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7" r:id="rId2"/>
    <p:sldId id="259" r:id="rId3"/>
    <p:sldId id="260" r:id="rId4"/>
    <p:sldId id="263" r:id="rId5"/>
    <p:sldId id="261" r:id="rId6"/>
    <p:sldId id="262" r:id="rId7"/>
    <p:sldId id="264" r:id="rId8"/>
    <p:sldId id="271" r:id="rId9"/>
    <p:sldId id="265" r:id="rId10"/>
    <p:sldId id="266" r:id="rId11"/>
    <p:sldId id="267" r:id="rId12"/>
    <p:sldId id="269" r:id="rId13"/>
    <p:sldId id="272" r:id="rId14"/>
    <p:sldId id="270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4629" autoAdjust="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2CBB3-205D-4EDC-B82B-789A369AB99B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EDBCE-230A-4F10-BD69-F95A26BB801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C1173-DAD3-42D0-9DBE-588642BAF6EE}" type="datetimeFigureOut">
              <a:rPr lang="th-TH" smtClean="0"/>
              <a:pPr/>
              <a:t>09/02/57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 Theory: Aggregate Demand</a:t>
            </a:r>
            <a:br>
              <a:rPr lang="en-US" dirty="0" smtClean="0"/>
            </a:br>
            <a:r>
              <a:rPr lang="en-US" dirty="0" smtClean="0"/>
              <a:t>Week 5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EC212,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overview of basic macroeconomic models</a:t>
            </a:r>
          </a:p>
          <a:p>
            <a:r>
              <a:rPr lang="en-US" dirty="0" smtClean="0"/>
              <a:t>Aggregate expenditure and equilibrium output</a:t>
            </a:r>
          </a:p>
          <a:p>
            <a:r>
              <a:rPr lang="en-US" dirty="0" smtClean="0"/>
              <a:t>Keynesian theory of consumption</a:t>
            </a:r>
          </a:p>
          <a:p>
            <a:r>
              <a:rPr lang="en-US" dirty="0" smtClean="0"/>
              <a:t>Planned investment</a:t>
            </a:r>
          </a:p>
          <a:p>
            <a:r>
              <a:rPr lang="en-US" dirty="0" smtClean="0"/>
              <a:t>The determination of equilibrium output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overview of basic macroeconomic models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1357298"/>
            <a:ext cx="2286016" cy="23698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goods and services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Planned aggregate expenditure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C + I + G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Aggregate output (income) (Y)</a:t>
            </a:r>
            <a:endParaRPr lang="th-TH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214818"/>
            <a:ext cx="235745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money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supply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demand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Interest rate (r) </a:t>
            </a:r>
            <a:endParaRPr lang="th-TH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214678" y="2428868"/>
            <a:ext cx="2500330" cy="26161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Connections between the goods and services market and the money market</a:t>
            </a:r>
          </a:p>
          <a:p>
            <a:endParaRPr lang="en-US" dirty="0"/>
          </a:p>
          <a:p>
            <a:r>
              <a:rPr lang="en-US" dirty="0" smtClean="0"/>
              <a:t>Aggregate demand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357950" y="1571612"/>
            <a:ext cx="2571768" cy="44012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Aggregate supply</a:t>
            </a: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Equilibrium with aggregate demand creates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interest rate (r)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output (income) (Y*)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price level (P*)</a:t>
            </a:r>
          </a:p>
          <a:p>
            <a:pPr lvl="1">
              <a:buFont typeface="Arial" pitchFamily="34" charset="0"/>
              <a:buChar char="•"/>
            </a:pPr>
            <a:endParaRPr lang="th-TH" sz="24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571736" y="535782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571736" y="250030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1357290" y="3929066"/>
            <a:ext cx="2857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786050" y="3786190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715008" y="371316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Aggregate expenditure and equilibrium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Explains how parts of economy interact to produce equilibrium in goods market</a:t>
            </a:r>
          </a:p>
          <a:p>
            <a:pPr lvl="1"/>
            <a:r>
              <a:rPr lang="en-US" dirty="0" smtClean="0"/>
              <a:t>We begin by providing a simplified model that explains what happens in an economy with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 this simplified model, the model is based on the attempt to understand movements in GDP </a:t>
            </a:r>
          </a:p>
          <a:p>
            <a:pPr lvl="2"/>
            <a:r>
              <a:rPr lang="en-US" sz="2800" dirty="0" smtClean="0"/>
              <a:t>The </a:t>
            </a:r>
            <a:r>
              <a:rPr lang="en-US" sz="2800" dirty="0" smtClean="0"/>
              <a:t>foundation </a:t>
            </a:r>
            <a:r>
              <a:rPr lang="en-US" sz="2800" dirty="0" smtClean="0"/>
              <a:t>of the model </a:t>
            </a:r>
            <a:r>
              <a:rPr lang="en-US" sz="2800" dirty="0" smtClean="0"/>
              <a:t>is </a:t>
            </a:r>
          </a:p>
          <a:p>
            <a:pPr lvl="2"/>
            <a:endParaRPr lang="en-US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Aggregate expenditure and equilibrium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The GDP, in this model, will be seen rather as </a:t>
            </a:r>
          </a:p>
          <a:p>
            <a:pPr lvl="2"/>
            <a:endParaRPr lang="en-US" sz="3200" u="sng" dirty="0" smtClean="0"/>
          </a:p>
          <a:p>
            <a:endParaRPr lang="en-US" u="sng" dirty="0" smtClean="0"/>
          </a:p>
          <a:p>
            <a:r>
              <a:rPr lang="en-US" dirty="0" smtClean="0"/>
              <a:t>The </a:t>
            </a:r>
            <a:r>
              <a:rPr lang="en-US" dirty="0" smtClean="0"/>
              <a:t>model in explaining the equilibrium in goods market is based on finding the equilibrium between</a:t>
            </a:r>
          </a:p>
          <a:p>
            <a:pPr lvl="2"/>
            <a:endParaRPr lang="en-US" sz="32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proceeds by explaining the first component of </a:t>
            </a:r>
            <a:r>
              <a:rPr lang="en-US" dirty="0" smtClean="0"/>
              <a:t>aggregate expenditure </a:t>
            </a:r>
            <a:r>
              <a:rPr lang="en-US" dirty="0" smtClean="0">
                <a:sym typeface="Wingdings" pitchFamily="2" charset="2"/>
              </a:rPr>
              <a:t> </a:t>
            </a:r>
            <a:endParaRPr lang="en-US" b="1" dirty="0" smtClean="0">
              <a:sym typeface="Wingdings" pitchFamily="2" charset="2"/>
            </a:endParaRPr>
          </a:p>
          <a:p>
            <a:endParaRPr lang="en-US" b="1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Important questions</a:t>
            </a:r>
            <a:endParaRPr lang="en-US" dirty="0" smtClean="0">
              <a:sym typeface="Wingdings" pitchFamily="2" charset="2"/>
            </a:endParaRPr>
          </a:p>
          <a:p>
            <a:pPr lvl="1"/>
            <a:r>
              <a:rPr lang="en-US" sz="3200" dirty="0" smtClean="0">
                <a:sym typeface="Wingdings" pitchFamily="2" charset="2"/>
              </a:rPr>
              <a:t>What do we know about consumption?</a:t>
            </a:r>
          </a:p>
          <a:p>
            <a:pPr lvl="1"/>
            <a:r>
              <a:rPr lang="en-US" sz="3200" dirty="0" smtClean="0">
                <a:sym typeface="Wingdings" pitchFamily="2" charset="2"/>
              </a:rPr>
              <a:t>How is our willingness to spend on consumption relates to income?</a:t>
            </a:r>
            <a:endParaRPr lang="th-TH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	“The fundamental psychological law…is that men (and woman too) are disposed, as a rule and on average, to increase their consumption as their income increase, but not as much as the increase of their income”</a:t>
            </a:r>
          </a:p>
          <a:p>
            <a:pPr>
              <a:buNone/>
            </a:pPr>
            <a:r>
              <a:rPr lang="en-US" i="1" dirty="0" smtClean="0"/>
              <a:t>							</a:t>
            </a:r>
            <a:r>
              <a:rPr lang="en-US" i="1" dirty="0" err="1" smtClean="0"/>
              <a:t>J.M.Keynes</a:t>
            </a:r>
            <a:endParaRPr lang="en-US" i="1" dirty="0" smtClean="0"/>
          </a:p>
          <a:p>
            <a:pPr algn="r">
              <a:buNone/>
            </a:pPr>
            <a:r>
              <a:rPr lang="en-US" i="1" dirty="0" smtClean="0"/>
              <a:t>	The General Theory of Employment, Interest, and Money</a:t>
            </a:r>
            <a:endParaRPr lang="th-TH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Keynes observes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In addition, when income is </a:t>
            </a:r>
            <a:r>
              <a:rPr lang="en-US" dirty="0" smtClean="0"/>
              <a:t>zero</a:t>
            </a:r>
          </a:p>
          <a:p>
            <a:endParaRPr lang="en-US" dirty="0" smtClean="0"/>
          </a:p>
          <a:p>
            <a:r>
              <a:rPr lang="en-US" dirty="0" smtClean="0"/>
              <a:t>This is the basis for his theory of consumption, which can be simplified into the consumption function.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Consumption function</a:t>
            </a:r>
          </a:p>
          <a:p>
            <a:r>
              <a:rPr lang="en-US" dirty="0" smtClean="0"/>
              <a:t>Consumption as a function of income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Marginal propensity to consume (MPC): the fraction of change in income that is consumed.</a:t>
            </a:r>
          </a:p>
          <a:p>
            <a:r>
              <a:rPr lang="en-US" dirty="0" smtClean="0"/>
              <a:t> MPC = slope of consumption function </a:t>
            </a:r>
          </a:p>
          <a:p>
            <a:pPr>
              <a:buNone/>
            </a:pPr>
            <a:r>
              <a:rPr lang="en-US" dirty="0" smtClean="0"/>
              <a:t>		= </a:t>
            </a:r>
            <a:r>
              <a:rPr lang="el-GR" dirty="0" smtClean="0">
                <a:latin typeface="Calibri"/>
                <a:cs typeface="Calibri"/>
              </a:rPr>
              <a:t>Δ</a:t>
            </a:r>
            <a:r>
              <a:rPr lang="en-US" dirty="0" smtClean="0">
                <a:latin typeface="Calibri"/>
                <a:cs typeface="Calibri"/>
              </a:rPr>
              <a:t>C/</a:t>
            </a:r>
            <a:r>
              <a:rPr lang="el-GR" dirty="0" smtClean="0">
                <a:cs typeface="Calibri"/>
              </a:rPr>
              <a:t> Δ</a:t>
            </a:r>
            <a:r>
              <a:rPr lang="en-US" dirty="0" smtClean="0">
                <a:cs typeface="Calibri"/>
              </a:rPr>
              <a:t>Y</a:t>
            </a: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Aggregate saving (S)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Marginal </a:t>
            </a:r>
            <a:r>
              <a:rPr lang="en-US" dirty="0" smtClean="0"/>
              <a:t>propensity to save (MPS): the fraction of change in income that is saved. </a:t>
            </a:r>
          </a:p>
          <a:p>
            <a:pPr lvl="2"/>
            <a:r>
              <a:rPr lang="en-US" sz="2800" dirty="0" smtClean="0"/>
              <a:t>MPS = </a:t>
            </a:r>
            <a:endParaRPr lang="en-US" sz="2800" dirty="0" smtClean="0">
              <a:cs typeface="Calibri"/>
            </a:endParaRPr>
          </a:p>
          <a:p>
            <a:pPr lvl="2"/>
            <a:r>
              <a:rPr lang="en-US" sz="2800" dirty="0" smtClean="0">
                <a:cs typeface="Calibri"/>
              </a:rPr>
              <a:t>Since S = Y- C by definition</a:t>
            </a:r>
          </a:p>
          <a:p>
            <a:pPr lvl="3"/>
            <a:r>
              <a:rPr lang="en-US" sz="2800" dirty="0" smtClean="0">
                <a:cs typeface="Calibri"/>
              </a:rPr>
              <a:t>MPC + MPS = </a:t>
            </a:r>
          </a:p>
          <a:p>
            <a:pPr lvl="2"/>
            <a:endParaRPr lang="en-US" sz="2800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The relationship between consumption and saving can be explained through the “mirrored” graph</a:t>
            </a:r>
          </a:p>
          <a:p>
            <a:pPr lvl="1"/>
            <a:r>
              <a:rPr lang="en-US" dirty="0" smtClean="0"/>
              <a:t>Let’s try the example with </a:t>
            </a:r>
          </a:p>
          <a:p>
            <a:pPr lvl="2"/>
            <a:r>
              <a:rPr lang="en-US" dirty="0" smtClean="0"/>
              <a:t>C = 100 + 0.6 Y</a:t>
            </a:r>
          </a:p>
          <a:p>
            <a:pPr lvl="2"/>
            <a:r>
              <a:rPr lang="en-US" dirty="0" smtClean="0"/>
              <a:t>Fill the table and plot the graph for consumption and saving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C = 100 + 0.6 Y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71604" y="2285992"/>
          <a:ext cx="6096000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Other determinants of consumption</a:t>
            </a:r>
          </a:p>
          <a:p>
            <a:pPr lvl="1"/>
            <a:r>
              <a:rPr lang="en-US" dirty="0" smtClean="0"/>
              <a:t>The assumption that consumption depends only on income is a simplification. </a:t>
            </a:r>
          </a:p>
          <a:p>
            <a:pPr lvl="1"/>
            <a:r>
              <a:rPr lang="en-US" dirty="0" smtClean="0"/>
              <a:t>In practice, households’ decision on consumption also depends on other factors</a:t>
            </a:r>
          </a:p>
          <a:p>
            <a:pPr lvl="2"/>
            <a:endParaRPr lang="en-US" sz="2800" smtClean="0"/>
          </a:p>
          <a:p>
            <a:pPr lvl="2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467</Words>
  <Application>Microsoft Office PowerPoint</Application>
  <PresentationFormat>On-screen Show (4:3)</PresentationFormat>
  <Paragraphs>116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Macroeconomic Theory: Aggregate Demand Week 5</vt:lpstr>
      <vt:lpstr>Topics</vt:lpstr>
      <vt:lpstr>The overview of basic macroeconomic models</vt:lpstr>
      <vt:lpstr>Aggregate expenditure and equilibrium output</vt:lpstr>
      <vt:lpstr>Aggregate expenditure and equilibrium output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Thorn</dc:creator>
  <cp:lastModifiedBy>Thorn</cp:lastModifiedBy>
  <cp:revision>27</cp:revision>
  <dcterms:created xsi:type="dcterms:W3CDTF">2013-12-05T06:20:26Z</dcterms:created>
  <dcterms:modified xsi:type="dcterms:W3CDTF">2014-02-09T14:57:17Z</dcterms:modified>
</cp:coreProperties>
</file>