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bookmarkIdSeed="3">
  <p:sldMasterIdLst>
    <p:sldMasterId id="2147483705" r:id="rId1"/>
  </p:sldMasterIdLst>
  <p:notesMasterIdLst>
    <p:notesMasterId r:id="rId57"/>
  </p:notesMasterIdLst>
  <p:sldIdLst>
    <p:sldId id="354" r:id="rId2"/>
    <p:sldId id="258" r:id="rId3"/>
    <p:sldId id="307" r:id="rId4"/>
    <p:sldId id="308" r:id="rId5"/>
    <p:sldId id="309" r:id="rId6"/>
    <p:sldId id="360" r:id="rId7"/>
    <p:sldId id="325" r:id="rId8"/>
    <p:sldId id="326" r:id="rId9"/>
    <p:sldId id="310" r:id="rId10"/>
    <p:sldId id="327" r:id="rId11"/>
    <p:sldId id="311" r:id="rId12"/>
    <p:sldId id="328" r:id="rId13"/>
    <p:sldId id="329" r:id="rId14"/>
    <p:sldId id="330" r:id="rId15"/>
    <p:sldId id="331" r:id="rId16"/>
    <p:sldId id="332" r:id="rId17"/>
    <p:sldId id="333" r:id="rId18"/>
    <p:sldId id="361" r:id="rId19"/>
    <p:sldId id="334" r:id="rId20"/>
    <p:sldId id="335" r:id="rId21"/>
    <p:sldId id="336" r:id="rId22"/>
    <p:sldId id="338" r:id="rId23"/>
    <p:sldId id="337" r:id="rId24"/>
    <p:sldId id="312" r:id="rId25"/>
    <p:sldId id="313" r:id="rId26"/>
    <p:sldId id="339" r:id="rId27"/>
    <p:sldId id="340" r:id="rId28"/>
    <p:sldId id="341" r:id="rId29"/>
    <p:sldId id="314" r:id="rId30"/>
    <p:sldId id="363" r:id="rId31"/>
    <p:sldId id="362" r:id="rId32"/>
    <p:sldId id="364" r:id="rId33"/>
    <p:sldId id="342" r:id="rId34"/>
    <p:sldId id="344" r:id="rId35"/>
    <p:sldId id="352" r:id="rId36"/>
    <p:sldId id="345" r:id="rId37"/>
    <p:sldId id="346" r:id="rId38"/>
    <p:sldId id="319" r:id="rId39"/>
    <p:sldId id="343" r:id="rId40"/>
    <p:sldId id="318" r:id="rId41"/>
    <p:sldId id="320" r:id="rId42"/>
    <p:sldId id="365" r:id="rId43"/>
    <p:sldId id="366" r:id="rId44"/>
    <p:sldId id="367" r:id="rId45"/>
    <p:sldId id="368" r:id="rId46"/>
    <p:sldId id="369" r:id="rId47"/>
    <p:sldId id="349" r:id="rId48"/>
    <p:sldId id="353" r:id="rId49"/>
    <p:sldId id="351" r:id="rId50"/>
    <p:sldId id="321" r:id="rId51"/>
    <p:sldId id="355" r:id="rId52"/>
    <p:sldId id="356" r:id="rId53"/>
    <p:sldId id="357" r:id="rId54"/>
    <p:sldId id="358" r:id="rId55"/>
    <p:sldId id="359" r:id="rId5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99"/>
    <a:srgbClr val="FF0000"/>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40" autoAdjust="0"/>
    <p:restoredTop sz="94660" autoAdjust="0"/>
  </p:normalViewPr>
  <p:slideViewPr>
    <p:cSldViewPr>
      <p:cViewPr varScale="1">
        <p:scale>
          <a:sx n="91" d="100"/>
          <a:sy n="91" d="100"/>
        </p:scale>
        <p:origin x="-972" y="-11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Lst>
  </p:outlineViewPr>
  <p:notesTextViewPr>
    <p:cViewPr>
      <p:scale>
        <a:sx n="100" d="100"/>
        <a:sy n="100" d="100"/>
      </p:scale>
      <p:origin x="0" y="0"/>
    </p:cViewPr>
  </p:notesTextViewPr>
  <p:sorterViewPr>
    <p:cViewPr>
      <p:scale>
        <a:sx n="66" d="100"/>
        <a:sy n="66" d="100"/>
      </p:scale>
      <p:origin x="0" y="4398"/>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24.xml"/><Relationship Id="rId13" Type="http://schemas.openxmlformats.org/officeDocument/2006/relationships/slide" Target="slides/slide41.xml"/><Relationship Id="rId18" Type="http://schemas.openxmlformats.org/officeDocument/2006/relationships/slide" Target="slides/slide54.xml"/><Relationship Id="rId3" Type="http://schemas.openxmlformats.org/officeDocument/2006/relationships/slide" Target="slides/slide4.xml"/><Relationship Id="rId7" Type="http://schemas.openxmlformats.org/officeDocument/2006/relationships/slide" Target="slides/slide18.xml"/><Relationship Id="rId12" Type="http://schemas.openxmlformats.org/officeDocument/2006/relationships/slide" Target="slides/slide40.xml"/><Relationship Id="rId17" Type="http://schemas.openxmlformats.org/officeDocument/2006/relationships/slide" Target="slides/slide53.xml"/><Relationship Id="rId2" Type="http://schemas.openxmlformats.org/officeDocument/2006/relationships/slide" Target="slides/slide3.xml"/><Relationship Id="rId16" Type="http://schemas.openxmlformats.org/officeDocument/2006/relationships/slide" Target="slides/slide52.xml"/><Relationship Id="rId1" Type="http://schemas.openxmlformats.org/officeDocument/2006/relationships/slide" Target="slides/slide2.xml"/><Relationship Id="rId6" Type="http://schemas.openxmlformats.org/officeDocument/2006/relationships/slide" Target="slides/slide11.xml"/><Relationship Id="rId11" Type="http://schemas.openxmlformats.org/officeDocument/2006/relationships/slide" Target="slides/slide38.xml"/><Relationship Id="rId5" Type="http://schemas.openxmlformats.org/officeDocument/2006/relationships/slide" Target="slides/slide9.xml"/><Relationship Id="rId15" Type="http://schemas.openxmlformats.org/officeDocument/2006/relationships/slide" Target="slides/slide51.xml"/><Relationship Id="rId10" Type="http://schemas.openxmlformats.org/officeDocument/2006/relationships/slide" Target="slides/slide29.xml"/><Relationship Id="rId19" Type="http://schemas.openxmlformats.org/officeDocument/2006/relationships/slide" Target="slides/slide55.xml"/><Relationship Id="rId4" Type="http://schemas.openxmlformats.org/officeDocument/2006/relationships/slide" Target="slides/slide5.xml"/><Relationship Id="rId9" Type="http://schemas.openxmlformats.org/officeDocument/2006/relationships/slide" Target="slides/slide25.xml"/><Relationship Id="rId14"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460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24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024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1024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A88FEBED-A298-4463-AEC5-31DDDFE3F875}"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51875702-5242-45C1-9C3E-10D4CA301F7E}"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51875702-5242-45C1-9C3E-10D4CA301F7E}"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51875702-5242-45C1-9C3E-10D4CA301F7E}"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AC62D223-0AD3-46E4-8559-95A22318BE97}"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51875702-5242-45C1-9C3E-10D4CA301F7E}"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internetphotos.net/two-dogs-photo.html" TargetMode="Externa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en.wikipedia.org/wiki/File:Ansoff_diversification.JPG"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a:t>
            </a:r>
            <a:r>
              <a:rPr lang="en-US" sz="4000" dirty="0" smtClean="0">
                <a:latin typeface="Arial" pitchFamily="34" charset="0"/>
                <a:cs typeface="Arial" pitchFamily="34" charset="0"/>
              </a:rPr>
              <a:t>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Aj.Suwalya</a:t>
            </a:r>
            <a:r>
              <a:rPr lang="en-US" sz="4000" dirty="0" smtClean="0">
                <a:latin typeface="Arial" pitchFamily="34" charset="0"/>
                <a:cs typeface="Arial" pitchFamily="34" charset="0"/>
              </a:rPr>
              <a:t>  K.</a:t>
            </a:r>
            <a:endParaRPr lang="en-US" sz="3600" dirty="0">
              <a:latin typeface="Arial" pitchFamily="34" charset="0"/>
              <a:cs typeface="Arial" pitchFamily="34" charset="0"/>
            </a:endParaRPr>
          </a:p>
          <a:p>
            <a:pPr algn="ctr">
              <a:lnSpc>
                <a:spcPct val="70000"/>
              </a:lnSpc>
              <a:spcBef>
                <a:spcPct val="50000"/>
              </a:spcBef>
            </a:pP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7643834" y="142852"/>
            <a:ext cx="976306" cy="1269198"/>
          </a:xfrm>
          <a:prstGeom prst="rect">
            <a:avLst/>
          </a:prstGeom>
          <a:noFill/>
        </p:spPr>
      </p:pic>
      <p:pic>
        <p:nvPicPr>
          <p:cNvPr id="10" name="Picture 1"/>
          <p:cNvPicPr>
            <a:picLocks noChangeAspect="1" noChangeArrowheads="1"/>
          </p:cNvPicPr>
          <p:nvPr/>
        </p:nvPicPr>
        <p:blipFill>
          <a:blip r:embed="rId3" cstate="print"/>
          <a:srcRect/>
          <a:stretch>
            <a:fillRect/>
          </a:stretch>
        </p:blipFill>
        <p:spPr bwMode="auto">
          <a:xfrm>
            <a:off x="285720" y="214290"/>
            <a:ext cx="928694" cy="1172594"/>
          </a:xfrm>
          <a:prstGeom prst="rect">
            <a:avLst/>
          </a:prstGeom>
          <a:noFill/>
          <a:ln w="9525">
            <a:noFill/>
            <a:miter lim="800000"/>
            <a:headEnd/>
            <a:tailEnd/>
          </a:ln>
        </p:spPr>
      </p:pic>
      <p:sp>
        <p:nvSpPr>
          <p:cNvPr id="7" name="สี่เหลี่ยมผืนผ้า 6"/>
          <p:cNvSpPr/>
          <p:nvPr/>
        </p:nvSpPr>
        <p:spPr>
          <a:xfrm>
            <a:off x="2285984" y="1643050"/>
            <a:ext cx="3095719" cy="984885"/>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chemeClr val="bg1"/>
                </a:solidFill>
                <a:latin typeface="+mj-lt"/>
                <a:cs typeface="Arial" pitchFamily="34" charset="0"/>
              </a:rPr>
              <a:t> 5</a:t>
            </a:r>
          </a:p>
          <a:p>
            <a:r>
              <a:rPr lang="en-US" sz="1400" b="1" dirty="0">
                <a:solidFill>
                  <a:schemeClr val="bg1"/>
                </a:solidFill>
                <a:latin typeface="+mj-lt"/>
              </a:rPr>
              <a:t> </a:t>
            </a:r>
            <a:r>
              <a:rPr lang="en-US" sz="1400" b="1" dirty="0" smtClean="0">
                <a:solidFill>
                  <a:schemeClr val="bg1"/>
                </a:solidFill>
                <a:latin typeface="+mj-lt"/>
              </a:rPr>
              <a:t>            Strategic Marketing Planning</a:t>
            </a:r>
            <a:endParaRPr lang="th-TH" sz="1400" b="1" dirty="0">
              <a:solidFill>
                <a:schemeClr val="bg1"/>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lstStyle/>
          <a:p>
            <a:pPr eaLnBrk="1" hangingPunct="1"/>
            <a:r>
              <a:rPr lang="en-GB" sz="3500" smtClean="0"/>
              <a:t>Ch. 5 - Learning objectives</a:t>
            </a:r>
            <a:endParaRPr lang="en-US" sz="3500" smtClean="0"/>
          </a:p>
        </p:txBody>
      </p:sp>
      <p:sp>
        <p:nvSpPr>
          <p:cNvPr id="6160" name="Rectangle 16"/>
          <p:cNvSpPr>
            <a:spLocks noChangeArrowheads="1"/>
          </p:cNvSpPr>
          <p:nvPr/>
        </p:nvSpPr>
        <p:spPr bwMode="auto">
          <a:xfrm>
            <a:off x="285720" y="1643050"/>
            <a:ext cx="8572560" cy="4093428"/>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effectLst>
                  <a:outerShdw blurRad="38100" dist="38100" dir="2700000" algn="tl">
                    <a:srgbClr val="C0C0C0"/>
                  </a:outerShdw>
                </a:effectLst>
                <a:latin typeface="Minion-Regular" charset="0"/>
              </a:rPr>
              <a:t>After studying this chapter you should be able to</a:t>
            </a:r>
            <a:r>
              <a:rPr lang="en-GB" sz="2400" b="1" i="1" dirty="0" smtClean="0">
                <a:effectLst>
                  <a:outerShdw blurRad="38100" dist="38100" dir="2700000" algn="tl">
                    <a:srgbClr val="C0C0C0"/>
                  </a:outerShdw>
                </a:effectLst>
                <a:latin typeface="Minion-Regular" charset="0"/>
              </a:rPr>
              <a:t>:</a:t>
            </a:r>
          </a:p>
          <a:p>
            <a:pPr eaLnBrk="0" hangingPunct="0">
              <a:spcBef>
                <a:spcPct val="50000"/>
              </a:spcBef>
              <a:defRPr/>
            </a:pPr>
            <a:endParaRPr lang="en-GB" sz="2400" b="1" i="1" dirty="0">
              <a:effectLst>
                <a:outerShdw blurRad="38100" dist="38100" dir="2700000" algn="tl">
                  <a:srgbClr val="C0C0C0"/>
                </a:outerShdw>
              </a:effectLst>
              <a:latin typeface="Minion-Regular" charset="0"/>
            </a:endParaRPr>
          </a:p>
          <a:p>
            <a:pPr eaLnBrk="0" hangingPunct="0">
              <a:spcBef>
                <a:spcPct val="50000"/>
              </a:spcBef>
              <a:defRPr/>
            </a:pPr>
            <a:r>
              <a:rPr lang="en-GB" sz="2000" dirty="0">
                <a:solidFill>
                  <a:srgbClr val="0070C0"/>
                </a:solidFill>
                <a:latin typeface="ZapfDingbats" charset="0"/>
              </a:rPr>
              <a:t>■ </a:t>
            </a:r>
            <a:r>
              <a:rPr lang="en-GB" sz="2000" b="1" i="1" dirty="0">
                <a:solidFill>
                  <a:srgbClr val="0070C0"/>
                </a:solidFill>
                <a:effectLst>
                  <a:outerShdw blurRad="38100" dist="38100" dir="2700000" algn="tl">
                    <a:srgbClr val="C0C0C0"/>
                  </a:outerShdw>
                </a:effectLst>
                <a:latin typeface="Minion-Regular" charset="0"/>
              </a:rPr>
              <a:t>understand the </a:t>
            </a:r>
            <a:r>
              <a:rPr lang="en-GB" sz="2000" b="1" i="1" u="sng" dirty="0">
                <a:solidFill>
                  <a:srgbClr val="0070C0"/>
                </a:solidFill>
                <a:effectLst>
                  <a:outerShdw blurRad="38100" dist="38100" dir="2700000" algn="tl">
                    <a:srgbClr val="C0C0C0"/>
                  </a:outerShdw>
                </a:effectLst>
                <a:latin typeface="Minion-Regular" charset="0"/>
              </a:rPr>
              <a:t>importance of </a:t>
            </a:r>
            <a:r>
              <a:rPr lang="en-GB" sz="2000" b="1" i="1" dirty="0">
                <a:solidFill>
                  <a:srgbClr val="0070C0"/>
                </a:solidFill>
                <a:effectLst>
                  <a:outerShdw blurRad="38100" dist="38100" dir="2700000" algn="tl">
                    <a:srgbClr val="C0C0C0"/>
                  </a:outerShdw>
                </a:effectLst>
                <a:latin typeface="Minion-Regular" charset="0"/>
              </a:rPr>
              <a:t>strategic marketing planning</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identify the </a:t>
            </a:r>
            <a:r>
              <a:rPr lang="en-GB" sz="2000" b="1" i="1" u="sng" dirty="0">
                <a:solidFill>
                  <a:srgbClr val="0070C0"/>
                </a:solidFill>
                <a:effectLst>
                  <a:outerShdw blurRad="38100" dist="38100" dir="2700000" algn="tl">
                    <a:srgbClr val="C0C0C0"/>
                  </a:outerShdw>
                </a:effectLst>
                <a:latin typeface="Minion-Regular" charset="0"/>
              </a:rPr>
              <a:t>main steps</a:t>
            </a:r>
            <a:r>
              <a:rPr lang="en-GB" sz="2000" b="1" i="1" dirty="0">
                <a:solidFill>
                  <a:srgbClr val="0070C0"/>
                </a:solidFill>
                <a:effectLst>
                  <a:outerShdw blurRad="38100" dist="38100" dir="2700000" algn="tl">
                    <a:srgbClr val="C0C0C0"/>
                  </a:outerShdw>
                </a:effectLst>
                <a:latin typeface="Minion-Regular" charset="0"/>
              </a:rPr>
              <a:t> in strategic marketing planning</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develop an </a:t>
            </a:r>
            <a:r>
              <a:rPr lang="en-GB" sz="2000" b="1" i="1" u="sng" dirty="0">
                <a:solidFill>
                  <a:srgbClr val="0070C0"/>
                </a:solidFill>
                <a:effectLst>
                  <a:outerShdw blurRad="38100" dist="38100" dir="2700000" algn="tl">
                    <a:srgbClr val="C0C0C0"/>
                  </a:outerShdw>
                </a:effectLst>
                <a:latin typeface="Minion-Regular" charset="0"/>
              </a:rPr>
              <a:t>appropriate</a:t>
            </a:r>
            <a:r>
              <a:rPr lang="en-GB" sz="2000" b="1" i="1" dirty="0">
                <a:solidFill>
                  <a:srgbClr val="0070C0"/>
                </a:solidFill>
                <a:effectLst>
                  <a:outerShdw blurRad="38100" dist="38100" dir="2700000" algn="tl">
                    <a:srgbClr val="C0C0C0"/>
                  </a:outerShdw>
                </a:effectLst>
                <a:latin typeface="Minion-Regular" charset="0"/>
              </a:rPr>
              <a:t> business mission statement</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describe the </a:t>
            </a:r>
            <a:r>
              <a:rPr lang="en-GB" sz="2000" b="1" i="1" u="sng" dirty="0">
                <a:solidFill>
                  <a:srgbClr val="0070C0"/>
                </a:solidFill>
                <a:effectLst>
                  <a:outerShdw blurRad="38100" dist="38100" dir="2700000" algn="tl">
                    <a:srgbClr val="C0C0C0"/>
                  </a:outerShdw>
                </a:effectLst>
                <a:latin typeface="Minion-Regular" charset="0"/>
              </a:rPr>
              <a:t>criteria </a:t>
            </a:r>
            <a:r>
              <a:rPr lang="en-GB" sz="2000" b="1" i="1" dirty="0">
                <a:solidFill>
                  <a:srgbClr val="0070C0"/>
                </a:solidFill>
                <a:effectLst>
                  <a:outerShdw blurRad="38100" dist="38100" dir="2700000" algn="tl">
                    <a:srgbClr val="C0C0C0"/>
                  </a:outerShdw>
                </a:effectLst>
                <a:latin typeface="Minion-Regular" charset="0"/>
              </a:rPr>
              <a:t>for stating good strategic marketing objectives</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understand how </a:t>
            </a:r>
            <a:r>
              <a:rPr lang="en-GB" sz="2000" b="1" i="1" u="sng" dirty="0">
                <a:solidFill>
                  <a:srgbClr val="0070C0"/>
                </a:solidFill>
                <a:effectLst>
                  <a:outerShdw blurRad="38100" dist="38100" dir="2700000" algn="tl">
                    <a:srgbClr val="C0C0C0"/>
                  </a:outerShdw>
                </a:effectLst>
                <a:latin typeface="Minion-Regular" charset="0"/>
              </a:rPr>
              <a:t>portfolio models </a:t>
            </a:r>
            <a:r>
              <a:rPr lang="en-GB" sz="2000" b="1" i="1" dirty="0">
                <a:solidFill>
                  <a:srgbClr val="0070C0"/>
                </a:solidFill>
                <a:effectLst>
                  <a:outerShdw blurRad="38100" dist="38100" dir="2700000" algn="tl">
                    <a:srgbClr val="C0C0C0"/>
                  </a:outerShdw>
                </a:effectLst>
                <a:latin typeface="Minion-Regular" charset="0"/>
              </a:rPr>
              <a:t>are used to select alternatives</a:t>
            </a:r>
          </a:p>
          <a:p>
            <a:pPr eaLnBrk="0" hangingPunct="0">
              <a:spcBef>
                <a:spcPct val="50000"/>
              </a:spcBef>
              <a:defRPr/>
            </a:pPr>
            <a:r>
              <a:rPr lang="en-GB" sz="2000" b="1" i="1" dirty="0">
                <a:solidFill>
                  <a:srgbClr val="0070C0"/>
                </a:solidFill>
                <a:effectLst>
                  <a:outerShdw blurRad="38100" dist="38100" dir="2700000" algn="tl">
                    <a:srgbClr val="C0C0C0"/>
                  </a:outerShdw>
                </a:effectLst>
                <a:latin typeface="ZapfDingbats" charset="0"/>
              </a:rPr>
              <a:t>■ </a:t>
            </a:r>
            <a:r>
              <a:rPr lang="en-GB" sz="2000" b="1" i="1" dirty="0">
                <a:solidFill>
                  <a:srgbClr val="0070C0"/>
                </a:solidFill>
                <a:effectLst>
                  <a:outerShdw blurRad="38100" dist="38100" dir="2700000" algn="tl">
                    <a:srgbClr val="C0C0C0"/>
                  </a:outerShdw>
                </a:effectLst>
                <a:latin typeface="Minion-Regular" charset="0"/>
              </a:rPr>
              <a:t>explain the </a:t>
            </a:r>
            <a:r>
              <a:rPr lang="en-GB" sz="2000" b="1" i="1" u="sng" dirty="0">
                <a:solidFill>
                  <a:srgbClr val="0070C0"/>
                </a:solidFill>
                <a:effectLst>
                  <a:outerShdw blurRad="38100" dist="38100" dir="2700000" algn="tl">
                    <a:srgbClr val="C0C0C0"/>
                  </a:outerShdw>
                </a:effectLst>
                <a:latin typeface="Minion-Regular" charset="0"/>
              </a:rPr>
              <a:t>advantages and disadvantages </a:t>
            </a:r>
            <a:r>
              <a:rPr lang="en-GB" sz="2000" b="1" i="1" dirty="0">
                <a:solidFill>
                  <a:srgbClr val="0070C0"/>
                </a:solidFill>
                <a:effectLst>
                  <a:outerShdw blurRad="38100" dist="38100" dir="2700000" algn="tl">
                    <a:srgbClr val="C0C0C0"/>
                  </a:outerShdw>
                </a:effectLst>
                <a:latin typeface="Minion-Regular" charset="0"/>
              </a:rPr>
              <a:t>of using strategic models like </a:t>
            </a:r>
            <a:r>
              <a:rPr lang="en-GB" sz="2000" b="1" i="1" dirty="0" err="1">
                <a:solidFill>
                  <a:srgbClr val="0070C0"/>
                </a:solidFill>
                <a:effectLst>
                  <a:outerShdw blurRad="38100" dist="38100" dir="2700000" algn="tl">
                    <a:srgbClr val="C0C0C0"/>
                  </a:outerShdw>
                </a:effectLst>
                <a:latin typeface="Minion-Regular" charset="0"/>
              </a:rPr>
              <a:t>Ansoff’s</a:t>
            </a:r>
            <a:r>
              <a:rPr lang="en-GB" sz="2000" b="1" i="1" dirty="0">
                <a:solidFill>
                  <a:srgbClr val="0070C0"/>
                </a:solidFill>
                <a:effectLst>
                  <a:outerShdw blurRad="38100" dist="38100" dir="2700000" algn="tl">
                    <a:srgbClr val="C0C0C0"/>
                  </a:outerShdw>
                </a:effectLst>
                <a:latin typeface="Minion-Regular" charset="0"/>
              </a:rPr>
              <a:t> growth matrix, and the BCG and GE models.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GB" sz="3000" smtClean="0"/>
              <a:t>The strategic planning process (1)</a:t>
            </a:r>
            <a:endParaRPr lang="en-US" sz="3000" smtClean="0"/>
          </a:p>
        </p:txBody>
      </p:sp>
      <p:sp>
        <p:nvSpPr>
          <p:cNvPr id="74755" name="Rectangle 3"/>
          <p:cNvSpPr>
            <a:spLocks noChangeArrowheads="1"/>
          </p:cNvSpPr>
          <p:nvPr/>
        </p:nvSpPr>
        <p:spPr bwMode="auto">
          <a:xfrm>
            <a:off x="228600" y="1571612"/>
            <a:ext cx="8915400" cy="3847207"/>
          </a:xfrm>
          <a:prstGeom prst="rect">
            <a:avLst/>
          </a:prstGeom>
          <a:solidFill>
            <a:schemeClr val="bg1">
              <a:alpha val="64999"/>
            </a:schemeClr>
          </a:solidFill>
          <a:ln w="9525">
            <a:noFill/>
            <a:miter lim="800000"/>
            <a:headEnd/>
            <a:tailEnd/>
          </a:ln>
          <a:effectLst/>
        </p:spPr>
        <p:txBody>
          <a:bodyPr>
            <a:spAutoFit/>
          </a:bodyPr>
          <a:lstStyle/>
          <a:p>
            <a:pPr eaLnBrk="0" hangingPunct="0">
              <a:spcBef>
                <a:spcPct val="50000"/>
              </a:spcBef>
              <a:defRPr/>
            </a:pPr>
            <a:r>
              <a:rPr lang="en-US" sz="2000" dirty="0">
                <a:solidFill>
                  <a:srgbClr val="000000"/>
                </a:solidFill>
                <a:effectLst>
                  <a:outerShdw blurRad="38100" dist="38100" dir="2700000" algn="tl">
                    <a:srgbClr val="C0C0C0"/>
                  </a:outerShdw>
                </a:effectLst>
                <a:latin typeface="Minion-Regular" charset="0"/>
              </a:rPr>
              <a:t>The planning process itself is a systematic</a:t>
            </a:r>
            <a:r>
              <a:rPr lang="da-DK" sz="2000" dirty="0">
                <a:solidFill>
                  <a:srgbClr val="000000"/>
                </a:solidFill>
                <a:effectLst>
                  <a:outerShdw blurRad="38100" dist="38100" dir="2700000" algn="tl">
                    <a:srgbClr val="C0C0C0"/>
                  </a:outerShdw>
                </a:effectLst>
                <a:latin typeface="Minion-Regular" charset="0"/>
              </a:rPr>
              <a:t> </a:t>
            </a:r>
            <a:r>
              <a:rPr lang="en-US" sz="2000" dirty="0">
                <a:solidFill>
                  <a:srgbClr val="000000"/>
                </a:solidFill>
                <a:effectLst>
                  <a:outerShdw blurRad="38100" dist="38100" dir="2700000" algn="tl">
                    <a:srgbClr val="C0C0C0"/>
                  </a:outerShdw>
                </a:effectLst>
                <a:latin typeface="Minion-Regular" charset="0"/>
              </a:rPr>
              <a:t>way of approaching the following questions, and they will be used as a</a:t>
            </a:r>
            <a:r>
              <a:rPr lang="da-DK" sz="2000" dirty="0">
                <a:solidFill>
                  <a:srgbClr val="000000"/>
                </a:solidFill>
                <a:effectLst>
                  <a:outerShdw blurRad="38100" dist="38100" dir="2700000" algn="tl">
                    <a:srgbClr val="C0C0C0"/>
                  </a:outerShdw>
                </a:effectLst>
                <a:latin typeface="Minion-Regular" charset="0"/>
              </a:rPr>
              <a:t> </a:t>
            </a:r>
            <a:r>
              <a:rPr lang="en-US" sz="2000" dirty="0">
                <a:solidFill>
                  <a:srgbClr val="000000"/>
                </a:solidFill>
                <a:effectLst>
                  <a:outerShdw blurRad="38100" dist="38100" dir="2700000" algn="tl">
                    <a:srgbClr val="C0C0C0"/>
                  </a:outerShdw>
                </a:effectLst>
                <a:latin typeface="Minion-Regular" charset="0"/>
              </a:rPr>
              <a:t>framework for this chapter</a:t>
            </a:r>
            <a:r>
              <a:rPr lang="en-US" sz="2800" dirty="0" smtClean="0">
                <a:solidFill>
                  <a:srgbClr val="000000"/>
                </a:solidFill>
                <a:effectLst>
                  <a:outerShdw blurRad="38100" dist="38100" dir="2700000" algn="tl">
                    <a:srgbClr val="C0C0C0"/>
                  </a:outerShdw>
                </a:effectLst>
                <a:latin typeface="Minion-Regular" charset="0"/>
              </a:rPr>
              <a:t>.</a:t>
            </a:r>
            <a:endParaRPr lang="en-US" sz="2800" dirty="0">
              <a:solidFill>
                <a:srgbClr val="000000"/>
              </a:solidFill>
              <a:effectLst>
                <a:outerShdw blurRad="38100" dist="38100" dir="2700000" algn="tl">
                  <a:srgbClr val="C0C0C0"/>
                </a:outerShdw>
              </a:effectLst>
              <a:latin typeface="Minion-Regular" charset="0"/>
            </a:endParaRPr>
          </a:p>
          <a:p>
            <a:pPr eaLnBrk="0" hangingPunct="0">
              <a:spcBef>
                <a:spcPct val="50000"/>
              </a:spcBef>
              <a:defRPr/>
            </a:pPr>
            <a:r>
              <a:rPr lang="en-US" sz="2800" dirty="0">
                <a:solidFill>
                  <a:srgbClr val="0070C0"/>
                </a:solidFill>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What business are we in? (vision and mission statement</a:t>
            </a:r>
            <a:r>
              <a:rPr lang="da-DK" sz="2800" b="1" i="1" dirty="0">
                <a:solidFill>
                  <a:srgbClr val="0070C0"/>
                </a:solidFill>
                <a:effectLst>
                  <a:outerShdw blurRad="38100" dist="38100" dir="2700000" algn="tl">
                    <a:srgbClr val="C0C0C0"/>
                  </a:outerShdw>
                </a:effectLst>
                <a:latin typeface="Minion-Regular" charset="0"/>
              </a:rPr>
              <a:t>)</a:t>
            </a:r>
            <a:r>
              <a:rPr lang="en-US" sz="2800" b="1" i="1" dirty="0">
                <a:solidFill>
                  <a:srgbClr val="0070C0"/>
                </a:solidFill>
                <a:effectLst>
                  <a:outerShdw blurRad="38100" dist="38100" dir="2700000" algn="tl">
                    <a:srgbClr val="C0C0C0"/>
                  </a:outerShdw>
                </a:effectLst>
                <a:latin typeface="Minion-Regular" charset="0"/>
              </a:rPr>
              <a:t> </a:t>
            </a: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Where are we today? </a:t>
            </a:r>
            <a:endParaRPr lang="da-DK" sz="2800" b="1" i="1" dirty="0">
              <a:solidFill>
                <a:srgbClr val="0070C0"/>
              </a:solidFill>
              <a:effectLst>
                <a:outerShdw blurRad="38100" dist="38100" dir="2700000" algn="tl">
                  <a:srgbClr val="C0C0C0"/>
                </a:outerShdw>
              </a:effectLst>
              <a:latin typeface="Minion-Regular" charset="0"/>
            </a:endParaRP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Where do we want to go? (strategic objectives)</a:t>
            </a:r>
          </a:p>
          <a:p>
            <a:pPr eaLnBrk="0" hangingPunct="0">
              <a:spcBef>
                <a:spcPct val="50000"/>
              </a:spcBef>
              <a:defRPr/>
            </a:pPr>
            <a:r>
              <a:rPr lang="en-US" sz="2800" b="1" i="1" dirty="0">
                <a:solidFill>
                  <a:srgbClr val="0070C0"/>
                </a:solidFill>
                <a:effectLst>
                  <a:outerShdw blurRad="38100" dist="38100" dir="2700000" algn="tl">
                    <a:srgbClr val="C0C0C0"/>
                  </a:outerShdw>
                </a:effectLst>
                <a:latin typeface="ZapfDingbats" charset="0"/>
              </a:rPr>
              <a:t>■ </a:t>
            </a:r>
            <a:r>
              <a:rPr lang="en-US" sz="2800" b="1" i="1" dirty="0">
                <a:solidFill>
                  <a:srgbClr val="0070C0"/>
                </a:solidFill>
                <a:effectLst>
                  <a:outerShdw blurRad="38100" dist="38100" dir="2700000" algn="tl">
                    <a:srgbClr val="C0C0C0"/>
                  </a:outerShdw>
                </a:effectLst>
                <a:latin typeface="Minion-Regular" charset="0"/>
              </a:rPr>
              <a:t>How do we get there?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descr="เสื่อถัก"/>
          <p:cNvSpPr>
            <a:spLocks noChangeArrowheads="1"/>
          </p:cNvSpPr>
          <p:nvPr/>
        </p:nvSpPr>
        <p:spPr bwMode="auto">
          <a:xfrm>
            <a:off x="142844" y="1500174"/>
            <a:ext cx="9001156" cy="4154984"/>
          </a:xfrm>
          <a:prstGeom prst="rect">
            <a:avLst/>
          </a:prstGeom>
          <a:noFill/>
          <a:ln w="9525">
            <a:noFill/>
            <a:miter lim="800000"/>
            <a:headEnd/>
            <a:tailEnd/>
          </a:ln>
          <a:effectLst/>
        </p:spPr>
        <p:txBody>
          <a:bodyPr wrap="square">
            <a:spAutoFit/>
          </a:bodyPr>
          <a:lstStyle/>
          <a:p>
            <a:pPr eaLnBrk="0" hangingPunct="0">
              <a:spcBef>
                <a:spcPct val="50000"/>
              </a:spcBef>
              <a:defRPr/>
            </a:pPr>
            <a:r>
              <a:rPr lang="da-DK" sz="2400" b="1" dirty="0">
                <a:solidFill>
                  <a:srgbClr val="000000"/>
                </a:solidFill>
                <a:latin typeface="Minion-Regular" charset="0"/>
              </a:rPr>
              <a:t>The ’</a:t>
            </a:r>
            <a:r>
              <a:rPr lang="en-US" sz="2400" b="1" dirty="0">
                <a:solidFill>
                  <a:srgbClr val="000000"/>
                </a:solidFill>
                <a:latin typeface="Minion-Regular" charset="0"/>
              </a:rPr>
              <a:t>How do we get there?</a:t>
            </a:r>
            <a:r>
              <a:rPr lang="da-DK" sz="2400" b="1" dirty="0">
                <a:solidFill>
                  <a:srgbClr val="000000"/>
                </a:solidFill>
                <a:latin typeface="Minion-Regular" charset="0"/>
              </a:rPr>
              <a:t>’ question involves the following strategic analysis:</a:t>
            </a:r>
            <a:endParaRPr lang="en-US" sz="2400" b="1" dirty="0">
              <a:solidFill>
                <a:srgbClr val="000000"/>
              </a:solidFill>
              <a:latin typeface="Minion-Regular" charset="0"/>
            </a:endParaRPr>
          </a:p>
          <a:p>
            <a:pPr eaLnBrk="0" hangingPunct="0">
              <a:spcBef>
                <a:spcPct val="50000"/>
              </a:spcBef>
              <a:buFont typeface="Wingdings" pitchFamily="2" charset="2"/>
              <a:buChar char="Ø"/>
              <a:defRPr/>
            </a:pPr>
            <a:r>
              <a:rPr lang="da-DK" sz="2400" dirty="0">
                <a:solidFill>
                  <a:srgbClr val="000000"/>
                </a:solidFill>
                <a:latin typeface="Minion-Regular" charset="0"/>
              </a:rPr>
              <a:t>- </a:t>
            </a:r>
            <a:r>
              <a:rPr lang="en-US" sz="2400" b="1" dirty="0">
                <a:solidFill>
                  <a:srgbClr val="0070C0"/>
                </a:solidFill>
                <a:effectLst>
                  <a:outerShdw blurRad="38100" dist="38100" dir="2700000" algn="tl">
                    <a:srgbClr val="000000"/>
                  </a:outerShdw>
                </a:effectLst>
                <a:latin typeface="Minion-Regular" charset="0"/>
              </a:rPr>
              <a:t>Estimation of the planning gap, and problem diagnosis</a:t>
            </a:r>
            <a:r>
              <a:rPr lang="da-DK" sz="2400" b="1" dirty="0">
                <a:solidFill>
                  <a:srgbClr val="0070C0"/>
                </a:solidFill>
                <a:effectLst>
                  <a:outerShdw blurRad="38100" dist="38100" dir="2700000" algn="tl">
                    <a:srgbClr val="000000"/>
                  </a:outerShdw>
                </a:effectLst>
                <a:latin typeface="Minion-Regular" charset="0"/>
              </a:rPr>
              <a:t> </a:t>
            </a:r>
          </a:p>
          <a:p>
            <a:pPr eaLnBrk="0" hangingPunct="0">
              <a:spcBef>
                <a:spcPct val="50000"/>
              </a:spcBef>
              <a:buFont typeface="Wingdings" pitchFamily="2" charset="2"/>
              <a:buChar char="Ø"/>
              <a:defRPr/>
            </a:pPr>
            <a:r>
              <a:rPr lang="en-US" sz="2400" b="1" dirty="0">
                <a:solidFill>
                  <a:srgbClr val="0070C0"/>
                </a:solidFill>
                <a:effectLst>
                  <a:outerShdw blurRad="38100" dist="38100" dir="2700000" algn="tl">
                    <a:srgbClr val="000000"/>
                  </a:outerShdw>
                </a:effectLst>
                <a:latin typeface="Minion-Regular" charset="0"/>
              </a:rPr>
              <a:t>The search for strategic alternatives (</a:t>
            </a:r>
            <a:r>
              <a:rPr lang="en-US" sz="2400" b="1" dirty="0" err="1">
                <a:solidFill>
                  <a:srgbClr val="0070C0"/>
                </a:solidFill>
                <a:effectLst>
                  <a:outerShdw blurRad="38100" dist="38100" dir="2700000" algn="tl">
                    <a:srgbClr val="000000"/>
                  </a:outerShdw>
                </a:effectLst>
                <a:latin typeface="Minion-Regular" charset="0"/>
              </a:rPr>
              <a:t>Ansoff</a:t>
            </a:r>
            <a:r>
              <a:rPr lang="en-US" sz="2400" b="1" dirty="0">
                <a:solidFill>
                  <a:srgbClr val="0070C0"/>
                </a:solidFill>
                <a:effectLst>
                  <a:outerShdw blurRad="38100" dist="38100" dir="2700000" algn="tl">
                    <a:srgbClr val="000000"/>
                  </a:outerShdw>
                </a:effectLst>
                <a:latin typeface="Minion-Regular" charset="0"/>
              </a:rPr>
              <a:t> ’s growth </a:t>
            </a:r>
            <a:r>
              <a:rPr lang="en-US" sz="2400" b="1" dirty="0" smtClean="0">
                <a:solidFill>
                  <a:srgbClr val="0070C0"/>
                </a:solidFill>
                <a:effectLst>
                  <a:outerShdw blurRad="38100" dist="38100" dir="2700000" algn="tl">
                    <a:srgbClr val="000000"/>
                  </a:outerShdw>
                </a:effectLst>
                <a:latin typeface="Minion-Regular" charset="0"/>
              </a:rPr>
              <a:t>matrix</a:t>
            </a:r>
            <a:r>
              <a:rPr lang="en-US" sz="2400" b="1" dirty="0">
                <a:solidFill>
                  <a:srgbClr val="0070C0"/>
                </a:solidFill>
                <a:effectLst>
                  <a:outerShdw blurRad="38100" dist="38100" dir="2700000" algn="tl">
                    <a:srgbClr val="000000"/>
                  </a:outerShdw>
                </a:effectLst>
                <a:latin typeface="Minion-Regular" charset="0"/>
              </a:rPr>
              <a:t>, </a:t>
            </a:r>
            <a:r>
              <a:rPr lang="da-DK" sz="2400" b="1" dirty="0">
                <a:solidFill>
                  <a:srgbClr val="0070C0"/>
                </a:solidFill>
                <a:effectLst>
                  <a:outerShdw blurRad="38100" dist="38100" dir="2700000" algn="tl">
                    <a:srgbClr val="000000"/>
                  </a:outerShdw>
                </a:effectLst>
                <a:latin typeface="Minion-Regular" charset="0"/>
              </a:rPr>
              <a:t>P</a:t>
            </a:r>
            <a:r>
              <a:rPr lang="en-US" sz="2400" b="1" dirty="0" err="1">
                <a:solidFill>
                  <a:srgbClr val="0070C0"/>
                </a:solidFill>
                <a:effectLst>
                  <a:outerShdw blurRad="38100" dist="38100" dir="2700000" algn="tl">
                    <a:srgbClr val="000000"/>
                  </a:outerShdw>
                </a:effectLst>
                <a:latin typeface="Minion-Regular" charset="0"/>
              </a:rPr>
              <a:t>orter’s</a:t>
            </a:r>
            <a:r>
              <a:rPr lang="en-US" sz="2400" b="1" dirty="0">
                <a:solidFill>
                  <a:srgbClr val="0070C0"/>
                </a:solidFill>
                <a:effectLst>
                  <a:outerShdw blurRad="38100" dist="38100" dir="2700000" algn="tl">
                    <a:srgbClr val="000000"/>
                  </a:outerShdw>
                </a:effectLst>
                <a:latin typeface="Minion-Regular" charset="0"/>
              </a:rPr>
              <a:t> three</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generic strategies, the BCG and GE models)</a:t>
            </a:r>
            <a:endParaRPr lang="da-DK" sz="2400" b="1" dirty="0">
              <a:solidFill>
                <a:srgbClr val="0070C0"/>
              </a:solidFill>
              <a:effectLst>
                <a:outerShdw blurRad="38100" dist="38100" dir="2700000" algn="tl">
                  <a:srgbClr val="000000"/>
                </a:outerShdw>
              </a:effectLst>
              <a:latin typeface="Minion-Regular" charset="0"/>
            </a:endParaRPr>
          </a:p>
          <a:p>
            <a:pPr eaLnBrk="0" hangingPunct="0">
              <a:spcBef>
                <a:spcPct val="50000"/>
              </a:spcBef>
              <a:buFont typeface="Wingdings" pitchFamily="2" charset="2"/>
              <a:buChar char="Ø"/>
              <a:defRPr/>
            </a:pP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Strategy evaluation and selection</a:t>
            </a:r>
            <a:endParaRPr lang="da-DK" sz="2400" b="1" dirty="0">
              <a:solidFill>
                <a:srgbClr val="0070C0"/>
              </a:solidFill>
              <a:effectLst>
                <a:outerShdw blurRad="38100" dist="38100" dir="2700000" algn="tl">
                  <a:srgbClr val="000000"/>
                </a:outerShdw>
              </a:effectLst>
              <a:latin typeface="Minion-Regular" charset="0"/>
            </a:endParaRPr>
          </a:p>
          <a:p>
            <a:pPr eaLnBrk="0" hangingPunct="0">
              <a:spcBef>
                <a:spcPct val="50000"/>
              </a:spcBef>
              <a:buFont typeface="Wingdings" pitchFamily="2" charset="2"/>
              <a:buChar char="Ø"/>
              <a:defRPr/>
            </a:pP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Estimating financial consequences/How can progress be measured?</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(marketing</a:t>
            </a:r>
            <a:r>
              <a:rPr lang="da-DK" sz="2400" b="1" dirty="0">
                <a:solidFill>
                  <a:srgbClr val="0070C0"/>
                </a:solidFill>
                <a:effectLst>
                  <a:outerShdw blurRad="38100" dist="38100" dir="2700000" algn="tl">
                    <a:srgbClr val="000000"/>
                  </a:outerShdw>
                </a:effectLst>
                <a:latin typeface="Minion-Regular" charset="0"/>
              </a:rPr>
              <a:t> </a:t>
            </a:r>
            <a:r>
              <a:rPr lang="en-US" sz="2400" b="1" dirty="0">
                <a:solidFill>
                  <a:srgbClr val="0070C0"/>
                </a:solidFill>
                <a:effectLst>
                  <a:outerShdw blurRad="38100" dist="38100" dir="2700000" algn="tl">
                    <a:srgbClr val="000000"/>
                  </a:outerShdw>
                </a:effectLst>
                <a:latin typeface="Minion-Regular" charset="0"/>
              </a:rPr>
              <a:t>metrics)</a:t>
            </a:r>
          </a:p>
        </p:txBody>
      </p:sp>
      <p:sp>
        <p:nvSpPr>
          <p:cNvPr id="6147" name="Rectangle 5"/>
          <p:cNvSpPr>
            <a:spLocks noGrp="1" noChangeArrowheads="1"/>
          </p:cNvSpPr>
          <p:nvPr>
            <p:ph type="title"/>
          </p:nvPr>
        </p:nvSpPr>
        <p:spPr>
          <a:xfrm>
            <a:off x="214282" y="357166"/>
            <a:ext cx="7924800" cy="762000"/>
          </a:xfrm>
          <a:noFill/>
        </p:spPr>
        <p:txBody>
          <a:bodyPr anchor="ctr"/>
          <a:lstStyle/>
          <a:p>
            <a:pPr eaLnBrk="1" hangingPunct="1"/>
            <a:r>
              <a:rPr lang="en-GB" sz="3000" dirty="0" smtClean="0"/>
              <a:t>The strategic planning process (2)</a:t>
            </a:r>
            <a:endParaRPr lang="en-US" sz="30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95288" y="-242888"/>
            <a:ext cx="7543800" cy="1295401"/>
          </a:xfrm>
        </p:spPr>
        <p:txBody>
          <a:bodyPr/>
          <a:lstStyle/>
          <a:p>
            <a:pPr eaLnBrk="1" hangingPunct="1"/>
            <a:r>
              <a:rPr lang="en-GB" sz="3500" smtClean="0"/>
              <a:t>The vision and mission statement</a:t>
            </a:r>
            <a:endParaRPr lang="en-US" sz="3500" smtClean="0"/>
          </a:p>
        </p:txBody>
      </p:sp>
      <p:sp>
        <p:nvSpPr>
          <p:cNvPr id="76803" name="Rectangle 3"/>
          <p:cNvSpPr>
            <a:spLocks noChangeArrowheads="1"/>
          </p:cNvSpPr>
          <p:nvPr/>
        </p:nvSpPr>
        <p:spPr bwMode="auto">
          <a:xfrm>
            <a:off x="500034" y="1785926"/>
            <a:ext cx="8351838" cy="3693319"/>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latin typeface="ZapfDingbats" charset="0"/>
              </a:rPr>
              <a:t>■ </a:t>
            </a:r>
            <a:r>
              <a:rPr lang="da-DK" sz="2000" dirty="0">
                <a:solidFill>
                  <a:srgbClr val="000000"/>
                </a:solidFill>
                <a:latin typeface="ZapfDingbats" charset="0"/>
              </a:rPr>
              <a:t>The </a:t>
            </a:r>
            <a:r>
              <a:rPr lang="da-DK" sz="2000" b="1" i="1" dirty="0">
                <a:solidFill>
                  <a:srgbClr val="FF0000"/>
                </a:solidFill>
                <a:effectLst>
                  <a:outerShdw blurRad="38100" dist="38100" dir="2700000" algn="tl">
                    <a:srgbClr val="C0C0C0"/>
                  </a:outerShdw>
                </a:effectLst>
                <a:latin typeface="Minion-Regular" charset="0"/>
              </a:rPr>
              <a:t>b</a:t>
            </a:r>
            <a:r>
              <a:rPr lang="en-US" sz="2000" b="1" i="1" dirty="0" err="1">
                <a:solidFill>
                  <a:srgbClr val="FF0000"/>
                </a:solidFill>
                <a:effectLst>
                  <a:outerShdw blurRad="38100" dist="38100" dir="2700000" algn="tl">
                    <a:srgbClr val="C0C0C0"/>
                  </a:outerShdw>
                </a:effectLst>
                <a:latin typeface="Minion-Regular" charset="0"/>
              </a:rPr>
              <a:t>usiness</a:t>
            </a:r>
            <a:r>
              <a:rPr lang="en-US" sz="2000" b="1" i="1" dirty="0">
                <a:solidFill>
                  <a:srgbClr val="FF0000"/>
                </a:solidFill>
                <a:effectLst>
                  <a:outerShdw blurRad="38100" dist="38100" dir="2700000" algn="tl">
                    <a:srgbClr val="C0C0C0"/>
                  </a:outerShdw>
                </a:effectLst>
                <a:latin typeface="Minion-Regular" charset="0"/>
              </a:rPr>
              <a:t> </a:t>
            </a:r>
            <a:r>
              <a:rPr lang="en-US" sz="2000" b="1" i="1" dirty="0">
                <a:solidFill>
                  <a:srgbClr val="FF0000"/>
                </a:solidFill>
                <a:effectLst>
                  <a:outerShdw blurRad="38100" dist="38100" dir="2700000" algn="tl">
                    <a:srgbClr val="C0C0C0"/>
                  </a:outerShdw>
                </a:effectLst>
                <a:latin typeface="Minion-Italic" charset="0"/>
              </a:rPr>
              <a:t>mission</a:t>
            </a:r>
            <a:r>
              <a:rPr lang="en-US" sz="2000" i="1" dirty="0">
                <a:solidFill>
                  <a:srgbClr val="000000"/>
                </a:solidFill>
                <a:latin typeface="Minion-Italic" charset="0"/>
              </a:rPr>
              <a:t> </a:t>
            </a:r>
            <a:r>
              <a:rPr lang="en-US" sz="2000" dirty="0">
                <a:solidFill>
                  <a:srgbClr val="000000"/>
                </a:solidFill>
                <a:latin typeface="Minion-Regular" charset="0"/>
              </a:rPr>
              <a:t>statement describes ‘who we are and what’s the overall purpose</a:t>
            </a:r>
            <a:r>
              <a:rPr lang="da-DK" sz="2000" dirty="0">
                <a:solidFill>
                  <a:srgbClr val="000000"/>
                </a:solidFill>
                <a:latin typeface="Minion-Regular" charset="0"/>
              </a:rPr>
              <a:t> </a:t>
            </a:r>
            <a:r>
              <a:rPr lang="en-US" sz="2000" dirty="0">
                <a:solidFill>
                  <a:srgbClr val="000000"/>
                </a:solidFill>
                <a:latin typeface="Minion-Regular" charset="0"/>
              </a:rPr>
              <a:t>of our business’</a:t>
            </a:r>
          </a:p>
          <a:p>
            <a:pPr eaLnBrk="0" hangingPunct="0">
              <a:spcBef>
                <a:spcPct val="50000"/>
              </a:spcBef>
              <a:defRPr/>
            </a:pPr>
            <a:r>
              <a:rPr lang="en-US" sz="2000" dirty="0">
                <a:solidFill>
                  <a:srgbClr val="000000"/>
                </a:solidFill>
                <a:latin typeface="ZapfDingbats" charset="0"/>
              </a:rPr>
              <a:t>■ </a:t>
            </a:r>
            <a:r>
              <a:rPr lang="da-DK" sz="2000" dirty="0">
                <a:solidFill>
                  <a:srgbClr val="000000"/>
                </a:solidFill>
                <a:latin typeface="Minion-Regular" charset="0"/>
              </a:rPr>
              <a:t>The</a:t>
            </a:r>
            <a:r>
              <a:rPr lang="en-US" sz="2000" dirty="0">
                <a:solidFill>
                  <a:srgbClr val="000000"/>
                </a:solidFill>
                <a:latin typeface="Minion-Regular" charset="0"/>
              </a:rPr>
              <a:t> business </a:t>
            </a:r>
            <a:r>
              <a:rPr lang="en-US" sz="2000" b="1" dirty="0">
                <a:solidFill>
                  <a:srgbClr val="FF0000"/>
                </a:solidFill>
                <a:effectLst>
                  <a:outerShdw blurRad="38100" dist="38100" dir="2700000" algn="tl">
                    <a:srgbClr val="C0C0C0"/>
                  </a:outerShdw>
                </a:effectLst>
                <a:latin typeface="Minion-Italic" charset="0"/>
              </a:rPr>
              <a:t>vision</a:t>
            </a:r>
            <a:r>
              <a:rPr lang="en-US" sz="2000" i="1" dirty="0">
                <a:solidFill>
                  <a:srgbClr val="000000"/>
                </a:solidFill>
                <a:latin typeface="Minion-Italic" charset="0"/>
              </a:rPr>
              <a:t> </a:t>
            </a:r>
            <a:r>
              <a:rPr lang="en-US" sz="2000" dirty="0">
                <a:solidFill>
                  <a:srgbClr val="000000"/>
                </a:solidFill>
                <a:latin typeface="Minion-Regular" charset="0"/>
              </a:rPr>
              <a:t>statement describes ‘where we wish to go’, ‘what we wish to</a:t>
            </a:r>
            <a:r>
              <a:rPr lang="da-DK" sz="2000" dirty="0">
                <a:solidFill>
                  <a:srgbClr val="000000"/>
                </a:solidFill>
                <a:latin typeface="Minion-Regular" charset="0"/>
              </a:rPr>
              <a:t> </a:t>
            </a:r>
            <a:r>
              <a:rPr lang="en-US" sz="2000" dirty="0">
                <a:solidFill>
                  <a:srgbClr val="000000"/>
                </a:solidFill>
                <a:latin typeface="Minion-Regular" charset="0"/>
              </a:rPr>
              <a:t>become’; it provides a mental image of the successful accomplishment of the</a:t>
            </a:r>
            <a:r>
              <a:rPr lang="da-DK" sz="2000" dirty="0">
                <a:solidFill>
                  <a:srgbClr val="000000"/>
                </a:solidFill>
                <a:latin typeface="Minion-Regular" charset="0"/>
              </a:rPr>
              <a:t> </a:t>
            </a:r>
            <a:r>
              <a:rPr lang="en-US" sz="2000" dirty="0">
                <a:solidFill>
                  <a:srgbClr val="000000"/>
                </a:solidFill>
                <a:latin typeface="Minion-Regular" charset="0"/>
              </a:rPr>
              <a:t>mission; it is typically:</a:t>
            </a:r>
          </a:p>
          <a:p>
            <a:pPr eaLnBrk="0" hangingPunct="0">
              <a:spcBef>
                <a:spcPct val="50000"/>
              </a:spcBef>
              <a:defRPr/>
            </a:pPr>
            <a:r>
              <a:rPr lang="en-US" sz="2000" dirty="0">
                <a:solidFill>
                  <a:srgbClr val="000000"/>
                </a:solidFill>
                <a:latin typeface="Minion-Regular" charset="0"/>
              </a:rPr>
              <a:t>			</a:t>
            </a:r>
            <a:r>
              <a:rPr lang="en-US" sz="2000" b="1" i="1" dirty="0">
                <a:solidFill>
                  <a:srgbClr val="FF0000"/>
                </a:solidFill>
                <a:latin typeface="Minion-Regular" charset="0"/>
              </a:rPr>
              <a:t>–</a:t>
            </a:r>
            <a:r>
              <a:rPr lang="en-US" sz="2000" dirty="0">
                <a:solidFill>
                  <a:srgbClr val="000000"/>
                </a:solidFill>
                <a:latin typeface="Minion-Regular" charset="0"/>
              </a:rPr>
              <a:t> </a:t>
            </a:r>
            <a:r>
              <a:rPr lang="en-US" sz="2000" b="1" i="1" dirty="0">
                <a:solidFill>
                  <a:srgbClr val="FF0000"/>
                </a:solidFill>
                <a:effectLst>
                  <a:outerShdw blurRad="38100" dist="38100" dir="2700000" algn="tl">
                    <a:srgbClr val="C0C0C0"/>
                  </a:outerShdw>
                </a:effectLst>
                <a:latin typeface="Minion-Regular" charset="0"/>
              </a:rPr>
              <a:t>short</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idealistic and imaginative</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enthusiasm-inspiring</a:t>
            </a:r>
          </a:p>
          <a:p>
            <a:pPr eaLnBrk="0" hangingPunct="0">
              <a:spcBef>
                <a:spcPct val="50000"/>
              </a:spcBef>
              <a:defRPr/>
            </a:pPr>
            <a:r>
              <a:rPr lang="en-US" sz="2000" b="1" i="1" dirty="0">
                <a:solidFill>
                  <a:srgbClr val="FF0000"/>
                </a:solidFill>
                <a:effectLst>
                  <a:outerShdw blurRad="38100" dist="38100" dir="2700000" algn="tl">
                    <a:srgbClr val="C0C0C0"/>
                  </a:outerShdw>
                </a:effectLst>
                <a:latin typeface="Minion-Regular" charset="0"/>
              </a:rPr>
              <a:t>			– ambitious</a:t>
            </a:r>
            <a:r>
              <a:rPr lang="en-US" sz="2000" dirty="0">
                <a:solidFill>
                  <a:srgbClr val="000000"/>
                </a:solidFill>
                <a:latin typeface="Minion-Regular" charset="0"/>
              </a:rPr>
              <a:t>.</a:t>
            </a:r>
          </a:p>
        </p:txBody>
      </p:sp>
      <p:pic>
        <p:nvPicPr>
          <p:cNvPr id="7174" name="Picture 6" descr="http://www.ibelieve.co.th/wp-content/uploads/VisionMissionValues.jpg"/>
          <p:cNvPicPr>
            <a:picLocks noChangeAspect="1" noChangeArrowheads="1"/>
          </p:cNvPicPr>
          <p:nvPr/>
        </p:nvPicPr>
        <p:blipFill>
          <a:blip r:embed="rId2" cstate="print"/>
          <a:srcRect/>
          <a:stretch>
            <a:fillRect/>
          </a:stretch>
        </p:blipFill>
        <p:spPr bwMode="auto">
          <a:xfrm>
            <a:off x="571472" y="3857628"/>
            <a:ext cx="2369063" cy="183559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609600" y="285728"/>
            <a:ext cx="8534400" cy="758952"/>
          </a:xfrm>
        </p:spPr>
        <p:txBody>
          <a:bodyPr/>
          <a:lstStyle/>
          <a:p>
            <a:r>
              <a:rPr lang="en-US" dirty="0" smtClean="0"/>
              <a:t>Unilever’s Purpose - Mission</a:t>
            </a:r>
            <a:endParaRPr lang="th-TH" dirty="0"/>
          </a:p>
        </p:txBody>
      </p:sp>
      <p:sp>
        <p:nvSpPr>
          <p:cNvPr id="5" name="สี่เหลี่ยมผืนผ้า 4"/>
          <p:cNvSpPr/>
          <p:nvPr/>
        </p:nvSpPr>
        <p:spPr>
          <a:xfrm>
            <a:off x="1357290" y="1428736"/>
            <a:ext cx="4572000" cy="5109091"/>
          </a:xfrm>
          <a:prstGeom prst="rect">
            <a:avLst/>
          </a:prstGeom>
        </p:spPr>
        <p:txBody>
          <a:bodyPr>
            <a:spAutoFit/>
          </a:bodyPr>
          <a:lstStyle/>
          <a:p>
            <a:r>
              <a:rPr lang="en-US" sz="1100" b="1" dirty="0"/>
              <a:t>Unilever's Purpose</a:t>
            </a:r>
            <a:r>
              <a:rPr lang="en-US" sz="1100" dirty="0"/>
              <a:t/>
            </a:r>
            <a:br>
              <a:rPr lang="en-US" sz="1100" dirty="0"/>
            </a:br>
            <a:r>
              <a:rPr lang="en-US" sz="1100" dirty="0"/>
              <a:t/>
            </a:r>
            <a:br>
              <a:rPr lang="en-US" sz="1100" dirty="0"/>
            </a:br>
            <a:r>
              <a:rPr lang="en-US" sz="1100" b="1" dirty="0"/>
              <a:t>At the heart of the corporate purpose, which guides us in our approach to doing business, is the drive to serve consumers in a unique and effective way. This purpose has been communicated to all employees worldwide.</a:t>
            </a:r>
            <a:r>
              <a:rPr lang="en-US" sz="1100" dirty="0"/>
              <a:t/>
            </a:r>
            <a:br>
              <a:rPr lang="en-US" sz="1100" dirty="0"/>
            </a:br>
            <a:r>
              <a:rPr lang="en-US" sz="1100" dirty="0"/>
              <a:t/>
            </a:r>
            <a:br>
              <a:rPr lang="en-US" sz="1100" dirty="0"/>
            </a:br>
            <a:r>
              <a:rPr lang="en-US" sz="1100" dirty="0"/>
              <a:t>Unilever's mission is to add Vitality to life. We meet everyday needs for nutrition, hygiene and personal care with brands that help people feel good, look good and get more out of life.</a:t>
            </a:r>
            <a:br>
              <a:rPr lang="en-US" sz="1100" dirty="0"/>
            </a:br>
            <a:r>
              <a:rPr lang="en-US" sz="1100" dirty="0"/>
              <a:t/>
            </a:r>
            <a:br>
              <a:rPr lang="en-US" sz="1100" dirty="0"/>
            </a:br>
            <a:r>
              <a:rPr lang="en-US" sz="1100" dirty="0"/>
              <a:t>Our deep roots in local cultures and markets around the world give us our strong relationship with consumers and are the foundation for our future growth. We will bring our wealth of knowledge and international expertise to the service of local consumers – a truly multi-local multinational.</a:t>
            </a:r>
            <a:br>
              <a:rPr lang="en-US" sz="1100" dirty="0"/>
            </a:br>
            <a:r>
              <a:rPr lang="en-US" sz="1100" dirty="0"/>
              <a:t/>
            </a:r>
            <a:br>
              <a:rPr lang="en-US" sz="1100" dirty="0"/>
            </a:br>
            <a:r>
              <a:rPr lang="en-US" sz="1100" dirty="0"/>
              <a:t>Our long-term success requires a total commitment to exceptional standards of performance and productivity, to working together effectively, and to a willingness to embrace new ideas and learn continuously.</a:t>
            </a:r>
            <a:br>
              <a:rPr lang="en-US" sz="1100" dirty="0"/>
            </a:br>
            <a:r>
              <a:rPr lang="en-US" sz="1100" dirty="0"/>
              <a:t/>
            </a:r>
            <a:br>
              <a:rPr lang="en-US" sz="1100" dirty="0"/>
            </a:br>
            <a:r>
              <a:rPr lang="en-US" sz="1100" dirty="0"/>
              <a:t>To succeed also requires, we believe, the highest standards of corporate </a:t>
            </a:r>
            <a:r>
              <a:rPr lang="en-US" sz="1100" dirty="0" err="1"/>
              <a:t>behaviour</a:t>
            </a:r>
            <a:r>
              <a:rPr lang="en-US" sz="1100" dirty="0"/>
              <a:t> towards everyone we work with, the communities we touch, and the environment on which we have an impact.</a:t>
            </a:r>
            <a:br>
              <a:rPr lang="en-US" sz="1100" dirty="0"/>
            </a:br>
            <a:r>
              <a:rPr lang="en-US" sz="1100" dirty="0"/>
              <a:t/>
            </a:r>
            <a:br>
              <a:rPr lang="en-US" sz="1100" dirty="0"/>
            </a:br>
            <a:r>
              <a:rPr lang="en-US" sz="1100" dirty="0"/>
              <a:t>This is our road to sustainable, profitable growth, creating long-term value for our shareholders, our people, and our business partners.</a:t>
            </a:r>
            <a:r>
              <a:rPr lang="en-US" dirty="0"/>
              <a:t/>
            </a:r>
            <a:br>
              <a:rPr lang="en-US" dirty="0"/>
            </a:br>
            <a:endParaRPr lang="th-TH" dirty="0"/>
          </a:p>
        </p:txBody>
      </p:sp>
      <p:pic>
        <p:nvPicPr>
          <p:cNvPr id="61446" name="Picture 6" descr="http://www.logostage.com/logos/Unilever.jpg"/>
          <p:cNvPicPr>
            <a:picLocks noChangeAspect="1" noChangeArrowheads="1"/>
          </p:cNvPicPr>
          <p:nvPr/>
        </p:nvPicPr>
        <p:blipFill>
          <a:blip r:embed="rId2" cstate="print"/>
          <a:srcRect/>
          <a:stretch>
            <a:fillRect/>
          </a:stretch>
        </p:blipFill>
        <p:spPr bwMode="auto">
          <a:xfrm>
            <a:off x="6715140" y="1500174"/>
            <a:ext cx="1857388" cy="20591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48" name="Picture 8" descr="http://www.muskiportal.com/wp-content/uploads/2011/05/Unilever-2.jpg"/>
          <p:cNvPicPr>
            <a:picLocks noChangeAspect="1" noChangeArrowheads="1"/>
          </p:cNvPicPr>
          <p:nvPr/>
        </p:nvPicPr>
        <p:blipFill>
          <a:blip r:embed="rId3" cstate="print"/>
          <a:srcRect/>
          <a:stretch>
            <a:fillRect/>
          </a:stretch>
        </p:blipFill>
        <p:spPr bwMode="auto">
          <a:xfrm>
            <a:off x="6929454" y="4429132"/>
            <a:ext cx="1571636" cy="156537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142900"/>
            <a:ext cx="7543800" cy="1295400"/>
          </a:xfrm>
        </p:spPr>
        <p:txBody>
          <a:bodyPr/>
          <a:lstStyle/>
          <a:p>
            <a:pPr eaLnBrk="1" hangingPunct="1"/>
            <a:r>
              <a:rPr lang="en-US" dirty="0" smtClean="0"/>
              <a:t>Vision and Mission statement</a:t>
            </a:r>
            <a:endParaRPr lang="th-TH" dirty="0" smtClean="0"/>
          </a:p>
        </p:txBody>
      </p:sp>
      <p:sp>
        <p:nvSpPr>
          <p:cNvPr id="104451" name="Rectangle 3"/>
          <p:cNvSpPr>
            <a:spLocks noGrp="1" noChangeArrowheads="1"/>
          </p:cNvSpPr>
          <p:nvPr>
            <p:ph type="body" sz="half" idx="1"/>
          </p:nvPr>
        </p:nvSpPr>
        <p:spPr>
          <a:xfrm>
            <a:off x="395288" y="1700213"/>
            <a:ext cx="8291512" cy="4733925"/>
          </a:xfrm>
          <a:solidFill>
            <a:schemeClr val="bg1">
              <a:alpha val="69000"/>
            </a:schemeClr>
          </a:solidFill>
        </p:spPr>
        <p:txBody>
          <a:bodyPr/>
          <a:lstStyle/>
          <a:p>
            <a:pPr eaLnBrk="1" hangingPunct="1">
              <a:defRPr/>
            </a:pPr>
            <a:r>
              <a:rPr lang="en-US" sz="2200" b="1" i="1" dirty="0" smtClean="0">
                <a:solidFill>
                  <a:srgbClr val="FF0000"/>
                </a:solidFill>
                <a:effectLst>
                  <a:outerShdw blurRad="38100" dist="38100" dir="2700000" algn="tl">
                    <a:srgbClr val="C0C0C0"/>
                  </a:outerShdw>
                </a:effectLst>
              </a:rPr>
              <a:t>Mission statements should be driven by three factors:</a:t>
            </a:r>
          </a:p>
          <a:p>
            <a:pPr lvl="1" eaLnBrk="1" hangingPunct="1">
              <a:defRPr/>
            </a:pPr>
            <a:r>
              <a:rPr lang="en-US" sz="2200" dirty="0" smtClean="0"/>
              <a:t>The organization’s </a:t>
            </a:r>
            <a:r>
              <a:rPr lang="en-US" sz="2800" b="1" i="1" dirty="0" smtClean="0">
                <a:solidFill>
                  <a:srgbClr val="FF0000"/>
                </a:solidFill>
                <a:effectLst>
                  <a:outerShdw blurRad="38100" dist="38100" dir="2700000" algn="tl">
                    <a:srgbClr val="C0C0C0"/>
                  </a:outerShdw>
                </a:effectLst>
              </a:rPr>
              <a:t>heritage</a:t>
            </a:r>
            <a:r>
              <a:rPr lang="en-US" sz="2200" dirty="0" smtClean="0"/>
              <a:t> is its history-where it has been, what it has done well and what it has done poorly. A good mission statement cannot ignore previous events and how they have shaped the organization.</a:t>
            </a:r>
          </a:p>
          <a:p>
            <a:pPr lvl="1" eaLnBrk="1" hangingPunct="1">
              <a:defRPr/>
            </a:pPr>
            <a:r>
              <a:rPr lang="en-US" sz="2800" b="1" i="1" dirty="0" smtClean="0">
                <a:solidFill>
                  <a:srgbClr val="FF0000"/>
                </a:solidFill>
                <a:effectLst>
                  <a:outerShdw blurRad="38100" dist="38100" dir="2700000" algn="tl">
                    <a:srgbClr val="C0C0C0"/>
                  </a:outerShdw>
                </a:effectLst>
              </a:rPr>
              <a:t>Resources</a:t>
            </a:r>
            <a:r>
              <a:rPr lang="en-US" sz="2800" dirty="0" smtClean="0">
                <a:solidFill>
                  <a:srgbClr val="FF0000"/>
                </a:solidFill>
              </a:rPr>
              <a:t> </a:t>
            </a:r>
            <a:r>
              <a:rPr lang="en-US" sz="2200" dirty="0" smtClean="0"/>
              <a:t>refer</a:t>
            </a:r>
            <a:r>
              <a:rPr lang="th-TH" sz="2200" dirty="0" smtClean="0"/>
              <a:t> </a:t>
            </a:r>
            <a:r>
              <a:rPr lang="en-US" sz="2200" dirty="0" smtClean="0"/>
              <a:t>to everything the organization can manage, such as cash reserves, recognized brands, unique technologies and talented employees.</a:t>
            </a:r>
          </a:p>
          <a:p>
            <a:pPr lvl="1" eaLnBrk="1" hangingPunct="1">
              <a:defRPr/>
            </a:pPr>
            <a:r>
              <a:rPr lang="en-US" sz="2200" dirty="0" smtClean="0"/>
              <a:t>The </a:t>
            </a:r>
            <a:r>
              <a:rPr lang="en-US" sz="2800" b="1" i="1" dirty="0" smtClean="0">
                <a:solidFill>
                  <a:srgbClr val="FF0000"/>
                </a:solidFill>
                <a:effectLst>
                  <a:outerShdw blurRad="38100" dist="38100" dir="2700000" algn="tl">
                    <a:srgbClr val="C0C0C0"/>
                  </a:outerShdw>
                </a:effectLst>
              </a:rPr>
              <a:t>environment</a:t>
            </a:r>
            <a:r>
              <a:rPr lang="en-US" sz="2200" dirty="0" smtClean="0"/>
              <a:t> is everything happening currently that affects the company’s ability to achieve objectives or implement strategies, both inside and outside the organization.</a:t>
            </a:r>
            <a:endParaRPr lang="th-TH" sz="22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28596" y="0"/>
            <a:ext cx="7543800" cy="1295400"/>
          </a:xfrm>
        </p:spPr>
        <p:txBody>
          <a:bodyPr/>
          <a:lstStyle/>
          <a:p>
            <a:pPr eaLnBrk="1" hangingPunct="1"/>
            <a:r>
              <a:rPr lang="en-US" dirty="0" smtClean="0"/>
              <a:t>Strategic objectives</a:t>
            </a:r>
            <a:endParaRPr lang="th-TH" dirty="0" smtClean="0"/>
          </a:p>
        </p:txBody>
      </p:sp>
      <p:sp>
        <p:nvSpPr>
          <p:cNvPr id="105475" name="Rectangle 3"/>
          <p:cNvSpPr>
            <a:spLocks noGrp="1" noChangeArrowheads="1"/>
          </p:cNvSpPr>
          <p:nvPr>
            <p:ph type="body" sz="half" idx="1"/>
          </p:nvPr>
        </p:nvSpPr>
        <p:spPr>
          <a:xfrm>
            <a:off x="428596" y="1857364"/>
            <a:ext cx="8391554" cy="4411662"/>
          </a:xfrm>
        </p:spPr>
        <p:txBody>
          <a:bodyPr/>
          <a:lstStyle/>
          <a:p>
            <a:pPr eaLnBrk="1" hangingPunct="1">
              <a:defRPr/>
            </a:pPr>
            <a:r>
              <a:rPr lang="en-US" sz="2200" dirty="0" smtClean="0"/>
              <a:t>Strategic management also requires that firms set </a:t>
            </a:r>
            <a:r>
              <a:rPr lang="en-US" sz="2500" b="1" dirty="0" smtClean="0">
                <a:solidFill>
                  <a:srgbClr val="FF0000"/>
                </a:solidFill>
                <a:effectLst>
                  <a:outerShdw blurRad="38100" dist="38100" dir="2700000" algn="tl">
                    <a:srgbClr val="C0C0C0"/>
                  </a:outerShdw>
                </a:effectLst>
              </a:rPr>
              <a:t>strategic objectives</a:t>
            </a:r>
            <a:r>
              <a:rPr lang="en-US" sz="2200" dirty="0" smtClean="0"/>
              <a:t>: specific and measurable performance standards for strategically important areas.</a:t>
            </a:r>
          </a:p>
          <a:p>
            <a:pPr eaLnBrk="1" hangingPunct="1">
              <a:buNone/>
              <a:defRPr/>
            </a:pPr>
            <a:endParaRPr lang="en-US" sz="2200" dirty="0" smtClean="0"/>
          </a:p>
          <a:p>
            <a:pPr eaLnBrk="1" hangingPunct="1">
              <a:defRPr/>
            </a:pPr>
            <a:r>
              <a:rPr lang="en-US" sz="2200" dirty="0" smtClean="0"/>
              <a:t>Whereas a mission statement may set broad goals, such as </a:t>
            </a:r>
            <a:r>
              <a:rPr lang="en-US" sz="2200" b="1" i="1" dirty="0" smtClean="0"/>
              <a:t>‘being the best company in the world; strategic objectives must specify what it means to be the ‘best’.</a:t>
            </a:r>
            <a:endParaRPr lang="th-TH" sz="2200" b="1" i="1"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2357422" y="-285776"/>
            <a:ext cx="7929586" cy="1295401"/>
          </a:xfrm>
        </p:spPr>
        <p:txBody>
          <a:bodyPr/>
          <a:lstStyle/>
          <a:p>
            <a:pPr eaLnBrk="1" hangingPunct="1"/>
            <a:r>
              <a:rPr lang="en-GB" sz="3500" dirty="0" smtClean="0"/>
              <a:t>Effective objectives</a:t>
            </a:r>
            <a:endParaRPr lang="en-US" sz="3500" dirty="0" smtClean="0"/>
          </a:p>
        </p:txBody>
      </p:sp>
      <p:sp>
        <p:nvSpPr>
          <p:cNvPr id="77827" name="Rectangle 3"/>
          <p:cNvSpPr>
            <a:spLocks noChangeArrowheads="1"/>
          </p:cNvSpPr>
          <p:nvPr/>
        </p:nvSpPr>
        <p:spPr bwMode="auto">
          <a:xfrm>
            <a:off x="357158" y="1928802"/>
            <a:ext cx="8207375" cy="4403725"/>
          </a:xfrm>
          <a:prstGeom prst="rect">
            <a:avLst/>
          </a:prstGeom>
          <a:solidFill>
            <a:schemeClr val="bg1">
              <a:alpha val="53999"/>
            </a:schemeClr>
          </a:solidFill>
          <a:ln w="38100" cmpd="dbl">
            <a:solidFill>
              <a:srgbClr val="33CCCC"/>
            </a:solidFill>
            <a:miter lim="800000"/>
            <a:headEnd/>
            <a:tailEnd/>
          </a:ln>
          <a:effectLst/>
        </p:spPr>
        <p:txBody>
          <a:bodyPr>
            <a:spAutoFit/>
          </a:bodyPr>
          <a:lstStyle/>
          <a:p>
            <a:pPr eaLnBrk="0" hangingPunct="0">
              <a:spcBef>
                <a:spcPct val="50000"/>
              </a:spcBef>
              <a:defRPr/>
            </a:pPr>
            <a:r>
              <a:rPr lang="en-US" sz="2800" b="1" i="1" dirty="0">
                <a:solidFill>
                  <a:srgbClr val="000000"/>
                </a:solidFill>
                <a:effectLst>
                  <a:outerShdw blurRad="38100" dist="38100" dir="2700000" algn="tl">
                    <a:srgbClr val="C0C0C0"/>
                  </a:outerShdw>
                </a:effectLst>
                <a:latin typeface="Minion-Regular" charset="0"/>
              </a:rPr>
              <a:t>To be effective, objectives must be specific in terms of:</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performance dimension being measured</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measures most appropriate for the             performance dimension</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target value for each measure</a:t>
            </a:r>
          </a:p>
          <a:p>
            <a:pPr eaLnBrk="0" hangingPunct="0">
              <a:spcBef>
                <a:spcPct val="50000"/>
              </a:spcBef>
              <a:defRPr/>
            </a:pPr>
            <a:r>
              <a:rPr lang="en-US" sz="2800" b="1" dirty="0">
                <a:solidFill>
                  <a:srgbClr val="FF0000"/>
                </a:solidFill>
                <a:effectLst>
                  <a:outerShdw blurRad="38100" dist="38100" dir="2700000" algn="tl">
                    <a:srgbClr val="C0C0C0"/>
                  </a:outerShdw>
                </a:effectLst>
                <a:latin typeface="ZapfDingbats" charset="0"/>
              </a:rPr>
              <a:t>■ </a:t>
            </a:r>
            <a:r>
              <a:rPr lang="en-US" sz="2800" b="1" dirty="0">
                <a:solidFill>
                  <a:srgbClr val="FF0000"/>
                </a:solidFill>
                <a:effectLst>
                  <a:outerShdw blurRad="38100" dist="38100" dir="2700000" algn="tl">
                    <a:srgbClr val="C0C0C0"/>
                  </a:outerShdw>
                </a:effectLst>
                <a:latin typeface="Minion-Regular" charset="0"/>
              </a:rPr>
              <a:t>the time by which the target should be achieved.</a:t>
            </a:r>
          </a:p>
        </p:txBody>
      </p:sp>
      <p:pic>
        <p:nvPicPr>
          <p:cNvPr id="10245" name="Picture 5" descr="http://toolkit.smallbiz.nsw.gov.au/media/useruploads/images/Marketing_Ch1_Pt3_Marketing_Objectives.jpg"/>
          <p:cNvPicPr>
            <a:picLocks noChangeAspect="1" noChangeArrowheads="1"/>
          </p:cNvPicPr>
          <p:nvPr/>
        </p:nvPicPr>
        <p:blipFill>
          <a:blip r:embed="rId2" cstate="print"/>
          <a:srcRect/>
          <a:stretch>
            <a:fillRect/>
          </a:stretch>
        </p:blipFill>
        <p:spPr bwMode="auto">
          <a:xfrm rot="20977599">
            <a:off x="333266" y="275073"/>
            <a:ext cx="1967113" cy="150017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143240" y="214290"/>
            <a:ext cx="8534400" cy="758952"/>
          </a:xfrm>
        </p:spPr>
        <p:txBody>
          <a:bodyPr>
            <a:normAutofit/>
          </a:bodyPr>
          <a:lstStyle/>
          <a:p>
            <a:pPr eaLnBrk="1" hangingPunct="1"/>
            <a:r>
              <a:rPr lang="en-US" sz="1600" dirty="0" smtClean="0"/>
              <a:t>Estimation of the planning gap and problem diagnosis</a:t>
            </a:r>
            <a:endParaRPr lang="th-TH" sz="1600" dirty="0" smtClean="0"/>
          </a:p>
        </p:txBody>
      </p:sp>
      <p:sp>
        <p:nvSpPr>
          <p:cNvPr id="106499" name="Rectangle 3" descr="หินอ่อนขาว"/>
          <p:cNvSpPr>
            <a:spLocks noGrp="1" noChangeArrowheads="1"/>
          </p:cNvSpPr>
          <p:nvPr>
            <p:ph sz="quarter" idx="4294967295"/>
          </p:nvPr>
        </p:nvSpPr>
        <p:spPr>
          <a:xfrm>
            <a:off x="142844" y="1643050"/>
            <a:ext cx="8229600" cy="4643438"/>
          </a:xfrm>
          <a:ln w="76200">
            <a:solidFill>
              <a:srgbClr val="333399"/>
            </a:solidFill>
            <a:prstDash val="sysDash"/>
          </a:ln>
        </p:spPr>
        <p:txBody>
          <a:bodyPr>
            <a:normAutofit/>
          </a:bodyPr>
          <a:lstStyle/>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What do the ‘facts’ suggest will be the future if the firm takes no action to change current strategies? </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Such a prediction is know as a ‘reference projection’</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A reference projection is the future that can be expected in the absence of planned change.</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The reference projection is compared with ‘target projection’, or the setting of tentative goals, which the firm sets for itself.</a:t>
            </a:r>
          </a:p>
          <a:p>
            <a:pPr eaLnBrk="1" hangingPunct="1">
              <a:lnSpc>
                <a:spcPct val="80000"/>
              </a:lnSpc>
              <a:defRPr/>
            </a:pPr>
            <a:endParaRPr lang="en-US" sz="2000" dirty="0" smtClean="0">
              <a:solidFill>
                <a:srgbClr val="0070C0"/>
              </a:solidFill>
              <a:effectLst>
                <a:outerShdw blurRad="38100" dist="38100" dir="2700000" algn="tl">
                  <a:srgbClr val="C0C0C0"/>
                </a:outerShdw>
              </a:effectLst>
            </a:endParaRPr>
          </a:p>
          <a:p>
            <a:pPr eaLnBrk="1" hangingPunct="1">
              <a:lnSpc>
                <a:spcPct val="80000"/>
              </a:lnSpc>
              <a:defRPr/>
            </a:pPr>
            <a:r>
              <a:rPr lang="en-US" sz="2000" dirty="0" smtClean="0">
                <a:solidFill>
                  <a:srgbClr val="0070C0"/>
                </a:solidFill>
                <a:effectLst>
                  <a:outerShdw blurRad="38100" dist="38100" dir="2700000" algn="tl">
                    <a:srgbClr val="C0C0C0"/>
                  </a:outerShdw>
                </a:effectLst>
              </a:rPr>
              <a:t>The planning (performance) gap is the difference between the target and the reference projections.</a:t>
            </a:r>
            <a:endParaRPr lang="th-TH" sz="2000" dirty="0" smtClean="0">
              <a:solidFill>
                <a:srgbClr val="0070C0"/>
              </a:solidFill>
              <a:effectLst>
                <a:outerShdw blurRad="38100" dist="38100" dir="2700000" algn="tl">
                  <a:srgbClr val="C0C0C0"/>
                </a:outerShdw>
              </a:effectLst>
            </a:endParaRPr>
          </a:p>
        </p:txBody>
      </p:sp>
      <p:pic>
        <p:nvPicPr>
          <p:cNvPr id="11269" name="Picture 5" descr="http://1.bp.blogspot.com/_rc2NBp8h1oA/TRDdfViJD3I/AAAAAAAAASs/SAW463D4P4Y/s1600/mind%2Bthe%2Bgap.jpg"/>
          <p:cNvPicPr>
            <a:picLocks noChangeAspect="1" noChangeArrowheads="1"/>
          </p:cNvPicPr>
          <p:nvPr/>
        </p:nvPicPr>
        <p:blipFill>
          <a:blip r:embed="rId2" cstate="print"/>
          <a:srcRect/>
          <a:stretch>
            <a:fillRect/>
          </a:stretch>
        </p:blipFill>
        <p:spPr bwMode="auto">
          <a:xfrm>
            <a:off x="642910" y="214290"/>
            <a:ext cx="2288828" cy="908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57224" y="0"/>
            <a:ext cx="6858000" cy="762000"/>
          </a:xfrm>
        </p:spPr>
        <p:txBody>
          <a:bodyPr/>
          <a:lstStyle/>
          <a:p>
            <a:pPr eaLnBrk="1" hangingPunct="1"/>
            <a:r>
              <a:rPr lang="en-GB" sz="3000" dirty="0" smtClean="0"/>
              <a:t>The planning gap</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571604" y="1000108"/>
            <a:ext cx="5915043" cy="53565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357158" y="-214338"/>
            <a:ext cx="7543800" cy="1295400"/>
          </a:xfrm>
        </p:spPr>
        <p:txBody>
          <a:bodyPr/>
          <a:lstStyle/>
          <a:p>
            <a:pPr eaLnBrk="1" hangingPunct="1"/>
            <a:r>
              <a:rPr lang="en-US" dirty="0" smtClean="0"/>
              <a:t>Problem diagnosis</a:t>
            </a:r>
            <a:endParaRPr lang="th-TH" dirty="0" smtClean="0"/>
          </a:p>
        </p:txBody>
      </p:sp>
      <p:sp>
        <p:nvSpPr>
          <p:cNvPr id="107523" name="Rectangle 3"/>
          <p:cNvSpPr>
            <a:spLocks noGrp="1" noChangeArrowheads="1"/>
          </p:cNvSpPr>
          <p:nvPr>
            <p:ph type="body" sz="half" idx="1"/>
          </p:nvPr>
        </p:nvSpPr>
        <p:spPr>
          <a:xfrm>
            <a:off x="214282" y="1773238"/>
            <a:ext cx="8618567" cy="5084762"/>
          </a:xfrm>
        </p:spPr>
        <p:txBody>
          <a:bodyPr>
            <a:normAutofit/>
          </a:bodyPr>
          <a:lstStyle/>
          <a:p>
            <a:pPr eaLnBrk="1" hangingPunct="1">
              <a:lnSpc>
                <a:spcPct val="80000"/>
              </a:lnSpc>
              <a:defRPr/>
            </a:pPr>
            <a:r>
              <a:rPr lang="en-US" sz="2000" dirty="0" smtClean="0">
                <a:solidFill>
                  <a:schemeClr val="hlink"/>
                </a:solidFill>
                <a:effectLst>
                  <a:outerShdw blurRad="38100" dist="38100" dir="2700000" algn="tl">
                    <a:srgbClr val="C0C0C0"/>
                  </a:outerShdw>
                </a:effectLst>
              </a:rPr>
              <a:t>The recognition of a problem situation is not in itself the identification of the actual problem. We do not discover a problem, </a:t>
            </a:r>
            <a:r>
              <a:rPr lang="en-US" sz="2000" u="sng" dirty="0" smtClean="0">
                <a:solidFill>
                  <a:srgbClr val="FF0000"/>
                </a:solidFill>
                <a:effectLst>
                  <a:outerShdw blurRad="38100" dist="38100" dir="2700000" algn="tl">
                    <a:srgbClr val="C0C0C0"/>
                  </a:outerShdw>
                </a:effectLst>
              </a:rPr>
              <a:t>we diagnose one.</a:t>
            </a:r>
          </a:p>
          <a:p>
            <a:pPr eaLnBrk="1" hangingPunct="1">
              <a:lnSpc>
                <a:spcPct val="80000"/>
              </a:lnSpc>
              <a:defRPr/>
            </a:pPr>
            <a:r>
              <a:rPr lang="en-US" sz="2000" dirty="0" smtClean="0">
                <a:solidFill>
                  <a:schemeClr val="hlink"/>
                </a:solidFill>
                <a:effectLst>
                  <a:outerShdw blurRad="38100" dist="38100" dir="2700000" algn="tl">
                    <a:srgbClr val="C0C0C0"/>
                  </a:outerShdw>
                </a:effectLst>
              </a:rPr>
              <a:t>Problem diagnosis aims to </a:t>
            </a:r>
            <a:r>
              <a:rPr lang="en-US" sz="2000" u="sng" dirty="0" smtClean="0">
                <a:solidFill>
                  <a:srgbClr val="FF0000"/>
                </a:solidFill>
                <a:effectLst>
                  <a:outerShdw blurRad="38100" dist="38100" dir="2700000" algn="tl">
                    <a:srgbClr val="C0C0C0"/>
                  </a:outerShdw>
                </a:effectLst>
              </a:rPr>
              <a:t>identify</a:t>
            </a:r>
            <a:r>
              <a:rPr lang="en-US" sz="2000" u="sng" dirty="0" smtClean="0">
                <a:solidFill>
                  <a:schemeClr val="hlink"/>
                </a:solidFill>
                <a:effectLst>
                  <a:outerShdw blurRad="38100" dist="38100" dir="2700000" algn="tl">
                    <a:srgbClr val="C0C0C0"/>
                  </a:outerShdw>
                </a:effectLst>
              </a:rPr>
              <a:t> </a:t>
            </a:r>
            <a:r>
              <a:rPr lang="en-US" sz="2000" dirty="0" smtClean="0">
                <a:solidFill>
                  <a:schemeClr val="hlink"/>
                </a:solidFill>
                <a:effectLst>
                  <a:outerShdw blurRad="38100" dist="38100" dir="2700000" algn="tl">
                    <a:srgbClr val="C0C0C0"/>
                  </a:outerShdw>
                </a:effectLst>
              </a:rPr>
              <a:t>the type of solution that applies, which is the first step on the road to developing and actual solution.</a:t>
            </a:r>
          </a:p>
          <a:p>
            <a:pPr eaLnBrk="1" hangingPunct="1">
              <a:lnSpc>
                <a:spcPct val="80000"/>
              </a:lnSpc>
              <a:defRPr/>
            </a:pPr>
            <a:r>
              <a:rPr lang="en-US" sz="2000" dirty="0" smtClean="0">
                <a:solidFill>
                  <a:schemeClr val="hlink"/>
                </a:solidFill>
                <a:effectLst>
                  <a:outerShdw blurRad="38100" dist="38100" dir="2700000" algn="tl">
                    <a:srgbClr val="C0C0C0"/>
                  </a:outerShdw>
                </a:effectLst>
              </a:rPr>
              <a:t>Just as diagnosing a failure to start a car as being due to some electric fault is the first step towards getting the car started again.</a:t>
            </a:r>
          </a:p>
          <a:p>
            <a:pPr eaLnBrk="1" hangingPunct="1">
              <a:lnSpc>
                <a:spcPct val="80000"/>
              </a:lnSpc>
              <a:defRPr/>
            </a:pPr>
            <a:endParaRPr lang="en-US" sz="2000" dirty="0" smtClean="0">
              <a:solidFill>
                <a:schemeClr val="hlink"/>
              </a:solidFill>
              <a:effectLst>
                <a:outerShdw blurRad="38100" dist="38100" dir="2700000" algn="tl">
                  <a:srgbClr val="C0C0C0"/>
                </a:outerShdw>
              </a:effectLst>
            </a:endParaRPr>
          </a:p>
          <a:p>
            <a:pPr eaLnBrk="1" hangingPunct="1">
              <a:lnSpc>
                <a:spcPct val="80000"/>
              </a:lnSpc>
              <a:defRPr/>
            </a:pPr>
            <a:endParaRPr lang="en-US" sz="2000" dirty="0" smtClean="0">
              <a:solidFill>
                <a:schemeClr val="hlink"/>
              </a:solidFill>
              <a:effectLst>
                <a:outerShdw blurRad="38100" dist="38100" dir="2700000" algn="tl">
                  <a:srgbClr val="C0C0C0"/>
                </a:outerShdw>
              </a:effectLst>
            </a:endParaRPr>
          </a:p>
          <a:p>
            <a:pPr eaLnBrk="1" hangingPunct="1">
              <a:lnSpc>
                <a:spcPct val="80000"/>
              </a:lnSpc>
              <a:defRPr/>
            </a:pPr>
            <a:r>
              <a:rPr lang="en-US" sz="3400" dirty="0" smtClean="0">
                <a:solidFill>
                  <a:srgbClr val="FF0000"/>
                </a:solidFill>
                <a:effectLst>
                  <a:outerShdw blurRad="38100" dist="38100" dir="2700000" algn="tl">
                    <a:srgbClr val="C0C0C0"/>
                  </a:outerShdw>
                </a:effectLst>
              </a:rPr>
              <a:t>We cannot understand a problem without understanding what would count as a solution, just as we cannot understand and objective without understanding what would count as an achievement.</a:t>
            </a:r>
            <a:endParaRPr lang="th-TH" sz="3400" dirty="0" smtClean="0">
              <a:solidFill>
                <a:srgbClr val="FF0000"/>
              </a:solidFill>
              <a:effectLst>
                <a:outerShdw blurRad="38100" dist="38100" dir="2700000" algn="tl">
                  <a:srgbClr val="C0C0C0"/>
                </a:outerShdw>
              </a:effectLst>
            </a:endParaRPr>
          </a:p>
        </p:txBody>
      </p:sp>
      <p:pic>
        <p:nvPicPr>
          <p:cNvPr id="13318" name="Picture 6" descr="http://www.featurepics.com/FI/Thumb300/20091206/Problem-Solution-1402249.jpg"/>
          <p:cNvPicPr>
            <a:picLocks noChangeAspect="1" noChangeArrowheads="1"/>
          </p:cNvPicPr>
          <p:nvPr/>
        </p:nvPicPr>
        <p:blipFill>
          <a:blip r:embed="rId2" cstate="print"/>
          <a:srcRect/>
          <a:stretch>
            <a:fillRect/>
          </a:stretch>
        </p:blipFill>
        <p:spPr bwMode="auto">
          <a:xfrm>
            <a:off x="7000892" y="214290"/>
            <a:ext cx="1809402" cy="12049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85720" y="500042"/>
            <a:ext cx="8534400" cy="758952"/>
          </a:xfrm>
        </p:spPr>
        <p:txBody>
          <a:bodyPr>
            <a:normAutofit fontScale="90000"/>
          </a:bodyPr>
          <a:lstStyle/>
          <a:p>
            <a:pPr eaLnBrk="1" hangingPunct="1"/>
            <a:r>
              <a:rPr lang="en-US" sz="3500" dirty="0" smtClean="0"/>
              <a:t>Exhibit 5.1 Starbucks considers India as a new market</a:t>
            </a:r>
            <a:endParaRPr lang="th-TH" sz="3500" dirty="0" smtClean="0"/>
          </a:p>
        </p:txBody>
      </p:sp>
      <p:pic>
        <p:nvPicPr>
          <p:cNvPr id="14341" name="Picture 5" descr="http://2.bp.blogspot.com/_b7uHDu7bkFE/TUTvQqKEUGI/AAAAAAAAAIg/9hJBT7oDFIc/s1600/0918483300c.jpg"/>
          <p:cNvPicPr>
            <a:picLocks noChangeAspect="1" noChangeArrowheads="1"/>
          </p:cNvPicPr>
          <p:nvPr/>
        </p:nvPicPr>
        <p:blipFill>
          <a:blip r:embed="rId2" cstate="print"/>
          <a:srcRect/>
          <a:stretch>
            <a:fillRect/>
          </a:stretch>
        </p:blipFill>
        <p:spPr bwMode="auto">
          <a:xfrm>
            <a:off x="571472" y="1785926"/>
            <a:ext cx="3790914" cy="3841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343" name="Picture 7" descr="http://www.medsok.org/images/IndianDanceSeminar350x542.jpg"/>
          <p:cNvPicPr>
            <a:picLocks noChangeAspect="1" noChangeArrowheads="1"/>
          </p:cNvPicPr>
          <p:nvPr/>
        </p:nvPicPr>
        <p:blipFill>
          <a:blip r:embed="rId3" cstate="print"/>
          <a:srcRect/>
          <a:stretch>
            <a:fillRect/>
          </a:stretch>
        </p:blipFill>
        <p:spPr bwMode="auto">
          <a:xfrm rot="969967">
            <a:off x="5793353" y="2130448"/>
            <a:ext cx="1857388" cy="2879217"/>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a:xfrm>
            <a:off x="500034" y="-357214"/>
            <a:ext cx="7543800" cy="1295400"/>
          </a:xfrm>
        </p:spPr>
        <p:txBody>
          <a:bodyPr>
            <a:normAutofit/>
          </a:bodyPr>
          <a:lstStyle/>
          <a:p>
            <a:pPr eaLnBrk="1" hangingPunct="1"/>
            <a:r>
              <a:rPr lang="en-US" sz="1800" dirty="0" smtClean="0"/>
              <a:t>The search for strategic alternatives for closing the ‘planning gap’</a:t>
            </a:r>
            <a:endParaRPr lang="th-TH" sz="1800" dirty="0" smtClean="0"/>
          </a:p>
        </p:txBody>
      </p:sp>
      <p:sp>
        <p:nvSpPr>
          <p:cNvPr id="109571" name="Rectangle 3"/>
          <p:cNvSpPr>
            <a:spLocks noGrp="1" noChangeArrowheads="1"/>
          </p:cNvSpPr>
          <p:nvPr>
            <p:ph type="body" sz="half" idx="1"/>
          </p:nvPr>
        </p:nvSpPr>
        <p:spPr>
          <a:xfrm>
            <a:off x="571472" y="1785926"/>
            <a:ext cx="7354888" cy="4411663"/>
          </a:xfrm>
          <a:solidFill>
            <a:schemeClr val="bg1">
              <a:alpha val="56000"/>
            </a:schemeClr>
          </a:solidFill>
        </p:spPr>
        <p:txBody>
          <a:bodyPr/>
          <a:lstStyle/>
          <a:p>
            <a:pPr eaLnBrk="1" hangingPunct="1">
              <a:defRPr/>
            </a:pPr>
            <a:r>
              <a:rPr lang="en-US" sz="2600" dirty="0" smtClean="0"/>
              <a:t>The strategic options for closing the planning gap should not only </a:t>
            </a:r>
            <a:r>
              <a:rPr lang="en-US" sz="2600" b="1" i="1" dirty="0" smtClean="0">
                <a:solidFill>
                  <a:srgbClr val="FF0000"/>
                </a:solidFill>
                <a:effectLst>
                  <a:outerShdw blurRad="38100" dist="38100" dir="2700000" algn="tl">
                    <a:srgbClr val="C0C0C0"/>
                  </a:outerShdw>
                </a:effectLst>
              </a:rPr>
              <a:t>fit the problematic situation and take account the trends and competition, but should also exploit the firm’s </a:t>
            </a:r>
            <a:r>
              <a:rPr lang="en-US" sz="2600" b="1" i="1" u="sng" dirty="0" smtClean="0">
                <a:solidFill>
                  <a:srgbClr val="FF0000"/>
                </a:solidFill>
                <a:effectLst>
                  <a:outerShdw blurRad="38100" dist="38100" dir="2700000" algn="tl">
                    <a:srgbClr val="C0C0C0"/>
                  </a:outerShdw>
                </a:effectLst>
              </a:rPr>
              <a:t>core competencies and strengths.</a:t>
            </a:r>
          </a:p>
          <a:p>
            <a:pPr eaLnBrk="1" hangingPunct="1">
              <a:defRPr/>
            </a:pPr>
            <a:r>
              <a:rPr lang="en-US" sz="2600" dirty="0" smtClean="0"/>
              <a:t>Where the solution is other than a crises one, there is time for more </a:t>
            </a:r>
            <a:r>
              <a:rPr lang="en-US" sz="2600" b="1" i="1" u="sng" dirty="0" smtClean="0">
                <a:solidFill>
                  <a:srgbClr val="FF0000"/>
                </a:solidFill>
                <a:effectLst>
                  <a:outerShdw blurRad="38100" dist="38100" dir="2700000" algn="tl">
                    <a:srgbClr val="C0C0C0"/>
                  </a:outerShdw>
                </a:effectLst>
              </a:rPr>
              <a:t>reflective planning,</a:t>
            </a:r>
            <a:r>
              <a:rPr lang="en-US" sz="2600" dirty="0" smtClean="0"/>
              <a:t> guided by:</a:t>
            </a:r>
            <a:endParaRPr lang="th-TH" sz="26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28596" y="0"/>
            <a:ext cx="7929618" cy="1295400"/>
          </a:xfrm>
        </p:spPr>
        <p:txBody>
          <a:bodyPr/>
          <a:lstStyle/>
          <a:p>
            <a:pPr eaLnBrk="1" hangingPunct="1"/>
            <a:r>
              <a:rPr lang="en-US" sz="3500" dirty="0" smtClean="0"/>
              <a:t>The search for strategic alternatives for closing the ‘planning gap’</a:t>
            </a:r>
            <a:endParaRPr lang="th-TH" sz="3500" dirty="0" smtClean="0"/>
          </a:p>
        </p:txBody>
      </p:sp>
      <p:sp>
        <p:nvSpPr>
          <p:cNvPr id="110595" name="Rectangle 3"/>
          <p:cNvSpPr>
            <a:spLocks noGrp="1" noChangeArrowheads="1"/>
          </p:cNvSpPr>
          <p:nvPr>
            <p:ph type="body" sz="half" idx="1"/>
          </p:nvPr>
        </p:nvSpPr>
        <p:spPr>
          <a:xfrm>
            <a:off x="468313" y="1928802"/>
            <a:ext cx="8675687" cy="5138737"/>
          </a:xfrm>
          <a:solidFill>
            <a:schemeClr val="bg1">
              <a:alpha val="22000"/>
            </a:schemeClr>
          </a:solidFill>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rPr>
              <a:t>The situation as revealed by the performance gap</a:t>
            </a:r>
          </a:p>
          <a:p>
            <a:pPr eaLnBrk="1" hangingPunct="1">
              <a:lnSpc>
                <a:spcPct val="90000"/>
              </a:lnSpc>
              <a:defRPr/>
            </a:pPr>
            <a:r>
              <a:rPr lang="en-US" sz="2600" dirty="0" smtClean="0">
                <a:solidFill>
                  <a:srgbClr val="FF0000"/>
                </a:solidFill>
                <a:effectLst>
                  <a:outerShdw blurRad="38100" dist="38100" dir="2700000" algn="tl">
                    <a:srgbClr val="C0C0C0"/>
                  </a:outerShdw>
                </a:effectLst>
              </a:rPr>
              <a:t>The perceived problem</a:t>
            </a:r>
          </a:p>
          <a:p>
            <a:pPr eaLnBrk="1" hangingPunct="1">
              <a:lnSpc>
                <a:spcPct val="90000"/>
              </a:lnSpc>
              <a:defRPr/>
            </a:pPr>
            <a:r>
              <a:rPr lang="en-US" sz="2600" dirty="0" smtClean="0">
                <a:solidFill>
                  <a:srgbClr val="FF0000"/>
                </a:solidFill>
                <a:effectLst>
                  <a:outerShdw blurRad="38100" dist="38100" dir="2700000" algn="tl">
                    <a:srgbClr val="C0C0C0"/>
                  </a:outerShdw>
                </a:effectLst>
              </a:rPr>
              <a:t>The strengths, weaknesses, opportunities, and threats identified in the historical review/situation analysis.</a:t>
            </a:r>
          </a:p>
          <a:p>
            <a:pPr eaLnBrk="1" hangingPunct="1">
              <a:lnSpc>
                <a:spcPct val="90000"/>
              </a:lnSpc>
              <a:defRPr/>
            </a:pPr>
            <a:r>
              <a:rPr lang="en-US" sz="2600" dirty="0" smtClean="0">
                <a:solidFill>
                  <a:srgbClr val="FF0000"/>
                </a:solidFill>
                <a:effectLst>
                  <a:outerShdw blurRad="38100" dist="38100" dir="2700000" algn="tl">
                    <a:srgbClr val="C0C0C0"/>
                  </a:outerShdw>
                </a:effectLst>
              </a:rPr>
              <a:t>Current strategies and policies</a:t>
            </a:r>
          </a:p>
          <a:p>
            <a:pPr eaLnBrk="1" hangingPunct="1">
              <a:lnSpc>
                <a:spcPct val="90000"/>
              </a:lnSpc>
              <a:defRPr/>
            </a:pPr>
            <a:r>
              <a:rPr lang="en-US" sz="2600" dirty="0" smtClean="0">
                <a:solidFill>
                  <a:srgbClr val="FF0000"/>
                </a:solidFill>
                <a:effectLst>
                  <a:outerShdw blurRad="38100" dist="38100" dir="2700000" algn="tl">
                    <a:srgbClr val="C0C0C0"/>
                  </a:outerShdw>
                </a:effectLst>
              </a:rPr>
              <a:t>Existing capabilities or competencies.</a:t>
            </a:r>
          </a:p>
          <a:p>
            <a:pPr lvl="1" eaLnBrk="1" hangingPunct="1">
              <a:lnSpc>
                <a:spcPct val="90000"/>
              </a:lnSpc>
              <a:buFont typeface="Wingdings" pitchFamily="2" charset="2"/>
              <a:buNone/>
              <a:defRPr/>
            </a:pPr>
            <a:endParaRPr lang="en-US" sz="2200" dirty="0" smtClean="0">
              <a:solidFill>
                <a:srgbClr val="FF0000"/>
              </a:solidFill>
              <a:effectLst>
                <a:outerShdw blurRad="38100" dist="38100" dir="2700000" algn="tl">
                  <a:srgbClr val="C0C0C0"/>
                </a:outerShdw>
              </a:effectLst>
            </a:endParaRP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The strategy search process should always allow for</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possibility of inspiration, which may beat anything </a:t>
            </a:r>
          </a:p>
          <a:p>
            <a:pPr lvl="1" eaLnBrk="1" hangingPunct="1">
              <a:lnSpc>
                <a:spcPct val="90000"/>
              </a:lnSpc>
              <a:buFont typeface="Wingdings" pitchFamily="2" charset="2"/>
              <a:buNone/>
              <a:defRPr/>
            </a:pPr>
            <a:r>
              <a:rPr lang="en-US" sz="2200" dirty="0" smtClean="0">
                <a:solidFill>
                  <a:schemeClr val="hlink"/>
                </a:solidFill>
                <a:effectLst>
                  <a:outerShdw blurRad="38100" dist="38100" dir="2700000" algn="tl">
                    <a:srgbClr val="C0C0C0"/>
                  </a:outerShdw>
                </a:effectLst>
              </a:rPr>
              <a:t>arrived at by methodical analysis.</a:t>
            </a:r>
            <a:endParaRPr lang="th-TH" sz="2200" dirty="0" smtClean="0">
              <a:solidFill>
                <a:schemeClr val="hlink"/>
              </a:solidFill>
              <a:effectLst>
                <a:outerShdw blurRad="38100" dist="38100" dir="2700000" algn="tl">
                  <a:srgbClr val="C0C0C0"/>
                </a:outerShdw>
              </a:effectLs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2"/>
          <p:cNvSpPr>
            <a:spLocks noGrp="1" noChangeArrowheads="1"/>
          </p:cNvSpPr>
          <p:nvPr>
            <p:ph type="title"/>
          </p:nvPr>
        </p:nvSpPr>
        <p:spPr>
          <a:xfrm>
            <a:off x="500034" y="0"/>
            <a:ext cx="8186766"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1619" name="Rectangle 3" descr="หยดน้ำ"/>
          <p:cNvSpPr>
            <a:spLocks noGrp="1" noChangeArrowheads="1"/>
          </p:cNvSpPr>
          <p:nvPr>
            <p:ph type="body" sz="half" idx="1"/>
          </p:nvPr>
        </p:nvSpPr>
        <p:spPr>
          <a:xfrm>
            <a:off x="214282" y="2000240"/>
            <a:ext cx="7500990" cy="5445125"/>
          </a:xfrm>
        </p:spPr>
        <p:txBody>
          <a:bodyPr>
            <a:normAutofit/>
          </a:bodyPr>
          <a:lstStyle/>
          <a:p>
            <a:pPr eaLnBrk="1" hangingPunct="1">
              <a:lnSpc>
                <a:spcPct val="90000"/>
              </a:lnSpc>
              <a:defRPr/>
            </a:pPr>
            <a:r>
              <a:rPr lang="en-US" sz="2000" dirty="0" smtClean="0">
                <a:effectLst>
                  <a:outerShdw blurRad="38100" dist="38100" dir="2700000" algn="tl">
                    <a:srgbClr val="FFFFFF"/>
                  </a:outerShdw>
                </a:effectLst>
              </a:rPr>
              <a:t>One </a:t>
            </a:r>
            <a:r>
              <a:rPr lang="en-US" sz="2000" dirty="0" smtClean="0">
                <a:solidFill>
                  <a:srgbClr val="FF0000"/>
                </a:solidFill>
                <a:effectLst>
                  <a:outerShdw blurRad="38100" dist="38100" dir="2700000" algn="tl">
                    <a:srgbClr val="000000"/>
                  </a:outerShdw>
                </a:effectLst>
              </a:rPr>
              <a:t>aspect of strategic management</a:t>
            </a:r>
            <a:r>
              <a:rPr lang="en-US" sz="2000" dirty="0" smtClean="0">
                <a:effectLst>
                  <a:outerShdw blurRad="38100" dist="38100" dir="2700000" algn="tl">
                    <a:srgbClr val="FFFFFF"/>
                  </a:outerShdw>
                </a:effectLst>
              </a:rPr>
              <a:t> is the development of specific strategies for achieving company objectives. </a:t>
            </a:r>
          </a:p>
          <a:p>
            <a:pPr eaLnBrk="1" hangingPunct="1">
              <a:lnSpc>
                <a:spcPct val="90000"/>
              </a:lnSpc>
              <a:defRPr/>
            </a:pPr>
            <a:r>
              <a:rPr lang="en-US" sz="2000" dirty="0" smtClean="0">
                <a:effectLst>
                  <a:outerShdw blurRad="38100" dist="38100" dir="2700000" algn="tl">
                    <a:srgbClr val="FFFFFF"/>
                  </a:outerShdw>
                </a:effectLst>
              </a:rPr>
              <a:t>Strategies </a:t>
            </a:r>
            <a:r>
              <a:rPr lang="en-US" sz="2000" dirty="0" smtClean="0">
                <a:solidFill>
                  <a:srgbClr val="FF0000"/>
                </a:solidFill>
                <a:effectLst>
                  <a:outerShdw blurRad="38100" dist="38100" dir="2700000" algn="tl">
                    <a:srgbClr val="000000"/>
                  </a:outerShdw>
                </a:effectLst>
              </a:rPr>
              <a:t>must respond to the environment</a:t>
            </a:r>
            <a:r>
              <a:rPr lang="en-US" sz="2000" dirty="0" smtClean="0">
                <a:effectLst>
                  <a:outerShdw blurRad="38100" dist="38100" dir="2700000" algn="tl">
                    <a:srgbClr val="FFFFFF"/>
                  </a:outerShdw>
                </a:effectLst>
              </a:rPr>
              <a:t> and provide specific guidelines for decision-making.</a:t>
            </a:r>
          </a:p>
          <a:p>
            <a:pPr eaLnBrk="1" hangingPunct="1">
              <a:lnSpc>
                <a:spcPct val="90000"/>
              </a:lnSpc>
              <a:defRPr/>
            </a:pPr>
            <a:r>
              <a:rPr lang="en-US" sz="2000" dirty="0" smtClean="0">
                <a:effectLst>
                  <a:outerShdw blurRad="38100" dist="38100" dir="2700000" algn="tl">
                    <a:srgbClr val="FFFFFF"/>
                  </a:outerShdw>
                </a:effectLst>
              </a:rPr>
              <a:t>Because organizations face unique combinations of internal and external factors, the strategies developed by any one organization are </a:t>
            </a:r>
            <a:r>
              <a:rPr lang="en-US" sz="2000" dirty="0" smtClean="0">
                <a:solidFill>
                  <a:srgbClr val="FF0000"/>
                </a:solidFill>
                <a:effectLst>
                  <a:outerShdw blurRad="38100" dist="38100" dir="2700000" algn="tl">
                    <a:srgbClr val="000000"/>
                  </a:outerShdw>
                </a:effectLst>
              </a:rPr>
              <a:t>unlikely to be entirely adaptable</a:t>
            </a:r>
            <a:r>
              <a:rPr lang="en-US" sz="2000" dirty="0" smtClean="0">
                <a:effectLst>
                  <a:outerShdw blurRad="38100" dist="38100" dir="2700000" algn="tl">
                    <a:srgbClr val="FFFFFF"/>
                  </a:outerShdw>
                </a:effectLst>
              </a:rPr>
              <a:t> to any other organization.</a:t>
            </a:r>
          </a:p>
          <a:p>
            <a:pPr eaLnBrk="1" hangingPunct="1">
              <a:lnSpc>
                <a:spcPct val="90000"/>
              </a:lnSpc>
              <a:defRPr/>
            </a:pPr>
            <a:r>
              <a:rPr lang="en-US" sz="2000" dirty="0" smtClean="0">
                <a:effectLst>
                  <a:outerShdw blurRad="38100" dist="38100" dir="2700000" algn="tl">
                    <a:srgbClr val="FFFFFF"/>
                  </a:outerShdw>
                </a:effectLst>
              </a:rPr>
              <a:t>At a more general level, however, it is possible to </a:t>
            </a:r>
            <a:r>
              <a:rPr lang="en-US" sz="2000" dirty="0" smtClean="0">
                <a:solidFill>
                  <a:srgbClr val="FF0000"/>
                </a:solidFill>
                <a:effectLst>
                  <a:outerShdw blurRad="38100" dist="38100" dir="2700000" algn="tl">
                    <a:srgbClr val="000000"/>
                  </a:outerShdw>
                </a:effectLst>
              </a:rPr>
              <a:t>discern recurring patterns</a:t>
            </a:r>
            <a:r>
              <a:rPr lang="en-US" sz="2000" dirty="0" smtClean="0">
                <a:effectLst>
                  <a:outerShdw blurRad="38100" dist="38100" dir="2700000" algn="tl">
                    <a:srgbClr val="FFFFFF"/>
                  </a:outerShdw>
                </a:effectLst>
              </a:rPr>
              <a:t> in strategies adopted by organizations.</a:t>
            </a:r>
          </a:p>
          <a:p>
            <a:pPr eaLnBrk="1" hangingPunct="1">
              <a:lnSpc>
                <a:spcPct val="90000"/>
              </a:lnSpc>
              <a:defRPr/>
            </a:pPr>
            <a:r>
              <a:rPr lang="en-US" sz="2000" dirty="0" smtClean="0">
                <a:effectLst>
                  <a:outerShdw blurRad="38100" dist="38100" dir="2700000" algn="tl">
                    <a:srgbClr val="FFFFFF"/>
                  </a:outerShdw>
                </a:effectLst>
              </a:rPr>
              <a:t>These recurring patterns are called </a:t>
            </a:r>
            <a:r>
              <a:rPr lang="en-US" sz="2000" dirty="0" smtClean="0">
                <a:solidFill>
                  <a:srgbClr val="FF0000"/>
                </a:solidFill>
                <a:effectLst>
                  <a:outerShdw blurRad="38100" dist="38100" dir="2700000" algn="tl">
                    <a:srgbClr val="000000"/>
                  </a:outerShdw>
                </a:effectLst>
              </a:rPr>
              <a:t>generic strategies.</a:t>
            </a:r>
            <a:endParaRPr lang="th-TH" sz="2000" dirty="0" smtClean="0">
              <a:solidFill>
                <a:srgbClr val="FF0000"/>
              </a:solidFill>
              <a:effectLst>
                <a:outerShdw blurRad="38100" dist="38100" dir="2700000" algn="tl">
                  <a:srgbClr val="000000"/>
                </a:outerShdw>
              </a:effectLst>
            </a:endParaRPr>
          </a:p>
        </p:txBody>
      </p:sp>
      <p:pic>
        <p:nvPicPr>
          <p:cNvPr id="17414" name="Picture 6" descr="http://upload.wikimedia.org/wikipedia/en/0/08/Igor_Ansoff.jpg"/>
          <p:cNvPicPr>
            <a:picLocks noChangeAspect="1" noChangeArrowheads="1"/>
          </p:cNvPicPr>
          <p:nvPr/>
        </p:nvPicPr>
        <p:blipFill>
          <a:blip r:embed="rId2" cstate="print"/>
          <a:srcRect/>
          <a:stretch>
            <a:fillRect/>
          </a:stretch>
        </p:blipFill>
        <p:spPr bwMode="auto">
          <a:xfrm>
            <a:off x="7286644" y="214290"/>
            <a:ext cx="1453510" cy="20064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7158" y="0"/>
            <a:ext cx="7543800" cy="1295400"/>
          </a:xfrm>
        </p:spPr>
        <p:txBody>
          <a:bodyPr>
            <a:normAutofit fontScale="90000"/>
          </a:bodyPr>
          <a:lstStyle/>
          <a:p>
            <a:pPr eaLnBrk="1" hangingPunct="1"/>
            <a:r>
              <a:rPr lang="en-US" dirty="0" err="1" smtClean="0"/>
              <a:t>Ansoff’s</a:t>
            </a:r>
            <a:r>
              <a:rPr lang="en-US" dirty="0" smtClean="0"/>
              <a:t> generic strategies </a:t>
            </a:r>
            <a:br>
              <a:rPr lang="en-US" dirty="0" smtClean="0"/>
            </a:br>
            <a:r>
              <a:rPr lang="en-US" dirty="0" smtClean="0"/>
              <a:t>for growth</a:t>
            </a:r>
            <a:endParaRPr lang="th-TH" dirty="0" smtClean="0"/>
          </a:p>
        </p:txBody>
      </p:sp>
      <p:sp>
        <p:nvSpPr>
          <p:cNvPr id="112643" name="Rectangle 3"/>
          <p:cNvSpPr>
            <a:spLocks noGrp="1" noChangeArrowheads="1"/>
          </p:cNvSpPr>
          <p:nvPr>
            <p:ph type="body" sz="half" idx="1"/>
          </p:nvPr>
        </p:nvSpPr>
        <p:spPr>
          <a:xfrm>
            <a:off x="500034" y="2214554"/>
            <a:ext cx="6643710" cy="3286137"/>
          </a:xfrm>
          <a:solidFill>
            <a:schemeClr val="bg1">
              <a:alpha val="50999"/>
            </a:schemeClr>
          </a:solidFill>
          <a:ln w="57150" cmpd="thinThick">
            <a:solidFill>
              <a:srgbClr val="FF0000"/>
            </a:solidFill>
          </a:ln>
          <a:scene3d>
            <a:camera prst="perspectiveLeft"/>
            <a:lightRig rig="threePt" dir="t"/>
          </a:scene3d>
        </p:spPr>
        <p:txBody>
          <a:bodyPr>
            <a:normAutofit/>
          </a:bodyPr>
          <a:lstStyle/>
          <a:p>
            <a:pPr eaLnBrk="1" hangingPunct="1">
              <a:lnSpc>
                <a:spcPct val="90000"/>
              </a:lnSpc>
              <a:defRPr/>
            </a:pPr>
            <a:r>
              <a:rPr lang="en-US" sz="4000" dirty="0" smtClean="0">
                <a:effectLst>
                  <a:outerShdw blurRad="38100" dist="38100" dir="2700000" algn="tl">
                    <a:srgbClr val="C0C0C0"/>
                  </a:outerShdw>
                </a:effectLst>
              </a:rPr>
              <a:t>If we elaborate on the </a:t>
            </a:r>
            <a:r>
              <a:rPr lang="en-US" sz="4000" dirty="0" smtClean="0">
                <a:solidFill>
                  <a:srgbClr val="FF0000"/>
                </a:solidFill>
                <a:effectLst>
                  <a:outerShdw blurRad="38100" dist="38100" dir="2700000" algn="tl">
                    <a:srgbClr val="C0C0C0"/>
                  </a:outerShdw>
                </a:effectLst>
              </a:rPr>
              <a:t>‘planning gap’</a:t>
            </a:r>
            <a:r>
              <a:rPr lang="en-US" sz="4000" dirty="0" smtClean="0">
                <a:effectLst>
                  <a:outerShdw blurRad="38100" dist="38100" dir="2700000" algn="tl">
                    <a:srgbClr val="C0C0C0"/>
                  </a:outerShdw>
                </a:effectLst>
              </a:rPr>
              <a:t> where the ‘gap’ is filled up with </a:t>
            </a:r>
            <a:r>
              <a:rPr lang="en-US" sz="4000" dirty="0" err="1" smtClean="0">
                <a:effectLst>
                  <a:outerShdw blurRad="38100" dist="38100" dir="2700000" algn="tl">
                    <a:srgbClr val="C0C0C0"/>
                  </a:outerShdw>
                </a:effectLst>
              </a:rPr>
              <a:t>Ansoff’s</a:t>
            </a:r>
            <a:r>
              <a:rPr lang="en-US" sz="4000" dirty="0" smtClean="0">
                <a:effectLst>
                  <a:outerShdw blurRad="38100" dist="38100" dir="2700000" algn="tl">
                    <a:srgbClr val="C0C0C0"/>
                  </a:outerShdw>
                </a:effectLst>
              </a:rPr>
              <a:t> expansion strategies (</a:t>
            </a:r>
            <a:r>
              <a:rPr lang="en-US" sz="4000" dirty="0" err="1" smtClean="0">
                <a:effectLst>
                  <a:outerShdw blurRad="38100" dist="38100" dir="2700000" algn="tl">
                    <a:srgbClr val="C0C0C0"/>
                  </a:outerShdw>
                </a:effectLst>
              </a:rPr>
              <a:t>Ansoff</a:t>
            </a:r>
            <a:r>
              <a:rPr lang="en-US" sz="4000" dirty="0" smtClean="0">
                <a:effectLst>
                  <a:outerShdw blurRad="38100" dist="38100" dir="2700000" algn="tl">
                    <a:srgbClr val="C0C0C0"/>
                  </a:outerShdw>
                </a:effectLst>
              </a:rPr>
              <a:t>, 1965)</a:t>
            </a:r>
            <a:endParaRPr lang="th-TH" sz="4000" dirty="0" smtClean="0">
              <a:effectLst>
                <a:outerShdw blurRad="38100" dist="38100" dir="2700000" algn="tl">
                  <a:srgbClr val="C0C0C0"/>
                </a:outerShdw>
              </a:effectLst>
            </a:endParaRPr>
          </a:p>
        </p:txBody>
      </p:sp>
      <p:pic>
        <p:nvPicPr>
          <p:cNvPr id="18437" name="Picture 5" descr="https://www.codemap.com/2004/images/cptmain.jpg"/>
          <p:cNvPicPr>
            <a:picLocks noChangeAspect="1" noChangeArrowheads="1"/>
          </p:cNvPicPr>
          <p:nvPr/>
        </p:nvPicPr>
        <p:blipFill>
          <a:blip r:embed="rId2" cstate="print"/>
          <a:srcRect/>
          <a:stretch>
            <a:fillRect/>
          </a:stretch>
        </p:blipFill>
        <p:spPr bwMode="auto">
          <a:xfrm>
            <a:off x="6858016" y="285728"/>
            <a:ext cx="2058194" cy="1452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smtClean="0"/>
              <a:t>Filling the gap with Ansoff’s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14282" y="-285776"/>
            <a:ext cx="7543800" cy="1295400"/>
          </a:xfrm>
        </p:spPr>
        <p:txBody>
          <a:bodyPr/>
          <a:lstStyle/>
          <a:p>
            <a:pPr eaLnBrk="1" hangingPunct="1"/>
            <a:r>
              <a:rPr lang="en-US" dirty="0" smtClean="0"/>
              <a:t>Market penetration</a:t>
            </a:r>
            <a:endParaRPr lang="th-TH" dirty="0" smtClean="0"/>
          </a:p>
        </p:txBody>
      </p:sp>
      <p:sp>
        <p:nvSpPr>
          <p:cNvPr id="113667" name="Rectangle 3"/>
          <p:cNvSpPr>
            <a:spLocks noGrp="1" noChangeArrowheads="1"/>
          </p:cNvSpPr>
          <p:nvPr>
            <p:ph type="body" sz="half" idx="1"/>
          </p:nvPr>
        </p:nvSpPr>
        <p:spPr>
          <a:xfrm>
            <a:off x="642910" y="1500174"/>
            <a:ext cx="5214974" cy="4608512"/>
          </a:xfrm>
          <a:solidFill>
            <a:schemeClr val="bg1">
              <a:alpha val="71001"/>
            </a:schemeClr>
          </a:solidFill>
        </p:spPr>
        <p:txBody>
          <a:bodyPr>
            <a:normAutofit/>
          </a:bodyPr>
          <a:lstStyle/>
          <a:p>
            <a:pPr eaLnBrk="1" hangingPunct="1">
              <a:defRPr/>
            </a:pPr>
            <a:r>
              <a:rPr lang="en-US" sz="2200" dirty="0" smtClean="0">
                <a:effectLst>
                  <a:outerShdw blurRad="38100" dist="38100" dir="2700000" algn="tl">
                    <a:srgbClr val="C0C0C0"/>
                  </a:outerShdw>
                </a:effectLst>
              </a:rPr>
              <a:t>Organizations seeking to grow by gaining a larger market share in their current industry or market follow a penetration strategy. The following alternatives are available:</a:t>
            </a:r>
          </a:p>
          <a:p>
            <a:pPr lvl="1" eaLnBrk="1" hangingPunct="1">
              <a:defRPr/>
            </a:pPr>
            <a:r>
              <a:rPr lang="en-US" sz="2200" dirty="0" smtClean="0">
                <a:solidFill>
                  <a:srgbClr val="FF0000"/>
                </a:solidFill>
                <a:effectLst>
                  <a:outerShdw blurRad="38100" dist="38100" dir="2700000" algn="tl">
                    <a:srgbClr val="C0C0C0"/>
                  </a:outerShdw>
                </a:effectLst>
              </a:rPr>
              <a:t>Increase market share on current market with current products.</a:t>
            </a:r>
          </a:p>
          <a:p>
            <a:pPr lvl="1" eaLnBrk="1" hangingPunct="1">
              <a:defRPr/>
            </a:pPr>
            <a:r>
              <a:rPr lang="en-US" sz="2200" dirty="0" smtClean="0">
                <a:solidFill>
                  <a:srgbClr val="FF0000"/>
                </a:solidFill>
                <a:effectLst>
                  <a:outerShdw blurRad="38100" dist="38100" dir="2700000" algn="tl">
                    <a:srgbClr val="C0C0C0"/>
                  </a:outerShdw>
                </a:effectLst>
              </a:rPr>
              <a:t>Increase product share (increase frequency of use, increase quantity used, new applications).</a:t>
            </a:r>
          </a:p>
          <a:p>
            <a:pPr eaLnBrk="1" hangingPunct="1">
              <a:defRPr/>
            </a:pPr>
            <a:r>
              <a:rPr lang="en-US" sz="2000" dirty="0" smtClean="0">
                <a:solidFill>
                  <a:srgbClr val="333399"/>
                </a:solidFill>
                <a:effectLst>
                  <a:outerShdw blurRad="38100" dist="38100" dir="2700000" algn="tl">
                    <a:srgbClr val="C0C0C0"/>
                  </a:outerShdw>
                </a:effectLst>
              </a:rPr>
              <a:t>Penetration strategies can be very successful when the company has a technological or production advantage that allows it to take market share away from competitors while still operating profitably.</a:t>
            </a:r>
          </a:p>
        </p:txBody>
      </p:sp>
      <p:pic>
        <p:nvPicPr>
          <p:cNvPr id="19461" name="Picture 5" descr="http://marketingmove.net/wordpress/wp-content/uploads/2011/08/Knorr-Cup-Jok-5-Cereal_4x6--187x300.jpg"/>
          <p:cNvPicPr>
            <a:picLocks noChangeAspect="1" noChangeArrowheads="1"/>
          </p:cNvPicPr>
          <p:nvPr/>
        </p:nvPicPr>
        <p:blipFill>
          <a:blip r:embed="rId2" cstate="print"/>
          <a:srcRect/>
          <a:stretch>
            <a:fillRect/>
          </a:stretch>
        </p:blipFill>
        <p:spPr bwMode="auto">
          <a:xfrm>
            <a:off x="6643702" y="1500174"/>
            <a:ext cx="1857388" cy="29797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0034" y="-285776"/>
            <a:ext cx="7543800" cy="1295400"/>
          </a:xfrm>
        </p:spPr>
        <p:txBody>
          <a:bodyPr/>
          <a:lstStyle/>
          <a:p>
            <a:pPr eaLnBrk="1" hangingPunct="1"/>
            <a:r>
              <a:rPr lang="en-US" dirty="0" smtClean="0"/>
              <a:t>Product development strategies</a:t>
            </a:r>
            <a:endParaRPr lang="th-TH" dirty="0" smtClean="0"/>
          </a:p>
        </p:txBody>
      </p:sp>
      <p:sp>
        <p:nvSpPr>
          <p:cNvPr id="114691" name="Rectangle 3"/>
          <p:cNvSpPr>
            <a:spLocks noGrp="1" noChangeArrowheads="1"/>
          </p:cNvSpPr>
          <p:nvPr>
            <p:ph type="body" sz="half" idx="1"/>
          </p:nvPr>
        </p:nvSpPr>
        <p:spPr>
          <a:xfrm>
            <a:off x="285720" y="1714488"/>
            <a:ext cx="6357950" cy="4870472"/>
          </a:xfrm>
        </p:spPr>
        <p:txBody>
          <a:bodyPr>
            <a:normAutofit/>
          </a:bodyPr>
          <a:lstStyle/>
          <a:p>
            <a:pPr eaLnBrk="1" hangingPunct="1">
              <a:lnSpc>
                <a:spcPct val="80000"/>
              </a:lnSpc>
              <a:defRPr/>
            </a:pPr>
            <a:r>
              <a:rPr lang="en-US" sz="2200" dirty="0" smtClean="0"/>
              <a:t>Organizations can also remain within their established industries or markets and </a:t>
            </a:r>
            <a:r>
              <a:rPr lang="en-US" sz="2200" dirty="0" smtClean="0">
                <a:solidFill>
                  <a:srgbClr val="FF0000"/>
                </a:solidFill>
                <a:effectLst>
                  <a:outerShdw blurRad="38100" dist="38100" dir="2700000" algn="tl">
                    <a:srgbClr val="C0C0C0"/>
                  </a:outerShdw>
                </a:effectLst>
              </a:rPr>
              <a:t>seek expansion by introducing new products and services in current market.</a:t>
            </a:r>
          </a:p>
          <a:p>
            <a:pPr eaLnBrk="1" hangingPunct="1">
              <a:lnSpc>
                <a:spcPct val="80000"/>
              </a:lnSpc>
              <a:defRPr/>
            </a:pPr>
            <a:r>
              <a:rPr lang="en-US" sz="2200" dirty="0" smtClean="0"/>
              <a:t>This is also known as </a:t>
            </a:r>
            <a:r>
              <a:rPr lang="en-US" sz="2200" u="sng" dirty="0" smtClean="0">
                <a:solidFill>
                  <a:srgbClr val="333399"/>
                </a:solidFill>
                <a:effectLst>
                  <a:outerShdw blurRad="38100" dist="38100" dir="2700000" algn="tl">
                    <a:srgbClr val="C0C0C0"/>
                  </a:outerShdw>
                </a:effectLst>
              </a:rPr>
              <a:t>technology development strategy.</a:t>
            </a:r>
          </a:p>
          <a:p>
            <a:pPr eaLnBrk="1" hangingPunct="1">
              <a:lnSpc>
                <a:spcPct val="80000"/>
              </a:lnSpc>
              <a:defRPr/>
            </a:pPr>
            <a:r>
              <a:rPr lang="en-US" sz="2200" dirty="0" smtClean="0"/>
              <a:t>Product development strategies are in peril if competitors can easily copy the new product being introduced by using lower manufacturing or delivery costs.</a:t>
            </a:r>
          </a:p>
          <a:p>
            <a:pPr eaLnBrk="1" hangingPunct="1">
              <a:lnSpc>
                <a:spcPct val="80000"/>
              </a:lnSpc>
              <a:defRPr/>
            </a:pPr>
            <a:r>
              <a:rPr lang="en-US" sz="2200" dirty="0" smtClean="0">
                <a:effectLst>
                  <a:outerShdw blurRad="38100" dist="38100" dir="2700000" algn="tl">
                    <a:srgbClr val="C0C0C0"/>
                  </a:outerShdw>
                </a:effectLst>
              </a:rPr>
              <a:t>This strategy may take the following forms:</a:t>
            </a:r>
          </a:p>
          <a:p>
            <a:pPr lvl="1" eaLnBrk="1" hangingPunct="1">
              <a:lnSpc>
                <a:spcPct val="80000"/>
              </a:lnSpc>
              <a:defRPr/>
            </a:pPr>
            <a:r>
              <a:rPr lang="en-US" sz="2000" dirty="0" smtClean="0">
                <a:effectLst>
                  <a:outerShdw blurRad="38100" dist="38100" dir="2700000" algn="tl">
                    <a:srgbClr val="C0C0C0"/>
                  </a:outerShdw>
                </a:effectLst>
              </a:rPr>
              <a:t>Product improvements</a:t>
            </a:r>
          </a:p>
          <a:p>
            <a:pPr lvl="1" eaLnBrk="1" hangingPunct="1">
              <a:lnSpc>
                <a:spcPct val="80000"/>
              </a:lnSpc>
              <a:defRPr/>
            </a:pPr>
            <a:r>
              <a:rPr lang="en-US" sz="2000" dirty="0" smtClean="0">
                <a:effectLst>
                  <a:outerShdw blurRad="38100" dist="38100" dir="2700000" algn="tl">
                    <a:srgbClr val="C0C0C0"/>
                  </a:outerShdw>
                </a:effectLst>
              </a:rPr>
              <a:t>Product line extensions</a:t>
            </a:r>
          </a:p>
          <a:p>
            <a:pPr lvl="1" eaLnBrk="1" hangingPunct="1">
              <a:lnSpc>
                <a:spcPct val="80000"/>
              </a:lnSpc>
              <a:defRPr/>
            </a:pPr>
            <a:r>
              <a:rPr lang="en-US" sz="2000" dirty="0" smtClean="0">
                <a:effectLst>
                  <a:outerShdw blurRad="38100" dist="38100" dir="2700000" algn="tl">
                    <a:srgbClr val="C0C0C0"/>
                  </a:outerShdw>
                </a:effectLst>
              </a:rPr>
              <a:t>New products for the same market</a:t>
            </a:r>
            <a:endParaRPr lang="th-TH" sz="2000" dirty="0" smtClean="0">
              <a:effectLst>
                <a:outerShdw blurRad="38100" dist="38100" dir="2700000" algn="tl">
                  <a:srgbClr val="C0C0C0"/>
                </a:outerShdw>
              </a:effectLst>
            </a:endParaRPr>
          </a:p>
        </p:txBody>
      </p:sp>
      <p:pic>
        <p:nvPicPr>
          <p:cNvPr id="20484" name="Picture 4" descr="uni15"/>
          <p:cNvPicPr>
            <a:picLocks noGrp="1" noChangeAspect="1" noChangeArrowheads="1"/>
          </p:cNvPicPr>
          <p:nvPr>
            <p:ph sz="half" idx="2"/>
          </p:nvPr>
        </p:nvPicPr>
        <p:blipFill>
          <a:blip r:embed="rId2" cstate="print"/>
          <a:srcRect/>
          <a:stretch>
            <a:fillRect/>
          </a:stretch>
        </p:blipFill>
        <p:spPr>
          <a:xfrm>
            <a:off x="6858016" y="1643050"/>
            <a:ext cx="1643074" cy="442915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357422" y="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rPr>
              <a:t>Pursuing a growth strategy by </a:t>
            </a:r>
            <a:r>
              <a:rPr lang="en-US" sz="2400" u="sng" dirty="0" smtClean="0">
                <a:solidFill>
                  <a:srgbClr val="333399"/>
                </a:solidFill>
                <a:effectLst>
                  <a:outerShdw blurRad="38100" dist="38100" dir="2700000" algn="tl">
                    <a:srgbClr val="C0C0C0"/>
                  </a:outerShdw>
                </a:effectLst>
              </a:rPr>
              <a:t>introducing new products or technologies in new markets</a:t>
            </a:r>
            <a:r>
              <a:rPr lang="en-US" sz="2400" dirty="0" smtClean="0">
                <a:solidFill>
                  <a:srgbClr val="333399"/>
                </a:solidFill>
                <a:effectLst>
                  <a:outerShdw blurRad="38100" dist="38100" dir="2700000" algn="tl">
                    <a:srgbClr val="C0C0C0"/>
                  </a:outerShdw>
                </a:effectLst>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endParaRPr>
          </a:p>
          <a:p>
            <a:pPr eaLnBrk="1" hangingPunct="1">
              <a:defRPr/>
            </a:pPr>
            <a:r>
              <a:rPr lang="en-US" sz="2600" u="sng" dirty="0" smtClean="0"/>
              <a:t>The following alternatives are available:</a:t>
            </a:r>
          </a:p>
          <a:p>
            <a:pPr lvl="1" eaLnBrk="1" hangingPunct="1">
              <a:defRPr/>
            </a:pPr>
            <a:r>
              <a:rPr lang="en-US" sz="2200" dirty="0" smtClean="0">
                <a:solidFill>
                  <a:srgbClr val="FF0000"/>
                </a:solidFill>
              </a:rPr>
              <a:t>Vertical integration (forward integration or backward integration)</a:t>
            </a:r>
          </a:p>
          <a:p>
            <a:pPr lvl="1" eaLnBrk="1" hangingPunct="1">
              <a:defRPr/>
            </a:pPr>
            <a:r>
              <a:rPr lang="en-US" sz="2200" dirty="0" smtClean="0">
                <a:solidFill>
                  <a:srgbClr val="FF0000"/>
                </a:solidFill>
              </a:rPr>
              <a:t>Diversification into related businesses (concentric diversification)</a:t>
            </a:r>
          </a:p>
          <a:p>
            <a:pPr lvl="1" eaLnBrk="1" hangingPunct="1">
              <a:defRPr/>
            </a:pPr>
            <a:r>
              <a:rPr lang="en-US" sz="2200" dirty="0" smtClean="0">
                <a:solidFill>
                  <a:srgbClr val="FF0000"/>
                </a:solidFill>
              </a:rPr>
              <a:t>Diversification into unrelated businesses (conglomerate diversification)</a:t>
            </a:r>
          </a:p>
          <a:p>
            <a:pPr eaLnBrk="1" hangingPunct="1">
              <a:defRPr/>
            </a:pPr>
            <a:endParaRPr lang="en-US" sz="2600" dirty="0" smtClean="0">
              <a:solidFill>
                <a:srgbClr val="FF0000"/>
              </a:solidFill>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428596" y="160735"/>
            <a:ext cx="1785950" cy="1339463"/>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42910" y="-285776"/>
            <a:ext cx="7543800" cy="1295400"/>
          </a:xfrm>
        </p:spPr>
        <p:txBody>
          <a:bodyPr/>
          <a:lstStyle/>
          <a:p>
            <a:pPr eaLnBrk="1" hangingPunct="1"/>
            <a:r>
              <a:rPr lang="en-US" dirty="0" smtClean="0"/>
              <a:t>Market Potential</a:t>
            </a:r>
            <a:endParaRPr lang="th-TH" dirty="0" smtClean="0"/>
          </a:p>
        </p:txBody>
      </p:sp>
      <p:sp>
        <p:nvSpPr>
          <p:cNvPr id="117763" name="Rectangle 3"/>
          <p:cNvSpPr>
            <a:spLocks noGrp="1" noChangeArrowheads="1"/>
          </p:cNvSpPr>
          <p:nvPr>
            <p:ph type="body" sz="half" idx="1"/>
          </p:nvPr>
        </p:nvSpPr>
        <p:spPr>
          <a:xfrm>
            <a:off x="642910" y="1714488"/>
            <a:ext cx="7715250" cy="4411663"/>
          </a:xfrm>
          <a:solidFill>
            <a:schemeClr val="bg1">
              <a:alpha val="75000"/>
            </a:schemeClr>
          </a:solidFill>
          <a:ln w="76200" cmpd="tri">
            <a:solidFill>
              <a:srgbClr val="00FFFF"/>
            </a:solidFill>
          </a:ln>
        </p:spPr>
        <p:txBody>
          <a:bodyPr/>
          <a:lstStyle/>
          <a:p>
            <a:pPr eaLnBrk="1" hangingPunct="1">
              <a:defRPr/>
            </a:pPr>
            <a:r>
              <a:rPr lang="en-US" sz="2600" b="1" i="1" dirty="0" smtClean="0">
                <a:effectLst>
                  <a:outerShdw blurRad="38100" dist="38100" dir="2700000" algn="tl">
                    <a:srgbClr val="C0C0C0"/>
                  </a:outerShdw>
                </a:effectLst>
              </a:rPr>
              <a:t>The most difficult to estimate to make is probably that of </a:t>
            </a:r>
            <a:r>
              <a:rPr lang="en-US" sz="2600" b="1" i="1" dirty="0" smtClean="0">
                <a:solidFill>
                  <a:srgbClr val="FF0000"/>
                </a:solidFill>
                <a:effectLst>
                  <a:outerShdw blurRad="38100" dist="38100" dir="2700000" algn="tl">
                    <a:srgbClr val="C0C0C0"/>
                  </a:outerShdw>
                </a:effectLst>
              </a:rPr>
              <a:t>‘market potential’</a:t>
            </a:r>
            <a:r>
              <a:rPr lang="en-US" sz="2600" b="1" i="1" dirty="0" smtClean="0">
                <a:effectLst>
                  <a:outerShdw blurRad="38100" dist="38100" dir="2700000" algn="tl">
                    <a:srgbClr val="C0C0C0"/>
                  </a:outerShdw>
                </a:effectLst>
              </a:rPr>
              <a:t> in the whole market, including all segments.</a:t>
            </a:r>
          </a:p>
          <a:p>
            <a:pPr eaLnBrk="1" hangingPunct="1">
              <a:defRPr/>
            </a:pPr>
            <a:endParaRPr lang="en-US" sz="2600" b="1" i="1" dirty="0" smtClean="0">
              <a:effectLst>
                <a:outerShdw blurRad="38100" dist="38100" dir="2700000" algn="tl">
                  <a:srgbClr val="C0C0C0"/>
                </a:outerShdw>
              </a:effectLst>
            </a:endParaRPr>
          </a:p>
          <a:p>
            <a:pPr eaLnBrk="1" hangingPunct="1">
              <a:defRPr/>
            </a:pPr>
            <a:r>
              <a:rPr lang="en-US" sz="2600" b="1" i="1" dirty="0" smtClean="0">
                <a:solidFill>
                  <a:srgbClr val="333399"/>
                </a:solidFill>
                <a:effectLst>
                  <a:outerShdw blurRad="38100" dist="38100" dir="2700000" algn="tl">
                    <a:srgbClr val="C0C0C0"/>
                  </a:outerShdw>
                </a:effectLst>
              </a:rPr>
              <a:t>In the B2C market, it is often achieved by determining the maximum potential individual usage and then extrapolating this by the maximum number of potential customers (in B2B market it would be the maximum number of firms).</a:t>
            </a:r>
            <a:endParaRPr lang="th-TH" sz="26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Diversification strategies</a:t>
            </a:r>
            <a:endParaRPr lang="th-TH" smtClean="0"/>
          </a:p>
        </p:txBody>
      </p:sp>
      <p:sp>
        <p:nvSpPr>
          <p:cNvPr id="116739" name="Rectangle 3"/>
          <p:cNvSpPr>
            <a:spLocks noGrp="1" noChangeArrowheads="1"/>
          </p:cNvSpPr>
          <p:nvPr>
            <p:ph type="body" sz="half" idx="1"/>
          </p:nvPr>
        </p:nvSpPr>
        <p:spPr>
          <a:xfrm>
            <a:off x="1141413" y="1628775"/>
            <a:ext cx="6959600" cy="4014788"/>
          </a:xfrm>
          <a:solidFill>
            <a:schemeClr val="bg1">
              <a:alpha val="67000"/>
            </a:schemeClr>
          </a:solidFill>
          <a:ln w="76200" cmpd="tri">
            <a:solidFill>
              <a:srgbClr val="FF0000"/>
            </a:solidFill>
          </a:ln>
        </p:spPr>
        <p:txBody>
          <a:bodyPr/>
          <a:lstStyle/>
          <a:p>
            <a:pPr eaLnBrk="1" hangingPunct="1">
              <a:defRPr/>
            </a:pPr>
            <a:r>
              <a:rPr lang="en-US" sz="2600" smtClean="0"/>
              <a:t>The term ‘diversification’ is frequently </a:t>
            </a:r>
            <a:r>
              <a:rPr lang="en-US" sz="2600" b="1" i="1" smtClean="0">
                <a:solidFill>
                  <a:srgbClr val="FF0000"/>
                </a:solidFill>
                <a:effectLst>
                  <a:outerShdw blurRad="38100" dist="38100" dir="2700000" algn="tl">
                    <a:srgbClr val="C0C0C0"/>
                  </a:outerShdw>
                </a:effectLst>
              </a:rPr>
              <a:t>associated with expansion into areas unrelated</a:t>
            </a:r>
            <a:r>
              <a:rPr lang="en-US" sz="2600" smtClean="0"/>
              <a:t> to the company’s current operations in order to offset cyclical downturns in one area with cyclical growth in other areas.</a:t>
            </a:r>
            <a:r>
              <a:rPr lang="th-TH" sz="2600" smtClean="0"/>
              <a:t> </a:t>
            </a:r>
          </a:p>
          <a:p>
            <a:pPr eaLnBrk="1" hangingPunct="1">
              <a:defRPr/>
            </a:pPr>
            <a:r>
              <a:rPr lang="en-US" sz="2000" b="1" i="1" smtClean="0">
                <a:effectLst>
                  <a:outerShdw blurRad="38100" dist="38100" dir="2700000" algn="tl">
                    <a:srgbClr val="C0C0C0"/>
                  </a:outerShdw>
                </a:effectLst>
              </a:rPr>
              <a:t>Diversification was popular with many large companies in the 1970’s and gave rise to legendary conglomerates.</a:t>
            </a:r>
            <a:endParaRPr lang="th-TH" sz="2000" b="1" i="1" smtClean="0">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da-DK" sz="3000" dirty="0" smtClean="0"/>
              <a:t>Filling the gap with Ansoff’s strategies</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091500" y="1000108"/>
            <a:ext cx="6607874" cy="5328088"/>
          </a:xfrm>
          <a:prstGeom prst="rect">
            <a:avLst/>
          </a:prstGeom>
          <a:noFill/>
          <a:ln w="9525">
            <a:noFill/>
            <a:miter lim="800000"/>
            <a:headEnd/>
            <a:tailEnd/>
          </a:ln>
          <a:effectLst/>
        </p:spPr>
      </p:pic>
      <p:sp>
        <p:nvSpPr>
          <p:cNvPr id="5" name="วงรี 4"/>
          <p:cNvSpPr/>
          <p:nvPr/>
        </p:nvSpPr>
        <p:spPr>
          <a:xfrm>
            <a:off x="6572264" y="2928934"/>
            <a:ext cx="1428760" cy="857256"/>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5"/>
          <p:cNvSpPr txBox="1">
            <a:spLocks noChangeArrowheads="1"/>
          </p:cNvSpPr>
          <p:nvPr/>
        </p:nvSpPr>
        <p:spPr bwMode="auto">
          <a:xfrm>
            <a:off x="500034" y="357166"/>
            <a:ext cx="1785950" cy="923330"/>
          </a:xfrm>
          <a:prstGeom prst="rect">
            <a:avLst/>
          </a:prstGeom>
          <a:noFill/>
          <a:ln w="9525">
            <a:noFill/>
            <a:miter lim="800000"/>
            <a:headEnd/>
            <a:tailEnd/>
          </a:ln>
        </p:spPr>
        <p:txBody>
          <a:bodyPr wrap="square">
            <a:spAutoFit/>
          </a:bodyPr>
          <a:lstStyle/>
          <a:p>
            <a:pPr eaLnBrk="0" hangingPunct="0"/>
            <a:r>
              <a:rPr lang="da-DK" b="1" dirty="0">
                <a:solidFill>
                  <a:srgbClr val="FF0000"/>
                </a:solidFill>
                <a:latin typeface="Times New Roman" pitchFamily="18" charset="0"/>
              </a:rPr>
              <a:t>Lervels of gaps in the</a:t>
            </a:r>
          </a:p>
          <a:p>
            <a:pPr eaLnBrk="0" hangingPunct="0"/>
            <a:r>
              <a:rPr lang="da-DK" b="1" dirty="0">
                <a:solidFill>
                  <a:srgbClr val="FF0000"/>
                </a:solidFill>
                <a:latin typeface="Times New Roman" pitchFamily="18" charset="0"/>
              </a:rPr>
              <a:t>Market:</a:t>
            </a:r>
            <a:endParaRPr lang="en-US" b="1" dirty="0">
              <a:solidFill>
                <a:srgbClr val="FF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2786050" y="500042"/>
            <a:ext cx="5726734" cy="580595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57356" y="-214338"/>
            <a:ext cx="7543800" cy="1295400"/>
          </a:xfrm>
        </p:spPr>
        <p:txBody>
          <a:bodyPr/>
          <a:lstStyle/>
          <a:p>
            <a:pPr eaLnBrk="1" hangingPunct="1"/>
            <a:r>
              <a:rPr lang="en-US" dirty="0" smtClean="0"/>
              <a:t>Porter’s three generic strategies</a:t>
            </a:r>
            <a:endParaRPr lang="th-TH" dirty="0" smtClean="0"/>
          </a:p>
        </p:txBody>
      </p:sp>
      <p:sp>
        <p:nvSpPr>
          <p:cNvPr id="118787" name="Rectangle 3"/>
          <p:cNvSpPr>
            <a:spLocks noGrp="1" noChangeArrowheads="1"/>
          </p:cNvSpPr>
          <p:nvPr>
            <p:ph type="body" sz="half" idx="1"/>
          </p:nvPr>
        </p:nvSpPr>
        <p:spPr>
          <a:xfrm>
            <a:off x="323850" y="2276475"/>
            <a:ext cx="8291513" cy="5138738"/>
          </a:xfrm>
        </p:spPr>
        <p:txBody>
          <a:bodyPr/>
          <a:lstStyle/>
          <a:p>
            <a:pPr eaLnBrk="1" hangingPunct="1">
              <a:defRPr/>
            </a:pPr>
            <a:r>
              <a:rPr lang="en-US" sz="2600" smtClean="0"/>
              <a:t>According to Porter (1985), forging successful strategy begins with </a:t>
            </a:r>
            <a:r>
              <a:rPr lang="en-US" sz="3200" b="1" i="1" smtClean="0">
                <a:solidFill>
                  <a:srgbClr val="FF0000"/>
                </a:solidFill>
                <a:effectLst>
                  <a:outerShdw blurRad="38100" dist="38100" dir="2700000" algn="tl">
                    <a:srgbClr val="C0C0C0"/>
                  </a:outerShdw>
                </a:effectLst>
              </a:rPr>
              <a:t>understanding</a:t>
            </a:r>
            <a:r>
              <a:rPr lang="en-US" sz="2600" smtClean="0"/>
              <a:t> of what is happening in one’s industry and deciding which of the available competitive niches one should attempt to dominate.</a:t>
            </a:r>
          </a:p>
          <a:p>
            <a:pPr eaLnBrk="1" hangingPunct="1">
              <a:defRPr/>
            </a:pPr>
            <a:r>
              <a:rPr lang="en-US" sz="2600" b="1" i="1" smtClean="0">
                <a:solidFill>
                  <a:srgbClr val="FF0000"/>
                </a:solidFill>
                <a:effectLst>
                  <a:outerShdw blurRad="38100" dist="38100" dir="2700000" algn="tl">
                    <a:srgbClr val="C0C0C0"/>
                  </a:outerShdw>
                </a:effectLst>
              </a:rPr>
              <a:t>Combining</a:t>
            </a:r>
            <a:r>
              <a:rPr lang="en-US" sz="2600" smtClean="0"/>
              <a:t> the dimensions of distinctive advantage and business scope in a matrix results in the strategic orientation typology.</a:t>
            </a:r>
          </a:p>
        </p:txBody>
      </p:sp>
      <p:pic>
        <p:nvPicPr>
          <p:cNvPr id="26628" name="Picture 4" descr="0091"/>
          <p:cNvPicPr>
            <a:picLocks noGrp="1" noChangeAspect="1" noChangeArrowheads="1"/>
          </p:cNvPicPr>
          <p:nvPr>
            <p:ph sz="half" idx="2"/>
          </p:nvPr>
        </p:nvPicPr>
        <p:blipFill>
          <a:blip r:embed="rId2" cstate="print"/>
          <a:srcRect/>
          <a:stretch>
            <a:fillRect/>
          </a:stretch>
        </p:blipFill>
        <p:spPr>
          <a:xfrm>
            <a:off x="395288" y="339182"/>
            <a:ext cx="1033440" cy="1565818"/>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500034" y="-142900"/>
            <a:ext cx="8362950" cy="1295401"/>
          </a:xfrm>
        </p:spPr>
        <p:txBody>
          <a:bodyPr/>
          <a:lstStyle/>
          <a:p>
            <a:pPr eaLnBrk="1" hangingPunct="1"/>
            <a:r>
              <a:rPr lang="en-US" dirty="0" smtClean="0"/>
              <a:t>Porter’s three generic strategies</a:t>
            </a:r>
            <a:endParaRPr lang="th-TH" dirty="0" smtClean="0"/>
          </a:p>
        </p:txBody>
      </p:sp>
      <p:sp>
        <p:nvSpPr>
          <p:cNvPr id="120835" name="Rectangle 3"/>
          <p:cNvSpPr>
            <a:spLocks noGrp="1" noChangeArrowheads="1"/>
          </p:cNvSpPr>
          <p:nvPr>
            <p:ph type="body" sz="half" idx="1"/>
          </p:nvPr>
        </p:nvSpPr>
        <p:spPr>
          <a:xfrm>
            <a:off x="285750" y="1143000"/>
            <a:ext cx="8507413" cy="5400675"/>
          </a:xfrm>
        </p:spPr>
        <p:txBody>
          <a:bodyPr/>
          <a:lstStyle/>
          <a:p>
            <a:pPr eaLnBrk="1" hangingPunct="1">
              <a:defRPr/>
            </a:pPr>
            <a:endParaRPr lang="en-US" sz="2600" dirty="0" smtClean="0"/>
          </a:p>
          <a:p>
            <a:pPr eaLnBrk="1" hangingPunct="1">
              <a:defRPr/>
            </a:pPr>
            <a:r>
              <a:rPr lang="en-US" sz="2600" dirty="0" smtClean="0"/>
              <a:t>A </a:t>
            </a:r>
            <a:r>
              <a:rPr lang="en-US" sz="2600" b="1" i="1" dirty="0" smtClean="0">
                <a:solidFill>
                  <a:srgbClr val="FF0000"/>
                </a:solidFill>
                <a:effectLst>
                  <a:outerShdw blurRad="38100" dist="38100" dir="2700000" algn="tl">
                    <a:srgbClr val="C0C0C0"/>
                  </a:outerShdw>
                </a:effectLst>
              </a:rPr>
              <a:t>cost leadership orientation</a:t>
            </a:r>
            <a:r>
              <a:rPr lang="en-US" sz="2600" dirty="0" smtClean="0"/>
              <a:t> </a:t>
            </a:r>
            <a:r>
              <a:rPr lang="en-US" sz="2600" b="1" dirty="0" smtClean="0">
                <a:effectLst>
                  <a:outerShdw blurRad="38100" dist="38100" dir="2700000" algn="tl">
                    <a:srgbClr val="C0C0C0"/>
                  </a:outerShdw>
                </a:effectLst>
              </a:rPr>
              <a:t>suggests that the company will try to be the low-cost producer in the markets and industries in which it competes, as in the case of Texas Instruments.</a:t>
            </a:r>
            <a:endParaRPr lang="th-TH" sz="2600" b="1" dirty="0" smtClean="0">
              <a:effectLst>
                <a:outerShdw blurRad="38100" dist="38100" dir="2700000" algn="tl">
                  <a:srgbClr val="C0C0C0"/>
                </a:outerShdw>
              </a:effectLst>
            </a:endParaRPr>
          </a:p>
          <a:p>
            <a:pPr eaLnBrk="1" hangingPunct="1">
              <a:defRPr/>
            </a:pPr>
            <a:endParaRPr lang="en-US" sz="2600" b="1" dirty="0" smtClean="0">
              <a:effectLst>
                <a:outerShdw blurRad="38100" dist="38100" dir="2700000" algn="tl">
                  <a:srgbClr val="C0C0C0"/>
                </a:outerShdw>
              </a:effectLst>
            </a:endParaRPr>
          </a:p>
          <a:p>
            <a:pPr eaLnBrk="1" hangingPunct="1">
              <a:defRPr/>
            </a:pPr>
            <a:r>
              <a:rPr lang="en-US" sz="2600" b="1" i="1" dirty="0" smtClean="0">
                <a:solidFill>
                  <a:srgbClr val="FF0000"/>
                </a:solidFill>
                <a:effectLst>
                  <a:outerShdw blurRad="38100" dist="38100" dir="2700000" algn="tl">
                    <a:srgbClr val="C0C0C0"/>
                  </a:outerShdw>
                </a:effectLst>
              </a:rPr>
              <a:t>Differential advantage orientation</a:t>
            </a:r>
            <a:r>
              <a:rPr lang="en-US" sz="2600" dirty="0" smtClean="0"/>
              <a:t> </a:t>
            </a:r>
            <a:r>
              <a:rPr lang="en-US" sz="2600" b="1" dirty="0" smtClean="0">
                <a:effectLst>
                  <a:outerShdw blurRad="38100" dist="38100" dir="2700000" algn="tl">
                    <a:srgbClr val="C0C0C0"/>
                  </a:outerShdw>
                </a:effectLst>
              </a:rPr>
              <a:t>occurs when the organization focuses on staying ahead of its competitors in the technological and performance stakes.</a:t>
            </a:r>
          </a:p>
          <a:p>
            <a:pPr eaLnBrk="1" hangingPunct="1">
              <a:defRPr/>
            </a:pPr>
            <a:endParaRPr lang="th-TH" sz="2600" b="1" dirty="0" smtClean="0">
              <a:effectLst>
                <a:outerShdw blurRad="38100" dist="38100" dir="2700000" algn="tl">
                  <a:srgbClr val="C0C0C0"/>
                </a:outerShdw>
              </a:effectLst>
            </a:endParaRPr>
          </a:p>
        </p:txBody>
      </p:sp>
      <p:pic>
        <p:nvPicPr>
          <p:cNvPr id="27650" name="Picture 7" descr="Money01"/>
          <p:cNvPicPr>
            <a:picLocks noGrp="1" noChangeAspect="1" noChangeArrowheads="1"/>
          </p:cNvPicPr>
          <p:nvPr>
            <p:ph sz="half" idx="2"/>
          </p:nvPr>
        </p:nvPicPr>
        <p:blipFill>
          <a:blip r:embed="rId2" cstate="print"/>
          <a:stretch>
            <a:fillRect/>
          </a:stretch>
        </p:blipFill>
        <p:spPr>
          <a:xfrm>
            <a:off x="5757215" y="3007036"/>
            <a:ext cx="1820570" cy="1836115"/>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00034" y="142852"/>
            <a:ext cx="7543800" cy="1295400"/>
          </a:xfrm>
        </p:spPr>
        <p:txBody>
          <a:bodyPr/>
          <a:lstStyle/>
          <a:p>
            <a:pPr eaLnBrk="1" hangingPunct="1"/>
            <a:r>
              <a:rPr lang="en-US" dirty="0" smtClean="0"/>
              <a:t>Porter’s three generic strategies</a:t>
            </a:r>
            <a:endParaRPr lang="th-TH" dirty="0" smtClean="0"/>
          </a:p>
        </p:txBody>
      </p:sp>
      <p:sp>
        <p:nvSpPr>
          <p:cNvPr id="121859" name="Rectangle 3"/>
          <p:cNvSpPr>
            <a:spLocks noGrp="1" noChangeArrowheads="1"/>
          </p:cNvSpPr>
          <p:nvPr>
            <p:ph type="body" sz="half" idx="1"/>
          </p:nvPr>
        </p:nvSpPr>
        <p:spPr>
          <a:xfrm>
            <a:off x="900113" y="2276475"/>
            <a:ext cx="7559675" cy="3816350"/>
          </a:xfrm>
          <a:solidFill>
            <a:schemeClr val="bg1">
              <a:alpha val="64000"/>
            </a:schemeClr>
          </a:solidFill>
          <a:ln w="76200">
            <a:solidFill>
              <a:srgbClr val="CC99FF"/>
            </a:solidFill>
          </a:ln>
        </p:spPr>
        <p:txBody>
          <a:bodyPr>
            <a:normAutofit/>
          </a:bodyPr>
          <a:lstStyle/>
          <a:p>
            <a:pPr eaLnBrk="1" hangingPunct="1">
              <a:defRPr/>
            </a:pPr>
            <a:r>
              <a:rPr lang="en-US" sz="3200" dirty="0" smtClean="0"/>
              <a:t>Focused cost advantage and focused differentiation are similar to the broader strategies, but have limited target markets.</a:t>
            </a:r>
          </a:p>
          <a:p>
            <a:pPr lvl="1" eaLnBrk="1" hangingPunct="1">
              <a:buFont typeface="Wingdings" pitchFamily="2" charset="2"/>
              <a:buChar char="Ø"/>
              <a:defRPr/>
            </a:pPr>
            <a:r>
              <a:rPr lang="en-US" sz="2800" b="1" i="1" dirty="0" smtClean="0">
                <a:solidFill>
                  <a:srgbClr val="FF0000"/>
                </a:solidFill>
                <a:effectLst>
                  <a:outerShdw blurRad="38100" dist="38100" dir="2700000" algn="tl">
                    <a:srgbClr val="C0C0C0"/>
                  </a:outerShdw>
                </a:effectLst>
              </a:rPr>
              <a:t>An organization with a focused cost orientation seeks to be a low-cost producer in only one product line or in a limited geographical market.</a:t>
            </a:r>
            <a:endParaRPr lang="th-TH" sz="2800" b="1" i="1" dirty="0" smtClean="0">
              <a:solidFill>
                <a:srgbClr val="FF0000"/>
              </a:solidFill>
              <a:effectLst>
                <a:outerShdw blurRad="38100" dist="38100" dir="2700000" algn="tl">
                  <a:srgbClr val="C0C0C0"/>
                </a:outerShdw>
              </a:effectLst>
            </a:endParaRPr>
          </a:p>
        </p:txBody>
      </p:sp>
      <p:pic>
        <p:nvPicPr>
          <p:cNvPr id="28677" name="Picture 5" descr="http://a8.sphotos.ak.fbcdn.net/hphotos-ak-snc3/24690_10150131364635691_10150129473190691_11712410_4752495_n.jpg"/>
          <p:cNvPicPr>
            <a:picLocks noChangeAspect="1" noChangeArrowheads="1"/>
          </p:cNvPicPr>
          <p:nvPr/>
        </p:nvPicPr>
        <p:blipFill>
          <a:blip r:embed="rId2" cstate="print"/>
          <a:srcRect/>
          <a:stretch>
            <a:fillRect/>
          </a:stretch>
        </p:blipFill>
        <p:spPr bwMode="auto">
          <a:xfrm>
            <a:off x="7684108" y="214290"/>
            <a:ext cx="1102734" cy="1643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7848600" cy="762000"/>
          </a:xfrm>
        </p:spPr>
        <p:txBody>
          <a:bodyPr/>
          <a:lstStyle/>
          <a:p>
            <a:pPr eaLnBrk="1" hangingPunct="1"/>
            <a:r>
              <a:rPr lang="da-DK" sz="3000" smtClean="0"/>
              <a:t>Porter’s generic strategies</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928662" y="1214422"/>
            <a:ext cx="7000924" cy="513250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What is Blue Ocean Strategy"/>
          <p:cNvPicPr>
            <a:picLocks noChangeAspect="1" noChangeArrowheads="1"/>
          </p:cNvPicPr>
          <p:nvPr/>
        </p:nvPicPr>
        <p:blipFill>
          <a:blip r:embed="rId2" cstate="print"/>
          <a:srcRect/>
          <a:stretch>
            <a:fillRect/>
          </a:stretch>
        </p:blipFill>
        <p:spPr bwMode="auto">
          <a:xfrm>
            <a:off x="190500" y="-1706563"/>
            <a:ext cx="5905500" cy="1333500"/>
          </a:xfrm>
          <a:prstGeom prst="rect">
            <a:avLst/>
          </a:prstGeom>
          <a:noFill/>
        </p:spPr>
      </p:pic>
      <p:pic>
        <p:nvPicPr>
          <p:cNvPr id="84998" name="Picture 6" descr="What is Blue Ocean Strategy"/>
          <p:cNvPicPr>
            <a:picLocks noChangeAspect="1" noChangeArrowheads="1"/>
          </p:cNvPicPr>
          <p:nvPr/>
        </p:nvPicPr>
        <p:blipFill>
          <a:blip r:embed="rId2" cstate="print"/>
          <a:srcRect/>
          <a:stretch>
            <a:fillRect/>
          </a:stretch>
        </p:blipFill>
        <p:spPr bwMode="auto">
          <a:xfrm>
            <a:off x="1285852" y="1357298"/>
            <a:ext cx="6500858" cy="3214710"/>
          </a:xfrm>
          <a:prstGeom prst="rect">
            <a:avLst/>
          </a:prstGeom>
          <a:ln>
            <a:noFill/>
          </a:ln>
          <a:effectLst>
            <a:outerShdw blurRad="292100" dist="139700" dir="2700000" algn="tl" rotWithShape="0">
              <a:srgbClr val="333333">
                <a:alpha val="65000"/>
              </a:srgbClr>
            </a:outerShdw>
          </a:effectLst>
        </p:spPr>
      </p:pic>
      <p:sp>
        <p:nvSpPr>
          <p:cNvPr id="6" name="สี่เหลี่ยมผืนผ้า 5"/>
          <p:cNvSpPr/>
          <p:nvPr/>
        </p:nvSpPr>
        <p:spPr>
          <a:xfrm>
            <a:off x="6000760" y="4714884"/>
            <a:ext cx="1704313" cy="261610"/>
          </a:xfrm>
          <a:prstGeom prst="rect">
            <a:avLst/>
          </a:prstGeom>
        </p:spPr>
        <p:txBody>
          <a:bodyPr wrap="none">
            <a:spAutoFit/>
          </a:bodyPr>
          <a:lstStyle/>
          <a:p>
            <a:r>
              <a:rPr lang="en-US" sz="1100" dirty="0" smtClean="0">
                <a:solidFill>
                  <a:srgbClr val="002060"/>
                </a:solidFill>
              </a:rPr>
              <a:t>Kim &amp; </a:t>
            </a:r>
            <a:r>
              <a:rPr lang="en-US" sz="1100" dirty="0" err="1" smtClean="0">
                <a:solidFill>
                  <a:srgbClr val="002060"/>
                </a:solidFill>
              </a:rPr>
              <a:t>Mauborgne</a:t>
            </a:r>
            <a:r>
              <a:rPr lang="en-US" sz="1100" dirty="0" smtClean="0">
                <a:solidFill>
                  <a:srgbClr val="002060"/>
                </a:solidFill>
              </a:rPr>
              <a:t>, 2009</a:t>
            </a:r>
            <a:endParaRPr lang="en-US" sz="1100" dirty="0">
              <a:solidFill>
                <a:srgbClr val="00206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What is Blue Ocean Strategy?</a:t>
            </a:r>
            <a:endParaRPr lang="th-TH" dirty="0"/>
          </a:p>
        </p:txBody>
      </p:sp>
      <p:sp>
        <p:nvSpPr>
          <p:cNvPr id="6" name="สี่เหลี่ยมผืนผ้า 5"/>
          <p:cNvSpPr/>
          <p:nvPr/>
        </p:nvSpPr>
        <p:spPr>
          <a:xfrm>
            <a:off x="428596" y="1357298"/>
            <a:ext cx="8215338" cy="4893647"/>
          </a:xfrm>
          <a:prstGeom prst="rect">
            <a:avLst/>
          </a:prstGeom>
        </p:spPr>
        <p:txBody>
          <a:bodyPr wrap="square">
            <a:spAutoFit/>
          </a:bodyPr>
          <a:lstStyle/>
          <a:p>
            <a:r>
              <a:rPr lang="en-US" sz="1200" dirty="0" smtClean="0"/>
              <a:t>1.BOS is the result of a decade-long study of 150 strategic moves spanning more than 30 industries over 100 years (1880-2000). </a:t>
            </a:r>
          </a:p>
          <a:p>
            <a:endParaRPr lang="en-US" sz="1200" dirty="0" smtClean="0"/>
          </a:p>
          <a:p>
            <a:r>
              <a:rPr lang="en-US" sz="1200" dirty="0" smtClean="0"/>
              <a:t>2.BOS is the simultaneous pursuit of differentiation and low cost.</a:t>
            </a:r>
          </a:p>
          <a:p>
            <a:endParaRPr lang="en-US" sz="1200" dirty="0" smtClean="0"/>
          </a:p>
          <a:p>
            <a:r>
              <a:rPr lang="en-US" sz="1200" dirty="0" smtClean="0"/>
              <a:t>3.The aim of BOS is not to out-perform the competition in the existing industry, but to create new market space or a blue ocean, thereby making the competition irrelevant.</a:t>
            </a:r>
          </a:p>
          <a:p>
            <a:endParaRPr lang="en-US" sz="1200" dirty="0" smtClean="0"/>
          </a:p>
          <a:p>
            <a:r>
              <a:rPr lang="en-US" sz="1200" dirty="0" smtClean="0"/>
              <a:t>4.While innovation has been seen as a random/experimental process where entrepreneurs and spin-offs are the primary drivers – as argued by Schumpeter and his followers – BOS offers systematic and reproducible methodologies and processes in pursuit of blue oceans by both new and existing firms.</a:t>
            </a:r>
          </a:p>
          <a:p>
            <a:endParaRPr lang="en-US" sz="1200" dirty="0" smtClean="0"/>
          </a:p>
          <a:p>
            <a:r>
              <a:rPr lang="en-US" sz="1200" dirty="0" smtClean="0"/>
              <a:t>5.BOS frameworks and tools include: strategy canvas, value curve, four actions framework, six paths, buyer experience cycle, buyer utility map, and blue ocean idea index.</a:t>
            </a:r>
          </a:p>
          <a:p>
            <a:r>
              <a:rPr lang="en-US" sz="1200" dirty="0" smtClean="0"/>
              <a:t>6.These frameworks and tools are designed to be visual in order to not only effectively build the collective wisdom of the company but also allow for effective strategy execution through easy communication.</a:t>
            </a:r>
          </a:p>
          <a:p>
            <a:endParaRPr lang="en-US" sz="1200" dirty="0" smtClean="0"/>
          </a:p>
          <a:p>
            <a:r>
              <a:rPr lang="en-US" sz="1200" dirty="0" smtClean="0"/>
              <a:t>7.BOS covers both strategy formulation and strategy execution.</a:t>
            </a:r>
          </a:p>
          <a:p>
            <a:r>
              <a:rPr lang="en-US" sz="1200" dirty="0" smtClean="0"/>
              <a:t>8.The three key conceptual building blocks of BOS are: value innovation, tipping point leadership, and fair process. </a:t>
            </a:r>
          </a:p>
          <a:p>
            <a:endParaRPr lang="en-US" sz="1200" dirty="0" smtClean="0"/>
          </a:p>
          <a:p>
            <a:r>
              <a:rPr lang="en-US" sz="1200" dirty="0" smtClean="0"/>
              <a:t>9..While competitive strategy is a </a:t>
            </a:r>
            <a:r>
              <a:rPr lang="en-US" sz="1200" dirty="0" err="1" smtClean="0"/>
              <a:t>structuralist</a:t>
            </a:r>
            <a:r>
              <a:rPr lang="en-US" sz="1200" dirty="0" smtClean="0"/>
              <a:t> theory of strategy where structure shapes strategy, BOS is a </a:t>
            </a:r>
            <a:r>
              <a:rPr lang="en-US" sz="1200" dirty="0" err="1" smtClean="0"/>
              <a:t>reconstructionist</a:t>
            </a:r>
            <a:r>
              <a:rPr lang="en-US" sz="1200" dirty="0" smtClean="0"/>
              <a:t> theory of strategy where strategy shapes structure.</a:t>
            </a:r>
          </a:p>
          <a:p>
            <a:endParaRPr lang="en-US" sz="1200" dirty="0" smtClean="0"/>
          </a:p>
          <a:p>
            <a:r>
              <a:rPr lang="en-US" sz="1200" dirty="0" smtClean="0"/>
              <a:t>10.As an integrated approach to strategy at the system level, BOS requires organizations to develop and align the three strategy propositions: value proposition, profit proposition and people proposition.</a:t>
            </a:r>
            <a:endParaRPr lang="en-US" sz="1200" dirty="0"/>
          </a:p>
        </p:txBody>
      </p:sp>
      <p:sp>
        <p:nvSpPr>
          <p:cNvPr id="7" name="สี่เหลี่ยมผืนผ้า 6"/>
          <p:cNvSpPr/>
          <p:nvPr/>
        </p:nvSpPr>
        <p:spPr>
          <a:xfrm>
            <a:off x="7000892" y="6072206"/>
            <a:ext cx="1704313" cy="261610"/>
          </a:xfrm>
          <a:prstGeom prst="rect">
            <a:avLst/>
          </a:prstGeom>
        </p:spPr>
        <p:txBody>
          <a:bodyPr wrap="none">
            <a:spAutoFit/>
          </a:bodyPr>
          <a:lstStyle/>
          <a:p>
            <a:r>
              <a:rPr lang="en-US" sz="1100" dirty="0" smtClean="0">
                <a:solidFill>
                  <a:srgbClr val="0070C0"/>
                </a:solidFill>
              </a:rPr>
              <a:t>Kim &amp; </a:t>
            </a:r>
            <a:r>
              <a:rPr lang="en-US" sz="1100" dirty="0" err="1" smtClean="0">
                <a:solidFill>
                  <a:srgbClr val="0070C0"/>
                </a:solidFill>
              </a:rPr>
              <a:t>Mauborgne</a:t>
            </a:r>
            <a:r>
              <a:rPr lang="en-US" sz="1100" dirty="0" smtClean="0">
                <a:solidFill>
                  <a:srgbClr val="0070C0"/>
                </a:solidFill>
              </a:rPr>
              <a:t>, 2009</a:t>
            </a:r>
            <a:endParaRPr lang="en-US" sz="1100" dirty="0">
              <a:solidFill>
                <a:srgbClr val="0070C0"/>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Blue Ocean Strategic Canvas</a:t>
            </a:r>
            <a:endParaRPr lang="th-TH" dirty="0"/>
          </a:p>
        </p:txBody>
      </p:sp>
      <p:pic>
        <p:nvPicPr>
          <p:cNvPr id="87042" name="Picture 2" descr="http://maaw.info/ArticleSummaries/KimMauborgneGraphic1.gif"/>
          <p:cNvPicPr>
            <a:picLocks noChangeAspect="1" noChangeArrowheads="1"/>
          </p:cNvPicPr>
          <p:nvPr/>
        </p:nvPicPr>
        <p:blipFill>
          <a:blip r:embed="rId2" cstate="print"/>
          <a:srcRect/>
          <a:stretch>
            <a:fillRect/>
          </a:stretch>
        </p:blipFill>
        <p:spPr bwMode="auto">
          <a:xfrm>
            <a:off x="1285852" y="1500174"/>
            <a:ext cx="6429420" cy="4822066"/>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a:xfrm>
            <a:off x="571472" y="-214338"/>
            <a:ext cx="7543800" cy="1295400"/>
          </a:xfrm>
        </p:spPr>
        <p:txBody>
          <a:bodyPr/>
          <a:lstStyle/>
          <a:p>
            <a:pPr eaLnBrk="1" hangingPunct="1"/>
            <a:r>
              <a:rPr lang="en-US" sz="3500" dirty="0" smtClean="0"/>
              <a:t/>
            </a:r>
            <a:br>
              <a:rPr lang="en-US" sz="3500" dirty="0" smtClean="0"/>
            </a:br>
            <a:r>
              <a:rPr lang="en-US" sz="3500" dirty="0" smtClean="0"/>
              <a:t>The BCG portfolio matrix model</a:t>
            </a:r>
            <a:endParaRPr lang="th-TH" sz="3500" dirty="0" smtClean="0"/>
          </a:p>
        </p:txBody>
      </p:sp>
      <p:sp>
        <p:nvSpPr>
          <p:cNvPr id="30724" name="Rectangle 3"/>
          <p:cNvSpPr>
            <a:spLocks noGrp="1" noChangeArrowheads="1"/>
          </p:cNvSpPr>
          <p:nvPr>
            <p:ph type="body" sz="half" idx="1"/>
          </p:nvPr>
        </p:nvSpPr>
        <p:spPr>
          <a:xfrm>
            <a:off x="357158" y="1571612"/>
            <a:ext cx="4786346" cy="4583112"/>
          </a:xfrm>
        </p:spPr>
        <p:txBody>
          <a:bodyPr>
            <a:normAutofit/>
          </a:bodyPr>
          <a:lstStyle/>
          <a:p>
            <a:pPr eaLnBrk="1" hangingPunct="1"/>
            <a:r>
              <a:rPr lang="en-US" sz="2600" dirty="0" smtClean="0">
                <a:solidFill>
                  <a:srgbClr val="0070C0"/>
                </a:solidFill>
              </a:rPr>
              <a:t>A good planning system must guide the development of strategic alternatives for each of the company’s current business and new business possibilities.</a:t>
            </a:r>
          </a:p>
          <a:p>
            <a:pPr eaLnBrk="1" hangingPunct="1"/>
            <a:r>
              <a:rPr lang="en-US" sz="2600" dirty="0" smtClean="0">
                <a:solidFill>
                  <a:srgbClr val="0070C0"/>
                </a:solidFill>
              </a:rPr>
              <a:t>It must also provide management’s review of these strategic alternatives and for corresponding resource-allocation decisions.</a:t>
            </a:r>
            <a:endParaRPr lang="th-TH" sz="2600" dirty="0" smtClean="0">
              <a:solidFill>
                <a:srgbClr val="0070C0"/>
              </a:solidFill>
            </a:endParaRPr>
          </a:p>
        </p:txBody>
      </p:sp>
      <p:pic>
        <p:nvPicPr>
          <p:cNvPr id="30726" name="Picture 6" descr="http://vorrakorn.org.a25.readyplanet.net/images/column_1305249549/1282352307.png"/>
          <p:cNvPicPr>
            <a:picLocks noChangeAspect="1" noChangeArrowheads="1"/>
          </p:cNvPicPr>
          <p:nvPr/>
        </p:nvPicPr>
        <p:blipFill>
          <a:blip r:embed="rId2" cstate="print"/>
          <a:srcRect/>
          <a:stretch>
            <a:fillRect/>
          </a:stretch>
        </p:blipFill>
        <p:spPr bwMode="auto">
          <a:xfrm>
            <a:off x="5286380" y="2071678"/>
            <a:ext cx="3484146" cy="335758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00034" y="-214338"/>
            <a:ext cx="7543800" cy="1295400"/>
          </a:xfrm>
        </p:spPr>
        <p:txBody>
          <a:bodyPr/>
          <a:lstStyle/>
          <a:p>
            <a:pPr eaLnBrk="1" hangingPunct="1"/>
            <a:r>
              <a:rPr lang="en-US" dirty="0" smtClean="0"/>
              <a:t>Classification of the BCG Boxes</a:t>
            </a:r>
            <a:endParaRPr lang="th-TH" dirty="0" smtClean="0"/>
          </a:p>
        </p:txBody>
      </p:sp>
      <p:sp>
        <p:nvSpPr>
          <p:cNvPr id="124931" name="Rectangle 3"/>
          <p:cNvSpPr>
            <a:spLocks noGrp="1" noChangeArrowheads="1"/>
          </p:cNvSpPr>
          <p:nvPr>
            <p:ph type="body" sz="half" idx="1"/>
          </p:nvPr>
        </p:nvSpPr>
        <p:spPr>
          <a:xfrm>
            <a:off x="428596" y="1785926"/>
            <a:ext cx="4400552" cy="4411662"/>
          </a:xfrm>
        </p:spPr>
        <p:txBody>
          <a:bodyPr>
            <a:normAutofit/>
          </a:bodyPr>
          <a:lstStyle/>
          <a:p>
            <a:pPr eaLnBrk="1" hangingPunct="1">
              <a:defRPr/>
            </a:pPr>
            <a:r>
              <a:rPr lang="en-US" sz="2800" b="1" i="1" u="sng" dirty="0" smtClean="0">
                <a:solidFill>
                  <a:srgbClr val="FF0000"/>
                </a:solidFill>
              </a:rPr>
              <a:t>Stars:</a:t>
            </a:r>
            <a:r>
              <a:rPr lang="en-US" sz="2200" dirty="0" smtClean="0"/>
              <a:t> </a:t>
            </a:r>
            <a:r>
              <a:rPr lang="en-US" sz="2200" b="1" dirty="0" smtClean="0">
                <a:effectLst>
                  <a:outerShdw blurRad="38100" dist="38100" dir="2700000" algn="tl">
                    <a:srgbClr val="C0C0C0"/>
                  </a:outerShdw>
                </a:effectLst>
              </a:rPr>
              <a:t>High-growth market leaders are called stars. They generate large amounts of cash, but the cash they generate from earnings and depreciation is more than offset by the cash that must be put back in the form of capital expenditure and increased working capital.</a:t>
            </a:r>
          </a:p>
        </p:txBody>
      </p:sp>
      <p:pic>
        <p:nvPicPr>
          <p:cNvPr id="33796" name="Picture 13" descr="red barrel"/>
          <p:cNvPicPr>
            <a:picLocks noGrp="1" noChangeAspect="1" noChangeArrowheads="1"/>
          </p:cNvPicPr>
          <p:nvPr>
            <p:ph sz="quarter" idx="2"/>
          </p:nvPr>
        </p:nvPicPr>
        <p:blipFill>
          <a:blip r:embed="rId2" cstate="print"/>
          <a:stretch>
            <a:fillRect/>
          </a:stretch>
        </p:blipFill>
        <p:spPr>
          <a:xfrm>
            <a:off x="5913715" y="1719263"/>
            <a:ext cx="1507570" cy="2128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2071670" y="-142900"/>
            <a:ext cx="7543800" cy="1295400"/>
          </a:xfrm>
        </p:spPr>
        <p:txBody>
          <a:bodyPr/>
          <a:lstStyle/>
          <a:p>
            <a:pPr eaLnBrk="1" hangingPunct="1"/>
            <a:r>
              <a:rPr lang="en-US" dirty="0" smtClean="0"/>
              <a:t>Classification of the BCG Boxes</a:t>
            </a:r>
            <a:endParaRPr lang="th-TH" dirty="0" smtClean="0"/>
          </a:p>
        </p:txBody>
      </p:sp>
      <p:sp>
        <p:nvSpPr>
          <p:cNvPr id="154627" name="Rectangle 3"/>
          <p:cNvSpPr>
            <a:spLocks noGrp="1" noChangeArrowheads="1"/>
          </p:cNvSpPr>
          <p:nvPr>
            <p:ph type="body" sz="half" idx="1"/>
          </p:nvPr>
        </p:nvSpPr>
        <p:spPr>
          <a:xfrm>
            <a:off x="395288" y="1989138"/>
            <a:ext cx="8435975" cy="4411662"/>
          </a:xfrm>
        </p:spPr>
        <p:txBody>
          <a:bodyPr>
            <a:normAutofit/>
          </a:bodyPr>
          <a:lstStyle/>
          <a:p>
            <a:pPr eaLnBrk="1" hangingPunct="1">
              <a:defRPr/>
            </a:pPr>
            <a:r>
              <a:rPr lang="en-US" sz="2800" b="1" i="1" u="sng" dirty="0" smtClean="0">
                <a:solidFill>
                  <a:srgbClr val="FF0000"/>
                </a:solidFill>
                <a:effectLst>
                  <a:outerShdw blurRad="38100" dist="38100" dir="2700000" algn="tl">
                    <a:srgbClr val="C0C0C0"/>
                  </a:outerShdw>
                </a:effectLst>
              </a:rPr>
              <a:t>Cash cows:</a:t>
            </a:r>
            <a:r>
              <a:rPr lang="en-US" sz="2600" dirty="0" smtClean="0"/>
              <a:t> </a:t>
            </a:r>
            <a:r>
              <a:rPr lang="en-US" sz="2600" b="1" dirty="0" smtClean="0"/>
              <a:t>are characterized by low growth and high market share. They are net providers of cash. Their high earnings, coupled with their depreciation, represent high cash inflows and they need very little in a way of reinvestment. Thus these businesses generate large cash surpluses that help to pay dividends and interest, provide dept capacity, supply funds for research and development, meet overheads and also make cash available for investment in other products.</a:t>
            </a:r>
            <a:endParaRPr lang="th-TH" sz="2600" b="1" dirty="0" smtClean="0"/>
          </a:p>
        </p:txBody>
      </p:sp>
      <p:pic>
        <p:nvPicPr>
          <p:cNvPr id="34822" name="Picture 6" descr="http://luckythecashcow.files.wordpress.com/2009/12/cashcow.jpg"/>
          <p:cNvPicPr>
            <a:picLocks noChangeAspect="1" noChangeArrowheads="1"/>
          </p:cNvPicPr>
          <p:nvPr/>
        </p:nvPicPr>
        <p:blipFill>
          <a:blip r:embed="rId2" cstate="print"/>
          <a:srcRect/>
          <a:stretch>
            <a:fillRect/>
          </a:stretch>
        </p:blipFill>
        <p:spPr bwMode="auto">
          <a:xfrm>
            <a:off x="357158" y="357166"/>
            <a:ext cx="1636784" cy="1285853"/>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Classification of the BCG Boxes</a:t>
            </a:r>
            <a:endParaRPr lang="th-TH" smtClean="0"/>
          </a:p>
        </p:txBody>
      </p:sp>
      <p:sp>
        <p:nvSpPr>
          <p:cNvPr id="125955" name="Rectangle 3"/>
          <p:cNvSpPr>
            <a:spLocks noGrp="1" noChangeArrowheads="1"/>
          </p:cNvSpPr>
          <p:nvPr>
            <p:ph type="body" sz="half" idx="1"/>
          </p:nvPr>
        </p:nvSpPr>
        <p:spPr>
          <a:xfrm>
            <a:off x="457200" y="1719263"/>
            <a:ext cx="5757874" cy="4411662"/>
          </a:xfrm>
        </p:spPr>
        <p:txBody>
          <a:bodyPr>
            <a:normAutofit/>
          </a:bodyPr>
          <a:lstStyle/>
          <a:p>
            <a:pPr eaLnBrk="1" hangingPunct="1">
              <a:defRPr/>
            </a:pPr>
            <a:r>
              <a:rPr lang="en-US" sz="2800" b="1" i="1" u="sng" dirty="0" smtClean="0">
                <a:solidFill>
                  <a:srgbClr val="FF0000"/>
                </a:solidFill>
                <a:effectLst>
                  <a:outerShdw blurRad="38100" dist="38100" dir="2700000" algn="tl">
                    <a:srgbClr val="C0C0C0"/>
                  </a:outerShdw>
                </a:effectLst>
              </a:rPr>
              <a:t>Question marks:</a:t>
            </a:r>
            <a:r>
              <a:rPr lang="en-US" sz="2600" dirty="0" smtClean="0"/>
              <a:t> products in a growth market with a low share are categorized as question marks. Because of growth, these products require more cash than they are able to generate on their own. If nothing is done to increase market share, a question mark will simply absorb large amounts of cash in the short run and later, as growth slows down, becomes a dog.</a:t>
            </a:r>
            <a:endParaRPr lang="th-TH" sz="2600" dirty="0" smtClean="0"/>
          </a:p>
        </p:txBody>
      </p:sp>
      <p:pic>
        <p:nvPicPr>
          <p:cNvPr id="35846" name="Picture 6" descr="http://images.mylot.com/userImages/images/postphotos/2505150.jpg"/>
          <p:cNvPicPr>
            <a:picLocks noChangeAspect="1" noChangeArrowheads="1"/>
          </p:cNvPicPr>
          <p:nvPr/>
        </p:nvPicPr>
        <p:blipFill>
          <a:blip r:embed="rId2" cstate="print"/>
          <a:srcRect/>
          <a:stretch>
            <a:fillRect/>
          </a:stretch>
        </p:blipFill>
        <p:spPr bwMode="auto">
          <a:xfrm>
            <a:off x="6072198" y="1571612"/>
            <a:ext cx="2724150" cy="341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a:xfrm>
            <a:off x="2857488" y="357166"/>
            <a:ext cx="5500726" cy="938234"/>
          </a:xfrm>
        </p:spPr>
        <p:txBody>
          <a:bodyPr>
            <a:normAutofit fontScale="90000"/>
          </a:bodyPr>
          <a:lstStyle/>
          <a:p>
            <a:pPr eaLnBrk="1" hangingPunct="1"/>
            <a:r>
              <a:rPr lang="en-US" dirty="0" smtClean="0"/>
              <a:t>Classification of the BCG Boxes</a:t>
            </a:r>
            <a:endParaRPr lang="th-TH" dirty="0" smtClean="0"/>
          </a:p>
        </p:txBody>
      </p:sp>
      <p:sp>
        <p:nvSpPr>
          <p:cNvPr id="126979" name="Rectangle 3"/>
          <p:cNvSpPr>
            <a:spLocks noGrp="1" noChangeArrowheads="1"/>
          </p:cNvSpPr>
          <p:nvPr>
            <p:ph type="body" sz="half" idx="1"/>
          </p:nvPr>
        </p:nvSpPr>
        <p:spPr>
          <a:xfrm>
            <a:off x="142844" y="2124075"/>
            <a:ext cx="8218487" cy="4733925"/>
          </a:xfrm>
        </p:spPr>
        <p:txBody>
          <a:bodyPr/>
          <a:lstStyle/>
          <a:p>
            <a:pPr eaLnBrk="1" hangingPunct="1">
              <a:defRPr/>
            </a:pPr>
            <a:r>
              <a:rPr lang="en-US" sz="2800" b="1" i="1" u="sng" dirty="0" smtClean="0">
                <a:solidFill>
                  <a:srgbClr val="FF0000"/>
                </a:solidFill>
                <a:effectLst>
                  <a:outerShdw blurRad="38100" dist="38100" dir="2700000" algn="tl">
                    <a:srgbClr val="C0C0C0"/>
                  </a:outerShdw>
                </a:effectLst>
              </a:rPr>
              <a:t>Dogs:</a:t>
            </a:r>
            <a:r>
              <a:rPr lang="en-US" sz="2200" dirty="0" smtClean="0"/>
              <a:t> </a:t>
            </a:r>
            <a:r>
              <a:rPr lang="en-US" sz="2200" b="1" dirty="0" smtClean="0">
                <a:effectLst>
                  <a:outerShdw blurRad="38100" dist="38100" dir="2700000" algn="tl">
                    <a:srgbClr val="C0C0C0"/>
                  </a:outerShdw>
                </a:effectLst>
              </a:rPr>
              <a:t>Products with low market share positioned in low-growth situations are called dogs. Their poor competitive position condemns them to poor profits. Because growth is low, dogs have little potential for gaining sufficient share to achieve viable cost positions. Usually they are net users of cash.  Their earnings are low, and the reinvestment required just to keep the business together eats cash inflow. The business, therefore, becomes a cash trap that is likely to regularly absorb cash unless further investment is rigorously avoided. An alternative is to convert doges into cash.</a:t>
            </a:r>
            <a:endParaRPr lang="th-TH" sz="2200" b="1" dirty="0" smtClean="0">
              <a:effectLst>
                <a:outerShdw blurRad="38100" dist="38100" dir="2700000" algn="tl">
                  <a:srgbClr val="C0C0C0"/>
                </a:outerShdw>
              </a:effectLst>
            </a:endParaRPr>
          </a:p>
        </p:txBody>
      </p:sp>
      <p:pic>
        <p:nvPicPr>
          <p:cNvPr id="36870" name="Picture 6" descr="Two happy dogs photo">
            <a:hlinkClick r:id="rId2"/>
          </p:cNvPr>
          <p:cNvPicPr>
            <a:picLocks noChangeAspect="1" noChangeArrowheads="1"/>
          </p:cNvPicPr>
          <p:nvPr/>
        </p:nvPicPr>
        <p:blipFill>
          <a:blip r:embed="rId3" cstate="print"/>
          <a:srcRect/>
          <a:stretch>
            <a:fillRect/>
          </a:stretch>
        </p:blipFill>
        <p:spPr bwMode="auto">
          <a:xfrm>
            <a:off x="285720" y="214290"/>
            <a:ext cx="2286016" cy="15590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6"/>
          <p:cNvSpPr>
            <a:spLocks noGrp="1" noChangeArrowheads="1"/>
          </p:cNvSpPr>
          <p:nvPr>
            <p:ph type="title"/>
          </p:nvPr>
        </p:nvSpPr>
        <p:spPr>
          <a:xfrm>
            <a:off x="533400" y="0"/>
            <a:ext cx="7848600" cy="762000"/>
          </a:xfrm>
          <a:noFill/>
        </p:spPr>
        <p:txBody>
          <a:bodyPr anchor="ctr"/>
          <a:lstStyle/>
          <a:p>
            <a:pPr eaLnBrk="1" hangingPunct="1"/>
            <a:r>
              <a:rPr lang="da-DK" sz="3000" smtClean="0"/>
              <a:t>The BCG – model</a:t>
            </a:r>
            <a:endParaRPr lang="en-US" sz="3000" smtClean="0"/>
          </a:p>
        </p:txBody>
      </p:sp>
      <p:pic>
        <p:nvPicPr>
          <p:cNvPr id="4" name="Picture 6"/>
          <p:cNvPicPr>
            <a:picLocks noChangeAspect="1" noChangeArrowheads="1"/>
          </p:cNvPicPr>
          <p:nvPr/>
        </p:nvPicPr>
        <p:blipFill>
          <a:blip r:embed="rId2" cstate="print"/>
          <a:srcRect/>
          <a:stretch>
            <a:fillRect/>
          </a:stretch>
        </p:blipFill>
        <p:spPr bwMode="auto">
          <a:xfrm>
            <a:off x="500034" y="714356"/>
            <a:ext cx="8345487" cy="59404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42844" y="-357214"/>
            <a:ext cx="7543800" cy="1295400"/>
          </a:xfrm>
        </p:spPr>
        <p:txBody>
          <a:bodyPr/>
          <a:lstStyle/>
          <a:p>
            <a:pPr eaLnBrk="1" hangingPunct="1"/>
            <a:r>
              <a:rPr lang="en-US" sz="3200" dirty="0" smtClean="0"/>
              <a:t/>
            </a:r>
            <a:br>
              <a:rPr lang="en-US" sz="3200" dirty="0" smtClean="0"/>
            </a:br>
            <a:r>
              <a:rPr lang="en-US" sz="3200" dirty="0" smtClean="0"/>
              <a:t>The BCG portfolio matrix model</a:t>
            </a:r>
            <a:endParaRPr lang="th-TH" sz="3200" dirty="0" smtClean="0"/>
          </a:p>
        </p:txBody>
      </p:sp>
      <p:sp>
        <p:nvSpPr>
          <p:cNvPr id="123907" name="Rectangle 3" descr="ไม้โอ๊ค"/>
          <p:cNvSpPr>
            <a:spLocks noGrp="1" noChangeArrowheads="1"/>
          </p:cNvSpPr>
          <p:nvPr>
            <p:ph type="body" sz="half" idx="1"/>
          </p:nvPr>
        </p:nvSpPr>
        <p:spPr>
          <a:xfrm>
            <a:off x="457200" y="1928802"/>
            <a:ext cx="8686800" cy="5424513"/>
          </a:xfrm>
        </p:spPr>
        <p:txBody>
          <a:bodyPr>
            <a:normAutofit/>
          </a:bodyPr>
          <a:lstStyle/>
          <a:p>
            <a:pPr eaLnBrk="1" hangingPunct="1">
              <a:lnSpc>
                <a:spcPct val="80000"/>
              </a:lnSpc>
              <a:defRPr/>
            </a:pPr>
            <a:r>
              <a:rPr lang="en-US" sz="2000" dirty="0" smtClean="0">
                <a:solidFill>
                  <a:srgbClr val="FF0000"/>
                </a:solidFill>
                <a:effectLst>
                  <a:outerShdw blurRad="38100" dist="38100" dir="2700000" algn="tl">
                    <a:srgbClr val="000000"/>
                  </a:outerShdw>
                </a:effectLst>
              </a:rPr>
              <a:t>The portfolio matrix represents a real advance in strategic planning in several ways: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encourages</a:t>
            </a:r>
            <a:r>
              <a:rPr lang="en-US" sz="2000" dirty="0" smtClean="0">
                <a:effectLst>
                  <a:outerShdw blurRad="38100" dist="38100" dir="2700000" algn="tl">
                    <a:srgbClr val="FFFFFF"/>
                  </a:outerShdw>
                </a:effectLst>
              </a:rPr>
              <a:t> top management to evaluate the prospects of each of the company’s business individually and to set tailored objectives for each business based on the contribution it can realistically make to corporate goals.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stimulates </a:t>
            </a:r>
            <a:r>
              <a:rPr lang="en-US" sz="2000" dirty="0" smtClean="0">
                <a:effectLst>
                  <a:outerShdw blurRad="38100" dist="38100" dir="2700000" algn="tl">
                    <a:srgbClr val="FFFFFF"/>
                  </a:outerShdw>
                </a:effectLst>
              </a:rPr>
              <a:t>the use of externally focused empirical data to supplement managerial judgment in evaluating the potential of a particular business.</a:t>
            </a:r>
          </a:p>
          <a:p>
            <a:pPr lvl="1" eaLnBrk="1" hangingPunct="1">
              <a:lnSpc>
                <a:spcPct val="80000"/>
              </a:lnSpc>
              <a:defRPr/>
            </a:pPr>
            <a:r>
              <a:rPr lang="en-US" sz="2000" dirty="0" smtClean="0">
                <a:effectLst>
                  <a:outerShdw blurRad="38100" dist="38100" dir="2700000" algn="tl">
                    <a:srgbClr val="FFFFFF"/>
                  </a:outerShdw>
                </a:effectLst>
              </a:rPr>
              <a:t>It </a:t>
            </a:r>
            <a:r>
              <a:rPr lang="en-US" sz="2000" dirty="0" smtClean="0">
                <a:solidFill>
                  <a:srgbClr val="FF0000"/>
                </a:solidFill>
                <a:effectLst>
                  <a:outerShdw blurRad="38100" dist="38100" dir="2700000" algn="tl">
                    <a:srgbClr val="000000"/>
                  </a:outerShdw>
                </a:effectLst>
              </a:rPr>
              <a:t>explicitly raises</a:t>
            </a:r>
            <a:r>
              <a:rPr lang="en-US" sz="2000" dirty="0" smtClean="0">
                <a:effectLst>
                  <a:outerShdw blurRad="38100" dist="38100" dir="2700000" algn="tl">
                    <a:srgbClr val="FFFFFF"/>
                  </a:outerShdw>
                </a:effectLst>
              </a:rPr>
              <a:t> the issue of cash flow balancing as management plant for expansion and growth.</a:t>
            </a:r>
          </a:p>
          <a:p>
            <a:pPr lvl="1" eaLnBrk="1" hangingPunct="1">
              <a:lnSpc>
                <a:spcPct val="80000"/>
              </a:lnSpc>
              <a:defRPr/>
            </a:pPr>
            <a:r>
              <a:rPr lang="en-US" sz="2000" dirty="0" smtClean="0">
                <a:effectLst>
                  <a:outerShdw blurRad="38100" dist="38100" dir="2700000" algn="tl">
                    <a:srgbClr val="FFFFFF"/>
                  </a:outerShdw>
                </a:effectLst>
              </a:rPr>
              <a:t>It gives managers a </a:t>
            </a:r>
            <a:r>
              <a:rPr lang="en-US" sz="2000" dirty="0" smtClean="0">
                <a:solidFill>
                  <a:srgbClr val="FF0000"/>
                </a:solidFill>
                <a:effectLst>
                  <a:outerShdw blurRad="38100" dist="38100" dir="2700000" algn="tl">
                    <a:srgbClr val="000000"/>
                  </a:outerShdw>
                </a:effectLst>
              </a:rPr>
              <a:t>potent new tool</a:t>
            </a:r>
            <a:r>
              <a:rPr lang="en-US" sz="2000" dirty="0" smtClean="0">
                <a:effectLst>
                  <a:outerShdw blurRad="38100" dist="38100" dir="2700000" algn="tl">
                    <a:srgbClr val="FFFFFF"/>
                  </a:outerShdw>
                </a:effectLst>
              </a:rPr>
              <a:t> for analyzing competitors and for predicting competitive responses to strategic moves.</a:t>
            </a:r>
          </a:p>
          <a:p>
            <a:pPr lvl="1" eaLnBrk="1" hangingPunct="1">
              <a:lnSpc>
                <a:spcPct val="80000"/>
              </a:lnSpc>
              <a:defRPr/>
            </a:pPr>
            <a:r>
              <a:rPr lang="en-US" sz="2000" dirty="0" smtClean="0">
                <a:effectLst>
                  <a:outerShdw blurRad="38100" dist="38100" dir="2700000" algn="tl">
                    <a:srgbClr val="FFFFFF"/>
                  </a:outerShdw>
                </a:effectLst>
              </a:rPr>
              <a:t>It provides not just a financial but also a </a:t>
            </a:r>
            <a:r>
              <a:rPr lang="en-US" sz="2000" dirty="0" smtClean="0">
                <a:solidFill>
                  <a:srgbClr val="FF0000"/>
                </a:solidFill>
                <a:effectLst>
                  <a:outerShdw blurRad="38100" dist="38100" dir="2700000" algn="tl">
                    <a:srgbClr val="000000"/>
                  </a:outerShdw>
                </a:effectLst>
              </a:rPr>
              <a:t>strategic context</a:t>
            </a:r>
            <a:r>
              <a:rPr lang="en-US" sz="2000" dirty="0" smtClean="0">
                <a:effectLst>
                  <a:outerShdw blurRad="38100" dist="38100" dir="2700000" algn="tl">
                    <a:srgbClr val="FFFFFF"/>
                  </a:outerShdw>
                </a:effectLst>
              </a:rPr>
              <a:t> for evaluating acquisitions and divestitures.</a:t>
            </a:r>
            <a:endParaRPr lang="th-TH" sz="2000" dirty="0" smtClean="0">
              <a:effectLst>
                <a:outerShdw blurRad="38100" dist="38100" dir="2700000" algn="tl">
                  <a:srgbClr val="FFFFFF"/>
                </a:outerShdw>
              </a:effectLst>
            </a:endParaRPr>
          </a:p>
        </p:txBody>
      </p:sp>
      <p:pic>
        <p:nvPicPr>
          <p:cNvPr id="31748" name="Picture 7" descr="thermome002"/>
          <p:cNvPicPr>
            <a:picLocks noGrp="1" noChangeAspect="1" noChangeArrowheads="1"/>
          </p:cNvPicPr>
          <p:nvPr>
            <p:ph sz="half" idx="2"/>
          </p:nvPr>
        </p:nvPicPr>
        <p:blipFill>
          <a:blip r:embed="rId2" cstate="print"/>
          <a:srcRect/>
          <a:stretch>
            <a:fillRect/>
          </a:stretch>
        </p:blipFill>
        <p:spPr>
          <a:xfrm>
            <a:off x="7072330" y="214290"/>
            <a:ext cx="1835150" cy="170021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pPr eaLnBrk="1" hangingPunct="1"/>
            <a:r>
              <a:rPr lang="da-DK" sz="3000" smtClean="0"/>
              <a:t>The BCG – model</a:t>
            </a:r>
            <a:endParaRPr lang="en-US" sz="3000" smtClean="0"/>
          </a:p>
        </p:txBody>
      </p:sp>
      <p:pic>
        <p:nvPicPr>
          <p:cNvPr id="4" name="Picture 5"/>
          <p:cNvPicPr>
            <a:picLocks noChangeAspect="1" noChangeArrowheads="1"/>
          </p:cNvPicPr>
          <p:nvPr/>
        </p:nvPicPr>
        <p:blipFill>
          <a:blip r:embed="rId2" cstate="print"/>
          <a:srcRect/>
          <a:stretch>
            <a:fillRect/>
          </a:stretch>
        </p:blipFill>
        <p:spPr bwMode="auto">
          <a:xfrm>
            <a:off x="1285852" y="1000108"/>
            <a:ext cx="6529408" cy="512449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da-DK" sz="3000" dirty="0" smtClean="0"/>
              <a:t>The Unilever portfolio matrix</a:t>
            </a:r>
            <a:endParaRPr lang="en-US" sz="3000" dirty="0" smtClean="0"/>
          </a:p>
        </p:txBody>
      </p:sp>
      <p:pic>
        <p:nvPicPr>
          <p:cNvPr id="4" name="Picture 5"/>
          <p:cNvPicPr>
            <a:picLocks noChangeAspect="1" noChangeArrowheads="1"/>
          </p:cNvPicPr>
          <p:nvPr/>
        </p:nvPicPr>
        <p:blipFill>
          <a:blip r:embed="rId2" cstate="print"/>
          <a:srcRect/>
          <a:stretch>
            <a:fillRect/>
          </a:stretch>
        </p:blipFill>
        <p:spPr bwMode="auto">
          <a:xfrm>
            <a:off x="1643042" y="1000108"/>
            <a:ext cx="5024461" cy="532287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714612" y="-14290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rPr>
              <a:t>Pursuing a growth strategy by </a:t>
            </a:r>
            <a:r>
              <a:rPr lang="en-US" sz="2400" u="sng" dirty="0" smtClean="0">
                <a:solidFill>
                  <a:srgbClr val="333399"/>
                </a:solidFill>
                <a:effectLst>
                  <a:outerShdw blurRad="38100" dist="38100" dir="2700000" algn="tl">
                    <a:srgbClr val="C0C0C0"/>
                  </a:outerShdw>
                </a:effectLst>
              </a:rPr>
              <a:t>introducing new products or technologies in new markets</a:t>
            </a:r>
            <a:r>
              <a:rPr lang="en-US" sz="2400" dirty="0" smtClean="0">
                <a:solidFill>
                  <a:srgbClr val="333399"/>
                </a:solidFill>
                <a:effectLst>
                  <a:outerShdw blurRad="38100" dist="38100" dir="2700000" algn="tl">
                    <a:srgbClr val="C0C0C0"/>
                  </a:outerShdw>
                </a:effectLst>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endParaRPr>
          </a:p>
          <a:p>
            <a:pPr eaLnBrk="1" hangingPunct="1">
              <a:defRPr/>
            </a:pPr>
            <a:r>
              <a:rPr lang="en-US" sz="2600" u="sng" dirty="0" smtClean="0"/>
              <a:t>The following alternatives are available:</a:t>
            </a:r>
          </a:p>
          <a:p>
            <a:pPr lvl="1" eaLnBrk="1" hangingPunct="1">
              <a:defRPr/>
            </a:pPr>
            <a:r>
              <a:rPr lang="en-US" sz="2200" dirty="0" smtClean="0">
                <a:solidFill>
                  <a:srgbClr val="FF0000"/>
                </a:solidFill>
              </a:rPr>
              <a:t>Vertical integration (forward integration or backward integration)</a:t>
            </a:r>
          </a:p>
          <a:p>
            <a:pPr lvl="1" eaLnBrk="1" hangingPunct="1">
              <a:defRPr/>
            </a:pPr>
            <a:r>
              <a:rPr lang="en-US" sz="2200" dirty="0" smtClean="0">
                <a:solidFill>
                  <a:srgbClr val="FF0000"/>
                </a:solidFill>
              </a:rPr>
              <a:t>Diversification into related businesses (concentric diversification)</a:t>
            </a:r>
          </a:p>
          <a:p>
            <a:pPr lvl="1" eaLnBrk="1" hangingPunct="1">
              <a:defRPr/>
            </a:pPr>
            <a:r>
              <a:rPr lang="en-US" sz="2200" dirty="0" smtClean="0">
                <a:solidFill>
                  <a:srgbClr val="FF0000"/>
                </a:solidFill>
              </a:rPr>
              <a:t>Diversification into unrelated businesses (conglomerate diversification)</a:t>
            </a:r>
          </a:p>
          <a:p>
            <a:pPr eaLnBrk="1" hangingPunct="1">
              <a:defRPr/>
            </a:pPr>
            <a:endParaRPr lang="en-US" sz="2600" dirty="0" smtClean="0">
              <a:solidFill>
                <a:srgbClr val="FF0000"/>
              </a:solidFill>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571472" y="267893"/>
            <a:ext cx="1643074" cy="123230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cstate="print"/>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VERTICAL INTEGRTION</a:t>
            </a:r>
            <a:endParaRPr lang="th-TH" dirty="0"/>
          </a:p>
        </p:txBody>
      </p:sp>
      <p:sp>
        <p:nvSpPr>
          <p:cNvPr id="6" name="ตัวยึดเนื้อหา 5"/>
          <p:cNvSpPr>
            <a:spLocks noGrp="1"/>
          </p:cNvSpPr>
          <p:nvPr>
            <p:ph sz="quarter" idx="1"/>
          </p:nvPr>
        </p:nvSpPr>
        <p:spPr>
          <a:xfrm>
            <a:off x="500034" y="1500174"/>
            <a:ext cx="8229600" cy="4525963"/>
          </a:xfrm>
        </p:spPr>
        <p:txBody>
          <a:bodyPr>
            <a:normAutofit lnSpcReduction="10000"/>
          </a:bodyPr>
          <a:lstStyle/>
          <a:p>
            <a:pPr>
              <a:buNone/>
            </a:pPr>
            <a:r>
              <a:rPr lang="en-US" dirty="0"/>
              <a:t> </a:t>
            </a:r>
          </a:p>
          <a:p>
            <a:pPr>
              <a:buNone/>
            </a:pPr>
            <a:r>
              <a:rPr lang="en-US" dirty="0" smtClean="0"/>
              <a:t>	</a:t>
            </a:r>
            <a:r>
              <a:rPr lang="en-US" dirty="0"/>
              <a:t> </a:t>
            </a:r>
            <a:r>
              <a:rPr lang="en-US" dirty="0" smtClean="0"/>
              <a:t>The term </a:t>
            </a:r>
            <a:r>
              <a:rPr lang="en-US" b="1" dirty="0"/>
              <a:t>vertical integration</a:t>
            </a:r>
            <a:r>
              <a:rPr lang="en-US" dirty="0"/>
              <a:t> is a type of related diversification that describes a style of nearly total ownership and control. </a:t>
            </a:r>
            <a:r>
              <a:rPr lang="en-US" dirty="0">
                <a:solidFill>
                  <a:srgbClr val="FF0000"/>
                </a:solidFill>
              </a:rPr>
              <a:t>The degree to which a firm owns its upstream suppliers and its downstream buyers determines how vertically integrated it is</a:t>
            </a:r>
            <a:r>
              <a:rPr lang="en-US" dirty="0"/>
              <a:t>. Note, however, that there is no ratio or quantifiable measure to denote this. </a:t>
            </a:r>
          </a:p>
          <a:p>
            <a:pPr>
              <a:buNone/>
            </a:pPr>
            <a:r>
              <a:rPr lang="en-US" dirty="0" smtClean="0"/>
              <a:t>	Vertically </a:t>
            </a:r>
            <a:r>
              <a:rPr lang="en-US" dirty="0"/>
              <a:t>integrated companies are united through a hierarchy and share a common owner. Usually each member of the hierarchy produces a different product or service, and the products are combined to satisfy a common need</a:t>
            </a:r>
            <a:endParaRPr lang="th-TH"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CONCENTRIC DIVERSIFICATION</a:t>
            </a:r>
            <a:r>
              <a:rPr lang="en-US" dirty="0" smtClean="0"/>
              <a:t/>
            </a:r>
            <a:br>
              <a:rPr lang="en-US" dirty="0" smtClean="0"/>
            </a:br>
            <a:endParaRPr lang="th-TH" dirty="0"/>
          </a:p>
        </p:txBody>
      </p:sp>
      <p:sp>
        <p:nvSpPr>
          <p:cNvPr id="3" name="ตัวยึดเนื้อหา 2"/>
          <p:cNvSpPr>
            <a:spLocks noGrp="1"/>
          </p:cNvSpPr>
          <p:nvPr>
            <p:ph sz="quarter" idx="1"/>
          </p:nvPr>
        </p:nvSpPr>
        <p:spPr/>
        <p:txBody>
          <a:bodyPr>
            <a:normAutofit fontScale="92500" lnSpcReduction="10000"/>
          </a:bodyPr>
          <a:lstStyle/>
          <a:p>
            <a:pPr>
              <a:buNone/>
            </a:pPr>
            <a:r>
              <a:rPr lang="en-US" dirty="0" smtClean="0"/>
              <a:t> 	</a:t>
            </a:r>
            <a:r>
              <a:rPr lang="en-US" dirty="0" smtClean="0">
                <a:solidFill>
                  <a:srgbClr val="FF0000"/>
                </a:solidFill>
              </a:rPr>
              <a:t>Concentric </a:t>
            </a:r>
            <a:r>
              <a:rPr lang="en-US" dirty="0">
                <a:solidFill>
                  <a:srgbClr val="FF0000"/>
                </a:solidFill>
              </a:rPr>
              <a:t>diversification occurs when a firm adds related products or </a:t>
            </a:r>
            <a:r>
              <a:rPr lang="en-US" dirty="0" smtClean="0">
                <a:solidFill>
                  <a:srgbClr val="FF0000"/>
                </a:solidFill>
              </a:rPr>
              <a:t>markets</a:t>
            </a:r>
            <a:r>
              <a:rPr lang="en-US" dirty="0" smtClean="0"/>
              <a:t>. </a:t>
            </a:r>
            <a:r>
              <a:rPr lang="en-US" dirty="0"/>
              <a:t>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rPr>
              <a:t>By combining a number of regional breweries into a national network, beer producers have been able to produce and sell more beer than had independent regional breweries.</a:t>
            </a:r>
          </a:p>
          <a:p>
            <a:endParaRPr lang="th-TH"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4000" b="1" dirty="0" smtClean="0"/>
              <a:t>CONGLOMERATE DIVERSIFICATION</a:t>
            </a:r>
            <a:endParaRPr lang="th-TH" sz="4000" b="1" dirty="0"/>
          </a:p>
        </p:txBody>
      </p:sp>
      <p:sp>
        <p:nvSpPr>
          <p:cNvPr id="3" name="ตัวยึดเนื้อหา 2"/>
          <p:cNvSpPr>
            <a:spLocks noGrp="1"/>
          </p:cNvSpPr>
          <p:nvPr>
            <p:ph sz="quarter" idx="1"/>
          </p:nvPr>
        </p:nvSpPr>
        <p:spPr/>
        <p:txBody>
          <a:bodyPr>
            <a:normAutofit fontScale="85000" lnSpcReduction="20000"/>
          </a:bodyPr>
          <a:lstStyle/>
          <a:p>
            <a:r>
              <a:rPr lang="en-US" dirty="0">
                <a:solidFill>
                  <a:srgbClr val="FF0000"/>
                </a:solidFill>
              </a:rPr>
              <a:t>Conglomerate diversification occurs when a firm diversifies into areas that are unrelated to its current line of business. </a:t>
            </a:r>
            <a:r>
              <a:rPr lang="en-US" dirty="0" smtClean="0">
                <a:solidFill>
                  <a:srgbClr val="FF0000"/>
                </a:solidFill>
              </a:rPr>
              <a:t>For example, Unilever launching Baby Products to a new market.</a:t>
            </a:r>
          </a:p>
          <a:p>
            <a:r>
              <a:rPr lang="en-US" dirty="0" smtClean="0"/>
              <a:t>Synergy </a:t>
            </a:r>
            <a:r>
              <a:rPr lang="en-US" dirty="0"/>
              <a:t>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30051" name="Rectangle 3"/>
          <p:cNvSpPr>
            <a:spLocks noGrp="1" noChangeArrowheads="1"/>
          </p:cNvSpPr>
          <p:nvPr>
            <p:ph type="body" sz="half" idx="1"/>
          </p:nvPr>
        </p:nvSpPr>
        <p:spPr>
          <a:xfrm>
            <a:off x="857224" y="1714488"/>
            <a:ext cx="7499350" cy="4411662"/>
          </a:xfrm>
          <a:ln>
            <a:prstDash val="lgDashDot"/>
          </a:ln>
        </p:spPr>
        <p:style>
          <a:lnRef idx="2">
            <a:schemeClr val="dk1"/>
          </a:lnRef>
          <a:fillRef idx="1">
            <a:schemeClr val="lt1"/>
          </a:fillRef>
          <a:effectRef idx="0">
            <a:schemeClr val="dk1"/>
          </a:effectRef>
          <a:fontRef idx="minor">
            <a:schemeClr val="dk1"/>
          </a:fontRef>
        </p:style>
        <p:txBody>
          <a:bodyPr/>
          <a:lstStyle/>
          <a:p>
            <a:pPr eaLnBrk="1" hangingPunct="1">
              <a:defRPr/>
            </a:pPr>
            <a:r>
              <a:rPr lang="en-US" sz="2600" dirty="0" smtClean="0">
                <a:solidFill>
                  <a:srgbClr val="333399"/>
                </a:solidFill>
                <a:effectLst>
                  <a:outerShdw blurRad="38100" dist="38100" dir="2700000" algn="tl">
                    <a:srgbClr val="C0C0C0"/>
                  </a:outerShdw>
                </a:effectLst>
              </a:rPr>
              <a:t>The adequacy of a strategy may be evaluated using the following criteria:</a:t>
            </a:r>
          </a:p>
          <a:p>
            <a:pPr eaLnBrk="1" hangingPunct="1">
              <a:defRPr/>
            </a:pPr>
            <a:endParaRPr lang="en-US" sz="2600" dirty="0" smtClean="0">
              <a:solidFill>
                <a:srgbClr val="333399"/>
              </a:solidFill>
              <a:effectLst>
                <a:outerShdw blurRad="38100" dist="38100" dir="2700000" algn="tl">
                  <a:srgbClr val="C0C0C0"/>
                </a:outerShdw>
              </a:effectLst>
            </a:endParaRPr>
          </a:p>
          <a:p>
            <a:pPr lvl="1" eaLnBrk="1" hangingPunct="1">
              <a:defRPr/>
            </a:pPr>
            <a:r>
              <a:rPr lang="en-US" sz="2400" dirty="0" smtClean="0">
                <a:solidFill>
                  <a:srgbClr val="FF0000"/>
                </a:solidFill>
                <a:effectLst>
                  <a:outerShdw blurRad="38100" dist="38100" dir="2700000" algn="tl">
                    <a:srgbClr val="C0C0C0"/>
                  </a:outerShdw>
                </a:effectLst>
              </a:rPr>
              <a:t>Suitability- </a:t>
            </a:r>
            <a:r>
              <a:rPr lang="en-US" sz="2400" dirty="0" smtClean="0"/>
              <a:t>Is there a sustainable advantage?</a:t>
            </a:r>
          </a:p>
          <a:p>
            <a:pPr lvl="1" eaLnBrk="1" hangingPunct="1">
              <a:defRPr/>
            </a:pPr>
            <a:r>
              <a:rPr lang="en-US" sz="2400" dirty="0" smtClean="0">
                <a:solidFill>
                  <a:srgbClr val="FF0000"/>
                </a:solidFill>
                <a:effectLst>
                  <a:outerShdw blurRad="38100" dist="38100" dir="2700000" algn="tl">
                    <a:srgbClr val="C0C0C0"/>
                  </a:outerShdw>
                </a:effectLst>
              </a:rPr>
              <a:t>Validity- </a:t>
            </a:r>
            <a:r>
              <a:rPr lang="en-US" sz="2400" dirty="0" smtClean="0"/>
              <a:t>Are the assumptions about the external environment realistic?</a:t>
            </a:r>
          </a:p>
          <a:p>
            <a:pPr lvl="1" eaLnBrk="1" hangingPunct="1">
              <a:defRPr/>
            </a:pPr>
            <a:r>
              <a:rPr lang="en-US" sz="2400" dirty="0" smtClean="0">
                <a:solidFill>
                  <a:srgbClr val="FF0000"/>
                </a:solidFill>
                <a:effectLst>
                  <a:outerShdw blurRad="38100" dist="38100" dir="2700000" algn="tl">
                    <a:srgbClr val="000000">
                      <a:alpha val="43137"/>
                    </a:srgbClr>
                  </a:outerShdw>
                </a:effectLst>
              </a:rPr>
              <a:t>Feasibility -</a:t>
            </a:r>
            <a:r>
              <a:rPr lang="en-US" sz="2400" dirty="0" smtClean="0"/>
              <a:t> Do we have skills, resources and commitment?</a:t>
            </a:r>
          </a:p>
          <a:p>
            <a:pPr lvl="1" eaLnBrk="1" hangingPunct="1">
              <a:defRPr/>
            </a:pPr>
            <a:r>
              <a:rPr lang="en-US" sz="2400" dirty="0" smtClean="0">
                <a:solidFill>
                  <a:srgbClr val="FF0000"/>
                </a:solidFill>
                <a:effectLst>
                  <a:outerShdw blurRad="38100" dist="38100" dir="2700000" algn="tl">
                    <a:srgbClr val="000000">
                      <a:alpha val="43137"/>
                    </a:srgbClr>
                  </a:outerShdw>
                </a:effectLst>
              </a:rPr>
              <a:t>Internal consistency</a:t>
            </a:r>
            <a:r>
              <a:rPr lang="en-US" sz="2400" dirty="0" smtClean="0">
                <a:effectLst>
                  <a:outerShdw blurRad="38100" dist="38100" dir="2700000" algn="tl">
                    <a:srgbClr val="000000">
                      <a:alpha val="43137"/>
                    </a:srgbClr>
                  </a:outerShdw>
                </a:effectLst>
              </a:rPr>
              <a:t> </a:t>
            </a:r>
            <a:r>
              <a:rPr lang="en-US" sz="2400" dirty="0" smtClean="0"/>
              <a:t>– does the strategy hang together?</a:t>
            </a:r>
          </a:p>
          <a:p>
            <a:pPr lvl="1" eaLnBrk="1" hangingPunct="1">
              <a:buFont typeface="Wingdings" pitchFamily="2" charset="2"/>
              <a:buNone/>
              <a:defRPr/>
            </a:pPr>
            <a:endParaRPr lang="th-TH" sz="2400" dirty="0"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title"/>
          </p:nvPr>
        </p:nvSpPr>
        <p:spPr/>
        <p:txBody>
          <a:bodyPr/>
          <a:lstStyle/>
          <a:p>
            <a:pPr eaLnBrk="1" hangingPunct="1"/>
            <a:r>
              <a:rPr lang="en-US" smtClean="0"/>
              <a:t>Strategy evaluation and selection</a:t>
            </a:r>
            <a:endParaRPr lang="th-TH" smtClean="0"/>
          </a:p>
        </p:txBody>
      </p:sp>
      <p:sp>
        <p:nvSpPr>
          <p:cNvPr id="162820" name="Rectangle 4"/>
          <p:cNvSpPr>
            <a:spLocks noGrp="1" noChangeArrowheads="1"/>
          </p:cNvSpPr>
          <p:nvPr>
            <p:ph type="body" sz="half" idx="1"/>
          </p:nvPr>
        </p:nvSpPr>
        <p:spPr>
          <a:xfrm>
            <a:off x="785786" y="1714488"/>
            <a:ext cx="7499350" cy="4411662"/>
          </a:xfrm>
          <a:solidFill>
            <a:schemeClr val="bg1">
              <a:alpha val="75999"/>
            </a:schemeClr>
          </a:solidFill>
          <a:ln w="76200">
            <a:solidFill>
              <a:srgbClr val="333399"/>
            </a:solidFill>
            <a:prstDash val="sysDot"/>
          </a:ln>
        </p:spPr>
        <p:txBody>
          <a:bodyPr/>
          <a:lstStyle/>
          <a:p>
            <a:pPr eaLnBrk="1" hangingPunct="1">
              <a:defRPr/>
            </a:pPr>
            <a:r>
              <a:rPr lang="en-US" sz="2600" b="1" i="1" dirty="0" smtClean="0">
                <a:solidFill>
                  <a:srgbClr val="333399"/>
                </a:solidFill>
                <a:effectLst>
                  <a:outerShdw blurRad="38100" dist="38100" dir="2700000" algn="tl">
                    <a:srgbClr val="C0C0C0"/>
                  </a:outerShdw>
                </a:effectLst>
              </a:rPr>
              <a:t>Continued….</a:t>
            </a:r>
          </a:p>
          <a:p>
            <a:pPr eaLnBrk="1" hangingPunct="1">
              <a:defRPr/>
            </a:pPr>
            <a:endParaRPr lang="en-US" sz="2600" b="1" i="1" dirty="0" smtClean="0">
              <a:solidFill>
                <a:srgbClr val="333399"/>
              </a:solidFill>
              <a:effectLst>
                <a:outerShdw blurRad="38100" dist="38100" dir="2700000" algn="tl">
                  <a:srgbClr val="C0C0C0"/>
                </a:outerShdw>
              </a:effectLst>
            </a:endParaRPr>
          </a:p>
          <a:p>
            <a:pPr eaLnBrk="1" hangingPunct="1">
              <a:defRPr/>
            </a:pPr>
            <a:r>
              <a:rPr lang="en-US" sz="2800" b="1" dirty="0" smtClean="0">
                <a:solidFill>
                  <a:srgbClr val="FF0000"/>
                </a:solidFill>
                <a:effectLst>
                  <a:outerShdw blurRad="38100" dist="38100" dir="2700000" algn="tl">
                    <a:srgbClr val="C0C0C0"/>
                  </a:outerShdw>
                </a:effectLst>
              </a:rPr>
              <a:t>Vulnerability</a:t>
            </a:r>
            <a:r>
              <a:rPr lang="en-US" sz="2800" i="1" dirty="0" smtClean="0"/>
              <a:t> </a:t>
            </a:r>
            <a:r>
              <a:rPr lang="en-US" sz="2800" dirty="0" smtClean="0"/>
              <a:t>– What are the risks and contingencies?</a:t>
            </a:r>
          </a:p>
          <a:p>
            <a:pPr eaLnBrk="1" hangingPunct="1">
              <a:defRPr/>
            </a:pPr>
            <a:r>
              <a:rPr lang="en-US" sz="2800" b="1" dirty="0" smtClean="0">
                <a:solidFill>
                  <a:srgbClr val="FF0000"/>
                </a:solidFill>
                <a:effectLst>
                  <a:outerShdw blurRad="38100" dist="38100" dir="2700000" algn="tl">
                    <a:srgbClr val="C0C0C0"/>
                  </a:outerShdw>
                </a:effectLst>
              </a:rPr>
              <a:t>Workability </a:t>
            </a:r>
            <a:r>
              <a:rPr lang="en-US" sz="2800" dirty="0" smtClean="0"/>
              <a:t>– Can we retain our flexibility?</a:t>
            </a:r>
          </a:p>
          <a:p>
            <a:pPr eaLnBrk="1" hangingPunct="1">
              <a:defRPr/>
            </a:pPr>
            <a:r>
              <a:rPr lang="en-US" sz="2800" b="1" dirty="0" smtClean="0">
                <a:solidFill>
                  <a:srgbClr val="FF0000"/>
                </a:solidFill>
                <a:effectLst>
                  <a:outerShdw blurRad="38100" dist="38100" dir="2700000" algn="tl">
                    <a:srgbClr val="C0C0C0"/>
                  </a:outerShdw>
                </a:effectLst>
              </a:rPr>
              <a:t>Appropriate time horizon </a:t>
            </a:r>
            <a:r>
              <a:rPr lang="en-US" sz="2800" b="1" i="1" dirty="0" smtClean="0">
                <a:solidFill>
                  <a:srgbClr val="FF0000"/>
                </a:solidFill>
                <a:effectLst>
                  <a:outerShdw blurRad="38100" dist="38100" dir="2700000" algn="tl">
                    <a:srgbClr val="C0C0C0"/>
                  </a:outerShdw>
                </a:effectLst>
              </a:rPr>
              <a:t>–</a:t>
            </a:r>
            <a:r>
              <a:rPr lang="en-US" sz="2800" dirty="0" smtClean="0"/>
              <a:t> Do we allow enough time for implementation? </a:t>
            </a:r>
          </a:p>
          <a:p>
            <a:pPr eaLnBrk="1" hangingPunct="1">
              <a:defRPr/>
            </a:pPr>
            <a:endParaRPr lang="en-US" sz="2800" b="1" i="1" dirty="0" smtClean="0">
              <a:solidFill>
                <a:srgbClr val="333399"/>
              </a:solidFill>
              <a:effectLst>
                <a:outerShdw blurRad="38100" dist="38100" dir="2700000" algn="tl">
                  <a:srgbClr val="C0C0C0"/>
                </a:outerShdw>
              </a:effectLst>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fontScale="90000"/>
          </a:bodyPr>
          <a:lstStyle/>
          <a:p>
            <a:pPr eaLnBrk="1" hangingPunct="1"/>
            <a:r>
              <a:rPr lang="en-US" smtClean="0"/>
              <a:t>Exhibit 5.2 International service strategies</a:t>
            </a:r>
            <a:endParaRPr lang="th-TH" smtClean="0"/>
          </a:p>
        </p:txBody>
      </p:sp>
      <p:pic>
        <p:nvPicPr>
          <p:cNvPr id="44035" name="Picture 9" descr="farest25"/>
          <p:cNvPicPr>
            <a:picLocks noGrp="1" noChangeAspect="1" noChangeArrowheads="1"/>
          </p:cNvPicPr>
          <p:nvPr>
            <p:ph sz="quarter" idx="1"/>
          </p:nvPr>
        </p:nvPicPr>
        <p:blipFill>
          <a:blip r:embed="rId2" cstate="print"/>
          <a:stretch>
            <a:fillRect/>
          </a:stretch>
        </p:blipFill>
        <p:spPr>
          <a:xfrm>
            <a:off x="2971800" y="2514600"/>
            <a:ext cx="3657600" cy="2438400"/>
          </a:xfr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857488" y="-357214"/>
            <a:ext cx="7543800" cy="1295400"/>
          </a:xfrm>
        </p:spPr>
        <p:txBody>
          <a:bodyPr/>
          <a:lstStyle/>
          <a:p>
            <a:pPr eaLnBrk="1" hangingPunct="1"/>
            <a:r>
              <a:rPr lang="da-DK" sz="3000" dirty="0" smtClean="0">
                <a:solidFill>
                  <a:srgbClr val="FF0000"/>
                </a:solidFill>
              </a:rPr>
              <a:t>Financial consequences</a:t>
            </a:r>
            <a:endParaRPr lang="en-US" sz="3000" dirty="0" smtClean="0">
              <a:solidFill>
                <a:srgbClr val="FF0000"/>
              </a:solidFill>
            </a:endParaRPr>
          </a:p>
        </p:txBody>
      </p:sp>
      <p:sp>
        <p:nvSpPr>
          <p:cNvPr id="89091" name="Rectangle 3"/>
          <p:cNvSpPr>
            <a:spLocks noChangeArrowheads="1"/>
          </p:cNvSpPr>
          <p:nvPr/>
        </p:nvSpPr>
        <p:spPr bwMode="auto">
          <a:xfrm>
            <a:off x="1214414" y="1500174"/>
            <a:ext cx="7239000" cy="5262979"/>
          </a:xfrm>
          <a:prstGeom prst="rect">
            <a:avLst/>
          </a:prstGeom>
          <a:noFill/>
          <a:ln w="9525">
            <a:noFill/>
            <a:miter lim="800000"/>
            <a:headEnd/>
            <a:tailEnd/>
          </a:ln>
          <a:effectLst/>
        </p:spPr>
        <p:txBody>
          <a:bodyPr>
            <a:spAutoFit/>
          </a:bodyPr>
          <a:lstStyle/>
          <a:p>
            <a:pPr lvl="4" eaLnBrk="0" hangingPunct="0">
              <a:spcBef>
                <a:spcPct val="50000"/>
              </a:spcBef>
              <a:buFontTx/>
              <a:buChar char="•"/>
              <a:defRPr/>
            </a:pPr>
            <a:r>
              <a:rPr lang="en-US" sz="2400" b="1" i="1" dirty="0">
                <a:solidFill>
                  <a:srgbClr val="333399"/>
                </a:solidFill>
                <a:effectLst>
                  <a:outerShdw blurRad="38100" dist="38100" dir="2700000" algn="tl">
                    <a:srgbClr val="C0C0C0"/>
                  </a:outerShdw>
                </a:effectLst>
                <a:latin typeface="Minion-Regular" charset="0"/>
              </a:rPr>
              <a:t>Most forms of corporate strategic analysis have to include not only a financial evaluation</a:t>
            </a:r>
            <a:r>
              <a:rPr lang="da-DK" sz="2400" b="1" i="1" dirty="0">
                <a:solidFill>
                  <a:srgbClr val="333399"/>
                </a:solidFill>
                <a:effectLst>
                  <a:outerShdw blurRad="38100" dist="38100" dir="2700000" algn="tl">
                    <a:srgbClr val="C0C0C0"/>
                  </a:outerShdw>
                </a:effectLst>
                <a:latin typeface="Minion-Regular" charset="0"/>
              </a:rPr>
              <a:t> </a:t>
            </a:r>
            <a:r>
              <a:rPr lang="en-US" sz="2400" b="1" i="1" dirty="0">
                <a:solidFill>
                  <a:srgbClr val="333399"/>
                </a:solidFill>
                <a:effectLst>
                  <a:outerShdw blurRad="38100" dist="38100" dir="2700000" algn="tl">
                    <a:srgbClr val="C0C0C0"/>
                  </a:outerShdw>
                </a:effectLst>
                <a:latin typeface="Minion-Regular" charset="0"/>
              </a:rPr>
              <a:t>of the current position but also an assessment of the financial impact of future</a:t>
            </a:r>
            <a:r>
              <a:rPr lang="da-DK" sz="2400" b="1" i="1" dirty="0">
                <a:solidFill>
                  <a:srgbClr val="333399"/>
                </a:solidFill>
                <a:effectLst>
                  <a:outerShdw blurRad="38100" dist="38100" dir="2700000" algn="tl">
                    <a:srgbClr val="C0C0C0"/>
                  </a:outerShdw>
                </a:effectLst>
                <a:latin typeface="Minion-Regular" charset="0"/>
              </a:rPr>
              <a:t> </a:t>
            </a:r>
            <a:r>
              <a:rPr lang="en-US" sz="2400" b="1" i="1" dirty="0">
                <a:solidFill>
                  <a:srgbClr val="333399"/>
                </a:solidFill>
                <a:effectLst>
                  <a:outerShdw blurRad="38100" dist="38100" dir="2700000" algn="tl">
                    <a:srgbClr val="C0C0C0"/>
                  </a:outerShdw>
                </a:effectLst>
                <a:latin typeface="Minion-Regular" charset="0"/>
              </a:rPr>
              <a:t>strategic choices.</a:t>
            </a:r>
            <a:endParaRPr lang="da-DK" sz="2400" b="1" i="1" dirty="0">
              <a:solidFill>
                <a:srgbClr val="333399"/>
              </a:solidFill>
              <a:effectLst>
                <a:outerShdw blurRad="38100" dist="38100" dir="2700000" algn="tl">
                  <a:srgbClr val="C0C0C0"/>
                </a:outerShdw>
              </a:effectLst>
              <a:latin typeface="Minion-Regular" charset="0"/>
            </a:endParaRPr>
          </a:p>
          <a:p>
            <a:pPr eaLnBrk="0" hangingPunct="0">
              <a:spcBef>
                <a:spcPct val="50000"/>
              </a:spcBef>
              <a:defRPr/>
            </a:pPr>
            <a:r>
              <a:rPr lang="da-DK" sz="2400" dirty="0" smtClean="0">
                <a:solidFill>
                  <a:srgbClr val="000000"/>
                </a:solidFill>
                <a:latin typeface="Minion-Regular" charset="0"/>
              </a:rPr>
              <a:t>Very</a:t>
            </a:r>
            <a:r>
              <a:rPr lang="en-US" sz="2400" dirty="0" smtClean="0">
                <a:solidFill>
                  <a:srgbClr val="000000"/>
                </a:solidFill>
                <a:latin typeface="Minion-Regular" charset="0"/>
              </a:rPr>
              <a:t> </a:t>
            </a:r>
            <a:r>
              <a:rPr lang="en-US" sz="2400" dirty="0">
                <a:solidFill>
                  <a:srgbClr val="000000"/>
                </a:solidFill>
                <a:latin typeface="Minion-Regular" charset="0"/>
              </a:rPr>
              <a:t>important has been the</a:t>
            </a:r>
            <a:r>
              <a:rPr lang="da-DK" sz="2400" dirty="0">
                <a:solidFill>
                  <a:srgbClr val="000000"/>
                </a:solidFill>
                <a:latin typeface="Minion-Regular" charset="0"/>
              </a:rPr>
              <a:t> </a:t>
            </a:r>
            <a:r>
              <a:rPr lang="en-US" sz="2400" dirty="0">
                <a:solidFill>
                  <a:srgbClr val="000000"/>
                </a:solidFill>
                <a:latin typeface="Minion-Regular" charset="0"/>
              </a:rPr>
              <a:t>development of so-called </a:t>
            </a:r>
            <a:r>
              <a:rPr lang="en-US" sz="2400" b="1" i="1" dirty="0">
                <a:solidFill>
                  <a:srgbClr val="FF0000"/>
                </a:solidFill>
                <a:effectLst>
                  <a:outerShdw blurRad="38100" dist="38100" dir="2700000" algn="tl">
                    <a:srgbClr val="C0C0C0"/>
                  </a:outerShdw>
                </a:effectLst>
                <a:latin typeface="Minion-Regular" charset="0"/>
              </a:rPr>
              <a:t>ABC (Activity Based Costing</a:t>
            </a:r>
            <a:r>
              <a:rPr lang="en-US" sz="2400" dirty="0">
                <a:solidFill>
                  <a:srgbClr val="000000"/>
                </a:solidFill>
                <a:latin typeface="Minion-Regular" charset="0"/>
              </a:rPr>
              <a:t>) which, broadly, attempts to</a:t>
            </a:r>
            <a:r>
              <a:rPr lang="da-DK" sz="2400" dirty="0">
                <a:solidFill>
                  <a:srgbClr val="000000"/>
                </a:solidFill>
                <a:latin typeface="Minion-Regular" charset="0"/>
              </a:rPr>
              <a:t> </a:t>
            </a:r>
            <a:r>
              <a:rPr lang="en-US" sz="2400" dirty="0">
                <a:solidFill>
                  <a:srgbClr val="000000"/>
                </a:solidFill>
                <a:latin typeface="Minion-Regular" charset="0"/>
              </a:rPr>
              <a:t>shift the focus of cost analysis towards individual elements in the various business</a:t>
            </a:r>
            <a:r>
              <a:rPr lang="da-DK" sz="2400" dirty="0">
                <a:solidFill>
                  <a:srgbClr val="000000"/>
                </a:solidFill>
                <a:latin typeface="Minion-Regular" charset="0"/>
              </a:rPr>
              <a:t> </a:t>
            </a:r>
            <a:r>
              <a:rPr lang="en-US" sz="2400" dirty="0">
                <a:solidFill>
                  <a:srgbClr val="000000"/>
                </a:solidFill>
                <a:latin typeface="Minion-Regular" charset="0"/>
              </a:rPr>
              <a:t>activities or processes involved in the development and delivery of products and services.</a:t>
            </a:r>
          </a:p>
          <a:p>
            <a:pPr eaLnBrk="0" hangingPunct="0">
              <a:spcBef>
                <a:spcPct val="50000"/>
              </a:spcBef>
              <a:buFontTx/>
              <a:buChar char="•"/>
              <a:defRPr/>
            </a:pPr>
            <a:endParaRPr lang="en-US" sz="2400" dirty="0">
              <a:solidFill>
                <a:srgbClr val="000000"/>
              </a:solidFill>
              <a:latin typeface="Minion-Regular" charset="0"/>
            </a:endParaRPr>
          </a:p>
        </p:txBody>
      </p:sp>
      <p:pic>
        <p:nvPicPr>
          <p:cNvPr id="45062" name="Picture 6" descr="http://1.bp.blogspot.com/_2W5fRRXUF8o/S_H6MA6JKdI/AAAAAAAAAFc/dVGpRy9ufvE/s1600/finance-724560.jpg"/>
          <p:cNvPicPr>
            <a:picLocks noChangeAspect="1" noChangeArrowheads="1"/>
          </p:cNvPicPr>
          <p:nvPr/>
        </p:nvPicPr>
        <p:blipFill>
          <a:blip r:embed="rId2" cstate="print"/>
          <a:srcRect/>
          <a:stretch>
            <a:fillRect/>
          </a:stretch>
        </p:blipFill>
        <p:spPr bwMode="auto">
          <a:xfrm rot="20718021">
            <a:off x="530452" y="530464"/>
            <a:ext cx="2214578" cy="22145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250825" y="765175"/>
            <a:ext cx="8713788" cy="1074738"/>
          </a:xfrm>
          <a:prstGeom prst="rect">
            <a:avLst/>
          </a:prstGeom>
          <a:noFill/>
          <a:ln w="9525">
            <a:noFill/>
            <a:miter lim="800000"/>
            <a:headEnd/>
            <a:tailEnd/>
          </a:ln>
        </p:spPr>
      </p:pic>
      <p:pic>
        <p:nvPicPr>
          <p:cNvPr id="16387" name="Picture 3"/>
          <p:cNvPicPr>
            <a:picLocks noChangeAspect="1" noChangeArrowheads="1"/>
          </p:cNvPicPr>
          <p:nvPr/>
        </p:nvPicPr>
        <p:blipFill>
          <a:blip r:embed="rId3" cstate="print"/>
          <a:srcRect/>
          <a:stretch>
            <a:fillRect/>
          </a:stretch>
        </p:blipFill>
        <p:spPr bwMode="auto">
          <a:xfrm>
            <a:off x="179388" y="1989138"/>
            <a:ext cx="8785225" cy="2428875"/>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79388" y="1000125"/>
            <a:ext cx="8842375" cy="3990975"/>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179388" y="1571625"/>
            <a:ext cx="8845550" cy="266065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179388" y="928688"/>
            <a:ext cx="8785225" cy="4478337"/>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179388" y="1643063"/>
            <a:ext cx="8769350" cy="1819275"/>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774</TotalTime>
  <Words>2685</Words>
  <Application>Microsoft Office PowerPoint</Application>
  <PresentationFormat>On-screen Show (4:3)</PresentationFormat>
  <Paragraphs>212</Paragraphs>
  <Slides>55</Slides>
  <Notes>0</Notes>
  <HiddenSlides>0</HiddenSlides>
  <MMClips>0</MMClips>
  <ScaleCrop>false</ScaleCrop>
  <HeadingPairs>
    <vt:vector size="4" baseType="variant">
      <vt:variant>
        <vt:lpstr>Theme</vt:lpstr>
      </vt:variant>
      <vt:variant>
        <vt:i4>1</vt:i4>
      </vt:variant>
      <vt:variant>
        <vt:lpstr>Slide Titles</vt:lpstr>
      </vt:variant>
      <vt:variant>
        <vt:i4>55</vt:i4>
      </vt:variant>
    </vt:vector>
  </HeadingPairs>
  <TitlesOfParts>
    <vt:vector size="56" baseType="lpstr">
      <vt:lpstr>Equity</vt:lpstr>
      <vt:lpstr>Slide 1</vt:lpstr>
      <vt:lpstr>Ch. 5 - Learning objectives</vt:lpstr>
      <vt:lpstr>The strategic planning process (1)</vt:lpstr>
      <vt:lpstr>The strategic planning process (2)</vt:lpstr>
      <vt:lpstr>The vision and mission statement</vt:lpstr>
      <vt:lpstr>Unilever’s Purpose - Mission</vt:lpstr>
      <vt:lpstr>Vision and Mission statement</vt:lpstr>
      <vt:lpstr>Strategic objectives</vt:lpstr>
      <vt:lpstr>Effective objectives</vt:lpstr>
      <vt:lpstr>Estimation of the planning gap and problem diagnosis</vt:lpstr>
      <vt:lpstr>The planning gap</vt:lpstr>
      <vt:lpstr>Problem diagnosis</vt:lpstr>
      <vt:lpstr>Exhibit 5.1 Starbucks considers India as a new market</vt:lpstr>
      <vt:lpstr>The search for strategic alternatives for closing the ‘planning gap’</vt:lpstr>
      <vt:lpstr>The search for strategic alternatives for closing the ‘planning gap’</vt:lpstr>
      <vt:lpstr>Ansoff’s generic strategies  for growth</vt:lpstr>
      <vt:lpstr>Ansoff’s generic strategies  for growth</vt:lpstr>
      <vt:lpstr>Filling the gap with Ansoff’s strategies</vt:lpstr>
      <vt:lpstr>Market penetration</vt:lpstr>
      <vt:lpstr>Product development strategies</vt:lpstr>
      <vt:lpstr>Diversification strategies</vt:lpstr>
      <vt:lpstr>Market Potential</vt:lpstr>
      <vt:lpstr>Diversification strategies</vt:lpstr>
      <vt:lpstr>Filling the gap with Ansoff’s strategies</vt:lpstr>
      <vt:lpstr>Slide 25</vt:lpstr>
      <vt:lpstr>Porter’s three generic strategies</vt:lpstr>
      <vt:lpstr>Porter’s three generic strategies</vt:lpstr>
      <vt:lpstr>Porter’s three generic strategies</vt:lpstr>
      <vt:lpstr>Porter’s generic strategies</vt:lpstr>
      <vt:lpstr>Slide 30</vt:lpstr>
      <vt:lpstr>What is Blue Ocean Strategy?</vt:lpstr>
      <vt:lpstr>Blue Ocean Strategic Canvas</vt:lpstr>
      <vt:lpstr> The BCG portfolio matrix model</vt:lpstr>
      <vt:lpstr>Classification of the BCG Boxes</vt:lpstr>
      <vt:lpstr>Classification of the BCG Boxes</vt:lpstr>
      <vt:lpstr>Classification of the BCG Boxes</vt:lpstr>
      <vt:lpstr>Classification of the BCG Boxes</vt:lpstr>
      <vt:lpstr>The BCG – model</vt:lpstr>
      <vt:lpstr> The BCG portfolio matrix model</vt:lpstr>
      <vt:lpstr>The BCG – model</vt:lpstr>
      <vt:lpstr>The Unilever portfolio matrix</vt:lpstr>
      <vt:lpstr>Diversification strategies</vt:lpstr>
      <vt:lpstr>Slide 43</vt:lpstr>
      <vt:lpstr>VERTICAL INTEGRTION</vt:lpstr>
      <vt:lpstr>CONCENTRIC DIVERSIFICATION </vt:lpstr>
      <vt:lpstr>CONGLOMERATE DIVERSIFICATION</vt:lpstr>
      <vt:lpstr>Strategy evaluation and selection</vt:lpstr>
      <vt:lpstr>Strategy evaluation and selection</vt:lpstr>
      <vt:lpstr>Exhibit 5.2 International service strategies</vt:lpstr>
      <vt:lpstr>Financial consequences</vt:lpstr>
      <vt:lpstr>Slide 51</vt:lpstr>
      <vt:lpstr>Slide 52</vt:lpstr>
      <vt:lpstr>Slide 53</vt:lpstr>
      <vt:lpstr>Slide 54</vt:lpstr>
      <vt:lpstr>Slide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asus</cp:lastModifiedBy>
  <cp:revision>128</cp:revision>
  <cp:lastPrinted>2002-02-04T10:35:13Z</cp:lastPrinted>
  <dcterms:created xsi:type="dcterms:W3CDTF">2003-06-03T08:20:16Z</dcterms:created>
  <dcterms:modified xsi:type="dcterms:W3CDTF">2015-09-17T04:26:11Z</dcterms:modified>
</cp:coreProperties>
</file>