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  <p:sldMasterId id="2147483684" r:id="rId3"/>
  </p:sldMasterIdLst>
  <p:notesMasterIdLst>
    <p:notesMasterId r:id="rId45"/>
  </p:notesMasterIdLst>
  <p:sldIdLst>
    <p:sldId id="299" r:id="rId4"/>
    <p:sldId id="313" r:id="rId5"/>
    <p:sldId id="311" r:id="rId6"/>
    <p:sldId id="312" r:id="rId7"/>
    <p:sldId id="314" r:id="rId8"/>
    <p:sldId id="300" r:id="rId9"/>
    <p:sldId id="315" r:id="rId10"/>
    <p:sldId id="301" r:id="rId11"/>
    <p:sldId id="302" r:id="rId12"/>
    <p:sldId id="303" r:id="rId13"/>
    <p:sldId id="304" r:id="rId14"/>
    <p:sldId id="305" r:id="rId15"/>
    <p:sldId id="306" r:id="rId16"/>
    <p:sldId id="307" r:id="rId17"/>
    <p:sldId id="308" r:id="rId18"/>
    <p:sldId id="309" r:id="rId19"/>
    <p:sldId id="310" r:id="rId20"/>
    <p:sldId id="257" r:id="rId21"/>
    <p:sldId id="288" r:id="rId22"/>
    <p:sldId id="259" r:id="rId23"/>
    <p:sldId id="289" r:id="rId24"/>
    <p:sldId id="290" r:id="rId25"/>
    <p:sldId id="291" r:id="rId26"/>
    <p:sldId id="292" r:id="rId27"/>
    <p:sldId id="293" r:id="rId28"/>
    <p:sldId id="294" r:id="rId29"/>
    <p:sldId id="260" r:id="rId30"/>
    <p:sldId id="295" r:id="rId31"/>
    <p:sldId id="262" r:id="rId32"/>
    <p:sldId id="263" r:id="rId33"/>
    <p:sldId id="264" r:id="rId34"/>
    <p:sldId id="265" r:id="rId35"/>
    <p:sldId id="296" r:id="rId36"/>
    <p:sldId id="266" r:id="rId37"/>
    <p:sldId id="267" r:id="rId38"/>
    <p:sldId id="268" r:id="rId39"/>
    <p:sldId id="269" r:id="rId40"/>
    <p:sldId id="271" r:id="rId41"/>
    <p:sldId id="272" r:id="rId42"/>
    <p:sldId id="273" r:id="rId43"/>
    <p:sldId id="316" r:id="rId4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40" d="100"/>
          <a:sy n="40" d="100"/>
        </p:scale>
        <p:origin x="1478" y="3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10" d="100"/>
        <a:sy n="110" d="100"/>
      </p:scale>
      <p:origin x="0" y="-7435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theme" Target="theme/theme1.xml"/><Relationship Id="rId8" Type="http://schemas.openxmlformats.org/officeDocument/2006/relationships/slide" Target="slides/slide5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1.bin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7.7873527720090915E-2"/>
          <c:y val="2.1281553254532303E-2"/>
          <c:w val="0.90778483191950143"/>
          <c:h val="0.6100679805701066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'[Graphs of van Beukering et al 2003.xls]Tabelle1'!$C$48</c:f>
              <c:strCache>
                <c:ptCount val="1"/>
                <c:pt idx="0">
                  <c:v>Deforestation</c:v>
                </c:pt>
              </c:strCache>
            </c:strRef>
          </c:tx>
          <c:spPr>
            <a:solidFill>
              <a:schemeClr val="accent1">
                <a:lumMod val="75000"/>
              </a:schemeClr>
            </a:solidFill>
          </c:spPr>
          <c:invertIfNegative val="0"/>
          <c:val>
            <c:numRef>
              <c:f>'[Graphs of van Beukering et al 2003.xls]Tabelle1'!$C$49:$C$59</c:f>
              <c:numCache>
                <c:formatCode>General</c:formatCode>
                <c:ptCount val="11"/>
                <c:pt idx="0">
                  <c:v>699</c:v>
                </c:pt>
                <c:pt idx="1">
                  <c:v>557</c:v>
                </c:pt>
                <c:pt idx="2">
                  <c:v>1223</c:v>
                </c:pt>
                <c:pt idx="3">
                  <c:v>252</c:v>
                </c:pt>
                <c:pt idx="4">
                  <c:v>171</c:v>
                </c:pt>
                <c:pt idx="5">
                  <c:v>56</c:v>
                </c:pt>
                <c:pt idx="6">
                  <c:v>53</c:v>
                </c:pt>
                <c:pt idx="7">
                  <c:v>30</c:v>
                </c:pt>
                <c:pt idx="8">
                  <c:v>235</c:v>
                </c:pt>
                <c:pt idx="9">
                  <c:v>2499</c:v>
                </c:pt>
                <c:pt idx="10">
                  <c:v>1184</c:v>
                </c:pt>
              </c:numCache>
            </c:numRef>
          </c:val>
        </c:ser>
        <c:ser>
          <c:idx val="2"/>
          <c:order val="1"/>
          <c:tx>
            <c:strRef>
              <c:f>'[Graphs of van Beukering et al 2003.xls]Tabelle1'!$E$48</c:f>
              <c:strCache>
                <c:ptCount val="1"/>
                <c:pt idx="0">
                  <c:v>Conservation</c:v>
                </c:pt>
              </c:strCache>
            </c:strRef>
          </c:tx>
          <c:spPr>
            <a:solidFill>
              <a:srgbClr val="99CC00"/>
            </a:solidFill>
            <a:ln>
              <a:solidFill>
                <a:schemeClr val="tx1">
                  <a:lumMod val="65000"/>
                  <a:lumOff val="35000"/>
                </a:schemeClr>
              </a:solidFill>
            </a:ln>
          </c:spPr>
          <c:invertIfNegative val="0"/>
          <c:cat>
            <c:strRef>
              <c:f>'[Graphs of van Beukering et al 2003.xls]Tabelle1'!$B$49:$B$59</c:f>
              <c:strCache>
                <c:ptCount val="11"/>
                <c:pt idx="0">
                  <c:v>Water supply </c:v>
                </c:pt>
                <c:pt idx="1">
                  <c:v>Fisheries</c:v>
                </c:pt>
                <c:pt idx="2">
                  <c:v>Flood prevention</c:v>
                </c:pt>
                <c:pt idx="3">
                  <c:v>Hydro-power</c:v>
                </c:pt>
                <c:pt idx="4">
                  <c:v>Tourism </c:v>
                </c:pt>
                <c:pt idx="5">
                  <c:v>Biodiversity </c:v>
                </c:pt>
                <c:pt idx="6">
                  <c:v>Carbon sequestration</c:v>
                </c:pt>
                <c:pt idx="7">
                  <c:v>Fire prevention </c:v>
                </c:pt>
                <c:pt idx="8">
                  <c:v>NTFP </c:v>
                </c:pt>
                <c:pt idx="9">
                  <c:v>Agriculture </c:v>
                </c:pt>
                <c:pt idx="10">
                  <c:v>Timber </c:v>
                </c:pt>
              </c:strCache>
            </c:strRef>
          </c:cat>
          <c:val>
            <c:numRef>
              <c:f>'[Graphs of van Beukering et al 2003.xls]Tabelle1'!$E$49:$E$59</c:f>
              <c:numCache>
                <c:formatCode>General</c:formatCode>
                <c:ptCount val="11"/>
                <c:pt idx="0">
                  <c:v>2419</c:v>
                </c:pt>
                <c:pt idx="1">
                  <c:v>659</c:v>
                </c:pt>
                <c:pt idx="2">
                  <c:v>1591</c:v>
                </c:pt>
                <c:pt idx="3">
                  <c:v>898</c:v>
                </c:pt>
                <c:pt idx="4">
                  <c:v>828</c:v>
                </c:pt>
                <c:pt idx="5">
                  <c:v>492</c:v>
                </c:pt>
                <c:pt idx="6">
                  <c:v>200</c:v>
                </c:pt>
                <c:pt idx="7">
                  <c:v>715</c:v>
                </c:pt>
                <c:pt idx="8">
                  <c:v>94</c:v>
                </c:pt>
                <c:pt idx="9">
                  <c:v>1642</c:v>
                </c:pt>
                <c:pt idx="10">
                  <c:v>0</c:v>
                </c:pt>
              </c:numCache>
            </c:numRef>
          </c:val>
        </c:ser>
        <c:ser>
          <c:idx val="1"/>
          <c:order val="2"/>
          <c:tx>
            <c:strRef>
              <c:f>'[Graphs of van Beukering et al 2003.xls]Tabelle1'!$G$48</c:f>
              <c:strCache>
                <c:ptCount val="1"/>
                <c:pt idx="0">
                  <c:v>Selective use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  <a:ln>
              <a:solidFill>
                <a:schemeClr val="bg2">
                  <a:lumMod val="50000"/>
                </a:schemeClr>
              </a:solidFill>
            </a:ln>
          </c:spPr>
          <c:invertIfNegative val="0"/>
          <c:val>
            <c:numRef>
              <c:f>'[Graphs of van Beukering et al 2003.xls]Tabelle1'!$G$49:$G$59</c:f>
              <c:numCache>
                <c:formatCode>General</c:formatCode>
                <c:ptCount val="11"/>
                <c:pt idx="0">
                  <c:v>2005</c:v>
                </c:pt>
                <c:pt idx="1">
                  <c:v>674</c:v>
                </c:pt>
                <c:pt idx="2">
                  <c:v>1396</c:v>
                </c:pt>
                <c:pt idx="3">
                  <c:v>696</c:v>
                </c:pt>
                <c:pt idx="4">
                  <c:v>407</c:v>
                </c:pt>
                <c:pt idx="5">
                  <c:v>92</c:v>
                </c:pt>
                <c:pt idx="6">
                  <c:v>125</c:v>
                </c:pt>
                <c:pt idx="7">
                  <c:v>643</c:v>
                </c:pt>
                <c:pt idx="8">
                  <c:v>1222</c:v>
                </c:pt>
                <c:pt idx="9">
                  <c:v>1016</c:v>
                </c:pt>
                <c:pt idx="10">
                  <c:v>825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86694464"/>
        <c:axId val="510360328"/>
      </c:barChart>
      <c:catAx>
        <c:axId val="386694464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800"/>
            </a:pPr>
            <a:endParaRPr lang="en-US"/>
          </a:p>
        </c:txPr>
        <c:crossAx val="510360328"/>
        <c:crosses val="autoZero"/>
        <c:auto val="1"/>
        <c:lblAlgn val="ctr"/>
        <c:lblOffset val="100"/>
        <c:noMultiLvlLbl val="0"/>
      </c:catAx>
      <c:valAx>
        <c:axId val="510360328"/>
        <c:scaling>
          <c:orientation val="minMax"/>
          <c:max val="3000"/>
        </c:scaling>
        <c:delete val="0"/>
        <c:axPos val="l"/>
        <c:majorGridlines>
          <c:spPr>
            <a:ln>
              <a:solidFill>
                <a:schemeClr val="bg2">
                  <a:lumMod val="90000"/>
                </a:schemeClr>
              </a:solidFill>
            </a:ln>
          </c:spPr>
        </c:majorGridlines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en-US"/>
          </a:p>
        </c:txPr>
        <c:crossAx val="386694464"/>
        <c:crosses val="autoZero"/>
        <c:crossBetween val="between"/>
      </c:valAx>
      <c:spPr>
        <a:noFill/>
      </c:spPr>
    </c:plotArea>
    <c:legend>
      <c:legendPos val="r"/>
      <c:layout>
        <c:manualLayout>
          <c:xMode val="edge"/>
          <c:yMode val="edge"/>
          <c:x val="0.61508099302955999"/>
          <c:y val="0.83812725464111504"/>
          <c:w val="0.34879430670791378"/>
          <c:h val="0.16187274535888493"/>
        </c:manualLayout>
      </c:layout>
      <c:overlay val="0"/>
      <c:spPr>
        <a:solidFill>
          <a:srgbClr val="F79646">
            <a:lumMod val="40000"/>
            <a:lumOff val="60000"/>
          </a:srgbClr>
        </a:solidFill>
      </c:spPr>
      <c:txPr>
        <a:bodyPr/>
        <a:lstStyle/>
        <a:p>
          <a:pPr>
            <a:defRPr sz="1600"/>
          </a:pPr>
          <a:endParaRPr lang="en-US"/>
        </a:p>
      </c:txPr>
    </c:legend>
    <c:plotVisOnly val="1"/>
    <c:dispBlanksAs val="gap"/>
    <c:showDLblsOverMax val="0"/>
  </c:chart>
  <c:spPr>
    <a:ln>
      <a:noFill/>
    </a:ln>
  </c:spPr>
  <c:externalData r:id="rId2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8ED99A-1B14-456D-A710-3E342212524E}" type="datetimeFigureOut">
              <a:rPr lang="en-US" smtClean="0"/>
              <a:t>6/30/2015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8497E1-D307-45AF-9F73-83D07ABD4A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04832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963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28600" indent="-228600">
              <a:buFontTx/>
              <a:buAutoNum type="arabicPeriod"/>
            </a:pPr>
            <a:r>
              <a:rPr lang="en-GB" smtClean="0">
                <a:latin typeface="Arial" pitchFamily="34" charset="0"/>
              </a:rPr>
              <a:t>Especially for cultural services,</a:t>
            </a:r>
          </a:p>
          <a:p>
            <a:pPr marL="228600" indent="-228600">
              <a:buFontTx/>
              <a:buAutoNum type="arabicPeriod"/>
            </a:pPr>
            <a:r>
              <a:rPr lang="en-GB" smtClean="0">
                <a:latin typeface="Arial" pitchFamily="34" charset="0"/>
              </a:rPr>
              <a:t>Usually for regulating services</a:t>
            </a:r>
          </a:p>
          <a:p>
            <a:pPr marL="228600" indent="-228600">
              <a:buFontTx/>
              <a:buAutoNum type="arabicPeriod"/>
            </a:pPr>
            <a:r>
              <a:rPr lang="en-GB" smtClean="0">
                <a:latin typeface="Arial" pitchFamily="34" charset="0"/>
              </a:rPr>
              <a:t>Easiest for provisioning services, but possible for some regulating services in some circumstances.</a:t>
            </a:r>
          </a:p>
        </p:txBody>
      </p:sp>
      <p:sp>
        <p:nvSpPr>
          <p:cNvPr id="69636" name="Slide Number Placeholder 3"/>
          <p:cNvSpPr txBox="1">
            <a:spLocks noGrp="1"/>
          </p:cNvSpPr>
          <p:nvPr/>
        </p:nvSpPr>
        <p:spPr bwMode="auto">
          <a:xfrm>
            <a:off x="4144293" y="9119068"/>
            <a:ext cx="3169165" cy="4805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algn="r" eaLnBrk="1" hangingPunct="1"/>
            <a:fld id="{B3B03F06-DBA1-43F0-A3EF-6298F1A16DF7}" type="slidenum">
              <a:rPr lang="en-GB" sz="1200">
                <a:solidFill>
                  <a:prstClr val="black"/>
                </a:solidFill>
              </a:rPr>
              <a:pPr algn="r" eaLnBrk="1" hangingPunct="1"/>
              <a:t>7</a:t>
            </a:fld>
            <a:endParaRPr lang="en-GB" sz="120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95360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0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de-DE" smtClean="0">
                <a:latin typeface="Arial" pitchFamily="34" charset="0"/>
              </a:rPr>
              <a:t>In comparison: </a:t>
            </a:r>
          </a:p>
          <a:p>
            <a:r>
              <a:rPr lang="de-DE" smtClean="0">
                <a:latin typeface="Arial" pitchFamily="34" charset="0"/>
              </a:rPr>
              <a:t>Emission reductions in </a:t>
            </a:r>
            <a:r>
              <a:rPr lang="de-DE" b="1" smtClean="0">
                <a:latin typeface="Arial" pitchFamily="34" charset="0"/>
              </a:rPr>
              <a:t>Energy and Industry 10 Mio. t CO2</a:t>
            </a:r>
            <a:r>
              <a:rPr lang="de-DE" smtClean="0">
                <a:latin typeface="Arial" pitchFamily="34" charset="0"/>
              </a:rPr>
              <a:t>  and </a:t>
            </a:r>
            <a:r>
              <a:rPr lang="de-DE" b="1" smtClean="0">
                <a:latin typeface="Arial" pitchFamily="34" charset="0"/>
              </a:rPr>
              <a:t>Households and Traffic 22 Mt CO2 </a:t>
            </a:r>
            <a:r>
              <a:rPr lang="de-DE" smtClean="0">
                <a:latin typeface="Arial" pitchFamily="34" charset="0"/>
              </a:rPr>
              <a:t>per year until 2012</a:t>
            </a:r>
          </a:p>
          <a:p>
            <a:endParaRPr lang="de-DE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40983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95E309-8B31-4D64-9F73-D8BCC41C1A37}" type="datetimeFigureOut">
              <a:rPr lang="en-US" smtClean="0"/>
              <a:t>6/30/2015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9C22C-F651-4830-95B8-5E29F887E4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00304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95E309-8B31-4D64-9F73-D8BCC41C1A37}" type="datetimeFigureOut">
              <a:rPr lang="en-US" smtClean="0"/>
              <a:t>6/30/2015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9C22C-F651-4830-95B8-5E29F887E4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39239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95E309-8B31-4D64-9F73-D8BCC41C1A37}" type="datetimeFigureOut">
              <a:rPr lang="en-US" smtClean="0"/>
              <a:t>6/30/2015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9C22C-F651-4830-95B8-5E29F887E4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6559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95E309-8B31-4D64-9F73-D8BCC41C1A37}" type="datetimeFigureOut">
              <a:rPr lang="en-US" smtClean="0"/>
              <a:t>6/30/2015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9C22C-F651-4830-95B8-5E29F887E4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11017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95E309-8B31-4D64-9F73-D8BCC41C1A37}" type="datetimeFigureOut">
              <a:rPr lang="en-US" smtClean="0"/>
              <a:t>6/30/2015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9C22C-F651-4830-95B8-5E29F887E4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29902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95E309-8B31-4D64-9F73-D8BCC41C1A37}" type="datetimeFigureOut">
              <a:rPr lang="en-US" smtClean="0"/>
              <a:t>6/30/2015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9C22C-F651-4830-95B8-5E29F887E4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31683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95E309-8B31-4D64-9F73-D8BCC41C1A37}" type="datetimeFigureOut">
              <a:rPr lang="en-US" smtClean="0"/>
              <a:t>6/30/2015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9C22C-F651-4830-95B8-5E29F887E4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89445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95E309-8B31-4D64-9F73-D8BCC41C1A37}" type="datetimeFigureOut">
              <a:rPr lang="en-US" smtClean="0"/>
              <a:t>6/30/2015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9C22C-F651-4830-95B8-5E29F887E4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2591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95E309-8B31-4D64-9F73-D8BCC41C1A37}" type="datetimeFigureOut">
              <a:rPr lang="en-US" smtClean="0"/>
              <a:t>6/30/2015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9C22C-F651-4830-95B8-5E29F887E4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9035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95E309-8B31-4D64-9F73-D8BCC41C1A37}" type="datetimeFigureOut">
              <a:rPr lang="en-US" smtClean="0"/>
              <a:t>6/30/2015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9C22C-F651-4830-95B8-5E29F887E4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0958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95E309-8B31-4D64-9F73-D8BCC41C1A37}" type="datetimeFigureOut">
              <a:rPr lang="en-US" smtClean="0"/>
              <a:t>6/30/2015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9C22C-F651-4830-95B8-5E29F887E4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85615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499992" y="2130425"/>
            <a:ext cx="3958208" cy="1470025"/>
          </a:xfrm>
        </p:spPr>
        <p:txBody>
          <a:bodyPr>
            <a:normAutofit/>
          </a:bodyPr>
          <a:lstStyle>
            <a:lvl1pPr algn="r">
              <a:defRPr sz="4200"/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499992" y="3886200"/>
            <a:ext cx="3958207" cy="1752600"/>
          </a:xfrm>
        </p:spPr>
        <p:txBody>
          <a:bodyPr>
            <a:normAutofit/>
          </a:bodyPr>
          <a:lstStyle>
            <a:lvl1pPr marL="0" indent="0" algn="r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2A6A66-FC88-4809-8864-5E342775DF9E}" type="datetime1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30/06/2015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546DD-44BC-45E4-97B5-B566FFF80A7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6" name="Picture 15" descr="C:\Users\LucyE\Lucy's Pictures\!General\Cash tree copy.jpg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372787" cy="6851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6538" y="29980"/>
            <a:ext cx="3867462" cy="1497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36345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91514"/>
            <a:ext cx="8229600" cy="1143000"/>
          </a:xfrm>
        </p:spPr>
        <p:txBody>
          <a:bodyPr>
            <a:normAutofit/>
          </a:bodyPr>
          <a:lstStyle>
            <a:lvl1pPr>
              <a:defRPr sz="3600">
                <a:solidFill>
                  <a:srgbClr val="000099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8790"/>
            <a:ext cx="8229600" cy="4677373"/>
          </a:xfrm>
        </p:spPr>
        <p:txBody>
          <a:bodyPr/>
          <a:lstStyle>
            <a:lvl1pPr>
              <a:spcBef>
                <a:spcPts val="1500"/>
              </a:spcBef>
              <a:spcAft>
                <a:spcPts val="0"/>
              </a:spcAft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B1DCB7-5FFE-419E-B332-958EBD5A390C}" type="datetime1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30/06/2015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546DD-44BC-45E4-97B5-B566FFF80A7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2590" y="6029346"/>
            <a:ext cx="1873771" cy="727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6898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>
        <p:tmplLst>
          <p:tmpl>
            <p:tnLst>
              <p:par>
                <p:cTn presetID="10" presetClass="entr" presetSubtype="0" fill="hold" nodeType="afterEffect">
                  <p:stCondLst>
                    <p:cond delay="3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0ABAE-BA0A-4DE8-B445-E85C983616EB}" type="datetime1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30/06/2015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546DD-44BC-45E4-97B5-B566FFF80A7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2590" y="6029346"/>
            <a:ext cx="1873771" cy="727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450634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/>
          </a:bodyPr>
          <a:lstStyle>
            <a:lvl1pPr>
              <a:defRPr lang="en-GB" sz="3600">
                <a:solidFill>
                  <a:srgbClr val="000099"/>
                </a:solidFill>
              </a:defRPr>
            </a:lvl1pPr>
          </a:lstStyle>
          <a:p>
            <a:pPr lvl="0"/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0B902-854B-4265-8EE9-E0C328695BEC}" type="datetime1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30/06/2015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546DD-44BC-45E4-97B5-B566FFF80A7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2590" y="6029346"/>
            <a:ext cx="1873771" cy="727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286313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/>
          </a:bodyPr>
          <a:lstStyle>
            <a:lvl1pPr>
              <a:defRPr lang="en-GB" sz="3600">
                <a:solidFill>
                  <a:srgbClr val="000099"/>
                </a:solidFill>
              </a:defRPr>
            </a:lvl1pPr>
          </a:lstStyle>
          <a:p>
            <a:pPr lvl="0"/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4448D-07BA-4E6C-9DD6-792B416CA108}" type="datetime1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30/06/2015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546DD-44BC-45E4-97B5-B566FFF80A7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2590" y="6029346"/>
            <a:ext cx="1873771" cy="727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937631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/>
          </a:bodyPr>
          <a:lstStyle>
            <a:lvl1pPr>
              <a:defRPr lang="en-GB" sz="3600">
                <a:solidFill>
                  <a:srgbClr val="000099"/>
                </a:solidFill>
              </a:defRPr>
            </a:lvl1pPr>
          </a:lstStyle>
          <a:p>
            <a:pPr lvl="0"/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A1F0E-3CF6-48B4-A793-D3223B070B05}" type="datetime1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30/06/2015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546DD-44BC-45E4-97B5-B566FFF80A7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2590" y="6029346"/>
            <a:ext cx="1873771" cy="727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92036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AA718-6239-4D5B-964C-7D253802C9BC}" type="datetime1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30/06/2015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546DD-44BC-45E4-97B5-B566FFF80A7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2590" y="6029346"/>
            <a:ext cx="1873771" cy="727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061730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CB950-9583-40F7-A88A-9EC73DCBB9E7}" type="datetime1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30/06/2015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546DD-44BC-45E4-97B5-B566FFF80A7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2590" y="6029346"/>
            <a:ext cx="1873771" cy="727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977094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B655B-1F48-4991-8A74-0D3B98018274}" type="datetime1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30/06/2015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546DD-44BC-45E4-97B5-B566FFF80A7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2590" y="6029346"/>
            <a:ext cx="1873771" cy="727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509797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/>
          </a:bodyPr>
          <a:lstStyle>
            <a:lvl1pPr>
              <a:defRPr lang="en-GB" sz="3600">
                <a:solidFill>
                  <a:srgbClr val="000099"/>
                </a:solidFill>
              </a:defRPr>
            </a:lvl1pPr>
          </a:lstStyle>
          <a:p>
            <a:pPr lvl="0"/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1E79B-85AD-451A-95C3-24DEBAB8B0B1}" type="datetime1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30/06/2015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546DD-44BC-45E4-97B5-B566FFF80A7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2590" y="6029346"/>
            <a:ext cx="1873771" cy="727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105386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vert" lIns="91440" tIns="45720" rIns="91440" bIns="45720" rtlCol="0" anchor="ctr">
            <a:normAutofit/>
          </a:bodyPr>
          <a:lstStyle>
            <a:lvl1pPr>
              <a:defRPr lang="en-GB" sz="3600">
                <a:solidFill>
                  <a:srgbClr val="000099"/>
                </a:solidFill>
              </a:defRPr>
            </a:lvl1pPr>
          </a:lstStyle>
          <a:p>
            <a:pPr lvl="0"/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96E4F-4FF0-415B-A608-5AC4472A609B}" type="datetime1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30/06/2015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546DD-44BC-45E4-97B5-B566FFF80A7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2590" y="6029346"/>
            <a:ext cx="1873771" cy="727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593791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47625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499992" y="2130426"/>
            <a:ext cx="3958208" cy="1470025"/>
          </a:xfrm>
        </p:spPr>
        <p:txBody>
          <a:bodyPr>
            <a:normAutofit/>
          </a:bodyPr>
          <a:lstStyle>
            <a:lvl1pPr algn="r">
              <a:defRPr sz="4200"/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499993" y="3886200"/>
            <a:ext cx="3958207" cy="1752600"/>
          </a:xfrm>
        </p:spPr>
        <p:txBody>
          <a:bodyPr>
            <a:normAutofit/>
          </a:bodyPr>
          <a:lstStyle>
            <a:lvl1pPr marL="0" indent="0" algn="r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50C86-A7F3-4850-9CE1-D67C7B1C82FE}" type="datetime1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30/06/2015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546DD-44BC-45E4-97B5-B566FFF80A7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9900" y="149903"/>
            <a:ext cx="4083483" cy="1581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58113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91514"/>
            <a:ext cx="8229600" cy="1143000"/>
          </a:xfrm>
        </p:spPr>
        <p:txBody>
          <a:bodyPr>
            <a:normAutofit/>
          </a:bodyPr>
          <a:lstStyle>
            <a:lvl1pPr>
              <a:defRPr sz="3600">
                <a:solidFill>
                  <a:srgbClr val="000099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8791"/>
            <a:ext cx="8229600" cy="4677373"/>
          </a:xfrm>
        </p:spPr>
        <p:txBody>
          <a:bodyPr/>
          <a:lstStyle>
            <a:lvl1pPr>
              <a:spcBef>
                <a:spcPts val="1500"/>
              </a:spcBef>
              <a:spcAft>
                <a:spcPts val="0"/>
              </a:spcAft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D237B-C80F-4B3A-91B0-2B67BB52C61E}" type="datetime1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30/06/2015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546DD-44BC-45E4-97B5-B566FFF80A7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0765" y="6001947"/>
            <a:ext cx="2210409" cy="856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58260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>
        <p:tmplLst>
          <p:tmpl>
            <p:tnLst>
              <p:par>
                <p:cTn presetID="10" presetClass="entr" presetSubtype="0" fill="hold" nodeType="after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139C3-5271-4AA1-ACA0-CA6DD84D039D}" type="datetime1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30/06/2015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546DD-44BC-45E4-97B5-B566FFF80A7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0765" y="6001947"/>
            <a:ext cx="2210409" cy="856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19544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/>
          </a:bodyPr>
          <a:lstStyle>
            <a:lvl1pPr>
              <a:defRPr lang="en-GB" sz="3600">
                <a:solidFill>
                  <a:srgbClr val="000099"/>
                </a:solidFill>
              </a:defRPr>
            </a:lvl1pPr>
          </a:lstStyle>
          <a:p>
            <a:pPr lvl="0"/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E3DB1-BCEF-4CBD-87EB-4495884287AC}" type="datetime1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30/06/2015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546DD-44BC-45E4-97B5-B566FFF80A7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0765" y="6001947"/>
            <a:ext cx="2210409" cy="856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39002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/>
          </a:bodyPr>
          <a:lstStyle>
            <a:lvl1pPr>
              <a:defRPr lang="en-GB" sz="3600">
                <a:solidFill>
                  <a:srgbClr val="000099"/>
                </a:solidFill>
              </a:defRPr>
            </a:lvl1pPr>
          </a:lstStyle>
          <a:p>
            <a:pPr lvl="0"/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56368-A9F7-4D2D-A6A4-314E07AFDF4C}" type="datetime1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30/06/2015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546DD-44BC-45E4-97B5-B566FFF80A7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0765" y="6001947"/>
            <a:ext cx="2210409" cy="856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34649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/>
          </a:bodyPr>
          <a:lstStyle>
            <a:lvl1pPr>
              <a:defRPr lang="en-GB" sz="3600">
                <a:solidFill>
                  <a:srgbClr val="000099"/>
                </a:solidFill>
              </a:defRPr>
            </a:lvl1pPr>
          </a:lstStyle>
          <a:p>
            <a:pPr lvl="0"/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E6878-E411-4355-AB07-C6D90997AE7C}" type="datetime1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30/06/2015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546DD-44BC-45E4-97B5-B566FFF80A7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0765" y="6001947"/>
            <a:ext cx="2210409" cy="856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88493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5DE65-4B32-49D2-9CE4-E1571C65FFAC}" type="datetime1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30/06/2015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546DD-44BC-45E4-97B5-B566FFF80A7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0765" y="6001947"/>
            <a:ext cx="2210409" cy="856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2694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47983E-C390-43DF-90C4-433F93A3B5E6}" type="datetime1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30/06/2015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546DD-44BC-45E4-97B5-B566FFF80A7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0765" y="6001947"/>
            <a:ext cx="2210409" cy="856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6996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B26DC-037E-411A-A957-EF710F079E10}" type="datetime1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30/06/2015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546DD-44BC-45E4-97B5-B566FFF80A7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0765" y="6001947"/>
            <a:ext cx="2210409" cy="856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627916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/>
          </a:bodyPr>
          <a:lstStyle>
            <a:lvl1pPr>
              <a:defRPr lang="en-GB" sz="3600">
                <a:solidFill>
                  <a:srgbClr val="000099"/>
                </a:solidFill>
              </a:defRPr>
            </a:lvl1pPr>
          </a:lstStyle>
          <a:p>
            <a:pPr lvl="0"/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14E4B-F167-4B1A-BE07-BC6786DF711D}" type="datetime1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30/06/2015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546DD-44BC-45E4-97B5-B566FFF80A7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5915" y="6001947"/>
            <a:ext cx="2465242" cy="856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11373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vert" lIns="91440" tIns="45720" rIns="91440" bIns="45720" rtlCol="0" anchor="ctr">
            <a:normAutofit/>
          </a:bodyPr>
          <a:lstStyle>
            <a:lvl1pPr>
              <a:defRPr lang="en-GB" sz="3600">
                <a:solidFill>
                  <a:srgbClr val="000099"/>
                </a:solidFill>
              </a:defRPr>
            </a:lvl1pPr>
          </a:lstStyle>
          <a:p>
            <a:pPr lvl="0"/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31F21-2D4C-4238-884F-C27E7A500CA9}" type="datetime1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30/06/2015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546DD-44BC-45E4-97B5-B566FFF80A7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0765" y="6001947"/>
            <a:ext cx="2210409" cy="856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98065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95E309-8B31-4D64-9F73-D8BCC41C1A37}" type="datetimeFigureOut">
              <a:rPr lang="en-US" smtClean="0"/>
              <a:t>6/30/2015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D9C22C-F651-4830-95B8-5E29F887E4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56056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9C5C9C-2549-4633-A788-80A41E31C589}" type="datetime1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30/06/2015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A546DD-44BC-45E4-97B5-B566FFF80A7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51335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lang="en-GB" sz="3600" kern="1200">
          <a:solidFill>
            <a:srgbClr val="000099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E05F7F-CA0F-463D-A3FB-4F82BC44E002}" type="datetime1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30/06/2015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A546DD-44BC-45E4-97B5-B566FFF80A7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04329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lang="en-GB" sz="3600" kern="1200">
          <a:solidFill>
            <a:srgbClr val="000099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13" Type="http://schemas.openxmlformats.org/officeDocument/2006/relationships/image" Target="../media/image24.jpeg"/><Relationship Id="rId18" Type="http://schemas.openxmlformats.org/officeDocument/2006/relationships/image" Target="../media/image29.jpeg"/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12" Type="http://schemas.openxmlformats.org/officeDocument/2006/relationships/image" Target="../media/image23.jpeg"/><Relationship Id="rId17" Type="http://schemas.openxmlformats.org/officeDocument/2006/relationships/image" Target="../media/image28.jpeg"/><Relationship Id="rId2" Type="http://schemas.openxmlformats.org/officeDocument/2006/relationships/image" Target="../media/image13.jpeg"/><Relationship Id="rId16" Type="http://schemas.openxmlformats.org/officeDocument/2006/relationships/image" Target="../media/image27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7.jpeg"/><Relationship Id="rId11" Type="http://schemas.openxmlformats.org/officeDocument/2006/relationships/image" Target="../media/image22.jpeg"/><Relationship Id="rId5" Type="http://schemas.openxmlformats.org/officeDocument/2006/relationships/image" Target="../media/image16.jpeg"/><Relationship Id="rId15" Type="http://schemas.openxmlformats.org/officeDocument/2006/relationships/image" Target="../media/image26.jpeg"/><Relationship Id="rId10" Type="http://schemas.openxmlformats.org/officeDocument/2006/relationships/image" Target="../media/image21.jpeg"/><Relationship Id="rId4" Type="http://schemas.openxmlformats.org/officeDocument/2006/relationships/image" Target="../media/image15.jpeg"/><Relationship Id="rId9" Type="http://schemas.openxmlformats.org/officeDocument/2006/relationships/image" Target="../media/image20.jpeg"/><Relationship Id="rId14" Type="http://schemas.openxmlformats.org/officeDocument/2006/relationships/image" Target="../media/image25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emf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emf"/><Relationship Id="rId3" Type="http://schemas.openxmlformats.org/officeDocument/2006/relationships/image" Target="../media/image39.emf"/><Relationship Id="rId7" Type="http://schemas.openxmlformats.org/officeDocument/2006/relationships/image" Target="../media/image43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2.emf"/><Relationship Id="rId5" Type="http://schemas.openxmlformats.org/officeDocument/2006/relationships/image" Target="../media/image41.emf"/><Relationship Id="rId4" Type="http://schemas.openxmlformats.org/officeDocument/2006/relationships/image" Target="../media/image40.emf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teeb-sea.info/" TargetMode="External"/><Relationship Id="rId1" Type="http://schemas.openxmlformats.org/officeDocument/2006/relationships/slideLayout" Target="../slideLayouts/slideLayout2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/>
          <p:cNvSpPr txBox="1">
            <a:spLocks/>
          </p:cNvSpPr>
          <p:nvPr/>
        </p:nvSpPr>
        <p:spPr>
          <a:xfrm>
            <a:off x="3984762" y="4658802"/>
            <a:ext cx="4916532" cy="168534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7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  <a:spcBef>
                <a:spcPts val="0"/>
              </a:spcBef>
            </a:pPr>
            <a:r>
              <a:rPr lang="en-US" sz="2400" dirty="0" smtClean="0">
                <a:solidFill>
                  <a:srgbClr val="0000CC"/>
                </a:solidFill>
              </a:rPr>
              <a:t>Piyathip Eawpanich</a:t>
            </a:r>
            <a:br>
              <a:rPr lang="en-US" sz="2400" dirty="0" smtClean="0">
                <a:solidFill>
                  <a:srgbClr val="0000CC"/>
                </a:solidFill>
              </a:rPr>
            </a:br>
            <a:r>
              <a:rPr lang="en-US" sz="1800" b="1" dirty="0" smtClean="0">
                <a:solidFill>
                  <a:srgbClr val="FF0000"/>
                </a:solidFill>
              </a:rPr>
              <a:t>GIZ</a:t>
            </a:r>
            <a:r>
              <a:rPr lang="en-US" sz="1800" dirty="0" smtClean="0">
                <a:solidFill>
                  <a:srgbClr val="0000CC"/>
                </a:solidFill>
              </a:rPr>
              <a:t> Co-director, ECO-BEST Project</a:t>
            </a:r>
            <a:r>
              <a:rPr lang="en-US" sz="1600" dirty="0" smtClean="0">
                <a:solidFill>
                  <a:srgbClr val="0000CC"/>
                </a:solidFill>
              </a:rPr>
              <a:t/>
            </a:r>
            <a:br>
              <a:rPr lang="en-US" sz="1600" dirty="0" smtClean="0">
                <a:solidFill>
                  <a:srgbClr val="0000CC"/>
                </a:solidFill>
              </a:rPr>
            </a:br>
            <a:r>
              <a:rPr lang="en-US" sz="1000" dirty="0" smtClean="0">
                <a:solidFill>
                  <a:srgbClr val="0000CC"/>
                </a:solidFill>
              </a:rPr>
              <a:t/>
            </a:r>
            <a:br>
              <a:rPr lang="en-US" sz="1000" dirty="0" smtClean="0">
                <a:solidFill>
                  <a:srgbClr val="0000CC"/>
                </a:solidFill>
              </a:rPr>
            </a:br>
            <a:r>
              <a:rPr lang="en-US" sz="1800" b="1" dirty="0">
                <a:solidFill>
                  <a:srgbClr val="0000CC"/>
                </a:solidFill>
              </a:rPr>
              <a:t>Faculty of </a:t>
            </a:r>
            <a:r>
              <a:rPr lang="en-US" sz="1800" b="1" dirty="0" smtClean="0">
                <a:solidFill>
                  <a:srgbClr val="0000CC"/>
                </a:solidFill>
              </a:rPr>
              <a:t>Economics</a:t>
            </a:r>
            <a:endParaRPr lang="th-TH" sz="1000" b="1" dirty="0" smtClean="0">
              <a:solidFill>
                <a:srgbClr val="0000CC"/>
              </a:solidFill>
            </a:endParaRPr>
          </a:p>
          <a:p>
            <a:pPr>
              <a:lnSpc>
                <a:spcPct val="90000"/>
              </a:lnSpc>
              <a:spcBef>
                <a:spcPts val="0"/>
              </a:spcBef>
            </a:pPr>
            <a:r>
              <a:rPr lang="en-US" sz="1800" b="1" dirty="0" err="1" smtClean="0">
                <a:solidFill>
                  <a:srgbClr val="0000CC"/>
                </a:solidFill>
              </a:rPr>
              <a:t>Thammasat</a:t>
            </a:r>
            <a:r>
              <a:rPr lang="en-US" sz="1800" b="1" dirty="0" smtClean="0">
                <a:solidFill>
                  <a:srgbClr val="0000CC"/>
                </a:solidFill>
              </a:rPr>
              <a:t> University</a:t>
            </a:r>
            <a:endParaRPr lang="en-US" sz="4000" b="1" dirty="0" smtClean="0">
              <a:solidFill>
                <a:srgbClr val="0000CC"/>
              </a:solidFill>
            </a:endParaRPr>
          </a:p>
          <a:p>
            <a:pPr>
              <a:lnSpc>
                <a:spcPct val="90000"/>
              </a:lnSpc>
              <a:spcBef>
                <a:spcPts val="600"/>
              </a:spcBef>
            </a:pPr>
            <a:r>
              <a:rPr lang="en-US" sz="1800" dirty="0" smtClean="0">
                <a:solidFill>
                  <a:srgbClr val="0000CC"/>
                </a:solidFill>
              </a:rPr>
              <a:t>30 June 201</a:t>
            </a:r>
            <a:r>
              <a:rPr lang="en-US" sz="1800" dirty="0">
                <a:solidFill>
                  <a:srgbClr val="0000CC"/>
                </a:solidFill>
              </a:rPr>
              <a:t>5</a:t>
            </a:r>
            <a:endParaRPr lang="en-US" sz="1800" dirty="0" smtClean="0">
              <a:solidFill>
                <a:srgbClr val="0000CC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398426" y="2276872"/>
            <a:ext cx="650286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600" b="1" dirty="0">
                <a:solidFill>
                  <a:srgbClr val="0000CC"/>
                </a:solidFill>
                <a:latin typeface="Tahoma" panose="020B0604030504040204" pitchFamily="34" charset="0"/>
                <a:ea typeface="Calibri" panose="020F0502020204030204" pitchFamily="34" charset="0"/>
              </a:rPr>
              <a:t>ASEAN &amp; Environment</a:t>
            </a:r>
            <a:endParaRPr lang="en-US" sz="3600" b="1" dirty="0" smtClean="0">
              <a:solidFill>
                <a:srgbClr val="0000CC"/>
              </a:solidFill>
            </a:endParaRPr>
          </a:p>
          <a:p>
            <a:pPr algn="r"/>
            <a:r>
              <a:rPr lang="en-US" sz="3600" b="1" dirty="0" smtClean="0">
                <a:solidFill>
                  <a:srgbClr val="0000CC"/>
                </a:solidFill>
              </a:rPr>
              <a:t>In the perception of TEEB</a:t>
            </a:r>
            <a:r>
              <a:rPr lang="en-US" sz="4800" b="1" dirty="0" smtClean="0">
                <a:solidFill>
                  <a:srgbClr val="0000CC"/>
                </a:solidFill>
              </a:rPr>
              <a:t>:</a:t>
            </a:r>
            <a:r>
              <a:rPr lang="en-US" sz="3600" b="1" dirty="0" smtClean="0">
                <a:solidFill>
                  <a:srgbClr val="0000CC"/>
                </a:solidFill>
              </a:rPr>
              <a:t> </a:t>
            </a:r>
            <a:br>
              <a:rPr lang="en-US" sz="3600" b="1" dirty="0" smtClean="0">
                <a:solidFill>
                  <a:srgbClr val="0000CC"/>
                </a:solidFill>
              </a:rPr>
            </a:br>
            <a:r>
              <a:rPr lang="en-US" sz="2800" b="1" u="sng" spc="-80" dirty="0" smtClean="0">
                <a:solidFill>
                  <a:srgbClr val="0000CC"/>
                </a:solidFill>
              </a:rPr>
              <a:t>T</a:t>
            </a:r>
            <a:r>
              <a:rPr lang="en-US" sz="2400" b="1" spc="-80" dirty="0" smtClean="0">
                <a:solidFill>
                  <a:srgbClr val="0000CC"/>
                </a:solidFill>
              </a:rPr>
              <a:t>he </a:t>
            </a:r>
            <a:r>
              <a:rPr lang="en-US" sz="2800" b="1" u="sng" spc="-80" dirty="0" smtClean="0">
                <a:solidFill>
                  <a:srgbClr val="0000CC"/>
                </a:solidFill>
              </a:rPr>
              <a:t>E</a:t>
            </a:r>
            <a:r>
              <a:rPr lang="en-US" sz="2400" b="1" spc="-80" dirty="0" smtClean="0">
                <a:solidFill>
                  <a:srgbClr val="0000CC"/>
                </a:solidFill>
              </a:rPr>
              <a:t>conomics of </a:t>
            </a:r>
            <a:r>
              <a:rPr lang="en-US" sz="2800" b="1" u="sng" spc="-80" dirty="0" smtClean="0">
                <a:solidFill>
                  <a:srgbClr val="0000CC"/>
                </a:solidFill>
              </a:rPr>
              <a:t>E</a:t>
            </a:r>
            <a:r>
              <a:rPr lang="en-US" sz="2400" b="1" spc="-80" dirty="0" smtClean="0">
                <a:solidFill>
                  <a:srgbClr val="0000CC"/>
                </a:solidFill>
              </a:rPr>
              <a:t>cosystems and </a:t>
            </a:r>
            <a:r>
              <a:rPr lang="en-US" sz="2800" b="1" u="sng" spc="-80" dirty="0" smtClean="0">
                <a:solidFill>
                  <a:srgbClr val="0000CC"/>
                </a:solidFill>
              </a:rPr>
              <a:t>B</a:t>
            </a:r>
            <a:r>
              <a:rPr lang="en-US" sz="2400" b="1" spc="-80" dirty="0" smtClean="0">
                <a:solidFill>
                  <a:srgbClr val="0000CC"/>
                </a:solidFill>
              </a:rPr>
              <a:t>iodiversity </a:t>
            </a:r>
            <a:endParaRPr lang="th-TH" sz="2800" b="1" dirty="0">
              <a:solidFill>
                <a:srgbClr val="0000CC"/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546DD-44BC-45E4-97B5-B566FFF80A7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2022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738" y="704850"/>
            <a:ext cx="7248525" cy="544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29033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175" y="1585913"/>
            <a:ext cx="6343650" cy="3686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835696" y="5805264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From: ASEAN Center for Biodiversity, 2001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0852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476672"/>
            <a:ext cx="7409246" cy="57145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990600" y="6191250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From: ASEAN Center for Biodiversity, 2001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1946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887" y="476672"/>
            <a:ext cx="7134225" cy="538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020911" y="5889501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From: ASEAN Center for Biodiversity, 2001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4333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>
          <a:xfrm>
            <a:off x="289560" y="192088"/>
            <a:ext cx="8656320" cy="855662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sz="4000" b="1" dirty="0" smtClean="0"/>
              <a:t>Ecosystem Services and Human Well-being</a:t>
            </a:r>
            <a:endParaRPr lang="th-TH" sz="4000" b="1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62DB79-99F9-4946-ABD0-17CD9F1313F6}" type="slidenum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22532" name="Group 4"/>
          <p:cNvGrpSpPr>
            <a:grpSpLocks/>
          </p:cNvGrpSpPr>
          <p:nvPr/>
        </p:nvGrpSpPr>
        <p:grpSpPr bwMode="auto">
          <a:xfrm>
            <a:off x="381000" y="1028700"/>
            <a:ext cx="8515350" cy="4965700"/>
            <a:chOff x="381487" y="1440951"/>
            <a:chExt cx="7978062" cy="4553947"/>
          </a:xfrm>
        </p:grpSpPr>
        <p:pic>
          <p:nvPicPr>
            <p:cNvPr id="6" name="Picture 8" descr="sdm-gene-0A-ecoservices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81487" y="1440951"/>
              <a:ext cx="7978062" cy="4553947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22535" name="Rectangle 6"/>
            <p:cNvSpPr>
              <a:spLocks noChangeArrowheads="1"/>
            </p:cNvSpPr>
            <p:nvPr/>
          </p:nvSpPr>
          <p:spPr bwMode="auto">
            <a:xfrm>
              <a:off x="6268278" y="5751443"/>
              <a:ext cx="2088000" cy="180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b="1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pic>
        <p:nvPicPr>
          <p:cNvPr id="9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810310">
            <a:off x="7204116" y="4396960"/>
            <a:ext cx="1768495" cy="22865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411480" y="6037580"/>
            <a:ext cx="3094037" cy="198438"/>
          </a:xfrm>
          <a:prstGeom prst="rect">
            <a:avLst/>
          </a:prstGeom>
          <a:noFill/>
          <a:ln>
            <a:noFill/>
          </a:ln>
          <a:effectLst/>
        </p:spPr>
        <p:txBody>
          <a:bodyPr lIns="0" tIns="0" rIns="0" bIns="0">
            <a:spAutoFit/>
          </a:bodyPr>
          <a:lstStyle>
            <a:lvl1pPr defTabSz="449263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 defTabSz="449263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 defTabSz="449263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 defTabSz="449263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 defTabSz="449263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eaLnBrk="1" hangingPunct="1">
              <a:lnSpc>
                <a:spcPct val="93000"/>
              </a:lnSpc>
              <a:spcBef>
                <a:spcPts val="875"/>
              </a:spcBef>
              <a:buClr>
                <a:srgbClr val="000000"/>
              </a:buClr>
              <a:buSzPct val="100000"/>
              <a:buFont typeface="Arial" pitchFamily="34" charset="0"/>
              <a:buNone/>
            </a:pPr>
            <a:r>
              <a:rPr lang="en-GB" sz="1400" dirty="0">
                <a:solidFill>
                  <a:srgbClr val="1F497D">
                    <a:lumMod val="50000"/>
                  </a:srgbClr>
                </a:solidFill>
                <a:cs typeface="Tahoma" pitchFamily="34" charset="0"/>
              </a:rPr>
              <a:t>Source: </a:t>
            </a:r>
            <a:r>
              <a:rPr lang="en-GB" sz="1400" dirty="0" err="1">
                <a:solidFill>
                  <a:srgbClr val="1F497D">
                    <a:lumMod val="50000"/>
                  </a:srgbClr>
                </a:solidFill>
                <a:cs typeface="Tahoma" pitchFamily="34" charset="0"/>
              </a:rPr>
              <a:t>Pauly</a:t>
            </a:r>
            <a:r>
              <a:rPr lang="en-GB" sz="1400" dirty="0">
                <a:solidFill>
                  <a:srgbClr val="1F497D">
                    <a:lumMod val="50000"/>
                  </a:srgbClr>
                </a:solidFill>
                <a:cs typeface="Tahoma" pitchFamily="34" charset="0"/>
              </a:rPr>
              <a:t> und Watson 2005, MA</a:t>
            </a:r>
          </a:p>
        </p:txBody>
      </p:sp>
    </p:spTree>
    <p:extLst>
      <p:ext uri="{BB962C8B-B14F-4D97-AF65-F5344CB8AC3E}">
        <p14:creationId xmlns:p14="http://schemas.microsoft.com/office/powerpoint/2010/main" val="307483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/>
          <p:cNvPicPr/>
          <p:nvPr/>
        </p:nvPicPr>
        <p:blipFill rotWithShape="1">
          <a:blip r:embed="rId3"/>
          <a:srcRect t="-6897" r="-11" b="-389"/>
          <a:stretch/>
        </p:blipFill>
        <p:spPr bwMode="auto">
          <a:xfrm>
            <a:off x="190501" y="0"/>
            <a:ext cx="5173979" cy="638556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9218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381000" y="544222"/>
            <a:ext cx="8351520" cy="609600"/>
          </a:xfrm>
        </p:spPr>
        <p:txBody>
          <a:bodyPr>
            <a:noAutofit/>
          </a:bodyPr>
          <a:lstStyle/>
          <a:p>
            <a:r>
              <a:rPr lang="en-US" sz="5400" dirty="0" smtClean="0">
                <a:solidFill>
                  <a:srgbClr val="2D2D8A"/>
                </a:solidFill>
              </a:rPr>
              <a:t>TEEB’s Approach</a:t>
            </a:r>
            <a:r>
              <a:rPr lang="en-US" sz="5400" dirty="0" smtClean="0">
                <a:solidFill>
                  <a:srgbClr val="0033CC"/>
                </a:solidFill>
              </a:rPr>
              <a:t/>
            </a:r>
            <a:br>
              <a:rPr lang="en-US" sz="5400" dirty="0" smtClean="0">
                <a:solidFill>
                  <a:srgbClr val="0033CC"/>
                </a:solidFill>
              </a:rPr>
            </a:br>
            <a:endParaRPr lang="en-US" sz="5400" dirty="0" smtClean="0">
              <a:solidFill>
                <a:srgbClr val="0033CC"/>
              </a:solidFill>
            </a:endParaRPr>
          </a:p>
        </p:txBody>
      </p:sp>
      <p:sp>
        <p:nvSpPr>
          <p:cNvPr id="62467" name="Content Placeholder 33"/>
          <p:cNvSpPr>
            <a:spLocks noGrp="1"/>
          </p:cNvSpPr>
          <p:nvPr>
            <p:ph idx="4294967295"/>
          </p:nvPr>
        </p:nvSpPr>
        <p:spPr>
          <a:xfrm>
            <a:off x="5151119" y="1082041"/>
            <a:ext cx="3611881" cy="4968558"/>
          </a:xfrm>
        </p:spPr>
        <p:txBody>
          <a:bodyPr>
            <a:noAutofit/>
          </a:bodyPr>
          <a:lstStyle/>
          <a:p>
            <a:pPr marL="0" indent="0">
              <a:spcBef>
                <a:spcPct val="0"/>
              </a:spcBef>
              <a:spcAft>
                <a:spcPts val="2400"/>
              </a:spcAft>
              <a:buNone/>
            </a:pPr>
            <a:r>
              <a:rPr lang="en-GB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A feature of all human societies and communities</a:t>
            </a:r>
          </a:p>
          <a:p>
            <a:pPr marL="0" indent="0">
              <a:spcBef>
                <a:spcPct val="0"/>
              </a:spcBef>
              <a:spcAft>
                <a:spcPts val="2400"/>
              </a:spcAft>
              <a:buNone/>
            </a:pPr>
            <a:endParaRPr lang="en-GB" sz="2400" dirty="0" smtClean="0">
              <a:solidFill>
                <a:srgbClr val="2D2D8A"/>
              </a:solidFill>
            </a:endParaRPr>
          </a:p>
          <a:p>
            <a:pPr marL="0" indent="0">
              <a:spcBef>
                <a:spcPct val="0"/>
              </a:spcBef>
              <a:spcAft>
                <a:spcPts val="2400"/>
              </a:spcAft>
              <a:buNone/>
            </a:pPr>
            <a:r>
              <a:rPr lang="en-GB" sz="2400" dirty="0" smtClean="0">
                <a:solidFill>
                  <a:srgbClr val="3366CC"/>
                </a:solidFill>
              </a:rPr>
              <a:t>In economic terms, to support decision making</a:t>
            </a:r>
          </a:p>
          <a:p>
            <a:pPr marL="0" indent="0">
              <a:spcBef>
                <a:spcPct val="0"/>
              </a:spcBef>
              <a:spcAft>
                <a:spcPts val="2400"/>
              </a:spcAft>
              <a:buNone/>
            </a:pPr>
            <a:endParaRPr lang="en-GB" dirty="0" smtClean="0">
              <a:solidFill>
                <a:srgbClr val="2D2D8A"/>
              </a:solidFill>
            </a:endParaRPr>
          </a:p>
          <a:p>
            <a:pPr marL="0" indent="0">
              <a:spcBef>
                <a:spcPct val="0"/>
              </a:spcBef>
              <a:spcAft>
                <a:spcPct val="150000"/>
              </a:spcAft>
              <a:buNone/>
            </a:pPr>
            <a:r>
              <a:rPr lang="en-GB" sz="2400" dirty="0" smtClean="0">
                <a:solidFill>
                  <a:srgbClr val="000099"/>
                </a:solidFill>
              </a:rPr>
              <a:t>Introduce mechanisms that incorporate the values of ecosystems into decision making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6477000" y="6385560"/>
            <a:ext cx="2133600" cy="365125"/>
          </a:xfrm>
        </p:spPr>
        <p:txBody>
          <a:bodyPr/>
          <a:lstStyle/>
          <a:p>
            <a:fld id="{5CA546DD-44BC-45E4-97B5-B566FFF80A7D}" type="slidenum">
              <a:rPr lang="en-GB" sz="2000" smtClean="0">
                <a:solidFill>
                  <a:prstClr val="black">
                    <a:tint val="75000"/>
                  </a:prstClr>
                </a:solidFill>
              </a:rPr>
              <a:pPr/>
              <a:t>7</a:t>
            </a:fld>
            <a:endParaRPr lang="en-GB" sz="200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502920" y="2606040"/>
            <a:ext cx="8351520" cy="1493520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Round Same Side Corner Rectangle 3"/>
          <p:cNvSpPr/>
          <p:nvPr/>
        </p:nvSpPr>
        <p:spPr>
          <a:xfrm>
            <a:off x="434340" y="4587240"/>
            <a:ext cx="8488680" cy="1584960"/>
          </a:xfrm>
          <a:prstGeom prst="round2SameRect">
            <a:avLst/>
          </a:prstGeom>
          <a:noFill/>
          <a:ln w="762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460084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400"/>
                                        <p:tgtEl>
                                          <p:spTgt spid="62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400"/>
                                        <p:tgtEl>
                                          <p:spTgt spid="62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400"/>
                                        <p:tgtEl>
                                          <p:spTgt spid="624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2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2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7" grpId="0" build="p"/>
      <p:bldP spid="3" grpId="0" animBg="1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98" name="TextBox 22"/>
          <p:cNvSpPr txBox="1">
            <a:spLocks noChangeArrowheads="1"/>
          </p:cNvSpPr>
          <p:nvPr/>
        </p:nvSpPr>
        <p:spPr bwMode="auto">
          <a:xfrm>
            <a:off x="256271" y="4869484"/>
            <a:ext cx="8613409" cy="1169551"/>
          </a:xfrm>
          <a:prstGeom prst="rect">
            <a:avLst/>
          </a:prstGeom>
          <a:noFill/>
          <a:ln w="38100">
            <a:solidFill>
              <a:schemeClr val="accent4">
                <a:lumMod val="7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marL="457200" indent="-457200" eaLnBrk="0" hangingPunct="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9pPr>
          </a:lstStyle>
          <a:p>
            <a:pPr marL="0" indent="0" eaLnBrk="1" hangingPunct="1">
              <a:spcBef>
                <a:spcPts val="600"/>
              </a:spcBef>
              <a:spcAft>
                <a:spcPts val="1200"/>
              </a:spcAft>
            </a:pPr>
            <a:r>
              <a:rPr lang="en-US" sz="20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sz="20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Habitat </a:t>
            </a:r>
            <a:r>
              <a:rPr lang="en-US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 </a:t>
            </a:r>
            <a:r>
              <a:rPr lang="en-US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Supporting Services</a:t>
            </a:r>
          </a:p>
          <a:p>
            <a:pPr marL="365125" indent="0" eaLnBrk="1" hangingPunct="1"/>
            <a:endParaRPr lang="th-TH" sz="1200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Cordia New" pitchFamily="34" charset="-34"/>
            </a:endParaRPr>
          </a:p>
        </p:txBody>
      </p:sp>
      <p:sp>
        <p:nvSpPr>
          <p:cNvPr id="24599" name="TextBox 23"/>
          <p:cNvSpPr txBox="1">
            <a:spLocks noChangeArrowheads="1"/>
          </p:cNvSpPr>
          <p:nvPr/>
        </p:nvSpPr>
        <p:spPr bwMode="auto">
          <a:xfrm>
            <a:off x="6091511" y="1261716"/>
            <a:ext cx="2778169" cy="3539430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marL="457200" indent="-457200" eaLnBrk="0" hangingPunct="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9pPr>
          </a:lstStyle>
          <a:p>
            <a:pPr marL="0" indent="0" eaLnBrk="1" hangingPunct="1"/>
            <a:r>
              <a:rPr lang="en-US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Cultural </a:t>
            </a:r>
            <a:r>
              <a:rPr lang="en-US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and social </a:t>
            </a:r>
            <a:r>
              <a:rPr lang="en-US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Services</a:t>
            </a:r>
          </a:p>
          <a:p>
            <a:pPr marL="0" indent="0" eaLnBrk="1" hangingPunct="1"/>
            <a:endParaRPr lang="en-US" sz="14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eaLnBrk="1" hangingPunct="1"/>
            <a:endParaRPr lang="en-US" sz="1400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eaLnBrk="1" hangingPunct="1"/>
            <a:endParaRPr lang="en-US" sz="24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eaLnBrk="1" hangingPunct="1"/>
            <a:endParaRPr lang="en-US" sz="2400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eaLnBrk="1" hangingPunct="1"/>
            <a:endParaRPr lang="en-US" sz="2400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>
              <a:buFont typeface="Wingdings" pitchFamily="2" charset="2"/>
              <a:buChar char="ü"/>
            </a:pPr>
            <a:endParaRPr lang="en-US" sz="24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Cordia New" pitchFamily="34" charset="-34"/>
            </a:endParaRPr>
          </a:p>
          <a:p>
            <a:pPr eaLnBrk="1" hangingPunct="1">
              <a:buFont typeface="Wingdings" pitchFamily="2" charset="2"/>
              <a:buChar char="ü"/>
            </a:pPr>
            <a:endParaRPr lang="en-US" sz="2400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Cordia New" pitchFamily="34" charset="-34"/>
            </a:endParaRPr>
          </a:p>
          <a:p>
            <a:pPr marL="0" indent="0" eaLnBrk="1" hangingPunct="1"/>
            <a:endParaRPr lang="th-TH" sz="20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Cordia New" pitchFamily="34" charset="-34"/>
            </a:endParaRPr>
          </a:p>
        </p:txBody>
      </p:sp>
      <p:sp>
        <p:nvSpPr>
          <p:cNvPr id="24578" name="Title 1"/>
          <p:cNvSpPr>
            <a:spLocks noGrp="1"/>
          </p:cNvSpPr>
          <p:nvPr>
            <p:ph type="title"/>
          </p:nvPr>
        </p:nvSpPr>
        <p:spPr>
          <a:xfrm>
            <a:off x="213360" y="146368"/>
            <a:ext cx="8540750" cy="966152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sz="6000" dirty="0" smtClean="0"/>
              <a:t>Ecosystem Services</a:t>
            </a:r>
            <a:endParaRPr lang="th-TH" sz="6000" dirty="0" smtClean="0"/>
          </a:p>
        </p:txBody>
      </p:sp>
      <p:pic>
        <p:nvPicPr>
          <p:cNvPr id="24582" name="Picture 7" descr="genetic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3680" y="5002301"/>
            <a:ext cx="1025597" cy="9565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91" name="Picture 16" descr="tourism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4268" y="2348459"/>
            <a:ext cx="1118757" cy="11187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92" name="Picture 17" descr="aesthetic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422" y="3521629"/>
            <a:ext cx="1211971" cy="1233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93" name="Picture 18" descr="habitat"/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5868" y="4961227"/>
            <a:ext cx="1117812" cy="10280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95" name="Picture 20" descr="spiritual"/>
          <p:cNvPicPr>
            <a:picLocks noChangeAspect="1" noChangeArrowheads="1"/>
          </p:cNvPicPr>
          <p:nvPr/>
        </p:nvPicPr>
        <p:blipFill>
          <a:blip r:embed="rId6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5333" y="3463342"/>
            <a:ext cx="1260080" cy="1233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34FAC3-E4CC-4891-8C0F-4F4B1109E617}" type="slidenum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4601" name="TextBox 24"/>
          <p:cNvSpPr txBox="1">
            <a:spLocks noChangeArrowheads="1"/>
          </p:cNvSpPr>
          <p:nvPr/>
        </p:nvSpPr>
        <p:spPr bwMode="auto">
          <a:xfrm>
            <a:off x="5140" y="6179641"/>
            <a:ext cx="386411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9pPr>
          </a:lstStyle>
          <a:p>
            <a:pPr algn="ctr" eaLnBrk="1" hangingPunct="1"/>
            <a:r>
              <a:rPr lang="en-US" sz="1200" dirty="0" smtClean="0">
                <a:solidFill>
                  <a:prstClr val="black"/>
                </a:solidFill>
                <a:cs typeface="Cordia New" pitchFamily="34" charset="-34"/>
              </a:rPr>
              <a:t>From: </a:t>
            </a:r>
            <a:r>
              <a:rPr lang="en-US" sz="1200" dirty="0" smtClean="0">
                <a:solidFill>
                  <a:prstClr val="black"/>
                </a:solidFill>
              </a:rPr>
              <a:t>TEEB </a:t>
            </a:r>
            <a:r>
              <a:rPr lang="en-US" sz="1200" dirty="0">
                <a:solidFill>
                  <a:prstClr val="black"/>
                </a:solidFill>
              </a:rPr>
              <a:t>for Local and Regional Policy Makers (2010)</a:t>
            </a:r>
            <a:endParaRPr lang="th-TH" sz="1200" dirty="0">
              <a:solidFill>
                <a:prstClr val="black"/>
              </a:solidFill>
              <a:cs typeface="Cordia New" pitchFamily="34" charset="-34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234316" y="1254128"/>
            <a:ext cx="2579173" cy="3539430"/>
            <a:chOff x="234316" y="1254128"/>
            <a:chExt cx="2579173" cy="3539430"/>
          </a:xfrm>
        </p:grpSpPr>
        <p:sp>
          <p:nvSpPr>
            <p:cNvPr id="24596" name="TextBox 20"/>
            <p:cNvSpPr txBox="1">
              <a:spLocks noChangeArrowheads="1"/>
            </p:cNvSpPr>
            <p:nvPr/>
          </p:nvSpPr>
          <p:spPr bwMode="auto">
            <a:xfrm>
              <a:off x="234316" y="1254128"/>
              <a:ext cx="2579173" cy="3539430"/>
            </a:xfrm>
            <a:prstGeom prst="rect">
              <a:avLst/>
            </a:prstGeom>
            <a:noFill/>
            <a:ln w="38100">
              <a:solidFill>
                <a:schemeClr val="accent6">
                  <a:lumMod val="50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>
              <a:spAutoFit/>
            </a:bodyPr>
            <a:lstStyle>
              <a:lvl1pPr marL="457200" indent="-457200" eaLnBrk="0" hangingPunct="0">
                <a:defRPr sz="2800">
                  <a:solidFill>
                    <a:schemeClr val="tx1"/>
                  </a:solidFill>
                  <a:latin typeface="Calibri" pitchFamily="34" charset="0"/>
                  <a:cs typeface="Angsana New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Calibri" pitchFamily="34" charset="0"/>
                  <a:cs typeface="Angsana New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Calibri" pitchFamily="34" charset="0"/>
                  <a:cs typeface="Angsana New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Calibri" pitchFamily="34" charset="0"/>
                  <a:cs typeface="Angsana New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Calibri" pitchFamily="34" charset="0"/>
                  <a:cs typeface="Angsana New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alibri" pitchFamily="34" charset="0"/>
                  <a:cs typeface="Angsana New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alibri" pitchFamily="34" charset="0"/>
                  <a:cs typeface="Angsana New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alibri" pitchFamily="34" charset="0"/>
                  <a:cs typeface="Angsana New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alibri" pitchFamily="34" charset="0"/>
                  <a:cs typeface="Angsana New" pitchFamily="18" charset="-34"/>
                </a:defRPr>
              </a:lvl9pPr>
            </a:lstStyle>
            <a:p>
              <a:pPr marL="0" indent="0" eaLnBrk="1" hangingPunct="1"/>
              <a:r>
                <a:rPr lang="en-US" dirty="0" smtClean="0">
                  <a:solidFill>
                    <a:srgbClr val="F79646">
                      <a:lumMod val="75000"/>
                    </a:srgb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Provisioning services </a:t>
              </a:r>
              <a:endParaRPr lang="en-US" sz="4400" dirty="0" smtClean="0">
                <a:solidFill>
                  <a:srgbClr val="F79646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  <a:p>
              <a:pPr marL="0" indent="0" eaLnBrk="1" hangingPunct="1"/>
              <a:endParaRPr lang="en-US" sz="3200" dirty="0" smtClean="0">
                <a:solidFill>
                  <a:srgbClr val="F79646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  <a:p>
              <a:pPr marL="0" indent="0" eaLnBrk="1" hangingPunct="1"/>
              <a:endParaRPr lang="en-US" sz="2000" dirty="0" smtClean="0">
                <a:solidFill>
                  <a:srgbClr val="F79646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  <a:p>
              <a:pPr marL="0" indent="0" eaLnBrk="1" hangingPunct="1"/>
              <a:endParaRPr lang="en-US" dirty="0">
                <a:solidFill>
                  <a:srgbClr val="F79646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  <a:p>
              <a:pPr marL="0" indent="0" eaLnBrk="1" hangingPunct="1"/>
              <a:endParaRPr lang="en-US" sz="3200" dirty="0" smtClean="0">
                <a:solidFill>
                  <a:srgbClr val="F79646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  <a:p>
              <a:pPr marL="0" indent="0" eaLnBrk="1" hangingPunct="1"/>
              <a:endParaRPr lang="en-US" dirty="0">
                <a:solidFill>
                  <a:srgbClr val="F79646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  <a:p>
              <a:pPr marL="0" indent="0" eaLnBrk="1" hangingPunct="1"/>
              <a:r>
                <a:rPr lang="en-US" dirty="0" smtClean="0">
                  <a:solidFill>
                    <a:srgbClr val="F79646">
                      <a:lumMod val="75000"/>
                    </a:srgb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</a:p>
          </p:txBody>
        </p:sp>
        <p:pic>
          <p:nvPicPr>
            <p:cNvPr id="26" name="Picture 4" descr="food"/>
            <p:cNvPicPr>
              <a:picLocks noChangeAspect="1" noChangeArrowheads="1"/>
            </p:cNvPicPr>
            <p:nvPr/>
          </p:nvPicPr>
          <p:blipFill>
            <a:blip r:embed="rId7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2803" y="2160492"/>
              <a:ext cx="1192723" cy="11927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7" name="Picture 5" descr="material"/>
            <p:cNvPicPr>
              <a:picLocks noChangeAspect="1" noChangeArrowheads="1"/>
            </p:cNvPicPr>
            <p:nvPr/>
          </p:nvPicPr>
          <p:blipFill>
            <a:blip r:embed="rId8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8523" y="3404197"/>
              <a:ext cx="1192723" cy="11927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8" name="Picture 6" descr="fresh_water"/>
            <p:cNvPicPr>
              <a:picLocks noChangeAspect="1" noChangeArrowheads="1"/>
            </p:cNvPicPr>
            <p:nvPr/>
          </p:nvPicPr>
          <p:blipFill>
            <a:blip r:embed="rId9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98846" y="2153503"/>
              <a:ext cx="1192723" cy="11927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9" name="Picture 8" descr="medicinal"/>
            <p:cNvPicPr>
              <a:picLocks noChangeAspect="1" noChangeArrowheads="1"/>
            </p:cNvPicPr>
            <p:nvPr/>
          </p:nvPicPr>
          <p:blipFill>
            <a:blip r:embed="rId10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43333" y="3449918"/>
              <a:ext cx="1025497" cy="11927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24594" name="Picture 19" descr="recreation3"/>
          <p:cNvPicPr>
            <a:picLocks noChangeAspect="1" noChangeArrowheads="1"/>
          </p:cNvPicPr>
          <p:nvPr/>
        </p:nvPicPr>
        <p:blipFill>
          <a:blip r:embed="rId11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3025" y="2258930"/>
            <a:ext cx="1190987" cy="1190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" name="Group 3"/>
          <p:cNvGrpSpPr/>
          <p:nvPr/>
        </p:nvGrpSpPr>
        <p:grpSpPr>
          <a:xfrm>
            <a:off x="2920169" y="1253778"/>
            <a:ext cx="3039868" cy="3539430"/>
            <a:chOff x="2688387" y="1253779"/>
            <a:chExt cx="2799210" cy="3483352"/>
          </a:xfrm>
          <a:solidFill>
            <a:srgbClr val="BDFFBD"/>
          </a:solidFill>
        </p:grpSpPr>
        <p:sp>
          <p:nvSpPr>
            <p:cNvPr id="24597" name="TextBox 21"/>
            <p:cNvSpPr txBox="1">
              <a:spLocks noChangeArrowheads="1"/>
            </p:cNvSpPr>
            <p:nvPr/>
          </p:nvSpPr>
          <p:spPr bwMode="auto">
            <a:xfrm>
              <a:off x="2688387" y="1253779"/>
              <a:ext cx="2799210" cy="3483352"/>
            </a:xfrm>
            <a:prstGeom prst="rect">
              <a:avLst/>
            </a:prstGeom>
            <a:ln w="38100"/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>
              <a:lvl1pPr marL="457200" indent="-457200" eaLnBrk="0" hangingPunct="0">
                <a:defRPr sz="2800">
                  <a:solidFill>
                    <a:schemeClr val="tx1"/>
                  </a:solidFill>
                  <a:latin typeface="Calibri" pitchFamily="34" charset="0"/>
                  <a:cs typeface="Angsana New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Calibri" pitchFamily="34" charset="0"/>
                  <a:cs typeface="Angsana New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Calibri" pitchFamily="34" charset="0"/>
                  <a:cs typeface="Angsana New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Calibri" pitchFamily="34" charset="0"/>
                  <a:cs typeface="Angsana New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Calibri" pitchFamily="34" charset="0"/>
                  <a:cs typeface="Angsana New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alibri" pitchFamily="34" charset="0"/>
                  <a:cs typeface="Angsana New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alibri" pitchFamily="34" charset="0"/>
                  <a:cs typeface="Angsana New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alibri" pitchFamily="34" charset="0"/>
                  <a:cs typeface="Angsana New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alibri" pitchFamily="34" charset="0"/>
                  <a:cs typeface="Angsana New" pitchFamily="18" charset="-34"/>
                </a:defRPr>
              </a:lvl9pPr>
            </a:lstStyle>
            <a:p>
              <a:pPr marL="0" indent="0" eaLnBrk="1" hangingPunct="1"/>
              <a:r>
                <a:rPr lang="en-US" dirty="0" smtClean="0">
                  <a:solidFill>
                    <a:srgbClr val="33CC33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Regulating Services</a:t>
              </a:r>
            </a:p>
            <a:p>
              <a:pPr marL="0" indent="0" eaLnBrk="1" hangingPunct="1"/>
              <a:endParaRPr lang="en-US" sz="2000" dirty="0">
                <a:solidFill>
                  <a:srgbClr val="33CC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rdia New" pitchFamily="34" charset="-34"/>
              </a:endParaRPr>
            </a:p>
            <a:p>
              <a:pPr marL="0" indent="0" eaLnBrk="1" hangingPunct="1"/>
              <a:endParaRPr lang="en-US" sz="2000" dirty="0" smtClean="0">
                <a:solidFill>
                  <a:srgbClr val="33CC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rdia New" pitchFamily="34" charset="-34"/>
              </a:endParaRPr>
            </a:p>
            <a:p>
              <a:pPr marL="0" indent="0" eaLnBrk="1" hangingPunct="1"/>
              <a:endParaRPr lang="en-US" sz="2400" dirty="0">
                <a:solidFill>
                  <a:srgbClr val="33CC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rdia New" pitchFamily="34" charset="-34"/>
              </a:endParaRPr>
            </a:p>
            <a:p>
              <a:pPr marL="0" indent="0" eaLnBrk="1" hangingPunct="1"/>
              <a:endParaRPr lang="en-US" sz="2400" dirty="0" smtClean="0">
                <a:solidFill>
                  <a:srgbClr val="33CC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rdia New" pitchFamily="34" charset="-34"/>
              </a:endParaRPr>
            </a:p>
            <a:p>
              <a:pPr marL="0" indent="0" eaLnBrk="1" hangingPunct="1"/>
              <a:endParaRPr lang="en-US" sz="2400" dirty="0">
                <a:solidFill>
                  <a:srgbClr val="33CC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rdia New" pitchFamily="34" charset="-34"/>
              </a:endParaRPr>
            </a:p>
            <a:p>
              <a:pPr marL="0" indent="0" eaLnBrk="1" hangingPunct="1"/>
              <a:endParaRPr lang="en-US" sz="2400" dirty="0" smtClean="0">
                <a:solidFill>
                  <a:srgbClr val="33CC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rdia New" pitchFamily="34" charset="-34"/>
              </a:endParaRPr>
            </a:p>
            <a:p>
              <a:pPr marL="0" indent="0" eaLnBrk="1" hangingPunct="1"/>
              <a:endParaRPr lang="en-US" sz="2400" dirty="0">
                <a:solidFill>
                  <a:srgbClr val="33CC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rdia New" pitchFamily="34" charset="-34"/>
              </a:endParaRPr>
            </a:p>
            <a:p>
              <a:pPr marL="0" indent="0" eaLnBrk="1" hangingPunct="1"/>
              <a:endParaRPr lang="en-US" sz="1800" dirty="0" smtClean="0">
                <a:solidFill>
                  <a:srgbClr val="33CC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rdia New" pitchFamily="34" charset="-34"/>
              </a:endParaRPr>
            </a:p>
            <a:p>
              <a:pPr marL="0" indent="0" eaLnBrk="1" hangingPunct="1"/>
              <a:endParaRPr lang="th-TH" sz="1800" dirty="0">
                <a:solidFill>
                  <a:srgbClr val="33CC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rdia New" pitchFamily="34" charset="-34"/>
              </a:endParaRPr>
            </a:p>
          </p:txBody>
        </p:sp>
        <p:pic>
          <p:nvPicPr>
            <p:cNvPr id="24586" name="Picture 11" descr="climate"/>
            <p:cNvPicPr>
              <a:picLocks noChangeAspect="1" noChangeArrowheads="1"/>
            </p:cNvPicPr>
            <p:nvPr/>
          </p:nvPicPr>
          <p:blipFill>
            <a:blip r:embed="rId12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76940" y="2688277"/>
              <a:ext cx="1033105" cy="103310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585" name="Picture 10" descr="carbon"/>
            <p:cNvPicPr>
              <a:picLocks noChangeAspect="1" noChangeArrowheads="1"/>
            </p:cNvPicPr>
            <p:nvPr/>
          </p:nvPicPr>
          <p:blipFill>
            <a:blip r:embed="rId1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37900" y="1737006"/>
              <a:ext cx="1033105" cy="103310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588" name="Picture 13" descr="water purification"/>
            <p:cNvPicPr>
              <a:picLocks noChangeAspect="1" noChangeArrowheads="1"/>
            </p:cNvPicPr>
            <p:nvPr/>
          </p:nvPicPr>
          <p:blipFill>
            <a:blip r:embed="rId1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88329" y="1737006"/>
              <a:ext cx="1033105" cy="103310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590" name="Picture 15" descr="erosion"/>
            <p:cNvPicPr>
              <a:picLocks noChangeAspect="1" noChangeArrowheads="1"/>
            </p:cNvPicPr>
            <p:nvPr/>
          </p:nvPicPr>
          <p:blipFill>
            <a:blip r:embed="rId15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80026" y="3728528"/>
              <a:ext cx="920155" cy="92015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587" name="Picture 12" descr="pollination"/>
            <p:cNvPicPr>
              <a:picLocks noChangeAspect="1" noChangeArrowheads="1"/>
            </p:cNvPicPr>
            <p:nvPr/>
          </p:nvPicPr>
          <p:blipFill>
            <a:blip r:embed="rId16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89376" y="2645966"/>
              <a:ext cx="1033105" cy="103310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5" name="Picture 14" descr="moderation"/>
            <p:cNvPicPr>
              <a:picLocks noChangeAspect="1" noChangeArrowheads="1"/>
            </p:cNvPicPr>
            <p:nvPr/>
          </p:nvPicPr>
          <p:blipFill>
            <a:blip r:embed="rId17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62137" y="3643995"/>
              <a:ext cx="1019928" cy="101992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584" name="Picture 9" descr="biocontrol"/>
            <p:cNvPicPr>
              <a:picLocks noChangeAspect="1" noChangeArrowheads="1"/>
            </p:cNvPicPr>
            <p:nvPr/>
          </p:nvPicPr>
          <p:blipFill>
            <a:blip r:embed="rId18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39602" y="3643754"/>
              <a:ext cx="1019928" cy="101992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538376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350" y="115314"/>
            <a:ext cx="8812530" cy="570486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Major Threats to biodiversity Loss</a:t>
            </a:r>
            <a:r>
              <a:rPr lang="en-US" sz="3200" dirty="0" smtClean="0">
                <a:solidFill>
                  <a:srgbClr val="FF0000"/>
                </a:solidFill>
              </a:rPr>
              <a:t> (MA, 2005)</a:t>
            </a:r>
            <a:endParaRPr lang="en-US" sz="3200" dirty="0">
              <a:solidFill>
                <a:srgbClr val="FF0000"/>
              </a:solidFill>
            </a:endParaRPr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81000" y="1005840"/>
            <a:ext cx="8336280" cy="5120323"/>
          </a:xfrm>
          <a:prstGeom prst="rect">
            <a:avLst/>
          </a:prstGeom>
        </p:spPr>
      </p:pic>
      <p:grpSp>
        <p:nvGrpSpPr>
          <p:cNvPr id="33" name="Group 32"/>
          <p:cNvGrpSpPr/>
          <p:nvPr/>
        </p:nvGrpSpPr>
        <p:grpSpPr>
          <a:xfrm>
            <a:off x="397087" y="832548"/>
            <a:ext cx="8315803" cy="5295041"/>
            <a:chOff x="388620" y="832548"/>
            <a:chExt cx="8315803" cy="5295041"/>
          </a:xfrm>
        </p:grpSpPr>
        <p:grpSp>
          <p:nvGrpSpPr>
            <p:cNvPr id="32" name="Group 31"/>
            <p:cNvGrpSpPr/>
            <p:nvPr/>
          </p:nvGrpSpPr>
          <p:grpSpPr>
            <a:xfrm>
              <a:off x="3147060" y="832548"/>
              <a:ext cx="5557363" cy="498071"/>
              <a:chOff x="3147060" y="832548"/>
              <a:chExt cx="5557363" cy="498071"/>
            </a:xfrm>
          </p:grpSpPr>
          <p:sp>
            <p:nvSpPr>
              <p:cNvPr id="5" name="TextBox 4"/>
              <p:cNvSpPr txBox="1"/>
              <p:nvPr/>
            </p:nvSpPr>
            <p:spPr>
              <a:xfrm>
                <a:off x="3147060" y="838575"/>
                <a:ext cx="891540" cy="483081"/>
              </a:xfrm>
              <a:prstGeom prst="rect">
                <a:avLst/>
              </a:prstGeom>
              <a:solidFill>
                <a:srgbClr val="FFFF00"/>
              </a:solidFill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ts val="1500"/>
                  </a:lnSpc>
                </a:pPr>
                <a:r>
                  <a:rPr lang="en-US" sz="1600" dirty="0" smtClean="0">
                    <a:solidFill>
                      <a:prstClr val="black"/>
                    </a:solidFill>
                  </a:rPr>
                  <a:t>Habitat Change</a:t>
                </a:r>
                <a:endParaRPr lang="en-US" sz="16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6" name="TextBox 5"/>
              <p:cNvSpPr txBox="1"/>
              <p:nvPr/>
            </p:nvSpPr>
            <p:spPr>
              <a:xfrm>
                <a:off x="4253022" y="840741"/>
                <a:ext cx="914400" cy="489878"/>
              </a:xfrm>
              <a:prstGeom prst="rect">
                <a:avLst/>
              </a:prstGeom>
              <a:solidFill>
                <a:srgbClr val="FFFF00"/>
              </a:solidFill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ts val="1500"/>
                  </a:lnSpc>
                </a:pPr>
                <a:r>
                  <a:rPr lang="en-US" sz="1600" dirty="0" smtClean="0">
                    <a:solidFill>
                      <a:prstClr val="black"/>
                    </a:solidFill>
                  </a:rPr>
                  <a:t>Climate Change</a:t>
                </a:r>
                <a:endParaRPr lang="en-US" sz="16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7" name="TextBox 6"/>
              <p:cNvSpPr txBox="1"/>
              <p:nvPr/>
            </p:nvSpPr>
            <p:spPr>
              <a:xfrm>
                <a:off x="5378007" y="841653"/>
                <a:ext cx="997527" cy="483081"/>
              </a:xfrm>
              <a:prstGeom prst="rect">
                <a:avLst/>
              </a:prstGeom>
              <a:solidFill>
                <a:srgbClr val="FFFF00"/>
              </a:solidFill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ts val="1500"/>
                  </a:lnSpc>
                </a:pPr>
                <a:r>
                  <a:rPr lang="en-US" sz="1600" dirty="0" smtClean="0">
                    <a:solidFill>
                      <a:prstClr val="black"/>
                    </a:solidFill>
                  </a:rPr>
                  <a:t>Invasive Species</a:t>
                </a:r>
                <a:endParaRPr lang="en-US" sz="16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8" name="TextBox 7"/>
              <p:cNvSpPr txBox="1"/>
              <p:nvPr/>
            </p:nvSpPr>
            <p:spPr>
              <a:xfrm>
                <a:off x="6470380" y="832548"/>
                <a:ext cx="1165860" cy="483081"/>
              </a:xfrm>
              <a:prstGeom prst="rect">
                <a:avLst/>
              </a:prstGeom>
              <a:solidFill>
                <a:srgbClr val="FFFF00"/>
              </a:solidFill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ts val="1500"/>
                  </a:lnSpc>
                </a:pPr>
                <a:r>
                  <a:rPr lang="en-US" sz="1600" dirty="0" smtClean="0">
                    <a:solidFill>
                      <a:prstClr val="black"/>
                    </a:solidFill>
                  </a:rPr>
                  <a:t>Over exploitation</a:t>
                </a:r>
                <a:endParaRPr lang="en-US" sz="16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9" name="TextBox 8"/>
              <p:cNvSpPr txBox="1"/>
              <p:nvPr/>
            </p:nvSpPr>
            <p:spPr>
              <a:xfrm>
                <a:off x="7696200" y="856069"/>
                <a:ext cx="1008223" cy="465512"/>
              </a:xfrm>
              <a:prstGeom prst="rect">
                <a:avLst/>
              </a:prstGeom>
              <a:solidFill>
                <a:srgbClr val="FFFF00"/>
              </a:solidFill>
            </p:spPr>
            <p:txBody>
              <a:bodyPr wrap="square" rtlCol="0" anchor="ctr">
                <a:spAutoFit/>
              </a:bodyPr>
              <a:lstStyle/>
              <a:p>
                <a:pPr algn="ctr">
                  <a:lnSpc>
                    <a:spcPts val="28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1600" dirty="0" smtClean="0">
                    <a:solidFill>
                      <a:prstClr val="black"/>
                    </a:solidFill>
                  </a:rPr>
                  <a:t>Pollution</a:t>
                </a:r>
                <a:r>
                  <a:rPr lang="th-TH" sz="1600" dirty="0" smtClean="0">
                    <a:solidFill>
                      <a:prstClr val="black"/>
                    </a:solidFill>
                  </a:rPr>
                  <a:t> </a:t>
                </a:r>
                <a:endParaRPr lang="en-US" sz="1600" dirty="0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31" name="Group 30"/>
            <p:cNvGrpSpPr/>
            <p:nvPr/>
          </p:nvGrpSpPr>
          <p:grpSpPr>
            <a:xfrm>
              <a:off x="388620" y="1387581"/>
              <a:ext cx="5326380" cy="4740008"/>
              <a:chOff x="388620" y="1387581"/>
              <a:chExt cx="5326380" cy="4740008"/>
            </a:xfrm>
          </p:grpSpPr>
          <p:sp>
            <p:nvSpPr>
              <p:cNvPr id="10" name="TextBox 9"/>
              <p:cNvSpPr txBox="1"/>
              <p:nvPr/>
            </p:nvSpPr>
            <p:spPr>
              <a:xfrm>
                <a:off x="399722" y="1573802"/>
                <a:ext cx="1036320" cy="369332"/>
              </a:xfrm>
              <a:prstGeom prst="rect">
                <a:avLst/>
              </a:prstGeom>
              <a:solidFill>
                <a:srgbClr val="D6D5AA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dirty="0" smtClean="0">
                    <a:solidFill>
                      <a:prstClr val="black"/>
                    </a:solidFill>
                  </a:rPr>
                  <a:t>Forest</a:t>
                </a:r>
                <a:endParaRPr lang="en-US" sz="11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1" name="TextBox 10"/>
              <p:cNvSpPr txBox="1"/>
              <p:nvPr/>
            </p:nvSpPr>
            <p:spPr>
              <a:xfrm>
                <a:off x="1615440" y="1387581"/>
                <a:ext cx="1433512" cy="784830"/>
              </a:xfrm>
              <a:prstGeom prst="rect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ts val="1800"/>
                  </a:lnSpc>
                </a:pPr>
                <a:r>
                  <a:rPr lang="en-US" sz="1600" dirty="0" smtClean="0">
                    <a:solidFill>
                      <a:prstClr val="black"/>
                    </a:solidFill>
                  </a:rPr>
                  <a:t>Tundra</a:t>
                </a:r>
                <a:endParaRPr lang="th-TH" sz="1600" dirty="0" smtClean="0">
                  <a:solidFill>
                    <a:prstClr val="black"/>
                  </a:solidFill>
                </a:endParaRPr>
              </a:p>
              <a:p>
                <a:pPr>
                  <a:lnSpc>
                    <a:spcPts val="1800"/>
                  </a:lnSpc>
                </a:pPr>
                <a:r>
                  <a:rPr lang="en-US" sz="1600" dirty="0" smtClean="0">
                    <a:solidFill>
                      <a:prstClr val="black"/>
                    </a:solidFill>
                  </a:rPr>
                  <a:t>Temperate</a:t>
                </a:r>
                <a:endParaRPr lang="th-TH" sz="1600" dirty="0" smtClean="0">
                  <a:solidFill>
                    <a:prstClr val="black"/>
                  </a:solidFill>
                </a:endParaRPr>
              </a:p>
              <a:p>
                <a:pPr>
                  <a:lnSpc>
                    <a:spcPts val="1800"/>
                  </a:lnSpc>
                </a:pPr>
                <a:r>
                  <a:rPr lang="en-US" sz="1600" dirty="0" smtClean="0">
                    <a:solidFill>
                      <a:prstClr val="black"/>
                    </a:solidFill>
                  </a:rPr>
                  <a:t>Tropical</a:t>
                </a:r>
                <a:endParaRPr lang="en-US" sz="1600" dirty="0">
                  <a:solidFill>
                    <a:prstClr val="black"/>
                  </a:solidFill>
                </a:endParaRPr>
              </a:p>
            </p:txBody>
          </p:sp>
          <p:cxnSp>
            <p:nvCxnSpPr>
              <p:cNvPr id="13" name="Straight Connector 12"/>
              <p:cNvCxnSpPr/>
              <p:nvPr/>
            </p:nvCxnSpPr>
            <p:spPr>
              <a:xfrm>
                <a:off x="1645920" y="1645920"/>
                <a:ext cx="132588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Straight Connector 13"/>
              <p:cNvCxnSpPr/>
              <p:nvPr/>
            </p:nvCxnSpPr>
            <p:spPr>
              <a:xfrm>
                <a:off x="1661160" y="1889760"/>
                <a:ext cx="132588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" name="TextBox 14"/>
              <p:cNvSpPr txBox="1"/>
              <p:nvPr/>
            </p:nvSpPr>
            <p:spPr>
              <a:xfrm>
                <a:off x="394847" y="2427358"/>
                <a:ext cx="1079788" cy="584775"/>
              </a:xfrm>
              <a:prstGeom prst="rect">
                <a:avLst/>
              </a:prstGeom>
              <a:solidFill>
                <a:srgbClr val="FCE0C8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sz="1600" dirty="0" smtClean="0">
                    <a:solidFill>
                      <a:prstClr val="black"/>
                    </a:solidFill>
                  </a:rPr>
                  <a:t>Dry land/</a:t>
                </a:r>
              </a:p>
              <a:p>
                <a:r>
                  <a:rPr lang="en-US" sz="1600" dirty="0" smtClean="0">
                    <a:solidFill>
                      <a:prstClr val="black"/>
                    </a:solidFill>
                  </a:rPr>
                  <a:t>Grassland</a:t>
                </a:r>
                <a:endParaRPr lang="en-US" sz="16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6" name="TextBox 15"/>
              <p:cNvSpPr txBox="1"/>
              <p:nvPr/>
            </p:nvSpPr>
            <p:spPr>
              <a:xfrm>
                <a:off x="1584007" y="2243399"/>
                <a:ext cx="1464945" cy="954107"/>
              </a:xfrm>
              <a:prstGeom prst="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sz="1400" dirty="0" smtClean="0">
                    <a:solidFill>
                      <a:prstClr val="black"/>
                    </a:solidFill>
                  </a:rPr>
                  <a:t>Temperate</a:t>
                </a:r>
                <a:r>
                  <a:rPr lang="th-TH" sz="1400" dirty="0" smtClean="0">
                    <a:solidFill>
                      <a:prstClr val="black"/>
                    </a:solidFill>
                  </a:rPr>
                  <a:t/>
                </a:r>
                <a:br>
                  <a:rPr lang="th-TH" sz="1400" dirty="0" smtClean="0">
                    <a:solidFill>
                      <a:prstClr val="black"/>
                    </a:solidFill>
                  </a:rPr>
                </a:br>
                <a:r>
                  <a:rPr lang="en-US" sz="1400" dirty="0" smtClean="0">
                    <a:solidFill>
                      <a:prstClr val="black"/>
                    </a:solidFill>
                  </a:rPr>
                  <a:t>Mediterranean</a:t>
                </a:r>
              </a:p>
              <a:p>
                <a:r>
                  <a:rPr lang="en-US" sz="1400" dirty="0" smtClean="0">
                    <a:solidFill>
                      <a:prstClr val="black"/>
                    </a:solidFill>
                  </a:rPr>
                  <a:t>Tropical Savanna</a:t>
                </a:r>
                <a:r>
                  <a:rPr lang="th-TH" sz="1400" dirty="0" smtClean="0">
                    <a:solidFill>
                      <a:prstClr val="black"/>
                    </a:solidFill>
                  </a:rPr>
                  <a:t/>
                </a:r>
                <a:br>
                  <a:rPr lang="th-TH" sz="1400" dirty="0" smtClean="0">
                    <a:solidFill>
                      <a:prstClr val="black"/>
                    </a:solidFill>
                  </a:rPr>
                </a:br>
                <a:r>
                  <a:rPr lang="en-US" sz="1400" dirty="0" smtClean="0">
                    <a:solidFill>
                      <a:prstClr val="black"/>
                    </a:solidFill>
                  </a:rPr>
                  <a:t>Forest</a:t>
                </a:r>
                <a:endParaRPr lang="en-US" sz="1400" dirty="0">
                  <a:solidFill>
                    <a:prstClr val="black"/>
                  </a:solidFill>
                </a:endParaRPr>
              </a:p>
            </p:txBody>
          </p:sp>
          <p:cxnSp>
            <p:nvCxnSpPr>
              <p:cNvPr id="18" name="Straight Connector 17"/>
              <p:cNvCxnSpPr/>
              <p:nvPr/>
            </p:nvCxnSpPr>
            <p:spPr>
              <a:xfrm>
                <a:off x="1645920" y="2453640"/>
                <a:ext cx="134112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Straight Connector 18"/>
              <p:cNvCxnSpPr/>
              <p:nvPr/>
            </p:nvCxnSpPr>
            <p:spPr>
              <a:xfrm>
                <a:off x="1653540" y="2682240"/>
                <a:ext cx="134112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Straight Connector 19"/>
              <p:cNvCxnSpPr/>
              <p:nvPr/>
            </p:nvCxnSpPr>
            <p:spPr>
              <a:xfrm>
                <a:off x="1645920" y="2926080"/>
                <a:ext cx="134112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" name="TextBox 20"/>
              <p:cNvSpPr txBox="1"/>
              <p:nvPr/>
            </p:nvSpPr>
            <p:spPr>
              <a:xfrm>
                <a:off x="388620" y="3238500"/>
                <a:ext cx="2598420" cy="238783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</p:spPr>
            <p:txBody>
              <a:bodyPr wrap="square" rtlCol="0" anchor="b">
                <a:spAutoFit/>
              </a:bodyPr>
              <a:lstStyle/>
              <a:p>
                <a:pPr>
                  <a:lnSpc>
                    <a:spcPts val="1100"/>
                  </a:lnSpc>
                </a:pPr>
                <a:r>
                  <a:rPr lang="en-US" sz="1600" dirty="0" smtClean="0">
                    <a:solidFill>
                      <a:prstClr val="black"/>
                    </a:solidFill>
                  </a:rPr>
                  <a:t>Inland water</a:t>
                </a:r>
                <a:endParaRPr lang="en-US" sz="16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22" name="TextBox 21"/>
              <p:cNvSpPr txBox="1"/>
              <p:nvPr/>
            </p:nvSpPr>
            <p:spPr>
              <a:xfrm>
                <a:off x="396240" y="3522345"/>
                <a:ext cx="2598420" cy="220573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</p:spPr>
            <p:txBody>
              <a:bodyPr wrap="square" rtlCol="0" anchor="b">
                <a:spAutoFit/>
              </a:bodyPr>
              <a:lstStyle/>
              <a:p>
                <a:pPr>
                  <a:lnSpc>
                    <a:spcPts val="1000"/>
                  </a:lnSpc>
                </a:pPr>
                <a:r>
                  <a:rPr lang="en-US" sz="1600" dirty="0" smtClean="0">
                    <a:solidFill>
                      <a:prstClr val="black"/>
                    </a:solidFill>
                  </a:rPr>
                  <a:t>Coastal</a:t>
                </a:r>
                <a:endParaRPr lang="en-US" sz="16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23" name="TextBox 22"/>
              <p:cNvSpPr txBox="1"/>
              <p:nvPr/>
            </p:nvSpPr>
            <p:spPr>
              <a:xfrm>
                <a:off x="396240" y="3770453"/>
                <a:ext cx="2598420" cy="220573"/>
              </a:xfrm>
              <a:prstGeom prst="rect">
                <a:avLst/>
              </a:prstGeom>
              <a:solidFill>
                <a:schemeClr val="tx2">
                  <a:lumMod val="60000"/>
                  <a:lumOff val="40000"/>
                </a:schemeClr>
              </a:solidFill>
            </p:spPr>
            <p:txBody>
              <a:bodyPr wrap="square" rtlCol="0" anchor="b">
                <a:spAutoFit/>
              </a:bodyPr>
              <a:lstStyle/>
              <a:p>
                <a:pPr>
                  <a:lnSpc>
                    <a:spcPts val="1000"/>
                  </a:lnSpc>
                </a:pPr>
                <a:r>
                  <a:rPr lang="en-US" sz="1600" dirty="0" smtClean="0">
                    <a:solidFill>
                      <a:prstClr val="black"/>
                    </a:solidFill>
                  </a:rPr>
                  <a:t>Marine</a:t>
                </a:r>
                <a:endParaRPr lang="en-US" sz="16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24" name="TextBox 23"/>
              <p:cNvSpPr txBox="1"/>
              <p:nvPr/>
            </p:nvSpPr>
            <p:spPr>
              <a:xfrm>
                <a:off x="403860" y="4041328"/>
                <a:ext cx="2575560" cy="220573"/>
              </a:xfrm>
              <a:prstGeom prst="rect">
                <a:avLst/>
              </a:prstGeom>
              <a:solidFill>
                <a:srgbClr val="FFCCFF"/>
              </a:solidFill>
            </p:spPr>
            <p:txBody>
              <a:bodyPr wrap="square" rtlCol="0" anchor="b">
                <a:spAutoFit/>
              </a:bodyPr>
              <a:lstStyle/>
              <a:p>
                <a:pPr>
                  <a:lnSpc>
                    <a:spcPts val="1000"/>
                  </a:lnSpc>
                </a:pPr>
                <a:r>
                  <a:rPr lang="en-US" sz="1600" dirty="0" smtClean="0">
                    <a:solidFill>
                      <a:prstClr val="black"/>
                    </a:solidFill>
                  </a:rPr>
                  <a:t>Island</a:t>
                </a:r>
                <a:endParaRPr lang="en-US" sz="16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25" name="TextBox 24"/>
              <p:cNvSpPr txBox="1"/>
              <p:nvPr/>
            </p:nvSpPr>
            <p:spPr>
              <a:xfrm>
                <a:off x="403860" y="4309834"/>
                <a:ext cx="2575560" cy="233397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</p:spPr>
            <p:txBody>
              <a:bodyPr wrap="square" rtlCol="0" anchor="b">
                <a:spAutoFit/>
              </a:bodyPr>
              <a:lstStyle/>
              <a:p>
                <a:pPr>
                  <a:lnSpc>
                    <a:spcPts val="1100"/>
                  </a:lnSpc>
                </a:pPr>
                <a:r>
                  <a:rPr lang="en-US" sz="1600" dirty="0" smtClean="0">
                    <a:solidFill>
                      <a:prstClr val="black"/>
                    </a:solidFill>
                  </a:rPr>
                  <a:t>Mountain</a:t>
                </a:r>
                <a:endParaRPr lang="en-US" sz="16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26" name="TextBox 25"/>
              <p:cNvSpPr txBox="1"/>
              <p:nvPr/>
            </p:nvSpPr>
            <p:spPr>
              <a:xfrm>
                <a:off x="396240" y="4591524"/>
                <a:ext cx="2598420" cy="233397"/>
              </a:xfrm>
              <a:prstGeom prst="rect">
                <a:avLst/>
              </a:prstGeom>
              <a:solidFill>
                <a:srgbClr val="DDC3DA"/>
              </a:solidFill>
            </p:spPr>
            <p:txBody>
              <a:bodyPr wrap="square" rtlCol="0" anchor="b">
                <a:spAutoFit/>
              </a:bodyPr>
              <a:lstStyle/>
              <a:p>
                <a:pPr>
                  <a:lnSpc>
                    <a:spcPts val="1100"/>
                  </a:lnSpc>
                </a:pPr>
                <a:r>
                  <a:rPr lang="en-US" sz="1600" dirty="0" smtClean="0">
                    <a:solidFill>
                      <a:prstClr val="black"/>
                    </a:solidFill>
                  </a:rPr>
                  <a:t>Polar</a:t>
                </a:r>
                <a:endParaRPr lang="en-US" sz="16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27" name="TextBox 26"/>
              <p:cNvSpPr txBox="1"/>
              <p:nvPr/>
            </p:nvSpPr>
            <p:spPr>
              <a:xfrm>
                <a:off x="396240" y="4877839"/>
                <a:ext cx="2567940" cy="307392"/>
              </a:xfrm>
              <a:prstGeom prst="rect">
                <a:avLst/>
              </a:prstGeom>
              <a:solidFill>
                <a:srgbClr val="E6EFF2"/>
              </a:solidFill>
            </p:spPr>
            <p:txBody>
              <a:bodyPr wrap="square" rtlCol="0">
                <a:spAutoFit/>
              </a:bodyPr>
              <a:lstStyle/>
              <a:p>
                <a:pPr algn="r">
                  <a:lnSpc>
                    <a:spcPts val="800"/>
                  </a:lnSpc>
                </a:pPr>
                <a:r>
                  <a:rPr lang="en-US" sz="1050" dirty="0" smtClean="0">
                    <a:solidFill>
                      <a:prstClr val="black"/>
                    </a:solidFill>
                  </a:rPr>
                  <a:t>Driver’s impact on biodiversity </a:t>
                </a:r>
                <a:br>
                  <a:rPr lang="en-US" sz="1050" dirty="0" smtClean="0">
                    <a:solidFill>
                      <a:prstClr val="black"/>
                    </a:solidFill>
                  </a:rPr>
                </a:br>
                <a:r>
                  <a:rPr lang="en-US" sz="1050" dirty="0" smtClean="0">
                    <a:solidFill>
                      <a:prstClr val="black"/>
                    </a:solidFill>
                  </a:rPr>
                  <a:t>over </a:t>
                </a:r>
                <a:r>
                  <a:rPr lang="en-US" sz="1050" b="1" dirty="0" smtClean="0">
                    <a:solidFill>
                      <a:prstClr val="black"/>
                    </a:solidFill>
                  </a:rPr>
                  <a:t>the last century</a:t>
                </a:r>
                <a:endParaRPr lang="en-US" sz="1050" b="1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28" name="TextBox 27"/>
              <p:cNvSpPr txBox="1"/>
              <p:nvPr/>
            </p:nvSpPr>
            <p:spPr>
              <a:xfrm>
                <a:off x="459741" y="5146041"/>
                <a:ext cx="1844040" cy="913070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pPr algn="r">
                  <a:lnSpc>
                    <a:spcPts val="1600"/>
                  </a:lnSpc>
                </a:pPr>
                <a:r>
                  <a:rPr lang="en-US" sz="1200" dirty="0" smtClean="0">
                    <a:solidFill>
                      <a:prstClr val="black"/>
                    </a:solidFill>
                  </a:rPr>
                  <a:t>Low</a:t>
                </a:r>
                <a:endParaRPr lang="th-TH" sz="1200" dirty="0" smtClean="0">
                  <a:solidFill>
                    <a:prstClr val="black"/>
                  </a:solidFill>
                </a:endParaRPr>
              </a:p>
              <a:p>
                <a:pPr algn="r">
                  <a:lnSpc>
                    <a:spcPts val="1600"/>
                  </a:lnSpc>
                </a:pPr>
                <a:r>
                  <a:rPr lang="en-US" sz="1200" dirty="0" smtClean="0">
                    <a:solidFill>
                      <a:prstClr val="black"/>
                    </a:solidFill>
                  </a:rPr>
                  <a:t>Moderate</a:t>
                </a:r>
                <a:endParaRPr lang="th-TH" sz="1200" dirty="0" smtClean="0">
                  <a:solidFill>
                    <a:prstClr val="black"/>
                  </a:solidFill>
                </a:endParaRPr>
              </a:p>
              <a:p>
                <a:pPr algn="r">
                  <a:lnSpc>
                    <a:spcPts val="1600"/>
                  </a:lnSpc>
                </a:pPr>
                <a:r>
                  <a:rPr lang="en-US" sz="1200" dirty="0" smtClean="0">
                    <a:solidFill>
                      <a:prstClr val="black"/>
                    </a:solidFill>
                  </a:rPr>
                  <a:t>High</a:t>
                </a:r>
                <a:endParaRPr lang="en-US" sz="1200" dirty="0">
                  <a:solidFill>
                    <a:prstClr val="black"/>
                  </a:solidFill>
                </a:endParaRPr>
              </a:p>
              <a:p>
                <a:pPr algn="r">
                  <a:lnSpc>
                    <a:spcPts val="1600"/>
                  </a:lnSpc>
                </a:pPr>
                <a:r>
                  <a:rPr lang="en-US" sz="1200" dirty="0" smtClean="0">
                    <a:solidFill>
                      <a:prstClr val="black"/>
                    </a:solidFill>
                  </a:rPr>
                  <a:t>Very high</a:t>
                </a:r>
                <a:endParaRPr lang="en-US" sz="12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29" name="TextBox 28"/>
              <p:cNvSpPr txBox="1"/>
              <p:nvPr/>
            </p:nvSpPr>
            <p:spPr>
              <a:xfrm>
                <a:off x="3147060" y="4921156"/>
                <a:ext cx="2567940" cy="253916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sz="1050" b="1" dirty="0" smtClean="0">
                    <a:solidFill>
                      <a:prstClr val="black"/>
                    </a:solidFill>
                  </a:rPr>
                  <a:t>Driver’s current trends</a:t>
                </a:r>
                <a:endParaRPr lang="en-US" sz="1050" b="1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30" name="TextBox 29"/>
              <p:cNvSpPr txBox="1"/>
              <p:nvPr/>
            </p:nvSpPr>
            <p:spPr>
              <a:xfrm>
                <a:off x="3151293" y="5137574"/>
                <a:ext cx="1531620" cy="990015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pPr algn="r">
                  <a:lnSpc>
                    <a:spcPts val="1600"/>
                  </a:lnSpc>
                </a:pPr>
                <a:r>
                  <a:rPr lang="en-US" sz="1200" dirty="0" smtClean="0">
                    <a:solidFill>
                      <a:prstClr val="black"/>
                    </a:solidFill>
                  </a:rPr>
                  <a:t>Decreasing impact</a:t>
                </a:r>
                <a:endParaRPr lang="th-TH" sz="1200" dirty="0" smtClean="0">
                  <a:solidFill>
                    <a:prstClr val="black"/>
                  </a:solidFill>
                </a:endParaRPr>
              </a:p>
              <a:p>
                <a:pPr algn="r">
                  <a:lnSpc>
                    <a:spcPts val="1600"/>
                  </a:lnSpc>
                </a:pPr>
                <a:r>
                  <a:rPr lang="en-US" sz="1200" dirty="0" smtClean="0">
                    <a:solidFill>
                      <a:prstClr val="black"/>
                    </a:solidFill>
                  </a:rPr>
                  <a:t>Continuing impact</a:t>
                </a:r>
                <a:endParaRPr lang="th-TH" sz="1200" dirty="0" smtClean="0">
                  <a:solidFill>
                    <a:prstClr val="black"/>
                  </a:solidFill>
                </a:endParaRPr>
              </a:p>
              <a:p>
                <a:pPr algn="r">
                  <a:lnSpc>
                    <a:spcPts val="1600"/>
                  </a:lnSpc>
                </a:pPr>
                <a:r>
                  <a:rPr lang="en-US" sz="1200" dirty="0" smtClean="0">
                    <a:solidFill>
                      <a:prstClr val="black"/>
                    </a:solidFill>
                  </a:rPr>
                  <a:t>Increasing impact</a:t>
                </a:r>
                <a:endParaRPr lang="th-TH" sz="1200" dirty="0" smtClean="0">
                  <a:solidFill>
                    <a:prstClr val="black"/>
                  </a:solidFill>
                </a:endParaRPr>
              </a:p>
              <a:p>
                <a:pPr algn="r">
                  <a:lnSpc>
                    <a:spcPts val="900"/>
                  </a:lnSpc>
                  <a:spcBef>
                    <a:spcPts val="400"/>
                  </a:spcBef>
                </a:pPr>
                <a:r>
                  <a:rPr lang="en-US" sz="1200" dirty="0" smtClean="0">
                    <a:solidFill>
                      <a:prstClr val="black"/>
                    </a:solidFill>
                  </a:rPr>
                  <a:t>Very rapid increase of the impact</a:t>
                </a:r>
                <a:endParaRPr lang="en-US" sz="1200" dirty="0">
                  <a:solidFill>
                    <a:prstClr val="black"/>
                  </a:solidFill>
                </a:endParaRPr>
              </a:p>
            </p:txBody>
          </p:sp>
        </p:grpSp>
      </p:grpSp>
      <p:sp>
        <p:nvSpPr>
          <p:cNvPr id="3" name="Rounded Rectangle 2"/>
          <p:cNvSpPr/>
          <p:nvPr/>
        </p:nvSpPr>
        <p:spPr>
          <a:xfrm>
            <a:off x="333375" y="1809562"/>
            <a:ext cx="8705850" cy="424041"/>
          </a:xfrm>
          <a:prstGeom prst="roundRect">
            <a:avLst/>
          </a:prstGeom>
          <a:noFill/>
          <a:ln w="762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546DD-44BC-45E4-97B5-B566FFF80A7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28934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Biodiversity: Forest and Wildlife Resources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34490"/>
            <a:ext cx="8229600" cy="4677373"/>
          </a:xfrm>
        </p:spPr>
        <p:txBody>
          <a:bodyPr>
            <a:normAutofit fontScale="77500" lnSpcReduction="20000"/>
          </a:bodyPr>
          <a:lstStyle/>
          <a:p>
            <a:r>
              <a:rPr lang="en-US" dirty="0" smtClean="0">
                <a:solidFill>
                  <a:srgbClr val="000099"/>
                </a:solidFill>
              </a:rPr>
              <a:t>Lost of Biodiversity is the greatest economic problems of this century</a:t>
            </a:r>
            <a:endParaRPr lang="en-US" sz="2400" dirty="0" smtClean="0">
              <a:solidFill>
                <a:srgbClr val="000099"/>
              </a:solidFill>
            </a:endParaRPr>
          </a:p>
          <a:p>
            <a:r>
              <a:rPr lang="en-US" sz="3300" dirty="0" smtClean="0">
                <a:solidFill>
                  <a:srgbClr val="000099"/>
                </a:solidFill>
              </a:rPr>
              <a:t>Biodiversity definition is not easy to define. </a:t>
            </a:r>
            <a:r>
              <a:rPr lang="en-US" sz="3300" dirty="0">
                <a:solidFill>
                  <a:srgbClr val="000099"/>
                </a:solidFill>
              </a:rPr>
              <a:t>N</a:t>
            </a:r>
            <a:r>
              <a:rPr lang="en-US" sz="3300" dirty="0" smtClean="0">
                <a:solidFill>
                  <a:srgbClr val="000099"/>
                </a:solidFill>
              </a:rPr>
              <a:t>umber of species per area of habitat is normally referred but it ignores the ecosystem properties. </a:t>
            </a:r>
            <a:endParaRPr lang="en-US" sz="3300" dirty="0">
              <a:solidFill>
                <a:srgbClr val="000099"/>
              </a:solidFill>
            </a:endParaRPr>
          </a:p>
          <a:p>
            <a:r>
              <a:rPr lang="en-US" sz="3300" dirty="0" smtClean="0">
                <a:solidFill>
                  <a:srgbClr val="000099"/>
                </a:solidFill>
              </a:rPr>
              <a:t>In economist perspective, biodiversity lost problem is one of market failure and, in particular, of externalities and public goods.</a:t>
            </a:r>
          </a:p>
          <a:p>
            <a:r>
              <a:rPr lang="en-US" sz="3300" dirty="0" smtClean="0">
                <a:solidFill>
                  <a:srgbClr val="000099"/>
                </a:solidFill>
              </a:rPr>
              <a:t>Biodiversity provide positive externality at no price. It is as public goods </a:t>
            </a:r>
            <a:r>
              <a:rPr lang="en-US" sz="3100" dirty="0" smtClean="0">
                <a:solidFill>
                  <a:srgbClr val="000099"/>
                </a:solidFill>
              </a:rPr>
              <a:t>(non rival and non excludable) at all level (local, national, and global)</a:t>
            </a:r>
          </a:p>
          <a:p>
            <a:pPr marL="0" indent="0">
              <a:buNone/>
            </a:pPr>
            <a:r>
              <a:rPr lang="en-US" sz="2800" dirty="0">
                <a:solidFill>
                  <a:srgbClr val="000099"/>
                </a:solidFill>
              </a:rPr>
              <a:t>(2014, Helm &amp; Hepburn, </a:t>
            </a:r>
            <a:r>
              <a:rPr lang="en-US" sz="2800" dirty="0" smtClean="0">
                <a:solidFill>
                  <a:srgbClr val="000099"/>
                </a:solidFill>
              </a:rPr>
              <a:t>Nature </a:t>
            </a:r>
            <a:r>
              <a:rPr lang="en-US" sz="2800" dirty="0">
                <a:solidFill>
                  <a:srgbClr val="000099"/>
                </a:solidFill>
              </a:rPr>
              <a:t>in the Balance)</a:t>
            </a:r>
            <a:endParaRPr lang="en-US" sz="2800" dirty="0" smtClean="0">
              <a:solidFill>
                <a:srgbClr val="000099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546DD-44BC-45E4-97B5-B566FFF80A7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4889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9749" y="0"/>
            <a:ext cx="352491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/>
          </p:nvPr>
        </p:nvGraphicFramePr>
        <p:xfrm>
          <a:off x="2146300" y="2499447"/>
          <a:ext cx="6172200" cy="314648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099918"/>
                <a:gridCol w="3072282"/>
              </a:tblGrid>
              <a:tr h="157324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3600" b="1" dirty="0" smtClean="0"/>
                        <a:t>Private Goods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</a:pPr>
                      <a:r>
                        <a:rPr lang="en-US" sz="3600" b="1" kern="1200" dirty="0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Common Goods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324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3600" b="1" dirty="0" smtClean="0"/>
                        <a:t>Club Goods</a:t>
                      </a:r>
                      <a:r>
                        <a:rPr lang="en-US" sz="3600" b="1" baseline="0" dirty="0" smtClean="0"/>
                        <a:t> </a:t>
                      </a:r>
                      <a:endParaRPr lang="th-TH" sz="3600" b="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3600" b="1" dirty="0" smtClean="0">
                          <a:solidFill>
                            <a:srgbClr val="C00000"/>
                          </a:solidFill>
                        </a:rPr>
                        <a:t>Public Goods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330410" y="534838"/>
            <a:ext cx="8858915" cy="83099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sz="4800" b="1" dirty="0" smtClean="0">
                <a:solidFill>
                  <a:srgbClr val="000099"/>
                </a:solidFill>
              </a:rPr>
              <a:t>Type of goods and services</a:t>
            </a:r>
            <a:endParaRPr lang="th-TH" sz="4800" b="1" dirty="0">
              <a:solidFill>
                <a:srgbClr val="000099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85800" y="3163570"/>
            <a:ext cx="1651000" cy="4655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600"/>
              </a:lnSpc>
            </a:pPr>
            <a:r>
              <a:rPr lang="en-US" sz="3200" b="1" dirty="0" smtClean="0">
                <a:solidFill>
                  <a:srgbClr val="000099"/>
                </a:solidFill>
              </a:rPr>
              <a:t>Rival </a:t>
            </a:r>
            <a:endParaRPr lang="th-TH" sz="3200" b="1" dirty="0">
              <a:solidFill>
                <a:srgbClr val="000099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92100" y="4617232"/>
            <a:ext cx="1778000" cy="4655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600"/>
              </a:lnSpc>
            </a:pPr>
            <a:r>
              <a:rPr lang="en-US" sz="3200" b="1" dirty="0" smtClean="0">
                <a:solidFill>
                  <a:srgbClr val="000099"/>
                </a:solidFill>
              </a:rPr>
              <a:t>Non-rival</a:t>
            </a:r>
            <a:endParaRPr lang="th-TH" sz="3200" b="1" dirty="0" smtClean="0">
              <a:solidFill>
                <a:srgbClr val="000099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203451" y="1940838"/>
            <a:ext cx="2921000" cy="4655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600"/>
              </a:lnSpc>
            </a:pPr>
            <a:r>
              <a:rPr lang="en-US" sz="3200" b="1" dirty="0" smtClean="0">
                <a:solidFill>
                  <a:prstClr val="black">
                    <a:lumMod val="95000"/>
                    <a:lumOff val="5000"/>
                  </a:prstClr>
                </a:solidFill>
              </a:rPr>
              <a:t>Excludable</a:t>
            </a:r>
            <a:endParaRPr lang="th-TH" sz="2800" b="1" dirty="0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332837" y="1929441"/>
            <a:ext cx="3049162" cy="4655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600"/>
              </a:lnSpc>
            </a:pPr>
            <a:r>
              <a:rPr lang="en-US" sz="3200" b="1" dirty="0" smtClean="0">
                <a:solidFill>
                  <a:srgbClr val="C00000"/>
                </a:solidFill>
              </a:rPr>
              <a:t>Non-excludable</a:t>
            </a:r>
            <a:endParaRPr lang="th-TH" sz="3200" b="1" dirty="0">
              <a:solidFill>
                <a:srgbClr val="C00000"/>
              </a:solidFill>
            </a:endParaRPr>
          </a:p>
        </p:txBody>
      </p:sp>
      <p:sp>
        <p:nvSpPr>
          <p:cNvPr id="2" name="Cloud 1"/>
          <p:cNvSpPr/>
          <p:nvPr/>
        </p:nvSpPr>
        <p:spPr>
          <a:xfrm rot="155434">
            <a:off x="4926401" y="4087459"/>
            <a:ext cx="3895614" cy="1723869"/>
          </a:xfrm>
          <a:prstGeom prst="cloud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546DD-44BC-45E4-97B5-B566FFF80A7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9426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4901" y="1315465"/>
            <a:ext cx="3712249" cy="4380486"/>
          </a:xfrm>
        </p:spPr>
        <p:txBody>
          <a:bodyPr>
            <a:noAutofit/>
          </a:bodyPr>
          <a:lstStyle/>
          <a:p>
            <a:pPr>
              <a:lnSpc>
                <a:spcPts val="2800"/>
              </a:lnSpc>
              <a:spcBef>
                <a:spcPts val="1200"/>
              </a:spcBef>
            </a:pPr>
            <a:r>
              <a:rPr lang="en-US" sz="2600" dirty="0">
                <a:solidFill>
                  <a:srgbClr val="0000CC"/>
                </a:solidFill>
              </a:rPr>
              <a:t>Why </a:t>
            </a:r>
            <a:r>
              <a:rPr lang="en-US" sz="2600" dirty="0" smtClean="0">
                <a:solidFill>
                  <a:srgbClr val="0000CC"/>
                </a:solidFill>
              </a:rPr>
              <a:t>monetary value?</a:t>
            </a:r>
            <a:endParaRPr lang="en-US" sz="2600" dirty="0">
              <a:solidFill>
                <a:srgbClr val="0000CC"/>
              </a:solidFill>
            </a:endParaRPr>
          </a:p>
          <a:p>
            <a:pPr>
              <a:lnSpc>
                <a:spcPts val="2800"/>
              </a:lnSpc>
              <a:spcBef>
                <a:spcPts val="1200"/>
              </a:spcBef>
            </a:pPr>
            <a:r>
              <a:rPr lang="en-US" sz="2600" dirty="0" smtClean="0">
                <a:solidFill>
                  <a:srgbClr val="0000CC"/>
                </a:solidFill>
              </a:rPr>
              <a:t>How an economist conduct valuation </a:t>
            </a:r>
          </a:p>
          <a:p>
            <a:pPr>
              <a:lnSpc>
                <a:spcPts val="2800"/>
              </a:lnSpc>
              <a:spcBef>
                <a:spcPts val="1200"/>
              </a:spcBef>
            </a:pPr>
            <a:r>
              <a:rPr lang="en-US" sz="2600" dirty="0" smtClean="0">
                <a:solidFill>
                  <a:srgbClr val="0000CC"/>
                </a:solidFill>
              </a:rPr>
              <a:t>Can one define the Total </a:t>
            </a:r>
            <a:r>
              <a:rPr lang="en-US" sz="2600" dirty="0">
                <a:solidFill>
                  <a:srgbClr val="0000CC"/>
                </a:solidFill>
              </a:rPr>
              <a:t>Economic </a:t>
            </a:r>
            <a:r>
              <a:rPr lang="en-US" sz="2600" dirty="0" smtClean="0">
                <a:solidFill>
                  <a:srgbClr val="0000CC"/>
                </a:solidFill>
              </a:rPr>
              <a:t>Value (</a:t>
            </a:r>
            <a:r>
              <a:rPr lang="en-US" sz="2600" dirty="0">
                <a:solidFill>
                  <a:srgbClr val="0000CC"/>
                </a:solidFill>
              </a:rPr>
              <a:t>TEV</a:t>
            </a:r>
            <a:r>
              <a:rPr lang="en-US" sz="2600" dirty="0" smtClean="0">
                <a:solidFill>
                  <a:srgbClr val="0000CC"/>
                </a:solidFill>
              </a:rPr>
              <a:t>) of a nature?  </a:t>
            </a:r>
            <a:endParaRPr lang="en-US" sz="2600" dirty="0">
              <a:solidFill>
                <a:srgbClr val="0000CC"/>
              </a:solidFill>
            </a:endParaRPr>
          </a:p>
          <a:p>
            <a:pPr>
              <a:lnSpc>
                <a:spcPts val="2800"/>
              </a:lnSpc>
              <a:spcBef>
                <a:spcPts val="1200"/>
              </a:spcBef>
            </a:pPr>
            <a:r>
              <a:rPr lang="en-US" sz="2600" dirty="0">
                <a:solidFill>
                  <a:srgbClr val="0000CC"/>
                </a:solidFill>
              </a:rPr>
              <a:t>What does TEEB really </a:t>
            </a:r>
            <a:r>
              <a:rPr lang="en-US" sz="2600" dirty="0" smtClean="0">
                <a:solidFill>
                  <a:srgbClr val="0000CC"/>
                </a:solidFill>
              </a:rPr>
              <a:t>mean to a protected </a:t>
            </a:r>
            <a:r>
              <a:rPr lang="en-US" sz="2600" dirty="0">
                <a:solidFill>
                  <a:srgbClr val="0000CC"/>
                </a:solidFill>
              </a:rPr>
              <a:t>area manager</a:t>
            </a:r>
            <a:r>
              <a:rPr lang="en-US" sz="2600" dirty="0" smtClean="0">
                <a:solidFill>
                  <a:srgbClr val="0000CC"/>
                </a:solidFill>
              </a:rPr>
              <a:t>?</a:t>
            </a:r>
          </a:p>
          <a:p>
            <a:pPr>
              <a:lnSpc>
                <a:spcPts val="2800"/>
              </a:lnSpc>
              <a:spcBef>
                <a:spcPts val="1200"/>
              </a:spcBef>
            </a:pPr>
            <a:r>
              <a:rPr lang="en-US" sz="2600" dirty="0" smtClean="0">
                <a:solidFill>
                  <a:srgbClr val="0000CC"/>
                </a:solidFill>
              </a:rPr>
              <a:t>How to apply TEEB in their current work and responsibilities.</a:t>
            </a:r>
            <a:endParaRPr lang="en-US" sz="2600" dirty="0">
              <a:solidFill>
                <a:srgbClr val="0000CC"/>
              </a:solidFill>
            </a:endParaRPr>
          </a:p>
          <a:p>
            <a:pPr>
              <a:lnSpc>
                <a:spcPts val="2800"/>
              </a:lnSpc>
              <a:spcBef>
                <a:spcPts val="1200"/>
              </a:spcBef>
            </a:pPr>
            <a:endParaRPr lang="en-US" sz="26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350"/>
          <a:stretch/>
        </p:blipFill>
        <p:spPr>
          <a:xfrm>
            <a:off x="3615439" y="836712"/>
            <a:ext cx="5528561" cy="5169390"/>
          </a:xfrm>
          <a:prstGeom prst="rect">
            <a:avLst/>
          </a:prstGeom>
          <a:noFill/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30480" y="-70092"/>
            <a:ext cx="894588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GB" sz="3600" kern="1200">
                <a:solidFill>
                  <a:srgbClr val="000099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1" dirty="0" smtClean="0">
                <a:solidFill>
                  <a:srgbClr val="0000CC"/>
                </a:solidFill>
              </a:rPr>
              <a:t>Questions from a park manager</a:t>
            </a:r>
            <a:endParaRPr lang="th-TH" sz="4000" b="1" dirty="0">
              <a:solidFill>
                <a:srgbClr val="0000CC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546DD-44BC-45E4-97B5-B566FFF80A7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068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Economic Valuation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58291"/>
            <a:ext cx="8420100" cy="1523010"/>
          </a:xfrm>
        </p:spPr>
        <p:txBody>
          <a:bodyPr>
            <a:normAutofit/>
          </a:bodyPr>
          <a:lstStyle/>
          <a:p>
            <a:pPr lvl="0"/>
            <a:r>
              <a:rPr lang="en-US" sz="2800" dirty="0">
                <a:solidFill>
                  <a:srgbClr val="000099"/>
                </a:solidFill>
              </a:rPr>
              <a:t>help determine how best to design policy instruments appropriate </a:t>
            </a:r>
            <a:r>
              <a:rPr lang="en-US" sz="2800" dirty="0" smtClean="0">
                <a:solidFill>
                  <a:srgbClr val="000099"/>
                </a:solidFill>
              </a:rPr>
              <a:t>for </a:t>
            </a:r>
            <a:r>
              <a:rPr lang="en-US" sz="2800" b="1" dirty="0">
                <a:solidFill>
                  <a:srgbClr val="000099"/>
                </a:solidFill>
              </a:rPr>
              <a:t>public </a:t>
            </a:r>
            <a:r>
              <a:rPr lang="en-US" sz="2800" b="1" dirty="0" smtClean="0">
                <a:solidFill>
                  <a:srgbClr val="000099"/>
                </a:solidFill>
              </a:rPr>
              <a:t>goods </a:t>
            </a:r>
            <a:r>
              <a:rPr lang="en-US" sz="2800" dirty="0" smtClean="0">
                <a:solidFill>
                  <a:srgbClr val="000099"/>
                </a:solidFill>
              </a:rPr>
              <a:t>(either at local, national, global level). </a:t>
            </a:r>
            <a:r>
              <a:rPr lang="en-US" sz="2200" dirty="0">
                <a:solidFill>
                  <a:srgbClr val="000099"/>
                </a:solidFill>
              </a:rPr>
              <a:t>(Helm &amp; Hepburn, 2014)</a:t>
            </a:r>
          </a:p>
          <a:p>
            <a:endParaRPr lang="en-US" sz="2800" dirty="0" smtClean="0">
              <a:solidFill>
                <a:srgbClr val="000099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490" y="3042698"/>
            <a:ext cx="3607010" cy="27866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038600" y="3042698"/>
            <a:ext cx="46482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err="1" smtClean="0">
                <a:solidFill>
                  <a:srgbClr val="000099"/>
                </a:solidFill>
              </a:rPr>
              <a:t>Hon</a:t>
            </a:r>
            <a:r>
              <a:rPr lang="en-US" sz="2000" b="1" dirty="0" smtClean="0">
                <a:solidFill>
                  <a:srgbClr val="000099"/>
                </a:solidFill>
              </a:rPr>
              <a:t> </a:t>
            </a:r>
            <a:r>
              <a:rPr lang="en-US" sz="2000" b="1" dirty="0" err="1" smtClean="0">
                <a:solidFill>
                  <a:srgbClr val="000099"/>
                </a:solidFill>
              </a:rPr>
              <a:t>Mun</a:t>
            </a:r>
            <a:r>
              <a:rPr lang="en-US" sz="2000" b="1" dirty="0" smtClean="0">
                <a:solidFill>
                  <a:srgbClr val="000099"/>
                </a:solidFill>
              </a:rPr>
              <a:t> Marine PA: </a:t>
            </a:r>
          </a:p>
          <a:p>
            <a:r>
              <a:rPr lang="en-US" sz="2000" dirty="0" smtClean="0">
                <a:solidFill>
                  <a:srgbClr val="000099"/>
                </a:solidFill>
              </a:rPr>
              <a:t>With the valuation  of ecosystem services information, the user fee is  earmarked for use by the PA and it is now partially self-financed.</a:t>
            </a:r>
            <a:endParaRPr lang="en-US" sz="2000" dirty="0">
              <a:solidFill>
                <a:srgbClr val="000099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546DD-44BC-45E4-97B5-B566FFF80A7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3265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6264"/>
            <a:ext cx="8229600" cy="856236"/>
          </a:xfrm>
        </p:spPr>
        <p:txBody>
          <a:bodyPr/>
          <a:lstStyle/>
          <a:p>
            <a:r>
              <a:rPr lang="en-US" b="1" dirty="0"/>
              <a:t>Economic Valuation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4168" y="858240"/>
            <a:ext cx="8447882" cy="1580159"/>
          </a:xfrm>
        </p:spPr>
        <p:txBody>
          <a:bodyPr>
            <a:noAutofit/>
          </a:bodyPr>
          <a:lstStyle/>
          <a:p>
            <a:pPr lvl="0"/>
            <a:r>
              <a:rPr lang="en-US" sz="2200" dirty="0" smtClean="0">
                <a:solidFill>
                  <a:srgbClr val="000099"/>
                </a:solidFill>
              </a:rPr>
              <a:t>Try to place monetary value so that species/ecosystem can be included in resources allocation and their </a:t>
            </a:r>
            <a:r>
              <a:rPr lang="en-US" sz="2200" b="1" dirty="0" smtClean="0">
                <a:solidFill>
                  <a:srgbClr val="000099"/>
                </a:solidFill>
              </a:rPr>
              <a:t>conservation can be</a:t>
            </a:r>
            <a:r>
              <a:rPr lang="en-US" sz="2200" dirty="0" smtClean="0">
                <a:solidFill>
                  <a:srgbClr val="000099"/>
                </a:solidFill>
              </a:rPr>
              <a:t> </a:t>
            </a:r>
            <a:r>
              <a:rPr lang="en-US" sz="2200" b="1" dirty="0" smtClean="0">
                <a:solidFill>
                  <a:srgbClr val="000099"/>
                </a:solidFill>
              </a:rPr>
              <a:t>traded off against</a:t>
            </a:r>
            <a:r>
              <a:rPr lang="en-US" sz="2200" dirty="0" smtClean="0">
                <a:solidFill>
                  <a:srgbClr val="000099"/>
                </a:solidFill>
              </a:rPr>
              <a:t> other uses of scarce resources. (how much should be spent on species/habitat conservation). </a:t>
            </a:r>
            <a:r>
              <a:rPr lang="en-US" sz="2000" dirty="0">
                <a:solidFill>
                  <a:srgbClr val="000099"/>
                </a:solidFill>
              </a:rPr>
              <a:t>(</a:t>
            </a:r>
            <a:r>
              <a:rPr lang="en-US" sz="2000" dirty="0" smtClean="0">
                <a:solidFill>
                  <a:srgbClr val="000099"/>
                </a:solidFill>
              </a:rPr>
              <a:t>Helm &amp; Hepburn, 2014)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017" y="3181349"/>
            <a:ext cx="2321001" cy="17526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6" name="Content Placeholder 3"/>
          <p:cNvGraphicFramePr>
            <a:graphicFrameLocks/>
          </p:cNvGraphicFramePr>
          <p:nvPr>
            <p:extLst/>
          </p:nvPr>
        </p:nvGraphicFramePr>
        <p:xfrm>
          <a:off x="2655170" y="2514599"/>
          <a:ext cx="6279280" cy="40957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257967" y="4953000"/>
            <a:ext cx="256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 smtClean="0">
                <a:solidFill>
                  <a:prstClr val="black"/>
                </a:solidFill>
              </a:rPr>
              <a:t>Leuser</a:t>
            </a:r>
            <a:r>
              <a:rPr lang="en-US" sz="1600" dirty="0" smtClean="0">
                <a:solidFill>
                  <a:prstClr val="black"/>
                </a:solidFill>
              </a:rPr>
              <a:t> Forest Ecosystem, Sumatra, Indonesia</a:t>
            </a:r>
            <a:endParaRPr lang="en-US" sz="1600" dirty="0">
              <a:solidFill>
                <a:prstClr val="black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39216" y="5886450"/>
            <a:ext cx="292308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prstClr val="black"/>
                </a:solidFill>
              </a:rPr>
              <a:t>Credit:</a:t>
            </a:r>
          </a:p>
          <a:p>
            <a:r>
              <a:rPr lang="en-US" sz="1400" dirty="0" smtClean="0">
                <a:solidFill>
                  <a:prstClr val="black"/>
                </a:solidFill>
              </a:rPr>
              <a:t>The ASEAN TEEB Scoping Study, 2014, Valuing ecosystem services in Southeast Asia</a:t>
            </a:r>
            <a:endParaRPr lang="en-US" sz="1400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546DD-44BC-45E4-97B5-B566FFF80A7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122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50" y="0"/>
            <a:ext cx="8229600" cy="894336"/>
          </a:xfrm>
        </p:spPr>
        <p:txBody>
          <a:bodyPr>
            <a:normAutofit/>
          </a:bodyPr>
          <a:lstStyle/>
          <a:p>
            <a:r>
              <a:rPr lang="en-US" sz="4400" b="1" dirty="0"/>
              <a:t>Economic Valuation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8150" y="858240"/>
            <a:ext cx="8229600" cy="2875560"/>
          </a:xfrm>
        </p:spPr>
        <p:txBody>
          <a:bodyPr>
            <a:normAutofit fontScale="77500" lnSpcReduction="20000"/>
          </a:bodyPr>
          <a:lstStyle/>
          <a:p>
            <a:pPr lvl="0"/>
            <a:r>
              <a:rPr lang="en-US" sz="2800" dirty="0">
                <a:solidFill>
                  <a:srgbClr val="000099"/>
                </a:solidFill>
              </a:rPr>
              <a:t>Not </a:t>
            </a:r>
            <a:r>
              <a:rPr lang="en-US" sz="2800" dirty="0" smtClean="0">
                <a:solidFill>
                  <a:srgbClr val="000099"/>
                </a:solidFill>
              </a:rPr>
              <a:t>estimates the </a:t>
            </a:r>
            <a:r>
              <a:rPr lang="en-US" sz="2800" dirty="0">
                <a:solidFill>
                  <a:srgbClr val="000099"/>
                </a:solidFill>
              </a:rPr>
              <a:t>fundamental ethical value or of ecological </a:t>
            </a:r>
            <a:r>
              <a:rPr lang="en-US" sz="2800" dirty="0" smtClean="0">
                <a:solidFill>
                  <a:srgbClr val="000099"/>
                </a:solidFill>
              </a:rPr>
              <a:t>importance,</a:t>
            </a:r>
          </a:p>
          <a:p>
            <a:pPr lvl="0">
              <a:spcBef>
                <a:spcPts val="600"/>
              </a:spcBef>
            </a:pPr>
            <a:r>
              <a:rPr lang="en-US" sz="2800" dirty="0" smtClean="0">
                <a:solidFill>
                  <a:srgbClr val="000099"/>
                </a:solidFill>
              </a:rPr>
              <a:t>Serves as </a:t>
            </a:r>
            <a:r>
              <a:rPr lang="en-US" sz="2800" b="1" dirty="0" smtClean="0">
                <a:solidFill>
                  <a:srgbClr val="000099"/>
                </a:solidFill>
              </a:rPr>
              <a:t>snapshots </a:t>
            </a:r>
            <a:r>
              <a:rPr lang="en-US" sz="2800" dirty="0" smtClean="0">
                <a:solidFill>
                  <a:srgbClr val="000099"/>
                </a:solidFill>
              </a:rPr>
              <a:t>from different angles,</a:t>
            </a:r>
          </a:p>
          <a:p>
            <a:pPr lvl="0">
              <a:spcBef>
                <a:spcPts val="600"/>
              </a:spcBef>
            </a:pPr>
            <a:r>
              <a:rPr lang="en-US" sz="2800" dirty="0" smtClean="0">
                <a:solidFill>
                  <a:srgbClr val="000099"/>
                </a:solidFill>
              </a:rPr>
              <a:t>Is very much as a case study,</a:t>
            </a:r>
          </a:p>
          <a:p>
            <a:pPr lvl="0">
              <a:spcBef>
                <a:spcPts val="600"/>
              </a:spcBef>
            </a:pPr>
            <a:r>
              <a:rPr lang="en-US" sz="2800" dirty="0" smtClean="0">
                <a:solidFill>
                  <a:srgbClr val="000099"/>
                </a:solidFill>
              </a:rPr>
              <a:t>To </a:t>
            </a:r>
            <a:r>
              <a:rPr lang="en-US" sz="2800" dirty="0">
                <a:solidFill>
                  <a:srgbClr val="000099"/>
                </a:solidFill>
              </a:rPr>
              <a:t>give information to formulate </a:t>
            </a:r>
            <a:r>
              <a:rPr lang="en-US" sz="2800" dirty="0" smtClean="0">
                <a:solidFill>
                  <a:srgbClr val="000099"/>
                </a:solidFill>
              </a:rPr>
              <a:t/>
            </a:r>
            <a:br>
              <a:rPr lang="en-US" sz="2800" dirty="0" smtClean="0">
                <a:solidFill>
                  <a:srgbClr val="000099"/>
                </a:solidFill>
              </a:rPr>
            </a:br>
            <a:r>
              <a:rPr lang="en-US" sz="2800" dirty="0" smtClean="0">
                <a:solidFill>
                  <a:srgbClr val="000099"/>
                </a:solidFill>
              </a:rPr>
              <a:t>policies </a:t>
            </a:r>
            <a:r>
              <a:rPr lang="en-US" sz="2800" dirty="0">
                <a:solidFill>
                  <a:srgbClr val="000099"/>
                </a:solidFill>
              </a:rPr>
              <a:t>to limit the decline of </a:t>
            </a:r>
            <a:r>
              <a:rPr lang="en-US" sz="2800" dirty="0" smtClean="0">
                <a:solidFill>
                  <a:srgbClr val="000099"/>
                </a:solidFill>
              </a:rPr>
              <a:t/>
            </a:r>
            <a:br>
              <a:rPr lang="en-US" sz="2800" dirty="0" smtClean="0">
                <a:solidFill>
                  <a:srgbClr val="000099"/>
                </a:solidFill>
              </a:rPr>
            </a:br>
            <a:r>
              <a:rPr lang="en-US" sz="2800" dirty="0" smtClean="0">
                <a:solidFill>
                  <a:srgbClr val="000099"/>
                </a:solidFill>
              </a:rPr>
              <a:t>biodiversity </a:t>
            </a:r>
            <a:r>
              <a:rPr lang="en-US" sz="2800" dirty="0">
                <a:solidFill>
                  <a:srgbClr val="000099"/>
                </a:solidFill>
              </a:rPr>
              <a:t>and then reverse for </a:t>
            </a:r>
            <a:r>
              <a:rPr lang="en-US" sz="2800" dirty="0" smtClean="0">
                <a:solidFill>
                  <a:srgbClr val="000099"/>
                </a:solidFill>
              </a:rPr>
              <a:t/>
            </a:r>
            <a:br>
              <a:rPr lang="en-US" sz="2800" dirty="0" smtClean="0">
                <a:solidFill>
                  <a:srgbClr val="000099"/>
                </a:solidFill>
              </a:rPr>
            </a:br>
            <a:r>
              <a:rPr lang="en-US" sz="2800" dirty="0" smtClean="0">
                <a:solidFill>
                  <a:srgbClr val="000099"/>
                </a:solidFill>
              </a:rPr>
              <a:t>restoration</a:t>
            </a:r>
            <a:r>
              <a:rPr lang="en-US" sz="2800" dirty="0">
                <a:solidFill>
                  <a:srgbClr val="000099"/>
                </a:solidFill>
              </a:rPr>
              <a:t>. </a:t>
            </a:r>
            <a:endParaRPr lang="en-US" sz="2800" dirty="0" smtClean="0">
              <a:solidFill>
                <a:srgbClr val="000099"/>
              </a:solidFill>
            </a:endParaRPr>
          </a:p>
          <a:p>
            <a:pPr marL="0" lvl="0" indent="361950">
              <a:spcBef>
                <a:spcPts val="600"/>
              </a:spcBef>
              <a:buNone/>
            </a:pPr>
            <a:r>
              <a:rPr lang="en-US" sz="2000" dirty="0" smtClean="0">
                <a:solidFill>
                  <a:srgbClr val="000099"/>
                </a:solidFill>
              </a:rPr>
              <a:t>(Helm </a:t>
            </a:r>
            <a:r>
              <a:rPr lang="en-US" sz="2000" dirty="0">
                <a:solidFill>
                  <a:srgbClr val="000099"/>
                </a:solidFill>
              </a:rPr>
              <a:t>&amp; Hepburn, 2014)</a:t>
            </a:r>
          </a:p>
          <a:p>
            <a:pPr lvl="0"/>
            <a:endParaRPr lang="en-US" sz="2000" dirty="0">
              <a:solidFill>
                <a:srgbClr val="000099"/>
              </a:solidFill>
            </a:endParaRPr>
          </a:p>
          <a:p>
            <a:endParaRPr lang="en-US" sz="2000" dirty="0"/>
          </a:p>
        </p:txBody>
      </p:sp>
      <p:pic>
        <p:nvPicPr>
          <p:cNvPr id="9220" name="Picture 4" descr="https://encrypted-tbn3.gstatic.com/images?q=tbn:ANd9GcQYtTDnzNkLVJVPdOKSo-kCSSS9Fj_5O0n3sc0kgZh61JTQ0Ou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1300" y="5010159"/>
            <a:ext cx="2061129" cy="1371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530"/>
          <a:stretch/>
        </p:blipFill>
        <p:spPr bwMode="auto">
          <a:xfrm>
            <a:off x="476250" y="3739263"/>
            <a:ext cx="3390900" cy="21281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2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5998" y="4414836"/>
            <a:ext cx="2225752" cy="1481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3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8374" y="2076393"/>
            <a:ext cx="3870623" cy="215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546DD-44BC-45E4-97B5-B566FFF80A7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4060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702628" y="2598741"/>
            <a:ext cx="7632700" cy="1253917"/>
            <a:chOff x="687388" y="2577968"/>
            <a:chExt cx="7632700" cy="1708951"/>
          </a:xfrm>
        </p:grpSpPr>
        <p:sp>
          <p:nvSpPr>
            <p:cNvPr id="197644" name="Line 12"/>
            <p:cNvSpPr>
              <a:spLocks noChangeShapeType="1"/>
            </p:cNvSpPr>
            <p:nvPr/>
          </p:nvSpPr>
          <p:spPr bwMode="auto">
            <a:xfrm flipH="1">
              <a:off x="687388" y="2598738"/>
              <a:ext cx="792162" cy="1584325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th-TH">
                <a:solidFill>
                  <a:prstClr val="black"/>
                </a:solidFill>
              </a:endParaRPr>
            </a:p>
          </p:txBody>
        </p:sp>
        <p:sp>
          <p:nvSpPr>
            <p:cNvPr id="197645" name="Line 13"/>
            <p:cNvSpPr>
              <a:spLocks noChangeShapeType="1"/>
            </p:cNvSpPr>
            <p:nvPr/>
          </p:nvSpPr>
          <p:spPr bwMode="auto">
            <a:xfrm>
              <a:off x="1479550" y="2598738"/>
              <a:ext cx="504825" cy="1584325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th-TH">
                <a:solidFill>
                  <a:prstClr val="black"/>
                </a:solidFill>
              </a:endParaRPr>
            </a:p>
          </p:txBody>
        </p:sp>
        <p:sp>
          <p:nvSpPr>
            <p:cNvPr id="197646" name="Line 14"/>
            <p:cNvSpPr>
              <a:spLocks noChangeShapeType="1"/>
            </p:cNvSpPr>
            <p:nvPr/>
          </p:nvSpPr>
          <p:spPr bwMode="auto">
            <a:xfrm>
              <a:off x="1479550" y="2598738"/>
              <a:ext cx="1873250" cy="1584325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prstDash val="sysDot"/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th-TH">
                <a:solidFill>
                  <a:prstClr val="black"/>
                </a:solidFill>
              </a:endParaRPr>
            </a:p>
          </p:txBody>
        </p:sp>
        <p:sp>
          <p:nvSpPr>
            <p:cNvPr id="197647" name="Line 15"/>
            <p:cNvSpPr>
              <a:spLocks noChangeShapeType="1"/>
            </p:cNvSpPr>
            <p:nvPr/>
          </p:nvSpPr>
          <p:spPr bwMode="auto">
            <a:xfrm>
              <a:off x="1479551" y="2598738"/>
              <a:ext cx="2955290" cy="1630045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prstDash val="sysDot"/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th-TH">
                <a:solidFill>
                  <a:prstClr val="black"/>
                </a:solidFill>
              </a:endParaRPr>
            </a:p>
          </p:txBody>
        </p:sp>
        <p:sp>
          <p:nvSpPr>
            <p:cNvPr id="197648" name="Line 16"/>
            <p:cNvSpPr>
              <a:spLocks noChangeShapeType="1"/>
            </p:cNvSpPr>
            <p:nvPr/>
          </p:nvSpPr>
          <p:spPr bwMode="auto">
            <a:xfrm>
              <a:off x="1479550" y="2598738"/>
              <a:ext cx="4105275" cy="1584325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prstDash val="sysDot"/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th-TH">
                <a:solidFill>
                  <a:prstClr val="black"/>
                </a:solidFill>
              </a:endParaRPr>
            </a:p>
          </p:txBody>
        </p:sp>
        <p:sp>
          <p:nvSpPr>
            <p:cNvPr id="197649" name="Line 17"/>
            <p:cNvSpPr>
              <a:spLocks noChangeShapeType="1"/>
            </p:cNvSpPr>
            <p:nvPr/>
          </p:nvSpPr>
          <p:spPr bwMode="auto">
            <a:xfrm>
              <a:off x="1479550" y="2598738"/>
              <a:ext cx="5184775" cy="1584325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prstDash val="sysDot"/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th-TH">
                <a:solidFill>
                  <a:prstClr val="black"/>
                </a:solidFill>
              </a:endParaRPr>
            </a:p>
          </p:txBody>
        </p:sp>
        <p:sp>
          <p:nvSpPr>
            <p:cNvPr id="197650" name="Line 18"/>
            <p:cNvSpPr>
              <a:spLocks noChangeShapeType="1"/>
            </p:cNvSpPr>
            <p:nvPr/>
          </p:nvSpPr>
          <p:spPr bwMode="auto">
            <a:xfrm flipH="1">
              <a:off x="3495675" y="2644458"/>
              <a:ext cx="1325404" cy="1538606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th-TH">
                <a:solidFill>
                  <a:prstClr val="black"/>
                </a:solidFill>
              </a:endParaRPr>
            </a:p>
          </p:txBody>
        </p:sp>
        <p:sp>
          <p:nvSpPr>
            <p:cNvPr id="197651" name="Line 19"/>
            <p:cNvSpPr>
              <a:spLocks noChangeShapeType="1"/>
            </p:cNvSpPr>
            <p:nvPr/>
          </p:nvSpPr>
          <p:spPr bwMode="auto">
            <a:xfrm flipH="1">
              <a:off x="4434840" y="2681822"/>
              <a:ext cx="375760" cy="1605097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th-TH">
                <a:solidFill>
                  <a:prstClr val="black"/>
                </a:solidFill>
              </a:endParaRPr>
            </a:p>
          </p:txBody>
        </p:sp>
        <p:sp>
          <p:nvSpPr>
            <p:cNvPr id="197652" name="Line 20"/>
            <p:cNvSpPr>
              <a:spLocks noChangeShapeType="1"/>
            </p:cNvSpPr>
            <p:nvPr/>
          </p:nvSpPr>
          <p:spPr bwMode="auto">
            <a:xfrm>
              <a:off x="4866799" y="2681822"/>
              <a:ext cx="979646" cy="1605097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th-TH">
                <a:solidFill>
                  <a:prstClr val="black"/>
                </a:solidFill>
              </a:endParaRPr>
            </a:p>
          </p:txBody>
        </p:sp>
        <p:sp>
          <p:nvSpPr>
            <p:cNvPr id="197653" name="Line 21"/>
            <p:cNvSpPr>
              <a:spLocks noChangeShapeType="1"/>
            </p:cNvSpPr>
            <p:nvPr/>
          </p:nvSpPr>
          <p:spPr bwMode="auto">
            <a:xfrm>
              <a:off x="4821079" y="2577968"/>
              <a:ext cx="2132171" cy="1605096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prstDash val="sysDot"/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th-TH">
                <a:solidFill>
                  <a:prstClr val="black"/>
                </a:solidFill>
              </a:endParaRPr>
            </a:p>
          </p:txBody>
        </p:sp>
        <p:sp>
          <p:nvSpPr>
            <p:cNvPr id="197654" name="Line 22"/>
            <p:cNvSpPr>
              <a:spLocks noChangeShapeType="1"/>
            </p:cNvSpPr>
            <p:nvPr/>
          </p:nvSpPr>
          <p:spPr bwMode="auto">
            <a:xfrm>
              <a:off x="4983479" y="2644458"/>
              <a:ext cx="3193733" cy="1584325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prstDash val="sysDot"/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th-TH">
                <a:solidFill>
                  <a:prstClr val="black"/>
                </a:solidFill>
              </a:endParaRPr>
            </a:p>
          </p:txBody>
        </p:sp>
        <p:sp>
          <p:nvSpPr>
            <p:cNvPr id="197655" name="Line 23"/>
            <p:cNvSpPr>
              <a:spLocks noChangeShapeType="1"/>
            </p:cNvSpPr>
            <p:nvPr/>
          </p:nvSpPr>
          <p:spPr bwMode="auto">
            <a:xfrm flipH="1">
              <a:off x="7132320" y="2598738"/>
              <a:ext cx="900430" cy="1688181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th-TH">
                <a:solidFill>
                  <a:prstClr val="black"/>
                </a:solidFill>
              </a:endParaRPr>
            </a:p>
          </p:txBody>
        </p:sp>
        <p:sp>
          <p:nvSpPr>
            <p:cNvPr id="197656" name="Line 24"/>
            <p:cNvSpPr>
              <a:spLocks noChangeShapeType="1"/>
            </p:cNvSpPr>
            <p:nvPr/>
          </p:nvSpPr>
          <p:spPr bwMode="auto">
            <a:xfrm flipH="1">
              <a:off x="5943600" y="2598738"/>
              <a:ext cx="2089150" cy="1584325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th-TH">
                <a:solidFill>
                  <a:prstClr val="black"/>
                </a:solidFill>
              </a:endParaRPr>
            </a:p>
          </p:txBody>
        </p:sp>
        <p:sp>
          <p:nvSpPr>
            <p:cNvPr id="197657" name="Line 25"/>
            <p:cNvSpPr>
              <a:spLocks noChangeShapeType="1"/>
            </p:cNvSpPr>
            <p:nvPr/>
          </p:nvSpPr>
          <p:spPr bwMode="auto">
            <a:xfrm>
              <a:off x="8032750" y="2598738"/>
              <a:ext cx="287338" cy="1688181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th-TH">
                <a:solidFill>
                  <a:prstClr val="black"/>
                </a:solidFill>
              </a:endParaRPr>
            </a:p>
          </p:txBody>
        </p:sp>
      </p:grpSp>
      <p:sp>
        <p:nvSpPr>
          <p:cNvPr id="197635" name="Text Box 3"/>
          <p:cNvSpPr txBox="1">
            <a:spLocks noChangeArrowheads="1"/>
          </p:cNvSpPr>
          <p:nvPr/>
        </p:nvSpPr>
        <p:spPr bwMode="auto">
          <a:xfrm>
            <a:off x="6194902" y="5789880"/>
            <a:ext cx="2843212" cy="338554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de-DE" sz="1600" dirty="0">
                <a:solidFill>
                  <a:prstClr val="black"/>
                </a:solidFill>
              </a:rPr>
              <a:t>TEEB for </a:t>
            </a:r>
            <a:r>
              <a:rPr lang="de-DE" sz="1600" dirty="0" smtClean="0">
                <a:solidFill>
                  <a:prstClr val="black"/>
                </a:solidFill>
              </a:rPr>
              <a:t>Policy Makers 2009</a:t>
            </a:r>
            <a:endParaRPr lang="de-DE" sz="1600" dirty="0">
              <a:solidFill>
                <a:prstClr val="black"/>
              </a:solidFill>
            </a:endParaRPr>
          </a:p>
        </p:txBody>
      </p:sp>
      <p:sp>
        <p:nvSpPr>
          <p:cNvPr id="197636" name="AutoShape 4"/>
          <p:cNvSpPr>
            <a:spLocks noChangeArrowheads="1"/>
          </p:cNvSpPr>
          <p:nvPr/>
        </p:nvSpPr>
        <p:spPr bwMode="auto">
          <a:xfrm>
            <a:off x="184150" y="2093913"/>
            <a:ext cx="2952750" cy="504825"/>
          </a:xfrm>
          <a:prstGeom prst="roundRect">
            <a:avLst>
              <a:gd name="adj" fmla="val 16667"/>
            </a:avLst>
          </a:prstGeom>
          <a:solidFill>
            <a:schemeClr val="tx2">
              <a:lumMod val="20000"/>
              <a:lumOff val="80000"/>
            </a:schemeClr>
          </a:solidFill>
          <a:ln w="19050">
            <a:solidFill>
              <a:srgbClr val="214365"/>
            </a:solidFill>
            <a:round/>
            <a:headEnd/>
            <a:tailE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pPr algn="ctr"/>
            <a:r>
              <a:rPr lang="de-DE" sz="2400" b="1" dirty="0">
                <a:solidFill>
                  <a:prstClr val="black"/>
                </a:solidFill>
              </a:rPr>
              <a:t>Providing Information</a:t>
            </a:r>
          </a:p>
        </p:txBody>
      </p:sp>
      <p:sp>
        <p:nvSpPr>
          <p:cNvPr id="197637" name="AutoShape 5"/>
          <p:cNvSpPr>
            <a:spLocks noChangeArrowheads="1"/>
          </p:cNvSpPr>
          <p:nvPr/>
        </p:nvSpPr>
        <p:spPr bwMode="auto">
          <a:xfrm>
            <a:off x="3540125" y="2093913"/>
            <a:ext cx="2592388" cy="504825"/>
          </a:xfrm>
          <a:prstGeom prst="roundRect">
            <a:avLst>
              <a:gd name="adj" fmla="val 16667"/>
            </a:avLst>
          </a:prstGeom>
          <a:solidFill>
            <a:schemeClr val="accent3">
              <a:lumMod val="60000"/>
              <a:lumOff val="40000"/>
            </a:schemeClr>
          </a:solidFill>
          <a:ln w="19050">
            <a:solidFill>
              <a:srgbClr val="214365"/>
            </a:solidFill>
            <a:round/>
            <a:headEnd/>
            <a:tailE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pPr algn="ctr"/>
            <a:r>
              <a:rPr lang="de-DE" sz="2400" b="1">
                <a:solidFill>
                  <a:prstClr val="black"/>
                </a:solidFill>
              </a:rPr>
              <a:t>Setting Incentives</a:t>
            </a:r>
          </a:p>
        </p:txBody>
      </p:sp>
      <p:sp>
        <p:nvSpPr>
          <p:cNvPr id="197638" name="AutoShape 6"/>
          <p:cNvSpPr>
            <a:spLocks noChangeArrowheads="1"/>
          </p:cNvSpPr>
          <p:nvPr/>
        </p:nvSpPr>
        <p:spPr bwMode="auto">
          <a:xfrm>
            <a:off x="6592888" y="2093913"/>
            <a:ext cx="2411412" cy="504825"/>
          </a:xfrm>
          <a:prstGeom prst="roundRect">
            <a:avLst>
              <a:gd name="adj" fmla="val 16667"/>
            </a:avLst>
          </a:prstGeom>
          <a:solidFill>
            <a:schemeClr val="accent6">
              <a:lumMod val="60000"/>
              <a:lumOff val="40000"/>
            </a:schemeClr>
          </a:solidFill>
          <a:ln w="19050">
            <a:solidFill>
              <a:srgbClr val="214365"/>
            </a:solidFill>
            <a:round/>
            <a:headEnd/>
            <a:tailE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pPr algn="ctr"/>
            <a:r>
              <a:rPr lang="de-DE" sz="2400" b="1">
                <a:solidFill>
                  <a:prstClr val="black"/>
                </a:solidFill>
              </a:rPr>
              <a:t>Regulating Use</a:t>
            </a:r>
          </a:p>
        </p:txBody>
      </p:sp>
      <p:cxnSp>
        <p:nvCxnSpPr>
          <p:cNvPr id="197641" name="AutoShape 9"/>
          <p:cNvCxnSpPr>
            <a:cxnSpLocks noChangeShapeType="1"/>
            <a:endCxn id="197637" idx="0"/>
          </p:cNvCxnSpPr>
          <p:nvPr/>
        </p:nvCxnSpPr>
        <p:spPr bwMode="auto">
          <a:xfrm>
            <a:off x="4836319" y="992505"/>
            <a:ext cx="0" cy="1101408"/>
          </a:xfrm>
          <a:prstGeom prst="straightConnector1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0000"/>
                  </a:outerShdw>
                </a:effectLst>
              </a14:hiddenEffects>
            </a:ext>
          </a:extLst>
        </p:spPr>
      </p:cxnSp>
      <p:cxnSp>
        <p:nvCxnSpPr>
          <p:cNvPr id="197642" name="AutoShape 10"/>
          <p:cNvCxnSpPr>
            <a:cxnSpLocks noChangeShapeType="1"/>
            <a:endCxn id="197636" idx="0"/>
          </p:cNvCxnSpPr>
          <p:nvPr/>
        </p:nvCxnSpPr>
        <p:spPr bwMode="auto">
          <a:xfrm flipH="1">
            <a:off x="1660525" y="992505"/>
            <a:ext cx="3175794" cy="1101408"/>
          </a:xfrm>
          <a:prstGeom prst="straightConnector1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0000"/>
                  </a:outerShdw>
                </a:effectLst>
              </a14:hiddenEffects>
            </a:ext>
          </a:extLst>
        </p:spPr>
      </p:cxnSp>
      <p:cxnSp>
        <p:nvCxnSpPr>
          <p:cNvPr id="197643" name="AutoShape 11"/>
          <p:cNvCxnSpPr>
            <a:cxnSpLocks noChangeShapeType="1"/>
            <a:endCxn id="197638" idx="0"/>
          </p:cNvCxnSpPr>
          <p:nvPr/>
        </p:nvCxnSpPr>
        <p:spPr bwMode="auto">
          <a:xfrm>
            <a:off x="4836319" y="992505"/>
            <a:ext cx="2962275" cy="1101408"/>
          </a:xfrm>
          <a:prstGeom prst="straightConnector1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0000"/>
                  </a:outerShdw>
                </a:effectLst>
              </a14:hiddenEffects>
            </a:ext>
          </a:extLst>
        </p:spPr>
      </p:cxnSp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45720" y="3947160"/>
          <a:ext cx="9128759" cy="1783080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  <a:tableStyleId>{5C22544A-7EE6-4342-B048-85BDC9FD1C3A}</a:tableStyleId>
              </a:tblPr>
              <a:tblGrid>
                <a:gridCol w="1234440"/>
                <a:gridCol w="1386840"/>
                <a:gridCol w="1203960"/>
                <a:gridCol w="1188720"/>
                <a:gridCol w="1325880"/>
                <a:gridCol w="1325880"/>
                <a:gridCol w="1463039"/>
              </a:tblGrid>
              <a:tr h="17830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dirty="0" smtClean="0"/>
                        <a:t>Indicators &amp; Accounting system for natural capital</a:t>
                      </a:r>
                      <a:endParaRPr lang="th-TH" sz="20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dirty="0" smtClean="0"/>
                        <a:t>Integrating ecosystem &amp;</a:t>
                      </a:r>
                      <a:r>
                        <a:rPr lang="en-US" sz="1800" b="0" baseline="0" dirty="0" smtClean="0"/>
                        <a:t> </a:t>
                      </a:r>
                      <a:r>
                        <a:rPr lang="en-US" sz="1800" b="0" dirty="0" smtClean="0"/>
                        <a:t>Biodiversity value into policy assessment</a:t>
                      </a:r>
                      <a:endParaRPr lang="th-TH" sz="2000" b="0" dirty="0"/>
                    </a:p>
                  </a:txBody>
                  <a:tcPr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0" dirty="0" smtClean="0"/>
                        <a:t>Rewarding</a:t>
                      </a:r>
                      <a:r>
                        <a:rPr lang="en-US" sz="1800" b="0" baseline="0" dirty="0" smtClean="0"/>
                        <a:t> benefits through payments and markets</a:t>
                      </a:r>
                      <a:endParaRPr lang="th-TH" sz="1800" b="0" dirty="0"/>
                    </a:p>
                  </a:txBody>
                  <a:tcP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0" dirty="0" smtClean="0"/>
                        <a:t>Reforming subsidies</a:t>
                      </a:r>
                      <a:endParaRPr lang="th-TH" sz="1800" b="0" dirty="0"/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0" dirty="0" smtClean="0"/>
                        <a:t>Addressing</a:t>
                      </a:r>
                      <a:r>
                        <a:rPr lang="en-US" sz="1800" b="0" baseline="0" dirty="0" smtClean="0"/>
                        <a:t> losses through regulation and pricing</a:t>
                      </a:r>
                      <a:endParaRPr lang="th-TH" sz="1800" b="0" dirty="0"/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/>
                      <a:r>
                        <a:rPr lang="en-US" sz="1800" b="0" dirty="0" smtClean="0"/>
                        <a:t>Recognizing</a:t>
                      </a:r>
                      <a:r>
                        <a:rPr lang="en-US" sz="1800" b="0" baseline="0" dirty="0" smtClean="0"/>
                        <a:t> the value of protected areas</a:t>
                      </a:r>
                      <a:endParaRPr lang="th-TH" sz="1800" b="0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0" dirty="0" smtClean="0"/>
                        <a:t>Investing</a:t>
                      </a:r>
                      <a:r>
                        <a:rPr lang="en-US" sz="1800" b="0" baseline="0" dirty="0" smtClean="0"/>
                        <a:t> in ecological infrastructure</a:t>
                      </a:r>
                      <a:endParaRPr lang="th-TH" sz="1800" b="0" dirty="0"/>
                    </a:p>
                  </a:txBody>
                  <a:tcPr>
                    <a:solidFill>
                      <a:schemeClr val="accent6">
                        <a:lumMod val="5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>
          <a:xfrm>
            <a:off x="603567" y="267970"/>
            <a:ext cx="8403273" cy="720725"/>
          </a:xfr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de-DE" sz="2800" dirty="0" smtClean="0">
                <a:solidFill>
                  <a:srgbClr val="000066"/>
                </a:solidFill>
              </a:rPr>
              <a:t>Overview of National </a:t>
            </a:r>
            <a:r>
              <a:rPr lang="de-DE" sz="2800" dirty="0">
                <a:solidFill>
                  <a:srgbClr val="000066"/>
                </a:solidFill>
              </a:rPr>
              <a:t>and </a:t>
            </a:r>
            <a:r>
              <a:rPr lang="de-DE" sz="2800" dirty="0" smtClean="0">
                <a:solidFill>
                  <a:srgbClr val="000066"/>
                </a:solidFill>
              </a:rPr>
              <a:t>International Policy Options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546DD-44BC-45E4-97B5-B566FFF80A7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5819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976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1976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976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97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976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976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636" grpId="0" animBg="1"/>
      <p:bldP spid="197637" grpId="0" animBg="1"/>
      <p:bldP spid="19763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827088" y="2509839"/>
            <a:ext cx="7345362" cy="1226984"/>
            <a:chOff x="827088" y="2509838"/>
            <a:chExt cx="7345362" cy="1584325"/>
          </a:xfrm>
        </p:grpSpPr>
        <p:sp>
          <p:nvSpPr>
            <p:cNvPr id="198666" name="Line 10"/>
            <p:cNvSpPr>
              <a:spLocks noChangeShapeType="1"/>
            </p:cNvSpPr>
            <p:nvPr/>
          </p:nvSpPr>
          <p:spPr bwMode="auto">
            <a:xfrm flipH="1">
              <a:off x="827088" y="2509838"/>
              <a:ext cx="576262" cy="1584325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th-TH">
                <a:solidFill>
                  <a:prstClr val="black"/>
                </a:solidFill>
              </a:endParaRPr>
            </a:p>
          </p:txBody>
        </p:sp>
        <p:sp>
          <p:nvSpPr>
            <p:cNvPr id="198667" name="Line 11"/>
            <p:cNvSpPr>
              <a:spLocks noChangeShapeType="1"/>
            </p:cNvSpPr>
            <p:nvPr/>
          </p:nvSpPr>
          <p:spPr bwMode="auto">
            <a:xfrm>
              <a:off x="1403350" y="2509838"/>
              <a:ext cx="865188" cy="1584325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th-TH">
                <a:solidFill>
                  <a:prstClr val="black"/>
                </a:solidFill>
              </a:endParaRPr>
            </a:p>
          </p:txBody>
        </p:sp>
        <p:sp>
          <p:nvSpPr>
            <p:cNvPr id="198668" name="Line 12"/>
            <p:cNvSpPr>
              <a:spLocks noChangeShapeType="1"/>
            </p:cNvSpPr>
            <p:nvPr/>
          </p:nvSpPr>
          <p:spPr bwMode="auto">
            <a:xfrm>
              <a:off x="1403350" y="2509838"/>
              <a:ext cx="2160588" cy="1512887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prstDash val="sysDot"/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th-TH">
                <a:solidFill>
                  <a:prstClr val="black"/>
                </a:solidFill>
              </a:endParaRPr>
            </a:p>
          </p:txBody>
        </p:sp>
        <p:sp>
          <p:nvSpPr>
            <p:cNvPr id="198669" name="Line 13"/>
            <p:cNvSpPr>
              <a:spLocks noChangeShapeType="1"/>
            </p:cNvSpPr>
            <p:nvPr/>
          </p:nvSpPr>
          <p:spPr bwMode="auto">
            <a:xfrm>
              <a:off x="1403350" y="2509838"/>
              <a:ext cx="3600450" cy="1512887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prstDash val="sysDot"/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th-TH">
                <a:solidFill>
                  <a:prstClr val="black"/>
                </a:solidFill>
              </a:endParaRPr>
            </a:p>
          </p:txBody>
        </p:sp>
        <p:sp>
          <p:nvSpPr>
            <p:cNvPr id="198670" name="Line 14"/>
            <p:cNvSpPr>
              <a:spLocks noChangeShapeType="1"/>
            </p:cNvSpPr>
            <p:nvPr/>
          </p:nvSpPr>
          <p:spPr bwMode="auto">
            <a:xfrm flipH="1">
              <a:off x="2484438" y="2509838"/>
              <a:ext cx="2016125" cy="1512887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prstDash val="sysDot"/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th-TH">
                <a:solidFill>
                  <a:prstClr val="black"/>
                </a:solidFill>
              </a:endParaRPr>
            </a:p>
          </p:txBody>
        </p:sp>
        <p:sp>
          <p:nvSpPr>
            <p:cNvPr id="198671" name="Line 15"/>
            <p:cNvSpPr>
              <a:spLocks noChangeShapeType="1"/>
            </p:cNvSpPr>
            <p:nvPr/>
          </p:nvSpPr>
          <p:spPr bwMode="auto">
            <a:xfrm flipH="1">
              <a:off x="3924300" y="2509838"/>
              <a:ext cx="576263" cy="1512887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th-TH">
                <a:solidFill>
                  <a:prstClr val="black"/>
                </a:solidFill>
              </a:endParaRPr>
            </a:p>
          </p:txBody>
        </p:sp>
        <p:sp>
          <p:nvSpPr>
            <p:cNvPr id="198672" name="Line 16"/>
            <p:cNvSpPr>
              <a:spLocks noChangeShapeType="1"/>
            </p:cNvSpPr>
            <p:nvPr/>
          </p:nvSpPr>
          <p:spPr bwMode="auto">
            <a:xfrm>
              <a:off x="4500563" y="2509838"/>
              <a:ext cx="647700" cy="1512887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th-TH">
                <a:solidFill>
                  <a:prstClr val="black"/>
                </a:solidFill>
              </a:endParaRPr>
            </a:p>
          </p:txBody>
        </p:sp>
        <p:sp>
          <p:nvSpPr>
            <p:cNvPr id="198673" name="Line 17"/>
            <p:cNvSpPr>
              <a:spLocks noChangeShapeType="1"/>
            </p:cNvSpPr>
            <p:nvPr/>
          </p:nvSpPr>
          <p:spPr bwMode="auto">
            <a:xfrm>
              <a:off x="4500563" y="2509838"/>
              <a:ext cx="1871662" cy="1512887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prstDash val="sysDot"/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th-TH">
                <a:solidFill>
                  <a:prstClr val="black"/>
                </a:solidFill>
              </a:endParaRPr>
            </a:p>
          </p:txBody>
        </p:sp>
        <p:sp>
          <p:nvSpPr>
            <p:cNvPr id="198674" name="Line 18"/>
            <p:cNvSpPr>
              <a:spLocks noChangeShapeType="1"/>
            </p:cNvSpPr>
            <p:nvPr/>
          </p:nvSpPr>
          <p:spPr bwMode="auto">
            <a:xfrm flipH="1">
              <a:off x="6659563" y="2509838"/>
              <a:ext cx="1009650" cy="1512887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th-TH">
                <a:solidFill>
                  <a:prstClr val="black"/>
                </a:solidFill>
              </a:endParaRPr>
            </a:p>
          </p:txBody>
        </p:sp>
        <p:sp>
          <p:nvSpPr>
            <p:cNvPr id="198675" name="Line 19"/>
            <p:cNvSpPr>
              <a:spLocks noChangeShapeType="1"/>
            </p:cNvSpPr>
            <p:nvPr/>
          </p:nvSpPr>
          <p:spPr bwMode="auto">
            <a:xfrm>
              <a:off x="7669213" y="2509838"/>
              <a:ext cx="503237" cy="1512887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th-TH">
                <a:solidFill>
                  <a:prstClr val="black"/>
                </a:solidFill>
              </a:endParaRPr>
            </a:p>
          </p:txBody>
        </p:sp>
        <p:sp>
          <p:nvSpPr>
            <p:cNvPr id="198676" name="Line 20"/>
            <p:cNvSpPr>
              <a:spLocks noChangeShapeType="1"/>
            </p:cNvSpPr>
            <p:nvPr/>
          </p:nvSpPr>
          <p:spPr bwMode="auto">
            <a:xfrm flipH="1">
              <a:off x="1187450" y="2509838"/>
              <a:ext cx="3313113" cy="1512887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prstDash val="sysDot"/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th-TH">
                <a:solidFill>
                  <a:prstClr val="black"/>
                </a:solidFill>
              </a:endParaRPr>
            </a:p>
          </p:txBody>
        </p:sp>
      </p:grpSp>
      <p:sp>
        <p:nvSpPr>
          <p:cNvPr id="198659" name="AutoShape 3"/>
          <p:cNvSpPr>
            <a:spLocks noChangeArrowheads="1"/>
          </p:cNvSpPr>
          <p:nvPr/>
        </p:nvSpPr>
        <p:spPr bwMode="auto">
          <a:xfrm>
            <a:off x="215900" y="1790700"/>
            <a:ext cx="2843213" cy="720725"/>
          </a:xfrm>
          <a:prstGeom prst="roundRect">
            <a:avLst>
              <a:gd name="adj" fmla="val 16667"/>
            </a:avLst>
          </a:prstGeom>
          <a:solidFill>
            <a:schemeClr val="tx2">
              <a:lumMod val="20000"/>
              <a:lumOff val="80000"/>
            </a:schemeClr>
          </a:solidFill>
          <a:ln w="19050">
            <a:solidFill>
              <a:srgbClr val="214365"/>
            </a:solidFill>
            <a:round/>
            <a:headEnd/>
            <a:tailEnd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pPr algn="ctr">
              <a:lnSpc>
                <a:spcPts val="2300"/>
              </a:lnSpc>
            </a:pPr>
            <a:r>
              <a:rPr lang="de-DE" sz="2000" dirty="0">
                <a:solidFill>
                  <a:prstClr val="black"/>
                </a:solidFill>
              </a:rPr>
              <a:t>Management &amp; </a:t>
            </a:r>
          </a:p>
          <a:p>
            <a:pPr algn="ctr">
              <a:lnSpc>
                <a:spcPts val="2300"/>
              </a:lnSpc>
            </a:pPr>
            <a:r>
              <a:rPr lang="de-DE" sz="2000" dirty="0">
                <a:solidFill>
                  <a:prstClr val="black"/>
                </a:solidFill>
              </a:rPr>
              <a:t>Regulation</a:t>
            </a:r>
          </a:p>
        </p:txBody>
      </p:sp>
      <p:sp>
        <p:nvSpPr>
          <p:cNvPr id="198660" name="AutoShape 4"/>
          <p:cNvSpPr>
            <a:spLocks noChangeArrowheads="1"/>
          </p:cNvSpPr>
          <p:nvPr/>
        </p:nvSpPr>
        <p:spPr bwMode="auto">
          <a:xfrm>
            <a:off x="3449955" y="1804988"/>
            <a:ext cx="2376488" cy="720725"/>
          </a:xfrm>
          <a:prstGeom prst="roundRect">
            <a:avLst>
              <a:gd name="adj" fmla="val 16667"/>
            </a:avLst>
          </a:prstGeom>
          <a:solidFill>
            <a:schemeClr val="accent3">
              <a:lumMod val="60000"/>
              <a:lumOff val="40000"/>
            </a:schemeClr>
          </a:solidFill>
          <a:ln w="19050">
            <a:solidFill>
              <a:srgbClr val="214365"/>
            </a:solidFill>
            <a:round/>
            <a:headEnd/>
            <a:tailEnd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pPr algn="ctr">
              <a:lnSpc>
                <a:spcPts val="2300"/>
              </a:lnSpc>
            </a:pPr>
            <a:r>
              <a:rPr lang="de-DE" sz="2000">
                <a:solidFill>
                  <a:prstClr val="black"/>
                </a:solidFill>
              </a:rPr>
              <a:t>Planning &amp; </a:t>
            </a:r>
          </a:p>
          <a:p>
            <a:pPr algn="ctr">
              <a:lnSpc>
                <a:spcPts val="2300"/>
              </a:lnSpc>
            </a:pPr>
            <a:r>
              <a:rPr lang="de-DE" sz="2000">
                <a:solidFill>
                  <a:prstClr val="black"/>
                </a:solidFill>
              </a:rPr>
              <a:t>Regulation</a:t>
            </a:r>
          </a:p>
        </p:txBody>
      </p:sp>
      <p:sp>
        <p:nvSpPr>
          <p:cNvPr id="198661" name="AutoShape 5"/>
          <p:cNvSpPr>
            <a:spLocks noChangeArrowheads="1"/>
          </p:cNvSpPr>
          <p:nvPr/>
        </p:nvSpPr>
        <p:spPr bwMode="auto">
          <a:xfrm>
            <a:off x="6121400" y="1819275"/>
            <a:ext cx="2843213" cy="706438"/>
          </a:xfrm>
          <a:prstGeom prst="roundRect">
            <a:avLst>
              <a:gd name="adj" fmla="val 16667"/>
            </a:avLst>
          </a:prstGeom>
          <a:solidFill>
            <a:schemeClr val="accent6">
              <a:lumMod val="40000"/>
              <a:lumOff val="60000"/>
            </a:schemeClr>
          </a:solidFill>
          <a:ln w="19050">
            <a:solidFill>
              <a:srgbClr val="214365"/>
            </a:solidFill>
            <a:round/>
            <a:headEnd/>
            <a:tailEnd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pPr algn="ctr">
              <a:lnSpc>
                <a:spcPts val="2300"/>
              </a:lnSpc>
            </a:pPr>
            <a:r>
              <a:rPr lang="de-DE" sz="2000">
                <a:solidFill>
                  <a:prstClr val="black"/>
                </a:solidFill>
              </a:rPr>
              <a:t>Market Based </a:t>
            </a:r>
          </a:p>
          <a:p>
            <a:pPr algn="ctr">
              <a:lnSpc>
                <a:spcPts val="2300"/>
              </a:lnSpc>
            </a:pPr>
            <a:r>
              <a:rPr lang="de-DE" sz="2000">
                <a:solidFill>
                  <a:prstClr val="black"/>
                </a:solidFill>
              </a:rPr>
              <a:t>Instruments</a:t>
            </a:r>
          </a:p>
        </p:txBody>
      </p:sp>
      <p:cxnSp>
        <p:nvCxnSpPr>
          <p:cNvPr id="198663" name="AutoShape 7"/>
          <p:cNvCxnSpPr>
            <a:cxnSpLocks noChangeShapeType="1"/>
            <a:stCxn id="58370" idx="2"/>
            <a:endCxn id="198660" idx="0"/>
          </p:cNvCxnSpPr>
          <p:nvPr/>
        </p:nvCxnSpPr>
        <p:spPr bwMode="auto">
          <a:xfrm>
            <a:off x="4633698" y="1057593"/>
            <a:ext cx="4501" cy="747395"/>
          </a:xfrm>
          <a:prstGeom prst="straightConnector1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0000"/>
                  </a:outerShdw>
                </a:effectLst>
              </a14:hiddenEffects>
            </a:ext>
          </a:extLst>
        </p:spPr>
      </p:cxnSp>
      <p:cxnSp>
        <p:nvCxnSpPr>
          <p:cNvPr id="198664" name="AutoShape 8"/>
          <p:cNvCxnSpPr>
            <a:cxnSpLocks noChangeShapeType="1"/>
            <a:stCxn id="58370" idx="2"/>
            <a:endCxn id="198659" idx="0"/>
          </p:cNvCxnSpPr>
          <p:nvPr/>
        </p:nvCxnSpPr>
        <p:spPr bwMode="auto">
          <a:xfrm flipH="1">
            <a:off x="1637507" y="1057593"/>
            <a:ext cx="2996191" cy="733107"/>
          </a:xfrm>
          <a:prstGeom prst="straightConnector1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0000"/>
                  </a:outerShdw>
                </a:effectLst>
              </a14:hiddenEffects>
            </a:ext>
          </a:extLst>
        </p:spPr>
      </p:cxnSp>
      <p:cxnSp>
        <p:nvCxnSpPr>
          <p:cNvPr id="198665" name="AutoShape 9"/>
          <p:cNvCxnSpPr>
            <a:cxnSpLocks noChangeShapeType="1"/>
            <a:stCxn id="58370" idx="2"/>
          </p:cNvCxnSpPr>
          <p:nvPr/>
        </p:nvCxnSpPr>
        <p:spPr bwMode="auto">
          <a:xfrm>
            <a:off x="4633698" y="1057593"/>
            <a:ext cx="3089490" cy="779145"/>
          </a:xfrm>
          <a:prstGeom prst="straightConnector1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0000"/>
                  </a:outerShdw>
                </a:effectLst>
              </a14:hiddenEffects>
            </a:ext>
          </a:extLst>
        </p:spPr>
      </p:cxnSp>
      <p:grpSp>
        <p:nvGrpSpPr>
          <p:cNvPr id="198741" name="Group 85"/>
          <p:cNvGrpSpPr>
            <a:grpSpLocks/>
          </p:cNvGrpSpPr>
          <p:nvPr/>
        </p:nvGrpSpPr>
        <p:grpSpPr bwMode="auto">
          <a:xfrm>
            <a:off x="7683500" y="3713164"/>
            <a:ext cx="1281113" cy="1981722"/>
            <a:chOff x="4568" y="3299"/>
            <a:chExt cx="807" cy="1021"/>
          </a:xfrm>
          <a:solidFill>
            <a:schemeClr val="accent6">
              <a:lumMod val="60000"/>
              <a:lumOff val="40000"/>
            </a:schemeClr>
          </a:solidFill>
        </p:grpSpPr>
        <p:grpSp>
          <p:nvGrpSpPr>
            <p:cNvPr id="58395" name="Group 86"/>
            <p:cNvGrpSpPr>
              <a:grpSpLocks/>
            </p:cNvGrpSpPr>
            <p:nvPr/>
          </p:nvGrpSpPr>
          <p:grpSpPr bwMode="auto">
            <a:xfrm>
              <a:off x="4568" y="3299"/>
              <a:ext cx="807" cy="1021"/>
              <a:chOff x="4568" y="3299"/>
              <a:chExt cx="683" cy="894"/>
            </a:xfrm>
            <a:grpFill/>
          </p:grpSpPr>
          <p:sp>
            <p:nvSpPr>
              <p:cNvPr id="58399" name="Rectangle 87"/>
              <p:cNvSpPr>
                <a:spLocks noChangeArrowheads="1"/>
              </p:cNvSpPr>
              <p:nvPr/>
            </p:nvSpPr>
            <p:spPr bwMode="auto">
              <a:xfrm>
                <a:off x="4613" y="3299"/>
                <a:ext cx="638" cy="84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th-TH" sz="2400">
                  <a:solidFill>
                    <a:prstClr val="black"/>
                  </a:solidFill>
                </a:endParaRPr>
              </a:p>
            </p:txBody>
          </p:sp>
          <p:pic>
            <p:nvPicPr>
              <p:cNvPr id="58400" name="Picture 88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613" y="3302"/>
                <a:ext cx="637" cy="846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58401" name="Rectangle 89"/>
              <p:cNvSpPr>
                <a:spLocks noChangeArrowheads="1"/>
              </p:cNvSpPr>
              <p:nvPr/>
            </p:nvSpPr>
            <p:spPr bwMode="auto">
              <a:xfrm>
                <a:off x="4613" y="3299"/>
                <a:ext cx="638" cy="84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th-TH" sz="2400">
                  <a:solidFill>
                    <a:prstClr val="black"/>
                  </a:solidFill>
                </a:endParaRPr>
              </a:p>
            </p:txBody>
          </p:sp>
          <p:sp>
            <p:nvSpPr>
              <p:cNvPr id="58402" name="Rectangle 90"/>
              <p:cNvSpPr>
                <a:spLocks noChangeArrowheads="1"/>
              </p:cNvSpPr>
              <p:nvPr/>
            </p:nvSpPr>
            <p:spPr bwMode="auto">
              <a:xfrm>
                <a:off x="4568" y="3346"/>
                <a:ext cx="637" cy="84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th-TH" sz="2400">
                  <a:solidFill>
                    <a:prstClr val="black"/>
                  </a:solidFill>
                </a:endParaRPr>
              </a:p>
            </p:txBody>
          </p:sp>
          <p:sp>
            <p:nvSpPr>
              <p:cNvPr id="58403" name="Rectangle 91"/>
              <p:cNvSpPr>
                <a:spLocks noChangeArrowheads="1"/>
              </p:cNvSpPr>
              <p:nvPr/>
            </p:nvSpPr>
            <p:spPr bwMode="auto">
              <a:xfrm>
                <a:off x="4568" y="3346"/>
                <a:ext cx="637" cy="847"/>
              </a:xfrm>
              <a:prstGeom prst="rect">
                <a:avLst/>
              </a:prstGeom>
              <a:grpFill/>
              <a:ln w="12700" cap="rnd">
                <a:solidFill>
                  <a:srgbClr val="000000"/>
                </a:solidFill>
                <a:miter lim="800000"/>
                <a:headEnd/>
                <a:tailEnd/>
              </a:ln>
              <a:extLst/>
            </p:spPr>
            <p:txBody>
              <a:bodyPr/>
              <a:lstStyle/>
              <a:p>
                <a:endParaRPr lang="th-TH" sz="240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58397" name="Rectangle 93"/>
            <p:cNvSpPr>
              <a:spLocks noChangeArrowheads="1"/>
            </p:cNvSpPr>
            <p:nvPr/>
          </p:nvSpPr>
          <p:spPr bwMode="auto">
            <a:xfrm>
              <a:off x="4620" y="3522"/>
              <a:ext cx="672" cy="11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de-DE" sz="1600" dirty="0">
                  <a:solidFill>
                    <a:srgbClr val="000000"/>
                  </a:solidFill>
                </a:rPr>
                <a:t>Certification </a:t>
              </a:r>
              <a:endParaRPr lang="de-DE" sz="3200" dirty="0">
                <a:solidFill>
                  <a:prstClr val="black"/>
                </a:solidFill>
              </a:endParaRPr>
            </a:p>
          </p:txBody>
        </p:sp>
        <p:sp>
          <p:nvSpPr>
            <p:cNvPr id="58398" name="Rectangle 94"/>
            <p:cNvSpPr>
              <a:spLocks noChangeArrowheads="1"/>
            </p:cNvSpPr>
            <p:nvPr/>
          </p:nvSpPr>
          <p:spPr bwMode="auto">
            <a:xfrm>
              <a:off x="4651" y="3632"/>
              <a:ext cx="582" cy="12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de-DE" sz="1600" dirty="0" smtClean="0">
                  <a:solidFill>
                    <a:srgbClr val="000000"/>
                  </a:solidFill>
                </a:rPr>
                <a:t> &amp; </a:t>
              </a:r>
              <a:r>
                <a:rPr lang="de-DE" sz="1600" dirty="0">
                  <a:solidFill>
                    <a:srgbClr val="000000"/>
                  </a:solidFill>
                </a:rPr>
                <a:t>Labeling</a:t>
              </a:r>
              <a:endParaRPr lang="de-DE" sz="3200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198677" name="Group 21"/>
          <p:cNvGrpSpPr>
            <a:grpSpLocks/>
          </p:cNvGrpSpPr>
          <p:nvPr/>
        </p:nvGrpSpPr>
        <p:grpSpPr bwMode="auto">
          <a:xfrm>
            <a:off x="179388" y="3713164"/>
            <a:ext cx="1281112" cy="1981722"/>
            <a:chOff x="147" y="3299"/>
            <a:chExt cx="807" cy="1021"/>
          </a:xfrm>
        </p:grpSpPr>
        <p:grpSp>
          <p:nvGrpSpPr>
            <p:cNvPr id="58451" name="Group 22"/>
            <p:cNvGrpSpPr>
              <a:grpSpLocks/>
            </p:cNvGrpSpPr>
            <p:nvPr/>
          </p:nvGrpSpPr>
          <p:grpSpPr bwMode="auto">
            <a:xfrm>
              <a:off x="147" y="3299"/>
              <a:ext cx="807" cy="1021"/>
              <a:chOff x="147" y="3299"/>
              <a:chExt cx="683" cy="894"/>
            </a:xfrm>
          </p:grpSpPr>
          <p:sp>
            <p:nvSpPr>
              <p:cNvPr id="58458" name="Rectangle 23"/>
              <p:cNvSpPr>
                <a:spLocks noChangeArrowheads="1"/>
              </p:cNvSpPr>
              <p:nvPr/>
            </p:nvSpPr>
            <p:spPr bwMode="auto">
              <a:xfrm>
                <a:off x="192" y="3299"/>
                <a:ext cx="638" cy="848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th-TH" sz="2400">
                  <a:solidFill>
                    <a:prstClr val="black"/>
                  </a:solidFill>
                </a:endParaRPr>
              </a:p>
            </p:txBody>
          </p:sp>
          <p:pic>
            <p:nvPicPr>
              <p:cNvPr id="58459" name="Picture 24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92" y="3302"/>
                <a:ext cx="638" cy="8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58460" name="Rectangle 25"/>
              <p:cNvSpPr>
                <a:spLocks noChangeArrowheads="1"/>
              </p:cNvSpPr>
              <p:nvPr/>
            </p:nvSpPr>
            <p:spPr bwMode="auto">
              <a:xfrm>
                <a:off x="192" y="3299"/>
                <a:ext cx="638" cy="848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th-TH" sz="2400">
                  <a:solidFill>
                    <a:prstClr val="black"/>
                  </a:solidFill>
                </a:endParaRPr>
              </a:p>
            </p:txBody>
          </p:sp>
          <p:sp>
            <p:nvSpPr>
              <p:cNvPr id="58461" name="Rectangle 26"/>
              <p:cNvSpPr>
                <a:spLocks noChangeArrowheads="1"/>
              </p:cNvSpPr>
              <p:nvPr/>
            </p:nvSpPr>
            <p:spPr bwMode="auto">
              <a:xfrm>
                <a:off x="147" y="3346"/>
                <a:ext cx="638" cy="847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th-TH" sz="2400">
                  <a:solidFill>
                    <a:prstClr val="black"/>
                  </a:solidFill>
                </a:endParaRPr>
              </a:p>
            </p:txBody>
          </p:sp>
          <p:sp>
            <p:nvSpPr>
              <p:cNvPr id="58462" name="Rectangle 27"/>
              <p:cNvSpPr>
                <a:spLocks noChangeArrowheads="1"/>
              </p:cNvSpPr>
              <p:nvPr/>
            </p:nvSpPr>
            <p:spPr bwMode="auto">
              <a:xfrm>
                <a:off x="147" y="3346"/>
                <a:ext cx="638" cy="847"/>
              </a:xfrm>
              <a:prstGeom prst="rect">
                <a:avLst/>
              </a:prstGeom>
              <a:noFill/>
              <a:ln w="12700" cap="rnd">
                <a:solidFill>
                  <a:srgbClr val="0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th-TH" sz="240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58453" name="Rectangle 29"/>
            <p:cNvSpPr>
              <a:spLocks noChangeArrowheads="1"/>
            </p:cNvSpPr>
            <p:nvPr/>
          </p:nvSpPr>
          <p:spPr bwMode="auto">
            <a:xfrm>
              <a:off x="258" y="3530"/>
              <a:ext cx="577" cy="1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de-DE" sz="1600">
                  <a:solidFill>
                    <a:srgbClr val="000000"/>
                  </a:solidFill>
                </a:rPr>
                <a:t>Ecosystem </a:t>
              </a:r>
              <a:endParaRPr lang="de-DE" sz="3200">
                <a:solidFill>
                  <a:prstClr val="black"/>
                </a:solidFill>
              </a:endParaRPr>
            </a:p>
          </p:txBody>
        </p:sp>
        <p:sp>
          <p:nvSpPr>
            <p:cNvPr id="58454" name="Rectangle 30"/>
            <p:cNvSpPr>
              <a:spLocks noChangeArrowheads="1"/>
            </p:cNvSpPr>
            <p:nvPr/>
          </p:nvSpPr>
          <p:spPr bwMode="auto">
            <a:xfrm>
              <a:off x="258" y="3640"/>
              <a:ext cx="584" cy="1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de-DE" sz="1600" dirty="0">
                  <a:solidFill>
                    <a:srgbClr val="000000"/>
                  </a:solidFill>
                </a:rPr>
                <a:t>Services in </a:t>
              </a:r>
              <a:endParaRPr lang="de-DE" sz="3200" dirty="0">
                <a:solidFill>
                  <a:prstClr val="black"/>
                </a:solidFill>
              </a:endParaRPr>
            </a:p>
          </p:txBody>
        </p:sp>
        <p:sp>
          <p:nvSpPr>
            <p:cNvPr id="58455" name="Rectangle 31"/>
            <p:cNvSpPr>
              <a:spLocks noChangeArrowheads="1"/>
            </p:cNvSpPr>
            <p:nvPr/>
          </p:nvSpPr>
          <p:spPr bwMode="auto">
            <a:xfrm>
              <a:off x="327" y="3747"/>
              <a:ext cx="403" cy="1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de-DE" sz="1600" dirty="0">
                  <a:solidFill>
                    <a:srgbClr val="000000"/>
                  </a:solidFill>
                </a:rPr>
                <a:t>Cities </a:t>
              </a:r>
              <a:r>
                <a:rPr lang="de-DE" sz="1600" dirty="0" smtClean="0">
                  <a:solidFill>
                    <a:srgbClr val="000000"/>
                  </a:solidFill>
                </a:rPr>
                <a:t>&amp;</a:t>
              </a:r>
              <a:endParaRPr lang="de-DE" sz="3200" dirty="0">
                <a:solidFill>
                  <a:prstClr val="black"/>
                </a:solidFill>
              </a:endParaRPr>
            </a:p>
          </p:txBody>
        </p:sp>
        <p:sp>
          <p:nvSpPr>
            <p:cNvPr id="58456" name="Rectangle 32"/>
            <p:cNvSpPr>
              <a:spLocks noChangeArrowheads="1"/>
            </p:cNvSpPr>
            <p:nvPr/>
          </p:nvSpPr>
          <p:spPr bwMode="auto">
            <a:xfrm>
              <a:off x="354" y="3853"/>
              <a:ext cx="344" cy="1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de-DE" sz="1600">
                  <a:solidFill>
                    <a:srgbClr val="000000"/>
                  </a:solidFill>
                </a:rPr>
                <a:t>Public </a:t>
              </a:r>
              <a:endParaRPr lang="de-DE" sz="3200">
                <a:solidFill>
                  <a:prstClr val="black"/>
                </a:solidFill>
              </a:endParaRPr>
            </a:p>
          </p:txBody>
        </p:sp>
        <p:sp>
          <p:nvSpPr>
            <p:cNvPr id="58457" name="Rectangle 33"/>
            <p:cNvSpPr>
              <a:spLocks noChangeArrowheads="1"/>
            </p:cNvSpPr>
            <p:nvPr/>
          </p:nvSpPr>
          <p:spPr bwMode="auto">
            <a:xfrm>
              <a:off x="218" y="3960"/>
              <a:ext cx="703" cy="1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de-DE" sz="1600">
                  <a:solidFill>
                    <a:srgbClr val="000000"/>
                  </a:solidFill>
                </a:rPr>
                <a:t>Management</a:t>
              </a:r>
              <a:endParaRPr lang="de-DE" sz="3200">
                <a:solidFill>
                  <a:prstClr val="black"/>
                </a:solidFill>
              </a:endParaRPr>
            </a:p>
          </p:txBody>
        </p:sp>
      </p:grpSp>
      <p:grpSp>
        <p:nvGrpSpPr>
          <p:cNvPr id="198690" name="Group 34"/>
          <p:cNvGrpSpPr>
            <a:grpSpLocks/>
          </p:cNvGrpSpPr>
          <p:nvPr/>
        </p:nvGrpSpPr>
        <p:grpSpPr bwMode="auto">
          <a:xfrm>
            <a:off x="1582738" y="3713164"/>
            <a:ext cx="1362075" cy="1981722"/>
            <a:chOff x="997" y="3299"/>
            <a:chExt cx="858" cy="1021"/>
          </a:xfrm>
        </p:grpSpPr>
        <p:grpSp>
          <p:nvGrpSpPr>
            <p:cNvPr id="58438" name="Group 35"/>
            <p:cNvGrpSpPr>
              <a:grpSpLocks/>
            </p:cNvGrpSpPr>
            <p:nvPr/>
          </p:nvGrpSpPr>
          <p:grpSpPr bwMode="auto">
            <a:xfrm>
              <a:off x="997" y="3299"/>
              <a:ext cx="858" cy="1021"/>
              <a:chOff x="997" y="3299"/>
              <a:chExt cx="726" cy="894"/>
            </a:xfrm>
          </p:grpSpPr>
          <p:sp>
            <p:nvSpPr>
              <p:cNvPr id="58446" name="Rectangle 36"/>
              <p:cNvSpPr>
                <a:spLocks noChangeArrowheads="1"/>
              </p:cNvSpPr>
              <p:nvPr/>
            </p:nvSpPr>
            <p:spPr bwMode="auto">
              <a:xfrm>
                <a:off x="1040" y="3299"/>
                <a:ext cx="682" cy="848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th-TH" sz="2400">
                  <a:solidFill>
                    <a:prstClr val="black"/>
                  </a:solidFill>
                </a:endParaRPr>
              </a:p>
            </p:txBody>
          </p:sp>
          <p:pic>
            <p:nvPicPr>
              <p:cNvPr id="58447" name="Picture 37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42" y="3302"/>
                <a:ext cx="681" cy="8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58448" name="Rectangle 38"/>
              <p:cNvSpPr>
                <a:spLocks noChangeArrowheads="1"/>
              </p:cNvSpPr>
              <p:nvPr/>
            </p:nvSpPr>
            <p:spPr bwMode="auto">
              <a:xfrm>
                <a:off x="1040" y="3299"/>
                <a:ext cx="682" cy="848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th-TH" sz="2400">
                  <a:solidFill>
                    <a:prstClr val="black"/>
                  </a:solidFill>
                </a:endParaRPr>
              </a:p>
            </p:txBody>
          </p:sp>
          <p:sp>
            <p:nvSpPr>
              <p:cNvPr id="58449" name="Rectangle 39"/>
              <p:cNvSpPr>
                <a:spLocks noChangeArrowheads="1"/>
              </p:cNvSpPr>
              <p:nvPr/>
            </p:nvSpPr>
            <p:spPr bwMode="auto">
              <a:xfrm>
                <a:off x="997" y="3346"/>
                <a:ext cx="681" cy="847"/>
              </a:xfrm>
              <a:prstGeom prst="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th-TH" sz="2400">
                  <a:solidFill>
                    <a:prstClr val="black"/>
                  </a:solidFill>
                </a:endParaRPr>
              </a:p>
            </p:txBody>
          </p:sp>
          <p:sp>
            <p:nvSpPr>
              <p:cNvPr id="58450" name="Rectangle 40"/>
              <p:cNvSpPr>
                <a:spLocks noChangeArrowheads="1"/>
              </p:cNvSpPr>
              <p:nvPr/>
            </p:nvSpPr>
            <p:spPr bwMode="auto">
              <a:xfrm>
                <a:off x="997" y="3346"/>
                <a:ext cx="681" cy="847"/>
              </a:xfrm>
              <a:prstGeom prst="rect">
                <a:avLst/>
              </a:prstGeom>
              <a:noFill/>
              <a:ln w="12700" cap="rnd">
                <a:solidFill>
                  <a:srgbClr val="0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th-TH" sz="240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58440" name="Rectangle 42"/>
            <p:cNvSpPr>
              <a:spLocks noChangeArrowheads="1"/>
            </p:cNvSpPr>
            <p:nvPr/>
          </p:nvSpPr>
          <p:spPr bwMode="auto">
            <a:xfrm>
              <a:off x="1117" y="3530"/>
              <a:ext cx="577" cy="1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de-DE" sz="1600" dirty="0">
                  <a:solidFill>
                    <a:srgbClr val="000000"/>
                  </a:solidFill>
                </a:rPr>
                <a:t>Ecosystem </a:t>
              </a:r>
              <a:endParaRPr lang="de-DE" sz="3200" dirty="0">
                <a:solidFill>
                  <a:prstClr val="black"/>
                </a:solidFill>
              </a:endParaRPr>
            </a:p>
          </p:txBody>
        </p:sp>
        <p:sp>
          <p:nvSpPr>
            <p:cNvPr id="58441" name="Rectangle 43"/>
            <p:cNvSpPr>
              <a:spLocks noChangeArrowheads="1"/>
            </p:cNvSpPr>
            <p:nvPr/>
          </p:nvSpPr>
          <p:spPr bwMode="auto">
            <a:xfrm>
              <a:off x="1117" y="3640"/>
              <a:ext cx="584" cy="1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de-DE" sz="1600" dirty="0">
                  <a:solidFill>
                    <a:srgbClr val="000000"/>
                  </a:solidFill>
                </a:rPr>
                <a:t>Services in </a:t>
              </a:r>
              <a:endParaRPr lang="de-DE" sz="3200" dirty="0">
                <a:solidFill>
                  <a:prstClr val="black"/>
                </a:solidFill>
              </a:endParaRPr>
            </a:p>
          </p:txBody>
        </p:sp>
        <p:sp>
          <p:nvSpPr>
            <p:cNvPr id="58442" name="Rectangle 44"/>
            <p:cNvSpPr>
              <a:spLocks noChangeArrowheads="1"/>
            </p:cNvSpPr>
            <p:nvPr/>
          </p:nvSpPr>
          <p:spPr bwMode="auto">
            <a:xfrm>
              <a:off x="1102" y="3747"/>
              <a:ext cx="626" cy="1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de-DE" sz="1600">
                  <a:solidFill>
                    <a:srgbClr val="000000"/>
                  </a:solidFill>
                </a:rPr>
                <a:t>Rural Areas </a:t>
              </a:r>
              <a:endParaRPr lang="de-DE" sz="3200">
                <a:solidFill>
                  <a:prstClr val="black"/>
                </a:solidFill>
              </a:endParaRPr>
            </a:p>
          </p:txBody>
        </p:sp>
        <p:sp>
          <p:nvSpPr>
            <p:cNvPr id="58443" name="Rectangle 45"/>
            <p:cNvSpPr>
              <a:spLocks noChangeArrowheads="1"/>
            </p:cNvSpPr>
            <p:nvPr/>
          </p:nvSpPr>
          <p:spPr bwMode="auto">
            <a:xfrm>
              <a:off x="1102" y="3853"/>
              <a:ext cx="535" cy="1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de-DE" sz="1600" dirty="0" smtClean="0">
                  <a:solidFill>
                    <a:srgbClr val="000000"/>
                  </a:solidFill>
                </a:rPr>
                <a:t>&amp; Natural </a:t>
              </a:r>
              <a:endParaRPr lang="de-DE" sz="3200" dirty="0">
                <a:solidFill>
                  <a:prstClr val="black"/>
                </a:solidFill>
              </a:endParaRPr>
            </a:p>
          </p:txBody>
        </p:sp>
        <p:sp>
          <p:nvSpPr>
            <p:cNvPr id="58444" name="Rectangle 46"/>
            <p:cNvSpPr>
              <a:spLocks noChangeArrowheads="1"/>
            </p:cNvSpPr>
            <p:nvPr/>
          </p:nvSpPr>
          <p:spPr bwMode="auto">
            <a:xfrm>
              <a:off x="1147" y="3960"/>
              <a:ext cx="512" cy="1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de-DE" sz="1600">
                  <a:solidFill>
                    <a:srgbClr val="000000"/>
                  </a:solidFill>
                </a:rPr>
                <a:t>Resource </a:t>
              </a:r>
              <a:endParaRPr lang="de-DE" sz="3200">
                <a:solidFill>
                  <a:prstClr val="black"/>
                </a:solidFill>
              </a:endParaRPr>
            </a:p>
          </p:txBody>
        </p:sp>
        <p:sp>
          <p:nvSpPr>
            <p:cNvPr id="58445" name="Rectangle 47"/>
            <p:cNvSpPr>
              <a:spLocks noChangeArrowheads="1"/>
            </p:cNvSpPr>
            <p:nvPr/>
          </p:nvSpPr>
          <p:spPr bwMode="auto">
            <a:xfrm>
              <a:off x="1077" y="4066"/>
              <a:ext cx="703" cy="1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de-DE" sz="1600">
                  <a:solidFill>
                    <a:srgbClr val="000000"/>
                  </a:solidFill>
                </a:rPr>
                <a:t>Management</a:t>
              </a:r>
              <a:endParaRPr lang="de-DE" sz="3200">
                <a:solidFill>
                  <a:prstClr val="black"/>
                </a:solidFill>
              </a:endParaRPr>
            </a:p>
          </p:txBody>
        </p:sp>
      </p:grpSp>
      <p:grpSp>
        <p:nvGrpSpPr>
          <p:cNvPr id="198704" name="Group 48"/>
          <p:cNvGrpSpPr>
            <a:grpSpLocks/>
          </p:cNvGrpSpPr>
          <p:nvPr/>
        </p:nvGrpSpPr>
        <p:grpSpPr bwMode="auto">
          <a:xfrm>
            <a:off x="3059111" y="3713164"/>
            <a:ext cx="1360486" cy="1981722"/>
            <a:chOff x="1889" y="3299"/>
            <a:chExt cx="857" cy="1021"/>
          </a:xfrm>
          <a:solidFill>
            <a:schemeClr val="accent3">
              <a:lumMod val="60000"/>
              <a:lumOff val="40000"/>
            </a:schemeClr>
          </a:solidFill>
        </p:grpSpPr>
        <p:grpSp>
          <p:nvGrpSpPr>
            <p:cNvPr id="58427" name="Group 49"/>
            <p:cNvGrpSpPr>
              <a:grpSpLocks/>
            </p:cNvGrpSpPr>
            <p:nvPr/>
          </p:nvGrpSpPr>
          <p:grpSpPr bwMode="auto">
            <a:xfrm>
              <a:off x="1889" y="3299"/>
              <a:ext cx="857" cy="1021"/>
              <a:chOff x="1889" y="3299"/>
              <a:chExt cx="725" cy="894"/>
            </a:xfrm>
            <a:grpFill/>
          </p:grpSpPr>
          <p:sp>
            <p:nvSpPr>
              <p:cNvPr id="58433" name="Rectangle 50"/>
              <p:cNvSpPr>
                <a:spLocks noChangeArrowheads="1"/>
              </p:cNvSpPr>
              <p:nvPr/>
            </p:nvSpPr>
            <p:spPr bwMode="auto">
              <a:xfrm>
                <a:off x="1932" y="3299"/>
                <a:ext cx="682" cy="84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th-TH" sz="2400">
                  <a:solidFill>
                    <a:prstClr val="black"/>
                  </a:solidFill>
                </a:endParaRPr>
              </a:p>
            </p:txBody>
          </p:sp>
          <p:pic>
            <p:nvPicPr>
              <p:cNvPr id="58434" name="Picture 51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935" y="3302"/>
                <a:ext cx="679" cy="846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58435" name="Rectangle 52"/>
              <p:cNvSpPr>
                <a:spLocks noChangeArrowheads="1"/>
              </p:cNvSpPr>
              <p:nvPr/>
            </p:nvSpPr>
            <p:spPr bwMode="auto">
              <a:xfrm>
                <a:off x="1932" y="3299"/>
                <a:ext cx="682" cy="84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th-TH" sz="2400">
                  <a:solidFill>
                    <a:prstClr val="black"/>
                  </a:solidFill>
                </a:endParaRPr>
              </a:p>
            </p:txBody>
          </p:sp>
          <p:sp>
            <p:nvSpPr>
              <p:cNvPr id="58436" name="Rectangle 53"/>
              <p:cNvSpPr>
                <a:spLocks noChangeArrowheads="1"/>
              </p:cNvSpPr>
              <p:nvPr/>
            </p:nvSpPr>
            <p:spPr bwMode="auto">
              <a:xfrm>
                <a:off x="1889" y="3346"/>
                <a:ext cx="680" cy="84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th-TH" sz="2400">
                  <a:solidFill>
                    <a:prstClr val="black"/>
                  </a:solidFill>
                </a:endParaRPr>
              </a:p>
            </p:txBody>
          </p:sp>
          <p:sp>
            <p:nvSpPr>
              <p:cNvPr id="58437" name="Rectangle 54"/>
              <p:cNvSpPr>
                <a:spLocks noChangeArrowheads="1"/>
              </p:cNvSpPr>
              <p:nvPr/>
            </p:nvSpPr>
            <p:spPr bwMode="auto">
              <a:xfrm>
                <a:off x="1889" y="3346"/>
                <a:ext cx="680" cy="847"/>
              </a:xfrm>
              <a:prstGeom prst="rect">
                <a:avLst/>
              </a:prstGeom>
              <a:grpFill/>
              <a:ln w="12700" cap="rnd">
                <a:solidFill>
                  <a:srgbClr val="000000"/>
                </a:solidFill>
                <a:miter lim="800000"/>
                <a:headEnd/>
                <a:tailEnd/>
              </a:ln>
              <a:extLst/>
            </p:spPr>
            <p:txBody>
              <a:bodyPr/>
              <a:lstStyle/>
              <a:p>
                <a:endParaRPr lang="th-TH" sz="240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58429" name="Rectangle 56"/>
            <p:cNvSpPr>
              <a:spLocks noChangeArrowheads="1"/>
            </p:cNvSpPr>
            <p:nvPr/>
          </p:nvSpPr>
          <p:spPr bwMode="auto">
            <a:xfrm>
              <a:off x="2094" y="3530"/>
              <a:ext cx="380" cy="11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de-DE" sz="1600">
                  <a:solidFill>
                    <a:srgbClr val="000000"/>
                  </a:solidFill>
                </a:rPr>
                <a:t>Spatial </a:t>
              </a:r>
              <a:endParaRPr lang="de-DE" sz="3200">
                <a:solidFill>
                  <a:prstClr val="black"/>
                </a:solidFill>
              </a:endParaRPr>
            </a:p>
          </p:txBody>
        </p:sp>
        <p:sp>
          <p:nvSpPr>
            <p:cNvPr id="58430" name="Rectangle 57"/>
            <p:cNvSpPr>
              <a:spLocks noChangeArrowheads="1"/>
            </p:cNvSpPr>
            <p:nvPr/>
          </p:nvSpPr>
          <p:spPr bwMode="auto">
            <a:xfrm>
              <a:off x="1969" y="3640"/>
              <a:ext cx="626" cy="12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de-DE" sz="1600" dirty="0">
                  <a:solidFill>
                    <a:srgbClr val="000000"/>
                  </a:solidFill>
                </a:rPr>
                <a:t>Planning </a:t>
              </a:r>
              <a:r>
                <a:rPr lang="de-DE" sz="1600" dirty="0" smtClean="0">
                  <a:solidFill>
                    <a:srgbClr val="000000"/>
                  </a:solidFill>
                </a:rPr>
                <a:t> &amp; </a:t>
              </a:r>
              <a:endParaRPr lang="de-DE" sz="3200" dirty="0">
                <a:solidFill>
                  <a:prstClr val="black"/>
                </a:solidFill>
              </a:endParaRPr>
            </a:p>
          </p:txBody>
        </p:sp>
        <p:sp>
          <p:nvSpPr>
            <p:cNvPr id="58431" name="Rectangle 58"/>
            <p:cNvSpPr>
              <a:spLocks noChangeArrowheads="1"/>
            </p:cNvSpPr>
            <p:nvPr/>
          </p:nvSpPr>
          <p:spPr bwMode="auto">
            <a:xfrm>
              <a:off x="1943" y="3747"/>
              <a:ext cx="793" cy="11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de-DE" sz="1600">
                  <a:solidFill>
                    <a:srgbClr val="000000"/>
                  </a:solidFill>
                </a:rPr>
                <a:t>Environmental </a:t>
              </a:r>
              <a:endParaRPr lang="de-DE" sz="3200">
                <a:solidFill>
                  <a:prstClr val="black"/>
                </a:solidFill>
              </a:endParaRPr>
            </a:p>
          </p:txBody>
        </p:sp>
        <p:sp>
          <p:nvSpPr>
            <p:cNvPr id="58432" name="Rectangle 59"/>
            <p:cNvSpPr>
              <a:spLocks noChangeArrowheads="1"/>
            </p:cNvSpPr>
            <p:nvPr/>
          </p:nvSpPr>
          <p:spPr bwMode="auto">
            <a:xfrm>
              <a:off x="1987" y="3853"/>
              <a:ext cx="619" cy="11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de-DE" sz="1600">
                  <a:solidFill>
                    <a:srgbClr val="000000"/>
                  </a:solidFill>
                </a:rPr>
                <a:t>Assessment</a:t>
              </a:r>
              <a:endParaRPr lang="de-DE" sz="3200">
                <a:solidFill>
                  <a:prstClr val="black"/>
                </a:solidFill>
              </a:endParaRPr>
            </a:p>
          </p:txBody>
        </p:sp>
      </p:grpSp>
      <p:grpSp>
        <p:nvGrpSpPr>
          <p:cNvPr id="198716" name="Group 60"/>
          <p:cNvGrpSpPr>
            <a:grpSpLocks/>
          </p:cNvGrpSpPr>
          <p:nvPr/>
        </p:nvGrpSpPr>
        <p:grpSpPr bwMode="auto">
          <a:xfrm>
            <a:off x="4572000" y="3713164"/>
            <a:ext cx="1360488" cy="1981722"/>
            <a:chOff x="2783" y="3299"/>
            <a:chExt cx="857" cy="1021"/>
          </a:xfrm>
          <a:solidFill>
            <a:srgbClr val="92D050"/>
          </a:solidFill>
        </p:grpSpPr>
        <p:grpSp>
          <p:nvGrpSpPr>
            <p:cNvPr id="58416" name="Group 61"/>
            <p:cNvGrpSpPr>
              <a:grpSpLocks/>
            </p:cNvGrpSpPr>
            <p:nvPr/>
          </p:nvGrpSpPr>
          <p:grpSpPr bwMode="auto">
            <a:xfrm>
              <a:off x="2783" y="3299"/>
              <a:ext cx="857" cy="1021"/>
              <a:chOff x="2783" y="3299"/>
              <a:chExt cx="725" cy="894"/>
            </a:xfrm>
            <a:grpFill/>
          </p:grpSpPr>
          <p:sp>
            <p:nvSpPr>
              <p:cNvPr id="58422" name="Rectangle 62"/>
              <p:cNvSpPr>
                <a:spLocks noChangeArrowheads="1"/>
              </p:cNvSpPr>
              <p:nvPr/>
            </p:nvSpPr>
            <p:spPr bwMode="auto">
              <a:xfrm>
                <a:off x="2824" y="3299"/>
                <a:ext cx="683" cy="84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th-TH" sz="2400">
                  <a:solidFill>
                    <a:prstClr val="black"/>
                  </a:solidFill>
                </a:endParaRPr>
              </a:p>
            </p:txBody>
          </p:sp>
          <p:pic>
            <p:nvPicPr>
              <p:cNvPr id="58423" name="Picture 63"/>
              <p:cNvPicPr>
                <a:picLocks noChangeAspect="1"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828" y="3302"/>
                <a:ext cx="680" cy="846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58424" name="Rectangle 64"/>
              <p:cNvSpPr>
                <a:spLocks noChangeArrowheads="1"/>
              </p:cNvSpPr>
              <p:nvPr/>
            </p:nvSpPr>
            <p:spPr bwMode="auto">
              <a:xfrm>
                <a:off x="2824" y="3299"/>
                <a:ext cx="683" cy="84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th-TH" sz="2400">
                  <a:solidFill>
                    <a:prstClr val="black"/>
                  </a:solidFill>
                </a:endParaRPr>
              </a:p>
            </p:txBody>
          </p:sp>
          <p:sp>
            <p:nvSpPr>
              <p:cNvPr id="58425" name="Rectangle 65"/>
              <p:cNvSpPr>
                <a:spLocks noChangeArrowheads="1"/>
              </p:cNvSpPr>
              <p:nvPr/>
            </p:nvSpPr>
            <p:spPr bwMode="auto">
              <a:xfrm>
                <a:off x="2783" y="3346"/>
                <a:ext cx="680" cy="84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th-TH" sz="2400">
                  <a:solidFill>
                    <a:prstClr val="black"/>
                  </a:solidFill>
                </a:endParaRPr>
              </a:p>
            </p:txBody>
          </p:sp>
          <p:sp>
            <p:nvSpPr>
              <p:cNvPr id="58426" name="Rectangle 66"/>
              <p:cNvSpPr>
                <a:spLocks noChangeArrowheads="1"/>
              </p:cNvSpPr>
              <p:nvPr/>
            </p:nvSpPr>
            <p:spPr bwMode="auto">
              <a:xfrm>
                <a:off x="2783" y="3346"/>
                <a:ext cx="680" cy="847"/>
              </a:xfrm>
              <a:prstGeom prst="rect">
                <a:avLst/>
              </a:prstGeom>
              <a:grpFill/>
              <a:ln w="12700" cap="rnd">
                <a:solidFill>
                  <a:srgbClr val="000000"/>
                </a:solidFill>
                <a:miter lim="800000"/>
                <a:headEnd/>
                <a:tailEnd/>
              </a:ln>
              <a:extLst/>
            </p:spPr>
            <p:txBody>
              <a:bodyPr/>
              <a:lstStyle/>
              <a:p>
                <a:endParaRPr lang="th-TH" sz="240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58418" name="Rectangle 68"/>
            <p:cNvSpPr>
              <a:spLocks noChangeArrowheads="1"/>
            </p:cNvSpPr>
            <p:nvPr/>
          </p:nvSpPr>
          <p:spPr bwMode="auto">
            <a:xfrm>
              <a:off x="2909" y="3530"/>
              <a:ext cx="577" cy="11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de-DE" sz="1600">
                  <a:solidFill>
                    <a:srgbClr val="000000"/>
                  </a:solidFill>
                </a:rPr>
                <a:t>Ecosystem </a:t>
              </a:r>
              <a:endParaRPr lang="de-DE" sz="3200">
                <a:solidFill>
                  <a:prstClr val="black"/>
                </a:solidFill>
              </a:endParaRPr>
            </a:p>
          </p:txBody>
        </p:sp>
        <p:sp>
          <p:nvSpPr>
            <p:cNvPr id="58419" name="Rectangle 69"/>
            <p:cNvSpPr>
              <a:spLocks noChangeArrowheads="1"/>
            </p:cNvSpPr>
            <p:nvPr/>
          </p:nvSpPr>
          <p:spPr bwMode="auto">
            <a:xfrm>
              <a:off x="2869" y="3640"/>
              <a:ext cx="604" cy="12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de-DE" sz="1600" dirty="0">
                  <a:solidFill>
                    <a:srgbClr val="000000"/>
                  </a:solidFill>
                </a:rPr>
                <a:t>Services </a:t>
              </a:r>
              <a:r>
                <a:rPr lang="de-DE" sz="1600" dirty="0" smtClean="0">
                  <a:solidFill>
                    <a:srgbClr val="000000"/>
                  </a:solidFill>
                </a:rPr>
                <a:t> &amp; </a:t>
              </a:r>
              <a:endParaRPr lang="de-DE" sz="3200" dirty="0">
                <a:solidFill>
                  <a:prstClr val="black"/>
                </a:solidFill>
              </a:endParaRPr>
            </a:p>
          </p:txBody>
        </p:sp>
        <p:sp>
          <p:nvSpPr>
            <p:cNvPr id="58420" name="Rectangle 70"/>
            <p:cNvSpPr>
              <a:spLocks noChangeArrowheads="1"/>
            </p:cNvSpPr>
            <p:nvPr/>
          </p:nvSpPr>
          <p:spPr bwMode="auto">
            <a:xfrm>
              <a:off x="2935" y="3747"/>
              <a:ext cx="543" cy="11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de-DE" sz="1600">
                  <a:solidFill>
                    <a:srgbClr val="000000"/>
                  </a:solidFill>
                </a:rPr>
                <a:t>Protected </a:t>
              </a:r>
              <a:endParaRPr lang="de-DE" sz="3200">
                <a:solidFill>
                  <a:prstClr val="black"/>
                </a:solidFill>
              </a:endParaRPr>
            </a:p>
          </p:txBody>
        </p:sp>
        <p:sp>
          <p:nvSpPr>
            <p:cNvPr id="58421" name="Rectangle 71"/>
            <p:cNvSpPr>
              <a:spLocks noChangeArrowheads="1"/>
            </p:cNvSpPr>
            <p:nvPr/>
          </p:nvSpPr>
          <p:spPr bwMode="auto">
            <a:xfrm>
              <a:off x="3012" y="3853"/>
              <a:ext cx="295" cy="11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de-DE" sz="1600" dirty="0">
                  <a:solidFill>
                    <a:srgbClr val="000000"/>
                  </a:solidFill>
                </a:rPr>
                <a:t>Areas</a:t>
              </a:r>
              <a:endParaRPr lang="de-DE" sz="3200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198728" name="Group 72"/>
          <p:cNvGrpSpPr>
            <a:grpSpLocks/>
          </p:cNvGrpSpPr>
          <p:nvPr/>
        </p:nvGrpSpPr>
        <p:grpSpPr bwMode="auto">
          <a:xfrm>
            <a:off x="6122988" y="3713164"/>
            <a:ext cx="1362075" cy="1981722"/>
            <a:chOff x="3676" y="3299"/>
            <a:chExt cx="858" cy="1021"/>
          </a:xfrm>
          <a:solidFill>
            <a:schemeClr val="accent5">
              <a:lumMod val="40000"/>
              <a:lumOff val="60000"/>
            </a:schemeClr>
          </a:solidFill>
        </p:grpSpPr>
        <p:grpSp>
          <p:nvGrpSpPr>
            <p:cNvPr id="58404" name="Group 73"/>
            <p:cNvGrpSpPr>
              <a:grpSpLocks/>
            </p:cNvGrpSpPr>
            <p:nvPr/>
          </p:nvGrpSpPr>
          <p:grpSpPr bwMode="auto">
            <a:xfrm>
              <a:off x="3676" y="3299"/>
              <a:ext cx="858" cy="1021"/>
              <a:chOff x="3676" y="3299"/>
              <a:chExt cx="726" cy="894"/>
            </a:xfrm>
            <a:grpFill/>
          </p:grpSpPr>
          <p:sp>
            <p:nvSpPr>
              <p:cNvPr id="58411" name="Rectangle 74"/>
              <p:cNvSpPr>
                <a:spLocks noChangeArrowheads="1"/>
              </p:cNvSpPr>
              <p:nvPr/>
            </p:nvSpPr>
            <p:spPr bwMode="auto">
              <a:xfrm>
                <a:off x="3720" y="3299"/>
                <a:ext cx="682" cy="84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th-TH" sz="2400">
                  <a:solidFill>
                    <a:prstClr val="black"/>
                  </a:solidFill>
                </a:endParaRPr>
              </a:p>
            </p:txBody>
          </p:sp>
          <p:pic>
            <p:nvPicPr>
              <p:cNvPr id="58412" name="Picture 75"/>
              <p:cNvPicPr>
                <a:picLocks noChangeAspect="1" noChangeArrowheads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21" y="3302"/>
                <a:ext cx="679" cy="846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58413" name="Rectangle 76"/>
              <p:cNvSpPr>
                <a:spLocks noChangeArrowheads="1"/>
              </p:cNvSpPr>
              <p:nvPr/>
            </p:nvSpPr>
            <p:spPr bwMode="auto">
              <a:xfrm>
                <a:off x="3720" y="3299"/>
                <a:ext cx="682" cy="84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th-TH" sz="2400">
                  <a:solidFill>
                    <a:prstClr val="black"/>
                  </a:solidFill>
                </a:endParaRPr>
              </a:p>
            </p:txBody>
          </p:sp>
          <p:sp>
            <p:nvSpPr>
              <p:cNvPr id="58414" name="Rectangle 77"/>
              <p:cNvSpPr>
                <a:spLocks noChangeArrowheads="1"/>
              </p:cNvSpPr>
              <p:nvPr/>
            </p:nvSpPr>
            <p:spPr bwMode="auto">
              <a:xfrm>
                <a:off x="3676" y="3346"/>
                <a:ext cx="679" cy="84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th-TH" sz="2400">
                  <a:solidFill>
                    <a:prstClr val="black"/>
                  </a:solidFill>
                </a:endParaRPr>
              </a:p>
            </p:txBody>
          </p:sp>
          <p:sp>
            <p:nvSpPr>
              <p:cNvPr id="58415" name="Rectangle 78"/>
              <p:cNvSpPr>
                <a:spLocks noChangeArrowheads="1"/>
              </p:cNvSpPr>
              <p:nvPr/>
            </p:nvSpPr>
            <p:spPr bwMode="auto">
              <a:xfrm>
                <a:off x="3676" y="3346"/>
                <a:ext cx="679" cy="847"/>
              </a:xfrm>
              <a:prstGeom prst="rect">
                <a:avLst/>
              </a:prstGeom>
              <a:grpFill/>
              <a:ln w="12700" cap="rnd">
                <a:solidFill>
                  <a:srgbClr val="000000"/>
                </a:solidFill>
                <a:miter lim="800000"/>
                <a:headEnd/>
                <a:tailEnd/>
              </a:ln>
              <a:extLst/>
            </p:spPr>
            <p:txBody>
              <a:bodyPr/>
              <a:lstStyle/>
              <a:p>
                <a:endParaRPr lang="th-TH" sz="240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58406" name="Rectangle 80"/>
            <p:cNvSpPr>
              <a:spLocks noChangeArrowheads="1"/>
            </p:cNvSpPr>
            <p:nvPr/>
          </p:nvSpPr>
          <p:spPr bwMode="auto">
            <a:xfrm>
              <a:off x="3718" y="3514"/>
              <a:ext cx="719" cy="11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de-DE" sz="1600" dirty="0">
                  <a:solidFill>
                    <a:srgbClr val="000000"/>
                  </a:solidFill>
                </a:rPr>
                <a:t>Payments for </a:t>
              </a:r>
              <a:endParaRPr lang="de-DE" sz="3200" dirty="0">
                <a:solidFill>
                  <a:prstClr val="black"/>
                </a:solidFill>
              </a:endParaRPr>
            </a:p>
          </p:txBody>
        </p:sp>
        <p:sp>
          <p:nvSpPr>
            <p:cNvPr id="58407" name="Rectangle 81"/>
            <p:cNvSpPr>
              <a:spLocks noChangeArrowheads="1"/>
            </p:cNvSpPr>
            <p:nvPr/>
          </p:nvSpPr>
          <p:spPr bwMode="auto">
            <a:xfrm>
              <a:off x="3766" y="3624"/>
              <a:ext cx="577" cy="11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de-DE" sz="1600">
                  <a:solidFill>
                    <a:srgbClr val="000000"/>
                  </a:solidFill>
                </a:rPr>
                <a:t>Ecosystem </a:t>
              </a:r>
              <a:endParaRPr lang="de-DE" sz="3200">
                <a:solidFill>
                  <a:prstClr val="black"/>
                </a:solidFill>
              </a:endParaRPr>
            </a:p>
          </p:txBody>
        </p:sp>
        <p:sp>
          <p:nvSpPr>
            <p:cNvPr id="58408" name="Rectangle 82"/>
            <p:cNvSpPr>
              <a:spLocks noChangeArrowheads="1"/>
            </p:cNvSpPr>
            <p:nvPr/>
          </p:nvSpPr>
          <p:spPr bwMode="auto">
            <a:xfrm>
              <a:off x="3786" y="3731"/>
              <a:ext cx="575" cy="12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de-DE" sz="1600" dirty="0">
                  <a:solidFill>
                    <a:srgbClr val="000000"/>
                  </a:solidFill>
                </a:rPr>
                <a:t>Services </a:t>
              </a:r>
              <a:r>
                <a:rPr lang="de-DE" sz="1600" dirty="0" smtClean="0">
                  <a:solidFill>
                    <a:srgbClr val="000000"/>
                  </a:solidFill>
                </a:rPr>
                <a:t>&amp; </a:t>
              </a:r>
              <a:endParaRPr lang="de-DE" sz="3200" dirty="0">
                <a:solidFill>
                  <a:prstClr val="black"/>
                </a:solidFill>
              </a:endParaRPr>
            </a:p>
          </p:txBody>
        </p:sp>
        <p:sp>
          <p:nvSpPr>
            <p:cNvPr id="58409" name="Rectangle 83"/>
            <p:cNvSpPr>
              <a:spLocks noChangeArrowheads="1"/>
            </p:cNvSpPr>
            <p:nvPr/>
          </p:nvSpPr>
          <p:spPr bwMode="auto">
            <a:xfrm>
              <a:off x="3722" y="3837"/>
              <a:ext cx="722" cy="11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de-DE" sz="1600">
                  <a:solidFill>
                    <a:srgbClr val="000000"/>
                  </a:solidFill>
                </a:rPr>
                <a:t>Conservation </a:t>
              </a:r>
              <a:endParaRPr lang="de-DE" sz="3200">
                <a:solidFill>
                  <a:prstClr val="black"/>
                </a:solidFill>
              </a:endParaRPr>
            </a:p>
          </p:txBody>
        </p:sp>
        <p:sp>
          <p:nvSpPr>
            <p:cNvPr id="58410" name="Rectangle 84"/>
            <p:cNvSpPr>
              <a:spLocks noChangeArrowheads="1"/>
            </p:cNvSpPr>
            <p:nvPr/>
          </p:nvSpPr>
          <p:spPr bwMode="auto">
            <a:xfrm>
              <a:off x="3822" y="3944"/>
              <a:ext cx="416" cy="11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de-DE" sz="1600">
                  <a:solidFill>
                    <a:srgbClr val="000000"/>
                  </a:solidFill>
                </a:rPr>
                <a:t>Banking</a:t>
              </a:r>
              <a:endParaRPr lang="de-DE" sz="3200">
                <a:solidFill>
                  <a:prstClr val="black"/>
                </a:solidFill>
              </a:endParaRPr>
            </a:p>
          </p:txBody>
        </p:sp>
      </p:grpSp>
      <p:sp>
        <p:nvSpPr>
          <p:cNvPr id="108" name="Text Box 3"/>
          <p:cNvSpPr txBox="1">
            <a:spLocks noChangeArrowheads="1"/>
          </p:cNvSpPr>
          <p:nvPr/>
        </p:nvSpPr>
        <p:spPr bwMode="auto">
          <a:xfrm>
            <a:off x="4980940" y="5806757"/>
            <a:ext cx="4345941" cy="338554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de-DE" sz="1600" dirty="0">
                <a:solidFill>
                  <a:prstClr val="black"/>
                </a:solidFill>
              </a:rPr>
              <a:t>TEEB for </a:t>
            </a:r>
            <a:r>
              <a:rPr lang="de-DE" sz="1600" dirty="0" smtClean="0">
                <a:solidFill>
                  <a:prstClr val="black"/>
                </a:solidFill>
              </a:rPr>
              <a:t>Local &amp; Regional Policy Makers, 2010</a:t>
            </a:r>
            <a:endParaRPr lang="de-DE" sz="1600" dirty="0">
              <a:solidFill>
                <a:prstClr val="black"/>
              </a:solidFill>
            </a:endParaRPr>
          </a:p>
        </p:txBody>
      </p:sp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>
          <a:xfrm>
            <a:off x="518898" y="336868"/>
            <a:ext cx="8229600" cy="720725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>
            <a:normAutofit fontScale="90000"/>
          </a:bodyPr>
          <a:lstStyle/>
          <a:p>
            <a:r>
              <a:rPr lang="de-DE" dirty="0"/>
              <a:t> Overview </a:t>
            </a:r>
            <a:r>
              <a:rPr lang="de-DE" dirty="0" smtClean="0"/>
              <a:t>of Local </a:t>
            </a:r>
            <a:r>
              <a:rPr lang="de-DE" dirty="0"/>
              <a:t>and </a:t>
            </a:r>
            <a:r>
              <a:rPr lang="de-DE" dirty="0" smtClean="0"/>
              <a:t>Regional Policy Options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546DD-44BC-45E4-97B5-B566FFF80A7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17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4016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986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1986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986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98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98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98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98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986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987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1987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987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7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1987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8659" grpId="0" animBg="1"/>
      <p:bldP spid="198660" grpId="0" animBg="1"/>
      <p:bldP spid="19866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00" y="764704"/>
            <a:ext cx="7868755" cy="55693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25019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4413" y="981075"/>
            <a:ext cx="7115175" cy="489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014412" y="6093296"/>
            <a:ext cx="75180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From: ASEAN Biodiversity Outlook, ASEAN Center for Biodiversity, 2001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7022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025" y="742950"/>
            <a:ext cx="6457950" cy="537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014412" y="6093296"/>
            <a:ext cx="75180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From: ASEAN Biodiversity Outlook, ASEAN Center for Biodiversity, 2001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0391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2513" y="1114425"/>
            <a:ext cx="7038975" cy="462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014412" y="6093296"/>
            <a:ext cx="75180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From: ASEAN Biodiversity Outlook, ASEAN Center for Biodiversity, 2001</a:t>
            </a:r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1033462" y="580038"/>
            <a:ext cx="7479926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Root </a:t>
            </a:r>
            <a:r>
              <a:rPr lang="en-US" sz="2400" dirty="0"/>
              <a:t>C</a:t>
            </a:r>
            <a:r>
              <a:rPr lang="en-US" sz="2400" dirty="0" smtClean="0"/>
              <a:t>auses of Habitat Change/Destruction</a:t>
            </a:r>
            <a:r>
              <a:rPr lang="en-US" sz="2400" dirty="0"/>
              <a:t> </a:t>
            </a:r>
            <a:r>
              <a:rPr lang="en-US" sz="2400" dirty="0" smtClean="0"/>
              <a:t>Drivers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752451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6863" y="1633538"/>
            <a:ext cx="6010275" cy="359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014412" y="6093296"/>
            <a:ext cx="75180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From: ASEAN Biodiversity Outlook, ASEAN Center for Biodiversity, 2001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033462" y="737456"/>
            <a:ext cx="7479926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Root </a:t>
            </a:r>
            <a:r>
              <a:rPr lang="en-US" sz="2400" dirty="0"/>
              <a:t>C</a:t>
            </a:r>
            <a:r>
              <a:rPr lang="en-US" sz="2400" dirty="0" smtClean="0"/>
              <a:t>auses of Climate Change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45544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313" y="1690688"/>
            <a:ext cx="6429375" cy="347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014412" y="6093296"/>
            <a:ext cx="75180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From: ASEAN Biodiversity Outlook, ASEAN Center for Biodiversity, 2001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033462" y="737456"/>
            <a:ext cx="7479926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Root </a:t>
            </a:r>
            <a:r>
              <a:rPr lang="en-US" sz="2400" dirty="0"/>
              <a:t>C</a:t>
            </a:r>
            <a:r>
              <a:rPr lang="en-US" sz="2400" dirty="0" smtClean="0"/>
              <a:t>auses of Invasive Alien Species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640660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613" y="938213"/>
            <a:ext cx="6962775" cy="498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014412" y="6093296"/>
            <a:ext cx="75180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From: ASEAN Biodiversity Outlook, ASEAN Center for Biodiversity, 2001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832037" y="303040"/>
            <a:ext cx="7479926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Root </a:t>
            </a:r>
            <a:r>
              <a:rPr lang="en-US" sz="2400" dirty="0"/>
              <a:t>C</a:t>
            </a:r>
            <a:r>
              <a:rPr lang="en-US" sz="2400" dirty="0" smtClean="0"/>
              <a:t>auses of Over Exploitation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070482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5363" y="1390650"/>
            <a:ext cx="7153275" cy="407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014412" y="6093296"/>
            <a:ext cx="75180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From: ASEAN Biodiversity Outlook, ASEAN Center for Biodiversity, 2001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033462" y="616012"/>
            <a:ext cx="7479926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Root </a:t>
            </a:r>
            <a:r>
              <a:rPr lang="en-US" sz="2400" dirty="0"/>
              <a:t>C</a:t>
            </a:r>
            <a:r>
              <a:rPr lang="en-US" sz="2400" dirty="0" smtClean="0"/>
              <a:t>auses of Pollution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02012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0638" y="1490663"/>
            <a:ext cx="6562725" cy="387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014412" y="6093296"/>
            <a:ext cx="75180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From: ASEAN Biodiversity Outlook, ASEAN Center for Biodiversity, 2001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033462" y="737456"/>
            <a:ext cx="7479926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Root </a:t>
            </a:r>
            <a:r>
              <a:rPr lang="en-US" sz="2400" dirty="0"/>
              <a:t>C</a:t>
            </a:r>
            <a:r>
              <a:rPr lang="en-US" sz="2400" dirty="0" smtClean="0"/>
              <a:t>auses of Poverty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721540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875" y="795338"/>
            <a:ext cx="7334250" cy="526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014412" y="6093296"/>
            <a:ext cx="75180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From: ASEAN Biodiversity Outlook, ASEAN Center for Biodiversity, 2001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8799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0688" y="819150"/>
            <a:ext cx="5762625" cy="521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014412" y="6093296"/>
            <a:ext cx="75180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From: ASEAN Biodiversity Outlook, ASEAN Center for Biodiversity, 2001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5353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8238" y="1019175"/>
            <a:ext cx="6867525" cy="481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014412" y="6093296"/>
            <a:ext cx="75180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From: ASEAN Biodiversity Outlook, ASEAN Center for Biodiversity, 2001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8921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425" y="866775"/>
            <a:ext cx="6915150" cy="512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014412" y="6093296"/>
            <a:ext cx="75180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From: ASEAN Biodiversity Outlook, ASEAN Center for Biodiversity, 2001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908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0138" y="900113"/>
            <a:ext cx="6943725" cy="505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014412" y="6093296"/>
            <a:ext cx="75180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From: ASEAN Biodiversity Outlook, ASEAN Center for Biodiversity, 2001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5159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9188" y="1095375"/>
            <a:ext cx="6905625" cy="466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425" y="928688"/>
            <a:ext cx="6915150" cy="500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014412" y="6093296"/>
            <a:ext cx="75180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From: ASEAN Biodiversity Outlook, ASEAN Center for Biodiversity, 2001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1182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620688"/>
            <a:ext cx="7776863" cy="473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942404" y="5661248"/>
            <a:ext cx="75180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From: ASEAN Biodiversity Outlook, ASEAN Center for Biodiversity, 2001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1749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2038" y="847725"/>
            <a:ext cx="7019925" cy="516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014412" y="6093296"/>
            <a:ext cx="75180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From: ASEAN Biodiversity Outlook, ASEAN Center for Biodiversity, 2001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9037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7300" y="890588"/>
            <a:ext cx="6629400" cy="507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014412" y="6093296"/>
            <a:ext cx="75180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From: ASEAN Biodiversity Outlook, ASEAN Center for Biodiversity, 2001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1318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1085850"/>
            <a:ext cx="7200900" cy="468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014412" y="6093296"/>
            <a:ext cx="75180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From: ASEAN Biodiversity Outlook, ASEAN Center for Biodiversity, 2001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9880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323528" y="764704"/>
            <a:ext cx="8640960" cy="5795620"/>
            <a:chOff x="323528" y="764704"/>
            <a:chExt cx="8640960" cy="5795620"/>
          </a:xfrm>
        </p:grpSpPr>
        <p:pic>
          <p:nvPicPr>
            <p:cNvPr id="12290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3528" y="764704"/>
              <a:ext cx="8640960" cy="46577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" name="TextBox 1"/>
            <p:cNvSpPr txBox="1"/>
            <p:nvPr/>
          </p:nvSpPr>
          <p:spPr>
            <a:xfrm>
              <a:off x="521296" y="4744442"/>
              <a:ext cx="8280920" cy="1815882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en-US" sz="1400" b="1" dirty="0" smtClean="0"/>
                <a:t>Remarks:</a:t>
              </a:r>
            </a:p>
            <a:p>
              <a:r>
                <a:rPr lang="en-US" sz="1400" dirty="0" smtClean="0"/>
                <a:t>CBD	Convention of Biological Diversity</a:t>
              </a:r>
            </a:p>
            <a:p>
              <a:r>
                <a:rPr lang="en-US" sz="1400" dirty="0" err="1" smtClean="0"/>
                <a:t>Ramsar</a:t>
              </a:r>
              <a:r>
                <a:rPr lang="en-US" sz="1400" dirty="0"/>
                <a:t>	</a:t>
              </a:r>
              <a:r>
                <a:rPr lang="en-US" sz="1400" dirty="0" smtClean="0"/>
                <a:t>Convention </a:t>
              </a:r>
              <a:r>
                <a:rPr lang="en-US" sz="1400" dirty="0"/>
                <a:t>on Wetlands of International </a:t>
              </a:r>
              <a:r>
                <a:rPr lang="en-US" sz="1400" dirty="0" smtClean="0"/>
                <a:t>Importance or RAMSAR Convention</a:t>
              </a:r>
            </a:p>
            <a:p>
              <a:r>
                <a:rPr lang="en-US" sz="1400" dirty="0" smtClean="0"/>
                <a:t>CITES	Convention on International Trade in Endangered Wild Fauna and Flora</a:t>
              </a:r>
            </a:p>
            <a:p>
              <a:pPr marL="914400" indent="-914400"/>
              <a:r>
                <a:rPr lang="en-US" sz="1400" dirty="0" smtClean="0"/>
                <a:t>WHC	</a:t>
              </a:r>
              <a:r>
                <a:rPr lang="en-US" sz="1400" dirty="0"/>
                <a:t>Convention Concerning the Protection of the World Cultural and Natural </a:t>
              </a:r>
              <a:r>
                <a:rPr lang="en-US" sz="1400" dirty="0" smtClean="0"/>
                <a:t>Heritage</a:t>
              </a:r>
              <a:br>
                <a:rPr lang="en-US" sz="1400" dirty="0" smtClean="0"/>
              </a:br>
              <a:r>
                <a:rPr lang="en-US" sz="1400" dirty="0" smtClean="0"/>
                <a:t>or World Heritage Convention</a:t>
              </a:r>
            </a:p>
            <a:p>
              <a:r>
                <a:rPr lang="en-US" sz="1400" dirty="0" smtClean="0"/>
                <a:t>CMS	Convention on Migratory Species</a:t>
              </a:r>
            </a:p>
            <a:p>
              <a:r>
                <a:rPr lang="en-US" sz="1400" dirty="0" smtClean="0"/>
                <a:t>ITPGRFA	International Treaty on Plant Genetic Resources for Food and Agriculture</a:t>
              </a:r>
              <a:endParaRPr lang="en-US" sz="1400" dirty="0"/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179512" y="404664"/>
            <a:ext cx="89644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ASEAN member and the Multilateral Environmental Agreement (MEA) </a:t>
            </a:r>
            <a:endParaRPr lang="en-US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391444" y="6560324"/>
            <a:ext cx="75180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From: ASEAN Biodiversity Outlook, ASEAN Center for Biodiversity, 2001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0214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4937" y="1196752"/>
            <a:ext cx="6334125" cy="501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79512" y="404664"/>
            <a:ext cx="89644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/>
              <a:t>ASEAN Heritage Parks </a:t>
            </a:r>
            <a:endParaRPr lang="en-US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902742" y="6240388"/>
            <a:ext cx="75180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From: ASEAN Biodiversity Outlook, ASEAN Center for Biodiversity, 2001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4018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7288" y="971550"/>
            <a:ext cx="6829425" cy="491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902742" y="6240388"/>
            <a:ext cx="75180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From: ASEAN Biodiversity Outlook, ASEAN Center for Biodiversity, 2001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7233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738" y="766763"/>
            <a:ext cx="7248525" cy="532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902742" y="6240388"/>
            <a:ext cx="75180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From: ASEAN Biodiversity Outlook, ASEAN Center for Biodiversity, 2001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6509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269676" y="2651233"/>
            <a:ext cx="673682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 err="1" smtClean="0">
                <a:solidFill>
                  <a:srgbClr val="0000CC"/>
                </a:solidFill>
              </a:rPr>
              <a:t>Khob-khun-kha</a:t>
            </a:r>
            <a:endParaRPr lang="th-TH" sz="4800" dirty="0" smtClean="0">
              <a:solidFill>
                <a:srgbClr val="0000CC"/>
              </a:solidFill>
            </a:endParaRPr>
          </a:p>
          <a:p>
            <a:pPr algn="ctr"/>
            <a:r>
              <a:rPr lang="en-US" sz="4800" dirty="0" smtClean="0">
                <a:solidFill>
                  <a:srgbClr val="0000CC"/>
                </a:solidFill>
                <a:hlinkClick r:id="rId2"/>
              </a:rPr>
              <a:t>www.teeb-sea.info</a:t>
            </a:r>
            <a:r>
              <a:rPr lang="en-US" sz="4800" dirty="0" smtClean="0">
                <a:solidFill>
                  <a:srgbClr val="0000CC"/>
                </a:solidFill>
              </a:rPr>
              <a:t> </a:t>
            </a:r>
            <a:endParaRPr lang="en-GB" sz="4800" dirty="0">
              <a:solidFill>
                <a:srgbClr val="0000CC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546DD-44BC-45E4-97B5-B566FFF80A7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41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3696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1026</TotalTime>
  <Words>994</Words>
  <Application>Microsoft Office PowerPoint</Application>
  <PresentationFormat>On-screen Show (4:3)</PresentationFormat>
  <Paragraphs>212</Paragraphs>
  <Slides>41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41</vt:i4>
      </vt:variant>
    </vt:vector>
  </HeadingPairs>
  <TitlesOfParts>
    <vt:vector size="51" baseType="lpstr">
      <vt:lpstr>MS PGothic</vt:lpstr>
      <vt:lpstr>Angsana New</vt:lpstr>
      <vt:lpstr>Arial</vt:lpstr>
      <vt:lpstr>Calibri</vt:lpstr>
      <vt:lpstr>Cordia New</vt:lpstr>
      <vt:lpstr>Tahoma</vt:lpstr>
      <vt:lpstr>Wingdings</vt:lpstr>
      <vt:lpstr>Office Theme</vt:lpstr>
      <vt:lpstr>2_Office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Ecosystem Services and Human Well-being</vt:lpstr>
      <vt:lpstr>TEEB’s Approach </vt:lpstr>
      <vt:lpstr>Ecosystem Services</vt:lpstr>
      <vt:lpstr>Major Threats to biodiversity Loss (MA, 2005)</vt:lpstr>
      <vt:lpstr>Biodiversity: Forest and Wildlife Resources</vt:lpstr>
      <vt:lpstr>PowerPoint Presentation</vt:lpstr>
      <vt:lpstr>PowerPoint Presentation</vt:lpstr>
      <vt:lpstr>Economic Valuation </vt:lpstr>
      <vt:lpstr>Economic Valuation </vt:lpstr>
      <vt:lpstr>Economic Valuation </vt:lpstr>
      <vt:lpstr>Overview of National and International Policy Options</vt:lpstr>
      <vt:lpstr> Overview of Local and Regional Policy Options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Toshiba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Piyathip Eawpanich</cp:lastModifiedBy>
  <cp:revision>13</cp:revision>
  <dcterms:created xsi:type="dcterms:W3CDTF">2015-06-27T09:19:35Z</dcterms:created>
  <dcterms:modified xsi:type="dcterms:W3CDTF">2015-06-30T05:03:10Z</dcterms:modified>
</cp:coreProperties>
</file>