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9" r:id="rId3"/>
    <p:sldId id="261" r:id="rId4"/>
    <p:sldId id="262" r:id="rId5"/>
    <p:sldId id="263" r:id="rId6"/>
    <p:sldId id="264" r:id="rId7"/>
    <p:sldId id="258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82" r:id="rId18"/>
    <p:sldId id="283" r:id="rId19"/>
    <p:sldId id="275" r:id="rId20"/>
    <p:sldId id="284" r:id="rId21"/>
    <p:sldId id="286" r:id="rId22"/>
    <p:sldId id="277" r:id="rId23"/>
    <p:sldId id="278" r:id="rId24"/>
    <p:sldId id="279" r:id="rId25"/>
    <p:sldId id="281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9" d="100"/>
          <a:sy n="119" d="100"/>
        </p:scale>
        <p:origin x="-128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417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61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65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553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9/1/16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97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9/1/16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501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9/1/16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229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448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26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84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632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E6999-AFF2-8F49-BAC4-4194D2465CD5}" type="datetimeFigureOut">
              <a:rPr lang="en-US" smtClean="0"/>
              <a:t>9/1/16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197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Growth Theory</a:t>
            </a:r>
            <a:br>
              <a:rPr lang="en-US" dirty="0" smtClean="0"/>
            </a:br>
            <a:r>
              <a:rPr lang="en-US" dirty="0" err="1" smtClean="0"/>
              <a:t>Harrod-Domar</a:t>
            </a:r>
            <a:r>
              <a:rPr lang="en-US" dirty="0" smtClean="0"/>
              <a:t> and Solow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Lecture 3</a:t>
            </a:r>
          </a:p>
          <a:p>
            <a:r>
              <a:rPr lang="en-US" dirty="0" smtClean="0"/>
              <a:t>EE 462 – Dr. Paul Vandenberg</a:t>
            </a:r>
          </a:p>
          <a:p>
            <a:r>
              <a:rPr lang="en-US" dirty="0" smtClean="0"/>
              <a:t>Semester 1 – 2016</a:t>
            </a:r>
          </a:p>
          <a:p>
            <a:r>
              <a:rPr lang="en-US" dirty="0" smtClean="0"/>
              <a:t>Faculty of Economics</a:t>
            </a:r>
          </a:p>
          <a:p>
            <a:r>
              <a:rPr lang="en-US" dirty="0" err="1" smtClean="0"/>
              <a:t>Thammasat</a:t>
            </a:r>
            <a:r>
              <a:rPr lang="en-US" dirty="0" smtClean="0"/>
              <a:t>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6755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growth?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Expansion of economy output</a:t>
            </a:r>
          </a:p>
          <a:p>
            <a:r>
              <a:rPr lang="en-US" dirty="0" smtClean="0"/>
              <a:t>What is output?</a:t>
            </a:r>
          </a:p>
          <a:p>
            <a:pPr lvl="1"/>
            <a:r>
              <a:rPr lang="en-US" dirty="0" smtClean="0"/>
              <a:t>value of goods and services produced in an economy (per year)</a:t>
            </a:r>
          </a:p>
          <a:p>
            <a:r>
              <a:rPr lang="en-US" dirty="0" smtClean="0"/>
              <a:t>GDP (GNP, GNI)</a:t>
            </a:r>
          </a:p>
          <a:p>
            <a:r>
              <a:rPr lang="en-US" dirty="0" smtClean="0"/>
              <a:t> Y</a:t>
            </a:r>
          </a:p>
          <a:p>
            <a:r>
              <a:rPr lang="en-US" dirty="0" smtClean="0"/>
              <a:t>How does an economy generate more goods and services than it did a year earlier?</a:t>
            </a:r>
          </a:p>
          <a:p>
            <a:r>
              <a:rPr lang="en-US" dirty="0" smtClean="0"/>
              <a:t>How does it produce more than the growth of population (so that income per capita rises)?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1515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Growth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Producing more: how?</a:t>
            </a:r>
          </a:p>
          <a:p>
            <a:r>
              <a:rPr lang="en-US" dirty="0" smtClean="0"/>
              <a:t>More factories, more machines, more offices, more shops, more land under cultivation, more mines, more forestry operations, more ships catching fish</a:t>
            </a:r>
          </a:p>
          <a:p>
            <a:pPr lvl="1"/>
            <a:r>
              <a:rPr lang="en-US" dirty="0" smtClean="0"/>
              <a:t>This we call investment, I, when investment occurs it increases the capital stock, K, in the economy</a:t>
            </a:r>
          </a:p>
          <a:p>
            <a:pPr lvl="1"/>
            <a:r>
              <a:rPr lang="en-US" dirty="0" smtClean="0"/>
              <a:t>Where does the money for investment come from? savings, S</a:t>
            </a:r>
          </a:p>
          <a:p>
            <a:r>
              <a:rPr lang="en-US" dirty="0" smtClean="0"/>
              <a:t>More people engaged in production – workers, L -  larger workforce will increase output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13131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Growth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K and L are more inputs</a:t>
            </a:r>
          </a:p>
          <a:p>
            <a:r>
              <a:rPr lang="en-US" dirty="0" smtClean="0"/>
              <a:t>But also inputs can be combined better to produce more outputs or to produce outputs of higher value</a:t>
            </a:r>
          </a:p>
          <a:p>
            <a:r>
              <a:rPr lang="en-US" dirty="0" smtClean="0"/>
              <a:t>This is productivity </a:t>
            </a:r>
          </a:p>
          <a:p>
            <a:r>
              <a:rPr lang="en-US" dirty="0" smtClean="0"/>
              <a:t>For this we need technology and labor that is better able, usually because it has more skills</a:t>
            </a:r>
          </a:p>
          <a:p>
            <a:r>
              <a:rPr lang="en-US" dirty="0" smtClean="0"/>
              <a:t>So these are the basics inputs for growth to happen</a:t>
            </a:r>
          </a:p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6179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Sources of growth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 smtClean="0"/>
              <a:t>Capital</a:t>
            </a:r>
          </a:p>
          <a:p>
            <a:pPr lvl="1"/>
            <a:r>
              <a:rPr lang="en-US" dirty="0" smtClean="0"/>
              <a:t>Labor (and its Skill level)</a:t>
            </a:r>
          </a:p>
          <a:p>
            <a:pPr lvl="1"/>
            <a:r>
              <a:rPr lang="en-US" dirty="0" smtClean="0"/>
              <a:t>Technology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48859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Putting aside other factors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Institutions, including laws/legal framework</a:t>
            </a:r>
          </a:p>
          <a:p>
            <a:r>
              <a:rPr lang="en-US" dirty="0" smtClean="0"/>
              <a:t>Geography – raw materials</a:t>
            </a:r>
          </a:p>
          <a:p>
            <a:r>
              <a:rPr lang="en-US" dirty="0" smtClean="0"/>
              <a:t>Entrepreneurship (business class)</a:t>
            </a:r>
          </a:p>
          <a:p>
            <a:r>
              <a:rPr lang="en-US" dirty="0" smtClean="0"/>
              <a:t>Markets (competition)</a:t>
            </a:r>
          </a:p>
          <a:p>
            <a:r>
              <a:rPr lang="en-US" dirty="0" smtClean="0"/>
              <a:t>Political stability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87910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Beginnings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Growth a concern of economists at least since Adam Smith (18</a:t>
            </a:r>
            <a:r>
              <a:rPr lang="en-US" baseline="30000" dirty="0" smtClean="0"/>
              <a:t>th</a:t>
            </a:r>
            <a:r>
              <a:rPr lang="en-US" dirty="0" smtClean="0"/>
              <a:t> century)</a:t>
            </a:r>
          </a:p>
          <a:p>
            <a:r>
              <a:rPr lang="en-US" dirty="0" smtClean="0"/>
              <a:t>Modern growth theory essentially begins in 1940s</a:t>
            </a:r>
          </a:p>
          <a:p>
            <a:r>
              <a:rPr lang="en-US" dirty="0" smtClean="0"/>
              <a:t>Two economists, Roy </a:t>
            </a:r>
            <a:r>
              <a:rPr lang="en-US" dirty="0" err="1" smtClean="0"/>
              <a:t>Harrod</a:t>
            </a:r>
            <a:r>
              <a:rPr lang="en-US" dirty="0" smtClean="0"/>
              <a:t> (UK) and </a:t>
            </a:r>
            <a:r>
              <a:rPr lang="en-US" dirty="0" err="1" smtClean="0"/>
              <a:t>Evsey</a:t>
            </a:r>
            <a:r>
              <a:rPr lang="en-US" dirty="0" smtClean="0"/>
              <a:t> </a:t>
            </a:r>
            <a:r>
              <a:rPr lang="en-US" dirty="0" err="1" smtClean="0"/>
              <a:t>Domar</a:t>
            </a:r>
            <a:r>
              <a:rPr lang="en-US" dirty="0" smtClean="0"/>
              <a:t> (US), working separately came up with similar theory</a:t>
            </a:r>
          </a:p>
          <a:p>
            <a:r>
              <a:rPr lang="en-US" dirty="0" smtClean="0"/>
              <a:t>Restrictive assumptions</a:t>
            </a:r>
          </a:p>
          <a:p>
            <a:r>
              <a:rPr lang="en-US" dirty="0" smtClean="0"/>
              <a:t>Used still in “financing gap” models by World Bank</a:t>
            </a:r>
          </a:p>
          <a:p>
            <a:r>
              <a:rPr lang="en-US" dirty="0" smtClean="0"/>
              <a:t>Benefits: shows the main factors growth is concerned with, notably the importance of capital, K, in an economy</a:t>
            </a:r>
          </a:p>
          <a:p>
            <a:r>
              <a:rPr lang="en-US" dirty="0" smtClean="0"/>
              <a:t>Major breakthrough with Solow growth model </a:t>
            </a:r>
          </a:p>
        </p:txBody>
      </p:sp>
    </p:spTree>
    <p:extLst>
      <p:ext uri="{BB962C8B-B14F-4D97-AF65-F5344CB8AC3E}">
        <p14:creationId xmlns:p14="http://schemas.microsoft.com/office/powerpoint/2010/main" val="23414748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Building blocks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/>
              <a:t>Y = F(K, L)				Y = output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where does investment come from?</a:t>
            </a:r>
          </a:p>
          <a:p>
            <a:pPr marL="0" indent="0">
              <a:buNone/>
            </a:pPr>
            <a:r>
              <a:rPr lang="en-US" dirty="0" smtClean="0"/>
              <a:t>S = </a:t>
            </a:r>
            <a:r>
              <a:rPr lang="en-US" dirty="0" err="1" smtClean="0"/>
              <a:t>sY</a:t>
            </a:r>
            <a:r>
              <a:rPr lang="en-US" dirty="0"/>
              <a:t>	</a:t>
            </a:r>
            <a:r>
              <a:rPr lang="en-US" dirty="0" smtClean="0"/>
              <a:t>					S = total savings,								                    	s = is savings rate</a:t>
            </a:r>
          </a:p>
          <a:p>
            <a:pPr marL="0" indent="0">
              <a:buNone/>
            </a:pPr>
            <a:r>
              <a:rPr lang="en-US" dirty="0" smtClean="0"/>
              <a:t>S = I						I = investment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change in the capital stock</a:t>
            </a:r>
          </a:p>
          <a:p>
            <a:pPr marL="0" indent="0">
              <a:buNone/>
            </a:pPr>
            <a:r>
              <a:rPr lang="en-US" dirty="0" smtClean="0"/>
              <a:t>ΔK = I – (</a:t>
            </a:r>
            <a:r>
              <a:rPr lang="en-US" dirty="0" err="1" smtClean="0"/>
              <a:t>dK</a:t>
            </a:r>
            <a:r>
              <a:rPr lang="en-US" dirty="0" smtClean="0"/>
              <a:t>)			d = depreciation</a:t>
            </a:r>
          </a:p>
          <a:p>
            <a:pPr marL="0" indent="0">
              <a:buNone/>
            </a:pPr>
            <a:r>
              <a:rPr lang="en-US" dirty="0" smtClean="0"/>
              <a:t>ΔK = </a:t>
            </a:r>
            <a:r>
              <a:rPr lang="en-US" dirty="0" err="1" smtClean="0"/>
              <a:t>sY</a:t>
            </a:r>
            <a:r>
              <a:rPr lang="en-US" dirty="0" smtClean="0"/>
              <a:t> – </a:t>
            </a:r>
            <a:r>
              <a:rPr lang="en-US" dirty="0" err="1" smtClean="0"/>
              <a:t>dK</a:t>
            </a:r>
            <a:r>
              <a:rPr lang="en-US" dirty="0" smtClean="0"/>
              <a:t>			Eq. 1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68858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Building blocks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does labor force change?</a:t>
            </a:r>
          </a:p>
          <a:p>
            <a:pPr marL="0" indent="0">
              <a:buNone/>
            </a:pPr>
            <a:r>
              <a:rPr lang="en-US" dirty="0" smtClean="0"/>
              <a:t>ΔL = </a:t>
            </a:r>
            <a:r>
              <a:rPr lang="en-US" dirty="0" err="1" smtClean="0"/>
              <a:t>nL</a:t>
            </a:r>
            <a:r>
              <a:rPr lang="en-US" dirty="0" smtClean="0"/>
              <a:t>				n = growth rate of labor force/						population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37028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Harrod-Domar</a:t>
            </a:r>
            <a:r>
              <a:rPr lang="en-US" dirty="0" smtClean="0"/>
              <a:t> - 1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Constant returns to scale</a:t>
            </a:r>
          </a:p>
          <a:p>
            <a:r>
              <a:rPr lang="en-US" dirty="0" smtClean="0"/>
              <a:t>Fixed coefficients production function</a:t>
            </a:r>
          </a:p>
          <a:p>
            <a:pPr lvl="1"/>
            <a:r>
              <a:rPr lang="en-US" dirty="0" smtClean="0"/>
              <a:t>Capital-labor ratio is always the same</a:t>
            </a:r>
          </a:p>
          <a:p>
            <a:pPr lvl="1"/>
            <a:r>
              <a:rPr lang="en-US" dirty="0" smtClean="0"/>
              <a:t>If amount of capital stays same, more workers won’t raise production</a:t>
            </a:r>
          </a:p>
          <a:p>
            <a:pPr lvl="1"/>
            <a:r>
              <a:rPr lang="en-US" dirty="0" smtClean="0"/>
              <a:t>If no. of workers stays the same, more capital won’t raise production </a:t>
            </a:r>
          </a:p>
          <a:p>
            <a:pPr lvl="1"/>
            <a:r>
              <a:rPr lang="en-US" dirty="0" smtClean="0"/>
              <a:t>Capital-output ratio, v, is constant</a:t>
            </a:r>
          </a:p>
          <a:p>
            <a:pPr lvl="1"/>
            <a:r>
              <a:rPr lang="en-US" dirty="0"/>
              <a:t>v</a:t>
            </a:r>
            <a:r>
              <a:rPr lang="en-US" dirty="0" smtClean="0"/>
              <a:t> = K/Y				(or Y = K/v or K=</a:t>
            </a:r>
            <a:r>
              <a:rPr lang="en-US" dirty="0" err="1" smtClean="0"/>
              <a:t>Yv</a:t>
            </a:r>
            <a:r>
              <a:rPr lang="en-US" dirty="0" smtClean="0"/>
              <a:t> )</a:t>
            </a:r>
          </a:p>
          <a:p>
            <a:pPr lvl="1"/>
            <a:r>
              <a:rPr lang="en-US" dirty="0" smtClean="0"/>
              <a:t>Output changes based on the change (increase) in capital divided by v</a:t>
            </a:r>
          </a:p>
          <a:p>
            <a:pPr lvl="1"/>
            <a:r>
              <a:rPr lang="en-US" dirty="0" smtClean="0"/>
              <a:t>ΔY = ΔK/</a:t>
            </a:r>
            <a:r>
              <a:rPr lang="en-US" dirty="0" smtClean="0"/>
              <a:t>v		Eq. 2</a:t>
            </a:r>
            <a:endParaRPr lang="en-US" dirty="0" smtClean="0"/>
          </a:p>
          <a:p>
            <a:pPr marL="457200" lvl="1" indent="0">
              <a:buNone/>
            </a:pPr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38780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Harrod-Domar</a:t>
            </a:r>
            <a:r>
              <a:rPr lang="en-US" dirty="0" smtClean="0"/>
              <a:t> - 2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600" dirty="0"/>
              <a:t>g</a:t>
            </a:r>
            <a:r>
              <a:rPr lang="en-US" sz="2600" dirty="0" smtClean="0"/>
              <a:t> = growth rate = ΔY/</a:t>
            </a:r>
            <a:r>
              <a:rPr lang="en-US" sz="2600" dirty="0" smtClean="0"/>
              <a:t>Y</a:t>
            </a:r>
          </a:p>
          <a:p>
            <a:r>
              <a:rPr lang="en-US" sz="2600" dirty="0"/>
              <a:t>ΔY = ΔK/v </a:t>
            </a:r>
            <a:r>
              <a:rPr lang="en-US" sz="2600" dirty="0" smtClean="0"/>
              <a:t> 			</a:t>
            </a:r>
            <a:r>
              <a:rPr lang="en-US" sz="2200" dirty="0" smtClean="0"/>
              <a:t>Eq. 2 (from </a:t>
            </a:r>
            <a:r>
              <a:rPr lang="en-US" sz="2000" dirty="0" smtClean="0"/>
              <a:t>previous slide)</a:t>
            </a:r>
            <a:endParaRPr lang="en-US" sz="2000" dirty="0" smtClean="0"/>
          </a:p>
          <a:p>
            <a:pPr marL="342900" lvl="1" indent="-342900">
              <a:buFont typeface="Arial"/>
              <a:buChar char="•"/>
            </a:pPr>
            <a:r>
              <a:rPr lang="en-US" sz="2600" dirty="0"/>
              <a:t>g</a:t>
            </a:r>
            <a:r>
              <a:rPr lang="en-US" sz="2600" dirty="0" smtClean="0"/>
              <a:t> = ΔK/</a:t>
            </a:r>
            <a:r>
              <a:rPr lang="en-US" sz="2600" dirty="0" err="1" smtClean="0"/>
              <a:t>Yv</a:t>
            </a:r>
            <a:r>
              <a:rPr lang="en-US" sz="2600" dirty="0" smtClean="0"/>
              <a:t>		</a:t>
            </a:r>
            <a:r>
              <a:rPr lang="en-US" sz="2600" dirty="0" smtClean="0"/>
              <a:t>	</a:t>
            </a:r>
            <a:r>
              <a:rPr lang="en-US" sz="2200" dirty="0" smtClean="0"/>
              <a:t>Eq. </a:t>
            </a:r>
            <a:r>
              <a:rPr lang="en-US" sz="2200" dirty="0" smtClean="0"/>
              <a:t>3, obtained by </a:t>
            </a:r>
            <a:r>
              <a:rPr lang="en-US" sz="2200" dirty="0" smtClean="0"/>
              <a:t>dividing </a:t>
            </a:r>
            <a:r>
              <a:rPr lang="en-US" sz="2000" dirty="0" smtClean="0"/>
              <a:t>both </a:t>
            </a:r>
            <a:r>
              <a:rPr lang="en-US" sz="2000" dirty="0" smtClean="0"/>
              <a:t>sides </a:t>
            </a:r>
            <a:r>
              <a:rPr lang="en-US" sz="2000" dirty="0" smtClean="0"/>
              <a:t>of Eq. 2 by Y 						and using g </a:t>
            </a:r>
            <a:r>
              <a:rPr lang="en-US" sz="2000" dirty="0"/>
              <a:t>for ΔY/Y</a:t>
            </a:r>
            <a:endParaRPr lang="en-US" sz="2000" dirty="0" smtClean="0"/>
          </a:p>
          <a:p>
            <a:r>
              <a:rPr lang="en-US" sz="2600" dirty="0" smtClean="0"/>
              <a:t>ΔK = </a:t>
            </a:r>
            <a:r>
              <a:rPr lang="en-US" sz="2600" dirty="0" err="1" smtClean="0"/>
              <a:t>sY</a:t>
            </a:r>
            <a:r>
              <a:rPr lang="en-US" sz="2600" dirty="0" smtClean="0"/>
              <a:t> - </a:t>
            </a:r>
            <a:r>
              <a:rPr lang="en-US" sz="2600" dirty="0" err="1" smtClean="0"/>
              <a:t>dK</a:t>
            </a:r>
            <a:r>
              <a:rPr lang="en-US" sz="2600" dirty="0" smtClean="0"/>
              <a:t>	</a:t>
            </a:r>
            <a:r>
              <a:rPr lang="en-US" sz="2600" dirty="0" smtClean="0"/>
              <a:t>		</a:t>
            </a:r>
            <a:r>
              <a:rPr lang="en-US" sz="2200" dirty="0" smtClean="0"/>
              <a:t>Eq. 1 from “B</a:t>
            </a:r>
            <a:r>
              <a:rPr lang="en-US" sz="2200" dirty="0" smtClean="0"/>
              <a:t>uilding blocks</a:t>
            </a:r>
            <a:r>
              <a:rPr lang="en-US" sz="2000" dirty="0" smtClean="0"/>
              <a:t>” </a:t>
            </a:r>
            <a:r>
              <a:rPr lang="en-US" sz="2000" dirty="0" smtClean="0"/>
              <a:t>slide</a:t>
            </a:r>
            <a:endParaRPr lang="en-US" sz="2000" dirty="0" smtClean="0"/>
          </a:p>
          <a:p>
            <a:r>
              <a:rPr lang="en-US" sz="2600" dirty="0"/>
              <a:t>g</a:t>
            </a:r>
            <a:r>
              <a:rPr lang="en-US" sz="2600" dirty="0" smtClean="0"/>
              <a:t> = (</a:t>
            </a:r>
            <a:r>
              <a:rPr lang="en-US" sz="2600" dirty="0" err="1" smtClean="0"/>
              <a:t>sY</a:t>
            </a:r>
            <a:r>
              <a:rPr lang="en-US" sz="2600" dirty="0" smtClean="0"/>
              <a:t> - </a:t>
            </a:r>
            <a:r>
              <a:rPr lang="en-US" sz="2600" dirty="0" err="1" smtClean="0"/>
              <a:t>dK</a:t>
            </a:r>
            <a:r>
              <a:rPr lang="en-US" sz="2600" dirty="0" smtClean="0"/>
              <a:t>)/</a:t>
            </a:r>
            <a:r>
              <a:rPr lang="en-US" sz="2600" dirty="0" err="1" smtClean="0"/>
              <a:t>Yv</a:t>
            </a:r>
            <a:r>
              <a:rPr lang="en-US" sz="2600" dirty="0" smtClean="0"/>
              <a:t>	</a:t>
            </a:r>
            <a:r>
              <a:rPr lang="en-US" sz="2600" dirty="0" smtClean="0"/>
              <a:t>	</a:t>
            </a:r>
            <a:r>
              <a:rPr lang="en-US" sz="2200" dirty="0" smtClean="0"/>
              <a:t>Eq. 4, obtained by substituting </a:t>
            </a:r>
            <a:r>
              <a:rPr lang="en-US" sz="2200" dirty="0" smtClean="0"/>
              <a:t>Eq. 1 into Eq. 3 (for 						ΔK)</a:t>
            </a:r>
            <a:r>
              <a:rPr lang="en-US" sz="2200" dirty="0" smtClean="0"/>
              <a:t>			</a:t>
            </a:r>
            <a:endParaRPr lang="en-US" sz="2200" dirty="0" smtClean="0"/>
          </a:p>
          <a:p>
            <a:r>
              <a:rPr lang="en-US" sz="2600" dirty="0" smtClean="0"/>
              <a:t>g = (s/v) – d			</a:t>
            </a:r>
            <a:r>
              <a:rPr lang="en-US" sz="2200" dirty="0" smtClean="0"/>
              <a:t>Eq. 5, obtained by substituting </a:t>
            </a:r>
            <a:r>
              <a:rPr lang="en-US" sz="2200" dirty="0" smtClean="0"/>
              <a:t>K</a:t>
            </a:r>
            <a:r>
              <a:rPr lang="en-US" sz="2200" dirty="0"/>
              <a:t>=</a:t>
            </a:r>
            <a:r>
              <a:rPr lang="en-US" sz="2200" dirty="0" err="1" smtClean="0"/>
              <a:t>Yv</a:t>
            </a:r>
            <a:r>
              <a:rPr lang="en-US" sz="2200" dirty="0" smtClean="0"/>
              <a:t> (from previous 						slide) in Eq. 4 (for K)</a:t>
            </a:r>
            <a:endParaRPr lang="en-US" sz="2200" dirty="0"/>
          </a:p>
          <a:p>
            <a:endParaRPr lang="en-US" sz="2600" dirty="0" smtClean="0"/>
          </a:p>
          <a:p>
            <a:r>
              <a:rPr lang="en-US" sz="2600" dirty="0" smtClean="0"/>
              <a:t>Growth </a:t>
            </a:r>
            <a:r>
              <a:rPr lang="en-US" sz="2600" dirty="0" smtClean="0"/>
              <a:t>will be higher, when savings rate is higher and capital is more productive in producing output (v is lower)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04572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Harrod-Domar</a:t>
            </a:r>
            <a:r>
              <a:rPr lang="en-US" dirty="0" smtClean="0"/>
              <a:t> - 3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about labor?</a:t>
            </a:r>
          </a:p>
          <a:p>
            <a:r>
              <a:rPr lang="en-US" dirty="0" smtClean="0"/>
              <a:t>Fixed proportions model: labor has to grow at  same rate as capital</a:t>
            </a:r>
          </a:p>
          <a:p>
            <a:r>
              <a:rPr lang="en-US" dirty="0" smtClean="0"/>
              <a:t>Great is if does</a:t>
            </a:r>
          </a:p>
          <a:p>
            <a:pPr lvl="1"/>
            <a:r>
              <a:rPr lang="en-US" dirty="0" smtClean="0"/>
              <a:t>but unlikely, only a “knife edge”</a:t>
            </a:r>
            <a:endParaRPr lang="en-US" dirty="0"/>
          </a:p>
          <a:p>
            <a:pPr lvl="1"/>
            <a:r>
              <a:rPr lang="en-US" dirty="0" smtClean="0"/>
              <a:t>if labor grows faster        will be unemployment</a:t>
            </a:r>
          </a:p>
          <a:p>
            <a:pPr lvl="1"/>
            <a:r>
              <a:rPr lang="en-US" dirty="0" smtClean="0"/>
              <a:t>if capital growth faster        capacity underutilization </a:t>
            </a:r>
          </a:p>
          <a:p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292564" y="4618359"/>
            <a:ext cx="409315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4701879" y="5159121"/>
            <a:ext cx="409315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30685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Solow model - 1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Robert Solow (US) wrote two papers on growth in 1956 and 1957</a:t>
            </a:r>
          </a:p>
          <a:p>
            <a:r>
              <a:rPr lang="en-US" dirty="0"/>
              <a:t>N</a:t>
            </a:r>
            <a:r>
              <a:rPr lang="en-US" dirty="0" smtClean="0"/>
              <a:t>eoclassical production function (without fixed proportions)</a:t>
            </a:r>
          </a:p>
          <a:p>
            <a:r>
              <a:rPr lang="en-US" dirty="0" smtClean="0"/>
              <a:t>Constant returns to scale</a:t>
            </a:r>
          </a:p>
          <a:p>
            <a:r>
              <a:rPr lang="en-US" dirty="0" smtClean="0"/>
              <a:t>Diminishing returns to capital</a:t>
            </a:r>
          </a:p>
          <a:p>
            <a:pPr lvl="1"/>
            <a:r>
              <a:rPr lang="en-US" dirty="0" smtClean="0"/>
              <a:t>As capital increases, output increases but at a slowing rate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62152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Solow model - 2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 smtClean="0"/>
              <a:t>Y = F(K,L)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Change to “per worker” basis</a:t>
            </a:r>
          </a:p>
          <a:p>
            <a:pPr marL="0" indent="0">
              <a:buNone/>
            </a:pPr>
            <a:r>
              <a:rPr lang="en-US" dirty="0" smtClean="0"/>
              <a:t>Y/L = F(K/L, L/L)   		      divide through by L</a:t>
            </a:r>
          </a:p>
          <a:p>
            <a:pPr marL="0" indent="0">
              <a:buNone/>
            </a:pPr>
            <a:r>
              <a:rPr lang="en-US" dirty="0" smtClean="0"/>
              <a:t>y = f(k) 						output per worker is a 								function of capital per 								worker</a:t>
            </a:r>
          </a:p>
          <a:p>
            <a:r>
              <a:rPr lang="en-US" dirty="0" smtClean="0"/>
              <a:t>y can be thought of as both output per worker and income per worker or per person</a:t>
            </a:r>
          </a:p>
          <a:p>
            <a:r>
              <a:rPr lang="en-US" dirty="0" smtClean="0"/>
              <a:t>thus increase in y is an increase in income per capita, which is economic growth </a:t>
            </a:r>
          </a:p>
        </p:txBody>
      </p:sp>
    </p:spTree>
    <p:extLst>
      <p:ext uri="{BB962C8B-B14F-4D97-AF65-F5344CB8AC3E}">
        <p14:creationId xmlns:p14="http://schemas.microsoft.com/office/powerpoint/2010/main" val="30301309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Solow model - 3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2647" y="1726155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From building blocks but on a per worker basis</a:t>
            </a:r>
            <a:endParaRPr lang="en-US" dirty="0"/>
          </a:p>
          <a:p>
            <a:pPr marL="457200" lvl="1" indent="0">
              <a:buNone/>
            </a:pPr>
            <a:r>
              <a:rPr lang="en-US" dirty="0"/>
              <a:t>Δk = </a:t>
            </a:r>
            <a:r>
              <a:rPr lang="en-US" dirty="0" err="1"/>
              <a:t>sy</a:t>
            </a:r>
            <a:r>
              <a:rPr lang="en-US" dirty="0"/>
              <a:t> – (</a:t>
            </a:r>
            <a:r>
              <a:rPr lang="en-US" dirty="0" err="1"/>
              <a:t>n+d</a:t>
            </a:r>
            <a:r>
              <a:rPr lang="en-US" dirty="0"/>
              <a:t>)k</a:t>
            </a:r>
          </a:p>
          <a:p>
            <a:r>
              <a:rPr lang="en-US" dirty="0"/>
              <a:t>which explains the change in </a:t>
            </a:r>
            <a:r>
              <a:rPr lang="en-US" dirty="0" smtClean="0"/>
              <a:t>income per capita because y=f(k)</a:t>
            </a:r>
            <a:endParaRPr lang="en-US" dirty="0"/>
          </a:p>
          <a:p>
            <a:r>
              <a:rPr lang="en-US" dirty="0" smtClean="0"/>
              <a:t>As a result growth is caused by increases in capital per worker, which is caused by: </a:t>
            </a:r>
          </a:p>
          <a:p>
            <a:pPr lvl="1"/>
            <a:r>
              <a:rPr lang="en-US" dirty="0" smtClean="0"/>
              <a:t>increases with the savings rate (s), </a:t>
            </a:r>
          </a:p>
          <a:p>
            <a:pPr lvl="1"/>
            <a:r>
              <a:rPr lang="en-US" dirty="0" smtClean="0"/>
              <a:t>decreases with population or labor force gr. (n) </a:t>
            </a:r>
          </a:p>
          <a:p>
            <a:pPr lvl="1"/>
            <a:r>
              <a:rPr lang="en-US" dirty="0" smtClean="0"/>
              <a:t>is reduced by depreciation (d)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03881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Solow diagram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4759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   </a:t>
            </a:r>
            <a:endParaRPr lang="en-US" dirty="0"/>
          </a:p>
        </p:txBody>
      </p:sp>
      <p:sp>
        <p:nvSpPr>
          <p:cNvPr id="5" name="Arc 4"/>
          <p:cNvSpPr/>
          <p:nvPr/>
        </p:nvSpPr>
        <p:spPr>
          <a:xfrm flipH="1">
            <a:off x="1644247" y="3862359"/>
            <a:ext cx="11056146" cy="3887669"/>
          </a:xfrm>
          <a:prstGeom prst="arc">
            <a:avLst>
              <a:gd name="adj1" fmla="val 15922169"/>
              <a:gd name="adj2" fmla="val 21594211"/>
            </a:avLst>
          </a:prstGeom>
          <a:ln>
            <a:solidFill>
              <a:schemeClr val="accent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1644247" y="1939178"/>
            <a:ext cx="11340" cy="386701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1655587" y="5806194"/>
            <a:ext cx="5159535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1644247" y="2392787"/>
            <a:ext cx="5692498" cy="341340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Arc 15"/>
          <p:cNvSpPr/>
          <p:nvPr/>
        </p:nvSpPr>
        <p:spPr>
          <a:xfrm flipH="1">
            <a:off x="1655587" y="2900132"/>
            <a:ext cx="11056146" cy="4838246"/>
          </a:xfrm>
          <a:prstGeom prst="arc">
            <a:avLst>
              <a:gd name="adj1" fmla="val 15922169"/>
              <a:gd name="adj2" fmla="val 204087"/>
            </a:avLst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7491185" y="2023455"/>
            <a:ext cx="1025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</a:t>
            </a:r>
            <a:r>
              <a:rPr lang="en-US" dirty="0" err="1" smtClean="0"/>
              <a:t>n+d</a:t>
            </a:r>
            <a:r>
              <a:rPr lang="en-US" dirty="0" smtClean="0"/>
              <a:t>)k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7591501" y="2772910"/>
            <a:ext cx="1000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</a:t>
            </a:r>
            <a:r>
              <a:rPr lang="en-US" dirty="0" smtClean="0"/>
              <a:t> = f(k)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7591501" y="3539193"/>
            <a:ext cx="7289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s</a:t>
            </a:r>
            <a:r>
              <a:rPr lang="en-US" dirty="0" err="1" smtClean="0"/>
              <a:t>y</a:t>
            </a:r>
            <a:endParaRPr lang="en-US" dirty="0" smtClean="0"/>
          </a:p>
          <a:p>
            <a:endParaRPr lang="en-US" dirty="0"/>
          </a:p>
        </p:txBody>
      </p:sp>
      <p:cxnSp>
        <p:nvCxnSpPr>
          <p:cNvPr id="21" name="Straight Connector 20"/>
          <p:cNvCxnSpPr/>
          <p:nvPr/>
        </p:nvCxnSpPr>
        <p:spPr>
          <a:xfrm flipH="1">
            <a:off x="4474414" y="4185524"/>
            <a:ext cx="34956" cy="162067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4521023" y="3227294"/>
            <a:ext cx="0" cy="95823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>
            <a:off x="1644247" y="3227294"/>
            <a:ext cx="2830167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587313" y="4185524"/>
            <a:ext cx="318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238104" y="3042628"/>
            <a:ext cx="367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29" name="TextBox 28"/>
          <p:cNvSpPr txBox="1"/>
          <p:nvPr/>
        </p:nvSpPr>
        <p:spPr>
          <a:xfrm>
            <a:off x="1238104" y="2057470"/>
            <a:ext cx="289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6893080" y="5806194"/>
            <a:ext cx="289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</a:t>
            </a:r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4204067" y="5958594"/>
            <a:ext cx="367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4" name="TextBox 3"/>
          <p:cNvSpPr txBox="1"/>
          <p:nvPr/>
        </p:nvSpPr>
        <p:spPr>
          <a:xfrm>
            <a:off x="7182681" y="4296601"/>
            <a:ext cx="17907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 is steady state, </a:t>
            </a:r>
          </a:p>
          <a:p>
            <a:r>
              <a:rPr lang="en-US" dirty="0" err="1" smtClean="0"/>
              <a:t>sy</a:t>
            </a:r>
            <a:r>
              <a:rPr lang="en-US" dirty="0" smtClean="0"/>
              <a:t> = (</a:t>
            </a:r>
            <a:r>
              <a:rPr lang="en-US" dirty="0" err="1" smtClean="0"/>
              <a:t>n+d</a:t>
            </a:r>
            <a:r>
              <a:rPr lang="en-US" dirty="0" smtClean="0"/>
              <a:t>)k so this side of equation = 0</a:t>
            </a:r>
          </a:p>
          <a:p>
            <a:r>
              <a:rPr lang="en-US" dirty="0" smtClean="0"/>
              <a:t>No change in k</a:t>
            </a:r>
          </a:p>
          <a:p>
            <a:r>
              <a:rPr lang="en-US" dirty="0" smtClean="0"/>
              <a:t>No growth in y but Y grows at rate of 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2690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Solow diagram - growth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4759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   </a:t>
            </a:r>
            <a:endParaRPr lang="en-US" dirty="0"/>
          </a:p>
        </p:txBody>
      </p:sp>
      <p:sp>
        <p:nvSpPr>
          <p:cNvPr id="5" name="Arc 4"/>
          <p:cNvSpPr/>
          <p:nvPr/>
        </p:nvSpPr>
        <p:spPr>
          <a:xfrm flipH="1">
            <a:off x="1644247" y="3862359"/>
            <a:ext cx="11056146" cy="3887669"/>
          </a:xfrm>
          <a:prstGeom prst="arc">
            <a:avLst>
              <a:gd name="adj1" fmla="val 15922169"/>
              <a:gd name="adj2" fmla="val 21594211"/>
            </a:avLst>
          </a:prstGeom>
          <a:ln>
            <a:solidFill>
              <a:schemeClr val="accent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1644247" y="1939178"/>
            <a:ext cx="11340" cy="386701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1655587" y="5806194"/>
            <a:ext cx="4930999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1644247" y="2392787"/>
            <a:ext cx="5692498" cy="341340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Arc 15"/>
          <p:cNvSpPr/>
          <p:nvPr/>
        </p:nvSpPr>
        <p:spPr>
          <a:xfrm flipH="1">
            <a:off x="1655587" y="2900132"/>
            <a:ext cx="11056146" cy="4838246"/>
          </a:xfrm>
          <a:prstGeom prst="arc">
            <a:avLst>
              <a:gd name="adj1" fmla="val 15922169"/>
              <a:gd name="adj2" fmla="val 204087"/>
            </a:avLst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7491185" y="2023455"/>
            <a:ext cx="1025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</a:t>
            </a:r>
            <a:r>
              <a:rPr lang="en-US" dirty="0" err="1" smtClean="0"/>
              <a:t>n+d</a:t>
            </a:r>
            <a:r>
              <a:rPr lang="en-US" dirty="0" smtClean="0"/>
              <a:t>)k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7591501" y="2772910"/>
            <a:ext cx="1000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</a:t>
            </a:r>
            <a:r>
              <a:rPr lang="en-US" dirty="0" smtClean="0"/>
              <a:t> = f(k)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7591501" y="3539193"/>
            <a:ext cx="7289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s</a:t>
            </a:r>
            <a:r>
              <a:rPr lang="en-US" dirty="0" err="1" smtClean="0"/>
              <a:t>y</a:t>
            </a:r>
            <a:endParaRPr lang="en-US" dirty="0" smtClean="0"/>
          </a:p>
          <a:p>
            <a:endParaRPr lang="en-US" dirty="0"/>
          </a:p>
        </p:txBody>
      </p:sp>
      <p:cxnSp>
        <p:nvCxnSpPr>
          <p:cNvPr id="21" name="Straight Connector 20"/>
          <p:cNvCxnSpPr/>
          <p:nvPr/>
        </p:nvCxnSpPr>
        <p:spPr>
          <a:xfrm flipH="1">
            <a:off x="4474414" y="4185524"/>
            <a:ext cx="34956" cy="162067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4521023" y="3227294"/>
            <a:ext cx="0" cy="95823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>
            <a:off x="1644247" y="3227294"/>
            <a:ext cx="2830167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587313" y="4185524"/>
            <a:ext cx="318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238104" y="3042628"/>
            <a:ext cx="367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29" name="TextBox 28"/>
          <p:cNvSpPr txBox="1"/>
          <p:nvPr/>
        </p:nvSpPr>
        <p:spPr>
          <a:xfrm>
            <a:off x="1238104" y="2057470"/>
            <a:ext cx="289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6309789" y="5867285"/>
            <a:ext cx="289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</a:t>
            </a:r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4204067" y="5958594"/>
            <a:ext cx="367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4" name="TextBox 3"/>
          <p:cNvSpPr txBox="1"/>
          <p:nvPr/>
        </p:nvSpPr>
        <p:spPr>
          <a:xfrm>
            <a:off x="6844884" y="4296601"/>
            <a:ext cx="212857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To left of A, </a:t>
            </a:r>
            <a:r>
              <a:rPr lang="en-US" dirty="0" err="1" smtClean="0"/>
              <a:t>sy</a:t>
            </a:r>
            <a:r>
              <a:rPr lang="en-US" dirty="0" smtClean="0"/>
              <a:t> greater than (</a:t>
            </a:r>
            <a:r>
              <a:rPr lang="en-US" dirty="0" err="1" smtClean="0"/>
              <a:t>n+d</a:t>
            </a:r>
            <a:r>
              <a:rPr lang="en-US" dirty="0" smtClean="0"/>
              <a:t>)k so k and y are  growing.</a:t>
            </a:r>
          </a:p>
          <a:p>
            <a:r>
              <a:rPr lang="en-US" dirty="0" smtClean="0"/>
              <a:t>To the right of A, </a:t>
            </a:r>
            <a:r>
              <a:rPr lang="en-US" dirty="0" err="1" smtClean="0"/>
              <a:t>sy</a:t>
            </a:r>
            <a:r>
              <a:rPr lang="en-US" dirty="0" smtClean="0"/>
              <a:t> is less than (</a:t>
            </a:r>
            <a:r>
              <a:rPr lang="en-US" dirty="0" err="1" smtClean="0"/>
              <a:t>n+d</a:t>
            </a:r>
            <a:r>
              <a:rPr lang="en-US" dirty="0" smtClean="0"/>
              <a:t>)k so y and k are falling.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2686788" y="4554856"/>
            <a:ext cx="755659" cy="36789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>
            <a:off x="5457539" y="3411960"/>
            <a:ext cx="997050" cy="36789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97224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happens when a country increases its savings rate?</a:t>
            </a:r>
          </a:p>
          <a:p>
            <a:endParaRPr lang="en-US" dirty="0"/>
          </a:p>
          <a:p>
            <a:pPr marL="342900" lvl="1" indent="-342900">
              <a:buFont typeface="Arial"/>
              <a:buChar char="•"/>
            </a:pPr>
            <a:r>
              <a:rPr lang="en-US" dirty="0" smtClean="0"/>
              <a:t>Think of </a:t>
            </a:r>
            <a:r>
              <a:rPr lang="en-US" dirty="0"/>
              <a:t>Δk = </a:t>
            </a:r>
            <a:r>
              <a:rPr lang="en-US" dirty="0" err="1"/>
              <a:t>sy</a:t>
            </a:r>
            <a:r>
              <a:rPr lang="en-US" dirty="0"/>
              <a:t> – (</a:t>
            </a:r>
            <a:r>
              <a:rPr lang="en-US" dirty="0" err="1"/>
              <a:t>n+d</a:t>
            </a:r>
            <a:r>
              <a:rPr lang="en-US" dirty="0"/>
              <a:t>)</a:t>
            </a:r>
            <a:r>
              <a:rPr lang="en-US" dirty="0" smtClean="0"/>
              <a:t>k                    and y=f(k)</a:t>
            </a:r>
          </a:p>
          <a:p>
            <a:pPr marL="342900" lvl="1" indent="-342900">
              <a:buFont typeface="Arial"/>
              <a:buChar char="•"/>
            </a:pPr>
            <a:endParaRPr lang="en-US" dirty="0"/>
          </a:p>
          <a:p>
            <a:pPr marL="342900" lvl="1" indent="-342900">
              <a:buFont typeface="Arial"/>
              <a:buChar char="•"/>
            </a:pPr>
            <a:r>
              <a:rPr lang="en-US" dirty="0" smtClean="0"/>
              <a:t>What happens to the graph?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18792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Solow – increase in savings rates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4759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   </a:t>
            </a:r>
            <a:endParaRPr lang="en-US" dirty="0"/>
          </a:p>
        </p:txBody>
      </p:sp>
      <p:sp>
        <p:nvSpPr>
          <p:cNvPr id="5" name="Arc 4"/>
          <p:cNvSpPr/>
          <p:nvPr/>
        </p:nvSpPr>
        <p:spPr>
          <a:xfrm flipH="1">
            <a:off x="1644247" y="3862359"/>
            <a:ext cx="11056146" cy="3887669"/>
          </a:xfrm>
          <a:prstGeom prst="arc">
            <a:avLst>
              <a:gd name="adj1" fmla="val 15922169"/>
              <a:gd name="adj2" fmla="val 21594211"/>
            </a:avLst>
          </a:prstGeom>
          <a:ln>
            <a:solidFill>
              <a:schemeClr val="accent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1644247" y="1939178"/>
            <a:ext cx="11340" cy="386701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1655587" y="5806194"/>
            <a:ext cx="5159535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1644247" y="2563194"/>
            <a:ext cx="5846938" cy="3243001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Arc 15"/>
          <p:cNvSpPr/>
          <p:nvPr/>
        </p:nvSpPr>
        <p:spPr>
          <a:xfrm flipH="1">
            <a:off x="1655587" y="3030040"/>
            <a:ext cx="11056146" cy="4838246"/>
          </a:xfrm>
          <a:prstGeom prst="arc">
            <a:avLst>
              <a:gd name="adj1" fmla="val 15922169"/>
              <a:gd name="adj2" fmla="val 204087"/>
            </a:avLst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7491185" y="2023455"/>
            <a:ext cx="1025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</a:t>
            </a:r>
            <a:r>
              <a:rPr lang="en-US" dirty="0" err="1" smtClean="0"/>
              <a:t>n+d</a:t>
            </a:r>
            <a:r>
              <a:rPr lang="en-US" dirty="0" smtClean="0"/>
              <a:t>)k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7591501" y="2772910"/>
            <a:ext cx="1000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</a:t>
            </a:r>
            <a:r>
              <a:rPr lang="en-US" dirty="0" smtClean="0"/>
              <a:t> = f(k)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7591501" y="3539193"/>
            <a:ext cx="7289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sy</a:t>
            </a:r>
            <a:r>
              <a:rPr lang="en-US" baseline="-25000" dirty="0" smtClean="0"/>
              <a:t>1</a:t>
            </a:r>
          </a:p>
          <a:p>
            <a:endParaRPr lang="en-US" dirty="0"/>
          </a:p>
        </p:txBody>
      </p:sp>
      <p:cxnSp>
        <p:nvCxnSpPr>
          <p:cNvPr id="21" name="Straight Connector 20"/>
          <p:cNvCxnSpPr/>
          <p:nvPr/>
        </p:nvCxnSpPr>
        <p:spPr>
          <a:xfrm flipH="1">
            <a:off x="4742412" y="3862359"/>
            <a:ext cx="43032" cy="1943835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4785444" y="3225546"/>
            <a:ext cx="0" cy="95823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endCxn id="27" idx="3"/>
          </p:cNvCxnSpPr>
          <p:nvPr/>
        </p:nvCxnSpPr>
        <p:spPr>
          <a:xfrm flipH="1">
            <a:off x="1605249" y="3225546"/>
            <a:ext cx="3193614" cy="1748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798862" y="4118476"/>
            <a:ext cx="423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238104" y="3042628"/>
            <a:ext cx="367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32" name="TextBox 31"/>
          <p:cNvSpPr txBox="1"/>
          <p:nvPr/>
        </p:nvSpPr>
        <p:spPr>
          <a:xfrm>
            <a:off x="7591501" y="3142242"/>
            <a:ext cx="4574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sy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34" name="TextBox 33"/>
          <p:cNvSpPr txBox="1"/>
          <p:nvPr/>
        </p:nvSpPr>
        <p:spPr>
          <a:xfrm>
            <a:off x="4558614" y="5958594"/>
            <a:ext cx="367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20" name="Arc 19"/>
          <p:cNvSpPr/>
          <p:nvPr/>
        </p:nvSpPr>
        <p:spPr>
          <a:xfrm flipH="1">
            <a:off x="1655587" y="3411960"/>
            <a:ext cx="11056146" cy="3887669"/>
          </a:xfrm>
          <a:prstGeom prst="arc">
            <a:avLst>
              <a:gd name="adj1" fmla="val 15922169"/>
              <a:gd name="adj2" fmla="val 5171"/>
            </a:avLst>
          </a:prstGeom>
          <a:ln>
            <a:solidFill>
              <a:schemeClr val="accent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5814408" y="3042628"/>
            <a:ext cx="46608" cy="2763566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960909" y="349302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1644247" y="3030040"/>
            <a:ext cx="4216769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5669608" y="5958594"/>
            <a:ext cx="367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33" name="TextBox 32"/>
          <p:cNvSpPr txBox="1"/>
          <p:nvPr/>
        </p:nvSpPr>
        <p:spPr>
          <a:xfrm>
            <a:off x="1238104" y="2715466"/>
            <a:ext cx="367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12326044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Savings in Thailand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Perkins, </a:t>
            </a:r>
            <a:r>
              <a:rPr lang="en-US" dirty="0" err="1" smtClean="0"/>
              <a:t>ch.</a:t>
            </a:r>
            <a:r>
              <a:rPr lang="en-US" dirty="0" smtClean="0"/>
              <a:t> 4, p. 101</a:t>
            </a:r>
          </a:p>
          <a:p>
            <a:r>
              <a:rPr lang="en-US" dirty="0" smtClean="0"/>
              <a:t>Thailand savings rate increase over time</a:t>
            </a:r>
          </a:p>
          <a:p>
            <a:r>
              <a:rPr lang="en-US" dirty="0" smtClean="0"/>
              <a:t>Increase in saving rate supports capital investment</a:t>
            </a:r>
          </a:p>
          <a:p>
            <a:r>
              <a:rPr lang="en-US" dirty="0" smtClean="0"/>
              <a:t>Higher capital = higher per capita income</a:t>
            </a:r>
          </a:p>
          <a:p>
            <a:r>
              <a:rPr lang="en-US" dirty="0" smtClean="0"/>
              <a:t>Savings rate:</a:t>
            </a:r>
          </a:p>
          <a:p>
            <a:pPr lvl="1"/>
            <a:r>
              <a:rPr lang="en-US" dirty="0" smtClean="0"/>
              <a:t>1960s: 20%</a:t>
            </a:r>
          </a:p>
          <a:p>
            <a:pPr lvl="2"/>
            <a:r>
              <a:rPr lang="en-US" dirty="0" smtClean="0"/>
              <a:t>Already high by developing country standards</a:t>
            </a:r>
          </a:p>
          <a:p>
            <a:pPr lvl="1"/>
            <a:r>
              <a:rPr lang="en-US" dirty="0" smtClean="0"/>
              <a:t>1990s: 35%</a:t>
            </a:r>
          </a:p>
          <a:p>
            <a:pPr lvl="1"/>
            <a:r>
              <a:rPr lang="en-US" dirty="0" smtClean="0"/>
              <a:t>2000s: 32%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9209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4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happens when a country increases its population growth rate (n)?</a:t>
            </a:r>
          </a:p>
          <a:p>
            <a:endParaRPr lang="en-US" dirty="0"/>
          </a:p>
          <a:p>
            <a:pPr marL="342900" lvl="1" indent="-342900">
              <a:buFont typeface="Arial"/>
              <a:buChar char="•"/>
            </a:pPr>
            <a:r>
              <a:rPr lang="en-US" dirty="0" smtClean="0"/>
              <a:t>Think of </a:t>
            </a:r>
            <a:r>
              <a:rPr lang="en-US" dirty="0"/>
              <a:t>Δk = </a:t>
            </a:r>
            <a:r>
              <a:rPr lang="en-US" dirty="0" err="1"/>
              <a:t>sy</a:t>
            </a:r>
            <a:r>
              <a:rPr lang="en-US" dirty="0"/>
              <a:t> – (</a:t>
            </a:r>
            <a:r>
              <a:rPr lang="en-US" dirty="0" err="1"/>
              <a:t>n+d</a:t>
            </a:r>
            <a:r>
              <a:rPr lang="en-US" dirty="0"/>
              <a:t>)</a:t>
            </a:r>
            <a:r>
              <a:rPr lang="en-US" dirty="0" smtClean="0"/>
              <a:t>k                    and y=f(k)</a:t>
            </a:r>
          </a:p>
          <a:p>
            <a:pPr marL="342900" lvl="1" indent="-342900">
              <a:buFont typeface="Arial"/>
              <a:buChar char="•"/>
            </a:pPr>
            <a:endParaRPr lang="en-US" dirty="0"/>
          </a:p>
          <a:p>
            <a:pPr marL="342900" lvl="1" indent="-342900">
              <a:buFont typeface="Arial"/>
              <a:buChar char="•"/>
            </a:pPr>
            <a:r>
              <a:rPr lang="en-US" dirty="0" smtClean="0"/>
              <a:t>What happens to the graph?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5630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Solow – increase in pop. growth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4759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   </a:t>
            </a:r>
            <a:endParaRPr lang="en-US" dirty="0"/>
          </a:p>
        </p:txBody>
      </p:sp>
      <p:sp>
        <p:nvSpPr>
          <p:cNvPr id="5" name="Arc 4"/>
          <p:cNvSpPr/>
          <p:nvPr/>
        </p:nvSpPr>
        <p:spPr>
          <a:xfrm flipH="1">
            <a:off x="1644247" y="3862359"/>
            <a:ext cx="11056146" cy="3887669"/>
          </a:xfrm>
          <a:prstGeom prst="arc">
            <a:avLst>
              <a:gd name="adj1" fmla="val 15922169"/>
              <a:gd name="adj2" fmla="val 21594211"/>
            </a:avLst>
          </a:prstGeom>
          <a:ln>
            <a:solidFill>
              <a:schemeClr val="accent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1644247" y="1939178"/>
            <a:ext cx="11340" cy="386701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1655587" y="5806194"/>
            <a:ext cx="5159535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1644247" y="2392787"/>
            <a:ext cx="5692498" cy="341340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Arc 15"/>
          <p:cNvSpPr/>
          <p:nvPr/>
        </p:nvSpPr>
        <p:spPr>
          <a:xfrm flipH="1">
            <a:off x="1655587" y="2900132"/>
            <a:ext cx="11056146" cy="4838246"/>
          </a:xfrm>
          <a:prstGeom prst="arc">
            <a:avLst>
              <a:gd name="adj1" fmla="val 15922169"/>
              <a:gd name="adj2" fmla="val 204087"/>
            </a:avLst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7491185" y="2023455"/>
            <a:ext cx="1025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</a:t>
            </a:r>
            <a:r>
              <a:rPr lang="en-US" dirty="0" err="1" smtClean="0"/>
              <a:t>n+d</a:t>
            </a:r>
            <a:r>
              <a:rPr lang="en-US" dirty="0" smtClean="0"/>
              <a:t>)k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18" name="TextBox 17"/>
          <p:cNvSpPr txBox="1"/>
          <p:nvPr/>
        </p:nvSpPr>
        <p:spPr>
          <a:xfrm>
            <a:off x="7591501" y="2772910"/>
            <a:ext cx="1000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</a:t>
            </a:r>
            <a:r>
              <a:rPr lang="en-US" dirty="0" smtClean="0"/>
              <a:t> = f(k)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7591501" y="3539193"/>
            <a:ext cx="7289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s</a:t>
            </a:r>
            <a:r>
              <a:rPr lang="en-US" dirty="0" err="1" smtClean="0"/>
              <a:t>y</a:t>
            </a:r>
            <a:endParaRPr lang="en-US" dirty="0" smtClean="0"/>
          </a:p>
          <a:p>
            <a:endParaRPr lang="en-US" dirty="0"/>
          </a:p>
        </p:txBody>
      </p:sp>
      <p:cxnSp>
        <p:nvCxnSpPr>
          <p:cNvPr id="21" name="Straight Connector 20"/>
          <p:cNvCxnSpPr/>
          <p:nvPr/>
        </p:nvCxnSpPr>
        <p:spPr>
          <a:xfrm flipH="1">
            <a:off x="4474414" y="4185524"/>
            <a:ext cx="34956" cy="162067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4521023" y="3227294"/>
            <a:ext cx="0" cy="95823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>
            <a:off x="1644247" y="3227294"/>
            <a:ext cx="2830167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587313" y="4185524"/>
            <a:ext cx="318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238104" y="3042628"/>
            <a:ext cx="367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29" name="TextBox 28"/>
          <p:cNvSpPr txBox="1"/>
          <p:nvPr/>
        </p:nvSpPr>
        <p:spPr>
          <a:xfrm>
            <a:off x="1238104" y="2057470"/>
            <a:ext cx="289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6893080" y="5806194"/>
            <a:ext cx="289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</a:t>
            </a:r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4204067" y="5958594"/>
            <a:ext cx="367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cxnSp>
        <p:nvCxnSpPr>
          <p:cNvPr id="20" name="Straight Connector 19"/>
          <p:cNvCxnSpPr>
            <a:stCxn id="5" idx="2"/>
          </p:cNvCxnSpPr>
          <p:nvPr/>
        </p:nvCxnSpPr>
        <p:spPr>
          <a:xfrm flipV="1">
            <a:off x="1644310" y="1558028"/>
            <a:ext cx="5248770" cy="423885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078808" y="1417638"/>
            <a:ext cx="1025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</a:t>
            </a:r>
            <a:r>
              <a:rPr lang="en-US" dirty="0" err="1" smtClean="0"/>
              <a:t>n+d</a:t>
            </a:r>
            <a:r>
              <a:rPr lang="en-US" dirty="0" smtClean="0"/>
              <a:t>)k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cxnSp>
        <p:nvCxnSpPr>
          <p:cNvPr id="28" name="Straight Connector 27"/>
          <p:cNvCxnSpPr/>
          <p:nvPr/>
        </p:nvCxnSpPr>
        <p:spPr>
          <a:xfrm flipH="1">
            <a:off x="3390794" y="4337924"/>
            <a:ext cx="34956" cy="1458961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3425750" y="3539193"/>
            <a:ext cx="0" cy="830997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1644247" y="3539193"/>
            <a:ext cx="1781504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1227472" y="3379694"/>
            <a:ext cx="367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r>
              <a:rPr lang="en-US" baseline="-25000" dirty="0"/>
              <a:t>2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206996" y="5958594"/>
            <a:ext cx="367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</a:t>
            </a:r>
            <a:r>
              <a:rPr lang="en-US" baseline="-25000" dirty="0"/>
              <a:t>2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050362" y="4000858"/>
            <a:ext cx="3255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3749308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Solow - 4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Solow’s empirical work revealed that only a small part of growth in US economy came from increases in capital and labor</a:t>
            </a:r>
          </a:p>
          <a:p>
            <a:r>
              <a:rPr lang="en-US" dirty="0" smtClean="0"/>
              <a:t>Not sure where the rest came from – so let us call it technology, T</a:t>
            </a:r>
          </a:p>
          <a:p>
            <a:r>
              <a:rPr lang="en-US" dirty="0" smtClean="0"/>
              <a:t>Add it to the model </a:t>
            </a:r>
          </a:p>
          <a:p>
            <a:r>
              <a:rPr lang="en-US" dirty="0" smtClean="0"/>
              <a:t>As “labor augmenting” technological change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29038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Solow - 5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 smtClean="0"/>
              <a:t>ΔT = change in technology</a:t>
            </a:r>
          </a:p>
          <a:p>
            <a:pPr marL="0" indent="0">
              <a:buNone/>
            </a:pPr>
            <a:r>
              <a:rPr lang="en-US" dirty="0" err="1" smtClean="0"/>
              <a:t>Θ</a:t>
            </a:r>
            <a:r>
              <a:rPr lang="en-US" dirty="0" smtClean="0"/>
              <a:t> = ΔT/T = growth rate of technology        </a:t>
            </a:r>
            <a:r>
              <a:rPr lang="en-US" dirty="0" err="1" smtClean="0"/>
              <a:t>Θ</a:t>
            </a:r>
            <a:r>
              <a:rPr lang="en-US" dirty="0" smtClean="0"/>
              <a:t> = theta</a:t>
            </a:r>
          </a:p>
          <a:p>
            <a:pPr marL="0" indent="0">
              <a:buNone/>
            </a:pPr>
            <a:r>
              <a:rPr lang="en-US" dirty="0" smtClean="0"/>
              <a:t>T makes labor more productive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We have been using per worker terms</a:t>
            </a:r>
          </a:p>
          <a:p>
            <a:pPr marL="0" indent="0">
              <a:buNone/>
            </a:pPr>
            <a:r>
              <a:rPr lang="en-US" dirty="0" smtClean="0"/>
              <a:t>Now need to work in per effective worker</a:t>
            </a:r>
          </a:p>
          <a:p>
            <a:pPr marL="0" indent="0">
              <a:buNone/>
            </a:pPr>
            <a:r>
              <a:rPr lang="en-US" dirty="0" smtClean="0"/>
              <a:t>y</a:t>
            </a:r>
            <a:r>
              <a:rPr lang="en-US" baseline="-25000" dirty="0" smtClean="0"/>
              <a:t>e</a:t>
            </a:r>
            <a:r>
              <a:rPr lang="en-US" dirty="0" smtClean="0"/>
              <a:t> = Y/(T x L)</a:t>
            </a:r>
          </a:p>
          <a:p>
            <a:pPr marL="0" indent="0">
              <a:buNone/>
            </a:pPr>
            <a:r>
              <a:rPr lang="en-US" dirty="0" smtClean="0"/>
              <a:t>k</a:t>
            </a:r>
            <a:r>
              <a:rPr lang="en-US" baseline="-25000" dirty="0" smtClean="0"/>
              <a:t>e</a:t>
            </a:r>
            <a:r>
              <a:rPr lang="en-US" dirty="0" smtClean="0"/>
              <a:t> = </a:t>
            </a:r>
            <a:r>
              <a:rPr lang="en-US" smtClean="0"/>
              <a:t>K/(T </a:t>
            </a:r>
            <a:r>
              <a:rPr lang="en-US" dirty="0" smtClean="0"/>
              <a:t>x L)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Main equation becomes</a:t>
            </a:r>
          </a:p>
          <a:p>
            <a:pPr marL="0" indent="0">
              <a:buNone/>
            </a:pPr>
            <a:r>
              <a:rPr lang="en-US" dirty="0" err="1" smtClean="0"/>
              <a:t>Δk</a:t>
            </a:r>
            <a:r>
              <a:rPr lang="en-US" baseline="-25000" dirty="0" err="1" smtClean="0"/>
              <a:t>e</a:t>
            </a:r>
            <a:r>
              <a:rPr lang="en-US" dirty="0" smtClean="0"/>
              <a:t> </a:t>
            </a:r>
            <a:r>
              <a:rPr lang="en-US" dirty="0"/>
              <a:t>= </a:t>
            </a:r>
            <a:r>
              <a:rPr lang="en-US" dirty="0" smtClean="0"/>
              <a:t>sy</a:t>
            </a:r>
            <a:r>
              <a:rPr lang="en-US" baseline="-25000" dirty="0" smtClean="0"/>
              <a:t>e</a:t>
            </a:r>
            <a:r>
              <a:rPr lang="en-US" dirty="0" smtClean="0"/>
              <a:t> </a:t>
            </a:r>
            <a:r>
              <a:rPr lang="en-US" dirty="0"/>
              <a:t>– (</a:t>
            </a:r>
            <a:r>
              <a:rPr lang="en-US" dirty="0" smtClean="0"/>
              <a:t>n + d + </a:t>
            </a:r>
            <a:r>
              <a:rPr lang="en-US" dirty="0" err="1" smtClean="0"/>
              <a:t>Θ</a:t>
            </a:r>
            <a:r>
              <a:rPr lang="en-US" dirty="0" smtClean="0"/>
              <a:t>)k</a:t>
            </a:r>
            <a:r>
              <a:rPr lang="en-US" baseline="-25000" dirty="0" smtClean="0"/>
              <a:t>e</a:t>
            </a:r>
            <a:endParaRPr lang="en-US" baseline="-25000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17023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Solow with technology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4759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   </a:t>
            </a:r>
            <a:endParaRPr lang="en-US" dirty="0"/>
          </a:p>
        </p:txBody>
      </p:sp>
      <p:sp>
        <p:nvSpPr>
          <p:cNvPr id="5" name="Arc 4"/>
          <p:cNvSpPr/>
          <p:nvPr/>
        </p:nvSpPr>
        <p:spPr>
          <a:xfrm flipH="1">
            <a:off x="1644247" y="3862359"/>
            <a:ext cx="11056146" cy="3887669"/>
          </a:xfrm>
          <a:prstGeom prst="arc">
            <a:avLst>
              <a:gd name="adj1" fmla="val 15922169"/>
              <a:gd name="adj2" fmla="val 21594211"/>
            </a:avLst>
          </a:prstGeom>
          <a:ln>
            <a:solidFill>
              <a:schemeClr val="accent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1644247" y="1939178"/>
            <a:ext cx="11340" cy="386701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1655587" y="5806194"/>
            <a:ext cx="5159535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1644247" y="2392787"/>
            <a:ext cx="5692498" cy="341340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Arc 15"/>
          <p:cNvSpPr/>
          <p:nvPr/>
        </p:nvSpPr>
        <p:spPr>
          <a:xfrm flipH="1">
            <a:off x="1655587" y="2900132"/>
            <a:ext cx="11056146" cy="4838246"/>
          </a:xfrm>
          <a:prstGeom prst="arc">
            <a:avLst>
              <a:gd name="adj1" fmla="val 15922169"/>
              <a:gd name="adj2" fmla="val 204087"/>
            </a:avLst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7336745" y="2023455"/>
            <a:ext cx="1399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(n+d+Θ)k</a:t>
            </a:r>
            <a:r>
              <a:rPr lang="en-US" baseline="-25000" dirty="0" smtClean="0"/>
              <a:t>e</a:t>
            </a:r>
            <a:endParaRPr lang="en-US" baseline="-25000" dirty="0"/>
          </a:p>
        </p:txBody>
      </p:sp>
      <p:sp>
        <p:nvSpPr>
          <p:cNvPr id="18" name="TextBox 17"/>
          <p:cNvSpPr txBox="1"/>
          <p:nvPr/>
        </p:nvSpPr>
        <p:spPr>
          <a:xfrm>
            <a:off x="7591501" y="2772910"/>
            <a:ext cx="1000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</a:t>
            </a:r>
            <a:r>
              <a:rPr lang="en-US" baseline="-25000" dirty="0" smtClean="0"/>
              <a:t>e</a:t>
            </a:r>
            <a:r>
              <a:rPr lang="en-US" dirty="0" smtClean="0"/>
              <a:t> = f(k</a:t>
            </a:r>
            <a:r>
              <a:rPr lang="en-US" baseline="-25000" dirty="0" smtClean="0"/>
              <a:t>e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7591501" y="3539193"/>
            <a:ext cx="7289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sy</a:t>
            </a:r>
            <a:r>
              <a:rPr lang="en-US" baseline="-25000" dirty="0" smtClean="0"/>
              <a:t>e</a:t>
            </a:r>
          </a:p>
          <a:p>
            <a:endParaRPr lang="en-US" dirty="0"/>
          </a:p>
        </p:txBody>
      </p:sp>
      <p:cxnSp>
        <p:nvCxnSpPr>
          <p:cNvPr id="21" name="Straight Connector 20"/>
          <p:cNvCxnSpPr/>
          <p:nvPr/>
        </p:nvCxnSpPr>
        <p:spPr>
          <a:xfrm flipH="1">
            <a:off x="4474414" y="4185524"/>
            <a:ext cx="34956" cy="162067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4521023" y="3227294"/>
            <a:ext cx="0" cy="95823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>
            <a:off x="1644247" y="3227294"/>
            <a:ext cx="2830167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587313" y="4185524"/>
            <a:ext cx="318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238104" y="3042628"/>
            <a:ext cx="443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r>
              <a:rPr lang="en-US" baseline="-25000" dirty="0" smtClean="0"/>
              <a:t>e1</a:t>
            </a:r>
            <a:endParaRPr lang="en-US" baseline="-25000" dirty="0"/>
          </a:p>
        </p:txBody>
      </p:sp>
      <p:sp>
        <p:nvSpPr>
          <p:cNvPr id="29" name="TextBox 28"/>
          <p:cNvSpPr txBox="1"/>
          <p:nvPr/>
        </p:nvSpPr>
        <p:spPr>
          <a:xfrm>
            <a:off x="1238104" y="2057470"/>
            <a:ext cx="289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6893080" y="5806194"/>
            <a:ext cx="3661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</a:t>
            </a:r>
            <a:r>
              <a:rPr lang="en-US" baseline="-25000" dirty="0" smtClean="0"/>
              <a:t>e</a:t>
            </a:r>
            <a:endParaRPr lang="en-US" baseline="-25000" dirty="0"/>
          </a:p>
        </p:txBody>
      </p:sp>
      <p:sp>
        <p:nvSpPr>
          <p:cNvPr id="34" name="TextBox 33"/>
          <p:cNvSpPr txBox="1"/>
          <p:nvPr/>
        </p:nvSpPr>
        <p:spPr>
          <a:xfrm>
            <a:off x="4204067" y="5958594"/>
            <a:ext cx="4441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</a:t>
            </a:r>
            <a:r>
              <a:rPr lang="en-US" baseline="-25000" dirty="0" smtClean="0"/>
              <a:t>e1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5344453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1865</TotalTime>
  <Words>1127</Words>
  <Application>Microsoft Macintosh PowerPoint</Application>
  <PresentationFormat>On-screen Show (4:3)</PresentationFormat>
  <Paragraphs>213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Growth Theory Harrod-Domar and Solow</vt:lpstr>
      <vt:lpstr>What is growth?</vt:lpstr>
      <vt:lpstr>Growth</vt:lpstr>
      <vt:lpstr>Growth</vt:lpstr>
      <vt:lpstr>Sources of growth</vt:lpstr>
      <vt:lpstr>Putting aside other factors</vt:lpstr>
      <vt:lpstr>Beginnings</vt:lpstr>
      <vt:lpstr>Building blocks</vt:lpstr>
      <vt:lpstr>Building blocks</vt:lpstr>
      <vt:lpstr>Harrod-Domar - 1</vt:lpstr>
      <vt:lpstr>Harrod-Domar - 2</vt:lpstr>
      <vt:lpstr>Harrod-Domar - 3</vt:lpstr>
      <vt:lpstr>Solow model - 1</vt:lpstr>
      <vt:lpstr>Solow model - 2</vt:lpstr>
      <vt:lpstr>Solow model - 3</vt:lpstr>
      <vt:lpstr>Solow diagram</vt:lpstr>
      <vt:lpstr>Solow diagram - growth</vt:lpstr>
      <vt:lpstr>Take 5 minutes</vt:lpstr>
      <vt:lpstr>Solow – increase in savings rates</vt:lpstr>
      <vt:lpstr>Savings in Thailand</vt:lpstr>
      <vt:lpstr>Take 4 minutes</vt:lpstr>
      <vt:lpstr>Solow – increase in pop. growth</vt:lpstr>
      <vt:lpstr>Solow - 4</vt:lpstr>
      <vt:lpstr>Solow - 5</vt:lpstr>
      <vt:lpstr>Solow with technology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Patterns of  Growth and Development</dc:title>
  <dc:creator>Akiko Vandenberg</dc:creator>
  <cp:lastModifiedBy>Akiko Vandenberg</cp:lastModifiedBy>
  <cp:revision>42</cp:revision>
  <cp:lastPrinted>2016-08-30T12:55:30Z</cp:lastPrinted>
  <dcterms:created xsi:type="dcterms:W3CDTF">2016-07-14T09:10:46Z</dcterms:created>
  <dcterms:modified xsi:type="dcterms:W3CDTF">2016-09-01T00:58:40Z</dcterms:modified>
</cp:coreProperties>
</file>