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58" r:id="rId5"/>
    <p:sldId id="259" r:id="rId6"/>
    <p:sldId id="260" r:id="rId7"/>
    <p:sldId id="261" r:id="rId8"/>
    <p:sldId id="262" r:id="rId9"/>
    <p:sldId id="264" r:id="rId10"/>
    <p:sldId id="265" r:id="rId11"/>
  </p:sldIdLst>
  <p:sldSz cx="12192000" cy="6858000"/>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th-TH"/>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7E30ED82-73C4-43A5-B41F-F0CDED81A187}" type="datetimeFigureOut">
              <a:rPr lang="th-TH" smtClean="0"/>
              <a:t>28/09/61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4264974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E30ED82-73C4-43A5-B41F-F0CDED81A187}" type="datetimeFigureOut">
              <a:rPr lang="th-TH" smtClean="0"/>
              <a:t>28/09/61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2099148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th-TH"/>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E30ED82-73C4-43A5-B41F-F0CDED81A187}" type="datetimeFigureOut">
              <a:rPr lang="th-TH" smtClean="0"/>
              <a:t>28/09/61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1789211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7E30ED82-73C4-43A5-B41F-F0CDED81A187}" type="datetimeFigureOut">
              <a:rPr lang="th-TH" smtClean="0"/>
              <a:t>28/09/61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187353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th-TH"/>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7E30ED82-73C4-43A5-B41F-F0CDED81A187}" type="datetimeFigureOut">
              <a:rPr lang="th-TH" smtClean="0"/>
              <a:t>28/09/61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166194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7E30ED82-73C4-43A5-B41F-F0CDED81A187}" type="datetimeFigureOut">
              <a:rPr lang="th-TH" smtClean="0"/>
              <a:t>28/09/61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1531736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30ED82-73C4-43A5-B41F-F0CDED81A187}" type="datetimeFigureOut">
              <a:rPr lang="th-TH" smtClean="0"/>
              <a:t>28/09/61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670199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h-TH"/>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E30ED82-73C4-43A5-B41F-F0CDED81A187}" type="datetimeFigureOut">
              <a:rPr lang="th-TH" smtClean="0"/>
              <a:t>28/09/61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1482606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h-TH"/>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E30ED82-73C4-43A5-B41F-F0CDED81A187}" type="datetimeFigureOut">
              <a:rPr lang="th-TH" smtClean="0"/>
              <a:t>28/09/61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949880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E30ED82-73C4-43A5-B41F-F0CDED81A187}" type="datetimeFigureOut">
              <a:rPr lang="th-TH" smtClean="0"/>
              <a:t>28/09/61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4084054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E30ED82-73C4-43A5-B41F-F0CDED81A187}" type="datetimeFigureOut">
              <a:rPr lang="th-TH" smtClean="0"/>
              <a:t>28/09/61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FDCFE9B-5BA7-4781-AA60-4A3C8C77BD1C}" type="slidenum">
              <a:rPr lang="th-TH" smtClean="0"/>
              <a:t>‹#›</a:t>
            </a:fld>
            <a:endParaRPr lang="th-TH"/>
          </a:p>
        </p:txBody>
      </p:sp>
    </p:spTree>
    <p:extLst>
      <p:ext uri="{BB962C8B-B14F-4D97-AF65-F5344CB8AC3E}">
        <p14:creationId xmlns:p14="http://schemas.microsoft.com/office/powerpoint/2010/main" val="291367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30ED82-73C4-43A5-B41F-F0CDED81A187}" type="datetimeFigureOut">
              <a:rPr lang="th-TH" smtClean="0"/>
              <a:t>28/09/61</a:t>
            </a:fld>
            <a:endParaRPr lang="th-TH"/>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DCFE9B-5BA7-4781-AA60-4A3C8C77BD1C}" type="slidenum">
              <a:rPr lang="th-TH" smtClean="0"/>
              <a:t>‹#›</a:t>
            </a:fld>
            <a:endParaRPr lang="th-TH"/>
          </a:p>
        </p:txBody>
      </p:sp>
    </p:spTree>
    <p:extLst>
      <p:ext uri="{BB962C8B-B14F-4D97-AF65-F5344CB8AC3E}">
        <p14:creationId xmlns:p14="http://schemas.microsoft.com/office/powerpoint/2010/main" val="3881572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Sampling Methods in Research Methodology; How to Choose a Sampling Technique for Research</a:t>
            </a:r>
            <a:endParaRPr lang="th-TH" dirty="0"/>
          </a:p>
        </p:txBody>
      </p:sp>
      <p:sp>
        <p:nvSpPr>
          <p:cNvPr id="3" name="Subtitle 2"/>
          <p:cNvSpPr>
            <a:spLocks noGrp="1"/>
          </p:cNvSpPr>
          <p:nvPr>
            <p:ph type="subTitle" idx="1"/>
          </p:nvPr>
        </p:nvSpPr>
        <p:spPr/>
        <p:txBody>
          <a:bodyPr/>
          <a:lstStyle/>
          <a:p>
            <a:endParaRPr lang="th-TH"/>
          </a:p>
        </p:txBody>
      </p:sp>
    </p:spTree>
    <p:extLst>
      <p:ext uri="{BB962C8B-B14F-4D97-AF65-F5344CB8AC3E}">
        <p14:creationId xmlns:p14="http://schemas.microsoft.com/office/powerpoint/2010/main" val="1374867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Steps of Research</a:t>
            </a:r>
            <a:endParaRPr lang="th-TH" dirty="0"/>
          </a:p>
        </p:txBody>
      </p:sp>
      <p:sp>
        <p:nvSpPr>
          <p:cNvPr id="3" name="Content Placeholder 2"/>
          <p:cNvSpPr>
            <a:spLocks noGrp="1"/>
          </p:cNvSpPr>
          <p:nvPr>
            <p:ph idx="1"/>
          </p:nvPr>
        </p:nvSpPr>
        <p:spPr/>
        <p:txBody>
          <a:bodyPr/>
          <a:lstStyle/>
          <a:p>
            <a:endParaRPr lang="th-TH"/>
          </a:p>
        </p:txBody>
      </p:sp>
      <p:pic>
        <p:nvPicPr>
          <p:cNvPr id="4" name="Picture 3"/>
          <p:cNvPicPr>
            <a:picLocks noChangeAspect="1"/>
          </p:cNvPicPr>
          <p:nvPr/>
        </p:nvPicPr>
        <p:blipFill>
          <a:blip r:embed="rId2"/>
          <a:stretch>
            <a:fillRect/>
          </a:stretch>
        </p:blipFill>
        <p:spPr>
          <a:xfrm>
            <a:off x="0" y="0"/>
            <a:ext cx="12148746" cy="6858000"/>
          </a:xfrm>
          <a:prstGeom prst="rect">
            <a:avLst/>
          </a:prstGeom>
        </p:spPr>
      </p:pic>
    </p:spTree>
    <p:extLst>
      <p:ext uri="{BB962C8B-B14F-4D97-AF65-F5344CB8AC3E}">
        <p14:creationId xmlns:p14="http://schemas.microsoft.com/office/powerpoint/2010/main" val="2673978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Steps</a:t>
            </a:r>
            <a:endParaRPr lang="th-TH" dirty="0"/>
          </a:p>
        </p:txBody>
      </p:sp>
      <p:sp>
        <p:nvSpPr>
          <p:cNvPr id="3" name="Content Placeholder 2"/>
          <p:cNvSpPr>
            <a:spLocks noGrp="1"/>
          </p:cNvSpPr>
          <p:nvPr>
            <p:ph idx="1"/>
          </p:nvPr>
        </p:nvSpPr>
        <p:spPr/>
        <p:txBody>
          <a:bodyPr/>
          <a:lstStyle/>
          <a:p>
            <a:pPr marL="0" indent="0">
              <a:buNone/>
            </a:pPr>
            <a:r>
              <a:rPr lang="en-US" dirty="0" smtClean="0"/>
              <a:t>A.1: Defining the Population of Interest</a:t>
            </a:r>
          </a:p>
          <a:p>
            <a:pPr marL="0" indent="0">
              <a:buNone/>
            </a:pPr>
            <a:r>
              <a:rPr lang="en-US" dirty="0" smtClean="0"/>
              <a:t>A.2: Creating the Sample Frame</a:t>
            </a:r>
          </a:p>
          <a:p>
            <a:pPr marL="0" indent="0">
              <a:buNone/>
            </a:pPr>
            <a:r>
              <a:rPr lang="en-US" dirty="0" smtClean="0"/>
              <a:t>A.3: Designing the Survey Questionnaire</a:t>
            </a:r>
          </a:p>
          <a:p>
            <a:pPr marL="0" indent="0">
              <a:buNone/>
            </a:pPr>
            <a:r>
              <a:rPr lang="en-US" dirty="0" smtClean="0"/>
              <a:t>A.4: Survey Implementation</a:t>
            </a:r>
          </a:p>
          <a:p>
            <a:pPr marL="0" indent="0">
              <a:buNone/>
            </a:pPr>
            <a:r>
              <a:rPr lang="en-US" dirty="0" smtClean="0"/>
              <a:t>A.5: Weighting System for Data Aggregation (Ignored, best for bigger research)</a:t>
            </a:r>
          </a:p>
          <a:p>
            <a:pPr marL="0" indent="0">
              <a:buNone/>
            </a:pPr>
            <a:endParaRPr lang="th-TH" dirty="0"/>
          </a:p>
        </p:txBody>
      </p:sp>
    </p:spTree>
    <p:extLst>
      <p:ext uri="{BB962C8B-B14F-4D97-AF65-F5344CB8AC3E}">
        <p14:creationId xmlns:p14="http://schemas.microsoft.com/office/powerpoint/2010/main" val="5793037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Defining Population of Interests</a:t>
            </a:r>
            <a:endParaRPr lang="th-TH" dirty="0"/>
          </a:p>
        </p:txBody>
      </p:sp>
      <p:sp>
        <p:nvSpPr>
          <p:cNvPr id="3" name="Content Placeholder 2"/>
          <p:cNvSpPr>
            <a:spLocks noGrp="1"/>
          </p:cNvSpPr>
          <p:nvPr>
            <p:ph idx="1"/>
          </p:nvPr>
        </p:nvSpPr>
        <p:spPr/>
        <p:txBody>
          <a:bodyPr>
            <a:noAutofit/>
          </a:bodyPr>
          <a:lstStyle/>
          <a:p>
            <a:r>
              <a:rPr lang="en-US" sz="2000" dirty="0" smtClean="0"/>
              <a:t>As it is in history, literature, criminology and many other areas, context is important in statistics.  Knowing from where your data comes gives clues about what you can do with that data and what inferences you can make from it. </a:t>
            </a:r>
          </a:p>
          <a:p>
            <a:endParaRPr lang="en-US" sz="2000" dirty="0" smtClean="0"/>
          </a:p>
          <a:p>
            <a:r>
              <a:rPr lang="en-US" sz="2000" dirty="0" smtClean="0"/>
              <a:t>In survey samples context is critical because it informs you about how the sample was selected and from what population it was selected.  </a:t>
            </a:r>
          </a:p>
          <a:p>
            <a:endParaRPr lang="en-US" sz="2000" dirty="0" smtClean="0"/>
          </a:p>
          <a:p>
            <a:r>
              <a:rPr lang="en-US" sz="2000" dirty="0" smtClean="0"/>
              <a:t>Not every sample selected is a simple random sample so knowing information about the sampling design provides necessary context that allows researchers to create proper estimates and generate correct and projectable inferences.</a:t>
            </a:r>
          </a:p>
          <a:p>
            <a:pPr marL="0" indent="0">
              <a:buNone/>
            </a:pPr>
            <a:endParaRPr lang="en-US" sz="2000" dirty="0" smtClean="0"/>
          </a:p>
          <a:p>
            <a:r>
              <a:rPr lang="en-US" sz="2000" dirty="0" smtClean="0"/>
              <a:t>One of the very first steps, then, in working with survey data is to understand the sampling design.  There are a few key concepts that you not only need to understand in general, but define in your sample in order to provide the proper context for computing estimates and drawing inferences. </a:t>
            </a:r>
            <a:endParaRPr lang="th-TH" sz="2000" dirty="0"/>
          </a:p>
        </p:txBody>
      </p:sp>
    </p:spTree>
    <p:extLst>
      <p:ext uri="{BB962C8B-B14F-4D97-AF65-F5344CB8AC3E}">
        <p14:creationId xmlns:p14="http://schemas.microsoft.com/office/powerpoint/2010/main" val="665513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Sampling Frame</a:t>
            </a:r>
            <a:endParaRPr lang="th-TH" dirty="0"/>
          </a:p>
        </p:txBody>
      </p:sp>
      <p:sp>
        <p:nvSpPr>
          <p:cNvPr id="3" name="Content Placeholder 2"/>
          <p:cNvSpPr>
            <a:spLocks noGrp="1"/>
          </p:cNvSpPr>
          <p:nvPr>
            <p:ph idx="1"/>
          </p:nvPr>
        </p:nvSpPr>
        <p:spPr/>
        <p:txBody>
          <a:bodyPr>
            <a:normAutofit/>
          </a:bodyPr>
          <a:lstStyle/>
          <a:p>
            <a:r>
              <a:rPr lang="en-US" sz="2000" b="0" i="0" dirty="0" smtClean="0">
                <a:solidFill>
                  <a:srgbClr val="111111"/>
                </a:solidFill>
                <a:effectLst/>
              </a:rPr>
              <a:t>The first is the Sampling Unit.</a:t>
            </a:r>
          </a:p>
          <a:p>
            <a:r>
              <a:rPr lang="en-US" sz="2000" b="0" i="0" dirty="0" smtClean="0">
                <a:solidFill>
                  <a:srgbClr val="111111"/>
                </a:solidFill>
                <a:effectLst/>
              </a:rPr>
              <a:t>This is the actual unit that we include in our sample. Usually this unit refers to an individual person, but it could be a company, a school, or a neighborhood, depending on what you’re measuring and how you’re measuring it.</a:t>
            </a:r>
          </a:p>
          <a:p>
            <a:r>
              <a:rPr lang="en-US" sz="2000" b="0" i="0" dirty="0" smtClean="0">
                <a:solidFill>
                  <a:srgbClr val="111111"/>
                </a:solidFill>
                <a:effectLst/>
              </a:rPr>
              <a:t>Now put Sampling Units into their proper context and you have the Sample Frame which consists of a listing of all possible Sampling Units. </a:t>
            </a:r>
          </a:p>
          <a:p>
            <a:r>
              <a:rPr lang="en-US" sz="2000" b="0" i="0" dirty="0" smtClean="0">
                <a:solidFill>
                  <a:srgbClr val="111111"/>
                </a:solidFill>
                <a:effectLst/>
              </a:rPr>
              <a:t>The target population provides the overall context and represents the collection of people, housing units, schools etc. about which inferences and estimates are desired.</a:t>
            </a:r>
          </a:p>
          <a:p>
            <a:endParaRPr lang="th-TH" sz="2000" dirty="0"/>
          </a:p>
        </p:txBody>
      </p:sp>
    </p:spTree>
    <p:extLst>
      <p:ext uri="{BB962C8B-B14F-4D97-AF65-F5344CB8AC3E}">
        <p14:creationId xmlns:p14="http://schemas.microsoft.com/office/powerpoint/2010/main" val="2263045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Sampling Frame</a:t>
            </a:r>
            <a:endParaRPr lang="th-TH" dirty="0"/>
          </a:p>
        </p:txBody>
      </p:sp>
      <p:sp>
        <p:nvSpPr>
          <p:cNvPr id="3" name="Content Placeholder 2"/>
          <p:cNvSpPr>
            <a:spLocks noGrp="1"/>
          </p:cNvSpPr>
          <p:nvPr>
            <p:ph idx="1"/>
          </p:nvPr>
        </p:nvSpPr>
        <p:spPr/>
        <p:txBody>
          <a:bodyPr/>
          <a:lstStyle/>
          <a:p>
            <a:endParaRPr lang="th-TH" dirty="0"/>
          </a:p>
        </p:txBody>
      </p:sp>
      <p:pic>
        <p:nvPicPr>
          <p:cNvPr id="4" name="Picture 3"/>
          <p:cNvPicPr>
            <a:picLocks noChangeAspect="1"/>
          </p:cNvPicPr>
          <p:nvPr/>
        </p:nvPicPr>
        <p:blipFill>
          <a:blip r:embed="rId2"/>
          <a:stretch>
            <a:fillRect/>
          </a:stretch>
        </p:blipFill>
        <p:spPr>
          <a:xfrm>
            <a:off x="838199" y="1825625"/>
            <a:ext cx="7038704" cy="4305479"/>
          </a:xfrm>
          <a:prstGeom prst="rect">
            <a:avLst/>
          </a:prstGeom>
        </p:spPr>
      </p:pic>
    </p:spTree>
    <p:extLst>
      <p:ext uri="{BB962C8B-B14F-4D97-AF65-F5344CB8AC3E}">
        <p14:creationId xmlns:p14="http://schemas.microsoft.com/office/powerpoint/2010/main" val="3101516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Sampling Frame</a:t>
            </a:r>
            <a:endParaRPr lang="th-TH" dirty="0"/>
          </a:p>
        </p:txBody>
      </p:sp>
      <p:sp>
        <p:nvSpPr>
          <p:cNvPr id="3" name="Content Placeholder 2"/>
          <p:cNvSpPr>
            <a:spLocks noGrp="1"/>
          </p:cNvSpPr>
          <p:nvPr>
            <p:ph idx="1"/>
          </p:nvPr>
        </p:nvSpPr>
        <p:spPr/>
        <p:txBody>
          <a:bodyPr>
            <a:normAutofit/>
          </a:bodyPr>
          <a:lstStyle/>
          <a:p>
            <a:r>
              <a:rPr lang="en-US" sz="2400" dirty="0" smtClean="0"/>
              <a:t>Ideally, the sampling frame perfectly coincides with the target population.  Of course, the ideal is not always possible.  Sometimes the frame will be larger or smaller, depending on practical ways of getting in touch with each member of the sample.</a:t>
            </a:r>
            <a:endParaRPr lang="th-TH" sz="2400" dirty="0"/>
          </a:p>
        </p:txBody>
      </p:sp>
    </p:spTree>
    <p:extLst>
      <p:ext uri="{BB962C8B-B14F-4D97-AF65-F5344CB8AC3E}">
        <p14:creationId xmlns:p14="http://schemas.microsoft.com/office/powerpoint/2010/main" val="2963432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Sampling Technique</a:t>
            </a:r>
            <a:br>
              <a:rPr lang="en-US" dirty="0" smtClean="0"/>
            </a:br>
            <a:endParaRPr lang="th-TH" dirty="0"/>
          </a:p>
        </p:txBody>
      </p:sp>
      <p:sp>
        <p:nvSpPr>
          <p:cNvPr id="3" name="Content Placeholder 2"/>
          <p:cNvSpPr>
            <a:spLocks noGrp="1"/>
          </p:cNvSpPr>
          <p:nvPr>
            <p:ph idx="1"/>
          </p:nvPr>
        </p:nvSpPr>
        <p:spPr/>
        <p:txBody>
          <a:bodyPr/>
          <a:lstStyle/>
          <a:p>
            <a:endParaRPr lang="th-TH"/>
          </a:p>
        </p:txBody>
      </p:sp>
      <p:pic>
        <p:nvPicPr>
          <p:cNvPr id="6" name="Picture 5"/>
          <p:cNvPicPr>
            <a:picLocks noChangeAspect="1"/>
          </p:cNvPicPr>
          <p:nvPr/>
        </p:nvPicPr>
        <p:blipFill>
          <a:blip r:embed="rId2"/>
          <a:stretch>
            <a:fillRect/>
          </a:stretch>
        </p:blipFill>
        <p:spPr>
          <a:xfrm>
            <a:off x="838200" y="1825625"/>
            <a:ext cx="10515600" cy="4351338"/>
          </a:xfrm>
          <a:prstGeom prst="rect">
            <a:avLst/>
          </a:prstGeom>
        </p:spPr>
      </p:pic>
    </p:spTree>
    <p:extLst>
      <p:ext uri="{BB962C8B-B14F-4D97-AF65-F5344CB8AC3E}">
        <p14:creationId xmlns:p14="http://schemas.microsoft.com/office/powerpoint/2010/main" val="18562197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pic>
        <p:nvPicPr>
          <p:cNvPr id="4" name="Picture 3"/>
          <p:cNvPicPr>
            <a:picLocks noChangeAspect="1"/>
          </p:cNvPicPr>
          <p:nvPr/>
        </p:nvPicPr>
        <p:blipFill>
          <a:blip r:embed="rId2"/>
          <a:stretch>
            <a:fillRect/>
          </a:stretch>
        </p:blipFill>
        <p:spPr>
          <a:xfrm>
            <a:off x="497131" y="217243"/>
            <a:ext cx="10982106" cy="6464911"/>
          </a:xfrm>
          <a:prstGeom prst="rect">
            <a:avLst/>
          </a:prstGeom>
        </p:spPr>
      </p:pic>
    </p:spTree>
    <p:extLst>
      <p:ext uri="{BB962C8B-B14F-4D97-AF65-F5344CB8AC3E}">
        <p14:creationId xmlns:p14="http://schemas.microsoft.com/office/powerpoint/2010/main" val="698009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related issues</a:t>
            </a:r>
            <a:endParaRPr lang="th-TH" dirty="0"/>
          </a:p>
        </p:txBody>
      </p:sp>
      <p:sp>
        <p:nvSpPr>
          <p:cNvPr id="3" name="Content Placeholder 2"/>
          <p:cNvSpPr>
            <a:spLocks noGrp="1"/>
          </p:cNvSpPr>
          <p:nvPr>
            <p:ph idx="1"/>
          </p:nvPr>
        </p:nvSpPr>
        <p:spPr/>
        <p:txBody>
          <a:bodyPr/>
          <a:lstStyle/>
          <a:p>
            <a:r>
              <a:rPr lang="en-US" dirty="0" smtClean="0"/>
              <a:t>Determining sample size</a:t>
            </a:r>
          </a:p>
          <a:p>
            <a:r>
              <a:rPr lang="en-US" dirty="0" smtClean="0"/>
              <a:t>Collect Data</a:t>
            </a:r>
          </a:p>
          <a:p>
            <a:r>
              <a:rPr lang="en-US" smtClean="0"/>
              <a:t>Assessing response rate</a:t>
            </a:r>
            <a:endParaRPr lang="th-TH" dirty="0"/>
          </a:p>
        </p:txBody>
      </p:sp>
    </p:spTree>
    <p:extLst>
      <p:ext uri="{BB962C8B-B14F-4D97-AF65-F5344CB8AC3E}">
        <p14:creationId xmlns:p14="http://schemas.microsoft.com/office/powerpoint/2010/main" val="14535152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361</Words>
  <Application>Microsoft Office PowerPoint</Application>
  <PresentationFormat>Widescreen</PresentationFormat>
  <Paragraphs>29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Angsana New</vt:lpstr>
      <vt:lpstr>Arial</vt:lpstr>
      <vt:lpstr>Calibri</vt:lpstr>
      <vt:lpstr>Calibri Light</vt:lpstr>
      <vt:lpstr>Cordia New</vt:lpstr>
      <vt:lpstr>Office Theme</vt:lpstr>
      <vt:lpstr>Sampling Methods in Research Methodology; How to Choose a Sampling Technique for Research</vt:lpstr>
      <vt:lpstr>Steps of Research</vt:lpstr>
      <vt:lpstr>Steps</vt:lpstr>
      <vt:lpstr>Defining Population of Interests</vt:lpstr>
      <vt:lpstr>Sampling Frame</vt:lpstr>
      <vt:lpstr>Sampling Frame</vt:lpstr>
      <vt:lpstr>Sampling Frame</vt:lpstr>
      <vt:lpstr>Sampling Technique </vt:lpstr>
      <vt:lpstr>PowerPoint Presentation</vt:lpstr>
      <vt:lpstr>Sample related issues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Sampling Methods in Research Methodology; How to Choose a Sampling Technique for Research</dc:title>
  <dc:creator>Monthien Satimanon</dc:creator>
  <cp:lastModifiedBy>Monthien Satimanon</cp:lastModifiedBy>
  <cp:revision>3</cp:revision>
  <dcterms:created xsi:type="dcterms:W3CDTF">2018-09-27T17:24:35Z</dcterms:created>
  <dcterms:modified xsi:type="dcterms:W3CDTF">2018-09-27T17:36:40Z</dcterms:modified>
</cp:coreProperties>
</file>