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Lst>
  <p:sldSz cy="5143500" cx="9144000"/>
  <p:notesSz cx="6858000" cy="9144000"/>
  <p:embeddedFontLst>
    <p:embeddedFont>
      <p:font typeface="Century Gothic"/>
      <p:regular r:id="rId19"/>
      <p:bold r:id="rId20"/>
      <p:italic r:id="rId21"/>
      <p:boldItalic r:id="rId2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CenturyGothic-bold.fntdata"/><Relationship Id="rId11" Type="http://schemas.openxmlformats.org/officeDocument/2006/relationships/slide" Target="slides/slide6.xml"/><Relationship Id="rId22" Type="http://schemas.openxmlformats.org/officeDocument/2006/relationships/font" Target="fonts/CenturyGothic-boldItalic.fntdata"/><Relationship Id="rId10" Type="http://schemas.openxmlformats.org/officeDocument/2006/relationships/slide" Target="slides/slide5.xml"/><Relationship Id="rId21" Type="http://schemas.openxmlformats.org/officeDocument/2006/relationships/font" Target="fonts/CenturyGothic-italic.fntdata"/><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font" Target="fonts/CenturyGothic-regular.fntdata"/><Relationship Id="rId6" Type="http://schemas.openxmlformats.org/officeDocument/2006/relationships/slide" Target="slides/slide1.xml"/><Relationship Id="rId18" Type="http://schemas.openxmlformats.org/officeDocument/2006/relationships/slide" Target="slides/slide13.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centreforaviation.com/data/profiles/regions/asia--south-east-asia" TargetMode="External"/><Relationship Id="rId3" Type="http://schemas.openxmlformats.org/officeDocument/2006/relationships/hyperlink" Target="https://centreforaviation.com/data/profiles/regions/asia--south-east-asia" TargetMode="External"/><Relationship Id="rId4" Type="http://schemas.openxmlformats.org/officeDocument/2006/relationships/hyperlink" Target="https://centreforaviation.com/data/profiles/regions/asia--south-east-asia" TargetMode="Externa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centreforaviation.com/data/profiles/regions/asia--south-east-asia" TargetMode="Externa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0" name="Shape 60"/>
        <p:cNvGrpSpPr/>
        <p:nvPr/>
      </p:nvGrpSpPr>
      <p:grpSpPr>
        <a:xfrm>
          <a:off x="0" y="0"/>
          <a:ext cx="0" cy="0"/>
          <a:chOff x="0" y="0"/>
          <a:chExt cx="0" cy="0"/>
        </a:xfrm>
      </p:grpSpPr>
      <p:sp>
        <p:nvSpPr>
          <p:cNvPr id="61" name="Google Shape;61;g64f7230ade_2_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2" name="Google Shape;62;g64f7230ade_2_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9" name="Shape 79"/>
        <p:cNvGrpSpPr/>
        <p:nvPr/>
      </p:nvGrpSpPr>
      <p:grpSpPr>
        <a:xfrm>
          <a:off x="0" y="0"/>
          <a:ext cx="0" cy="0"/>
          <a:chOff x="0" y="0"/>
          <a:chExt cx="0" cy="0"/>
        </a:xfrm>
      </p:grpSpPr>
      <p:sp>
        <p:nvSpPr>
          <p:cNvPr id="80" name="Google Shape;80;g64daefcece_3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1" name="Google Shape;81;g64daefcece_3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th" sz="1200">
                <a:solidFill>
                  <a:srgbClr val="00529F"/>
                </a:solidFill>
                <a:uFill>
                  <a:noFill/>
                </a:uFill>
                <a:hlinkClick r:id="rId2"/>
              </a:rPr>
              <a:t>Southeast Asia</a:t>
            </a:r>
            <a:r>
              <a:rPr lang="th" sz="1200">
                <a:solidFill>
                  <a:schemeClr val="dk1"/>
                </a:solidFill>
                <a:highlight>
                  <a:srgbClr val="FFFFFF"/>
                </a:highlight>
              </a:rPr>
              <a:t> has been a market of rapid growth but meagre profits over the past few years and the outlook for 2019 is more of the same. In fact, profitability will likely slip further following a deterioration in market conditions in 2H2018.</a:t>
            </a:r>
            <a:endParaRPr sz="1200">
              <a:solidFill>
                <a:schemeClr val="dk1"/>
              </a:solidFill>
              <a:highlight>
                <a:srgbClr val="FFFFFF"/>
              </a:highlight>
            </a:endParaRPr>
          </a:p>
          <a:p>
            <a:pPr indent="0" lvl="0" marL="0" rtl="0" algn="l">
              <a:spcBef>
                <a:spcPts val="0"/>
              </a:spcBef>
              <a:spcAft>
                <a:spcPts val="0"/>
              </a:spcAft>
              <a:buClr>
                <a:schemeClr val="dk1"/>
              </a:buClr>
              <a:buSzPts val="1100"/>
              <a:buFont typeface="Arial"/>
              <a:buNone/>
            </a:pPr>
            <a:r>
              <a:rPr lang="th" sz="1200">
                <a:solidFill>
                  <a:schemeClr val="dk1"/>
                </a:solidFill>
                <a:highlight>
                  <a:srgbClr val="FFFFFF"/>
                </a:highlight>
              </a:rPr>
              <a:t>Of 20 publicly traded airlines or affiliates based in </a:t>
            </a:r>
            <a:r>
              <a:rPr lang="th" sz="1200">
                <a:solidFill>
                  <a:srgbClr val="00529F"/>
                </a:solidFill>
                <a:uFill>
                  <a:noFill/>
                </a:uFill>
                <a:hlinkClick r:id="rId3"/>
              </a:rPr>
              <a:t>Southeast Asia</a:t>
            </a:r>
            <a:r>
              <a:rPr lang="th" sz="1200">
                <a:solidFill>
                  <a:schemeClr val="dk1"/>
                </a:solidFill>
                <a:highlight>
                  <a:srgbClr val="FFFFFF"/>
                </a:highlight>
              </a:rPr>
              <a:t>, only six were in the black for 3Q2018 and 19 recorded a decline in profitability compared to 3Q2017. Intense competition and a generally price sensitive population made it difficult for airlines to pass on higher fuel costs.</a:t>
            </a:r>
            <a:endParaRPr sz="1200">
              <a:solidFill>
                <a:schemeClr val="dk1"/>
              </a:solidFill>
              <a:highlight>
                <a:srgbClr val="FFFFFF"/>
              </a:highlight>
            </a:endParaRPr>
          </a:p>
          <a:p>
            <a:pPr indent="0" lvl="0" marL="0" rtl="0" algn="l">
              <a:spcBef>
                <a:spcPts val="0"/>
              </a:spcBef>
              <a:spcAft>
                <a:spcPts val="0"/>
              </a:spcAft>
              <a:buNone/>
            </a:pPr>
            <a:r>
              <a:rPr lang="th" sz="1200">
                <a:solidFill>
                  <a:schemeClr val="dk1"/>
                </a:solidFill>
                <a:highlight>
                  <a:srgbClr val="FFFFFF"/>
                </a:highlight>
              </a:rPr>
              <a:t>While fuel prices have again been on the decline in 4Q2018, there can be no predicting where fuel costs will trend in 2019. What is certain is that competition will remain fierce in </a:t>
            </a:r>
            <a:r>
              <a:rPr lang="th" sz="1200">
                <a:solidFill>
                  <a:srgbClr val="00529F"/>
                </a:solidFill>
                <a:uFill>
                  <a:noFill/>
                </a:uFill>
                <a:hlinkClick r:id="rId4"/>
              </a:rPr>
              <a:t>Southeast Asia</a:t>
            </a:r>
            <a:r>
              <a:rPr lang="th" sz="1200">
                <a:solidFill>
                  <a:schemeClr val="dk1"/>
                </a:solidFill>
                <a:highlight>
                  <a:srgbClr val="FFFFFF"/>
                </a:highlight>
              </a:rPr>
              <a:t>, pressuring yields as airlines struggle to find profitable markets for deploying additional aircraft. In this environment, fuel prices are pivotal and the lowest cost operators prevail.</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6" name="Shape 86"/>
        <p:cNvGrpSpPr/>
        <p:nvPr/>
      </p:nvGrpSpPr>
      <p:grpSpPr>
        <a:xfrm>
          <a:off x="0" y="0"/>
          <a:ext cx="0" cy="0"/>
          <a:chOff x="0" y="0"/>
          <a:chExt cx="0" cy="0"/>
        </a:xfrm>
      </p:grpSpPr>
      <p:sp>
        <p:nvSpPr>
          <p:cNvPr id="87" name="Google Shape;87;g64f7230ade_6_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8" name="Google Shape;88;g64f7230ade_6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1" name="Shape 91"/>
        <p:cNvGrpSpPr/>
        <p:nvPr/>
      </p:nvGrpSpPr>
      <p:grpSpPr>
        <a:xfrm>
          <a:off x="0" y="0"/>
          <a:ext cx="0" cy="0"/>
          <a:chOff x="0" y="0"/>
          <a:chExt cx="0" cy="0"/>
        </a:xfrm>
      </p:grpSpPr>
      <p:sp>
        <p:nvSpPr>
          <p:cNvPr id="92" name="Google Shape;92;g64daefcece_3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3" name="Google Shape;93;g64daefcece_3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sz="1200">
                <a:solidFill>
                  <a:schemeClr val="dk1"/>
                </a:solidFill>
                <a:highlight>
                  <a:srgbClr val="FFFFFF"/>
                </a:highlight>
              </a:rPr>
              <a:t>domestic: However, domestic growth in </a:t>
            </a:r>
            <a:r>
              <a:rPr lang="th" sz="1200">
                <a:solidFill>
                  <a:srgbClr val="00529F"/>
                </a:solidFill>
                <a:uFill>
                  <a:noFill/>
                </a:uFill>
                <a:hlinkClick r:id="rId2"/>
              </a:rPr>
              <a:t>Southeast Asia</a:t>
            </a:r>
            <a:r>
              <a:rPr lang="th" sz="1200">
                <a:solidFill>
                  <a:schemeClr val="dk1"/>
                </a:solidFill>
                <a:highlight>
                  <a:srgbClr val="FFFFFF"/>
                </a:highlight>
              </a:rPr>
              <a:t> has slowed significantly as the markets have started approaching saturation after several years of rapid growth driven by LCC stimulation. Fares are already very low, and with a large portion of the population having already started to fly in recent years the opportunity for more rapid domestic growth is limited.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5" name="Shape 105"/>
        <p:cNvGrpSpPr/>
        <p:nvPr/>
      </p:nvGrpSpPr>
      <p:grpSpPr>
        <a:xfrm>
          <a:off x="0" y="0"/>
          <a:ext cx="0" cy="0"/>
          <a:chOff x="0" y="0"/>
          <a:chExt cx="0" cy="0"/>
        </a:xfrm>
      </p:grpSpPr>
      <p:sp>
        <p:nvSpPr>
          <p:cNvPr id="106" name="Google Shape;106;g64daefcece_5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7" name="Google Shape;107;g64daefcece_5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th" sz="1050">
                <a:solidFill>
                  <a:srgbClr val="222222"/>
                </a:solidFill>
                <a:highlight>
                  <a:srgbClr val="FFFFFF"/>
                </a:highlight>
              </a:rPr>
              <a:t>file:///C:/Users/user/Downloads/ECONOMICFACTORSAFFECTINGAVIATIONDEMANDPRACTICEOFEUCOUNTRIES.pdf</a:t>
            </a:r>
            <a:endParaRPr sz="1050">
              <a:solidFill>
                <a:srgbClr val="222222"/>
              </a:solidFill>
              <a:highlight>
                <a:srgbClr val="FFFFFF"/>
              </a:highlight>
            </a:endParaRPr>
          </a:p>
          <a:p>
            <a:pPr indent="0" lvl="0" marL="0" rtl="0" algn="l">
              <a:spcBef>
                <a:spcPts val="0"/>
              </a:spcBef>
              <a:spcAft>
                <a:spcPts val="0"/>
              </a:spcAft>
              <a:buNone/>
            </a:pPr>
            <a:r>
              <a:t/>
            </a:r>
            <a:endParaRPr sz="1050">
              <a:solidFill>
                <a:srgbClr val="222222"/>
              </a:solidFill>
              <a:highlight>
                <a:srgbClr val="FFFFFF"/>
              </a:highlight>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7" name="Shape 117"/>
        <p:cNvGrpSpPr/>
        <p:nvPr/>
      </p:nvGrpSpPr>
      <p:grpSpPr>
        <a:xfrm>
          <a:off x="0" y="0"/>
          <a:ext cx="0" cy="0"/>
          <a:chOff x="0" y="0"/>
          <a:chExt cx="0" cy="0"/>
        </a:xfrm>
      </p:grpSpPr>
      <p:sp>
        <p:nvSpPr>
          <p:cNvPr id="118" name="Google Shape;118;g64daefcece_5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9" name="Google Shape;119;g64daefcece_5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38000"/>
              </a:lnSpc>
              <a:spcBef>
                <a:spcPts val="0"/>
              </a:spcBef>
              <a:spcAft>
                <a:spcPts val="0"/>
              </a:spcAft>
              <a:buClr>
                <a:schemeClr val="dk1"/>
              </a:buClr>
              <a:buSzPts val="1100"/>
              <a:buFont typeface="Arial"/>
              <a:buNone/>
            </a:pPr>
            <a:r>
              <a:rPr lang="th" sz="1000">
                <a:solidFill>
                  <a:schemeClr val="dk2"/>
                </a:solidFill>
                <a:latin typeface="Century Gothic"/>
                <a:ea typeface="Century Gothic"/>
                <a:cs typeface="Century Gothic"/>
                <a:sym typeface="Century Gothic"/>
              </a:rPr>
              <a:t>D</a:t>
            </a:r>
            <a:r>
              <a:rPr lang="th" sz="1000">
                <a:solidFill>
                  <a:schemeClr val="dk2"/>
                </a:solidFill>
                <a:latin typeface="Century Gothic"/>
                <a:ea typeface="Century Gothic"/>
                <a:cs typeface="Century Gothic"/>
                <a:sym typeface="Century Gothic"/>
              </a:rPr>
              <a:t>emographic factors also have significant role for aviation demand. The size or distribution of population is one of potential determinants of demand. Even if a country or a region has good economic performance, population will be affected negatively if demand is insufficient. On the contrary, if a region or a country with a very large population is weak in terms of economic performance, the airline demand will also be affected negatively.</a:t>
            </a:r>
            <a:endParaRPr sz="1000">
              <a:solidFill>
                <a:schemeClr val="dk2"/>
              </a:solidFill>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t/>
            </a:r>
            <a:endParaRPr sz="1000">
              <a:solidFill>
                <a:schemeClr val="dk2"/>
              </a:solidFill>
              <a:latin typeface="Century Gothic"/>
              <a:ea typeface="Century Gothic"/>
              <a:cs typeface="Century Gothic"/>
              <a:sym typeface="Century Gothic"/>
            </a:endParaRPr>
          </a:p>
          <a:p>
            <a:pPr indent="0" lvl="0" marL="0" rtl="0" algn="l">
              <a:spcBef>
                <a:spcPts val="0"/>
              </a:spcBef>
              <a:spcAft>
                <a:spcPts val="0"/>
              </a:spcAft>
              <a:buNone/>
            </a:pPr>
            <a:r>
              <a:t/>
            </a:r>
            <a:endParaRPr sz="1000"/>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9" name="Shape 129"/>
        <p:cNvGrpSpPr/>
        <p:nvPr/>
      </p:nvGrpSpPr>
      <p:grpSpPr>
        <a:xfrm>
          <a:off x="0" y="0"/>
          <a:ext cx="0" cy="0"/>
          <a:chOff x="0" y="0"/>
          <a:chExt cx="0" cy="0"/>
        </a:xfrm>
      </p:grpSpPr>
      <p:sp>
        <p:nvSpPr>
          <p:cNvPr id="130" name="Google Shape;130;g64daefcece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1" name="Google Shape;131;g64daefcece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b="1" lang="th" sz="1200">
                <a:solidFill>
                  <a:srgbClr val="333333"/>
                </a:solidFill>
                <a:highlight>
                  <a:srgbClr val="FFFFFF"/>
                </a:highlight>
                <a:latin typeface="Century Gothic"/>
                <a:ea typeface="Century Gothic"/>
                <a:cs typeface="Century Gothic"/>
                <a:sym typeface="Century Gothic"/>
              </a:rPr>
              <a:t>3. Technology and innovation</a:t>
            </a:r>
            <a:endParaRPr b="1" sz="1200">
              <a:solidFill>
                <a:srgbClr val="333333"/>
              </a:solidFill>
              <a:highlight>
                <a:srgbClr val="FFFFFF"/>
              </a:highlight>
              <a:latin typeface="Century Gothic"/>
              <a:ea typeface="Century Gothic"/>
              <a:cs typeface="Century Gothic"/>
              <a:sym typeface="Century Gothic"/>
            </a:endParaRPr>
          </a:p>
          <a:p>
            <a:pPr indent="0" lvl="0" marL="0" rtl="0" algn="l">
              <a:lnSpc>
                <a:spcPct val="115000"/>
              </a:lnSpc>
              <a:spcBef>
                <a:spcPts val="1600"/>
              </a:spcBef>
              <a:spcAft>
                <a:spcPts val="0"/>
              </a:spcAft>
              <a:buClr>
                <a:schemeClr val="dk1"/>
              </a:buClr>
              <a:buSzPts val="1100"/>
              <a:buFont typeface="Arial"/>
              <a:buNone/>
            </a:pPr>
            <a:r>
              <a:rPr lang="th" sz="1200">
                <a:solidFill>
                  <a:srgbClr val="333333"/>
                </a:solidFill>
                <a:highlight>
                  <a:srgbClr val="FFFFFF"/>
                </a:highlight>
                <a:latin typeface="Century Gothic"/>
                <a:ea typeface="Century Gothic"/>
                <a:cs typeface="Century Gothic"/>
                <a:sym typeface="Century Gothic"/>
              </a:rPr>
              <a:t>this can changes in our social environment and achieved through innovation and evolution</a:t>
            </a:r>
            <a:endParaRPr sz="1200">
              <a:solidFill>
                <a:srgbClr val="333333"/>
              </a:solidFill>
              <a:highlight>
                <a:srgbClr val="FFFFFF"/>
              </a:highlight>
              <a:latin typeface="Century Gothic"/>
              <a:ea typeface="Century Gothic"/>
              <a:cs typeface="Century Gothic"/>
              <a:sym typeface="Century Gothic"/>
            </a:endParaRPr>
          </a:p>
          <a:p>
            <a:pPr indent="0" lvl="0" marL="0" rtl="0" algn="l">
              <a:lnSpc>
                <a:spcPct val="115000"/>
              </a:lnSpc>
              <a:spcBef>
                <a:spcPts val="1600"/>
              </a:spcBef>
              <a:spcAft>
                <a:spcPts val="0"/>
              </a:spcAft>
              <a:buClr>
                <a:schemeClr val="dk1"/>
              </a:buClr>
              <a:buSzPts val="1100"/>
              <a:buFont typeface="Arial"/>
              <a:buNone/>
            </a:pPr>
            <a:r>
              <a:rPr lang="th" sz="1200">
                <a:solidFill>
                  <a:srgbClr val="333333"/>
                </a:solidFill>
                <a:highlight>
                  <a:srgbClr val="FFFFFF"/>
                </a:highlight>
                <a:latin typeface="Century Gothic"/>
                <a:ea typeface="Century Gothic"/>
                <a:cs typeface="Century Gothic"/>
                <a:sym typeface="Century Gothic"/>
              </a:rPr>
              <a:t>the air transport industry participated in two innvations in 1966 are</a:t>
            </a:r>
            <a:endParaRPr sz="1200">
              <a:solidFill>
                <a:srgbClr val="333333"/>
              </a:solidFill>
              <a:highlight>
                <a:srgbClr val="FFFFFF"/>
              </a:highlight>
              <a:latin typeface="Century Gothic"/>
              <a:ea typeface="Century Gothic"/>
              <a:cs typeface="Century Gothic"/>
              <a:sym typeface="Century Gothic"/>
            </a:endParaRPr>
          </a:p>
          <a:p>
            <a:pPr indent="-304800" lvl="0" marL="457200" rtl="0" algn="l">
              <a:lnSpc>
                <a:spcPct val="115000"/>
              </a:lnSpc>
              <a:spcBef>
                <a:spcPts val="1600"/>
              </a:spcBef>
              <a:spcAft>
                <a:spcPts val="0"/>
              </a:spcAft>
              <a:buClr>
                <a:srgbClr val="333333"/>
              </a:buClr>
              <a:buSzPts val="1200"/>
              <a:buFont typeface="Century Gothic"/>
              <a:buAutoNum type="arabicPeriod"/>
            </a:pPr>
            <a:r>
              <a:rPr b="1" lang="th" sz="1200">
                <a:solidFill>
                  <a:srgbClr val="333333"/>
                </a:solidFill>
                <a:highlight>
                  <a:srgbClr val="FFFFFF"/>
                </a:highlight>
                <a:latin typeface="Century Gothic"/>
                <a:ea typeface="Century Gothic"/>
                <a:cs typeface="Century Gothic"/>
                <a:sym typeface="Century Gothic"/>
              </a:rPr>
              <a:t>the initiation of large-capacity aircraft</a:t>
            </a:r>
            <a:endParaRPr b="1" sz="1200">
              <a:solidFill>
                <a:srgbClr val="333333"/>
              </a:solidFill>
              <a:highlight>
                <a:srgbClr val="FFFFFF"/>
              </a:highlight>
              <a:latin typeface="Century Gothic"/>
              <a:ea typeface="Century Gothic"/>
              <a:cs typeface="Century Gothic"/>
              <a:sym typeface="Century Gothic"/>
            </a:endParaRPr>
          </a:p>
          <a:p>
            <a:pPr indent="0" lvl="0" marL="0" rtl="0" algn="l">
              <a:lnSpc>
                <a:spcPct val="115000"/>
              </a:lnSpc>
              <a:spcBef>
                <a:spcPts val="1600"/>
              </a:spcBef>
              <a:spcAft>
                <a:spcPts val="0"/>
              </a:spcAft>
              <a:buNone/>
            </a:pPr>
            <a:r>
              <a:rPr lang="th" sz="1200">
                <a:solidFill>
                  <a:srgbClr val="333333"/>
                </a:solidFill>
                <a:highlight>
                  <a:srgbClr val="FFFFFF"/>
                </a:highlight>
                <a:latin typeface="Century Gothic"/>
                <a:ea typeface="Century Gothic"/>
                <a:cs typeface="Century Gothic"/>
                <a:sym typeface="Century Gothic"/>
              </a:rPr>
              <a:t>which has advantage to the airlines in terms of economies of scales which lead to lower fares and improved level of passenger convenience</a:t>
            </a:r>
            <a:endParaRPr sz="1200">
              <a:solidFill>
                <a:srgbClr val="333333"/>
              </a:solidFill>
              <a:highlight>
                <a:srgbClr val="FFFFFF"/>
              </a:highlight>
              <a:latin typeface="Century Gothic"/>
              <a:ea typeface="Century Gothic"/>
              <a:cs typeface="Century Gothic"/>
              <a:sym typeface="Century Gothic"/>
            </a:endParaRPr>
          </a:p>
          <a:p>
            <a:pPr indent="-304800" lvl="0" marL="457200" rtl="0" algn="l">
              <a:lnSpc>
                <a:spcPct val="115000"/>
              </a:lnSpc>
              <a:spcBef>
                <a:spcPts val="1600"/>
              </a:spcBef>
              <a:spcAft>
                <a:spcPts val="0"/>
              </a:spcAft>
              <a:buClr>
                <a:srgbClr val="333333"/>
              </a:buClr>
              <a:buSzPts val="1200"/>
              <a:buFont typeface="Century Gothic"/>
              <a:buAutoNum type="arabicPeriod"/>
            </a:pPr>
            <a:r>
              <a:rPr b="1" lang="th" sz="1200">
                <a:solidFill>
                  <a:srgbClr val="333333"/>
                </a:solidFill>
                <a:highlight>
                  <a:srgbClr val="FFFFFF"/>
                </a:highlight>
                <a:latin typeface="Century Gothic"/>
                <a:ea typeface="Century Gothic"/>
                <a:cs typeface="Century Gothic"/>
                <a:sym typeface="Century Gothic"/>
              </a:rPr>
              <a:t>the introduction into service of the quick change airplane</a:t>
            </a:r>
            <a:endParaRPr b="1" sz="1200">
              <a:solidFill>
                <a:srgbClr val="333333"/>
              </a:solidFill>
              <a:highlight>
                <a:srgbClr val="FFFFFF"/>
              </a:highlight>
              <a:latin typeface="Century Gothic"/>
              <a:ea typeface="Century Gothic"/>
              <a:cs typeface="Century Gothic"/>
              <a:sym typeface="Century Gothic"/>
            </a:endParaRPr>
          </a:p>
          <a:p>
            <a:pPr indent="0" lvl="0" marL="0" rtl="0" algn="l">
              <a:lnSpc>
                <a:spcPct val="115000"/>
              </a:lnSpc>
              <a:spcBef>
                <a:spcPts val="1600"/>
              </a:spcBef>
              <a:spcAft>
                <a:spcPts val="0"/>
              </a:spcAft>
              <a:buNone/>
            </a:pPr>
            <a:r>
              <a:rPr lang="th" sz="1200">
                <a:solidFill>
                  <a:srgbClr val="333333"/>
                </a:solidFill>
                <a:highlight>
                  <a:srgbClr val="FFFFFF"/>
                </a:highlight>
                <a:latin typeface="Century Gothic"/>
                <a:ea typeface="Century Gothic"/>
                <a:cs typeface="Century Gothic"/>
                <a:sym typeface="Century Gothic"/>
              </a:rPr>
              <a:t>which result in terms of more reliable, safe and economical transportation</a:t>
            </a:r>
            <a:endParaRPr sz="1200">
              <a:solidFill>
                <a:srgbClr val="333333"/>
              </a:solidFill>
              <a:highlight>
                <a:srgbClr val="FFFFFF"/>
              </a:highlight>
              <a:latin typeface="Century Gothic"/>
              <a:ea typeface="Century Gothic"/>
              <a:cs typeface="Century Gothic"/>
              <a:sym typeface="Century Gothic"/>
            </a:endParaRPr>
          </a:p>
          <a:p>
            <a:pPr indent="0" lvl="0" marL="0" rtl="0" algn="l">
              <a:lnSpc>
                <a:spcPct val="115000"/>
              </a:lnSpc>
              <a:spcBef>
                <a:spcPts val="1600"/>
              </a:spcBef>
              <a:spcAft>
                <a:spcPts val="0"/>
              </a:spcAft>
              <a:buNone/>
            </a:pPr>
            <a:r>
              <a:rPr lang="th" sz="1200">
                <a:solidFill>
                  <a:srgbClr val="333333"/>
                </a:solidFill>
                <a:highlight>
                  <a:srgbClr val="FFFFFF"/>
                </a:highlight>
                <a:latin typeface="Century Gothic"/>
                <a:ea typeface="Century Gothic"/>
                <a:cs typeface="Century Gothic"/>
                <a:sym typeface="Century Gothic"/>
              </a:rPr>
              <a:t>both resulted from a collaboration of the manufacturer and user caused the fast and continuous growth of the airlines since the first beginnings.</a:t>
            </a:r>
            <a:endParaRPr sz="1200">
              <a:solidFill>
                <a:srgbClr val="333333"/>
              </a:solidFill>
              <a:highlight>
                <a:srgbClr val="FFFFFF"/>
              </a:highlight>
              <a:latin typeface="Century Gothic"/>
              <a:ea typeface="Century Gothic"/>
              <a:cs typeface="Century Gothic"/>
              <a:sym typeface="Century Gothic"/>
            </a:endParaRPr>
          </a:p>
          <a:p>
            <a:pPr indent="0" lvl="0" marL="0" rtl="0" algn="l">
              <a:lnSpc>
                <a:spcPct val="115000"/>
              </a:lnSpc>
              <a:spcBef>
                <a:spcPts val="1600"/>
              </a:spcBef>
              <a:spcAft>
                <a:spcPts val="1600"/>
              </a:spcAft>
              <a:buNone/>
            </a:pPr>
            <a:r>
              <a:rPr lang="th" sz="1200">
                <a:solidFill>
                  <a:srgbClr val="333333"/>
                </a:solidFill>
                <a:highlight>
                  <a:srgbClr val="FFFFFF"/>
                </a:highlight>
                <a:latin typeface="Century Gothic"/>
                <a:ea typeface="Century Gothic"/>
                <a:cs typeface="Century Gothic"/>
                <a:sym typeface="Century Gothic"/>
              </a:rPr>
              <a:t>therefore, the efficient airline operation and the incorporation of improved technology increased the demand of low cost airline</a:t>
            </a:r>
            <a:endParaRPr sz="1200"/>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0" name="Shape 140"/>
        <p:cNvGrpSpPr/>
        <p:nvPr/>
      </p:nvGrpSpPr>
      <p:grpSpPr>
        <a:xfrm>
          <a:off x="0" y="0"/>
          <a:ext cx="0" cy="0"/>
          <a:chOff x="0" y="0"/>
          <a:chExt cx="0" cy="0"/>
        </a:xfrm>
      </p:grpSpPr>
      <p:sp>
        <p:nvSpPr>
          <p:cNvPr id="141" name="Google Shape;141;g64f32754d5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2" name="Google Shape;142;g64f32754d5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b="1" lang="th" sz="1200">
                <a:solidFill>
                  <a:srgbClr val="454545"/>
                </a:solidFill>
                <a:latin typeface="Century Gothic"/>
                <a:ea typeface="Century Gothic"/>
                <a:cs typeface="Century Gothic"/>
                <a:sym typeface="Century Gothic"/>
              </a:rPr>
              <a:t>4. perspective of people toward the air transportation </a:t>
            </a:r>
            <a:endParaRPr b="1" sz="1200">
              <a:solidFill>
                <a:srgbClr val="454545"/>
              </a:solidFill>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t/>
            </a:r>
            <a:endParaRPr sz="1200">
              <a:solidFill>
                <a:srgbClr val="454545"/>
              </a:solidFill>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rPr lang="th" sz="1200">
                <a:solidFill>
                  <a:srgbClr val="454545"/>
                </a:solidFill>
                <a:latin typeface="Century Gothic"/>
                <a:ea typeface="Century Gothic"/>
                <a:cs typeface="Century Gothic"/>
                <a:sym typeface="Century Gothic"/>
              </a:rPr>
              <a:t>This factor have a positive correlation with the magnitude of air travel lead to the growth of airline industry</a:t>
            </a:r>
            <a:endParaRPr sz="1200">
              <a:solidFill>
                <a:srgbClr val="454545"/>
              </a:solidFill>
              <a:latin typeface="Century Gothic"/>
              <a:ea typeface="Century Gothic"/>
              <a:cs typeface="Century Gothic"/>
              <a:sym typeface="Century Gothic"/>
            </a:endParaRPr>
          </a:p>
          <a:p>
            <a:pPr indent="-304800" lvl="0" marL="457200" rtl="0" algn="l">
              <a:lnSpc>
                <a:spcPct val="115000"/>
              </a:lnSpc>
              <a:spcBef>
                <a:spcPts val="1200"/>
              </a:spcBef>
              <a:spcAft>
                <a:spcPts val="0"/>
              </a:spcAft>
              <a:buClr>
                <a:srgbClr val="454545"/>
              </a:buClr>
              <a:buSzPts val="1200"/>
              <a:buFont typeface="Century Gothic"/>
              <a:buChar char="●"/>
            </a:pPr>
            <a:r>
              <a:rPr lang="th" sz="1200">
                <a:solidFill>
                  <a:srgbClr val="454545"/>
                </a:solidFill>
                <a:latin typeface="Century Gothic"/>
                <a:ea typeface="Century Gothic"/>
                <a:cs typeface="Century Gothic"/>
                <a:sym typeface="Century Gothic"/>
              </a:rPr>
              <a:t>education level related to income</a:t>
            </a:r>
            <a:endParaRPr sz="1200">
              <a:solidFill>
                <a:srgbClr val="454545"/>
              </a:solidFill>
              <a:latin typeface="Century Gothic"/>
              <a:ea typeface="Century Gothic"/>
              <a:cs typeface="Century Gothic"/>
              <a:sym typeface="Century Gothic"/>
            </a:endParaRPr>
          </a:p>
          <a:p>
            <a:pPr indent="0" lvl="0" marL="0" rtl="0" algn="l">
              <a:lnSpc>
                <a:spcPct val="115000"/>
              </a:lnSpc>
              <a:spcBef>
                <a:spcPts val="1200"/>
              </a:spcBef>
              <a:spcAft>
                <a:spcPts val="0"/>
              </a:spcAft>
              <a:buClr>
                <a:schemeClr val="dk1"/>
              </a:buClr>
              <a:buSzPts val="1100"/>
              <a:buFont typeface="Arial"/>
              <a:buNone/>
            </a:pPr>
            <a:r>
              <a:rPr lang="th" sz="1200">
                <a:solidFill>
                  <a:srgbClr val="454545"/>
                </a:solidFill>
                <a:latin typeface="Century Gothic"/>
                <a:ea typeface="Century Gothic"/>
                <a:cs typeface="Century Gothic"/>
                <a:sym typeface="Century Gothic"/>
              </a:rPr>
              <a:t>As the higher level of education, people tends to get more income which caused the incentive to travel through airplane and have a financial supports.</a:t>
            </a:r>
            <a:endParaRPr sz="1200">
              <a:solidFill>
                <a:srgbClr val="454545"/>
              </a:solidFill>
              <a:latin typeface="Century Gothic"/>
              <a:ea typeface="Century Gothic"/>
              <a:cs typeface="Century Gothic"/>
              <a:sym typeface="Century Gothic"/>
            </a:endParaRPr>
          </a:p>
          <a:p>
            <a:pPr indent="-304800" lvl="0" marL="457200" rtl="0" algn="l">
              <a:lnSpc>
                <a:spcPct val="115000"/>
              </a:lnSpc>
              <a:spcBef>
                <a:spcPts val="1200"/>
              </a:spcBef>
              <a:spcAft>
                <a:spcPts val="0"/>
              </a:spcAft>
              <a:buClr>
                <a:srgbClr val="454545"/>
              </a:buClr>
              <a:buSzPts val="1200"/>
              <a:buFont typeface="Century Gothic"/>
              <a:buChar char="●"/>
            </a:pPr>
            <a:r>
              <a:rPr lang="th" sz="1200">
                <a:solidFill>
                  <a:srgbClr val="454545"/>
                </a:solidFill>
                <a:latin typeface="Century Gothic"/>
                <a:ea typeface="Century Gothic"/>
                <a:cs typeface="Century Gothic"/>
                <a:sym typeface="Century Gothic"/>
              </a:rPr>
              <a:t>lifestyle or travel habit pattern changes </a:t>
            </a:r>
            <a:endParaRPr sz="1200">
              <a:solidFill>
                <a:srgbClr val="454545"/>
              </a:solidFill>
              <a:latin typeface="Century Gothic"/>
              <a:ea typeface="Century Gothic"/>
              <a:cs typeface="Century Gothic"/>
              <a:sym typeface="Century Gothic"/>
            </a:endParaRPr>
          </a:p>
          <a:p>
            <a:pPr indent="0" lvl="0" marL="0" rtl="0" algn="l">
              <a:lnSpc>
                <a:spcPct val="115000"/>
              </a:lnSpc>
              <a:spcBef>
                <a:spcPts val="1200"/>
              </a:spcBef>
              <a:spcAft>
                <a:spcPts val="0"/>
              </a:spcAft>
              <a:buNone/>
            </a:pPr>
            <a:r>
              <a:rPr lang="th" sz="1200">
                <a:solidFill>
                  <a:srgbClr val="454545"/>
                </a:solidFill>
                <a:latin typeface="Century Gothic"/>
                <a:ea typeface="Century Gothic"/>
                <a:cs typeface="Century Gothic"/>
                <a:sym typeface="Century Gothic"/>
              </a:rPr>
              <a:t>Increase in income can also change in habit pattern on traveling abroad or choosing more convenience trough flying</a:t>
            </a:r>
            <a:endParaRPr sz="1200">
              <a:solidFill>
                <a:srgbClr val="454545"/>
              </a:solidFill>
              <a:latin typeface="Century Gothic"/>
              <a:ea typeface="Century Gothic"/>
              <a:cs typeface="Century Gothic"/>
              <a:sym typeface="Century Gothic"/>
            </a:endParaRPr>
          </a:p>
          <a:p>
            <a:pPr indent="0" lvl="0" marL="0" rtl="0" algn="l">
              <a:lnSpc>
                <a:spcPct val="115000"/>
              </a:lnSpc>
              <a:spcBef>
                <a:spcPts val="0"/>
              </a:spcBef>
              <a:spcAft>
                <a:spcPts val="0"/>
              </a:spcAft>
              <a:buNone/>
            </a:pPr>
            <a:r>
              <a:t/>
            </a:r>
            <a:endParaRPr sz="1200">
              <a:solidFill>
                <a:srgbClr val="454545"/>
              </a:solidFill>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rPr lang="th" sz="1200">
                <a:solidFill>
                  <a:srgbClr val="454545"/>
                </a:solidFill>
                <a:latin typeface="Century Gothic"/>
                <a:ea typeface="Century Gothic"/>
                <a:cs typeface="Century Gothic"/>
                <a:sym typeface="Century Gothic"/>
              </a:rPr>
              <a:t>in addition, young people grown up in an environment of safe and reliable air travel as a normal means of extending their social</a:t>
            </a:r>
            <a:endParaRPr sz="1200">
              <a:solidFill>
                <a:srgbClr val="454545"/>
              </a:solidFill>
              <a:latin typeface="Century Gothic"/>
              <a:ea typeface="Century Gothic"/>
              <a:cs typeface="Century Gothic"/>
              <a:sym typeface="Century Gothic"/>
            </a:endParaRPr>
          </a:p>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2" name="Shape 152"/>
        <p:cNvGrpSpPr/>
        <p:nvPr/>
      </p:nvGrpSpPr>
      <p:grpSpPr>
        <a:xfrm>
          <a:off x="0" y="0"/>
          <a:ext cx="0" cy="0"/>
          <a:chOff x="0" y="0"/>
          <a:chExt cx="0" cy="0"/>
        </a:xfrm>
      </p:grpSpPr>
      <p:sp>
        <p:nvSpPr>
          <p:cNvPr id="153" name="Google Shape;153;g64daefcece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4" name="Google Shape;154;g64daefcece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th" sz="1200">
                <a:latin typeface="Century Gothic"/>
                <a:ea typeface="Century Gothic"/>
                <a:cs typeface="Century Gothic"/>
                <a:sym typeface="Century Gothic"/>
              </a:rPr>
              <a:t>pros and cons of the growth of low cost airline</a:t>
            </a:r>
            <a:endParaRPr b="1" sz="1200">
              <a:latin typeface="Century Gothic"/>
              <a:ea typeface="Century Gothic"/>
              <a:cs typeface="Century Gothic"/>
              <a:sym typeface="Century Gothic"/>
            </a:endParaRPr>
          </a:p>
          <a:p>
            <a:pPr indent="0" lvl="0" marL="0" rtl="0" algn="l">
              <a:spcBef>
                <a:spcPts val="0"/>
              </a:spcBef>
              <a:spcAft>
                <a:spcPts val="0"/>
              </a:spcAft>
              <a:buNone/>
            </a:pPr>
            <a:r>
              <a:rPr b="1" lang="th" sz="1200">
                <a:latin typeface="Century Gothic"/>
                <a:ea typeface="Century Gothic"/>
                <a:cs typeface="Century Gothic"/>
                <a:sym typeface="Century Gothic"/>
              </a:rPr>
              <a:t>pros</a:t>
            </a:r>
            <a:endParaRPr b="1" sz="1200">
              <a:latin typeface="Century Gothic"/>
              <a:ea typeface="Century Gothic"/>
              <a:cs typeface="Century Gothic"/>
              <a:sym typeface="Century Gothic"/>
            </a:endParaRPr>
          </a:p>
          <a:p>
            <a:pPr indent="-304800" lvl="0" marL="457200" rtl="0" algn="l">
              <a:spcBef>
                <a:spcPts val="0"/>
              </a:spcBef>
              <a:spcAft>
                <a:spcPts val="0"/>
              </a:spcAft>
              <a:buSzPts val="1200"/>
              <a:buFont typeface="Century Gothic"/>
              <a:buAutoNum type="arabicPeriod"/>
            </a:pPr>
            <a:r>
              <a:rPr b="1" lang="th" sz="1200">
                <a:latin typeface="Century Gothic"/>
                <a:ea typeface="Century Gothic"/>
                <a:cs typeface="Century Gothic"/>
                <a:sym typeface="Century Gothic"/>
              </a:rPr>
              <a:t>improved the transportation system</a:t>
            </a:r>
            <a:r>
              <a:rPr lang="th" sz="1200">
                <a:latin typeface="Century Gothic"/>
                <a:ea typeface="Century Gothic"/>
                <a:cs typeface="Century Gothic"/>
                <a:sym typeface="Century Gothic"/>
              </a:rPr>
              <a:t> in terms of more convenience</a:t>
            </a:r>
            <a:endParaRPr sz="1200">
              <a:latin typeface="Century Gothic"/>
              <a:ea typeface="Century Gothic"/>
              <a:cs typeface="Century Gothic"/>
              <a:sym typeface="Century Gothic"/>
            </a:endParaRPr>
          </a:p>
          <a:p>
            <a:pPr indent="-304800" lvl="0" marL="457200" rtl="0" algn="l">
              <a:spcBef>
                <a:spcPts val="0"/>
              </a:spcBef>
              <a:spcAft>
                <a:spcPts val="0"/>
              </a:spcAft>
              <a:buSzPts val="1200"/>
              <a:buFont typeface="Century Gothic"/>
              <a:buAutoNum type="arabicPeriod"/>
            </a:pPr>
            <a:r>
              <a:rPr b="1" lang="th" sz="1200">
                <a:latin typeface="Century Gothic"/>
                <a:ea typeface="Century Gothic"/>
                <a:cs typeface="Century Gothic"/>
                <a:sym typeface="Century Gothic"/>
              </a:rPr>
              <a:t>safe are more reliable</a:t>
            </a:r>
            <a:r>
              <a:rPr lang="th" sz="1200">
                <a:latin typeface="Century Gothic"/>
                <a:ea typeface="Century Gothic"/>
                <a:cs typeface="Century Gothic"/>
                <a:sym typeface="Century Gothic"/>
              </a:rPr>
              <a:t> due to the change of technology and innovation of aircraft and airline service</a:t>
            </a:r>
            <a:endParaRPr sz="1200">
              <a:latin typeface="Century Gothic"/>
              <a:ea typeface="Century Gothic"/>
              <a:cs typeface="Century Gothic"/>
              <a:sym typeface="Century Gothic"/>
            </a:endParaRPr>
          </a:p>
          <a:p>
            <a:pPr indent="-304800" lvl="0" marL="457200" rtl="0" algn="l">
              <a:spcBef>
                <a:spcPts val="0"/>
              </a:spcBef>
              <a:spcAft>
                <a:spcPts val="0"/>
              </a:spcAft>
              <a:buSzPts val="1200"/>
              <a:buFont typeface="Century Gothic"/>
              <a:buAutoNum type="arabicPeriod"/>
            </a:pPr>
            <a:r>
              <a:rPr b="1" lang="th" sz="1200">
                <a:latin typeface="Century Gothic"/>
                <a:ea typeface="Century Gothic"/>
                <a:cs typeface="Century Gothic"/>
                <a:sym typeface="Century Gothic"/>
              </a:rPr>
              <a:t>reduced transportation cost </a:t>
            </a:r>
            <a:r>
              <a:rPr lang="th" sz="1200">
                <a:latin typeface="Century Gothic"/>
                <a:ea typeface="Century Gothic"/>
                <a:cs typeface="Century Gothic"/>
                <a:sym typeface="Century Gothic"/>
              </a:rPr>
              <a:t>due to the economies of scale the benefit to customer and the competiness in the airline industry </a:t>
            </a:r>
            <a:endParaRPr sz="1200">
              <a:latin typeface="Century Gothic"/>
              <a:ea typeface="Century Gothic"/>
              <a:cs typeface="Century Gothic"/>
              <a:sym typeface="Century Gothic"/>
            </a:endParaRPr>
          </a:p>
          <a:p>
            <a:pPr indent="-304800" lvl="0" marL="457200" rtl="0" algn="l">
              <a:spcBef>
                <a:spcPts val="0"/>
              </a:spcBef>
              <a:spcAft>
                <a:spcPts val="0"/>
              </a:spcAft>
              <a:buSzPts val="1200"/>
              <a:buFont typeface="Century Gothic"/>
              <a:buAutoNum type="arabicPeriod"/>
            </a:pPr>
            <a:r>
              <a:rPr b="1" lang="th" sz="1200">
                <a:latin typeface="Century Gothic"/>
                <a:ea typeface="Century Gothic"/>
                <a:cs typeface="Century Gothic"/>
                <a:sym typeface="Century Gothic"/>
              </a:rPr>
              <a:t>more consumer choices </a:t>
            </a:r>
            <a:r>
              <a:rPr lang="th" sz="1200">
                <a:latin typeface="Century Gothic"/>
                <a:ea typeface="Century Gothic"/>
                <a:cs typeface="Century Gothic"/>
                <a:sym typeface="Century Gothic"/>
              </a:rPr>
              <a:t>which customer can choose depends on their preference and value of airline service</a:t>
            </a:r>
            <a:endParaRPr sz="1200">
              <a:latin typeface="Century Gothic"/>
              <a:ea typeface="Century Gothic"/>
              <a:cs typeface="Century Gothic"/>
              <a:sym typeface="Century Gothic"/>
            </a:endParaRPr>
          </a:p>
          <a:p>
            <a:pPr indent="0" lvl="0" marL="0" rtl="0" algn="l">
              <a:spcBef>
                <a:spcPts val="0"/>
              </a:spcBef>
              <a:spcAft>
                <a:spcPts val="0"/>
              </a:spcAft>
              <a:buNone/>
            </a:pPr>
            <a:r>
              <a:t/>
            </a:r>
            <a:endParaRPr sz="1200">
              <a:latin typeface="Century Gothic"/>
              <a:ea typeface="Century Gothic"/>
              <a:cs typeface="Century Gothic"/>
              <a:sym typeface="Century Gothic"/>
            </a:endParaRPr>
          </a:p>
          <a:p>
            <a:pPr indent="0" lvl="0" marL="0" rtl="0" algn="l">
              <a:spcBef>
                <a:spcPts val="0"/>
              </a:spcBef>
              <a:spcAft>
                <a:spcPts val="0"/>
              </a:spcAft>
              <a:buNone/>
            </a:pPr>
            <a:r>
              <a:t/>
            </a:r>
            <a:endParaRPr b="1" sz="1200">
              <a:latin typeface="Century Gothic"/>
              <a:ea typeface="Century Gothic"/>
              <a:cs typeface="Century Gothic"/>
              <a:sym typeface="Century Gothic"/>
            </a:endParaRPr>
          </a:p>
          <a:p>
            <a:pPr indent="0" lvl="0" marL="0" rtl="0" algn="l">
              <a:spcBef>
                <a:spcPts val="0"/>
              </a:spcBef>
              <a:spcAft>
                <a:spcPts val="0"/>
              </a:spcAft>
              <a:buNone/>
            </a:pPr>
            <a:r>
              <a:rPr b="1" lang="th" sz="1200">
                <a:latin typeface="Century Gothic"/>
                <a:ea typeface="Century Gothic"/>
                <a:cs typeface="Century Gothic"/>
                <a:sym typeface="Century Gothic"/>
              </a:rPr>
              <a:t>cons</a:t>
            </a:r>
            <a:endParaRPr b="1" sz="1200">
              <a:latin typeface="Century Gothic"/>
              <a:ea typeface="Century Gothic"/>
              <a:cs typeface="Century Gothic"/>
              <a:sym typeface="Century Gothic"/>
            </a:endParaRPr>
          </a:p>
          <a:p>
            <a:pPr indent="0" lvl="0" marL="0" rtl="0" algn="l">
              <a:spcBef>
                <a:spcPts val="0"/>
              </a:spcBef>
              <a:spcAft>
                <a:spcPts val="0"/>
              </a:spcAft>
              <a:buNone/>
            </a:pPr>
            <a:r>
              <a:t/>
            </a:r>
            <a:endParaRPr sz="1200">
              <a:latin typeface="Century Gothic"/>
              <a:ea typeface="Century Gothic"/>
              <a:cs typeface="Century Gothic"/>
              <a:sym typeface="Century Gothic"/>
            </a:endParaRPr>
          </a:p>
          <a:p>
            <a:pPr indent="-304800" lvl="0" marL="457200" rtl="0" algn="l">
              <a:spcBef>
                <a:spcPts val="0"/>
              </a:spcBef>
              <a:spcAft>
                <a:spcPts val="0"/>
              </a:spcAft>
              <a:buSzPts val="1200"/>
              <a:buFont typeface="Century Gothic"/>
              <a:buAutoNum type="arabicPeriod"/>
            </a:pPr>
            <a:r>
              <a:rPr b="1" lang="th" sz="1200">
                <a:latin typeface="Century Gothic"/>
                <a:ea typeface="Century Gothic"/>
                <a:cs typeface="Century Gothic"/>
                <a:sym typeface="Century Gothic"/>
              </a:rPr>
              <a:t>The cost of operation</a:t>
            </a:r>
            <a:r>
              <a:rPr lang="th" sz="1200">
                <a:latin typeface="Century Gothic"/>
                <a:ea typeface="Century Gothic"/>
                <a:cs typeface="Century Gothic"/>
                <a:sym typeface="Century Gothic"/>
              </a:rPr>
              <a:t> is high because the airline transportation rates are higher than other types of transportation and depends on the climate. if the climate is not favorable, there will cause the problems</a:t>
            </a:r>
            <a:endParaRPr sz="1200">
              <a:latin typeface="Century Gothic"/>
              <a:ea typeface="Century Gothic"/>
              <a:cs typeface="Century Gothic"/>
              <a:sym typeface="Century Gothic"/>
            </a:endParaRPr>
          </a:p>
          <a:p>
            <a:pPr indent="-304800" lvl="0" marL="457200" rtl="0" algn="l">
              <a:spcBef>
                <a:spcPts val="0"/>
              </a:spcBef>
              <a:spcAft>
                <a:spcPts val="0"/>
              </a:spcAft>
              <a:buSzPts val="1200"/>
              <a:buFont typeface="Century Gothic"/>
              <a:buAutoNum type="arabicPeriod"/>
            </a:pPr>
            <a:r>
              <a:rPr b="1" lang="th" sz="1200">
                <a:latin typeface="Century Gothic"/>
                <a:ea typeface="Century Gothic"/>
                <a:cs typeface="Century Gothic"/>
                <a:sym typeface="Century Gothic"/>
              </a:rPr>
              <a:t>air pollution and environmental problems </a:t>
            </a:r>
            <a:r>
              <a:rPr lang="th" sz="1200">
                <a:latin typeface="Century Gothic"/>
                <a:ea typeface="Century Gothic"/>
                <a:cs typeface="Century Gothic"/>
                <a:sym typeface="Century Gothic"/>
              </a:rPr>
              <a:t>such as noise that may affect the people around airport</a:t>
            </a:r>
            <a:endParaRPr sz="1200">
              <a:latin typeface="Century Gothic"/>
              <a:ea typeface="Century Gothic"/>
              <a:cs typeface="Century Gothic"/>
              <a:sym typeface="Century Gothic"/>
            </a:endParaRPr>
          </a:p>
          <a:p>
            <a:pPr indent="-304800" lvl="0" marL="457200" rtl="0" algn="l">
              <a:spcBef>
                <a:spcPts val="0"/>
              </a:spcBef>
              <a:spcAft>
                <a:spcPts val="0"/>
              </a:spcAft>
              <a:buSzPts val="1200"/>
              <a:buFont typeface="Century Gothic"/>
              <a:buAutoNum type="arabicPeriod"/>
            </a:pPr>
            <a:r>
              <a:rPr b="1" lang="th" sz="1200">
                <a:latin typeface="Century Gothic"/>
                <a:ea typeface="Century Gothic"/>
                <a:cs typeface="Century Gothic"/>
                <a:sym typeface="Century Gothic"/>
              </a:rPr>
              <a:t>compettiveness between the industry </a:t>
            </a:r>
            <a:r>
              <a:rPr lang="th" sz="1200">
                <a:latin typeface="Century Gothic"/>
                <a:ea typeface="Century Gothic"/>
                <a:cs typeface="Century Gothic"/>
                <a:sym typeface="Century Gothic"/>
              </a:rPr>
              <a:t>affect train and bus demand to decreased</a:t>
            </a:r>
            <a:endParaRPr sz="1200">
              <a:latin typeface="Century Gothic"/>
              <a:ea typeface="Century Gothic"/>
              <a:cs typeface="Century Gothic"/>
              <a:sym typeface="Century Gothic"/>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3" name="Shape 163"/>
        <p:cNvGrpSpPr/>
        <p:nvPr/>
      </p:nvGrpSpPr>
      <p:grpSpPr>
        <a:xfrm>
          <a:off x="0" y="0"/>
          <a:ext cx="0" cy="0"/>
          <a:chOff x="0" y="0"/>
          <a:chExt cx="0" cy="0"/>
        </a:xfrm>
      </p:grpSpPr>
      <p:sp>
        <p:nvSpPr>
          <p:cNvPr id="164" name="Google Shape;164;g2870df924522ad72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5" name="Google Shape;165;g2870df924522ad72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t/>
            </a:r>
            <a:endParaRPr sz="1200">
              <a:solidFill>
                <a:srgbClr val="242424"/>
              </a:solidFill>
              <a:highlight>
                <a:srgbClr val="FFFFFF"/>
              </a:highlight>
            </a:endParaRPr>
          </a:p>
          <a:p>
            <a:pPr indent="0" lvl="0" marL="0" rtl="0" algn="l">
              <a:lnSpc>
                <a:spcPct val="115000"/>
              </a:lnSpc>
              <a:spcBef>
                <a:spcPts val="1200"/>
              </a:spcBef>
              <a:spcAft>
                <a:spcPts val="0"/>
              </a:spcAft>
              <a:buNone/>
            </a:pPr>
            <a:r>
              <a:t/>
            </a:r>
            <a:endParaRPr sz="1200">
              <a:solidFill>
                <a:srgbClr val="242424"/>
              </a:solidFill>
              <a:highlight>
                <a:srgbClr val="FFFFFF"/>
              </a:highlight>
            </a:endParaRPr>
          </a:p>
          <a:p>
            <a:pPr indent="0" lvl="0" marL="0" rtl="0" algn="l">
              <a:spcBef>
                <a:spcPts val="1400"/>
              </a:spcBef>
              <a:spcAft>
                <a:spcPts val="0"/>
              </a:spcAft>
              <a:buNone/>
            </a:pPr>
            <a:r>
              <a:t/>
            </a:r>
            <a:endParaRPr sz="1200">
              <a:solidFill>
                <a:srgbClr val="242424"/>
              </a:solidFill>
              <a:highlight>
                <a:srgbClr val="FFFFFF"/>
              </a:highlight>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1" name="Shape 171"/>
        <p:cNvGrpSpPr/>
        <p:nvPr/>
      </p:nvGrpSpPr>
      <p:grpSpPr>
        <a:xfrm>
          <a:off x="0" y="0"/>
          <a:ext cx="0" cy="0"/>
          <a:chOff x="0" y="0"/>
          <a:chExt cx="0" cy="0"/>
        </a:xfrm>
      </p:grpSpPr>
      <p:sp>
        <p:nvSpPr>
          <p:cNvPr id="172" name="Google Shape;172;g64daefcece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3" name="Google Shape;173;g64daefcece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1" name="Shape 191"/>
        <p:cNvGrpSpPr/>
        <p:nvPr/>
      </p:nvGrpSpPr>
      <p:grpSpPr>
        <a:xfrm>
          <a:off x="0" y="0"/>
          <a:ext cx="0" cy="0"/>
          <a:chOff x="0" y="0"/>
          <a:chExt cx="0" cy="0"/>
        </a:xfrm>
      </p:grpSpPr>
      <p:sp>
        <p:nvSpPr>
          <p:cNvPr id="192" name="Google Shape;192;g64daefcece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3" name="Google Shape;193;g64daefcece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th"/>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th"/>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th"/>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th"/>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th"/>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th"/>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th"/>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th"/>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th"/>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th"/>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th"/>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rgbClr val="0B5394"/>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th"/>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5.png"/><Relationship Id="rId4" Type="http://schemas.openxmlformats.org/officeDocument/2006/relationships/image" Target="../media/image1.png"/><Relationship Id="rId5" Type="http://schemas.openxmlformats.org/officeDocument/2006/relationships/image" Target="../media/image19.png"/><Relationship Id="rId6" Type="http://schemas.openxmlformats.org/officeDocument/2006/relationships/image" Target="../media/image18.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2.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20.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hyperlink" Target="https://centreforaviation.com/data/profiles/regions/asia--south-east-asia" TargetMode="External"/><Relationship Id="rId4" Type="http://schemas.openxmlformats.org/officeDocument/2006/relationships/image" Target="../media/image21.png"/><Relationship Id="rId5" Type="http://schemas.openxmlformats.org/officeDocument/2006/relationships/image" Target="../media/image22.png"/><Relationship Id="rId6" Type="http://schemas.openxmlformats.org/officeDocument/2006/relationships/hyperlink" Target="https://centreforaviation.com/data/profiles/regions/asia--south-east-asia"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7.png"/><Relationship Id="rId4" Type="http://schemas.openxmlformats.org/officeDocument/2006/relationships/image" Target="../media/image5.png"/><Relationship Id="rId5"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6.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11.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2.png"/><Relationship Id="rId4" Type="http://schemas.openxmlformats.org/officeDocument/2006/relationships/image" Target="../media/image13.png"/><Relationship Id="rId5" Type="http://schemas.openxmlformats.org/officeDocument/2006/relationships/image" Target="../media/image1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14.pn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1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3" name="Shape 53"/>
        <p:cNvGrpSpPr/>
        <p:nvPr/>
      </p:nvGrpSpPr>
      <p:grpSpPr>
        <a:xfrm>
          <a:off x="0" y="0"/>
          <a:ext cx="0" cy="0"/>
          <a:chOff x="0" y="0"/>
          <a:chExt cx="0" cy="0"/>
        </a:xfrm>
      </p:grpSpPr>
      <p:sp>
        <p:nvSpPr>
          <p:cNvPr id="54" name="Google Shape;54;p13"/>
          <p:cNvSpPr txBox="1"/>
          <p:nvPr>
            <p:ph idx="1" type="subTitle"/>
          </p:nvPr>
        </p:nvSpPr>
        <p:spPr>
          <a:xfrm>
            <a:off x="311700" y="3468900"/>
            <a:ext cx="8520600" cy="1674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t/>
            </a:r>
            <a:endParaRPr>
              <a:latin typeface="Century Gothic"/>
              <a:ea typeface="Century Gothic"/>
              <a:cs typeface="Century Gothic"/>
              <a:sym typeface="Century Gothic"/>
            </a:endParaRPr>
          </a:p>
        </p:txBody>
      </p:sp>
      <p:pic>
        <p:nvPicPr>
          <p:cNvPr descr="ผลการค้นหารูปภาพสำหรับ airplane transparent" id="55" name="Google Shape;55;p13"/>
          <p:cNvPicPr preferRelativeResize="0"/>
          <p:nvPr/>
        </p:nvPicPr>
        <p:blipFill>
          <a:blip r:embed="rId3">
            <a:alphaModFix/>
          </a:blip>
          <a:stretch>
            <a:fillRect/>
          </a:stretch>
        </p:blipFill>
        <p:spPr>
          <a:xfrm>
            <a:off x="2921625" y="410775"/>
            <a:ext cx="6249626" cy="6249626"/>
          </a:xfrm>
          <a:prstGeom prst="rect">
            <a:avLst/>
          </a:prstGeom>
          <a:noFill/>
          <a:ln>
            <a:noFill/>
          </a:ln>
        </p:spPr>
      </p:pic>
      <p:pic>
        <p:nvPicPr>
          <p:cNvPr descr="ผลการค้นหารูปภาพสำหรับ airplane runway transparent" id="56" name="Google Shape;56;p13"/>
          <p:cNvPicPr preferRelativeResize="0"/>
          <p:nvPr/>
        </p:nvPicPr>
        <p:blipFill>
          <a:blip r:embed="rId4">
            <a:alphaModFix/>
          </a:blip>
          <a:stretch>
            <a:fillRect/>
          </a:stretch>
        </p:blipFill>
        <p:spPr>
          <a:xfrm>
            <a:off x="1231275" y="3756238"/>
            <a:ext cx="9144000" cy="3019425"/>
          </a:xfrm>
          <a:prstGeom prst="rect">
            <a:avLst/>
          </a:prstGeom>
          <a:noFill/>
          <a:ln>
            <a:noFill/>
          </a:ln>
        </p:spPr>
      </p:pic>
      <p:sp>
        <p:nvSpPr>
          <p:cNvPr id="57" name="Google Shape;57;p13"/>
          <p:cNvSpPr/>
          <p:nvPr/>
        </p:nvSpPr>
        <p:spPr>
          <a:xfrm>
            <a:off x="463800" y="410775"/>
            <a:ext cx="8368500" cy="1674600"/>
          </a:xfrm>
          <a:prstGeom prst="roundRect">
            <a:avLst>
              <a:gd fmla="val 16667" name="adj"/>
            </a:avLst>
          </a:prstGeom>
          <a:solidFill>
            <a:srgbClr val="FFFF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3600">
              <a:solidFill>
                <a:srgbClr val="0000FF"/>
              </a:solidFill>
              <a:latin typeface="Century Gothic"/>
              <a:ea typeface="Century Gothic"/>
              <a:cs typeface="Century Gothic"/>
              <a:sym typeface="Century Gothic"/>
            </a:endParaRPr>
          </a:p>
          <a:p>
            <a:pPr indent="0" lvl="0" marL="0" rtl="0" algn="ctr">
              <a:spcBef>
                <a:spcPts val="0"/>
              </a:spcBef>
              <a:spcAft>
                <a:spcPts val="0"/>
              </a:spcAft>
              <a:buClr>
                <a:schemeClr val="dk1"/>
              </a:buClr>
              <a:buSzPts val="1100"/>
              <a:buFont typeface="Arial"/>
              <a:buNone/>
            </a:pPr>
            <a:r>
              <a:t/>
            </a:r>
            <a:endParaRPr b="1" sz="3600">
              <a:solidFill>
                <a:srgbClr val="0000FF"/>
              </a:solidFill>
              <a:latin typeface="Century Gothic"/>
              <a:ea typeface="Century Gothic"/>
              <a:cs typeface="Century Gothic"/>
              <a:sym typeface="Century Gothic"/>
            </a:endParaRPr>
          </a:p>
          <a:p>
            <a:pPr indent="0" lvl="0" marL="0" rtl="0" algn="ctr">
              <a:spcBef>
                <a:spcPts val="0"/>
              </a:spcBef>
              <a:spcAft>
                <a:spcPts val="0"/>
              </a:spcAft>
              <a:buClr>
                <a:schemeClr val="dk1"/>
              </a:buClr>
              <a:buSzPts val="1100"/>
              <a:buFont typeface="Arial"/>
              <a:buNone/>
            </a:pPr>
            <a:r>
              <a:rPr b="1" lang="th" sz="3600">
                <a:solidFill>
                  <a:srgbClr val="0B5394"/>
                </a:solidFill>
                <a:latin typeface="Century Gothic"/>
                <a:ea typeface="Century Gothic"/>
                <a:cs typeface="Century Gothic"/>
                <a:sym typeface="Century Gothic"/>
              </a:rPr>
              <a:t>The Factors that affect the growth of Low Cost Airline in South East Asia</a:t>
            </a:r>
            <a:endParaRPr b="1" sz="3600">
              <a:solidFill>
                <a:srgbClr val="0B5394"/>
              </a:solidFill>
              <a:latin typeface="Century Gothic"/>
              <a:ea typeface="Century Gothic"/>
              <a:cs typeface="Century Gothic"/>
              <a:sym typeface="Century Gothic"/>
            </a:endParaRPr>
          </a:p>
          <a:p>
            <a:pPr indent="0" lvl="0" marL="0" rtl="0" algn="ctr">
              <a:spcBef>
                <a:spcPts val="0"/>
              </a:spcBef>
              <a:spcAft>
                <a:spcPts val="0"/>
              </a:spcAft>
              <a:buClr>
                <a:schemeClr val="dk1"/>
              </a:buClr>
              <a:buSzPts val="1100"/>
              <a:buFont typeface="Arial"/>
              <a:buNone/>
            </a:pPr>
            <a:r>
              <a:t/>
            </a:r>
            <a:endParaRPr b="1" sz="3600">
              <a:solidFill>
                <a:srgbClr val="0000FF"/>
              </a:solidFill>
              <a:latin typeface="Century Gothic"/>
              <a:ea typeface="Century Gothic"/>
              <a:cs typeface="Century Gothic"/>
              <a:sym typeface="Century Gothic"/>
            </a:endParaRPr>
          </a:p>
          <a:p>
            <a:pPr indent="0" lvl="0" marL="0" rtl="0" algn="l">
              <a:spcBef>
                <a:spcPts val="0"/>
              </a:spcBef>
              <a:spcAft>
                <a:spcPts val="0"/>
              </a:spcAft>
              <a:buNone/>
            </a:pPr>
            <a:r>
              <a:t/>
            </a:r>
            <a:endParaRPr b="1" sz="3600">
              <a:solidFill>
                <a:srgbClr val="0000FF"/>
              </a:solidFill>
            </a:endParaRPr>
          </a:p>
        </p:txBody>
      </p:sp>
      <p:pic>
        <p:nvPicPr>
          <p:cNvPr descr="ผลการค้นหารูปภาพสำหรับ cloud transparent" id="58" name="Google Shape;58;p13"/>
          <p:cNvPicPr preferRelativeResize="0"/>
          <p:nvPr/>
        </p:nvPicPr>
        <p:blipFill>
          <a:blip r:embed="rId5">
            <a:alphaModFix/>
          </a:blip>
          <a:stretch>
            <a:fillRect/>
          </a:stretch>
        </p:blipFill>
        <p:spPr>
          <a:xfrm>
            <a:off x="0" y="2085377"/>
            <a:ext cx="3173821" cy="2253400"/>
          </a:xfrm>
          <a:prstGeom prst="rect">
            <a:avLst/>
          </a:prstGeom>
          <a:noFill/>
          <a:ln>
            <a:noFill/>
          </a:ln>
        </p:spPr>
      </p:pic>
      <p:pic>
        <p:nvPicPr>
          <p:cNvPr descr="ผลการค้นหารูปภาพสำหรับ cloud transparent" id="59" name="Google Shape;59;p13"/>
          <p:cNvPicPr preferRelativeResize="0"/>
          <p:nvPr/>
        </p:nvPicPr>
        <p:blipFill>
          <a:blip r:embed="rId6">
            <a:alphaModFix/>
          </a:blip>
          <a:stretch>
            <a:fillRect/>
          </a:stretch>
        </p:blipFill>
        <p:spPr>
          <a:xfrm>
            <a:off x="6663804" y="2302702"/>
            <a:ext cx="1741196" cy="12362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63" name="Shape 63"/>
        <p:cNvGrpSpPr/>
        <p:nvPr/>
      </p:nvGrpSpPr>
      <p:grpSpPr>
        <a:xfrm>
          <a:off x="0" y="0"/>
          <a:ext cx="0" cy="0"/>
          <a:chOff x="0" y="0"/>
          <a:chExt cx="0" cy="0"/>
        </a:xfrm>
      </p:grpSpPr>
      <p:sp>
        <p:nvSpPr>
          <p:cNvPr id="64" name="Google Shape;64;p14"/>
          <p:cNvSpPr/>
          <p:nvPr/>
        </p:nvSpPr>
        <p:spPr>
          <a:xfrm>
            <a:off x="5604200" y="1970750"/>
            <a:ext cx="1816200" cy="1816200"/>
          </a:xfrm>
          <a:prstGeom prst="ellipse">
            <a:avLst/>
          </a:prstGeom>
          <a:noFill/>
          <a:ln cap="flat" cmpd="sng" w="76200">
            <a:solidFill>
              <a:srgbClr val="F1C23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 name="Google Shape;65;p14"/>
          <p:cNvSpPr txBox="1"/>
          <p:nvPr>
            <p:ph type="ctrTitle"/>
          </p:nvPr>
        </p:nvSpPr>
        <p:spPr>
          <a:xfrm>
            <a:off x="101225" y="198175"/>
            <a:ext cx="5770200" cy="8703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b="1" lang="th">
                <a:solidFill>
                  <a:srgbClr val="FFFFFF"/>
                </a:solidFill>
                <a:latin typeface="Century Gothic"/>
                <a:ea typeface="Century Gothic"/>
                <a:cs typeface="Century Gothic"/>
                <a:sym typeface="Century Gothic"/>
              </a:rPr>
              <a:t>Agenda</a:t>
            </a:r>
            <a:endParaRPr b="1">
              <a:solidFill>
                <a:srgbClr val="FFFFFF"/>
              </a:solidFill>
            </a:endParaRPr>
          </a:p>
        </p:txBody>
      </p:sp>
      <p:cxnSp>
        <p:nvCxnSpPr>
          <p:cNvPr id="66" name="Google Shape;66;p14"/>
          <p:cNvCxnSpPr/>
          <p:nvPr/>
        </p:nvCxnSpPr>
        <p:spPr>
          <a:xfrm>
            <a:off x="1161800" y="7725"/>
            <a:ext cx="0" cy="5151900"/>
          </a:xfrm>
          <a:prstGeom prst="straightConnector1">
            <a:avLst/>
          </a:prstGeom>
          <a:noFill/>
          <a:ln cap="flat" cmpd="sng" w="114300">
            <a:solidFill>
              <a:srgbClr val="FFFFFF"/>
            </a:solidFill>
            <a:prstDash val="solid"/>
            <a:round/>
            <a:headEnd len="med" w="med" type="none"/>
            <a:tailEnd len="med" w="med" type="none"/>
          </a:ln>
        </p:spPr>
      </p:cxnSp>
      <p:sp>
        <p:nvSpPr>
          <p:cNvPr id="67" name="Google Shape;67;p14"/>
          <p:cNvSpPr/>
          <p:nvPr/>
        </p:nvSpPr>
        <p:spPr>
          <a:xfrm>
            <a:off x="945100" y="1179100"/>
            <a:ext cx="427200" cy="427200"/>
          </a:xfrm>
          <a:prstGeom prst="ellipse">
            <a:avLst/>
          </a:prstGeom>
          <a:solidFill>
            <a:srgbClr val="FFFFFF"/>
          </a:solidFill>
          <a:ln cap="flat" cmpd="sng" w="28575">
            <a:solidFill>
              <a:srgbClr val="3D85C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 name="Google Shape;68;p14"/>
          <p:cNvSpPr/>
          <p:nvPr/>
        </p:nvSpPr>
        <p:spPr>
          <a:xfrm>
            <a:off x="945100" y="1941100"/>
            <a:ext cx="427200" cy="427200"/>
          </a:xfrm>
          <a:prstGeom prst="ellipse">
            <a:avLst/>
          </a:prstGeom>
          <a:solidFill>
            <a:srgbClr val="FFFFFF"/>
          </a:solidFill>
          <a:ln cap="flat" cmpd="sng" w="28575">
            <a:solidFill>
              <a:srgbClr val="3D85C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 name="Google Shape;69;p14"/>
          <p:cNvSpPr/>
          <p:nvPr/>
        </p:nvSpPr>
        <p:spPr>
          <a:xfrm>
            <a:off x="945100" y="2703100"/>
            <a:ext cx="427200" cy="427200"/>
          </a:xfrm>
          <a:prstGeom prst="ellipse">
            <a:avLst/>
          </a:prstGeom>
          <a:solidFill>
            <a:srgbClr val="FFFFFF"/>
          </a:solidFill>
          <a:ln cap="flat" cmpd="sng" w="28575">
            <a:solidFill>
              <a:srgbClr val="3D85C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 name="Google Shape;70;p14"/>
          <p:cNvSpPr/>
          <p:nvPr/>
        </p:nvSpPr>
        <p:spPr>
          <a:xfrm>
            <a:off x="945100" y="4227100"/>
            <a:ext cx="427200" cy="427200"/>
          </a:xfrm>
          <a:prstGeom prst="ellipse">
            <a:avLst/>
          </a:prstGeom>
          <a:solidFill>
            <a:srgbClr val="FFFFFF"/>
          </a:solidFill>
          <a:ln cap="flat" cmpd="sng" w="28575">
            <a:solidFill>
              <a:srgbClr val="3D85C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 name="Google Shape;71;p14"/>
          <p:cNvSpPr txBox="1"/>
          <p:nvPr/>
        </p:nvSpPr>
        <p:spPr>
          <a:xfrm>
            <a:off x="1672775" y="1166500"/>
            <a:ext cx="1990500" cy="427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th" sz="1800">
                <a:solidFill>
                  <a:srgbClr val="FFFFFF"/>
                </a:solidFill>
                <a:latin typeface="Century Gothic"/>
                <a:ea typeface="Century Gothic"/>
                <a:cs typeface="Century Gothic"/>
                <a:sym typeface="Century Gothic"/>
              </a:rPr>
              <a:t>Introduction</a:t>
            </a:r>
            <a:endParaRPr sz="1800">
              <a:solidFill>
                <a:srgbClr val="FFFFFF"/>
              </a:solidFill>
              <a:latin typeface="Century Gothic"/>
              <a:ea typeface="Century Gothic"/>
              <a:cs typeface="Century Gothic"/>
              <a:sym typeface="Century Gothic"/>
            </a:endParaRPr>
          </a:p>
        </p:txBody>
      </p:sp>
      <p:sp>
        <p:nvSpPr>
          <p:cNvPr id="72" name="Google Shape;72;p14"/>
          <p:cNvSpPr txBox="1"/>
          <p:nvPr/>
        </p:nvSpPr>
        <p:spPr>
          <a:xfrm>
            <a:off x="1672775" y="1928500"/>
            <a:ext cx="2458800" cy="427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th" sz="1800">
                <a:solidFill>
                  <a:srgbClr val="FFFFFF"/>
                </a:solidFill>
                <a:latin typeface="Century Gothic"/>
                <a:ea typeface="Century Gothic"/>
                <a:cs typeface="Century Gothic"/>
                <a:sym typeface="Century Gothic"/>
              </a:rPr>
              <a:t>Literature Review</a:t>
            </a:r>
            <a:endParaRPr sz="1800">
              <a:solidFill>
                <a:srgbClr val="FFFFFF"/>
              </a:solidFill>
              <a:latin typeface="Century Gothic"/>
              <a:ea typeface="Century Gothic"/>
              <a:cs typeface="Century Gothic"/>
              <a:sym typeface="Century Gothic"/>
            </a:endParaRPr>
          </a:p>
        </p:txBody>
      </p:sp>
      <p:sp>
        <p:nvSpPr>
          <p:cNvPr id="73" name="Google Shape;73;p14"/>
          <p:cNvSpPr txBox="1"/>
          <p:nvPr/>
        </p:nvSpPr>
        <p:spPr>
          <a:xfrm>
            <a:off x="1692275" y="4227100"/>
            <a:ext cx="1990500" cy="427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th" sz="1800">
                <a:solidFill>
                  <a:srgbClr val="FFFFFF"/>
                </a:solidFill>
                <a:latin typeface="Century Gothic"/>
                <a:ea typeface="Century Gothic"/>
                <a:cs typeface="Century Gothic"/>
                <a:sym typeface="Century Gothic"/>
              </a:rPr>
              <a:t>Framework</a:t>
            </a:r>
            <a:endParaRPr sz="1800">
              <a:solidFill>
                <a:srgbClr val="FFFFFF"/>
              </a:solidFill>
              <a:latin typeface="Century Gothic"/>
              <a:ea typeface="Century Gothic"/>
              <a:cs typeface="Century Gothic"/>
              <a:sym typeface="Century Gothic"/>
            </a:endParaRPr>
          </a:p>
        </p:txBody>
      </p:sp>
      <p:sp>
        <p:nvSpPr>
          <p:cNvPr id="74" name="Google Shape;74;p14"/>
          <p:cNvSpPr txBox="1"/>
          <p:nvPr/>
        </p:nvSpPr>
        <p:spPr>
          <a:xfrm>
            <a:off x="1696000" y="3444325"/>
            <a:ext cx="1990500" cy="427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th" sz="1800">
                <a:solidFill>
                  <a:srgbClr val="FFFFFF"/>
                </a:solidFill>
                <a:latin typeface="Century Gothic"/>
                <a:ea typeface="Century Gothic"/>
                <a:cs typeface="Century Gothic"/>
                <a:sym typeface="Century Gothic"/>
              </a:rPr>
              <a:t>Methodology</a:t>
            </a:r>
            <a:endParaRPr sz="1800">
              <a:solidFill>
                <a:srgbClr val="FFFFFF"/>
              </a:solidFill>
              <a:latin typeface="Century Gothic"/>
              <a:ea typeface="Century Gothic"/>
              <a:cs typeface="Century Gothic"/>
              <a:sym typeface="Century Gothic"/>
            </a:endParaRPr>
          </a:p>
        </p:txBody>
      </p:sp>
      <p:pic>
        <p:nvPicPr>
          <p:cNvPr id="75" name="Google Shape;75;p14"/>
          <p:cNvPicPr preferRelativeResize="0"/>
          <p:nvPr/>
        </p:nvPicPr>
        <p:blipFill rotWithShape="1">
          <a:blip r:embed="rId3">
            <a:alphaModFix/>
          </a:blip>
          <a:srcRect b="0" l="18613" r="25423" t="0"/>
          <a:stretch/>
        </p:blipFill>
        <p:spPr>
          <a:xfrm>
            <a:off x="4337750" y="1089663"/>
            <a:ext cx="2261609" cy="2104875"/>
          </a:xfrm>
          <a:prstGeom prst="rect">
            <a:avLst/>
          </a:prstGeom>
          <a:noFill/>
          <a:ln>
            <a:noFill/>
          </a:ln>
        </p:spPr>
      </p:pic>
      <p:pic>
        <p:nvPicPr>
          <p:cNvPr id="76" name="Google Shape;76;p14"/>
          <p:cNvPicPr preferRelativeResize="0"/>
          <p:nvPr/>
        </p:nvPicPr>
        <p:blipFill>
          <a:blip r:embed="rId4">
            <a:alphaModFix/>
          </a:blip>
          <a:stretch>
            <a:fillRect/>
          </a:stretch>
        </p:blipFill>
        <p:spPr>
          <a:xfrm>
            <a:off x="6509925" y="2549500"/>
            <a:ext cx="1816134" cy="1813601"/>
          </a:xfrm>
          <a:prstGeom prst="rect">
            <a:avLst/>
          </a:prstGeom>
          <a:noFill/>
          <a:ln>
            <a:noFill/>
          </a:ln>
        </p:spPr>
      </p:pic>
      <p:sp>
        <p:nvSpPr>
          <p:cNvPr id="77" name="Google Shape;77;p14"/>
          <p:cNvSpPr/>
          <p:nvPr/>
        </p:nvSpPr>
        <p:spPr>
          <a:xfrm>
            <a:off x="945100" y="3465100"/>
            <a:ext cx="427200" cy="427200"/>
          </a:xfrm>
          <a:prstGeom prst="ellipse">
            <a:avLst/>
          </a:prstGeom>
          <a:solidFill>
            <a:srgbClr val="FFFFFF"/>
          </a:solidFill>
          <a:ln cap="flat" cmpd="sng" w="28575">
            <a:solidFill>
              <a:srgbClr val="3D85C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 name="Google Shape;78;p14"/>
          <p:cNvSpPr txBox="1"/>
          <p:nvPr/>
        </p:nvSpPr>
        <p:spPr>
          <a:xfrm>
            <a:off x="1696000" y="2682325"/>
            <a:ext cx="1990500" cy="427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th" sz="1800">
                <a:solidFill>
                  <a:srgbClr val="FFFFFF"/>
                </a:solidFill>
                <a:latin typeface="Century Gothic"/>
                <a:ea typeface="Century Gothic"/>
                <a:cs typeface="Century Gothic"/>
                <a:sym typeface="Century Gothic"/>
              </a:rPr>
              <a:t>Pros and Cons</a:t>
            </a:r>
            <a:endParaRPr sz="1800">
              <a:solidFill>
                <a:srgbClr val="FFFFFF"/>
              </a:solidFill>
              <a:latin typeface="Century Gothic"/>
              <a:ea typeface="Century Gothic"/>
              <a:cs typeface="Century Gothic"/>
              <a:sym typeface="Century Gothic"/>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82" name="Shape 82"/>
        <p:cNvGrpSpPr/>
        <p:nvPr/>
      </p:nvGrpSpPr>
      <p:grpSpPr>
        <a:xfrm>
          <a:off x="0" y="0"/>
          <a:ext cx="0" cy="0"/>
          <a:chOff x="0" y="0"/>
          <a:chExt cx="0" cy="0"/>
        </a:xfrm>
      </p:grpSpPr>
      <p:sp>
        <p:nvSpPr>
          <p:cNvPr id="83" name="Google Shape;83;p1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th">
                <a:solidFill>
                  <a:schemeClr val="lt1"/>
                </a:solidFill>
                <a:latin typeface="Century Gothic"/>
                <a:ea typeface="Century Gothic"/>
                <a:cs typeface="Century Gothic"/>
                <a:sym typeface="Century Gothic"/>
              </a:rPr>
              <a:t>I</a:t>
            </a:r>
            <a:r>
              <a:rPr b="1" lang="th">
                <a:solidFill>
                  <a:schemeClr val="lt1"/>
                </a:solidFill>
                <a:latin typeface="Century Gothic"/>
                <a:ea typeface="Century Gothic"/>
                <a:cs typeface="Century Gothic"/>
                <a:sym typeface="Century Gothic"/>
              </a:rPr>
              <a:t>ntroduction</a:t>
            </a:r>
            <a:endParaRPr b="1">
              <a:solidFill>
                <a:schemeClr val="lt1"/>
              </a:solidFill>
              <a:latin typeface="Century Gothic"/>
              <a:ea typeface="Century Gothic"/>
              <a:cs typeface="Century Gothic"/>
              <a:sym typeface="Century Gothic"/>
            </a:endParaRPr>
          </a:p>
        </p:txBody>
      </p:sp>
      <p:sp>
        <p:nvSpPr>
          <p:cNvPr id="84" name="Google Shape;84;p15"/>
          <p:cNvSpPr txBox="1"/>
          <p:nvPr>
            <p:ph idx="1" type="body"/>
          </p:nvPr>
        </p:nvSpPr>
        <p:spPr>
          <a:xfrm>
            <a:off x="311700" y="1000075"/>
            <a:ext cx="8520600" cy="3416400"/>
          </a:xfrm>
          <a:prstGeom prst="rect">
            <a:avLst/>
          </a:prstGeom>
        </p:spPr>
        <p:txBody>
          <a:bodyPr anchorCtr="0" anchor="t" bIns="91425" lIns="91425" spcFirstLastPara="1" rIns="91425" wrap="square" tIns="91425">
            <a:noAutofit/>
          </a:bodyPr>
          <a:lstStyle/>
          <a:p>
            <a:pPr indent="0" lvl="0" marL="0" rtl="0" algn="l">
              <a:lnSpc>
                <a:spcPct val="100000"/>
              </a:lnSpc>
              <a:spcBef>
                <a:spcPts val="0"/>
              </a:spcBef>
              <a:spcAft>
                <a:spcPts val="0"/>
              </a:spcAft>
              <a:buNone/>
            </a:pPr>
            <a:r>
              <a:rPr lang="th">
                <a:solidFill>
                  <a:srgbClr val="FFFFFF"/>
                </a:solidFill>
                <a:latin typeface="Century Gothic"/>
                <a:ea typeface="Century Gothic"/>
                <a:cs typeface="Century Gothic"/>
                <a:sym typeface="Century Gothic"/>
              </a:rPr>
              <a:t>Southeast Asia has been a market of rapid growth but low profits over the past few years and tend to be the same in 2019.</a:t>
            </a:r>
            <a:endParaRPr>
              <a:solidFill>
                <a:srgbClr val="FFFFFF"/>
              </a:solidFill>
              <a:latin typeface="Century Gothic"/>
              <a:ea typeface="Century Gothic"/>
              <a:cs typeface="Century Gothic"/>
              <a:sym typeface="Century Gothic"/>
            </a:endParaRPr>
          </a:p>
          <a:p>
            <a:pPr indent="0" lvl="0" marL="0" rtl="0" algn="l">
              <a:lnSpc>
                <a:spcPct val="100000"/>
              </a:lnSpc>
              <a:spcBef>
                <a:spcPts val="1600"/>
              </a:spcBef>
              <a:spcAft>
                <a:spcPts val="0"/>
              </a:spcAft>
              <a:buNone/>
            </a:pPr>
            <a:r>
              <a:rPr lang="th">
                <a:solidFill>
                  <a:srgbClr val="FFFFFF"/>
                </a:solidFill>
                <a:latin typeface="Century Gothic"/>
                <a:ea typeface="Century Gothic"/>
                <a:cs typeface="Century Gothic"/>
                <a:sym typeface="Century Gothic"/>
              </a:rPr>
              <a:t>Of 20 publicly traded airlines based in Southeast Asia, only six were in the black for 3Q2018 and 19 recorded a decline in profitability compared to 3Q2017. Intense competition and a generally price sensitive population made it difficult for airlines to pass on higher fuel costs.</a:t>
            </a:r>
            <a:endParaRPr>
              <a:solidFill>
                <a:srgbClr val="FFFFFF"/>
              </a:solidFill>
              <a:latin typeface="Century Gothic"/>
              <a:ea typeface="Century Gothic"/>
              <a:cs typeface="Century Gothic"/>
              <a:sym typeface="Century Gothic"/>
            </a:endParaRPr>
          </a:p>
          <a:p>
            <a:pPr indent="0" lvl="0" marL="0" rtl="0" algn="l">
              <a:lnSpc>
                <a:spcPct val="100000"/>
              </a:lnSpc>
              <a:spcBef>
                <a:spcPts val="1600"/>
              </a:spcBef>
              <a:spcAft>
                <a:spcPts val="0"/>
              </a:spcAft>
              <a:buClr>
                <a:schemeClr val="dk1"/>
              </a:buClr>
              <a:buSzPts val="1100"/>
              <a:buFont typeface="Arial"/>
              <a:buNone/>
            </a:pPr>
            <a:r>
              <a:rPr lang="th">
                <a:solidFill>
                  <a:srgbClr val="FFFFFF"/>
                </a:solidFill>
                <a:latin typeface="Century Gothic"/>
                <a:ea typeface="Century Gothic"/>
                <a:cs typeface="Century Gothic"/>
                <a:sym typeface="Century Gothic"/>
              </a:rPr>
              <a:t>While fuel prices have again been on the decline in 4Q2018, there can be no predicting where fuel costs will be in 2019.</a:t>
            </a:r>
            <a:endParaRPr>
              <a:solidFill>
                <a:srgbClr val="FFFFFF"/>
              </a:solidFill>
              <a:latin typeface="Century Gothic"/>
              <a:ea typeface="Century Gothic"/>
              <a:cs typeface="Century Gothic"/>
              <a:sym typeface="Century Gothic"/>
            </a:endParaRPr>
          </a:p>
          <a:p>
            <a:pPr indent="0" lvl="0" marL="0" rtl="0" algn="l">
              <a:lnSpc>
                <a:spcPct val="100000"/>
              </a:lnSpc>
              <a:spcBef>
                <a:spcPts val="1600"/>
              </a:spcBef>
              <a:spcAft>
                <a:spcPts val="1600"/>
              </a:spcAft>
              <a:buNone/>
            </a:pPr>
            <a:r>
              <a:t/>
            </a:r>
            <a:endParaRPr>
              <a:solidFill>
                <a:srgbClr val="FFFFFF"/>
              </a:solidFill>
              <a:latin typeface="Century Gothic"/>
              <a:ea typeface="Century Gothic"/>
              <a:cs typeface="Century Gothic"/>
              <a:sym typeface="Century Gothic"/>
            </a:endParaRPr>
          </a:p>
        </p:txBody>
      </p:sp>
      <p:pic>
        <p:nvPicPr>
          <p:cNvPr id="85" name="Google Shape;85;p15"/>
          <p:cNvPicPr preferRelativeResize="0"/>
          <p:nvPr/>
        </p:nvPicPr>
        <p:blipFill>
          <a:blip r:embed="rId3">
            <a:alphaModFix/>
          </a:blip>
          <a:stretch>
            <a:fillRect/>
          </a:stretch>
        </p:blipFill>
        <p:spPr>
          <a:xfrm>
            <a:off x="6870800" y="3519825"/>
            <a:ext cx="1418700" cy="14187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89" name="Shape 89"/>
        <p:cNvGrpSpPr/>
        <p:nvPr/>
      </p:nvGrpSpPr>
      <p:grpSpPr>
        <a:xfrm>
          <a:off x="0" y="0"/>
          <a:ext cx="0" cy="0"/>
          <a:chOff x="0" y="0"/>
          <a:chExt cx="0" cy="0"/>
        </a:xfrm>
      </p:grpSpPr>
      <p:sp>
        <p:nvSpPr>
          <p:cNvPr id="90" name="Google Shape;90;p16"/>
          <p:cNvSpPr txBox="1"/>
          <p:nvPr/>
        </p:nvSpPr>
        <p:spPr>
          <a:xfrm>
            <a:off x="760075" y="1866675"/>
            <a:ext cx="7684500" cy="1938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th" sz="6000">
                <a:solidFill>
                  <a:srgbClr val="FFFFFF"/>
                </a:solidFill>
                <a:latin typeface="Century Gothic"/>
                <a:ea typeface="Century Gothic"/>
                <a:cs typeface="Century Gothic"/>
                <a:sym typeface="Century Gothic"/>
              </a:rPr>
              <a:t>Literature Review</a:t>
            </a:r>
            <a:endParaRPr b="1" sz="6000">
              <a:solidFill>
                <a:srgbClr val="FFFFFF"/>
              </a:solidFill>
              <a:latin typeface="Century Gothic"/>
              <a:ea typeface="Century Gothic"/>
              <a:cs typeface="Century Gothic"/>
              <a:sym typeface="Century Gothic"/>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4" name="Shape 94"/>
        <p:cNvGrpSpPr/>
        <p:nvPr/>
      </p:nvGrpSpPr>
      <p:grpSpPr>
        <a:xfrm>
          <a:off x="0" y="0"/>
          <a:ext cx="0" cy="0"/>
          <a:chOff x="0" y="0"/>
          <a:chExt cx="0" cy="0"/>
        </a:xfrm>
      </p:grpSpPr>
      <p:sp>
        <p:nvSpPr>
          <p:cNvPr id="95" name="Google Shape;95;p17"/>
          <p:cNvSpPr txBox="1"/>
          <p:nvPr>
            <p:ph type="title"/>
          </p:nvPr>
        </p:nvSpPr>
        <p:spPr>
          <a:xfrm>
            <a:off x="509325" y="390600"/>
            <a:ext cx="3248400" cy="572700"/>
          </a:xfrm>
          <a:prstGeom prst="rect">
            <a:avLst/>
          </a:prstGeom>
        </p:spPr>
        <p:txBody>
          <a:bodyPr anchorCtr="0" anchor="t" bIns="91425" lIns="91425" spcFirstLastPara="1" rIns="91425" wrap="square" tIns="91425">
            <a:noAutofit/>
          </a:bodyPr>
          <a:lstStyle/>
          <a:p>
            <a:pPr indent="-406400" lvl="0" marL="457200" rtl="0" algn="l">
              <a:spcBef>
                <a:spcPts val="0"/>
              </a:spcBef>
              <a:spcAft>
                <a:spcPts val="0"/>
              </a:spcAft>
              <a:buClr>
                <a:srgbClr val="FFFFFF"/>
              </a:buClr>
              <a:buSzPts val="2800"/>
              <a:buAutoNum type="arabicPeriod"/>
            </a:pPr>
            <a:r>
              <a:rPr b="1" lang="th">
                <a:solidFill>
                  <a:srgbClr val="FFFFFF"/>
                </a:solidFill>
                <a:latin typeface="Century Gothic"/>
                <a:ea typeface="Century Gothic"/>
                <a:cs typeface="Century Gothic"/>
                <a:sym typeface="Century Gothic"/>
              </a:rPr>
              <a:t>Seat capacity</a:t>
            </a:r>
            <a:r>
              <a:rPr b="1" lang="th">
                <a:solidFill>
                  <a:srgbClr val="FFFFFF"/>
                </a:solidFill>
              </a:rPr>
              <a:t>  </a:t>
            </a:r>
            <a:endParaRPr b="1">
              <a:solidFill>
                <a:srgbClr val="FFFFFF"/>
              </a:solidFill>
            </a:endParaRPr>
          </a:p>
        </p:txBody>
      </p:sp>
      <p:sp>
        <p:nvSpPr>
          <p:cNvPr id="96" name="Google Shape;96;p17"/>
          <p:cNvSpPr txBox="1"/>
          <p:nvPr>
            <p:ph idx="1" type="body"/>
          </p:nvPr>
        </p:nvSpPr>
        <p:spPr>
          <a:xfrm>
            <a:off x="626650" y="2006500"/>
            <a:ext cx="7628100" cy="817800"/>
          </a:xfrm>
          <a:prstGeom prst="rect">
            <a:avLst/>
          </a:prstGeom>
          <a:noFill/>
        </p:spPr>
        <p:txBody>
          <a:bodyPr anchorCtr="0" anchor="t" bIns="91425" lIns="91425" spcFirstLastPara="1" rIns="91425" wrap="square" tIns="91425">
            <a:noAutofit/>
          </a:bodyPr>
          <a:lstStyle/>
          <a:p>
            <a:pPr indent="0" lvl="0" marL="0" rtl="0" algn="l">
              <a:spcBef>
                <a:spcPts val="0"/>
              </a:spcBef>
              <a:spcAft>
                <a:spcPts val="0"/>
              </a:spcAft>
              <a:buNone/>
            </a:pPr>
            <a:r>
              <a:rPr lang="th" sz="1200">
                <a:solidFill>
                  <a:srgbClr val="FFFFFF"/>
                </a:solidFill>
                <a:latin typeface="Century Gothic"/>
                <a:ea typeface="Century Gothic"/>
                <a:cs typeface="Century Gothic"/>
                <a:sym typeface="Century Gothic"/>
              </a:rPr>
              <a:t>LCCs have captured most of the attention, due to their rapid expansion and massive aircraft orders. LCCs have added nearly 200 million seats this decade</a:t>
            </a:r>
            <a:r>
              <a:rPr lang="th" sz="1200">
                <a:solidFill>
                  <a:srgbClr val="FFFFFF"/>
                </a:solidFill>
              </a:rPr>
              <a:t>, resulting in </a:t>
            </a:r>
            <a:r>
              <a:rPr lang="th" sz="1200">
                <a:solidFill>
                  <a:srgbClr val="FFFFFF"/>
                </a:solidFill>
                <a:uFill>
                  <a:noFill/>
                </a:uFill>
                <a:hlinkClick r:id="rId3"/>
              </a:rPr>
              <a:t>Southeast Asia</a:t>
            </a:r>
            <a:r>
              <a:rPr lang="th" sz="1200">
                <a:solidFill>
                  <a:srgbClr val="FFFFFF"/>
                </a:solidFill>
              </a:rPr>
              <a:t>’s LCC penetration rate increasing from less than 30% in 2008 to nearly 50% in 2018.</a:t>
            </a:r>
            <a:endParaRPr sz="1200">
              <a:solidFill>
                <a:srgbClr val="FFFFFF"/>
              </a:solidFill>
              <a:latin typeface="Century Gothic"/>
              <a:ea typeface="Century Gothic"/>
              <a:cs typeface="Century Gothic"/>
              <a:sym typeface="Century Gothic"/>
            </a:endParaRPr>
          </a:p>
          <a:p>
            <a:pPr indent="0" lvl="0" marL="0" rtl="0" algn="l">
              <a:spcBef>
                <a:spcPts val="1600"/>
              </a:spcBef>
              <a:spcAft>
                <a:spcPts val="1600"/>
              </a:spcAft>
              <a:buNone/>
            </a:pPr>
            <a:r>
              <a:t/>
            </a:r>
            <a:endParaRPr sz="1200">
              <a:solidFill>
                <a:srgbClr val="FFFFFF"/>
              </a:solidFill>
              <a:latin typeface="Century Gothic"/>
              <a:ea typeface="Century Gothic"/>
              <a:cs typeface="Century Gothic"/>
              <a:sym typeface="Century Gothic"/>
            </a:endParaRPr>
          </a:p>
        </p:txBody>
      </p:sp>
      <p:pic>
        <p:nvPicPr>
          <p:cNvPr id="97" name="Google Shape;97;p17"/>
          <p:cNvPicPr preferRelativeResize="0"/>
          <p:nvPr/>
        </p:nvPicPr>
        <p:blipFill>
          <a:blip r:embed="rId4">
            <a:alphaModFix/>
          </a:blip>
          <a:stretch>
            <a:fillRect/>
          </a:stretch>
        </p:blipFill>
        <p:spPr>
          <a:xfrm>
            <a:off x="7112234" y="794050"/>
            <a:ext cx="1078566" cy="956650"/>
          </a:xfrm>
          <a:prstGeom prst="rect">
            <a:avLst/>
          </a:prstGeom>
          <a:noFill/>
          <a:ln>
            <a:noFill/>
          </a:ln>
        </p:spPr>
      </p:pic>
      <p:pic>
        <p:nvPicPr>
          <p:cNvPr id="98" name="Google Shape;98;p17"/>
          <p:cNvPicPr preferRelativeResize="0"/>
          <p:nvPr/>
        </p:nvPicPr>
        <p:blipFill>
          <a:blip r:embed="rId5">
            <a:alphaModFix/>
          </a:blip>
          <a:stretch>
            <a:fillRect/>
          </a:stretch>
        </p:blipFill>
        <p:spPr>
          <a:xfrm>
            <a:off x="4942400" y="794050"/>
            <a:ext cx="1078572" cy="881595"/>
          </a:xfrm>
          <a:prstGeom prst="rect">
            <a:avLst/>
          </a:prstGeom>
          <a:noFill/>
          <a:ln>
            <a:noFill/>
          </a:ln>
        </p:spPr>
      </p:pic>
      <p:sp>
        <p:nvSpPr>
          <p:cNvPr id="99" name="Google Shape;99;p17"/>
          <p:cNvSpPr/>
          <p:nvPr/>
        </p:nvSpPr>
        <p:spPr>
          <a:xfrm>
            <a:off x="599175" y="3034375"/>
            <a:ext cx="2485200" cy="480900"/>
          </a:xfrm>
          <a:prstGeom prst="roundRect">
            <a:avLst>
              <a:gd fmla="val 16667" name="adj"/>
            </a:avLst>
          </a:prstGeom>
          <a:solidFill>
            <a:srgbClr val="FFFFFF"/>
          </a:solidFill>
          <a:ln cap="flat" cmpd="sng" w="9525">
            <a:solidFill>
              <a:srgbClr val="3D85C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b="1" lang="th" sz="1800">
                <a:solidFill>
                  <a:srgbClr val="3D85C6"/>
                </a:solidFill>
                <a:latin typeface="Century Gothic"/>
                <a:ea typeface="Century Gothic"/>
                <a:cs typeface="Century Gothic"/>
                <a:sym typeface="Century Gothic"/>
              </a:rPr>
              <a:t>1. domestic market</a:t>
            </a:r>
            <a:endParaRPr b="1" sz="1800">
              <a:solidFill>
                <a:srgbClr val="3D85C6"/>
              </a:solidFill>
              <a:latin typeface="Century Gothic"/>
              <a:ea typeface="Century Gothic"/>
              <a:cs typeface="Century Gothic"/>
              <a:sym typeface="Century Gothic"/>
            </a:endParaRPr>
          </a:p>
        </p:txBody>
      </p:sp>
      <p:sp>
        <p:nvSpPr>
          <p:cNvPr id="100" name="Google Shape;100;p17"/>
          <p:cNvSpPr txBox="1"/>
          <p:nvPr>
            <p:ph idx="1" type="body"/>
          </p:nvPr>
        </p:nvSpPr>
        <p:spPr>
          <a:xfrm>
            <a:off x="3323150" y="2927700"/>
            <a:ext cx="5128200" cy="817800"/>
          </a:xfrm>
          <a:prstGeom prst="rect">
            <a:avLst/>
          </a:prstGeom>
          <a:noFill/>
        </p:spPr>
        <p:txBody>
          <a:bodyPr anchorCtr="0" anchor="t" bIns="91425" lIns="91425" spcFirstLastPara="1" rIns="91425" wrap="square" tIns="91425">
            <a:noAutofit/>
          </a:bodyPr>
          <a:lstStyle/>
          <a:p>
            <a:pPr indent="0" lvl="0" marL="0" rtl="0" algn="l">
              <a:spcBef>
                <a:spcPts val="0"/>
              </a:spcBef>
              <a:spcAft>
                <a:spcPts val="1600"/>
              </a:spcAft>
              <a:buNone/>
            </a:pPr>
            <a:r>
              <a:rPr lang="th" sz="1200">
                <a:solidFill>
                  <a:srgbClr val="FFFFFF"/>
                </a:solidFill>
              </a:rPr>
              <a:t>Domestic growth in </a:t>
            </a:r>
            <a:r>
              <a:rPr lang="th" sz="1200">
                <a:solidFill>
                  <a:srgbClr val="FFFFFF"/>
                </a:solidFill>
                <a:uFill>
                  <a:noFill/>
                </a:uFill>
                <a:hlinkClick r:id="rId6"/>
              </a:rPr>
              <a:t>Southeast Asia</a:t>
            </a:r>
            <a:r>
              <a:rPr lang="th" sz="1200">
                <a:solidFill>
                  <a:srgbClr val="FFFFFF"/>
                </a:solidFill>
              </a:rPr>
              <a:t> has slowed significantly as the markets have started approaching saturation after several years of rapid growth</a:t>
            </a:r>
            <a:endParaRPr sz="1200">
              <a:solidFill>
                <a:srgbClr val="FFFFFF"/>
              </a:solidFill>
              <a:latin typeface="Century Gothic"/>
              <a:ea typeface="Century Gothic"/>
              <a:cs typeface="Century Gothic"/>
              <a:sym typeface="Century Gothic"/>
            </a:endParaRPr>
          </a:p>
        </p:txBody>
      </p:sp>
      <p:sp>
        <p:nvSpPr>
          <p:cNvPr id="101" name="Google Shape;101;p17"/>
          <p:cNvSpPr/>
          <p:nvPr/>
        </p:nvSpPr>
        <p:spPr>
          <a:xfrm>
            <a:off x="6155425" y="1246892"/>
            <a:ext cx="513900" cy="314700"/>
          </a:xfrm>
          <a:prstGeom prst="rightArrow">
            <a:avLst>
              <a:gd fmla="val 50000" name="adj1"/>
              <a:gd fmla="val 50000" name="adj2"/>
            </a:avLst>
          </a:prstGeom>
          <a:solidFill>
            <a:srgbClr val="F1C23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17"/>
          <p:cNvSpPr/>
          <p:nvPr/>
        </p:nvSpPr>
        <p:spPr>
          <a:xfrm>
            <a:off x="599175" y="3872575"/>
            <a:ext cx="2787300" cy="480900"/>
          </a:xfrm>
          <a:prstGeom prst="roundRect">
            <a:avLst>
              <a:gd fmla="val 16667" name="adj"/>
            </a:avLst>
          </a:prstGeom>
          <a:solidFill>
            <a:srgbClr val="FFFFFF"/>
          </a:solidFill>
          <a:ln cap="flat" cmpd="sng" w="9525">
            <a:solidFill>
              <a:srgbClr val="3D85C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b="1" lang="th" sz="1800">
                <a:solidFill>
                  <a:srgbClr val="3D85C6"/>
                </a:solidFill>
                <a:latin typeface="Century Gothic"/>
                <a:ea typeface="Century Gothic"/>
                <a:cs typeface="Century Gothic"/>
                <a:sym typeface="Century Gothic"/>
              </a:rPr>
              <a:t>2. international market</a:t>
            </a:r>
            <a:endParaRPr b="1" sz="1800">
              <a:solidFill>
                <a:srgbClr val="3D85C6"/>
              </a:solidFill>
              <a:latin typeface="Century Gothic"/>
              <a:ea typeface="Century Gothic"/>
              <a:cs typeface="Century Gothic"/>
              <a:sym typeface="Century Gothic"/>
            </a:endParaRPr>
          </a:p>
        </p:txBody>
      </p:sp>
      <p:sp>
        <p:nvSpPr>
          <p:cNvPr id="103" name="Google Shape;103;p17"/>
          <p:cNvSpPr txBox="1"/>
          <p:nvPr>
            <p:ph idx="1" type="body"/>
          </p:nvPr>
        </p:nvSpPr>
        <p:spPr>
          <a:xfrm>
            <a:off x="3568675" y="3796375"/>
            <a:ext cx="5128200" cy="817800"/>
          </a:xfrm>
          <a:prstGeom prst="rect">
            <a:avLst/>
          </a:prstGeom>
          <a:noFill/>
        </p:spPr>
        <p:txBody>
          <a:bodyPr anchorCtr="0" anchor="t" bIns="91425" lIns="91425" spcFirstLastPara="1" rIns="91425" wrap="square" tIns="91425">
            <a:noAutofit/>
          </a:bodyPr>
          <a:lstStyle/>
          <a:p>
            <a:pPr indent="0" lvl="0" marL="0" rtl="0" algn="l">
              <a:spcBef>
                <a:spcPts val="0"/>
              </a:spcBef>
              <a:spcAft>
                <a:spcPts val="1600"/>
              </a:spcAft>
              <a:buNone/>
            </a:pPr>
            <a:r>
              <a:rPr lang="th" sz="1200">
                <a:solidFill>
                  <a:srgbClr val="FFFFFF"/>
                </a:solidFill>
              </a:rPr>
              <a:t>Now experiencing faster international than domestic growth. international seat capacity is one of the highest international penetration rates in the world</a:t>
            </a:r>
            <a:endParaRPr sz="1200">
              <a:solidFill>
                <a:srgbClr val="FFFFFF"/>
              </a:solidFill>
              <a:latin typeface="Century Gothic"/>
              <a:ea typeface="Century Gothic"/>
              <a:cs typeface="Century Gothic"/>
              <a:sym typeface="Century Gothic"/>
            </a:endParaRPr>
          </a:p>
        </p:txBody>
      </p:sp>
      <p:sp>
        <p:nvSpPr>
          <p:cNvPr id="104" name="Google Shape;104;p17"/>
          <p:cNvSpPr txBox="1"/>
          <p:nvPr/>
        </p:nvSpPr>
        <p:spPr>
          <a:xfrm>
            <a:off x="608675" y="976500"/>
            <a:ext cx="4115700" cy="6954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b="1" lang="th" sz="1500">
                <a:solidFill>
                  <a:srgbClr val="FFFFFF"/>
                </a:solidFill>
                <a:latin typeface="Century Gothic"/>
                <a:ea typeface="Century Gothic"/>
                <a:cs typeface="Century Gothic"/>
                <a:sym typeface="Century Gothic"/>
              </a:rPr>
              <a:t>Southeast Asia Airline 2019 Outlook: In this fast growth market low costs are essential</a:t>
            </a:r>
            <a:endParaRPr b="1" sz="15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t/>
            </a:r>
            <a:endParaRPr b="1" sz="1500">
              <a:solidFill>
                <a:srgbClr val="FFFFFF"/>
              </a:solidFill>
              <a:latin typeface="Century Gothic"/>
              <a:ea typeface="Century Gothic"/>
              <a:cs typeface="Century Gothic"/>
              <a:sym typeface="Century Gothic"/>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8" name="Shape 108"/>
        <p:cNvGrpSpPr/>
        <p:nvPr/>
      </p:nvGrpSpPr>
      <p:grpSpPr>
        <a:xfrm>
          <a:off x="0" y="0"/>
          <a:ext cx="0" cy="0"/>
          <a:chOff x="0" y="0"/>
          <a:chExt cx="0" cy="0"/>
        </a:xfrm>
      </p:grpSpPr>
      <p:sp>
        <p:nvSpPr>
          <p:cNvPr id="109" name="Google Shape;109;p18"/>
          <p:cNvSpPr/>
          <p:nvPr/>
        </p:nvSpPr>
        <p:spPr>
          <a:xfrm>
            <a:off x="6714200" y="2194600"/>
            <a:ext cx="1628400" cy="1408200"/>
          </a:xfrm>
          <a:prstGeom prst="triangle">
            <a:avLst>
              <a:gd fmla="val 50000" name="adj"/>
            </a:avLst>
          </a:prstGeom>
          <a:noFill/>
          <a:ln cap="flat" cmpd="sng" w="76200">
            <a:solidFill>
              <a:srgbClr val="FFD9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18"/>
          <p:cNvSpPr/>
          <p:nvPr/>
        </p:nvSpPr>
        <p:spPr>
          <a:xfrm>
            <a:off x="6356000" y="3021100"/>
            <a:ext cx="854100" cy="881700"/>
          </a:xfrm>
          <a:prstGeom prst="ellips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18"/>
          <p:cNvSpPr txBox="1"/>
          <p:nvPr>
            <p:ph type="title"/>
          </p:nvPr>
        </p:nvSpPr>
        <p:spPr>
          <a:xfrm>
            <a:off x="311700" y="267900"/>
            <a:ext cx="8520600" cy="594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th">
                <a:solidFill>
                  <a:srgbClr val="FFFFFF"/>
                </a:solidFill>
                <a:latin typeface="Century Gothic"/>
                <a:ea typeface="Century Gothic"/>
                <a:cs typeface="Century Gothic"/>
                <a:sym typeface="Century Gothic"/>
              </a:rPr>
              <a:t>2. Economic factors affecting aviation demand</a:t>
            </a:r>
            <a:endParaRPr b="1">
              <a:solidFill>
                <a:srgbClr val="FFFFFF"/>
              </a:solidFill>
              <a:latin typeface="Century Gothic"/>
              <a:ea typeface="Century Gothic"/>
              <a:cs typeface="Century Gothic"/>
              <a:sym typeface="Century Gothic"/>
            </a:endParaRPr>
          </a:p>
        </p:txBody>
      </p:sp>
      <p:sp>
        <p:nvSpPr>
          <p:cNvPr id="112" name="Google Shape;112;p18"/>
          <p:cNvSpPr txBox="1"/>
          <p:nvPr>
            <p:ph idx="1" type="body"/>
          </p:nvPr>
        </p:nvSpPr>
        <p:spPr>
          <a:xfrm>
            <a:off x="261525" y="1014250"/>
            <a:ext cx="5433300" cy="3768900"/>
          </a:xfrm>
          <a:prstGeom prst="rect">
            <a:avLst/>
          </a:prstGeom>
        </p:spPr>
        <p:txBody>
          <a:bodyPr anchorCtr="0" anchor="t" bIns="91425" lIns="91425" spcFirstLastPara="1" rIns="91425" wrap="square" tIns="91425">
            <a:noAutofit/>
          </a:bodyPr>
          <a:lstStyle/>
          <a:p>
            <a:pPr indent="0" lvl="0" marL="457200" rtl="0" algn="l">
              <a:spcBef>
                <a:spcPts val="0"/>
              </a:spcBef>
              <a:spcAft>
                <a:spcPts val="0"/>
              </a:spcAft>
              <a:buNone/>
            </a:pPr>
            <a:r>
              <a:t/>
            </a:r>
            <a:endParaRPr b="1">
              <a:solidFill>
                <a:srgbClr val="6FA8DC"/>
              </a:solidFill>
              <a:latin typeface="Century Gothic"/>
              <a:ea typeface="Century Gothic"/>
              <a:cs typeface="Century Gothic"/>
              <a:sym typeface="Century Gothic"/>
            </a:endParaRPr>
          </a:p>
          <a:p>
            <a:pPr indent="0" lvl="0" marL="457200" rtl="0" algn="l">
              <a:spcBef>
                <a:spcPts val="1600"/>
              </a:spcBef>
              <a:spcAft>
                <a:spcPts val="0"/>
              </a:spcAft>
              <a:buNone/>
            </a:pPr>
            <a:r>
              <a:rPr lang="th">
                <a:solidFill>
                  <a:srgbClr val="9FC5E8"/>
                </a:solidFill>
                <a:latin typeface="Century Gothic"/>
                <a:ea typeface="Century Gothic"/>
                <a:cs typeface="Century Gothic"/>
                <a:sym typeface="Century Gothic"/>
              </a:rPr>
              <a:t>- </a:t>
            </a:r>
            <a:r>
              <a:rPr lang="th">
                <a:solidFill>
                  <a:srgbClr val="9FC5E8"/>
                </a:solidFill>
                <a:latin typeface="Century Gothic"/>
                <a:ea typeface="Century Gothic"/>
                <a:cs typeface="Century Gothic"/>
                <a:sym typeface="Century Gothic"/>
              </a:rPr>
              <a:t>Liberalization policy </a:t>
            </a:r>
            <a:endParaRPr>
              <a:solidFill>
                <a:srgbClr val="9FC5E8"/>
              </a:solidFill>
              <a:latin typeface="Century Gothic"/>
              <a:ea typeface="Century Gothic"/>
              <a:cs typeface="Century Gothic"/>
              <a:sym typeface="Century Gothic"/>
            </a:endParaRPr>
          </a:p>
          <a:p>
            <a:pPr indent="-304800" lvl="0" marL="914400" rtl="0" algn="l">
              <a:spcBef>
                <a:spcPts val="1600"/>
              </a:spcBef>
              <a:spcAft>
                <a:spcPts val="0"/>
              </a:spcAft>
              <a:buClr>
                <a:srgbClr val="FFFFFF"/>
              </a:buClr>
              <a:buSzPts val="1200"/>
              <a:buChar char="●"/>
            </a:pPr>
            <a:r>
              <a:rPr lang="th" sz="1200">
                <a:solidFill>
                  <a:srgbClr val="FFFFFF"/>
                </a:solidFill>
                <a:latin typeface="Century Gothic"/>
                <a:ea typeface="Century Gothic"/>
                <a:cs typeface="Century Gothic"/>
                <a:sym typeface="Century Gothic"/>
              </a:rPr>
              <a:t>The lessening of government regulations and restrictions in an economy in exchange for greater participation by private entities</a:t>
            </a:r>
            <a:endParaRPr sz="1200">
              <a:solidFill>
                <a:srgbClr val="FFFFFF"/>
              </a:solidFill>
              <a:latin typeface="Century Gothic"/>
              <a:ea typeface="Century Gothic"/>
              <a:cs typeface="Century Gothic"/>
              <a:sym typeface="Century Gothic"/>
            </a:endParaRPr>
          </a:p>
          <a:p>
            <a:pPr indent="457200" lvl="0" marL="0" rtl="0" algn="l">
              <a:spcBef>
                <a:spcPts val="1600"/>
              </a:spcBef>
              <a:spcAft>
                <a:spcPts val="0"/>
              </a:spcAft>
              <a:buNone/>
            </a:pPr>
            <a:r>
              <a:rPr lang="th">
                <a:solidFill>
                  <a:srgbClr val="9FC5E8"/>
                </a:solidFill>
                <a:latin typeface="Century Gothic"/>
                <a:ea typeface="Century Gothic"/>
                <a:cs typeface="Century Gothic"/>
                <a:sym typeface="Century Gothic"/>
              </a:rPr>
              <a:t>- </a:t>
            </a:r>
            <a:r>
              <a:rPr lang="th">
                <a:solidFill>
                  <a:srgbClr val="9FC5E8"/>
                </a:solidFill>
                <a:latin typeface="Century Gothic"/>
                <a:ea typeface="Century Gothic"/>
                <a:cs typeface="Century Gothic"/>
                <a:sym typeface="Century Gothic"/>
              </a:rPr>
              <a:t>Intense competition in Aviation industry</a:t>
            </a:r>
            <a:endParaRPr>
              <a:solidFill>
                <a:srgbClr val="9FC5E8"/>
              </a:solidFill>
              <a:latin typeface="Century Gothic"/>
              <a:ea typeface="Century Gothic"/>
              <a:cs typeface="Century Gothic"/>
              <a:sym typeface="Century Gothic"/>
            </a:endParaRPr>
          </a:p>
          <a:p>
            <a:pPr indent="-304800" lvl="0" marL="914400" rtl="0" algn="l">
              <a:spcBef>
                <a:spcPts val="1600"/>
              </a:spcBef>
              <a:spcAft>
                <a:spcPts val="0"/>
              </a:spcAft>
              <a:buClr>
                <a:srgbClr val="FFFFFF"/>
              </a:buClr>
              <a:buSzPts val="1200"/>
              <a:buFont typeface="Century Gothic"/>
              <a:buChar char="●"/>
            </a:pPr>
            <a:r>
              <a:rPr lang="th" sz="1200">
                <a:solidFill>
                  <a:srgbClr val="FFFFFF"/>
                </a:solidFill>
                <a:latin typeface="Century Gothic"/>
                <a:ea typeface="Century Gothic"/>
                <a:cs typeface="Century Gothic"/>
                <a:sym typeface="Century Gothic"/>
              </a:rPr>
              <a:t>New entrants are an issue for many of the established players</a:t>
            </a:r>
            <a:endParaRPr sz="1200">
              <a:solidFill>
                <a:srgbClr val="FFFFFF"/>
              </a:solidFill>
              <a:latin typeface="Century Gothic"/>
              <a:ea typeface="Century Gothic"/>
              <a:cs typeface="Century Gothic"/>
              <a:sym typeface="Century Gothic"/>
            </a:endParaRPr>
          </a:p>
          <a:p>
            <a:pPr indent="-304800" lvl="0" marL="914400" rtl="0" algn="l">
              <a:spcBef>
                <a:spcPts val="0"/>
              </a:spcBef>
              <a:spcAft>
                <a:spcPts val="0"/>
              </a:spcAft>
              <a:buClr>
                <a:srgbClr val="FFFFFF"/>
              </a:buClr>
              <a:buSzPts val="1200"/>
              <a:buFont typeface="Century Gothic"/>
              <a:buChar char="●"/>
            </a:pPr>
            <a:r>
              <a:rPr lang="th" sz="1200">
                <a:solidFill>
                  <a:srgbClr val="FFFFFF"/>
                </a:solidFill>
                <a:latin typeface="Century Gothic"/>
                <a:ea typeface="Century Gothic"/>
                <a:cs typeface="Century Gothic"/>
                <a:sym typeface="Century Gothic"/>
              </a:rPr>
              <a:t>more fierce competition as regional airlines struggle to return to profitability.</a:t>
            </a:r>
            <a:endParaRPr sz="1200">
              <a:solidFill>
                <a:srgbClr val="FFFFFF"/>
              </a:solidFill>
              <a:highlight>
                <a:srgbClr val="FFFFFF"/>
              </a:highlight>
              <a:latin typeface="Century Gothic"/>
              <a:ea typeface="Century Gothic"/>
              <a:cs typeface="Century Gothic"/>
              <a:sym typeface="Century Gothic"/>
            </a:endParaRPr>
          </a:p>
          <a:p>
            <a:pPr indent="-304800" lvl="0" marL="914400" rtl="0" algn="l">
              <a:spcBef>
                <a:spcPts val="0"/>
              </a:spcBef>
              <a:spcAft>
                <a:spcPts val="0"/>
              </a:spcAft>
              <a:buClr>
                <a:srgbClr val="FFFFFF"/>
              </a:buClr>
              <a:buSzPts val="1200"/>
              <a:buFont typeface="Century Gothic"/>
              <a:buChar char="●"/>
            </a:pPr>
            <a:r>
              <a:rPr lang="th" sz="1200">
                <a:solidFill>
                  <a:srgbClr val="FFFFFF"/>
                </a:solidFill>
                <a:latin typeface="Century Gothic"/>
                <a:ea typeface="Century Gothic"/>
                <a:cs typeface="Century Gothic"/>
                <a:sym typeface="Century Gothic"/>
              </a:rPr>
              <a:t>lower in ticket prices</a:t>
            </a:r>
            <a:endParaRPr sz="1200">
              <a:solidFill>
                <a:srgbClr val="FFFFFF"/>
              </a:solidFill>
              <a:latin typeface="Century Gothic"/>
              <a:ea typeface="Century Gothic"/>
              <a:cs typeface="Century Gothic"/>
              <a:sym typeface="Century Gothic"/>
            </a:endParaRPr>
          </a:p>
          <a:p>
            <a:pPr indent="-304800" lvl="0" marL="914400" rtl="0" algn="l">
              <a:spcBef>
                <a:spcPts val="0"/>
              </a:spcBef>
              <a:spcAft>
                <a:spcPts val="0"/>
              </a:spcAft>
              <a:buClr>
                <a:srgbClr val="FFFFFF"/>
              </a:buClr>
              <a:buSzPts val="1200"/>
              <a:buFont typeface="Century Gothic"/>
              <a:buChar char="●"/>
            </a:pPr>
            <a:r>
              <a:rPr lang="th" sz="1200">
                <a:solidFill>
                  <a:srgbClr val="FFFFFF"/>
                </a:solidFill>
                <a:latin typeface="Century Gothic"/>
                <a:ea typeface="Century Gothic"/>
                <a:cs typeface="Century Gothic"/>
                <a:sym typeface="Century Gothic"/>
              </a:rPr>
              <a:t>increase in demand</a:t>
            </a:r>
            <a:endParaRPr sz="1200">
              <a:solidFill>
                <a:srgbClr val="FFFFFF"/>
              </a:solidFill>
              <a:latin typeface="Century Gothic"/>
              <a:ea typeface="Century Gothic"/>
              <a:cs typeface="Century Gothic"/>
              <a:sym typeface="Century Gothic"/>
            </a:endParaRPr>
          </a:p>
        </p:txBody>
      </p:sp>
      <p:pic>
        <p:nvPicPr>
          <p:cNvPr id="113" name="Google Shape;113;p18"/>
          <p:cNvPicPr preferRelativeResize="0"/>
          <p:nvPr/>
        </p:nvPicPr>
        <p:blipFill>
          <a:blip r:embed="rId3">
            <a:alphaModFix/>
          </a:blip>
          <a:stretch>
            <a:fillRect/>
          </a:stretch>
        </p:blipFill>
        <p:spPr>
          <a:xfrm>
            <a:off x="6936588" y="1384086"/>
            <a:ext cx="1301425" cy="1322829"/>
          </a:xfrm>
          <a:prstGeom prst="rect">
            <a:avLst/>
          </a:prstGeom>
          <a:noFill/>
          <a:ln>
            <a:noFill/>
          </a:ln>
        </p:spPr>
      </p:pic>
      <p:pic>
        <p:nvPicPr>
          <p:cNvPr id="114" name="Google Shape;114;p18"/>
          <p:cNvPicPr preferRelativeResize="0"/>
          <p:nvPr/>
        </p:nvPicPr>
        <p:blipFill>
          <a:blip r:embed="rId4">
            <a:alphaModFix/>
          </a:blip>
          <a:stretch>
            <a:fillRect/>
          </a:stretch>
        </p:blipFill>
        <p:spPr>
          <a:xfrm>
            <a:off x="6068550" y="2802799"/>
            <a:ext cx="1301422" cy="1321799"/>
          </a:xfrm>
          <a:prstGeom prst="rect">
            <a:avLst/>
          </a:prstGeom>
          <a:noFill/>
          <a:ln>
            <a:noFill/>
          </a:ln>
        </p:spPr>
      </p:pic>
      <p:pic>
        <p:nvPicPr>
          <p:cNvPr id="115" name="Google Shape;115;p18"/>
          <p:cNvPicPr preferRelativeResize="0"/>
          <p:nvPr/>
        </p:nvPicPr>
        <p:blipFill>
          <a:blip r:embed="rId5">
            <a:alphaModFix/>
          </a:blip>
          <a:stretch>
            <a:fillRect/>
          </a:stretch>
        </p:blipFill>
        <p:spPr>
          <a:xfrm>
            <a:off x="7727225" y="2856975"/>
            <a:ext cx="1301425" cy="1301425"/>
          </a:xfrm>
          <a:prstGeom prst="rect">
            <a:avLst/>
          </a:prstGeom>
          <a:noFill/>
          <a:ln>
            <a:noFill/>
          </a:ln>
        </p:spPr>
      </p:pic>
      <p:sp>
        <p:nvSpPr>
          <p:cNvPr id="116" name="Google Shape;116;p18"/>
          <p:cNvSpPr/>
          <p:nvPr/>
        </p:nvSpPr>
        <p:spPr>
          <a:xfrm>
            <a:off x="451100" y="1014250"/>
            <a:ext cx="4903800" cy="480900"/>
          </a:xfrm>
          <a:prstGeom prst="roundRect">
            <a:avLst>
              <a:gd fmla="val 16667" name="adj"/>
            </a:avLst>
          </a:prstGeom>
          <a:solidFill>
            <a:srgbClr val="FFFFFF"/>
          </a:solidFill>
          <a:ln cap="flat" cmpd="sng" w="9525">
            <a:solidFill>
              <a:srgbClr val="3D85C6"/>
            </a:solidFill>
            <a:prstDash val="solid"/>
            <a:round/>
            <a:headEnd len="sm" w="sm" type="none"/>
            <a:tailEnd len="sm" w="sm" type="none"/>
          </a:ln>
        </p:spPr>
        <p:txBody>
          <a:bodyPr anchorCtr="0" anchor="ctr" bIns="91425" lIns="91425" spcFirstLastPara="1" rIns="91425" wrap="square" tIns="91425">
            <a:noAutofit/>
          </a:bodyPr>
          <a:lstStyle/>
          <a:p>
            <a:pPr indent="-342900" lvl="0" marL="457200" rtl="0" algn="l">
              <a:spcBef>
                <a:spcPts val="0"/>
              </a:spcBef>
              <a:spcAft>
                <a:spcPts val="0"/>
              </a:spcAft>
              <a:buClr>
                <a:srgbClr val="3D85C6"/>
              </a:buClr>
              <a:buSzPts val="1800"/>
              <a:buFont typeface="Century Gothic"/>
              <a:buAutoNum type="arabicPeriod"/>
            </a:pPr>
            <a:r>
              <a:rPr b="1" lang="th" sz="1800">
                <a:solidFill>
                  <a:srgbClr val="3D85C6"/>
                </a:solidFill>
                <a:latin typeface="Century Gothic"/>
                <a:ea typeface="Century Gothic"/>
                <a:cs typeface="Century Gothic"/>
                <a:sym typeface="Century Gothic"/>
              </a:rPr>
              <a:t>Government policy and Deregulation</a:t>
            </a:r>
            <a:endParaRPr b="1" sz="1800">
              <a:solidFill>
                <a:srgbClr val="3D85C6"/>
              </a:solidFill>
              <a:latin typeface="Century Gothic"/>
              <a:ea typeface="Century Gothic"/>
              <a:cs typeface="Century Gothic"/>
              <a:sym typeface="Century Gothic"/>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0" name="Shape 120"/>
        <p:cNvGrpSpPr/>
        <p:nvPr/>
      </p:nvGrpSpPr>
      <p:grpSpPr>
        <a:xfrm>
          <a:off x="0" y="0"/>
          <a:ext cx="0" cy="0"/>
          <a:chOff x="0" y="0"/>
          <a:chExt cx="0" cy="0"/>
        </a:xfrm>
      </p:grpSpPr>
      <p:sp>
        <p:nvSpPr>
          <p:cNvPr id="121" name="Google Shape;121;p19"/>
          <p:cNvSpPr txBox="1"/>
          <p:nvPr>
            <p:ph type="title"/>
          </p:nvPr>
        </p:nvSpPr>
        <p:spPr>
          <a:xfrm>
            <a:off x="311700" y="445025"/>
            <a:ext cx="8520600" cy="683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th">
                <a:solidFill>
                  <a:srgbClr val="FFFFFF"/>
                </a:solidFill>
                <a:latin typeface="Century Gothic"/>
                <a:ea typeface="Century Gothic"/>
                <a:cs typeface="Century Gothic"/>
                <a:sym typeface="Century Gothic"/>
              </a:rPr>
              <a:t>2. Economic factors affecting aviation demand</a:t>
            </a:r>
            <a:endParaRPr b="1">
              <a:solidFill>
                <a:srgbClr val="FFFFFF"/>
              </a:solidFill>
            </a:endParaRPr>
          </a:p>
        </p:txBody>
      </p:sp>
      <p:sp>
        <p:nvSpPr>
          <p:cNvPr id="122" name="Google Shape;122;p19"/>
          <p:cNvSpPr txBox="1"/>
          <p:nvPr>
            <p:ph idx="1" type="body"/>
          </p:nvPr>
        </p:nvSpPr>
        <p:spPr>
          <a:xfrm>
            <a:off x="311700" y="1155075"/>
            <a:ext cx="8520600" cy="3464400"/>
          </a:xfrm>
          <a:prstGeom prst="rect">
            <a:avLst/>
          </a:prstGeom>
        </p:spPr>
        <p:txBody>
          <a:bodyPr anchorCtr="0" anchor="t" bIns="91425" lIns="91425" spcFirstLastPara="1" rIns="91425" wrap="square" tIns="91425">
            <a:noAutofit/>
          </a:bodyPr>
          <a:lstStyle/>
          <a:p>
            <a:pPr indent="0" lvl="0" marL="457200" rtl="0" algn="l">
              <a:spcBef>
                <a:spcPts val="0"/>
              </a:spcBef>
              <a:spcAft>
                <a:spcPts val="0"/>
              </a:spcAft>
              <a:buNone/>
            </a:pPr>
            <a:r>
              <a:t/>
            </a:r>
            <a:endParaRPr b="1">
              <a:solidFill>
                <a:srgbClr val="FFFFFF"/>
              </a:solidFill>
              <a:latin typeface="Century Gothic"/>
              <a:ea typeface="Century Gothic"/>
              <a:cs typeface="Century Gothic"/>
              <a:sym typeface="Century Gothic"/>
            </a:endParaRPr>
          </a:p>
          <a:p>
            <a:pPr indent="0" lvl="0" marL="457200" rtl="0" algn="l">
              <a:spcBef>
                <a:spcPts val="1600"/>
              </a:spcBef>
              <a:spcAft>
                <a:spcPts val="0"/>
              </a:spcAft>
              <a:buNone/>
            </a:pPr>
            <a:r>
              <a:rPr lang="th">
                <a:solidFill>
                  <a:srgbClr val="FFFFFF"/>
                </a:solidFill>
                <a:latin typeface="Century Gothic"/>
                <a:ea typeface="Century Gothic"/>
                <a:cs typeface="Century Gothic"/>
                <a:sym typeface="Century Gothic"/>
              </a:rPr>
              <a:t>2 major groups 		Business</a:t>
            </a:r>
            <a:endParaRPr>
              <a:solidFill>
                <a:srgbClr val="FFFFFF"/>
              </a:solidFill>
              <a:latin typeface="Century Gothic"/>
              <a:ea typeface="Century Gothic"/>
              <a:cs typeface="Century Gothic"/>
              <a:sym typeface="Century Gothic"/>
            </a:endParaRPr>
          </a:p>
          <a:p>
            <a:pPr indent="0" lvl="0" marL="457200" rtl="0" algn="l">
              <a:spcBef>
                <a:spcPts val="1600"/>
              </a:spcBef>
              <a:spcAft>
                <a:spcPts val="0"/>
              </a:spcAft>
              <a:buNone/>
            </a:pPr>
            <a:r>
              <a:rPr lang="th">
                <a:solidFill>
                  <a:srgbClr val="FFFFFF"/>
                </a:solidFill>
                <a:latin typeface="Century Gothic"/>
                <a:ea typeface="Century Gothic"/>
                <a:cs typeface="Century Gothic"/>
                <a:sym typeface="Century Gothic"/>
              </a:rPr>
              <a:t>					Leisure travel</a:t>
            </a:r>
            <a:endParaRPr b="1">
              <a:solidFill>
                <a:srgbClr val="FFFFFF"/>
              </a:solidFill>
              <a:latin typeface="Century Gothic"/>
              <a:ea typeface="Century Gothic"/>
              <a:cs typeface="Century Gothic"/>
              <a:sym typeface="Century Gothic"/>
            </a:endParaRPr>
          </a:p>
          <a:p>
            <a:pPr indent="0" lvl="0" marL="457200" rtl="0" algn="l">
              <a:spcBef>
                <a:spcPts val="1600"/>
              </a:spcBef>
              <a:spcAft>
                <a:spcPts val="0"/>
              </a:spcAft>
              <a:buNone/>
            </a:pPr>
            <a:r>
              <a:rPr b="1" lang="th">
                <a:solidFill>
                  <a:srgbClr val="FFFFFF"/>
                </a:solidFill>
                <a:latin typeface="Century Gothic"/>
                <a:ea typeface="Century Gothic"/>
                <a:cs typeface="Century Gothic"/>
                <a:sym typeface="Century Gothic"/>
              </a:rPr>
              <a:t>-Good Economic performance VS Weak Economic performance</a:t>
            </a:r>
            <a:endParaRPr b="1">
              <a:solidFill>
                <a:srgbClr val="FFFFFF"/>
              </a:solidFill>
              <a:latin typeface="Century Gothic"/>
              <a:ea typeface="Century Gothic"/>
              <a:cs typeface="Century Gothic"/>
              <a:sym typeface="Century Gothic"/>
            </a:endParaRPr>
          </a:p>
          <a:p>
            <a:pPr indent="-342900" lvl="0" marL="914400" rtl="0" algn="l">
              <a:spcBef>
                <a:spcPts val="1600"/>
              </a:spcBef>
              <a:spcAft>
                <a:spcPts val="0"/>
              </a:spcAft>
              <a:buClr>
                <a:srgbClr val="FFFFFF"/>
              </a:buClr>
              <a:buSzPts val="1800"/>
              <a:buFont typeface="Century Gothic"/>
              <a:buChar char="●"/>
            </a:pPr>
            <a:r>
              <a:rPr lang="th">
                <a:solidFill>
                  <a:srgbClr val="FFFFFF"/>
                </a:solidFill>
                <a:latin typeface="Century Gothic"/>
                <a:ea typeface="Century Gothic"/>
                <a:cs typeface="Century Gothic"/>
                <a:sym typeface="Century Gothic"/>
              </a:rPr>
              <a:t>Good economic but population could be affected negatively if demand is insufficient. </a:t>
            </a:r>
            <a:endParaRPr>
              <a:solidFill>
                <a:srgbClr val="FFFFFF"/>
              </a:solidFill>
              <a:latin typeface="Century Gothic"/>
              <a:ea typeface="Century Gothic"/>
              <a:cs typeface="Century Gothic"/>
              <a:sym typeface="Century Gothic"/>
            </a:endParaRPr>
          </a:p>
          <a:p>
            <a:pPr indent="-342900" lvl="0" marL="914400" rtl="0" algn="l">
              <a:spcBef>
                <a:spcPts val="0"/>
              </a:spcBef>
              <a:spcAft>
                <a:spcPts val="0"/>
              </a:spcAft>
              <a:buClr>
                <a:srgbClr val="FFFFFF"/>
              </a:buClr>
              <a:buSzPts val="1800"/>
              <a:buFont typeface="Century Gothic"/>
              <a:buChar char="●"/>
            </a:pPr>
            <a:r>
              <a:rPr lang="th">
                <a:solidFill>
                  <a:srgbClr val="FFFFFF"/>
                </a:solidFill>
                <a:latin typeface="Century Gothic"/>
                <a:ea typeface="Century Gothic"/>
                <a:cs typeface="Century Gothic"/>
                <a:sym typeface="Century Gothic"/>
              </a:rPr>
              <a:t>Weak economic , airline demand will be affected negatively.</a:t>
            </a:r>
            <a:endParaRPr>
              <a:solidFill>
                <a:srgbClr val="FFFFFF"/>
              </a:solidFill>
              <a:latin typeface="Century Gothic"/>
              <a:ea typeface="Century Gothic"/>
              <a:cs typeface="Century Gothic"/>
              <a:sym typeface="Century Gothic"/>
            </a:endParaRPr>
          </a:p>
          <a:p>
            <a:pPr indent="0" lvl="0" marL="457200" rtl="0" algn="l">
              <a:spcBef>
                <a:spcPts val="1600"/>
              </a:spcBef>
              <a:spcAft>
                <a:spcPts val="0"/>
              </a:spcAft>
              <a:buNone/>
            </a:pPr>
            <a:r>
              <a:t/>
            </a:r>
            <a:endParaRPr b="1">
              <a:solidFill>
                <a:srgbClr val="FFFFFF"/>
              </a:solidFill>
              <a:latin typeface="Century Gothic"/>
              <a:ea typeface="Century Gothic"/>
              <a:cs typeface="Century Gothic"/>
              <a:sym typeface="Century Gothic"/>
            </a:endParaRPr>
          </a:p>
          <a:p>
            <a:pPr indent="0" lvl="0" marL="457200" rtl="0" algn="l">
              <a:spcBef>
                <a:spcPts val="1600"/>
              </a:spcBef>
              <a:spcAft>
                <a:spcPts val="1600"/>
              </a:spcAft>
              <a:buClr>
                <a:schemeClr val="dk1"/>
              </a:buClr>
              <a:buSzPts val="1100"/>
              <a:buFont typeface="Arial"/>
              <a:buNone/>
            </a:pPr>
            <a:r>
              <a:t/>
            </a:r>
            <a:endParaRPr>
              <a:solidFill>
                <a:srgbClr val="FFFFFF"/>
              </a:solidFill>
              <a:latin typeface="Century Gothic"/>
              <a:ea typeface="Century Gothic"/>
              <a:cs typeface="Century Gothic"/>
              <a:sym typeface="Century Gothic"/>
            </a:endParaRPr>
          </a:p>
        </p:txBody>
      </p:sp>
      <p:sp>
        <p:nvSpPr>
          <p:cNvPr id="123" name="Google Shape;123;p19"/>
          <p:cNvSpPr/>
          <p:nvPr/>
        </p:nvSpPr>
        <p:spPr>
          <a:xfrm>
            <a:off x="9841650" y="2635550"/>
            <a:ext cx="1582500" cy="2373900"/>
          </a:xfrm>
          <a:prstGeom prst="upArrowCallout">
            <a:avLst>
              <a:gd fmla="val 25000" name="adj1"/>
              <a:gd fmla="val 25000" name="adj2"/>
              <a:gd fmla="val 25000" name="adj3"/>
              <a:gd fmla="val 64977" name="adj4"/>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19"/>
          <p:cNvSpPr/>
          <p:nvPr/>
        </p:nvSpPr>
        <p:spPr>
          <a:xfrm>
            <a:off x="2744600" y="2363550"/>
            <a:ext cx="296700" cy="208200"/>
          </a:xfrm>
          <a:prstGeom prst="stripedRightArrow">
            <a:avLst>
              <a:gd fmla="val 50000" name="adj1"/>
              <a:gd fmla="val 50000" name="adj2"/>
            </a:avLst>
          </a:prstGeom>
          <a:solidFill>
            <a:srgbClr val="FFFF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19"/>
          <p:cNvSpPr/>
          <p:nvPr/>
        </p:nvSpPr>
        <p:spPr>
          <a:xfrm>
            <a:off x="2744600" y="1818850"/>
            <a:ext cx="296700" cy="208200"/>
          </a:xfrm>
          <a:prstGeom prst="stripedRightArrow">
            <a:avLst>
              <a:gd fmla="val 50000" name="adj1"/>
              <a:gd fmla="val 50000" name="adj2"/>
            </a:avLst>
          </a:prstGeom>
          <a:solidFill>
            <a:srgbClr val="FFFF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ผลการค้นหารูปภาพสำหรับ business icon" id="126" name="Google Shape;126;p19"/>
          <p:cNvPicPr preferRelativeResize="0"/>
          <p:nvPr/>
        </p:nvPicPr>
        <p:blipFill>
          <a:blip r:embed="rId3">
            <a:alphaModFix/>
          </a:blip>
          <a:stretch>
            <a:fillRect/>
          </a:stretch>
        </p:blipFill>
        <p:spPr>
          <a:xfrm>
            <a:off x="5022875" y="1059550"/>
            <a:ext cx="1726800" cy="1726800"/>
          </a:xfrm>
          <a:prstGeom prst="rect">
            <a:avLst/>
          </a:prstGeom>
          <a:noFill/>
          <a:ln>
            <a:noFill/>
          </a:ln>
        </p:spPr>
      </p:pic>
      <p:pic>
        <p:nvPicPr>
          <p:cNvPr descr="รูปภาพที่เกี่ยวข้อง" id="127" name="Google Shape;127;p19"/>
          <p:cNvPicPr preferRelativeResize="0"/>
          <p:nvPr/>
        </p:nvPicPr>
        <p:blipFill>
          <a:blip r:embed="rId4">
            <a:alphaModFix/>
          </a:blip>
          <a:stretch>
            <a:fillRect/>
          </a:stretch>
        </p:blipFill>
        <p:spPr>
          <a:xfrm>
            <a:off x="7020389" y="1297939"/>
            <a:ext cx="1250025" cy="1250025"/>
          </a:xfrm>
          <a:prstGeom prst="rect">
            <a:avLst/>
          </a:prstGeom>
          <a:noFill/>
          <a:ln>
            <a:noFill/>
          </a:ln>
        </p:spPr>
      </p:pic>
      <p:sp>
        <p:nvSpPr>
          <p:cNvPr id="128" name="Google Shape;128;p19"/>
          <p:cNvSpPr/>
          <p:nvPr/>
        </p:nvSpPr>
        <p:spPr>
          <a:xfrm>
            <a:off x="781750" y="1203150"/>
            <a:ext cx="3098100" cy="480900"/>
          </a:xfrm>
          <a:prstGeom prst="roundRect">
            <a:avLst>
              <a:gd fmla="val 16667" name="adj"/>
            </a:avLst>
          </a:prstGeom>
          <a:solidFill>
            <a:srgbClr val="FFFF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b="1" lang="th" sz="1800">
                <a:solidFill>
                  <a:srgbClr val="3D85C6"/>
                </a:solidFill>
                <a:latin typeface="Century Gothic"/>
                <a:ea typeface="Century Gothic"/>
                <a:cs typeface="Century Gothic"/>
                <a:sym typeface="Century Gothic"/>
              </a:rPr>
              <a:t>2. The Size of Population</a:t>
            </a:r>
            <a:endParaRPr b="1" sz="1800">
              <a:solidFill>
                <a:srgbClr val="3D85C6"/>
              </a:solidFill>
              <a:latin typeface="Century Gothic"/>
              <a:ea typeface="Century Gothic"/>
              <a:cs typeface="Century Gothic"/>
              <a:sym typeface="Century Gothic"/>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2" name="Shape 132"/>
        <p:cNvGrpSpPr/>
        <p:nvPr/>
      </p:nvGrpSpPr>
      <p:grpSpPr>
        <a:xfrm>
          <a:off x="0" y="0"/>
          <a:ext cx="0" cy="0"/>
          <a:chOff x="0" y="0"/>
          <a:chExt cx="0" cy="0"/>
        </a:xfrm>
      </p:grpSpPr>
      <p:sp>
        <p:nvSpPr>
          <p:cNvPr id="133" name="Google Shape;133;p20"/>
          <p:cNvSpPr txBox="1"/>
          <p:nvPr>
            <p:ph type="title"/>
          </p:nvPr>
        </p:nvSpPr>
        <p:spPr>
          <a:xfrm>
            <a:off x="311700" y="3688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th">
                <a:solidFill>
                  <a:srgbClr val="FFFFFF"/>
                </a:solidFill>
                <a:latin typeface="Century Gothic"/>
                <a:ea typeface="Century Gothic"/>
                <a:cs typeface="Century Gothic"/>
                <a:sym typeface="Century Gothic"/>
              </a:rPr>
              <a:t>3. Aircraft evolution and airline growth</a:t>
            </a:r>
            <a:endParaRPr b="1">
              <a:solidFill>
                <a:srgbClr val="FFFFFF"/>
              </a:solidFill>
              <a:latin typeface="Century Gothic"/>
              <a:ea typeface="Century Gothic"/>
              <a:cs typeface="Century Gothic"/>
              <a:sym typeface="Century Gothic"/>
            </a:endParaRPr>
          </a:p>
        </p:txBody>
      </p:sp>
      <p:sp>
        <p:nvSpPr>
          <p:cNvPr id="134" name="Google Shape;134;p20"/>
          <p:cNvSpPr txBox="1"/>
          <p:nvPr>
            <p:ph idx="1" type="body"/>
          </p:nvPr>
        </p:nvSpPr>
        <p:spPr>
          <a:xfrm>
            <a:off x="462325" y="951725"/>
            <a:ext cx="8520600" cy="3804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solidFill>
                <a:srgbClr val="FFFFFF"/>
              </a:solidFill>
              <a:latin typeface="Century Gothic"/>
              <a:ea typeface="Century Gothic"/>
              <a:cs typeface="Century Gothic"/>
              <a:sym typeface="Century Gothic"/>
            </a:endParaRPr>
          </a:p>
          <a:p>
            <a:pPr indent="0" lvl="0" marL="0" rtl="0" algn="l">
              <a:spcBef>
                <a:spcPts val="1600"/>
              </a:spcBef>
              <a:spcAft>
                <a:spcPts val="0"/>
              </a:spcAft>
              <a:buNone/>
            </a:pPr>
            <a:r>
              <a:rPr lang="th">
                <a:solidFill>
                  <a:srgbClr val="FFFFFF"/>
                </a:solidFill>
                <a:latin typeface="Century Gothic"/>
                <a:ea typeface="Century Gothic"/>
                <a:cs typeface="Century Gothic"/>
                <a:sym typeface="Century Gothic"/>
              </a:rPr>
              <a:t>The air transport industry participated in two innovations in 1966</a:t>
            </a:r>
            <a:endParaRPr>
              <a:solidFill>
                <a:srgbClr val="FFFFFF"/>
              </a:solidFill>
              <a:latin typeface="Century Gothic"/>
              <a:ea typeface="Century Gothic"/>
              <a:cs typeface="Century Gothic"/>
              <a:sym typeface="Century Gothic"/>
            </a:endParaRPr>
          </a:p>
          <a:p>
            <a:pPr indent="0" lvl="0" marL="0" rtl="0" algn="l">
              <a:spcBef>
                <a:spcPts val="1600"/>
              </a:spcBef>
              <a:spcAft>
                <a:spcPts val="0"/>
              </a:spcAft>
              <a:buNone/>
            </a:pPr>
            <a:r>
              <a:t/>
            </a:r>
            <a:endParaRPr>
              <a:solidFill>
                <a:srgbClr val="FFFFFF"/>
              </a:solidFill>
              <a:latin typeface="Century Gothic"/>
              <a:ea typeface="Century Gothic"/>
              <a:cs typeface="Century Gothic"/>
              <a:sym typeface="Century Gothic"/>
            </a:endParaRPr>
          </a:p>
          <a:p>
            <a:pPr indent="0" lvl="0" marL="0" rtl="0" algn="l">
              <a:spcBef>
                <a:spcPts val="1600"/>
              </a:spcBef>
              <a:spcAft>
                <a:spcPts val="0"/>
              </a:spcAft>
              <a:buNone/>
            </a:pPr>
            <a:r>
              <a:t/>
            </a:r>
            <a:endParaRPr>
              <a:solidFill>
                <a:srgbClr val="FFFFFF"/>
              </a:solidFill>
              <a:latin typeface="Century Gothic"/>
              <a:ea typeface="Century Gothic"/>
              <a:cs typeface="Century Gothic"/>
              <a:sym typeface="Century Gothic"/>
            </a:endParaRPr>
          </a:p>
          <a:p>
            <a:pPr indent="0" lvl="0" marL="0" rtl="0" algn="l">
              <a:spcBef>
                <a:spcPts val="1600"/>
              </a:spcBef>
              <a:spcAft>
                <a:spcPts val="0"/>
              </a:spcAft>
              <a:buNone/>
            </a:pPr>
            <a:r>
              <a:t/>
            </a:r>
            <a:endParaRPr>
              <a:solidFill>
                <a:srgbClr val="FFFFFF"/>
              </a:solidFill>
              <a:latin typeface="Century Gothic"/>
              <a:ea typeface="Century Gothic"/>
              <a:cs typeface="Century Gothic"/>
              <a:sym typeface="Century Gothic"/>
            </a:endParaRPr>
          </a:p>
          <a:p>
            <a:pPr indent="0" lvl="0" marL="0" rtl="0" algn="l">
              <a:spcBef>
                <a:spcPts val="1600"/>
              </a:spcBef>
              <a:spcAft>
                <a:spcPts val="0"/>
              </a:spcAft>
              <a:buNone/>
            </a:pPr>
            <a:r>
              <a:rPr lang="th">
                <a:solidFill>
                  <a:srgbClr val="FFFFFF"/>
                </a:solidFill>
                <a:latin typeface="Century Gothic"/>
                <a:ea typeface="Century Gothic"/>
                <a:cs typeface="Century Gothic"/>
                <a:sym typeface="Century Gothic"/>
              </a:rPr>
              <a:t>Both resulted from a collaboration of the manufacturer and user.</a:t>
            </a:r>
            <a:endParaRPr>
              <a:solidFill>
                <a:srgbClr val="FFFFFF"/>
              </a:solidFill>
              <a:latin typeface="Century Gothic"/>
              <a:ea typeface="Century Gothic"/>
              <a:cs typeface="Century Gothic"/>
              <a:sym typeface="Century Gothic"/>
            </a:endParaRPr>
          </a:p>
          <a:p>
            <a:pPr indent="0" lvl="0" marL="0" rtl="0" algn="l">
              <a:spcBef>
                <a:spcPts val="1600"/>
              </a:spcBef>
              <a:spcAft>
                <a:spcPts val="0"/>
              </a:spcAft>
              <a:buClr>
                <a:schemeClr val="dk1"/>
              </a:buClr>
              <a:buSzPts val="1100"/>
              <a:buFont typeface="Arial"/>
              <a:buNone/>
            </a:pPr>
            <a:r>
              <a:rPr lang="th">
                <a:solidFill>
                  <a:srgbClr val="FFFFFF"/>
                </a:solidFill>
                <a:latin typeface="Century Gothic"/>
                <a:ea typeface="Century Gothic"/>
                <a:cs typeface="Century Gothic"/>
                <a:sym typeface="Century Gothic"/>
              </a:rPr>
              <a:t>C</a:t>
            </a:r>
            <a:r>
              <a:rPr lang="th">
                <a:solidFill>
                  <a:srgbClr val="FFFFFF"/>
                </a:solidFill>
                <a:latin typeface="Century Gothic"/>
                <a:ea typeface="Century Gothic"/>
                <a:cs typeface="Century Gothic"/>
                <a:sym typeface="Century Gothic"/>
              </a:rPr>
              <a:t>oupled with rapid technical evolution, have resulted in the fast and almost continuous growth of the airlines </a:t>
            </a:r>
            <a:endParaRPr sz="1100">
              <a:solidFill>
                <a:srgbClr val="FFFFFF"/>
              </a:solidFill>
            </a:endParaRPr>
          </a:p>
          <a:p>
            <a:pPr indent="0" lvl="0" marL="0" rtl="0" algn="l">
              <a:spcBef>
                <a:spcPts val="1600"/>
              </a:spcBef>
              <a:spcAft>
                <a:spcPts val="1600"/>
              </a:spcAft>
              <a:buNone/>
            </a:pPr>
            <a:r>
              <a:rPr lang="th">
                <a:solidFill>
                  <a:srgbClr val="FFFFFF"/>
                </a:solidFill>
                <a:latin typeface="Century Gothic"/>
                <a:ea typeface="Century Gothic"/>
                <a:cs typeface="Century Gothic"/>
                <a:sym typeface="Century Gothic"/>
              </a:rPr>
              <a:t> </a:t>
            </a:r>
            <a:endParaRPr>
              <a:solidFill>
                <a:srgbClr val="FFFFFF"/>
              </a:solidFill>
              <a:latin typeface="Century Gothic"/>
              <a:ea typeface="Century Gothic"/>
              <a:cs typeface="Century Gothic"/>
              <a:sym typeface="Century Gothic"/>
            </a:endParaRPr>
          </a:p>
        </p:txBody>
      </p:sp>
      <p:pic>
        <p:nvPicPr>
          <p:cNvPr id="135" name="Google Shape;135;p20"/>
          <p:cNvPicPr preferRelativeResize="0"/>
          <p:nvPr/>
        </p:nvPicPr>
        <p:blipFill>
          <a:blip r:embed="rId3">
            <a:alphaModFix/>
          </a:blip>
          <a:stretch>
            <a:fillRect/>
          </a:stretch>
        </p:blipFill>
        <p:spPr>
          <a:xfrm>
            <a:off x="2021950" y="2008862"/>
            <a:ext cx="808774" cy="808774"/>
          </a:xfrm>
          <a:prstGeom prst="rect">
            <a:avLst/>
          </a:prstGeom>
          <a:noFill/>
          <a:ln>
            <a:noFill/>
          </a:ln>
        </p:spPr>
      </p:pic>
      <p:pic>
        <p:nvPicPr>
          <p:cNvPr id="136" name="Google Shape;136;p20"/>
          <p:cNvPicPr preferRelativeResize="0"/>
          <p:nvPr/>
        </p:nvPicPr>
        <p:blipFill>
          <a:blip r:embed="rId4">
            <a:alphaModFix/>
          </a:blip>
          <a:stretch>
            <a:fillRect/>
          </a:stretch>
        </p:blipFill>
        <p:spPr>
          <a:xfrm>
            <a:off x="5490525" y="1907475"/>
            <a:ext cx="859150" cy="859150"/>
          </a:xfrm>
          <a:prstGeom prst="rect">
            <a:avLst/>
          </a:prstGeom>
          <a:noFill/>
          <a:ln>
            <a:noFill/>
          </a:ln>
        </p:spPr>
      </p:pic>
      <p:sp>
        <p:nvSpPr>
          <p:cNvPr id="137" name="Google Shape;137;p20"/>
          <p:cNvSpPr txBox="1"/>
          <p:nvPr/>
        </p:nvSpPr>
        <p:spPr>
          <a:xfrm>
            <a:off x="4429300" y="2842825"/>
            <a:ext cx="3880200" cy="18423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1600"/>
              </a:spcAft>
              <a:buNone/>
            </a:pPr>
            <a:r>
              <a:rPr lang="th">
                <a:solidFill>
                  <a:schemeClr val="lt1"/>
                </a:solidFill>
                <a:latin typeface="Century Gothic"/>
                <a:ea typeface="Century Gothic"/>
                <a:cs typeface="Century Gothic"/>
                <a:sym typeface="Century Gothic"/>
              </a:rPr>
              <a:t>2. the introduction into service of the quick change airplane</a:t>
            </a:r>
            <a:r>
              <a:rPr lang="th" sz="1800">
                <a:solidFill>
                  <a:schemeClr val="lt1"/>
                </a:solidFill>
                <a:latin typeface="Century Gothic"/>
                <a:ea typeface="Century Gothic"/>
                <a:cs typeface="Century Gothic"/>
                <a:sym typeface="Century Gothic"/>
              </a:rPr>
              <a:t>. </a:t>
            </a:r>
            <a:endParaRPr/>
          </a:p>
        </p:txBody>
      </p:sp>
      <p:sp>
        <p:nvSpPr>
          <p:cNvPr id="138" name="Google Shape;138;p20"/>
          <p:cNvSpPr txBox="1"/>
          <p:nvPr/>
        </p:nvSpPr>
        <p:spPr>
          <a:xfrm>
            <a:off x="576925" y="2842825"/>
            <a:ext cx="3383400" cy="1842300"/>
          </a:xfrm>
          <a:prstGeom prst="rect">
            <a:avLst/>
          </a:prstGeom>
          <a:noFill/>
          <a:ln>
            <a:noFill/>
          </a:ln>
        </p:spPr>
        <p:txBody>
          <a:bodyPr anchorCtr="0" anchor="t" bIns="91425" lIns="91425" spcFirstLastPara="1" rIns="91425" wrap="square" tIns="91425">
            <a:noAutofit/>
          </a:bodyPr>
          <a:lstStyle/>
          <a:p>
            <a:pPr indent="-317500" lvl="0" marL="457200" rtl="0" algn="l">
              <a:lnSpc>
                <a:spcPct val="115000"/>
              </a:lnSpc>
              <a:spcBef>
                <a:spcPts val="0"/>
              </a:spcBef>
              <a:spcAft>
                <a:spcPts val="0"/>
              </a:spcAft>
              <a:buClr>
                <a:schemeClr val="lt1"/>
              </a:buClr>
              <a:buSzPts val="1400"/>
              <a:buFont typeface="Century Gothic"/>
              <a:buAutoNum type="arabicPeriod"/>
            </a:pPr>
            <a:r>
              <a:rPr lang="th">
                <a:solidFill>
                  <a:schemeClr val="lt1"/>
                </a:solidFill>
                <a:latin typeface="Century Gothic"/>
                <a:ea typeface="Century Gothic"/>
                <a:cs typeface="Century Gothic"/>
                <a:sym typeface="Century Gothic"/>
              </a:rPr>
              <a:t>the initiation of large-capacity aircraft </a:t>
            </a:r>
            <a:endParaRPr/>
          </a:p>
        </p:txBody>
      </p:sp>
      <p:sp>
        <p:nvSpPr>
          <p:cNvPr id="139" name="Google Shape;139;p20"/>
          <p:cNvSpPr/>
          <p:nvPr/>
        </p:nvSpPr>
        <p:spPr>
          <a:xfrm>
            <a:off x="691800" y="1017725"/>
            <a:ext cx="3880200" cy="480900"/>
          </a:xfrm>
          <a:prstGeom prst="roundRect">
            <a:avLst>
              <a:gd fmla="val 16667" name="adj"/>
            </a:avLst>
          </a:prstGeom>
          <a:solidFill>
            <a:srgbClr val="FFFF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b="1" lang="th" sz="1800">
                <a:solidFill>
                  <a:srgbClr val="3D85C6"/>
                </a:solidFill>
                <a:latin typeface="Century Gothic"/>
                <a:ea typeface="Century Gothic"/>
                <a:cs typeface="Century Gothic"/>
                <a:sym typeface="Century Gothic"/>
              </a:rPr>
              <a:t>1</a:t>
            </a:r>
            <a:r>
              <a:rPr b="1" lang="th" sz="1800">
                <a:solidFill>
                  <a:srgbClr val="3D85C6"/>
                </a:solidFill>
                <a:latin typeface="Century Gothic"/>
                <a:ea typeface="Century Gothic"/>
                <a:cs typeface="Century Gothic"/>
                <a:sym typeface="Century Gothic"/>
              </a:rPr>
              <a:t>. Technology and innovation</a:t>
            </a:r>
            <a:endParaRPr b="1" sz="1800">
              <a:solidFill>
                <a:srgbClr val="3D85C6"/>
              </a:solidFill>
              <a:latin typeface="Century Gothic"/>
              <a:ea typeface="Century Gothic"/>
              <a:cs typeface="Century Gothic"/>
              <a:sym typeface="Century Gothic"/>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3" name="Shape 143"/>
        <p:cNvGrpSpPr/>
        <p:nvPr/>
      </p:nvGrpSpPr>
      <p:grpSpPr>
        <a:xfrm>
          <a:off x="0" y="0"/>
          <a:ext cx="0" cy="0"/>
          <a:chOff x="0" y="0"/>
          <a:chExt cx="0" cy="0"/>
        </a:xfrm>
      </p:grpSpPr>
      <p:sp>
        <p:nvSpPr>
          <p:cNvPr id="144" name="Google Shape;144;p21"/>
          <p:cNvSpPr txBox="1"/>
          <p:nvPr>
            <p:ph idx="1" type="body"/>
          </p:nvPr>
        </p:nvSpPr>
        <p:spPr>
          <a:xfrm>
            <a:off x="3322750" y="3519325"/>
            <a:ext cx="2207700" cy="619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solidFill>
                  <a:srgbClr val="FFFFFF"/>
                </a:solidFill>
                <a:latin typeface="Century Gothic"/>
                <a:ea typeface="Century Gothic"/>
                <a:cs typeface="Century Gothic"/>
                <a:sym typeface="Century Gothic"/>
              </a:rPr>
              <a:t>greater </a:t>
            </a:r>
            <a:r>
              <a:rPr lang="th">
                <a:solidFill>
                  <a:srgbClr val="FFFFFF"/>
                </a:solidFill>
                <a:latin typeface="Century Gothic"/>
                <a:ea typeface="Century Gothic"/>
                <a:cs typeface="Century Gothic"/>
                <a:sym typeface="Century Gothic"/>
              </a:rPr>
              <a:t>Income</a:t>
            </a:r>
            <a:endParaRPr>
              <a:solidFill>
                <a:srgbClr val="FFFFFF"/>
              </a:solidFill>
              <a:latin typeface="Century Gothic"/>
              <a:ea typeface="Century Gothic"/>
              <a:cs typeface="Century Gothic"/>
              <a:sym typeface="Century Gothic"/>
            </a:endParaRPr>
          </a:p>
          <a:p>
            <a:pPr indent="0" lvl="0" marL="0" rtl="0" algn="l">
              <a:spcBef>
                <a:spcPts val="1600"/>
              </a:spcBef>
              <a:spcAft>
                <a:spcPts val="1600"/>
              </a:spcAft>
              <a:buNone/>
            </a:pPr>
            <a:r>
              <a:t/>
            </a:r>
            <a:endParaRPr>
              <a:solidFill>
                <a:srgbClr val="FFFFFF"/>
              </a:solidFill>
              <a:latin typeface="Century Gothic"/>
              <a:ea typeface="Century Gothic"/>
              <a:cs typeface="Century Gothic"/>
              <a:sym typeface="Century Gothic"/>
            </a:endParaRPr>
          </a:p>
        </p:txBody>
      </p:sp>
      <p:pic>
        <p:nvPicPr>
          <p:cNvPr id="145" name="Google Shape;145;p21"/>
          <p:cNvPicPr preferRelativeResize="0"/>
          <p:nvPr/>
        </p:nvPicPr>
        <p:blipFill>
          <a:blip r:embed="rId3">
            <a:alphaModFix/>
          </a:blip>
          <a:stretch>
            <a:fillRect/>
          </a:stretch>
        </p:blipFill>
        <p:spPr>
          <a:xfrm>
            <a:off x="1428050" y="2232225"/>
            <a:ext cx="1171200" cy="1171200"/>
          </a:xfrm>
          <a:prstGeom prst="rect">
            <a:avLst/>
          </a:prstGeom>
          <a:noFill/>
          <a:ln>
            <a:noFill/>
          </a:ln>
        </p:spPr>
      </p:pic>
      <p:pic>
        <p:nvPicPr>
          <p:cNvPr id="146" name="Google Shape;146;p21"/>
          <p:cNvPicPr preferRelativeResize="0"/>
          <p:nvPr/>
        </p:nvPicPr>
        <p:blipFill>
          <a:blip r:embed="rId4">
            <a:alphaModFix/>
          </a:blip>
          <a:stretch>
            <a:fillRect/>
          </a:stretch>
        </p:blipFill>
        <p:spPr>
          <a:xfrm>
            <a:off x="3743475" y="2192600"/>
            <a:ext cx="1210825" cy="1210825"/>
          </a:xfrm>
          <a:prstGeom prst="rect">
            <a:avLst/>
          </a:prstGeom>
          <a:noFill/>
          <a:ln>
            <a:noFill/>
          </a:ln>
        </p:spPr>
      </p:pic>
      <p:pic>
        <p:nvPicPr>
          <p:cNvPr id="147" name="Google Shape;147;p21"/>
          <p:cNvPicPr preferRelativeResize="0"/>
          <p:nvPr/>
        </p:nvPicPr>
        <p:blipFill>
          <a:blip r:embed="rId5">
            <a:alphaModFix/>
          </a:blip>
          <a:stretch>
            <a:fillRect/>
          </a:stretch>
        </p:blipFill>
        <p:spPr>
          <a:xfrm>
            <a:off x="5774375" y="2098763"/>
            <a:ext cx="1319025" cy="1319025"/>
          </a:xfrm>
          <a:prstGeom prst="rect">
            <a:avLst/>
          </a:prstGeom>
          <a:noFill/>
          <a:ln>
            <a:noFill/>
          </a:ln>
        </p:spPr>
      </p:pic>
      <p:sp>
        <p:nvSpPr>
          <p:cNvPr id="148" name="Google Shape;148;p21"/>
          <p:cNvSpPr txBox="1"/>
          <p:nvPr>
            <p:ph idx="1" type="body"/>
          </p:nvPr>
        </p:nvSpPr>
        <p:spPr>
          <a:xfrm>
            <a:off x="1065700" y="3519325"/>
            <a:ext cx="1999500" cy="619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solidFill>
                  <a:srgbClr val="FFFFFF"/>
                </a:solidFill>
                <a:latin typeface="Century Gothic"/>
                <a:ea typeface="Century Gothic"/>
                <a:cs typeface="Century Gothic"/>
                <a:sym typeface="Century Gothic"/>
              </a:rPr>
              <a:t>Education level</a:t>
            </a:r>
            <a:endParaRPr>
              <a:solidFill>
                <a:srgbClr val="FFFFFF"/>
              </a:solidFill>
              <a:latin typeface="Century Gothic"/>
              <a:ea typeface="Century Gothic"/>
              <a:cs typeface="Century Gothic"/>
              <a:sym typeface="Century Gothic"/>
            </a:endParaRPr>
          </a:p>
          <a:p>
            <a:pPr indent="0" lvl="0" marL="0" rtl="0" algn="l">
              <a:spcBef>
                <a:spcPts val="1600"/>
              </a:spcBef>
              <a:spcAft>
                <a:spcPts val="1600"/>
              </a:spcAft>
              <a:buNone/>
            </a:pPr>
            <a:r>
              <a:t/>
            </a:r>
            <a:endParaRPr>
              <a:solidFill>
                <a:srgbClr val="FFFFFF"/>
              </a:solidFill>
              <a:latin typeface="Century Gothic"/>
              <a:ea typeface="Century Gothic"/>
              <a:cs typeface="Century Gothic"/>
              <a:sym typeface="Century Gothic"/>
            </a:endParaRPr>
          </a:p>
        </p:txBody>
      </p:sp>
      <p:sp>
        <p:nvSpPr>
          <p:cNvPr id="149" name="Google Shape;149;p21"/>
          <p:cNvSpPr txBox="1"/>
          <p:nvPr>
            <p:ph idx="1" type="body"/>
          </p:nvPr>
        </p:nvSpPr>
        <p:spPr>
          <a:xfrm>
            <a:off x="5585600" y="3519325"/>
            <a:ext cx="1507800" cy="554100"/>
          </a:xfrm>
          <a:prstGeom prst="rect">
            <a:avLst/>
          </a:prstGeom>
        </p:spPr>
        <p:txBody>
          <a:bodyPr anchorCtr="0" anchor="t" bIns="91425" lIns="91425" spcFirstLastPara="1" rIns="91425" wrap="square" tIns="91425">
            <a:noAutofit/>
          </a:bodyPr>
          <a:lstStyle/>
          <a:p>
            <a:pPr indent="0" lvl="0" marL="0" rtl="0" algn="ctr">
              <a:spcBef>
                <a:spcPts val="0"/>
              </a:spcBef>
              <a:spcAft>
                <a:spcPts val="1600"/>
              </a:spcAft>
              <a:buNone/>
            </a:pPr>
            <a:r>
              <a:rPr lang="th">
                <a:solidFill>
                  <a:srgbClr val="FFFFFF"/>
                </a:solidFill>
                <a:latin typeface="Century Gothic"/>
                <a:ea typeface="Century Gothic"/>
                <a:cs typeface="Century Gothic"/>
                <a:sym typeface="Century Gothic"/>
              </a:rPr>
              <a:t>Lifestyle</a:t>
            </a:r>
            <a:endParaRPr>
              <a:solidFill>
                <a:srgbClr val="FFFFFF"/>
              </a:solidFill>
              <a:latin typeface="Century Gothic"/>
              <a:ea typeface="Century Gothic"/>
              <a:cs typeface="Century Gothic"/>
              <a:sym typeface="Century Gothic"/>
            </a:endParaRPr>
          </a:p>
        </p:txBody>
      </p:sp>
      <p:sp>
        <p:nvSpPr>
          <p:cNvPr id="150" name="Google Shape;150;p21"/>
          <p:cNvSpPr/>
          <p:nvPr/>
        </p:nvSpPr>
        <p:spPr>
          <a:xfrm>
            <a:off x="750775" y="1235225"/>
            <a:ext cx="6342600" cy="480900"/>
          </a:xfrm>
          <a:prstGeom prst="roundRect">
            <a:avLst>
              <a:gd fmla="val 16667" name="adj"/>
            </a:avLst>
          </a:prstGeom>
          <a:solidFill>
            <a:srgbClr val="FFFF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b="1" lang="th" sz="1800">
                <a:solidFill>
                  <a:srgbClr val="3D85C6"/>
                </a:solidFill>
                <a:latin typeface="Century Gothic"/>
                <a:ea typeface="Century Gothic"/>
                <a:cs typeface="Century Gothic"/>
                <a:sym typeface="Century Gothic"/>
              </a:rPr>
              <a:t>2. Perspective of people toward the air transportation</a:t>
            </a:r>
            <a:endParaRPr b="1" sz="1800">
              <a:solidFill>
                <a:srgbClr val="3D85C6"/>
              </a:solidFill>
              <a:latin typeface="Century Gothic"/>
              <a:ea typeface="Century Gothic"/>
              <a:cs typeface="Century Gothic"/>
              <a:sym typeface="Century Gothic"/>
            </a:endParaRPr>
          </a:p>
        </p:txBody>
      </p:sp>
      <p:sp>
        <p:nvSpPr>
          <p:cNvPr id="151" name="Google Shape;151;p21"/>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th">
                <a:solidFill>
                  <a:srgbClr val="FFFFFF"/>
                </a:solidFill>
                <a:latin typeface="Century Gothic"/>
                <a:ea typeface="Century Gothic"/>
                <a:cs typeface="Century Gothic"/>
                <a:sym typeface="Century Gothic"/>
              </a:rPr>
              <a:t>3. Aircraft evolution and airline growth</a:t>
            </a:r>
            <a:endParaRPr b="1">
              <a:solidFill>
                <a:srgbClr val="FFFFFF"/>
              </a:solidFill>
              <a:latin typeface="Century Gothic"/>
              <a:ea typeface="Century Gothic"/>
              <a:cs typeface="Century Gothic"/>
              <a:sym typeface="Century Gothic"/>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5" name="Shape 155"/>
        <p:cNvGrpSpPr/>
        <p:nvPr/>
      </p:nvGrpSpPr>
      <p:grpSpPr>
        <a:xfrm>
          <a:off x="0" y="0"/>
          <a:ext cx="0" cy="0"/>
          <a:chOff x="0" y="0"/>
          <a:chExt cx="0" cy="0"/>
        </a:xfrm>
      </p:grpSpPr>
      <p:sp>
        <p:nvSpPr>
          <p:cNvPr id="156" name="Google Shape;156;p22"/>
          <p:cNvSpPr/>
          <p:nvPr/>
        </p:nvSpPr>
        <p:spPr>
          <a:xfrm flipH="1">
            <a:off x="-825850" y="1102600"/>
            <a:ext cx="3518525" cy="844475"/>
          </a:xfrm>
          <a:prstGeom prst="flowChartOnlineStorage">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22"/>
          <p:cNvSpPr/>
          <p:nvPr/>
        </p:nvSpPr>
        <p:spPr>
          <a:xfrm>
            <a:off x="6385825" y="1093925"/>
            <a:ext cx="4033875" cy="844475"/>
          </a:xfrm>
          <a:prstGeom prst="flowChartOnlineStorage">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22"/>
          <p:cNvSpPr txBox="1"/>
          <p:nvPr>
            <p:ph type="title"/>
          </p:nvPr>
        </p:nvSpPr>
        <p:spPr>
          <a:xfrm>
            <a:off x="283775" y="270550"/>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th">
                <a:solidFill>
                  <a:srgbClr val="FFFFFF"/>
                </a:solidFill>
                <a:latin typeface="Century Gothic"/>
                <a:ea typeface="Century Gothic"/>
                <a:cs typeface="Century Gothic"/>
                <a:sym typeface="Century Gothic"/>
              </a:rPr>
              <a:t>pros and cons</a:t>
            </a:r>
            <a:endParaRPr b="1">
              <a:solidFill>
                <a:srgbClr val="FFFFFF"/>
              </a:solidFill>
              <a:latin typeface="Century Gothic"/>
              <a:ea typeface="Century Gothic"/>
              <a:cs typeface="Century Gothic"/>
              <a:sym typeface="Century Gothic"/>
            </a:endParaRPr>
          </a:p>
        </p:txBody>
      </p:sp>
      <p:sp>
        <p:nvSpPr>
          <p:cNvPr id="159" name="Google Shape;159;p22"/>
          <p:cNvSpPr txBox="1"/>
          <p:nvPr>
            <p:ph idx="1" type="body"/>
          </p:nvPr>
        </p:nvSpPr>
        <p:spPr>
          <a:xfrm>
            <a:off x="4624525" y="1228675"/>
            <a:ext cx="4445700" cy="3416400"/>
          </a:xfrm>
          <a:prstGeom prst="rect">
            <a:avLst/>
          </a:prstGeom>
        </p:spPr>
        <p:txBody>
          <a:bodyPr anchorCtr="0" anchor="t" bIns="91425" lIns="91425" spcFirstLastPara="1" rIns="91425" wrap="square" tIns="91425">
            <a:noAutofit/>
          </a:bodyPr>
          <a:lstStyle/>
          <a:p>
            <a:pPr indent="0" lvl="0" marL="2743200" rtl="0" algn="l">
              <a:spcBef>
                <a:spcPts val="0"/>
              </a:spcBef>
              <a:spcAft>
                <a:spcPts val="0"/>
              </a:spcAft>
              <a:buNone/>
            </a:pPr>
            <a:r>
              <a:rPr lang="th" sz="3000">
                <a:solidFill>
                  <a:srgbClr val="00529F"/>
                </a:solidFill>
                <a:latin typeface="Century Gothic"/>
                <a:ea typeface="Century Gothic"/>
                <a:cs typeface="Century Gothic"/>
                <a:sym typeface="Century Gothic"/>
              </a:rPr>
              <a:t>   cons</a:t>
            </a:r>
            <a:endParaRPr sz="3000">
              <a:solidFill>
                <a:srgbClr val="00529F"/>
              </a:solidFill>
              <a:latin typeface="Century Gothic"/>
              <a:ea typeface="Century Gothic"/>
              <a:cs typeface="Century Gothic"/>
              <a:sym typeface="Century Gothic"/>
            </a:endParaRPr>
          </a:p>
          <a:p>
            <a:pPr indent="-342900" lvl="0" marL="457200" rtl="0" algn="l">
              <a:spcBef>
                <a:spcPts val="1600"/>
              </a:spcBef>
              <a:spcAft>
                <a:spcPts val="0"/>
              </a:spcAft>
              <a:buClr>
                <a:srgbClr val="FFFFFF"/>
              </a:buClr>
              <a:buSzPts val="1800"/>
              <a:buFont typeface="Century Gothic"/>
              <a:buChar char="-"/>
            </a:pPr>
            <a:r>
              <a:rPr lang="th">
                <a:solidFill>
                  <a:srgbClr val="FFFFFF"/>
                </a:solidFill>
                <a:latin typeface="Century Gothic"/>
                <a:ea typeface="Century Gothic"/>
                <a:cs typeface="Century Gothic"/>
                <a:sym typeface="Century Gothic"/>
              </a:rPr>
              <a:t>the operation cost is high</a:t>
            </a:r>
            <a:endParaRPr>
              <a:solidFill>
                <a:srgbClr val="FFFFFF"/>
              </a:solidFill>
              <a:latin typeface="Century Gothic"/>
              <a:ea typeface="Century Gothic"/>
              <a:cs typeface="Century Gothic"/>
              <a:sym typeface="Century Gothic"/>
            </a:endParaRPr>
          </a:p>
          <a:p>
            <a:pPr indent="-342900" lvl="0" marL="457200" rtl="0" algn="l">
              <a:spcBef>
                <a:spcPts val="0"/>
              </a:spcBef>
              <a:spcAft>
                <a:spcPts val="0"/>
              </a:spcAft>
              <a:buClr>
                <a:srgbClr val="FFFFFF"/>
              </a:buClr>
              <a:buSzPts val="1800"/>
              <a:buFont typeface="Century Gothic"/>
              <a:buChar char="-"/>
            </a:pPr>
            <a:r>
              <a:rPr lang="th">
                <a:solidFill>
                  <a:srgbClr val="FFFFFF"/>
                </a:solidFill>
                <a:latin typeface="Century Gothic"/>
                <a:ea typeface="Century Gothic"/>
                <a:cs typeface="Century Gothic"/>
                <a:sym typeface="Century Gothic"/>
              </a:rPr>
              <a:t>air pollution and environmental problems</a:t>
            </a:r>
            <a:endParaRPr>
              <a:solidFill>
                <a:srgbClr val="FFFFFF"/>
              </a:solidFill>
              <a:latin typeface="Century Gothic"/>
              <a:ea typeface="Century Gothic"/>
              <a:cs typeface="Century Gothic"/>
              <a:sym typeface="Century Gothic"/>
            </a:endParaRPr>
          </a:p>
          <a:p>
            <a:pPr indent="-342900" lvl="0" marL="457200" rtl="0" algn="l">
              <a:spcBef>
                <a:spcPts val="0"/>
              </a:spcBef>
              <a:spcAft>
                <a:spcPts val="0"/>
              </a:spcAft>
              <a:buClr>
                <a:srgbClr val="FFFFFF"/>
              </a:buClr>
              <a:buSzPts val="1800"/>
              <a:buFont typeface="Century Gothic"/>
              <a:buChar char="-"/>
            </a:pPr>
            <a:r>
              <a:rPr lang="th">
                <a:solidFill>
                  <a:srgbClr val="FFFFFF"/>
                </a:solidFill>
                <a:latin typeface="Century Gothic"/>
                <a:ea typeface="Century Gothic"/>
                <a:cs typeface="Century Gothic"/>
                <a:sym typeface="Century Gothic"/>
              </a:rPr>
              <a:t>compettiveness between the industry</a:t>
            </a:r>
            <a:endParaRPr>
              <a:solidFill>
                <a:srgbClr val="FFFFFF"/>
              </a:solidFill>
              <a:latin typeface="Century Gothic"/>
              <a:ea typeface="Century Gothic"/>
              <a:cs typeface="Century Gothic"/>
              <a:sym typeface="Century Gothic"/>
            </a:endParaRPr>
          </a:p>
        </p:txBody>
      </p:sp>
      <p:pic>
        <p:nvPicPr>
          <p:cNvPr id="160" name="Google Shape;160;p22"/>
          <p:cNvPicPr preferRelativeResize="0"/>
          <p:nvPr/>
        </p:nvPicPr>
        <p:blipFill>
          <a:blip r:embed="rId3">
            <a:alphaModFix/>
          </a:blip>
          <a:stretch>
            <a:fillRect/>
          </a:stretch>
        </p:blipFill>
        <p:spPr>
          <a:xfrm>
            <a:off x="1858075" y="1207764"/>
            <a:ext cx="634150" cy="634150"/>
          </a:xfrm>
          <a:prstGeom prst="rect">
            <a:avLst/>
          </a:prstGeom>
          <a:noFill/>
          <a:ln>
            <a:noFill/>
          </a:ln>
        </p:spPr>
      </p:pic>
      <p:pic>
        <p:nvPicPr>
          <p:cNvPr id="161" name="Google Shape;161;p22"/>
          <p:cNvPicPr preferRelativeResize="0"/>
          <p:nvPr/>
        </p:nvPicPr>
        <p:blipFill>
          <a:blip r:embed="rId4">
            <a:alphaModFix/>
          </a:blip>
          <a:stretch>
            <a:fillRect/>
          </a:stretch>
        </p:blipFill>
        <p:spPr>
          <a:xfrm>
            <a:off x="6741550" y="1207775"/>
            <a:ext cx="671250" cy="671250"/>
          </a:xfrm>
          <a:prstGeom prst="rect">
            <a:avLst/>
          </a:prstGeom>
          <a:noFill/>
          <a:ln>
            <a:noFill/>
          </a:ln>
        </p:spPr>
      </p:pic>
      <p:sp>
        <p:nvSpPr>
          <p:cNvPr id="162" name="Google Shape;162;p22"/>
          <p:cNvSpPr txBox="1"/>
          <p:nvPr>
            <p:ph idx="1" type="body"/>
          </p:nvPr>
        </p:nvSpPr>
        <p:spPr>
          <a:xfrm>
            <a:off x="504250" y="1228675"/>
            <a:ext cx="39624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sz="3000">
                <a:solidFill>
                  <a:srgbClr val="00529F"/>
                </a:solidFill>
                <a:latin typeface="Century Gothic"/>
                <a:ea typeface="Century Gothic"/>
                <a:cs typeface="Century Gothic"/>
                <a:sym typeface="Century Gothic"/>
              </a:rPr>
              <a:t>pros</a:t>
            </a:r>
            <a:endParaRPr sz="1200">
              <a:solidFill>
                <a:srgbClr val="FFFFFF"/>
              </a:solidFill>
              <a:latin typeface="Century Gothic"/>
              <a:ea typeface="Century Gothic"/>
              <a:cs typeface="Century Gothic"/>
              <a:sym typeface="Century Gothic"/>
            </a:endParaRPr>
          </a:p>
          <a:p>
            <a:pPr indent="-342900" lvl="0" marL="457200" rtl="0" algn="l">
              <a:spcBef>
                <a:spcPts val="1600"/>
              </a:spcBef>
              <a:spcAft>
                <a:spcPts val="0"/>
              </a:spcAft>
              <a:buClr>
                <a:srgbClr val="FFFFFF"/>
              </a:buClr>
              <a:buSzPts val="1800"/>
              <a:buFont typeface="Century Gothic"/>
              <a:buChar char="-"/>
            </a:pPr>
            <a:r>
              <a:rPr lang="th">
                <a:solidFill>
                  <a:srgbClr val="FFFFFF"/>
                </a:solidFill>
                <a:latin typeface="Century Gothic"/>
                <a:ea typeface="Century Gothic"/>
                <a:cs typeface="Century Gothic"/>
                <a:sym typeface="Century Gothic"/>
              </a:rPr>
              <a:t>improved the transportation system</a:t>
            </a:r>
            <a:endParaRPr>
              <a:solidFill>
                <a:srgbClr val="FFFFFF"/>
              </a:solidFill>
              <a:latin typeface="Century Gothic"/>
              <a:ea typeface="Century Gothic"/>
              <a:cs typeface="Century Gothic"/>
              <a:sym typeface="Century Gothic"/>
            </a:endParaRPr>
          </a:p>
          <a:p>
            <a:pPr indent="-342900" lvl="0" marL="457200" rtl="0" algn="l">
              <a:spcBef>
                <a:spcPts val="0"/>
              </a:spcBef>
              <a:spcAft>
                <a:spcPts val="0"/>
              </a:spcAft>
              <a:buClr>
                <a:srgbClr val="FFFFFF"/>
              </a:buClr>
              <a:buSzPts val="1800"/>
              <a:buFont typeface="Century Gothic"/>
              <a:buChar char="-"/>
            </a:pPr>
            <a:r>
              <a:rPr lang="th">
                <a:solidFill>
                  <a:srgbClr val="FFFFFF"/>
                </a:solidFill>
                <a:latin typeface="Century Gothic"/>
                <a:ea typeface="Century Gothic"/>
                <a:cs typeface="Century Gothic"/>
                <a:sym typeface="Century Gothic"/>
              </a:rPr>
              <a:t>safer and more reliable</a:t>
            </a:r>
            <a:endParaRPr>
              <a:solidFill>
                <a:srgbClr val="FFFFFF"/>
              </a:solidFill>
              <a:latin typeface="Century Gothic"/>
              <a:ea typeface="Century Gothic"/>
              <a:cs typeface="Century Gothic"/>
              <a:sym typeface="Century Gothic"/>
            </a:endParaRPr>
          </a:p>
          <a:p>
            <a:pPr indent="-342900" lvl="0" marL="457200" rtl="0" algn="l">
              <a:spcBef>
                <a:spcPts val="0"/>
              </a:spcBef>
              <a:spcAft>
                <a:spcPts val="0"/>
              </a:spcAft>
              <a:buClr>
                <a:srgbClr val="FFFFFF"/>
              </a:buClr>
              <a:buSzPts val="1800"/>
              <a:buFont typeface="Century Gothic"/>
              <a:buChar char="-"/>
            </a:pPr>
            <a:r>
              <a:rPr lang="th">
                <a:solidFill>
                  <a:srgbClr val="FFFFFF"/>
                </a:solidFill>
                <a:latin typeface="Century Gothic"/>
                <a:ea typeface="Century Gothic"/>
                <a:cs typeface="Century Gothic"/>
                <a:sym typeface="Century Gothic"/>
              </a:rPr>
              <a:t>reduced transportation cost</a:t>
            </a:r>
            <a:endParaRPr>
              <a:solidFill>
                <a:srgbClr val="FFFFFF"/>
              </a:solidFill>
              <a:latin typeface="Century Gothic"/>
              <a:ea typeface="Century Gothic"/>
              <a:cs typeface="Century Gothic"/>
              <a:sym typeface="Century Gothic"/>
            </a:endParaRPr>
          </a:p>
          <a:p>
            <a:pPr indent="-342900" lvl="0" marL="457200" rtl="0" algn="l">
              <a:spcBef>
                <a:spcPts val="0"/>
              </a:spcBef>
              <a:spcAft>
                <a:spcPts val="0"/>
              </a:spcAft>
              <a:buClr>
                <a:srgbClr val="FFFFFF"/>
              </a:buClr>
              <a:buSzPts val="1800"/>
              <a:buFont typeface="Century Gothic"/>
              <a:buChar char="-"/>
            </a:pPr>
            <a:r>
              <a:rPr lang="th">
                <a:solidFill>
                  <a:schemeClr val="lt1"/>
                </a:solidFill>
                <a:latin typeface="Century Gothic"/>
                <a:ea typeface="Century Gothic"/>
                <a:cs typeface="Century Gothic"/>
                <a:sym typeface="Century Gothic"/>
              </a:rPr>
              <a:t>more consumer choices</a:t>
            </a:r>
            <a:endParaRPr>
              <a:latin typeface="Century Gothic"/>
              <a:ea typeface="Century Gothic"/>
              <a:cs typeface="Century Gothic"/>
              <a:sym typeface="Century Gothic"/>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66" name="Shape 166"/>
        <p:cNvGrpSpPr/>
        <p:nvPr/>
      </p:nvGrpSpPr>
      <p:grpSpPr>
        <a:xfrm>
          <a:off x="0" y="0"/>
          <a:ext cx="0" cy="0"/>
          <a:chOff x="0" y="0"/>
          <a:chExt cx="0" cy="0"/>
        </a:xfrm>
      </p:grpSpPr>
      <p:sp>
        <p:nvSpPr>
          <p:cNvPr id="167" name="Google Shape;167;p23"/>
          <p:cNvSpPr txBox="1"/>
          <p:nvPr>
            <p:ph type="title"/>
          </p:nvPr>
        </p:nvSpPr>
        <p:spPr>
          <a:xfrm>
            <a:off x="311700" y="445025"/>
            <a:ext cx="8520600" cy="808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th" sz="3600">
                <a:solidFill>
                  <a:srgbClr val="FFFFFF"/>
                </a:solidFill>
                <a:latin typeface="Century Gothic"/>
                <a:ea typeface="Century Gothic"/>
                <a:cs typeface="Century Gothic"/>
                <a:sym typeface="Century Gothic"/>
              </a:rPr>
              <a:t>Methodology</a:t>
            </a:r>
            <a:endParaRPr b="1" sz="3600">
              <a:solidFill>
                <a:srgbClr val="FFFFFF"/>
              </a:solidFill>
              <a:latin typeface="Century Gothic"/>
              <a:ea typeface="Century Gothic"/>
              <a:cs typeface="Century Gothic"/>
              <a:sym typeface="Century Gothic"/>
            </a:endParaRPr>
          </a:p>
        </p:txBody>
      </p:sp>
      <p:sp>
        <p:nvSpPr>
          <p:cNvPr id="168" name="Google Shape;168;p23"/>
          <p:cNvSpPr txBox="1"/>
          <p:nvPr>
            <p:ph idx="1" type="body"/>
          </p:nvPr>
        </p:nvSpPr>
        <p:spPr>
          <a:xfrm>
            <a:off x="966525" y="2111325"/>
            <a:ext cx="3069300" cy="2319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solidFill>
                  <a:srgbClr val="FFFFFF"/>
                </a:solidFill>
                <a:latin typeface="Century Gothic"/>
                <a:ea typeface="Century Gothic"/>
                <a:cs typeface="Century Gothic"/>
                <a:sym typeface="Century Gothic"/>
              </a:rPr>
              <a:t>Gathers existing information through available sources online</a:t>
            </a:r>
            <a:endParaRPr>
              <a:solidFill>
                <a:srgbClr val="FFFFFF"/>
              </a:solidFill>
              <a:latin typeface="Century Gothic"/>
              <a:ea typeface="Century Gothic"/>
              <a:cs typeface="Century Gothic"/>
              <a:sym typeface="Century Gothic"/>
            </a:endParaRPr>
          </a:p>
          <a:p>
            <a:pPr indent="-317500" lvl="0" marL="457200" rtl="0" algn="l">
              <a:spcBef>
                <a:spcPts val="1600"/>
              </a:spcBef>
              <a:spcAft>
                <a:spcPts val="0"/>
              </a:spcAft>
              <a:buClr>
                <a:srgbClr val="FFFFFF"/>
              </a:buClr>
              <a:buSzPts val="1400"/>
              <a:buFont typeface="Century Gothic"/>
              <a:buChar char="-"/>
            </a:pPr>
            <a:r>
              <a:rPr lang="th" sz="1400">
                <a:solidFill>
                  <a:srgbClr val="FFFFFF"/>
                </a:solidFill>
                <a:latin typeface="Century Gothic"/>
                <a:ea typeface="Century Gothic"/>
                <a:cs typeface="Century Gothic"/>
                <a:sym typeface="Century Gothic"/>
              </a:rPr>
              <a:t>get an initial understanding of the collected data that related to the topic</a:t>
            </a:r>
            <a:endParaRPr sz="1400">
              <a:solidFill>
                <a:srgbClr val="FFFFFF"/>
              </a:solidFill>
              <a:latin typeface="Century Gothic"/>
              <a:ea typeface="Century Gothic"/>
              <a:cs typeface="Century Gothic"/>
              <a:sym typeface="Century Gothic"/>
            </a:endParaRPr>
          </a:p>
          <a:p>
            <a:pPr indent="-317500" lvl="0" marL="457200" rtl="0" algn="l">
              <a:spcBef>
                <a:spcPts val="0"/>
              </a:spcBef>
              <a:spcAft>
                <a:spcPts val="0"/>
              </a:spcAft>
              <a:buClr>
                <a:srgbClr val="FFFFFF"/>
              </a:buClr>
              <a:buSzPts val="1400"/>
              <a:buFont typeface="Century Gothic"/>
              <a:buChar char="-"/>
            </a:pPr>
            <a:r>
              <a:rPr lang="th" sz="1400">
                <a:solidFill>
                  <a:srgbClr val="FFFFFF"/>
                </a:solidFill>
                <a:latin typeface="Century Gothic"/>
                <a:ea typeface="Century Gothic"/>
                <a:cs typeface="Century Gothic"/>
                <a:sym typeface="Century Gothic"/>
              </a:rPr>
              <a:t>analyze the data</a:t>
            </a:r>
            <a:endParaRPr sz="1400">
              <a:solidFill>
                <a:srgbClr val="FFFFFF"/>
              </a:solidFill>
              <a:latin typeface="Century Gothic"/>
              <a:ea typeface="Century Gothic"/>
              <a:cs typeface="Century Gothic"/>
              <a:sym typeface="Century Gothic"/>
            </a:endParaRPr>
          </a:p>
        </p:txBody>
      </p:sp>
      <p:pic>
        <p:nvPicPr>
          <p:cNvPr id="169" name="Google Shape;169;p23"/>
          <p:cNvPicPr preferRelativeResize="0"/>
          <p:nvPr/>
        </p:nvPicPr>
        <p:blipFill>
          <a:blip r:embed="rId3">
            <a:alphaModFix/>
          </a:blip>
          <a:stretch>
            <a:fillRect/>
          </a:stretch>
        </p:blipFill>
        <p:spPr>
          <a:xfrm>
            <a:off x="5362125" y="1479675"/>
            <a:ext cx="2951249" cy="2951249"/>
          </a:xfrm>
          <a:prstGeom prst="rect">
            <a:avLst/>
          </a:prstGeom>
          <a:noFill/>
          <a:ln>
            <a:noFill/>
          </a:ln>
        </p:spPr>
      </p:pic>
      <p:sp>
        <p:nvSpPr>
          <p:cNvPr id="170" name="Google Shape;170;p23"/>
          <p:cNvSpPr txBox="1"/>
          <p:nvPr/>
        </p:nvSpPr>
        <p:spPr>
          <a:xfrm>
            <a:off x="493550" y="1413775"/>
            <a:ext cx="4006200" cy="652500"/>
          </a:xfrm>
          <a:prstGeom prst="rect">
            <a:avLst/>
          </a:prstGeom>
          <a:solidFill>
            <a:srgbClr val="FFFFFF"/>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th" sz="2400">
                <a:solidFill>
                  <a:srgbClr val="0B5394"/>
                </a:solidFill>
                <a:latin typeface="Century Gothic"/>
                <a:ea typeface="Century Gothic"/>
                <a:cs typeface="Century Gothic"/>
                <a:sym typeface="Century Gothic"/>
              </a:rPr>
              <a:t>Secondary research</a:t>
            </a:r>
            <a:endParaRPr b="1" sz="2400">
              <a:solidFill>
                <a:srgbClr val="0B5394"/>
              </a:solidFill>
              <a:latin typeface="Century Gothic"/>
              <a:ea typeface="Century Gothic"/>
              <a:cs typeface="Century Gothic"/>
              <a:sym typeface="Century Gothic"/>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4" name="Shape 174"/>
        <p:cNvGrpSpPr/>
        <p:nvPr/>
      </p:nvGrpSpPr>
      <p:grpSpPr>
        <a:xfrm>
          <a:off x="0" y="0"/>
          <a:ext cx="0" cy="0"/>
          <a:chOff x="0" y="0"/>
          <a:chExt cx="0" cy="0"/>
        </a:xfrm>
      </p:grpSpPr>
      <p:sp>
        <p:nvSpPr>
          <p:cNvPr id="175" name="Google Shape;175;p24"/>
          <p:cNvSpPr txBox="1"/>
          <p:nvPr>
            <p:ph type="title"/>
          </p:nvPr>
        </p:nvSpPr>
        <p:spPr>
          <a:xfrm>
            <a:off x="311700" y="106525"/>
            <a:ext cx="8520600" cy="665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th" sz="3600">
                <a:solidFill>
                  <a:srgbClr val="FFFFFF"/>
                </a:solidFill>
                <a:latin typeface="Century Gothic"/>
                <a:ea typeface="Century Gothic"/>
                <a:cs typeface="Century Gothic"/>
                <a:sym typeface="Century Gothic"/>
              </a:rPr>
              <a:t>Framework</a:t>
            </a:r>
            <a:endParaRPr b="1" sz="3600">
              <a:solidFill>
                <a:srgbClr val="FFFFFF"/>
              </a:solidFill>
              <a:latin typeface="Century Gothic"/>
              <a:ea typeface="Century Gothic"/>
              <a:cs typeface="Century Gothic"/>
              <a:sym typeface="Century Gothic"/>
            </a:endParaRPr>
          </a:p>
        </p:txBody>
      </p:sp>
      <p:sp>
        <p:nvSpPr>
          <p:cNvPr id="176" name="Google Shape;176;p24"/>
          <p:cNvSpPr/>
          <p:nvPr/>
        </p:nvSpPr>
        <p:spPr>
          <a:xfrm>
            <a:off x="3459825" y="881125"/>
            <a:ext cx="1926600" cy="1842900"/>
          </a:xfrm>
          <a:prstGeom prst="ellipse">
            <a:avLst/>
          </a:prstGeom>
          <a:solidFill>
            <a:srgbClr val="CFE2F3"/>
          </a:solidFill>
          <a:ln cap="flat" cmpd="sng" w="76200">
            <a:solidFill>
              <a:srgbClr val="FFFFFF"/>
            </a:solidFill>
            <a:prstDash val="lg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th" sz="2000">
                <a:solidFill>
                  <a:srgbClr val="0B5394"/>
                </a:solidFill>
                <a:latin typeface="Century Gothic"/>
                <a:ea typeface="Century Gothic"/>
                <a:cs typeface="Century Gothic"/>
                <a:sym typeface="Century Gothic"/>
              </a:rPr>
              <a:t>L</a:t>
            </a:r>
            <a:r>
              <a:rPr b="1" lang="th" sz="2000">
                <a:solidFill>
                  <a:srgbClr val="0B5394"/>
                </a:solidFill>
                <a:latin typeface="Century Gothic"/>
                <a:ea typeface="Century Gothic"/>
                <a:cs typeface="Century Gothic"/>
                <a:sym typeface="Century Gothic"/>
              </a:rPr>
              <a:t>ow cost airline demand</a:t>
            </a:r>
            <a:endParaRPr b="1" sz="2000">
              <a:solidFill>
                <a:srgbClr val="0B5394"/>
              </a:solidFill>
              <a:latin typeface="Century Gothic"/>
              <a:ea typeface="Century Gothic"/>
              <a:cs typeface="Century Gothic"/>
              <a:sym typeface="Century Gothic"/>
            </a:endParaRPr>
          </a:p>
        </p:txBody>
      </p:sp>
      <p:cxnSp>
        <p:nvCxnSpPr>
          <p:cNvPr id="177" name="Google Shape;177;p24"/>
          <p:cNvCxnSpPr/>
          <p:nvPr/>
        </p:nvCxnSpPr>
        <p:spPr>
          <a:xfrm>
            <a:off x="2695800" y="1802575"/>
            <a:ext cx="611700" cy="0"/>
          </a:xfrm>
          <a:prstGeom prst="straightConnector1">
            <a:avLst/>
          </a:prstGeom>
          <a:noFill/>
          <a:ln cap="flat" cmpd="sng" w="28575">
            <a:solidFill>
              <a:srgbClr val="FFFFFF"/>
            </a:solidFill>
            <a:prstDash val="solid"/>
            <a:round/>
            <a:headEnd len="med" w="med" type="none"/>
            <a:tailEnd len="med" w="med" type="none"/>
          </a:ln>
        </p:spPr>
      </p:cxnSp>
      <p:sp>
        <p:nvSpPr>
          <p:cNvPr id="178" name="Google Shape;178;p24"/>
          <p:cNvSpPr/>
          <p:nvPr/>
        </p:nvSpPr>
        <p:spPr>
          <a:xfrm>
            <a:off x="396250" y="1555375"/>
            <a:ext cx="2203200" cy="4944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th" sz="1800">
                <a:solidFill>
                  <a:srgbClr val="0B5394"/>
                </a:solidFill>
                <a:latin typeface="Century Gothic"/>
                <a:ea typeface="Century Gothic"/>
                <a:cs typeface="Century Gothic"/>
                <a:sym typeface="Century Gothic"/>
              </a:rPr>
              <a:t>S</a:t>
            </a:r>
            <a:r>
              <a:rPr b="1" lang="th" sz="1800">
                <a:solidFill>
                  <a:srgbClr val="0B5394"/>
                </a:solidFill>
                <a:latin typeface="Century Gothic"/>
                <a:ea typeface="Century Gothic"/>
                <a:cs typeface="Century Gothic"/>
                <a:sym typeface="Century Gothic"/>
              </a:rPr>
              <a:t>eat capacity</a:t>
            </a:r>
            <a:endParaRPr b="1" sz="1800">
              <a:solidFill>
                <a:srgbClr val="0B5394"/>
              </a:solidFill>
              <a:latin typeface="Century Gothic"/>
              <a:ea typeface="Century Gothic"/>
              <a:cs typeface="Century Gothic"/>
              <a:sym typeface="Century Gothic"/>
            </a:endParaRPr>
          </a:p>
        </p:txBody>
      </p:sp>
      <p:cxnSp>
        <p:nvCxnSpPr>
          <p:cNvPr id="179" name="Google Shape;179;p24"/>
          <p:cNvCxnSpPr/>
          <p:nvPr/>
        </p:nvCxnSpPr>
        <p:spPr>
          <a:xfrm flipH="1" rot="10800000">
            <a:off x="3040975" y="2457475"/>
            <a:ext cx="418800" cy="240300"/>
          </a:xfrm>
          <a:prstGeom prst="straightConnector1">
            <a:avLst/>
          </a:prstGeom>
          <a:noFill/>
          <a:ln cap="flat" cmpd="sng" w="28575">
            <a:solidFill>
              <a:srgbClr val="FFFFFF"/>
            </a:solidFill>
            <a:prstDash val="solid"/>
            <a:round/>
            <a:headEnd len="med" w="med" type="none"/>
            <a:tailEnd len="med" w="med" type="none"/>
          </a:ln>
        </p:spPr>
      </p:cxnSp>
      <p:sp>
        <p:nvSpPr>
          <p:cNvPr id="180" name="Google Shape;180;p24"/>
          <p:cNvSpPr/>
          <p:nvPr/>
        </p:nvSpPr>
        <p:spPr>
          <a:xfrm>
            <a:off x="610850" y="2680525"/>
            <a:ext cx="2203200" cy="6657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th" sz="1800">
                <a:solidFill>
                  <a:srgbClr val="0B5394"/>
                </a:solidFill>
                <a:latin typeface="Century Gothic"/>
                <a:ea typeface="Century Gothic"/>
                <a:cs typeface="Century Gothic"/>
                <a:sym typeface="Century Gothic"/>
              </a:rPr>
              <a:t>The size of population</a:t>
            </a:r>
            <a:endParaRPr b="1" sz="1800">
              <a:solidFill>
                <a:srgbClr val="0B5394"/>
              </a:solidFill>
              <a:latin typeface="Century Gothic"/>
              <a:ea typeface="Century Gothic"/>
              <a:cs typeface="Century Gothic"/>
              <a:sym typeface="Century Gothic"/>
            </a:endParaRPr>
          </a:p>
        </p:txBody>
      </p:sp>
      <p:cxnSp>
        <p:nvCxnSpPr>
          <p:cNvPr id="181" name="Google Shape;181;p24"/>
          <p:cNvCxnSpPr/>
          <p:nvPr/>
        </p:nvCxnSpPr>
        <p:spPr>
          <a:xfrm rot="10800000">
            <a:off x="4371475" y="2891550"/>
            <a:ext cx="2700" cy="378900"/>
          </a:xfrm>
          <a:prstGeom prst="straightConnector1">
            <a:avLst/>
          </a:prstGeom>
          <a:noFill/>
          <a:ln cap="flat" cmpd="sng" w="28575">
            <a:solidFill>
              <a:srgbClr val="FFFFFF"/>
            </a:solidFill>
            <a:prstDash val="solid"/>
            <a:round/>
            <a:headEnd len="med" w="med" type="none"/>
            <a:tailEnd len="med" w="med" type="none"/>
          </a:ln>
        </p:spPr>
      </p:cxnSp>
      <p:sp>
        <p:nvSpPr>
          <p:cNvPr id="182" name="Google Shape;182;p24"/>
          <p:cNvSpPr/>
          <p:nvPr/>
        </p:nvSpPr>
        <p:spPr>
          <a:xfrm>
            <a:off x="3157100" y="3418575"/>
            <a:ext cx="2520900" cy="4944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th" sz="1800">
                <a:solidFill>
                  <a:srgbClr val="0B5394"/>
                </a:solidFill>
                <a:latin typeface="Century Gothic"/>
                <a:ea typeface="Century Gothic"/>
                <a:cs typeface="Century Gothic"/>
                <a:sym typeface="Century Gothic"/>
              </a:rPr>
              <a:t>Government policy</a:t>
            </a:r>
            <a:endParaRPr b="1" sz="1800">
              <a:solidFill>
                <a:srgbClr val="0B5394"/>
              </a:solidFill>
              <a:latin typeface="Century Gothic"/>
              <a:ea typeface="Century Gothic"/>
              <a:cs typeface="Century Gothic"/>
              <a:sym typeface="Century Gothic"/>
            </a:endParaRPr>
          </a:p>
        </p:txBody>
      </p:sp>
      <p:cxnSp>
        <p:nvCxnSpPr>
          <p:cNvPr id="183" name="Google Shape;183;p24"/>
          <p:cNvCxnSpPr/>
          <p:nvPr/>
        </p:nvCxnSpPr>
        <p:spPr>
          <a:xfrm rot="10800000">
            <a:off x="4371550" y="4034525"/>
            <a:ext cx="0" cy="206100"/>
          </a:xfrm>
          <a:prstGeom prst="straightConnector1">
            <a:avLst/>
          </a:prstGeom>
          <a:noFill/>
          <a:ln cap="flat" cmpd="sng" w="28575">
            <a:solidFill>
              <a:srgbClr val="FFFFFF"/>
            </a:solidFill>
            <a:prstDash val="solid"/>
            <a:round/>
            <a:headEnd len="med" w="med" type="none"/>
            <a:tailEnd len="med" w="med" type="none"/>
          </a:ln>
        </p:spPr>
      </p:cxnSp>
      <p:sp>
        <p:nvSpPr>
          <p:cNvPr id="184" name="Google Shape;184;p24"/>
          <p:cNvSpPr/>
          <p:nvPr/>
        </p:nvSpPr>
        <p:spPr>
          <a:xfrm>
            <a:off x="2552800" y="4362175"/>
            <a:ext cx="3653100" cy="4944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th" sz="1800">
                <a:solidFill>
                  <a:srgbClr val="0B5394"/>
                </a:solidFill>
                <a:latin typeface="Century Gothic"/>
                <a:ea typeface="Century Gothic"/>
                <a:cs typeface="Century Gothic"/>
                <a:sym typeface="Century Gothic"/>
              </a:rPr>
              <a:t>Number of firms in airline sector </a:t>
            </a:r>
            <a:endParaRPr b="1" sz="1800">
              <a:solidFill>
                <a:srgbClr val="0B5394"/>
              </a:solidFill>
              <a:latin typeface="Century Gothic"/>
              <a:ea typeface="Century Gothic"/>
              <a:cs typeface="Century Gothic"/>
              <a:sym typeface="Century Gothic"/>
            </a:endParaRPr>
          </a:p>
        </p:txBody>
      </p:sp>
      <p:cxnSp>
        <p:nvCxnSpPr>
          <p:cNvPr id="185" name="Google Shape;185;p24"/>
          <p:cNvCxnSpPr/>
          <p:nvPr/>
        </p:nvCxnSpPr>
        <p:spPr>
          <a:xfrm>
            <a:off x="2233125" y="4644125"/>
            <a:ext cx="157200" cy="0"/>
          </a:xfrm>
          <a:prstGeom prst="straightConnector1">
            <a:avLst/>
          </a:prstGeom>
          <a:noFill/>
          <a:ln cap="flat" cmpd="sng" w="28575">
            <a:solidFill>
              <a:srgbClr val="FFFFFF"/>
            </a:solidFill>
            <a:prstDash val="solid"/>
            <a:round/>
            <a:headEnd len="med" w="med" type="none"/>
            <a:tailEnd len="med" w="med" type="none"/>
          </a:ln>
        </p:spPr>
      </p:cxnSp>
      <p:sp>
        <p:nvSpPr>
          <p:cNvPr id="186" name="Google Shape;186;p24"/>
          <p:cNvSpPr/>
          <p:nvPr/>
        </p:nvSpPr>
        <p:spPr>
          <a:xfrm>
            <a:off x="1231850" y="4362175"/>
            <a:ext cx="838800" cy="4944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th" sz="1800">
                <a:solidFill>
                  <a:srgbClr val="0B5394"/>
                </a:solidFill>
                <a:latin typeface="Century Gothic"/>
                <a:ea typeface="Century Gothic"/>
                <a:cs typeface="Century Gothic"/>
                <a:sym typeface="Century Gothic"/>
              </a:rPr>
              <a:t>Price</a:t>
            </a:r>
            <a:endParaRPr b="1" sz="1800">
              <a:solidFill>
                <a:srgbClr val="0B5394"/>
              </a:solidFill>
              <a:latin typeface="Century Gothic"/>
              <a:ea typeface="Century Gothic"/>
              <a:cs typeface="Century Gothic"/>
              <a:sym typeface="Century Gothic"/>
            </a:endParaRPr>
          </a:p>
        </p:txBody>
      </p:sp>
      <p:sp>
        <p:nvSpPr>
          <p:cNvPr id="187" name="Google Shape;187;p24"/>
          <p:cNvSpPr/>
          <p:nvPr/>
        </p:nvSpPr>
        <p:spPr>
          <a:xfrm>
            <a:off x="6479175" y="1339225"/>
            <a:ext cx="2203200" cy="8442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th" sz="1800">
                <a:solidFill>
                  <a:srgbClr val="0B5394"/>
                </a:solidFill>
                <a:latin typeface="Century Gothic"/>
                <a:ea typeface="Century Gothic"/>
                <a:cs typeface="Century Gothic"/>
                <a:sym typeface="Century Gothic"/>
              </a:rPr>
              <a:t>Improved technology</a:t>
            </a:r>
            <a:endParaRPr b="1" sz="1800">
              <a:solidFill>
                <a:srgbClr val="0B5394"/>
              </a:solidFill>
              <a:latin typeface="Century Gothic"/>
              <a:ea typeface="Century Gothic"/>
              <a:cs typeface="Century Gothic"/>
              <a:sym typeface="Century Gothic"/>
            </a:endParaRPr>
          </a:p>
        </p:txBody>
      </p:sp>
      <p:cxnSp>
        <p:nvCxnSpPr>
          <p:cNvPr id="188" name="Google Shape;188;p24"/>
          <p:cNvCxnSpPr/>
          <p:nvPr/>
        </p:nvCxnSpPr>
        <p:spPr>
          <a:xfrm>
            <a:off x="5626950" y="1676125"/>
            <a:ext cx="611700" cy="0"/>
          </a:xfrm>
          <a:prstGeom prst="straightConnector1">
            <a:avLst/>
          </a:prstGeom>
          <a:noFill/>
          <a:ln cap="flat" cmpd="sng" w="28575">
            <a:solidFill>
              <a:srgbClr val="FFFFFF"/>
            </a:solidFill>
            <a:prstDash val="solid"/>
            <a:round/>
            <a:headEnd len="med" w="med" type="none"/>
            <a:tailEnd len="med" w="med" type="none"/>
          </a:ln>
        </p:spPr>
      </p:cxnSp>
      <p:cxnSp>
        <p:nvCxnSpPr>
          <p:cNvPr id="189" name="Google Shape;189;p24"/>
          <p:cNvCxnSpPr/>
          <p:nvPr/>
        </p:nvCxnSpPr>
        <p:spPr>
          <a:xfrm>
            <a:off x="5410425" y="2421400"/>
            <a:ext cx="434400" cy="250800"/>
          </a:xfrm>
          <a:prstGeom prst="straightConnector1">
            <a:avLst/>
          </a:prstGeom>
          <a:noFill/>
          <a:ln cap="flat" cmpd="sng" w="28575">
            <a:solidFill>
              <a:srgbClr val="FFFFFF"/>
            </a:solidFill>
            <a:prstDash val="solid"/>
            <a:round/>
            <a:headEnd len="med" w="med" type="none"/>
            <a:tailEnd len="med" w="med" type="none"/>
          </a:ln>
        </p:spPr>
      </p:cxnSp>
      <p:sp>
        <p:nvSpPr>
          <p:cNvPr id="190" name="Google Shape;190;p24"/>
          <p:cNvSpPr/>
          <p:nvPr/>
        </p:nvSpPr>
        <p:spPr>
          <a:xfrm>
            <a:off x="6112975" y="2697775"/>
            <a:ext cx="2520900" cy="13374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th" sz="1800">
                <a:solidFill>
                  <a:srgbClr val="0B5394"/>
                </a:solidFill>
                <a:latin typeface="Century Gothic"/>
                <a:ea typeface="Century Gothic"/>
                <a:cs typeface="Century Gothic"/>
                <a:sym typeface="Century Gothic"/>
              </a:rPr>
              <a:t>Perspective of people toward the air transportation </a:t>
            </a:r>
            <a:endParaRPr b="1" sz="1800">
              <a:solidFill>
                <a:srgbClr val="0B5394"/>
              </a:solidFill>
              <a:latin typeface="Century Gothic"/>
              <a:ea typeface="Century Gothic"/>
              <a:cs typeface="Century Gothic"/>
              <a:sym typeface="Century Gothic"/>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4" name="Shape 194"/>
        <p:cNvGrpSpPr/>
        <p:nvPr/>
      </p:nvGrpSpPr>
      <p:grpSpPr>
        <a:xfrm>
          <a:off x="0" y="0"/>
          <a:ext cx="0" cy="0"/>
          <a:chOff x="0" y="0"/>
          <a:chExt cx="0" cy="0"/>
        </a:xfrm>
      </p:grpSpPr>
      <p:sp>
        <p:nvSpPr>
          <p:cNvPr id="195" name="Google Shape;195;p25"/>
          <p:cNvSpPr txBox="1"/>
          <p:nvPr>
            <p:ph type="title"/>
          </p:nvPr>
        </p:nvSpPr>
        <p:spPr>
          <a:xfrm>
            <a:off x="311700" y="292625"/>
            <a:ext cx="8520600" cy="7074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th" sz="3600">
                <a:solidFill>
                  <a:srgbClr val="FFFFFF"/>
                </a:solidFill>
                <a:latin typeface="Century Gothic"/>
                <a:ea typeface="Century Gothic"/>
                <a:cs typeface="Century Gothic"/>
                <a:sym typeface="Century Gothic"/>
              </a:rPr>
              <a:t>Conclusion</a:t>
            </a:r>
            <a:endParaRPr b="1" sz="3600">
              <a:solidFill>
                <a:srgbClr val="FFFFFF"/>
              </a:solidFill>
              <a:latin typeface="Century Gothic"/>
              <a:ea typeface="Century Gothic"/>
              <a:cs typeface="Century Gothic"/>
              <a:sym typeface="Century Gothic"/>
            </a:endParaRPr>
          </a:p>
        </p:txBody>
      </p:sp>
      <p:sp>
        <p:nvSpPr>
          <p:cNvPr id="196" name="Google Shape;196;p25"/>
          <p:cNvSpPr txBox="1"/>
          <p:nvPr>
            <p:ph idx="1" type="body"/>
          </p:nvPr>
        </p:nvSpPr>
        <p:spPr>
          <a:xfrm>
            <a:off x="311700" y="1152475"/>
            <a:ext cx="8520600" cy="2887500"/>
          </a:xfrm>
          <a:prstGeom prst="rect">
            <a:avLst/>
          </a:prstGeom>
        </p:spPr>
        <p:txBody>
          <a:bodyPr anchorCtr="0" anchor="t" bIns="91425" lIns="91425" spcFirstLastPara="1" rIns="91425" wrap="square" tIns="91425">
            <a:noAutofit/>
          </a:bodyPr>
          <a:lstStyle/>
          <a:p>
            <a:pPr indent="457200" lvl="0" marL="0" rtl="0" algn="l">
              <a:spcBef>
                <a:spcPts val="0"/>
              </a:spcBef>
              <a:spcAft>
                <a:spcPts val="0"/>
              </a:spcAft>
              <a:buNone/>
            </a:pPr>
            <a:r>
              <a:rPr lang="th" sz="2000">
                <a:solidFill>
                  <a:srgbClr val="FFFFFF"/>
                </a:solidFill>
                <a:latin typeface="Century Gothic"/>
                <a:ea typeface="Century Gothic"/>
                <a:cs typeface="Century Gothic"/>
                <a:sym typeface="Century Gothic"/>
              </a:rPr>
              <a:t>The emerge of Low Cost Airlines Industry  in South East Asia in recent year affected by the factors as the following ; seat capacity , size of population , government policy , technology and perspective of people toward the air transportation</a:t>
            </a:r>
            <a:endParaRPr sz="2000">
              <a:solidFill>
                <a:srgbClr val="FFFFFF"/>
              </a:solidFill>
              <a:latin typeface="Century Gothic"/>
              <a:ea typeface="Century Gothic"/>
              <a:cs typeface="Century Gothic"/>
              <a:sym typeface="Century Gothic"/>
            </a:endParaRPr>
          </a:p>
          <a:p>
            <a:pPr indent="457200" lvl="0" marL="0" rtl="0" algn="l">
              <a:spcBef>
                <a:spcPts val="1600"/>
              </a:spcBef>
              <a:spcAft>
                <a:spcPts val="0"/>
              </a:spcAft>
              <a:buNone/>
            </a:pPr>
            <a:r>
              <a:rPr lang="th" sz="2000">
                <a:solidFill>
                  <a:srgbClr val="FFFFFF"/>
                </a:solidFill>
                <a:latin typeface="Century Gothic"/>
                <a:ea typeface="Century Gothic"/>
                <a:cs typeface="Century Gothic"/>
                <a:sym typeface="Century Gothic"/>
              </a:rPr>
              <a:t>Even though there are many newcomers in this industry we could state that South East Asia is a rapid growth , but meagre profits which lead  to the slipping in the profitability in the future.</a:t>
            </a:r>
            <a:endParaRPr sz="2000">
              <a:solidFill>
                <a:srgbClr val="FFFFFF"/>
              </a:solidFill>
              <a:latin typeface="Century Gothic"/>
              <a:ea typeface="Century Gothic"/>
              <a:cs typeface="Century Gothic"/>
              <a:sym typeface="Century Gothic"/>
            </a:endParaRPr>
          </a:p>
          <a:p>
            <a:pPr indent="0" lvl="0" marL="0" rtl="0" algn="l">
              <a:spcBef>
                <a:spcPts val="1600"/>
              </a:spcBef>
              <a:spcAft>
                <a:spcPts val="1600"/>
              </a:spcAft>
              <a:buNone/>
            </a:pPr>
            <a:r>
              <a:t/>
            </a:r>
            <a:endParaRPr sz="2000">
              <a:solidFill>
                <a:srgbClr val="FFFFFF"/>
              </a:solidFill>
              <a:latin typeface="Century Gothic"/>
              <a:ea typeface="Century Gothic"/>
              <a:cs typeface="Century Gothic"/>
              <a:sym typeface="Century Gothic"/>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