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3" r:id="rId27"/>
    <p:sldId id="284" r:id="rId28"/>
    <p:sldId id="281" r:id="rId29"/>
    <p:sldId id="282" r:id="rId30"/>
    <p:sldId id="291" r:id="rId31"/>
    <p:sldId id="285" r:id="rId32"/>
    <p:sldId id="286" r:id="rId33"/>
    <p:sldId id="287" r:id="rId34"/>
    <p:sldId id="288" r:id="rId35"/>
    <p:sldId id="289" r:id="rId36"/>
    <p:sldId id="290" r:id="rId37"/>
    <p:sldId id="292" r:id="rId38"/>
    <p:sldId id="293" r:id="rId39"/>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68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9E92A32B-D768-418F-B6BC-6A1BC0578C99}" type="datetimeFigureOut">
              <a:rPr lang="th-TH" smtClean="0"/>
              <a:pPr/>
              <a:t>11/10/54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723E744-E2DE-412D-975A-BD8D1AEE285F}"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9E92A32B-D768-418F-B6BC-6A1BC0578C99}" type="datetimeFigureOut">
              <a:rPr lang="th-TH" smtClean="0"/>
              <a:pPr/>
              <a:t>11/10/54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723E744-E2DE-412D-975A-BD8D1AEE285F}"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9E92A32B-D768-418F-B6BC-6A1BC0578C99}" type="datetimeFigureOut">
              <a:rPr lang="th-TH" smtClean="0"/>
              <a:pPr/>
              <a:t>11/10/54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723E744-E2DE-412D-975A-BD8D1AEE285F}"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9E92A32B-D768-418F-B6BC-6A1BC0578C99}" type="datetimeFigureOut">
              <a:rPr lang="th-TH" smtClean="0"/>
              <a:pPr/>
              <a:t>11/10/54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B723E744-E2DE-412D-975A-BD8D1AEE285F}"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9E92A32B-D768-418F-B6BC-6A1BC0578C99}" type="datetimeFigureOut">
              <a:rPr lang="th-TH" smtClean="0"/>
              <a:pPr/>
              <a:t>11/10/54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B723E744-E2DE-412D-975A-BD8D1AEE285F}"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9E92A32B-D768-418F-B6BC-6A1BC0578C99}" type="datetimeFigureOut">
              <a:rPr lang="th-TH" smtClean="0"/>
              <a:pPr/>
              <a:t>11/10/54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B723E744-E2DE-412D-975A-BD8D1AEE285F}"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9E92A32B-D768-418F-B6BC-6A1BC0578C99}" type="datetimeFigureOut">
              <a:rPr lang="th-TH" smtClean="0"/>
              <a:pPr/>
              <a:t>11/10/54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B723E744-E2DE-412D-975A-BD8D1AEE285F}"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9E92A32B-D768-418F-B6BC-6A1BC0578C99}" type="datetimeFigureOut">
              <a:rPr lang="th-TH" smtClean="0"/>
              <a:pPr/>
              <a:t>11/10/54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B723E744-E2DE-412D-975A-BD8D1AEE285F}"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9E92A32B-D768-418F-B6BC-6A1BC0578C99}" type="datetimeFigureOut">
              <a:rPr lang="th-TH" smtClean="0"/>
              <a:pPr/>
              <a:t>11/10/54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B723E744-E2DE-412D-975A-BD8D1AEE285F}"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9E92A32B-D768-418F-B6BC-6A1BC0578C99}" type="datetimeFigureOut">
              <a:rPr lang="th-TH" smtClean="0"/>
              <a:pPr/>
              <a:t>11/10/54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723E744-E2DE-412D-975A-BD8D1AEE285F}"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9E92A32B-D768-418F-B6BC-6A1BC0578C99}" type="datetimeFigureOut">
              <a:rPr lang="th-TH" smtClean="0"/>
              <a:pPr/>
              <a:t>11/10/54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723E744-E2DE-412D-975A-BD8D1AEE285F}"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92A32B-D768-418F-B6BC-6A1BC0578C99}" type="datetimeFigureOut">
              <a:rPr lang="th-TH" smtClean="0"/>
              <a:pPr/>
              <a:t>11/10/54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23E744-E2DE-412D-975A-BD8D1AEE285F}"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1357299"/>
            <a:ext cx="7772400" cy="1571635"/>
          </a:xfrm>
        </p:spPr>
        <p:txBody>
          <a:bodyPr>
            <a:normAutofit/>
          </a:bodyPr>
          <a:lstStyle/>
          <a:p>
            <a:r>
              <a:rPr lang="en-US" sz="5400" dirty="0" smtClean="0"/>
              <a:t>Juristic Acts </a:t>
            </a:r>
            <a:endParaRPr lang="th-TH" sz="5400" dirty="0"/>
          </a:p>
        </p:txBody>
      </p:sp>
      <p:sp>
        <p:nvSpPr>
          <p:cNvPr id="3" name="ชื่อเรื่องรอง 2"/>
          <p:cNvSpPr>
            <a:spLocks noGrp="1"/>
          </p:cNvSpPr>
          <p:nvPr>
            <p:ph type="subTitle" idx="1"/>
          </p:nvPr>
        </p:nvSpPr>
        <p:spPr/>
        <p:txBody>
          <a:bodyPr>
            <a:noAutofit/>
          </a:bodyPr>
          <a:lstStyle/>
          <a:p>
            <a:r>
              <a:rPr lang="en-US" sz="2400" dirty="0" err="1" smtClean="0">
                <a:solidFill>
                  <a:schemeClr val="tx1"/>
                </a:solidFill>
              </a:rPr>
              <a:t>Panumas</a:t>
            </a:r>
            <a:r>
              <a:rPr lang="en-US" sz="2400" dirty="0" smtClean="0">
                <a:solidFill>
                  <a:schemeClr val="tx1"/>
                </a:solidFill>
              </a:rPr>
              <a:t>  </a:t>
            </a:r>
            <a:r>
              <a:rPr lang="en-US" sz="2400" dirty="0" err="1" smtClean="0">
                <a:solidFill>
                  <a:schemeClr val="tx1"/>
                </a:solidFill>
              </a:rPr>
              <a:t>Achalaboon</a:t>
            </a:r>
            <a:endParaRPr lang="en-US" sz="2400" dirty="0" smtClean="0">
              <a:solidFill>
                <a:schemeClr val="tx1"/>
              </a:solidFill>
            </a:endParaRPr>
          </a:p>
          <a:p>
            <a:r>
              <a:rPr lang="en-US" sz="2400" dirty="0" smtClean="0">
                <a:solidFill>
                  <a:schemeClr val="tx1"/>
                </a:solidFill>
              </a:rPr>
              <a:t>Public Prosecutor</a:t>
            </a:r>
          </a:p>
          <a:p>
            <a:r>
              <a:rPr lang="en-US" sz="2400" dirty="0">
                <a:solidFill>
                  <a:schemeClr val="tx1"/>
                </a:solidFill>
              </a:rPr>
              <a:t> </a:t>
            </a:r>
            <a:r>
              <a:rPr lang="en-US" sz="2400" dirty="0" smtClean="0">
                <a:solidFill>
                  <a:schemeClr val="tx1"/>
                </a:solidFill>
              </a:rPr>
              <a:t>International Affairs Department</a:t>
            </a:r>
          </a:p>
          <a:p>
            <a:r>
              <a:rPr lang="en-US" sz="2400" dirty="0" smtClean="0">
                <a:solidFill>
                  <a:schemeClr val="tx1"/>
                </a:solidFill>
              </a:rPr>
              <a:t>Office of the Attorney General</a:t>
            </a:r>
            <a:endParaRPr lang="th-TH" sz="24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5768997"/>
          </a:xfrm>
        </p:spPr>
        <p:txBody>
          <a:bodyPr/>
          <a:lstStyle/>
          <a:p>
            <a:pPr>
              <a:buNone/>
            </a:pPr>
            <a:r>
              <a:rPr lang="en-US" dirty="0" smtClean="0"/>
              <a:t>                                 Juristic Acts </a:t>
            </a:r>
          </a:p>
          <a:p>
            <a:pPr>
              <a:buNone/>
            </a:pPr>
            <a:endParaRPr lang="en-US" dirty="0" smtClean="0"/>
          </a:p>
          <a:p>
            <a:pPr>
              <a:buNone/>
            </a:pPr>
            <a:r>
              <a:rPr lang="en-US" dirty="0" smtClean="0"/>
              <a:t>                                Section 149</a:t>
            </a:r>
          </a:p>
          <a:p>
            <a:pPr>
              <a:buNone/>
            </a:pPr>
            <a:endParaRPr lang="en-US" dirty="0" smtClean="0"/>
          </a:p>
          <a:p>
            <a:pPr>
              <a:buNone/>
            </a:pPr>
            <a:r>
              <a:rPr lang="en-US" dirty="0" smtClean="0"/>
              <a:t>  “Juristic Acts mean voluntary lawful acts, the immediate purpose of which is to establish between to persons juristic relations, to create, modify, transfer, preserve, extinguish the rights.”</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Elements of juristic acts</a:t>
            </a:r>
          </a:p>
          <a:p>
            <a:pPr>
              <a:buNone/>
            </a:pPr>
            <a:endParaRPr lang="en-US" dirty="0" smtClean="0"/>
          </a:p>
          <a:p>
            <a:pPr marL="514350" indent="-514350">
              <a:buAutoNum type="arabicPeriod"/>
            </a:pPr>
            <a:r>
              <a:rPr lang="en-US" dirty="0" smtClean="0"/>
              <a:t>Act</a:t>
            </a:r>
          </a:p>
          <a:p>
            <a:pPr marL="514350" indent="-514350">
              <a:buAutoNum type="arabicPeriod"/>
            </a:pPr>
            <a:r>
              <a:rPr lang="en-US" dirty="0" smtClean="0"/>
              <a:t>Such act</a:t>
            </a:r>
          </a:p>
          <a:p>
            <a:pPr marL="514350" indent="-514350">
              <a:buNone/>
            </a:pPr>
            <a:r>
              <a:rPr lang="en-US" dirty="0" smtClean="0"/>
              <a:t>      2.1 voluntary</a:t>
            </a:r>
          </a:p>
          <a:p>
            <a:pPr marL="514350" indent="-514350">
              <a:buNone/>
            </a:pPr>
            <a:r>
              <a:rPr lang="en-US" dirty="0" smtClean="0"/>
              <a:t>      2.2 lawful</a:t>
            </a:r>
          </a:p>
          <a:p>
            <a:pPr marL="514350" indent="-514350">
              <a:buNone/>
            </a:pPr>
            <a:r>
              <a:rPr lang="en-US" dirty="0" smtClean="0"/>
              <a:t>3. Declaration of intention </a:t>
            </a:r>
          </a:p>
          <a:p>
            <a:pPr marL="514350" indent="-514350">
              <a:buNone/>
            </a:pPr>
            <a:r>
              <a:rPr lang="en-US" dirty="0" smtClean="0"/>
              <a:t>4. Movement of Rights</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solidFill>
                  <a:schemeClr val="accent6"/>
                </a:solidFill>
              </a:rPr>
              <a:t> </a:t>
            </a:r>
            <a:r>
              <a:rPr lang="en-US" dirty="0" smtClean="0"/>
              <a:t>1. Act means the expression of intention through the movement of body or the non-movement of body.</a:t>
            </a:r>
          </a:p>
          <a:p>
            <a:pPr>
              <a:buNone/>
            </a:pPr>
            <a:endParaRPr lang="en-US" dirty="0" smtClean="0"/>
          </a:p>
          <a:p>
            <a:pPr>
              <a:buNone/>
            </a:pPr>
            <a:endParaRPr lang="en-US" dirty="0" smtClean="0"/>
          </a:p>
          <a:p>
            <a:pPr marL="514350" indent="-514350">
              <a:buAutoNum type="arabicPeriod" startAt="2"/>
            </a:pPr>
            <a:r>
              <a:rPr lang="en-US" dirty="0" smtClean="0"/>
              <a:t>Voluntary and lawful act</a:t>
            </a:r>
          </a:p>
          <a:p>
            <a:pPr marL="514350" indent="-514350">
              <a:buNone/>
            </a:pPr>
            <a:r>
              <a:rPr lang="en-US" dirty="0" smtClean="0"/>
              <a:t>     - If the act is done fraudulently or being  </a:t>
            </a:r>
          </a:p>
          <a:p>
            <a:pPr marL="514350" indent="-514350">
              <a:buNone/>
            </a:pPr>
            <a:r>
              <a:rPr lang="en-US" dirty="0" smtClean="0"/>
              <a:t>       threatened, such act is </a:t>
            </a:r>
            <a:r>
              <a:rPr lang="en-US" dirty="0" smtClean="0"/>
              <a:t>uncompleted</a:t>
            </a:r>
            <a:r>
              <a:rPr lang="en-US" dirty="0" smtClean="0"/>
              <a:t>.  </a:t>
            </a:r>
          </a:p>
          <a:p>
            <a:pPr marL="514350" indent="-514350">
              <a:buNone/>
            </a:pPr>
            <a:r>
              <a:rPr lang="en-US" dirty="0" smtClean="0"/>
              <a:t>      </a:t>
            </a:r>
          </a:p>
          <a:p>
            <a:pPr marL="514350" indent="-514350">
              <a:buNone/>
            </a:pP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5911873"/>
          </a:xfrm>
        </p:spPr>
        <p:txBody>
          <a:bodyPr/>
          <a:lstStyle/>
          <a:p>
            <a:pPr>
              <a:buNone/>
            </a:pPr>
            <a:r>
              <a:rPr lang="en-US" dirty="0" smtClean="0">
                <a:solidFill>
                  <a:srgbClr val="00B050"/>
                </a:solidFill>
              </a:rPr>
              <a:t> </a:t>
            </a:r>
            <a:r>
              <a:rPr lang="en-US" dirty="0" smtClean="0"/>
              <a:t>3. Declaration of Intention</a:t>
            </a:r>
          </a:p>
          <a:p>
            <a:pPr>
              <a:buNone/>
            </a:pPr>
            <a:r>
              <a:rPr lang="en-US" dirty="0" smtClean="0"/>
              <a:t>    - Intention should be declared willfully.</a:t>
            </a:r>
          </a:p>
          <a:p>
            <a:pPr>
              <a:buNone/>
            </a:pPr>
            <a:r>
              <a:rPr lang="en-US" dirty="0" smtClean="0"/>
              <a:t>    - Intention should be declared with the     </a:t>
            </a:r>
          </a:p>
          <a:p>
            <a:pPr>
              <a:buNone/>
            </a:pPr>
            <a:r>
              <a:rPr lang="en-US" dirty="0" smtClean="0"/>
              <a:t>      complete understanding of the outcomes.</a:t>
            </a:r>
          </a:p>
          <a:p>
            <a:pPr>
              <a:buNone/>
            </a:pPr>
            <a:endParaRPr lang="en-US" dirty="0" smtClean="0"/>
          </a:p>
          <a:p>
            <a:pPr>
              <a:buNone/>
            </a:pPr>
            <a:r>
              <a:rPr lang="en-US" dirty="0" smtClean="0"/>
              <a:t>4. Movement of Rights</a:t>
            </a:r>
          </a:p>
          <a:p>
            <a:pPr>
              <a:buNone/>
            </a:pPr>
            <a:r>
              <a:rPr lang="en-US" dirty="0" smtClean="0"/>
              <a:t>    - create, change, transfer, reserve or  </a:t>
            </a:r>
          </a:p>
          <a:p>
            <a:pPr>
              <a:buNone/>
            </a:pPr>
            <a:r>
              <a:rPr lang="en-US" dirty="0" smtClean="0"/>
              <a:t>      extinguish  </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t>                  Validity of the Juristic Acts</a:t>
            </a:r>
          </a:p>
          <a:p>
            <a:pPr>
              <a:buNone/>
            </a:pPr>
            <a:endParaRPr lang="en-US" dirty="0" smtClean="0">
              <a:solidFill>
                <a:srgbClr val="FFFF00"/>
              </a:solidFill>
            </a:endParaRPr>
          </a:p>
          <a:p>
            <a:pPr marL="514350" indent="-514350">
              <a:buAutoNum type="arabicPeriod"/>
            </a:pPr>
            <a:r>
              <a:rPr lang="en-US" dirty="0" smtClean="0"/>
              <a:t>Capacity of the party</a:t>
            </a:r>
          </a:p>
          <a:p>
            <a:pPr marL="514350" indent="-514350">
              <a:buAutoNum type="arabicPeriod"/>
            </a:pPr>
            <a:endParaRPr lang="en-US" dirty="0" smtClean="0"/>
          </a:p>
          <a:p>
            <a:pPr marL="514350" indent="-514350">
              <a:buAutoNum type="arabicPeriod"/>
            </a:pPr>
            <a:r>
              <a:rPr lang="en-US" dirty="0" smtClean="0"/>
              <a:t>Objective of the juristic acts</a:t>
            </a:r>
          </a:p>
          <a:p>
            <a:pPr marL="514350" indent="-514350">
              <a:buAutoNum type="arabicPeriod"/>
            </a:pPr>
            <a:endParaRPr lang="en-US" dirty="0" smtClean="0"/>
          </a:p>
          <a:p>
            <a:pPr marL="514350" indent="-514350">
              <a:buAutoNum type="arabicPeriod"/>
            </a:pPr>
            <a:r>
              <a:rPr lang="en-US" dirty="0" smtClean="0"/>
              <a:t>Form of the juristic acts</a:t>
            </a:r>
          </a:p>
          <a:p>
            <a:pPr marL="514350" indent="-514350">
              <a:buAutoNum type="arabicPeriod"/>
            </a:pPr>
            <a:endParaRPr lang="en-US" dirty="0" smtClean="0"/>
          </a:p>
          <a:p>
            <a:pPr marL="514350" indent="-514350">
              <a:buNone/>
            </a:pPr>
            <a:r>
              <a:rPr lang="en-US" dirty="0" smtClean="0"/>
              <a:t>4. Declaration of intention by the party</a:t>
            </a:r>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marL="514350" indent="-514350">
              <a:buAutoNum type="arabicPeriod"/>
            </a:pPr>
            <a:r>
              <a:rPr lang="en-US" dirty="0" smtClean="0"/>
              <a:t>Capacity of the party</a:t>
            </a:r>
          </a:p>
          <a:p>
            <a:pPr marL="514350" indent="-514350">
              <a:buAutoNum type="arabicPeriod"/>
            </a:pPr>
            <a:endParaRPr lang="en-US" dirty="0" smtClean="0"/>
          </a:p>
          <a:p>
            <a:pPr marL="514350" indent="-514350">
              <a:buNone/>
            </a:pPr>
            <a:r>
              <a:rPr lang="en-US" dirty="0" smtClean="0"/>
              <a:t>     1.1 Personality (Section 15)</a:t>
            </a:r>
          </a:p>
          <a:p>
            <a:pPr marL="514350" indent="-514350">
              <a:buNone/>
            </a:pPr>
            <a:endParaRPr lang="en-US" dirty="0" smtClean="0"/>
          </a:p>
          <a:p>
            <a:pPr marL="514350" indent="-514350">
              <a:buNone/>
            </a:pPr>
            <a:r>
              <a:rPr lang="en-US" dirty="0" smtClean="0"/>
              <a:t>     1.2 Not incapacitated person</a:t>
            </a:r>
          </a:p>
          <a:p>
            <a:pPr marL="514350" indent="-514350">
              <a:buNone/>
            </a:pPr>
            <a:r>
              <a:rPr lang="en-US" dirty="0" smtClean="0"/>
              <a:t>            e.g. minor, person of unsound mind</a:t>
            </a:r>
          </a:p>
          <a:p>
            <a:pPr marL="514350" indent="-514350">
              <a:buNone/>
            </a:pPr>
            <a:endParaRPr lang="en-US" dirty="0" smtClean="0"/>
          </a:p>
          <a:p>
            <a:pPr marL="514350" indent="-514350">
              <a:buNone/>
            </a:pPr>
            <a:r>
              <a:rPr lang="en-US" dirty="0" smtClean="0"/>
              <a:t>     1.3 Legally capable </a:t>
            </a:r>
          </a:p>
          <a:p>
            <a:pPr marL="514350" indent="-514350">
              <a:buNone/>
            </a:pPr>
            <a:r>
              <a:rPr lang="en-US" dirty="0" smtClean="0"/>
              <a:t>            e.g. a property of husband and wife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5768997"/>
          </a:xfrm>
        </p:spPr>
        <p:txBody>
          <a:bodyPr/>
          <a:lstStyle/>
          <a:p>
            <a:pPr>
              <a:buNone/>
            </a:pPr>
            <a:r>
              <a:rPr lang="en-US" dirty="0" smtClean="0"/>
              <a:t> 2. Objective of the juristic acts</a:t>
            </a:r>
          </a:p>
          <a:p>
            <a:pPr>
              <a:buNone/>
            </a:pPr>
            <a:endParaRPr lang="en-US" dirty="0" smtClean="0"/>
          </a:p>
          <a:p>
            <a:pPr>
              <a:buNone/>
            </a:pPr>
            <a:r>
              <a:rPr lang="en-US" dirty="0" smtClean="0"/>
              <a:t>                             Section 150</a:t>
            </a:r>
          </a:p>
          <a:p>
            <a:pPr>
              <a:buNone/>
            </a:pPr>
            <a:endParaRPr lang="en-US" dirty="0" smtClean="0"/>
          </a:p>
          <a:p>
            <a:pPr>
              <a:buNone/>
            </a:pPr>
            <a:r>
              <a:rPr lang="en-US" dirty="0" smtClean="0"/>
              <a:t>  “An act is void if its object is expressly prohibited by law or is impossible, or is contrary to public order or good morals.” </a:t>
            </a:r>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Void</a:t>
            </a:r>
          </a:p>
          <a:p>
            <a:pPr>
              <a:buNone/>
            </a:pPr>
            <a:r>
              <a:rPr lang="en-US" dirty="0" smtClean="0"/>
              <a:t> - never happen, never exist</a:t>
            </a:r>
          </a:p>
          <a:p>
            <a:pPr>
              <a:buNone/>
            </a:pPr>
            <a:r>
              <a:rPr lang="en-US" dirty="0" smtClean="0"/>
              <a:t> - unenforceable</a:t>
            </a:r>
          </a:p>
          <a:p>
            <a:pPr>
              <a:buNone/>
            </a:pPr>
            <a:r>
              <a:rPr lang="en-US" dirty="0" smtClean="0"/>
              <a:t> - ratification cannot be made</a:t>
            </a:r>
          </a:p>
          <a:p>
            <a:pPr>
              <a:buNone/>
            </a:pPr>
            <a:endParaRPr lang="en-US" dirty="0" smtClean="0"/>
          </a:p>
          <a:p>
            <a:pPr>
              <a:buNone/>
            </a:pPr>
            <a:endParaRPr lang="en-US" dirty="0" smtClean="0"/>
          </a:p>
          <a:p>
            <a:pPr>
              <a:buNone/>
            </a:pPr>
            <a:r>
              <a:rPr lang="en-US" dirty="0" smtClean="0"/>
              <a:t>Expressly prohibited by law</a:t>
            </a:r>
          </a:p>
          <a:p>
            <a:pPr>
              <a:buNone/>
            </a:pPr>
            <a:r>
              <a:rPr lang="en-US" dirty="0" smtClean="0"/>
              <a:t> - borrowing money to buy narcotic drugs or lethal weapons</a:t>
            </a:r>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6143668"/>
          </a:xfrm>
        </p:spPr>
        <p:txBody>
          <a:bodyPr/>
          <a:lstStyle/>
          <a:p>
            <a:pPr>
              <a:buNone/>
            </a:pPr>
            <a:r>
              <a:rPr lang="en-US" dirty="0" smtClean="0"/>
              <a:t>Impossibility</a:t>
            </a:r>
          </a:p>
          <a:p>
            <a:pPr>
              <a:buNone/>
            </a:pPr>
            <a:r>
              <a:rPr lang="en-US" dirty="0" smtClean="0"/>
              <a:t> - The party intends to create juristic relationship, but the final purpose of the act cannot be completely accomplished </a:t>
            </a:r>
          </a:p>
          <a:p>
            <a:pPr>
              <a:buNone/>
            </a:pPr>
            <a:r>
              <a:rPr lang="en-US" dirty="0" smtClean="0"/>
              <a:t>      e.g. buying a land in the moon</a:t>
            </a:r>
          </a:p>
          <a:p>
            <a:pPr>
              <a:buNone/>
            </a:pPr>
            <a:endParaRPr lang="en-US" dirty="0" smtClean="0"/>
          </a:p>
          <a:p>
            <a:pPr>
              <a:buNone/>
            </a:pPr>
            <a:r>
              <a:rPr lang="en-US" dirty="0" smtClean="0"/>
              <a:t>Contrary to public orders or good morals</a:t>
            </a:r>
          </a:p>
          <a:p>
            <a:pPr>
              <a:buNone/>
            </a:pPr>
            <a:r>
              <a:rPr lang="en-US" dirty="0" smtClean="0"/>
              <a:t> - case by case basis</a:t>
            </a:r>
          </a:p>
          <a:p>
            <a:pPr>
              <a:buNone/>
            </a:pPr>
            <a:r>
              <a:rPr lang="en-US" dirty="0" smtClean="0"/>
              <a:t> - depending on social norm</a:t>
            </a:r>
          </a:p>
          <a:p>
            <a:pPr>
              <a:buNone/>
            </a:pPr>
            <a:r>
              <a:rPr lang="en-US" dirty="0" smtClean="0"/>
              <a:t>       e.g. hiring for abortion</a:t>
            </a:r>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3. Form of the juristic acts</a:t>
            </a:r>
          </a:p>
          <a:p>
            <a:pPr>
              <a:buNone/>
            </a:pPr>
            <a:r>
              <a:rPr lang="en-US" dirty="0" smtClean="0"/>
              <a:t>                     </a:t>
            </a:r>
          </a:p>
          <a:p>
            <a:pPr>
              <a:buNone/>
            </a:pPr>
            <a:r>
              <a:rPr lang="en-US" dirty="0" smtClean="0"/>
              <a:t>                             Section 152</a:t>
            </a:r>
          </a:p>
          <a:p>
            <a:pPr>
              <a:buNone/>
            </a:pPr>
            <a:endParaRPr lang="en-US" dirty="0" smtClean="0"/>
          </a:p>
          <a:p>
            <a:pPr>
              <a:buNone/>
            </a:pPr>
            <a:r>
              <a:rPr lang="en-US" dirty="0" smtClean="0"/>
              <a:t>    “An act which is not in the form prescribed by   </a:t>
            </a:r>
          </a:p>
          <a:p>
            <a:pPr>
              <a:buNone/>
            </a:pPr>
            <a:r>
              <a:rPr lang="en-US" dirty="0" smtClean="0"/>
              <a:t>      law is void.”</a:t>
            </a:r>
          </a:p>
          <a:p>
            <a:pPr>
              <a:buNone/>
            </a:pPr>
            <a:endParaRPr lang="en-US" dirty="0" smtClean="0"/>
          </a:p>
          <a:p>
            <a:pPr>
              <a:buNone/>
            </a:pPr>
            <a:r>
              <a:rPr lang="en-US" dirty="0" smtClean="0"/>
              <a:t>- Generally juristic acts do not have the form, unless it is clearly stated by law.</a:t>
            </a:r>
          </a:p>
          <a:p>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Form of juristic acts</a:t>
            </a:r>
          </a:p>
          <a:p>
            <a:pPr marL="514350" indent="-514350">
              <a:buAutoNum type="arabicPeriod"/>
            </a:pPr>
            <a:r>
              <a:rPr lang="en-US" dirty="0" smtClean="0"/>
              <a:t>Made in writing and registered at the competent office</a:t>
            </a:r>
          </a:p>
          <a:p>
            <a:pPr marL="514350" indent="-514350">
              <a:buNone/>
            </a:pPr>
            <a:r>
              <a:rPr lang="en-US" dirty="0" smtClean="0"/>
              <a:t>         e.g. sale of immovable property, mortgage, </a:t>
            </a:r>
          </a:p>
          <a:p>
            <a:pPr marL="514350" indent="-514350">
              <a:buNone/>
            </a:pPr>
            <a:r>
              <a:rPr lang="en-US" dirty="0" smtClean="0"/>
              <a:t>                 hire-purchase, hire of immovable </a:t>
            </a:r>
          </a:p>
          <a:p>
            <a:pPr marL="514350" indent="-514350">
              <a:buNone/>
            </a:pPr>
            <a:r>
              <a:rPr lang="en-US" dirty="0" smtClean="0"/>
              <a:t>                 property for more than 3 years</a:t>
            </a:r>
          </a:p>
          <a:p>
            <a:pPr marL="514350" indent="-514350">
              <a:buNone/>
            </a:pPr>
            <a:endParaRPr lang="en-US" dirty="0" smtClean="0"/>
          </a:p>
          <a:p>
            <a:pPr marL="514350" indent="-514350">
              <a:buNone/>
            </a:pPr>
            <a:r>
              <a:rPr lang="en-US" dirty="0" smtClean="0"/>
              <a:t>2. Registered at the competent office</a:t>
            </a:r>
          </a:p>
          <a:p>
            <a:pPr marL="514350" indent="-514350">
              <a:buNone/>
            </a:pPr>
            <a:r>
              <a:rPr lang="en-US" dirty="0" smtClean="0">
                <a:solidFill>
                  <a:srgbClr val="C00000"/>
                </a:solidFill>
              </a:rPr>
              <a:t>          </a:t>
            </a:r>
            <a:r>
              <a:rPr lang="en-US" dirty="0" smtClean="0"/>
              <a:t>e.g. marriage</a:t>
            </a:r>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500858"/>
          </a:xfrm>
        </p:spPr>
        <p:txBody>
          <a:bodyPr/>
          <a:lstStyle/>
          <a:p>
            <a:pPr>
              <a:buNone/>
            </a:pPr>
            <a:r>
              <a:rPr lang="en-US" dirty="0" smtClean="0"/>
              <a:t>3. Made in writing</a:t>
            </a:r>
          </a:p>
          <a:p>
            <a:pPr>
              <a:buNone/>
            </a:pPr>
            <a:r>
              <a:rPr lang="en-US" dirty="0" smtClean="0"/>
              <a:t>         e.g. a will</a:t>
            </a:r>
          </a:p>
          <a:p>
            <a:pPr>
              <a:buNone/>
            </a:pPr>
            <a:endParaRPr lang="en-US" dirty="0" smtClean="0"/>
          </a:p>
          <a:p>
            <a:pPr>
              <a:buNone/>
            </a:pPr>
            <a:r>
              <a:rPr lang="en-US" dirty="0" smtClean="0"/>
              <a:t>4. No form</a:t>
            </a:r>
          </a:p>
          <a:p>
            <a:pPr>
              <a:buNone/>
            </a:pPr>
            <a:r>
              <a:rPr lang="en-US" dirty="0" smtClean="0"/>
              <a:t>          e.g. loan for use, loan for consumption</a:t>
            </a:r>
          </a:p>
          <a:p>
            <a:pPr>
              <a:buNone/>
            </a:pPr>
            <a:endParaRPr lang="en-US" dirty="0" smtClean="0"/>
          </a:p>
          <a:p>
            <a:pPr>
              <a:buNone/>
            </a:pPr>
            <a:r>
              <a:rPr lang="en-US" dirty="0" smtClean="0"/>
              <a:t> Remark</a:t>
            </a:r>
          </a:p>
          <a:p>
            <a:pPr>
              <a:buNone/>
            </a:pPr>
            <a:r>
              <a:rPr lang="en-US" dirty="0" smtClean="0"/>
              <a:t>    Sometimes the law does not require the form, but it requires written evidence for filing the case to the court.</a:t>
            </a:r>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a:t>
            </a:r>
            <a:r>
              <a:rPr lang="en-US" sz="2400" dirty="0" smtClean="0"/>
              <a:t>Form VS. Written evidence for filing the case to the court</a:t>
            </a:r>
          </a:p>
          <a:p>
            <a:pPr>
              <a:buNone/>
            </a:pPr>
            <a:endParaRPr lang="en-US" sz="2400" dirty="0" smtClean="0"/>
          </a:p>
          <a:p>
            <a:pPr>
              <a:buNone/>
            </a:pPr>
            <a:r>
              <a:rPr lang="en-US" sz="2400" dirty="0" smtClean="0"/>
              <a:t> According to Section 152, if the party does not comply the </a:t>
            </a:r>
          </a:p>
          <a:p>
            <a:pPr>
              <a:buNone/>
            </a:pPr>
            <a:r>
              <a:rPr lang="en-US" sz="2400" dirty="0" smtClean="0"/>
              <a:t> FORM prescribed by the law, the juristic act is void.</a:t>
            </a:r>
          </a:p>
          <a:p>
            <a:pPr>
              <a:buNone/>
            </a:pPr>
            <a:endParaRPr lang="en-US" sz="2400" dirty="0" smtClean="0"/>
          </a:p>
          <a:p>
            <a:pPr>
              <a:buNone/>
            </a:pPr>
            <a:r>
              <a:rPr lang="en-US" sz="2400" dirty="0" smtClean="0"/>
              <a:t> In case the law does not require the form, but it requires written </a:t>
            </a:r>
          </a:p>
          <a:p>
            <a:pPr>
              <a:buNone/>
            </a:pPr>
            <a:r>
              <a:rPr lang="en-US" sz="2400" dirty="0" smtClean="0"/>
              <a:t> evidence for filing the case to the court.     If there is no written </a:t>
            </a:r>
          </a:p>
          <a:p>
            <a:pPr>
              <a:buNone/>
            </a:pPr>
            <a:r>
              <a:rPr lang="en-US" sz="2400" dirty="0" smtClean="0"/>
              <a:t> evidence, the juristic act is still valid, but it cannot be </a:t>
            </a:r>
          </a:p>
          <a:p>
            <a:pPr>
              <a:buNone/>
            </a:pPr>
            <a:r>
              <a:rPr lang="en-US" sz="2400" dirty="0" smtClean="0"/>
              <a:t> enforceable.  (present the case to the court)</a:t>
            </a:r>
          </a:p>
          <a:p>
            <a:pPr>
              <a:buNone/>
            </a:pPr>
            <a:endParaRPr lang="en-US" sz="2400" dirty="0" smtClean="0"/>
          </a:p>
          <a:p>
            <a:pPr>
              <a:buNone/>
            </a:pPr>
            <a:r>
              <a:rPr lang="en-US" sz="2400" dirty="0" smtClean="0"/>
              <a:t> Therefore, written evidence is not the Form, but it is the proving </a:t>
            </a:r>
          </a:p>
          <a:p>
            <a:pPr>
              <a:buNone/>
            </a:pPr>
            <a:r>
              <a:rPr lang="en-US" sz="2400" dirty="0" smtClean="0"/>
              <a:t> evidence for a juristic act in order to present the case to the </a:t>
            </a:r>
          </a:p>
          <a:p>
            <a:pPr>
              <a:buNone/>
            </a:pPr>
            <a:r>
              <a:rPr lang="en-US" sz="2400" dirty="0" smtClean="0"/>
              <a:t> court.</a:t>
            </a:r>
            <a:endParaRPr lang="th-TH"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fontScale="92500" lnSpcReduction="20000"/>
          </a:bodyPr>
          <a:lstStyle/>
          <a:p>
            <a:pPr>
              <a:buNone/>
            </a:pPr>
            <a:r>
              <a:rPr lang="en-US" dirty="0" smtClean="0"/>
              <a:t>The following juristic acts are required to have </a:t>
            </a:r>
          </a:p>
          <a:p>
            <a:pPr>
              <a:buNone/>
            </a:pPr>
            <a:r>
              <a:rPr lang="en-US" dirty="0" smtClean="0"/>
              <a:t>the written evidence for filing the case to the court.</a:t>
            </a:r>
          </a:p>
          <a:p>
            <a:pPr>
              <a:buNone/>
            </a:pPr>
            <a:endParaRPr lang="en-US" dirty="0" smtClean="0"/>
          </a:p>
          <a:p>
            <a:pPr marL="514350" indent="-514350">
              <a:buAutoNum type="arabicPeriod"/>
            </a:pPr>
            <a:r>
              <a:rPr lang="en-US" dirty="0" smtClean="0"/>
              <a:t>Loan of money worth more than 2,000 Baht</a:t>
            </a:r>
          </a:p>
          <a:p>
            <a:pPr marL="514350" indent="-514350">
              <a:buAutoNum type="arabicPeriod"/>
            </a:pPr>
            <a:r>
              <a:rPr lang="en-US" dirty="0" smtClean="0"/>
              <a:t>Rent of immovable property not exceeding </a:t>
            </a:r>
          </a:p>
          <a:p>
            <a:pPr marL="514350" indent="-514350">
              <a:buNone/>
            </a:pPr>
            <a:r>
              <a:rPr lang="en-US" dirty="0" smtClean="0"/>
              <a:t>      3 years</a:t>
            </a:r>
          </a:p>
          <a:p>
            <a:pPr marL="514350" indent="-514350">
              <a:buNone/>
            </a:pPr>
            <a:r>
              <a:rPr lang="en-US" dirty="0" smtClean="0"/>
              <a:t>3. Insurance</a:t>
            </a:r>
          </a:p>
          <a:p>
            <a:pPr marL="514350" indent="-514350">
              <a:buNone/>
            </a:pPr>
            <a:r>
              <a:rPr lang="en-US" dirty="0" smtClean="0"/>
              <a:t>4. Compromise</a:t>
            </a:r>
          </a:p>
          <a:p>
            <a:pPr marL="514350" indent="-514350">
              <a:buNone/>
            </a:pPr>
            <a:r>
              <a:rPr lang="en-US" dirty="0" smtClean="0"/>
              <a:t>5. </a:t>
            </a:r>
            <a:r>
              <a:rPr lang="en-US" dirty="0" err="1" smtClean="0"/>
              <a:t>Suretyship</a:t>
            </a:r>
            <a:endParaRPr lang="en-US" dirty="0" smtClean="0"/>
          </a:p>
          <a:p>
            <a:pPr marL="514350" indent="-514350">
              <a:buNone/>
            </a:pPr>
            <a:r>
              <a:rPr lang="en-US" dirty="0" smtClean="0"/>
              <a:t>6. Contract to buy or to sell the immovable </a:t>
            </a:r>
          </a:p>
          <a:p>
            <a:pPr marL="514350" indent="-514350">
              <a:buNone/>
            </a:pPr>
            <a:r>
              <a:rPr lang="en-US" dirty="0" smtClean="0"/>
              <a:t>     property</a:t>
            </a:r>
          </a:p>
          <a:p>
            <a:pPr marL="514350" indent="-514350">
              <a:buNone/>
            </a:pPr>
            <a:r>
              <a:rPr lang="en-US" dirty="0" smtClean="0"/>
              <a:t>7. Buy and sell contract of movable property </a:t>
            </a:r>
          </a:p>
          <a:p>
            <a:pPr marL="514350" indent="-514350">
              <a:buNone/>
            </a:pPr>
            <a:r>
              <a:rPr lang="en-US" dirty="0" smtClean="0"/>
              <a:t>    worth more than 20,000 Baht </a:t>
            </a:r>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lstStyle/>
          <a:p>
            <a:pPr>
              <a:buNone/>
            </a:pPr>
            <a:r>
              <a:rPr lang="en-US" dirty="0" smtClean="0"/>
              <a:t> 4. Declaration of intention by the party</a:t>
            </a:r>
          </a:p>
          <a:p>
            <a:pPr>
              <a:buNone/>
            </a:pPr>
            <a:endParaRPr lang="en-US" dirty="0" smtClean="0"/>
          </a:p>
          <a:p>
            <a:pPr>
              <a:buNone/>
            </a:pPr>
            <a:r>
              <a:rPr lang="en-US" dirty="0" smtClean="0"/>
              <a:t>4.1 Hidden Intention</a:t>
            </a:r>
          </a:p>
          <a:p>
            <a:pPr>
              <a:buNone/>
            </a:pPr>
            <a:endParaRPr lang="en-US" dirty="0" smtClean="0"/>
          </a:p>
          <a:p>
            <a:pPr>
              <a:buNone/>
            </a:pPr>
            <a:r>
              <a:rPr lang="en-US" dirty="0" smtClean="0"/>
              <a:t>                                Section 154</a:t>
            </a:r>
          </a:p>
          <a:p>
            <a:pPr>
              <a:buNone/>
            </a:pPr>
            <a:endParaRPr lang="en-US" dirty="0" smtClean="0"/>
          </a:p>
          <a:p>
            <a:pPr>
              <a:buNone/>
            </a:pPr>
            <a:r>
              <a:rPr lang="en-US" dirty="0" smtClean="0"/>
              <a:t> “The declaration of intention is not void on the ground that </a:t>
            </a:r>
            <a:r>
              <a:rPr lang="en-US" dirty="0" err="1" smtClean="0"/>
              <a:t>declarant</a:t>
            </a:r>
            <a:r>
              <a:rPr lang="en-US" dirty="0" smtClean="0"/>
              <a:t> in the recesses of his mind does not intend to be bound by his expressed intention, unless  hidden intention was known to the other party.”</a:t>
            </a:r>
            <a:endParaRPr lang="th-TH" dirty="0" smtClean="0"/>
          </a:p>
          <a:p>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normAutofit lnSpcReduction="10000"/>
          </a:bodyPr>
          <a:lstStyle/>
          <a:p>
            <a:pPr>
              <a:buNone/>
            </a:pPr>
            <a:r>
              <a:rPr lang="en-US" dirty="0" smtClean="0"/>
              <a:t>                                 Example</a:t>
            </a:r>
          </a:p>
          <a:p>
            <a:pPr>
              <a:buNone/>
            </a:pPr>
            <a:endParaRPr lang="en-US" dirty="0" smtClean="0"/>
          </a:p>
          <a:p>
            <a:pPr>
              <a:buNone/>
            </a:pPr>
            <a:r>
              <a:rPr lang="en-US" dirty="0" smtClean="0"/>
              <a:t> John have the classic Mercedes and he loves his </a:t>
            </a:r>
          </a:p>
          <a:p>
            <a:pPr>
              <a:buNone/>
            </a:pPr>
            <a:r>
              <a:rPr lang="en-US" dirty="0" smtClean="0"/>
              <a:t> car very much. Christ, John’s dear friend, helps </a:t>
            </a:r>
          </a:p>
          <a:p>
            <a:pPr>
              <a:buNone/>
            </a:pPr>
            <a:r>
              <a:rPr lang="en-US" dirty="0" smtClean="0"/>
              <a:t> him to get a good job. Christ offers to buy John’s </a:t>
            </a:r>
          </a:p>
          <a:p>
            <a:pPr>
              <a:buNone/>
            </a:pPr>
            <a:r>
              <a:rPr lang="en-US" dirty="0" smtClean="0"/>
              <a:t> car in a good price. John does not want to </a:t>
            </a:r>
          </a:p>
          <a:p>
            <a:pPr>
              <a:buNone/>
            </a:pPr>
            <a:r>
              <a:rPr lang="en-US" dirty="0" smtClean="0"/>
              <a:t> refuse Christ’s offer, but actually he does not </a:t>
            </a:r>
          </a:p>
          <a:p>
            <a:pPr>
              <a:buNone/>
            </a:pPr>
            <a:r>
              <a:rPr lang="en-US" dirty="0" smtClean="0"/>
              <a:t> want to sell it. </a:t>
            </a:r>
          </a:p>
          <a:p>
            <a:pPr>
              <a:buNone/>
            </a:pPr>
            <a:endParaRPr lang="en-US" dirty="0" smtClean="0"/>
          </a:p>
          <a:p>
            <a:pPr>
              <a:buNone/>
            </a:pPr>
            <a:r>
              <a:rPr lang="en-US" dirty="0" smtClean="0"/>
              <a:t>The sale contract is not void, unless John’s </a:t>
            </a:r>
          </a:p>
          <a:p>
            <a:pPr>
              <a:buNone/>
            </a:pPr>
            <a:r>
              <a:rPr lang="en-US" dirty="0" smtClean="0"/>
              <a:t>intention is known to Christ. </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t> 4.2 Fictitious Intention</a:t>
            </a:r>
          </a:p>
          <a:p>
            <a:pPr>
              <a:buNone/>
            </a:pPr>
            <a:endParaRPr lang="en-US" dirty="0" smtClean="0"/>
          </a:p>
          <a:p>
            <a:pPr>
              <a:buNone/>
            </a:pPr>
            <a:r>
              <a:rPr lang="en-US" dirty="0" smtClean="0"/>
              <a:t>                  Section 155 paragraph 1</a:t>
            </a:r>
          </a:p>
          <a:p>
            <a:pPr>
              <a:buNone/>
            </a:pPr>
            <a:endParaRPr lang="en-US" dirty="0" smtClean="0"/>
          </a:p>
          <a:p>
            <a:pPr>
              <a:buNone/>
            </a:pPr>
            <a:r>
              <a:rPr lang="en-US" dirty="0" smtClean="0"/>
              <a:t>  “A declaration of intention made with the </a:t>
            </a:r>
            <a:r>
              <a:rPr lang="en-US" dirty="0" err="1" smtClean="0"/>
              <a:t>connnivance</a:t>
            </a:r>
            <a:r>
              <a:rPr lang="en-US" dirty="0" smtClean="0"/>
              <a:t> of the other party which is fictitious is void; but its invalidity cannot be set up against third persons injured by the fictitious declaration of intention and acting in good faith.”</a:t>
            </a:r>
          </a:p>
          <a:p>
            <a:pPr>
              <a:buNone/>
            </a:pP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Example</a:t>
            </a:r>
          </a:p>
          <a:p>
            <a:pPr>
              <a:buNone/>
            </a:pPr>
            <a:r>
              <a:rPr lang="en-US" dirty="0" smtClean="0"/>
              <a:t> </a:t>
            </a:r>
            <a:r>
              <a:rPr lang="en-US" dirty="0" err="1" smtClean="0"/>
              <a:t>Sanchai</a:t>
            </a:r>
            <a:r>
              <a:rPr lang="en-US" dirty="0" smtClean="0"/>
              <a:t> borrows money from </a:t>
            </a:r>
            <a:r>
              <a:rPr lang="en-US" dirty="0" err="1" smtClean="0"/>
              <a:t>Santi</a:t>
            </a:r>
            <a:r>
              <a:rPr lang="en-US" dirty="0" smtClean="0"/>
              <a:t>.</a:t>
            </a:r>
          </a:p>
          <a:p>
            <a:pPr>
              <a:buNone/>
            </a:pPr>
            <a:r>
              <a:rPr lang="en-US" dirty="0" smtClean="0"/>
              <a:t> </a:t>
            </a:r>
            <a:r>
              <a:rPr lang="en-US" dirty="0" err="1" smtClean="0"/>
              <a:t>Sanchai</a:t>
            </a:r>
            <a:r>
              <a:rPr lang="en-US" dirty="0" smtClean="0"/>
              <a:t> does not have money to return to </a:t>
            </a:r>
            <a:r>
              <a:rPr lang="en-US" dirty="0" err="1" smtClean="0"/>
              <a:t>Santi</a:t>
            </a:r>
            <a:r>
              <a:rPr lang="en-US" dirty="0" smtClean="0"/>
              <a:t>.  </a:t>
            </a:r>
          </a:p>
          <a:p>
            <a:pPr>
              <a:buNone/>
            </a:pPr>
            <a:r>
              <a:rPr lang="en-US" dirty="0" smtClean="0"/>
              <a:t> The only property that </a:t>
            </a:r>
            <a:r>
              <a:rPr lang="en-US" dirty="0" err="1" smtClean="0"/>
              <a:t>Sanchai</a:t>
            </a:r>
            <a:r>
              <a:rPr lang="en-US" dirty="0" smtClean="0"/>
              <a:t> has is a land. </a:t>
            </a:r>
          </a:p>
          <a:p>
            <a:pPr>
              <a:buNone/>
            </a:pPr>
            <a:r>
              <a:rPr lang="en-US" dirty="0" smtClean="0"/>
              <a:t> He does not want his land to be enforceable by </a:t>
            </a:r>
            <a:r>
              <a:rPr lang="en-US" dirty="0" err="1" smtClean="0"/>
              <a:t>Santi</a:t>
            </a:r>
            <a:r>
              <a:rPr lang="en-US" dirty="0" smtClean="0"/>
              <a:t>, the creditor. </a:t>
            </a:r>
          </a:p>
          <a:p>
            <a:pPr>
              <a:buNone/>
            </a:pPr>
            <a:r>
              <a:rPr lang="en-US" dirty="0" smtClean="0"/>
              <a:t> Therefore, </a:t>
            </a:r>
            <a:r>
              <a:rPr lang="en-US" dirty="0" err="1" smtClean="0"/>
              <a:t>Sanchai</a:t>
            </a:r>
            <a:r>
              <a:rPr lang="en-US" dirty="0" smtClean="0"/>
              <a:t> transfers his land to </a:t>
            </a:r>
            <a:r>
              <a:rPr lang="en-US" dirty="0" err="1" smtClean="0"/>
              <a:t>Wipa</a:t>
            </a:r>
            <a:r>
              <a:rPr lang="en-US" dirty="0" smtClean="0"/>
              <a:t>, </a:t>
            </a:r>
          </a:p>
          <a:p>
            <a:pPr>
              <a:buNone/>
            </a:pPr>
            <a:r>
              <a:rPr lang="en-US" dirty="0" smtClean="0"/>
              <a:t> his sister, with the intention that </a:t>
            </a:r>
            <a:r>
              <a:rPr lang="en-US" dirty="0" err="1" smtClean="0"/>
              <a:t>Wipa</a:t>
            </a:r>
            <a:r>
              <a:rPr lang="en-US" dirty="0" smtClean="0"/>
              <a:t> will </a:t>
            </a:r>
          </a:p>
          <a:p>
            <a:pPr>
              <a:buNone/>
            </a:pPr>
            <a:r>
              <a:rPr lang="en-US" dirty="0" smtClean="0"/>
              <a:t> transfer the land back to </a:t>
            </a:r>
            <a:r>
              <a:rPr lang="en-US" dirty="0" err="1" smtClean="0"/>
              <a:t>Sanchai</a:t>
            </a:r>
            <a:r>
              <a:rPr lang="en-US" dirty="0" smtClean="0"/>
              <a:t> in the future. </a:t>
            </a:r>
          </a:p>
          <a:p>
            <a:pPr>
              <a:buNone/>
            </a:pPr>
            <a:r>
              <a:rPr lang="en-US" dirty="0" smtClean="0"/>
              <a:t>           result : the transfer of land is void.   </a:t>
            </a:r>
            <a:endParaRPr lang="th-TH"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4.3 Concealed Act</a:t>
            </a:r>
          </a:p>
          <a:p>
            <a:pPr>
              <a:buNone/>
            </a:pPr>
            <a:endParaRPr lang="en-US" dirty="0" smtClean="0"/>
          </a:p>
          <a:p>
            <a:pPr>
              <a:buNone/>
            </a:pPr>
            <a:r>
              <a:rPr lang="en-US" dirty="0" smtClean="0"/>
              <a:t>                    Section 155 paragraph 2</a:t>
            </a:r>
          </a:p>
          <a:p>
            <a:pPr>
              <a:buNone/>
            </a:pPr>
            <a:endParaRPr lang="en-US" dirty="0" smtClean="0"/>
          </a:p>
          <a:p>
            <a:pPr>
              <a:buNone/>
            </a:pPr>
            <a:r>
              <a:rPr lang="en-US" dirty="0" smtClean="0"/>
              <a:t>  “If a declaration of intention under paragraph one is made to conceal another juristic act, the provisions of law relating to the concealed act shall apply.”</a:t>
            </a:r>
          </a:p>
          <a:p>
            <a:pPr>
              <a:buNone/>
            </a:pPr>
            <a:endParaRPr lang="th-TH"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normAutofit fontScale="92500" lnSpcReduction="10000"/>
          </a:bodyPr>
          <a:lstStyle/>
          <a:p>
            <a:pPr>
              <a:buNone/>
            </a:pPr>
            <a:r>
              <a:rPr lang="en-US" dirty="0" smtClean="0"/>
              <a:t>                                 Example</a:t>
            </a:r>
          </a:p>
          <a:p>
            <a:pPr>
              <a:buNone/>
            </a:pPr>
            <a:r>
              <a:rPr lang="en-US" dirty="0" smtClean="0"/>
              <a:t> John has a son and a daughter. He wants to give </a:t>
            </a:r>
          </a:p>
          <a:p>
            <a:pPr>
              <a:buNone/>
            </a:pPr>
            <a:r>
              <a:rPr lang="en-US" dirty="0" smtClean="0"/>
              <a:t> a house to his son, but he is worried that his </a:t>
            </a:r>
          </a:p>
          <a:p>
            <a:pPr>
              <a:buNone/>
            </a:pPr>
            <a:r>
              <a:rPr lang="en-US" dirty="0" smtClean="0"/>
              <a:t> daughter will feel that he is unfair. So he makes </a:t>
            </a:r>
          </a:p>
          <a:p>
            <a:pPr>
              <a:buNone/>
            </a:pPr>
            <a:r>
              <a:rPr lang="en-US" dirty="0" smtClean="0"/>
              <a:t> the sale contract with his son. Actually it is not a </a:t>
            </a:r>
          </a:p>
          <a:p>
            <a:pPr>
              <a:buNone/>
            </a:pPr>
            <a:r>
              <a:rPr lang="en-US" dirty="0" smtClean="0"/>
              <a:t> sale contract. It is a give contract (concealed act).</a:t>
            </a:r>
          </a:p>
          <a:p>
            <a:pPr>
              <a:buNone/>
            </a:pPr>
            <a:endParaRPr lang="en-US" dirty="0" smtClean="0"/>
          </a:p>
          <a:p>
            <a:pPr>
              <a:buNone/>
            </a:pPr>
            <a:r>
              <a:rPr lang="en-US" dirty="0" smtClean="0"/>
              <a:t>Result : The provision of give contract will be   </a:t>
            </a:r>
          </a:p>
          <a:p>
            <a:pPr>
              <a:buNone/>
            </a:pPr>
            <a:r>
              <a:rPr lang="en-US" dirty="0" smtClean="0"/>
              <a:t>               applied.</a:t>
            </a:r>
          </a:p>
          <a:p>
            <a:pPr>
              <a:buNone/>
            </a:pPr>
            <a:r>
              <a:rPr lang="en-US" dirty="0" smtClean="0"/>
              <a:t>  - form, government fees, rights and duties  </a:t>
            </a:r>
          </a:p>
          <a:p>
            <a:pPr>
              <a:buNone/>
            </a:pPr>
            <a:r>
              <a:rPr lang="en-US" dirty="0" smtClean="0"/>
              <a:t>     between the party </a:t>
            </a:r>
            <a:r>
              <a:rPr lang="en-US" dirty="0" err="1" smtClean="0"/>
              <a:t>ect</a:t>
            </a:r>
            <a:r>
              <a:rPr lang="en-US" dirty="0" smtClean="0"/>
              <a:t>.</a:t>
            </a:r>
            <a:endParaRPr lang="th-T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lnSpcReduction="10000"/>
          </a:bodyPr>
          <a:lstStyle/>
          <a:p>
            <a:pPr>
              <a:buNone/>
            </a:pPr>
            <a:r>
              <a:rPr lang="en-US" dirty="0" smtClean="0"/>
              <a:t>4.4 Mistake to essential element</a:t>
            </a:r>
          </a:p>
          <a:p>
            <a:pPr>
              <a:buNone/>
            </a:pPr>
            <a:r>
              <a:rPr lang="en-US" dirty="0" smtClean="0"/>
              <a:t>                            Section 156</a:t>
            </a:r>
          </a:p>
          <a:p>
            <a:pPr>
              <a:buNone/>
            </a:pPr>
            <a:r>
              <a:rPr lang="en-US" dirty="0" smtClean="0"/>
              <a:t>“A declaration of intention is void if made under </a:t>
            </a:r>
          </a:p>
          <a:p>
            <a:pPr>
              <a:buNone/>
            </a:pPr>
            <a:r>
              <a:rPr lang="en-US" dirty="0" smtClean="0"/>
              <a:t> a mistake as essential element of the juristic </a:t>
            </a:r>
          </a:p>
          <a:p>
            <a:pPr>
              <a:buNone/>
            </a:pPr>
            <a:r>
              <a:rPr lang="en-US" dirty="0" smtClean="0"/>
              <a:t> act.</a:t>
            </a:r>
          </a:p>
          <a:p>
            <a:pPr>
              <a:buNone/>
            </a:pPr>
            <a:r>
              <a:rPr lang="en-US" dirty="0" smtClean="0"/>
              <a:t> The mistake as to an essential element of the </a:t>
            </a:r>
          </a:p>
          <a:p>
            <a:pPr>
              <a:buNone/>
            </a:pPr>
            <a:r>
              <a:rPr lang="en-US" dirty="0" smtClean="0"/>
              <a:t> juristic act under paragraph one is for instance </a:t>
            </a:r>
          </a:p>
          <a:p>
            <a:pPr>
              <a:buNone/>
            </a:pPr>
            <a:r>
              <a:rPr lang="en-US" dirty="0" smtClean="0"/>
              <a:t> a mistake as to a character of the juristic act, a </a:t>
            </a:r>
          </a:p>
          <a:p>
            <a:pPr>
              <a:buNone/>
            </a:pPr>
            <a:r>
              <a:rPr lang="en-US" dirty="0" smtClean="0"/>
              <a:t> mistake as to a person to be partner of the </a:t>
            </a:r>
          </a:p>
          <a:p>
            <a:pPr>
              <a:buNone/>
            </a:pPr>
            <a:r>
              <a:rPr lang="en-US" dirty="0" smtClean="0"/>
              <a:t> juristic act and a mistake as to a property being </a:t>
            </a:r>
          </a:p>
          <a:p>
            <a:pPr>
              <a:buNone/>
            </a:pPr>
            <a:r>
              <a:rPr lang="en-US" dirty="0" smtClean="0"/>
              <a:t> an object of the juristic act.”</a:t>
            </a:r>
            <a:endParaRPr lang="th-TH"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lnSpcReduction="10000"/>
          </a:bodyPr>
          <a:lstStyle/>
          <a:p>
            <a:pPr>
              <a:buNone/>
            </a:pPr>
            <a:r>
              <a:rPr lang="en-US" dirty="0" smtClean="0"/>
              <a:t>Party makes a mistake concerning to the </a:t>
            </a:r>
          </a:p>
          <a:p>
            <a:pPr>
              <a:buNone/>
            </a:pPr>
            <a:r>
              <a:rPr lang="en-US" dirty="0" smtClean="0"/>
              <a:t>important matter of the juristic acts namely;</a:t>
            </a:r>
          </a:p>
          <a:p>
            <a:pPr>
              <a:buNone/>
            </a:pPr>
            <a:endParaRPr lang="en-US" dirty="0" smtClean="0"/>
          </a:p>
          <a:p>
            <a:pPr>
              <a:buNone/>
            </a:pPr>
            <a:r>
              <a:rPr lang="en-US" dirty="0" smtClean="0"/>
              <a:t>1. Type or character of the juristic acts</a:t>
            </a:r>
          </a:p>
          <a:p>
            <a:pPr>
              <a:buNone/>
            </a:pPr>
            <a:r>
              <a:rPr lang="en-US" dirty="0" smtClean="0"/>
              <a:t>     - Phil wants to sign the sale contract, but he  </a:t>
            </a:r>
          </a:p>
          <a:p>
            <a:pPr>
              <a:buNone/>
            </a:pPr>
            <a:r>
              <a:rPr lang="en-US" dirty="0" smtClean="0"/>
              <a:t>        signs the mortgage contract. (void)</a:t>
            </a:r>
          </a:p>
          <a:p>
            <a:pPr>
              <a:buNone/>
            </a:pPr>
            <a:endParaRPr lang="en-US" dirty="0" smtClean="0"/>
          </a:p>
          <a:p>
            <a:pPr>
              <a:buNone/>
            </a:pPr>
            <a:r>
              <a:rPr lang="en-US" dirty="0" smtClean="0"/>
              <a:t>2. Doing juristic acts with the wrong party</a:t>
            </a:r>
          </a:p>
          <a:p>
            <a:pPr>
              <a:buNone/>
            </a:pPr>
            <a:r>
              <a:rPr lang="en-US" dirty="0" smtClean="0"/>
              <a:t>    - Andy wants to sign the rent contract with </a:t>
            </a:r>
          </a:p>
          <a:p>
            <a:pPr>
              <a:buNone/>
            </a:pPr>
            <a:r>
              <a:rPr lang="en-US" dirty="0" smtClean="0"/>
              <a:t>       Jim, but he accidentally signs the contract </a:t>
            </a:r>
          </a:p>
          <a:p>
            <a:pPr>
              <a:buNone/>
            </a:pPr>
            <a:r>
              <a:rPr lang="en-US" dirty="0" smtClean="0"/>
              <a:t>       with Kim. (void)</a:t>
            </a:r>
            <a:endParaRPr lang="th-TH"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5911873"/>
          </a:xfrm>
        </p:spPr>
        <p:txBody>
          <a:bodyPr/>
          <a:lstStyle/>
          <a:p>
            <a:pPr>
              <a:buNone/>
            </a:pPr>
            <a:r>
              <a:rPr lang="en-US" dirty="0" smtClean="0"/>
              <a:t>3. Do juristic acts on the wrong property</a:t>
            </a:r>
          </a:p>
          <a:p>
            <a:pPr>
              <a:buNone/>
            </a:pPr>
            <a:r>
              <a:rPr lang="en-US" dirty="0" smtClean="0"/>
              <a:t>     - Ken wants to by a red sport car, but he buys  </a:t>
            </a:r>
          </a:p>
          <a:p>
            <a:pPr>
              <a:buNone/>
            </a:pPr>
            <a:r>
              <a:rPr lang="en-US" dirty="0" smtClean="0"/>
              <a:t>       a red classic car by mistake. (void)</a:t>
            </a:r>
          </a:p>
          <a:p>
            <a:pPr>
              <a:buFontTx/>
              <a:buChar char="-"/>
            </a:pPr>
            <a:endParaRPr lang="en-US" dirty="0" smtClean="0"/>
          </a:p>
          <a:p>
            <a:pPr>
              <a:buNone/>
            </a:pPr>
            <a:r>
              <a:rPr lang="en-US" dirty="0" smtClean="0"/>
              <a:t>     - Susan wants to buy a land in </a:t>
            </a:r>
            <a:r>
              <a:rPr lang="en-US" dirty="0" err="1" smtClean="0"/>
              <a:t>Sukhumvit</a:t>
            </a:r>
            <a:r>
              <a:rPr lang="en-US" dirty="0" smtClean="0"/>
              <a:t> </a:t>
            </a:r>
          </a:p>
          <a:p>
            <a:pPr>
              <a:buNone/>
            </a:pPr>
            <a:r>
              <a:rPr lang="en-US" dirty="0" smtClean="0"/>
              <a:t>       Road. She thinks that the land is in </a:t>
            </a:r>
          </a:p>
          <a:p>
            <a:pPr>
              <a:buNone/>
            </a:pPr>
            <a:r>
              <a:rPr lang="en-US" dirty="0" smtClean="0"/>
              <a:t>       </a:t>
            </a:r>
            <a:r>
              <a:rPr lang="en-US" dirty="0" err="1" smtClean="0"/>
              <a:t>Sukhumvit</a:t>
            </a:r>
            <a:r>
              <a:rPr lang="en-US" dirty="0" smtClean="0"/>
              <a:t> Road, Bangkok. But actually the </a:t>
            </a:r>
          </a:p>
          <a:p>
            <a:pPr>
              <a:buNone/>
            </a:pPr>
            <a:r>
              <a:rPr lang="en-US" dirty="0" smtClean="0"/>
              <a:t>       land is in </a:t>
            </a:r>
            <a:r>
              <a:rPr lang="en-US" dirty="0" err="1" smtClean="0"/>
              <a:t>Sukhumvit</a:t>
            </a:r>
            <a:r>
              <a:rPr lang="en-US" dirty="0" smtClean="0"/>
              <a:t> Road, </a:t>
            </a:r>
            <a:r>
              <a:rPr lang="en-US" dirty="0" err="1" smtClean="0"/>
              <a:t>Pattaya</a:t>
            </a:r>
            <a:r>
              <a:rPr lang="en-US" dirty="0" smtClean="0"/>
              <a:t>. (void) </a:t>
            </a:r>
            <a:endParaRPr lang="th-TH"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4.5 Mistake to quality</a:t>
            </a:r>
          </a:p>
          <a:p>
            <a:pPr>
              <a:buNone/>
            </a:pPr>
            <a:r>
              <a:rPr lang="en-US" dirty="0" smtClean="0"/>
              <a:t>                             Section 157</a:t>
            </a:r>
          </a:p>
          <a:p>
            <a:pPr>
              <a:buNone/>
            </a:pPr>
            <a:r>
              <a:rPr lang="en-US" dirty="0" smtClean="0"/>
              <a:t>        “A declaration of intention is voidable if </a:t>
            </a:r>
          </a:p>
          <a:p>
            <a:pPr>
              <a:buNone/>
            </a:pPr>
            <a:r>
              <a:rPr lang="en-US" dirty="0" smtClean="0"/>
              <a:t> made under a mistake as to a quality of the </a:t>
            </a:r>
          </a:p>
          <a:p>
            <a:pPr>
              <a:buNone/>
            </a:pPr>
            <a:r>
              <a:rPr lang="en-US" dirty="0" smtClean="0"/>
              <a:t> person or quality of the property.</a:t>
            </a:r>
          </a:p>
          <a:p>
            <a:pPr>
              <a:buNone/>
            </a:pPr>
            <a:r>
              <a:rPr lang="en-US" dirty="0" smtClean="0"/>
              <a:t>        The mistake under paragraph one must be a </a:t>
            </a:r>
          </a:p>
          <a:p>
            <a:pPr>
              <a:buNone/>
            </a:pPr>
            <a:r>
              <a:rPr lang="en-US" dirty="0" smtClean="0"/>
              <a:t> mistake which is considered as essential in the </a:t>
            </a:r>
          </a:p>
          <a:p>
            <a:pPr>
              <a:buNone/>
            </a:pPr>
            <a:r>
              <a:rPr lang="en-US" dirty="0" smtClean="0"/>
              <a:t> ordinary dealings, and without which such </a:t>
            </a:r>
          </a:p>
          <a:p>
            <a:pPr>
              <a:buNone/>
            </a:pPr>
            <a:r>
              <a:rPr lang="en-US" dirty="0" smtClean="0"/>
              <a:t> mistake, the juristic act would have not been </a:t>
            </a:r>
          </a:p>
          <a:p>
            <a:pPr>
              <a:buNone/>
            </a:pPr>
            <a:r>
              <a:rPr lang="en-US" dirty="0" smtClean="0"/>
              <a:t> made.”</a:t>
            </a:r>
            <a:endParaRPr lang="th-TH"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flipV="1">
            <a:off x="457200" y="214290"/>
            <a:ext cx="8229600" cy="60348"/>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5911873"/>
          </a:xfrm>
        </p:spPr>
        <p:txBody>
          <a:bodyPr/>
          <a:lstStyle/>
          <a:p>
            <a:pPr>
              <a:buNone/>
            </a:pPr>
            <a:r>
              <a:rPr lang="en-US" dirty="0" smtClean="0"/>
              <a:t>                                Voidable</a:t>
            </a:r>
          </a:p>
          <a:p>
            <a:pPr>
              <a:buNone/>
            </a:pPr>
            <a:endParaRPr lang="en-US" dirty="0" smtClean="0"/>
          </a:p>
          <a:p>
            <a:pPr marL="514350" indent="-514350">
              <a:buAutoNum type="arabicPeriod"/>
            </a:pPr>
            <a:r>
              <a:rPr lang="en-US" dirty="0" smtClean="0"/>
              <a:t>Enforceable until being canceled</a:t>
            </a:r>
          </a:p>
          <a:p>
            <a:pPr marL="514350" indent="-514350">
              <a:buAutoNum type="arabicPeriod"/>
            </a:pPr>
            <a:r>
              <a:rPr lang="en-US" dirty="0" smtClean="0"/>
              <a:t>Become VOID after being canceled</a:t>
            </a:r>
          </a:p>
          <a:p>
            <a:pPr marL="514350" indent="-514350">
              <a:buAutoNum type="arabicPeriod"/>
            </a:pPr>
            <a:r>
              <a:rPr lang="en-US" dirty="0" smtClean="0"/>
              <a:t>Become valid after ratification </a:t>
            </a:r>
          </a:p>
          <a:p>
            <a:pPr marL="514350" indent="-514350">
              <a:buNone/>
            </a:pPr>
            <a:endParaRPr lang="en-US" dirty="0" smtClean="0"/>
          </a:p>
          <a:p>
            <a:pPr marL="514350" indent="-514350">
              <a:buNone/>
            </a:pPr>
            <a:r>
              <a:rPr lang="en-US" dirty="0" smtClean="0"/>
              <a:t>                                Notice</a:t>
            </a:r>
          </a:p>
          <a:p>
            <a:pPr marL="514350" indent="-514350">
              <a:buNone/>
            </a:pPr>
            <a:r>
              <a:rPr lang="en-US" dirty="0" smtClean="0"/>
              <a:t>The cancelation or ratification has to be done within the period specified by the law.</a:t>
            </a:r>
            <a:endParaRPr lang="th-TH"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lstStyle/>
          <a:p>
            <a:pPr>
              <a:buNone/>
            </a:pPr>
            <a:r>
              <a:rPr lang="en-US" dirty="0" smtClean="0">
                <a:solidFill>
                  <a:srgbClr val="FFFF00"/>
                </a:solidFill>
              </a:rPr>
              <a:t>                           </a:t>
            </a:r>
            <a:r>
              <a:rPr lang="en-US" dirty="0" smtClean="0"/>
              <a:t>Type of Validity</a:t>
            </a:r>
          </a:p>
          <a:p>
            <a:pPr>
              <a:buNone/>
            </a:pPr>
            <a:endParaRPr lang="en-US" dirty="0" smtClean="0"/>
          </a:p>
          <a:p>
            <a:pPr>
              <a:buNone/>
            </a:pPr>
            <a:r>
              <a:rPr lang="en-US" dirty="0" smtClean="0"/>
              <a:t>Valid (100%) complete, perfect, fully binding between the party</a:t>
            </a:r>
          </a:p>
          <a:p>
            <a:pPr>
              <a:buNone/>
            </a:pPr>
            <a:endParaRPr lang="en-US" dirty="0" smtClean="0"/>
          </a:p>
          <a:p>
            <a:pPr>
              <a:buNone/>
            </a:pPr>
            <a:r>
              <a:rPr lang="en-US" dirty="0" smtClean="0"/>
              <a:t>Void (0%) Null, unenforceable, not exist, cannot be used, non-binding</a:t>
            </a:r>
          </a:p>
          <a:p>
            <a:pPr>
              <a:buNone/>
            </a:pPr>
            <a:endParaRPr lang="en-US" dirty="0" smtClean="0"/>
          </a:p>
          <a:p>
            <a:pPr>
              <a:buNone/>
            </a:pPr>
            <a:r>
              <a:rPr lang="en-US" dirty="0" smtClean="0"/>
              <a:t>Voidable (50%) Legally binding but can be canceled or confirmed later </a:t>
            </a:r>
            <a:endParaRPr lang="th-TH"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lstStyle/>
          <a:p>
            <a:pPr>
              <a:buNone/>
            </a:pPr>
            <a:r>
              <a:rPr lang="en-US" dirty="0" smtClean="0"/>
              <a:t> A person has a juristic act with the right </a:t>
            </a:r>
          </a:p>
          <a:p>
            <a:pPr>
              <a:buNone/>
            </a:pPr>
            <a:r>
              <a:rPr lang="en-US" dirty="0" smtClean="0"/>
              <a:t> person and on the right property, but he </a:t>
            </a:r>
          </a:p>
          <a:p>
            <a:pPr>
              <a:buNone/>
            </a:pPr>
            <a:r>
              <a:rPr lang="en-US" dirty="0" smtClean="0"/>
              <a:t> misunderstands about</a:t>
            </a:r>
          </a:p>
          <a:p>
            <a:pPr>
              <a:buNone/>
            </a:pPr>
            <a:endParaRPr lang="en-US" dirty="0" smtClean="0"/>
          </a:p>
          <a:p>
            <a:pPr marL="514350" indent="-514350">
              <a:buAutoNum type="arabicPeriod"/>
            </a:pPr>
            <a:r>
              <a:rPr lang="en-US" dirty="0" smtClean="0"/>
              <a:t>The quality of the person, or</a:t>
            </a:r>
          </a:p>
          <a:p>
            <a:pPr marL="514350" indent="-514350">
              <a:buAutoNum type="arabicPeriod"/>
            </a:pPr>
            <a:endParaRPr lang="en-US" dirty="0" smtClean="0"/>
          </a:p>
          <a:p>
            <a:pPr marL="514350" indent="-514350">
              <a:buAutoNum type="arabicPeriod"/>
            </a:pPr>
            <a:r>
              <a:rPr lang="en-US" dirty="0" smtClean="0"/>
              <a:t>The quality of the property</a:t>
            </a:r>
          </a:p>
          <a:p>
            <a:pPr marL="514350" indent="-514350">
              <a:buNone/>
            </a:pPr>
            <a:endParaRPr lang="en-US" dirty="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1"/>
          </a:xfrm>
        </p:spPr>
        <p:txBody>
          <a:bodyPr>
            <a:normAutofit lnSpcReduction="10000"/>
          </a:bodyPr>
          <a:lstStyle/>
          <a:p>
            <a:pPr>
              <a:buNone/>
            </a:pPr>
            <a:r>
              <a:rPr lang="en-US" dirty="0" smtClean="0"/>
              <a:t>                                 Example</a:t>
            </a:r>
          </a:p>
          <a:p>
            <a:pPr>
              <a:buNone/>
            </a:pPr>
            <a:endParaRPr lang="en-US" dirty="0" smtClean="0"/>
          </a:p>
          <a:p>
            <a:pPr marL="514350" indent="-514350">
              <a:buAutoNum type="arabicPeriod"/>
            </a:pPr>
            <a:r>
              <a:rPr lang="en-US" dirty="0" smtClean="0"/>
              <a:t>Dan wants a Japanese translator. </a:t>
            </a:r>
          </a:p>
          <a:p>
            <a:pPr>
              <a:buNone/>
            </a:pPr>
            <a:r>
              <a:rPr lang="en-US" dirty="0" smtClean="0"/>
              <a:t>      He understands that Dao is a Japanese  </a:t>
            </a:r>
          </a:p>
          <a:p>
            <a:pPr>
              <a:buNone/>
            </a:pPr>
            <a:r>
              <a:rPr lang="en-US" dirty="0" smtClean="0"/>
              <a:t>      speaker, so he employs Dao as his assistance. </a:t>
            </a:r>
          </a:p>
          <a:p>
            <a:pPr>
              <a:buNone/>
            </a:pPr>
            <a:r>
              <a:rPr lang="en-US" dirty="0" smtClean="0"/>
              <a:t>      But actually Dao is a Korean speaker, not a </a:t>
            </a:r>
          </a:p>
          <a:p>
            <a:pPr>
              <a:buNone/>
            </a:pPr>
            <a:r>
              <a:rPr lang="en-US" dirty="0" smtClean="0"/>
              <a:t>      Japanese speaker. The employment contract </a:t>
            </a:r>
          </a:p>
          <a:p>
            <a:pPr>
              <a:buNone/>
            </a:pPr>
            <a:r>
              <a:rPr lang="en-US" dirty="0" smtClean="0"/>
              <a:t>      is done by mistake as to a quality of the </a:t>
            </a:r>
          </a:p>
          <a:p>
            <a:pPr>
              <a:buNone/>
            </a:pPr>
            <a:r>
              <a:rPr lang="en-US" dirty="0" smtClean="0"/>
              <a:t>      person. (voidable)</a:t>
            </a:r>
          </a:p>
          <a:p>
            <a:pPr marL="514350" indent="-514350">
              <a:buNone/>
            </a:pPr>
            <a:r>
              <a:rPr lang="en-US" dirty="0" smtClean="0"/>
              <a:t>  </a:t>
            </a:r>
          </a:p>
          <a:p>
            <a:pPr>
              <a:buNone/>
            </a:pPr>
            <a:r>
              <a:rPr lang="en-US" dirty="0" smtClean="0"/>
              <a:t> </a:t>
            </a:r>
            <a:endParaRPr lang="th-TH"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normAutofit/>
          </a:bodyPr>
          <a:lstStyle/>
          <a:p>
            <a:pPr>
              <a:buNone/>
            </a:pPr>
            <a:r>
              <a:rPr lang="en-US" dirty="0" smtClean="0">
                <a:solidFill>
                  <a:srgbClr val="FFC000"/>
                </a:solidFill>
              </a:rPr>
              <a:t>                                </a:t>
            </a:r>
            <a:r>
              <a:rPr lang="en-US" dirty="0" smtClean="0"/>
              <a:t>Example</a:t>
            </a:r>
          </a:p>
          <a:p>
            <a:pPr>
              <a:buNone/>
            </a:pPr>
            <a:endParaRPr lang="en-US" dirty="0" smtClean="0"/>
          </a:p>
          <a:p>
            <a:pPr>
              <a:buNone/>
            </a:pPr>
            <a:r>
              <a:rPr lang="en-US" dirty="0" smtClean="0"/>
              <a:t>2. Andy wants to buy a city car. He goes to a showroom and likes a yellow car because it is small and beautiful. He decides to buy this car, but actually this car is not city car, it is a fast car which consumes lots of petrol. The sale contract is done by mistake as to a quality of the property. (voidable)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4.6 Fraud</a:t>
            </a:r>
          </a:p>
          <a:p>
            <a:pPr>
              <a:buNone/>
            </a:pPr>
            <a:endParaRPr lang="en-US" dirty="0" smtClean="0"/>
          </a:p>
          <a:p>
            <a:pPr>
              <a:buNone/>
            </a:pPr>
            <a:r>
              <a:rPr lang="en-US" dirty="0" smtClean="0"/>
              <a:t>Section 159 “A declaration of intention procured  </a:t>
            </a:r>
          </a:p>
          <a:p>
            <a:pPr>
              <a:buNone/>
            </a:pPr>
            <a:r>
              <a:rPr lang="en-US" dirty="0" smtClean="0"/>
              <a:t>                        by fraud is voidable.”</a:t>
            </a:r>
          </a:p>
          <a:p>
            <a:pPr>
              <a:buNone/>
            </a:pPr>
            <a:endParaRPr lang="en-US" dirty="0" smtClean="0"/>
          </a:p>
          <a:p>
            <a:pPr>
              <a:buNone/>
            </a:pPr>
            <a:endParaRPr lang="en-US" dirty="0" smtClean="0"/>
          </a:p>
          <a:p>
            <a:pPr>
              <a:buNone/>
            </a:pPr>
            <a:r>
              <a:rPr lang="en-US" dirty="0" smtClean="0"/>
              <a:t> Fraud means deceive or delude other person to </a:t>
            </a:r>
          </a:p>
          <a:p>
            <a:pPr>
              <a:buNone/>
            </a:pPr>
            <a:r>
              <a:rPr lang="en-US" dirty="0" smtClean="0"/>
              <a:t> make him entering into a juristic act by </a:t>
            </a:r>
          </a:p>
          <a:p>
            <a:pPr>
              <a:buNone/>
            </a:pPr>
            <a:r>
              <a:rPr lang="en-US" dirty="0" smtClean="0"/>
              <a:t> concealing some facts to cheat other person. </a:t>
            </a:r>
            <a:endParaRPr lang="th-TH"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a:bodyPr>
          <a:lstStyle/>
          <a:p>
            <a:pPr>
              <a:buNone/>
            </a:pPr>
            <a:r>
              <a:rPr lang="en-US" dirty="0" smtClean="0"/>
              <a:t>  The conditions of fraud</a:t>
            </a:r>
          </a:p>
          <a:p>
            <a:pPr>
              <a:buNone/>
            </a:pPr>
            <a:endParaRPr lang="en-US" dirty="0" smtClean="0"/>
          </a:p>
          <a:p>
            <a:pPr marL="514350" indent="-514350">
              <a:buAutoNum type="arabicPeriod"/>
            </a:pPr>
            <a:r>
              <a:rPr lang="en-US" dirty="0" smtClean="0"/>
              <a:t>There must be a lie or concealment of material fact.</a:t>
            </a:r>
            <a:endParaRPr lang="th-TH" dirty="0" smtClean="0"/>
          </a:p>
          <a:p>
            <a:pPr>
              <a:buNone/>
            </a:pPr>
            <a:r>
              <a:rPr lang="en-US" dirty="0" smtClean="0"/>
              <a:t>2. The person who makes the lie must be know  </a:t>
            </a:r>
          </a:p>
          <a:p>
            <a:pPr>
              <a:buNone/>
            </a:pPr>
            <a:r>
              <a:rPr lang="en-US" dirty="0" smtClean="0"/>
              <a:t>     that what he is stating is false.</a:t>
            </a:r>
          </a:p>
          <a:p>
            <a:pPr>
              <a:buNone/>
            </a:pPr>
            <a:r>
              <a:rPr lang="en-US" dirty="0" smtClean="0"/>
              <a:t>3. The lie must be made with the intention of </a:t>
            </a:r>
          </a:p>
          <a:p>
            <a:pPr>
              <a:buNone/>
            </a:pPr>
            <a:r>
              <a:rPr lang="en-US" dirty="0" smtClean="0"/>
              <a:t>     influencing the other person to act upon it.</a:t>
            </a:r>
          </a:p>
          <a:p>
            <a:pPr>
              <a:buNone/>
            </a:pPr>
            <a:r>
              <a:rPr lang="en-US" dirty="0" smtClean="0"/>
              <a:t>4. The other party must act because of believing </a:t>
            </a:r>
          </a:p>
          <a:p>
            <a:pPr>
              <a:buNone/>
            </a:pPr>
            <a:r>
              <a:rPr lang="en-US" dirty="0" smtClean="0"/>
              <a:t>     in that.  </a:t>
            </a:r>
            <a:endParaRPr lang="th-TH"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Example</a:t>
            </a:r>
          </a:p>
          <a:p>
            <a:pPr>
              <a:buNone/>
            </a:pPr>
            <a:endParaRPr lang="en-US" dirty="0" smtClean="0"/>
          </a:p>
          <a:p>
            <a:pPr marL="514350" indent="-514350">
              <a:buNone/>
            </a:pPr>
            <a:r>
              <a:rPr lang="en-US" dirty="0" smtClean="0"/>
              <a:t>     Eddy is deciding whether he will but Peter’s house. So Peter lies to Eddy that there will be the new highway constructed nearby the house. Eddy believes and decides to buy Peter’s house.</a:t>
            </a:r>
          </a:p>
          <a:p>
            <a:pPr marL="514350" indent="-514350">
              <a:buNone/>
            </a:pPr>
            <a:endParaRPr lang="en-US" dirty="0" smtClean="0"/>
          </a:p>
          <a:p>
            <a:pPr marL="514350" indent="-514350">
              <a:buNone/>
            </a:pPr>
            <a:r>
              <a:rPr lang="en-US" dirty="0" smtClean="0"/>
              <a:t>        result :  the sale contract is voidable </a:t>
            </a:r>
            <a:endParaRPr lang="th-TH"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normAutofit fontScale="92500" lnSpcReduction="20000"/>
          </a:bodyPr>
          <a:lstStyle/>
          <a:p>
            <a:pPr>
              <a:buNone/>
            </a:pPr>
            <a:r>
              <a:rPr lang="en-US" dirty="0" smtClean="0"/>
              <a:t>4.7 Duress</a:t>
            </a:r>
          </a:p>
          <a:p>
            <a:pPr>
              <a:buNone/>
            </a:pPr>
            <a:r>
              <a:rPr lang="en-US" dirty="0" smtClean="0"/>
              <a:t>Section 164 “A declaration of intention is </a:t>
            </a:r>
          </a:p>
          <a:p>
            <a:pPr>
              <a:buNone/>
            </a:pPr>
            <a:r>
              <a:rPr lang="en-US" dirty="0" smtClean="0"/>
              <a:t>                       voidable if made under duress.”</a:t>
            </a:r>
          </a:p>
          <a:p>
            <a:pPr>
              <a:buNone/>
            </a:pPr>
            <a:endParaRPr lang="en-US" dirty="0" smtClean="0"/>
          </a:p>
          <a:p>
            <a:pPr>
              <a:buNone/>
            </a:pPr>
            <a:r>
              <a:rPr lang="en-US" dirty="0" smtClean="0"/>
              <a:t>- Duress means compelling other person to </a:t>
            </a:r>
          </a:p>
          <a:p>
            <a:pPr>
              <a:buNone/>
            </a:pPr>
            <a:r>
              <a:rPr lang="en-US" dirty="0" smtClean="0"/>
              <a:t>  enter into  an agreement by threat of force, or </a:t>
            </a:r>
          </a:p>
          <a:p>
            <a:pPr>
              <a:buNone/>
            </a:pPr>
            <a:r>
              <a:rPr lang="en-US" dirty="0" smtClean="0"/>
              <a:t>  by an act of  violence. </a:t>
            </a:r>
          </a:p>
          <a:p>
            <a:pPr>
              <a:buNone/>
            </a:pPr>
            <a:endParaRPr lang="en-US" dirty="0" smtClean="0"/>
          </a:p>
          <a:p>
            <a:pPr>
              <a:buFontTx/>
              <a:buChar char="-"/>
            </a:pPr>
            <a:r>
              <a:rPr lang="en-US" dirty="0" smtClean="0"/>
              <a:t>Duress makes an agreement voidable.</a:t>
            </a:r>
          </a:p>
          <a:p>
            <a:pPr>
              <a:buFontTx/>
              <a:buChar char="-"/>
            </a:pPr>
            <a:endParaRPr lang="en-US" dirty="0" smtClean="0"/>
          </a:p>
          <a:p>
            <a:pPr>
              <a:buNone/>
            </a:pPr>
            <a:r>
              <a:rPr lang="en-US" dirty="0" smtClean="0"/>
              <a:t>- In order to make an act voidable, duress must </a:t>
            </a:r>
          </a:p>
          <a:p>
            <a:pPr>
              <a:buNone/>
            </a:pPr>
            <a:r>
              <a:rPr lang="en-US" dirty="0" smtClean="0"/>
              <a:t>   be imminent and so severe that makes him fear </a:t>
            </a:r>
          </a:p>
          <a:p>
            <a:pPr>
              <a:buNone/>
            </a:pPr>
            <a:r>
              <a:rPr lang="en-US" dirty="0" smtClean="0"/>
              <a:t>  and without it the act would not have been </a:t>
            </a:r>
          </a:p>
          <a:p>
            <a:pPr>
              <a:buNone/>
            </a:pPr>
            <a:r>
              <a:rPr lang="en-US" dirty="0" smtClean="0"/>
              <a:t>  made.</a:t>
            </a:r>
            <a:endParaRPr lang="th-TH"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Conditions of duress</a:t>
            </a:r>
          </a:p>
          <a:p>
            <a:pPr marL="514350" indent="-514350">
              <a:buAutoNum type="arabicPeriod"/>
            </a:pPr>
            <a:r>
              <a:rPr lang="en-US" dirty="0" smtClean="0"/>
              <a:t>Duress must be severe enough to create fear  </a:t>
            </a:r>
          </a:p>
          <a:p>
            <a:pPr marL="514350" indent="-514350">
              <a:buNone/>
            </a:pPr>
            <a:r>
              <a:rPr lang="en-US" dirty="0" smtClean="0"/>
              <a:t>      to a person. E.g. threatening to kill </a:t>
            </a:r>
          </a:p>
          <a:p>
            <a:pPr>
              <a:buNone/>
            </a:pPr>
            <a:r>
              <a:rPr lang="en-US" dirty="0" smtClean="0"/>
              <a:t>2. The fear must be very near, not in the long   </a:t>
            </a:r>
          </a:p>
          <a:p>
            <a:pPr>
              <a:buNone/>
            </a:pPr>
            <a:r>
              <a:rPr lang="en-US" dirty="0" smtClean="0"/>
              <a:t>     future. </a:t>
            </a:r>
          </a:p>
          <a:p>
            <a:pPr>
              <a:buNone/>
            </a:pPr>
            <a:r>
              <a:rPr lang="en-US" dirty="0" smtClean="0"/>
              <a:t>3. The person must really fear the act  </a:t>
            </a:r>
          </a:p>
          <a:p>
            <a:pPr>
              <a:buNone/>
            </a:pPr>
            <a:r>
              <a:rPr lang="en-US" dirty="0" smtClean="0"/>
              <a:t>     threatened.</a:t>
            </a:r>
          </a:p>
          <a:p>
            <a:pPr>
              <a:buNone/>
            </a:pPr>
            <a:r>
              <a:rPr lang="en-US" dirty="0" smtClean="0"/>
              <a:t>4. The fear must concern with the damage to </a:t>
            </a:r>
          </a:p>
          <a:p>
            <a:pPr>
              <a:buNone/>
            </a:pPr>
            <a:r>
              <a:rPr lang="en-US" dirty="0" smtClean="0"/>
              <a:t>     the person himself, his family or his property. </a:t>
            </a:r>
            <a:endParaRPr lang="th-TH"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Example</a:t>
            </a:r>
          </a:p>
          <a:p>
            <a:pPr>
              <a:buNone/>
            </a:pPr>
            <a:endParaRPr lang="en-US" dirty="0" smtClean="0"/>
          </a:p>
          <a:p>
            <a:pPr>
              <a:buNone/>
            </a:pPr>
            <a:r>
              <a:rPr lang="en-US" dirty="0" smtClean="0"/>
              <a:t> Monika threatens to kill Sam and his beloved </a:t>
            </a:r>
          </a:p>
          <a:p>
            <a:pPr>
              <a:buNone/>
            </a:pPr>
            <a:r>
              <a:rPr lang="en-US" dirty="0" smtClean="0"/>
              <a:t> dog if he does not sell his house to Monika.</a:t>
            </a:r>
            <a:endParaRPr lang="th-TH"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143668"/>
          </a:xfrm>
        </p:spPr>
        <p:txBody>
          <a:bodyPr/>
          <a:lstStyle/>
          <a:p>
            <a:pPr>
              <a:buNone/>
            </a:pPr>
            <a:r>
              <a:rPr lang="en-US" dirty="0" smtClean="0"/>
              <a:t>                                     Void</a:t>
            </a:r>
          </a:p>
          <a:p>
            <a:pPr>
              <a:buNone/>
            </a:pPr>
            <a:endParaRPr lang="en-US" dirty="0" smtClean="0"/>
          </a:p>
          <a:p>
            <a:pPr>
              <a:buNone/>
            </a:pPr>
            <a:r>
              <a:rPr lang="en-US" dirty="0" smtClean="0"/>
              <a:t>1. Unlawful object</a:t>
            </a:r>
            <a:endParaRPr lang="th-TH" dirty="0" smtClean="0"/>
          </a:p>
          <a:p>
            <a:pPr>
              <a:buNone/>
            </a:pPr>
            <a:r>
              <a:rPr lang="en-US" dirty="0" smtClean="0"/>
              <a:t>2. Impossibility</a:t>
            </a:r>
          </a:p>
          <a:p>
            <a:pPr>
              <a:buNone/>
            </a:pPr>
            <a:r>
              <a:rPr lang="en-US" dirty="0" smtClean="0"/>
              <a:t>3. Not in the form</a:t>
            </a:r>
          </a:p>
          <a:p>
            <a:pPr>
              <a:buNone/>
            </a:pPr>
            <a:r>
              <a:rPr lang="en-US" dirty="0" smtClean="0"/>
              <a:t>4. Contradiction to public order or good morals</a:t>
            </a:r>
          </a:p>
          <a:p>
            <a:pPr>
              <a:buNone/>
            </a:pPr>
            <a:r>
              <a:rPr lang="en-US" dirty="0" smtClean="0"/>
              <a:t>5. Hidden</a:t>
            </a:r>
          </a:p>
          <a:p>
            <a:pPr>
              <a:buNone/>
            </a:pPr>
            <a:r>
              <a:rPr lang="en-US" dirty="0" smtClean="0"/>
              <a:t>6. Fictitious</a:t>
            </a:r>
          </a:p>
          <a:p>
            <a:pPr>
              <a:buNone/>
            </a:pPr>
            <a:r>
              <a:rPr lang="en-US" dirty="0" smtClean="0"/>
              <a:t>7. Mistake as to essential element</a:t>
            </a:r>
          </a:p>
          <a:p>
            <a:pPr>
              <a:buNone/>
            </a:pPr>
            <a:r>
              <a:rPr lang="en-US" dirty="0" smtClean="0"/>
              <a:t>8. Concealed</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Voidable</a:t>
            </a:r>
          </a:p>
          <a:p>
            <a:pPr>
              <a:buNone/>
            </a:pPr>
            <a:endParaRPr lang="en-US" dirty="0" smtClean="0"/>
          </a:p>
          <a:p>
            <a:pPr marL="514350" indent="-514350">
              <a:buAutoNum type="arabicPeriod"/>
            </a:pPr>
            <a:r>
              <a:rPr lang="en-US" dirty="0" smtClean="0"/>
              <a:t>Fraud</a:t>
            </a:r>
          </a:p>
          <a:p>
            <a:pPr marL="514350" indent="-514350">
              <a:buAutoNum type="arabicPeriod"/>
            </a:pPr>
            <a:r>
              <a:rPr lang="en-US" dirty="0" smtClean="0"/>
              <a:t>Without capacity e.g. minor</a:t>
            </a:r>
          </a:p>
          <a:p>
            <a:pPr marL="514350" indent="-514350">
              <a:buAutoNum type="arabicPeriod"/>
            </a:pPr>
            <a:r>
              <a:rPr lang="en-US" dirty="0" smtClean="0"/>
              <a:t>Duress</a:t>
            </a:r>
          </a:p>
          <a:p>
            <a:pPr marL="514350" indent="-514350">
              <a:buAutoNum type="arabicPeriod"/>
            </a:pPr>
            <a:r>
              <a:rPr lang="en-US" dirty="0" smtClean="0"/>
              <a:t>Mistake as to quality</a:t>
            </a:r>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601</TotalTime>
  <Words>2075</Words>
  <Application>Microsoft Office PowerPoint</Application>
  <PresentationFormat>นำเสนอทางหน้าจอ (4:3)</PresentationFormat>
  <Paragraphs>312</Paragraphs>
  <Slides>38</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38</vt:i4>
      </vt:variant>
    </vt:vector>
  </HeadingPairs>
  <TitlesOfParts>
    <vt:vector size="39" baseType="lpstr">
      <vt:lpstr>ชุดรูปแบบของ Office</vt:lpstr>
      <vt:lpstr>Juristic Acts </vt:lpstr>
      <vt:lpstr>ภาพนิ่ง 2</vt:lpstr>
      <vt:lpstr>ภาพนิ่ง 3</vt:lpstr>
      <vt:lpstr>ภาพนิ่ง 4</vt:lpstr>
      <vt:lpstr>ภาพนิ่ง 5</vt:lpstr>
      <vt:lpstr>ภาพนิ่ง 6</vt:lpstr>
      <vt:lpstr>ภาพนิ่ง 7</vt:lpstr>
      <vt:lpstr>ภาพนิ่ง 8</vt:lpstr>
      <vt:lpstr>ภาพนิ่ง 9</vt:lpstr>
      <vt:lpstr>ภาพนิ่ง 10</vt:lpstr>
      <vt:lpstr>ภาพนิ่ง 11</vt:lpstr>
      <vt:lpstr>ภาพนิ่ง 12</vt:lpstr>
      <vt:lpstr>ภาพนิ่ง 13</vt:lpstr>
      <vt:lpstr>ภาพนิ่ง 14</vt:lpstr>
      <vt:lpstr>ภาพนิ่ง 15</vt:lpstr>
      <vt:lpstr>ภาพนิ่ง 16</vt:lpstr>
      <vt:lpstr>ภาพนิ่ง 17</vt:lpstr>
      <vt:lpstr>ภาพนิ่ง 18</vt:lpstr>
      <vt:lpstr>ภาพนิ่ง 19</vt:lpstr>
      <vt:lpstr>ภาพนิ่ง 20</vt:lpstr>
      <vt:lpstr>ภาพนิ่ง 21</vt:lpstr>
      <vt:lpstr>ภาพนิ่ง 22</vt:lpstr>
      <vt:lpstr>ภาพนิ่ง 23</vt:lpstr>
      <vt:lpstr>ภาพนิ่ง 24</vt:lpstr>
      <vt:lpstr>ภาพนิ่ง 25</vt:lpstr>
      <vt:lpstr>ภาพนิ่ง 26</vt:lpstr>
      <vt:lpstr>ภาพนิ่ง 27</vt:lpstr>
      <vt:lpstr>ภาพนิ่ง 28</vt:lpstr>
      <vt:lpstr>ภาพนิ่ง 29</vt:lpstr>
      <vt:lpstr>ภาพนิ่ง 30</vt:lpstr>
      <vt:lpstr>ภาพนิ่ง 31</vt:lpstr>
      <vt:lpstr>ภาพนิ่ง 32</vt:lpstr>
      <vt:lpstr>ภาพนิ่ง 33</vt:lpstr>
      <vt:lpstr>ภาพนิ่ง 34</vt:lpstr>
      <vt:lpstr>ภาพนิ่ง 35</vt:lpstr>
      <vt:lpstr>ภาพนิ่ง 36</vt:lpstr>
      <vt:lpstr>ภาพนิ่ง 37</vt:lpstr>
      <vt:lpstr>ภาพนิ่ง 38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Juristic Acts and Contracts</dc:title>
  <dc:creator>Admin</dc:creator>
  <cp:lastModifiedBy>Admin</cp:lastModifiedBy>
  <cp:revision>203</cp:revision>
  <dcterms:created xsi:type="dcterms:W3CDTF">2011-09-30T13:09:21Z</dcterms:created>
  <dcterms:modified xsi:type="dcterms:W3CDTF">2011-10-11T13:34:15Z</dcterms:modified>
</cp:coreProperties>
</file>