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53" r:id="rId2"/>
    <p:sldId id="364" r:id="rId3"/>
    <p:sldId id="363" r:id="rId4"/>
    <p:sldId id="358" r:id="rId5"/>
    <p:sldId id="365" r:id="rId6"/>
    <p:sldId id="359" r:id="rId7"/>
    <p:sldId id="360" r:id="rId8"/>
    <p:sldId id="361" r:id="rId9"/>
    <p:sldId id="362" r:id="rId10"/>
    <p:sldId id="366" r:id="rId11"/>
    <p:sldId id="367" r:id="rId12"/>
    <p:sldId id="369" r:id="rId13"/>
    <p:sldId id="371" r:id="rId14"/>
    <p:sldId id="370" r:id="rId15"/>
    <p:sldId id="372" r:id="rId16"/>
    <p:sldId id="373"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7F15872-934C-433F-868F-3715D0AD53A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83CFDFD3-91BB-4C1B-BF5E-44F3266BE2B7}"/>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A7EC22AB-425D-4E10-B22A-22A54FF4C502}" type="datetimeFigureOut">
              <a:rPr lang="en-US"/>
              <a:pPr>
                <a:defRPr/>
              </a:pPr>
              <a:t>11/19/2019</a:t>
            </a:fld>
            <a:endParaRPr lang="en-US" dirty="0"/>
          </a:p>
        </p:txBody>
      </p:sp>
      <p:sp>
        <p:nvSpPr>
          <p:cNvPr id="4" name="Slide Image Placeholder 3">
            <a:extLst>
              <a:ext uri="{FF2B5EF4-FFF2-40B4-BE49-F238E27FC236}">
                <a16:creationId xmlns:a16="http://schemas.microsoft.com/office/drawing/2014/main" id="{36F3E7E5-B185-4FD8-A499-BE9DA531486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8441D580-3B1B-488C-880E-8BF1E53C098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3CC126D-1ADE-4F56-9127-186FF3066B51}"/>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837A48C0-7D94-4402-956A-A8E70F88F09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E97E2A2D-E216-4FEE-BFE8-5151C4FB3488}"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28AF0DD7-1330-43D1-9AAC-55BD941C03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D46B4A-7FF0-4488-AA85-91125137B2E5}"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63D2EB64-D43A-4E09-9EA4-D310ABB1ACC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6847C64F-678D-4140-A314-08EFC7DED391}"/>
              </a:ext>
            </a:extLst>
          </p:cNvPr>
          <p:cNvSpPr>
            <a:spLocks noGrp="1" noChangeArrowheads="1"/>
          </p:cNvSpPr>
          <p:nvPr>
            <p:ph type="body" idx="1"/>
          </p:nvPr>
        </p:nvSpPr>
        <p:spPr bwMode="auto">
          <a:xfrm>
            <a:off x="1323764" y="3228896"/>
            <a:ext cx="7280698" cy="30589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9B377904-1749-4C3C-A22E-585A63BC18C0}"/>
              </a:ext>
            </a:extLst>
          </p:cNvPr>
          <p:cNvSpPr>
            <a:spLocks noGrp="1"/>
          </p:cNvSpPr>
          <p:nvPr>
            <p:ph type="dt" sz="half" idx="10"/>
          </p:nvPr>
        </p:nvSpPr>
        <p:spPr/>
        <p:txBody>
          <a:bodyPr/>
          <a:lstStyle>
            <a:lvl1pPr>
              <a:defRPr/>
            </a:lvl1pPr>
          </a:lstStyle>
          <a:p>
            <a:pPr>
              <a:defRPr/>
            </a:pPr>
            <a:fld id="{FF22A9B2-67D4-4D22-8A61-47EC2CD63B6C}"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AE62E07D-7004-428A-ABE2-9B3245F7060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2D50C2E-FD55-42C9-8370-3EB574F76A4B}"/>
              </a:ext>
            </a:extLst>
          </p:cNvPr>
          <p:cNvSpPr>
            <a:spLocks noGrp="1"/>
          </p:cNvSpPr>
          <p:nvPr>
            <p:ph type="sldNum" sz="quarter" idx="12"/>
          </p:nvPr>
        </p:nvSpPr>
        <p:spPr/>
        <p:txBody>
          <a:bodyPr/>
          <a:lstStyle>
            <a:lvl1pPr>
              <a:defRPr/>
            </a:lvl1pPr>
          </a:lstStyle>
          <a:p>
            <a:fld id="{F22841A4-8FF6-4F78-846F-0B0E7BF985F9}" type="slidenum">
              <a:rPr lang="en-US" altLang="th-TH"/>
              <a:pPr/>
              <a:t>‹#›</a:t>
            </a:fld>
            <a:endParaRPr lang="en-US" altLang="th-TH"/>
          </a:p>
        </p:txBody>
      </p:sp>
    </p:spTree>
    <p:extLst>
      <p:ext uri="{BB962C8B-B14F-4D97-AF65-F5344CB8AC3E}">
        <p14:creationId xmlns:p14="http://schemas.microsoft.com/office/powerpoint/2010/main" val="2879648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C6DDD3-5DFA-4665-B39D-94033C1E1A94}"/>
              </a:ext>
            </a:extLst>
          </p:cNvPr>
          <p:cNvSpPr>
            <a:spLocks noGrp="1"/>
          </p:cNvSpPr>
          <p:nvPr>
            <p:ph type="dt" sz="half" idx="10"/>
          </p:nvPr>
        </p:nvSpPr>
        <p:spPr/>
        <p:txBody>
          <a:bodyPr/>
          <a:lstStyle>
            <a:lvl1pPr>
              <a:defRPr/>
            </a:lvl1pPr>
          </a:lstStyle>
          <a:p>
            <a:pPr>
              <a:defRPr/>
            </a:pPr>
            <a:fld id="{F00D9FA7-CD91-4940-A0DF-2D229BB4753E}"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376BDD43-07B2-4A55-A5B4-4F4B5466406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4896985-E86A-41A7-B5B6-08BA39BD7826}"/>
              </a:ext>
            </a:extLst>
          </p:cNvPr>
          <p:cNvSpPr>
            <a:spLocks noGrp="1"/>
          </p:cNvSpPr>
          <p:nvPr>
            <p:ph type="sldNum" sz="quarter" idx="12"/>
          </p:nvPr>
        </p:nvSpPr>
        <p:spPr/>
        <p:txBody>
          <a:bodyPr/>
          <a:lstStyle>
            <a:lvl1pPr>
              <a:defRPr/>
            </a:lvl1pPr>
          </a:lstStyle>
          <a:p>
            <a:fld id="{4562936F-16F4-4C4F-BF56-41A2A62709DC}" type="slidenum">
              <a:rPr lang="en-US" altLang="th-TH"/>
              <a:pPr/>
              <a:t>‹#›</a:t>
            </a:fld>
            <a:endParaRPr lang="en-US" altLang="th-TH"/>
          </a:p>
        </p:txBody>
      </p:sp>
    </p:spTree>
    <p:extLst>
      <p:ext uri="{BB962C8B-B14F-4D97-AF65-F5344CB8AC3E}">
        <p14:creationId xmlns:p14="http://schemas.microsoft.com/office/powerpoint/2010/main" val="3405073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7336D0-824B-4ECF-BDEC-7A17960F24F4}"/>
              </a:ext>
            </a:extLst>
          </p:cNvPr>
          <p:cNvSpPr>
            <a:spLocks noGrp="1"/>
          </p:cNvSpPr>
          <p:nvPr>
            <p:ph type="dt" sz="half" idx="10"/>
          </p:nvPr>
        </p:nvSpPr>
        <p:spPr/>
        <p:txBody>
          <a:bodyPr/>
          <a:lstStyle>
            <a:lvl1pPr>
              <a:defRPr/>
            </a:lvl1pPr>
          </a:lstStyle>
          <a:p>
            <a:pPr>
              <a:defRPr/>
            </a:pPr>
            <a:fld id="{048F897A-9F7D-447F-BFC9-504082B58CBC}"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A8DD9F83-B93A-4068-8E58-5A2E84AB98B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5980FAD-09D0-4A99-B6B5-A8543B91B461}"/>
              </a:ext>
            </a:extLst>
          </p:cNvPr>
          <p:cNvSpPr>
            <a:spLocks noGrp="1"/>
          </p:cNvSpPr>
          <p:nvPr>
            <p:ph type="sldNum" sz="quarter" idx="12"/>
          </p:nvPr>
        </p:nvSpPr>
        <p:spPr/>
        <p:txBody>
          <a:bodyPr/>
          <a:lstStyle>
            <a:lvl1pPr>
              <a:defRPr/>
            </a:lvl1pPr>
          </a:lstStyle>
          <a:p>
            <a:fld id="{AE48346C-56C8-41B4-B0B8-A7149D9D8967}" type="slidenum">
              <a:rPr lang="en-US" altLang="th-TH"/>
              <a:pPr/>
              <a:t>‹#›</a:t>
            </a:fld>
            <a:endParaRPr lang="en-US" altLang="th-TH"/>
          </a:p>
        </p:txBody>
      </p:sp>
    </p:spTree>
    <p:extLst>
      <p:ext uri="{BB962C8B-B14F-4D97-AF65-F5344CB8AC3E}">
        <p14:creationId xmlns:p14="http://schemas.microsoft.com/office/powerpoint/2010/main" val="2195395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B4C2B82-740A-4907-B725-16B79AC1F5A5}"/>
              </a:ext>
            </a:extLst>
          </p:cNvPr>
          <p:cNvSpPr>
            <a:spLocks noGrp="1"/>
          </p:cNvSpPr>
          <p:nvPr>
            <p:ph type="dt" sz="half" idx="10"/>
          </p:nvPr>
        </p:nvSpPr>
        <p:spPr/>
        <p:txBody>
          <a:bodyPr/>
          <a:lstStyle>
            <a:lvl1pPr>
              <a:defRPr/>
            </a:lvl1pPr>
          </a:lstStyle>
          <a:p>
            <a:pPr>
              <a:defRPr/>
            </a:pPr>
            <a:fld id="{F4A5A5EA-E9C0-4F45-88EF-61BE77C550CF}" type="datetimeFigureOut">
              <a:rPr lang="en-US"/>
              <a:pPr>
                <a:defRPr/>
              </a:pPr>
              <a:t>11/19/2019</a:t>
            </a:fld>
            <a:endParaRPr lang="en-US" dirty="0"/>
          </a:p>
        </p:txBody>
      </p:sp>
      <p:sp>
        <p:nvSpPr>
          <p:cNvPr id="6" name="Footer Placeholder 4">
            <a:extLst>
              <a:ext uri="{FF2B5EF4-FFF2-40B4-BE49-F238E27FC236}">
                <a16:creationId xmlns:a16="http://schemas.microsoft.com/office/drawing/2014/main" id="{5A245BB0-6157-4CE4-B998-C129C4403B8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0BB1E77-8016-4180-96B7-47DF5B4C41E3}"/>
              </a:ext>
            </a:extLst>
          </p:cNvPr>
          <p:cNvSpPr>
            <a:spLocks noGrp="1"/>
          </p:cNvSpPr>
          <p:nvPr>
            <p:ph type="sldNum" sz="quarter" idx="12"/>
          </p:nvPr>
        </p:nvSpPr>
        <p:spPr/>
        <p:txBody>
          <a:bodyPr/>
          <a:lstStyle>
            <a:lvl1pPr>
              <a:defRPr/>
            </a:lvl1pPr>
          </a:lstStyle>
          <a:p>
            <a:fld id="{07D6F740-E861-4BF2-BBEB-FEF915AC9C03}" type="slidenum">
              <a:rPr lang="en-US" altLang="th-TH"/>
              <a:pPr/>
              <a:t>‹#›</a:t>
            </a:fld>
            <a:endParaRPr lang="en-US" altLang="th-TH"/>
          </a:p>
        </p:txBody>
      </p:sp>
    </p:spTree>
    <p:extLst>
      <p:ext uri="{BB962C8B-B14F-4D97-AF65-F5344CB8AC3E}">
        <p14:creationId xmlns:p14="http://schemas.microsoft.com/office/powerpoint/2010/main" val="65406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2A4FAB0-4775-49DF-9B82-CBB0A5F122E0}"/>
              </a:ext>
            </a:extLst>
          </p:cNvPr>
          <p:cNvSpPr>
            <a:spLocks noGrp="1"/>
          </p:cNvSpPr>
          <p:nvPr>
            <p:ph type="dt" sz="half" idx="10"/>
          </p:nvPr>
        </p:nvSpPr>
        <p:spPr/>
        <p:txBody>
          <a:bodyPr/>
          <a:lstStyle>
            <a:lvl1pPr>
              <a:defRPr/>
            </a:lvl1pPr>
          </a:lstStyle>
          <a:p>
            <a:pPr>
              <a:defRPr/>
            </a:pPr>
            <a:fld id="{1EE3CB13-E021-4537-91C5-F4BC8BB46F05}" type="datetimeFigureOut">
              <a:rPr lang="en-US"/>
              <a:pPr>
                <a:defRPr/>
              </a:pPr>
              <a:t>11/19/2019</a:t>
            </a:fld>
            <a:endParaRPr lang="en-US" dirty="0"/>
          </a:p>
        </p:txBody>
      </p:sp>
      <p:sp>
        <p:nvSpPr>
          <p:cNvPr id="8" name="Footer Placeholder 4">
            <a:extLst>
              <a:ext uri="{FF2B5EF4-FFF2-40B4-BE49-F238E27FC236}">
                <a16:creationId xmlns:a16="http://schemas.microsoft.com/office/drawing/2014/main" id="{68430CA9-E484-4BAE-BEBB-4A0E13B14DC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5A2620B-86C0-49CE-9D96-873D0C797DFC}"/>
              </a:ext>
            </a:extLst>
          </p:cNvPr>
          <p:cNvSpPr>
            <a:spLocks noGrp="1"/>
          </p:cNvSpPr>
          <p:nvPr>
            <p:ph type="sldNum" sz="quarter" idx="12"/>
          </p:nvPr>
        </p:nvSpPr>
        <p:spPr/>
        <p:txBody>
          <a:bodyPr/>
          <a:lstStyle>
            <a:lvl1pPr>
              <a:defRPr/>
            </a:lvl1pPr>
          </a:lstStyle>
          <a:p>
            <a:fld id="{416FBADA-FB60-43BB-B67D-261A3BFFA726}" type="slidenum">
              <a:rPr lang="en-US" altLang="th-TH"/>
              <a:pPr/>
              <a:t>‹#›</a:t>
            </a:fld>
            <a:endParaRPr lang="en-US" altLang="th-TH"/>
          </a:p>
        </p:txBody>
      </p:sp>
    </p:spTree>
    <p:extLst>
      <p:ext uri="{BB962C8B-B14F-4D97-AF65-F5344CB8AC3E}">
        <p14:creationId xmlns:p14="http://schemas.microsoft.com/office/powerpoint/2010/main" val="751727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7D1D659-8D9E-4D15-AA75-829FCF397E9B}"/>
              </a:ext>
            </a:extLst>
          </p:cNvPr>
          <p:cNvSpPr>
            <a:spLocks noGrp="1"/>
          </p:cNvSpPr>
          <p:nvPr>
            <p:ph type="dt" sz="half" idx="10"/>
          </p:nvPr>
        </p:nvSpPr>
        <p:spPr/>
        <p:txBody>
          <a:bodyPr/>
          <a:lstStyle>
            <a:lvl1pPr>
              <a:defRPr/>
            </a:lvl1pPr>
          </a:lstStyle>
          <a:p>
            <a:pPr>
              <a:defRPr/>
            </a:pPr>
            <a:fld id="{419558EF-4876-48BF-A2CF-F036222BD63E}" type="datetimeFigureOut">
              <a:rPr lang="en-US"/>
              <a:pPr>
                <a:defRPr/>
              </a:pPr>
              <a:t>11/19/2019</a:t>
            </a:fld>
            <a:endParaRPr lang="en-US" dirty="0"/>
          </a:p>
        </p:txBody>
      </p:sp>
      <p:sp>
        <p:nvSpPr>
          <p:cNvPr id="4" name="Footer Placeholder 4">
            <a:extLst>
              <a:ext uri="{FF2B5EF4-FFF2-40B4-BE49-F238E27FC236}">
                <a16:creationId xmlns:a16="http://schemas.microsoft.com/office/drawing/2014/main" id="{2EE281DA-7FC2-4E83-9290-EB4E385FA8C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9C661E5-171F-40E0-8FB1-30E9BB7F66C8}"/>
              </a:ext>
            </a:extLst>
          </p:cNvPr>
          <p:cNvSpPr>
            <a:spLocks noGrp="1"/>
          </p:cNvSpPr>
          <p:nvPr>
            <p:ph type="sldNum" sz="quarter" idx="12"/>
          </p:nvPr>
        </p:nvSpPr>
        <p:spPr/>
        <p:txBody>
          <a:bodyPr/>
          <a:lstStyle>
            <a:lvl1pPr>
              <a:defRPr/>
            </a:lvl1pPr>
          </a:lstStyle>
          <a:p>
            <a:fld id="{16E08465-571A-4730-B6D6-4E2C092F546F}" type="slidenum">
              <a:rPr lang="en-US" altLang="th-TH"/>
              <a:pPr/>
              <a:t>‹#›</a:t>
            </a:fld>
            <a:endParaRPr lang="en-US" altLang="th-TH"/>
          </a:p>
        </p:txBody>
      </p:sp>
    </p:spTree>
    <p:extLst>
      <p:ext uri="{BB962C8B-B14F-4D97-AF65-F5344CB8AC3E}">
        <p14:creationId xmlns:p14="http://schemas.microsoft.com/office/powerpoint/2010/main" val="19382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56BA1DB-A0B8-4383-92DC-A410D4ED580E}"/>
              </a:ext>
            </a:extLst>
          </p:cNvPr>
          <p:cNvSpPr>
            <a:spLocks noGrp="1"/>
          </p:cNvSpPr>
          <p:nvPr>
            <p:ph type="dt" sz="half" idx="10"/>
          </p:nvPr>
        </p:nvSpPr>
        <p:spPr/>
        <p:txBody>
          <a:bodyPr/>
          <a:lstStyle>
            <a:lvl1pPr>
              <a:defRPr/>
            </a:lvl1pPr>
          </a:lstStyle>
          <a:p>
            <a:pPr>
              <a:defRPr/>
            </a:pPr>
            <a:fld id="{2717FA2F-CD6D-4603-8E00-35600D233F42}" type="datetimeFigureOut">
              <a:rPr lang="en-US"/>
              <a:pPr>
                <a:defRPr/>
              </a:pPr>
              <a:t>11/19/2019</a:t>
            </a:fld>
            <a:endParaRPr lang="en-US" dirty="0"/>
          </a:p>
        </p:txBody>
      </p:sp>
      <p:sp>
        <p:nvSpPr>
          <p:cNvPr id="3" name="Footer Placeholder 4">
            <a:extLst>
              <a:ext uri="{FF2B5EF4-FFF2-40B4-BE49-F238E27FC236}">
                <a16:creationId xmlns:a16="http://schemas.microsoft.com/office/drawing/2014/main" id="{71A11A28-4415-451A-B032-BAECF52AF6D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0073F4E-E9E5-4FD1-B7FE-BCAB8C3D89AB}"/>
              </a:ext>
            </a:extLst>
          </p:cNvPr>
          <p:cNvSpPr>
            <a:spLocks noGrp="1"/>
          </p:cNvSpPr>
          <p:nvPr>
            <p:ph type="sldNum" sz="quarter" idx="12"/>
          </p:nvPr>
        </p:nvSpPr>
        <p:spPr/>
        <p:txBody>
          <a:bodyPr/>
          <a:lstStyle>
            <a:lvl1pPr>
              <a:defRPr/>
            </a:lvl1pPr>
          </a:lstStyle>
          <a:p>
            <a:fld id="{2F4D3CCA-244A-40A9-80FC-0C04A503EED5}" type="slidenum">
              <a:rPr lang="en-US" altLang="th-TH"/>
              <a:pPr/>
              <a:t>‹#›</a:t>
            </a:fld>
            <a:endParaRPr lang="en-US" altLang="th-TH"/>
          </a:p>
        </p:txBody>
      </p:sp>
    </p:spTree>
    <p:extLst>
      <p:ext uri="{BB962C8B-B14F-4D97-AF65-F5344CB8AC3E}">
        <p14:creationId xmlns:p14="http://schemas.microsoft.com/office/powerpoint/2010/main" val="231957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1D3AC33-FE52-4424-948F-7A34862B62EE}"/>
              </a:ext>
            </a:extLst>
          </p:cNvPr>
          <p:cNvSpPr>
            <a:spLocks noGrp="1"/>
          </p:cNvSpPr>
          <p:nvPr>
            <p:ph type="dt" sz="half" idx="10"/>
          </p:nvPr>
        </p:nvSpPr>
        <p:spPr/>
        <p:txBody>
          <a:bodyPr/>
          <a:lstStyle>
            <a:lvl1pPr>
              <a:defRPr/>
            </a:lvl1pPr>
          </a:lstStyle>
          <a:p>
            <a:pPr>
              <a:defRPr/>
            </a:pPr>
            <a:fld id="{2BF002C6-DEC0-4FBE-A08C-C2C3228F7C76}" type="datetimeFigureOut">
              <a:rPr lang="en-US"/>
              <a:pPr>
                <a:defRPr/>
              </a:pPr>
              <a:t>11/19/2019</a:t>
            </a:fld>
            <a:endParaRPr lang="en-US" dirty="0"/>
          </a:p>
        </p:txBody>
      </p:sp>
      <p:sp>
        <p:nvSpPr>
          <p:cNvPr id="6" name="Footer Placeholder 4">
            <a:extLst>
              <a:ext uri="{FF2B5EF4-FFF2-40B4-BE49-F238E27FC236}">
                <a16:creationId xmlns:a16="http://schemas.microsoft.com/office/drawing/2014/main" id="{B6BB3D90-2757-4797-B09E-217C2AAF1ED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69BB8B-2B5E-492F-AB63-5B80FAC58B49}"/>
              </a:ext>
            </a:extLst>
          </p:cNvPr>
          <p:cNvSpPr>
            <a:spLocks noGrp="1"/>
          </p:cNvSpPr>
          <p:nvPr>
            <p:ph type="sldNum" sz="quarter" idx="12"/>
          </p:nvPr>
        </p:nvSpPr>
        <p:spPr/>
        <p:txBody>
          <a:bodyPr/>
          <a:lstStyle>
            <a:lvl1pPr>
              <a:defRPr/>
            </a:lvl1pPr>
          </a:lstStyle>
          <a:p>
            <a:fld id="{10E46AD4-91DA-415C-A4A8-2227F63A956E}" type="slidenum">
              <a:rPr lang="en-US" altLang="th-TH"/>
              <a:pPr/>
              <a:t>‹#›</a:t>
            </a:fld>
            <a:endParaRPr lang="en-US" altLang="th-TH"/>
          </a:p>
        </p:txBody>
      </p:sp>
    </p:spTree>
    <p:extLst>
      <p:ext uri="{BB962C8B-B14F-4D97-AF65-F5344CB8AC3E}">
        <p14:creationId xmlns:p14="http://schemas.microsoft.com/office/powerpoint/2010/main" val="1875080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85EA494-3A24-462D-A47E-18BAC65A3325}"/>
              </a:ext>
            </a:extLst>
          </p:cNvPr>
          <p:cNvSpPr>
            <a:spLocks noGrp="1"/>
          </p:cNvSpPr>
          <p:nvPr>
            <p:ph type="dt" sz="half" idx="10"/>
          </p:nvPr>
        </p:nvSpPr>
        <p:spPr/>
        <p:txBody>
          <a:bodyPr/>
          <a:lstStyle>
            <a:lvl1pPr>
              <a:defRPr/>
            </a:lvl1pPr>
          </a:lstStyle>
          <a:p>
            <a:pPr>
              <a:defRPr/>
            </a:pPr>
            <a:fld id="{44604842-9F64-41C4-A4F5-ABBBA9C38C91}" type="datetimeFigureOut">
              <a:rPr lang="en-US"/>
              <a:pPr>
                <a:defRPr/>
              </a:pPr>
              <a:t>11/19/2019</a:t>
            </a:fld>
            <a:endParaRPr lang="en-US" dirty="0"/>
          </a:p>
        </p:txBody>
      </p:sp>
      <p:sp>
        <p:nvSpPr>
          <p:cNvPr id="6" name="Footer Placeholder 4">
            <a:extLst>
              <a:ext uri="{FF2B5EF4-FFF2-40B4-BE49-F238E27FC236}">
                <a16:creationId xmlns:a16="http://schemas.microsoft.com/office/drawing/2014/main" id="{6943D67D-4647-4CE1-93EA-2CF2CA60A36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25217C1-EFEB-4537-8713-C3B6ADDE493B}"/>
              </a:ext>
            </a:extLst>
          </p:cNvPr>
          <p:cNvSpPr>
            <a:spLocks noGrp="1"/>
          </p:cNvSpPr>
          <p:nvPr>
            <p:ph type="sldNum" sz="quarter" idx="12"/>
          </p:nvPr>
        </p:nvSpPr>
        <p:spPr/>
        <p:txBody>
          <a:bodyPr/>
          <a:lstStyle>
            <a:lvl1pPr>
              <a:defRPr/>
            </a:lvl1pPr>
          </a:lstStyle>
          <a:p>
            <a:fld id="{3D204B53-4725-4E70-96B8-38D7B9638DA4}" type="slidenum">
              <a:rPr lang="en-US" altLang="th-TH"/>
              <a:pPr/>
              <a:t>‹#›</a:t>
            </a:fld>
            <a:endParaRPr lang="en-US" altLang="th-TH"/>
          </a:p>
        </p:txBody>
      </p:sp>
    </p:spTree>
    <p:extLst>
      <p:ext uri="{BB962C8B-B14F-4D97-AF65-F5344CB8AC3E}">
        <p14:creationId xmlns:p14="http://schemas.microsoft.com/office/powerpoint/2010/main" val="272804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003417-E6D0-46C6-9439-9BABD2DBE31F}"/>
              </a:ext>
            </a:extLst>
          </p:cNvPr>
          <p:cNvSpPr>
            <a:spLocks noGrp="1"/>
          </p:cNvSpPr>
          <p:nvPr>
            <p:ph type="dt" sz="half" idx="10"/>
          </p:nvPr>
        </p:nvSpPr>
        <p:spPr/>
        <p:txBody>
          <a:bodyPr/>
          <a:lstStyle>
            <a:lvl1pPr>
              <a:defRPr/>
            </a:lvl1pPr>
          </a:lstStyle>
          <a:p>
            <a:pPr>
              <a:defRPr/>
            </a:pPr>
            <a:fld id="{81D31AA6-4177-4A19-A18E-33B08162A9DA}"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4489922D-FA45-4735-99E2-0518C7BB80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46E4220-C460-40B8-A718-04632801F9F3}"/>
              </a:ext>
            </a:extLst>
          </p:cNvPr>
          <p:cNvSpPr>
            <a:spLocks noGrp="1"/>
          </p:cNvSpPr>
          <p:nvPr>
            <p:ph type="sldNum" sz="quarter" idx="12"/>
          </p:nvPr>
        </p:nvSpPr>
        <p:spPr/>
        <p:txBody>
          <a:bodyPr/>
          <a:lstStyle>
            <a:lvl1pPr>
              <a:defRPr/>
            </a:lvl1pPr>
          </a:lstStyle>
          <a:p>
            <a:fld id="{F40F9C5F-85B2-4ABA-AE5C-AFA853D65781}" type="slidenum">
              <a:rPr lang="en-US" altLang="th-TH"/>
              <a:pPr/>
              <a:t>‹#›</a:t>
            </a:fld>
            <a:endParaRPr lang="en-US" altLang="th-TH"/>
          </a:p>
        </p:txBody>
      </p:sp>
    </p:spTree>
    <p:extLst>
      <p:ext uri="{BB962C8B-B14F-4D97-AF65-F5344CB8AC3E}">
        <p14:creationId xmlns:p14="http://schemas.microsoft.com/office/powerpoint/2010/main" val="397707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622A44-4321-4030-BB14-676ECDE6139D}"/>
              </a:ext>
            </a:extLst>
          </p:cNvPr>
          <p:cNvSpPr>
            <a:spLocks noGrp="1"/>
          </p:cNvSpPr>
          <p:nvPr>
            <p:ph type="dt" sz="half" idx="10"/>
          </p:nvPr>
        </p:nvSpPr>
        <p:spPr/>
        <p:txBody>
          <a:bodyPr/>
          <a:lstStyle>
            <a:lvl1pPr>
              <a:defRPr/>
            </a:lvl1pPr>
          </a:lstStyle>
          <a:p>
            <a:pPr>
              <a:defRPr/>
            </a:pPr>
            <a:fld id="{8646DC13-8713-4EA2-89CD-B059D391E49F}"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A5832CDA-F300-4040-BA2F-6BA7EB515C2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4EE884C-A1D3-41C0-A127-D5F42AD62B53}"/>
              </a:ext>
            </a:extLst>
          </p:cNvPr>
          <p:cNvSpPr>
            <a:spLocks noGrp="1"/>
          </p:cNvSpPr>
          <p:nvPr>
            <p:ph type="sldNum" sz="quarter" idx="12"/>
          </p:nvPr>
        </p:nvSpPr>
        <p:spPr/>
        <p:txBody>
          <a:bodyPr/>
          <a:lstStyle>
            <a:lvl1pPr>
              <a:defRPr/>
            </a:lvl1pPr>
          </a:lstStyle>
          <a:p>
            <a:fld id="{9479E6E7-2A59-4442-B161-E973614EACEE}" type="slidenum">
              <a:rPr lang="en-US" altLang="th-TH"/>
              <a:pPr/>
              <a:t>‹#›</a:t>
            </a:fld>
            <a:endParaRPr lang="en-US" altLang="th-TH"/>
          </a:p>
        </p:txBody>
      </p:sp>
    </p:spTree>
    <p:extLst>
      <p:ext uri="{BB962C8B-B14F-4D97-AF65-F5344CB8AC3E}">
        <p14:creationId xmlns:p14="http://schemas.microsoft.com/office/powerpoint/2010/main" val="377392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6562" name="Title Placeholder 1">
            <a:extLst>
              <a:ext uri="{FF2B5EF4-FFF2-40B4-BE49-F238E27FC236}">
                <a16:creationId xmlns:a16="http://schemas.microsoft.com/office/drawing/2014/main" id="{4B2F32B2-BE71-4000-B1EC-BB87DFE8AC6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66563" name="Text Placeholder 2">
            <a:extLst>
              <a:ext uri="{FF2B5EF4-FFF2-40B4-BE49-F238E27FC236}">
                <a16:creationId xmlns:a16="http://schemas.microsoft.com/office/drawing/2014/main" id="{742A20BA-FC32-4BC4-BFB2-DD61A44169F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0F4ADE55-0BB1-47B7-B0BD-60453A4B8F15}"/>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585DCC36-64B7-4BF6-8C9D-B15D26A07D25}" type="datetimeFigureOut">
              <a:rPr lang="en-US"/>
              <a:pPr>
                <a:defRPr/>
              </a:pPr>
              <a:t>11/19/2019</a:t>
            </a:fld>
            <a:endParaRPr lang="en-US" dirty="0"/>
          </a:p>
        </p:txBody>
      </p:sp>
      <p:sp>
        <p:nvSpPr>
          <p:cNvPr id="5" name="Footer Placeholder 4">
            <a:extLst>
              <a:ext uri="{FF2B5EF4-FFF2-40B4-BE49-F238E27FC236}">
                <a16:creationId xmlns:a16="http://schemas.microsoft.com/office/drawing/2014/main" id="{C5F1D2EC-9419-4A19-BBC8-0FAF8AE61181}"/>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999FAC8A-6DBC-4200-9CF4-8862B32CFD95}"/>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E9A198FD-0912-492A-9EDE-331544F4BB22}"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99FB2063-4C54-4D86-A521-B838C66360A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6443BD7-68B9-4D8A-81EE-3B33EB301255}"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5B3C2436-C3E2-4735-8CA3-60D1345167CF}"/>
              </a:ext>
            </a:extLst>
          </p:cNvPr>
          <p:cNvSpPr>
            <a:spLocks noChangeArrowheads="1"/>
          </p:cNvSpPr>
          <p:nvPr/>
        </p:nvSpPr>
        <p:spPr bwMode="auto">
          <a:xfrm>
            <a:off x="1331913" y="3206750"/>
            <a:ext cx="6477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4400" b="1" dirty="0"/>
              <a:t>Factor Markets</a:t>
            </a:r>
          </a:p>
          <a:p>
            <a:pPr algn="ctr" eaLnBrk="1" hangingPunct="1">
              <a:spcBef>
                <a:spcPct val="0"/>
              </a:spcBef>
              <a:buFontTx/>
              <a:buNone/>
            </a:pPr>
            <a:r>
              <a:rPr lang="en-US" altLang="en-US" sz="4400" b="1" dirty="0"/>
              <a:t>(FRANK, Chapter 14)</a:t>
            </a:r>
          </a:p>
        </p:txBody>
      </p:sp>
      <p:sp>
        <p:nvSpPr>
          <p:cNvPr id="15" name="Title 14">
            <a:extLst>
              <a:ext uri="{FF2B5EF4-FFF2-40B4-BE49-F238E27FC236}">
                <a16:creationId xmlns:a16="http://schemas.microsoft.com/office/drawing/2014/main" id="{12760996-B193-43E8-8525-78B61574361E}"/>
              </a:ext>
            </a:extLst>
          </p:cNvPr>
          <p:cNvSpPr txBox="1">
            <a:spLocks/>
          </p:cNvSpPr>
          <p:nvPr/>
        </p:nvSpPr>
        <p:spPr>
          <a:xfrm>
            <a:off x="2627313" y="1752600"/>
            <a:ext cx="3886200" cy="914400"/>
          </a:xfrm>
          <a:prstGeom prst="rect">
            <a:avLst/>
          </a:prstGeom>
          <a:solidFill>
            <a:srgbClr val="C00000"/>
          </a:solidFill>
        </p:spPr>
        <p:txBody>
          <a:bodyPr/>
          <a:lstStyle/>
          <a:p>
            <a:pPr algn="ctr" eaLnBrk="1" hangingPunct="1">
              <a:defRPr/>
            </a:pPr>
            <a:r>
              <a:rPr lang="en-US" sz="4400" b="1" dirty="0">
                <a:solidFill>
                  <a:schemeClr val="bg1"/>
                </a:solidFill>
                <a:latin typeface="+mj-lt"/>
                <a:ea typeface="+mj-ea"/>
                <a:cs typeface="+mj-cs"/>
              </a:rPr>
              <a:t>Topic 12 </a:t>
            </a:r>
            <a:r>
              <a:rPr lang="en-US" sz="4400" b="1">
                <a:solidFill>
                  <a:schemeClr val="bg1"/>
                </a:solidFill>
                <a:latin typeface="+mj-lt"/>
                <a:ea typeface="+mj-ea"/>
                <a:cs typeface="+mj-cs"/>
              </a:rPr>
              <a:t>Part 2 </a:t>
            </a:r>
            <a:endParaRPr lang="en-US" sz="4400" b="1" dirty="0">
              <a:solidFill>
                <a:schemeClr val="bg1"/>
              </a:solidFill>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How the Two Markets Interact</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533400" y="1449417"/>
            <a:ext cx="80772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We have derived an individual firm’s demand for labor:</a:t>
            </a:r>
          </a:p>
          <a:p>
            <a:pPr marL="342900" indent="-342900" eaLnBrk="1" hangingPunct="1">
              <a:buFontTx/>
              <a:buChar char="-"/>
            </a:pPr>
            <a:r>
              <a:rPr lang="en-US" altLang="th-TH" sz="2400" dirty="0">
                <a:latin typeface="+mj-lt"/>
              </a:rPr>
              <a:t>VMPL = w	for a competitive firm in the product market</a:t>
            </a:r>
          </a:p>
          <a:p>
            <a:pPr marL="342900" indent="-342900" eaLnBrk="1" hangingPunct="1">
              <a:buFontTx/>
              <a:buChar char="-"/>
            </a:pPr>
            <a:r>
              <a:rPr lang="en-US" altLang="th-TH" sz="2400" dirty="0">
                <a:latin typeface="+mj-lt"/>
              </a:rPr>
              <a:t>MRPL = w	for a monopolist in the product market</a:t>
            </a:r>
          </a:p>
          <a:p>
            <a:pPr eaLnBrk="1" hangingPunct="1"/>
            <a:endParaRPr lang="en-US" altLang="th-TH" sz="2400" dirty="0">
              <a:latin typeface="+mj-lt"/>
            </a:endParaRPr>
          </a:p>
          <a:p>
            <a:pPr eaLnBrk="1" hangingPunct="1"/>
            <a:r>
              <a:rPr lang="en-US" altLang="th-TH" sz="2400" b="1" dirty="0">
                <a:latin typeface="+mj-lt"/>
              </a:rPr>
              <a:t>Market demand for labor = Sum of individual firms’ demand.</a:t>
            </a:r>
          </a:p>
          <a:p>
            <a:pPr eaLnBrk="1" hangingPunct="1"/>
            <a:endParaRPr lang="en-US" altLang="th-TH" sz="2400" b="1" dirty="0">
              <a:latin typeface="+mj-lt"/>
            </a:endParaRPr>
          </a:p>
          <a:p>
            <a:pPr eaLnBrk="1" hangingPunct="1"/>
            <a:r>
              <a:rPr lang="en-US" altLang="th-TH" sz="2400" dirty="0">
                <a:latin typeface="+mj-lt"/>
              </a:rPr>
              <a:t>An individual worker’s supply of labor comes from his/her optimal choice between leisure and wage.</a:t>
            </a:r>
          </a:p>
          <a:p>
            <a:pPr eaLnBrk="1" hangingPunct="1"/>
            <a:r>
              <a:rPr lang="en-US" altLang="th-TH" sz="2400" u="sng" dirty="0">
                <a:latin typeface="+mj-lt"/>
              </a:rPr>
              <a:t>The individual labor supply curve can be backward-bending</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Market supply of labor = Sum of individual workers’ supply.</a:t>
            </a:r>
          </a:p>
          <a:p>
            <a:pPr eaLnBrk="1" hangingPunct="1"/>
            <a:r>
              <a:rPr lang="en-US" altLang="th-TH" sz="2400" u="sng" dirty="0">
                <a:latin typeface="+mj-lt"/>
              </a:rPr>
              <a:t>The market labor supply curve is upward-sloping.</a:t>
            </a:r>
          </a:p>
        </p:txBody>
      </p:sp>
    </p:spTree>
    <p:extLst>
      <p:ext uri="{BB962C8B-B14F-4D97-AF65-F5344CB8AC3E}">
        <p14:creationId xmlns:p14="http://schemas.microsoft.com/office/powerpoint/2010/main" val="981601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How the Two Markets Interact</a:t>
            </a:r>
            <a:endParaRPr lang="en-US" sz="4000" dirty="0">
              <a:solidFill>
                <a:srgbClr val="000066"/>
              </a:solidFill>
              <a:latin typeface="Calibri" pitchFamily="34" charset="0"/>
            </a:endParaRPr>
          </a:p>
        </p:txBody>
      </p:sp>
      <p:sp>
        <p:nvSpPr>
          <p:cNvPr id="2" name="TextBox 1">
            <a:extLst>
              <a:ext uri="{FF2B5EF4-FFF2-40B4-BE49-F238E27FC236}">
                <a16:creationId xmlns:a16="http://schemas.microsoft.com/office/drawing/2014/main" id="{E10EE84C-81FA-440B-9B5A-56082BC8E12F}"/>
              </a:ext>
            </a:extLst>
          </p:cNvPr>
          <p:cNvSpPr txBox="1"/>
          <p:nvPr/>
        </p:nvSpPr>
        <p:spPr>
          <a:xfrm>
            <a:off x="488475" y="1464052"/>
            <a:ext cx="8167050" cy="1569660"/>
          </a:xfrm>
          <a:prstGeom prst="rect">
            <a:avLst/>
          </a:prstGeom>
          <a:noFill/>
        </p:spPr>
        <p:txBody>
          <a:bodyPr wrap="square" rtlCol="0">
            <a:spAutoFit/>
          </a:bodyPr>
          <a:lstStyle/>
          <a:p>
            <a:r>
              <a:rPr lang="en-US" sz="2400" b="1" dirty="0">
                <a:latin typeface="+mj-lt"/>
              </a:rPr>
              <a:t>In the </a:t>
            </a:r>
            <a:r>
              <a:rPr lang="en-US" sz="2400" b="1" u="sng" dirty="0">
                <a:latin typeface="+mj-lt"/>
              </a:rPr>
              <a:t>competitive</a:t>
            </a:r>
            <a:r>
              <a:rPr lang="en-US" sz="2400" b="1" dirty="0">
                <a:latin typeface="+mj-lt"/>
              </a:rPr>
              <a:t> factor market</a:t>
            </a:r>
            <a:r>
              <a:rPr lang="en-US" sz="2400" dirty="0">
                <a:latin typeface="+mj-lt"/>
              </a:rPr>
              <a:t>, Market Demand for Labor and Market Supply of Labor determine the equilibrium wage W*.</a:t>
            </a:r>
            <a:br>
              <a:rPr lang="en-US" sz="2400" dirty="0">
                <a:latin typeface="+mj-lt"/>
              </a:rPr>
            </a:br>
            <a:r>
              <a:rPr lang="en-US" sz="2400" b="1" dirty="0">
                <a:latin typeface="+mj-lt"/>
              </a:rPr>
              <a:t>An individual firm then takes W* as given, and decides how many workers to hire. </a:t>
            </a:r>
            <a:endParaRPr lang="th-TH" sz="2400" b="1" dirty="0">
              <a:latin typeface="+mj-lt"/>
            </a:endParaRPr>
          </a:p>
        </p:txBody>
      </p:sp>
      <p:grpSp>
        <p:nvGrpSpPr>
          <p:cNvPr id="10" name="Group 9">
            <a:extLst>
              <a:ext uri="{FF2B5EF4-FFF2-40B4-BE49-F238E27FC236}">
                <a16:creationId xmlns:a16="http://schemas.microsoft.com/office/drawing/2014/main" id="{93275243-75AE-4CDC-9333-7999EBC0DEE3}"/>
              </a:ext>
            </a:extLst>
          </p:cNvPr>
          <p:cNvGrpSpPr/>
          <p:nvPr/>
        </p:nvGrpSpPr>
        <p:grpSpPr>
          <a:xfrm>
            <a:off x="1001400" y="3033712"/>
            <a:ext cx="7141200" cy="3505200"/>
            <a:chOff x="1039500" y="3124200"/>
            <a:chExt cx="7141200" cy="3505200"/>
          </a:xfrm>
        </p:grpSpPr>
        <p:pic>
          <p:nvPicPr>
            <p:cNvPr id="1026" name="Picture 2" descr="Image result for labor market equilibrium">
              <a:extLst>
                <a:ext uri="{FF2B5EF4-FFF2-40B4-BE49-F238E27FC236}">
                  <a16:creationId xmlns:a16="http://schemas.microsoft.com/office/drawing/2014/main" id="{A496D7B8-52D6-4A29-8E16-79786B47B7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440" t="21975" r="23797" b="5009"/>
            <a:stretch/>
          </p:blipFill>
          <p:spPr bwMode="auto">
            <a:xfrm>
              <a:off x="1039500" y="3124200"/>
              <a:ext cx="3505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FE6F9F-AFD6-4773-8C65-B6992553419A}"/>
                </a:ext>
              </a:extLst>
            </p:cNvPr>
            <p:cNvPicPr>
              <a:picLocks noChangeAspect="1"/>
            </p:cNvPicPr>
            <p:nvPr/>
          </p:nvPicPr>
          <p:blipFill rotWithShape="1">
            <a:blip r:embed="rId3"/>
            <a:srcRect b="2405"/>
            <a:stretch/>
          </p:blipFill>
          <p:spPr>
            <a:xfrm>
              <a:off x="4544700" y="3537600"/>
              <a:ext cx="3636000" cy="3091800"/>
            </a:xfrm>
            <a:prstGeom prst="rect">
              <a:avLst/>
            </a:prstGeom>
          </p:spPr>
        </p:pic>
        <p:cxnSp>
          <p:nvCxnSpPr>
            <p:cNvPr id="5" name="Straight Connector 4">
              <a:extLst>
                <a:ext uri="{FF2B5EF4-FFF2-40B4-BE49-F238E27FC236}">
                  <a16:creationId xmlns:a16="http://schemas.microsoft.com/office/drawing/2014/main" id="{FE27094D-2D20-4B02-A794-597D6BDF39B6}"/>
                </a:ext>
              </a:extLst>
            </p:cNvPr>
            <p:cNvCxnSpPr>
              <a:cxnSpLocks/>
            </p:cNvCxnSpPr>
            <p:nvPr/>
          </p:nvCxnSpPr>
          <p:spPr>
            <a:xfrm>
              <a:off x="3029578" y="4809478"/>
              <a:ext cx="1923422"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78310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09600" y="1462703"/>
            <a:ext cx="79248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dirty="0">
                <a:latin typeface="+mj-lt"/>
              </a:rPr>
              <a:t>A monopsonist is the “sole buyer” in the factor market.</a:t>
            </a:r>
          </a:p>
          <a:p>
            <a:pPr eaLnBrk="1" hangingPunct="1"/>
            <a:endParaRPr lang="en-US" altLang="th-TH" sz="2400" dirty="0">
              <a:latin typeface="+mj-lt"/>
            </a:endParaRPr>
          </a:p>
          <a:p>
            <a:pPr eaLnBrk="1" hangingPunct="1"/>
            <a:r>
              <a:rPr lang="en-US" altLang="th-TH" sz="2400" dirty="0">
                <a:latin typeface="+mj-lt"/>
              </a:rPr>
              <a:t>A classical example is one company in the town where workers cannot or will not leave the area.</a:t>
            </a:r>
          </a:p>
          <a:p>
            <a:pPr eaLnBrk="1" hangingPunct="1"/>
            <a:endParaRPr lang="en-US" altLang="th-TH" sz="2400" dirty="0">
              <a:latin typeface="+mj-lt"/>
            </a:endParaRPr>
          </a:p>
          <a:p>
            <a:pPr eaLnBrk="1" hangingPunct="1"/>
            <a:r>
              <a:rPr lang="en-US" altLang="th-TH" sz="2400" dirty="0">
                <a:latin typeface="+mj-lt"/>
              </a:rPr>
              <a:t>In the competitive factor market, firms takes W* as given and face a horizontal labor supply curve at W*. (See Page 3)</a:t>
            </a:r>
          </a:p>
          <a:p>
            <a:pPr eaLnBrk="1" hangingPunct="1"/>
            <a:endParaRPr lang="en-US" altLang="th-TH" sz="2400" dirty="0">
              <a:latin typeface="+mj-lt"/>
            </a:endParaRPr>
          </a:p>
          <a:p>
            <a:pPr eaLnBrk="1" hangingPunct="1"/>
            <a:r>
              <a:rPr lang="en-US" altLang="th-TH" sz="2400" b="1" dirty="0">
                <a:latin typeface="+mj-lt"/>
              </a:rPr>
              <a:t>In the monopsonist factor market, the monopsonist faces the upward-sloping </a:t>
            </a:r>
            <a:r>
              <a:rPr lang="en-US" altLang="th-TH" sz="2400" b="1" u="sng" dirty="0">
                <a:latin typeface="+mj-lt"/>
              </a:rPr>
              <a:t>market labor supply curve</a:t>
            </a:r>
            <a:r>
              <a:rPr lang="en-US" altLang="th-TH" sz="2400" b="1" dirty="0">
                <a:latin typeface="+mj-lt"/>
              </a:rPr>
              <a:t>.</a:t>
            </a:r>
          </a:p>
          <a:p>
            <a:pPr eaLnBrk="1" hangingPunct="1"/>
            <a:endParaRPr lang="en-US" altLang="th-TH" sz="2400" b="1" dirty="0">
              <a:latin typeface="+mj-lt"/>
            </a:endParaRPr>
          </a:p>
          <a:p>
            <a:pPr eaLnBrk="1" hangingPunct="1"/>
            <a:r>
              <a:rPr lang="en-US" altLang="th-TH" sz="2400" b="1" dirty="0">
                <a:latin typeface="+mj-lt"/>
              </a:rPr>
              <a:t>Here, the monopsonist no longer takes W* as given.</a:t>
            </a:r>
          </a:p>
          <a:p>
            <a:pPr eaLnBrk="1" hangingPunct="1"/>
            <a:r>
              <a:rPr lang="en-US" altLang="th-TH" sz="2400" b="1" dirty="0">
                <a:latin typeface="+mj-lt"/>
              </a:rPr>
              <a:t>How many workers it hire will affect the wage it faces.</a:t>
            </a:r>
          </a:p>
        </p:txBody>
      </p:sp>
    </p:spTree>
    <p:extLst>
      <p:ext uri="{BB962C8B-B14F-4D97-AF65-F5344CB8AC3E}">
        <p14:creationId xmlns:p14="http://schemas.microsoft.com/office/powerpoint/2010/main" val="1879464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2" name="TextBox 1">
            <a:extLst>
              <a:ext uri="{FF2B5EF4-FFF2-40B4-BE49-F238E27FC236}">
                <a16:creationId xmlns:a16="http://schemas.microsoft.com/office/drawing/2014/main" id="{E10EE84C-81FA-440B-9B5A-56082BC8E12F}"/>
              </a:ext>
            </a:extLst>
          </p:cNvPr>
          <p:cNvSpPr txBox="1"/>
          <p:nvPr/>
        </p:nvSpPr>
        <p:spPr>
          <a:xfrm>
            <a:off x="434737" y="1474051"/>
            <a:ext cx="8274525" cy="1200329"/>
          </a:xfrm>
          <a:prstGeom prst="rect">
            <a:avLst/>
          </a:prstGeom>
          <a:noFill/>
        </p:spPr>
        <p:txBody>
          <a:bodyPr wrap="square" rtlCol="0">
            <a:spAutoFit/>
          </a:bodyPr>
          <a:lstStyle/>
          <a:p>
            <a:r>
              <a:rPr lang="en-US" sz="2400" dirty="0">
                <a:latin typeface="+mj-lt"/>
              </a:rPr>
              <a:t>Monopsonist faces the market supply of labor. (</a:t>
            </a:r>
            <a:r>
              <a:rPr lang="en-US" sz="2400" dirty="0">
                <a:solidFill>
                  <a:srgbClr val="0070C0"/>
                </a:solidFill>
                <a:latin typeface="+mj-lt"/>
              </a:rPr>
              <a:t>BLUE S</a:t>
            </a:r>
            <a:r>
              <a:rPr lang="en-US" sz="2400" dirty="0">
                <a:latin typeface="+mj-lt"/>
              </a:rPr>
              <a:t>)</a:t>
            </a:r>
          </a:p>
          <a:p>
            <a:endParaRPr lang="en-US" sz="2400" dirty="0">
              <a:latin typeface="+mj-lt"/>
            </a:endParaRPr>
          </a:p>
          <a:p>
            <a:r>
              <a:rPr lang="en-US" sz="2400" dirty="0">
                <a:latin typeface="+mj-lt"/>
              </a:rPr>
              <a:t>Competitive firms face the horizontal supply at W*. (</a:t>
            </a:r>
            <a:r>
              <a:rPr lang="en-US" sz="2400" dirty="0">
                <a:solidFill>
                  <a:srgbClr val="FF0000"/>
                </a:solidFill>
                <a:latin typeface="+mj-lt"/>
              </a:rPr>
              <a:t>RED</a:t>
            </a:r>
            <a:r>
              <a:rPr lang="en-US" sz="2400" dirty="0">
                <a:latin typeface="+mj-lt"/>
              </a:rPr>
              <a:t> </a:t>
            </a:r>
            <a:r>
              <a:rPr lang="en-US" sz="2400" dirty="0">
                <a:solidFill>
                  <a:srgbClr val="FF0000"/>
                </a:solidFill>
                <a:latin typeface="+mj-lt"/>
              </a:rPr>
              <a:t>Dotted</a:t>
            </a:r>
            <a:r>
              <a:rPr lang="en-US" sz="2400" dirty="0">
                <a:latin typeface="+mj-lt"/>
              </a:rPr>
              <a:t>) </a:t>
            </a:r>
            <a:endParaRPr lang="th-TH" sz="2400" dirty="0">
              <a:latin typeface="+mj-lt"/>
            </a:endParaRPr>
          </a:p>
        </p:txBody>
      </p:sp>
      <p:grpSp>
        <p:nvGrpSpPr>
          <p:cNvPr id="10" name="Group 9">
            <a:extLst>
              <a:ext uri="{FF2B5EF4-FFF2-40B4-BE49-F238E27FC236}">
                <a16:creationId xmlns:a16="http://schemas.microsoft.com/office/drawing/2014/main" id="{93275243-75AE-4CDC-9333-7999EBC0DEE3}"/>
              </a:ext>
            </a:extLst>
          </p:cNvPr>
          <p:cNvGrpSpPr/>
          <p:nvPr/>
        </p:nvGrpSpPr>
        <p:grpSpPr>
          <a:xfrm>
            <a:off x="1001400" y="3033712"/>
            <a:ext cx="7141200" cy="3505200"/>
            <a:chOff x="1039500" y="3124200"/>
            <a:chExt cx="7141200" cy="3505200"/>
          </a:xfrm>
        </p:grpSpPr>
        <p:pic>
          <p:nvPicPr>
            <p:cNvPr id="1026" name="Picture 2" descr="Image result for labor market equilibrium">
              <a:extLst>
                <a:ext uri="{FF2B5EF4-FFF2-40B4-BE49-F238E27FC236}">
                  <a16:creationId xmlns:a16="http://schemas.microsoft.com/office/drawing/2014/main" id="{A496D7B8-52D6-4A29-8E16-79786B47B7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440" t="21975" r="23797" b="5009"/>
            <a:stretch/>
          </p:blipFill>
          <p:spPr bwMode="auto">
            <a:xfrm>
              <a:off x="1039500" y="3124200"/>
              <a:ext cx="3505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FE6F9F-AFD6-4773-8C65-B6992553419A}"/>
                </a:ext>
              </a:extLst>
            </p:cNvPr>
            <p:cNvPicPr>
              <a:picLocks noChangeAspect="1"/>
            </p:cNvPicPr>
            <p:nvPr/>
          </p:nvPicPr>
          <p:blipFill rotWithShape="1">
            <a:blip r:embed="rId3"/>
            <a:srcRect b="2405"/>
            <a:stretch/>
          </p:blipFill>
          <p:spPr>
            <a:xfrm>
              <a:off x="4544700" y="3537600"/>
              <a:ext cx="3636000" cy="3091800"/>
            </a:xfrm>
            <a:prstGeom prst="rect">
              <a:avLst/>
            </a:prstGeom>
          </p:spPr>
        </p:pic>
        <p:cxnSp>
          <p:nvCxnSpPr>
            <p:cNvPr id="5" name="Straight Connector 4">
              <a:extLst>
                <a:ext uri="{FF2B5EF4-FFF2-40B4-BE49-F238E27FC236}">
                  <a16:creationId xmlns:a16="http://schemas.microsoft.com/office/drawing/2014/main" id="{FE27094D-2D20-4B02-A794-597D6BDF39B6}"/>
                </a:ext>
              </a:extLst>
            </p:cNvPr>
            <p:cNvCxnSpPr>
              <a:cxnSpLocks/>
            </p:cNvCxnSpPr>
            <p:nvPr/>
          </p:nvCxnSpPr>
          <p:spPr>
            <a:xfrm>
              <a:off x="3029578" y="4809478"/>
              <a:ext cx="1923422" cy="0"/>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8316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533400" y="1449417"/>
            <a:ext cx="8077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In factor markets,</a:t>
            </a:r>
          </a:p>
          <a:p>
            <a:pPr eaLnBrk="1" hangingPunct="1"/>
            <a:endParaRPr lang="en-US" altLang="th-TH" sz="2400" dirty="0">
              <a:latin typeface="+mj-lt"/>
            </a:endParaRPr>
          </a:p>
          <a:p>
            <a:pPr eaLnBrk="1" hangingPunct="1"/>
            <a:r>
              <a:rPr lang="en-US" altLang="th-TH" sz="2400" b="1" dirty="0">
                <a:latin typeface="+mj-lt"/>
              </a:rPr>
              <a:t>Average Factor Cost (AFC)</a:t>
            </a:r>
            <a:r>
              <a:rPr lang="en-US" altLang="th-TH" sz="2400" dirty="0">
                <a:latin typeface="+mj-lt"/>
              </a:rPr>
              <a:t>	is another name for the supply curve for an input.</a:t>
            </a:r>
          </a:p>
          <a:p>
            <a:pPr eaLnBrk="1" hangingPunct="1"/>
            <a:endParaRPr lang="en-US" altLang="th-TH" sz="2400" dirty="0">
              <a:latin typeface="+mj-lt"/>
            </a:endParaRPr>
          </a:p>
          <a:p>
            <a:pPr eaLnBrk="1" hangingPunct="1"/>
            <a:r>
              <a:rPr lang="en-US" altLang="th-TH" sz="2400" dirty="0">
                <a:latin typeface="+mj-lt"/>
              </a:rPr>
              <a:t>AFC represents the average payment per worker to achieve any given level of employment.</a:t>
            </a:r>
          </a:p>
          <a:p>
            <a:pPr eaLnBrk="1" hangingPunct="1"/>
            <a:endParaRPr lang="en-US" altLang="th-TH" sz="2400" dirty="0">
              <a:latin typeface="+mj-lt"/>
            </a:endParaRPr>
          </a:p>
          <a:p>
            <a:pPr eaLnBrk="1" hangingPunct="1"/>
            <a:r>
              <a:rPr lang="en-US" altLang="th-TH" sz="2400" b="1" dirty="0">
                <a:latin typeface="+mj-lt"/>
              </a:rPr>
              <a:t>Total Factor Cost (TFC)</a:t>
            </a:r>
            <a:r>
              <a:rPr lang="en-US" altLang="th-TH" sz="2400" dirty="0">
                <a:latin typeface="+mj-lt"/>
              </a:rPr>
              <a:t>	 = AFC x L</a:t>
            </a:r>
          </a:p>
          <a:p>
            <a:pPr eaLnBrk="1" hangingPunct="1"/>
            <a:endParaRPr lang="en-US" altLang="th-TH" sz="2400" dirty="0">
              <a:latin typeface="+mj-lt"/>
            </a:endParaRPr>
          </a:p>
          <a:p>
            <a:pPr eaLnBrk="1" hangingPunct="1"/>
            <a:r>
              <a:rPr lang="en-US" altLang="th-TH" sz="2400" b="1" dirty="0">
                <a:latin typeface="+mj-lt"/>
              </a:rPr>
              <a:t>Marginal Factor Cost (MFC)</a:t>
            </a:r>
            <a:r>
              <a:rPr lang="en-US" altLang="th-TH" sz="2400" dirty="0">
                <a:latin typeface="+mj-lt"/>
              </a:rPr>
              <a:t>	= ∆TFC/∆L</a:t>
            </a:r>
          </a:p>
        </p:txBody>
      </p:sp>
    </p:spTree>
    <p:extLst>
      <p:ext uri="{BB962C8B-B14F-4D97-AF65-F5344CB8AC3E}">
        <p14:creationId xmlns:p14="http://schemas.microsoft.com/office/powerpoint/2010/main" val="351107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3580800" y="1462703"/>
            <a:ext cx="54108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u="sng" dirty="0">
                <a:latin typeface="+mj-lt"/>
              </a:rPr>
              <a:t>To hire 100 workers</a:t>
            </a:r>
            <a:r>
              <a:rPr lang="en-US" altLang="th-TH" sz="2400" dirty="0">
                <a:latin typeface="+mj-lt"/>
              </a:rPr>
              <a:t>, the firm has to pay wage of $4 per worker.</a:t>
            </a:r>
          </a:p>
          <a:p>
            <a:pPr eaLnBrk="1" hangingPunct="1"/>
            <a:r>
              <a:rPr lang="en-US" altLang="th-TH" sz="2400" dirty="0">
                <a:latin typeface="+mj-lt"/>
              </a:rPr>
              <a:t>TFC = 4 x 100 = 400</a:t>
            </a:r>
          </a:p>
          <a:p>
            <a:pPr eaLnBrk="1" hangingPunct="1"/>
            <a:endParaRPr lang="en-US" altLang="th-TH" sz="2400" dirty="0">
              <a:latin typeface="+mj-lt"/>
            </a:endParaRPr>
          </a:p>
          <a:p>
            <a:pPr eaLnBrk="1" hangingPunct="1"/>
            <a:r>
              <a:rPr lang="en-US" altLang="th-TH" sz="2400" u="sng" dirty="0">
                <a:latin typeface="+mj-lt"/>
              </a:rPr>
              <a:t>To hire 101 workers</a:t>
            </a:r>
            <a:r>
              <a:rPr lang="en-US" altLang="th-TH" sz="2400" dirty="0">
                <a:latin typeface="+mj-lt"/>
              </a:rPr>
              <a:t>, the firm has to increase wage to $4.04 per worker. </a:t>
            </a:r>
          </a:p>
          <a:p>
            <a:pPr eaLnBrk="1" hangingPunct="1"/>
            <a:r>
              <a:rPr lang="en-US" altLang="th-TH" sz="2400" b="1" dirty="0">
                <a:latin typeface="+mj-lt"/>
              </a:rPr>
              <a:t>However, the firm has to pay this high wage to everyone else.</a:t>
            </a:r>
          </a:p>
          <a:p>
            <a:pPr eaLnBrk="1" hangingPunct="1"/>
            <a:r>
              <a:rPr lang="en-US" altLang="th-TH" sz="2400" dirty="0">
                <a:latin typeface="+mj-lt"/>
              </a:rPr>
              <a:t>TFC = 4.04 x 101 = 408.04</a:t>
            </a:r>
          </a:p>
          <a:p>
            <a:pPr eaLnBrk="1" hangingPunct="1"/>
            <a:endParaRPr lang="en-US" altLang="th-TH" sz="2400" dirty="0">
              <a:latin typeface="+mj-lt"/>
            </a:endParaRPr>
          </a:p>
          <a:p>
            <a:pPr eaLnBrk="1" hangingPunct="1"/>
            <a:r>
              <a:rPr lang="en-US" altLang="th-TH" sz="2400" b="1" dirty="0">
                <a:latin typeface="+mj-lt"/>
              </a:rPr>
              <a:t>MFC is the addition cost from this additional (101</a:t>
            </a:r>
            <a:r>
              <a:rPr lang="en-US" altLang="th-TH" sz="2400" b="1" baseline="30000" dirty="0">
                <a:latin typeface="+mj-lt"/>
              </a:rPr>
              <a:t>ST</a:t>
            </a:r>
            <a:r>
              <a:rPr lang="en-US" altLang="th-TH" sz="2400" b="1" dirty="0">
                <a:latin typeface="+mj-lt"/>
              </a:rPr>
              <a:t>) worker</a:t>
            </a:r>
            <a:r>
              <a:rPr lang="en-US" altLang="th-TH" sz="2400" dirty="0">
                <a:latin typeface="+mj-lt"/>
              </a:rPr>
              <a:t>, equal to $8.04.</a:t>
            </a:r>
          </a:p>
          <a:p>
            <a:pPr eaLnBrk="1" hangingPunct="1"/>
            <a:r>
              <a:rPr lang="en-US" altLang="th-TH" sz="2400" dirty="0">
                <a:latin typeface="+mj-lt"/>
              </a:rPr>
              <a:t>MFC = (408.04 – 400)/(101 – 100) = 8.04</a:t>
            </a:r>
          </a:p>
        </p:txBody>
      </p:sp>
      <p:pic>
        <p:nvPicPr>
          <p:cNvPr id="2" name="Picture 1">
            <a:extLst>
              <a:ext uri="{FF2B5EF4-FFF2-40B4-BE49-F238E27FC236}">
                <a16:creationId xmlns:a16="http://schemas.microsoft.com/office/drawing/2014/main" id="{EF621B7E-0CF8-451D-8181-83B95C98445A}"/>
              </a:ext>
            </a:extLst>
          </p:cNvPr>
          <p:cNvPicPr>
            <a:picLocks noChangeAspect="1"/>
          </p:cNvPicPr>
          <p:nvPr/>
        </p:nvPicPr>
        <p:blipFill>
          <a:blip r:embed="rId2"/>
          <a:stretch>
            <a:fillRect/>
          </a:stretch>
        </p:blipFill>
        <p:spPr>
          <a:xfrm>
            <a:off x="152400" y="2299912"/>
            <a:ext cx="3276000" cy="4239000"/>
          </a:xfrm>
          <a:prstGeom prst="rect">
            <a:avLst/>
          </a:prstGeom>
        </p:spPr>
      </p:pic>
      <p:sp>
        <p:nvSpPr>
          <p:cNvPr id="3" name="TextBox 2">
            <a:extLst>
              <a:ext uri="{FF2B5EF4-FFF2-40B4-BE49-F238E27FC236}">
                <a16:creationId xmlns:a16="http://schemas.microsoft.com/office/drawing/2014/main" id="{766AE656-42DB-46F7-BDA9-8773074625CF}"/>
              </a:ext>
            </a:extLst>
          </p:cNvPr>
          <p:cNvSpPr txBox="1"/>
          <p:nvPr/>
        </p:nvSpPr>
        <p:spPr>
          <a:xfrm>
            <a:off x="152400" y="1104762"/>
            <a:ext cx="3276000" cy="1200329"/>
          </a:xfrm>
          <a:prstGeom prst="rect">
            <a:avLst/>
          </a:prstGeom>
          <a:noFill/>
        </p:spPr>
        <p:txBody>
          <a:bodyPr wrap="square" rtlCol="0">
            <a:spAutoFit/>
          </a:bodyPr>
          <a:lstStyle/>
          <a:p>
            <a:r>
              <a:rPr lang="en-US" sz="2400" b="1" dirty="0">
                <a:latin typeface="+mj-lt"/>
              </a:rPr>
              <a:t>Labor Supply in the </a:t>
            </a:r>
            <a:r>
              <a:rPr lang="en-US" sz="2400" b="1" dirty="0" err="1">
                <a:latin typeface="+mj-lt"/>
              </a:rPr>
              <a:t>monopsonistic</a:t>
            </a:r>
            <a:r>
              <a:rPr lang="en-US" sz="2400" b="1" dirty="0">
                <a:latin typeface="+mj-lt"/>
              </a:rPr>
              <a:t> market is upward-sloping.</a:t>
            </a:r>
            <a:endParaRPr lang="th-TH" sz="2400" b="1" dirty="0">
              <a:latin typeface="+mj-lt"/>
            </a:endParaRPr>
          </a:p>
        </p:txBody>
      </p:sp>
    </p:spTree>
    <p:extLst>
      <p:ext uri="{BB962C8B-B14F-4D97-AF65-F5344CB8AC3E}">
        <p14:creationId xmlns:p14="http://schemas.microsoft.com/office/powerpoint/2010/main" val="1211808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457200" y="1634083"/>
            <a:ext cx="82296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AFC and MFC</a:t>
            </a:r>
          </a:p>
          <a:p>
            <a:pPr eaLnBrk="1" hangingPunct="1"/>
            <a:endParaRPr lang="en-US" altLang="th-TH" sz="2400" dirty="0">
              <a:latin typeface="+mj-lt"/>
            </a:endParaRPr>
          </a:p>
          <a:p>
            <a:pPr eaLnBrk="1" hangingPunct="1"/>
            <a:r>
              <a:rPr lang="en-US" altLang="th-TH" sz="2400" dirty="0">
                <a:latin typeface="+mj-lt"/>
              </a:rPr>
              <a:t>In the </a:t>
            </a:r>
            <a:r>
              <a:rPr lang="en-US" altLang="th-TH" sz="2400" dirty="0" err="1">
                <a:latin typeface="+mj-lt"/>
              </a:rPr>
              <a:t>monopsonistic</a:t>
            </a:r>
            <a:r>
              <a:rPr lang="en-US" altLang="th-TH" sz="2400" dirty="0">
                <a:latin typeface="+mj-lt"/>
              </a:rPr>
              <a:t> market, the </a:t>
            </a:r>
            <a:r>
              <a:rPr lang="en-US" altLang="th-TH" sz="2400" u="sng" dirty="0">
                <a:latin typeface="+mj-lt"/>
              </a:rPr>
              <a:t>labor supply is upward-sloping</a:t>
            </a:r>
            <a:r>
              <a:rPr lang="en-US" altLang="th-TH" sz="2400" dirty="0">
                <a:latin typeface="+mj-lt"/>
              </a:rPr>
              <a:t>.</a:t>
            </a:r>
          </a:p>
          <a:p>
            <a:pPr eaLnBrk="1" hangingPunct="1"/>
            <a:endParaRPr lang="en-US" altLang="th-TH" sz="2400" dirty="0">
              <a:latin typeface="+mj-lt"/>
            </a:endParaRPr>
          </a:p>
          <a:p>
            <a:pPr eaLnBrk="1" hangingPunct="1"/>
            <a:r>
              <a:rPr lang="en-US" altLang="th-TH" sz="2400" dirty="0">
                <a:latin typeface="+mj-lt"/>
              </a:rPr>
              <a:t>Suppose AFC is linear, i.e. </a:t>
            </a:r>
            <a:r>
              <a:rPr lang="en-US" altLang="th-TH" sz="2400" b="1" dirty="0">
                <a:latin typeface="+mj-lt"/>
              </a:rPr>
              <a:t>AFC = a + </a:t>
            </a:r>
            <a:r>
              <a:rPr lang="en-US" altLang="th-TH" sz="2400" b="1" dirty="0" err="1">
                <a:latin typeface="+mj-lt"/>
              </a:rPr>
              <a:t>bL.</a:t>
            </a:r>
            <a:endParaRPr lang="en-US" altLang="th-TH" sz="2400" dirty="0">
              <a:latin typeface="+mj-lt"/>
            </a:endParaRPr>
          </a:p>
          <a:p>
            <a:pPr eaLnBrk="1" hangingPunct="1"/>
            <a:endParaRPr lang="en-US" altLang="th-TH" sz="2400" dirty="0">
              <a:latin typeface="+mj-lt"/>
            </a:endParaRPr>
          </a:p>
          <a:p>
            <a:pPr eaLnBrk="1" hangingPunct="1"/>
            <a:r>
              <a:rPr lang="en-US" altLang="th-TH" sz="2400" dirty="0">
                <a:latin typeface="+mj-lt"/>
              </a:rPr>
              <a:t>We have	TFC = </a:t>
            </a:r>
            <a:r>
              <a:rPr lang="en-US" altLang="th-TH" sz="2400" dirty="0" err="1">
                <a:latin typeface="+mj-lt"/>
              </a:rPr>
              <a:t>aL</a:t>
            </a:r>
            <a:r>
              <a:rPr lang="en-US" altLang="th-TH" sz="2400" dirty="0">
                <a:latin typeface="+mj-lt"/>
              </a:rPr>
              <a:t> + bL</a:t>
            </a:r>
            <a:r>
              <a:rPr lang="en-US" altLang="th-TH" sz="2400" baseline="30000" dirty="0">
                <a:latin typeface="+mj-lt"/>
              </a:rPr>
              <a:t>2</a:t>
            </a:r>
            <a:endParaRPr lang="en-US" altLang="th-TH" sz="2400" dirty="0">
              <a:latin typeface="+mj-lt"/>
            </a:endParaRPr>
          </a:p>
          <a:p>
            <a:pPr eaLnBrk="1" hangingPunct="1"/>
            <a:r>
              <a:rPr lang="en-US" altLang="th-TH" sz="2400" dirty="0">
                <a:latin typeface="+mj-lt"/>
              </a:rPr>
              <a:t>	</a:t>
            </a:r>
          </a:p>
          <a:p>
            <a:pPr eaLnBrk="1" hangingPunct="1"/>
            <a:r>
              <a:rPr lang="en-US" altLang="th-TH" sz="2400" dirty="0">
                <a:latin typeface="+mj-lt"/>
              </a:rPr>
              <a:t>		</a:t>
            </a:r>
            <a:r>
              <a:rPr lang="en-US" altLang="th-TH" sz="2400" b="1" dirty="0">
                <a:latin typeface="+mj-lt"/>
              </a:rPr>
              <a:t>MFC = a + 2bL</a:t>
            </a:r>
          </a:p>
          <a:p>
            <a:pPr eaLnBrk="1" hangingPunct="1"/>
            <a:endParaRPr lang="en-US" altLang="th-TH" sz="2400" b="1" dirty="0">
              <a:latin typeface="+mj-lt"/>
            </a:endParaRPr>
          </a:p>
          <a:p>
            <a:pPr eaLnBrk="1" hangingPunct="1"/>
            <a:r>
              <a:rPr lang="en-US" altLang="th-TH" sz="2400" b="1" dirty="0">
                <a:latin typeface="+mj-lt"/>
              </a:rPr>
              <a:t>The slope of MFC is twice as much as that of AFC.</a:t>
            </a:r>
          </a:p>
        </p:txBody>
      </p:sp>
    </p:spTree>
    <p:extLst>
      <p:ext uri="{BB962C8B-B14F-4D97-AF65-F5344CB8AC3E}">
        <p14:creationId xmlns:p14="http://schemas.microsoft.com/office/powerpoint/2010/main" val="553593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457200" y="1462703"/>
            <a:ext cx="8229600"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Monopsonist’s Profit Maximization</a:t>
            </a:r>
          </a:p>
          <a:p>
            <a:pPr eaLnBrk="1" hangingPunct="1"/>
            <a:endParaRPr lang="en-US" altLang="th-TH" sz="2400" b="1" u="sng" dirty="0">
              <a:latin typeface="+mj-lt"/>
            </a:endParaRPr>
          </a:p>
          <a:p>
            <a:pPr eaLnBrk="1" hangingPunct="1"/>
            <a:r>
              <a:rPr lang="en-US" altLang="th-TH" sz="2400" dirty="0">
                <a:latin typeface="+mj-lt"/>
              </a:rPr>
              <a:t>Firms in the </a:t>
            </a:r>
            <a:r>
              <a:rPr lang="en-US" altLang="th-TH" sz="2400" u="sng" dirty="0">
                <a:latin typeface="+mj-lt"/>
              </a:rPr>
              <a:t>competitive factor market</a:t>
            </a:r>
            <a:r>
              <a:rPr lang="en-US" altLang="th-TH" sz="2400" dirty="0">
                <a:latin typeface="+mj-lt"/>
              </a:rPr>
              <a:t> will hire the workers at the point where </a:t>
            </a:r>
            <a:r>
              <a:rPr lang="en-US" altLang="th-TH" sz="2400" b="1" dirty="0">
                <a:latin typeface="+mj-lt"/>
              </a:rPr>
              <a:t>VMPL = w or MRPL = w</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But for a monopsonist, </a:t>
            </a:r>
            <a:r>
              <a:rPr lang="en-US" altLang="th-TH" sz="2400" b="1" u="sng" dirty="0">
                <a:latin typeface="+mj-lt"/>
              </a:rPr>
              <a:t>w is NO LONGER constant.</a:t>
            </a:r>
          </a:p>
          <a:p>
            <a:pPr eaLnBrk="1" hangingPunct="1"/>
            <a:r>
              <a:rPr lang="en-US" altLang="th-TH" sz="2400" dirty="0">
                <a:latin typeface="+mj-lt"/>
              </a:rPr>
              <a:t>To hire more workers, it has to pay higher wage.</a:t>
            </a:r>
          </a:p>
          <a:p>
            <a:pPr eaLnBrk="1" hangingPunct="1"/>
            <a:endParaRPr lang="en-US" altLang="th-TH" sz="2400" dirty="0">
              <a:latin typeface="+mj-lt"/>
            </a:endParaRPr>
          </a:p>
          <a:p>
            <a:pPr eaLnBrk="1" hangingPunct="1"/>
            <a:r>
              <a:rPr lang="en-US" altLang="th-TH" sz="2400" dirty="0">
                <a:latin typeface="+mj-lt"/>
              </a:rPr>
              <a:t>The </a:t>
            </a:r>
            <a:r>
              <a:rPr lang="en-US" altLang="th-TH" sz="2400" u="sng" dirty="0">
                <a:latin typeface="+mj-lt"/>
              </a:rPr>
              <a:t>monopsonist</a:t>
            </a:r>
            <a:r>
              <a:rPr lang="en-US" altLang="th-TH" sz="2400" dirty="0">
                <a:latin typeface="+mj-lt"/>
              </a:rPr>
              <a:t> will hire the workers at the point where</a:t>
            </a:r>
            <a:br>
              <a:rPr lang="en-US" altLang="th-TH" sz="2400" dirty="0">
                <a:latin typeface="+mj-lt"/>
              </a:rPr>
            </a:br>
            <a:r>
              <a:rPr lang="en-US" altLang="th-TH" sz="2400" b="1" dirty="0">
                <a:solidFill>
                  <a:srgbClr val="FF0000"/>
                </a:solidFill>
                <a:latin typeface="+mj-lt"/>
              </a:rPr>
              <a:t>VMPL</a:t>
            </a:r>
            <a:r>
              <a:rPr lang="en-US" altLang="th-TH" sz="2400" b="1" dirty="0">
                <a:latin typeface="+mj-lt"/>
              </a:rPr>
              <a:t> = </a:t>
            </a:r>
            <a:r>
              <a:rPr lang="en-US" altLang="th-TH" sz="2400" b="1" dirty="0">
                <a:solidFill>
                  <a:srgbClr val="002060"/>
                </a:solidFill>
                <a:latin typeface="+mj-lt"/>
              </a:rPr>
              <a:t>MFC</a:t>
            </a:r>
            <a:r>
              <a:rPr lang="en-US" altLang="th-TH" sz="2400" b="1" dirty="0">
                <a:latin typeface="+mj-lt"/>
              </a:rPr>
              <a:t> or </a:t>
            </a:r>
            <a:r>
              <a:rPr lang="en-US" altLang="th-TH" sz="2400" b="1" dirty="0">
                <a:solidFill>
                  <a:srgbClr val="FF0000"/>
                </a:solidFill>
                <a:latin typeface="+mj-lt"/>
              </a:rPr>
              <a:t>MRPL</a:t>
            </a:r>
            <a:r>
              <a:rPr lang="en-US" altLang="th-TH" sz="2400" b="1" dirty="0">
                <a:latin typeface="+mj-lt"/>
              </a:rPr>
              <a:t> = </a:t>
            </a:r>
            <a:r>
              <a:rPr lang="en-US" altLang="th-TH" sz="2400" b="1" dirty="0">
                <a:solidFill>
                  <a:srgbClr val="002060"/>
                </a:solidFill>
                <a:latin typeface="+mj-lt"/>
              </a:rPr>
              <a:t>MFC</a:t>
            </a:r>
            <a:r>
              <a:rPr lang="en-US" altLang="th-TH" sz="2400" dirty="0">
                <a:latin typeface="+mj-lt"/>
              </a:rPr>
              <a:t>.</a:t>
            </a:r>
          </a:p>
          <a:p>
            <a:pPr eaLnBrk="1" hangingPunct="1"/>
            <a:endParaRPr lang="en-US" altLang="th-TH" sz="2400" dirty="0">
              <a:latin typeface="+mj-lt"/>
            </a:endParaRPr>
          </a:p>
          <a:p>
            <a:pPr eaLnBrk="1" hangingPunct="1"/>
            <a:r>
              <a:rPr lang="en-US" altLang="th-TH" sz="2400" b="1" dirty="0">
                <a:latin typeface="+mj-lt"/>
              </a:rPr>
              <a:t>That is, </a:t>
            </a:r>
            <a:r>
              <a:rPr lang="en-US" altLang="th-TH" sz="2400" b="1" dirty="0">
                <a:solidFill>
                  <a:srgbClr val="FF0000"/>
                </a:solidFill>
                <a:latin typeface="+mj-lt"/>
              </a:rPr>
              <a:t>the extra gain from hiring extra worker</a:t>
            </a:r>
            <a:r>
              <a:rPr lang="en-US" altLang="th-TH" sz="2400" b="1" dirty="0">
                <a:latin typeface="+mj-lt"/>
              </a:rPr>
              <a:t> equals </a:t>
            </a:r>
            <a:r>
              <a:rPr lang="en-US" altLang="th-TH" sz="2400" b="1" dirty="0">
                <a:solidFill>
                  <a:srgbClr val="002060"/>
                </a:solidFill>
                <a:latin typeface="+mj-lt"/>
              </a:rPr>
              <a:t>the extra cost from hiring extra worker</a:t>
            </a:r>
            <a:r>
              <a:rPr lang="en-US" altLang="th-TH" sz="2400" b="1" dirty="0">
                <a:latin typeface="+mj-lt"/>
              </a:rPr>
              <a:t>.</a:t>
            </a:r>
          </a:p>
        </p:txBody>
      </p:sp>
    </p:spTree>
    <p:extLst>
      <p:ext uri="{BB962C8B-B14F-4D97-AF65-F5344CB8AC3E}">
        <p14:creationId xmlns:p14="http://schemas.microsoft.com/office/powerpoint/2010/main" val="1163652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768288" y="1447800"/>
            <a:ext cx="76074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dirty="0">
                <a:latin typeface="+mj-lt"/>
              </a:rPr>
              <a:t>The monopsonist will hire the workers at the point where</a:t>
            </a:r>
            <a:br>
              <a:rPr lang="en-US" altLang="th-TH" sz="2400" dirty="0">
                <a:latin typeface="+mj-lt"/>
              </a:rPr>
            </a:br>
            <a:r>
              <a:rPr lang="en-US" altLang="th-TH" sz="2400" dirty="0">
                <a:latin typeface="+mj-lt"/>
              </a:rPr>
              <a:t>VMPL = MFC or MRPL = MFC. This will be at L*.</a:t>
            </a:r>
          </a:p>
        </p:txBody>
      </p:sp>
      <p:pic>
        <p:nvPicPr>
          <p:cNvPr id="2" name="Picture 1">
            <a:extLst>
              <a:ext uri="{FF2B5EF4-FFF2-40B4-BE49-F238E27FC236}">
                <a16:creationId xmlns:a16="http://schemas.microsoft.com/office/drawing/2014/main" id="{89295E6D-DBDB-41FA-9442-9D3EF5DF24C0}"/>
              </a:ext>
            </a:extLst>
          </p:cNvPr>
          <p:cNvPicPr>
            <a:picLocks noChangeAspect="1"/>
          </p:cNvPicPr>
          <p:nvPr/>
        </p:nvPicPr>
        <p:blipFill>
          <a:blip r:embed="rId2"/>
          <a:stretch>
            <a:fillRect/>
          </a:stretch>
        </p:blipFill>
        <p:spPr>
          <a:xfrm>
            <a:off x="768288" y="2659797"/>
            <a:ext cx="3384000" cy="3420000"/>
          </a:xfrm>
          <a:prstGeom prst="rect">
            <a:avLst/>
          </a:prstGeom>
        </p:spPr>
      </p:pic>
      <p:sp>
        <p:nvSpPr>
          <p:cNvPr id="3" name="Rectangle 2">
            <a:extLst>
              <a:ext uri="{FF2B5EF4-FFF2-40B4-BE49-F238E27FC236}">
                <a16:creationId xmlns:a16="http://schemas.microsoft.com/office/drawing/2014/main" id="{0CE158B7-0930-4F39-834C-86FE3D4A6F7B}"/>
              </a:ext>
            </a:extLst>
          </p:cNvPr>
          <p:cNvSpPr/>
          <p:nvPr/>
        </p:nvSpPr>
        <p:spPr>
          <a:xfrm>
            <a:off x="4152288" y="3400301"/>
            <a:ext cx="4419600" cy="1938992"/>
          </a:xfrm>
          <a:prstGeom prst="rect">
            <a:avLst/>
          </a:prstGeom>
        </p:spPr>
        <p:txBody>
          <a:bodyPr wrap="square">
            <a:spAutoFit/>
          </a:bodyPr>
          <a:lstStyle/>
          <a:p>
            <a:pPr eaLnBrk="1" hangingPunct="1"/>
            <a:r>
              <a:rPr lang="en-US" altLang="th-TH" sz="2400" dirty="0">
                <a:latin typeface="+mj-lt"/>
              </a:rPr>
              <a:t>At L*, the market supply indicates that the wage will be W*.</a:t>
            </a:r>
          </a:p>
          <a:p>
            <a:pPr eaLnBrk="1" hangingPunct="1"/>
            <a:endParaRPr lang="en-US" altLang="th-TH" sz="2400" dirty="0">
              <a:latin typeface="+mj-lt"/>
            </a:endParaRPr>
          </a:p>
          <a:p>
            <a:pPr eaLnBrk="1" hangingPunct="1"/>
            <a:r>
              <a:rPr lang="en-US" altLang="th-TH" sz="2400" dirty="0">
                <a:latin typeface="+mj-lt"/>
              </a:rPr>
              <a:t>This will be the wage that the monopsonist pays their workers.</a:t>
            </a:r>
          </a:p>
        </p:txBody>
      </p:sp>
    </p:spTree>
    <p:extLst>
      <p:ext uri="{BB962C8B-B14F-4D97-AF65-F5344CB8AC3E}">
        <p14:creationId xmlns:p14="http://schemas.microsoft.com/office/powerpoint/2010/main" val="4205327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Example</a:t>
            </a:r>
            <a:endParaRPr lang="en-US" sz="4000" dirty="0">
              <a:solidFill>
                <a:srgbClr val="000066"/>
              </a:solidFill>
              <a:latin typeface="Calibri" pitchFamily="34" charset="0"/>
            </a:endParaRPr>
          </a:p>
        </p:txBody>
      </p:sp>
      <p:pic>
        <p:nvPicPr>
          <p:cNvPr id="4" name="Picture 3">
            <a:extLst>
              <a:ext uri="{FF2B5EF4-FFF2-40B4-BE49-F238E27FC236}">
                <a16:creationId xmlns:a16="http://schemas.microsoft.com/office/drawing/2014/main" id="{3F61BCE2-DC5F-4FE9-A615-E8451A701405}"/>
              </a:ext>
            </a:extLst>
          </p:cNvPr>
          <p:cNvPicPr>
            <a:picLocks noChangeAspect="1"/>
          </p:cNvPicPr>
          <p:nvPr/>
        </p:nvPicPr>
        <p:blipFill>
          <a:blip r:embed="rId2"/>
          <a:stretch>
            <a:fillRect/>
          </a:stretch>
        </p:blipFill>
        <p:spPr>
          <a:xfrm>
            <a:off x="828000" y="1219200"/>
            <a:ext cx="7488000" cy="1395000"/>
          </a:xfrm>
          <a:prstGeom prst="rect">
            <a:avLst/>
          </a:prstGeom>
        </p:spPr>
      </p:pic>
      <p:pic>
        <p:nvPicPr>
          <p:cNvPr id="5" name="Picture 4">
            <a:extLst>
              <a:ext uri="{FF2B5EF4-FFF2-40B4-BE49-F238E27FC236}">
                <a16:creationId xmlns:a16="http://schemas.microsoft.com/office/drawing/2014/main" id="{391C5151-B184-4C40-82BF-A3268E77C8A0}"/>
              </a:ext>
            </a:extLst>
          </p:cNvPr>
          <p:cNvPicPr>
            <a:picLocks noChangeAspect="1"/>
          </p:cNvPicPr>
          <p:nvPr/>
        </p:nvPicPr>
        <p:blipFill>
          <a:blip r:embed="rId3"/>
          <a:stretch>
            <a:fillRect/>
          </a:stretch>
        </p:blipFill>
        <p:spPr>
          <a:xfrm>
            <a:off x="378000" y="2878775"/>
            <a:ext cx="8388000" cy="3213000"/>
          </a:xfrm>
          <a:prstGeom prst="rect">
            <a:avLst/>
          </a:prstGeom>
        </p:spPr>
      </p:pic>
      <p:sp>
        <p:nvSpPr>
          <p:cNvPr id="6" name="Rectangle 5">
            <a:extLst>
              <a:ext uri="{FF2B5EF4-FFF2-40B4-BE49-F238E27FC236}">
                <a16:creationId xmlns:a16="http://schemas.microsoft.com/office/drawing/2014/main" id="{1ED2D44B-8D4C-4F7D-8005-AC465EB86CF9}"/>
              </a:ext>
            </a:extLst>
          </p:cNvPr>
          <p:cNvSpPr/>
          <p:nvPr/>
        </p:nvSpPr>
        <p:spPr>
          <a:xfrm>
            <a:off x="5486400" y="3818878"/>
            <a:ext cx="3279600" cy="213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562034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pic>
        <p:nvPicPr>
          <p:cNvPr id="7" name="Picture 6">
            <a:extLst>
              <a:ext uri="{FF2B5EF4-FFF2-40B4-BE49-F238E27FC236}">
                <a16:creationId xmlns:a16="http://schemas.microsoft.com/office/drawing/2014/main" id="{C490FE42-391B-4167-9766-902FF1EA6F23}"/>
              </a:ext>
            </a:extLst>
          </p:cNvPr>
          <p:cNvPicPr>
            <a:picLocks noChangeAspect="1"/>
          </p:cNvPicPr>
          <p:nvPr/>
        </p:nvPicPr>
        <p:blipFill>
          <a:blip r:embed="rId2"/>
          <a:stretch>
            <a:fillRect/>
          </a:stretch>
        </p:blipFill>
        <p:spPr>
          <a:xfrm>
            <a:off x="76200" y="2047748"/>
            <a:ext cx="3780000" cy="3627000"/>
          </a:xfrm>
          <a:prstGeom prst="rect">
            <a:avLst/>
          </a:prstGeom>
        </p:spPr>
      </p:pic>
      <p:sp>
        <p:nvSpPr>
          <p:cNvPr id="4" name="TextBox 3">
            <a:extLst>
              <a:ext uri="{FF2B5EF4-FFF2-40B4-BE49-F238E27FC236}">
                <a16:creationId xmlns:a16="http://schemas.microsoft.com/office/drawing/2014/main" id="{D02D848A-7A3E-440A-AE8F-4275A2C7D214}"/>
              </a:ext>
            </a:extLst>
          </p:cNvPr>
          <p:cNvSpPr txBox="1"/>
          <p:nvPr/>
        </p:nvSpPr>
        <p:spPr>
          <a:xfrm>
            <a:off x="3733800" y="2337754"/>
            <a:ext cx="5257799" cy="3046988"/>
          </a:xfrm>
          <a:prstGeom prst="rect">
            <a:avLst/>
          </a:prstGeom>
          <a:noFill/>
        </p:spPr>
        <p:txBody>
          <a:bodyPr wrap="square" rtlCol="0">
            <a:spAutoFit/>
          </a:bodyPr>
          <a:lstStyle/>
          <a:p>
            <a:r>
              <a:rPr lang="en-US" sz="2400" dirty="0">
                <a:latin typeface="+mj-lt"/>
              </a:rPr>
              <a:t>In the competitive factor market, wage is determined by market demand (D) and market supply (S).</a:t>
            </a:r>
          </a:p>
          <a:p>
            <a:endParaRPr lang="en-US" sz="2400" dirty="0">
              <a:latin typeface="+mj-lt"/>
            </a:endParaRPr>
          </a:p>
          <a:p>
            <a:r>
              <a:rPr lang="en-US" sz="2400" dirty="0">
                <a:latin typeface="+mj-lt"/>
              </a:rPr>
              <a:t>The competitive equilibrium is therefore at (L**, w**).</a:t>
            </a:r>
          </a:p>
          <a:p>
            <a:endParaRPr lang="en-US" sz="2400" dirty="0">
              <a:latin typeface="+mj-lt"/>
            </a:endParaRPr>
          </a:p>
          <a:p>
            <a:r>
              <a:rPr lang="en-US" sz="2400" dirty="0">
                <a:latin typeface="+mj-lt"/>
              </a:rPr>
              <a:t>The monopsonist equilibrium is (L*, w*).</a:t>
            </a:r>
          </a:p>
        </p:txBody>
      </p:sp>
      <p:sp>
        <p:nvSpPr>
          <p:cNvPr id="5" name="Rectangle 4">
            <a:extLst>
              <a:ext uri="{FF2B5EF4-FFF2-40B4-BE49-F238E27FC236}">
                <a16:creationId xmlns:a16="http://schemas.microsoft.com/office/drawing/2014/main" id="{DE36A870-F8CB-4B8B-9565-6E3A8A874500}"/>
              </a:ext>
            </a:extLst>
          </p:cNvPr>
          <p:cNvSpPr/>
          <p:nvPr/>
        </p:nvSpPr>
        <p:spPr>
          <a:xfrm>
            <a:off x="723900" y="5894685"/>
            <a:ext cx="7696200" cy="461665"/>
          </a:xfrm>
          <a:prstGeom prst="rect">
            <a:avLst/>
          </a:prstGeom>
        </p:spPr>
        <p:txBody>
          <a:bodyPr wrap="square">
            <a:spAutoFit/>
          </a:bodyPr>
          <a:lstStyle/>
          <a:p>
            <a:r>
              <a:rPr lang="en-US" sz="2400" b="1" dirty="0">
                <a:latin typeface="+mj-lt"/>
              </a:rPr>
              <a:t>Workers are paid lower wage, and fewer workers are hired.</a:t>
            </a:r>
          </a:p>
        </p:txBody>
      </p:sp>
    </p:spTree>
    <p:extLst>
      <p:ext uri="{BB962C8B-B14F-4D97-AF65-F5344CB8AC3E}">
        <p14:creationId xmlns:p14="http://schemas.microsoft.com/office/powerpoint/2010/main" val="3844030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pic>
        <p:nvPicPr>
          <p:cNvPr id="9" name="Picture 8">
            <a:extLst>
              <a:ext uri="{FF2B5EF4-FFF2-40B4-BE49-F238E27FC236}">
                <a16:creationId xmlns:a16="http://schemas.microsoft.com/office/drawing/2014/main" id="{B403751C-63B5-44E5-A446-A8CAE35C5B04}"/>
              </a:ext>
            </a:extLst>
          </p:cNvPr>
          <p:cNvPicPr>
            <a:picLocks noChangeAspect="1"/>
          </p:cNvPicPr>
          <p:nvPr/>
        </p:nvPicPr>
        <p:blipFill>
          <a:blip r:embed="rId2"/>
          <a:stretch>
            <a:fillRect/>
          </a:stretch>
        </p:blipFill>
        <p:spPr>
          <a:xfrm>
            <a:off x="76200" y="2047748"/>
            <a:ext cx="3780000" cy="3627000"/>
          </a:xfrm>
          <a:prstGeom prst="rect">
            <a:avLst/>
          </a:prstGeom>
        </p:spPr>
      </p:pic>
    </p:spTree>
    <p:extLst>
      <p:ext uri="{BB962C8B-B14F-4D97-AF65-F5344CB8AC3E}">
        <p14:creationId xmlns:p14="http://schemas.microsoft.com/office/powerpoint/2010/main" val="1059951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a:t>
            </a:r>
            <a:endParaRPr lang="en-US" sz="4000" dirty="0">
              <a:solidFill>
                <a:srgbClr val="000066"/>
              </a:solidFill>
              <a:latin typeface="Calibri" pitchFamily="34" charset="0"/>
            </a:endParaRPr>
          </a:p>
        </p:txBody>
      </p:sp>
      <p:sp>
        <p:nvSpPr>
          <p:cNvPr id="47117" name="Rectangle 13">
            <a:extLst>
              <a:ext uri="{FF2B5EF4-FFF2-40B4-BE49-F238E27FC236}">
                <a16:creationId xmlns:a16="http://schemas.microsoft.com/office/drawing/2014/main" id="{EF273897-EF22-418E-9D8A-93AC85716CD0}"/>
              </a:ext>
            </a:extLst>
          </p:cNvPr>
          <p:cNvSpPr>
            <a:spLocks noChangeArrowheads="1"/>
          </p:cNvSpPr>
          <p:nvPr/>
        </p:nvSpPr>
        <p:spPr bwMode="auto">
          <a:xfrm>
            <a:off x="630222" y="1366146"/>
            <a:ext cx="7883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mj-lt"/>
              </a:rPr>
              <a:t>Comparison b/w Monopsony and Competitive Factor Market</a:t>
            </a:r>
          </a:p>
        </p:txBody>
      </p:sp>
      <p:sp>
        <p:nvSpPr>
          <p:cNvPr id="2" name="Rectangle 1">
            <a:extLst>
              <a:ext uri="{FF2B5EF4-FFF2-40B4-BE49-F238E27FC236}">
                <a16:creationId xmlns:a16="http://schemas.microsoft.com/office/drawing/2014/main" id="{034A95F8-3E94-46E6-8840-196BBEF6A01E}"/>
              </a:ext>
            </a:extLst>
          </p:cNvPr>
          <p:cNvSpPr/>
          <p:nvPr/>
        </p:nvSpPr>
        <p:spPr>
          <a:xfrm>
            <a:off x="533400" y="2444866"/>
            <a:ext cx="8077200" cy="3046988"/>
          </a:xfrm>
          <a:prstGeom prst="rect">
            <a:avLst/>
          </a:prstGeom>
        </p:spPr>
        <p:txBody>
          <a:bodyPr wrap="square">
            <a:spAutoFit/>
          </a:bodyPr>
          <a:lstStyle/>
          <a:p>
            <a:r>
              <a:rPr lang="en-US" sz="2400" b="1" dirty="0">
                <a:latin typeface="+mj-lt"/>
              </a:rPr>
              <a:t>This shows exploitation of workers and inefficiency.</a:t>
            </a:r>
          </a:p>
          <a:p>
            <a:endParaRPr lang="en-US" sz="2400" dirty="0">
              <a:latin typeface="+mj-lt"/>
            </a:endParaRPr>
          </a:p>
          <a:p>
            <a:r>
              <a:rPr lang="en-US" sz="2400" dirty="0">
                <a:latin typeface="+mj-lt"/>
              </a:rPr>
              <a:t>The </a:t>
            </a:r>
            <a:r>
              <a:rPr lang="en-US" sz="2400" b="1" u="sng" dirty="0">
                <a:latin typeface="+mj-lt"/>
              </a:rPr>
              <a:t>main cause</a:t>
            </a:r>
            <a:r>
              <a:rPr lang="en-US" sz="2400" dirty="0">
                <a:latin typeface="+mj-lt"/>
              </a:rPr>
              <a:t> is that if the monopsonist wants to hire more workers, it has to increase wage, but it also has to pay this high wage for all other workers. This causes it to hire less workers.</a:t>
            </a:r>
          </a:p>
          <a:p>
            <a:endParaRPr lang="en-US" sz="2400" dirty="0">
              <a:latin typeface="+mj-lt"/>
            </a:endParaRPr>
          </a:p>
          <a:p>
            <a:r>
              <a:rPr lang="en-US" sz="2400" dirty="0">
                <a:latin typeface="+mj-lt"/>
              </a:rPr>
              <a:t>In the competitive factor markets, one firm hiring more workers does not raise the market wage, so all firms can hire more.</a:t>
            </a:r>
          </a:p>
        </p:txBody>
      </p:sp>
    </p:spTree>
    <p:extLst>
      <p:ext uri="{BB962C8B-B14F-4D97-AF65-F5344CB8AC3E}">
        <p14:creationId xmlns:p14="http://schemas.microsoft.com/office/powerpoint/2010/main" val="3210469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15</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 – Minimum Wage</a:t>
            </a:r>
          </a:p>
        </p:txBody>
      </p:sp>
      <p:grpSp>
        <p:nvGrpSpPr>
          <p:cNvPr id="6" name="Group 5">
            <a:extLst>
              <a:ext uri="{FF2B5EF4-FFF2-40B4-BE49-F238E27FC236}">
                <a16:creationId xmlns:a16="http://schemas.microsoft.com/office/drawing/2014/main" id="{6567DFDE-0775-44E4-A359-5F3E31F88B4D}"/>
              </a:ext>
            </a:extLst>
          </p:cNvPr>
          <p:cNvGrpSpPr/>
          <p:nvPr/>
        </p:nvGrpSpPr>
        <p:grpSpPr>
          <a:xfrm>
            <a:off x="1314000" y="2381235"/>
            <a:ext cx="6516000" cy="3636000"/>
            <a:chOff x="1104000" y="2357742"/>
            <a:chExt cx="6516000" cy="3636000"/>
          </a:xfrm>
        </p:grpSpPr>
        <p:pic>
          <p:nvPicPr>
            <p:cNvPr id="3" name="Picture 2">
              <a:extLst>
                <a:ext uri="{FF2B5EF4-FFF2-40B4-BE49-F238E27FC236}">
                  <a16:creationId xmlns:a16="http://schemas.microsoft.com/office/drawing/2014/main" id="{61E3FDD6-3012-4EB9-B820-44692C9DE1FC}"/>
                </a:ext>
              </a:extLst>
            </p:cNvPr>
            <p:cNvPicPr>
              <a:picLocks noChangeAspect="1"/>
            </p:cNvPicPr>
            <p:nvPr/>
          </p:nvPicPr>
          <p:blipFill>
            <a:blip r:embed="rId2"/>
            <a:stretch>
              <a:fillRect/>
            </a:stretch>
          </p:blipFill>
          <p:spPr>
            <a:xfrm>
              <a:off x="1104000" y="2357742"/>
              <a:ext cx="4104000" cy="3636000"/>
            </a:xfrm>
            <a:prstGeom prst="rect">
              <a:avLst/>
            </a:prstGeom>
          </p:spPr>
        </p:pic>
        <p:pic>
          <p:nvPicPr>
            <p:cNvPr id="4" name="Picture 3">
              <a:extLst>
                <a:ext uri="{FF2B5EF4-FFF2-40B4-BE49-F238E27FC236}">
                  <a16:creationId xmlns:a16="http://schemas.microsoft.com/office/drawing/2014/main" id="{B0735ADE-183F-4CA2-A9C8-EB96EF2721ED}"/>
                </a:ext>
              </a:extLst>
            </p:cNvPr>
            <p:cNvPicPr>
              <a:picLocks noChangeAspect="1"/>
            </p:cNvPicPr>
            <p:nvPr/>
          </p:nvPicPr>
          <p:blipFill>
            <a:blip r:embed="rId3"/>
            <a:stretch>
              <a:fillRect/>
            </a:stretch>
          </p:blipFill>
          <p:spPr>
            <a:xfrm>
              <a:off x="5208000" y="2767242"/>
              <a:ext cx="2412000" cy="2817000"/>
            </a:xfrm>
            <a:prstGeom prst="rect">
              <a:avLst/>
            </a:prstGeom>
          </p:spPr>
        </p:pic>
      </p:grpSp>
      <p:sp>
        <p:nvSpPr>
          <p:cNvPr id="5" name="TextBox 4">
            <a:extLst>
              <a:ext uri="{FF2B5EF4-FFF2-40B4-BE49-F238E27FC236}">
                <a16:creationId xmlns:a16="http://schemas.microsoft.com/office/drawing/2014/main" id="{E5704160-2D6D-44AF-9EF2-9379F32C34B4}"/>
              </a:ext>
            </a:extLst>
          </p:cNvPr>
          <p:cNvSpPr txBox="1"/>
          <p:nvPr/>
        </p:nvSpPr>
        <p:spPr>
          <a:xfrm>
            <a:off x="1905000" y="1580455"/>
            <a:ext cx="5334000" cy="461665"/>
          </a:xfrm>
          <a:prstGeom prst="rect">
            <a:avLst/>
          </a:prstGeom>
          <a:noFill/>
        </p:spPr>
        <p:txBody>
          <a:bodyPr wrap="square" rtlCol="0">
            <a:spAutoFit/>
          </a:bodyPr>
          <a:lstStyle/>
          <a:p>
            <a:r>
              <a:rPr lang="en-US" sz="2400" b="1" u="sng" dirty="0">
                <a:latin typeface="+mj-lt"/>
              </a:rPr>
              <a:t>Standard Model for Minimum Wage Law</a:t>
            </a:r>
            <a:endParaRPr lang="th-TH" sz="2400" b="1" u="sng" dirty="0">
              <a:latin typeface="+mj-lt"/>
            </a:endParaRPr>
          </a:p>
        </p:txBody>
      </p:sp>
    </p:spTree>
    <p:extLst>
      <p:ext uri="{BB962C8B-B14F-4D97-AF65-F5344CB8AC3E}">
        <p14:creationId xmlns:p14="http://schemas.microsoft.com/office/powerpoint/2010/main" val="3459116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Slide Number Placeholder 3">
            <a:extLst>
              <a:ext uri="{FF2B5EF4-FFF2-40B4-BE49-F238E27FC236}">
                <a16:creationId xmlns:a16="http://schemas.microsoft.com/office/drawing/2014/main" id="{B4CB29DA-D96E-4247-A669-E9596489348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8136D0-331E-4FE7-A635-7579BD04087F}" type="slidenum">
              <a:rPr lang="en-US" altLang="th-TH">
                <a:solidFill>
                  <a:srgbClr val="898989"/>
                </a:solidFill>
                <a:latin typeface="Calibri" panose="020F0502020204030204" pitchFamily="34" charset="0"/>
              </a:rPr>
              <a:pPr eaLnBrk="1" hangingPunct="1"/>
              <a:t>16</a:t>
            </a:fld>
            <a:endParaRPr lang="en-US" altLang="th-TH">
              <a:solidFill>
                <a:srgbClr val="898989"/>
              </a:solidFill>
              <a:latin typeface="Calibri" panose="020F0502020204030204" pitchFamily="34" charset="0"/>
            </a:endParaRPr>
          </a:p>
        </p:txBody>
      </p:sp>
      <p:sp>
        <p:nvSpPr>
          <p:cNvPr id="677900" name="AutoShape 12">
            <a:extLst>
              <a:ext uri="{FF2B5EF4-FFF2-40B4-BE49-F238E27FC236}">
                <a16:creationId xmlns:a16="http://schemas.microsoft.com/office/drawing/2014/main" id="{96DC7C83-387C-4B64-BB1A-9851A38D92FF}"/>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Monopsony – Minimum Wage</a:t>
            </a:r>
          </a:p>
        </p:txBody>
      </p:sp>
      <p:sp>
        <p:nvSpPr>
          <p:cNvPr id="5" name="TextBox 4">
            <a:extLst>
              <a:ext uri="{FF2B5EF4-FFF2-40B4-BE49-F238E27FC236}">
                <a16:creationId xmlns:a16="http://schemas.microsoft.com/office/drawing/2014/main" id="{E5704160-2D6D-44AF-9EF2-9379F32C34B4}"/>
              </a:ext>
            </a:extLst>
          </p:cNvPr>
          <p:cNvSpPr txBox="1"/>
          <p:nvPr/>
        </p:nvSpPr>
        <p:spPr>
          <a:xfrm>
            <a:off x="1638300" y="1271135"/>
            <a:ext cx="5867400" cy="461665"/>
          </a:xfrm>
          <a:prstGeom prst="rect">
            <a:avLst/>
          </a:prstGeom>
          <a:noFill/>
        </p:spPr>
        <p:txBody>
          <a:bodyPr wrap="square" rtlCol="0">
            <a:spAutoFit/>
          </a:bodyPr>
          <a:lstStyle/>
          <a:p>
            <a:r>
              <a:rPr lang="en-US" sz="2400" b="1" u="sng" dirty="0">
                <a:latin typeface="+mj-lt"/>
              </a:rPr>
              <a:t>Monopsonist Model for Minimum Wage Law</a:t>
            </a:r>
            <a:endParaRPr lang="th-TH" sz="2400" b="1" u="sng" dirty="0">
              <a:latin typeface="+mj-lt"/>
            </a:endParaRPr>
          </a:p>
        </p:txBody>
      </p:sp>
      <p:grpSp>
        <p:nvGrpSpPr>
          <p:cNvPr id="8" name="Group 7">
            <a:extLst>
              <a:ext uri="{FF2B5EF4-FFF2-40B4-BE49-F238E27FC236}">
                <a16:creationId xmlns:a16="http://schemas.microsoft.com/office/drawing/2014/main" id="{F78420F7-7AF4-4B98-93BF-EA07A21A3902}"/>
              </a:ext>
            </a:extLst>
          </p:cNvPr>
          <p:cNvGrpSpPr/>
          <p:nvPr/>
        </p:nvGrpSpPr>
        <p:grpSpPr>
          <a:xfrm>
            <a:off x="720000" y="1732800"/>
            <a:ext cx="7704000" cy="3447000"/>
            <a:chOff x="918839" y="2555775"/>
            <a:chExt cx="7704000" cy="3447000"/>
          </a:xfrm>
        </p:grpSpPr>
        <p:pic>
          <p:nvPicPr>
            <p:cNvPr id="2" name="Picture 1">
              <a:extLst>
                <a:ext uri="{FF2B5EF4-FFF2-40B4-BE49-F238E27FC236}">
                  <a16:creationId xmlns:a16="http://schemas.microsoft.com/office/drawing/2014/main" id="{C36EC55E-3BB6-4442-A3B5-F30FB2A96688}"/>
                </a:ext>
              </a:extLst>
            </p:cNvPr>
            <p:cNvPicPr>
              <a:picLocks noChangeAspect="1"/>
            </p:cNvPicPr>
            <p:nvPr/>
          </p:nvPicPr>
          <p:blipFill>
            <a:blip r:embed="rId2"/>
            <a:stretch>
              <a:fillRect/>
            </a:stretch>
          </p:blipFill>
          <p:spPr>
            <a:xfrm>
              <a:off x="918839" y="2555775"/>
              <a:ext cx="5040000" cy="3447000"/>
            </a:xfrm>
            <a:prstGeom prst="rect">
              <a:avLst/>
            </a:prstGeom>
          </p:spPr>
        </p:pic>
        <p:pic>
          <p:nvPicPr>
            <p:cNvPr id="7" name="Picture 6">
              <a:extLst>
                <a:ext uri="{FF2B5EF4-FFF2-40B4-BE49-F238E27FC236}">
                  <a16:creationId xmlns:a16="http://schemas.microsoft.com/office/drawing/2014/main" id="{0D125F12-5A76-4B40-9180-7EC6E4759DE5}"/>
                </a:ext>
              </a:extLst>
            </p:cNvPr>
            <p:cNvPicPr>
              <a:picLocks noChangeAspect="1"/>
            </p:cNvPicPr>
            <p:nvPr/>
          </p:nvPicPr>
          <p:blipFill>
            <a:blip r:embed="rId3"/>
            <a:stretch>
              <a:fillRect/>
            </a:stretch>
          </p:blipFill>
          <p:spPr>
            <a:xfrm>
              <a:off x="5958839" y="3221775"/>
              <a:ext cx="2664000" cy="2115000"/>
            </a:xfrm>
            <a:prstGeom prst="rect">
              <a:avLst/>
            </a:prstGeom>
          </p:spPr>
        </p:pic>
      </p:grpSp>
      <p:pic>
        <p:nvPicPr>
          <p:cNvPr id="9" name="Picture 8">
            <a:extLst>
              <a:ext uri="{FF2B5EF4-FFF2-40B4-BE49-F238E27FC236}">
                <a16:creationId xmlns:a16="http://schemas.microsoft.com/office/drawing/2014/main" id="{8E2B450D-63B6-4CFA-9519-840EA8868285}"/>
              </a:ext>
            </a:extLst>
          </p:cNvPr>
          <p:cNvPicPr>
            <a:picLocks noChangeAspect="1"/>
          </p:cNvPicPr>
          <p:nvPr/>
        </p:nvPicPr>
        <p:blipFill>
          <a:blip r:embed="rId4"/>
          <a:stretch>
            <a:fillRect/>
          </a:stretch>
        </p:blipFill>
        <p:spPr>
          <a:xfrm>
            <a:off x="864000" y="5253285"/>
            <a:ext cx="7416000" cy="1584000"/>
          </a:xfrm>
          <a:prstGeom prst="rect">
            <a:avLst/>
          </a:prstGeom>
        </p:spPr>
      </p:pic>
    </p:spTree>
    <p:extLst>
      <p:ext uri="{BB962C8B-B14F-4D97-AF65-F5344CB8AC3E}">
        <p14:creationId xmlns:p14="http://schemas.microsoft.com/office/powerpoint/2010/main" val="8481852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1372</TotalTime>
  <Words>840</Words>
  <Application>Microsoft Office PowerPoint</Application>
  <PresentationFormat>On-screen Show (4:3)</PresentationFormat>
  <Paragraphs>120</Paragraphs>
  <Slides>16</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107</cp:revision>
  <dcterms:created xsi:type="dcterms:W3CDTF">2010-03-18T15:25:01Z</dcterms:created>
  <dcterms:modified xsi:type="dcterms:W3CDTF">2019-11-18T17:12:19Z</dcterms:modified>
</cp:coreProperties>
</file>