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40"/>
  </p:notesMasterIdLst>
  <p:sldIdLst>
    <p:sldId id="256" r:id="rId2"/>
    <p:sldId id="322" r:id="rId3"/>
    <p:sldId id="336" r:id="rId4"/>
    <p:sldId id="337" r:id="rId5"/>
    <p:sldId id="338" r:id="rId6"/>
    <p:sldId id="339" r:id="rId7"/>
    <p:sldId id="340" r:id="rId8"/>
    <p:sldId id="341" r:id="rId9"/>
    <p:sldId id="342" r:id="rId10"/>
    <p:sldId id="343" r:id="rId11"/>
    <p:sldId id="344" r:id="rId12"/>
    <p:sldId id="345" r:id="rId13"/>
    <p:sldId id="346" r:id="rId14"/>
    <p:sldId id="347" r:id="rId15"/>
    <p:sldId id="348" r:id="rId16"/>
    <p:sldId id="349" r:id="rId17"/>
    <p:sldId id="350" r:id="rId18"/>
    <p:sldId id="351" r:id="rId19"/>
    <p:sldId id="352" r:id="rId20"/>
    <p:sldId id="353" r:id="rId21"/>
    <p:sldId id="354" r:id="rId22"/>
    <p:sldId id="355" r:id="rId23"/>
    <p:sldId id="356" r:id="rId24"/>
    <p:sldId id="357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30" r:id="rId33"/>
    <p:sldId id="331" r:id="rId34"/>
    <p:sldId id="332" r:id="rId35"/>
    <p:sldId id="333" r:id="rId36"/>
    <p:sldId id="334" r:id="rId37"/>
    <p:sldId id="335" r:id="rId38"/>
    <p:sldId id="320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0" autoAdjust="0"/>
    <p:restoredTop sz="94660"/>
  </p:normalViewPr>
  <p:slideViewPr>
    <p:cSldViewPr>
      <p:cViewPr varScale="1">
        <p:scale>
          <a:sx n="96" d="100"/>
          <a:sy n="96" d="100"/>
        </p:scale>
        <p:origin x="1119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6170D8-79F3-47E8-AABF-3546422B4182}" type="datetimeFigureOut">
              <a:rPr lang="en-US" smtClean="0"/>
              <a:t>1/2/2015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5097B3-C1B6-4468-B554-69E32C22E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728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097B3-C1B6-4468-B554-69E32C22EF5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2148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841B82-31EE-4AA3-844B-A4165AB44CAC}" type="slidenum">
              <a:rPr lang="en-US"/>
              <a:pPr/>
              <a:t>2</a:t>
            </a:fld>
            <a:endParaRPr lang="en-US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http://hsfpp.nefe.org/instructors/channels.cfm?chid=88&amp;tid=1&amp;deptid=22 </a:t>
            </a:r>
          </a:p>
          <a:p>
            <a:r>
              <a:rPr lang="en-US"/>
              <a:t>NEFE Unit 3 Student Guide</a:t>
            </a:r>
          </a:p>
        </p:txBody>
      </p:sp>
    </p:spTree>
    <p:extLst>
      <p:ext uri="{BB962C8B-B14F-4D97-AF65-F5344CB8AC3E}">
        <p14:creationId xmlns:p14="http://schemas.microsoft.com/office/powerpoint/2010/main" val="395870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1pPr>
            <a:lvl2pPr marL="729057" indent="-280406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2pPr>
            <a:lvl3pPr marL="1121626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3pPr>
            <a:lvl4pPr marL="1570276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4pPr>
            <a:lvl5pPr marL="2018927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5pPr>
            <a:lvl6pPr marL="2467577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6pPr>
            <a:lvl7pPr marL="2916227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7pPr>
            <a:lvl8pPr marL="3364878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8pPr>
            <a:lvl9pPr marL="3813528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8C4BBCC-FB6A-40D4-93B7-70E31B94D4AB}" type="slidenum">
              <a:rPr lang="en-US" sz="1300" b="0">
                <a:solidFill>
                  <a:schemeClr val="tx1"/>
                </a:solidFill>
                <a:latin typeface="Arial" charset="0"/>
              </a:rPr>
              <a:pPr eaLnBrk="1" hangingPunct="1"/>
              <a:t>32</a:t>
            </a:fld>
            <a:endParaRPr lang="en-US" sz="13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8371" name="Rectangle 2"/>
          <p:cNvSpPr>
            <a:spLocks noChangeArrowheads="1"/>
          </p:cNvSpPr>
          <p:nvPr/>
        </p:nvSpPr>
        <p:spPr bwMode="auto">
          <a:xfrm>
            <a:off x="3885579" y="0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8372" name="Rectangle 3"/>
          <p:cNvSpPr>
            <a:spLocks noChangeArrowheads="1"/>
          </p:cNvSpPr>
          <p:nvPr/>
        </p:nvSpPr>
        <p:spPr bwMode="auto">
          <a:xfrm>
            <a:off x="3885579" y="8688049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99" tIns="0" rIns="18899" bIns="0" anchor="b"/>
          <a:lstStyle/>
          <a:p>
            <a:pPr algn="r" eaLnBrk="0" hangingPunct="0"/>
            <a:r>
              <a:rPr lang="en-US" sz="1000" i="1"/>
              <a:t>3</a:t>
            </a:r>
          </a:p>
        </p:txBody>
      </p:sp>
      <p:sp>
        <p:nvSpPr>
          <p:cNvPr id="58373" name="Rectangle 4"/>
          <p:cNvSpPr>
            <a:spLocks noChangeArrowheads="1"/>
          </p:cNvSpPr>
          <p:nvPr/>
        </p:nvSpPr>
        <p:spPr bwMode="auto">
          <a:xfrm>
            <a:off x="1" y="8688049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8374" name="Rectangle 5"/>
          <p:cNvSpPr>
            <a:spLocks noChangeArrowheads="1"/>
          </p:cNvSpPr>
          <p:nvPr/>
        </p:nvSpPr>
        <p:spPr bwMode="auto">
          <a:xfrm>
            <a:off x="1" y="0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8375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58376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3158" y="4344025"/>
            <a:ext cx="5031685" cy="411292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67" tIns="44096" rIns="89767" bIns="44096"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76085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1pPr>
            <a:lvl2pPr marL="729057" indent="-280406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2pPr>
            <a:lvl3pPr marL="1121626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3pPr>
            <a:lvl4pPr marL="1570276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4pPr>
            <a:lvl5pPr marL="2018927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5pPr>
            <a:lvl6pPr marL="2467577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6pPr>
            <a:lvl7pPr marL="2916227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7pPr>
            <a:lvl8pPr marL="3364878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8pPr>
            <a:lvl9pPr marL="3813528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DA1AF6D-A74D-4579-BE14-DAE732D1A141}" type="slidenum">
              <a:rPr lang="en-US" sz="1300" b="0">
                <a:solidFill>
                  <a:schemeClr val="tx1"/>
                </a:solidFill>
                <a:latin typeface="Arial" charset="0"/>
              </a:rPr>
              <a:pPr eaLnBrk="1" hangingPunct="1"/>
              <a:t>33</a:t>
            </a:fld>
            <a:endParaRPr lang="en-US" sz="13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9395" name="Rectangle 2"/>
          <p:cNvSpPr>
            <a:spLocks noChangeArrowheads="1"/>
          </p:cNvSpPr>
          <p:nvPr/>
        </p:nvSpPr>
        <p:spPr bwMode="auto">
          <a:xfrm>
            <a:off x="3885579" y="0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9396" name="Rectangle 3"/>
          <p:cNvSpPr>
            <a:spLocks noChangeArrowheads="1"/>
          </p:cNvSpPr>
          <p:nvPr/>
        </p:nvSpPr>
        <p:spPr bwMode="auto">
          <a:xfrm>
            <a:off x="3885579" y="8688049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99" tIns="0" rIns="18899" bIns="0" anchor="b"/>
          <a:lstStyle/>
          <a:p>
            <a:pPr algn="r" eaLnBrk="0" hangingPunct="0"/>
            <a:r>
              <a:rPr lang="en-US" sz="1000" i="1"/>
              <a:t>8</a:t>
            </a:r>
          </a:p>
        </p:txBody>
      </p:sp>
      <p:sp>
        <p:nvSpPr>
          <p:cNvPr id="59397" name="Rectangle 4"/>
          <p:cNvSpPr>
            <a:spLocks noChangeArrowheads="1"/>
          </p:cNvSpPr>
          <p:nvPr/>
        </p:nvSpPr>
        <p:spPr bwMode="auto">
          <a:xfrm>
            <a:off x="1" y="8688049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9398" name="Rectangle 5"/>
          <p:cNvSpPr>
            <a:spLocks noChangeArrowheads="1"/>
          </p:cNvSpPr>
          <p:nvPr/>
        </p:nvSpPr>
        <p:spPr bwMode="auto">
          <a:xfrm>
            <a:off x="1" y="0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9399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59400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3158" y="4344025"/>
            <a:ext cx="5031685" cy="411292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67" tIns="44096" rIns="89767" bIns="44096"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38119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14250-69C0-4031-B7EE-FDFDAC3DED3E}" type="datetime1">
              <a:rPr lang="en-US" smtClean="0"/>
              <a:t>1/2/2015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84503-460F-47D5-BBBD-162B434CDB19}" type="datetime1">
              <a:rPr lang="en-US" smtClean="0"/>
              <a:t>1/2/2015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A3010-DC14-4308-9921-450469887B78}" type="datetime1">
              <a:rPr lang="en-US" smtClean="0"/>
              <a:t>1/2/2015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7D7F4-4AED-43CB-AECC-2CD127AD3D33}" type="datetime1">
              <a:rPr lang="en-US" smtClean="0"/>
              <a:t>1/2/2015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4A84-167E-45AE-B337-4FEA1C8658F5}" type="datetime1">
              <a:rPr lang="en-US" smtClean="0"/>
              <a:t>1/2/2015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56310-8707-4C1D-A444-F24F08BFF847}" type="datetime1">
              <a:rPr lang="en-US" smtClean="0"/>
              <a:t>1/2/2015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60F42-8179-4F26-89B3-815C99238108}" type="datetime1">
              <a:rPr lang="en-US" smtClean="0"/>
              <a:t>1/2/2015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7ADF5-784C-4DCF-8C11-D506C31D6D44}" type="datetime1">
              <a:rPr lang="en-US" smtClean="0"/>
              <a:t>1/2/2015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A891F-3799-4E33-B126-72E40D9209CF}" type="datetime1">
              <a:rPr lang="en-US" smtClean="0"/>
              <a:t>1/2/2015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DF87E-409B-4F22-A625-BA1203E74B45}" type="datetime1">
              <a:rPr lang="en-US" smtClean="0"/>
              <a:t>1/2/2015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A1461-5700-41A3-B438-E345EC8B0687}" type="datetime1">
              <a:rPr lang="en-US" smtClean="0"/>
              <a:t>1/2/2015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C68AE7FF-F4D7-495E-A44B-C585CA9C0373}" type="datetime1">
              <a:rPr lang="en-US" smtClean="0"/>
              <a:t>1/2/2015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fex.co.th/en/education/knowledge.html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si-thailand.org/images/stories/TSI2012_Investor/Download/goldfuturessilverfutures_8june2013.pdf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FN 221: Personal Finance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Thanachote </a:t>
            </a:r>
            <a:r>
              <a:rPr lang="en-US" dirty="0" err="1" smtClean="0"/>
              <a:t>Rungsitivat</a:t>
            </a:r>
            <a:r>
              <a:rPr lang="en-US" dirty="0" smtClean="0"/>
              <a:t>, CFA, FRM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02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t="21333" r="18095" b="6285"/>
          <a:stretch>
            <a:fillRect/>
          </a:stretch>
        </p:blipFill>
        <p:spPr bwMode="auto">
          <a:xfrm>
            <a:off x="-76200" y="0"/>
            <a:ext cx="9372600" cy="684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94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dirty="0" smtClean="0"/>
              <a:t>Real Estate Investment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600200"/>
            <a:ext cx="7772400" cy="4525963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endParaRPr lang="en-US" sz="2400" smtClean="0"/>
          </a:p>
          <a:p>
            <a:pPr marL="609600" indent="-609600" eaLnBrk="1" hangingPunct="1">
              <a:buFontTx/>
              <a:buAutoNum type="arabicPeriod"/>
            </a:pPr>
            <a:r>
              <a:rPr lang="en-US" sz="2400" smtClean="0"/>
              <a:t>Identify types of real estate investments</a:t>
            </a:r>
          </a:p>
          <a:p>
            <a:pPr marL="609600" indent="-609600" eaLnBrk="1" hangingPunct="1">
              <a:buFontTx/>
              <a:buAutoNum type="arabicPeriod"/>
            </a:pPr>
            <a:endParaRPr lang="en-US" sz="2400" smtClean="0"/>
          </a:p>
          <a:p>
            <a:pPr marL="609600" indent="-609600" eaLnBrk="1" hangingPunct="1">
              <a:buFontTx/>
              <a:buAutoNum type="arabicPeriod"/>
            </a:pPr>
            <a:r>
              <a:rPr lang="en-US" sz="2400" smtClean="0"/>
              <a:t>Evaluate the advantages of real estate investments</a:t>
            </a:r>
          </a:p>
          <a:p>
            <a:pPr marL="609600" indent="-609600" eaLnBrk="1" hangingPunct="1">
              <a:buFontTx/>
              <a:buAutoNum type="arabicPeriod"/>
            </a:pPr>
            <a:endParaRPr lang="en-US" sz="2400" smtClean="0"/>
          </a:p>
          <a:p>
            <a:pPr marL="609600" indent="-609600" eaLnBrk="1" hangingPunct="1">
              <a:buFontTx/>
              <a:buAutoNum type="arabicPeriod"/>
            </a:pPr>
            <a:r>
              <a:rPr lang="en-US" sz="2400" smtClean="0"/>
              <a:t>Asses the disadvantages of real estate investments</a:t>
            </a:r>
          </a:p>
          <a:p>
            <a:pPr marL="609600" indent="-609600" eaLnBrk="1" hangingPunct="1">
              <a:buFontTx/>
              <a:buAutoNum type="arabicPeriod"/>
            </a:pPr>
            <a:endParaRPr lang="en-US" sz="2400" smtClean="0"/>
          </a:p>
          <a:p>
            <a:pPr marL="609600" indent="-609600" eaLnBrk="1" hangingPunct="1">
              <a:buFontTx/>
              <a:buAutoNum type="arabicPeriod"/>
            </a:pPr>
            <a:r>
              <a:rPr lang="en-US" sz="2400" smtClean="0"/>
              <a:t>Analyze the risks and rewards of investing in precious metals, gems, and collectibles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42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/>
              <a:t>Investing in Real Estate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600200"/>
            <a:ext cx="78486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smtClean="0"/>
              <a:t>Objective 1</a:t>
            </a:r>
            <a:r>
              <a:rPr lang="en-US" sz="2800" smtClean="0"/>
              <a:t>: Identify types of real estate investments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800" smtClean="0"/>
          </a:p>
          <a:p>
            <a:pPr eaLnBrk="1" hangingPunct="1">
              <a:lnSpc>
                <a:spcPct val="90000"/>
              </a:lnSpc>
              <a:buSzPct val="110000"/>
            </a:pPr>
            <a:r>
              <a:rPr lang="en-US" sz="2400" b="1" smtClean="0"/>
              <a:t>Direct Real Estate Investments</a:t>
            </a:r>
          </a:p>
          <a:p>
            <a:pPr eaLnBrk="1" hangingPunct="1">
              <a:lnSpc>
                <a:spcPct val="90000"/>
              </a:lnSpc>
              <a:buSzPct val="110000"/>
            </a:pPr>
            <a:endParaRPr lang="en-US" sz="2400" b="1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As the investor, you hold legal title to the property</a:t>
            </a:r>
          </a:p>
          <a:p>
            <a:pPr lvl="1" eaLnBrk="1" hangingPunct="1">
              <a:lnSpc>
                <a:spcPct val="90000"/>
              </a:lnSpc>
            </a:pPr>
            <a:endParaRPr lang="en-US" sz="240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Your </a:t>
            </a:r>
            <a:r>
              <a:rPr lang="en-US" sz="2400" b="1" smtClean="0"/>
              <a:t>home</a:t>
            </a:r>
            <a:r>
              <a:rPr lang="en-US" sz="2400" smtClean="0"/>
              <a:t> as an investment</a:t>
            </a:r>
          </a:p>
          <a:p>
            <a:pPr lvl="1" eaLnBrk="1" hangingPunct="1">
              <a:lnSpc>
                <a:spcPct val="90000"/>
              </a:lnSpc>
            </a:pPr>
            <a:endParaRPr lang="en-US" sz="1000" smtClean="0"/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A place to live</a:t>
            </a:r>
          </a:p>
          <a:p>
            <a:pPr lvl="2" eaLnBrk="1" hangingPunct="1">
              <a:lnSpc>
                <a:spcPct val="90000"/>
              </a:lnSpc>
            </a:pPr>
            <a:endParaRPr lang="en-US" sz="1000" smtClean="0"/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A major asset of most households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89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/>
              <a:t>Investing in Real Estate</a:t>
            </a:r>
            <a:br>
              <a:rPr lang="en-US" sz="3600" b="1" smtClean="0"/>
            </a:br>
            <a:r>
              <a:rPr lang="en-US" sz="2400" b="1" smtClean="0"/>
              <a:t>(continued)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905000"/>
            <a:ext cx="7467600" cy="4495800"/>
          </a:xfrm>
        </p:spPr>
        <p:txBody>
          <a:bodyPr/>
          <a:lstStyle/>
          <a:p>
            <a:pPr eaLnBrk="1" hangingPunct="1"/>
            <a:r>
              <a:rPr lang="en-US" sz="2400" b="1" dirty="0" smtClean="0"/>
              <a:t>Direct Real Estate Investments </a:t>
            </a:r>
            <a:r>
              <a:rPr lang="en-US" sz="1800" b="1" dirty="0" smtClean="0"/>
              <a:t>(continued)</a:t>
            </a:r>
          </a:p>
          <a:p>
            <a:pPr lvl="1" eaLnBrk="1" hangingPunct="1"/>
            <a:endParaRPr lang="en-US" sz="1000" dirty="0" smtClean="0"/>
          </a:p>
          <a:p>
            <a:pPr lvl="1" eaLnBrk="1" hangingPunct="1"/>
            <a:r>
              <a:rPr lang="en-US" sz="2400" dirty="0" smtClean="0"/>
              <a:t>Shelter income from taxes if you have a large mortgage - interest is deductible</a:t>
            </a:r>
          </a:p>
          <a:p>
            <a:pPr lvl="3" eaLnBrk="1" hangingPunct="1"/>
            <a:endParaRPr lang="en-US" sz="2400" dirty="0" smtClean="0"/>
          </a:p>
          <a:p>
            <a:pPr lvl="1" eaLnBrk="1" hangingPunct="1"/>
            <a:r>
              <a:rPr lang="en-US" sz="2400" dirty="0" smtClean="0"/>
              <a:t>Possible hedge against inflation. Be aware of possible real estate “bubbles”  </a:t>
            </a:r>
          </a:p>
          <a:p>
            <a:pPr marL="411480" lvl="1" indent="0" eaLnBrk="1" hangingPunct="1">
              <a:buNone/>
            </a:pPr>
            <a:endParaRPr lang="en-US" dirty="0" smtClean="0"/>
          </a:p>
          <a:p>
            <a:pPr eaLnBrk="1" hangingPunct="1">
              <a:buFontTx/>
              <a:buNone/>
            </a:pPr>
            <a:endParaRPr lang="en-US" sz="2400" dirty="0" smtClean="0"/>
          </a:p>
          <a:p>
            <a:pPr eaLnBrk="1" hangingPunct="1"/>
            <a:endParaRPr lang="en-US" sz="2400" dirty="0" smtClean="0"/>
          </a:p>
        </p:txBody>
      </p:sp>
      <p:pic>
        <p:nvPicPr>
          <p:cNvPr id="5125" name="Picture 5" descr="C:\Documents and Settings\mmhart\Local Settings\Temporary Internet Files\Content.IE5\Y8TJCMJX\MC9003390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457200"/>
            <a:ext cx="1295400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48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66875"/>
            <a:ext cx="7848600" cy="4459288"/>
          </a:xfrm>
        </p:spPr>
        <p:txBody>
          <a:bodyPr lIns="90488" tIns="44450" rIns="90488" bIns="44450"/>
          <a:lstStyle/>
          <a:p>
            <a:pPr eaLnBrk="1" hangingPunct="1"/>
            <a:r>
              <a:rPr lang="en-US" sz="2400" dirty="0" smtClean="0"/>
              <a:t>Your vacation home</a:t>
            </a:r>
          </a:p>
          <a:p>
            <a:pPr eaLnBrk="1" hangingPunct="1"/>
            <a:endParaRPr lang="en-US" sz="2400" dirty="0" smtClean="0"/>
          </a:p>
          <a:p>
            <a:pPr lvl="1" eaLnBrk="1" hangingPunct="1"/>
            <a:r>
              <a:rPr lang="en-US" sz="2400" dirty="0" smtClean="0"/>
              <a:t>Tax advantages</a:t>
            </a:r>
          </a:p>
          <a:p>
            <a:pPr marL="411480" lvl="1" indent="0" eaLnBrk="1" hangingPunct="1">
              <a:buNone/>
            </a:pPr>
            <a:endParaRPr lang="en-US" sz="2400" dirty="0" smtClean="0"/>
          </a:p>
          <a:p>
            <a:pPr lvl="1" eaLnBrk="1" hangingPunct="1"/>
            <a:r>
              <a:rPr lang="en-US" sz="2400" dirty="0" smtClean="0"/>
              <a:t>Primary reason to own a vacation home is because you want to use it</a:t>
            </a:r>
          </a:p>
        </p:txBody>
      </p:sp>
      <p:sp>
        <p:nvSpPr>
          <p:cNvPr id="6148" name="Rectangle 12"/>
          <p:cNvSpPr>
            <a:spLocks noChangeArrowheads="1"/>
          </p:cNvSpPr>
          <p:nvPr/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4000" b="1" dirty="0">
                <a:solidFill>
                  <a:srgbClr val="0070C0"/>
                </a:solidFill>
                <a:latin typeface="+mj-lt"/>
              </a:rPr>
              <a:t>Investing in Real Estate</a:t>
            </a:r>
            <a:br>
              <a:rPr lang="en-US" sz="4000" b="1" dirty="0">
                <a:solidFill>
                  <a:srgbClr val="0070C0"/>
                </a:solidFill>
                <a:latin typeface="+mj-lt"/>
              </a:rPr>
            </a:br>
            <a:r>
              <a:rPr lang="en-US" sz="2400" b="1" dirty="0">
                <a:solidFill>
                  <a:srgbClr val="0070C0"/>
                </a:solidFill>
                <a:latin typeface="+mj-lt"/>
              </a:rPr>
              <a:t>(continued)</a:t>
            </a:r>
          </a:p>
        </p:txBody>
      </p:sp>
      <p:pic>
        <p:nvPicPr>
          <p:cNvPr id="6149" name="Picture 6" descr="C:\Documents and Settings\mmhart\Local Settings\Temporary Internet Files\Content.IE5\PI00A2QM\MC9000556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838200"/>
            <a:ext cx="1677988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5873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315200" cy="10668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 smtClean="0"/>
              <a:t>Investing in Real Estate</a:t>
            </a:r>
            <a:br>
              <a:rPr lang="en-US" sz="3600" b="1" smtClean="0"/>
            </a:br>
            <a:r>
              <a:rPr lang="en-US" sz="2400" b="1" smtClean="0"/>
              <a:t>(continued)</a:t>
            </a:r>
            <a:r>
              <a:rPr lang="en-US" sz="2400" smtClean="0"/>
              <a:t/>
            </a:r>
            <a:br>
              <a:rPr lang="en-US" sz="2400" smtClean="0"/>
            </a:br>
            <a:endParaRPr lang="en-US" sz="240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391400" cy="5334000"/>
          </a:xfrm>
        </p:spPr>
        <p:txBody>
          <a:bodyPr lIns="90488" tIns="44450" rIns="90488" bIns="44450"/>
          <a:lstStyle/>
          <a:p>
            <a:pPr eaLnBrk="1" hangingPunct="1"/>
            <a:endParaRPr lang="en-US" sz="2800" b="1" smtClean="0"/>
          </a:p>
          <a:p>
            <a:pPr eaLnBrk="1" hangingPunct="1"/>
            <a:r>
              <a:rPr lang="en-US" sz="2400" b="1" smtClean="0"/>
              <a:t>Commercial property</a:t>
            </a:r>
          </a:p>
          <a:p>
            <a:pPr eaLnBrk="1" hangingPunct="1"/>
            <a:endParaRPr lang="en-US" sz="2400" b="1" smtClean="0"/>
          </a:p>
          <a:p>
            <a:pPr lvl="1" eaLnBrk="1" hangingPunct="1"/>
            <a:r>
              <a:rPr lang="en-US" sz="2400" smtClean="0"/>
              <a:t>Land and buildings that produce lease or rental income</a:t>
            </a:r>
          </a:p>
          <a:p>
            <a:pPr lvl="1" eaLnBrk="1" hangingPunct="1"/>
            <a:endParaRPr lang="en-US" sz="2400" smtClean="0"/>
          </a:p>
          <a:p>
            <a:pPr lvl="1" eaLnBrk="1" hangingPunct="1"/>
            <a:r>
              <a:rPr lang="en-US" sz="2400" smtClean="0"/>
              <a:t>Most common investment of this type is a duplex or small apartment building.  It also includes hotels, office buildings, stores, and many other types of commercial establishments</a:t>
            </a:r>
          </a:p>
        </p:txBody>
      </p:sp>
      <p:pic>
        <p:nvPicPr>
          <p:cNvPr id="7173" name="Picture 5" descr="C:\Documents and Settings\mmhart\Local Settings\Temporary Internet Files\Content.IE5\E10CJXIB\MC90043484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838200"/>
            <a:ext cx="17145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2336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/>
              <a:t>Investing in Real Estate</a:t>
            </a:r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2400" b="1" smtClean="0"/>
              <a:t>(continued)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752600"/>
            <a:ext cx="7543800" cy="4373563"/>
          </a:xfrm>
        </p:spPr>
        <p:txBody>
          <a:bodyPr/>
          <a:lstStyle/>
          <a:p>
            <a:pPr lvl="1" eaLnBrk="1" hangingPunct="1"/>
            <a:r>
              <a:rPr lang="en-US" sz="2400" smtClean="0"/>
              <a:t>Will income be greater than expenses?</a:t>
            </a:r>
          </a:p>
          <a:p>
            <a:pPr lvl="1" eaLnBrk="1" hangingPunct="1"/>
            <a:endParaRPr lang="en-US" sz="2400" smtClean="0"/>
          </a:p>
          <a:p>
            <a:pPr lvl="1" eaLnBrk="1" hangingPunct="1"/>
            <a:r>
              <a:rPr lang="en-US" sz="2400" smtClean="0"/>
              <a:t>Tax deductions, such as depreciation and property taxes are limited to the amount of rental income you receive</a:t>
            </a:r>
          </a:p>
          <a:p>
            <a:pPr lvl="1" eaLnBrk="1" hangingPunct="1"/>
            <a:endParaRPr lang="en-US" sz="2400" smtClean="0"/>
          </a:p>
          <a:p>
            <a:pPr lvl="2" eaLnBrk="1" hangingPunct="1"/>
            <a:r>
              <a:rPr lang="en-US" b="1" smtClean="0"/>
              <a:t>Passive activities</a:t>
            </a:r>
            <a:r>
              <a:rPr lang="en-US" smtClean="0"/>
              <a:t> and </a:t>
            </a:r>
            <a:r>
              <a:rPr lang="en-US" b="1" smtClean="0"/>
              <a:t>passive losses</a:t>
            </a:r>
          </a:p>
          <a:p>
            <a:pPr eaLnBrk="1" hangingPunct="1"/>
            <a:endParaRPr lang="en-US" sz="2400" smtClean="0"/>
          </a:p>
        </p:txBody>
      </p:sp>
      <p:pic>
        <p:nvPicPr>
          <p:cNvPr id="8197" name="Picture 5" descr="C:\Documents and Settings\mmhart\Local Settings\Temporary Internet Files\Content.IE5\3DY0H064\MP91021652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8196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5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74638"/>
            <a:ext cx="7996238" cy="11430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Real Estate</a:t>
            </a:r>
            <a:br>
              <a:rPr lang="en-US" sz="3600" b="1" smtClean="0"/>
            </a:br>
            <a:r>
              <a:rPr lang="en-US" sz="2400" b="1" smtClean="0"/>
              <a:t>(continued)</a:t>
            </a:r>
            <a:endParaRPr lang="en-US" sz="3600" b="1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00200"/>
            <a:ext cx="7386638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2400" b="1" smtClean="0"/>
          </a:p>
          <a:p>
            <a:pPr eaLnBrk="1" hangingPunct="1">
              <a:lnSpc>
                <a:spcPct val="80000"/>
              </a:lnSpc>
            </a:pPr>
            <a:endParaRPr lang="en-US" sz="2400" b="1" smtClean="0"/>
          </a:p>
          <a:p>
            <a:pPr eaLnBrk="1" hangingPunct="1">
              <a:lnSpc>
                <a:spcPct val="80000"/>
              </a:lnSpc>
            </a:pPr>
            <a:endParaRPr lang="en-US" sz="2400" b="1" smtClean="0"/>
          </a:p>
          <a:p>
            <a:pPr eaLnBrk="1" hangingPunct="1">
              <a:lnSpc>
                <a:spcPct val="80000"/>
              </a:lnSpc>
            </a:pPr>
            <a:endParaRPr lang="en-US" sz="2400" b="1" smtClean="0"/>
          </a:p>
          <a:p>
            <a:pPr eaLnBrk="1" hangingPunct="1">
              <a:lnSpc>
                <a:spcPct val="80000"/>
              </a:lnSpc>
            </a:pPr>
            <a:endParaRPr lang="en-US" sz="2400" b="1" smtClean="0"/>
          </a:p>
          <a:p>
            <a:pPr eaLnBrk="1" hangingPunct="1">
              <a:lnSpc>
                <a:spcPct val="80000"/>
              </a:lnSpc>
            </a:pPr>
            <a:r>
              <a:rPr lang="en-US" sz="2400" b="1" smtClean="0"/>
              <a:t>Undeveloped land</a:t>
            </a:r>
          </a:p>
          <a:p>
            <a:pPr eaLnBrk="1" hangingPunct="1">
              <a:lnSpc>
                <a:spcPct val="80000"/>
              </a:lnSpc>
            </a:pPr>
            <a:endParaRPr lang="en-US" sz="2400" b="1" smtClean="0"/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Can be tremendous gains but this type of investment poses enormous risks.  All the money is riding on a single parcel of land</a:t>
            </a:r>
          </a:p>
          <a:p>
            <a:pPr lvl="1" eaLnBrk="1" hangingPunct="1">
              <a:lnSpc>
                <a:spcPct val="80000"/>
              </a:lnSpc>
            </a:pPr>
            <a:endParaRPr lang="en-US" sz="2400" smtClean="0"/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Most people buy land with the idea of subdividing the land</a:t>
            </a:r>
          </a:p>
        </p:txBody>
      </p:sp>
      <p:pic>
        <p:nvPicPr>
          <p:cNvPr id="9221" name="Picture 5" descr="C:\Documents and Settings\mmhart\Local Settings\Temporary Internet Files\Content.IE5\DL8SO3DZ\MP90044801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752600"/>
            <a:ext cx="30480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75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/>
              <a:t>Investing in Real Estate</a:t>
            </a:r>
            <a:br>
              <a:rPr lang="en-US" sz="3600" b="1" smtClean="0"/>
            </a:br>
            <a:r>
              <a:rPr lang="en-US" sz="2400" b="1" smtClean="0"/>
              <a:t>(continued)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00200"/>
            <a:ext cx="7924800" cy="4525963"/>
          </a:xfrm>
        </p:spPr>
        <p:txBody>
          <a:bodyPr/>
          <a:lstStyle/>
          <a:p>
            <a:pPr eaLnBrk="1" hangingPunct="1">
              <a:buSzPct val="110000"/>
            </a:pPr>
            <a:r>
              <a:rPr lang="en-US" sz="2400" b="1" smtClean="0"/>
              <a:t>Indirect Real Estate Investments</a:t>
            </a:r>
          </a:p>
          <a:p>
            <a:pPr eaLnBrk="1" hangingPunct="1">
              <a:buSzPct val="110000"/>
              <a:buFont typeface="Wingdings" panose="05000000000000000000" pitchFamily="2" charset="2"/>
              <a:buNone/>
            </a:pPr>
            <a:endParaRPr lang="en-US" sz="1000" b="1" smtClean="0"/>
          </a:p>
          <a:p>
            <a:pPr lvl="1" eaLnBrk="1" hangingPunct="1"/>
            <a:r>
              <a:rPr lang="en-US" b="1" smtClean="0"/>
              <a:t>Real estate syndicates or limited partnerships</a:t>
            </a:r>
          </a:p>
          <a:p>
            <a:pPr lvl="2" eaLnBrk="1" hangingPunct="1"/>
            <a:r>
              <a:rPr lang="en-US" smtClean="0"/>
              <a:t>A </a:t>
            </a:r>
            <a:r>
              <a:rPr lang="en-US" b="1" smtClean="0"/>
              <a:t>syndicate</a:t>
            </a:r>
            <a:r>
              <a:rPr lang="en-US" smtClean="0"/>
              <a:t> is a temporary association of individuals or firms organized to perform a specific task that takes a large amount of capital.  Can be organized as a corporation, trust, or limited partnership</a:t>
            </a:r>
          </a:p>
          <a:p>
            <a:pPr lvl="2" eaLnBrk="1" hangingPunct="1"/>
            <a:r>
              <a:rPr lang="en-US" smtClean="0"/>
              <a:t>Provide professional management and limited liability for its members, and diversification, if several properties are owned</a:t>
            </a:r>
          </a:p>
          <a:p>
            <a:pPr lvl="2" eaLnBrk="1" hangingPunct="1">
              <a:buFontTx/>
              <a:buNone/>
            </a:pPr>
            <a:endParaRPr lang="en-US" smtClean="0"/>
          </a:p>
          <a:p>
            <a:pPr eaLnBrk="1" hangingPunct="1"/>
            <a:endParaRPr lang="en-US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9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4988" y="274638"/>
            <a:ext cx="8074025" cy="11430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Real Estate </a:t>
            </a:r>
            <a:br>
              <a:rPr lang="en-US" sz="3600" b="1" smtClean="0"/>
            </a:br>
            <a:r>
              <a:rPr lang="en-US" sz="2400" b="1" smtClean="0"/>
              <a:t>(continued)</a:t>
            </a:r>
            <a:endParaRPr lang="en-US" sz="4000" b="1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895600"/>
            <a:ext cx="7848600" cy="3459163"/>
          </a:xfrm>
        </p:spPr>
        <p:txBody>
          <a:bodyPr/>
          <a:lstStyle/>
          <a:p>
            <a:pPr eaLnBrk="1" hangingPunct="1"/>
            <a:endParaRPr lang="en-US" sz="2400" b="1" smtClean="0"/>
          </a:p>
          <a:p>
            <a:pPr eaLnBrk="1" hangingPunct="1"/>
            <a:r>
              <a:rPr lang="en-US" sz="2400" b="1" smtClean="0"/>
              <a:t>Limited partnerships</a:t>
            </a:r>
            <a:r>
              <a:rPr lang="en-US" sz="2400" smtClean="0"/>
              <a:t> </a:t>
            </a:r>
          </a:p>
          <a:p>
            <a:pPr eaLnBrk="1" hangingPunct="1"/>
            <a:endParaRPr lang="en-US" sz="2400" smtClean="0"/>
          </a:p>
          <a:p>
            <a:pPr lvl="1" eaLnBrk="1" hangingPunct="1"/>
            <a:r>
              <a:rPr lang="en-US" sz="2400" smtClean="0"/>
              <a:t>A limited partnership has a general partner who has unlimited liability and sells participation units to the limited partners.  The partner’s liability is limited to the extent of their  initial investment, such as $5,000 or $10,000</a:t>
            </a:r>
          </a:p>
          <a:p>
            <a:pPr eaLnBrk="1" hangingPunct="1">
              <a:buFontTx/>
              <a:buNone/>
            </a:pPr>
            <a:endParaRPr lang="en-US" sz="2400" smtClean="0"/>
          </a:p>
        </p:txBody>
      </p:sp>
      <p:pic>
        <p:nvPicPr>
          <p:cNvPr id="11269" name="Picture 6" descr="C:\Documents and Settings\mmhart\Local Settings\Temporary Internet Files\Content.IE5\9HQQ8AT0\MP90040021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447800"/>
            <a:ext cx="2879725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86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/>
              <a:t>Investing in Real Estate </a:t>
            </a:r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2400" b="1" smtClean="0"/>
              <a:t>(continued)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600200"/>
            <a:ext cx="7772400" cy="4525963"/>
          </a:xfrm>
        </p:spPr>
        <p:txBody>
          <a:bodyPr/>
          <a:lstStyle/>
          <a:p>
            <a:pPr eaLnBrk="1" hangingPunct="1"/>
            <a:endParaRPr lang="en-US" sz="2400" b="1" smtClean="0"/>
          </a:p>
          <a:p>
            <a:pPr eaLnBrk="1" hangingPunct="1"/>
            <a:r>
              <a:rPr lang="en-US" sz="2400" b="1" smtClean="0"/>
              <a:t>Real estate investment trusts (REIT)</a:t>
            </a:r>
          </a:p>
          <a:p>
            <a:pPr eaLnBrk="1" hangingPunct="1"/>
            <a:endParaRPr lang="en-US" sz="2400" b="1" smtClean="0"/>
          </a:p>
          <a:p>
            <a:pPr lvl="1" eaLnBrk="1" hangingPunct="1"/>
            <a:r>
              <a:rPr lang="en-US" sz="2400" smtClean="0"/>
              <a:t>REITs are similar to a mutual fund or investment company and trade shares on stock exchanges or over the counter.</a:t>
            </a:r>
          </a:p>
          <a:p>
            <a:pPr lvl="1" eaLnBrk="1" hangingPunct="1"/>
            <a:endParaRPr lang="en-US" sz="2400" smtClean="0"/>
          </a:p>
          <a:p>
            <a:pPr lvl="1" eaLnBrk="1" hangingPunct="1"/>
            <a:r>
              <a:rPr lang="en-US" sz="2400" smtClean="0"/>
              <a:t>Equity REITs own and operate income-producing properties; Mortgage REITs loan money or invest in mortgages; Hybrid REITS own both properties and mortgages</a:t>
            </a:r>
          </a:p>
          <a:p>
            <a:pPr eaLnBrk="1" hangingPunct="1"/>
            <a:endParaRPr lang="en-US" sz="2400" smtClean="0"/>
          </a:p>
          <a:p>
            <a:pPr eaLnBrk="1" hangingPunct="1"/>
            <a:endParaRPr lang="en-US" sz="240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82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4988" y="274638"/>
            <a:ext cx="8074025" cy="9906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Real Estate</a:t>
            </a:r>
            <a:br>
              <a:rPr lang="en-US" sz="3600" b="1" smtClean="0"/>
            </a:br>
            <a:r>
              <a:rPr lang="en-US" sz="2400" b="1" smtClean="0"/>
              <a:t>(continued)</a:t>
            </a:r>
            <a:endParaRPr lang="en-US" sz="4000" b="1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371600"/>
            <a:ext cx="7772400" cy="5257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sz="2600" smtClean="0"/>
          </a:p>
          <a:p>
            <a:pPr eaLnBrk="1" hangingPunct="1"/>
            <a:r>
              <a:rPr lang="en-US" sz="2400" b="1" smtClean="0"/>
              <a:t>Investing in First and Second Mortgages</a:t>
            </a:r>
          </a:p>
          <a:p>
            <a:pPr eaLnBrk="1" hangingPunct="1"/>
            <a:endParaRPr lang="en-US" sz="2400" b="1" smtClean="0"/>
          </a:p>
          <a:p>
            <a:pPr eaLnBrk="1" hangingPunct="1"/>
            <a:r>
              <a:rPr lang="en-US" sz="2400" b="1" smtClean="0"/>
              <a:t>Participation certificates</a:t>
            </a:r>
          </a:p>
          <a:p>
            <a:pPr eaLnBrk="1" hangingPunct="1"/>
            <a:endParaRPr lang="en-US" sz="2400" b="1" smtClean="0"/>
          </a:p>
          <a:p>
            <a:pPr lvl="2" eaLnBrk="1" hangingPunct="1"/>
            <a:r>
              <a:rPr lang="en-US" smtClean="0"/>
              <a:t>A risk-proof real estate investment</a:t>
            </a:r>
          </a:p>
          <a:p>
            <a:pPr lvl="2" eaLnBrk="1" hangingPunct="1"/>
            <a:endParaRPr lang="en-US" smtClean="0"/>
          </a:p>
          <a:p>
            <a:pPr lvl="2" eaLnBrk="1" hangingPunct="1"/>
            <a:r>
              <a:rPr lang="en-US" smtClean="0"/>
              <a:t>Equity investment in a pool of mortgages that have been purchased by one of several government agencies, such as Ginnie Mae and Freddie Mac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74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4988" y="274638"/>
            <a:ext cx="7996237" cy="9906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 smtClean="0"/>
              <a:t>Advantages of </a:t>
            </a:r>
            <a:br>
              <a:rPr lang="en-US" sz="3600" b="1" smtClean="0"/>
            </a:br>
            <a:r>
              <a:rPr lang="en-US" sz="3600" b="1" smtClean="0"/>
              <a:t>Real Estate Investments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752600"/>
            <a:ext cx="7391400" cy="4876800"/>
          </a:xfrm>
        </p:spPr>
        <p:txBody>
          <a:bodyPr lIns="90488" tIns="44450" rIns="90488" bIns="44450"/>
          <a:lstStyle/>
          <a:p>
            <a:pPr eaLnBrk="1" hangingPunct="1">
              <a:buFontTx/>
              <a:buNone/>
            </a:pPr>
            <a:r>
              <a:rPr lang="en-US" sz="2800" b="1" smtClean="0"/>
              <a:t>Objective 2</a:t>
            </a:r>
            <a:r>
              <a:rPr lang="en-US" sz="2800" smtClean="0"/>
              <a:t>: Evaluate the advantages of real estate investments</a:t>
            </a:r>
          </a:p>
          <a:p>
            <a:pPr eaLnBrk="1" hangingPunct="1">
              <a:buFontTx/>
              <a:buNone/>
            </a:pPr>
            <a:endParaRPr lang="en-US" sz="2800" smtClean="0"/>
          </a:p>
          <a:p>
            <a:pPr eaLnBrk="1" hangingPunct="1"/>
            <a:r>
              <a:rPr lang="en-US" sz="2400" smtClean="0"/>
              <a:t>A possible </a:t>
            </a:r>
            <a:r>
              <a:rPr lang="en-US" sz="2400" b="1" smtClean="0"/>
              <a:t>hedge against inflation</a:t>
            </a:r>
          </a:p>
          <a:p>
            <a:pPr eaLnBrk="1" hangingPunct="1"/>
            <a:r>
              <a:rPr lang="en-US" sz="2400" b="1" smtClean="0"/>
              <a:t>Easy entry</a:t>
            </a:r>
            <a:r>
              <a:rPr lang="en-US" sz="2400" smtClean="0"/>
              <a:t> as a limited partner, such as investing $5,000 to own part of an apartment building</a:t>
            </a:r>
          </a:p>
        </p:txBody>
      </p:sp>
      <p:pic>
        <p:nvPicPr>
          <p:cNvPr id="14341" name="Picture 7" descr="C:\Documents and Settings\mmhart\Local Settings\Temporary Internet Files\Content.IE5\TC4U91QV\MP90031568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4572000"/>
            <a:ext cx="269557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4674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464425" cy="9906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 smtClean="0"/>
              <a:t>Advantages of </a:t>
            </a:r>
            <a:br>
              <a:rPr lang="en-US" sz="3600" b="1" smtClean="0"/>
            </a:br>
            <a:r>
              <a:rPr lang="en-US" sz="3600" b="1" smtClean="0"/>
              <a:t>Real Estate Investments </a:t>
            </a:r>
            <a:r>
              <a:rPr lang="en-US" sz="2000" b="1" smtClean="0"/>
              <a:t>(continued)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3276600"/>
            <a:ext cx="7391400" cy="3352800"/>
          </a:xfrm>
        </p:spPr>
        <p:txBody>
          <a:bodyPr lIns="90488" tIns="44450" rIns="90488" bIns="44450"/>
          <a:lstStyle/>
          <a:p>
            <a:pPr eaLnBrk="1" hangingPunct="1"/>
            <a:r>
              <a:rPr lang="en-US" sz="2400" b="1" smtClean="0"/>
              <a:t>Limited financial liability</a:t>
            </a:r>
            <a:r>
              <a:rPr lang="en-US" sz="2400" smtClean="0"/>
              <a:t>— limited partners</a:t>
            </a:r>
          </a:p>
          <a:p>
            <a:pPr eaLnBrk="1" hangingPunct="1"/>
            <a:r>
              <a:rPr lang="en-US" sz="2400" b="1" smtClean="0"/>
              <a:t>No management concerns</a:t>
            </a:r>
            <a:r>
              <a:rPr lang="en-US" sz="2400" smtClean="0"/>
              <a:t> - REITs, mortgages </a:t>
            </a:r>
          </a:p>
          <a:p>
            <a:pPr eaLnBrk="1" hangingPunct="1"/>
            <a:r>
              <a:rPr lang="en-US" sz="2400" b="1" smtClean="0"/>
              <a:t>Financial leverage</a:t>
            </a:r>
          </a:p>
          <a:p>
            <a:pPr lvl="1" eaLnBrk="1" hangingPunct="1"/>
            <a:r>
              <a:rPr lang="en-US" sz="2400" smtClean="0"/>
              <a:t>Use of borrowed funds for investment purposes, allows you to acquire a more expensive property than you could buy on your own</a:t>
            </a:r>
          </a:p>
        </p:txBody>
      </p:sp>
      <p:pic>
        <p:nvPicPr>
          <p:cNvPr id="15365" name="Picture 3" descr="C:\Documents and Settings\mmhart\Local Settings\Temporary Internet Files\Content.IE5\7ERNW2JD\MP9004008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1219200"/>
            <a:ext cx="1371600" cy="205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547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15950" y="274638"/>
            <a:ext cx="7915275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 smtClean="0"/>
              <a:t>Disadvantages of </a:t>
            </a:r>
            <a:br>
              <a:rPr lang="en-US" sz="3600" b="1" smtClean="0"/>
            </a:br>
            <a:r>
              <a:rPr lang="en-US" sz="3600" b="1" smtClean="0"/>
              <a:t>Real Estate Investments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676400"/>
            <a:ext cx="7467600" cy="48768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smtClean="0"/>
              <a:t>Objective 3</a:t>
            </a:r>
            <a:r>
              <a:rPr lang="en-US" sz="2800" smtClean="0"/>
              <a:t>: Asses the disadvantages of real estate investments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15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Illiquidity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Declining property values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Lack of diversification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Lack of a tax shelter for real estate syndicates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Long depreciation period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Management problems—direct real estate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9518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464425" cy="9906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 smtClean="0"/>
              <a:t>Investing in Precious Metals, Gems, and Collections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543800" cy="16764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US" sz="28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800" b="1" smtClean="0"/>
              <a:t>Objective 4</a:t>
            </a:r>
            <a:r>
              <a:rPr lang="en-US" sz="2800" smtClean="0"/>
              <a:t>: Analyze the risks and rewards of investing in precious metals, gems, and collectibles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2000" smtClean="0"/>
          </a:p>
        </p:txBody>
      </p:sp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1143000" y="3429000"/>
            <a:ext cx="4267200" cy="214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/>
              <a:t>A hedge against inflation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sz="240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/>
              <a:t>A safe haven during political or economic upheaval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sz="240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/>
              <a:t>Need a storage place</a:t>
            </a:r>
          </a:p>
          <a:p>
            <a:pPr eaLnBrk="1" hangingPunct="1"/>
            <a:endParaRPr lang="en-US"/>
          </a:p>
        </p:txBody>
      </p:sp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895600"/>
            <a:ext cx="2433638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5521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7464425" cy="9906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 smtClean="0"/>
              <a:t>Investing in Precious Metals, Gems, and Collections </a:t>
            </a:r>
            <a:r>
              <a:rPr lang="en-US" sz="2400" b="1" smtClean="0"/>
              <a:t>(continued)</a:t>
            </a:r>
            <a:endParaRPr lang="en-US" sz="3600" b="1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05000"/>
            <a:ext cx="7772400" cy="45720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80000"/>
              </a:lnSpc>
            </a:pPr>
            <a:r>
              <a:rPr lang="en-US" sz="2400" smtClean="0"/>
              <a:t>Can be risky due to price variations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Gold - lower interest rates often result in higher gold prices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Bouillon - bars and wafers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Gold bouillon coins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Gold stocks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Gold certificates</a:t>
            </a:r>
          </a:p>
        </p:txBody>
      </p:sp>
      <p:pic>
        <p:nvPicPr>
          <p:cNvPr id="19461" name="Picture 2" descr="C:\Documents and Settings\mmhart\Local Settings\Temporary Internet Files\Content.IE5\7ERNW2JD\MP90044251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733800"/>
            <a:ext cx="3695700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8727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4638"/>
            <a:ext cx="7772400" cy="9906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Precious Metals, Gems, and Collections </a:t>
            </a:r>
            <a:r>
              <a:rPr lang="en-US" sz="2400" b="1" smtClean="0"/>
              <a:t>(continued)</a:t>
            </a:r>
            <a:endParaRPr lang="en-US" sz="3600" b="1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752600"/>
            <a:ext cx="7848600" cy="4419600"/>
          </a:xfrm>
        </p:spPr>
        <p:txBody>
          <a:bodyPr/>
          <a:lstStyle/>
          <a:p>
            <a:pPr eaLnBrk="1" hangingPunct="1"/>
            <a:r>
              <a:rPr lang="en-US" sz="2400" smtClean="0"/>
              <a:t>Silver, platinum, palladium and rhodium</a:t>
            </a:r>
          </a:p>
          <a:p>
            <a:pPr eaLnBrk="1" hangingPunct="1"/>
            <a:endParaRPr lang="en-US" sz="1000" smtClean="0"/>
          </a:p>
          <a:p>
            <a:pPr lvl="1" eaLnBrk="1" hangingPunct="1"/>
            <a:r>
              <a:rPr lang="en-US" sz="2400" smtClean="0"/>
              <a:t>Silver prices have fluctuated from $24.25 an ounce in 1932, to over $50 an ounce in early 1980, and then back to less than $18.49 an ounce in June 2010.</a:t>
            </a:r>
          </a:p>
          <a:p>
            <a:pPr lvl="1" eaLnBrk="1" hangingPunct="1"/>
            <a:endParaRPr lang="en-US" sz="1000" smtClean="0"/>
          </a:p>
          <a:p>
            <a:pPr lvl="1" eaLnBrk="1" hangingPunct="1"/>
            <a:r>
              <a:rPr lang="en-US" sz="2400" smtClean="0"/>
              <a:t>The last three are industrial catalysts, used mostly in automobile production</a:t>
            </a:r>
          </a:p>
          <a:p>
            <a:pPr lvl="1" eaLnBrk="1" hangingPunct="1"/>
            <a:endParaRPr lang="en-US" sz="1000" smtClean="0"/>
          </a:p>
          <a:p>
            <a:pPr lvl="1" eaLnBrk="1" hangingPunct="1"/>
            <a:r>
              <a:rPr lang="en-US" sz="2400" smtClean="0"/>
              <a:t>Can be both a hedge against inflation and a safe haven during political or economic upheavals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41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457200"/>
            <a:ext cx="7385050" cy="11430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Precious Metals, Gems, and Collections </a:t>
            </a:r>
            <a:r>
              <a:rPr lang="en-US" sz="2400" b="1" smtClean="0"/>
              <a:t>(continued)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66875"/>
            <a:ext cx="7464425" cy="3763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b="1" smtClean="0"/>
          </a:p>
          <a:p>
            <a:pPr eaLnBrk="1" hangingPunct="1">
              <a:lnSpc>
                <a:spcPct val="90000"/>
              </a:lnSpc>
            </a:pPr>
            <a:r>
              <a:rPr lang="en-US" sz="2600" b="1" smtClean="0"/>
              <a:t>Precious Stones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1000" b="1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Precious stones like diamonds, sapphires, rubies, and emeralds can be a hedge against inflation</a:t>
            </a:r>
          </a:p>
          <a:p>
            <a:pPr lvl="1" eaLnBrk="1" hangingPunct="1">
              <a:lnSpc>
                <a:spcPct val="90000"/>
              </a:lnSpc>
            </a:pPr>
            <a:endParaRPr lang="en-US" sz="100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Appeal to investors because of their small size, ease of concealment, inflation hedge, and great durability</a:t>
            </a:r>
          </a:p>
        </p:txBody>
      </p:sp>
      <p:pic>
        <p:nvPicPr>
          <p:cNvPr id="21509" name="Picture 5" descr="C:\Documents and Settings\mmhart\Local Settings\Temporary Internet Files\Content.IE5\TC4U91QV\MP90041009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876800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95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60350"/>
            <a:ext cx="7924800" cy="11430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Precious Metals, Gems, and Collections </a:t>
            </a:r>
            <a:r>
              <a:rPr lang="en-US" sz="2400" b="1" smtClean="0"/>
              <a:t>(continued)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828800"/>
            <a:ext cx="7543800" cy="4297363"/>
          </a:xfrm>
        </p:spPr>
        <p:txBody>
          <a:bodyPr/>
          <a:lstStyle/>
          <a:p>
            <a:pPr eaLnBrk="1" hangingPunct="1"/>
            <a:endParaRPr lang="en-US" sz="2600" b="1" smtClean="0"/>
          </a:p>
          <a:p>
            <a:pPr eaLnBrk="1" hangingPunct="1"/>
            <a:r>
              <a:rPr lang="en-US" sz="2600" b="1" smtClean="0"/>
              <a:t>Risks include..</a:t>
            </a:r>
          </a:p>
          <a:p>
            <a:pPr lvl="1" eaLnBrk="1" hangingPunct="1"/>
            <a:endParaRPr lang="en-US" sz="1000" smtClean="0"/>
          </a:p>
          <a:p>
            <a:pPr lvl="1" eaLnBrk="1" hangingPunct="1"/>
            <a:r>
              <a:rPr lang="en-US" sz="2400" smtClean="0"/>
              <a:t>Not easily turned into cash</a:t>
            </a:r>
          </a:p>
          <a:p>
            <a:pPr lvl="2" eaLnBrk="1" hangingPunct="1"/>
            <a:endParaRPr lang="en-US" sz="1000" smtClean="0"/>
          </a:p>
          <a:p>
            <a:pPr lvl="1" eaLnBrk="1" hangingPunct="1"/>
            <a:r>
              <a:rPr lang="en-US" sz="2400" smtClean="0"/>
              <a:t>Difficult to know if you are getting a good stone</a:t>
            </a:r>
          </a:p>
          <a:p>
            <a:pPr lvl="2" eaLnBrk="1" hangingPunct="1"/>
            <a:endParaRPr lang="en-US" sz="1000" smtClean="0"/>
          </a:p>
          <a:p>
            <a:pPr lvl="1" eaLnBrk="1" hangingPunct="1"/>
            <a:r>
              <a:rPr lang="en-US" sz="2400" smtClean="0"/>
              <a:t>De Beer’s controls 85% of the world’s supply of rough diamonds</a:t>
            </a:r>
          </a:p>
          <a:p>
            <a:pPr lvl="2" eaLnBrk="1" hangingPunct="1"/>
            <a:endParaRPr lang="en-US" sz="1000" smtClean="0"/>
          </a:p>
          <a:p>
            <a:pPr lvl="1" eaLnBrk="1" hangingPunct="1"/>
            <a:r>
              <a:rPr lang="en-US" sz="2400" smtClean="0"/>
              <a:t>Expect to buy at retail and sell at wholesale</a:t>
            </a:r>
          </a:p>
          <a:p>
            <a:pPr eaLnBrk="1" hangingPunct="1"/>
            <a:endParaRPr lang="en-US" sz="2400" smtClean="0"/>
          </a:p>
        </p:txBody>
      </p:sp>
      <p:pic>
        <p:nvPicPr>
          <p:cNvPr id="22533" name="Picture 9" descr="C:\Documents and Settings\mmhart\Local Settings\Temporary Internet Files\Content.IE5\IPO3FHGD\MC90044170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2400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4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74638"/>
            <a:ext cx="7696200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 smtClean="0"/>
              <a:t>Investing in Precious Metals, Gems, and Collections </a:t>
            </a:r>
            <a:r>
              <a:rPr lang="en-US" sz="2400" b="1" smtClean="0"/>
              <a:t>(continued)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391400" cy="53340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b="1" smtClean="0"/>
          </a:p>
          <a:p>
            <a:pPr eaLnBrk="1" hangingPunct="1">
              <a:lnSpc>
                <a:spcPct val="90000"/>
              </a:lnSpc>
            </a:pPr>
            <a:r>
              <a:rPr lang="en-US" sz="2600" b="1" smtClean="0"/>
              <a:t>Collectibles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Includes rare coins, works of art, antiques, stamps, rare books, sports memorabilia, rugs, Chinese ceramics, paintings and other items that appeal to collectors and investors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Can be a good investment and a hobby, or a financial disaster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It’s “buyer beware.”  Be careful of investment scams and forgeries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Know dealer’s reputation and be wary of promises. Get a second opinion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Use common sense &amp; comparison shop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4199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19200" y="457200"/>
            <a:ext cx="7388225" cy="11430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Precious Metals, Gems, and Collections </a:t>
            </a:r>
            <a:r>
              <a:rPr lang="en-US" sz="2400" b="1" smtClean="0"/>
              <a:t>(continued)</a:t>
            </a:r>
          </a:p>
        </p:txBody>
      </p:sp>
      <p:sp>
        <p:nvSpPr>
          <p:cNvPr id="24579" name="Rectangle 1027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74676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sz="1000" b="1" smtClean="0"/>
          </a:p>
          <a:p>
            <a:pPr eaLnBrk="1" hangingPunct="1">
              <a:lnSpc>
                <a:spcPct val="90000"/>
              </a:lnSpc>
            </a:pPr>
            <a:r>
              <a:rPr lang="en-US" sz="2600" b="1" smtClean="0"/>
              <a:t>Collectibles on the Net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b="1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Easier to compare items</a:t>
            </a:r>
          </a:p>
          <a:p>
            <a:pPr lvl="1" eaLnBrk="1" hangingPunct="1">
              <a:lnSpc>
                <a:spcPct val="90000"/>
              </a:lnSpc>
            </a:pPr>
            <a:endParaRPr lang="en-US" sz="240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Easier to find items</a:t>
            </a:r>
          </a:p>
          <a:p>
            <a:pPr lvl="1" eaLnBrk="1" hangingPunct="1">
              <a:lnSpc>
                <a:spcPct val="90000"/>
              </a:lnSpc>
            </a:pPr>
            <a:endParaRPr lang="en-US" sz="240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The number of collectibles websites is growing very rapidly - eBay is the biggest auction site</a:t>
            </a:r>
          </a:p>
          <a:p>
            <a:pPr lvl="1" eaLnBrk="1" hangingPunct="1">
              <a:lnSpc>
                <a:spcPct val="90000"/>
              </a:lnSpc>
            </a:pPr>
            <a:endParaRPr lang="en-US" sz="2400" smtClean="0"/>
          </a:p>
        </p:txBody>
      </p:sp>
      <p:pic>
        <p:nvPicPr>
          <p:cNvPr id="24581" name="Picture 5" descr="C:\Documents and Settings\mmhart\Local Settings\Temporary Internet Files\Content.IE5\PI00A2QM\MC9003107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09800"/>
            <a:ext cx="2057400" cy="190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93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457200"/>
            <a:ext cx="7696200" cy="11430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Precious Metals, Gems, and Collections </a:t>
            </a:r>
            <a:r>
              <a:rPr lang="en-US" sz="2400" b="1" smtClean="0"/>
              <a:t>(continued)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7620000" cy="4068763"/>
          </a:xfrm>
        </p:spPr>
        <p:txBody>
          <a:bodyPr/>
          <a:lstStyle/>
          <a:p>
            <a:pPr eaLnBrk="1" hangingPunct="1"/>
            <a:endParaRPr lang="en-US" sz="2400" smtClean="0"/>
          </a:p>
          <a:p>
            <a:pPr eaLnBrk="1" hangingPunct="1"/>
            <a:r>
              <a:rPr lang="en-US" sz="2600" b="1" smtClean="0"/>
              <a:t>Disadvantages of purchasing collectibles over the internet.</a:t>
            </a:r>
          </a:p>
          <a:p>
            <a:pPr eaLnBrk="1" hangingPunct="1"/>
            <a:endParaRPr lang="en-US" sz="2400" smtClean="0"/>
          </a:p>
          <a:p>
            <a:pPr lvl="1" eaLnBrk="1" hangingPunct="1"/>
            <a:r>
              <a:rPr lang="en-US" sz="2400" smtClean="0"/>
              <a:t>You can’t touch and feel the item and examine it for flaws</a:t>
            </a:r>
          </a:p>
          <a:p>
            <a:pPr lvl="1" eaLnBrk="1" hangingPunct="1"/>
            <a:endParaRPr lang="en-US" sz="2400" smtClean="0"/>
          </a:p>
          <a:p>
            <a:pPr lvl="1" eaLnBrk="1" hangingPunct="1"/>
            <a:r>
              <a:rPr lang="en-US" sz="2400" smtClean="0"/>
              <a:t>There may also be some security risk since you don’t know who’s getting your cash or credit card number</a:t>
            </a:r>
          </a:p>
          <a:p>
            <a:pPr eaLnBrk="1" hangingPunct="1"/>
            <a:endParaRPr lang="en-US" sz="240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Derivatives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TFEX</a:t>
            </a:r>
          </a:p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www.tfex.co.th/en/education/knowledge.html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Use for Risk Management/Risk Taking (high risk)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75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Appendix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www.tsi-thailand.org/images/stories/TSI2012_Investor/Download/goldfuturessilverfutures_8june2013.pdf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4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Understand Portfolio Rebalancing</a:t>
            </a:r>
            <a:endParaRPr lang="en-US" sz="2000" dirty="0" smtClean="0"/>
          </a:p>
        </p:txBody>
      </p:sp>
      <p:sp>
        <p:nvSpPr>
          <p:cNvPr id="13312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239000" cy="4800600"/>
          </a:xfrm>
        </p:spPr>
        <p:txBody>
          <a:bodyPr/>
          <a:lstStyle/>
          <a:p>
            <a:pPr eaLnBrk="1" hangingPunct="1"/>
            <a:r>
              <a:rPr lang="en-US" smtClean="0"/>
              <a:t>What is portfolio rebalancing?</a:t>
            </a:r>
          </a:p>
          <a:p>
            <a:pPr lvl="1" eaLnBrk="1" hangingPunct="1"/>
            <a:r>
              <a:rPr lang="en-US" smtClean="0"/>
              <a:t>The process of bringing portfolios back into given target asset allocation ratios</a:t>
            </a:r>
          </a:p>
          <a:p>
            <a:pPr eaLnBrk="1" hangingPunct="1"/>
            <a:r>
              <a:rPr lang="en-US" smtClean="0"/>
              <a:t>What causes the need to rebalance?</a:t>
            </a:r>
          </a:p>
          <a:p>
            <a:pPr lvl="1" eaLnBrk="1" hangingPunct="1"/>
            <a:r>
              <a:rPr lang="en-US" smtClean="0"/>
              <a:t>Changes occur due to:</a:t>
            </a:r>
          </a:p>
          <a:p>
            <a:pPr lvl="2" eaLnBrk="1" hangingPunct="1"/>
            <a:r>
              <a:rPr lang="en-US" smtClean="0"/>
              <a:t>Changes in asset class performance</a:t>
            </a:r>
          </a:p>
          <a:p>
            <a:pPr lvl="2" eaLnBrk="1" hangingPunct="1"/>
            <a:r>
              <a:rPr lang="en-US" smtClean="0"/>
              <a:t>Changes in investor objectives or risk</a:t>
            </a:r>
          </a:p>
          <a:p>
            <a:pPr lvl="2" eaLnBrk="1" hangingPunct="1"/>
            <a:r>
              <a:rPr lang="en-US" smtClean="0"/>
              <a:t>Introduction of new capital</a:t>
            </a:r>
          </a:p>
          <a:p>
            <a:pPr lvl="2" eaLnBrk="1" hangingPunct="1"/>
            <a:r>
              <a:rPr lang="en-US" smtClean="0"/>
              <a:t>Introduction of new asset classes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229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3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Portfolio Rebalancing</a:t>
            </a:r>
            <a:r>
              <a:rPr lang="en-US" sz="2400" dirty="0" smtClean="0"/>
              <a:t> 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15200" cy="5257800"/>
          </a:xfrm>
        </p:spPr>
        <p:txBody>
          <a:bodyPr/>
          <a:lstStyle/>
          <a:p>
            <a:pPr eaLnBrk="1" hangingPunct="1"/>
            <a:r>
              <a:rPr lang="en-US" smtClean="0"/>
              <a:t>Why is this rebalancing so critical?</a:t>
            </a:r>
          </a:p>
          <a:p>
            <a:pPr lvl="1" eaLnBrk="1" hangingPunct="1"/>
            <a:r>
              <a:rPr lang="en-US" smtClean="0"/>
              <a:t>There are competing principles:</a:t>
            </a:r>
          </a:p>
          <a:p>
            <a:pPr lvl="2" eaLnBrk="1" hangingPunct="1"/>
            <a:r>
              <a:rPr lang="en-US" smtClean="0"/>
              <a:t>Minimize transactions costs and taxes</a:t>
            </a:r>
          </a:p>
          <a:p>
            <a:pPr lvl="2" eaLnBrk="1" hangingPunct="1"/>
            <a:r>
              <a:rPr lang="en-US" smtClean="0"/>
              <a:t>Minimize tracking error at your risk tolerance level</a:t>
            </a:r>
          </a:p>
          <a:p>
            <a:pPr eaLnBrk="1" hangingPunct="1"/>
            <a:r>
              <a:rPr lang="en-US" smtClean="0"/>
              <a:t>What is tracking error?</a:t>
            </a:r>
          </a:p>
          <a:p>
            <a:pPr lvl="1" eaLnBrk="1" hangingPunct="1"/>
            <a:r>
              <a:rPr lang="en-US" smtClean="0"/>
              <a:t>It is the return that is lost from your portfolio being different from your target weight</a:t>
            </a:r>
          </a:p>
          <a:p>
            <a:pPr eaLnBrk="1" hangingPunct="1"/>
            <a:r>
              <a:rPr lang="en-US" smtClean="0"/>
              <a:t>What are the different ways of rebalancing?</a:t>
            </a:r>
          </a:p>
          <a:p>
            <a:pPr lvl="1" eaLnBrk="1" hangingPunct="1"/>
            <a:r>
              <a:rPr lang="en-US" smtClean="0"/>
              <a:t>Periodic-based (or calendar-based)</a:t>
            </a:r>
          </a:p>
          <a:p>
            <a:pPr lvl="1" eaLnBrk="1" hangingPunct="1"/>
            <a:r>
              <a:rPr lang="en-US" smtClean="0"/>
              <a:t>Percent-range-based (or volatility-based)</a:t>
            </a:r>
          </a:p>
          <a:p>
            <a:pPr lvl="2" eaLnBrk="1" hangingPunct="1"/>
            <a:endParaRPr lang="en-US" smtClean="0"/>
          </a:p>
          <a:p>
            <a:pPr lvl="1" eaLnBrk="1" hangingPunct="1"/>
            <a:endParaRPr lang="en-US" sz="200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32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4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4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4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4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4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4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4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4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7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Portfolio Rebalancing</a:t>
            </a:r>
            <a:endParaRPr lang="en-US" sz="2400" dirty="0" smtClean="0"/>
          </a:p>
        </p:txBody>
      </p:sp>
      <p:sp>
        <p:nvSpPr>
          <p:cNvPr id="135171" name="Rectangle 3"/>
          <p:cNvSpPr>
            <a:spLocks noGrp="1" noChangeArrowheads="1"/>
          </p:cNvSpPr>
          <p:nvPr>
            <p:ph idx="1"/>
          </p:nvPr>
        </p:nvSpPr>
        <p:spPr>
          <a:xfrm>
            <a:off x="928688" y="1608138"/>
            <a:ext cx="7286625" cy="4419600"/>
          </a:xfrm>
        </p:spPr>
        <p:txBody>
          <a:bodyPr/>
          <a:lstStyle/>
          <a:p>
            <a:pPr eaLnBrk="1" hangingPunct="1"/>
            <a:r>
              <a:rPr lang="en-US" smtClean="0"/>
              <a:t>Periodic-based rebalancing</a:t>
            </a:r>
          </a:p>
          <a:p>
            <a:pPr lvl="1" eaLnBrk="1" hangingPunct="1"/>
            <a:r>
              <a:rPr lang="en-US" smtClean="0"/>
              <a:t>Specify a time period, i.e. bi-annually, annually, etc.  After each time period, rebalance the portfolio back to your original asset allocation targets</a:t>
            </a:r>
          </a:p>
          <a:p>
            <a:pPr lvl="1" eaLnBrk="1" hangingPunct="1"/>
            <a:r>
              <a:rPr lang="en-US" smtClean="0"/>
              <a:t>Advantages</a:t>
            </a:r>
          </a:p>
          <a:p>
            <a:pPr lvl="2" eaLnBrk="1" hangingPunct="1"/>
            <a:r>
              <a:rPr lang="en-US" smtClean="0"/>
              <a:t>Most simple of the methods</a:t>
            </a:r>
          </a:p>
          <a:p>
            <a:pPr lvl="2" eaLnBrk="1" hangingPunct="1"/>
            <a:r>
              <a:rPr lang="en-US" smtClean="0"/>
              <a:t>Longer periods have lower transactions and tax costs (but higher tracking error costs)</a:t>
            </a:r>
          </a:p>
          <a:p>
            <a:pPr lvl="1" eaLnBrk="1" hangingPunct="1"/>
            <a:r>
              <a:rPr lang="en-US" smtClean="0"/>
              <a:t>Disadvantages</a:t>
            </a:r>
          </a:p>
          <a:p>
            <a:pPr lvl="2" eaLnBrk="1" hangingPunct="1"/>
            <a:r>
              <a:rPr lang="en-US" smtClean="0"/>
              <a:t>Independent of market performance</a:t>
            </a:r>
          </a:p>
          <a:p>
            <a:pPr lvl="2" eaLnBrk="1" hangingPunct="1"/>
            <a:r>
              <a:rPr lang="en-US" smtClean="0"/>
              <a:t>Performance will depend on relative timing of large market moves and rebalancing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792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1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Portfolio Rebalancing</a:t>
            </a:r>
            <a:r>
              <a:rPr lang="en-US" sz="2400" smtClean="0"/>
              <a:t> (continued)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91400" cy="5105400"/>
          </a:xfrm>
        </p:spPr>
        <p:txBody>
          <a:bodyPr/>
          <a:lstStyle/>
          <a:p>
            <a:pPr eaLnBrk="1" hangingPunct="1">
              <a:lnSpc>
                <a:spcPct val="95000"/>
              </a:lnSpc>
            </a:pPr>
            <a:r>
              <a:rPr lang="en-US" smtClean="0"/>
              <a:t>Percent-range-based  rebalancing</a:t>
            </a:r>
          </a:p>
          <a:p>
            <a:pPr lvl="1" eaLnBrk="1" hangingPunct="1">
              <a:lnSpc>
                <a:spcPct val="95000"/>
              </a:lnSpc>
            </a:pPr>
            <a:r>
              <a:rPr lang="en-US" smtClean="0"/>
              <a:t>Rebalance the portfolio every time actual holdings are +/-5% (or +/-10%) from target ratios.  Rebalance whenever you are outside this range</a:t>
            </a:r>
          </a:p>
          <a:p>
            <a:pPr lvl="1" eaLnBrk="1" hangingPunct="1">
              <a:lnSpc>
                <a:spcPct val="95000"/>
              </a:lnSpc>
            </a:pPr>
            <a:r>
              <a:rPr lang="en-US" smtClean="0"/>
              <a:t>Advantages</a:t>
            </a:r>
          </a:p>
          <a:p>
            <a:pPr lvl="2" eaLnBrk="1" hangingPunct="1">
              <a:lnSpc>
                <a:spcPct val="95000"/>
              </a:lnSpc>
            </a:pPr>
            <a:r>
              <a:rPr lang="en-US" smtClean="0"/>
              <a:t>Easy to implement</a:t>
            </a:r>
          </a:p>
          <a:p>
            <a:pPr lvl="2" eaLnBrk="1" hangingPunct="1">
              <a:lnSpc>
                <a:spcPct val="95000"/>
              </a:lnSpc>
            </a:pPr>
            <a:r>
              <a:rPr lang="en-US" smtClean="0"/>
              <a:t>Wider ranges will reduce transactions costs (at the expense of higher tracking error)</a:t>
            </a:r>
          </a:p>
          <a:p>
            <a:pPr lvl="2" eaLnBrk="1" hangingPunct="1">
              <a:lnSpc>
                <a:spcPct val="95000"/>
              </a:lnSpc>
            </a:pPr>
            <a:r>
              <a:rPr lang="en-US" smtClean="0"/>
              <a:t>Asset performance will trigger rebalancing</a:t>
            </a:r>
          </a:p>
          <a:p>
            <a:pPr lvl="1" eaLnBrk="1" hangingPunct="1">
              <a:lnSpc>
                <a:spcPct val="95000"/>
              </a:lnSpc>
            </a:pPr>
            <a:r>
              <a:rPr lang="en-US" smtClean="0"/>
              <a:t>Disadvantages</a:t>
            </a:r>
          </a:p>
          <a:p>
            <a:pPr lvl="2" eaLnBrk="1" hangingPunct="1">
              <a:lnSpc>
                <a:spcPct val="95000"/>
              </a:lnSpc>
            </a:pPr>
            <a:r>
              <a:rPr lang="en-US" smtClean="0"/>
              <a:t>Setting an effective range is difficult</a:t>
            </a:r>
          </a:p>
          <a:p>
            <a:pPr lvl="2" eaLnBrk="1" hangingPunct="1">
              <a:lnSpc>
                <a:spcPct val="95000"/>
              </a:lnSpc>
            </a:pPr>
            <a:r>
              <a:rPr lang="en-US" smtClean="0"/>
              <a:t>Assets with higher target ranges and volatility will generate most rebalances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928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uild="p" bldLvl="2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19100" y="685800"/>
            <a:ext cx="8305800" cy="9445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spcBef>
                <a:spcPct val="20000"/>
              </a:spcBef>
            </a:pPr>
            <a:r>
              <a:rPr lang="en-US" dirty="0" smtClean="0"/>
              <a:t>Management and Evaluation</a:t>
            </a:r>
            <a:endParaRPr lang="en-US" sz="2400" dirty="0" smtClean="0"/>
          </a:p>
        </p:txBody>
      </p:sp>
      <p:sp>
        <p:nvSpPr>
          <p:cNvPr id="18841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227888" cy="4495800"/>
          </a:xfrm>
        </p:spPr>
        <p:txBody>
          <a:bodyPr lIns="90488" tIns="44450" rIns="90488" bIns="44450"/>
          <a:lstStyle/>
          <a:p>
            <a:pPr eaLnBrk="1" hangingPunct="1"/>
            <a:r>
              <a:rPr lang="en-US" smtClean="0"/>
              <a:t>What factors lead to above-benchmark  or excess returns?</a:t>
            </a:r>
          </a:p>
          <a:p>
            <a:pPr lvl="1" eaLnBrk="1" hangingPunct="1"/>
            <a:r>
              <a:rPr lang="en-US" smtClean="0"/>
              <a:t>1.  Superior asset allocation</a:t>
            </a:r>
          </a:p>
          <a:p>
            <a:pPr lvl="2" eaLnBrk="1" hangingPunct="1"/>
            <a:r>
              <a:rPr lang="en-US" smtClean="0"/>
              <a:t>Shifting assets between a poor-performing asset class and a better performing asset class, i.e. between large cap to international or small cap</a:t>
            </a:r>
          </a:p>
          <a:p>
            <a:pPr lvl="1" eaLnBrk="1" hangingPunct="1"/>
            <a:r>
              <a:rPr lang="en-US" smtClean="0"/>
              <a:t>2.  Superior stock selection</a:t>
            </a:r>
          </a:p>
          <a:p>
            <a:pPr lvl="2" eaLnBrk="1" hangingPunct="1"/>
            <a:r>
              <a:rPr lang="en-US" smtClean="0"/>
              <a:t>Picking sectors, industries, or companies within a specified benchmark which, as a whole, outperform the return on the specified benchmark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mtClean="0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793750" y="295275"/>
            <a:ext cx="75501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US" sz="3200" b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5853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9" grpId="0" build="p" bldLvl="2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642938"/>
            <a:ext cx="7772400" cy="9445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spcBef>
                <a:spcPct val="20000"/>
              </a:spcBef>
            </a:pPr>
            <a:r>
              <a:rPr lang="en-US" dirty="0" smtClean="0"/>
              <a:t>Management and Evaluation</a:t>
            </a:r>
            <a:endParaRPr lang="en-US" sz="2400" dirty="0" smtClean="0"/>
          </a:p>
        </p:txBody>
      </p:sp>
      <p:sp>
        <p:nvSpPr>
          <p:cNvPr id="189445" name="Rectangle 5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289800" cy="5588000"/>
          </a:xfrm>
        </p:spPr>
        <p:txBody>
          <a:bodyPr lIns="90488" tIns="44450" rIns="90488" bIns="44450"/>
          <a:lstStyle/>
          <a:p>
            <a:pPr eaLnBrk="1" hangingPunct="1"/>
            <a:r>
              <a:rPr lang="en-US" smtClean="0"/>
              <a:t>What is superior asset allocation?</a:t>
            </a:r>
          </a:p>
          <a:p>
            <a:pPr lvl="1" eaLnBrk="1" hangingPunct="1"/>
            <a:r>
              <a:rPr lang="en-US" smtClean="0"/>
              <a:t>The process where the investor gains a higher return than the benchmark from adjusting the investment portfolio for movements in the market</a:t>
            </a:r>
          </a:p>
          <a:p>
            <a:pPr lvl="2" eaLnBrk="1" hangingPunct="1"/>
            <a:r>
              <a:rPr lang="en-US" smtClean="0"/>
              <a:t>The investor shifts among stocks, bonds and other asset classes based on their expectations for returns from each of the asset classes</a:t>
            </a:r>
          </a:p>
          <a:p>
            <a:pPr eaLnBrk="1" hangingPunct="1"/>
            <a:r>
              <a:rPr lang="en-US" smtClean="0"/>
              <a:t>What are the results?</a:t>
            </a:r>
          </a:p>
          <a:p>
            <a:pPr lvl="1" eaLnBrk="1" hangingPunct="1"/>
            <a:r>
              <a:rPr lang="en-US" smtClean="0"/>
              <a:t>Done well, superior asset allocation yields higher returns with lower risk.  </a:t>
            </a:r>
          </a:p>
          <a:p>
            <a:pPr lvl="1" eaLnBrk="1" hangingPunct="1"/>
            <a:r>
              <a:rPr lang="en-US" smtClean="0"/>
              <a:t>Done poorly, it yields lower returns, higher transactions costs, and higher taxes </a:t>
            </a:r>
          </a:p>
        </p:txBody>
      </p:sp>
      <p:sp>
        <p:nvSpPr>
          <p:cNvPr id="2048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793750" y="228600"/>
            <a:ext cx="75501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US" sz="3200" b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9531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94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894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94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894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894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5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685800"/>
            <a:ext cx="7772400" cy="85883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spcBef>
                <a:spcPct val="20000"/>
              </a:spcBef>
            </a:pPr>
            <a:r>
              <a:rPr lang="en-US" dirty="0" smtClean="0"/>
              <a:t>Management and Evaluation</a:t>
            </a:r>
            <a:endParaRPr lang="en-US" sz="2400" dirty="0" smtClean="0"/>
          </a:p>
        </p:txBody>
      </p:sp>
      <p:sp>
        <p:nvSpPr>
          <p:cNvPr id="191493" name="Rectangle 5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15200" cy="5486400"/>
          </a:xfrm>
        </p:spPr>
        <p:txBody>
          <a:bodyPr lIns="90488" tIns="44450" rIns="90488" bIns="44450"/>
          <a:lstStyle/>
          <a:p>
            <a:pPr eaLnBrk="1" hangingPunct="1"/>
            <a:r>
              <a:rPr lang="en-US" dirty="0" smtClean="0"/>
              <a:t>What is superior stock selection?</a:t>
            </a:r>
          </a:p>
          <a:p>
            <a:pPr lvl="1" eaLnBrk="1" hangingPunct="1"/>
            <a:r>
              <a:rPr lang="en-US" dirty="0" smtClean="0"/>
              <a:t>The process where the investor builds an investment portfolio which earns returns in excess of the benchmark through buying or selling undervalued stocks, sectors or industries</a:t>
            </a:r>
          </a:p>
          <a:p>
            <a:pPr lvl="2" eaLnBrk="1" hangingPunct="1"/>
            <a:r>
              <a:rPr lang="en-US" dirty="0" smtClean="0"/>
              <a:t>The investor shifts among the various securities of the index in an attempt to buy the securities with the highest growth potential</a:t>
            </a:r>
          </a:p>
          <a:p>
            <a:pPr eaLnBrk="1" hangingPunct="1"/>
            <a:r>
              <a:rPr lang="en-US" sz="2400" dirty="0" smtClean="0"/>
              <a:t>What are the results?</a:t>
            </a:r>
          </a:p>
          <a:p>
            <a:pPr lvl="1" eaLnBrk="1" hangingPunct="1"/>
            <a:r>
              <a:rPr lang="en-US" dirty="0" smtClean="0"/>
              <a:t>Done well, superior selection yields higher returns with lower risk.  </a:t>
            </a:r>
          </a:p>
          <a:p>
            <a:pPr lvl="1" eaLnBrk="1" hangingPunct="1"/>
            <a:r>
              <a:rPr lang="en-US" dirty="0" smtClean="0"/>
              <a:t>Done poorly, it yields lower returns, high transactions costs, and high taxes </a:t>
            </a:r>
          </a:p>
        </p:txBody>
      </p:sp>
      <p:sp>
        <p:nvSpPr>
          <p:cNvPr id="2150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0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793750" y="228600"/>
            <a:ext cx="75501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US" sz="3200" b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8276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3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944563"/>
          </a:xfrm>
        </p:spPr>
        <p:txBody>
          <a:bodyPr/>
          <a:lstStyle/>
          <a:p>
            <a:pPr eaLnBrk="1" hangingPunct="1"/>
            <a:r>
              <a:rPr lang="en-US" dirty="0" smtClean="0"/>
              <a:t>Management and Evaluation</a:t>
            </a:r>
            <a:endParaRPr lang="en-US" sz="2400" dirty="0" smtClean="0"/>
          </a:p>
        </p:txBody>
      </p:sp>
      <p:sp>
        <p:nvSpPr>
          <p:cNvPr id="193539" name="Rectangle 3"/>
          <p:cNvSpPr>
            <a:spLocks noGrp="1" noChangeArrowheads="1"/>
          </p:cNvSpPr>
          <p:nvPr>
            <p:ph idx="1"/>
          </p:nvPr>
        </p:nvSpPr>
        <p:spPr>
          <a:xfrm>
            <a:off x="928688" y="1608138"/>
            <a:ext cx="7286625" cy="4419600"/>
          </a:xfrm>
        </p:spPr>
        <p:txBody>
          <a:bodyPr/>
          <a:lstStyle/>
          <a:p>
            <a:pPr eaLnBrk="1" hangingPunct="1"/>
            <a:r>
              <a:rPr lang="en-US" smtClean="0"/>
              <a:t>What is portfolio evaluation?</a:t>
            </a:r>
          </a:p>
          <a:p>
            <a:pPr lvl="1" eaLnBrk="1" hangingPunct="1"/>
            <a:r>
              <a:rPr lang="en-US" smtClean="0"/>
              <a:t>The process of monitoring financial asset performance, comparing asset performance to the relevant benchmarks, and determining how well the fund is meeting its objectives.</a:t>
            </a:r>
          </a:p>
          <a:p>
            <a:pPr lvl="2" eaLnBrk="1" hangingPunct="1"/>
            <a:r>
              <a:rPr lang="en-US" smtClean="0"/>
              <a:t>If the assets are underperforming benchmarks, the investor may sell underperforming assets and purchase other assets which would more closely align asset performance with benchmarks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1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60400"/>
            <a:ext cx="7772400" cy="942975"/>
          </a:xfrm>
        </p:spPr>
        <p:txBody>
          <a:bodyPr/>
          <a:lstStyle/>
          <a:p>
            <a:pPr eaLnBrk="1" hangingPunct="1"/>
            <a:r>
              <a:rPr lang="en-US" dirty="0" smtClean="0"/>
              <a:t>Management and Evaluation</a:t>
            </a:r>
            <a:endParaRPr lang="en-US" sz="2400" dirty="0" smtClean="0"/>
          </a:p>
        </p:txBody>
      </p:sp>
      <p:sp>
        <p:nvSpPr>
          <p:cNvPr id="2253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15200" cy="4724400"/>
          </a:xfrm>
        </p:spPr>
        <p:txBody>
          <a:bodyPr/>
          <a:lstStyle/>
          <a:p>
            <a:pPr eaLnBrk="1" hangingPunct="1"/>
            <a:r>
              <a:rPr lang="en-US" dirty="0" smtClean="0"/>
              <a:t>Why monitor performance?</a:t>
            </a:r>
          </a:p>
          <a:p>
            <a:pPr lvl="1" eaLnBrk="1" hangingPunct="1"/>
            <a:r>
              <a:rPr lang="en-US" dirty="0" smtClean="0"/>
              <a:t>Unless you monitor performance, you will not know how you are doing in working toward accomplishing your objectives</a:t>
            </a:r>
          </a:p>
          <a:p>
            <a:pPr lvl="1" eaLnBrk="1" hangingPunct="1"/>
            <a:r>
              <a:rPr lang="en-US" dirty="0" smtClean="0"/>
              <a:t>You need to know how every asset you own is performing, and performing versus its benchmark, so you can determine how well you are moving toward your goals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77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build="p" bldLvl="2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55638"/>
            <a:ext cx="7772400" cy="944562"/>
          </a:xfrm>
        </p:spPr>
        <p:txBody>
          <a:bodyPr/>
          <a:lstStyle/>
          <a:p>
            <a:pPr eaLnBrk="1" hangingPunct="1"/>
            <a:r>
              <a:rPr lang="en-US" dirty="0" smtClean="0"/>
              <a:t>Management and Evaluation</a:t>
            </a:r>
            <a:endParaRPr lang="en-US" sz="2400" dirty="0" smtClean="0"/>
          </a:p>
        </p:txBody>
      </p:sp>
      <p:sp>
        <p:nvSpPr>
          <p:cNvPr id="195587" name="Rectangle 3"/>
          <p:cNvSpPr>
            <a:spLocks noGrp="1" noChangeArrowheads="1"/>
          </p:cNvSpPr>
          <p:nvPr>
            <p:ph idx="1"/>
          </p:nvPr>
        </p:nvSpPr>
        <p:spPr>
          <a:xfrm>
            <a:off x="928688" y="1608138"/>
            <a:ext cx="7286625" cy="4419600"/>
          </a:xfrm>
        </p:spPr>
        <p:txBody>
          <a:bodyPr/>
          <a:lstStyle/>
          <a:p>
            <a:pPr eaLnBrk="1" hangingPunct="1"/>
            <a:r>
              <a:rPr lang="en-US" dirty="0" smtClean="0"/>
              <a:t>How do you evaluate performance?</a:t>
            </a:r>
          </a:p>
          <a:p>
            <a:pPr lvl="1" eaLnBrk="1" hangingPunct="1"/>
            <a:r>
              <a:rPr lang="en-US" dirty="0" smtClean="0"/>
              <a:t>Calculate:</a:t>
            </a:r>
          </a:p>
          <a:p>
            <a:pPr lvl="2" eaLnBrk="1" hangingPunct="1"/>
            <a:r>
              <a:rPr lang="en-US" dirty="0" smtClean="0"/>
              <a:t>1. The period return on each owned asset</a:t>
            </a:r>
          </a:p>
          <a:p>
            <a:pPr lvl="2" eaLnBrk="1" hangingPunct="1"/>
            <a:r>
              <a:rPr lang="en-US" dirty="0" smtClean="0"/>
              <a:t>2. The period index return for each benchmark</a:t>
            </a:r>
          </a:p>
          <a:p>
            <a:pPr lvl="2" eaLnBrk="1" hangingPunct="1"/>
            <a:r>
              <a:rPr lang="en-US" dirty="0" smtClean="0"/>
              <a:t>3. The difference between the asset return and benchmark return</a:t>
            </a:r>
          </a:p>
          <a:p>
            <a:pPr lvl="2" eaLnBrk="1" hangingPunct="1"/>
            <a:r>
              <a:rPr lang="en-US" dirty="0" smtClean="0"/>
              <a:t>4. The weight of each asset or portfolio in the overall portfolio</a:t>
            </a:r>
          </a:p>
          <a:p>
            <a:pPr lvl="2" eaLnBrk="1" hangingPunct="1"/>
            <a:r>
              <a:rPr lang="en-US" dirty="0" smtClean="0"/>
              <a:t>5. The overall portfolio return</a:t>
            </a:r>
          </a:p>
          <a:p>
            <a:pPr lvl="1" eaLnBrk="1" hangingPunct="1"/>
            <a:r>
              <a:rPr lang="en-US" dirty="0" smtClean="0"/>
              <a:t>With this information, you can know how each asset is performing versus its benchmark, and how well the portfolio is moving toward its objectives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128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95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95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95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95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5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95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7" grpId="0" build="p" bldLvl="2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85800"/>
            <a:ext cx="7772400" cy="858838"/>
          </a:xfrm>
        </p:spPr>
        <p:txBody>
          <a:bodyPr/>
          <a:lstStyle/>
          <a:p>
            <a:pPr eaLnBrk="1" hangingPunct="1"/>
            <a:r>
              <a:rPr lang="en-US" dirty="0" smtClean="0"/>
              <a:t>Management and Evaluation</a:t>
            </a:r>
            <a:r>
              <a:rPr lang="en-US" sz="2400" dirty="0" smtClean="0"/>
              <a:t> 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15200" cy="5257800"/>
          </a:xfrm>
        </p:spPr>
        <p:txBody>
          <a:bodyPr/>
          <a:lstStyle/>
          <a:p>
            <a:pPr eaLnBrk="1" hangingPunct="1"/>
            <a:r>
              <a:rPr lang="en-US" smtClean="0"/>
              <a:t>What is portfolio reporting?</a:t>
            </a:r>
          </a:p>
          <a:p>
            <a:pPr lvl="1" eaLnBrk="1" hangingPunct="1"/>
            <a:r>
              <a:rPr lang="en-US" smtClean="0"/>
              <a:t>The process of reviewing portfolio performance with the necessary participants, i.e. your spouse</a:t>
            </a:r>
          </a:p>
          <a:p>
            <a:pPr lvl="2" eaLnBrk="1" hangingPunct="1"/>
            <a:r>
              <a:rPr lang="en-US" smtClean="0"/>
              <a:t>If you are managing your portfolio, you should report performance to your spouse at least monthly or quarterly</a:t>
            </a:r>
          </a:p>
          <a:p>
            <a:pPr lvl="2" eaLnBrk="1" hangingPunct="1"/>
            <a:r>
              <a:rPr lang="en-US" smtClean="0"/>
              <a:t>If others are helping you manage your portfolio, they should report performance to you and your spouse at least quarterly as well.</a:t>
            </a:r>
          </a:p>
          <a:p>
            <a:pPr lvl="1" eaLnBrk="1" hangingPunct="1"/>
            <a:r>
              <a:rPr lang="en-US" smtClean="0"/>
              <a:t>Be careful not to do too much buying and selling, as these incur transactions costs and taxes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18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4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build="p" bldLvl="2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281: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49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8592</TotalTime>
  <Words>2108</Words>
  <Application>Microsoft Office PowerPoint</Application>
  <PresentationFormat>On-screen Show (4:3)</PresentationFormat>
  <Paragraphs>351</Paragraphs>
  <Slides>38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Cambria</vt:lpstr>
      <vt:lpstr>Cordia New</vt:lpstr>
      <vt:lpstr>Wingdings</vt:lpstr>
      <vt:lpstr>Adjacency</vt:lpstr>
      <vt:lpstr>FN 221: Personal Finance</vt:lpstr>
      <vt:lpstr>PowerPoint Presentation</vt:lpstr>
      <vt:lpstr>Real Estate Investment</vt:lpstr>
      <vt:lpstr>Investing in Real Estate</vt:lpstr>
      <vt:lpstr>Investing in Real Estate (continued)</vt:lpstr>
      <vt:lpstr>PowerPoint Presentation</vt:lpstr>
      <vt:lpstr>Investing in Real Estate (continued) </vt:lpstr>
      <vt:lpstr>Investing in Real Estate (continued)</vt:lpstr>
      <vt:lpstr>Investing in Real Estate (continued)</vt:lpstr>
      <vt:lpstr>Investing in Real Estate (continued)</vt:lpstr>
      <vt:lpstr>Investing in Real Estate  (continued)</vt:lpstr>
      <vt:lpstr>Investing in Real Estate  (continued)</vt:lpstr>
      <vt:lpstr>Investing in Real Estate (continued)</vt:lpstr>
      <vt:lpstr>Advantages of  Real Estate Investments</vt:lpstr>
      <vt:lpstr>Advantages of  Real Estate Investments (continued)</vt:lpstr>
      <vt:lpstr>Disadvantages of  Real Estate Investments</vt:lpstr>
      <vt:lpstr>Investing in Precious Metals, Gems, and Collections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Derivatives</vt:lpstr>
      <vt:lpstr>Appendix</vt:lpstr>
      <vt:lpstr>Understand Portfolio Rebalancing</vt:lpstr>
      <vt:lpstr>Portfolio Rebalancing </vt:lpstr>
      <vt:lpstr>Portfolio Rebalancing</vt:lpstr>
      <vt:lpstr>Portfolio Rebalancing (continued)</vt:lpstr>
      <vt:lpstr>Management and Evaluation</vt:lpstr>
      <vt:lpstr>Management and Evaluation</vt:lpstr>
      <vt:lpstr>Management and Evaluation</vt:lpstr>
      <vt:lpstr>Management and Evaluation</vt:lpstr>
      <vt:lpstr>Management and Evaluation</vt:lpstr>
      <vt:lpstr>Management and Evaluation</vt:lpstr>
      <vt:lpstr>Management and Evaluation </vt:lpstr>
      <vt:lpstr>Thank you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Thanachote R</dc:creator>
  <cp:lastModifiedBy>Thanachote R</cp:lastModifiedBy>
  <cp:revision>110</cp:revision>
  <dcterms:created xsi:type="dcterms:W3CDTF">2013-11-23T06:38:33Z</dcterms:created>
  <dcterms:modified xsi:type="dcterms:W3CDTF">2015-01-02T05:11:48Z</dcterms:modified>
</cp:coreProperties>
</file>