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4"/>
  </p:notesMasterIdLst>
  <p:sldIdLst>
    <p:sldId id="257" r:id="rId2"/>
    <p:sldId id="319" r:id="rId3"/>
    <p:sldId id="385" r:id="rId4"/>
    <p:sldId id="332" r:id="rId5"/>
    <p:sldId id="333" r:id="rId6"/>
    <p:sldId id="334" r:id="rId7"/>
    <p:sldId id="335" r:id="rId8"/>
    <p:sldId id="382" r:id="rId9"/>
    <p:sldId id="383" r:id="rId10"/>
    <p:sldId id="384" r:id="rId11"/>
    <p:sldId id="337" r:id="rId12"/>
    <p:sldId id="361" r:id="rId13"/>
    <p:sldId id="387" r:id="rId14"/>
    <p:sldId id="376" r:id="rId15"/>
    <p:sldId id="370" r:id="rId16"/>
    <p:sldId id="375" r:id="rId17"/>
    <p:sldId id="294" r:id="rId18"/>
    <p:sldId id="348" r:id="rId19"/>
    <p:sldId id="341" r:id="rId20"/>
    <p:sldId id="297" r:id="rId21"/>
    <p:sldId id="298" r:id="rId22"/>
    <p:sldId id="299" r:id="rId23"/>
    <p:sldId id="338" r:id="rId24"/>
    <p:sldId id="300" r:id="rId25"/>
    <p:sldId id="301" r:id="rId26"/>
    <p:sldId id="368" r:id="rId27"/>
    <p:sldId id="372" r:id="rId28"/>
    <p:sldId id="302" r:id="rId29"/>
    <p:sldId id="303" r:id="rId30"/>
    <p:sldId id="304" r:id="rId31"/>
    <p:sldId id="305" r:id="rId32"/>
    <p:sldId id="306" r:id="rId33"/>
    <p:sldId id="307" r:id="rId34"/>
    <p:sldId id="308" r:id="rId35"/>
    <p:sldId id="309" r:id="rId36"/>
    <p:sldId id="369" r:id="rId37"/>
    <p:sldId id="310" r:id="rId38"/>
    <p:sldId id="311" r:id="rId39"/>
    <p:sldId id="312" r:id="rId40"/>
    <p:sldId id="343" r:id="rId41"/>
    <p:sldId id="313" r:id="rId42"/>
    <p:sldId id="315"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680"/>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notesMaster" Target="notesMasters/notesMaster1.xml"/><Relationship Id="rId45"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jpeg"/><Relationship Id="rId1" Type="http://schemas.openxmlformats.org/officeDocument/2006/relationships/image" Target="../media/image14.jpeg"/><Relationship Id="rId2"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jpeg"/><Relationship Id="rId1" Type="http://schemas.openxmlformats.org/officeDocument/2006/relationships/image" Target="../media/image14.jpeg"/><Relationship Id="rId2"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393AB7-40AC-4708-9445-C85DF9D73CE3}" type="doc">
      <dgm:prSet loTypeId="urn:microsoft.com/office/officeart/2005/8/layout/pList2#1" loCatId="list" qsTypeId="urn:microsoft.com/office/officeart/2005/8/quickstyle/simple1" qsCatId="simple" csTypeId="urn:microsoft.com/office/officeart/2005/8/colors/colorful2" csCatId="colorful" phldr="1"/>
      <dgm:spPr/>
      <dgm:t>
        <a:bodyPr/>
        <a:lstStyle/>
        <a:p>
          <a:endParaRPr lang="th-TH"/>
        </a:p>
      </dgm:t>
    </dgm:pt>
    <dgm:pt modelId="{2F65459D-1587-48CC-8723-D2606F8C9AE3}">
      <dgm:prSet custT="1"/>
      <dgm:spPr/>
      <dgm:t>
        <a:bodyPr/>
        <a:lstStyle/>
        <a:p>
          <a:r>
            <a:rPr lang="en-US" sz="1600" b="0" i="0" dirty="0" smtClean="0">
              <a:latin typeface="Arial" charset="0"/>
              <a:ea typeface="Arial" charset="0"/>
              <a:cs typeface="Arial" charset="0"/>
            </a:rPr>
            <a:t>Ensure identification of the brand with customers and an association of the brand in customers’ minds  </a:t>
          </a:r>
        </a:p>
        <a:p>
          <a:r>
            <a:rPr lang="en-US" sz="1600" b="0" i="0" dirty="0" smtClean="0">
              <a:latin typeface="Arial" charset="0"/>
              <a:ea typeface="Arial" charset="0"/>
              <a:cs typeface="Arial" charset="0"/>
            </a:rPr>
            <a:t>TARGET GROUP</a:t>
          </a:r>
          <a:endParaRPr lang="en-US" sz="1600" b="0" i="0" dirty="0">
            <a:latin typeface="Arial" charset="0"/>
            <a:ea typeface="Arial" charset="0"/>
            <a:cs typeface="Arial" charset="0"/>
          </a:endParaRPr>
        </a:p>
      </dgm:t>
    </dgm:pt>
    <dgm:pt modelId="{1327A507-4F74-49CB-B59C-28D1E0EC57D0}" type="parTrans" cxnId="{5B7619FB-0C55-4846-AD1E-8B4583E6E387}">
      <dgm:prSet/>
      <dgm:spPr/>
      <dgm:t>
        <a:bodyPr/>
        <a:lstStyle/>
        <a:p>
          <a:endParaRPr lang="th-TH" sz="1600" b="0" i="0">
            <a:latin typeface="Arial" charset="0"/>
            <a:ea typeface="Arial" charset="0"/>
            <a:cs typeface="Arial" charset="0"/>
          </a:endParaRPr>
        </a:p>
      </dgm:t>
    </dgm:pt>
    <dgm:pt modelId="{E6A31DFC-B4DF-424D-A74B-E7E5EEA46DC2}" type="sibTrans" cxnId="{5B7619FB-0C55-4846-AD1E-8B4583E6E387}">
      <dgm:prSet/>
      <dgm:spPr/>
      <dgm:t>
        <a:bodyPr/>
        <a:lstStyle/>
        <a:p>
          <a:endParaRPr lang="th-TH" sz="1600" b="0" i="0">
            <a:latin typeface="Arial" charset="0"/>
            <a:ea typeface="Arial" charset="0"/>
            <a:cs typeface="Arial" charset="0"/>
          </a:endParaRPr>
        </a:p>
      </dgm:t>
    </dgm:pt>
    <dgm:pt modelId="{5BF1EB4E-9B0E-4EF1-8F42-5B9C3682FA10}">
      <dgm:prSet custT="1"/>
      <dgm:spPr/>
      <dgm:t>
        <a:bodyPr/>
        <a:lstStyle/>
        <a:p>
          <a:r>
            <a:rPr lang="en-US" sz="1600" b="0" i="0" dirty="0" smtClean="0">
              <a:latin typeface="Arial" charset="0"/>
              <a:ea typeface="Arial" charset="0"/>
              <a:cs typeface="Arial" charset="0"/>
            </a:rPr>
            <a:t>Establish the totality of brand meaning in the minds of consumers</a:t>
          </a:r>
        </a:p>
        <a:p>
          <a:endParaRPr lang="en-US" sz="1600" b="0" i="0" dirty="0" smtClean="0">
            <a:latin typeface="Arial" charset="0"/>
            <a:ea typeface="Arial" charset="0"/>
            <a:cs typeface="Arial" charset="0"/>
          </a:endParaRPr>
        </a:p>
        <a:p>
          <a:r>
            <a:rPr lang="en-US" sz="1600" b="0" i="0" dirty="0" smtClean="0">
              <a:latin typeface="Arial" charset="0"/>
              <a:ea typeface="Arial" charset="0"/>
              <a:cs typeface="Arial" charset="0"/>
            </a:rPr>
            <a:t>Position</a:t>
          </a:r>
          <a:endParaRPr lang="en-US" sz="1600" b="0" i="0" dirty="0">
            <a:latin typeface="Arial" charset="0"/>
            <a:ea typeface="Arial" charset="0"/>
            <a:cs typeface="Arial" charset="0"/>
          </a:endParaRPr>
        </a:p>
      </dgm:t>
    </dgm:pt>
    <dgm:pt modelId="{11F87347-CF77-4D83-BA78-116D1BAC28EC}" type="parTrans" cxnId="{278D269D-8FE1-4975-8184-B57B11ADD2CF}">
      <dgm:prSet/>
      <dgm:spPr/>
      <dgm:t>
        <a:bodyPr/>
        <a:lstStyle/>
        <a:p>
          <a:endParaRPr lang="th-TH" sz="1600" b="0" i="0">
            <a:latin typeface="Arial" charset="0"/>
            <a:ea typeface="Arial" charset="0"/>
            <a:cs typeface="Arial" charset="0"/>
          </a:endParaRPr>
        </a:p>
      </dgm:t>
    </dgm:pt>
    <dgm:pt modelId="{FD2E1622-E03A-4182-A110-D2995221F75D}" type="sibTrans" cxnId="{278D269D-8FE1-4975-8184-B57B11ADD2CF}">
      <dgm:prSet/>
      <dgm:spPr/>
      <dgm:t>
        <a:bodyPr/>
        <a:lstStyle/>
        <a:p>
          <a:endParaRPr lang="th-TH" sz="1600" b="0" i="0">
            <a:latin typeface="Arial" charset="0"/>
            <a:ea typeface="Arial" charset="0"/>
            <a:cs typeface="Arial" charset="0"/>
          </a:endParaRPr>
        </a:p>
      </dgm:t>
    </dgm:pt>
    <dgm:pt modelId="{FF018117-0B56-4AE0-86B9-86981D498B39}">
      <dgm:prSet custT="1"/>
      <dgm:spPr/>
      <dgm:t>
        <a:bodyPr/>
        <a:lstStyle/>
        <a:p>
          <a:r>
            <a:rPr lang="en-US" sz="1600" b="0" i="0" dirty="0" smtClean="0">
              <a:latin typeface="Arial" charset="0"/>
              <a:ea typeface="Arial" charset="0"/>
              <a:cs typeface="Arial" charset="0"/>
            </a:rPr>
            <a:t>Elicit the proper customer responses to the brand identification and brand meaning</a:t>
          </a:r>
        </a:p>
        <a:p>
          <a:r>
            <a:rPr lang="en-US" sz="1600" b="0" i="0" dirty="0" smtClean="0">
              <a:latin typeface="Arial" charset="0"/>
              <a:ea typeface="Arial" charset="0"/>
              <a:cs typeface="Arial" charset="0"/>
            </a:rPr>
            <a:t> </a:t>
          </a:r>
        </a:p>
        <a:p>
          <a:r>
            <a:rPr lang="en-US" sz="1600" b="0" i="0" dirty="0" smtClean="0">
              <a:latin typeface="Arial" charset="0"/>
              <a:ea typeface="Arial" charset="0"/>
              <a:cs typeface="Arial" charset="0"/>
            </a:rPr>
            <a:t>Communicate</a:t>
          </a:r>
        </a:p>
      </dgm:t>
    </dgm:pt>
    <dgm:pt modelId="{721C3754-F68B-4C86-B28A-7C1D5009A4D1}" type="parTrans" cxnId="{0BAE24D6-4207-476B-9ACA-65072375884A}">
      <dgm:prSet/>
      <dgm:spPr/>
      <dgm:t>
        <a:bodyPr/>
        <a:lstStyle/>
        <a:p>
          <a:endParaRPr lang="th-TH" sz="1600" b="0" i="0">
            <a:latin typeface="Arial" charset="0"/>
            <a:ea typeface="Arial" charset="0"/>
            <a:cs typeface="Arial" charset="0"/>
          </a:endParaRPr>
        </a:p>
      </dgm:t>
    </dgm:pt>
    <dgm:pt modelId="{12784058-C957-46F5-B0B2-884A3397F6B5}" type="sibTrans" cxnId="{0BAE24D6-4207-476B-9ACA-65072375884A}">
      <dgm:prSet/>
      <dgm:spPr/>
      <dgm:t>
        <a:bodyPr/>
        <a:lstStyle/>
        <a:p>
          <a:endParaRPr lang="th-TH" sz="1600" b="0" i="0">
            <a:latin typeface="Arial" charset="0"/>
            <a:ea typeface="Arial" charset="0"/>
            <a:cs typeface="Arial" charset="0"/>
          </a:endParaRPr>
        </a:p>
      </dgm:t>
    </dgm:pt>
    <dgm:pt modelId="{1396C7BC-C495-4A58-87FE-0675CFD35F48}">
      <dgm:prSet custT="1"/>
      <dgm:spPr/>
      <dgm:t>
        <a:bodyPr/>
        <a:lstStyle/>
        <a:p>
          <a:r>
            <a:rPr lang="en-US" sz="1600" b="0" i="0" dirty="0" smtClean="0">
              <a:latin typeface="Arial" charset="0"/>
              <a:ea typeface="Arial" charset="0"/>
              <a:cs typeface="Arial" charset="0"/>
            </a:rPr>
            <a:t>Convert brand response to create an intense, active loyalty relationship between customers and the brand Customer Relations</a:t>
          </a:r>
        </a:p>
      </dgm:t>
    </dgm:pt>
    <dgm:pt modelId="{C79946F7-3916-45D1-92CB-7C93BFC1768C}" type="parTrans" cxnId="{FDDB2A16-7A7B-41F1-85A9-5A2A43A31834}">
      <dgm:prSet/>
      <dgm:spPr/>
      <dgm:t>
        <a:bodyPr/>
        <a:lstStyle/>
        <a:p>
          <a:endParaRPr lang="th-TH" sz="1600" b="0" i="0">
            <a:latin typeface="Arial" charset="0"/>
            <a:ea typeface="Arial" charset="0"/>
            <a:cs typeface="Arial" charset="0"/>
          </a:endParaRPr>
        </a:p>
      </dgm:t>
    </dgm:pt>
    <dgm:pt modelId="{ABACDC20-A51B-47C1-9175-EE61B492B1AA}" type="sibTrans" cxnId="{FDDB2A16-7A7B-41F1-85A9-5A2A43A31834}">
      <dgm:prSet/>
      <dgm:spPr/>
      <dgm:t>
        <a:bodyPr/>
        <a:lstStyle/>
        <a:p>
          <a:endParaRPr lang="th-TH" sz="1600" b="0" i="0">
            <a:latin typeface="Arial" charset="0"/>
            <a:ea typeface="Arial" charset="0"/>
            <a:cs typeface="Arial" charset="0"/>
          </a:endParaRPr>
        </a:p>
      </dgm:t>
    </dgm:pt>
    <dgm:pt modelId="{45DD37D2-C670-46C3-A1CE-DA8216C29F33}" type="pres">
      <dgm:prSet presAssocID="{8D393AB7-40AC-4708-9445-C85DF9D73CE3}" presName="Name0" presStyleCnt="0">
        <dgm:presLayoutVars>
          <dgm:dir/>
          <dgm:resizeHandles val="exact"/>
        </dgm:presLayoutVars>
      </dgm:prSet>
      <dgm:spPr/>
      <dgm:t>
        <a:bodyPr/>
        <a:lstStyle/>
        <a:p>
          <a:endParaRPr lang="th-TH"/>
        </a:p>
      </dgm:t>
    </dgm:pt>
    <dgm:pt modelId="{6621566A-AE3D-4161-9C85-B36B94F3A8B5}" type="pres">
      <dgm:prSet presAssocID="{8D393AB7-40AC-4708-9445-C85DF9D73CE3}" presName="bkgdShp" presStyleLbl="alignAccFollowNode1" presStyleIdx="0" presStyleCnt="1"/>
      <dgm:spPr/>
    </dgm:pt>
    <dgm:pt modelId="{79442CEC-01A3-4F82-8030-D3291A0E9FE8}" type="pres">
      <dgm:prSet presAssocID="{8D393AB7-40AC-4708-9445-C85DF9D73CE3}" presName="linComp" presStyleCnt="0"/>
      <dgm:spPr/>
    </dgm:pt>
    <dgm:pt modelId="{C8EEB9D9-633E-460C-8C31-3F6C3932C000}" type="pres">
      <dgm:prSet presAssocID="{2F65459D-1587-48CC-8723-D2606F8C9AE3}" presName="compNode" presStyleCnt="0"/>
      <dgm:spPr/>
    </dgm:pt>
    <dgm:pt modelId="{AB04C73C-879D-4BF2-A7C5-0623F6AADB12}" type="pres">
      <dgm:prSet presAssocID="{2F65459D-1587-48CC-8723-D2606F8C9AE3}" presName="node" presStyleLbl="node1" presStyleIdx="0" presStyleCnt="4">
        <dgm:presLayoutVars>
          <dgm:bulletEnabled val="1"/>
        </dgm:presLayoutVars>
      </dgm:prSet>
      <dgm:spPr/>
      <dgm:t>
        <a:bodyPr/>
        <a:lstStyle/>
        <a:p>
          <a:endParaRPr lang="th-TH"/>
        </a:p>
      </dgm:t>
    </dgm:pt>
    <dgm:pt modelId="{5D6E22CC-DF94-4F9A-99E4-83C5545B3A6B}" type="pres">
      <dgm:prSet presAssocID="{2F65459D-1587-48CC-8723-D2606F8C9AE3}" presName="invisiNode" presStyleLbl="node1" presStyleIdx="0" presStyleCnt="4"/>
      <dgm:spPr/>
    </dgm:pt>
    <dgm:pt modelId="{EC13971D-2093-4900-B305-EFB367C6CF28}" type="pres">
      <dgm:prSet presAssocID="{2F65459D-1587-48CC-8723-D2606F8C9AE3}" presName="imagNode" presStyleLbl="fgImgPlace1" presStyleIdx="0" presStyleCnt="4"/>
      <dgm:spPr>
        <a:blipFill rotWithShape="0">
          <a:blip xmlns:r="http://schemas.openxmlformats.org/officeDocument/2006/relationships" r:embed="rId1"/>
          <a:stretch>
            <a:fillRect/>
          </a:stretch>
        </a:blipFill>
      </dgm:spPr>
    </dgm:pt>
    <dgm:pt modelId="{677297EB-73B9-43E9-B3E1-63F0B973AD61}" type="pres">
      <dgm:prSet presAssocID="{E6A31DFC-B4DF-424D-A74B-E7E5EEA46DC2}" presName="sibTrans" presStyleLbl="sibTrans2D1" presStyleIdx="0" presStyleCnt="0"/>
      <dgm:spPr/>
      <dgm:t>
        <a:bodyPr/>
        <a:lstStyle/>
        <a:p>
          <a:endParaRPr lang="th-TH"/>
        </a:p>
      </dgm:t>
    </dgm:pt>
    <dgm:pt modelId="{008CC775-078E-4197-8A69-15D66712EAAA}" type="pres">
      <dgm:prSet presAssocID="{5BF1EB4E-9B0E-4EF1-8F42-5B9C3682FA10}" presName="compNode" presStyleCnt="0"/>
      <dgm:spPr/>
    </dgm:pt>
    <dgm:pt modelId="{287A8153-B596-4B3D-88E7-4764424878D8}" type="pres">
      <dgm:prSet presAssocID="{5BF1EB4E-9B0E-4EF1-8F42-5B9C3682FA10}" presName="node" presStyleLbl="node1" presStyleIdx="1" presStyleCnt="4">
        <dgm:presLayoutVars>
          <dgm:bulletEnabled val="1"/>
        </dgm:presLayoutVars>
      </dgm:prSet>
      <dgm:spPr/>
      <dgm:t>
        <a:bodyPr/>
        <a:lstStyle/>
        <a:p>
          <a:endParaRPr lang="th-TH"/>
        </a:p>
      </dgm:t>
    </dgm:pt>
    <dgm:pt modelId="{479FAD61-7A90-4138-A2F1-0788B272D5FF}" type="pres">
      <dgm:prSet presAssocID="{5BF1EB4E-9B0E-4EF1-8F42-5B9C3682FA10}" presName="invisiNode" presStyleLbl="node1" presStyleIdx="1" presStyleCnt="4"/>
      <dgm:spPr/>
    </dgm:pt>
    <dgm:pt modelId="{C0AB767A-B5D7-427D-A4BD-911AAEDBBE23}" type="pres">
      <dgm:prSet presAssocID="{5BF1EB4E-9B0E-4EF1-8F42-5B9C3682FA10}" presName="imagNode" presStyleLbl="fgImgPlace1" presStyleIdx="1" presStyleCnt="4"/>
      <dgm:spPr>
        <a:blipFill rotWithShape="0">
          <a:blip xmlns:r="http://schemas.openxmlformats.org/officeDocument/2006/relationships" r:embed="rId2"/>
          <a:stretch>
            <a:fillRect/>
          </a:stretch>
        </a:blipFill>
      </dgm:spPr>
    </dgm:pt>
    <dgm:pt modelId="{663730D2-56EF-437F-9592-B10C5088BCFA}" type="pres">
      <dgm:prSet presAssocID="{FD2E1622-E03A-4182-A110-D2995221F75D}" presName="sibTrans" presStyleLbl="sibTrans2D1" presStyleIdx="0" presStyleCnt="0"/>
      <dgm:spPr/>
      <dgm:t>
        <a:bodyPr/>
        <a:lstStyle/>
        <a:p>
          <a:endParaRPr lang="th-TH"/>
        </a:p>
      </dgm:t>
    </dgm:pt>
    <dgm:pt modelId="{9AFE373F-7C93-485E-8509-B0D7FBDBB99D}" type="pres">
      <dgm:prSet presAssocID="{FF018117-0B56-4AE0-86B9-86981D498B39}" presName="compNode" presStyleCnt="0"/>
      <dgm:spPr/>
    </dgm:pt>
    <dgm:pt modelId="{87D92D3C-194D-49AB-8945-2F370C8DCA7D}" type="pres">
      <dgm:prSet presAssocID="{FF018117-0B56-4AE0-86B9-86981D498B39}" presName="node" presStyleLbl="node1" presStyleIdx="2" presStyleCnt="4">
        <dgm:presLayoutVars>
          <dgm:bulletEnabled val="1"/>
        </dgm:presLayoutVars>
      </dgm:prSet>
      <dgm:spPr/>
      <dgm:t>
        <a:bodyPr/>
        <a:lstStyle/>
        <a:p>
          <a:endParaRPr lang="th-TH"/>
        </a:p>
      </dgm:t>
    </dgm:pt>
    <dgm:pt modelId="{7E701B84-90FD-4061-8112-B78F2E597B10}" type="pres">
      <dgm:prSet presAssocID="{FF018117-0B56-4AE0-86B9-86981D498B39}" presName="invisiNode" presStyleLbl="node1" presStyleIdx="2" presStyleCnt="4"/>
      <dgm:spPr/>
    </dgm:pt>
    <dgm:pt modelId="{04B96544-3C9B-4E66-AA68-A2E2243F66A4}" type="pres">
      <dgm:prSet presAssocID="{FF018117-0B56-4AE0-86B9-86981D498B39}" presName="imagNode" presStyleLbl="fgImgPlace1" presStyleIdx="2" presStyleCnt="4"/>
      <dgm:spPr>
        <a:blipFill rotWithShape="0">
          <a:blip xmlns:r="http://schemas.openxmlformats.org/officeDocument/2006/relationships" r:embed="rId3"/>
          <a:stretch>
            <a:fillRect/>
          </a:stretch>
        </a:blipFill>
      </dgm:spPr>
    </dgm:pt>
    <dgm:pt modelId="{D289FD26-7562-4A06-86B6-7E5E3A8EB84B}" type="pres">
      <dgm:prSet presAssocID="{12784058-C957-46F5-B0B2-884A3397F6B5}" presName="sibTrans" presStyleLbl="sibTrans2D1" presStyleIdx="0" presStyleCnt="0"/>
      <dgm:spPr/>
      <dgm:t>
        <a:bodyPr/>
        <a:lstStyle/>
        <a:p>
          <a:endParaRPr lang="th-TH"/>
        </a:p>
      </dgm:t>
    </dgm:pt>
    <dgm:pt modelId="{713DAB92-184B-464F-801A-D67EAB0002E3}" type="pres">
      <dgm:prSet presAssocID="{1396C7BC-C495-4A58-87FE-0675CFD35F48}" presName="compNode" presStyleCnt="0"/>
      <dgm:spPr/>
    </dgm:pt>
    <dgm:pt modelId="{358B26B6-5B00-4D63-87F4-472ED5F14824}" type="pres">
      <dgm:prSet presAssocID="{1396C7BC-C495-4A58-87FE-0675CFD35F48}" presName="node" presStyleLbl="node1" presStyleIdx="3" presStyleCnt="4">
        <dgm:presLayoutVars>
          <dgm:bulletEnabled val="1"/>
        </dgm:presLayoutVars>
      </dgm:prSet>
      <dgm:spPr/>
      <dgm:t>
        <a:bodyPr/>
        <a:lstStyle/>
        <a:p>
          <a:endParaRPr lang="th-TH"/>
        </a:p>
      </dgm:t>
    </dgm:pt>
    <dgm:pt modelId="{8F1D1063-9E2F-43DB-8559-A7032135370F}" type="pres">
      <dgm:prSet presAssocID="{1396C7BC-C495-4A58-87FE-0675CFD35F48}" presName="invisiNode" presStyleLbl="node1" presStyleIdx="3" presStyleCnt="4"/>
      <dgm:spPr/>
    </dgm:pt>
    <dgm:pt modelId="{1B09ECEF-5373-4FFC-AA38-9579B65AB9EA}" type="pres">
      <dgm:prSet presAssocID="{1396C7BC-C495-4A58-87FE-0675CFD35F48}" presName="imagNode" presStyleLbl="fgImgPlace1" presStyleIdx="3" presStyleCnt="4"/>
      <dgm:spPr>
        <a:blipFill rotWithShape="0">
          <a:blip xmlns:r="http://schemas.openxmlformats.org/officeDocument/2006/relationships" r:embed="rId4"/>
          <a:stretch>
            <a:fillRect/>
          </a:stretch>
        </a:blipFill>
      </dgm:spPr>
    </dgm:pt>
  </dgm:ptLst>
  <dgm:cxnLst>
    <dgm:cxn modelId="{C36950E6-03A7-A64B-A25D-2A75492594CF}" type="presOf" srcId="{FF018117-0B56-4AE0-86B9-86981D498B39}" destId="{87D92D3C-194D-49AB-8945-2F370C8DCA7D}" srcOrd="0" destOrd="0" presId="urn:microsoft.com/office/officeart/2005/8/layout/pList2#1"/>
    <dgm:cxn modelId="{7553B7F5-B246-9144-8A88-AC7E9EA0E693}" type="presOf" srcId="{5BF1EB4E-9B0E-4EF1-8F42-5B9C3682FA10}" destId="{287A8153-B596-4B3D-88E7-4764424878D8}" srcOrd="0" destOrd="0" presId="urn:microsoft.com/office/officeart/2005/8/layout/pList2#1"/>
    <dgm:cxn modelId="{2BC35D40-3F16-CF49-A6E8-1884F33D191D}" type="presOf" srcId="{12784058-C957-46F5-B0B2-884A3397F6B5}" destId="{D289FD26-7562-4A06-86B6-7E5E3A8EB84B}" srcOrd="0" destOrd="0" presId="urn:microsoft.com/office/officeart/2005/8/layout/pList2#1"/>
    <dgm:cxn modelId="{4E3B3C31-69DB-324C-9359-E4E07830282A}" type="presOf" srcId="{8D393AB7-40AC-4708-9445-C85DF9D73CE3}" destId="{45DD37D2-C670-46C3-A1CE-DA8216C29F33}" srcOrd="0" destOrd="0" presId="urn:microsoft.com/office/officeart/2005/8/layout/pList2#1"/>
    <dgm:cxn modelId="{0BAE24D6-4207-476B-9ACA-65072375884A}" srcId="{8D393AB7-40AC-4708-9445-C85DF9D73CE3}" destId="{FF018117-0B56-4AE0-86B9-86981D498B39}" srcOrd="2" destOrd="0" parTransId="{721C3754-F68B-4C86-B28A-7C1D5009A4D1}" sibTransId="{12784058-C957-46F5-B0B2-884A3397F6B5}"/>
    <dgm:cxn modelId="{56034670-6BCD-824F-BAA4-F2B84E5E45CE}" type="presOf" srcId="{1396C7BC-C495-4A58-87FE-0675CFD35F48}" destId="{358B26B6-5B00-4D63-87F4-472ED5F14824}" srcOrd="0" destOrd="0" presId="urn:microsoft.com/office/officeart/2005/8/layout/pList2#1"/>
    <dgm:cxn modelId="{5B7619FB-0C55-4846-AD1E-8B4583E6E387}" srcId="{8D393AB7-40AC-4708-9445-C85DF9D73CE3}" destId="{2F65459D-1587-48CC-8723-D2606F8C9AE3}" srcOrd="0" destOrd="0" parTransId="{1327A507-4F74-49CB-B59C-28D1E0EC57D0}" sibTransId="{E6A31DFC-B4DF-424D-A74B-E7E5EEA46DC2}"/>
    <dgm:cxn modelId="{278D269D-8FE1-4975-8184-B57B11ADD2CF}" srcId="{8D393AB7-40AC-4708-9445-C85DF9D73CE3}" destId="{5BF1EB4E-9B0E-4EF1-8F42-5B9C3682FA10}" srcOrd="1" destOrd="0" parTransId="{11F87347-CF77-4D83-BA78-116D1BAC28EC}" sibTransId="{FD2E1622-E03A-4182-A110-D2995221F75D}"/>
    <dgm:cxn modelId="{1F89A871-B45E-F845-98BA-B3605D699E20}" type="presOf" srcId="{2F65459D-1587-48CC-8723-D2606F8C9AE3}" destId="{AB04C73C-879D-4BF2-A7C5-0623F6AADB12}" srcOrd="0" destOrd="0" presId="urn:microsoft.com/office/officeart/2005/8/layout/pList2#1"/>
    <dgm:cxn modelId="{BCECEFA9-630B-FB4A-819A-D7841AC30586}" type="presOf" srcId="{E6A31DFC-B4DF-424D-A74B-E7E5EEA46DC2}" destId="{677297EB-73B9-43E9-B3E1-63F0B973AD61}" srcOrd="0" destOrd="0" presId="urn:microsoft.com/office/officeart/2005/8/layout/pList2#1"/>
    <dgm:cxn modelId="{FDDB2A16-7A7B-41F1-85A9-5A2A43A31834}" srcId="{8D393AB7-40AC-4708-9445-C85DF9D73CE3}" destId="{1396C7BC-C495-4A58-87FE-0675CFD35F48}" srcOrd="3" destOrd="0" parTransId="{C79946F7-3916-45D1-92CB-7C93BFC1768C}" sibTransId="{ABACDC20-A51B-47C1-9175-EE61B492B1AA}"/>
    <dgm:cxn modelId="{98B87F54-3E6B-684A-B4F4-004BC86F481B}" type="presOf" srcId="{FD2E1622-E03A-4182-A110-D2995221F75D}" destId="{663730D2-56EF-437F-9592-B10C5088BCFA}" srcOrd="0" destOrd="0" presId="urn:microsoft.com/office/officeart/2005/8/layout/pList2#1"/>
    <dgm:cxn modelId="{65ABE8AE-4B7F-7B43-998A-A9B1763A1823}" type="presParOf" srcId="{45DD37D2-C670-46C3-A1CE-DA8216C29F33}" destId="{6621566A-AE3D-4161-9C85-B36B94F3A8B5}" srcOrd="0" destOrd="0" presId="urn:microsoft.com/office/officeart/2005/8/layout/pList2#1"/>
    <dgm:cxn modelId="{E436BB9F-5ABA-A348-BCE4-09089661A229}" type="presParOf" srcId="{45DD37D2-C670-46C3-A1CE-DA8216C29F33}" destId="{79442CEC-01A3-4F82-8030-D3291A0E9FE8}" srcOrd="1" destOrd="0" presId="urn:microsoft.com/office/officeart/2005/8/layout/pList2#1"/>
    <dgm:cxn modelId="{59D62065-94A8-D947-9476-D7A32834B413}" type="presParOf" srcId="{79442CEC-01A3-4F82-8030-D3291A0E9FE8}" destId="{C8EEB9D9-633E-460C-8C31-3F6C3932C000}" srcOrd="0" destOrd="0" presId="urn:microsoft.com/office/officeart/2005/8/layout/pList2#1"/>
    <dgm:cxn modelId="{9E4FAB34-2B7F-804B-ACD1-5F4AFCD5362A}" type="presParOf" srcId="{C8EEB9D9-633E-460C-8C31-3F6C3932C000}" destId="{AB04C73C-879D-4BF2-A7C5-0623F6AADB12}" srcOrd="0" destOrd="0" presId="urn:microsoft.com/office/officeart/2005/8/layout/pList2#1"/>
    <dgm:cxn modelId="{D17B25A2-7FCB-7A48-B58F-7F8ABDD09A15}" type="presParOf" srcId="{C8EEB9D9-633E-460C-8C31-3F6C3932C000}" destId="{5D6E22CC-DF94-4F9A-99E4-83C5545B3A6B}" srcOrd="1" destOrd="0" presId="urn:microsoft.com/office/officeart/2005/8/layout/pList2#1"/>
    <dgm:cxn modelId="{57EF5F2B-D782-5243-93B3-622BC5A24312}" type="presParOf" srcId="{C8EEB9D9-633E-460C-8C31-3F6C3932C000}" destId="{EC13971D-2093-4900-B305-EFB367C6CF28}" srcOrd="2" destOrd="0" presId="urn:microsoft.com/office/officeart/2005/8/layout/pList2#1"/>
    <dgm:cxn modelId="{1CD2303E-DA28-1F4C-816B-16FF1543A0E6}" type="presParOf" srcId="{79442CEC-01A3-4F82-8030-D3291A0E9FE8}" destId="{677297EB-73B9-43E9-B3E1-63F0B973AD61}" srcOrd="1" destOrd="0" presId="urn:microsoft.com/office/officeart/2005/8/layout/pList2#1"/>
    <dgm:cxn modelId="{488BE0EE-1F88-E24F-9649-C9AE4121CE94}" type="presParOf" srcId="{79442CEC-01A3-4F82-8030-D3291A0E9FE8}" destId="{008CC775-078E-4197-8A69-15D66712EAAA}" srcOrd="2" destOrd="0" presId="urn:microsoft.com/office/officeart/2005/8/layout/pList2#1"/>
    <dgm:cxn modelId="{556EB020-5FD9-C142-B157-C9935F8354B9}" type="presParOf" srcId="{008CC775-078E-4197-8A69-15D66712EAAA}" destId="{287A8153-B596-4B3D-88E7-4764424878D8}" srcOrd="0" destOrd="0" presId="urn:microsoft.com/office/officeart/2005/8/layout/pList2#1"/>
    <dgm:cxn modelId="{6F6B2756-314E-5E44-A0D2-7315F0C6F5C6}" type="presParOf" srcId="{008CC775-078E-4197-8A69-15D66712EAAA}" destId="{479FAD61-7A90-4138-A2F1-0788B272D5FF}" srcOrd="1" destOrd="0" presId="urn:microsoft.com/office/officeart/2005/8/layout/pList2#1"/>
    <dgm:cxn modelId="{E6AD6C8D-96FA-0542-A25E-2ABA3033B855}" type="presParOf" srcId="{008CC775-078E-4197-8A69-15D66712EAAA}" destId="{C0AB767A-B5D7-427D-A4BD-911AAEDBBE23}" srcOrd="2" destOrd="0" presId="urn:microsoft.com/office/officeart/2005/8/layout/pList2#1"/>
    <dgm:cxn modelId="{A2F7BB8B-135F-784D-8315-709D34552733}" type="presParOf" srcId="{79442CEC-01A3-4F82-8030-D3291A0E9FE8}" destId="{663730D2-56EF-437F-9592-B10C5088BCFA}" srcOrd="3" destOrd="0" presId="urn:microsoft.com/office/officeart/2005/8/layout/pList2#1"/>
    <dgm:cxn modelId="{636B7EB0-5F96-824E-87CA-C8AC6CDFDA75}" type="presParOf" srcId="{79442CEC-01A3-4F82-8030-D3291A0E9FE8}" destId="{9AFE373F-7C93-485E-8509-B0D7FBDBB99D}" srcOrd="4" destOrd="0" presId="urn:microsoft.com/office/officeart/2005/8/layout/pList2#1"/>
    <dgm:cxn modelId="{D26AB903-5379-8941-BAE8-B2A270AA28CB}" type="presParOf" srcId="{9AFE373F-7C93-485E-8509-B0D7FBDBB99D}" destId="{87D92D3C-194D-49AB-8945-2F370C8DCA7D}" srcOrd="0" destOrd="0" presId="urn:microsoft.com/office/officeart/2005/8/layout/pList2#1"/>
    <dgm:cxn modelId="{C145459F-C373-F842-A936-137EFC35113D}" type="presParOf" srcId="{9AFE373F-7C93-485E-8509-B0D7FBDBB99D}" destId="{7E701B84-90FD-4061-8112-B78F2E597B10}" srcOrd="1" destOrd="0" presId="urn:microsoft.com/office/officeart/2005/8/layout/pList2#1"/>
    <dgm:cxn modelId="{D9B67B00-4FC9-C44C-817D-04ADDB9D33D3}" type="presParOf" srcId="{9AFE373F-7C93-485E-8509-B0D7FBDBB99D}" destId="{04B96544-3C9B-4E66-AA68-A2E2243F66A4}" srcOrd="2" destOrd="0" presId="urn:microsoft.com/office/officeart/2005/8/layout/pList2#1"/>
    <dgm:cxn modelId="{C5FDF090-F8DC-E24E-A5EA-9172656AD9FD}" type="presParOf" srcId="{79442CEC-01A3-4F82-8030-D3291A0E9FE8}" destId="{D289FD26-7562-4A06-86B6-7E5E3A8EB84B}" srcOrd="5" destOrd="0" presId="urn:microsoft.com/office/officeart/2005/8/layout/pList2#1"/>
    <dgm:cxn modelId="{00E7AB2D-9530-E34A-A1BD-43C4C503ED7A}" type="presParOf" srcId="{79442CEC-01A3-4F82-8030-D3291A0E9FE8}" destId="{713DAB92-184B-464F-801A-D67EAB0002E3}" srcOrd="6" destOrd="0" presId="urn:microsoft.com/office/officeart/2005/8/layout/pList2#1"/>
    <dgm:cxn modelId="{C2507154-8D48-0643-8DA1-1BD12CBC41D2}" type="presParOf" srcId="{713DAB92-184B-464F-801A-D67EAB0002E3}" destId="{358B26B6-5B00-4D63-87F4-472ED5F14824}" srcOrd="0" destOrd="0" presId="urn:microsoft.com/office/officeart/2005/8/layout/pList2#1"/>
    <dgm:cxn modelId="{D0FDEC28-8565-5148-A0CD-4FA4DB68E99C}" type="presParOf" srcId="{713DAB92-184B-464F-801A-D67EAB0002E3}" destId="{8F1D1063-9E2F-43DB-8559-A7032135370F}" srcOrd="1" destOrd="0" presId="urn:microsoft.com/office/officeart/2005/8/layout/pList2#1"/>
    <dgm:cxn modelId="{496D9DFD-1E01-1249-8904-ECD5B91C264A}" type="presParOf" srcId="{713DAB92-184B-464F-801A-D67EAB0002E3}" destId="{1B09ECEF-5373-4FFC-AA38-9579B65AB9EA}" srcOrd="2" destOrd="0" presId="urn:microsoft.com/office/officeart/2005/8/layout/p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C3EDB2-D316-48FE-B21C-000F88248AC6}" type="doc">
      <dgm:prSet loTypeId="urn:microsoft.com/office/officeart/2005/8/layout/orgChart1" loCatId="hierarchy" qsTypeId="urn:microsoft.com/office/officeart/2005/8/quickstyle/simple1" qsCatId="simple" csTypeId="urn:microsoft.com/office/officeart/2005/8/colors/colorful4" csCatId="colorful"/>
      <dgm:spPr/>
    </dgm:pt>
    <dgm:pt modelId="{987DD020-4CA8-487A-AD20-FEA43C65D91A}">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Brand personality</a:t>
          </a:r>
          <a:endParaRPr kumimoji="0" lang="th-TH" sz="1200" b="1" i="0" u="none" strike="noStrike" cap="none" normalizeH="0" baseline="0" dirty="0" smtClean="0">
            <a:ln/>
            <a:effectLst/>
            <a:latin typeface="Arial" charset="0"/>
            <a:cs typeface="Angsana New" pitchFamily="18" charset="-34"/>
          </a:endParaRPr>
        </a:p>
      </dgm:t>
    </dgm:pt>
    <dgm:pt modelId="{4B36497C-E545-4501-8049-B901282EC603}" type="parTrans" cxnId="{40EC63F6-76AC-4A6B-80F4-FB634526ABDC}">
      <dgm:prSet/>
      <dgm:spPr/>
      <dgm:t>
        <a:bodyPr/>
        <a:lstStyle/>
        <a:p>
          <a:endParaRPr lang="en-US"/>
        </a:p>
      </dgm:t>
    </dgm:pt>
    <dgm:pt modelId="{8E913CBF-36B2-45F5-AF42-F64F7108FC73}" type="sibTrans" cxnId="{40EC63F6-76AC-4A6B-80F4-FB634526ABDC}">
      <dgm:prSet/>
      <dgm:spPr/>
      <dgm:t>
        <a:bodyPr/>
        <a:lstStyle/>
        <a:p>
          <a:endParaRPr lang="en-US"/>
        </a:p>
      </dgm:t>
    </dgm:pt>
    <dgm:pt modelId="{ACE6E28F-7584-4CEF-B0E3-FCFEFC99D8B9}">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Sincerity</a:t>
          </a:r>
          <a:endParaRPr kumimoji="0" lang="th-TH" sz="1200" b="1" i="0" u="none" strike="noStrike" cap="none" normalizeH="0" baseline="0" dirty="0" smtClean="0">
            <a:ln/>
            <a:effectLst/>
            <a:latin typeface="Arial" charset="0"/>
            <a:cs typeface="Angsana New" pitchFamily="18" charset="-34"/>
          </a:endParaRPr>
        </a:p>
      </dgm:t>
    </dgm:pt>
    <dgm:pt modelId="{59D55E4F-6223-46F5-9BD8-05481D64A2D0}" type="parTrans" cxnId="{AC8AEE06-9455-4506-AE86-DDB077953AF0}">
      <dgm:prSet/>
      <dgm:spPr/>
      <dgm:t>
        <a:bodyPr/>
        <a:lstStyle/>
        <a:p>
          <a:endParaRPr lang="en-US"/>
        </a:p>
      </dgm:t>
    </dgm:pt>
    <dgm:pt modelId="{16894E84-8E53-4482-91BF-EBAD394BB6D4}" type="sibTrans" cxnId="{AC8AEE06-9455-4506-AE86-DDB077953AF0}">
      <dgm:prSet/>
      <dgm:spPr/>
      <dgm:t>
        <a:bodyPr/>
        <a:lstStyle/>
        <a:p>
          <a:endParaRPr lang="en-US"/>
        </a:p>
      </dgm:t>
    </dgm:pt>
    <dgm:pt modelId="{AD40111A-946C-4E3C-A900-504FE6C244AE}">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Down to Earth</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Honest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Wholesome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Cheerful</a:t>
          </a:r>
          <a:endParaRPr kumimoji="0" lang="th-TH" sz="1200" b="1" i="0" u="none" strike="noStrike" cap="none" normalizeH="0" baseline="0" dirty="0" smtClean="0">
            <a:ln/>
            <a:effectLst/>
            <a:latin typeface="Arial" charset="0"/>
            <a:cs typeface="Angsana New" pitchFamily="18" charset="-34"/>
          </a:endParaRPr>
        </a:p>
      </dgm:t>
    </dgm:pt>
    <dgm:pt modelId="{9EA439F9-4B5C-4DCB-9147-445B59342429}" type="parTrans" cxnId="{7ECD3567-1DA8-4CA9-9D03-868B77C3E398}">
      <dgm:prSet/>
      <dgm:spPr/>
      <dgm:t>
        <a:bodyPr/>
        <a:lstStyle/>
        <a:p>
          <a:endParaRPr lang="en-US"/>
        </a:p>
      </dgm:t>
    </dgm:pt>
    <dgm:pt modelId="{43D3073B-7464-4E9C-843B-38F807FE9DC7}" type="sibTrans" cxnId="{7ECD3567-1DA8-4CA9-9D03-868B77C3E398}">
      <dgm:prSet/>
      <dgm:spPr/>
      <dgm:t>
        <a:bodyPr/>
        <a:lstStyle/>
        <a:p>
          <a:endParaRPr lang="en-US"/>
        </a:p>
      </dgm:t>
    </dgm:pt>
    <dgm:pt modelId="{A2539CDF-6FF5-40E5-BE89-7F5CC0555B5D}">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Excitement</a:t>
          </a:r>
          <a:endParaRPr kumimoji="0" lang="th-TH" sz="1200" b="1" i="0" u="none" strike="noStrike" cap="none" normalizeH="0" baseline="0" dirty="0" smtClean="0">
            <a:ln/>
            <a:effectLst/>
            <a:latin typeface="Arial" charset="0"/>
            <a:cs typeface="Angsana New" pitchFamily="18" charset="-34"/>
          </a:endParaRPr>
        </a:p>
      </dgm:t>
    </dgm:pt>
    <dgm:pt modelId="{1B56E2C1-E0A6-47AE-A5FA-9031718CB054}" type="parTrans" cxnId="{4EEA5F95-791E-4412-A0C1-7BC3942605CF}">
      <dgm:prSet/>
      <dgm:spPr/>
      <dgm:t>
        <a:bodyPr/>
        <a:lstStyle/>
        <a:p>
          <a:endParaRPr lang="en-US"/>
        </a:p>
      </dgm:t>
    </dgm:pt>
    <dgm:pt modelId="{3AC69A62-8CF1-46FA-90DF-46BA5EBCB871}" type="sibTrans" cxnId="{4EEA5F95-791E-4412-A0C1-7BC3942605CF}">
      <dgm:prSet/>
      <dgm:spPr/>
      <dgm:t>
        <a:bodyPr/>
        <a:lstStyle/>
        <a:p>
          <a:endParaRPr lang="en-US"/>
        </a:p>
      </dgm:t>
    </dgm:pt>
    <dgm:pt modelId="{91C47FFC-394B-432D-8C1E-B8AEE0C10FC8}">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Daring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Spirited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Imaginative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Up to Date</a:t>
          </a:r>
          <a:endParaRPr kumimoji="0" lang="th-TH" sz="1200" b="1" i="0" u="none" strike="noStrike" cap="none" normalizeH="0" baseline="0" dirty="0" smtClean="0">
            <a:ln/>
            <a:effectLst/>
            <a:latin typeface="Arial" charset="0"/>
            <a:cs typeface="Angsana New" pitchFamily="18" charset="-34"/>
          </a:endParaRPr>
        </a:p>
      </dgm:t>
    </dgm:pt>
    <dgm:pt modelId="{02549BC7-883D-4957-AF93-C4E8243C4F40}" type="parTrans" cxnId="{35C589A3-6C35-45DC-AB24-719E77800F6B}">
      <dgm:prSet/>
      <dgm:spPr/>
      <dgm:t>
        <a:bodyPr/>
        <a:lstStyle/>
        <a:p>
          <a:endParaRPr lang="en-US"/>
        </a:p>
      </dgm:t>
    </dgm:pt>
    <dgm:pt modelId="{47D93811-61F3-4F93-925F-994E62B688ED}" type="sibTrans" cxnId="{35C589A3-6C35-45DC-AB24-719E77800F6B}">
      <dgm:prSet/>
      <dgm:spPr/>
      <dgm:t>
        <a:bodyPr/>
        <a:lstStyle/>
        <a:p>
          <a:endParaRPr lang="en-US"/>
        </a:p>
      </dgm:t>
    </dgm:pt>
    <dgm:pt modelId="{D67B5B5A-9D20-4F60-AE0A-7889827168E3}">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Competence</a:t>
          </a:r>
          <a:endParaRPr kumimoji="0" lang="th-TH" sz="1200" b="1" i="0" u="none" strike="noStrike" cap="none" normalizeH="0" baseline="0" dirty="0" smtClean="0">
            <a:ln/>
            <a:effectLst/>
            <a:latin typeface="Arial" charset="0"/>
            <a:cs typeface="Angsana New" pitchFamily="18" charset="-34"/>
          </a:endParaRPr>
        </a:p>
      </dgm:t>
    </dgm:pt>
    <dgm:pt modelId="{0046BC9D-9B59-4C32-8545-B450E864220F}" type="parTrans" cxnId="{94388FDC-13FA-4333-9F6F-D4AB9326B1F3}">
      <dgm:prSet/>
      <dgm:spPr/>
      <dgm:t>
        <a:bodyPr/>
        <a:lstStyle/>
        <a:p>
          <a:endParaRPr lang="en-US"/>
        </a:p>
      </dgm:t>
    </dgm:pt>
    <dgm:pt modelId="{D587089D-1AB5-4759-89CB-6F67CED95E20}" type="sibTrans" cxnId="{94388FDC-13FA-4333-9F6F-D4AB9326B1F3}">
      <dgm:prSet/>
      <dgm:spPr/>
      <dgm:t>
        <a:bodyPr/>
        <a:lstStyle/>
        <a:p>
          <a:endParaRPr lang="en-US"/>
        </a:p>
      </dgm:t>
    </dgm:pt>
    <dgm:pt modelId="{29358E0A-59E2-4B2D-A78A-88D46579936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Reliable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Intelligent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Successful</a:t>
          </a:r>
          <a:endParaRPr kumimoji="0" lang="th-TH" sz="1200" b="1" i="0" u="none" strike="noStrike" cap="none" normalizeH="0" baseline="0" dirty="0" smtClean="0">
            <a:ln/>
            <a:effectLst/>
            <a:latin typeface="Arial" charset="0"/>
            <a:cs typeface="Angsana New" pitchFamily="18" charset="-34"/>
          </a:endParaRPr>
        </a:p>
      </dgm:t>
    </dgm:pt>
    <dgm:pt modelId="{186F043A-D510-4EB3-BB85-075942B23E00}" type="parTrans" cxnId="{FF5A695F-25AF-4C2E-9C66-EF4F4AB22A06}">
      <dgm:prSet/>
      <dgm:spPr/>
      <dgm:t>
        <a:bodyPr/>
        <a:lstStyle/>
        <a:p>
          <a:endParaRPr lang="en-US"/>
        </a:p>
      </dgm:t>
    </dgm:pt>
    <dgm:pt modelId="{ECA21D64-1B6E-4372-9FFD-F4030EE57B61}" type="sibTrans" cxnId="{FF5A695F-25AF-4C2E-9C66-EF4F4AB22A06}">
      <dgm:prSet/>
      <dgm:spPr/>
      <dgm:t>
        <a:bodyPr/>
        <a:lstStyle/>
        <a:p>
          <a:endParaRPr lang="en-US"/>
        </a:p>
      </dgm:t>
    </dgm:pt>
    <dgm:pt modelId="{5BBC309D-E524-4392-BD54-406C828965B9}">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Sophistication</a:t>
          </a:r>
          <a:endParaRPr kumimoji="0" lang="th-TH" sz="1200" b="1" i="0" u="none" strike="noStrike" cap="none" normalizeH="0" baseline="0" dirty="0" smtClean="0">
            <a:ln/>
            <a:effectLst/>
            <a:latin typeface="Arial" charset="0"/>
            <a:cs typeface="Angsana New" pitchFamily="18" charset="-34"/>
          </a:endParaRPr>
        </a:p>
      </dgm:t>
    </dgm:pt>
    <dgm:pt modelId="{EB6BFE7E-B5A7-41A7-B5C4-1EAA58AA142F}" type="parTrans" cxnId="{7380FD3E-89B6-4EF8-88B6-8D17F072BD56}">
      <dgm:prSet/>
      <dgm:spPr/>
      <dgm:t>
        <a:bodyPr/>
        <a:lstStyle/>
        <a:p>
          <a:endParaRPr lang="en-US"/>
        </a:p>
      </dgm:t>
    </dgm:pt>
    <dgm:pt modelId="{4C0C5187-EA1F-4A02-9F97-5158EFFF5A8B}" type="sibTrans" cxnId="{7380FD3E-89B6-4EF8-88B6-8D17F072BD56}">
      <dgm:prSet/>
      <dgm:spPr/>
      <dgm:t>
        <a:bodyPr/>
        <a:lstStyle/>
        <a:p>
          <a:endParaRPr lang="en-US"/>
        </a:p>
      </dgm:t>
    </dgm:pt>
    <dgm:pt modelId="{37448794-C94B-4C46-B828-B1A544C1394A}">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Upper class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Charming</a:t>
          </a:r>
          <a:endParaRPr kumimoji="0" lang="th-TH" sz="1200" b="1" i="0" u="none" strike="noStrike" cap="none" normalizeH="0" baseline="0" dirty="0" smtClean="0">
            <a:ln/>
            <a:effectLst/>
            <a:latin typeface="Arial" charset="0"/>
            <a:cs typeface="Angsana New" pitchFamily="18" charset="-34"/>
          </a:endParaRPr>
        </a:p>
      </dgm:t>
    </dgm:pt>
    <dgm:pt modelId="{D9158C37-E6FB-4B7B-8489-8E47D40F9B3D}" type="parTrans" cxnId="{E2F82BBA-C79D-40B7-B4F8-3453313F4DE8}">
      <dgm:prSet/>
      <dgm:spPr/>
      <dgm:t>
        <a:bodyPr/>
        <a:lstStyle/>
        <a:p>
          <a:endParaRPr lang="en-US"/>
        </a:p>
      </dgm:t>
    </dgm:pt>
    <dgm:pt modelId="{E8413DD9-E0EA-489A-BF34-5972469FFE5F}" type="sibTrans" cxnId="{E2F82BBA-C79D-40B7-B4F8-3453313F4DE8}">
      <dgm:prSet/>
      <dgm:spPr/>
      <dgm:t>
        <a:bodyPr/>
        <a:lstStyle/>
        <a:p>
          <a:endParaRPr lang="en-US"/>
        </a:p>
      </dgm:t>
    </dgm:pt>
    <dgm:pt modelId="{38CFEE2D-8636-4628-8665-94F7631ED0AC}">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Ruggedness</a:t>
          </a:r>
          <a:endParaRPr kumimoji="0" lang="th-TH" sz="1200" b="1" i="0" u="none" strike="noStrike" cap="none" normalizeH="0" baseline="0" dirty="0" smtClean="0">
            <a:ln/>
            <a:effectLst/>
            <a:latin typeface="Arial" charset="0"/>
            <a:cs typeface="Angsana New" pitchFamily="18" charset="-34"/>
          </a:endParaRPr>
        </a:p>
      </dgm:t>
    </dgm:pt>
    <dgm:pt modelId="{B7B7CE1A-5B06-443B-ADD2-BAA545A74CBB}" type="parTrans" cxnId="{B84716A4-6F9E-4A79-B0FB-203076335819}">
      <dgm:prSet/>
      <dgm:spPr/>
      <dgm:t>
        <a:bodyPr/>
        <a:lstStyle/>
        <a:p>
          <a:endParaRPr lang="en-US"/>
        </a:p>
      </dgm:t>
    </dgm:pt>
    <dgm:pt modelId="{C7743EEC-02DD-4F3C-991F-55ABE74CB1D9}" type="sibTrans" cxnId="{B84716A4-6F9E-4A79-B0FB-203076335819}">
      <dgm:prSet/>
      <dgm:spPr/>
      <dgm:t>
        <a:bodyPr/>
        <a:lstStyle/>
        <a:p>
          <a:endParaRPr lang="en-US"/>
        </a:p>
      </dgm:t>
    </dgm:pt>
    <dgm:pt modelId="{28F0B1B7-027F-43F5-922D-79A893CD601E}">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Outdoorsy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effectLst/>
              <a:latin typeface="Arial" charset="0"/>
              <a:cs typeface="Angsana New" pitchFamily="18" charset="-34"/>
            </a:rPr>
            <a:t>Tough</a:t>
          </a:r>
          <a:endParaRPr kumimoji="0" lang="th-TH" sz="1200" b="1" i="0" u="none" strike="noStrike" cap="none" normalizeH="0" baseline="0" dirty="0" smtClean="0">
            <a:ln/>
            <a:effectLst/>
            <a:latin typeface="Arial" charset="0"/>
            <a:cs typeface="Angsana New" pitchFamily="18" charset="-34"/>
          </a:endParaRPr>
        </a:p>
      </dgm:t>
    </dgm:pt>
    <dgm:pt modelId="{BED1F19C-6B90-4E17-A07D-C7CC519CFE26}" type="parTrans" cxnId="{C2DAFC34-E534-4EA1-ADD6-0890F5575C7B}">
      <dgm:prSet/>
      <dgm:spPr/>
      <dgm:t>
        <a:bodyPr/>
        <a:lstStyle/>
        <a:p>
          <a:endParaRPr lang="en-US"/>
        </a:p>
      </dgm:t>
    </dgm:pt>
    <dgm:pt modelId="{3AC19596-75FA-43D7-9789-9A2793EBE077}" type="sibTrans" cxnId="{C2DAFC34-E534-4EA1-ADD6-0890F5575C7B}">
      <dgm:prSet/>
      <dgm:spPr/>
      <dgm:t>
        <a:bodyPr/>
        <a:lstStyle/>
        <a:p>
          <a:endParaRPr lang="en-US"/>
        </a:p>
      </dgm:t>
    </dgm:pt>
    <dgm:pt modelId="{B099704D-CD3F-41CC-A249-5EA23280663F}" type="pres">
      <dgm:prSet presAssocID="{B6C3EDB2-D316-48FE-B21C-000F88248AC6}" presName="hierChild1" presStyleCnt="0">
        <dgm:presLayoutVars>
          <dgm:orgChart val="1"/>
          <dgm:chPref val="1"/>
          <dgm:dir/>
          <dgm:animOne val="branch"/>
          <dgm:animLvl val="lvl"/>
          <dgm:resizeHandles/>
        </dgm:presLayoutVars>
      </dgm:prSet>
      <dgm:spPr/>
    </dgm:pt>
    <dgm:pt modelId="{257E60FB-1C7A-4714-8E2A-75EDDBFCFF65}" type="pres">
      <dgm:prSet presAssocID="{987DD020-4CA8-487A-AD20-FEA43C65D91A}" presName="hierRoot1" presStyleCnt="0">
        <dgm:presLayoutVars>
          <dgm:hierBranch/>
        </dgm:presLayoutVars>
      </dgm:prSet>
      <dgm:spPr/>
    </dgm:pt>
    <dgm:pt modelId="{517EC21E-F29F-4FD3-B553-68D4037FF397}" type="pres">
      <dgm:prSet presAssocID="{987DD020-4CA8-487A-AD20-FEA43C65D91A}" presName="rootComposite1" presStyleCnt="0"/>
      <dgm:spPr/>
    </dgm:pt>
    <dgm:pt modelId="{1B456DC5-90D6-4742-8C05-1607D30A1268}" type="pres">
      <dgm:prSet presAssocID="{987DD020-4CA8-487A-AD20-FEA43C65D91A}" presName="rootText1" presStyleLbl="node0" presStyleIdx="0" presStyleCnt="1">
        <dgm:presLayoutVars>
          <dgm:chPref val="3"/>
        </dgm:presLayoutVars>
      </dgm:prSet>
      <dgm:spPr/>
      <dgm:t>
        <a:bodyPr/>
        <a:lstStyle/>
        <a:p>
          <a:endParaRPr lang="en-US"/>
        </a:p>
      </dgm:t>
    </dgm:pt>
    <dgm:pt modelId="{1A18B032-B159-4DD3-BBEF-8ED5948E8117}" type="pres">
      <dgm:prSet presAssocID="{987DD020-4CA8-487A-AD20-FEA43C65D91A}" presName="rootConnector1" presStyleLbl="node1" presStyleIdx="0" presStyleCnt="0"/>
      <dgm:spPr/>
      <dgm:t>
        <a:bodyPr/>
        <a:lstStyle/>
        <a:p>
          <a:endParaRPr lang="en-US"/>
        </a:p>
      </dgm:t>
    </dgm:pt>
    <dgm:pt modelId="{90D739E6-DCE9-4BC9-9C5C-203A917C36F1}" type="pres">
      <dgm:prSet presAssocID="{987DD020-4CA8-487A-AD20-FEA43C65D91A}" presName="hierChild2" presStyleCnt="0"/>
      <dgm:spPr/>
    </dgm:pt>
    <dgm:pt modelId="{F7EED259-FD76-4387-B762-032ED2A630B9}" type="pres">
      <dgm:prSet presAssocID="{59D55E4F-6223-46F5-9BD8-05481D64A2D0}" presName="Name35" presStyleLbl="parChTrans1D2" presStyleIdx="0" presStyleCnt="5"/>
      <dgm:spPr/>
      <dgm:t>
        <a:bodyPr/>
        <a:lstStyle/>
        <a:p>
          <a:endParaRPr lang="en-US"/>
        </a:p>
      </dgm:t>
    </dgm:pt>
    <dgm:pt modelId="{B7662C5D-4801-4E1E-A8D2-9ACA336939F2}" type="pres">
      <dgm:prSet presAssocID="{ACE6E28F-7584-4CEF-B0E3-FCFEFC99D8B9}" presName="hierRoot2" presStyleCnt="0">
        <dgm:presLayoutVars>
          <dgm:hierBranch/>
        </dgm:presLayoutVars>
      </dgm:prSet>
      <dgm:spPr/>
    </dgm:pt>
    <dgm:pt modelId="{1C97524B-BE3E-448B-ABBB-0C11C760FDD8}" type="pres">
      <dgm:prSet presAssocID="{ACE6E28F-7584-4CEF-B0E3-FCFEFC99D8B9}" presName="rootComposite" presStyleCnt="0"/>
      <dgm:spPr/>
    </dgm:pt>
    <dgm:pt modelId="{C41B556E-6068-4A46-B305-0D9884928498}" type="pres">
      <dgm:prSet presAssocID="{ACE6E28F-7584-4CEF-B0E3-FCFEFC99D8B9}" presName="rootText" presStyleLbl="node2" presStyleIdx="0" presStyleCnt="5">
        <dgm:presLayoutVars>
          <dgm:chPref val="3"/>
        </dgm:presLayoutVars>
      </dgm:prSet>
      <dgm:spPr/>
      <dgm:t>
        <a:bodyPr/>
        <a:lstStyle/>
        <a:p>
          <a:endParaRPr lang="en-US"/>
        </a:p>
      </dgm:t>
    </dgm:pt>
    <dgm:pt modelId="{A8BD04A7-58AB-43E2-BBDF-D9CE8A4E25EA}" type="pres">
      <dgm:prSet presAssocID="{ACE6E28F-7584-4CEF-B0E3-FCFEFC99D8B9}" presName="rootConnector" presStyleLbl="node2" presStyleIdx="0" presStyleCnt="5"/>
      <dgm:spPr/>
      <dgm:t>
        <a:bodyPr/>
        <a:lstStyle/>
        <a:p>
          <a:endParaRPr lang="en-US"/>
        </a:p>
      </dgm:t>
    </dgm:pt>
    <dgm:pt modelId="{49938EFC-B0B2-4C5C-AFEF-01DA6C50832F}" type="pres">
      <dgm:prSet presAssocID="{ACE6E28F-7584-4CEF-B0E3-FCFEFC99D8B9}" presName="hierChild4" presStyleCnt="0"/>
      <dgm:spPr/>
    </dgm:pt>
    <dgm:pt modelId="{D68F282B-194C-4953-A170-529018F5E76E}" type="pres">
      <dgm:prSet presAssocID="{9EA439F9-4B5C-4DCB-9147-445B59342429}" presName="Name35" presStyleLbl="parChTrans1D3" presStyleIdx="0" presStyleCnt="5"/>
      <dgm:spPr/>
      <dgm:t>
        <a:bodyPr/>
        <a:lstStyle/>
        <a:p>
          <a:endParaRPr lang="en-US"/>
        </a:p>
      </dgm:t>
    </dgm:pt>
    <dgm:pt modelId="{0DC72E7D-A29B-4E48-B98A-7A4F700FA460}" type="pres">
      <dgm:prSet presAssocID="{AD40111A-946C-4E3C-A900-504FE6C244AE}" presName="hierRoot2" presStyleCnt="0">
        <dgm:presLayoutVars>
          <dgm:hierBranch val="r"/>
        </dgm:presLayoutVars>
      </dgm:prSet>
      <dgm:spPr/>
    </dgm:pt>
    <dgm:pt modelId="{6413D39F-AFDA-484D-9D98-62B72DEA95BB}" type="pres">
      <dgm:prSet presAssocID="{AD40111A-946C-4E3C-A900-504FE6C244AE}" presName="rootComposite" presStyleCnt="0"/>
      <dgm:spPr/>
    </dgm:pt>
    <dgm:pt modelId="{2EBE81D6-B327-4B9B-AFC9-B0AD40F0D12B}" type="pres">
      <dgm:prSet presAssocID="{AD40111A-946C-4E3C-A900-504FE6C244AE}" presName="rootText" presStyleLbl="node3" presStyleIdx="0" presStyleCnt="5">
        <dgm:presLayoutVars>
          <dgm:chPref val="3"/>
        </dgm:presLayoutVars>
      </dgm:prSet>
      <dgm:spPr/>
      <dgm:t>
        <a:bodyPr/>
        <a:lstStyle/>
        <a:p>
          <a:endParaRPr lang="en-US"/>
        </a:p>
      </dgm:t>
    </dgm:pt>
    <dgm:pt modelId="{234235E9-0833-4736-A37A-A6484A31FD04}" type="pres">
      <dgm:prSet presAssocID="{AD40111A-946C-4E3C-A900-504FE6C244AE}" presName="rootConnector" presStyleLbl="node3" presStyleIdx="0" presStyleCnt="5"/>
      <dgm:spPr/>
      <dgm:t>
        <a:bodyPr/>
        <a:lstStyle/>
        <a:p>
          <a:endParaRPr lang="en-US"/>
        </a:p>
      </dgm:t>
    </dgm:pt>
    <dgm:pt modelId="{D10E3607-C571-4235-9CD8-4DFE8252D028}" type="pres">
      <dgm:prSet presAssocID="{AD40111A-946C-4E3C-A900-504FE6C244AE}" presName="hierChild4" presStyleCnt="0"/>
      <dgm:spPr/>
    </dgm:pt>
    <dgm:pt modelId="{A7D2E467-07AE-4732-B836-D311AA7A1F88}" type="pres">
      <dgm:prSet presAssocID="{AD40111A-946C-4E3C-A900-504FE6C244AE}" presName="hierChild5" presStyleCnt="0"/>
      <dgm:spPr/>
    </dgm:pt>
    <dgm:pt modelId="{B686A173-CC77-4471-A700-9C266050DB33}" type="pres">
      <dgm:prSet presAssocID="{ACE6E28F-7584-4CEF-B0E3-FCFEFC99D8B9}" presName="hierChild5" presStyleCnt="0"/>
      <dgm:spPr/>
    </dgm:pt>
    <dgm:pt modelId="{B58BF4D7-C4AE-479D-BB0D-9A91BA3EB0D4}" type="pres">
      <dgm:prSet presAssocID="{1B56E2C1-E0A6-47AE-A5FA-9031718CB054}" presName="Name35" presStyleLbl="parChTrans1D2" presStyleIdx="1" presStyleCnt="5"/>
      <dgm:spPr/>
      <dgm:t>
        <a:bodyPr/>
        <a:lstStyle/>
        <a:p>
          <a:endParaRPr lang="en-US"/>
        </a:p>
      </dgm:t>
    </dgm:pt>
    <dgm:pt modelId="{6C500AD9-2FAD-4781-94AD-9ECCD90378B8}" type="pres">
      <dgm:prSet presAssocID="{A2539CDF-6FF5-40E5-BE89-7F5CC0555B5D}" presName="hierRoot2" presStyleCnt="0">
        <dgm:presLayoutVars>
          <dgm:hierBranch/>
        </dgm:presLayoutVars>
      </dgm:prSet>
      <dgm:spPr/>
    </dgm:pt>
    <dgm:pt modelId="{E9C9C1A6-746F-4D89-9F1B-75341B50E969}" type="pres">
      <dgm:prSet presAssocID="{A2539CDF-6FF5-40E5-BE89-7F5CC0555B5D}" presName="rootComposite" presStyleCnt="0"/>
      <dgm:spPr/>
    </dgm:pt>
    <dgm:pt modelId="{29C0B192-8F32-4D1F-ACCB-FEADA940E048}" type="pres">
      <dgm:prSet presAssocID="{A2539CDF-6FF5-40E5-BE89-7F5CC0555B5D}" presName="rootText" presStyleLbl="node2" presStyleIdx="1" presStyleCnt="5">
        <dgm:presLayoutVars>
          <dgm:chPref val="3"/>
        </dgm:presLayoutVars>
      </dgm:prSet>
      <dgm:spPr/>
      <dgm:t>
        <a:bodyPr/>
        <a:lstStyle/>
        <a:p>
          <a:endParaRPr lang="en-US"/>
        </a:p>
      </dgm:t>
    </dgm:pt>
    <dgm:pt modelId="{3B2B53C2-4DE6-4B4B-B30D-DDC2E00594F3}" type="pres">
      <dgm:prSet presAssocID="{A2539CDF-6FF5-40E5-BE89-7F5CC0555B5D}" presName="rootConnector" presStyleLbl="node2" presStyleIdx="1" presStyleCnt="5"/>
      <dgm:spPr/>
      <dgm:t>
        <a:bodyPr/>
        <a:lstStyle/>
        <a:p>
          <a:endParaRPr lang="en-US"/>
        </a:p>
      </dgm:t>
    </dgm:pt>
    <dgm:pt modelId="{DE8932CC-37AF-43ED-BB50-F0F7A18C3345}" type="pres">
      <dgm:prSet presAssocID="{A2539CDF-6FF5-40E5-BE89-7F5CC0555B5D}" presName="hierChild4" presStyleCnt="0"/>
      <dgm:spPr/>
    </dgm:pt>
    <dgm:pt modelId="{55127B32-8DE6-4E39-A5A4-6BF7A0921577}" type="pres">
      <dgm:prSet presAssocID="{02549BC7-883D-4957-AF93-C4E8243C4F40}" presName="Name35" presStyleLbl="parChTrans1D3" presStyleIdx="1" presStyleCnt="5"/>
      <dgm:spPr/>
      <dgm:t>
        <a:bodyPr/>
        <a:lstStyle/>
        <a:p>
          <a:endParaRPr lang="en-US"/>
        </a:p>
      </dgm:t>
    </dgm:pt>
    <dgm:pt modelId="{D755884A-A50B-424D-A87A-5F282D20AC6D}" type="pres">
      <dgm:prSet presAssocID="{91C47FFC-394B-432D-8C1E-B8AEE0C10FC8}" presName="hierRoot2" presStyleCnt="0">
        <dgm:presLayoutVars>
          <dgm:hierBranch val="r"/>
        </dgm:presLayoutVars>
      </dgm:prSet>
      <dgm:spPr/>
    </dgm:pt>
    <dgm:pt modelId="{EB7090F4-1B3B-41CA-8507-318546C3F8FD}" type="pres">
      <dgm:prSet presAssocID="{91C47FFC-394B-432D-8C1E-B8AEE0C10FC8}" presName="rootComposite" presStyleCnt="0"/>
      <dgm:spPr/>
    </dgm:pt>
    <dgm:pt modelId="{DA28C4B6-58E8-4B6D-A599-02F319DAD107}" type="pres">
      <dgm:prSet presAssocID="{91C47FFC-394B-432D-8C1E-B8AEE0C10FC8}" presName="rootText" presStyleLbl="node3" presStyleIdx="1" presStyleCnt="5">
        <dgm:presLayoutVars>
          <dgm:chPref val="3"/>
        </dgm:presLayoutVars>
      </dgm:prSet>
      <dgm:spPr/>
      <dgm:t>
        <a:bodyPr/>
        <a:lstStyle/>
        <a:p>
          <a:endParaRPr lang="en-US"/>
        </a:p>
      </dgm:t>
    </dgm:pt>
    <dgm:pt modelId="{1A73FDA0-C3B3-4F19-9516-5CDFB72C2170}" type="pres">
      <dgm:prSet presAssocID="{91C47FFC-394B-432D-8C1E-B8AEE0C10FC8}" presName="rootConnector" presStyleLbl="node3" presStyleIdx="1" presStyleCnt="5"/>
      <dgm:spPr/>
      <dgm:t>
        <a:bodyPr/>
        <a:lstStyle/>
        <a:p>
          <a:endParaRPr lang="en-US"/>
        </a:p>
      </dgm:t>
    </dgm:pt>
    <dgm:pt modelId="{EB30D436-7245-4EB4-88E7-FEE1D0A50824}" type="pres">
      <dgm:prSet presAssocID="{91C47FFC-394B-432D-8C1E-B8AEE0C10FC8}" presName="hierChild4" presStyleCnt="0"/>
      <dgm:spPr/>
    </dgm:pt>
    <dgm:pt modelId="{4A4D0584-620D-4803-81F4-1C96D9A345B2}" type="pres">
      <dgm:prSet presAssocID="{91C47FFC-394B-432D-8C1E-B8AEE0C10FC8}" presName="hierChild5" presStyleCnt="0"/>
      <dgm:spPr/>
    </dgm:pt>
    <dgm:pt modelId="{67B4AFC3-A54C-4FAD-915C-BC943E9327BD}" type="pres">
      <dgm:prSet presAssocID="{A2539CDF-6FF5-40E5-BE89-7F5CC0555B5D}" presName="hierChild5" presStyleCnt="0"/>
      <dgm:spPr/>
    </dgm:pt>
    <dgm:pt modelId="{6397AF13-5C1D-4AA9-8552-0F837E780031}" type="pres">
      <dgm:prSet presAssocID="{0046BC9D-9B59-4C32-8545-B450E864220F}" presName="Name35" presStyleLbl="parChTrans1D2" presStyleIdx="2" presStyleCnt="5"/>
      <dgm:spPr/>
      <dgm:t>
        <a:bodyPr/>
        <a:lstStyle/>
        <a:p>
          <a:endParaRPr lang="en-US"/>
        </a:p>
      </dgm:t>
    </dgm:pt>
    <dgm:pt modelId="{B1BE9457-3103-429C-9200-925B3CE83943}" type="pres">
      <dgm:prSet presAssocID="{D67B5B5A-9D20-4F60-AE0A-7889827168E3}" presName="hierRoot2" presStyleCnt="0">
        <dgm:presLayoutVars>
          <dgm:hierBranch/>
        </dgm:presLayoutVars>
      </dgm:prSet>
      <dgm:spPr/>
    </dgm:pt>
    <dgm:pt modelId="{BD62F2D0-F672-4501-8033-9578EFB6F89E}" type="pres">
      <dgm:prSet presAssocID="{D67B5B5A-9D20-4F60-AE0A-7889827168E3}" presName="rootComposite" presStyleCnt="0"/>
      <dgm:spPr/>
    </dgm:pt>
    <dgm:pt modelId="{66B6B091-83DB-4B85-A3B2-25323132CE5C}" type="pres">
      <dgm:prSet presAssocID="{D67B5B5A-9D20-4F60-AE0A-7889827168E3}" presName="rootText" presStyleLbl="node2" presStyleIdx="2" presStyleCnt="5">
        <dgm:presLayoutVars>
          <dgm:chPref val="3"/>
        </dgm:presLayoutVars>
      </dgm:prSet>
      <dgm:spPr/>
      <dgm:t>
        <a:bodyPr/>
        <a:lstStyle/>
        <a:p>
          <a:endParaRPr lang="en-US"/>
        </a:p>
      </dgm:t>
    </dgm:pt>
    <dgm:pt modelId="{C2A0B1E3-B3AA-4F55-B9A4-DB784B5ECEA2}" type="pres">
      <dgm:prSet presAssocID="{D67B5B5A-9D20-4F60-AE0A-7889827168E3}" presName="rootConnector" presStyleLbl="node2" presStyleIdx="2" presStyleCnt="5"/>
      <dgm:spPr/>
      <dgm:t>
        <a:bodyPr/>
        <a:lstStyle/>
        <a:p>
          <a:endParaRPr lang="en-US"/>
        </a:p>
      </dgm:t>
    </dgm:pt>
    <dgm:pt modelId="{D6497EC0-65DD-4F3E-AB34-8AC376691F25}" type="pres">
      <dgm:prSet presAssocID="{D67B5B5A-9D20-4F60-AE0A-7889827168E3}" presName="hierChild4" presStyleCnt="0"/>
      <dgm:spPr/>
    </dgm:pt>
    <dgm:pt modelId="{F2DAB53C-D6D2-4076-BFB3-F29964C9F369}" type="pres">
      <dgm:prSet presAssocID="{186F043A-D510-4EB3-BB85-075942B23E00}" presName="Name35" presStyleLbl="parChTrans1D3" presStyleIdx="2" presStyleCnt="5"/>
      <dgm:spPr/>
      <dgm:t>
        <a:bodyPr/>
        <a:lstStyle/>
        <a:p>
          <a:endParaRPr lang="en-US"/>
        </a:p>
      </dgm:t>
    </dgm:pt>
    <dgm:pt modelId="{52CB4B32-073B-440D-B53F-2B6199AF43EB}" type="pres">
      <dgm:prSet presAssocID="{29358E0A-59E2-4B2D-A78A-88D465799362}" presName="hierRoot2" presStyleCnt="0">
        <dgm:presLayoutVars>
          <dgm:hierBranch val="r"/>
        </dgm:presLayoutVars>
      </dgm:prSet>
      <dgm:spPr/>
    </dgm:pt>
    <dgm:pt modelId="{FC60C123-6BA3-4288-98EC-F224115CA3ED}" type="pres">
      <dgm:prSet presAssocID="{29358E0A-59E2-4B2D-A78A-88D465799362}" presName="rootComposite" presStyleCnt="0"/>
      <dgm:spPr/>
    </dgm:pt>
    <dgm:pt modelId="{6771E93B-C0AB-472E-90AE-4DA8E8F5919D}" type="pres">
      <dgm:prSet presAssocID="{29358E0A-59E2-4B2D-A78A-88D465799362}" presName="rootText" presStyleLbl="node3" presStyleIdx="2" presStyleCnt="5">
        <dgm:presLayoutVars>
          <dgm:chPref val="3"/>
        </dgm:presLayoutVars>
      </dgm:prSet>
      <dgm:spPr/>
      <dgm:t>
        <a:bodyPr/>
        <a:lstStyle/>
        <a:p>
          <a:endParaRPr lang="en-US"/>
        </a:p>
      </dgm:t>
    </dgm:pt>
    <dgm:pt modelId="{AAFAFC2D-FEC1-4867-A3C5-3860E234258D}" type="pres">
      <dgm:prSet presAssocID="{29358E0A-59E2-4B2D-A78A-88D465799362}" presName="rootConnector" presStyleLbl="node3" presStyleIdx="2" presStyleCnt="5"/>
      <dgm:spPr/>
      <dgm:t>
        <a:bodyPr/>
        <a:lstStyle/>
        <a:p>
          <a:endParaRPr lang="en-US"/>
        </a:p>
      </dgm:t>
    </dgm:pt>
    <dgm:pt modelId="{6F301C04-5F99-4102-AAD3-7A3B8B2B1456}" type="pres">
      <dgm:prSet presAssocID="{29358E0A-59E2-4B2D-A78A-88D465799362}" presName="hierChild4" presStyleCnt="0"/>
      <dgm:spPr/>
    </dgm:pt>
    <dgm:pt modelId="{4C2DF3AB-3282-4202-AC5E-7AD0C967FA11}" type="pres">
      <dgm:prSet presAssocID="{29358E0A-59E2-4B2D-A78A-88D465799362}" presName="hierChild5" presStyleCnt="0"/>
      <dgm:spPr/>
    </dgm:pt>
    <dgm:pt modelId="{C1433AC2-F1A6-463D-B5F5-644151D2CD70}" type="pres">
      <dgm:prSet presAssocID="{D67B5B5A-9D20-4F60-AE0A-7889827168E3}" presName="hierChild5" presStyleCnt="0"/>
      <dgm:spPr/>
    </dgm:pt>
    <dgm:pt modelId="{1E648906-27FC-4015-93BE-8E828C5D0847}" type="pres">
      <dgm:prSet presAssocID="{EB6BFE7E-B5A7-41A7-B5C4-1EAA58AA142F}" presName="Name35" presStyleLbl="parChTrans1D2" presStyleIdx="3" presStyleCnt="5"/>
      <dgm:spPr/>
      <dgm:t>
        <a:bodyPr/>
        <a:lstStyle/>
        <a:p>
          <a:endParaRPr lang="en-US"/>
        </a:p>
      </dgm:t>
    </dgm:pt>
    <dgm:pt modelId="{E4E14F49-9F13-43B1-A7BD-F7B30B359481}" type="pres">
      <dgm:prSet presAssocID="{5BBC309D-E524-4392-BD54-406C828965B9}" presName="hierRoot2" presStyleCnt="0">
        <dgm:presLayoutVars>
          <dgm:hierBranch/>
        </dgm:presLayoutVars>
      </dgm:prSet>
      <dgm:spPr/>
    </dgm:pt>
    <dgm:pt modelId="{74A33AEF-0A83-47FC-AF48-C1215A602500}" type="pres">
      <dgm:prSet presAssocID="{5BBC309D-E524-4392-BD54-406C828965B9}" presName="rootComposite" presStyleCnt="0"/>
      <dgm:spPr/>
    </dgm:pt>
    <dgm:pt modelId="{C6365220-D25E-48C9-9732-36654470BDB9}" type="pres">
      <dgm:prSet presAssocID="{5BBC309D-E524-4392-BD54-406C828965B9}" presName="rootText" presStyleLbl="node2" presStyleIdx="3" presStyleCnt="5">
        <dgm:presLayoutVars>
          <dgm:chPref val="3"/>
        </dgm:presLayoutVars>
      </dgm:prSet>
      <dgm:spPr/>
      <dgm:t>
        <a:bodyPr/>
        <a:lstStyle/>
        <a:p>
          <a:endParaRPr lang="en-US"/>
        </a:p>
      </dgm:t>
    </dgm:pt>
    <dgm:pt modelId="{2511FA1B-C740-4AF2-B088-B998F08E0E88}" type="pres">
      <dgm:prSet presAssocID="{5BBC309D-E524-4392-BD54-406C828965B9}" presName="rootConnector" presStyleLbl="node2" presStyleIdx="3" presStyleCnt="5"/>
      <dgm:spPr/>
      <dgm:t>
        <a:bodyPr/>
        <a:lstStyle/>
        <a:p>
          <a:endParaRPr lang="en-US"/>
        </a:p>
      </dgm:t>
    </dgm:pt>
    <dgm:pt modelId="{9E757B8D-A3EF-4E4A-ADFA-87A7152BFC1B}" type="pres">
      <dgm:prSet presAssocID="{5BBC309D-E524-4392-BD54-406C828965B9}" presName="hierChild4" presStyleCnt="0"/>
      <dgm:spPr/>
    </dgm:pt>
    <dgm:pt modelId="{4010C9CA-D0BC-450D-8129-C8B43BFF0D7C}" type="pres">
      <dgm:prSet presAssocID="{D9158C37-E6FB-4B7B-8489-8E47D40F9B3D}" presName="Name35" presStyleLbl="parChTrans1D3" presStyleIdx="3" presStyleCnt="5"/>
      <dgm:spPr/>
      <dgm:t>
        <a:bodyPr/>
        <a:lstStyle/>
        <a:p>
          <a:endParaRPr lang="en-US"/>
        </a:p>
      </dgm:t>
    </dgm:pt>
    <dgm:pt modelId="{B8B97FDE-EF69-4C19-AF51-70C3D744F052}" type="pres">
      <dgm:prSet presAssocID="{37448794-C94B-4C46-B828-B1A544C1394A}" presName="hierRoot2" presStyleCnt="0">
        <dgm:presLayoutVars>
          <dgm:hierBranch val="r"/>
        </dgm:presLayoutVars>
      </dgm:prSet>
      <dgm:spPr/>
    </dgm:pt>
    <dgm:pt modelId="{AF80B212-E16D-4E85-881F-70C670123EEF}" type="pres">
      <dgm:prSet presAssocID="{37448794-C94B-4C46-B828-B1A544C1394A}" presName="rootComposite" presStyleCnt="0"/>
      <dgm:spPr/>
    </dgm:pt>
    <dgm:pt modelId="{8B57E230-213F-4A0A-AADD-189C9E41C2FC}" type="pres">
      <dgm:prSet presAssocID="{37448794-C94B-4C46-B828-B1A544C1394A}" presName="rootText" presStyleLbl="node3" presStyleIdx="3" presStyleCnt="5">
        <dgm:presLayoutVars>
          <dgm:chPref val="3"/>
        </dgm:presLayoutVars>
      </dgm:prSet>
      <dgm:spPr/>
      <dgm:t>
        <a:bodyPr/>
        <a:lstStyle/>
        <a:p>
          <a:endParaRPr lang="en-US"/>
        </a:p>
      </dgm:t>
    </dgm:pt>
    <dgm:pt modelId="{705C7149-73C2-4B87-84A7-C7ECDA8EAF2D}" type="pres">
      <dgm:prSet presAssocID="{37448794-C94B-4C46-B828-B1A544C1394A}" presName="rootConnector" presStyleLbl="node3" presStyleIdx="3" presStyleCnt="5"/>
      <dgm:spPr/>
      <dgm:t>
        <a:bodyPr/>
        <a:lstStyle/>
        <a:p>
          <a:endParaRPr lang="en-US"/>
        </a:p>
      </dgm:t>
    </dgm:pt>
    <dgm:pt modelId="{B97412CE-BC2D-4BD9-8AF8-A5FA9C7BC00C}" type="pres">
      <dgm:prSet presAssocID="{37448794-C94B-4C46-B828-B1A544C1394A}" presName="hierChild4" presStyleCnt="0"/>
      <dgm:spPr/>
    </dgm:pt>
    <dgm:pt modelId="{C0D22764-2821-44F0-B6D1-196A77FF6CD2}" type="pres">
      <dgm:prSet presAssocID="{37448794-C94B-4C46-B828-B1A544C1394A}" presName="hierChild5" presStyleCnt="0"/>
      <dgm:spPr/>
    </dgm:pt>
    <dgm:pt modelId="{47FAFABE-7624-411B-8493-8E9150A649E8}" type="pres">
      <dgm:prSet presAssocID="{5BBC309D-E524-4392-BD54-406C828965B9}" presName="hierChild5" presStyleCnt="0"/>
      <dgm:spPr/>
    </dgm:pt>
    <dgm:pt modelId="{7CDC374D-4AD9-4244-94C8-8789BAC0B6B3}" type="pres">
      <dgm:prSet presAssocID="{B7B7CE1A-5B06-443B-ADD2-BAA545A74CBB}" presName="Name35" presStyleLbl="parChTrans1D2" presStyleIdx="4" presStyleCnt="5"/>
      <dgm:spPr/>
      <dgm:t>
        <a:bodyPr/>
        <a:lstStyle/>
        <a:p>
          <a:endParaRPr lang="en-US"/>
        </a:p>
      </dgm:t>
    </dgm:pt>
    <dgm:pt modelId="{8A8EA37A-3D45-481B-A5F0-34E2A6850862}" type="pres">
      <dgm:prSet presAssocID="{38CFEE2D-8636-4628-8665-94F7631ED0AC}" presName="hierRoot2" presStyleCnt="0">
        <dgm:presLayoutVars>
          <dgm:hierBranch/>
        </dgm:presLayoutVars>
      </dgm:prSet>
      <dgm:spPr/>
    </dgm:pt>
    <dgm:pt modelId="{7CD7FE40-9CB8-4047-90D9-0A490B4CC326}" type="pres">
      <dgm:prSet presAssocID="{38CFEE2D-8636-4628-8665-94F7631ED0AC}" presName="rootComposite" presStyleCnt="0"/>
      <dgm:spPr/>
    </dgm:pt>
    <dgm:pt modelId="{C1E101B5-1F7D-443C-B08E-C3560B36A8CA}" type="pres">
      <dgm:prSet presAssocID="{38CFEE2D-8636-4628-8665-94F7631ED0AC}" presName="rootText" presStyleLbl="node2" presStyleIdx="4" presStyleCnt="5">
        <dgm:presLayoutVars>
          <dgm:chPref val="3"/>
        </dgm:presLayoutVars>
      </dgm:prSet>
      <dgm:spPr/>
      <dgm:t>
        <a:bodyPr/>
        <a:lstStyle/>
        <a:p>
          <a:endParaRPr lang="en-US"/>
        </a:p>
      </dgm:t>
    </dgm:pt>
    <dgm:pt modelId="{792B6C61-9278-408C-9C4A-C6087CE4DA22}" type="pres">
      <dgm:prSet presAssocID="{38CFEE2D-8636-4628-8665-94F7631ED0AC}" presName="rootConnector" presStyleLbl="node2" presStyleIdx="4" presStyleCnt="5"/>
      <dgm:spPr/>
      <dgm:t>
        <a:bodyPr/>
        <a:lstStyle/>
        <a:p>
          <a:endParaRPr lang="en-US"/>
        </a:p>
      </dgm:t>
    </dgm:pt>
    <dgm:pt modelId="{ED53F1C0-74FB-4C18-A081-93D354DCA317}" type="pres">
      <dgm:prSet presAssocID="{38CFEE2D-8636-4628-8665-94F7631ED0AC}" presName="hierChild4" presStyleCnt="0"/>
      <dgm:spPr/>
    </dgm:pt>
    <dgm:pt modelId="{4AC17E49-E99F-4668-9110-8FA9A055090A}" type="pres">
      <dgm:prSet presAssocID="{BED1F19C-6B90-4E17-A07D-C7CC519CFE26}" presName="Name35" presStyleLbl="parChTrans1D3" presStyleIdx="4" presStyleCnt="5"/>
      <dgm:spPr/>
      <dgm:t>
        <a:bodyPr/>
        <a:lstStyle/>
        <a:p>
          <a:endParaRPr lang="en-US"/>
        </a:p>
      </dgm:t>
    </dgm:pt>
    <dgm:pt modelId="{74F81407-52D2-45A4-81CF-E9D36C9F1620}" type="pres">
      <dgm:prSet presAssocID="{28F0B1B7-027F-43F5-922D-79A893CD601E}" presName="hierRoot2" presStyleCnt="0">
        <dgm:presLayoutVars>
          <dgm:hierBranch val="r"/>
        </dgm:presLayoutVars>
      </dgm:prSet>
      <dgm:spPr/>
    </dgm:pt>
    <dgm:pt modelId="{52A9F7F5-57A1-4F16-ACC6-388C34206945}" type="pres">
      <dgm:prSet presAssocID="{28F0B1B7-027F-43F5-922D-79A893CD601E}" presName="rootComposite" presStyleCnt="0"/>
      <dgm:spPr/>
    </dgm:pt>
    <dgm:pt modelId="{060A4F9E-B9AE-4F37-B17E-0C800AC71AA1}" type="pres">
      <dgm:prSet presAssocID="{28F0B1B7-027F-43F5-922D-79A893CD601E}" presName="rootText" presStyleLbl="node3" presStyleIdx="4" presStyleCnt="5">
        <dgm:presLayoutVars>
          <dgm:chPref val="3"/>
        </dgm:presLayoutVars>
      </dgm:prSet>
      <dgm:spPr/>
      <dgm:t>
        <a:bodyPr/>
        <a:lstStyle/>
        <a:p>
          <a:endParaRPr lang="en-US"/>
        </a:p>
      </dgm:t>
    </dgm:pt>
    <dgm:pt modelId="{4D3FE59B-E5E8-4E4F-A7E5-3D707C39B9BC}" type="pres">
      <dgm:prSet presAssocID="{28F0B1B7-027F-43F5-922D-79A893CD601E}" presName="rootConnector" presStyleLbl="node3" presStyleIdx="4" presStyleCnt="5"/>
      <dgm:spPr/>
      <dgm:t>
        <a:bodyPr/>
        <a:lstStyle/>
        <a:p>
          <a:endParaRPr lang="en-US"/>
        </a:p>
      </dgm:t>
    </dgm:pt>
    <dgm:pt modelId="{96AF64EB-243C-463F-9B57-74D2583BBC17}" type="pres">
      <dgm:prSet presAssocID="{28F0B1B7-027F-43F5-922D-79A893CD601E}" presName="hierChild4" presStyleCnt="0"/>
      <dgm:spPr/>
    </dgm:pt>
    <dgm:pt modelId="{148E7489-0802-4D0D-92CE-E74BF19ABD62}" type="pres">
      <dgm:prSet presAssocID="{28F0B1B7-027F-43F5-922D-79A893CD601E}" presName="hierChild5" presStyleCnt="0"/>
      <dgm:spPr/>
    </dgm:pt>
    <dgm:pt modelId="{3CF76276-0859-4987-B337-DC1252602784}" type="pres">
      <dgm:prSet presAssocID="{38CFEE2D-8636-4628-8665-94F7631ED0AC}" presName="hierChild5" presStyleCnt="0"/>
      <dgm:spPr/>
    </dgm:pt>
    <dgm:pt modelId="{9C13D85D-A07B-4BDA-A48A-D68BF9FC4A2D}" type="pres">
      <dgm:prSet presAssocID="{987DD020-4CA8-487A-AD20-FEA43C65D91A}" presName="hierChild3" presStyleCnt="0"/>
      <dgm:spPr/>
    </dgm:pt>
  </dgm:ptLst>
  <dgm:cxnLst>
    <dgm:cxn modelId="{F9567BA0-5DFE-DE4E-B9B9-03854B0E747F}" type="presOf" srcId="{9EA439F9-4B5C-4DCB-9147-445B59342429}" destId="{D68F282B-194C-4953-A170-529018F5E76E}" srcOrd="0" destOrd="0" presId="urn:microsoft.com/office/officeart/2005/8/layout/orgChart1"/>
    <dgm:cxn modelId="{4ED4E25E-AD96-504E-BA91-EE9220BBB03E}" type="presOf" srcId="{28F0B1B7-027F-43F5-922D-79A893CD601E}" destId="{4D3FE59B-E5E8-4E4F-A7E5-3D707C39B9BC}" srcOrd="1" destOrd="0" presId="urn:microsoft.com/office/officeart/2005/8/layout/orgChart1"/>
    <dgm:cxn modelId="{81A4E109-78F9-B241-BC18-56FAC435885E}" type="presOf" srcId="{29358E0A-59E2-4B2D-A78A-88D465799362}" destId="{6771E93B-C0AB-472E-90AE-4DA8E8F5919D}" srcOrd="0" destOrd="0" presId="urn:microsoft.com/office/officeart/2005/8/layout/orgChart1"/>
    <dgm:cxn modelId="{9655F46C-929E-9B41-8D7A-EDE8DE394C07}" type="presOf" srcId="{38CFEE2D-8636-4628-8665-94F7631ED0AC}" destId="{C1E101B5-1F7D-443C-B08E-C3560B36A8CA}" srcOrd="0" destOrd="0" presId="urn:microsoft.com/office/officeart/2005/8/layout/orgChart1"/>
    <dgm:cxn modelId="{405D71C6-87AA-2548-95D5-E0F9C9F7D106}" type="presOf" srcId="{A2539CDF-6FF5-40E5-BE89-7F5CC0555B5D}" destId="{29C0B192-8F32-4D1F-ACCB-FEADA940E048}" srcOrd="0" destOrd="0" presId="urn:microsoft.com/office/officeart/2005/8/layout/orgChart1"/>
    <dgm:cxn modelId="{517AE3A4-5F05-2145-86FF-A40242FEC1D7}" type="presOf" srcId="{5BBC309D-E524-4392-BD54-406C828965B9}" destId="{2511FA1B-C740-4AF2-B088-B998F08E0E88}" srcOrd="1" destOrd="0" presId="urn:microsoft.com/office/officeart/2005/8/layout/orgChart1"/>
    <dgm:cxn modelId="{B84716A4-6F9E-4A79-B0FB-203076335819}" srcId="{987DD020-4CA8-487A-AD20-FEA43C65D91A}" destId="{38CFEE2D-8636-4628-8665-94F7631ED0AC}" srcOrd="4" destOrd="0" parTransId="{B7B7CE1A-5B06-443B-ADD2-BAA545A74CBB}" sibTransId="{C7743EEC-02DD-4F3C-991F-55ABE74CB1D9}"/>
    <dgm:cxn modelId="{3645E174-0ACB-E748-BB48-BE9A79EA0B13}" type="presOf" srcId="{A2539CDF-6FF5-40E5-BE89-7F5CC0555B5D}" destId="{3B2B53C2-4DE6-4B4B-B30D-DDC2E00594F3}" srcOrd="1" destOrd="0" presId="urn:microsoft.com/office/officeart/2005/8/layout/orgChart1"/>
    <dgm:cxn modelId="{5330A37D-E4D7-1848-ABD4-B988A496E87C}" type="presOf" srcId="{38CFEE2D-8636-4628-8665-94F7631ED0AC}" destId="{792B6C61-9278-408C-9C4A-C6087CE4DA22}" srcOrd="1" destOrd="0" presId="urn:microsoft.com/office/officeart/2005/8/layout/orgChart1"/>
    <dgm:cxn modelId="{5FF6EC73-7CA1-7941-98DD-60DD7B57396C}" type="presOf" srcId="{B7B7CE1A-5B06-443B-ADD2-BAA545A74CBB}" destId="{7CDC374D-4AD9-4244-94C8-8789BAC0B6B3}" srcOrd="0" destOrd="0" presId="urn:microsoft.com/office/officeart/2005/8/layout/orgChart1"/>
    <dgm:cxn modelId="{C2DAFC34-E534-4EA1-ADD6-0890F5575C7B}" srcId="{38CFEE2D-8636-4628-8665-94F7631ED0AC}" destId="{28F0B1B7-027F-43F5-922D-79A893CD601E}" srcOrd="0" destOrd="0" parTransId="{BED1F19C-6B90-4E17-A07D-C7CC519CFE26}" sibTransId="{3AC19596-75FA-43D7-9789-9A2793EBE077}"/>
    <dgm:cxn modelId="{08005894-5484-4644-8BED-FBE490856BAC}" type="presOf" srcId="{ACE6E28F-7584-4CEF-B0E3-FCFEFC99D8B9}" destId="{C41B556E-6068-4A46-B305-0D9884928498}" srcOrd="0" destOrd="0" presId="urn:microsoft.com/office/officeart/2005/8/layout/orgChart1"/>
    <dgm:cxn modelId="{7628E833-582C-EB45-A7BE-D8A42FC0E4C5}" type="presOf" srcId="{BED1F19C-6B90-4E17-A07D-C7CC519CFE26}" destId="{4AC17E49-E99F-4668-9110-8FA9A055090A}" srcOrd="0" destOrd="0" presId="urn:microsoft.com/office/officeart/2005/8/layout/orgChart1"/>
    <dgm:cxn modelId="{77CBC18A-CE4D-C14F-A5AE-8EC25308BE3E}" type="presOf" srcId="{D67B5B5A-9D20-4F60-AE0A-7889827168E3}" destId="{66B6B091-83DB-4B85-A3B2-25323132CE5C}" srcOrd="0" destOrd="0" presId="urn:microsoft.com/office/officeart/2005/8/layout/orgChart1"/>
    <dgm:cxn modelId="{8D39438D-BF25-9C41-8857-A5C815222A43}" type="presOf" srcId="{186F043A-D510-4EB3-BB85-075942B23E00}" destId="{F2DAB53C-D6D2-4076-BFB3-F29964C9F369}" srcOrd="0" destOrd="0" presId="urn:microsoft.com/office/officeart/2005/8/layout/orgChart1"/>
    <dgm:cxn modelId="{9A0C743A-0C5A-C044-9929-6D781718838C}" type="presOf" srcId="{B6C3EDB2-D316-48FE-B21C-000F88248AC6}" destId="{B099704D-CD3F-41CC-A249-5EA23280663F}" srcOrd="0" destOrd="0" presId="urn:microsoft.com/office/officeart/2005/8/layout/orgChart1"/>
    <dgm:cxn modelId="{26ED8201-1883-B94F-81FB-E9A32730833E}" type="presOf" srcId="{ACE6E28F-7584-4CEF-B0E3-FCFEFC99D8B9}" destId="{A8BD04A7-58AB-43E2-BBDF-D9CE8A4E25EA}" srcOrd="1" destOrd="0" presId="urn:microsoft.com/office/officeart/2005/8/layout/orgChart1"/>
    <dgm:cxn modelId="{07FBC5D0-F878-564D-82F0-1C28359A5D30}" type="presOf" srcId="{91C47FFC-394B-432D-8C1E-B8AEE0C10FC8}" destId="{1A73FDA0-C3B3-4F19-9516-5CDFB72C2170}" srcOrd="1" destOrd="0" presId="urn:microsoft.com/office/officeart/2005/8/layout/orgChart1"/>
    <dgm:cxn modelId="{AE3C3C8B-5EE3-D242-89E6-E2477C8D69C3}" type="presOf" srcId="{D9158C37-E6FB-4B7B-8489-8E47D40F9B3D}" destId="{4010C9CA-D0BC-450D-8129-C8B43BFF0D7C}" srcOrd="0" destOrd="0" presId="urn:microsoft.com/office/officeart/2005/8/layout/orgChart1"/>
    <dgm:cxn modelId="{EFD7027A-BCCA-A042-99F7-EB970A38F416}" type="presOf" srcId="{37448794-C94B-4C46-B828-B1A544C1394A}" destId="{8B57E230-213F-4A0A-AADD-189C9E41C2FC}" srcOrd="0" destOrd="0" presId="urn:microsoft.com/office/officeart/2005/8/layout/orgChart1"/>
    <dgm:cxn modelId="{94388FDC-13FA-4333-9F6F-D4AB9326B1F3}" srcId="{987DD020-4CA8-487A-AD20-FEA43C65D91A}" destId="{D67B5B5A-9D20-4F60-AE0A-7889827168E3}" srcOrd="2" destOrd="0" parTransId="{0046BC9D-9B59-4C32-8545-B450E864220F}" sibTransId="{D587089D-1AB5-4759-89CB-6F67CED95E20}"/>
    <dgm:cxn modelId="{177C9D65-40EB-3948-8437-394FE628C8E3}" type="presOf" srcId="{91C47FFC-394B-432D-8C1E-B8AEE0C10FC8}" destId="{DA28C4B6-58E8-4B6D-A599-02F319DAD107}" srcOrd="0" destOrd="0" presId="urn:microsoft.com/office/officeart/2005/8/layout/orgChart1"/>
    <dgm:cxn modelId="{FF5A695F-25AF-4C2E-9C66-EF4F4AB22A06}" srcId="{D67B5B5A-9D20-4F60-AE0A-7889827168E3}" destId="{29358E0A-59E2-4B2D-A78A-88D465799362}" srcOrd="0" destOrd="0" parTransId="{186F043A-D510-4EB3-BB85-075942B23E00}" sibTransId="{ECA21D64-1B6E-4372-9FFD-F4030EE57B61}"/>
    <dgm:cxn modelId="{7ECD3567-1DA8-4CA9-9D03-868B77C3E398}" srcId="{ACE6E28F-7584-4CEF-B0E3-FCFEFC99D8B9}" destId="{AD40111A-946C-4E3C-A900-504FE6C244AE}" srcOrd="0" destOrd="0" parTransId="{9EA439F9-4B5C-4DCB-9147-445B59342429}" sibTransId="{43D3073B-7464-4E9C-843B-38F807FE9DC7}"/>
    <dgm:cxn modelId="{5DFB3F99-24CA-AF43-B56B-36F57A25F00A}" type="presOf" srcId="{987DD020-4CA8-487A-AD20-FEA43C65D91A}" destId="{1A18B032-B159-4DD3-BBEF-8ED5948E8117}" srcOrd="1" destOrd="0" presId="urn:microsoft.com/office/officeart/2005/8/layout/orgChart1"/>
    <dgm:cxn modelId="{939469AC-92A8-7E44-98D7-B8C5A71AA89C}" type="presOf" srcId="{987DD020-4CA8-487A-AD20-FEA43C65D91A}" destId="{1B456DC5-90D6-4742-8C05-1607D30A1268}" srcOrd="0" destOrd="0" presId="urn:microsoft.com/office/officeart/2005/8/layout/orgChart1"/>
    <dgm:cxn modelId="{AC8AEE06-9455-4506-AE86-DDB077953AF0}" srcId="{987DD020-4CA8-487A-AD20-FEA43C65D91A}" destId="{ACE6E28F-7584-4CEF-B0E3-FCFEFC99D8B9}" srcOrd="0" destOrd="0" parTransId="{59D55E4F-6223-46F5-9BD8-05481D64A2D0}" sibTransId="{16894E84-8E53-4482-91BF-EBAD394BB6D4}"/>
    <dgm:cxn modelId="{A7E15FC3-857C-F840-BE92-4490B322ECF9}" type="presOf" srcId="{37448794-C94B-4C46-B828-B1A544C1394A}" destId="{705C7149-73C2-4B87-84A7-C7ECDA8EAF2D}" srcOrd="1" destOrd="0" presId="urn:microsoft.com/office/officeart/2005/8/layout/orgChart1"/>
    <dgm:cxn modelId="{40EC63F6-76AC-4A6B-80F4-FB634526ABDC}" srcId="{B6C3EDB2-D316-48FE-B21C-000F88248AC6}" destId="{987DD020-4CA8-487A-AD20-FEA43C65D91A}" srcOrd="0" destOrd="0" parTransId="{4B36497C-E545-4501-8049-B901282EC603}" sibTransId="{8E913CBF-36B2-45F5-AF42-F64F7108FC73}"/>
    <dgm:cxn modelId="{115D9DED-96B0-3141-9421-90F76E75869C}" type="presOf" srcId="{29358E0A-59E2-4B2D-A78A-88D465799362}" destId="{AAFAFC2D-FEC1-4867-A3C5-3860E234258D}" srcOrd="1" destOrd="0" presId="urn:microsoft.com/office/officeart/2005/8/layout/orgChart1"/>
    <dgm:cxn modelId="{4EEA5F95-791E-4412-A0C1-7BC3942605CF}" srcId="{987DD020-4CA8-487A-AD20-FEA43C65D91A}" destId="{A2539CDF-6FF5-40E5-BE89-7F5CC0555B5D}" srcOrd="1" destOrd="0" parTransId="{1B56E2C1-E0A6-47AE-A5FA-9031718CB054}" sibTransId="{3AC69A62-8CF1-46FA-90DF-46BA5EBCB871}"/>
    <dgm:cxn modelId="{35C589A3-6C35-45DC-AB24-719E77800F6B}" srcId="{A2539CDF-6FF5-40E5-BE89-7F5CC0555B5D}" destId="{91C47FFC-394B-432D-8C1E-B8AEE0C10FC8}" srcOrd="0" destOrd="0" parTransId="{02549BC7-883D-4957-AF93-C4E8243C4F40}" sibTransId="{47D93811-61F3-4F93-925F-994E62B688ED}"/>
    <dgm:cxn modelId="{DC7FF4CF-8808-E249-B45C-B286CD445102}" type="presOf" srcId="{D67B5B5A-9D20-4F60-AE0A-7889827168E3}" destId="{C2A0B1E3-B3AA-4F55-B9A4-DB784B5ECEA2}" srcOrd="1" destOrd="0" presId="urn:microsoft.com/office/officeart/2005/8/layout/orgChart1"/>
    <dgm:cxn modelId="{8EA17EDF-4353-9043-BE99-E8C55099C848}" type="presOf" srcId="{59D55E4F-6223-46F5-9BD8-05481D64A2D0}" destId="{F7EED259-FD76-4387-B762-032ED2A630B9}" srcOrd="0" destOrd="0" presId="urn:microsoft.com/office/officeart/2005/8/layout/orgChart1"/>
    <dgm:cxn modelId="{222A6AB0-CF54-DD48-8E95-AF5E7F5C2568}" type="presOf" srcId="{AD40111A-946C-4E3C-A900-504FE6C244AE}" destId="{2EBE81D6-B327-4B9B-AFC9-B0AD40F0D12B}" srcOrd="0" destOrd="0" presId="urn:microsoft.com/office/officeart/2005/8/layout/orgChart1"/>
    <dgm:cxn modelId="{E2F82BBA-C79D-40B7-B4F8-3453313F4DE8}" srcId="{5BBC309D-E524-4392-BD54-406C828965B9}" destId="{37448794-C94B-4C46-B828-B1A544C1394A}" srcOrd="0" destOrd="0" parTransId="{D9158C37-E6FB-4B7B-8489-8E47D40F9B3D}" sibTransId="{E8413DD9-E0EA-489A-BF34-5972469FFE5F}"/>
    <dgm:cxn modelId="{24C78F66-4144-694D-887B-9D503721219E}" type="presOf" srcId="{5BBC309D-E524-4392-BD54-406C828965B9}" destId="{C6365220-D25E-48C9-9732-36654470BDB9}" srcOrd="0" destOrd="0" presId="urn:microsoft.com/office/officeart/2005/8/layout/orgChart1"/>
    <dgm:cxn modelId="{D436FC9C-797C-0C40-8B02-8893EF755B0A}" type="presOf" srcId="{AD40111A-946C-4E3C-A900-504FE6C244AE}" destId="{234235E9-0833-4736-A37A-A6484A31FD04}" srcOrd="1" destOrd="0" presId="urn:microsoft.com/office/officeart/2005/8/layout/orgChart1"/>
    <dgm:cxn modelId="{65ADDC17-D998-254B-8336-EF403E44A770}" type="presOf" srcId="{EB6BFE7E-B5A7-41A7-B5C4-1EAA58AA142F}" destId="{1E648906-27FC-4015-93BE-8E828C5D0847}" srcOrd="0" destOrd="0" presId="urn:microsoft.com/office/officeart/2005/8/layout/orgChart1"/>
    <dgm:cxn modelId="{38BF19AA-5F75-1045-B92F-B1258F1B16D6}" type="presOf" srcId="{0046BC9D-9B59-4C32-8545-B450E864220F}" destId="{6397AF13-5C1D-4AA9-8552-0F837E780031}" srcOrd="0" destOrd="0" presId="urn:microsoft.com/office/officeart/2005/8/layout/orgChart1"/>
    <dgm:cxn modelId="{4EB08A18-7D72-2447-83D4-A3D3ADC07672}" type="presOf" srcId="{1B56E2C1-E0A6-47AE-A5FA-9031718CB054}" destId="{B58BF4D7-C4AE-479D-BB0D-9A91BA3EB0D4}" srcOrd="0" destOrd="0" presId="urn:microsoft.com/office/officeart/2005/8/layout/orgChart1"/>
    <dgm:cxn modelId="{36FD2A29-EB48-6F43-92B3-79D21858FA91}" type="presOf" srcId="{28F0B1B7-027F-43F5-922D-79A893CD601E}" destId="{060A4F9E-B9AE-4F37-B17E-0C800AC71AA1}" srcOrd="0" destOrd="0" presId="urn:microsoft.com/office/officeart/2005/8/layout/orgChart1"/>
    <dgm:cxn modelId="{7380FD3E-89B6-4EF8-88B6-8D17F072BD56}" srcId="{987DD020-4CA8-487A-AD20-FEA43C65D91A}" destId="{5BBC309D-E524-4392-BD54-406C828965B9}" srcOrd="3" destOrd="0" parTransId="{EB6BFE7E-B5A7-41A7-B5C4-1EAA58AA142F}" sibTransId="{4C0C5187-EA1F-4A02-9F97-5158EFFF5A8B}"/>
    <dgm:cxn modelId="{C0F54570-0CCC-4E45-972F-A1E86BF447B5}" type="presOf" srcId="{02549BC7-883D-4957-AF93-C4E8243C4F40}" destId="{55127B32-8DE6-4E39-A5A4-6BF7A0921577}" srcOrd="0" destOrd="0" presId="urn:microsoft.com/office/officeart/2005/8/layout/orgChart1"/>
    <dgm:cxn modelId="{BE7F4E05-C8A7-9A41-85A3-ADDD1E89DB93}" type="presParOf" srcId="{B099704D-CD3F-41CC-A249-5EA23280663F}" destId="{257E60FB-1C7A-4714-8E2A-75EDDBFCFF65}" srcOrd="0" destOrd="0" presId="urn:microsoft.com/office/officeart/2005/8/layout/orgChart1"/>
    <dgm:cxn modelId="{C459155F-A3FA-7542-A3A9-16AA0DFDC433}" type="presParOf" srcId="{257E60FB-1C7A-4714-8E2A-75EDDBFCFF65}" destId="{517EC21E-F29F-4FD3-B553-68D4037FF397}" srcOrd="0" destOrd="0" presId="urn:microsoft.com/office/officeart/2005/8/layout/orgChart1"/>
    <dgm:cxn modelId="{2F05AF29-B516-3C4F-AC93-AA47DCB03C32}" type="presParOf" srcId="{517EC21E-F29F-4FD3-B553-68D4037FF397}" destId="{1B456DC5-90D6-4742-8C05-1607D30A1268}" srcOrd="0" destOrd="0" presId="urn:microsoft.com/office/officeart/2005/8/layout/orgChart1"/>
    <dgm:cxn modelId="{2543F682-7A78-0546-8C22-60EF7EF837A2}" type="presParOf" srcId="{517EC21E-F29F-4FD3-B553-68D4037FF397}" destId="{1A18B032-B159-4DD3-BBEF-8ED5948E8117}" srcOrd="1" destOrd="0" presId="urn:microsoft.com/office/officeart/2005/8/layout/orgChart1"/>
    <dgm:cxn modelId="{1723D26E-CE70-CC4B-8970-72751EE7CC93}" type="presParOf" srcId="{257E60FB-1C7A-4714-8E2A-75EDDBFCFF65}" destId="{90D739E6-DCE9-4BC9-9C5C-203A917C36F1}" srcOrd="1" destOrd="0" presId="urn:microsoft.com/office/officeart/2005/8/layout/orgChart1"/>
    <dgm:cxn modelId="{0589E4DB-A599-E04E-8DA5-0AB04C03D05E}" type="presParOf" srcId="{90D739E6-DCE9-4BC9-9C5C-203A917C36F1}" destId="{F7EED259-FD76-4387-B762-032ED2A630B9}" srcOrd="0" destOrd="0" presId="urn:microsoft.com/office/officeart/2005/8/layout/orgChart1"/>
    <dgm:cxn modelId="{BA5E021E-15D6-5A40-88D2-6C8374E8C9BC}" type="presParOf" srcId="{90D739E6-DCE9-4BC9-9C5C-203A917C36F1}" destId="{B7662C5D-4801-4E1E-A8D2-9ACA336939F2}" srcOrd="1" destOrd="0" presId="urn:microsoft.com/office/officeart/2005/8/layout/orgChart1"/>
    <dgm:cxn modelId="{A7469441-D94D-8441-B5ED-0591634AECC0}" type="presParOf" srcId="{B7662C5D-4801-4E1E-A8D2-9ACA336939F2}" destId="{1C97524B-BE3E-448B-ABBB-0C11C760FDD8}" srcOrd="0" destOrd="0" presId="urn:microsoft.com/office/officeart/2005/8/layout/orgChart1"/>
    <dgm:cxn modelId="{15B06694-AE85-9D41-BA60-0C671ADCCE19}" type="presParOf" srcId="{1C97524B-BE3E-448B-ABBB-0C11C760FDD8}" destId="{C41B556E-6068-4A46-B305-0D9884928498}" srcOrd="0" destOrd="0" presId="urn:microsoft.com/office/officeart/2005/8/layout/orgChart1"/>
    <dgm:cxn modelId="{B6601DDD-D13D-4740-A0EA-AC5ECA9FA0D5}" type="presParOf" srcId="{1C97524B-BE3E-448B-ABBB-0C11C760FDD8}" destId="{A8BD04A7-58AB-43E2-BBDF-D9CE8A4E25EA}" srcOrd="1" destOrd="0" presId="urn:microsoft.com/office/officeart/2005/8/layout/orgChart1"/>
    <dgm:cxn modelId="{704C114E-A121-5549-9A47-6B6F811B0BAC}" type="presParOf" srcId="{B7662C5D-4801-4E1E-A8D2-9ACA336939F2}" destId="{49938EFC-B0B2-4C5C-AFEF-01DA6C50832F}" srcOrd="1" destOrd="0" presId="urn:microsoft.com/office/officeart/2005/8/layout/orgChart1"/>
    <dgm:cxn modelId="{B61A1831-F362-2B47-8B7C-5EF0581A997C}" type="presParOf" srcId="{49938EFC-B0B2-4C5C-AFEF-01DA6C50832F}" destId="{D68F282B-194C-4953-A170-529018F5E76E}" srcOrd="0" destOrd="0" presId="urn:microsoft.com/office/officeart/2005/8/layout/orgChart1"/>
    <dgm:cxn modelId="{400CE8A5-7037-1C46-BA71-BA0730ACF7C8}" type="presParOf" srcId="{49938EFC-B0B2-4C5C-AFEF-01DA6C50832F}" destId="{0DC72E7D-A29B-4E48-B98A-7A4F700FA460}" srcOrd="1" destOrd="0" presId="urn:microsoft.com/office/officeart/2005/8/layout/orgChart1"/>
    <dgm:cxn modelId="{09D9DF66-90CA-6246-BA8E-427A601C3A5B}" type="presParOf" srcId="{0DC72E7D-A29B-4E48-B98A-7A4F700FA460}" destId="{6413D39F-AFDA-484D-9D98-62B72DEA95BB}" srcOrd="0" destOrd="0" presId="urn:microsoft.com/office/officeart/2005/8/layout/orgChart1"/>
    <dgm:cxn modelId="{5ED3F94D-5CCD-B04D-BA86-DCF599CE13E0}" type="presParOf" srcId="{6413D39F-AFDA-484D-9D98-62B72DEA95BB}" destId="{2EBE81D6-B327-4B9B-AFC9-B0AD40F0D12B}" srcOrd="0" destOrd="0" presId="urn:microsoft.com/office/officeart/2005/8/layout/orgChart1"/>
    <dgm:cxn modelId="{511C1EB1-18B3-BA4F-8788-86AEB5C90B2E}" type="presParOf" srcId="{6413D39F-AFDA-484D-9D98-62B72DEA95BB}" destId="{234235E9-0833-4736-A37A-A6484A31FD04}" srcOrd="1" destOrd="0" presId="urn:microsoft.com/office/officeart/2005/8/layout/orgChart1"/>
    <dgm:cxn modelId="{FB497BD7-7EDF-7F47-B6A8-B40A5EA7405C}" type="presParOf" srcId="{0DC72E7D-A29B-4E48-B98A-7A4F700FA460}" destId="{D10E3607-C571-4235-9CD8-4DFE8252D028}" srcOrd="1" destOrd="0" presId="urn:microsoft.com/office/officeart/2005/8/layout/orgChart1"/>
    <dgm:cxn modelId="{498DC418-967A-D548-B69B-CF1D3E970990}" type="presParOf" srcId="{0DC72E7D-A29B-4E48-B98A-7A4F700FA460}" destId="{A7D2E467-07AE-4732-B836-D311AA7A1F88}" srcOrd="2" destOrd="0" presId="urn:microsoft.com/office/officeart/2005/8/layout/orgChart1"/>
    <dgm:cxn modelId="{3D762BF7-AF8E-534D-A2C7-15E23399B531}" type="presParOf" srcId="{B7662C5D-4801-4E1E-A8D2-9ACA336939F2}" destId="{B686A173-CC77-4471-A700-9C266050DB33}" srcOrd="2" destOrd="0" presId="urn:microsoft.com/office/officeart/2005/8/layout/orgChart1"/>
    <dgm:cxn modelId="{4DD2A5F8-98B8-4F4A-9C27-641358A4F92F}" type="presParOf" srcId="{90D739E6-DCE9-4BC9-9C5C-203A917C36F1}" destId="{B58BF4D7-C4AE-479D-BB0D-9A91BA3EB0D4}" srcOrd="2" destOrd="0" presId="urn:microsoft.com/office/officeart/2005/8/layout/orgChart1"/>
    <dgm:cxn modelId="{992E1377-0287-C24D-8352-655B711741D2}" type="presParOf" srcId="{90D739E6-DCE9-4BC9-9C5C-203A917C36F1}" destId="{6C500AD9-2FAD-4781-94AD-9ECCD90378B8}" srcOrd="3" destOrd="0" presId="urn:microsoft.com/office/officeart/2005/8/layout/orgChart1"/>
    <dgm:cxn modelId="{B4CBCE4F-1F40-4A4E-9511-DFC0C4BD3090}" type="presParOf" srcId="{6C500AD9-2FAD-4781-94AD-9ECCD90378B8}" destId="{E9C9C1A6-746F-4D89-9F1B-75341B50E969}" srcOrd="0" destOrd="0" presId="urn:microsoft.com/office/officeart/2005/8/layout/orgChart1"/>
    <dgm:cxn modelId="{5CE17264-6339-3347-B15B-D0BD2010B5C5}" type="presParOf" srcId="{E9C9C1A6-746F-4D89-9F1B-75341B50E969}" destId="{29C0B192-8F32-4D1F-ACCB-FEADA940E048}" srcOrd="0" destOrd="0" presId="urn:microsoft.com/office/officeart/2005/8/layout/orgChart1"/>
    <dgm:cxn modelId="{3847C992-9611-2A47-AF49-D5DA8879336A}" type="presParOf" srcId="{E9C9C1A6-746F-4D89-9F1B-75341B50E969}" destId="{3B2B53C2-4DE6-4B4B-B30D-DDC2E00594F3}" srcOrd="1" destOrd="0" presId="urn:microsoft.com/office/officeart/2005/8/layout/orgChart1"/>
    <dgm:cxn modelId="{33F7A22F-0F68-0249-9905-38339358C553}" type="presParOf" srcId="{6C500AD9-2FAD-4781-94AD-9ECCD90378B8}" destId="{DE8932CC-37AF-43ED-BB50-F0F7A18C3345}" srcOrd="1" destOrd="0" presId="urn:microsoft.com/office/officeart/2005/8/layout/orgChart1"/>
    <dgm:cxn modelId="{124E4ABB-8B63-9C49-8B9F-9756F398BBE9}" type="presParOf" srcId="{DE8932CC-37AF-43ED-BB50-F0F7A18C3345}" destId="{55127B32-8DE6-4E39-A5A4-6BF7A0921577}" srcOrd="0" destOrd="0" presId="urn:microsoft.com/office/officeart/2005/8/layout/orgChart1"/>
    <dgm:cxn modelId="{E151AB7C-BDEE-4846-97F6-0AC538F74B6C}" type="presParOf" srcId="{DE8932CC-37AF-43ED-BB50-F0F7A18C3345}" destId="{D755884A-A50B-424D-A87A-5F282D20AC6D}" srcOrd="1" destOrd="0" presId="urn:microsoft.com/office/officeart/2005/8/layout/orgChart1"/>
    <dgm:cxn modelId="{E6B3C547-F65F-A249-B96B-1341BF763988}" type="presParOf" srcId="{D755884A-A50B-424D-A87A-5F282D20AC6D}" destId="{EB7090F4-1B3B-41CA-8507-318546C3F8FD}" srcOrd="0" destOrd="0" presId="urn:microsoft.com/office/officeart/2005/8/layout/orgChart1"/>
    <dgm:cxn modelId="{A134D239-67B5-3142-A958-B0DE57A6AFA7}" type="presParOf" srcId="{EB7090F4-1B3B-41CA-8507-318546C3F8FD}" destId="{DA28C4B6-58E8-4B6D-A599-02F319DAD107}" srcOrd="0" destOrd="0" presId="urn:microsoft.com/office/officeart/2005/8/layout/orgChart1"/>
    <dgm:cxn modelId="{631BFFE5-1868-7E4B-BC27-4E4F795F1678}" type="presParOf" srcId="{EB7090F4-1B3B-41CA-8507-318546C3F8FD}" destId="{1A73FDA0-C3B3-4F19-9516-5CDFB72C2170}" srcOrd="1" destOrd="0" presId="urn:microsoft.com/office/officeart/2005/8/layout/orgChart1"/>
    <dgm:cxn modelId="{C77B49F4-8157-6144-BC45-A4DCB25E18CA}" type="presParOf" srcId="{D755884A-A50B-424D-A87A-5F282D20AC6D}" destId="{EB30D436-7245-4EB4-88E7-FEE1D0A50824}" srcOrd="1" destOrd="0" presId="urn:microsoft.com/office/officeart/2005/8/layout/orgChart1"/>
    <dgm:cxn modelId="{651BFC40-443C-EC4D-AA5B-A3CD5D014D8E}" type="presParOf" srcId="{D755884A-A50B-424D-A87A-5F282D20AC6D}" destId="{4A4D0584-620D-4803-81F4-1C96D9A345B2}" srcOrd="2" destOrd="0" presId="urn:microsoft.com/office/officeart/2005/8/layout/orgChart1"/>
    <dgm:cxn modelId="{FFB71051-7FD0-F442-98AF-57F393469AC8}" type="presParOf" srcId="{6C500AD9-2FAD-4781-94AD-9ECCD90378B8}" destId="{67B4AFC3-A54C-4FAD-915C-BC943E9327BD}" srcOrd="2" destOrd="0" presId="urn:microsoft.com/office/officeart/2005/8/layout/orgChart1"/>
    <dgm:cxn modelId="{9A84F950-F3A1-AA42-BCF1-8E61E9BD059D}" type="presParOf" srcId="{90D739E6-DCE9-4BC9-9C5C-203A917C36F1}" destId="{6397AF13-5C1D-4AA9-8552-0F837E780031}" srcOrd="4" destOrd="0" presId="urn:microsoft.com/office/officeart/2005/8/layout/orgChart1"/>
    <dgm:cxn modelId="{89F7B04D-1D60-704B-9168-87864A563155}" type="presParOf" srcId="{90D739E6-DCE9-4BC9-9C5C-203A917C36F1}" destId="{B1BE9457-3103-429C-9200-925B3CE83943}" srcOrd="5" destOrd="0" presId="urn:microsoft.com/office/officeart/2005/8/layout/orgChart1"/>
    <dgm:cxn modelId="{467498D2-63FB-9942-99A0-061EE9D7368F}" type="presParOf" srcId="{B1BE9457-3103-429C-9200-925B3CE83943}" destId="{BD62F2D0-F672-4501-8033-9578EFB6F89E}" srcOrd="0" destOrd="0" presId="urn:microsoft.com/office/officeart/2005/8/layout/orgChart1"/>
    <dgm:cxn modelId="{B79FC0A0-946F-5442-94A2-9BD607C59B16}" type="presParOf" srcId="{BD62F2D0-F672-4501-8033-9578EFB6F89E}" destId="{66B6B091-83DB-4B85-A3B2-25323132CE5C}" srcOrd="0" destOrd="0" presId="urn:microsoft.com/office/officeart/2005/8/layout/orgChart1"/>
    <dgm:cxn modelId="{296F1B0A-202B-534C-8A91-2E824AFA7CDC}" type="presParOf" srcId="{BD62F2D0-F672-4501-8033-9578EFB6F89E}" destId="{C2A0B1E3-B3AA-4F55-B9A4-DB784B5ECEA2}" srcOrd="1" destOrd="0" presId="urn:microsoft.com/office/officeart/2005/8/layout/orgChart1"/>
    <dgm:cxn modelId="{3BD04FE7-DB40-ED4F-9A60-E52738FE85B6}" type="presParOf" srcId="{B1BE9457-3103-429C-9200-925B3CE83943}" destId="{D6497EC0-65DD-4F3E-AB34-8AC376691F25}" srcOrd="1" destOrd="0" presId="urn:microsoft.com/office/officeart/2005/8/layout/orgChart1"/>
    <dgm:cxn modelId="{35C38CFE-D5FF-4648-8D02-0357AA554034}" type="presParOf" srcId="{D6497EC0-65DD-4F3E-AB34-8AC376691F25}" destId="{F2DAB53C-D6D2-4076-BFB3-F29964C9F369}" srcOrd="0" destOrd="0" presId="urn:microsoft.com/office/officeart/2005/8/layout/orgChart1"/>
    <dgm:cxn modelId="{0AA0D535-04CC-F945-BA59-09B2283F9BE0}" type="presParOf" srcId="{D6497EC0-65DD-4F3E-AB34-8AC376691F25}" destId="{52CB4B32-073B-440D-B53F-2B6199AF43EB}" srcOrd="1" destOrd="0" presId="urn:microsoft.com/office/officeart/2005/8/layout/orgChart1"/>
    <dgm:cxn modelId="{4AE3F9C5-6EB3-3846-9B67-9EE273354F40}" type="presParOf" srcId="{52CB4B32-073B-440D-B53F-2B6199AF43EB}" destId="{FC60C123-6BA3-4288-98EC-F224115CA3ED}" srcOrd="0" destOrd="0" presId="urn:microsoft.com/office/officeart/2005/8/layout/orgChart1"/>
    <dgm:cxn modelId="{6E5CE328-09E4-AB4A-BA5A-BB1EC2F0E5E2}" type="presParOf" srcId="{FC60C123-6BA3-4288-98EC-F224115CA3ED}" destId="{6771E93B-C0AB-472E-90AE-4DA8E8F5919D}" srcOrd="0" destOrd="0" presId="urn:microsoft.com/office/officeart/2005/8/layout/orgChart1"/>
    <dgm:cxn modelId="{7E07D19E-BAE7-CA4F-9946-3EDFF9434946}" type="presParOf" srcId="{FC60C123-6BA3-4288-98EC-F224115CA3ED}" destId="{AAFAFC2D-FEC1-4867-A3C5-3860E234258D}" srcOrd="1" destOrd="0" presId="urn:microsoft.com/office/officeart/2005/8/layout/orgChart1"/>
    <dgm:cxn modelId="{9EAA0816-53C1-EC4E-8BA8-09FE84F91320}" type="presParOf" srcId="{52CB4B32-073B-440D-B53F-2B6199AF43EB}" destId="{6F301C04-5F99-4102-AAD3-7A3B8B2B1456}" srcOrd="1" destOrd="0" presId="urn:microsoft.com/office/officeart/2005/8/layout/orgChart1"/>
    <dgm:cxn modelId="{1A52A78B-28AD-7A49-9447-7A7EAEEA2840}" type="presParOf" srcId="{52CB4B32-073B-440D-B53F-2B6199AF43EB}" destId="{4C2DF3AB-3282-4202-AC5E-7AD0C967FA11}" srcOrd="2" destOrd="0" presId="urn:microsoft.com/office/officeart/2005/8/layout/orgChart1"/>
    <dgm:cxn modelId="{3B9413F8-80AC-3A45-B1B9-9AA9F1C777B5}" type="presParOf" srcId="{B1BE9457-3103-429C-9200-925B3CE83943}" destId="{C1433AC2-F1A6-463D-B5F5-644151D2CD70}" srcOrd="2" destOrd="0" presId="urn:microsoft.com/office/officeart/2005/8/layout/orgChart1"/>
    <dgm:cxn modelId="{6D21D9C6-CA52-8C4A-B2E3-49F43EC23429}" type="presParOf" srcId="{90D739E6-DCE9-4BC9-9C5C-203A917C36F1}" destId="{1E648906-27FC-4015-93BE-8E828C5D0847}" srcOrd="6" destOrd="0" presId="urn:microsoft.com/office/officeart/2005/8/layout/orgChart1"/>
    <dgm:cxn modelId="{F619E75B-776C-8249-81AB-87FDA066EB71}" type="presParOf" srcId="{90D739E6-DCE9-4BC9-9C5C-203A917C36F1}" destId="{E4E14F49-9F13-43B1-A7BD-F7B30B359481}" srcOrd="7" destOrd="0" presId="urn:microsoft.com/office/officeart/2005/8/layout/orgChart1"/>
    <dgm:cxn modelId="{C5A32E8B-1130-5141-9C75-772F6F7D11B2}" type="presParOf" srcId="{E4E14F49-9F13-43B1-A7BD-F7B30B359481}" destId="{74A33AEF-0A83-47FC-AF48-C1215A602500}" srcOrd="0" destOrd="0" presId="urn:microsoft.com/office/officeart/2005/8/layout/orgChart1"/>
    <dgm:cxn modelId="{CB42A938-C2F3-5C4B-8AC0-8B86BFF62368}" type="presParOf" srcId="{74A33AEF-0A83-47FC-AF48-C1215A602500}" destId="{C6365220-D25E-48C9-9732-36654470BDB9}" srcOrd="0" destOrd="0" presId="urn:microsoft.com/office/officeart/2005/8/layout/orgChart1"/>
    <dgm:cxn modelId="{EA058CDF-1EFB-5C42-952F-5648712855E7}" type="presParOf" srcId="{74A33AEF-0A83-47FC-AF48-C1215A602500}" destId="{2511FA1B-C740-4AF2-B088-B998F08E0E88}" srcOrd="1" destOrd="0" presId="urn:microsoft.com/office/officeart/2005/8/layout/orgChart1"/>
    <dgm:cxn modelId="{FC4C58EC-A92E-7B4F-A8EE-4FA4D1599AC0}" type="presParOf" srcId="{E4E14F49-9F13-43B1-A7BD-F7B30B359481}" destId="{9E757B8D-A3EF-4E4A-ADFA-87A7152BFC1B}" srcOrd="1" destOrd="0" presId="urn:microsoft.com/office/officeart/2005/8/layout/orgChart1"/>
    <dgm:cxn modelId="{F9E28535-E518-8B4B-BF1A-0E551AF02354}" type="presParOf" srcId="{9E757B8D-A3EF-4E4A-ADFA-87A7152BFC1B}" destId="{4010C9CA-D0BC-450D-8129-C8B43BFF0D7C}" srcOrd="0" destOrd="0" presId="urn:microsoft.com/office/officeart/2005/8/layout/orgChart1"/>
    <dgm:cxn modelId="{4ABC3321-B134-B949-999F-CE93FC0947A0}" type="presParOf" srcId="{9E757B8D-A3EF-4E4A-ADFA-87A7152BFC1B}" destId="{B8B97FDE-EF69-4C19-AF51-70C3D744F052}" srcOrd="1" destOrd="0" presId="urn:microsoft.com/office/officeart/2005/8/layout/orgChart1"/>
    <dgm:cxn modelId="{D34E07BB-1206-C34F-9C45-AFC34164DE98}" type="presParOf" srcId="{B8B97FDE-EF69-4C19-AF51-70C3D744F052}" destId="{AF80B212-E16D-4E85-881F-70C670123EEF}" srcOrd="0" destOrd="0" presId="urn:microsoft.com/office/officeart/2005/8/layout/orgChart1"/>
    <dgm:cxn modelId="{D2704ABF-31A1-AB4F-A24D-9370E628E70B}" type="presParOf" srcId="{AF80B212-E16D-4E85-881F-70C670123EEF}" destId="{8B57E230-213F-4A0A-AADD-189C9E41C2FC}" srcOrd="0" destOrd="0" presId="urn:microsoft.com/office/officeart/2005/8/layout/orgChart1"/>
    <dgm:cxn modelId="{B08EC2F1-B034-F042-82D8-8DCFCF9BAD5E}" type="presParOf" srcId="{AF80B212-E16D-4E85-881F-70C670123EEF}" destId="{705C7149-73C2-4B87-84A7-C7ECDA8EAF2D}" srcOrd="1" destOrd="0" presId="urn:microsoft.com/office/officeart/2005/8/layout/orgChart1"/>
    <dgm:cxn modelId="{9C1455FB-CAFD-B94A-AB67-A7721FA2CC2A}" type="presParOf" srcId="{B8B97FDE-EF69-4C19-AF51-70C3D744F052}" destId="{B97412CE-BC2D-4BD9-8AF8-A5FA9C7BC00C}" srcOrd="1" destOrd="0" presId="urn:microsoft.com/office/officeart/2005/8/layout/orgChart1"/>
    <dgm:cxn modelId="{16E19066-4CE6-AE4F-878F-A75C11DF8497}" type="presParOf" srcId="{B8B97FDE-EF69-4C19-AF51-70C3D744F052}" destId="{C0D22764-2821-44F0-B6D1-196A77FF6CD2}" srcOrd="2" destOrd="0" presId="urn:microsoft.com/office/officeart/2005/8/layout/orgChart1"/>
    <dgm:cxn modelId="{DCD5D43F-CA73-1840-A3BE-41C48FE259BC}" type="presParOf" srcId="{E4E14F49-9F13-43B1-A7BD-F7B30B359481}" destId="{47FAFABE-7624-411B-8493-8E9150A649E8}" srcOrd="2" destOrd="0" presId="urn:microsoft.com/office/officeart/2005/8/layout/orgChart1"/>
    <dgm:cxn modelId="{7F990B04-B3FC-1B47-9F52-5CB6722BB419}" type="presParOf" srcId="{90D739E6-DCE9-4BC9-9C5C-203A917C36F1}" destId="{7CDC374D-4AD9-4244-94C8-8789BAC0B6B3}" srcOrd="8" destOrd="0" presId="urn:microsoft.com/office/officeart/2005/8/layout/orgChart1"/>
    <dgm:cxn modelId="{97BE4D3D-07A5-BE4C-9515-E5055EF47DF8}" type="presParOf" srcId="{90D739E6-DCE9-4BC9-9C5C-203A917C36F1}" destId="{8A8EA37A-3D45-481B-A5F0-34E2A6850862}" srcOrd="9" destOrd="0" presId="urn:microsoft.com/office/officeart/2005/8/layout/orgChart1"/>
    <dgm:cxn modelId="{D7F9BDA1-081F-0E45-8954-084A8E0F8D21}" type="presParOf" srcId="{8A8EA37A-3D45-481B-A5F0-34E2A6850862}" destId="{7CD7FE40-9CB8-4047-90D9-0A490B4CC326}" srcOrd="0" destOrd="0" presId="urn:microsoft.com/office/officeart/2005/8/layout/orgChart1"/>
    <dgm:cxn modelId="{613DC273-E1B0-BA4B-9823-71C9ACB52D11}" type="presParOf" srcId="{7CD7FE40-9CB8-4047-90D9-0A490B4CC326}" destId="{C1E101B5-1F7D-443C-B08E-C3560B36A8CA}" srcOrd="0" destOrd="0" presId="urn:microsoft.com/office/officeart/2005/8/layout/orgChart1"/>
    <dgm:cxn modelId="{891710B7-228F-5643-8ED3-C859241F3094}" type="presParOf" srcId="{7CD7FE40-9CB8-4047-90D9-0A490B4CC326}" destId="{792B6C61-9278-408C-9C4A-C6087CE4DA22}" srcOrd="1" destOrd="0" presId="urn:microsoft.com/office/officeart/2005/8/layout/orgChart1"/>
    <dgm:cxn modelId="{8B2BB4E4-E885-EA40-9E80-F94663A88F23}" type="presParOf" srcId="{8A8EA37A-3D45-481B-A5F0-34E2A6850862}" destId="{ED53F1C0-74FB-4C18-A081-93D354DCA317}" srcOrd="1" destOrd="0" presId="urn:microsoft.com/office/officeart/2005/8/layout/orgChart1"/>
    <dgm:cxn modelId="{6EBAE945-95E0-7B42-B043-162C1F2A49FA}" type="presParOf" srcId="{ED53F1C0-74FB-4C18-A081-93D354DCA317}" destId="{4AC17E49-E99F-4668-9110-8FA9A055090A}" srcOrd="0" destOrd="0" presId="urn:microsoft.com/office/officeart/2005/8/layout/orgChart1"/>
    <dgm:cxn modelId="{CBBC7D50-195B-8C47-8A36-17517E8AB97D}" type="presParOf" srcId="{ED53F1C0-74FB-4C18-A081-93D354DCA317}" destId="{74F81407-52D2-45A4-81CF-E9D36C9F1620}" srcOrd="1" destOrd="0" presId="urn:microsoft.com/office/officeart/2005/8/layout/orgChart1"/>
    <dgm:cxn modelId="{308CE0CB-2156-8E44-8641-AB3C51A0DCD6}" type="presParOf" srcId="{74F81407-52D2-45A4-81CF-E9D36C9F1620}" destId="{52A9F7F5-57A1-4F16-ACC6-388C34206945}" srcOrd="0" destOrd="0" presId="urn:microsoft.com/office/officeart/2005/8/layout/orgChart1"/>
    <dgm:cxn modelId="{B4040AE7-F798-9A45-892E-C3EF383F4263}" type="presParOf" srcId="{52A9F7F5-57A1-4F16-ACC6-388C34206945}" destId="{060A4F9E-B9AE-4F37-B17E-0C800AC71AA1}" srcOrd="0" destOrd="0" presId="urn:microsoft.com/office/officeart/2005/8/layout/orgChart1"/>
    <dgm:cxn modelId="{BDB2ED54-39B5-2A40-A555-AC7A76665753}" type="presParOf" srcId="{52A9F7F5-57A1-4F16-ACC6-388C34206945}" destId="{4D3FE59B-E5E8-4E4F-A7E5-3D707C39B9BC}" srcOrd="1" destOrd="0" presId="urn:microsoft.com/office/officeart/2005/8/layout/orgChart1"/>
    <dgm:cxn modelId="{791476AE-217E-E84E-A566-A85CBF9DFC55}" type="presParOf" srcId="{74F81407-52D2-45A4-81CF-E9D36C9F1620}" destId="{96AF64EB-243C-463F-9B57-74D2583BBC17}" srcOrd="1" destOrd="0" presId="urn:microsoft.com/office/officeart/2005/8/layout/orgChart1"/>
    <dgm:cxn modelId="{84EFFF24-46D2-3D42-ABFE-E6D4217A324F}" type="presParOf" srcId="{74F81407-52D2-45A4-81CF-E9D36C9F1620}" destId="{148E7489-0802-4D0D-92CE-E74BF19ABD62}" srcOrd="2" destOrd="0" presId="urn:microsoft.com/office/officeart/2005/8/layout/orgChart1"/>
    <dgm:cxn modelId="{B325A0C8-C315-A841-BE74-14A89A415D19}" type="presParOf" srcId="{8A8EA37A-3D45-481B-A5F0-34E2A6850862}" destId="{3CF76276-0859-4987-B337-DC1252602784}" srcOrd="2" destOrd="0" presId="urn:microsoft.com/office/officeart/2005/8/layout/orgChart1"/>
    <dgm:cxn modelId="{D8D67BF4-0956-4247-8FE5-1CBD439510DB}" type="presParOf" srcId="{257E60FB-1C7A-4714-8E2A-75EDDBFCFF65}" destId="{9C13D85D-A07B-4BDA-A48A-D68BF9FC4A2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21566A-AE3D-4161-9C85-B36B94F3A8B5}">
      <dsp:nvSpPr>
        <dsp:cNvPr id="0" name=""/>
        <dsp:cNvSpPr/>
      </dsp:nvSpPr>
      <dsp:spPr>
        <a:xfrm>
          <a:off x="0" y="0"/>
          <a:ext cx="8382000" cy="2194560"/>
        </a:xfrm>
        <a:prstGeom prst="roundRect">
          <a:avLst>
            <a:gd name="adj" fmla="val 1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13971D-2093-4900-B305-EFB367C6CF28}">
      <dsp:nvSpPr>
        <dsp:cNvPr id="0" name=""/>
        <dsp:cNvSpPr/>
      </dsp:nvSpPr>
      <dsp:spPr>
        <a:xfrm>
          <a:off x="253768" y="292608"/>
          <a:ext cx="1831270" cy="1609344"/>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04C73C-879D-4BF2-A7C5-0623F6AADB12}">
      <dsp:nvSpPr>
        <dsp:cNvPr id="0" name=""/>
        <dsp:cNvSpPr/>
      </dsp:nvSpPr>
      <dsp:spPr>
        <a:xfrm rot="10800000">
          <a:off x="253768" y="2194559"/>
          <a:ext cx="1831270" cy="2682240"/>
        </a:xfrm>
        <a:prstGeom prst="round2SameRect">
          <a:avLst>
            <a:gd name="adj1" fmla="val 105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Ensure identification of the brand with customers and an association of the brand in customers’ minds  </a:t>
          </a:r>
        </a:p>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TARGET GROUP</a:t>
          </a:r>
          <a:endParaRPr lang="en-US" sz="1600" b="0" i="0" kern="1200" dirty="0">
            <a:latin typeface="Arial" charset="0"/>
            <a:ea typeface="Arial" charset="0"/>
            <a:cs typeface="Arial" charset="0"/>
          </a:endParaRPr>
        </a:p>
      </dsp:txBody>
      <dsp:txXfrm rot="10800000">
        <a:off x="310086" y="2194559"/>
        <a:ext cx="1718634" cy="2625922"/>
      </dsp:txXfrm>
    </dsp:sp>
    <dsp:sp modelId="{C0AB767A-B5D7-427D-A4BD-911AAEDBBE23}">
      <dsp:nvSpPr>
        <dsp:cNvPr id="0" name=""/>
        <dsp:cNvSpPr/>
      </dsp:nvSpPr>
      <dsp:spPr>
        <a:xfrm>
          <a:off x="2268165" y="292608"/>
          <a:ext cx="1831270" cy="1609344"/>
        </a:xfrm>
        <a:prstGeom prst="roundRect">
          <a:avLst>
            <a:gd name="adj" fmla="val 10000"/>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7A8153-B596-4B3D-88E7-4764424878D8}">
      <dsp:nvSpPr>
        <dsp:cNvPr id="0" name=""/>
        <dsp:cNvSpPr/>
      </dsp:nvSpPr>
      <dsp:spPr>
        <a:xfrm rot="10800000">
          <a:off x="2268165" y="2194559"/>
          <a:ext cx="1831270" cy="2682240"/>
        </a:xfrm>
        <a:prstGeom prst="round2SameRect">
          <a:avLst>
            <a:gd name="adj1" fmla="val 10500"/>
            <a:gd name="adj2" fmla="val 0"/>
          </a:avLst>
        </a:prstGeom>
        <a:solidFill>
          <a:schemeClr val="accent2">
            <a:hueOff val="635930"/>
            <a:satOff val="-14509"/>
            <a:lumOff val="536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Establish the totality of brand meaning in the minds of consumers</a:t>
          </a:r>
        </a:p>
        <a:p>
          <a:pPr lvl="0" algn="ctr" defTabSz="711200">
            <a:lnSpc>
              <a:spcPct val="90000"/>
            </a:lnSpc>
            <a:spcBef>
              <a:spcPct val="0"/>
            </a:spcBef>
            <a:spcAft>
              <a:spcPct val="35000"/>
            </a:spcAft>
          </a:pPr>
          <a:endParaRPr lang="en-US" sz="1600" b="0" i="0" kern="1200" dirty="0" smtClean="0">
            <a:latin typeface="Arial" charset="0"/>
            <a:ea typeface="Arial" charset="0"/>
            <a:cs typeface="Arial" charset="0"/>
          </a:endParaRPr>
        </a:p>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Position</a:t>
          </a:r>
          <a:endParaRPr lang="en-US" sz="1600" b="0" i="0" kern="1200" dirty="0">
            <a:latin typeface="Arial" charset="0"/>
            <a:ea typeface="Arial" charset="0"/>
            <a:cs typeface="Arial" charset="0"/>
          </a:endParaRPr>
        </a:p>
      </dsp:txBody>
      <dsp:txXfrm rot="10800000">
        <a:off x="2324483" y="2194559"/>
        <a:ext cx="1718634" cy="2625922"/>
      </dsp:txXfrm>
    </dsp:sp>
    <dsp:sp modelId="{04B96544-3C9B-4E66-AA68-A2E2243F66A4}">
      <dsp:nvSpPr>
        <dsp:cNvPr id="0" name=""/>
        <dsp:cNvSpPr/>
      </dsp:nvSpPr>
      <dsp:spPr>
        <a:xfrm>
          <a:off x="4282563" y="292608"/>
          <a:ext cx="1831270" cy="1609344"/>
        </a:xfrm>
        <a:prstGeom prst="roundRect">
          <a:avLst>
            <a:gd name="adj" fmla="val 10000"/>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D92D3C-194D-49AB-8945-2F370C8DCA7D}">
      <dsp:nvSpPr>
        <dsp:cNvPr id="0" name=""/>
        <dsp:cNvSpPr/>
      </dsp:nvSpPr>
      <dsp:spPr>
        <a:xfrm rot="10800000">
          <a:off x="4282563" y="2194559"/>
          <a:ext cx="1831270" cy="2682240"/>
        </a:xfrm>
        <a:prstGeom prst="round2SameRect">
          <a:avLst>
            <a:gd name="adj1" fmla="val 10500"/>
            <a:gd name="adj2" fmla="val 0"/>
          </a:avLst>
        </a:prstGeom>
        <a:solidFill>
          <a:schemeClr val="accent2">
            <a:hueOff val="1271860"/>
            <a:satOff val="-29019"/>
            <a:lumOff val="1071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Elicit the proper customer responses to the brand identification and brand meaning</a:t>
          </a:r>
        </a:p>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 </a:t>
          </a:r>
        </a:p>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Communicate</a:t>
          </a:r>
        </a:p>
      </dsp:txBody>
      <dsp:txXfrm rot="10800000">
        <a:off x="4338881" y="2194559"/>
        <a:ext cx="1718634" cy="2625922"/>
      </dsp:txXfrm>
    </dsp:sp>
    <dsp:sp modelId="{1B09ECEF-5373-4FFC-AA38-9579B65AB9EA}">
      <dsp:nvSpPr>
        <dsp:cNvPr id="0" name=""/>
        <dsp:cNvSpPr/>
      </dsp:nvSpPr>
      <dsp:spPr>
        <a:xfrm>
          <a:off x="6296961" y="292608"/>
          <a:ext cx="1831270" cy="1609344"/>
        </a:xfrm>
        <a:prstGeom prst="roundRect">
          <a:avLst>
            <a:gd name="adj" fmla="val 10000"/>
          </a:avLst>
        </a:prstGeom>
        <a:blipFill rotWithShape="0">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8B26B6-5B00-4D63-87F4-472ED5F14824}">
      <dsp:nvSpPr>
        <dsp:cNvPr id="0" name=""/>
        <dsp:cNvSpPr/>
      </dsp:nvSpPr>
      <dsp:spPr>
        <a:xfrm rot="10800000">
          <a:off x="6296961" y="2194559"/>
          <a:ext cx="1831270" cy="2682240"/>
        </a:xfrm>
        <a:prstGeom prst="round2SameRect">
          <a:avLst>
            <a:gd name="adj1" fmla="val 10500"/>
            <a:gd name="adj2" fmla="val 0"/>
          </a:avLst>
        </a:prstGeom>
        <a:solidFill>
          <a:schemeClr val="accent2">
            <a:hueOff val="1907790"/>
            <a:satOff val="-43528"/>
            <a:lumOff val="1607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n-US" sz="1600" b="0" i="0" kern="1200" dirty="0" smtClean="0">
              <a:latin typeface="Arial" charset="0"/>
              <a:ea typeface="Arial" charset="0"/>
              <a:cs typeface="Arial" charset="0"/>
            </a:rPr>
            <a:t>Convert brand response to create an intense, active loyalty relationship between customers and the brand Customer Relations</a:t>
          </a:r>
        </a:p>
      </dsp:txBody>
      <dsp:txXfrm rot="10800000">
        <a:off x="6353279" y="2194559"/>
        <a:ext cx="1718634" cy="2625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7E49-E99F-4668-9110-8FA9A055090A}">
      <dsp:nvSpPr>
        <dsp:cNvPr id="0" name=""/>
        <dsp:cNvSpPr/>
      </dsp:nvSpPr>
      <dsp:spPr>
        <a:xfrm>
          <a:off x="7763196" y="2561857"/>
          <a:ext cx="91440" cy="307063"/>
        </a:xfrm>
        <a:custGeom>
          <a:avLst/>
          <a:gdLst/>
          <a:ahLst/>
          <a:cxnLst/>
          <a:rect l="0" t="0" r="0" b="0"/>
          <a:pathLst>
            <a:path>
              <a:moveTo>
                <a:pt x="45720" y="0"/>
              </a:moveTo>
              <a:lnTo>
                <a:pt x="45720" y="307063"/>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C374D-4AD9-4244-94C8-8789BAC0B6B3}">
      <dsp:nvSpPr>
        <dsp:cNvPr id="0" name=""/>
        <dsp:cNvSpPr/>
      </dsp:nvSpPr>
      <dsp:spPr>
        <a:xfrm>
          <a:off x="4270374" y="1523690"/>
          <a:ext cx="3538541" cy="307063"/>
        </a:xfrm>
        <a:custGeom>
          <a:avLst/>
          <a:gdLst/>
          <a:ahLst/>
          <a:cxnLst/>
          <a:rect l="0" t="0" r="0" b="0"/>
          <a:pathLst>
            <a:path>
              <a:moveTo>
                <a:pt x="0" y="0"/>
              </a:moveTo>
              <a:lnTo>
                <a:pt x="0" y="153531"/>
              </a:lnTo>
              <a:lnTo>
                <a:pt x="3538541" y="153531"/>
              </a:lnTo>
              <a:lnTo>
                <a:pt x="3538541" y="30706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10C9CA-D0BC-450D-8129-C8B43BFF0D7C}">
      <dsp:nvSpPr>
        <dsp:cNvPr id="0" name=""/>
        <dsp:cNvSpPr/>
      </dsp:nvSpPr>
      <dsp:spPr>
        <a:xfrm>
          <a:off x="5993925" y="2561857"/>
          <a:ext cx="91440" cy="307063"/>
        </a:xfrm>
        <a:custGeom>
          <a:avLst/>
          <a:gdLst/>
          <a:ahLst/>
          <a:cxnLst/>
          <a:rect l="0" t="0" r="0" b="0"/>
          <a:pathLst>
            <a:path>
              <a:moveTo>
                <a:pt x="45720" y="0"/>
              </a:moveTo>
              <a:lnTo>
                <a:pt x="45720" y="307063"/>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648906-27FC-4015-93BE-8E828C5D0847}">
      <dsp:nvSpPr>
        <dsp:cNvPr id="0" name=""/>
        <dsp:cNvSpPr/>
      </dsp:nvSpPr>
      <dsp:spPr>
        <a:xfrm>
          <a:off x="4270374" y="1523690"/>
          <a:ext cx="1769270" cy="307063"/>
        </a:xfrm>
        <a:custGeom>
          <a:avLst/>
          <a:gdLst/>
          <a:ahLst/>
          <a:cxnLst/>
          <a:rect l="0" t="0" r="0" b="0"/>
          <a:pathLst>
            <a:path>
              <a:moveTo>
                <a:pt x="0" y="0"/>
              </a:moveTo>
              <a:lnTo>
                <a:pt x="0" y="153531"/>
              </a:lnTo>
              <a:lnTo>
                <a:pt x="1769270" y="153531"/>
              </a:lnTo>
              <a:lnTo>
                <a:pt x="1769270" y="30706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DAB53C-D6D2-4076-BFB3-F29964C9F369}">
      <dsp:nvSpPr>
        <dsp:cNvPr id="0" name=""/>
        <dsp:cNvSpPr/>
      </dsp:nvSpPr>
      <dsp:spPr>
        <a:xfrm>
          <a:off x="4224655" y="2561857"/>
          <a:ext cx="91440" cy="307063"/>
        </a:xfrm>
        <a:custGeom>
          <a:avLst/>
          <a:gdLst/>
          <a:ahLst/>
          <a:cxnLst/>
          <a:rect l="0" t="0" r="0" b="0"/>
          <a:pathLst>
            <a:path>
              <a:moveTo>
                <a:pt x="45720" y="0"/>
              </a:moveTo>
              <a:lnTo>
                <a:pt x="45720" y="307063"/>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97AF13-5C1D-4AA9-8552-0F837E780031}">
      <dsp:nvSpPr>
        <dsp:cNvPr id="0" name=""/>
        <dsp:cNvSpPr/>
      </dsp:nvSpPr>
      <dsp:spPr>
        <a:xfrm>
          <a:off x="4224654" y="1523690"/>
          <a:ext cx="91440" cy="307063"/>
        </a:xfrm>
        <a:custGeom>
          <a:avLst/>
          <a:gdLst/>
          <a:ahLst/>
          <a:cxnLst/>
          <a:rect l="0" t="0" r="0" b="0"/>
          <a:pathLst>
            <a:path>
              <a:moveTo>
                <a:pt x="45720" y="0"/>
              </a:moveTo>
              <a:lnTo>
                <a:pt x="45720" y="30706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127B32-8DE6-4E39-A5A4-6BF7A0921577}">
      <dsp:nvSpPr>
        <dsp:cNvPr id="0" name=""/>
        <dsp:cNvSpPr/>
      </dsp:nvSpPr>
      <dsp:spPr>
        <a:xfrm>
          <a:off x="2455384" y="2561857"/>
          <a:ext cx="91440" cy="307063"/>
        </a:xfrm>
        <a:custGeom>
          <a:avLst/>
          <a:gdLst/>
          <a:ahLst/>
          <a:cxnLst/>
          <a:rect l="0" t="0" r="0" b="0"/>
          <a:pathLst>
            <a:path>
              <a:moveTo>
                <a:pt x="45720" y="0"/>
              </a:moveTo>
              <a:lnTo>
                <a:pt x="45720" y="307063"/>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8BF4D7-C4AE-479D-BB0D-9A91BA3EB0D4}">
      <dsp:nvSpPr>
        <dsp:cNvPr id="0" name=""/>
        <dsp:cNvSpPr/>
      </dsp:nvSpPr>
      <dsp:spPr>
        <a:xfrm>
          <a:off x="2501104" y="1523690"/>
          <a:ext cx="1769270" cy="307063"/>
        </a:xfrm>
        <a:custGeom>
          <a:avLst/>
          <a:gdLst/>
          <a:ahLst/>
          <a:cxnLst/>
          <a:rect l="0" t="0" r="0" b="0"/>
          <a:pathLst>
            <a:path>
              <a:moveTo>
                <a:pt x="1769270" y="0"/>
              </a:moveTo>
              <a:lnTo>
                <a:pt x="1769270" y="153531"/>
              </a:lnTo>
              <a:lnTo>
                <a:pt x="0" y="153531"/>
              </a:lnTo>
              <a:lnTo>
                <a:pt x="0" y="30706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8F282B-194C-4953-A170-529018F5E76E}">
      <dsp:nvSpPr>
        <dsp:cNvPr id="0" name=""/>
        <dsp:cNvSpPr/>
      </dsp:nvSpPr>
      <dsp:spPr>
        <a:xfrm>
          <a:off x="686113" y="2561857"/>
          <a:ext cx="91440" cy="307063"/>
        </a:xfrm>
        <a:custGeom>
          <a:avLst/>
          <a:gdLst/>
          <a:ahLst/>
          <a:cxnLst/>
          <a:rect l="0" t="0" r="0" b="0"/>
          <a:pathLst>
            <a:path>
              <a:moveTo>
                <a:pt x="45720" y="0"/>
              </a:moveTo>
              <a:lnTo>
                <a:pt x="45720" y="307063"/>
              </a:lnTo>
            </a:path>
          </a:pathLst>
        </a:custGeom>
        <a:noFill/>
        <a:ln w="127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EED259-FD76-4387-B762-032ED2A630B9}">
      <dsp:nvSpPr>
        <dsp:cNvPr id="0" name=""/>
        <dsp:cNvSpPr/>
      </dsp:nvSpPr>
      <dsp:spPr>
        <a:xfrm>
          <a:off x="731833" y="1523690"/>
          <a:ext cx="3538541" cy="307063"/>
        </a:xfrm>
        <a:custGeom>
          <a:avLst/>
          <a:gdLst/>
          <a:ahLst/>
          <a:cxnLst/>
          <a:rect l="0" t="0" r="0" b="0"/>
          <a:pathLst>
            <a:path>
              <a:moveTo>
                <a:pt x="3538541" y="0"/>
              </a:moveTo>
              <a:lnTo>
                <a:pt x="3538541" y="153531"/>
              </a:lnTo>
              <a:lnTo>
                <a:pt x="0" y="153531"/>
              </a:lnTo>
              <a:lnTo>
                <a:pt x="0" y="307063"/>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456DC5-90D6-4742-8C05-1607D30A1268}">
      <dsp:nvSpPr>
        <dsp:cNvPr id="0" name=""/>
        <dsp:cNvSpPr/>
      </dsp:nvSpPr>
      <dsp:spPr>
        <a:xfrm>
          <a:off x="3539271" y="792587"/>
          <a:ext cx="1462207" cy="73110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Brand personality</a:t>
          </a:r>
          <a:endParaRPr kumimoji="0" lang="th-TH" sz="1200" b="1" i="0" u="none" strike="noStrike" kern="1200" cap="none" normalizeH="0" baseline="0" dirty="0" smtClean="0">
            <a:ln/>
            <a:effectLst/>
            <a:latin typeface="Arial" charset="0"/>
            <a:cs typeface="Angsana New" pitchFamily="18" charset="-34"/>
          </a:endParaRPr>
        </a:p>
      </dsp:txBody>
      <dsp:txXfrm>
        <a:off x="3539271" y="792587"/>
        <a:ext cx="1462207" cy="731103"/>
      </dsp:txXfrm>
    </dsp:sp>
    <dsp:sp modelId="{C41B556E-6068-4A46-B305-0D9884928498}">
      <dsp:nvSpPr>
        <dsp:cNvPr id="0" name=""/>
        <dsp:cNvSpPr/>
      </dsp:nvSpPr>
      <dsp:spPr>
        <a:xfrm>
          <a:off x="729" y="1830754"/>
          <a:ext cx="1462207" cy="7311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Sincerity</a:t>
          </a:r>
          <a:endParaRPr kumimoji="0" lang="th-TH" sz="1200" b="1" i="0" u="none" strike="noStrike" kern="1200" cap="none" normalizeH="0" baseline="0" dirty="0" smtClean="0">
            <a:ln/>
            <a:effectLst/>
            <a:latin typeface="Arial" charset="0"/>
            <a:cs typeface="Angsana New" pitchFamily="18" charset="-34"/>
          </a:endParaRPr>
        </a:p>
      </dsp:txBody>
      <dsp:txXfrm>
        <a:off x="729" y="1830754"/>
        <a:ext cx="1462207" cy="731103"/>
      </dsp:txXfrm>
    </dsp:sp>
    <dsp:sp modelId="{2EBE81D6-B327-4B9B-AFC9-B0AD40F0D12B}">
      <dsp:nvSpPr>
        <dsp:cNvPr id="0" name=""/>
        <dsp:cNvSpPr/>
      </dsp:nvSpPr>
      <dsp:spPr>
        <a:xfrm>
          <a:off x="729" y="2868921"/>
          <a:ext cx="1462207" cy="7311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Down to Earth</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Honest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Wholesome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Cheerful</a:t>
          </a:r>
          <a:endParaRPr kumimoji="0" lang="th-TH" sz="1200" b="1" i="0" u="none" strike="noStrike" kern="1200" cap="none" normalizeH="0" baseline="0" dirty="0" smtClean="0">
            <a:ln/>
            <a:effectLst/>
            <a:latin typeface="Arial" charset="0"/>
            <a:cs typeface="Angsana New" pitchFamily="18" charset="-34"/>
          </a:endParaRPr>
        </a:p>
      </dsp:txBody>
      <dsp:txXfrm>
        <a:off x="729" y="2868921"/>
        <a:ext cx="1462207" cy="731103"/>
      </dsp:txXfrm>
    </dsp:sp>
    <dsp:sp modelId="{29C0B192-8F32-4D1F-ACCB-FEADA940E048}">
      <dsp:nvSpPr>
        <dsp:cNvPr id="0" name=""/>
        <dsp:cNvSpPr/>
      </dsp:nvSpPr>
      <dsp:spPr>
        <a:xfrm>
          <a:off x="1770000" y="1830754"/>
          <a:ext cx="1462207" cy="7311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Excitement</a:t>
          </a:r>
          <a:endParaRPr kumimoji="0" lang="th-TH" sz="1200" b="1" i="0" u="none" strike="noStrike" kern="1200" cap="none" normalizeH="0" baseline="0" dirty="0" smtClean="0">
            <a:ln/>
            <a:effectLst/>
            <a:latin typeface="Arial" charset="0"/>
            <a:cs typeface="Angsana New" pitchFamily="18" charset="-34"/>
          </a:endParaRPr>
        </a:p>
      </dsp:txBody>
      <dsp:txXfrm>
        <a:off x="1770000" y="1830754"/>
        <a:ext cx="1462207" cy="731103"/>
      </dsp:txXfrm>
    </dsp:sp>
    <dsp:sp modelId="{DA28C4B6-58E8-4B6D-A599-02F319DAD107}">
      <dsp:nvSpPr>
        <dsp:cNvPr id="0" name=""/>
        <dsp:cNvSpPr/>
      </dsp:nvSpPr>
      <dsp:spPr>
        <a:xfrm>
          <a:off x="1770000" y="2868921"/>
          <a:ext cx="1462207" cy="7311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Daring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Spirited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Imaginative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Up to Date</a:t>
          </a:r>
          <a:endParaRPr kumimoji="0" lang="th-TH" sz="1200" b="1" i="0" u="none" strike="noStrike" kern="1200" cap="none" normalizeH="0" baseline="0" dirty="0" smtClean="0">
            <a:ln/>
            <a:effectLst/>
            <a:latin typeface="Arial" charset="0"/>
            <a:cs typeface="Angsana New" pitchFamily="18" charset="-34"/>
          </a:endParaRPr>
        </a:p>
      </dsp:txBody>
      <dsp:txXfrm>
        <a:off x="1770000" y="2868921"/>
        <a:ext cx="1462207" cy="731103"/>
      </dsp:txXfrm>
    </dsp:sp>
    <dsp:sp modelId="{66B6B091-83DB-4B85-A3B2-25323132CE5C}">
      <dsp:nvSpPr>
        <dsp:cNvPr id="0" name=""/>
        <dsp:cNvSpPr/>
      </dsp:nvSpPr>
      <dsp:spPr>
        <a:xfrm>
          <a:off x="3539271" y="1830754"/>
          <a:ext cx="1462207" cy="7311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Competence</a:t>
          </a:r>
          <a:endParaRPr kumimoji="0" lang="th-TH" sz="1200" b="1" i="0" u="none" strike="noStrike" kern="1200" cap="none" normalizeH="0" baseline="0" dirty="0" smtClean="0">
            <a:ln/>
            <a:effectLst/>
            <a:latin typeface="Arial" charset="0"/>
            <a:cs typeface="Angsana New" pitchFamily="18" charset="-34"/>
          </a:endParaRPr>
        </a:p>
      </dsp:txBody>
      <dsp:txXfrm>
        <a:off x="3539271" y="1830754"/>
        <a:ext cx="1462207" cy="731103"/>
      </dsp:txXfrm>
    </dsp:sp>
    <dsp:sp modelId="{6771E93B-C0AB-472E-90AE-4DA8E8F5919D}">
      <dsp:nvSpPr>
        <dsp:cNvPr id="0" name=""/>
        <dsp:cNvSpPr/>
      </dsp:nvSpPr>
      <dsp:spPr>
        <a:xfrm>
          <a:off x="3539271" y="2868921"/>
          <a:ext cx="1462207" cy="7311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Reliable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Intelligent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Successful</a:t>
          </a:r>
          <a:endParaRPr kumimoji="0" lang="th-TH" sz="1200" b="1" i="0" u="none" strike="noStrike" kern="1200" cap="none" normalizeH="0" baseline="0" dirty="0" smtClean="0">
            <a:ln/>
            <a:effectLst/>
            <a:latin typeface="Arial" charset="0"/>
            <a:cs typeface="Angsana New" pitchFamily="18" charset="-34"/>
          </a:endParaRPr>
        </a:p>
      </dsp:txBody>
      <dsp:txXfrm>
        <a:off x="3539271" y="2868921"/>
        <a:ext cx="1462207" cy="731103"/>
      </dsp:txXfrm>
    </dsp:sp>
    <dsp:sp modelId="{C6365220-D25E-48C9-9732-36654470BDB9}">
      <dsp:nvSpPr>
        <dsp:cNvPr id="0" name=""/>
        <dsp:cNvSpPr/>
      </dsp:nvSpPr>
      <dsp:spPr>
        <a:xfrm>
          <a:off x="5308542" y="1830754"/>
          <a:ext cx="1462207" cy="7311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Sophistication</a:t>
          </a:r>
          <a:endParaRPr kumimoji="0" lang="th-TH" sz="1200" b="1" i="0" u="none" strike="noStrike" kern="1200" cap="none" normalizeH="0" baseline="0" dirty="0" smtClean="0">
            <a:ln/>
            <a:effectLst/>
            <a:latin typeface="Arial" charset="0"/>
            <a:cs typeface="Angsana New" pitchFamily="18" charset="-34"/>
          </a:endParaRPr>
        </a:p>
      </dsp:txBody>
      <dsp:txXfrm>
        <a:off x="5308542" y="1830754"/>
        <a:ext cx="1462207" cy="731103"/>
      </dsp:txXfrm>
    </dsp:sp>
    <dsp:sp modelId="{8B57E230-213F-4A0A-AADD-189C9E41C2FC}">
      <dsp:nvSpPr>
        <dsp:cNvPr id="0" name=""/>
        <dsp:cNvSpPr/>
      </dsp:nvSpPr>
      <dsp:spPr>
        <a:xfrm>
          <a:off x="5308542" y="2868921"/>
          <a:ext cx="1462207" cy="7311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Upper class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Charming</a:t>
          </a:r>
          <a:endParaRPr kumimoji="0" lang="th-TH" sz="1200" b="1" i="0" u="none" strike="noStrike" kern="1200" cap="none" normalizeH="0" baseline="0" dirty="0" smtClean="0">
            <a:ln/>
            <a:effectLst/>
            <a:latin typeface="Arial" charset="0"/>
            <a:cs typeface="Angsana New" pitchFamily="18" charset="-34"/>
          </a:endParaRPr>
        </a:p>
      </dsp:txBody>
      <dsp:txXfrm>
        <a:off x="5308542" y="2868921"/>
        <a:ext cx="1462207" cy="731103"/>
      </dsp:txXfrm>
    </dsp:sp>
    <dsp:sp modelId="{C1E101B5-1F7D-443C-B08E-C3560B36A8CA}">
      <dsp:nvSpPr>
        <dsp:cNvPr id="0" name=""/>
        <dsp:cNvSpPr/>
      </dsp:nvSpPr>
      <dsp:spPr>
        <a:xfrm>
          <a:off x="7077812" y="1830754"/>
          <a:ext cx="1462207" cy="7311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Ruggedness</a:t>
          </a:r>
          <a:endParaRPr kumimoji="0" lang="th-TH" sz="1200" b="1" i="0" u="none" strike="noStrike" kern="1200" cap="none" normalizeH="0" baseline="0" dirty="0" smtClean="0">
            <a:ln/>
            <a:effectLst/>
            <a:latin typeface="Arial" charset="0"/>
            <a:cs typeface="Angsana New" pitchFamily="18" charset="-34"/>
          </a:endParaRPr>
        </a:p>
      </dsp:txBody>
      <dsp:txXfrm>
        <a:off x="7077812" y="1830754"/>
        <a:ext cx="1462207" cy="731103"/>
      </dsp:txXfrm>
    </dsp:sp>
    <dsp:sp modelId="{060A4F9E-B9AE-4F37-B17E-0C800AC71AA1}">
      <dsp:nvSpPr>
        <dsp:cNvPr id="0" name=""/>
        <dsp:cNvSpPr/>
      </dsp:nvSpPr>
      <dsp:spPr>
        <a:xfrm>
          <a:off x="7077812" y="2868921"/>
          <a:ext cx="1462207" cy="7311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Outdoorsy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effectLst/>
              <a:latin typeface="Arial" charset="0"/>
              <a:cs typeface="Angsana New" pitchFamily="18" charset="-34"/>
            </a:rPr>
            <a:t>Tough</a:t>
          </a:r>
          <a:endParaRPr kumimoji="0" lang="th-TH" sz="1200" b="1" i="0" u="none" strike="noStrike" kern="1200" cap="none" normalizeH="0" baseline="0" dirty="0" smtClean="0">
            <a:ln/>
            <a:effectLst/>
            <a:latin typeface="Arial" charset="0"/>
            <a:cs typeface="Angsana New" pitchFamily="18" charset="-34"/>
          </a:endParaRPr>
        </a:p>
      </dsp:txBody>
      <dsp:txXfrm>
        <a:off x="7077812" y="2868921"/>
        <a:ext cx="1462207" cy="731103"/>
      </dsp:txXfrm>
    </dsp:sp>
  </dsp:spTree>
</dsp:drawing>
</file>

<file path=ppt/diagrams/layout1.xml><?xml version="1.0" encoding="utf-8"?>
<dgm:layoutDef xmlns:dgm="http://schemas.openxmlformats.org/drawingml/2006/diagram" xmlns:a="http://schemas.openxmlformats.org/drawingml/2006/main" uniqueId="urn:microsoft.com/office/officeart/2005/8/layout/pList2#1">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7/25/16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1479972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6610" name="Rectangle 2"/>
          <p:cNvSpPr>
            <a:spLocks noGrp="1" noRot="1" noChangeAspect="1" noChangeArrowheads="1" noTextEdit="1"/>
          </p:cNvSpPr>
          <p:nvPr>
            <p:ph type="sldImg"/>
          </p:nvPr>
        </p:nvSpPr>
        <p:spPr>
          <a:xfrm>
            <a:off x="1150938" y="692150"/>
            <a:ext cx="4556125" cy="3416300"/>
          </a:xfrm>
          <a:ln/>
        </p:spPr>
      </p:sp>
      <p:sp>
        <p:nvSpPr>
          <p:cNvPr id="8366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14980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6610" name="Rectangle 2"/>
          <p:cNvSpPr>
            <a:spLocks noGrp="1" noRot="1" noChangeAspect="1" noChangeArrowheads="1" noTextEdit="1"/>
          </p:cNvSpPr>
          <p:nvPr>
            <p:ph type="sldImg"/>
          </p:nvPr>
        </p:nvSpPr>
        <p:spPr>
          <a:xfrm>
            <a:off x="1150938" y="692150"/>
            <a:ext cx="4556125" cy="3416300"/>
          </a:xfrm>
          <a:ln/>
        </p:spPr>
      </p:sp>
      <p:sp>
        <p:nvSpPr>
          <p:cNvPr id="8366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101986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48131"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20</a:t>
            </a:r>
          </a:p>
        </p:txBody>
      </p:sp>
      <p:sp>
        <p:nvSpPr>
          <p:cNvPr id="48132"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48133"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48134" name="Rectangle 6"/>
          <p:cNvSpPr>
            <a:spLocks noGrp="1" noRot="1" noChangeAspect="1" noChangeArrowheads="1" noTextEdit="1"/>
          </p:cNvSpPr>
          <p:nvPr>
            <p:ph type="sldImg"/>
          </p:nvPr>
        </p:nvSpPr>
        <p:spPr>
          <a:xfrm>
            <a:off x="1150938" y="692150"/>
            <a:ext cx="4556125" cy="3416300"/>
          </a:xfrm>
          <a:ln cap="flat"/>
        </p:spPr>
      </p:sp>
      <p:sp>
        <p:nvSpPr>
          <p:cNvPr id="48135"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86238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7394" name="Rectangle 2"/>
          <p:cNvSpPr>
            <a:spLocks noGrp="1" noRot="1" noChangeAspect="1" noChangeArrowheads="1" noTextEdit="1"/>
          </p:cNvSpPr>
          <p:nvPr>
            <p:ph type="sldImg"/>
          </p:nvPr>
        </p:nvSpPr>
        <p:spPr>
          <a:xfrm>
            <a:off x="1150938" y="692150"/>
            <a:ext cx="4556125" cy="3416300"/>
          </a:xfrm>
          <a:ln/>
        </p:spPr>
      </p:sp>
      <p:sp>
        <p:nvSpPr>
          <p:cNvPr id="82739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76924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A82D28A-CEB0-4A45-9A5C-2C46C3D5ED3C}" type="slidenum">
              <a:rPr lang="en-US" smtClean="0"/>
              <a:pPr/>
              <a:t>38</a:t>
            </a:fld>
            <a:endParaRPr lang="en-US"/>
          </a:p>
        </p:txBody>
      </p:sp>
    </p:spTree>
    <p:extLst>
      <p:ext uri="{BB962C8B-B14F-4D97-AF65-F5344CB8AC3E}">
        <p14:creationId xmlns:p14="http://schemas.microsoft.com/office/powerpoint/2010/main" val="89621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A82D28A-CEB0-4A45-9A5C-2C46C3D5ED3C}" type="slidenum">
              <a:rPr lang="en-US" smtClean="0"/>
              <a:pPr/>
              <a:t>39</a:t>
            </a:fld>
            <a:endParaRPr lang="en-US"/>
          </a:p>
        </p:txBody>
      </p:sp>
    </p:spTree>
    <p:extLst>
      <p:ext uri="{BB962C8B-B14F-4D97-AF65-F5344CB8AC3E}">
        <p14:creationId xmlns:p14="http://schemas.microsoft.com/office/powerpoint/2010/main" val="890346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A82D28A-CEB0-4A45-9A5C-2C46C3D5ED3C}" type="slidenum">
              <a:rPr lang="en-US" smtClean="0"/>
              <a:pPr/>
              <a:t>41</a:t>
            </a:fld>
            <a:endParaRPr lang="en-US"/>
          </a:p>
        </p:txBody>
      </p:sp>
    </p:spTree>
    <p:extLst>
      <p:ext uri="{BB962C8B-B14F-4D97-AF65-F5344CB8AC3E}">
        <p14:creationId xmlns:p14="http://schemas.microsoft.com/office/powerpoint/2010/main" val="379421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7/25/16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7/25/16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7/25/16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7/25/16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7/25/16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7/25/16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7/25/16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7/25/16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7/25/16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10588" cy="1325563"/>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301625" y="1676400"/>
            <a:ext cx="8540750" cy="4422775"/>
          </a:xfrm>
        </p:spPr>
        <p:txBody>
          <a:bodyPr/>
          <a:lstStyle/>
          <a:p>
            <a:endParaRPr lang="en-US"/>
          </a:p>
        </p:txBody>
      </p:sp>
      <p:sp>
        <p:nvSpPr>
          <p:cNvPr id="4" name="Date Placeholder 3"/>
          <p:cNvSpPr>
            <a:spLocks noGrp="1"/>
          </p:cNvSpPr>
          <p:nvPr>
            <p:ph type="dt" sz="half" idx="10"/>
          </p:nvPr>
        </p:nvSpPr>
        <p:spPr>
          <a:xfrm>
            <a:off x="304800" y="6245225"/>
            <a:ext cx="2286000" cy="476250"/>
          </a:xfrm>
        </p:spPr>
        <p:txBody>
          <a:bodyPr/>
          <a:lstStyle>
            <a:lvl1pPr>
              <a:defRPr/>
            </a:lvl1pPr>
          </a:lstStyle>
          <a:p>
            <a:endParaRPr lang="th-TH"/>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th-TH"/>
          </a:p>
        </p:txBody>
      </p:sp>
      <p:sp>
        <p:nvSpPr>
          <p:cNvPr id="6" name="Slide Number Placeholder 5"/>
          <p:cNvSpPr>
            <a:spLocks noGrp="1"/>
          </p:cNvSpPr>
          <p:nvPr>
            <p:ph type="sldNum" sz="quarter" idx="12"/>
          </p:nvPr>
        </p:nvSpPr>
        <p:spPr>
          <a:xfrm>
            <a:off x="6553200" y="6245225"/>
            <a:ext cx="2286000" cy="476250"/>
          </a:xfrm>
        </p:spPr>
        <p:txBody>
          <a:bodyPr/>
          <a:lstStyle>
            <a:lvl1pPr>
              <a:defRPr/>
            </a:lvl1pPr>
          </a:lstStyle>
          <a:p>
            <a:fld id="{7A0187CE-E5A4-4079-9D59-F46BE71FCC5E}"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7/25/16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9.png"/><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5.jpeg"/><Relationship Id="rId3" Type="http://schemas.openxmlformats.org/officeDocument/2006/relationships/image" Target="../media/image2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4" Type="http://schemas.openxmlformats.org/officeDocument/2006/relationships/image" Target="../media/image29.png"/><Relationship Id="rId5" Type="http://schemas.openxmlformats.org/officeDocument/2006/relationships/image" Target="../media/image30.jpeg"/><Relationship Id="rId6" Type="http://schemas.openxmlformats.org/officeDocument/2006/relationships/image" Target="../media/image31.jpeg"/><Relationship Id="rId1" Type="http://schemas.openxmlformats.org/officeDocument/2006/relationships/slideLayout" Target="../slideLayouts/slideLayout2.xml"/><Relationship Id="rId2" Type="http://schemas.openxmlformats.org/officeDocument/2006/relationships/image" Target="../media/image2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jpe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7" Type="http://schemas.openxmlformats.org/officeDocument/2006/relationships/image" Target="../media/image28.jpeg"/><Relationship Id="rId8" Type="http://schemas.openxmlformats.org/officeDocument/2006/relationships/image" Target="../media/image34.jpeg"/><Relationship Id="rId9" Type="http://schemas.openxmlformats.org/officeDocument/2006/relationships/image" Target="../media/image35.jpeg"/><Relationship Id="rId10" Type="http://schemas.openxmlformats.org/officeDocument/2006/relationships/image" Target="../media/image36.jpeg"/><Relationship Id="rId11" Type="http://schemas.openxmlformats.org/officeDocument/2006/relationships/image" Target="../media/image37.jpeg"/><Relationship Id="rId1" Type="http://schemas.openxmlformats.org/officeDocument/2006/relationships/slideLayout" Target="../slideLayouts/slideLayout14.xml"/><Relationship Id="rId2" Type="http://schemas.openxmlformats.org/officeDocument/2006/relationships/diagramData" Target="../diagrams/data2.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png"/><Relationship Id="rId5" Type="http://schemas.openxmlformats.org/officeDocument/2006/relationships/image" Target="../media/image41.jpeg"/><Relationship Id="rId6" Type="http://schemas.openxmlformats.org/officeDocument/2006/relationships/image" Target="../media/image42.jpeg"/><Relationship Id="rId7" Type="http://schemas.openxmlformats.org/officeDocument/2006/relationships/image" Target="../media/image43.png"/><Relationship Id="rId1" Type="http://schemas.openxmlformats.org/officeDocument/2006/relationships/slideLayout" Target="../slideLayouts/slideLayout14.xml"/><Relationship Id="rId2" Type="http://schemas.openxmlformats.org/officeDocument/2006/relationships/image" Target="../media/image38.jpeg"/></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4" Type="http://schemas.openxmlformats.org/officeDocument/2006/relationships/image" Target="../media/image45.png"/><Relationship Id="rId5" Type="http://schemas.openxmlformats.org/officeDocument/2006/relationships/image" Target="../media/image46.jpeg"/><Relationship Id="rId6" Type="http://schemas.openxmlformats.org/officeDocument/2006/relationships/image" Target="../media/image47.jpeg"/><Relationship Id="rId7" Type="http://schemas.openxmlformats.org/officeDocument/2006/relationships/image" Target="../media/image5.png"/><Relationship Id="rId1" Type="http://schemas.openxmlformats.org/officeDocument/2006/relationships/slideLayout" Target="../slideLayouts/slideLayout6.xml"/><Relationship Id="rId2" Type="http://schemas.openxmlformats.org/officeDocument/2006/relationships/image" Target="../media/image4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8.png"/><Relationship Id="rId3"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9.jpeg"/><Relationship Id="rId3" Type="http://schemas.openxmlformats.org/officeDocument/2006/relationships/image" Target="../media/image5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9.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9.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51.gi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57290" y="3214686"/>
            <a:ext cx="6400800" cy="657228"/>
          </a:xfrm>
        </p:spPr>
        <p:txBody>
          <a:bodyPr>
            <a:normAutofit/>
          </a:bodyPr>
          <a:lstStyle/>
          <a:p>
            <a:r>
              <a:rPr lang="en-US" sz="3600" dirty="0" smtClean="0">
                <a:latin typeface="Arial" charset="0"/>
                <a:ea typeface="Arial" charset="0"/>
                <a:cs typeface="Arial" charset="0"/>
              </a:rPr>
              <a:t>By  </a:t>
            </a:r>
            <a:r>
              <a:rPr lang="en-US" sz="3600" dirty="0" err="1" smtClean="0">
                <a:latin typeface="Arial" charset="0"/>
                <a:ea typeface="Arial" charset="0"/>
                <a:cs typeface="Arial" charset="0"/>
              </a:rPr>
              <a:t>Ajarn</a:t>
            </a:r>
            <a:r>
              <a:rPr lang="en-US" sz="3600" dirty="0" smtClean="0">
                <a:latin typeface="Arial" charset="0"/>
                <a:ea typeface="Arial" charset="0"/>
                <a:cs typeface="Arial" charset="0"/>
              </a:rPr>
              <a:t>  </a:t>
            </a:r>
            <a:r>
              <a:rPr lang="en-US" sz="3600" dirty="0" err="1" smtClean="0">
                <a:latin typeface="Arial" charset="0"/>
                <a:ea typeface="Arial" charset="0"/>
                <a:cs typeface="Arial" charset="0"/>
              </a:rPr>
              <a:t>Suwalya</a:t>
            </a:r>
            <a:endParaRPr lang="en-US" sz="3600" dirty="0" smtClean="0">
              <a:latin typeface="Arial" charset="0"/>
              <a:ea typeface="Arial" charset="0"/>
              <a:cs typeface="Arial" charset="0"/>
            </a:endParaRPr>
          </a:p>
          <a:p>
            <a:endParaRPr lang="en-US" dirty="0">
              <a:latin typeface="Arial" charset="0"/>
              <a:ea typeface="Arial" charset="0"/>
              <a:cs typeface="Arial" charset="0"/>
            </a:endParaRPr>
          </a:p>
        </p:txBody>
      </p:sp>
      <p:sp>
        <p:nvSpPr>
          <p:cNvPr id="2" name="Title 1"/>
          <p:cNvSpPr>
            <a:spLocks noGrp="1"/>
          </p:cNvSpPr>
          <p:nvPr>
            <p:ph type="ctrTitle"/>
          </p:nvPr>
        </p:nvSpPr>
        <p:spPr/>
        <p:txBody>
          <a:bodyPr>
            <a:normAutofit/>
          </a:bodyPr>
          <a:lstStyle/>
          <a:p>
            <a:r>
              <a:rPr lang="en-US" sz="3200" b="1" dirty="0" smtClean="0"/>
              <a:t>"Marketing/Branding Strategies in CLMV "</a:t>
            </a:r>
          </a:p>
          <a:p>
            <a:r>
              <a:rPr lang="en-US" sz="3200" b="1" dirty="0" smtClean="0"/>
              <a:t>Part II</a:t>
            </a:r>
          </a:p>
        </p:txBody>
      </p:sp>
      <p:pic>
        <p:nvPicPr>
          <p:cNvPr id="4" name="Picture 3"/>
          <p:cNvPicPr>
            <a:picLocks noChangeAspect="1"/>
          </p:cNvPicPr>
          <p:nvPr/>
        </p:nvPicPr>
        <p:blipFill>
          <a:blip r:embed="rId2"/>
          <a:stretch>
            <a:fillRect/>
          </a:stretch>
        </p:blipFill>
        <p:spPr>
          <a:xfrm>
            <a:off x="3891926" y="212371"/>
            <a:ext cx="1054828" cy="105482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285728"/>
            <a:ext cx="8358214" cy="1143000"/>
          </a:xfrm>
        </p:spPr>
        <p:txBody>
          <a:bodyPr>
            <a:normAutofit fontScale="90000"/>
          </a:bodyPr>
          <a:lstStyle/>
          <a:p>
            <a:r>
              <a:rPr lang="en-US" dirty="0" smtClean="0">
                <a:solidFill>
                  <a:schemeClr val="hlink"/>
                </a:solidFill>
              </a:rPr>
              <a:t>Coke: Share a Coke Campaign</a:t>
            </a:r>
            <a:br>
              <a:rPr lang="en-US" dirty="0" smtClean="0">
                <a:solidFill>
                  <a:schemeClr val="hlink"/>
                </a:solidFill>
              </a:rPr>
            </a:br>
            <a:r>
              <a:rPr lang="en-US" dirty="0" smtClean="0">
                <a:solidFill>
                  <a:schemeClr val="hlink"/>
                </a:solidFill>
              </a:rPr>
              <a:t>Global initiative into South East Asia</a:t>
            </a:r>
            <a:endParaRPr lang="en-US" dirty="0"/>
          </a:p>
        </p:txBody>
      </p:sp>
      <p:pic>
        <p:nvPicPr>
          <p:cNvPr id="7174" name="Picture 6" descr="http://www.caples.org/files/imagecache/page_main_image/coke_2.png"/>
          <p:cNvPicPr>
            <a:picLocks noChangeAspect="1" noChangeArrowheads="1"/>
          </p:cNvPicPr>
          <p:nvPr/>
        </p:nvPicPr>
        <p:blipFill>
          <a:blip r:embed="rId2" cstate="print"/>
          <a:srcRect/>
          <a:stretch>
            <a:fillRect/>
          </a:stretch>
        </p:blipFill>
        <p:spPr bwMode="auto">
          <a:xfrm>
            <a:off x="1357290" y="1785926"/>
            <a:ext cx="6153150" cy="435292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996847" y="265452"/>
            <a:ext cx="7772400" cy="1362075"/>
          </a:xfrm>
        </p:spPr>
        <p:txBody>
          <a:bodyPr/>
          <a:lstStyle/>
          <a:p>
            <a:r>
              <a:rPr lang="en-US"/>
              <a:t>"Share A Coke" Campaign Success</a:t>
            </a:r>
          </a:p>
        </p:txBody>
      </p:sp>
      <p:pic>
        <p:nvPicPr>
          <p:cNvPr id="4" name="Picture 2"/>
          <p:cNvPicPr>
            <a:picLocks noChangeAspect="1" noChangeArrowheads="1"/>
          </p:cNvPicPr>
          <p:nvPr/>
        </p:nvPicPr>
        <p:blipFill>
          <a:blip r:embed="rId2" cstate="print"/>
          <a:srcRect/>
          <a:stretch>
            <a:fillRect/>
          </a:stretch>
        </p:blipFill>
        <p:spPr bwMode="auto">
          <a:xfrm>
            <a:off x="445887" y="1912196"/>
            <a:ext cx="6099818" cy="3421803"/>
          </a:xfrm>
          <a:prstGeom prst="rect">
            <a:avLst/>
          </a:prstGeom>
          <a:noFill/>
          <a:ln w="9525">
            <a:noFill/>
            <a:miter lim="800000"/>
            <a:headEnd/>
            <a:tailEnd/>
          </a:ln>
          <a:effectLst/>
        </p:spPr>
      </p:pic>
      <p:pic>
        <p:nvPicPr>
          <p:cNvPr id="5" name="Picture 4"/>
          <p:cNvPicPr>
            <a:picLocks noChangeAspect="1"/>
          </p:cNvPicPr>
          <p:nvPr/>
        </p:nvPicPr>
        <p:blipFill>
          <a:blip r:embed="rId3"/>
          <a:stretch>
            <a:fillRect/>
          </a:stretch>
        </p:blipFill>
        <p:spPr>
          <a:xfrm>
            <a:off x="7738050" y="5733737"/>
            <a:ext cx="1028492" cy="811967"/>
          </a:xfrm>
          <a:prstGeom prst="rect">
            <a:avLst/>
          </a:prstGeom>
        </p:spPr>
      </p:pic>
    </p:spTree>
    <p:extLst>
      <p:ext uri="{BB962C8B-B14F-4D97-AF65-F5344CB8AC3E}">
        <p14:creationId xmlns:p14="http://schemas.microsoft.com/office/powerpoint/2010/main" val="1550937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28662" y="0"/>
            <a:ext cx="7772400" cy="1143000"/>
          </a:xfrm>
        </p:spPr>
        <p:txBody>
          <a:bodyPr/>
          <a:lstStyle/>
          <a:p>
            <a:r>
              <a:rPr lang="en-US" dirty="0" smtClean="0">
                <a:solidFill>
                  <a:schemeClr val="hlink"/>
                </a:solidFill>
              </a:rPr>
              <a:t>Share a Coke</a:t>
            </a:r>
            <a:endParaRPr lang="en-US" dirty="0"/>
          </a:p>
        </p:txBody>
      </p:sp>
      <p:sp>
        <p:nvSpPr>
          <p:cNvPr id="4" name="Content Placeholder 3"/>
          <p:cNvSpPr>
            <a:spLocks noGrp="1"/>
          </p:cNvSpPr>
          <p:nvPr>
            <p:ph sz="quarter" idx="1"/>
          </p:nvPr>
        </p:nvSpPr>
        <p:spPr>
          <a:xfrm>
            <a:off x="428596" y="1285860"/>
            <a:ext cx="7658128" cy="5767414"/>
          </a:xfrm>
        </p:spPr>
        <p:txBody>
          <a:bodyPr>
            <a:normAutofit fontScale="62500" lnSpcReduction="20000"/>
          </a:bodyPr>
          <a:lstStyle/>
          <a:p>
            <a:pPr>
              <a:buFont typeface="Wingdings" pitchFamily="2" charset="2"/>
              <a:buChar char="§"/>
            </a:pPr>
            <a:r>
              <a:rPr lang="en-US" dirty="0" smtClean="0">
                <a:latin typeface="+mj-lt"/>
              </a:rPr>
              <a:t>Coca Cola is all set to spread the message of happiness in the tropical contours of the coconut country Thailand. This time, the leading cola brand is asking you to "Be Fizzy, Be Bold, Share a Coke".</a:t>
            </a:r>
          </a:p>
          <a:p>
            <a:pPr>
              <a:buFont typeface="Wingdings" pitchFamily="2" charset="2"/>
              <a:buChar char="§"/>
            </a:pPr>
            <a:r>
              <a:rPr lang="en-US" dirty="0" smtClean="0">
                <a:latin typeface="+mj-lt"/>
              </a:rPr>
              <a:t>Investing an outstanding 140 million Baht, the entire Thailand will be flooded with 250 million Coke cans, having people's nicknames and their expressions printed on them.</a:t>
            </a:r>
            <a:br>
              <a:rPr lang="en-US" dirty="0" smtClean="0">
                <a:latin typeface="+mj-lt"/>
              </a:rPr>
            </a:br>
            <a:r>
              <a:rPr lang="en-US" dirty="0" smtClean="0">
                <a:latin typeface="+mj-lt"/>
              </a:rPr>
              <a:t/>
            </a:r>
            <a:br>
              <a:rPr lang="en-US" dirty="0" smtClean="0">
                <a:latin typeface="+mj-lt"/>
              </a:rPr>
            </a:br>
            <a:r>
              <a:rPr lang="en-US" dirty="0" smtClean="0">
                <a:latin typeface="+mj-lt"/>
              </a:rPr>
              <a:t>"</a:t>
            </a:r>
            <a:r>
              <a:rPr lang="en-US" sz="3600" dirty="0" smtClean="0">
                <a:solidFill>
                  <a:srgbClr val="FF0000"/>
                </a:solidFill>
                <a:latin typeface="+mj-lt"/>
              </a:rPr>
              <a:t>We know that Thai people are positive and happy … But they are also very reserved about expressing how they feel about other people, especially when those feelings are mixed with special emotions or are particularly complimentary,” </a:t>
            </a:r>
            <a:r>
              <a:rPr lang="en-US" sz="3600" dirty="0" err="1" smtClean="0">
                <a:solidFill>
                  <a:srgbClr val="FF0000"/>
                </a:solidFill>
                <a:latin typeface="+mj-lt"/>
              </a:rPr>
              <a:t>Konstantinos</a:t>
            </a:r>
            <a:r>
              <a:rPr lang="en-US" sz="3600" dirty="0" smtClean="0">
                <a:solidFill>
                  <a:srgbClr val="FF0000"/>
                </a:solidFill>
                <a:latin typeface="+mj-lt"/>
              </a:rPr>
              <a:t> </a:t>
            </a:r>
            <a:r>
              <a:rPr lang="en-US" sz="3600" dirty="0" err="1" smtClean="0">
                <a:solidFill>
                  <a:srgbClr val="FF0000"/>
                </a:solidFill>
                <a:latin typeface="+mj-lt"/>
              </a:rPr>
              <a:t>Delialis</a:t>
            </a:r>
            <a:r>
              <a:rPr lang="en-US" sz="3600" dirty="0" smtClean="0">
                <a:solidFill>
                  <a:srgbClr val="FF0000"/>
                </a:solidFill>
                <a:latin typeface="+mj-lt"/>
              </a:rPr>
              <a:t>, marketing director of Coca-Cola (Thailand), said in his first interview with local media.</a:t>
            </a:r>
            <a:r>
              <a:rPr lang="en-US" dirty="0" smtClean="0">
                <a:latin typeface="+mj-lt"/>
              </a:rPr>
              <a:t/>
            </a:r>
            <a:br>
              <a:rPr lang="en-US" dirty="0" smtClean="0">
                <a:latin typeface="+mj-lt"/>
              </a:rPr>
            </a:br>
            <a:r>
              <a:rPr lang="en-US" dirty="0" smtClean="0">
                <a:latin typeface="+mj-lt"/>
              </a:rPr>
              <a:t/>
            </a:r>
            <a:br>
              <a:rPr lang="en-US" dirty="0" smtClean="0">
                <a:latin typeface="+mj-lt"/>
              </a:rPr>
            </a:br>
            <a:r>
              <a:rPr lang="en-US" dirty="0" smtClean="0">
                <a:latin typeface="+mj-lt"/>
              </a:rPr>
              <a:t>‘Share a Coke’ campaign is a marketing initiative by Coca Cola that started from Australia, and then went on to  the UK, Italy, France, Brazil, Austria, Germany, Greece and Israel.</a:t>
            </a:r>
            <a:br>
              <a:rPr lang="en-US" dirty="0" smtClean="0">
                <a:latin typeface="+mj-lt"/>
              </a:rPr>
            </a:br>
            <a:r>
              <a:rPr lang="en-US" dirty="0" smtClean="0">
                <a:latin typeface="+mj-lt"/>
              </a:rPr>
              <a:t/>
            </a:r>
            <a:br>
              <a:rPr lang="en-US" dirty="0" smtClean="0">
                <a:latin typeface="+mj-lt"/>
              </a:rPr>
            </a:br>
            <a:r>
              <a:rPr lang="en-US" dirty="0" smtClean="0">
                <a:latin typeface="+mj-lt"/>
              </a:rPr>
              <a:t>The summer campaign invited consumers to share a moment of happiness with friends, family and loved ones by  swapping the iconic logo on the Coke bottles with personalized names. From user generated print names to social media sharing, the campaign has it all.</a:t>
            </a:r>
            <a:br>
              <a:rPr lang="en-US" dirty="0" smtClean="0">
                <a:latin typeface="+mj-lt"/>
              </a:rPr>
            </a:br>
            <a:r>
              <a:rPr lang="en-US" dirty="0" smtClean="0">
                <a:latin typeface="+mj-lt"/>
              </a:rPr>
              <a:t/>
            </a:r>
            <a:br>
              <a:rPr lang="en-US" dirty="0" smtClean="0">
                <a:latin typeface="+mj-lt"/>
              </a:rPr>
            </a:br>
            <a:endParaRPr lang="en-US" dirty="0"/>
          </a:p>
        </p:txBody>
      </p:sp>
      <p:sp>
        <p:nvSpPr>
          <p:cNvPr id="5" name="TextBox 4"/>
          <p:cNvSpPr txBox="1"/>
          <p:nvPr/>
        </p:nvSpPr>
        <p:spPr>
          <a:xfrm>
            <a:off x="5764203" y="6407925"/>
            <a:ext cx="1999265" cy="307777"/>
          </a:xfrm>
          <a:prstGeom prst="rect">
            <a:avLst/>
          </a:prstGeom>
          <a:noFill/>
        </p:spPr>
        <p:txBody>
          <a:bodyPr wrap="none" rtlCol="0">
            <a:spAutoFit/>
          </a:bodyPr>
          <a:lstStyle/>
          <a:p>
            <a:r>
              <a:rPr lang="en-US" sz="1400" dirty="0" smtClean="0"/>
              <a:t>Source:  </a:t>
            </a:r>
            <a:r>
              <a:rPr lang="en-US" sz="1400" dirty="0" err="1" smtClean="0"/>
              <a:t>Sulfiqar</a:t>
            </a:r>
            <a:r>
              <a:rPr lang="en-US" sz="1400" dirty="0" smtClean="0"/>
              <a:t> Ali </a:t>
            </a:r>
            <a:r>
              <a:rPr lang="en-US" sz="1400" dirty="0" err="1" smtClean="0"/>
              <a:t>Sajwani</a:t>
            </a:r>
            <a:endParaRPr lang="en-US" sz="1400" dirty="0"/>
          </a:p>
        </p:txBody>
      </p:sp>
      <p:pic>
        <p:nvPicPr>
          <p:cNvPr id="7" name="Picture 2"/>
          <p:cNvPicPr>
            <a:picLocks noChangeAspect="1" noChangeArrowheads="1"/>
          </p:cNvPicPr>
          <p:nvPr/>
        </p:nvPicPr>
        <p:blipFill>
          <a:blip r:embed="rId2" cstate="print"/>
          <a:srcRect/>
          <a:stretch>
            <a:fillRect/>
          </a:stretch>
        </p:blipFill>
        <p:spPr bwMode="auto">
          <a:xfrm>
            <a:off x="6143636" y="142852"/>
            <a:ext cx="2500298" cy="881262"/>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1000100" y="785794"/>
            <a:ext cx="7658128" cy="5767414"/>
          </a:xfrm>
        </p:spPr>
        <p:txBody>
          <a:bodyPr>
            <a:normAutofit lnSpcReduction="10000"/>
          </a:bodyPr>
          <a:lstStyle/>
          <a:p>
            <a:pPr>
              <a:buFont typeface="Wingdings" pitchFamily="2" charset="2"/>
              <a:buChar char="§"/>
            </a:pPr>
            <a:r>
              <a:rPr lang="en-US" sz="3600" b="1" dirty="0" smtClean="0">
                <a:latin typeface="+mj-lt"/>
              </a:rPr>
              <a:t>YES, IT’S A HIT!</a:t>
            </a:r>
          </a:p>
          <a:p>
            <a:pPr>
              <a:buFont typeface="Wingdings" pitchFamily="2" charset="2"/>
              <a:buChar char="§"/>
            </a:pPr>
            <a:r>
              <a:rPr lang="en-US" dirty="0" smtClean="0">
                <a:latin typeface="+mj-lt"/>
              </a:rPr>
              <a:t/>
            </a:r>
            <a:br>
              <a:rPr lang="en-US" dirty="0" smtClean="0">
                <a:latin typeface="+mj-lt"/>
              </a:rPr>
            </a:br>
            <a:r>
              <a:rPr lang="en-US" dirty="0" smtClean="0">
                <a:latin typeface="+mj-lt"/>
              </a:rPr>
              <a:t>With the outstanding results on board, it would not be wrong to say that  Coca Cola’s ‘</a:t>
            </a:r>
            <a:r>
              <a:rPr lang="en-US" dirty="0" smtClean="0">
                <a:solidFill>
                  <a:srgbClr val="FF0000"/>
                </a:solidFill>
                <a:latin typeface="+mj-lt"/>
              </a:rPr>
              <a:t>Share a Coke’ campaign is one of the most successful global campaigns by the company till date.</a:t>
            </a:r>
            <a:r>
              <a:rPr lang="en-US" dirty="0" smtClean="0">
                <a:latin typeface="+mj-lt"/>
              </a:rPr>
              <a:t/>
            </a:r>
            <a:br>
              <a:rPr lang="en-US" dirty="0" smtClean="0">
                <a:latin typeface="+mj-lt"/>
              </a:rPr>
            </a:br>
            <a:r>
              <a:rPr lang="en-US" dirty="0" smtClean="0">
                <a:latin typeface="+mj-lt"/>
              </a:rPr>
              <a:t/>
            </a:r>
            <a:br>
              <a:rPr lang="en-US" dirty="0" smtClean="0">
                <a:latin typeface="+mj-lt"/>
              </a:rPr>
            </a:br>
            <a:r>
              <a:rPr lang="en-US" dirty="0" smtClean="0">
                <a:latin typeface="+mj-lt"/>
              </a:rPr>
              <a:t>Australian statistics of the campaign reveal that Young adult consumption increased significantly by 7%. The campaign also earned a total of 18,300,000-plus media impressions, and traffic on the Coke </a:t>
            </a:r>
            <a:r>
              <a:rPr lang="en-US" dirty="0" err="1" smtClean="0">
                <a:latin typeface="+mj-lt"/>
              </a:rPr>
              <a:t>Facebook</a:t>
            </a:r>
            <a:r>
              <a:rPr lang="en-US" dirty="0" smtClean="0">
                <a:latin typeface="+mj-lt"/>
              </a:rPr>
              <a:t> site increased by 870%, with page likes growing by 39%.</a:t>
            </a:r>
            <a:br>
              <a:rPr lang="en-US" dirty="0" smtClean="0">
                <a:latin typeface="+mj-lt"/>
              </a:rPr>
            </a:br>
            <a:r>
              <a:rPr lang="en-US" dirty="0" smtClean="0">
                <a:latin typeface="+mj-lt"/>
              </a:rPr>
              <a:t/>
            </a:r>
            <a:br>
              <a:rPr lang="en-US" dirty="0" smtClean="0">
                <a:latin typeface="+mj-lt"/>
              </a:rPr>
            </a:br>
            <a:endParaRPr lang="en-US" dirty="0"/>
          </a:p>
        </p:txBody>
      </p:sp>
      <p:sp>
        <p:nvSpPr>
          <p:cNvPr id="5" name="Rectangle 4"/>
          <p:cNvSpPr/>
          <p:nvPr/>
        </p:nvSpPr>
        <p:spPr>
          <a:xfrm>
            <a:off x="4929689" y="6245431"/>
            <a:ext cx="1999265" cy="307777"/>
          </a:xfrm>
          <a:prstGeom prst="rect">
            <a:avLst/>
          </a:prstGeom>
        </p:spPr>
        <p:txBody>
          <a:bodyPr wrap="none">
            <a:spAutoFit/>
          </a:bodyPr>
          <a:lstStyle/>
          <a:p>
            <a:r>
              <a:rPr lang="en-US" sz="1400" dirty="0" smtClean="0"/>
              <a:t>Source:  </a:t>
            </a:r>
            <a:r>
              <a:rPr lang="en-US" sz="1400" dirty="0" err="1" smtClean="0"/>
              <a:t>Sulfiqar</a:t>
            </a:r>
            <a:r>
              <a:rPr lang="en-US" sz="1400" dirty="0" smtClean="0"/>
              <a:t> Ali </a:t>
            </a:r>
            <a:r>
              <a:rPr lang="en-US" sz="1400" dirty="0" err="1" smtClean="0"/>
              <a:t>Sajwani</a:t>
            </a:r>
            <a:endParaRPr lang="en-US" sz="1400" dirty="0"/>
          </a:p>
        </p:txBody>
      </p:sp>
      <p:pic>
        <p:nvPicPr>
          <p:cNvPr id="7" name="Picture 2"/>
          <p:cNvPicPr>
            <a:picLocks noChangeAspect="1" noChangeArrowheads="1"/>
          </p:cNvPicPr>
          <p:nvPr/>
        </p:nvPicPr>
        <p:blipFill>
          <a:blip r:embed="rId2" cstate="print"/>
          <a:srcRect/>
          <a:stretch>
            <a:fillRect/>
          </a:stretch>
        </p:blipFill>
        <p:spPr bwMode="auto">
          <a:xfrm>
            <a:off x="5929322" y="285728"/>
            <a:ext cx="2837553" cy="1000132"/>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85728"/>
            <a:ext cx="7772400" cy="1143000"/>
          </a:xfrm>
        </p:spPr>
        <p:txBody>
          <a:bodyPr/>
          <a:lstStyle/>
          <a:p>
            <a:r>
              <a:rPr lang="en-US" dirty="0" smtClean="0">
                <a:solidFill>
                  <a:schemeClr val="hlink"/>
                </a:solidFill>
              </a:rPr>
              <a:t>What about the Thai Market?</a:t>
            </a:r>
            <a:endParaRPr lang="en-US" dirty="0"/>
          </a:p>
        </p:txBody>
      </p:sp>
      <p:sp>
        <p:nvSpPr>
          <p:cNvPr id="3" name="Content Placeholder 2"/>
          <p:cNvSpPr>
            <a:spLocks noGrp="1"/>
          </p:cNvSpPr>
          <p:nvPr>
            <p:ph sz="quarter" idx="1"/>
          </p:nvPr>
        </p:nvSpPr>
        <p:spPr>
          <a:xfrm>
            <a:off x="642910" y="1571612"/>
            <a:ext cx="7858180" cy="4786346"/>
          </a:xfrm>
        </p:spPr>
        <p:txBody>
          <a:bodyPr>
            <a:normAutofit fontScale="70000" lnSpcReduction="20000"/>
          </a:bodyPr>
          <a:lstStyle/>
          <a:p>
            <a:pPr fontAlgn="base"/>
            <a:r>
              <a:rPr lang="en-US" dirty="0" smtClean="0">
                <a:latin typeface="+mj-lt"/>
              </a:rPr>
              <a:t>Coca cola launched a campaign to </a:t>
            </a:r>
            <a:r>
              <a:rPr lang="en-US" sz="3600" dirty="0" smtClean="0">
                <a:solidFill>
                  <a:srgbClr val="FF0000"/>
                </a:solidFill>
                <a:latin typeface="+mj-lt"/>
              </a:rPr>
              <a:t>collect 1 million reasons why Thai people believe in a better future for their country</a:t>
            </a:r>
            <a:r>
              <a:rPr lang="en-US" sz="3600" dirty="0" smtClean="0">
                <a:latin typeface="+mj-lt"/>
              </a:rPr>
              <a:t>. </a:t>
            </a:r>
            <a:r>
              <a:rPr lang="en-US" dirty="0" smtClean="0">
                <a:latin typeface="+mj-lt"/>
              </a:rPr>
              <a:t>These reasons will all be compiled into a book called the One Million Reasons, Believe in Thailand. </a:t>
            </a:r>
          </a:p>
          <a:p>
            <a:pPr fontAlgn="base"/>
            <a:r>
              <a:rPr lang="en-US" dirty="0" smtClean="0">
                <a:latin typeface="+mj-lt"/>
              </a:rPr>
              <a:t>Users can send </a:t>
            </a:r>
            <a:r>
              <a:rPr lang="en-US" sz="3100" dirty="0" smtClean="0">
                <a:latin typeface="+mj-lt"/>
              </a:rPr>
              <a:t>their </a:t>
            </a:r>
            <a:r>
              <a:rPr lang="en-US" sz="3100" dirty="0" smtClean="0">
                <a:solidFill>
                  <a:srgbClr val="FF0000"/>
                </a:solidFill>
                <a:latin typeface="+mj-lt"/>
              </a:rPr>
              <a:t>message through many media platforms such as </a:t>
            </a:r>
            <a:r>
              <a:rPr lang="en-US" sz="3100" dirty="0" err="1" smtClean="0">
                <a:solidFill>
                  <a:srgbClr val="FF0000"/>
                </a:solidFill>
                <a:latin typeface="+mj-lt"/>
              </a:rPr>
              <a:t>Facebook</a:t>
            </a:r>
            <a:r>
              <a:rPr lang="en-US" sz="3100" dirty="0" smtClean="0">
                <a:solidFill>
                  <a:srgbClr val="FF0000"/>
                </a:solidFill>
                <a:latin typeface="+mj-lt"/>
              </a:rPr>
              <a:t>, Twitter, YouTube and </a:t>
            </a:r>
            <a:r>
              <a:rPr lang="en-US" sz="3100" dirty="0" err="1" smtClean="0">
                <a:solidFill>
                  <a:srgbClr val="FF0000"/>
                </a:solidFill>
                <a:latin typeface="+mj-lt"/>
              </a:rPr>
              <a:t>Instagram</a:t>
            </a:r>
            <a:r>
              <a:rPr lang="en-US" sz="3100" dirty="0" smtClean="0">
                <a:solidFill>
                  <a:srgbClr val="FF0000"/>
                </a:solidFill>
                <a:latin typeface="+mj-lt"/>
              </a:rPr>
              <a:t>. You can use the </a:t>
            </a:r>
            <a:r>
              <a:rPr lang="en-US" sz="3100" dirty="0" err="1" smtClean="0">
                <a:solidFill>
                  <a:srgbClr val="FF0000"/>
                </a:solidFill>
                <a:latin typeface="+mj-lt"/>
              </a:rPr>
              <a:t>hashtag</a:t>
            </a:r>
            <a:r>
              <a:rPr lang="en-US" sz="3100" dirty="0" smtClean="0">
                <a:solidFill>
                  <a:srgbClr val="FF0000"/>
                </a:solidFill>
                <a:latin typeface="+mj-lt"/>
              </a:rPr>
              <a:t> #COKE1M</a:t>
            </a:r>
            <a:r>
              <a:rPr lang="en-US" dirty="0" smtClean="0">
                <a:latin typeface="+mj-lt"/>
              </a:rPr>
              <a:t>. This is a great way to get the people of Thailand inspired to live a better life and make a better future for their country(</a:t>
            </a:r>
            <a:r>
              <a:rPr lang="en-US" dirty="0" err="1" smtClean="0">
                <a:latin typeface="+mj-lt"/>
              </a:rPr>
              <a:t>Palsingh</a:t>
            </a:r>
            <a:r>
              <a:rPr lang="en-US" dirty="0" smtClean="0">
                <a:latin typeface="+mj-lt"/>
              </a:rPr>
              <a:t>, 2012).</a:t>
            </a:r>
          </a:p>
          <a:p>
            <a:pPr fontAlgn="base"/>
            <a:r>
              <a:rPr lang="en-US" dirty="0" smtClean="0">
                <a:latin typeface="+mj-lt"/>
              </a:rPr>
              <a:t>In Thailand the soft drink market is very competitive, with Coke coming in at 24% and Pepsi at 40%. </a:t>
            </a:r>
            <a:r>
              <a:rPr lang="en-US" dirty="0" smtClean="0">
                <a:solidFill>
                  <a:srgbClr val="FF0000"/>
                </a:solidFill>
                <a:latin typeface="+mj-lt"/>
              </a:rPr>
              <a:t>Coke’s sales have been affected dramatically due to Thailand’s heavy rainfall and monsoons that have isolated two-thirds of the population. </a:t>
            </a:r>
          </a:p>
          <a:p>
            <a:pPr fontAlgn="base"/>
            <a:r>
              <a:rPr lang="en-US" dirty="0" smtClean="0">
                <a:latin typeface="+mj-lt"/>
              </a:rPr>
              <a:t>After the country had been in critical condition from the floods, social media sites were spread with many depressing messages of the state that the country was in. Coke, seeing this advantage to start a new campaign that would benefit the morale of the country and Coca Cola(</a:t>
            </a:r>
            <a:r>
              <a:rPr lang="en-US" dirty="0" err="1" smtClean="0">
                <a:latin typeface="+mj-lt"/>
              </a:rPr>
              <a:t>Cream,n.d</a:t>
            </a:r>
            <a:r>
              <a:rPr lang="en-US" dirty="0" smtClean="0">
                <a:latin typeface="+mj-lt"/>
              </a:rPr>
              <a:t>).</a:t>
            </a:r>
          </a:p>
        </p:txBody>
      </p:sp>
      <p:sp>
        <p:nvSpPr>
          <p:cNvPr id="4" name="TextBox 3"/>
          <p:cNvSpPr txBox="1"/>
          <p:nvPr/>
        </p:nvSpPr>
        <p:spPr>
          <a:xfrm>
            <a:off x="3350075" y="6316176"/>
            <a:ext cx="3364062" cy="369332"/>
          </a:xfrm>
          <a:prstGeom prst="rect">
            <a:avLst/>
          </a:prstGeom>
          <a:noFill/>
        </p:spPr>
        <p:txBody>
          <a:bodyPr wrap="none" rtlCol="0">
            <a:spAutoFit/>
          </a:bodyPr>
          <a:lstStyle/>
          <a:p>
            <a:r>
              <a:rPr lang="en-US" dirty="0" smtClean="0"/>
              <a:t>Source: </a:t>
            </a:r>
            <a:r>
              <a:rPr lang="en-US" dirty="0" err="1" smtClean="0"/>
              <a:t>Lindsayaustin</a:t>
            </a:r>
            <a:r>
              <a:rPr lang="en-US" dirty="0" smtClean="0"/>
              <a:t> worldpress.com</a:t>
            </a:r>
            <a:endParaRPr lang="en-US" dirty="0"/>
          </a:p>
        </p:txBody>
      </p:sp>
      <p:pic>
        <p:nvPicPr>
          <p:cNvPr id="5" name="Picture 4"/>
          <p:cNvPicPr>
            <a:picLocks noChangeAspect="1" noChangeArrowheads="1"/>
          </p:cNvPicPr>
          <p:nvPr/>
        </p:nvPicPr>
        <p:blipFill>
          <a:blip r:embed="rId2" cstate="print"/>
          <a:srcRect/>
          <a:stretch>
            <a:fillRect/>
          </a:stretch>
        </p:blipFill>
        <p:spPr bwMode="auto">
          <a:xfrm>
            <a:off x="7000892" y="285728"/>
            <a:ext cx="1500198" cy="1134525"/>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7772400" cy="1143000"/>
          </a:xfrm>
        </p:spPr>
        <p:txBody>
          <a:bodyPr/>
          <a:lstStyle/>
          <a:p>
            <a:r>
              <a:rPr lang="en-US" dirty="0" smtClean="0">
                <a:solidFill>
                  <a:schemeClr val="hlink"/>
                </a:solidFill>
              </a:rPr>
              <a:t>What about the Thai Market?</a:t>
            </a:r>
            <a:endParaRPr lang="en-US" dirty="0"/>
          </a:p>
        </p:txBody>
      </p:sp>
      <p:sp>
        <p:nvSpPr>
          <p:cNvPr id="3" name="Content Placeholder 2"/>
          <p:cNvSpPr>
            <a:spLocks noGrp="1"/>
          </p:cNvSpPr>
          <p:nvPr>
            <p:ph sz="quarter" idx="1"/>
          </p:nvPr>
        </p:nvSpPr>
        <p:spPr>
          <a:xfrm>
            <a:off x="642910" y="1447800"/>
            <a:ext cx="7801004" cy="5410200"/>
          </a:xfrm>
        </p:spPr>
        <p:txBody>
          <a:bodyPr>
            <a:normAutofit fontScale="85000" lnSpcReduction="20000"/>
          </a:bodyPr>
          <a:lstStyle/>
          <a:p>
            <a:pPr fontAlgn="base"/>
            <a:r>
              <a:rPr lang="en-US" dirty="0" smtClean="0">
                <a:latin typeface="+mj-lt"/>
              </a:rPr>
              <a:t>People were encouraged to write in their stories of hope and this received attention from people all over the world. 137 million messages made it on Coke’s </a:t>
            </a:r>
            <a:r>
              <a:rPr lang="en-US" dirty="0" err="1" smtClean="0">
                <a:latin typeface="+mj-lt"/>
              </a:rPr>
              <a:t>Facebook</a:t>
            </a:r>
            <a:r>
              <a:rPr lang="en-US" dirty="0" smtClean="0">
                <a:latin typeface="+mj-lt"/>
              </a:rPr>
              <a:t> page and this brought happiness to Thailand(</a:t>
            </a:r>
            <a:r>
              <a:rPr lang="en-US" dirty="0" err="1" smtClean="0">
                <a:latin typeface="+mj-lt"/>
              </a:rPr>
              <a:t>Facebook</a:t>
            </a:r>
            <a:r>
              <a:rPr lang="en-US" dirty="0" smtClean="0">
                <a:latin typeface="+mj-lt"/>
              </a:rPr>
              <a:t>, 2013).</a:t>
            </a:r>
          </a:p>
          <a:p>
            <a:pPr fontAlgn="base"/>
            <a:endParaRPr lang="en-US" dirty="0" smtClean="0">
              <a:latin typeface="+mj-lt"/>
            </a:endParaRPr>
          </a:p>
          <a:p>
            <a:pPr fontAlgn="base"/>
            <a:r>
              <a:rPr lang="en-US" sz="3300" b="1" dirty="0" smtClean="0">
                <a:solidFill>
                  <a:srgbClr val="0070C0"/>
                </a:solidFill>
                <a:latin typeface="+mj-lt"/>
              </a:rPr>
              <a:t>The campaign also brought awareness to 92% of Thai people, coke sales went up to 29 million unit cases and market share increased from 24% to 30%. </a:t>
            </a:r>
          </a:p>
          <a:p>
            <a:pPr fontAlgn="base"/>
            <a:endParaRPr lang="en-US" b="1" dirty="0" smtClean="0">
              <a:solidFill>
                <a:srgbClr val="FF0000"/>
              </a:solidFill>
              <a:latin typeface="+mj-lt"/>
            </a:endParaRPr>
          </a:p>
          <a:p>
            <a:pPr fontAlgn="base"/>
            <a:r>
              <a:rPr lang="en-US" dirty="0" smtClean="0">
                <a:latin typeface="+mj-lt"/>
              </a:rPr>
              <a:t>This was a win </a:t>
            </a:r>
            <a:r>
              <a:rPr lang="en-US" dirty="0" err="1" smtClean="0">
                <a:latin typeface="+mj-lt"/>
              </a:rPr>
              <a:t>win</a:t>
            </a:r>
            <a:r>
              <a:rPr lang="en-US" dirty="0" smtClean="0">
                <a:latin typeface="+mj-lt"/>
              </a:rPr>
              <a:t> campaign for Coke and Thailand. This campaign was </a:t>
            </a:r>
            <a:r>
              <a:rPr lang="en-US" b="1" dirty="0" smtClean="0">
                <a:solidFill>
                  <a:srgbClr val="FF0000"/>
                </a:solidFill>
                <a:latin typeface="+mj-lt"/>
              </a:rPr>
              <a:t>really inspirational, in that it showed a country that had nothing and was depressed to reaching out and helping many Thai people achieve happiness for their country</a:t>
            </a:r>
            <a:r>
              <a:rPr lang="en-US" dirty="0" smtClean="0">
                <a:solidFill>
                  <a:srgbClr val="FF0000"/>
                </a:solidFill>
                <a:latin typeface="+mj-lt"/>
              </a:rPr>
              <a:t>.</a:t>
            </a:r>
          </a:p>
          <a:p>
            <a:pPr>
              <a:buNone/>
            </a:pPr>
            <a:r>
              <a:rPr lang="en-US" dirty="0" smtClean="0"/>
              <a:t/>
            </a:r>
            <a:br>
              <a:rPr lang="en-US" dirty="0" smtClean="0"/>
            </a:br>
            <a:endParaRPr lang="en-US" dirty="0"/>
          </a:p>
        </p:txBody>
      </p:sp>
      <p:sp>
        <p:nvSpPr>
          <p:cNvPr id="4" name="Rectangle 3"/>
          <p:cNvSpPr/>
          <p:nvPr/>
        </p:nvSpPr>
        <p:spPr>
          <a:xfrm>
            <a:off x="3708268" y="6302524"/>
            <a:ext cx="3364062" cy="369332"/>
          </a:xfrm>
          <a:prstGeom prst="rect">
            <a:avLst/>
          </a:prstGeom>
        </p:spPr>
        <p:txBody>
          <a:bodyPr wrap="none">
            <a:spAutoFit/>
          </a:bodyPr>
          <a:lstStyle/>
          <a:p>
            <a:r>
              <a:rPr lang="en-US" dirty="0" smtClean="0"/>
              <a:t>Source: </a:t>
            </a:r>
            <a:r>
              <a:rPr lang="en-US" dirty="0" err="1" smtClean="0"/>
              <a:t>Lindsayaustin</a:t>
            </a:r>
            <a:r>
              <a:rPr lang="en-US" dirty="0" smtClean="0"/>
              <a:t> worldpress.com</a:t>
            </a:r>
            <a:endParaRPr lang="en-US" dirty="0"/>
          </a:p>
        </p:txBody>
      </p:sp>
      <p:pic>
        <p:nvPicPr>
          <p:cNvPr id="5" name="Picture 4"/>
          <p:cNvPicPr>
            <a:picLocks noChangeAspect="1" noChangeArrowheads="1"/>
          </p:cNvPicPr>
          <p:nvPr/>
        </p:nvPicPr>
        <p:blipFill>
          <a:blip r:embed="rId2" cstate="print"/>
          <a:srcRect/>
          <a:stretch>
            <a:fillRect/>
          </a:stretch>
        </p:blipFill>
        <p:spPr bwMode="auto">
          <a:xfrm>
            <a:off x="7072330" y="214290"/>
            <a:ext cx="1500198" cy="113452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406" y="0"/>
            <a:ext cx="7670610" cy="1143000"/>
          </a:xfrm>
        </p:spPr>
        <p:txBody>
          <a:bodyPr>
            <a:normAutofit/>
          </a:bodyPr>
          <a:lstStyle/>
          <a:p>
            <a:r>
              <a:rPr lang="en-US" sz="3600" dirty="0" smtClean="0">
                <a:solidFill>
                  <a:schemeClr val="hlink"/>
                </a:solidFill>
              </a:rPr>
              <a:t>What about the Vietnam Market?</a:t>
            </a:r>
            <a:endParaRPr lang="en-US" sz="3600" dirty="0"/>
          </a:p>
        </p:txBody>
      </p:sp>
      <p:sp>
        <p:nvSpPr>
          <p:cNvPr id="6" name="Content Placeholder 5"/>
          <p:cNvSpPr>
            <a:spLocks noGrp="1"/>
          </p:cNvSpPr>
          <p:nvPr>
            <p:ph sz="quarter" idx="1"/>
          </p:nvPr>
        </p:nvSpPr>
        <p:spPr>
          <a:xfrm>
            <a:off x="380406" y="1416363"/>
            <a:ext cx="8009799" cy="3409718"/>
          </a:xfrm>
        </p:spPr>
        <p:txBody>
          <a:bodyPr>
            <a:noAutofit/>
          </a:bodyPr>
          <a:lstStyle/>
          <a:p>
            <a:r>
              <a:rPr lang="en-US" sz="1600">
                <a:latin typeface="Arial" charset="0"/>
                <a:ea typeface="Arial" charset="0"/>
                <a:cs typeface="Arial" charset="0"/>
              </a:rPr>
              <a:t>Over the last two years, Vietnam has been one of the world's fastest-growing markets for brand Coca-Cola across. </a:t>
            </a:r>
            <a:r>
              <a:rPr lang="en-US" sz="2000">
                <a:solidFill>
                  <a:srgbClr val="FF0000"/>
                </a:solidFill>
                <a:latin typeface="Arial" charset="0"/>
                <a:ea typeface="Arial" charset="0"/>
                <a:cs typeface="Arial" charset="0"/>
              </a:rPr>
              <a:t>Coke’s brand love scores are also growing fast in Vietnam. The country’s first "Share a Coke" campaign in 2014 helped drive a lot of that success</a:t>
            </a:r>
            <a:r>
              <a:rPr lang="en-US" sz="1600">
                <a:latin typeface="Arial" charset="0"/>
                <a:ea typeface="Arial" charset="0"/>
                <a:cs typeface="Arial" charset="0"/>
              </a:rPr>
              <a:t>. This year, there was a new challenge: Maintain strong momentum for the brand, especially with teens, where the market competition is intense.</a:t>
            </a:r>
          </a:p>
          <a:p>
            <a:r>
              <a:rPr lang="en-US" sz="2000">
                <a:solidFill>
                  <a:srgbClr val="FF0000"/>
                </a:solidFill>
                <a:latin typeface="Arial" charset="0"/>
                <a:ea typeface="Arial" charset="0"/>
                <a:cs typeface="Arial" charset="0"/>
              </a:rPr>
              <a:t>To take "Share a Coke" to the next level, the Vietnam team looked to the now-universal language of emoticons. In Vietnam – as in much of the world – young people use emoticons to share how they feel</a:t>
            </a:r>
            <a:r>
              <a:rPr lang="en-US" sz="1600">
                <a:latin typeface="Arial" charset="0"/>
                <a:ea typeface="Arial" charset="0"/>
                <a:cs typeface="Arial" charset="0"/>
              </a:rPr>
              <a:t>. Coca-Cola Vietnam introduced 41 emoticons. “Emoticons have become a perfect sharing platform, a sharing of human feelings,” said Pratik Thakar, integrated marketing communications director for Coca-Cola’s ASEAN business unit, which includes Vietnam. “It transcends language barriers and has pretty much become a part of popular culture across most ASEAN markets.”</a:t>
            </a:r>
          </a:p>
          <a:p>
            <a:r>
              <a:rPr lang="en-US" sz="1600">
                <a:latin typeface="Arial" charset="0"/>
                <a:ea typeface="Arial" charset="0"/>
                <a:cs typeface="Arial" charset="0"/>
              </a:rPr>
              <a:t>Vietnam kicked off the first phase of the campaign to build awareness. Beyond traditional media, a “social invasion” entailed bloggers and local celebrities introducing Coke’s new emoticons. Special partnerships with Facebook and the country's largest local messaging platform, Zalo, helped spread the word.</a:t>
            </a:r>
          </a:p>
          <a:p>
            <a:endParaRPr lang="en-US" sz="160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170296" y="308476"/>
            <a:ext cx="1563764" cy="1107887"/>
          </a:xfrm>
          <a:prstGeom prst="rect">
            <a:avLst/>
          </a:prstGeom>
        </p:spPr>
      </p:pic>
      <p:sp>
        <p:nvSpPr>
          <p:cNvPr id="7" name="Rectangle 6"/>
          <p:cNvSpPr/>
          <p:nvPr/>
        </p:nvSpPr>
        <p:spPr>
          <a:xfrm>
            <a:off x="5722427" y="6446960"/>
            <a:ext cx="3096232" cy="307777"/>
          </a:xfrm>
          <a:prstGeom prst="rect">
            <a:avLst/>
          </a:prstGeom>
        </p:spPr>
        <p:txBody>
          <a:bodyPr wrap="none">
            <a:spAutoFit/>
          </a:bodyPr>
          <a:lstStyle/>
          <a:p>
            <a:r>
              <a:rPr lang="en-US" sz="1400" dirty="0" smtClean="0"/>
              <a:t>Source: www.coca-cola.com</a:t>
            </a:r>
            <a:endParaRPr lang="en-US" sz="1400" dirty="0"/>
          </a:p>
        </p:txBody>
      </p:sp>
    </p:spTree>
    <p:extLst>
      <p:ext uri="{BB962C8B-B14F-4D97-AF65-F5344CB8AC3E}">
        <p14:creationId xmlns:p14="http://schemas.microsoft.com/office/powerpoint/2010/main" val="117192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3008"/>
            <a:ext cx="7772400" cy="1143000"/>
          </a:xfrm>
        </p:spPr>
        <p:txBody>
          <a:bodyPr>
            <a:normAutofit/>
          </a:bodyPr>
          <a:lstStyle/>
          <a:p>
            <a:r>
              <a:rPr lang="en-US" sz="3600" dirty="0" smtClean="0">
                <a:solidFill>
                  <a:schemeClr val="hlink"/>
                </a:solidFill>
              </a:rPr>
              <a:t>What about the Vietnam Market?</a:t>
            </a:r>
            <a:endParaRPr lang="en-US" sz="3600" dirty="0"/>
          </a:p>
        </p:txBody>
      </p:sp>
      <p:sp>
        <p:nvSpPr>
          <p:cNvPr id="6" name="Content Placeholder 5"/>
          <p:cNvSpPr>
            <a:spLocks noGrp="1"/>
          </p:cNvSpPr>
          <p:nvPr>
            <p:ph sz="quarter" idx="1"/>
          </p:nvPr>
        </p:nvSpPr>
        <p:spPr>
          <a:xfrm>
            <a:off x="500034" y="1143000"/>
            <a:ext cx="8220249" cy="4572000"/>
          </a:xfrm>
        </p:spPr>
        <p:txBody>
          <a:bodyPr>
            <a:noAutofit/>
          </a:bodyPr>
          <a:lstStyle/>
          <a:p>
            <a:endParaRPr lang="en-US" sz="1600">
              <a:latin typeface="Arial" charset="0"/>
              <a:ea typeface="Arial" charset="0"/>
              <a:cs typeface="Arial" charset="0"/>
            </a:endParaRPr>
          </a:p>
          <a:p>
            <a:r>
              <a:rPr lang="en-US" sz="2000">
                <a:solidFill>
                  <a:srgbClr val="FF0000"/>
                </a:solidFill>
                <a:latin typeface="Arial" charset="0"/>
                <a:ea typeface="Arial" charset="0"/>
                <a:cs typeface="Arial" charset="0"/>
              </a:rPr>
              <a:t>In the second phase, the team is focused on inspiring teens to share their own stories. Consumers will be able to personalize cans at retail outlets and customize stickers on Zalo. Within four days of the phase two launch, consumers had downloaded 1.3 million stickers.</a:t>
            </a:r>
          </a:p>
          <a:p>
            <a:r>
              <a:rPr lang="en-US" sz="1600">
                <a:latin typeface="Arial" charset="0"/>
                <a:ea typeface="Arial" charset="0"/>
                <a:cs typeface="Arial" charset="0"/>
              </a:rPr>
              <a:t>"Share a Coke emoticons are, once again, proving our way of doing marketing with the consumer at heart,” said Uyen Pham Na, marketing director, Coca-Cola Vietnam. “I believe Coke emoticons will be a new way for Vietnamese teens to communicate their feelings. This campaign not only brings Coca-Cola closer to our consumer but also benefits our business with promising volume increase."</a:t>
            </a:r>
          </a:p>
          <a:p>
            <a:r>
              <a:rPr lang="en-US" sz="1600">
                <a:latin typeface="Arial" charset="0"/>
                <a:ea typeface="Arial" charset="0"/>
                <a:cs typeface="Arial" charset="0"/>
              </a:rPr>
              <a:t>Basil Sidky, general manager for Coca-Cola in Indochina, added, </a:t>
            </a:r>
            <a:r>
              <a:rPr lang="en-US" sz="2000" b="1">
                <a:solidFill>
                  <a:srgbClr val="0070C0"/>
                </a:solidFill>
                <a:latin typeface="Arial" charset="0"/>
                <a:ea typeface="Arial" charset="0"/>
                <a:cs typeface="Arial" charset="0"/>
              </a:rPr>
              <a:t>“I am very excited about the Coke emoticon campaign. It’s smart to leverage the youth’s social currency to boost the brand’s relevance in this mobile and digital era, giving us a much richer ground to engage with our consumers.”</a:t>
            </a:r>
          </a:p>
          <a:p>
            <a:r>
              <a:rPr lang="en-US" sz="1600">
                <a:latin typeface="Arial" charset="0"/>
                <a:ea typeface="Arial" charset="0"/>
                <a:cs typeface="Arial" charset="0"/>
              </a:rPr>
              <a:t>The campaign is scheduled to roll out across Thailand later this year and in the Philippines in the summer of 2016.</a:t>
            </a:r>
          </a:p>
        </p:txBody>
      </p:sp>
      <p:pic>
        <p:nvPicPr>
          <p:cNvPr id="4" name="Picture 3"/>
          <p:cNvPicPr>
            <a:picLocks noChangeAspect="1"/>
          </p:cNvPicPr>
          <p:nvPr/>
        </p:nvPicPr>
        <p:blipFill>
          <a:blip r:embed="rId2"/>
          <a:stretch>
            <a:fillRect/>
          </a:stretch>
        </p:blipFill>
        <p:spPr>
          <a:xfrm>
            <a:off x="7320198" y="246016"/>
            <a:ext cx="1563764" cy="1107887"/>
          </a:xfrm>
          <a:prstGeom prst="rect">
            <a:avLst/>
          </a:prstGeom>
        </p:spPr>
      </p:pic>
      <p:sp>
        <p:nvSpPr>
          <p:cNvPr id="5" name="Rectangle 4"/>
          <p:cNvSpPr/>
          <p:nvPr/>
        </p:nvSpPr>
        <p:spPr>
          <a:xfrm>
            <a:off x="5722427" y="6446960"/>
            <a:ext cx="3096232" cy="307777"/>
          </a:xfrm>
          <a:prstGeom prst="rect">
            <a:avLst/>
          </a:prstGeom>
        </p:spPr>
        <p:txBody>
          <a:bodyPr wrap="none">
            <a:spAutoFit/>
          </a:bodyPr>
          <a:lstStyle/>
          <a:p>
            <a:r>
              <a:rPr lang="en-US" sz="1400" dirty="0" smtClean="0"/>
              <a:t>Source: www.coca-cola.com</a:t>
            </a:r>
            <a:endParaRPr lang="en-US" sz="1400" dirty="0"/>
          </a:p>
        </p:txBody>
      </p:sp>
    </p:spTree>
    <p:extLst>
      <p:ext uri="{BB962C8B-B14F-4D97-AF65-F5344CB8AC3E}">
        <p14:creationId xmlns:p14="http://schemas.microsoft.com/office/powerpoint/2010/main" val="428672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3008"/>
            <a:ext cx="7772400" cy="1143000"/>
          </a:xfrm>
        </p:spPr>
        <p:txBody>
          <a:bodyPr>
            <a:normAutofit/>
          </a:bodyPr>
          <a:lstStyle/>
          <a:p>
            <a:r>
              <a:rPr lang="en-US" sz="3600" dirty="0" smtClean="0">
                <a:solidFill>
                  <a:schemeClr val="hlink"/>
                </a:solidFill>
              </a:rPr>
              <a:t>What about the Vietnam Market?</a:t>
            </a:r>
            <a:endParaRPr lang="en-US" sz="3600" dirty="0"/>
          </a:p>
        </p:txBody>
      </p:sp>
      <p:pic>
        <p:nvPicPr>
          <p:cNvPr id="4" name="Picture 3"/>
          <p:cNvPicPr>
            <a:picLocks noChangeAspect="1"/>
          </p:cNvPicPr>
          <p:nvPr/>
        </p:nvPicPr>
        <p:blipFill>
          <a:blip r:embed="rId2"/>
          <a:stretch>
            <a:fillRect/>
          </a:stretch>
        </p:blipFill>
        <p:spPr>
          <a:xfrm>
            <a:off x="7320198" y="246016"/>
            <a:ext cx="1563764" cy="1107887"/>
          </a:xfrm>
          <a:prstGeom prst="rect">
            <a:avLst/>
          </a:prstGeom>
        </p:spPr>
      </p:pic>
      <p:pic>
        <p:nvPicPr>
          <p:cNvPr id="5" name="Picture 4"/>
          <p:cNvPicPr>
            <a:picLocks noChangeAspect="1"/>
          </p:cNvPicPr>
          <p:nvPr/>
        </p:nvPicPr>
        <p:blipFill>
          <a:blip r:embed="rId3"/>
          <a:stretch>
            <a:fillRect/>
          </a:stretch>
        </p:blipFill>
        <p:spPr>
          <a:xfrm>
            <a:off x="1689253" y="2010194"/>
            <a:ext cx="7030025" cy="3753009"/>
          </a:xfrm>
          <a:prstGeom prst="rect">
            <a:avLst/>
          </a:prstGeom>
        </p:spPr>
      </p:pic>
    </p:spTree>
    <p:extLst>
      <p:ext uri="{BB962C8B-B14F-4D97-AF65-F5344CB8AC3E}">
        <p14:creationId xmlns:p14="http://schemas.microsoft.com/office/powerpoint/2010/main" val="900936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42852"/>
            <a:ext cx="8086756" cy="1143000"/>
          </a:xfrm>
        </p:spPr>
        <p:txBody>
          <a:bodyPr>
            <a:normAutofit fontScale="90000"/>
          </a:bodyPr>
          <a:lstStyle/>
          <a:p>
            <a:r>
              <a:rPr lang="en-US" dirty="0" smtClean="0"/>
              <a:t>TVC : Coca Cola: The Happiest Thank You</a:t>
            </a:r>
            <a:br>
              <a:rPr lang="en-US" dirty="0" smtClean="0"/>
            </a:br>
            <a:r>
              <a:rPr lang="en-US" sz="1800" dirty="0" smtClean="0"/>
              <a:t>Malaysia</a:t>
            </a:r>
            <a:endParaRPr lang="en-US" sz="1800" dirty="0"/>
          </a:p>
        </p:txBody>
      </p:sp>
      <p:pic>
        <p:nvPicPr>
          <p:cNvPr id="8195" name="Picture 3"/>
          <p:cNvPicPr>
            <a:picLocks noChangeAspect="1" noChangeArrowheads="1"/>
          </p:cNvPicPr>
          <p:nvPr/>
        </p:nvPicPr>
        <p:blipFill>
          <a:blip r:embed="rId2" cstate="print"/>
          <a:srcRect/>
          <a:stretch>
            <a:fillRect/>
          </a:stretch>
        </p:blipFill>
        <p:spPr bwMode="auto">
          <a:xfrm>
            <a:off x="735742" y="1726329"/>
            <a:ext cx="7758215" cy="3566930"/>
          </a:xfrm>
          <a:prstGeom prst="rect">
            <a:avLst/>
          </a:prstGeom>
          <a:noFill/>
          <a:ln w="9525">
            <a:noFill/>
            <a:miter lim="800000"/>
            <a:headEnd/>
            <a:tailEnd/>
          </a:ln>
          <a:effectLst/>
        </p:spPr>
      </p:pic>
      <p:pic>
        <p:nvPicPr>
          <p:cNvPr id="5" name="Picture 4"/>
          <p:cNvPicPr>
            <a:picLocks noChangeAspect="1"/>
          </p:cNvPicPr>
          <p:nvPr/>
        </p:nvPicPr>
        <p:blipFill>
          <a:blip r:embed="rId3"/>
          <a:stretch>
            <a:fillRect/>
          </a:stretch>
        </p:blipFill>
        <p:spPr>
          <a:xfrm>
            <a:off x="7738050" y="5733737"/>
            <a:ext cx="1028492" cy="81196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42852"/>
            <a:ext cx="8086756" cy="1143000"/>
          </a:xfrm>
        </p:spPr>
        <p:txBody>
          <a:bodyPr>
            <a:normAutofit fontScale="90000"/>
          </a:bodyPr>
          <a:lstStyle/>
          <a:p>
            <a:r>
              <a:rPr lang="en-US" dirty="0" smtClean="0"/>
              <a:t>TVC : Coca Cola: Share A Coke</a:t>
            </a:r>
            <a:br>
              <a:rPr lang="en-US" dirty="0" smtClean="0"/>
            </a:br>
            <a:r>
              <a:rPr lang="en-US" sz="1800" dirty="0"/>
              <a:t>Vietnam</a:t>
            </a:r>
          </a:p>
        </p:txBody>
      </p:sp>
      <p:pic>
        <p:nvPicPr>
          <p:cNvPr id="4" name="Picture 3"/>
          <p:cNvPicPr>
            <a:picLocks noChangeAspect="1"/>
          </p:cNvPicPr>
          <p:nvPr/>
        </p:nvPicPr>
        <p:blipFill>
          <a:blip r:embed="rId2"/>
          <a:stretch>
            <a:fillRect/>
          </a:stretch>
        </p:blipFill>
        <p:spPr>
          <a:xfrm>
            <a:off x="890770" y="1888887"/>
            <a:ext cx="5917264" cy="4233915"/>
          </a:xfrm>
          <a:prstGeom prst="rect">
            <a:avLst/>
          </a:prstGeom>
        </p:spPr>
      </p:pic>
      <p:pic>
        <p:nvPicPr>
          <p:cNvPr id="6" name="Picture 5"/>
          <p:cNvPicPr>
            <a:picLocks noChangeAspect="1"/>
          </p:cNvPicPr>
          <p:nvPr/>
        </p:nvPicPr>
        <p:blipFill>
          <a:blip r:embed="rId3"/>
          <a:stretch>
            <a:fillRect/>
          </a:stretch>
        </p:blipFill>
        <p:spPr>
          <a:xfrm>
            <a:off x="7738050" y="5733737"/>
            <a:ext cx="1028492" cy="811967"/>
          </a:xfrm>
          <a:prstGeom prst="rect">
            <a:avLst/>
          </a:prstGeom>
        </p:spPr>
      </p:pic>
    </p:spTree>
    <p:extLst>
      <p:ext uri="{BB962C8B-B14F-4D97-AF65-F5344CB8AC3E}">
        <p14:creationId xmlns:p14="http://schemas.microsoft.com/office/powerpoint/2010/main" val="604473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42691" y="541082"/>
            <a:ext cx="4297451" cy="56208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noChangeArrowheads="1"/>
          </p:cNvPicPr>
          <p:nvPr/>
        </p:nvPicPr>
        <p:blipFill>
          <a:blip r:embed="rId3" cstate="print"/>
          <a:srcRect/>
          <a:stretch>
            <a:fillRect/>
          </a:stretch>
        </p:blipFill>
        <p:spPr bwMode="auto">
          <a:xfrm>
            <a:off x="6994970" y="276178"/>
            <a:ext cx="1500198" cy="1209142"/>
          </a:xfrm>
          <a:prstGeom prst="rect">
            <a:avLst/>
          </a:prstGeom>
          <a:noFill/>
          <a:ln w="9525">
            <a:noFill/>
            <a:miter lim="800000"/>
            <a:headEnd/>
            <a:tailEnd/>
          </a:ln>
          <a:effectLst/>
        </p:spPr>
      </p:pic>
    </p:spTree>
    <p:extLst>
      <p:ext uri="{BB962C8B-B14F-4D97-AF65-F5344CB8AC3E}">
        <p14:creationId xmlns:p14="http://schemas.microsoft.com/office/powerpoint/2010/main" val="945392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996847" y="265452"/>
            <a:ext cx="7772400" cy="1362075"/>
          </a:xfrm>
        </p:spPr>
        <p:txBody>
          <a:bodyPr/>
          <a:lstStyle/>
          <a:p>
            <a:r>
              <a:rPr lang="en-US"/>
              <a:t>Life at Unilever Vietnam</a:t>
            </a:r>
          </a:p>
          <a:p>
            <a:r>
              <a:rPr lang="en-US"/>
              <a:t>Unilever Cambodia</a:t>
            </a:r>
          </a:p>
        </p:txBody>
      </p:sp>
      <p:pic>
        <p:nvPicPr>
          <p:cNvPr id="8" name="Picture 7"/>
          <p:cNvPicPr>
            <a:picLocks noChangeAspect="1"/>
          </p:cNvPicPr>
          <p:nvPr/>
        </p:nvPicPr>
        <p:blipFill>
          <a:blip r:embed="rId2"/>
          <a:stretch>
            <a:fillRect/>
          </a:stretch>
        </p:blipFill>
        <p:spPr>
          <a:xfrm>
            <a:off x="7691343" y="5651499"/>
            <a:ext cx="946738" cy="747425"/>
          </a:xfrm>
          <a:prstGeom prst="rect">
            <a:avLst/>
          </a:prstGeom>
        </p:spPr>
      </p:pic>
      <p:pic>
        <p:nvPicPr>
          <p:cNvPr id="2" name="Picture 1"/>
          <p:cNvPicPr>
            <a:picLocks noChangeAspect="1"/>
          </p:cNvPicPr>
          <p:nvPr/>
        </p:nvPicPr>
        <p:blipFill>
          <a:blip r:embed="rId3"/>
          <a:stretch>
            <a:fillRect/>
          </a:stretch>
        </p:blipFill>
        <p:spPr>
          <a:xfrm>
            <a:off x="616305" y="2221258"/>
            <a:ext cx="6725111" cy="3677795"/>
          </a:xfrm>
          <a:prstGeom prst="rect">
            <a:avLst/>
          </a:prstGeom>
        </p:spPr>
      </p:pic>
    </p:spTree>
    <p:extLst>
      <p:ext uri="{BB962C8B-B14F-4D97-AF65-F5344CB8AC3E}">
        <p14:creationId xmlns:p14="http://schemas.microsoft.com/office/powerpoint/2010/main" val="1998167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312295" y="0"/>
            <a:ext cx="8594362" cy="1362075"/>
          </a:xfrm>
        </p:spPr>
        <p:txBody>
          <a:bodyPr/>
          <a:lstStyle/>
          <a:p>
            <a:r>
              <a:rPr lang="en-US"/>
              <a:t>Unilever : Axe Excite Brand Activation</a:t>
            </a:r>
          </a:p>
        </p:txBody>
      </p:sp>
      <p:pic>
        <p:nvPicPr>
          <p:cNvPr id="2" name="Picture 1"/>
          <p:cNvPicPr>
            <a:picLocks noChangeAspect="1"/>
          </p:cNvPicPr>
          <p:nvPr/>
        </p:nvPicPr>
        <p:blipFill>
          <a:blip r:embed="rId2"/>
          <a:stretch>
            <a:fillRect/>
          </a:stretch>
        </p:blipFill>
        <p:spPr>
          <a:xfrm>
            <a:off x="1217353" y="1669451"/>
            <a:ext cx="6309680" cy="3756909"/>
          </a:xfrm>
          <a:prstGeom prst="rect">
            <a:avLst/>
          </a:prstGeom>
        </p:spPr>
      </p:pic>
      <p:pic>
        <p:nvPicPr>
          <p:cNvPr id="5" name="Picture 4"/>
          <p:cNvPicPr>
            <a:picLocks noChangeAspect="1"/>
          </p:cNvPicPr>
          <p:nvPr/>
        </p:nvPicPr>
        <p:blipFill>
          <a:blip r:embed="rId3"/>
          <a:stretch>
            <a:fillRect/>
          </a:stretch>
        </p:blipFill>
        <p:spPr>
          <a:xfrm>
            <a:off x="7738050" y="5733737"/>
            <a:ext cx="1028492" cy="811967"/>
          </a:xfrm>
          <a:prstGeom prst="rect">
            <a:avLst/>
          </a:prstGeom>
        </p:spPr>
      </p:pic>
    </p:spTree>
    <p:extLst>
      <p:ext uri="{BB962C8B-B14F-4D97-AF65-F5344CB8AC3E}">
        <p14:creationId xmlns:p14="http://schemas.microsoft.com/office/powerpoint/2010/main" val="1442853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Unilever : Axe Excite</a:t>
            </a:r>
          </a:p>
        </p:txBody>
      </p:sp>
      <p:sp>
        <p:nvSpPr>
          <p:cNvPr id="2" name="Content Placeholder 1"/>
          <p:cNvSpPr>
            <a:spLocks noGrp="1"/>
          </p:cNvSpPr>
          <p:nvPr>
            <p:ph sz="quarter" idx="1"/>
          </p:nvPr>
        </p:nvSpPr>
        <p:spPr/>
        <p:txBody>
          <a:bodyPr>
            <a:normAutofit/>
          </a:bodyPr>
          <a:lstStyle/>
          <a:p>
            <a:r>
              <a:rPr lang="en-US" sz="2800">
                <a:latin typeface="Arial" charset="0"/>
                <a:ea typeface="Arial" charset="0"/>
                <a:cs typeface="Arial" charset="0"/>
              </a:rPr>
              <a:t>Launched in Europe</a:t>
            </a:r>
          </a:p>
          <a:p>
            <a:r>
              <a:rPr lang="en-US" sz="2800">
                <a:latin typeface="Arial" charset="0"/>
                <a:ea typeface="Arial" charset="0"/>
                <a:cs typeface="Arial" charset="0"/>
              </a:rPr>
              <a:t>How suitable is this for the Asian Market?</a:t>
            </a:r>
          </a:p>
          <a:p>
            <a:r>
              <a:rPr lang="en-US" sz="2800">
                <a:latin typeface="Arial" charset="0"/>
                <a:ea typeface="Arial" charset="0"/>
                <a:cs typeface="Arial" charset="0"/>
              </a:rPr>
              <a:t>How can you localize this brand activation campaign to fit the Asian Market?</a:t>
            </a:r>
          </a:p>
        </p:txBody>
      </p:sp>
      <p:pic>
        <p:nvPicPr>
          <p:cNvPr id="5" name="Picture 4"/>
          <p:cNvPicPr>
            <a:picLocks noChangeAspect="1"/>
          </p:cNvPicPr>
          <p:nvPr/>
        </p:nvPicPr>
        <p:blipFill>
          <a:blip r:embed="rId2"/>
          <a:stretch>
            <a:fillRect/>
          </a:stretch>
        </p:blipFill>
        <p:spPr>
          <a:xfrm>
            <a:off x="7738050" y="5733737"/>
            <a:ext cx="1028492" cy="811967"/>
          </a:xfrm>
          <a:prstGeom prst="rect">
            <a:avLst/>
          </a:prstGeom>
        </p:spPr>
      </p:pic>
    </p:spTree>
    <p:extLst>
      <p:ext uri="{BB962C8B-B14F-4D97-AF65-F5344CB8AC3E}">
        <p14:creationId xmlns:p14="http://schemas.microsoft.com/office/powerpoint/2010/main" val="939421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 Brand Essence</a:t>
            </a:r>
            <a:endParaRPr lang="en-US" dirty="0"/>
          </a:p>
        </p:txBody>
      </p:sp>
      <p:sp>
        <p:nvSpPr>
          <p:cNvPr id="5" name="Text Placeholder 4"/>
          <p:cNvSpPr>
            <a:spLocks noGrp="1"/>
          </p:cNvSpPr>
          <p:nvPr>
            <p:ph type="body" idx="1"/>
          </p:nvPr>
        </p:nvSpPr>
        <p:spPr/>
        <p:txBody>
          <a:bodyPr>
            <a:normAutofit/>
          </a:bodyPr>
          <a:lstStyle/>
          <a:p>
            <a:r>
              <a:rPr lang="en-US" sz="4400" dirty="0" smtClean="0">
                <a:solidFill>
                  <a:srgbClr val="0070C0"/>
                </a:solidFill>
              </a:rPr>
              <a:t>Four Steps of Brand Building</a:t>
            </a:r>
            <a:endParaRPr lang="en-US" sz="4400" dirty="0">
              <a:solidFill>
                <a:srgbClr val="0070C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hlink"/>
                </a:solidFill>
              </a:rPr>
              <a:t>Holistic Approach to Brand Activation</a:t>
            </a:r>
            <a:endParaRPr lang="en-US" dirty="0"/>
          </a:p>
        </p:txBody>
      </p:sp>
      <p:sp>
        <p:nvSpPr>
          <p:cNvPr id="3" name="Content Placeholder 2"/>
          <p:cNvSpPr>
            <a:spLocks noGrp="1"/>
          </p:cNvSpPr>
          <p:nvPr>
            <p:ph sz="quarter" idx="1"/>
          </p:nvPr>
        </p:nvSpPr>
        <p:spPr>
          <a:xfrm>
            <a:off x="309074" y="1785926"/>
            <a:ext cx="4491526" cy="5214950"/>
          </a:xfrm>
        </p:spPr>
        <p:txBody>
          <a:bodyPr>
            <a:normAutofit fontScale="85000" lnSpcReduction="20000"/>
          </a:bodyPr>
          <a:lstStyle/>
          <a:p>
            <a:pPr>
              <a:buNone/>
            </a:pPr>
            <a:r>
              <a:rPr lang="en-US" dirty="0" smtClean="0">
                <a:latin typeface="Arial" charset="0"/>
                <a:ea typeface="Arial" charset="0"/>
                <a:cs typeface="Arial" charset="0"/>
              </a:rPr>
              <a:t>   </a:t>
            </a:r>
            <a:r>
              <a:rPr lang="en-US" sz="4200" b="1" dirty="0" smtClean="0">
                <a:latin typeface="Arial" charset="0"/>
                <a:ea typeface="Arial" charset="0"/>
                <a:cs typeface="Arial" charset="0"/>
              </a:rPr>
              <a:t>Brand Activation</a:t>
            </a:r>
          </a:p>
          <a:p>
            <a:pPr>
              <a:buNone/>
            </a:pPr>
            <a:r>
              <a:rPr lang="en-US" dirty="0" smtClean="0">
                <a:latin typeface="Arial" charset="0"/>
                <a:ea typeface="Arial" charset="0"/>
                <a:cs typeface="Arial" charset="0"/>
              </a:rPr>
              <a:t>    Activating your brand for the strongest results requires </a:t>
            </a:r>
            <a:r>
              <a:rPr lang="en-US" sz="3300" dirty="0" smtClean="0">
                <a:solidFill>
                  <a:srgbClr val="FF0000"/>
                </a:solidFill>
                <a:latin typeface="Arial" charset="0"/>
                <a:ea typeface="Arial" charset="0"/>
                <a:cs typeface="Arial" charset="0"/>
              </a:rPr>
              <a:t>consistency with brand strategy and finding the correct communication and marketing mix to carry that message</a:t>
            </a:r>
            <a:r>
              <a:rPr lang="en-US" dirty="0" smtClean="0">
                <a:latin typeface="Arial" charset="0"/>
                <a:ea typeface="Arial" charset="0"/>
                <a:cs typeface="Arial" charset="0"/>
              </a:rPr>
              <a:t>. This holistic approach is what Brand Activation uses to get extraordinary results by implementing game changing programs. </a:t>
            </a:r>
          </a:p>
          <a:p>
            <a:pPr>
              <a:buNone/>
            </a:pPr>
            <a:r>
              <a:rPr lang="en-US" dirty="0" smtClean="0">
                <a:latin typeface="Arial" charset="0"/>
                <a:ea typeface="Arial" charset="0"/>
                <a:cs typeface="Arial" charset="0"/>
              </a:rPr>
              <a:t/>
            </a:r>
            <a:br>
              <a:rPr lang="en-US" dirty="0" smtClean="0">
                <a:latin typeface="Arial" charset="0"/>
                <a:ea typeface="Arial" charset="0"/>
                <a:cs typeface="Arial" charset="0"/>
              </a:rPr>
            </a:br>
            <a:endParaRPr lang="en-US" dirty="0">
              <a:latin typeface="Arial" charset="0"/>
              <a:ea typeface="Arial" charset="0"/>
              <a:cs typeface="Arial" charset="0"/>
            </a:endParaRPr>
          </a:p>
        </p:txBody>
      </p:sp>
      <p:pic>
        <p:nvPicPr>
          <p:cNvPr id="4" name="Content Placeholder 3" descr="holistic.jpg"/>
          <p:cNvPicPr>
            <a:picLocks noChangeAspect="1"/>
          </p:cNvPicPr>
          <p:nvPr/>
        </p:nvPicPr>
        <p:blipFill>
          <a:blip r:embed="rId2" cstate="print"/>
          <a:stretch>
            <a:fillRect/>
          </a:stretch>
        </p:blipFill>
        <p:spPr>
          <a:xfrm>
            <a:off x="4800600" y="1785926"/>
            <a:ext cx="4084065" cy="399532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4" name="Rectangle 2"/>
          <p:cNvSpPr>
            <a:spLocks noGrp="1" noRot="1" noChangeArrowheads="1"/>
          </p:cNvSpPr>
          <p:nvPr>
            <p:ph type="title"/>
          </p:nvPr>
        </p:nvSpPr>
        <p:spPr/>
        <p:txBody>
          <a:bodyPr/>
          <a:lstStyle/>
          <a:p>
            <a:r>
              <a:rPr lang="en-US" sz="4000">
                <a:solidFill>
                  <a:schemeClr val="hlink"/>
                </a:solidFill>
              </a:rPr>
              <a:t>The Four Steps of Brand Building </a:t>
            </a:r>
          </a:p>
        </p:txBody>
      </p:sp>
      <p:graphicFrame>
        <p:nvGraphicFramePr>
          <p:cNvPr id="5" name="ตัวยึดเนื้อหา 4"/>
          <p:cNvGraphicFramePr>
            <a:graphicFrameLocks noGrp="1"/>
          </p:cNvGraphicFramePr>
          <p:nvPr>
            <p:ph sz="quarter" idx="1"/>
            <p:extLst>
              <p:ext uri="{D42A27DB-BD31-4B8C-83A1-F6EECF244321}">
                <p14:modId xmlns:p14="http://schemas.microsoft.com/office/powerpoint/2010/main" val="966030415"/>
              </p:ext>
            </p:extLst>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p:txBody>
          <a:bodyPr/>
          <a:lstStyle/>
          <a:p>
            <a:r>
              <a:rPr lang="en-US" sz="4000" dirty="0" smtClean="0">
                <a:solidFill>
                  <a:schemeClr val="hlink"/>
                </a:solidFill>
              </a:rPr>
              <a:t>Step 1: Segmenting &amp; Targeting</a:t>
            </a:r>
            <a:endParaRPr lang="en-US" sz="4000" dirty="0">
              <a:solidFill>
                <a:schemeClr val="hlink"/>
              </a:solidFill>
            </a:endParaRPr>
          </a:p>
        </p:txBody>
      </p:sp>
      <p:pic>
        <p:nvPicPr>
          <p:cNvPr id="75778" name="Picture 2" descr="http://static.guim.co.uk/sys-images/Guardian/Pix/photobylines/2011/2/24/1298572627983/Teenagers-007.jpg"/>
          <p:cNvPicPr>
            <a:picLocks noGrp="1" noChangeAspect="1" noChangeArrowheads="1"/>
          </p:cNvPicPr>
          <p:nvPr>
            <p:ph sz="quarter" idx="1"/>
          </p:nvPr>
        </p:nvPicPr>
        <p:blipFill>
          <a:blip r:embed="rId3" cstate="print"/>
          <a:srcRect/>
          <a:stretch>
            <a:fillRect/>
          </a:stretch>
        </p:blipFill>
        <p:spPr bwMode="auto">
          <a:xfrm>
            <a:off x="1357290" y="2143116"/>
            <a:ext cx="6167450" cy="370047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descr="http://assets.fontsinuse.com/static/use-media-items/6/5994/full-799x1024/5012ff3e/6145751493_4446d3cc9a_b.jpeg"/>
          <p:cNvPicPr>
            <a:picLocks noChangeAspect="1" noChangeArrowheads="1"/>
          </p:cNvPicPr>
          <p:nvPr/>
        </p:nvPicPr>
        <p:blipFill>
          <a:blip r:embed="rId2" cstate="print"/>
          <a:srcRect/>
          <a:stretch>
            <a:fillRect/>
          </a:stretch>
        </p:blipFill>
        <p:spPr bwMode="auto">
          <a:xfrm>
            <a:off x="2071670" y="142852"/>
            <a:ext cx="5072098" cy="657229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p:txBody>
          <a:bodyPr/>
          <a:lstStyle/>
          <a:p>
            <a:r>
              <a:rPr lang="en-US" sz="4000" dirty="0" smtClean="0">
                <a:solidFill>
                  <a:schemeClr val="hlink"/>
                </a:solidFill>
              </a:rPr>
              <a:t>Step 2: Brand </a:t>
            </a:r>
            <a:r>
              <a:rPr lang="en-US" sz="4000" dirty="0">
                <a:solidFill>
                  <a:schemeClr val="hlink"/>
                </a:solidFill>
              </a:rPr>
              <a:t>Positioning</a:t>
            </a:r>
          </a:p>
        </p:txBody>
      </p:sp>
      <p:sp>
        <p:nvSpPr>
          <p:cNvPr id="802819" name="Rectangle 3"/>
          <p:cNvSpPr>
            <a:spLocks noGrp="1" noChangeArrowheads="1"/>
          </p:cNvSpPr>
          <p:nvPr>
            <p:ph sz="quarter" idx="1"/>
          </p:nvPr>
        </p:nvSpPr>
        <p:spPr>
          <a:xfrm>
            <a:off x="571472" y="2000240"/>
            <a:ext cx="8177242" cy="4557730"/>
          </a:xfrm>
          <a:noFill/>
          <a:ln>
            <a:noFill/>
          </a:ln>
          <a:scene3d>
            <a:camera prst="orthographicFront"/>
            <a:lightRig rig="threePt" dir="t"/>
          </a:scene3d>
          <a:sp3d>
            <a:bevelT prst="angle"/>
          </a:sp3d>
        </p:spPr>
        <p:style>
          <a:lnRef idx="1">
            <a:schemeClr val="accent2"/>
          </a:lnRef>
          <a:fillRef idx="2">
            <a:schemeClr val="accent2"/>
          </a:fillRef>
          <a:effectRef idx="1">
            <a:schemeClr val="accent2"/>
          </a:effectRef>
          <a:fontRef idx="minor">
            <a:schemeClr val="dk1"/>
          </a:fontRef>
        </p:style>
        <p:txBody>
          <a:bodyPr/>
          <a:lstStyle/>
          <a:p>
            <a:r>
              <a:rPr lang="en-US" b="1" dirty="0">
                <a:latin typeface="Arial" charset="0"/>
                <a:ea typeface="Arial" charset="0"/>
                <a:cs typeface="Arial" charset="0"/>
              </a:rPr>
              <a:t>Is at the </a:t>
            </a:r>
            <a:r>
              <a:rPr lang="en-US" sz="4400" b="1" dirty="0">
                <a:solidFill>
                  <a:srgbClr val="FF0000"/>
                </a:solidFill>
                <a:latin typeface="Arial" charset="0"/>
                <a:ea typeface="Arial" charset="0"/>
                <a:cs typeface="Arial" charset="0"/>
              </a:rPr>
              <a:t>heart of the marketing strategy</a:t>
            </a:r>
          </a:p>
          <a:p>
            <a:endParaRPr lang="en-US" b="1" dirty="0">
              <a:latin typeface="Arial" charset="0"/>
              <a:ea typeface="Arial" charset="0"/>
              <a:cs typeface="Arial" charset="0"/>
            </a:endParaRPr>
          </a:p>
          <a:p>
            <a:r>
              <a:rPr lang="en-US" b="1" dirty="0">
                <a:latin typeface="Arial" charset="0"/>
                <a:ea typeface="Arial" charset="0"/>
                <a:cs typeface="Arial" charset="0"/>
              </a:rPr>
              <a:t>“. . . the act of designing the company’s offer and image so that it occupies a distinct and valued place in the target customer’s minds.”</a:t>
            </a:r>
          </a:p>
          <a:p>
            <a:pPr algn="r">
              <a:buFont typeface="Wingdings" pitchFamily="2" charset="2"/>
              <a:buNone/>
            </a:pPr>
            <a:r>
              <a:rPr lang="en-US" sz="2000" dirty="0">
                <a:latin typeface="Arial" charset="0"/>
                <a:ea typeface="Arial" charset="0"/>
                <a:cs typeface="Arial" charset="0"/>
              </a:rPr>
              <a:t>Philip </a:t>
            </a:r>
            <a:r>
              <a:rPr lang="en-US" sz="2000" dirty="0" err="1">
                <a:latin typeface="Arial" charset="0"/>
                <a:ea typeface="Arial" charset="0"/>
                <a:cs typeface="Arial" charset="0"/>
              </a:rPr>
              <a:t>Kotler</a:t>
            </a:r>
            <a:endParaRPr lang="en-US" sz="2000"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785786" y="500042"/>
            <a:ext cx="4276737" cy="5887669"/>
          </a:xfrm>
          <a:prstGeom prst="rect">
            <a:avLst/>
          </a:prstGeom>
          <a:noFill/>
          <a:ln w="9525">
            <a:noFill/>
            <a:miter lim="800000"/>
            <a:headEnd/>
            <a:tailEnd/>
          </a:ln>
          <a:effectLst/>
        </p:spPr>
      </p:pic>
      <p:sp>
        <p:nvSpPr>
          <p:cNvPr id="10" name="TextBox 9"/>
          <p:cNvSpPr txBox="1"/>
          <p:nvPr/>
        </p:nvSpPr>
        <p:spPr>
          <a:xfrm>
            <a:off x="5786446" y="1500174"/>
            <a:ext cx="2397579" cy="4524315"/>
          </a:xfrm>
          <a:prstGeom prst="rect">
            <a:avLst/>
          </a:prstGeom>
          <a:noFill/>
        </p:spPr>
        <p:txBody>
          <a:bodyPr wrap="none" rtlCol="0">
            <a:spAutoFit/>
          </a:bodyPr>
          <a:lstStyle/>
          <a:p>
            <a:r>
              <a:rPr lang="en-US" sz="3200" b="1" dirty="0" smtClean="0">
                <a:solidFill>
                  <a:srgbClr val="FF0000"/>
                </a:solidFill>
                <a:latin typeface="+mj-lt"/>
              </a:rPr>
              <a:t>Convenience</a:t>
            </a:r>
          </a:p>
          <a:p>
            <a:endParaRPr lang="en-US" sz="3200" b="1" dirty="0" smtClean="0">
              <a:solidFill>
                <a:srgbClr val="FF0000"/>
              </a:solidFill>
              <a:latin typeface="+mj-lt"/>
            </a:endParaRPr>
          </a:p>
          <a:p>
            <a:r>
              <a:rPr lang="en-US" sz="3200" b="1" dirty="0" smtClean="0">
                <a:solidFill>
                  <a:srgbClr val="FF0000"/>
                </a:solidFill>
                <a:latin typeface="+mj-lt"/>
              </a:rPr>
              <a:t>Relaxed</a:t>
            </a:r>
          </a:p>
          <a:p>
            <a:endParaRPr lang="en-US" sz="3200" b="1" dirty="0" smtClean="0">
              <a:solidFill>
                <a:srgbClr val="FF0000"/>
              </a:solidFill>
              <a:latin typeface="+mj-lt"/>
            </a:endParaRPr>
          </a:p>
          <a:p>
            <a:r>
              <a:rPr lang="en-US" sz="3200" b="1" dirty="0" smtClean="0">
                <a:solidFill>
                  <a:srgbClr val="FF0000"/>
                </a:solidFill>
                <a:latin typeface="+mj-lt"/>
              </a:rPr>
              <a:t>Fun</a:t>
            </a:r>
          </a:p>
          <a:p>
            <a:endParaRPr lang="en-US" sz="3200" b="1" dirty="0" smtClean="0">
              <a:solidFill>
                <a:srgbClr val="FF0000"/>
              </a:solidFill>
              <a:latin typeface="+mj-lt"/>
            </a:endParaRPr>
          </a:p>
          <a:p>
            <a:r>
              <a:rPr lang="en-US" sz="3200" b="1" dirty="0" smtClean="0">
                <a:solidFill>
                  <a:srgbClr val="FF0000"/>
                </a:solidFill>
                <a:latin typeface="+mj-lt"/>
              </a:rPr>
              <a:t>Blessed</a:t>
            </a:r>
          </a:p>
          <a:p>
            <a:endParaRPr lang="en-US" sz="3200" b="1" dirty="0" smtClean="0">
              <a:solidFill>
                <a:srgbClr val="FF0000"/>
              </a:solidFill>
              <a:latin typeface="+mj-lt"/>
            </a:endParaRPr>
          </a:p>
          <a:p>
            <a:r>
              <a:rPr lang="en-US" sz="3200" b="1" dirty="0" smtClean="0">
                <a:solidFill>
                  <a:srgbClr val="FF0000"/>
                </a:solidFill>
                <a:latin typeface="+mj-lt"/>
              </a:rPr>
              <a:t>Smile</a:t>
            </a:r>
            <a:endParaRPr lang="en-US" sz="3200" b="1" dirty="0">
              <a:solidFill>
                <a:srgbClr val="FF0000"/>
              </a:solidFill>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hlink"/>
                </a:solidFill>
              </a:rPr>
              <a:t>Brand Positioning: Perceptual Map</a:t>
            </a:r>
            <a:endParaRPr lang="en-US" dirty="0"/>
          </a:p>
        </p:txBody>
      </p:sp>
      <p:pic>
        <p:nvPicPr>
          <p:cNvPr id="126982" name="Picture 6" descr="http://image.slidesharecdn.com/mcdonalds-ppt-130502165947-phpapp02/95/mc-donalds-ppt-10-638.jpg?cb=1367532029"/>
          <p:cNvPicPr>
            <a:picLocks noChangeAspect="1" noChangeArrowheads="1"/>
          </p:cNvPicPr>
          <p:nvPr/>
        </p:nvPicPr>
        <p:blipFill>
          <a:blip r:embed="rId2" cstate="print"/>
          <a:srcRect/>
          <a:stretch>
            <a:fillRect/>
          </a:stretch>
        </p:blipFill>
        <p:spPr bwMode="auto">
          <a:xfrm>
            <a:off x="1571604" y="1928802"/>
            <a:ext cx="6286544" cy="4719836"/>
          </a:xfrm>
          <a:prstGeom prst="rect">
            <a:avLst/>
          </a:prstGeom>
          <a:noFill/>
        </p:spPr>
      </p:pic>
      <p:sp>
        <p:nvSpPr>
          <p:cNvPr id="8" name="TextBox 7"/>
          <p:cNvSpPr txBox="1"/>
          <p:nvPr/>
        </p:nvSpPr>
        <p:spPr>
          <a:xfrm>
            <a:off x="446811" y="1357298"/>
            <a:ext cx="8697189" cy="369332"/>
          </a:xfrm>
          <a:prstGeom prst="rect">
            <a:avLst/>
          </a:prstGeom>
          <a:noFill/>
        </p:spPr>
        <p:txBody>
          <a:bodyPr wrap="none" rtlCol="0">
            <a:spAutoFit/>
          </a:bodyPr>
          <a:lstStyle/>
          <a:p>
            <a:r>
              <a:rPr lang="en-US" b="1" dirty="0" smtClean="0">
                <a:latin typeface="+mj-lt"/>
              </a:rPr>
              <a:t>A perceptual map provides a visual picture of  how customers see different competitors</a:t>
            </a:r>
            <a:r>
              <a:rPr lang="en-US" dirty="0" smtClean="0">
                <a:latin typeface="+mj-lt"/>
              </a:rPr>
              <a:t>.</a:t>
            </a:r>
            <a:endParaRPr lang="en-US" dirty="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www.onlywebpro.com/wp-content/uploads/2010/11/mcd_th.jpg"/>
          <p:cNvPicPr>
            <a:picLocks noChangeAspect="1" noChangeArrowheads="1"/>
          </p:cNvPicPr>
          <p:nvPr/>
        </p:nvPicPr>
        <p:blipFill>
          <a:blip r:embed="rId2" cstate="print"/>
          <a:srcRect/>
          <a:stretch>
            <a:fillRect/>
          </a:stretch>
        </p:blipFill>
        <p:spPr bwMode="auto">
          <a:xfrm>
            <a:off x="928662" y="1571612"/>
            <a:ext cx="7341615" cy="5048262"/>
          </a:xfrm>
          <a:prstGeom prst="rect">
            <a:avLst/>
          </a:prstGeom>
          <a:noFill/>
        </p:spPr>
      </p:pic>
      <p:sp>
        <p:nvSpPr>
          <p:cNvPr id="4" name="Title 3"/>
          <p:cNvSpPr>
            <a:spLocks noGrp="1"/>
          </p:cNvSpPr>
          <p:nvPr>
            <p:ph type="title"/>
          </p:nvPr>
        </p:nvSpPr>
        <p:spPr/>
        <p:txBody>
          <a:bodyPr/>
          <a:lstStyle/>
          <a:p>
            <a:r>
              <a:rPr lang="en-US" dirty="0" smtClean="0">
                <a:solidFill>
                  <a:schemeClr val="hlink"/>
                </a:solidFill>
              </a:rPr>
              <a:t>McDonald’s Menu in Thailand</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hlink"/>
                </a:solidFill>
              </a:rPr>
              <a:t>McDonald’s Menu in Vietnam</a:t>
            </a:r>
            <a:endParaRPr lang="en-US" dirty="0"/>
          </a:p>
        </p:txBody>
      </p:sp>
      <p:pic>
        <p:nvPicPr>
          <p:cNvPr id="2" name="Picture 1"/>
          <p:cNvPicPr>
            <a:picLocks noChangeAspect="1"/>
          </p:cNvPicPr>
          <p:nvPr/>
        </p:nvPicPr>
        <p:blipFill>
          <a:blip r:embed="rId2"/>
          <a:stretch>
            <a:fillRect/>
          </a:stretch>
        </p:blipFill>
        <p:spPr>
          <a:xfrm>
            <a:off x="1942476" y="1417638"/>
            <a:ext cx="5052935" cy="5052935"/>
          </a:xfrm>
          <a:prstGeom prst="rect">
            <a:avLst/>
          </a:prstGeom>
        </p:spPr>
      </p:pic>
    </p:spTree>
    <p:extLst>
      <p:ext uri="{BB962C8B-B14F-4D97-AF65-F5344CB8AC3E}">
        <p14:creationId xmlns:p14="http://schemas.microsoft.com/office/powerpoint/2010/main" val="8333324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52137" y="137228"/>
            <a:ext cx="3770027" cy="1517755"/>
          </a:xfrm>
        </p:spPr>
        <p:txBody>
          <a:bodyPr/>
          <a:lstStyle/>
          <a:p>
            <a:r>
              <a:rPr lang="en-US" dirty="0">
                <a:solidFill>
                  <a:schemeClr val="hlink"/>
                </a:solidFill>
              </a:rPr>
              <a:t>KFC's</a:t>
            </a:r>
            <a:r>
              <a:rPr lang="en-US" dirty="0" smtClean="0">
                <a:solidFill>
                  <a:schemeClr val="hlink"/>
                </a:solidFill>
              </a:rPr>
              <a:t> Menu in Cambodia</a:t>
            </a:r>
            <a:endParaRPr lang="en-US" dirty="0"/>
          </a:p>
        </p:txBody>
      </p:sp>
      <p:pic>
        <p:nvPicPr>
          <p:cNvPr id="3" name="Picture 2"/>
          <p:cNvPicPr>
            <a:picLocks noChangeAspect="1"/>
          </p:cNvPicPr>
          <p:nvPr/>
        </p:nvPicPr>
        <p:blipFill>
          <a:blip r:embed="rId2"/>
          <a:stretch>
            <a:fillRect/>
          </a:stretch>
        </p:blipFill>
        <p:spPr>
          <a:xfrm>
            <a:off x="3842687" y="137228"/>
            <a:ext cx="4776658" cy="6479221"/>
          </a:xfrm>
          <a:prstGeom prst="rect">
            <a:avLst/>
          </a:prstGeom>
        </p:spPr>
      </p:pic>
    </p:spTree>
    <p:extLst>
      <p:ext uri="{BB962C8B-B14F-4D97-AF65-F5344CB8AC3E}">
        <p14:creationId xmlns:p14="http://schemas.microsoft.com/office/powerpoint/2010/main" val="5865903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4572032" cy="1143000"/>
          </a:xfrm>
        </p:spPr>
        <p:txBody>
          <a:bodyPr>
            <a:normAutofit fontScale="90000"/>
          </a:bodyPr>
          <a:lstStyle/>
          <a:p>
            <a:r>
              <a:rPr lang="en-US" dirty="0" smtClean="0">
                <a:solidFill>
                  <a:schemeClr val="hlink"/>
                </a:solidFill>
              </a:rPr>
              <a:t>McDonald’s</a:t>
            </a:r>
            <a:br>
              <a:rPr lang="en-US" dirty="0" smtClean="0">
                <a:solidFill>
                  <a:schemeClr val="hlink"/>
                </a:solidFill>
              </a:rPr>
            </a:br>
            <a:r>
              <a:rPr lang="en-US" dirty="0" smtClean="0">
                <a:solidFill>
                  <a:schemeClr val="hlink"/>
                </a:solidFill>
              </a:rPr>
              <a:t>adding more Variety </a:t>
            </a:r>
            <a:endParaRPr lang="en-US" dirty="0"/>
          </a:p>
        </p:txBody>
      </p:sp>
      <p:pic>
        <p:nvPicPr>
          <p:cNvPr id="129026" name="Picture 2" descr="http://i131.photobucket.com/albums/p291/johnwickland/2008/P5110069.jpg"/>
          <p:cNvPicPr>
            <a:picLocks noChangeAspect="1" noChangeArrowheads="1"/>
          </p:cNvPicPr>
          <p:nvPr/>
        </p:nvPicPr>
        <p:blipFill>
          <a:blip r:embed="rId2" cstate="print"/>
          <a:srcRect/>
          <a:stretch>
            <a:fillRect/>
          </a:stretch>
        </p:blipFill>
        <p:spPr bwMode="auto">
          <a:xfrm>
            <a:off x="1285852" y="1857364"/>
            <a:ext cx="6357982" cy="4286280"/>
          </a:xfrm>
          <a:prstGeom prst="rect">
            <a:avLst/>
          </a:prstGeom>
          <a:ln>
            <a:noFill/>
          </a:ln>
          <a:effectLst>
            <a:outerShdw blurRad="292100" dist="139700" dir="2700000" algn="tl" rotWithShape="0">
              <a:srgbClr val="333333">
                <a:alpha val="65000"/>
              </a:srgbClr>
            </a:outerShdw>
          </a:effectLst>
        </p:spPr>
      </p:pic>
      <p:pic>
        <p:nvPicPr>
          <p:cNvPr id="129028" name="Picture 4" descr="http://www.mcdonaldsajax.com/wp-content/uploads/2011/02/mccafe-header.jpg"/>
          <p:cNvPicPr>
            <a:picLocks noChangeAspect="1" noChangeArrowheads="1"/>
          </p:cNvPicPr>
          <p:nvPr/>
        </p:nvPicPr>
        <p:blipFill>
          <a:blip r:embed="rId3" cstate="print"/>
          <a:srcRect/>
          <a:stretch>
            <a:fillRect/>
          </a:stretch>
        </p:blipFill>
        <p:spPr bwMode="auto">
          <a:xfrm>
            <a:off x="5286380" y="285728"/>
            <a:ext cx="3071802" cy="103215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Grp="1" noRot="1" noChangeArrowheads="1"/>
          </p:cNvSpPr>
          <p:nvPr>
            <p:ph type="title"/>
          </p:nvPr>
        </p:nvSpPr>
        <p:spPr>
          <a:xfrm>
            <a:off x="857224" y="142852"/>
            <a:ext cx="7772400" cy="1143000"/>
          </a:xfrm>
          <a:noFill/>
          <a:ln/>
        </p:spPr>
        <p:txBody>
          <a:bodyPr lIns="90488" tIns="44450" rIns="90488" bIns="44450">
            <a:normAutofit fontScale="90000"/>
          </a:bodyPr>
          <a:lstStyle/>
          <a:p>
            <a:r>
              <a:rPr lang="en-US" sz="4000" dirty="0" smtClean="0">
                <a:solidFill>
                  <a:schemeClr val="hlink"/>
                </a:solidFill>
              </a:rPr>
              <a:t>Step 3: Communications via</a:t>
            </a:r>
            <a:br>
              <a:rPr lang="en-US" sz="4000" dirty="0" smtClean="0">
                <a:solidFill>
                  <a:schemeClr val="hlink"/>
                </a:solidFill>
              </a:rPr>
            </a:br>
            <a:r>
              <a:rPr lang="en-US" sz="4000" dirty="0" smtClean="0">
                <a:solidFill>
                  <a:schemeClr val="hlink"/>
                </a:solidFill>
              </a:rPr>
              <a:t>Brand </a:t>
            </a:r>
            <a:r>
              <a:rPr lang="en-US" sz="4000" dirty="0">
                <a:solidFill>
                  <a:schemeClr val="hlink"/>
                </a:solidFill>
              </a:rPr>
              <a:t>Elements</a:t>
            </a:r>
          </a:p>
        </p:txBody>
      </p:sp>
      <p:sp>
        <p:nvSpPr>
          <p:cNvPr id="47109" name="Rectangle 5"/>
          <p:cNvSpPr>
            <a:spLocks noGrp="1" noChangeArrowheads="1"/>
          </p:cNvSpPr>
          <p:nvPr>
            <p:ph sz="quarter" idx="1"/>
          </p:nvPr>
        </p:nvSpPr>
        <p:spPr>
          <a:xfrm>
            <a:off x="428596" y="1357298"/>
            <a:ext cx="8534400" cy="5038506"/>
          </a:xfrm>
          <a:noFill/>
          <a:ln/>
        </p:spPr>
        <p:txBody>
          <a:bodyPr lIns="90488" tIns="44450" rIns="90488" bIns="44450">
            <a:normAutofit fontScale="92500" lnSpcReduction="20000"/>
          </a:bodyPr>
          <a:lstStyle/>
          <a:p>
            <a:r>
              <a:rPr lang="en-US" sz="2800" dirty="0">
                <a:latin typeface="Arial" charset="0"/>
                <a:ea typeface="Arial" charset="0"/>
                <a:cs typeface="Arial" charset="0"/>
              </a:rPr>
              <a:t>A variety of brand elements can be chosen that inherently </a:t>
            </a:r>
            <a:r>
              <a:rPr lang="en-US" sz="3900" dirty="0">
                <a:solidFill>
                  <a:srgbClr val="FF0000"/>
                </a:solidFill>
                <a:latin typeface="Arial" charset="0"/>
                <a:ea typeface="Arial" charset="0"/>
                <a:cs typeface="Arial" charset="0"/>
              </a:rPr>
              <a:t>enhance brand awareness or facilitate the formation of strong, favorable, and unique brand associations</a:t>
            </a:r>
            <a:r>
              <a:rPr lang="en-US" sz="3900" dirty="0" smtClean="0">
                <a:solidFill>
                  <a:srgbClr val="FF0000"/>
                </a:solidFill>
                <a:latin typeface="Arial" charset="0"/>
                <a:ea typeface="Arial" charset="0"/>
                <a:cs typeface="Arial" charset="0"/>
              </a:rPr>
              <a:t>.</a:t>
            </a:r>
          </a:p>
          <a:p>
            <a:pPr>
              <a:buNone/>
            </a:pPr>
            <a:endParaRPr lang="en-US" sz="2800" dirty="0" smtClean="0">
              <a:latin typeface="Arial" charset="0"/>
              <a:ea typeface="Arial" charset="0"/>
              <a:cs typeface="Arial" charset="0"/>
            </a:endParaRPr>
          </a:p>
          <a:p>
            <a:pPr>
              <a:buFont typeface="Wingdings" pitchFamily="2" charset="2"/>
              <a:buChar char="Ø"/>
            </a:pPr>
            <a:r>
              <a:rPr lang="en-US" sz="2800" dirty="0" smtClean="0">
                <a:latin typeface="Arial" charset="0"/>
                <a:ea typeface="Arial" charset="0"/>
                <a:cs typeface="Arial" charset="0"/>
              </a:rPr>
              <a:t>Brand Names</a:t>
            </a:r>
          </a:p>
          <a:p>
            <a:pPr>
              <a:buFont typeface="Wingdings" pitchFamily="2" charset="2"/>
              <a:buChar char="Ø"/>
            </a:pPr>
            <a:r>
              <a:rPr lang="en-US" sz="2800" dirty="0" smtClean="0">
                <a:latin typeface="Arial" charset="0"/>
                <a:ea typeface="Arial" charset="0"/>
                <a:cs typeface="Arial" charset="0"/>
              </a:rPr>
              <a:t>URLs</a:t>
            </a:r>
          </a:p>
          <a:p>
            <a:pPr>
              <a:buFont typeface="Wingdings" pitchFamily="2" charset="2"/>
              <a:buChar char="Ø"/>
            </a:pPr>
            <a:r>
              <a:rPr lang="en-US" sz="2800" dirty="0" smtClean="0">
                <a:latin typeface="Arial" charset="0"/>
                <a:ea typeface="Arial" charset="0"/>
                <a:cs typeface="Arial" charset="0"/>
              </a:rPr>
              <a:t>Logos and Symbols</a:t>
            </a:r>
          </a:p>
          <a:p>
            <a:pPr>
              <a:buFont typeface="Wingdings" pitchFamily="2" charset="2"/>
              <a:buChar char="Ø"/>
            </a:pPr>
            <a:r>
              <a:rPr lang="en-US" sz="2800" dirty="0" smtClean="0">
                <a:latin typeface="Arial" charset="0"/>
                <a:ea typeface="Arial" charset="0"/>
                <a:cs typeface="Arial" charset="0"/>
              </a:rPr>
              <a:t>Characters</a:t>
            </a:r>
          </a:p>
          <a:p>
            <a:pPr>
              <a:buFont typeface="Wingdings" pitchFamily="2" charset="2"/>
              <a:buChar char="Ø"/>
            </a:pPr>
            <a:r>
              <a:rPr lang="en-US" sz="2800" dirty="0" smtClean="0">
                <a:latin typeface="Arial" charset="0"/>
                <a:ea typeface="Arial" charset="0"/>
                <a:cs typeface="Arial" charset="0"/>
              </a:rPr>
              <a:t>Slogans</a:t>
            </a:r>
          </a:p>
          <a:p>
            <a:pPr>
              <a:buFont typeface="Wingdings" pitchFamily="2" charset="2"/>
              <a:buChar char="Ø"/>
            </a:pPr>
            <a:r>
              <a:rPr lang="en-US" sz="2800" dirty="0" smtClean="0">
                <a:latin typeface="Arial" charset="0"/>
                <a:ea typeface="Arial" charset="0"/>
                <a:cs typeface="Arial" charset="0"/>
              </a:rPr>
              <a:t>Packaging</a:t>
            </a:r>
            <a:endParaRPr lang="en-US" sz="2800" dirty="0">
              <a:latin typeface="Arial" charset="0"/>
              <a:ea typeface="Arial" charset="0"/>
              <a:cs typeface="Arial" charset="0"/>
            </a:endParaRPr>
          </a:p>
        </p:txBody>
      </p:sp>
      <p:sp>
        <p:nvSpPr>
          <p:cNvPr id="47106"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47107"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85776"/>
            <a:ext cx="7772400" cy="1143000"/>
          </a:xfrm>
        </p:spPr>
        <p:txBody>
          <a:bodyPr>
            <a:normAutofit fontScale="90000"/>
          </a:bodyPr>
          <a:lstStyle/>
          <a:p>
            <a:r>
              <a:rPr lang="en-US" dirty="0" smtClean="0">
                <a:solidFill>
                  <a:schemeClr val="hlink"/>
                </a:solidFill>
              </a:rPr>
              <a:t/>
            </a:r>
            <a:br>
              <a:rPr lang="en-US" dirty="0" smtClean="0">
                <a:solidFill>
                  <a:schemeClr val="hlink"/>
                </a:solidFill>
              </a:rPr>
            </a:br>
            <a:r>
              <a:rPr lang="en-US" dirty="0" smtClean="0">
                <a:solidFill>
                  <a:schemeClr val="hlink"/>
                </a:solidFill>
              </a:rPr>
              <a:t>Example: McDonald’s</a:t>
            </a:r>
            <a:endParaRPr lang="en-US" dirty="0"/>
          </a:p>
        </p:txBody>
      </p:sp>
      <p:sp>
        <p:nvSpPr>
          <p:cNvPr id="5" name="Rectangle 4"/>
          <p:cNvSpPr/>
          <p:nvPr/>
        </p:nvSpPr>
        <p:spPr>
          <a:xfrm>
            <a:off x="4572000" y="265813"/>
            <a:ext cx="4572000" cy="1754326"/>
          </a:xfrm>
          <a:prstGeom prst="rect">
            <a:avLst/>
          </a:prstGeom>
        </p:spPr>
        <p:txBody>
          <a:bodyPr>
            <a:spAutoFit/>
          </a:bodyPr>
          <a:lstStyle/>
          <a:p>
            <a:pPr>
              <a:buFont typeface="Wingdings" pitchFamily="2" charset="2"/>
              <a:buChar char="Ø"/>
            </a:pPr>
            <a:r>
              <a:rPr lang="en-US" b="1" dirty="0" smtClean="0">
                <a:latin typeface="Arial" charset="0"/>
                <a:ea typeface="Arial" charset="0"/>
                <a:cs typeface="Arial" charset="0"/>
              </a:rPr>
              <a:t>Brand Names</a:t>
            </a:r>
          </a:p>
          <a:p>
            <a:pPr>
              <a:buFont typeface="Wingdings" pitchFamily="2" charset="2"/>
              <a:buChar char="Ø"/>
            </a:pPr>
            <a:r>
              <a:rPr lang="en-US" b="1" dirty="0" smtClean="0">
                <a:latin typeface="Arial" charset="0"/>
                <a:ea typeface="Arial" charset="0"/>
                <a:cs typeface="Arial" charset="0"/>
              </a:rPr>
              <a:t>URLs</a:t>
            </a:r>
          </a:p>
          <a:p>
            <a:pPr>
              <a:buFont typeface="Wingdings" pitchFamily="2" charset="2"/>
              <a:buChar char="Ø"/>
            </a:pPr>
            <a:r>
              <a:rPr lang="en-US" b="1" dirty="0" smtClean="0">
                <a:latin typeface="Arial" charset="0"/>
                <a:ea typeface="Arial" charset="0"/>
                <a:cs typeface="Arial" charset="0"/>
              </a:rPr>
              <a:t>Logos and Symbols</a:t>
            </a:r>
          </a:p>
          <a:p>
            <a:pPr>
              <a:buFont typeface="Wingdings" pitchFamily="2" charset="2"/>
              <a:buChar char="Ø"/>
            </a:pPr>
            <a:r>
              <a:rPr lang="en-US" b="1" dirty="0" smtClean="0">
                <a:latin typeface="Arial" charset="0"/>
                <a:ea typeface="Arial" charset="0"/>
                <a:cs typeface="Arial" charset="0"/>
              </a:rPr>
              <a:t>Characters</a:t>
            </a:r>
          </a:p>
          <a:p>
            <a:pPr>
              <a:buFont typeface="Wingdings" pitchFamily="2" charset="2"/>
              <a:buChar char="Ø"/>
            </a:pPr>
            <a:r>
              <a:rPr lang="en-US" b="1" dirty="0" smtClean="0">
                <a:latin typeface="Arial" charset="0"/>
                <a:ea typeface="Arial" charset="0"/>
                <a:cs typeface="Arial" charset="0"/>
              </a:rPr>
              <a:t>Slogans</a:t>
            </a:r>
          </a:p>
          <a:p>
            <a:pPr>
              <a:buFont typeface="Wingdings" pitchFamily="2" charset="2"/>
              <a:buChar char="Ø"/>
            </a:pPr>
            <a:r>
              <a:rPr lang="en-US" b="1" dirty="0" smtClean="0">
                <a:latin typeface="Arial" charset="0"/>
                <a:ea typeface="Arial" charset="0"/>
                <a:cs typeface="Arial" charset="0"/>
              </a:rPr>
              <a:t>Packaging</a:t>
            </a:r>
            <a:endParaRPr lang="en-US" b="1" dirty="0">
              <a:latin typeface="Arial" charset="0"/>
              <a:ea typeface="Arial" charset="0"/>
              <a:cs typeface="Arial" charset="0"/>
            </a:endParaRPr>
          </a:p>
        </p:txBody>
      </p:sp>
      <p:pic>
        <p:nvPicPr>
          <p:cNvPr id="77828" name="Picture 4" descr="https://encrypted-tbn1.gstatic.com/images?q=tbn:ANd9GcSeqO6_FY2AGkFPB-Ql4Al8HdPIIL9lV4ZF4F7iCjj1izbHRIyc"/>
          <p:cNvPicPr>
            <a:picLocks noChangeAspect="1" noChangeArrowheads="1"/>
          </p:cNvPicPr>
          <p:nvPr/>
        </p:nvPicPr>
        <p:blipFill>
          <a:blip r:embed="rId2" cstate="print"/>
          <a:srcRect/>
          <a:stretch>
            <a:fillRect/>
          </a:stretch>
        </p:blipFill>
        <p:spPr bwMode="auto">
          <a:xfrm>
            <a:off x="4429124" y="3929066"/>
            <a:ext cx="3919853" cy="2700345"/>
          </a:xfrm>
          <a:prstGeom prst="rect">
            <a:avLst/>
          </a:prstGeom>
          <a:noFill/>
        </p:spPr>
      </p:pic>
      <p:pic>
        <p:nvPicPr>
          <p:cNvPr id="77830" name="Picture 6" descr="http://www.chicagobusiness.com/Assets/legacy/images/random2/ronald-mcdonald-96.jpg"/>
          <p:cNvPicPr>
            <a:picLocks noChangeAspect="1" noChangeArrowheads="1"/>
          </p:cNvPicPr>
          <p:nvPr/>
        </p:nvPicPr>
        <p:blipFill>
          <a:blip r:embed="rId3" cstate="print"/>
          <a:srcRect/>
          <a:stretch>
            <a:fillRect/>
          </a:stretch>
        </p:blipFill>
        <p:spPr bwMode="auto">
          <a:xfrm>
            <a:off x="857224" y="857232"/>
            <a:ext cx="2857520" cy="2857520"/>
          </a:xfrm>
          <a:prstGeom prst="rect">
            <a:avLst/>
          </a:prstGeom>
          <a:noFill/>
        </p:spPr>
      </p:pic>
      <p:pic>
        <p:nvPicPr>
          <p:cNvPr id="77832" name="Picture 8" descr="http://clonmelonline.com/wp-content/uploads/2012/02/McDonalds-Clonmel.png"/>
          <p:cNvPicPr>
            <a:picLocks noChangeAspect="1" noChangeArrowheads="1"/>
          </p:cNvPicPr>
          <p:nvPr/>
        </p:nvPicPr>
        <p:blipFill>
          <a:blip r:embed="rId4" cstate="print"/>
          <a:srcRect/>
          <a:stretch>
            <a:fillRect/>
          </a:stretch>
        </p:blipFill>
        <p:spPr bwMode="auto">
          <a:xfrm>
            <a:off x="714348" y="3786190"/>
            <a:ext cx="3071834" cy="2545719"/>
          </a:xfrm>
          <a:prstGeom prst="rect">
            <a:avLst/>
          </a:prstGeom>
          <a:noFill/>
        </p:spPr>
      </p:pic>
      <p:pic>
        <p:nvPicPr>
          <p:cNvPr id="77834" name="Picture 10" descr="https://encrypted-tbn0.gstatic.com/images?q=tbn:ANd9GcQ5oGYDuuC_iwaZx3NFv0Q8OsDwTIOA4jcwiwvtIm8rZurPWpNL"/>
          <p:cNvPicPr>
            <a:picLocks noChangeAspect="1" noChangeArrowheads="1"/>
          </p:cNvPicPr>
          <p:nvPr/>
        </p:nvPicPr>
        <p:blipFill>
          <a:blip r:embed="rId5" cstate="print"/>
          <a:srcRect/>
          <a:stretch>
            <a:fillRect/>
          </a:stretch>
        </p:blipFill>
        <p:spPr bwMode="auto">
          <a:xfrm>
            <a:off x="7272302" y="500038"/>
            <a:ext cx="1214446" cy="1214446"/>
          </a:xfrm>
          <a:prstGeom prst="rect">
            <a:avLst/>
          </a:prstGeom>
          <a:noFill/>
        </p:spPr>
      </p:pic>
      <p:pic>
        <p:nvPicPr>
          <p:cNvPr id="77836" name="Picture 12" descr="https://ourconnectedworld.files.wordpress.com/2013/02/mcdonalds-happy-meal-website.jpg"/>
          <p:cNvPicPr>
            <a:picLocks noChangeAspect="1" noChangeArrowheads="1"/>
          </p:cNvPicPr>
          <p:nvPr/>
        </p:nvPicPr>
        <p:blipFill>
          <a:blip r:embed="rId6" cstate="print"/>
          <a:srcRect/>
          <a:stretch>
            <a:fillRect/>
          </a:stretch>
        </p:blipFill>
        <p:spPr bwMode="auto">
          <a:xfrm>
            <a:off x="5214942" y="2285992"/>
            <a:ext cx="2428892" cy="1357322"/>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Putting It All Together</a:t>
            </a:r>
            <a:r>
              <a:rPr lang="en-US" altLang="ja-JP" dirty="0">
                <a:ea typeface="MS PGothic" pitchFamily="34" charset="-128"/>
              </a:rPr>
              <a:t> </a:t>
            </a:r>
            <a:endParaRPr lang="en-US" dirty="0"/>
          </a:p>
        </p:txBody>
      </p:sp>
      <p:sp>
        <p:nvSpPr>
          <p:cNvPr id="782339" name="Rectangle 3"/>
          <p:cNvSpPr>
            <a:spLocks noGrp="1" noChangeArrowheads="1"/>
          </p:cNvSpPr>
          <p:nvPr>
            <p:ph sz="quarter" idx="1"/>
          </p:nvPr>
        </p:nvSpPr>
        <p:spPr>
          <a:xfrm>
            <a:off x="457200" y="1600200"/>
            <a:ext cx="3400420" cy="4686319"/>
          </a:xfrm>
          <a:noFill/>
          <a:ln>
            <a:noFill/>
          </a:ln>
        </p:spPr>
        <p:style>
          <a:lnRef idx="2">
            <a:schemeClr val="accent2"/>
          </a:lnRef>
          <a:fillRef idx="1">
            <a:schemeClr val="lt1"/>
          </a:fillRef>
          <a:effectRef idx="0">
            <a:schemeClr val="accent2"/>
          </a:effectRef>
          <a:fontRef idx="minor">
            <a:schemeClr val="dk1"/>
          </a:fontRef>
        </p:style>
        <p:txBody>
          <a:bodyPr>
            <a:noAutofit/>
          </a:bodyPr>
          <a:lstStyle/>
          <a:p>
            <a:r>
              <a:rPr lang="en-US" altLang="ja-JP" sz="2200" dirty="0">
                <a:latin typeface="Arial" charset="0"/>
                <a:ea typeface="Arial" charset="0"/>
                <a:cs typeface="Arial" charset="0"/>
              </a:rPr>
              <a:t>The </a:t>
            </a:r>
            <a:r>
              <a:rPr lang="en-US" altLang="ja-JP" sz="2200" u="sng" dirty="0">
                <a:latin typeface="Arial" charset="0"/>
                <a:ea typeface="Arial" charset="0"/>
                <a:cs typeface="Arial" charset="0"/>
              </a:rPr>
              <a:t>entire set of brand elements </a:t>
            </a:r>
            <a:r>
              <a:rPr lang="en-US" altLang="ja-JP" sz="2200" dirty="0">
                <a:latin typeface="Arial" charset="0"/>
                <a:ea typeface="Arial" charset="0"/>
                <a:cs typeface="Arial" charset="0"/>
              </a:rPr>
              <a:t>makes up the </a:t>
            </a:r>
            <a:r>
              <a:rPr lang="en-US" altLang="ja-JP" sz="2200" dirty="0">
                <a:solidFill>
                  <a:srgbClr val="FF0000"/>
                </a:solidFill>
                <a:latin typeface="Arial" charset="0"/>
                <a:ea typeface="Arial" charset="0"/>
                <a:cs typeface="Arial" charset="0"/>
              </a:rPr>
              <a:t>brand identity</a:t>
            </a:r>
            <a:r>
              <a:rPr lang="en-US" altLang="ja-JP" sz="2200" dirty="0">
                <a:latin typeface="Arial" charset="0"/>
                <a:ea typeface="Arial" charset="0"/>
                <a:cs typeface="Arial" charset="0"/>
              </a:rPr>
              <a:t>, the contribution of all brand elements to awareness and image</a:t>
            </a:r>
            <a:r>
              <a:rPr lang="en-US" altLang="ja-JP" sz="2200" dirty="0" smtClean="0">
                <a:latin typeface="Arial" charset="0"/>
                <a:ea typeface="Arial" charset="0"/>
                <a:cs typeface="Arial" charset="0"/>
              </a:rPr>
              <a:t>.</a:t>
            </a:r>
          </a:p>
          <a:p>
            <a:endParaRPr lang="en-US" altLang="ja-JP" sz="2200" dirty="0">
              <a:latin typeface="Arial" charset="0"/>
              <a:ea typeface="Arial" charset="0"/>
              <a:cs typeface="Arial" charset="0"/>
            </a:endParaRPr>
          </a:p>
          <a:p>
            <a:r>
              <a:rPr lang="en-US" altLang="ja-JP" sz="2200" dirty="0">
                <a:latin typeface="Arial" charset="0"/>
                <a:ea typeface="Arial" charset="0"/>
                <a:cs typeface="Arial" charset="0"/>
              </a:rPr>
              <a:t>The cohesiveness of the brand identity depends on the extent to which the brand elements are </a:t>
            </a:r>
            <a:r>
              <a:rPr lang="en-US" altLang="ja-JP" sz="2200" dirty="0">
                <a:solidFill>
                  <a:srgbClr val="FF0000"/>
                </a:solidFill>
                <a:latin typeface="Arial" charset="0"/>
                <a:ea typeface="Arial" charset="0"/>
                <a:cs typeface="Arial" charset="0"/>
              </a:rPr>
              <a:t>consistent. </a:t>
            </a:r>
            <a:endParaRPr lang="en-US" sz="2200" dirty="0">
              <a:solidFill>
                <a:srgbClr val="FF0000"/>
              </a:solidFill>
              <a:latin typeface="Arial" charset="0"/>
              <a:ea typeface="Arial" charset="0"/>
              <a:cs typeface="Arial" charset="0"/>
            </a:endParaRPr>
          </a:p>
        </p:txBody>
      </p:sp>
      <p:sp>
        <p:nvSpPr>
          <p:cNvPr id="18436" name="AutoShape 4" descr="data:image/jpeg;base64,/9j/4AAQSkZJRgABAQAAAQABAAD/2wCEAAkGBxQTEhQUExQUFhUXGR8XGBgYFxcXHBwcGh0cGhoXGBwYHCggGBwlHBYdITEiJSksLi4uFx8zODMsNygtLisBCgoKDg0OGxAQGywmICQsLCwsLCwsLCwsLCw0LCwsLCwsLCwsLCwsLCwsLCwsLCwsLCwsLCwsLCwsLCwsLCwsLP/AABEIAMIBAwMBEQACEQEDEQH/xAAcAAACAwEBAQEAAAAAAAAAAAAFBgMEBwIBCAD/xABGEAACAQIDBQQHBAgEBgIDAAABAhEAAwQSIQUGMUFREyJhcQcygZGhscEUQtHwI1JicpKywuEzgqLxFSRjc5Pig6MlU9L/xAAbAQACAwEBAQAAAAAAAAAAAAADBAECBQAGB//EADoRAAEEAAQCCQQCAgIBAwUAAAEAAgMRBBIhMUFRBRMiYXGBkcHwMqGx0SPhFPEzckIVUrIGFjRTYv/aAAwDAQACEQMRAD8AzO0lZzingEQw9ml3uTDGovhMJNJSSp6OK0YsbN8KTdOnm4dSvszwqgnVjhwh+JwMeFMMltLyQZULZkmAQSTAC6+zSmhmqys98jBpdp62N6Nbl1A95+ynULGZv82sCl34h4+kfPn+ku7EDkhW8+4l3DKXU9pbHFgIK/vDp41aDFlxyuFFWY9r9OKTns08Hq5aoWSrhyoQoyKsq0vIqVC9qF1L2uXFoK6diVK8j+dOY+VSHUUJ0V6KrjWfXKECzOTLmXXznh4xHWjMLbs7pZ8bhwVbAWwxuE2ysIWgNKNqo4mf1uAmiSGq13Pmqtbd+Cu7PxnZ3kucYNtiR4OJOuug60OSMPYWnvXDQ34LTtrbz3rtsJcY5lAnkdRpPU6GT41kyB7nAvJPj/SfYGgaBKW3to5rbSQW7rddAzA6/wCYc6bw0WUKk0gy96WbYNu8AuZlzTBOjLxOvIxz600cr47O/ule0HUNloO7eFt30Mv2atBUKO0OpIywWkCSRJP3aQnAZ2j9v7ITUVuB0Xe3rVqxbm273AbTuCVyQyLnXgx4xI05GgwESu0FagG68DVLnuoIJesqbzhFjLcv2xqYIt5HB7scVuR7KdH02TwB9f8ASXskrmxu+96QHI/dUGPfXda1h2U5HO3KD7W2GFYhhzbp1Pu0Io7JtNFRzKU2ztg3TBt2Mw/WFpv5gDXOeTxKlrDyTdgNx8Y65uwgfv2/kWBHuqnUyHh66f0r6DdX9k7nKzMty/bQqGZhlc5QpUEnMF/WGokeNCc1oNOcB6H8FXyVwTZhdw8IBLXWcdVygH5/OgvxOFj3f8+yrbidGqTC7J2damUQkH7zM2nkSRSn/qkIvKxx8aH7TP8AizEDKFMdp7PXQWrGn/TSq/8AqjuEQ+6v/gz8/uvn/D2q1nuVGNRrA4aaRlkpOxR2Uz7NwPhWXNMtaNgaLKPWMHWe6VQ+ZC96tpphLYJg3H0RescWP7In4gc6bwMDsS+v/Ebn28SlZ8b1Tb48FmGMx73WLOxY/AeQ4D2V6iOFkYpopYMs75Dbza070PbsBpxl0SActoHqPWfXpwHtrMxuI7Yib5/O780qDQWtdoAN9lqquGUGQQCCIIOoIOhBoTCWvzMOylYvvlu79nvsqjuN3k8j932HT3daPDOSKO4WtCesZfqle7h6cbIudGqdy1R2uQC1RlKvarS8iuULk1KrYX4Vy5dVChcG0D4E8xp744+2rBxCoYwVAcINSNZAHTgZ5D8xRBLwKEYeSuYHaN9IVrmZJA/SAuFHhxiPATVXtjdqB6KgztXeP1doy5ApWVDQRKkMAxJWWTgf1uAqzNlV1oa7sFIk5eGnjy1FWygm+KrmIFcFY2dj2tqSjkFVWNY9W6T7v0lRJGH6OHyleN5ZsaTFgdoK/Zq7ShIQ8dAAwPDiIuxP7PClDDkJc35t+kVzhdcPn7RDZqoeyfg2ZHbmC12yC40P6tsGeoIqZBQI7vwf7XMAsLSth4jZ9tEabSueZccSYgSdTIiOopdmMjaKdGSR3K8kbwaBQjePfPCYfObKWjcOYAhNA2rBmJEEFWB+FGE+IkIDGAN8NfLX2UDIB2nfPFLex/STeIFp4zEjKwAQxI45YB4/jVJo8QNWPIHIUPwAVdj43XnGvD4U03d71yHMFYkZhmGb1mJA1nkeFZxZO89ok/NU22GIagpM2vtoszMpcZkZR32MBwFYQxI1NteAHIcqbihFAEDTu7+6uaFK5oOnzRUru0CVzBkkk6lArRJPrIVjjROpGbW/Wx6G1YS9nSvf1FIHjto3QO7cYcz32adY++D86YZBEd2j0r8JaSeUHRx9b/KG/wDFr36/wFH/AMePkhf5EvNEsJapSRyfjambZWFmKy55KWpBGm7AYaseWRHlkpG7NgASdKSc4krOfIVhm9O1/tWJuXZ7k5bY6Ivq+/Vv81e7wOGGHgbHx3Pjx9NvJZM0md1+SpbNwbXrqWk1Z2CjzYxR5XhjS48EECzS+ndk4BbFm3ZT1bahR7OJ9pk+2vKF5e4vO6IdUA9IW8JwuHi2T2tzRSOQ5tRsMzrnZTtx8OXmd+4KQOKXfRjvLda52N52YP6pYkkNx4nkeEdY8aalhbE8Fmg5LvqaU4b6bMF6zMd5DI8uBH19lLYg5HBwTfR0obLlOx0WYY7ZsTRI57W6+AEWEDxGFin2SWs+SOlUOH8KN1iWc0LvHbKu2gDctugbgWBE+U10c7H/AEm0MhCrpimRqguNIzuZsv7XjLVgzlIL3COIReniWIXwzTQMVL1MLpOW3ihmQggBHt9N2bNpLN/CMWs3WNsA96HUlcoPEyVYRxlT1ocEkhAEm9XorNkB3QXbu7OIwmU3kyhuBBDCeYkcD+RNWixMcp7BtXBBQaKYXL9UqKXhUVNkKpYCoLuHJ5+8T+Bogf3IToe9V3sOAYEctNRxU6g/u+PGiB7eKGYnBXcLeCxm7E6HVRdRhzCsGCqSTpKzVXtG4J+yrVbopgNqpaAARmbuzwKx3lSP2gzty4RS0kT37HT78yiNeGrnG421fvK6ZGyd4l3dQWHABS4hQRMCD9YijfGwtdpfcDp41x71z3Ne6x7qljLpChRELkgiCOFwRoeQAHso7RevP+lQ6Kst8LqBBmT/AGqMhO6sXCkexOMAyazKefqkoRpz7tLiMm/H+0brgFzir47MmJZVY6azDWmERIJgPz5VLG6/O9Ve++CGX75DFFUkhmXrwYgcPCKMGA6lD6x2yo3rjMpPQkfAt/QaK1oBQy5x3Qy/jArEZZjnJozY8wu1Umk8bPs8Kwpnr0ETbTfsjD1j4h61WjK1NGBtVlyuSMz0L9Im0+wwLgGHu/ol/wA05z/AD7xTfRGH67FAnZvaPlt96SErqbaxI17cLNKffQ9sntcZ2pHdsqW/zN3V+ZPsrL6UmyxZRx+fmldg4rc68+dGqVkPpGxRu4phPdtjIPZ63xJ91aeCGVqYa3soLsO6bdxXHFSGHmDI+Io0+oUVqt1zC4k8VYfAj8Ky5nF7CEAW11rP96bAsIbhJkd1V07zHgNQehPkDS+CcZX5B5nkFutxtMtZ6192PeM+wAe4V6EMa0aBZkmIlf8AUU7ejXYIu3TecStr1QeGY8/YNfMigSHOcgO6A45Ra0bbGy7eItNauCVbTxB5MOhFKyRmGnsPH/aox5BXzpvDstsPiHs3DBUkZoMEASrQATDAiPPwrdgfnZmCtI8Wmr0JoDfxl/8A/XZVQf3izEf/AFClemGnqWM5uQmG3Eo96JcOMVgOxuanDYwXFnwK3Z8yWf30fENJkGXiK9kNv4XuKxTYxNsYdyWbD3u1tTrCgRlX/wATf+Q0nIwRGN7RvYPqjROp1FZkbdaATS5a3V1FLgpVlC4K11rlzUqF4ailC8jj48fZwqVXqwvLC5DIJHLSOB0I1B5E++pJJ3VOq5Kvfssec+ZM8SdT5sau14CGYiuRYOmo666jyqxeFXq3KbF4u4QghSNNZaRB490iePP2VVjW6m1BzDgiGz7naAqGtqSCuV3Cl8wNswuusOYAM6HWYFVLKIpSNVV2njFFxj2WQguXBkwWiD5g6VMbHVV3socReylvYlQnACeYBA1VlB4a+sfdVQ02pJFIAXH7J9n9qZo96GtJ2ZZ1FeZmfovU4dicNnWeFY8zk1K6hSYcOmlZzzqsyR2qyv0rbSz4pbIPdsrr++8MfcoX3mvV9BQZIDId3H7D+7SGIdqAkkCttKlbn6H9mdngjcI1vOW/yr3R8c1ed6Rfnmrl89/sr7ABPNwwCeQEmk3MJ8tVw10WMbdQl3LetmM+c605h3WBSfc2tEOwYg0eTUIVLZd1r2bC2j0GX+ElR8AKQ5peUU9JHpPuMb1tPuqmYeJYkT7AvxNT0fGGF7uJP2RmfQkq2mtaROioRqtr3LwHY4S2IhmGc+baj/TA9lViALS4oMp7VILh96y20GtH/CDdmP3hpM/vfCs97CQJT6dyNlGWuKX/AEzbIBNnEAcf0TeyWT4ZvcK08JLRLR4qjNRSq+iKxGD2o/8Al/gtsf6qdxTA5gJ4aoA+ojvVn0DvlfHW+Q7Jh7Q8/Sj1YD/mhVSKJCq7kYo/8dxqNGW6LwjrluyJ8YzUli2Xh9OBVrOfXkqvo+3ft39oYjD31L27VtxxK99bioGBEHhPhrWlhGtcASLsLnzuzaI7f9GwfF37VtyltER0LDPOfMMpiIgo2vlTTsMy72B/Pn+1YYk3RCz/AG1sprF65aaCUYqSOBjmPA0rJHldlTAeCLQ8WSaoGE7KQV41giuIXKErULlwwrly4IqVC5NcoXNcoXhrlCjapCgrltSSeJ51YaKpaFw+vM6eJ/GrAqpaFCbY/IFWzFRkatY2ZhiIkRXkZpL2XrImFo1TXs61WTM5AncjQAVSToAJJ6AcTSWrjQWc51lfPG1Mab965ePG45fXkCdB7BA9lfRYYhFG2McAAs+R2YkqKxaJIHWrOcALVKtfTWw8ELGHs2h9xFU+YGvxmvLGQPkJsK7laxn+G3jp79PrVpzkwznc/Yf2pj+sLLN6rGW9c8Yb3j8argX3EFoONhLquAa0SLCXLgFqXo9v5sOw/Vf4ED6zSZFOIQpeBQv0n4bS0/mp+BH1rsOakIV4j2SEj7Lw2d1UfeYL7zFNTOpqsBqt0aEQ9FHwFSRkgIHzkk93LD8LePbF51JmfEmapILZScqnLR987P2jZlxgJIti8v8AlAcj+GR7aXwri2UWe5BHZcUqeiZv/wAbtE8CXuCJ/wCkvP21uYyVsYDb3al2auvvVT0J4kfbsWs8bKk+atH9VXklEUQJ71zu080h27F7LvAnjevofaLg+dXhaHx0e5dJuE+7nYPJtnaXkp/8kP8AWm8IKFckF31J/RVnMIkgCeoEkfzH307fBclXC7MtrjsdiHUMVVGQEAwChLEeJK8fPrVq7Qrcj3IVQ46qjsR8Fdx1jE4U2g92w63bSlcwns3GZR6pkEHTXSq5w4An6r+1cfDSlF2QVY2jgMHj2xOGFtUxFr7+VVMn1WBXVl6g9fI1LjZySaj5tyI+WERkpB0WdbG9HmJxNtri9mgDFQHLAsVMNEKdAQRrzBpX/GpxaTtomBiGoC+7GKm4BYuMbTZLmVS2VoBg5Z5EGeEEVQ4Z4JFfOY+fdX61p4oXi8G9titxGRhxVlKkeYOoobo3N3CtmBUdjDNcOW2rO3GFUsdOJga1UNJ0C4uHFRPaIJBBBGhB0jrINSWkGioteNbqF1qs0zAEkmABzJ0AHmamuaG59Jw2zuE1s2ls3ReY3lw10ZSOzuuqv7UytM8vGdMvD9JB4LnNoUXDXcAkeuikmkG3p3cbCFCLi3rb5gtxBALW2yuhEmGVhHE/OGcHjBiAbaWkVYPeLB8wpKAU+oWzivEr2N2prOIK8DHkaG5gduFR0YduFBvLtu4MJeWZzr2fAT3+6dR4E0TBYRhxDXVsb9NVnYuBkcZeBqsy+yV6frFhkJi3E2QLuNsKRKhsx8l730oEz8wyjiQPLj9rXN01X0F2I6UQdGQZBbB+PuKKDnKp47TKvUz7h/tXn+mWHDxCMfSdR3baE/hHi1srPt/7EXEb9ZI9qn/2pbol9sI5FNZjlSMV1rdvRAO60X0aXv8AFXqFPukH5ikn0Hgrn/SivpBw+bCMf1GVvjl+TVQECYenz0XQHWkk7l4fNibXgwP8Ov0o8p1CMfpJWpbcuRh7p/Yb3wYomId/GAO5KxC3hYsFhqrdtTZWr7ssLmDRW1EFD5SRHuikrp1oEujliaYm/hBiMNbuFUdmW6sKQx9RuIJEgRoRW8Q2Ute4ajYq3VC7HiqGxdq3cHeN6wwVyuRpAYFZBgg+IGog6UWWNs7Mj9t0MxUbC72btt/+I4fF3jwvK9wqsQs945VGuhPKT40aNjYo8rOG3w/6QXsJNp9v+kSzh9pYi/ZTt7V5LakglCCg1IDLJ4gQQOFXw8rgCSN1R0ZVvZ/pUs/ZUR1uLeFxJgApk7UMYMyYtiIjjTgnBJsc0ItcBSM2N+cE2PhbymziLCoXIZVW4jPCtmAy5luHU/qjrRBM3SuF+1e6iu1a7wGCwGExuCsYcqcQwfMwaWKC25OfL3ZLAEaT3TVi9p2G5/fFVoAhGdn7vmzj8TjGuLkuJAGoiMpYsToB3PjVn04gjlSkNp1oQmNbEbPs3cJmMYvMQkzHbtIIGsQ4JHQ66VLjmzgb8PIg/gKBq1MOIxAtPjHRQWWyl4jqwF0CfZaUVdrc5Y0nu8r/AGSpuiUG2pZ+0XtmYlbCXWZGYqzZVUMiuGY5TmykmBHFpFCBzQg94+4N/gegU2dFLidl20xmAxIS0t1nuWbhteq2azdfoMxBsgSRPGiVnab/APHXyuq9SPPzUEmwhWG3XwaXMVjMUsn7WShlxkm6uUwp1PaNJJ0iNOM89tyE/wD8j0DBa4vNHMrW9FrC3sYmAu24bEZbvaKEGiBiUDesCeyjTkxrnn+MZtbselH30U5iHJV3p3KwtjF4BsPmRmxSK1l2zEqjFu1WSTlPZxM/fXgdKSx0bW4WRw0Nad9iq8Rd+APcrhxJHire4mKz7U2rabUdqLig8jbY2yR/oHsry80AGFgPIUfAooPbKS8N/wAxs3aFs6thcT26/u3SVePCRcamnDqsVC8bPZlPiNR7BWjO4STFbCsthuV4wL2YXGarUrUqu07PaBV8ZPsH96LA/IS5ZfSWrWt80MbZVNDELHMSb/RnsyMSzx6qH3sQPlNGwzusmHdZ9vdClGVi1A16B5pqTVPFoCRLBeP0rznSsEU7WtklDOOvHgjxEgGhaSN/UBVIYNlJEjxH/qKxcHG2GVzGODhpqL9060HJZFLPbqa1stOiERqm70evGJA/WUj+r+mlpY+sIbdKHfSU+7x4XNhbyiZyNHmBI+VFmwbI2h7bsEakj8ABBjf2gkT0a2i94t+qCfp/VXPjc9+Vu9f0jPf2CnfekxhrniAPeQKDimPYW2QfD9FVw+rwsoxSQ1XYbCbfutA9H92bDqfuv8wPwNLuAzlLS8Fm3pAwnZ46+I0Zg/8AGAx+JNa2FdmYEdmrAUrOlOgqCFF2dXtULVybVTmVSxedlVg9VLFwUq+ZUMYUlq46kFWYEcCCQR5dKnMoMQRJ95MYUNs4i8yHQqzswPgQeI8KnOeap1QU+6++GJwBbsCuR9WRgWUnhmiZB5aETzmBVhIRraoYa2RHZnpEv23xj3EF1sUoU5myhModRlAHCH4acOPOjMxBa8O5V9jaoYaJRjYvpUFpMFbaw0WFFu4wYEsgTJKggQZAaCeUTrIls1Ny181VercKRrFekzAHsBbS8gtX+0goIykOGYQx49oTHjRRiBTr4/sH2UFp5L3Bb/4C9cxlnEMww73Fu2mKvrC2yykKJUi5bkdZqxnbYI5UfuPxSrkOoKF72b34C7tPBXwzXbKKVukLdQpM5HGitKsQ3d1061V0rTG0ciT9h+lzgSU1Y/enBXbuCsW764i62IzqRByKA7d4gcQpyCe8eJ5mg4uVn+NJ3gfkfo/hWbuEm7o38m8WKWfXGIHH/qK3v7teexrg3o8P5Ee6OPrQ70fWg2M2nhDB7WxdXQg+q5Uajn+lPlFXxrqw0UvIj7j+lzT21ns1romy27H7tNhQCWdgdAWuF/hP0ryuJZMw/wAjQPDL7EleiwOIZLo0nztDGoIWqAr+Bw0ifz0+lAlfRpZGN7UlcgurmEqBIkS1Ne4+FyrdbqQPcJ/qra6IBcXO8B+b9klizqAmhq3JndlJhIfpAJa7bXtezAXm+QEsSNYILEQNAedYGMdc1ZboDhfP08U5ADlsGtUJvktgbQY286qmYCS5YQDmbMZOsmkZJWmemsAGuo0vxTeSTJbr89kqYpdacYdEsUd3Lu5cVZ8Wj+IEfWq/+bfEfpQfpK1y4kgg8xWvNFmiI7koDRSX6ONnm328/dYp7mIP8tIYM5pXHkB9/wDSPLo0d5Rne1Js+RH5+ntoHSIJNjgNfVWwv1LNcda71LRO0Tjk2ej7jcXqAfdI+tc2LrZALr54/OSXnoC0J9Je79y5iFuIVgoBqSDIJ6DXiKaZIzCuMbr58/1yR8Iwys04JFv7u4gfcB8mX6kU2zGwu2P2KM7DyDf8oTibLI2VlIP56U4wh4sJNzmtNEqLNVqXB4KkRJ4VFqwFrlrcVIKghc5am1FLkirWupcMlTarSjZKm1XKuClTajKvxSptRlXDsF4mpFnZQQBuuJBGh0qdRuooHZfrNxkYOjMjqZDKSrA9QRqNDy61DgHDKdQq5VHiWLks5LMTJLHMSTqSSdSfGrM7OgXFoKk2djLlh89l2tvBXMhgwYkaeQ91VliZK3LILHeuygKvNEUraNv4ooYdX/iB+YFeKw0QcOyR6LYY6Uk5DSWcTtZACYuCPL/+q0mYZ5IFj55Kr8ViWC8y0HZGG/QW9IOUE+ZEn4k157EP/ld4lcJC/tO3XVyzUNcuKad3kAtAj7xJ93d/pr0/Q4LYR3kn29ll4o3IibmtaY6JYJM3lwZu3bhVSzgoqwASBoWMnQDiCfHmYrBdmlxhY3bx5AJ0NqIEnQoPbN1sO6rbUoEMsAIAUTKzB5edZzshmsHW1okwmMam68rS3tNJZmHAkkeRNOQmmgJJ4s2p9hPku22/VZT7iDXSOy68lAatpivUFvZWchmysNka/wCNwn3gN82rJw8YZJIRzH4v3R5HW1vh/Xshu+F+FRJAztB8YEiPbFZ3SGrk3gYw7MeQSVjbBmk43pghGdxmy3yOqH4EH6U1h3VKPnf7JfEC2I1vleyIjZM2pXyJEz4jTwomMa10oJ5K/RzXOcWtNcVWwODW/ZW4AEkxBCk6GNZnpS5bQtWxBMcpY7X5axr0q4TsMewVjDW0fQx1U8NB6tej6MObDixsSs6b6rSmuNccGMjhz19tPGNp3CEDRsLaNgYzCZe0VRchAXFxJjNEEeqDzrBbA7M77XZH2IW9NOXMAOneNP37KUbHw1/7TcCKOxAe4otAEBpIiW1EKT61MQYeSUOcHVW1beXoqvxDGZWllk6d/wCEJGzdntzHtV0/lYx76TMswOjvwmerY4f8fof9K3b3Y2c3F0H/AMl3+4rv8qYcQhOwzuEbvnmusbuPglKg3WQMoZTm0IPAglSNZ86bc+aNoc4jUXsl2sDyQGGxvSG4/cnCIARimMzw7/Drlt6cedVjxMrzTQPWlzo2s+trh5IQ+7Njlff+AT04SCfdTIOI/wDaPX+kL+E65j6IjhNy8M9jP9tRXMwrKqkQY7wLgjhQn4hzCQ8a8hr979lZsef6QSOdH8V7oJidzbbkqmJR2BiAoE+RNyCPKrMxr2nVlef9Ln4VmXNm27v7QPa2yDhQoYiGmNDy46iRzpyOTrrISL3CPRUcMyO6qXChjGYqxiesVdwc1pNKrJWucAdO9Gbu76gkfaLZI4gI5+lA62T/ANh9R+031UX/AOwejv0r+xtw7mJBNu7byhspJVxBgHhEnQjlQ5MaI3ZXivndakQMIzNffkfelO/o1xIJGdD4gHXx11qDjm8BasMKK+sfdaVvbhgcuvXiB4dK8jhX1ei0ujSdR3JCxuyy0qI7xy8OunXxrZjxAbryRsRh9Ctnw+OtBQMgAikIek8INJcM08yK9x7rBdBJejkNxb22aRoOflxrINF5LRTSdBuQE0zO1uqO7GSLNv8AcB94k/OvedHRgRNHcPvr7rMmNvKuOKaxDUMJXuhmuXOMFmHmJj6V5OXpNsExIjaXNJ11vz5p5p7IBVPHoLdnFBVAAttwgcFmkcO4yOaTxPumB2g0d6SsSndHlT7DqqnZV8JxokmyoFtuDuZraN+soPvANeqw9yRNdzA/CzninELvJHt/2+lBfhw02NydfQD8BdaTN/sTlfDrA9Y3M3MBCgIHgQ5nyHSsbGAAPaRuBR5bp/BMzEnkh2MsV56N6dKk3c7uIT2j3g05A7+VvzuQJh2Cje/VgthHI4qQRx6xy8DWliKtjj4JBkro7c06qpuAx+xLm9YOw0B/Wn5GomygaKRI6TtOKzb04In2y2zhtbChSI+69yZ/iFaXRRPVkDmqvqhazi4trXKzz4jnWoM3FD0Wy7ubBe5gLToQc9q20N1AB5CeteWlxzIMU9rhpZ2Wy6UOYxrjtVf2mjc/CEJd7QAC4gSAOmnHnoTypzA4+Bsj2E6EDU8TqqY1zhk2tpvT53IHv7sRbGHW6hYkOAZyxBVuSqOYHxpLA3mp3JccVJNodK5WmrC7t2zrJWRwGo+PD2Gj4WFsziHXtwUSdISDTdWsdssnswuQlEyy6SCBHu9/Wn8bA6VkcbX0Gjjpy8UCHEhuYuvU3odUB3g2TcYW5sKQhJlFU8RzUD6ml8Ph8RGxzQRqBqK/I19UwySBzgXOJ7j/AGhFrCqHGcFBJAaBOUxIPQkz105VLcQ2KOiSTx338eXgrSYeSZ2ZgHH0U+z7CZYPZO3E+rOp8eJ9/nSGKeZpriOlDjX5q/JMxskhjDX2Px/SlwNi12gGVdXH3RoTp7tPjQ3SuIGa7GnzwXSNLWGj3pd9NOyVXC2XUiRfyngBDI5+aitPoiYmRwPJYeJOZoWOG1GuZfIGa37tJnQLXsDuvcupKKtz1GBlFA9aR3jqBm5jWsWTHwjTNR1HFazYjFRkGho/LVzZz3MI8SFTMCygFzAy5vV0BkH2RSJkjcWuuyNz59602QmRjjkOu23LjrzV7FJdDvDWiMxibYJidNcnSgyztDyAjNjY5oJabrmrm8F5SFhuZ+9PzNZsLXcvsqYEU4+CCYK2GuprMMDEjlr9KYkcRGdOCexBAjcbThd0HlWM3VYtofebj5R79KYaFBWgWUgAdNPdX0LCsoV5emixnGza6YVeZtlQEFsgcYGpJ95J+tfOsTi2iZw6sGnG+/f/AGnKUF3ZfbJfUmAwKH/MgEjTxp/o3BmTDdeP/Enjyo8lfr8hA8/ukDF2cuZf1SR7iRUtdZtF4IdY0NMO2VVse71zNhrJ/YA92n0r1PRr82FYfL0JCQmFSFXyKYe20MJJ33wRvX7aBsv6C6ZieJtjhI6VgdIty9vkR7rRwMmUnv0UOJ1FeSZoU+otm6XbZ/bHzFNRH+Rt8x+UKQdk+BTftq0Dh7gPDKTp4a16XFxAQXyIWPvoUG3RCCwwt5oDmc0EzCnlyrNkdYVoqrRZr6fbJ7XCNEyjjQdCp/qrV6HPZd4q0mwWTRWygr6P9Hl8f8Nw3DS2B7tPpXgelbGLkHMrRDSQ09wRbZWJXh3efOlTmac2qYxMbt1R33XtMLlkasp01/PGtDBTHrPJCgj7aZHwrXLCBXa2SFOZYmOY10r02HwZ6sEGr+cEiX5Xm0Mw+zmGJ7O5de4ptZxItgyGg6qgJ0Ipj/DjzAP1sHieFd/epMpokK4mz1F10iVCI0GW1LXAePUKPdSeLwbGuGVS2Z1XalxuDV8O9tohkYa+R60syLLAXDfX3Utd/KD3rPdmbGMBQW9YqO8QPWgc6z5Js2vgt9pjYyyLq0aOwGtNbdyoCuDJboZ+lVkjkaNRugOx0L2OaBuDwQf01MG2c2o7t1D8Y6/tU70RYxHkVjTN/jtYNYXMQK9KdElV6L6q2Bslkw9mWGY20LCOBygnrOteXm6JLqlzaO191qPxNnK4baIDtTCTedRZvvkYKzKbIWSFb7zBjAYcqQkDITle8D11+yfix72NFAfdD3x+HBIHaMAYnMF1Gh0KyIIj2UUYcgdo/Yo4mmdr2fnmuNp4qY48+R/Clo2H4VbAuHWEd3uFHsczd56eB8B9aribEaaxbh1ZA5pgv3azWtWSVDhFzXEHV1H+oU5h25pWt5kBDeaaU/pX0GDa1jlfmrpTuuCFYXCNlXhwHPwrwf8A9v4yVxeMuuu/PyTRlaCreFslQ88zPwA+leg6MwcmFwb4pKuzt4BCe4OIIWbbctZb10ftT/EA31rEMZjIa7kE+zVqAto1HGoUFatuVdzYS34Zh8SfrXo+h3Xh65E/v3SWI+u0crUKAgeNwQfFB8+qWspTLxDkwZnqh08KwMe68zO5p/KajJa0Hv8A0gOOWCw6E149wp5Wq02AVRtvDA9DNE14KDyWg3lzIw6g17WcZ8O/wP7WKN0E2Tsw2LbqXzZjnkCOIA5z+rWBM3JQ3sIkTcorvSr6VEASwf2m5noOtMYHijN2WdXbwUZmIAHEmng0u0Ck0NStI2Ni4sLDDh+edebxEdyFajGBwBUmCvfezdfn50ORo2I5I8gB0pEt5WAt2xEBmiRHEef7p61pjChoDgBsTp6ch4rNwz/5KPzimLBAPhrclgCimQzKeAPFSCK9E2QjDjWu9Z0gqQ+JUFnZyk55cnVQxe5IWfVnNMaDTwpL+Z7ic5oEgfPJXc6tKHDkpdndkWudnqynK5huI1iW4xJ95o8Ubi/tOsgf6Q3XSH7RvD7VaSH9S4GgQuoBGY/e0BgDgTS0jgP4gdbcPzSbicRCdNy03yr8IXgsTaa5Nt0P6QgBWXjmmIGvEH3ViujkYQ1wIOiaEmaMi70KLbeZLhtLq2W7DBc0/wCFd07usVsTPEoLY9SK30+/qkI2uZq7QEe6RvS3cLbNxAMaG2eP/UTwoXRgrEDwP4RMQKjKwjBXBqI7xgL+eVejeDoeCzxsvpX0d7Ra5g8JOcxbClixyyoiInjwryWKfiW4wtL+wDoPJPNaDCHEiyOWqq7f20LOKv2vvXMjqNIMIoIJIgT2ce3SqYjBmWRso2AIPzjum8HH1lNB7XBKlneK2mYMHDZ3YgQwGZ2aASdYBp8QvoVR0Gp04ck5/lMg/jeNQr+MunTQ8Y5fjWSxu+qjAOqXy/SsbFbvnSPd0nl5UHEjshNY1/Zrv9kTvXaUa1ZZU+wjmxFoftT7lJ+lP4Bl4hvjfpqgSu7BT8hr2sLqas4rxzxqkz9HeC4BAt3957GIB7M91AQWaFjJoZB4CIM9DS+Hxbc4jIrTjSM+I5c3eiWB2nZvhjZuJcCxJUyNRI4dRrRXkEPpCoikib124xDeKof9IH9NeXxQp4/6t/8AiFoRHs+qVsT61czZc4rSfR1cnDMOlw/ELW/0N/xvHf7D9JXE7g9yaq2Clku4/GOmNtoq5luBVcwTkAW+wOnCWUCTpXncULmd/wBR+U2K6oeJ9kK21pcceM+8CvMTtqUrQhP8YKDM+tdWisTRWi4e5KKeqg+8V6uKcPhrm0fcLIe2nHxSvsHbIxD4u2UI+z3OxkjNMAiQNYGmmvjzrLna7JG7mEa7OiW/SzfVUscQJfQI3HuRyjr76PgGuOYcdPddmAGqyfau1Lbpk74njpy/PyrYihe05kN0rSKWn7gWFOy8/aNKFzLAaySwB6cYrC6QYHYh1jgNvBaODmLWtaBd/tWtmbStq0XWAWWE8OJIHxpKSBx1a29k9M+mmjrfur22bbRbH3UfOuY6iSwIPDkQR5mnGTNylh3rT7f2k42kyB3f5bJ12JcH2azJEZFX5KPjW9hnN6pubatVmTg9a6uZVh8QtuM7KsmBOmpPdGvMiPdRgWsdldXd96HjSplLtW/OaiuXbaOROV7monQHIAJ6TBHHjpQ5Zmsc4X2uF9wv5as1jnNvgPdCsTtqwq5mZc7gkW2NtLjBTrAJE9OPMdazopJDb3AV4NGt86HejZDmyj3IQ+9hbSNh3t2yFzKCQGGugEK55sROk6UrO0PAyDQb9/0+ZpNQuc7OHHUg+/LuC8s7x2LllWZxh7qtFxXXI4uKArAK69/RwOcZhTDmyMPZA03HPltrfjSWy5j3cO5J3pDcNgcSMv3AeXJgfpXYEfzNKmc20rEcIvfHw+legeeys/ivob0eO+HwNm3dsBbqF/WHehnZl1Hg3WvKY3EMM5LKI018gtaDDPMdOcR3eas7Uw1m/e7W5aU3AAs5nEAAxoDHM0EYuTLQ2TkMHVEOa4gjwVM7Ew517C37j9TVxjJQN10mGbI4ueSSUIe46QHXOnJWYh1EGClyDIjk2YdIqrerJ137v1+vMFCwpkEn8e/eruzmWSVJIPJgVYEQIbiOfFSR8qVxbAKo2j4mZ0hGYVSnuvS7QkyiW6muJXwVj8I/qp7BA9bY4X+Cgy/SU+g16FkpASRCixDwrHwPypeWa2uVgNQvmzY+KC3LyubuRgVc2gTKzqDPAHynyozo7DSBspa+iQTutu3Gs2U7UWEdFKWmKvm0JDc3JM8J/vVmSBzHV85q0rctDxSzt3D3UxF5rpB7Rs6QSYQAIoOmhheHjWDiXteW5eDQD4piHYoDjDVY1d6ffRjdlLy9Cp9+YfStvoc9p48PdK4nYHx9k71uFKpbxl+6uNUIso6IHbKTABuHiDA1I4ivPTy1IW8x5ptjGmOydUE25eJv3QREEAeIyjX3yPZXnsS3+UlPQ/8AGEDe5rUBq4laPslps2j+wvyrYw9CMeAWfJ9ZS7e3jwWEv3xevqjSpZdSQTqIVATqGnXrVcHhrbmc2xw8iOenBXkfbR3JC9Ie8+HxaJ2LghS0zK8csesByHKedOYbDOieSeKq54y0svxahiIIPlr8q1mabpYpu3KxKtbaAM1vuzqTDEkCCB0+FZXSLCHC9itXAPblPcjjl2LDs7h14hdOMzrSrGAAGwryYoBxaRaN3dq3G7NQgVe6DmU9RMHMBwI4A+dBbhWNtxOutLm4u3gAbkIbt7fJOxu2Q5FxVe0ht8BM98kniCeX6tauHw8jgwu2CXnmY1zw06klWfQ3h2bCXFdmde2LAZpVMoWBE+sT3ojpQekpSHiNtA18KphzTMxP7+ea0C8uXI2UDM2VuJgcyCIApJscktuc4+WiKwggi9hYWb79Y+z9oQqrEqcrOL1hJRWLBctw6ideI6zwp3CwuawtJ8ND7KHSAUT5oFsfDqoKWLrE54tlVe44lbagC5ZUqjCD7CNYo0pe9wJGvjWt8iugaGku1LRetXuK8FffApbwdhcTexWIvtcZ074IRJyAEXXHZCChYMZDGBwNHkc1xcQACN/nuhxghtHW1LvnibnZ3Lb2XTNbEywZjpJKqOczpOnCl8PGGuBBCrIeBWZWLaZtUc8OLhdNDqMh69RWm4mt0ronjA4tQzXCQNGdBF9iSoHI3oGp5T1ist8dgNy9x1r8C1oskynMCr1vei2rMTeu6toLVkktAPHtLUjQEwDoOehqr8IXABrW6cz/AGrsxIslxd5D+l+fbd1+/bGJyMAVl7A0IGsZ9J4+2qjDsbo8NvwP6VjIXatzV4j9opJAQDLlJ1UgsskmSIIKnXipBPORpWc1w1vVdBmDraaOqtYC4IJAI8CQfjAnh0H1KeIAJ0TOIL8/bq64Ka49CASxRzcoTfY9LZ+LL+FPYL6z4e4S8/0p3mtgnRKKtjD+jufut8jSJfo7zV2jUJDtbrYYZg8XAwUMHS+0lAVDE5hrDEHrpMwKAekZnAC2jwJ/QTAwzeR9QmTZHZ2M+VbjMwEk5OAzQNTMDMePWrx45jIy11a8hX5UyRPcUt713Je23e1UgZssxIMd3z50iDfG/KkUjLpSVsa2lMRjVDcU5eiy73rw/ZU+4n8a1uizUrvD3S830jxWhmt4nRKpb29iGW5AZgIHCep6V43HSO68gHh+1q4SNrmWQlbal4zqWOnFiTwJ6+dIOFm0zI0N0GiDm7rRMuiEVpG7dycNaPgR7mI+lOQvpgHzcpKUdsrEfTLhz/xJsoJL20aACT95eX7la3RZuE/9nfn+0vJulGzs6+UINq6O9PeRkHA6y8D/AHrQNWqUaXibPgntLti2Opuo/sy2c7/6auQeS6kb2UC5KYfERkQ3HWxhkgqujO5xL2s585PhVHMaKz633n2V23w+eqKbC25dsXkupav4k5cyq1m1aAzjR37K2+kGRJHWg5WMN2B5/iyr253D7V+E5bZ3s+1YPTD2RizfNlc+gGVRcLAsylTlYDiDm4ToDzpWu0c3vtX6vK7Q7LJNo7QuKNPsIBnRbWGuQBzPcY66nUzoZppo52gX3BF91NpYjMAbz9mjKzW7JbDoEzqDmy5AZkjQMY1g0tOGjbS+O/7Ro3Hb2/pcbc34N24YwuEABKg3LTXHIn7zO0gwPZJqWYUAauJ8/wClcS1pXqguNx4u5WuBFzGWKKRHfbgqsB97h+yKIxmXRvDmgSOsoku3Lyo4wpbKHUG9btWsOgzQFDDJo5OYZi0wvTgPqGlwL+Wxsn87eSJ17gwsbt9vRVn2wgJW9dvXSZVmzEohLhy1qHHaowBPeC6toOdF6onUAfvx5FDz8CSql3GqVuAQZHGACeQPDw+dcGEEKhdaHWb+WT7PpRC21UJl2XtDMqjMrAhu5BB0XWTIJkdIpSSKidK70wyTgmbYezUD3cWVs27S237Nyj3ULLdUM6p27M3d7RBlOuUxPNWckgRiySRY24Ghdc6KNGadnQjE4C6HYWr2LS3mORbWFvi2BOmQHNAPGJMTTLchALmtJ4kkWhl7hoHEDzTI1w5QZ4N4dF/GsEAXt8tOwfX6/hXsKYkfniaUkGqYxBuT0XbNVQEsU07hjv3T0VR7y34U1htL8kGfknImn3P0Sqq41v0Vz91vkaz2utrvNEbo4JNXeCwSR2ia6jvopg6gwzAwRqDGs0qMLIBYafRaHWAqxd21aQy92ygjndWfjA+dc3CzO0DCusDchA94sbbcWcjZozCY04DgYg8KM2F7LzClSRwOyXsWdKNGNUF6avRXd/T3B1tk+5l/GtDBdma+73CDJqzz/a04mtp0nZKWpZX6VcXjEug4U3I7NdEtLc1LsCdUOsfKsJjIZJv5APX+06xz2RW08f0q17MAuYuSQdW04Ry4A66isyVpvak/Jl0ym1Qe5rXAaIFrRdzrk4VPAsP9RP1qC6ktKO0su9OF26uLt5LzW0azwDOBKs5Ywo10I91a3Qpa5r7Gub8gJeQkVSQEtW3ds2Y95ucEcwAekGtYlzWilSgTqr2EwmGyZmzKZg/omuKI5ls4nyAob3ycNfQK7QxT4VQLIdLUF8wZhzU6lAJbu+DKR8ajM7NRP291NCrpCtq4u9pb7S5lYALa7YMo6AqkKuh4EDhTEYae1XiaVHXsrFrDdlc/R3LKKW7NWe5bLqWtlszG2TFuXILDQFQNDIoZeHt7QJ46A8+/jpsrUWnT5ohOJwTFDc0CZuznvRmyloByxMMDEzrR2vF5eO6GWGr4KUJiFw3aBj2DXTZjWMxAuEaiOATnyFTlYXba1fz7rg5wCpLd5kSx4kk8TzNSW8lcG0ybvYbD3rc3UYm0S1zK9u3NuLrsVzHvEEW5OkBSOc0F+Zp0O/8ApToUx+jjdvtLeKxptO1vLdS0qsuVZRlJMsM5C3CoIB+9zig4iXtBg7r+y6MDcpV2lZQGzhiVUWMXdtliFeLZNrK1yDFxRDnjBo7SdX8wD567fZUI4KLbGF7O7eRGD21Mo5BtgqfVKrOZV07ok6DjXMOYBx3XOFFBwLbeuxUdUQufYHZfnRhYKpojeysNaU22RFuTmI7VmWQOOZEcjSQRDeYPJeV51BPLYIzGbaJvwW2HXZqWh2QV7TgxbOch7b5g75u8TmPACkHAHEE0dCOOm44JoRARhxO4RDDb43cizjLgOUaTYHLhHZ0u6AgkBg+/7RGthIBJ/CvpspIg3FAmO84E8I0ESdOFZJxL70b6C1ZmVpu1XdgruAZg8dek89eJq1EgEhSXWSV4b1dlVbTn6PTIvH9wfzfjVmHL9vdBm4JxJph79EBUdqn9Be/7b/ymk4nbq3FYXtqznuTl7rSAABCnKGCyB+rJgaDT26kD6bvqPvrv6+qelZr3fjRBktW1xeFkqB2hDEwANNJPnTeZ5gkq9kJoYJmXzWg7cQHJcF204kKqo0sJ7QsSIGh7g9lYcT7BYQRx1Hh/aYxTgXafPmiC4ltDRmDVKFH/AEX34xbDrbb5qfpTBf1RzIR1bS1Y3al2OFGkPKsr9Ke9d/CX1FoWivZK5FwMwnO44BwDoBVejo2YgFzibutP9Ihc5rdAgeyd4nxaFnFhSsQLNs2wM+cNml2nW14cD7Ox2HEZFX5m+XcOaPC6wvbl2lQ1WLloe4d6cMfC4R8FP1rPxTwx4B+bIbxaz30+r+kwp6pdHuA/Gtj/AOnJM/W+Lfn2S8w0Cy5bneeDzn3qK9GW6C/mqDxRfDY1raL2bMmubusV1jjA50o9geSHap3QMFIXiDTLEB1Jj3E2ELpe9cErHZWwEZ2z5rcuAqnQIzCTzmgYubKA0eJ8NfelMTbJNIZZwi3Va6920rpeSyLTKFUqwym40EHKuRQ0DiSZk6mLywhgBqrv2++iFV2Vy98lbltxdZVVQkv2doumVBcIlBPZrGbvEwPMWAAIIr39+Km70Knw5F04fDh7CqDojv2s3HgNlJDImaFUS06AzyEHsgv1+fdcBdBPV3czDHF2/wBEzG8Lrnt7pIkOuUlcOeWaAM0HUk6Ckv8AKcIzrtWw7u9G6vtUq28W7L28TcsWzbQvgXuImGsm2rlbkZGUs7PKk6zJgDwNmTHI15B+oDU3w3VSzUgcAh25eNtLgSj/AKRjcabZNwoEyqQ3Zg5NWJExJ9lUxjZDLbdNN9Lvx3RcK5mXtC0obSwZa47qMozyo1EamBrTzJKaAeSTfuSFf29dLYq89u46hojLcnSOBZT3uJ99UhFRhpCtIbeSEKXCqOKkx4x86LnPNDpEsCXORUkKpbKAx07QQ8Ea94DXrQX1qT8rZEaToEbGAZclvLBy5gdIKlQwA00gcuU8qVMoovv5aYETrDFTu2GBIDRGkByBRGuBF+yG9pzHYI9s7GJdsKzhQSBmZdVkccyTpqOK+xKz5Y8kha1HgcLaSuu0gkAgieI4cBwnlQC3mpkILzS97aq5VW1ofo1P6K8f2wP9P96Vm7JHzmocnMmqOkVKVPan+Be/7bfymgxO1Ur5/be/HmB2p0KOJt2ZEzrOWSIEV6MYDCg5svMbn9qeuk4IHte+167b7Vibj3TmaesEcujAcKcga2Njsg0AVH9ogHe0f2LYFu3IkyxU6DTKzEcBOst7vKkcU/rDXKj9v9I7IiG2ERvXRBP0NJtabXFpA1Cm3O21bw+KS7caLcMpYAtxBjRQTxAHtqcXBLJEWsHa5ITSOKcNpelLDID2SXLh8e4Pjr8KRh6KxLvqIH3XFzQhGF3tx2KVrtp8Fa7/AGa23V3uGFDSgUEue9wjkempz0fh4HiN+c2LJFV58kRji5tgDzJQi9j7zYgriLnaXQgLxb7JVgsFWGtq4PfY94cjTUsDGQgxihfO/euHBXi7T67lFfeP9/7UFjbVnxloRHZW+D4W21tLaHMcwZmOmmWMoGvq9RQ5eim4pwc5xFaaftCc7Kkffzbd3Euj3rgMAhRoAoIMhVHWRJ1Ogk6Ctzo3BxYZhbGN90tK6yla3cgzPIfyxWiRYQURV+4vlS9dopsHsBQXjRGobldwOMfshbzd0EwGZyoJBkhA2UcTxBmaG9rc2avnjuqZ3bIbZJ1HQ8tPlRzSGpb1mXuGNGGmkdOvj8qqHU0BSd1Ls212d1LoAJUgxE/OqyOztLSuaaNpz2pt1g1hrd4l7KZVKJk0YKSSbhYFj5aQPYiyEEEEaE38pMmSiCDqhm1cYMQ63GW4WAg9pcLzrOmYQo0OgAEmaKxpYK/ApQZA5wJHjqu9jXGtO5mFfQxHCZ6cOPvoc7Q8DuRcPLkcTdAqnjMK6jlBI4ew+fBh8aKx4KE+MtVQq0mTJ85q9oVKBG/P586sVApNWwcGSBE8eWmvXSs/ESVdp2CO9kX25hbtvLBXumRE6SADxEagcKWhex9g8UzNG8AEcEAKMSSwUkkk+0zToNCglKJ1IRHY+xbrqzWrZa2WL22BVZR4caTpE6qelJz4lgeGuPaqiO8afCjRRnLmrjYVcOQzhuKkg+Y0qCAQK2KXcTmJO6/dqTzNdlCra0/0XH9Bd/7n9K1l4005qtwTpNKl+ihVdo/4N39xvkaHC/tDxUlfPuzt28Te7FkXS5aVgTI0A4z/APIK9XJioo84PAn59lcQSOynmB8+6Ztj+jq6Loe4tp4HdzSwDTxIkT3eEcwNRS7uk2ZCBan/AB8rrJRjbm7YwuBZpt5gyyVVxxb9p2/WpVmIE0u3ykZr6blCTzdlTR8tFXzWEs9uRmAnKOXjNaoaNDxWY4nUcFGrydeHGi0h2jmwt6fsSreFrMyXXYNmTXtLLW1Qqe/lD5WzDSMw4mhvw/XWwnQj3V2uoJntYyyMCiZy+LuXPtGIbKRDMpGSWAnKpUaaEqTzrOxLSX6fSNAm4LaSSgmKuE1WNoV5HWh+Nf1fKnIBulpTsgO8QkWzlzcfIcPz7Kfg4i0B6B528vLSmaCoruBuzo0wPxoMja1Cu152XeL0JA1gkcOhioZqLXF6tYCwTGjAeFDkdSgCyrS7MMxB+fvqvWhdlKnXDMsjWTxEVXMDqupWcNhGIyganzn4aVVzwNVYAlW12cR/sKp1quGLpsAY9X8xVes1Viw8EQw2ziRqkftTHKOc8Yml3zAHdHZCXDZcvsh8huD1A2WY0mFJPucVdswulQxGrQPEWQBpJPOBFMtNpd2iFIne9vSaMdlQFaNudbnKAfdEx4xrWDjjRK2cH9OiOb54YIq5Y1GvX20rg5CSj3mYSkJpraBCSVvYO+N21h7Vq1ZsStlD2jhnJnMohQQBBWPZSeL6LjlmdI97tXHQUOXFBjnkyZQdAEIbFlnuMxBZmJYgQCSZJAHDWmurDWhrdgNEAnUqUPVKUrVfRS3/AC1z/un+RawOlXZZG+CI3ZO01ndZoupQYvVHH7J+VCjlAcPH3UkJW3IecBg/+xbHuUD6Vt4/TEyf9imY/wDjHgmBHH5ilVxBQXf552ff04ZD/wDYtNYPWZvzghVRtY5bxHdNbjmdoKA/RBLB7tzx+hFPEdoJMfSVGJiRRENUtrcB+elFi3UJi2G8KoiBHH41n4nW0zDoiN+5SzAjONodtS7BXpr9KbgGhQJdwhGPxanJwMT9KaYwi0BxtQqoPOKtdKFPYsgedDc4lWAVkWVOpmqZjwU0EX2dYkSsLHhqetBkdzRGNRf7MFPcOYMJMxIAJgHoeHvoOe90UtrZRYvDl2LQACeHGrscAKVHtJKl2Nh2L5Rr+dONVlIq1MY1pP8AgdzlcK7uoBA7oEtqByWhRgvG4HidfIcUYmuH69VHt3ZFi2FWyHzAnMW05cI5UOV0bdGkk8b0+26KxriLNeSk2fsUNZcwTlEnl8teVZ7nve45Rty4JkFrC1p4qjt90YFbarbQxIQaTAHDTiKJG8ueHkeil0dR5bSFtC1BgVrxOJWTM3KaS9lGb203wS60b0biXgDMeMc9PyaxOkgTQAPlx+y08I4Brta0Rrfe4pcxIHISJ/tzpaBoDjlBA5HfzTQsRAE6pMC+HyrRSdpP2FiuA5rbA8znuEfBhWhio9PP2CWgdqu3u95vP61QN0CGTqVZtX5oTmUpta56I7s4a6Ol3+ha8n0/bZWeHujx6hOeLxiWlzXHRF6swUfGsaNkshpgJV0nbw+kjCWkdbRa85BC5RCzGmZjGk9JrYwnQWJkeHSdkff0VHSABLW62+9mzgMMmV7jrbykABQCCRBZvLkDW9i+jpJMS91gAlEjxDWxgKPG794m5pbC2h4DO3vfT/TVo+jYW/Vr9vwqOxDjsg+0cTcuozXHdzE95iY8p4eymWsYw00AKMxI1S6LmjCmK1CHap2TCtRj9QQhsV5bbrRFRWcPhw+eQIgR76o4kUpCIpgwQuYAAdOHA8RzPtoDnVdIgHNeXMNoY0jxiqB3NWIVDG2CwWdQOpnpRo3VaG8WqeKw8jhzmjNfqqELzD2fz7a5zlyu4ewDx0oTnK7QrCWB1+FUzKaRvZ1scPwpaRxR42go1gcKpzTwykBoMAzp1PClXyEV4plkYNohu3sg4i6yZgscoLdeA4cjV3POgaLJVKqyeCYd0th9njCty2SMp1Oo6g8BI/GjQZZJGtfx4eXHuQZOyDSc9p4oW1K2wAeZAAj+9Hxc7ILZCADxoBdBEXm3bJWu2vvEc6wXuzLWaBspdqY5bRm0xyukNoePhU00EdWTtreniNDshsBcP5RqDoknH4gmTEDl+J60wxgGi57rQneBFi2VaZQFuUNJBX3AGfGnMMTWqz8VvaT7p7xjrWlwSSYd09sNZvB10I8aRxURc3Q0eaaw8gBo7FF9s7W7Vi2skzJidfGlYoSNXHVOSygigFQmioOqTd1LAuMVInuk+IgrqOnrVpY55Y2xz/aXwrA5xB5KtjQbd24knuuRx1okdPY13MILxleR3qY3ypEHj11qgYHDVSdES2dvPisMrpZvG2rmWyhZmI0JErp0pabAYedwdI2yNr/SkPLdAqmI2g9w5rjs7HmzFj8aMyFkYpoAHcqlxO6iLzV6pRa72Dc7pTXun56/OatONbUtKY8NZJ8qSc4BGa0lXL9odm/H1TGhjh1oIcbCLQrdKjtr5inAEAlVrZ0aincKg2K5vrlHGjAIa6wGLEkGfAj5VV7dFIRy7jAuRQSyn1SREHoesUpluzxR9qCjuXj41QAKSFxnmPz86kKpC4xSiJjXrUsOtKpaqi2+dFJUBqtWjMwD10qhVgFPh7YJ1JHvJ9gH1IqL0Vg0IxsyxrBBidCdCfEz8qUmk00TMUOutp3tYXuDyrGLzmWs2JtKpu5jOxxTGeB/M++tG3BrXN3GqSyAuc08VoeJ24OxUI3fIEnTT+9OnGVAGt+qtUq3DfyEnbghOEm6TzPjWRK6t05YY21+OPFtLtthJOg6z4VVp3oA3xO47wrGMOc14OyWMRdPM6+8D30RrUQlBtoMevw/CmYxaXk0QLEvmHlTjBRSMjrS3jQcxp1uyVduu8Bcg1V40VmnVEnxJMUuGI+a1fR9BQSNUQFJOwMWltnZ7YuaQoMaGePAxwrVxMb3gBrqSsT2sJJFqHG4jPdZ4jMZjpp4mrxsysDeSo52Z1rq5fmoDaUE2ukeagil1qQNUUuUqNVaXK5sW+qFydSY5xwn8aHM1zgAFZhATFhceM49XSJ05cOcE8aTdGa1R2OBNojvZdRRJiCpA48fZQsM0k6IuIoLN2Gumb2E/jWwNkiow7DSflU00qFN2UjU612ZcrmDtlWAGmnGgyEEaojN1euu2gIJHw86AK4IpJ4rg3h412VRmVvAWjcYIoljwHD50GV2QFx2Vh2tAmDbe7nZYU3GaWkCBoNfj+eFZ+Gx3Wz5ANEWSHKy0or0NbCVX5TUrldwLwaDILCLGaKP4C5mcE0nI2m6Jtjsx1WkbcwSpg7d223SfaKzmQ0A9xBvgDqPFHbK4vczks/t3iLhM6mtQDshLl3aKOYLFnQE+P1qmUFXzaIpsXa5tuCKE9rmnMw0Qptr25XbKLbOOzXGedW6cuoH41VuZ2rlew0UELR82lWLa1VQ5cbYw2UaiKtESVWQWEqYm6BPCn2NSLygOOaSSKaYNEByrW7kGalwUBT/AG2qdWr5laTbLARlHvNDMAKIJiEp4c8a0nJde3ONQNlCkFQpUyVQrlIKhcplqpXKSyaq5cjWwD3Lp55P60pafcePsiM2KM72/wCEKXw31pnE/SEiDjWodkkuGqVymmoXKfZurgHXSqS6NUt3RTFoBEADyEUsDZKKdlRFWKhM24Y/5ofun6Vm9Kf8HmEbDfWnHfcf8qfMfzCsXoz/API9fwm8R9CzNBxr1JWcFDzqyhWrI4VUojUbwHKlX7Jlifrrn7HxP5IrKAHWrQP02ka6e8fOtYfSs131IrsriPz1qRup4KbCMZ9h+lCeFdu64xjGDqfyKhvBc4q3sYd4UKf6VeLdXd6kE8BwoOFJRZdlnG0+Nbcay3oJiDrTAQVXqVy5rlC8rly//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38" name="AutoShape 6" descr="data:image/jpeg;base64,/9j/4AAQSkZJRgABAQAAAQABAAD/2wCEAAkGBxQTEhQUExQUFhUXGR8XGBgYFxcXHBwcGh0cGhoXGBwYHCggGBwlHBYdITEiJSksLi4uFx8zODMsNygtLisBCgoKDg0OGxAQGywmICQsLCwsLCwsLCwsLCw0LCwsLCwsLCwsLCwsLCwsLCwsLCwsLCwsLCwsLCwsLCwsLCwsLP/AABEIAMIBAwMBEQACEQEDEQH/xAAcAAACAwEBAQEAAAAAAAAAAAAFBgMEBwIBCAD/xABGEAACAQIDBQQHBAgEBgIDAAABAhEAAwQSIQUGMUFREyJhcQcygZGhscEUQtHwI1JicpKywuEzgqLxFSRjc5Pig6MlU9L/xAAbAQACAwEBAQAAAAAAAAAAAAADBAECBQAGB//EADoRAAEEAAQCCQQCAgIBAwUAAAEAAgMRBBIhMUFRBRMiYXGBkcHwMqGx0SPhFPEzckIVUrIGFjRTYv/aAAwDAQACEQMRAD8AzO0lZzingEQw9ml3uTDGovhMJNJSSp6OK0YsbN8KTdOnm4dSvszwqgnVjhwh+JwMeFMMltLyQZULZkmAQSTAC6+zSmhmqys98jBpdp62N6Nbl1A95+ynULGZv82sCl34h4+kfPn+ku7EDkhW8+4l3DKXU9pbHFgIK/vDp41aDFlxyuFFWY9r9OKTns08Hq5aoWSrhyoQoyKsq0vIqVC9qF1L2uXFoK6diVK8j+dOY+VSHUUJ0V6KrjWfXKECzOTLmXXznh4xHWjMLbs7pZ8bhwVbAWwxuE2ysIWgNKNqo4mf1uAmiSGq13Pmqtbd+Cu7PxnZ3kucYNtiR4OJOuug60OSMPYWnvXDQ34LTtrbz3rtsJcY5lAnkdRpPU6GT41kyB7nAvJPj/SfYGgaBKW3to5rbSQW7rddAzA6/wCYc6bw0WUKk0gy96WbYNu8AuZlzTBOjLxOvIxz600cr47O/ule0HUNloO7eFt30Mv2atBUKO0OpIywWkCSRJP3aQnAZ2j9v7ITUVuB0Xe3rVqxbm273AbTuCVyQyLnXgx4xI05GgwESu0FagG68DVLnuoIJesqbzhFjLcv2xqYIt5HB7scVuR7KdH02TwB9f8ASXskrmxu+96QHI/dUGPfXda1h2U5HO3KD7W2GFYhhzbp1Pu0Io7JtNFRzKU2ztg3TBt2Mw/WFpv5gDXOeTxKlrDyTdgNx8Y65uwgfv2/kWBHuqnUyHh66f0r6DdX9k7nKzMty/bQqGZhlc5QpUEnMF/WGokeNCc1oNOcB6H8FXyVwTZhdw8IBLXWcdVygH5/OgvxOFj3f8+yrbidGqTC7J2damUQkH7zM2nkSRSn/qkIvKxx8aH7TP8AizEDKFMdp7PXQWrGn/TSq/8AqjuEQ+6v/gz8/uvn/D2q1nuVGNRrA4aaRlkpOxR2Uz7NwPhWXNMtaNgaLKPWMHWe6VQ+ZC96tpphLYJg3H0RescWP7In4gc6bwMDsS+v/Ebn28SlZ8b1Tb48FmGMx73WLOxY/AeQ4D2V6iOFkYpopYMs75Dbza070PbsBpxl0SActoHqPWfXpwHtrMxuI7Yib5/O780qDQWtdoAN9lqquGUGQQCCIIOoIOhBoTCWvzMOylYvvlu79nvsqjuN3k8j932HT3daPDOSKO4WtCesZfqle7h6cbIudGqdy1R2uQC1RlKvarS8iuULk1KrYX4Vy5dVChcG0D4E8xp744+2rBxCoYwVAcINSNZAHTgZ5D8xRBLwKEYeSuYHaN9IVrmZJA/SAuFHhxiPATVXtjdqB6KgztXeP1doy5ApWVDQRKkMAxJWWTgf1uAqzNlV1oa7sFIk5eGnjy1FWygm+KrmIFcFY2dj2tqSjkFVWNY9W6T7v0lRJGH6OHyleN5ZsaTFgdoK/Zq7ShIQ8dAAwPDiIuxP7PClDDkJc35t+kVzhdcPn7RDZqoeyfg2ZHbmC12yC40P6tsGeoIqZBQI7vwf7XMAsLSth4jZ9tEabSueZccSYgSdTIiOopdmMjaKdGSR3K8kbwaBQjePfPCYfObKWjcOYAhNA2rBmJEEFWB+FGE+IkIDGAN8NfLX2UDIB2nfPFLex/STeIFp4zEjKwAQxI45YB4/jVJo8QNWPIHIUPwAVdj43XnGvD4U03d71yHMFYkZhmGb1mJA1nkeFZxZO89ok/NU22GIagpM2vtoszMpcZkZR32MBwFYQxI1NteAHIcqbihFAEDTu7+6uaFK5oOnzRUru0CVzBkkk6lArRJPrIVjjROpGbW/Wx6G1YS9nSvf1FIHjto3QO7cYcz32adY++D86YZBEd2j0r8JaSeUHRx9b/KG/wDFr36/wFH/AMePkhf5EvNEsJapSRyfjambZWFmKy55KWpBGm7AYaseWRHlkpG7NgASdKSc4krOfIVhm9O1/tWJuXZ7k5bY6Ivq+/Vv81e7wOGGHgbHx3Pjx9NvJZM0md1+SpbNwbXrqWk1Z2CjzYxR5XhjS48EECzS+ndk4BbFm3ZT1bahR7OJ9pk+2vKF5e4vO6IdUA9IW8JwuHi2T2tzRSOQ5tRsMzrnZTtx8OXmd+4KQOKXfRjvLda52N52YP6pYkkNx4nkeEdY8aalhbE8Fmg5LvqaU4b6bMF6zMd5DI8uBH19lLYg5HBwTfR0obLlOx0WYY7ZsTRI57W6+AEWEDxGFin2SWs+SOlUOH8KN1iWc0LvHbKu2gDctugbgWBE+U10c7H/AEm0MhCrpimRqguNIzuZsv7XjLVgzlIL3COIReniWIXwzTQMVL1MLpOW3ihmQggBHt9N2bNpLN/CMWs3WNsA96HUlcoPEyVYRxlT1ocEkhAEm9XorNkB3QXbu7OIwmU3kyhuBBDCeYkcD+RNWixMcp7BtXBBQaKYXL9UqKXhUVNkKpYCoLuHJ5+8T+Bogf3IToe9V3sOAYEctNRxU6g/u+PGiB7eKGYnBXcLeCxm7E6HVRdRhzCsGCqSTpKzVXtG4J+yrVbopgNqpaAARmbuzwKx3lSP2gzty4RS0kT37HT78yiNeGrnG421fvK6ZGyd4l3dQWHABS4hQRMCD9YijfGwtdpfcDp41x71z3Ne6x7qljLpChRELkgiCOFwRoeQAHso7RevP+lQ6Kst8LqBBmT/AGqMhO6sXCkexOMAyazKefqkoRpz7tLiMm/H+0brgFzir47MmJZVY6azDWmERIJgPz5VLG6/O9Ve++CGX75DFFUkhmXrwYgcPCKMGA6lD6x2yo3rjMpPQkfAt/QaK1oBQy5x3Qy/jArEZZjnJozY8wu1Umk8bPs8Kwpnr0ETbTfsjD1j4h61WjK1NGBtVlyuSMz0L9Im0+wwLgGHu/ol/wA05z/AD7xTfRGH67FAnZvaPlt96SErqbaxI17cLNKffQ9sntcZ2pHdsqW/zN3V+ZPsrL6UmyxZRx+fmldg4rc68+dGqVkPpGxRu4phPdtjIPZ63xJ91aeCGVqYa3soLsO6bdxXHFSGHmDI+Io0+oUVqt1zC4k8VYfAj8Ky5nF7CEAW11rP96bAsIbhJkd1V07zHgNQehPkDS+CcZX5B5nkFutxtMtZ6192PeM+wAe4V6EMa0aBZkmIlf8AUU7ejXYIu3TecStr1QeGY8/YNfMigSHOcgO6A45Ra0bbGy7eItNauCVbTxB5MOhFKyRmGnsPH/aox5BXzpvDstsPiHs3DBUkZoMEASrQATDAiPPwrdgfnZmCtI8Wmr0JoDfxl/8A/XZVQf3izEf/AFClemGnqWM5uQmG3Eo96JcOMVgOxuanDYwXFnwK3Z8yWf30fENJkGXiK9kNv4XuKxTYxNsYdyWbD3u1tTrCgRlX/wATf+Q0nIwRGN7RvYPqjROp1FZkbdaATS5a3V1FLgpVlC4K11rlzUqF4ailC8jj48fZwqVXqwvLC5DIJHLSOB0I1B5E++pJJ3VOq5Kvfssec+ZM8SdT5sau14CGYiuRYOmo666jyqxeFXq3KbF4u4QghSNNZaRB490iePP2VVjW6m1BzDgiGz7naAqGtqSCuV3Cl8wNswuusOYAM6HWYFVLKIpSNVV2njFFxj2WQguXBkwWiD5g6VMbHVV3socReylvYlQnACeYBA1VlB4a+sfdVQ02pJFIAXH7J9n9qZo96GtJ2ZZ1FeZmfovU4dicNnWeFY8zk1K6hSYcOmlZzzqsyR2qyv0rbSz4pbIPdsrr++8MfcoX3mvV9BQZIDId3H7D+7SGIdqAkkCttKlbn6H9mdngjcI1vOW/yr3R8c1ed6Rfnmrl89/sr7ABPNwwCeQEmk3MJ8tVw10WMbdQl3LetmM+c605h3WBSfc2tEOwYg0eTUIVLZd1r2bC2j0GX+ElR8AKQ5peUU9JHpPuMb1tPuqmYeJYkT7AvxNT0fGGF7uJP2RmfQkq2mtaROioRqtr3LwHY4S2IhmGc+baj/TA9lViALS4oMp7VILh96y20GtH/CDdmP3hpM/vfCs97CQJT6dyNlGWuKX/AEzbIBNnEAcf0TeyWT4ZvcK08JLRLR4qjNRSq+iKxGD2o/8Al/gtsf6qdxTA5gJ4aoA+ojvVn0DvlfHW+Q7Jh7Q8/Sj1YD/mhVSKJCq7kYo/8dxqNGW6LwjrluyJ8YzUli2Xh9OBVrOfXkqvo+3ft39oYjD31L27VtxxK99bioGBEHhPhrWlhGtcASLsLnzuzaI7f9GwfF37VtyltER0LDPOfMMpiIgo2vlTTsMy72B/Pn+1YYk3RCz/AG1sprF65aaCUYqSOBjmPA0rJHldlTAeCLQ8WSaoGE7KQV41giuIXKErULlwwrly4IqVC5NcoXNcoXhrlCjapCgrltSSeJ51YaKpaFw+vM6eJ/GrAqpaFCbY/IFWzFRkatY2ZhiIkRXkZpL2XrImFo1TXs61WTM5AncjQAVSToAJJ6AcTSWrjQWc51lfPG1Mab965ePG45fXkCdB7BA9lfRYYhFG2McAAs+R2YkqKxaJIHWrOcALVKtfTWw8ELGHs2h9xFU+YGvxmvLGQPkJsK7laxn+G3jp79PrVpzkwznc/Yf2pj+sLLN6rGW9c8Yb3j8argX3EFoONhLquAa0SLCXLgFqXo9v5sOw/Vf4ED6zSZFOIQpeBQv0n4bS0/mp+BH1rsOakIV4j2SEj7Lw2d1UfeYL7zFNTOpqsBqt0aEQ9FHwFSRkgIHzkk93LD8LePbF51JmfEmapILZScqnLR987P2jZlxgJIti8v8AlAcj+GR7aXwri2UWe5BHZcUqeiZv/wAbtE8CXuCJ/wCkvP21uYyVsYDb3al2auvvVT0J4kfbsWs8bKk+atH9VXklEUQJ71zu080h27F7LvAnjevofaLg+dXhaHx0e5dJuE+7nYPJtnaXkp/8kP8AWm8IKFckF31J/RVnMIkgCeoEkfzH307fBclXC7MtrjsdiHUMVVGQEAwChLEeJK8fPrVq7Qrcj3IVQ46qjsR8Fdx1jE4U2g92w63bSlcwns3GZR6pkEHTXSq5w4An6r+1cfDSlF2QVY2jgMHj2xOGFtUxFr7+VVMn1WBXVl6g9fI1LjZySaj5tyI+WERkpB0WdbG9HmJxNtri9mgDFQHLAsVMNEKdAQRrzBpX/GpxaTtomBiGoC+7GKm4BYuMbTZLmVS2VoBg5Z5EGeEEVQ4Z4JFfOY+fdX61p4oXi8G9titxGRhxVlKkeYOoobo3N3CtmBUdjDNcOW2rO3GFUsdOJga1UNJ0C4uHFRPaIJBBBGhB0jrINSWkGioteNbqF1qs0zAEkmABzJ0AHmamuaG59Jw2zuE1s2ls3ReY3lw10ZSOzuuqv7UytM8vGdMvD9JB4LnNoUXDXcAkeuikmkG3p3cbCFCLi3rb5gtxBALW2yuhEmGVhHE/OGcHjBiAbaWkVYPeLB8wpKAU+oWzivEr2N2prOIK8DHkaG5gduFR0YduFBvLtu4MJeWZzr2fAT3+6dR4E0TBYRhxDXVsb9NVnYuBkcZeBqsy+yV6frFhkJi3E2QLuNsKRKhsx8l730oEz8wyjiQPLj9rXN01X0F2I6UQdGQZBbB+PuKKDnKp47TKvUz7h/tXn+mWHDxCMfSdR3baE/hHi1srPt/7EXEb9ZI9qn/2pbol9sI5FNZjlSMV1rdvRAO60X0aXv8AFXqFPukH5ikn0Hgrn/SivpBw+bCMf1GVvjl+TVQECYenz0XQHWkk7l4fNibXgwP8Ov0o8p1CMfpJWpbcuRh7p/Yb3wYomId/GAO5KxC3hYsFhqrdtTZWr7ssLmDRW1EFD5SRHuikrp1oEujliaYm/hBiMNbuFUdmW6sKQx9RuIJEgRoRW8Q2Ute4ajYq3VC7HiqGxdq3cHeN6wwVyuRpAYFZBgg+IGog6UWWNs7Mj9t0MxUbC72btt/+I4fF3jwvK9wqsQs945VGuhPKT40aNjYo8rOG3w/6QXsJNp9v+kSzh9pYi/ZTt7V5LakglCCg1IDLJ4gQQOFXw8rgCSN1R0ZVvZ/pUs/ZUR1uLeFxJgApk7UMYMyYtiIjjTgnBJsc0ItcBSM2N+cE2PhbymziLCoXIZVW4jPCtmAy5luHU/qjrRBM3SuF+1e6iu1a7wGCwGExuCsYcqcQwfMwaWKC25OfL3ZLAEaT3TVi9p2G5/fFVoAhGdn7vmzj8TjGuLkuJAGoiMpYsToB3PjVn04gjlSkNp1oQmNbEbPs3cJmMYvMQkzHbtIIGsQ4JHQ66VLjmzgb8PIg/gKBq1MOIxAtPjHRQWWyl4jqwF0CfZaUVdrc5Y0nu8r/AGSpuiUG2pZ+0XtmYlbCXWZGYqzZVUMiuGY5TmykmBHFpFCBzQg94+4N/gegU2dFLidl20xmAxIS0t1nuWbhteq2azdfoMxBsgSRPGiVnab/APHXyuq9SPPzUEmwhWG3XwaXMVjMUsn7WShlxkm6uUwp1PaNJJ0iNOM89tyE/wD8j0DBa4vNHMrW9FrC3sYmAu24bEZbvaKEGiBiUDesCeyjTkxrnn+MZtbselH30U5iHJV3p3KwtjF4BsPmRmxSK1l2zEqjFu1WSTlPZxM/fXgdKSx0bW4WRw0Nad9iq8Rd+APcrhxJHire4mKz7U2rabUdqLig8jbY2yR/oHsry80AGFgPIUfAooPbKS8N/wAxs3aFs6thcT26/u3SVePCRcamnDqsVC8bPZlPiNR7BWjO4STFbCsthuV4wL2YXGarUrUqu07PaBV8ZPsH96LA/IS5ZfSWrWt80MbZVNDELHMSb/RnsyMSzx6qH3sQPlNGwzusmHdZ9vdClGVi1A16B5pqTVPFoCRLBeP0rznSsEU7WtklDOOvHgjxEgGhaSN/UBVIYNlJEjxH/qKxcHG2GVzGODhpqL9060HJZFLPbqa1stOiERqm70evGJA/WUj+r+mlpY+sIbdKHfSU+7x4XNhbyiZyNHmBI+VFmwbI2h7bsEakj8ABBjf2gkT0a2i94t+qCfp/VXPjc9+Vu9f0jPf2CnfekxhrniAPeQKDimPYW2QfD9FVw+rwsoxSQ1XYbCbfutA9H92bDqfuv8wPwNLuAzlLS8Fm3pAwnZ46+I0Zg/8AGAx+JNa2FdmYEdmrAUrOlOgqCFF2dXtULVybVTmVSxedlVg9VLFwUq+ZUMYUlq46kFWYEcCCQR5dKnMoMQRJ95MYUNs4i8yHQqzswPgQeI8KnOeap1QU+6++GJwBbsCuR9WRgWUnhmiZB5aETzmBVhIRraoYa2RHZnpEv23xj3EF1sUoU5myhModRlAHCH4acOPOjMxBa8O5V9jaoYaJRjYvpUFpMFbaw0WFFu4wYEsgTJKggQZAaCeUTrIls1Ny181VercKRrFekzAHsBbS8gtX+0goIykOGYQx49oTHjRRiBTr4/sH2UFp5L3Bb/4C9cxlnEMww73Fu2mKvrC2yykKJUi5bkdZqxnbYI5UfuPxSrkOoKF72b34C7tPBXwzXbKKVukLdQpM5HGitKsQ3d1061V0rTG0ciT9h+lzgSU1Y/enBXbuCsW764i62IzqRByKA7d4gcQpyCe8eJ5mg4uVn+NJ3gfkfo/hWbuEm7o38m8WKWfXGIHH/qK3v7teexrg3o8P5Ee6OPrQ70fWg2M2nhDB7WxdXQg+q5Uajn+lPlFXxrqw0UvIj7j+lzT21ns1romy27H7tNhQCWdgdAWuF/hP0ryuJZMw/wAjQPDL7EleiwOIZLo0nztDGoIWqAr+Bw0ifz0+lAlfRpZGN7UlcgurmEqBIkS1Ne4+FyrdbqQPcJ/qra6IBcXO8B+b9klizqAmhq3JndlJhIfpAJa7bXtezAXm+QEsSNYILEQNAedYGMdc1ZboDhfP08U5ADlsGtUJvktgbQY286qmYCS5YQDmbMZOsmkZJWmemsAGuo0vxTeSTJbr89kqYpdacYdEsUd3Lu5cVZ8Wj+IEfWq/+bfEfpQfpK1y4kgg8xWvNFmiI7koDRSX6ONnm328/dYp7mIP8tIYM5pXHkB9/wDSPLo0d5Rne1Js+RH5+ntoHSIJNjgNfVWwv1LNcda71LRO0Tjk2ej7jcXqAfdI+tc2LrZALr54/OSXnoC0J9Je79y5iFuIVgoBqSDIJ6DXiKaZIzCuMbr58/1yR8Iwys04JFv7u4gfcB8mX6kU2zGwu2P2KM7DyDf8oTibLI2VlIP56U4wh4sJNzmtNEqLNVqXB4KkRJ4VFqwFrlrcVIKghc5am1FLkirWupcMlTarSjZKm1XKuClTajKvxSptRlXDsF4mpFnZQQBuuJBGh0qdRuooHZfrNxkYOjMjqZDKSrA9QRqNDy61DgHDKdQq5VHiWLks5LMTJLHMSTqSSdSfGrM7OgXFoKk2djLlh89l2tvBXMhgwYkaeQ91VliZK3LILHeuygKvNEUraNv4ooYdX/iB+YFeKw0QcOyR6LYY6Uk5DSWcTtZACYuCPL/+q0mYZ5IFj55Kr8ViWC8y0HZGG/QW9IOUE+ZEn4k157EP/ld4lcJC/tO3XVyzUNcuKad3kAtAj7xJ93d/pr0/Q4LYR3kn29ll4o3IibmtaY6JYJM3lwZu3bhVSzgoqwASBoWMnQDiCfHmYrBdmlxhY3bx5AJ0NqIEnQoPbN1sO6rbUoEMsAIAUTKzB5edZzshmsHW1okwmMam68rS3tNJZmHAkkeRNOQmmgJJ4s2p9hPku22/VZT7iDXSOy68lAatpivUFvZWchmysNka/wCNwn3gN82rJw8YZJIRzH4v3R5HW1vh/Xshu+F+FRJAztB8YEiPbFZ3SGrk3gYw7MeQSVjbBmk43pghGdxmy3yOqH4EH6U1h3VKPnf7JfEC2I1vleyIjZM2pXyJEz4jTwomMa10oJ5K/RzXOcWtNcVWwODW/ZW4AEkxBCk6GNZnpS5bQtWxBMcpY7X5axr0q4TsMewVjDW0fQx1U8NB6tej6MObDixsSs6b6rSmuNccGMjhz19tPGNp3CEDRsLaNgYzCZe0VRchAXFxJjNEEeqDzrBbA7M77XZH2IW9NOXMAOneNP37KUbHw1/7TcCKOxAe4otAEBpIiW1EKT61MQYeSUOcHVW1beXoqvxDGZWllk6d/wCEJGzdntzHtV0/lYx76TMswOjvwmerY4f8fof9K3b3Y2c3F0H/AMl3+4rv8qYcQhOwzuEbvnmusbuPglKg3WQMoZTm0IPAglSNZ86bc+aNoc4jUXsl2sDyQGGxvSG4/cnCIARimMzw7/Drlt6cedVjxMrzTQPWlzo2s+trh5IQ+7Njlff+AT04SCfdTIOI/wDaPX+kL+E65j6IjhNy8M9jP9tRXMwrKqkQY7wLgjhQn4hzCQ8a8hr979lZsef6QSOdH8V7oJidzbbkqmJR2BiAoE+RNyCPKrMxr2nVlef9Ln4VmXNm27v7QPa2yDhQoYiGmNDy46iRzpyOTrrISL3CPRUcMyO6qXChjGYqxiesVdwc1pNKrJWucAdO9Gbu76gkfaLZI4gI5+lA62T/ANh9R+031UX/AOwejv0r+xtw7mJBNu7byhspJVxBgHhEnQjlQ5MaI3ZXivndakQMIzNffkfelO/o1xIJGdD4gHXx11qDjm8BasMKK+sfdaVvbhgcuvXiB4dK8jhX1ei0ujSdR3JCxuyy0qI7xy8OunXxrZjxAbryRsRh9Ctnw+OtBQMgAikIek8INJcM08yK9x7rBdBJejkNxb22aRoOflxrINF5LRTSdBuQE0zO1uqO7GSLNv8AcB94k/OvedHRgRNHcPvr7rMmNvKuOKaxDUMJXuhmuXOMFmHmJj6V5OXpNsExIjaXNJ11vz5p5p7IBVPHoLdnFBVAAttwgcFmkcO4yOaTxPumB2g0d6SsSndHlT7DqqnZV8JxokmyoFtuDuZraN+soPvANeqw9yRNdzA/CzninELvJHt/2+lBfhw02NydfQD8BdaTN/sTlfDrA9Y3M3MBCgIHgQ5nyHSsbGAAPaRuBR5bp/BMzEnkh2MsV56N6dKk3c7uIT2j3g05A7+VvzuQJh2Cje/VgthHI4qQRx6xy8DWliKtjj4JBkro7c06qpuAx+xLm9YOw0B/Wn5GomygaKRI6TtOKzb04In2y2zhtbChSI+69yZ/iFaXRRPVkDmqvqhazi4trXKzz4jnWoM3FD0Wy7ubBe5gLToQc9q20N1AB5CeteWlxzIMU9rhpZ2Wy6UOYxrjtVf2mjc/CEJd7QAC4gSAOmnHnoTypzA4+Bsj2E6EDU8TqqY1zhk2tpvT53IHv7sRbGHW6hYkOAZyxBVuSqOYHxpLA3mp3JccVJNodK5WmrC7t2zrJWRwGo+PD2Gj4WFsziHXtwUSdISDTdWsdssnswuQlEyy6SCBHu9/Wn8bA6VkcbX0Gjjpy8UCHEhuYuvU3odUB3g2TcYW5sKQhJlFU8RzUD6ml8Ph8RGxzQRqBqK/I19UwySBzgXOJ7j/AGhFrCqHGcFBJAaBOUxIPQkz105VLcQ2KOiSTx338eXgrSYeSZ2ZgHH0U+z7CZYPZO3E+rOp8eJ9/nSGKeZpriOlDjX5q/JMxskhjDX2Px/SlwNi12gGVdXH3RoTp7tPjQ3SuIGa7GnzwXSNLWGj3pd9NOyVXC2XUiRfyngBDI5+aitPoiYmRwPJYeJOZoWOG1GuZfIGa37tJnQLXsDuvcupKKtz1GBlFA9aR3jqBm5jWsWTHwjTNR1HFazYjFRkGho/LVzZz3MI8SFTMCygFzAy5vV0BkH2RSJkjcWuuyNz59602QmRjjkOu23LjrzV7FJdDvDWiMxibYJidNcnSgyztDyAjNjY5oJabrmrm8F5SFhuZ+9PzNZsLXcvsqYEU4+CCYK2GuprMMDEjlr9KYkcRGdOCexBAjcbThd0HlWM3VYtofebj5R79KYaFBWgWUgAdNPdX0LCsoV5emixnGza6YVeZtlQEFsgcYGpJ95J+tfOsTi2iZw6sGnG+/f/AGnKUF3ZfbJfUmAwKH/MgEjTxp/o3BmTDdeP/Enjyo8lfr8hA8/ukDF2cuZf1SR7iRUtdZtF4IdY0NMO2VVse71zNhrJ/YA92n0r1PRr82FYfL0JCQmFSFXyKYe20MJJ33wRvX7aBsv6C6ZieJtjhI6VgdIty9vkR7rRwMmUnv0UOJ1FeSZoU+otm6XbZ/bHzFNRH+Rt8x+UKQdk+BTftq0Dh7gPDKTp4a16XFxAQXyIWPvoUG3RCCwwt5oDmc0EzCnlyrNkdYVoqrRZr6fbJ7XCNEyjjQdCp/qrV6HPZd4q0mwWTRWygr6P9Hl8f8Nw3DS2B7tPpXgelbGLkHMrRDSQ09wRbZWJXh3efOlTmac2qYxMbt1R33XtMLlkasp01/PGtDBTHrPJCgj7aZHwrXLCBXa2SFOZYmOY10r02HwZ6sEGr+cEiX5Xm0Mw+zmGJ7O5de4ptZxItgyGg6qgJ0Ipj/DjzAP1sHieFd/epMpokK4mz1F10iVCI0GW1LXAePUKPdSeLwbGuGVS2Z1XalxuDV8O9tohkYa+R60syLLAXDfX3Utd/KD3rPdmbGMBQW9YqO8QPWgc6z5Js2vgt9pjYyyLq0aOwGtNbdyoCuDJboZ+lVkjkaNRugOx0L2OaBuDwQf01MG2c2o7t1D8Y6/tU70RYxHkVjTN/jtYNYXMQK9KdElV6L6q2Bslkw9mWGY20LCOBygnrOteXm6JLqlzaO191qPxNnK4baIDtTCTedRZvvkYKzKbIWSFb7zBjAYcqQkDITle8D11+yfix72NFAfdD3x+HBIHaMAYnMF1Gh0KyIIj2UUYcgdo/Yo4mmdr2fnmuNp4qY48+R/Clo2H4VbAuHWEd3uFHsczd56eB8B9aribEaaxbh1ZA5pgv3azWtWSVDhFzXEHV1H+oU5h25pWt5kBDeaaU/pX0GDa1jlfmrpTuuCFYXCNlXhwHPwrwf8A9v4yVxeMuuu/PyTRlaCreFslQ88zPwA+leg6MwcmFwb4pKuzt4BCe4OIIWbbctZb10ftT/EA31rEMZjIa7kE+zVqAto1HGoUFatuVdzYS34Zh8SfrXo+h3Xh65E/v3SWI+u0crUKAgeNwQfFB8+qWspTLxDkwZnqh08KwMe68zO5p/KajJa0Hv8A0gOOWCw6E149wp5Wq02AVRtvDA9DNE14KDyWg3lzIw6g17WcZ8O/wP7WKN0E2Tsw2LbqXzZjnkCOIA5z+rWBM3JQ3sIkTcorvSr6VEASwf2m5noOtMYHijN2WdXbwUZmIAHEmng0u0Ck0NStI2Ni4sLDDh+edebxEdyFajGBwBUmCvfezdfn50ORo2I5I8gB0pEt5WAt2xEBmiRHEef7p61pjChoDgBsTp6ch4rNwz/5KPzimLBAPhrclgCimQzKeAPFSCK9E2QjDjWu9Z0gqQ+JUFnZyk55cnVQxe5IWfVnNMaDTwpL+Z7ic5oEgfPJXc6tKHDkpdndkWudnqynK5huI1iW4xJ95o8Ubi/tOsgf6Q3XSH7RvD7VaSH9S4GgQuoBGY/e0BgDgTS0jgP4gdbcPzSbicRCdNy03yr8IXgsTaa5Nt0P6QgBWXjmmIGvEH3ViujkYQ1wIOiaEmaMi70KLbeZLhtLq2W7DBc0/wCFd07usVsTPEoLY9SK30+/qkI2uZq7QEe6RvS3cLbNxAMaG2eP/UTwoXRgrEDwP4RMQKjKwjBXBqI7xgL+eVejeDoeCzxsvpX0d7Ra5g8JOcxbClixyyoiInjwryWKfiW4wtL+wDoPJPNaDCHEiyOWqq7f20LOKv2vvXMjqNIMIoIJIgT2ce3SqYjBmWRso2AIPzjum8HH1lNB7XBKlneK2mYMHDZ3YgQwGZ2aASdYBp8QvoVR0Gp04ck5/lMg/jeNQr+MunTQ8Y5fjWSxu+qjAOqXy/SsbFbvnSPd0nl5UHEjshNY1/Zrv9kTvXaUa1ZZU+wjmxFoftT7lJ+lP4Bl4hvjfpqgSu7BT8hr2sLqas4rxzxqkz9HeC4BAt3957GIB7M91AQWaFjJoZB4CIM9DS+Hxbc4jIrTjSM+I5c3eiWB2nZvhjZuJcCxJUyNRI4dRrRXkEPpCoikib124xDeKof9IH9NeXxQp4/6t/8AiFoRHs+qVsT61czZc4rSfR1cnDMOlw/ELW/0N/xvHf7D9JXE7g9yaq2Clku4/GOmNtoq5luBVcwTkAW+wOnCWUCTpXncULmd/wBR+U2K6oeJ9kK21pcceM+8CvMTtqUrQhP8YKDM+tdWisTRWi4e5KKeqg+8V6uKcPhrm0fcLIe2nHxSvsHbIxD4u2UI+z3OxkjNMAiQNYGmmvjzrLna7JG7mEa7OiW/SzfVUscQJfQI3HuRyjr76PgGuOYcdPddmAGqyfau1Lbpk74njpy/PyrYihe05kN0rSKWn7gWFOy8/aNKFzLAaySwB6cYrC6QYHYh1jgNvBaODmLWtaBd/tWtmbStq0XWAWWE8OJIHxpKSBx1a29k9M+mmjrfur22bbRbH3UfOuY6iSwIPDkQR5mnGTNylh3rT7f2k42kyB3f5bJ12JcH2azJEZFX5KPjW9hnN6pubatVmTg9a6uZVh8QtuM7KsmBOmpPdGvMiPdRgWsdldXd96HjSplLtW/OaiuXbaOROV7monQHIAJ6TBHHjpQ5Zmsc4X2uF9wv5as1jnNvgPdCsTtqwq5mZc7gkW2NtLjBTrAJE9OPMdazopJDb3AV4NGt86HejZDmyj3IQ+9hbSNh3t2yFzKCQGGugEK55sROk6UrO0PAyDQb9/0+ZpNQuc7OHHUg+/LuC8s7x2LllWZxh7qtFxXXI4uKArAK69/RwOcZhTDmyMPZA03HPltrfjSWy5j3cO5J3pDcNgcSMv3AeXJgfpXYEfzNKmc20rEcIvfHw+legeeys/ivob0eO+HwNm3dsBbqF/WHehnZl1Hg3WvKY3EMM5LKI018gtaDDPMdOcR3eas7Uw1m/e7W5aU3AAs5nEAAxoDHM0EYuTLQ2TkMHVEOa4gjwVM7Ew517C37j9TVxjJQN10mGbI4ueSSUIe46QHXOnJWYh1EGClyDIjk2YdIqrerJ137v1+vMFCwpkEn8e/eruzmWSVJIPJgVYEQIbiOfFSR8qVxbAKo2j4mZ0hGYVSnuvS7QkyiW6muJXwVj8I/qp7BA9bY4X+Cgy/SU+g16FkpASRCixDwrHwPypeWa2uVgNQvmzY+KC3LyubuRgVc2gTKzqDPAHynyozo7DSBspa+iQTutu3Gs2U7UWEdFKWmKvm0JDc3JM8J/vVmSBzHV85q0rctDxSzt3D3UxF5rpB7Rs6QSYQAIoOmhheHjWDiXteW5eDQD4piHYoDjDVY1d6ffRjdlLy9Cp9+YfStvoc9p48PdK4nYHx9k71uFKpbxl+6uNUIso6IHbKTABuHiDA1I4ivPTy1IW8x5ptjGmOydUE25eJv3QREEAeIyjX3yPZXnsS3+UlPQ/8AGEDe5rUBq4laPslps2j+wvyrYw9CMeAWfJ9ZS7e3jwWEv3xevqjSpZdSQTqIVATqGnXrVcHhrbmc2xw8iOenBXkfbR3JC9Ie8+HxaJ2LghS0zK8csesByHKedOYbDOieSeKq54y0svxahiIIPlr8q1mabpYpu3KxKtbaAM1vuzqTDEkCCB0+FZXSLCHC9itXAPblPcjjl2LDs7h14hdOMzrSrGAAGwryYoBxaRaN3dq3G7NQgVe6DmU9RMHMBwI4A+dBbhWNtxOutLm4u3gAbkIbt7fJOxu2Q5FxVe0ht8BM98kniCeX6tauHw8jgwu2CXnmY1zw06klWfQ3h2bCXFdmde2LAZpVMoWBE+sT3ojpQekpSHiNtA18KphzTMxP7+ea0C8uXI2UDM2VuJgcyCIApJscktuc4+WiKwggi9hYWb79Y+z9oQqrEqcrOL1hJRWLBctw6ideI6zwp3CwuawtJ8ND7KHSAUT5oFsfDqoKWLrE54tlVe44lbagC5ZUqjCD7CNYo0pe9wJGvjWt8iugaGku1LRetXuK8FffApbwdhcTexWIvtcZ074IRJyAEXXHZCChYMZDGBwNHkc1xcQACN/nuhxghtHW1LvnibnZ3Lb2XTNbEywZjpJKqOczpOnCl8PGGuBBCrIeBWZWLaZtUc8OLhdNDqMh69RWm4mt0ronjA4tQzXCQNGdBF9iSoHI3oGp5T1ist8dgNy9x1r8C1oskynMCr1vei2rMTeu6toLVkktAPHtLUjQEwDoOehqr8IXABrW6cz/AGrsxIslxd5D+l+fbd1+/bGJyMAVl7A0IGsZ9J4+2qjDsbo8NvwP6VjIXatzV4j9opJAQDLlJ1UgsskmSIIKnXipBPORpWc1w1vVdBmDraaOqtYC4IJAI8CQfjAnh0H1KeIAJ0TOIL8/bq64Ka49CASxRzcoTfY9LZ+LL+FPYL6z4e4S8/0p3mtgnRKKtjD+jufut8jSJfo7zV2jUJDtbrYYZg8XAwUMHS+0lAVDE5hrDEHrpMwKAekZnAC2jwJ/QTAwzeR9QmTZHZ2M+VbjMwEk5OAzQNTMDMePWrx45jIy11a8hX5UyRPcUt713Je23e1UgZssxIMd3z50iDfG/KkUjLpSVsa2lMRjVDcU5eiy73rw/ZU+4n8a1uizUrvD3S830jxWhmt4nRKpb29iGW5AZgIHCep6V43HSO68gHh+1q4SNrmWQlbal4zqWOnFiTwJ6+dIOFm0zI0N0GiDm7rRMuiEVpG7dycNaPgR7mI+lOQvpgHzcpKUdsrEfTLhz/xJsoJL20aACT95eX7la3RZuE/9nfn+0vJulGzs6+UINq6O9PeRkHA6y8D/AHrQNWqUaXibPgntLti2Opuo/sy2c7/6auQeS6kb2UC5KYfERkQ3HWxhkgqujO5xL2s585PhVHMaKz633n2V23w+eqKbC25dsXkupav4k5cyq1m1aAzjR37K2+kGRJHWg5WMN2B5/iyr253D7V+E5bZ3s+1YPTD2RizfNlc+gGVRcLAsylTlYDiDm4ToDzpWu0c3vtX6vK7Q7LJNo7QuKNPsIBnRbWGuQBzPcY66nUzoZppo52gX3BF91NpYjMAbz9mjKzW7JbDoEzqDmy5AZkjQMY1g0tOGjbS+O/7Ro3Hb2/pcbc34N24YwuEABKg3LTXHIn7zO0gwPZJqWYUAauJ8/wClcS1pXqguNx4u5WuBFzGWKKRHfbgqsB97h+yKIxmXRvDmgSOsoku3Lyo4wpbKHUG9btWsOgzQFDDJo5OYZi0wvTgPqGlwL+Wxsn87eSJ17gwsbt9vRVn2wgJW9dvXSZVmzEohLhy1qHHaowBPeC6toOdF6onUAfvx5FDz8CSql3GqVuAQZHGACeQPDw+dcGEEKhdaHWb+WT7PpRC21UJl2XtDMqjMrAhu5BB0XWTIJkdIpSSKidK70wyTgmbYezUD3cWVs27S237Nyj3ULLdUM6p27M3d7RBlOuUxPNWckgRiySRY24Ghdc6KNGadnQjE4C6HYWr2LS3mORbWFvi2BOmQHNAPGJMTTLchALmtJ4kkWhl7hoHEDzTI1w5QZ4N4dF/GsEAXt8tOwfX6/hXsKYkfniaUkGqYxBuT0XbNVQEsU07hjv3T0VR7y34U1htL8kGfknImn3P0Sqq41v0Vz91vkaz2utrvNEbo4JNXeCwSR2ia6jvopg6gwzAwRqDGs0qMLIBYafRaHWAqxd21aQy92ygjndWfjA+dc3CzO0DCusDchA94sbbcWcjZozCY04DgYg8KM2F7LzClSRwOyXsWdKNGNUF6avRXd/T3B1tk+5l/GtDBdma+73CDJqzz/a04mtp0nZKWpZX6VcXjEug4U3I7NdEtLc1LsCdUOsfKsJjIZJv5APX+06xz2RW08f0q17MAuYuSQdW04Ry4A66isyVpvak/Jl0ym1Qe5rXAaIFrRdzrk4VPAsP9RP1qC6ktKO0su9OF26uLt5LzW0azwDOBKs5Ywo10I91a3Qpa5r7Gub8gJeQkVSQEtW3ds2Y95ucEcwAekGtYlzWilSgTqr2EwmGyZmzKZg/omuKI5ls4nyAob3ycNfQK7QxT4VQLIdLUF8wZhzU6lAJbu+DKR8ajM7NRP291NCrpCtq4u9pb7S5lYALa7YMo6AqkKuh4EDhTEYae1XiaVHXsrFrDdlc/R3LKKW7NWe5bLqWtlszG2TFuXILDQFQNDIoZeHt7QJ46A8+/jpsrUWnT5ohOJwTFDc0CZuznvRmyloByxMMDEzrR2vF5eO6GWGr4KUJiFw3aBj2DXTZjWMxAuEaiOATnyFTlYXba1fz7rg5wCpLd5kSx4kk8TzNSW8lcG0ybvYbD3rc3UYm0S1zK9u3NuLrsVzHvEEW5OkBSOc0F+Zp0O/8ApToUx+jjdvtLeKxptO1vLdS0qsuVZRlJMsM5C3CoIB+9zig4iXtBg7r+y6MDcpV2lZQGzhiVUWMXdtliFeLZNrK1yDFxRDnjBo7SdX8wD567fZUI4KLbGF7O7eRGD21Mo5BtgqfVKrOZV07ok6DjXMOYBx3XOFFBwLbeuxUdUQufYHZfnRhYKpojeysNaU22RFuTmI7VmWQOOZEcjSQRDeYPJeV51BPLYIzGbaJvwW2HXZqWh2QV7TgxbOch7b5g75u8TmPACkHAHEE0dCOOm44JoRARhxO4RDDb43cizjLgOUaTYHLhHZ0u6AgkBg+/7RGthIBJ/CvpspIg3FAmO84E8I0ESdOFZJxL70b6C1ZmVpu1XdgruAZg8dek89eJq1EgEhSXWSV4b1dlVbTn6PTIvH9wfzfjVmHL9vdBm4JxJph79EBUdqn9Be/7b/ymk4nbq3FYXtqznuTl7rSAABCnKGCyB+rJgaDT26kD6bvqPvrv6+qelZr3fjRBktW1xeFkqB2hDEwANNJPnTeZ5gkq9kJoYJmXzWg7cQHJcF204kKqo0sJ7QsSIGh7g9lYcT7BYQRx1Hh/aYxTgXafPmiC4ltDRmDVKFH/AEX34xbDrbb5qfpTBf1RzIR1bS1Y3al2OFGkPKsr9Ke9d/CX1FoWivZK5FwMwnO44BwDoBVejo2YgFzibutP9Ihc5rdAgeyd4nxaFnFhSsQLNs2wM+cNml2nW14cD7Ox2HEZFX5m+XcOaPC6wvbl2lQ1WLloe4d6cMfC4R8FP1rPxTwx4B+bIbxaz30+r+kwp6pdHuA/Gtj/AOnJM/W+Lfn2S8w0Cy5bneeDzn3qK9GW6C/mqDxRfDY1raL2bMmubusV1jjA50o9geSHap3QMFIXiDTLEB1Jj3E2ELpe9cErHZWwEZ2z5rcuAqnQIzCTzmgYubKA0eJ8NfelMTbJNIZZwi3Va6920rpeSyLTKFUqwym40EHKuRQ0DiSZk6mLywhgBqrv2++iFV2Vy98lbltxdZVVQkv2doumVBcIlBPZrGbvEwPMWAAIIr39+Km70Knw5F04fDh7CqDojv2s3HgNlJDImaFUS06AzyEHsgv1+fdcBdBPV3czDHF2/wBEzG8Lrnt7pIkOuUlcOeWaAM0HUk6Ckv8AKcIzrtWw7u9G6vtUq28W7L28TcsWzbQvgXuImGsm2rlbkZGUs7PKk6zJgDwNmTHI15B+oDU3w3VSzUgcAh25eNtLgSj/AKRjcabZNwoEyqQ3Zg5NWJExJ9lUxjZDLbdNN9Lvx3RcK5mXtC0obSwZa47qMozyo1EamBrTzJKaAeSTfuSFf29dLYq89u46hojLcnSOBZT3uJ99UhFRhpCtIbeSEKXCqOKkx4x86LnPNDpEsCXORUkKpbKAx07QQ8Ea94DXrQX1qT8rZEaToEbGAZclvLBy5gdIKlQwA00gcuU8qVMoovv5aYETrDFTu2GBIDRGkByBRGuBF+yG9pzHYI9s7GJdsKzhQSBmZdVkccyTpqOK+xKz5Y8kha1HgcLaSuu0gkAgieI4cBwnlQC3mpkILzS97aq5VW1ofo1P6K8f2wP9P96Vm7JHzmocnMmqOkVKVPan+Be/7bfymgxO1Ur5/be/HmB2p0KOJt2ZEzrOWSIEV6MYDCg5svMbn9qeuk4IHte+167b7Vibj3TmaesEcujAcKcga2Njsg0AVH9ogHe0f2LYFu3IkyxU6DTKzEcBOst7vKkcU/rDXKj9v9I7IiG2ERvXRBP0NJtabXFpA1Cm3O21bw+KS7caLcMpYAtxBjRQTxAHtqcXBLJEWsHa5ITSOKcNpelLDID2SXLh8e4Pjr8KRh6KxLvqIH3XFzQhGF3tx2KVrtp8Fa7/AGa23V3uGFDSgUEue9wjkempz0fh4HiN+c2LJFV58kRji5tgDzJQi9j7zYgriLnaXQgLxb7JVgsFWGtq4PfY94cjTUsDGQgxihfO/euHBXi7T67lFfeP9/7UFjbVnxloRHZW+D4W21tLaHMcwZmOmmWMoGvq9RQ5eim4pwc5xFaaftCc7Kkffzbd3Euj3rgMAhRoAoIMhVHWRJ1Ogk6Ctzo3BxYZhbGN90tK6yla3cgzPIfyxWiRYQURV+4vlS9dopsHsBQXjRGobldwOMfshbzd0EwGZyoJBkhA2UcTxBmaG9rc2avnjuqZ3bIbZJ1HQ8tPlRzSGpb1mXuGNGGmkdOvj8qqHU0BSd1Ls212d1LoAJUgxE/OqyOztLSuaaNpz2pt1g1hrd4l7KZVKJk0YKSSbhYFj5aQPYiyEEEEaE38pMmSiCDqhm1cYMQ63GW4WAg9pcLzrOmYQo0OgAEmaKxpYK/ApQZA5wJHjqu9jXGtO5mFfQxHCZ6cOPvoc7Q8DuRcPLkcTdAqnjMK6jlBI4ew+fBh8aKx4KE+MtVQq0mTJ85q9oVKBG/P586sVApNWwcGSBE8eWmvXSs/ESVdp2CO9kX25hbtvLBXumRE6SADxEagcKWhex9g8UzNG8AEcEAKMSSwUkkk+0zToNCglKJ1IRHY+xbrqzWrZa2WL22BVZR4caTpE6qelJz4lgeGuPaqiO8afCjRRnLmrjYVcOQzhuKkg+Y0qCAQK2KXcTmJO6/dqTzNdlCra0/0XH9Bd/7n9K1l4005qtwTpNKl+ihVdo/4N39xvkaHC/tDxUlfPuzt28Te7FkXS5aVgTI0A4z/APIK9XJioo84PAn59lcQSOynmB8+6Ztj+jq6Loe4tp4HdzSwDTxIkT3eEcwNRS7uk2ZCBan/AB8rrJRjbm7YwuBZpt5gyyVVxxb9p2/WpVmIE0u3ykZr6blCTzdlTR8tFXzWEs9uRmAnKOXjNaoaNDxWY4nUcFGrydeHGi0h2jmwt6fsSreFrMyXXYNmTXtLLW1Qqe/lD5WzDSMw4mhvw/XWwnQj3V2uoJntYyyMCiZy+LuXPtGIbKRDMpGSWAnKpUaaEqTzrOxLSX6fSNAm4LaSSgmKuE1WNoV5HWh+Nf1fKnIBulpTsgO8QkWzlzcfIcPz7Kfg4i0B6B528vLSmaCoruBuzo0wPxoMja1Cu152XeL0JA1gkcOhioZqLXF6tYCwTGjAeFDkdSgCyrS7MMxB+fvqvWhdlKnXDMsjWTxEVXMDqupWcNhGIyganzn4aVVzwNVYAlW12cR/sKp1quGLpsAY9X8xVes1Viw8EQw2ziRqkftTHKOc8Yml3zAHdHZCXDZcvsh8huD1A2WY0mFJPucVdswulQxGrQPEWQBpJPOBFMtNpd2iFIne9vSaMdlQFaNudbnKAfdEx4xrWDjjRK2cH9OiOb54YIq5Y1GvX20rg5CSj3mYSkJpraBCSVvYO+N21h7Vq1ZsStlD2jhnJnMohQQBBWPZSeL6LjlmdI97tXHQUOXFBjnkyZQdAEIbFlnuMxBZmJYgQCSZJAHDWmurDWhrdgNEAnUqUPVKUrVfRS3/AC1z/un+RawOlXZZG+CI3ZO01ndZoupQYvVHH7J+VCjlAcPH3UkJW3IecBg/+xbHuUD6Vt4/TEyf9imY/wDjHgmBHH5ilVxBQXf552ff04ZD/wDYtNYPWZvzghVRtY5bxHdNbjmdoKA/RBLB7tzx+hFPEdoJMfSVGJiRRENUtrcB+elFi3UJi2G8KoiBHH41n4nW0zDoiN+5SzAjONodtS7BXpr9KbgGhQJdwhGPxanJwMT9KaYwi0BxtQqoPOKtdKFPYsgedDc4lWAVkWVOpmqZjwU0EX2dYkSsLHhqetBkdzRGNRf7MFPcOYMJMxIAJgHoeHvoOe90UtrZRYvDl2LQACeHGrscAKVHtJKl2Nh2L5Rr+dONVlIq1MY1pP8AgdzlcK7uoBA7oEtqByWhRgvG4HidfIcUYmuH69VHt3ZFi2FWyHzAnMW05cI5UOV0bdGkk8b0+26KxriLNeSk2fsUNZcwTlEnl8teVZ7nve45Rty4JkFrC1p4qjt90YFbarbQxIQaTAHDTiKJG8ueHkeil0dR5bSFtC1BgVrxOJWTM3KaS9lGb203wS60b0biXgDMeMc9PyaxOkgTQAPlx+y08I4Brta0Rrfe4pcxIHISJ/tzpaBoDjlBA5HfzTQsRAE6pMC+HyrRSdpP2FiuA5rbA8znuEfBhWhio9PP2CWgdqu3u95vP61QN0CGTqVZtX5oTmUpta56I7s4a6Ol3+ha8n0/bZWeHujx6hOeLxiWlzXHRF6swUfGsaNkshpgJV0nbw+kjCWkdbRa85BC5RCzGmZjGk9JrYwnQWJkeHSdkff0VHSABLW62+9mzgMMmV7jrbykABQCCRBZvLkDW9i+jpJMS91gAlEjxDWxgKPG794m5pbC2h4DO3vfT/TVo+jYW/Vr9vwqOxDjsg+0cTcuozXHdzE95iY8p4eymWsYw00AKMxI1S6LmjCmK1CHap2TCtRj9QQhsV5bbrRFRWcPhw+eQIgR76o4kUpCIpgwQuYAAdOHA8RzPtoDnVdIgHNeXMNoY0jxiqB3NWIVDG2CwWdQOpnpRo3VaG8WqeKw8jhzmjNfqqELzD2fz7a5zlyu4ewDx0oTnK7QrCWB1+FUzKaRvZ1scPwpaRxR42go1gcKpzTwykBoMAzp1PClXyEV4plkYNohu3sg4i6yZgscoLdeA4cjV3POgaLJVKqyeCYd0th9njCty2SMp1Oo6g8BI/GjQZZJGtfx4eXHuQZOyDSc9p4oW1K2wAeZAAj+9Hxc7ILZCADxoBdBEXm3bJWu2vvEc6wXuzLWaBspdqY5bRm0xyukNoePhU00EdWTtreniNDshsBcP5RqDoknH4gmTEDl+J60wxgGi57rQneBFi2VaZQFuUNJBX3AGfGnMMTWqz8VvaT7p7xjrWlwSSYd09sNZvB10I8aRxURc3Q0eaaw8gBo7FF9s7W7Vi2skzJidfGlYoSNXHVOSygigFQmioOqTd1LAuMVInuk+IgrqOnrVpY55Y2xz/aXwrA5xB5KtjQbd24knuuRx1okdPY13MILxleR3qY3ypEHj11qgYHDVSdES2dvPisMrpZvG2rmWyhZmI0JErp0pabAYedwdI2yNr/SkPLdAqmI2g9w5rjs7HmzFj8aMyFkYpoAHcqlxO6iLzV6pRa72Dc7pTXun56/OatONbUtKY8NZJ8qSc4BGa0lXL9odm/H1TGhjh1oIcbCLQrdKjtr5inAEAlVrZ0aincKg2K5vrlHGjAIa6wGLEkGfAj5VV7dFIRy7jAuRQSyn1SREHoesUpluzxR9qCjuXj41QAKSFxnmPz86kKpC4xSiJjXrUsOtKpaqi2+dFJUBqtWjMwD10qhVgFPh7YJ1JHvJ9gH1IqL0Vg0IxsyxrBBidCdCfEz8qUmk00TMUOutp3tYXuDyrGLzmWs2JtKpu5jOxxTGeB/M++tG3BrXN3GqSyAuc08VoeJ24OxUI3fIEnTT+9OnGVAGt+qtUq3DfyEnbghOEm6TzPjWRK6t05YY21+OPFtLtthJOg6z4VVp3oA3xO47wrGMOc14OyWMRdPM6+8D30RrUQlBtoMevw/CmYxaXk0QLEvmHlTjBRSMjrS3jQcxp1uyVduu8Bcg1V40VmnVEnxJMUuGI+a1fR9BQSNUQFJOwMWltnZ7YuaQoMaGePAxwrVxMb3gBrqSsT2sJJFqHG4jPdZ4jMZjpp4mrxsysDeSo52Z1rq5fmoDaUE2ukeagil1qQNUUuUqNVaXK5sW+qFydSY5xwn8aHM1zgAFZhATFhceM49XSJ05cOcE8aTdGa1R2OBNojvZdRRJiCpA48fZQsM0k6IuIoLN2Gumb2E/jWwNkiow7DSflU00qFN2UjU612ZcrmDtlWAGmnGgyEEaojN1euu2gIJHw86AK4IpJ4rg3h412VRmVvAWjcYIoljwHD50GV2QFx2Vh2tAmDbe7nZYU3GaWkCBoNfj+eFZ+Gx3Wz5ANEWSHKy0or0NbCVX5TUrldwLwaDILCLGaKP4C5mcE0nI2m6Jtjsx1WkbcwSpg7d223SfaKzmQ0A9xBvgDqPFHbK4vczks/t3iLhM6mtQDshLl3aKOYLFnQE+P1qmUFXzaIpsXa5tuCKE9rmnMw0Qptr25XbKLbOOzXGedW6cuoH41VuZ2rlew0UELR82lWLa1VQ5cbYw2UaiKtESVWQWEqYm6BPCn2NSLygOOaSSKaYNEByrW7kGalwUBT/AG2qdWr5laTbLARlHvNDMAKIJiEp4c8a0nJde3ONQNlCkFQpUyVQrlIKhcplqpXKSyaq5cjWwD3Lp55P60pafcePsiM2KM72/wCEKXw31pnE/SEiDjWodkkuGqVymmoXKfZurgHXSqS6NUt3RTFoBEADyEUsDZKKdlRFWKhM24Y/5ofun6Vm9Kf8HmEbDfWnHfcf8qfMfzCsXoz/API9fwm8R9CzNBxr1JWcFDzqyhWrI4VUojUbwHKlX7Jlifrrn7HxP5IrKAHWrQP02ka6e8fOtYfSs131IrsriPz1qRup4KbCMZ9h+lCeFdu64xjGDqfyKhvBc4q3sYd4UKf6VeLdXd6kE8BwoOFJRZdlnG0+Nbcay3oJiDrTAQVXqVy5rlC8rly//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40" name="AutoShape 8" descr="data:image/jpeg;base64,/9j/4AAQSkZJRgABAQAAAQABAAD/2wCEAAkGBxQTEhQUExQUFhUXGR8XGBgYFxcXHBwcGh0cGhoXGBwYHCggGBwlHBYdITEiJSksLi4uFx8zODMsNygtLisBCgoKDg0OGxAQGywmICQsLCwsLCwsLCwsLCw0LCwsLCwsLCwsLCwsLCwsLCwsLCwsLCwsLCwsLCwsLCwsLCwsLP/AABEIAMIBAwMBEQACEQEDEQH/xAAcAAACAwEBAQEAAAAAAAAAAAAFBgMEBwIBCAD/xABGEAACAQIDBQQHBAgEBgIDAAABAhEAAwQSIQUGMUFREyJhcQcygZGhscEUQtHwI1JicpKywuEzgqLxFSRjc5Pig6MlU9L/xAAbAQACAwEBAQAAAAAAAAAAAAADBAECBQAGB//EADoRAAEEAAQCCQQCAgIBAwUAAAEAAgMRBBIhMUFRBRMiYXGBkcHwMqGx0SPhFPEzckIVUrIGFjRTYv/aAAwDAQACEQMRAD8AzO0lZzingEQw9ml3uTDGovhMJNJSSp6OK0YsbN8KTdOnm4dSvszwqgnVjhwh+JwMeFMMltLyQZULZkmAQSTAC6+zSmhmqys98jBpdp62N6Nbl1A95+ynULGZv82sCl34h4+kfPn+ku7EDkhW8+4l3DKXU9pbHFgIK/vDp41aDFlxyuFFWY9r9OKTns08Hq5aoWSrhyoQoyKsq0vIqVC9qF1L2uXFoK6diVK8j+dOY+VSHUUJ0V6KrjWfXKECzOTLmXXznh4xHWjMLbs7pZ8bhwVbAWwxuE2ysIWgNKNqo4mf1uAmiSGq13Pmqtbd+Cu7PxnZ3kucYNtiR4OJOuug60OSMPYWnvXDQ34LTtrbz3rtsJcY5lAnkdRpPU6GT41kyB7nAvJPj/SfYGgaBKW3to5rbSQW7rddAzA6/wCYc6bw0WUKk0gy96WbYNu8AuZlzTBOjLxOvIxz600cr47O/ule0HUNloO7eFt30Mv2atBUKO0OpIywWkCSRJP3aQnAZ2j9v7ITUVuB0Xe3rVqxbm273AbTuCVyQyLnXgx4xI05GgwESu0FagG68DVLnuoIJesqbzhFjLcv2xqYIt5HB7scVuR7KdH02TwB9f8ASXskrmxu+96QHI/dUGPfXda1h2U5HO3KD7W2GFYhhzbp1Pu0Io7JtNFRzKU2ztg3TBt2Mw/WFpv5gDXOeTxKlrDyTdgNx8Y65uwgfv2/kWBHuqnUyHh66f0r6DdX9k7nKzMty/bQqGZhlc5QpUEnMF/WGokeNCc1oNOcB6H8FXyVwTZhdw8IBLXWcdVygH5/OgvxOFj3f8+yrbidGqTC7J2damUQkH7zM2nkSRSn/qkIvKxx8aH7TP8AizEDKFMdp7PXQWrGn/TSq/8AqjuEQ+6v/gz8/uvn/D2q1nuVGNRrA4aaRlkpOxR2Uz7NwPhWXNMtaNgaLKPWMHWe6VQ+ZC96tpphLYJg3H0RescWP7In4gc6bwMDsS+v/Ebn28SlZ8b1Tb48FmGMx73WLOxY/AeQ4D2V6iOFkYpopYMs75Dbza070PbsBpxl0SActoHqPWfXpwHtrMxuI7Yib5/O780qDQWtdoAN9lqquGUGQQCCIIOoIOhBoTCWvzMOylYvvlu79nvsqjuN3k8j932HT3daPDOSKO4WtCesZfqle7h6cbIudGqdy1R2uQC1RlKvarS8iuULk1KrYX4Vy5dVChcG0D4E8xp744+2rBxCoYwVAcINSNZAHTgZ5D8xRBLwKEYeSuYHaN9IVrmZJA/SAuFHhxiPATVXtjdqB6KgztXeP1doy5ApWVDQRKkMAxJWWTgf1uAqzNlV1oa7sFIk5eGnjy1FWygm+KrmIFcFY2dj2tqSjkFVWNY9W6T7v0lRJGH6OHyleN5ZsaTFgdoK/Zq7ShIQ8dAAwPDiIuxP7PClDDkJc35t+kVzhdcPn7RDZqoeyfg2ZHbmC12yC40P6tsGeoIqZBQI7vwf7XMAsLSth4jZ9tEabSueZccSYgSdTIiOopdmMjaKdGSR3K8kbwaBQjePfPCYfObKWjcOYAhNA2rBmJEEFWB+FGE+IkIDGAN8NfLX2UDIB2nfPFLex/STeIFp4zEjKwAQxI45YB4/jVJo8QNWPIHIUPwAVdj43XnGvD4U03d71yHMFYkZhmGb1mJA1nkeFZxZO89ok/NU22GIagpM2vtoszMpcZkZR32MBwFYQxI1NteAHIcqbihFAEDTu7+6uaFK5oOnzRUru0CVzBkkk6lArRJPrIVjjROpGbW/Wx6G1YS9nSvf1FIHjto3QO7cYcz32adY++D86YZBEd2j0r8JaSeUHRx9b/KG/wDFr36/wFH/AMePkhf5EvNEsJapSRyfjambZWFmKy55KWpBGm7AYaseWRHlkpG7NgASdKSc4krOfIVhm9O1/tWJuXZ7k5bY6Ivq+/Vv81e7wOGGHgbHx3Pjx9NvJZM0md1+SpbNwbXrqWk1Z2CjzYxR5XhjS48EECzS+ndk4BbFm3ZT1bahR7OJ9pk+2vKF5e4vO6IdUA9IW8JwuHi2T2tzRSOQ5tRsMzrnZTtx8OXmd+4KQOKXfRjvLda52N52YP6pYkkNx4nkeEdY8aalhbE8Fmg5LvqaU4b6bMF6zMd5DI8uBH19lLYg5HBwTfR0obLlOx0WYY7ZsTRI57W6+AEWEDxGFin2SWs+SOlUOH8KN1iWc0LvHbKu2gDctugbgWBE+U10c7H/AEm0MhCrpimRqguNIzuZsv7XjLVgzlIL3COIReniWIXwzTQMVL1MLpOW3ihmQggBHt9N2bNpLN/CMWs3WNsA96HUlcoPEyVYRxlT1ocEkhAEm9XorNkB3QXbu7OIwmU3kyhuBBDCeYkcD+RNWixMcp7BtXBBQaKYXL9UqKXhUVNkKpYCoLuHJ5+8T+Bogf3IToe9V3sOAYEctNRxU6g/u+PGiB7eKGYnBXcLeCxm7E6HVRdRhzCsGCqSTpKzVXtG4J+yrVbopgNqpaAARmbuzwKx3lSP2gzty4RS0kT37HT78yiNeGrnG421fvK6ZGyd4l3dQWHABS4hQRMCD9YijfGwtdpfcDp41x71z3Ne6x7qljLpChRELkgiCOFwRoeQAHso7RevP+lQ6Kst8LqBBmT/AGqMhO6sXCkexOMAyazKefqkoRpz7tLiMm/H+0brgFzir47MmJZVY6azDWmERIJgPz5VLG6/O9Ve++CGX75DFFUkhmXrwYgcPCKMGA6lD6x2yo3rjMpPQkfAt/QaK1oBQy5x3Qy/jArEZZjnJozY8wu1Umk8bPs8Kwpnr0ETbTfsjD1j4h61WjK1NGBtVlyuSMz0L9Im0+wwLgGHu/ol/wA05z/AD7xTfRGH67FAnZvaPlt96SErqbaxI17cLNKffQ9sntcZ2pHdsqW/zN3V+ZPsrL6UmyxZRx+fmldg4rc68+dGqVkPpGxRu4phPdtjIPZ63xJ91aeCGVqYa3soLsO6bdxXHFSGHmDI+Io0+oUVqt1zC4k8VYfAj8Ky5nF7CEAW11rP96bAsIbhJkd1V07zHgNQehPkDS+CcZX5B5nkFutxtMtZ6192PeM+wAe4V6EMa0aBZkmIlf8AUU7ejXYIu3TecStr1QeGY8/YNfMigSHOcgO6A45Ra0bbGy7eItNauCVbTxB5MOhFKyRmGnsPH/aox5BXzpvDstsPiHs3DBUkZoMEASrQATDAiPPwrdgfnZmCtI8Wmr0JoDfxl/8A/XZVQf3izEf/AFClemGnqWM5uQmG3Eo96JcOMVgOxuanDYwXFnwK3Z8yWf30fENJkGXiK9kNv4XuKxTYxNsYdyWbD3u1tTrCgRlX/wATf+Q0nIwRGN7RvYPqjROp1FZkbdaATS5a3V1FLgpVlC4K11rlzUqF4ailC8jj48fZwqVXqwvLC5DIJHLSOB0I1B5E++pJJ3VOq5Kvfssec+ZM8SdT5sau14CGYiuRYOmo666jyqxeFXq3KbF4u4QghSNNZaRB490iePP2VVjW6m1BzDgiGz7naAqGtqSCuV3Cl8wNswuusOYAM6HWYFVLKIpSNVV2njFFxj2WQguXBkwWiD5g6VMbHVV3socReylvYlQnACeYBA1VlB4a+sfdVQ02pJFIAXH7J9n9qZo96GtJ2ZZ1FeZmfovU4dicNnWeFY8zk1K6hSYcOmlZzzqsyR2qyv0rbSz4pbIPdsrr++8MfcoX3mvV9BQZIDId3H7D+7SGIdqAkkCttKlbn6H9mdngjcI1vOW/yr3R8c1ed6Rfnmrl89/sr7ABPNwwCeQEmk3MJ8tVw10WMbdQl3LetmM+c605h3WBSfc2tEOwYg0eTUIVLZd1r2bC2j0GX+ElR8AKQ5peUU9JHpPuMb1tPuqmYeJYkT7AvxNT0fGGF7uJP2RmfQkq2mtaROioRqtr3LwHY4S2IhmGc+baj/TA9lViALS4oMp7VILh96y20GtH/CDdmP3hpM/vfCs97CQJT6dyNlGWuKX/AEzbIBNnEAcf0TeyWT4ZvcK08JLRLR4qjNRSq+iKxGD2o/8Al/gtsf6qdxTA5gJ4aoA+ojvVn0DvlfHW+Q7Jh7Q8/Sj1YD/mhVSKJCq7kYo/8dxqNGW6LwjrluyJ8YzUli2Xh9OBVrOfXkqvo+3ft39oYjD31L27VtxxK99bioGBEHhPhrWlhGtcASLsLnzuzaI7f9GwfF37VtyltER0LDPOfMMpiIgo2vlTTsMy72B/Pn+1YYk3RCz/AG1sprF65aaCUYqSOBjmPA0rJHldlTAeCLQ8WSaoGE7KQV41giuIXKErULlwwrly4IqVC5NcoXNcoXhrlCjapCgrltSSeJ51YaKpaFw+vM6eJ/GrAqpaFCbY/IFWzFRkatY2ZhiIkRXkZpL2XrImFo1TXs61WTM5AncjQAVSToAJJ6AcTSWrjQWc51lfPG1Mab965ePG45fXkCdB7BA9lfRYYhFG2McAAs+R2YkqKxaJIHWrOcALVKtfTWw8ELGHs2h9xFU+YGvxmvLGQPkJsK7laxn+G3jp79PrVpzkwznc/Yf2pj+sLLN6rGW9c8Yb3j8argX3EFoONhLquAa0SLCXLgFqXo9v5sOw/Vf4ED6zSZFOIQpeBQv0n4bS0/mp+BH1rsOakIV4j2SEj7Lw2d1UfeYL7zFNTOpqsBqt0aEQ9FHwFSRkgIHzkk93LD8LePbF51JmfEmapILZScqnLR987P2jZlxgJIti8v8AlAcj+GR7aXwri2UWe5BHZcUqeiZv/wAbtE8CXuCJ/wCkvP21uYyVsYDb3al2auvvVT0J4kfbsWs8bKk+atH9VXklEUQJ71zu080h27F7LvAnjevofaLg+dXhaHx0e5dJuE+7nYPJtnaXkp/8kP8AWm8IKFckF31J/RVnMIkgCeoEkfzH307fBclXC7MtrjsdiHUMVVGQEAwChLEeJK8fPrVq7Qrcj3IVQ46qjsR8Fdx1jE4U2g92w63bSlcwns3GZR6pkEHTXSq5w4An6r+1cfDSlF2QVY2jgMHj2xOGFtUxFr7+VVMn1WBXVl6g9fI1LjZySaj5tyI+WERkpB0WdbG9HmJxNtri9mgDFQHLAsVMNEKdAQRrzBpX/GpxaTtomBiGoC+7GKm4BYuMbTZLmVS2VoBg5Z5EGeEEVQ4Z4JFfOY+fdX61p4oXi8G9titxGRhxVlKkeYOoobo3N3CtmBUdjDNcOW2rO3GFUsdOJga1UNJ0C4uHFRPaIJBBBGhB0jrINSWkGioteNbqF1qs0zAEkmABzJ0AHmamuaG59Jw2zuE1s2ls3ReY3lw10ZSOzuuqv7UytM8vGdMvD9JB4LnNoUXDXcAkeuikmkG3p3cbCFCLi3rb5gtxBALW2yuhEmGVhHE/OGcHjBiAbaWkVYPeLB8wpKAU+oWzivEr2N2prOIK8DHkaG5gduFR0YduFBvLtu4MJeWZzr2fAT3+6dR4E0TBYRhxDXVsb9NVnYuBkcZeBqsy+yV6frFhkJi3E2QLuNsKRKhsx8l730oEz8wyjiQPLj9rXN01X0F2I6UQdGQZBbB+PuKKDnKp47TKvUz7h/tXn+mWHDxCMfSdR3baE/hHi1srPt/7EXEb9ZI9qn/2pbol9sI5FNZjlSMV1rdvRAO60X0aXv8AFXqFPukH5ikn0Hgrn/SivpBw+bCMf1GVvjl+TVQECYenz0XQHWkk7l4fNibXgwP8Ov0o8p1CMfpJWpbcuRh7p/Yb3wYomId/GAO5KxC3hYsFhqrdtTZWr7ssLmDRW1EFD5SRHuikrp1oEujliaYm/hBiMNbuFUdmW6sKQx9RuIJEgRoRW8Q2Ute4ajYq3VC7HiqGxdq3cHeN6wwVyuRpAYFZBgg+IGog6UWWNs7Mj9t0MxUbC72btt/+I4fF3jwvK9wqsQs945VGuhPKT40aNjYo8rOG3w/6QXsJNp9v+kSzh9pYi/ZTt7V5LakglCCg1IDLJ4gQQOFXw8rgCSN1R0ZVvZ/pUs/ZUR1uLeFxJgApk7UMYMyYtiIjjTgnBJsc0ItcBSM2N+cE2PhbymziLCoXIZVW4jPCtmAy5luHU/qjrRBM3SuF+1e6iu1a7wGCwGExuCsYcqcQwfMwaWKC25OfL3ZLAEaT3TVi9p2G5/fFVoAhGdn7vmzj8TjGuLkuJAGoiMpYsToB3PjVn04gjlSkNp1oQmNbEbPs3cJmMYvMQkzHbtIIGsQ4JHQ66VLjmzgb8PIg/gKBq1MOIxAtPjHRQWWyl4jqwF0CfZaUVdrc5Y0nu8r/AGSpuiUG2pZ+0XtmYlbCXWZGYqzZVUMiuGY5TmykmBHFpFCBzQg94+4N/gegU2dFLidl20xmAxIS0t1nuWbhteq2azdfoMxBsgSRPGiVnab/APHXyuq9SPPzUEmwhWG3XwaXMVjMUsn7WShlxkm6uUwp1PaNJJ0iNOM89tyE/wD8j0DBa4vNHMrW9FrC3sYmAu24bEZbvaKEGiBiUDesCeyjTkxrnn+MZtbselH30U5iHJV3p3KwtjF4BsPmRmxSK1l2zEqjFu1WSTlPZxM/fXgdKSx0bW4WRw0Nad9iq8Rd+APcrhxJHire4mKz7U2rabUdqLig8jbY2yR/oHsry80AGFgPIUfAooPbKS8N/wAxs3aFs6thcT26/u3SVePCRcamnDqsVC8bPZlPiNR7BWjO4STFbCsthuV4wL2YXGarUrUqu07PaBV8ZPsH96LA/IS5ZfSWrWt80MbZVNDELHMSb/RnsyMSzx6qH3sQPlNGwzusmHdZ9vdClGVi1A16B5pqTVPFoCRLBeP0rznSsEU7WtklDOOvHgjxEgGhaSN/UBVIYNlJEjxH/qKxcHG2GVzGODhpqL9060HJZFLPbqa1stOiERqm70evGJA/WUj+r+mlpY+sIbdKHfSU+7x4XNhbyiZyNHmBI+VFmwbI2h7bsEakj8ABBjf2gkT0a2i94t+qCfp/VXPjc9+Vu9f0jPf2CnfekxhrniAPeQKDimPYW2QfD9FVw+rwsoxSQ1XYbCbfutA9H92bDqfuv8wPwNLuAzlLS8Fm3pAwnZ46+I0Zg/8AGAx+JNa2FdmYEdmrAUrOlOgqCFF2dXtULVybVTmVSxedlVg9VLFwUq+ZUMYUlq46kFWYEcCCQR5dKnMoMQRJ95MYUNs4i8yHQqzswPgQeI8KnOeap1QU+6++GJwBbsCuR9WRgWUnhmiZB5aETzmBVhIRraoYa2RHZnpEv23xj3EF1sUoU5myhModRlAHCH4acOPOjMxBa8O5V9jaoYaJRjYvpUFpMFbaw0WFFu4wYEsgTJKggQZAaCeUTrIls1Ny181VercKRrFekzAHsBbS8gtX+0goIykOGYQx49oTHjRRiBTr4/sH2UFp5L3Bb/4C9cxlnEMww73Fu2mKvrC2yykKJUi5bkdZqxnbYI5UfuPxSrkOoKF72b34C7tPBXwzXbKKVukLdQpM5HGitKsQ3d1061V0rTG0ciT9h+lzgSU1Y/enBXbuCsW764i62IzqRByKA7d4gcQpyCe8eJ5mg4uVn+NJ3gfkfo/hWbuEm7o38m8WKWfXGIHH/qK3v7teexrg3o8P5Ee6OPrQ70fWg2M2nhDB7WxdXQg+q5Uajn+lPlFXxrqw0UvIj7j+lzT21ns1romy27H7tNhQCWdgdAWuF/hP0ryuJZMw/wAjQPDL7EleiwOIZLo0nztDGoIWqAr+Bw0ifz0+lAlfRpZGN7UlcgurmEqBIkS1Ne4+FyrdbqQPcJ/qra6IBcXO8B+b9klizqAmhq3JndlJhIfpAJa7bXtezAXm+QEsSNYILEQNAedYGMdc1ZboDhfP08U5ADlsGtUJvktgbQY286qmYCS5YQDmbMZOsmkZJWmemsAGuo0vxTeSTJbr89kqYpdacYdEsUd3Lu5cVZ8Wj+IEfWq/+bfEfpQfpK1y4kgg8xWvNFmiI7koDRSX6ONnm328/dYp7mIP8tIYM5pXHkB9/wDSPLo0d5Rne1Js+RH5+ntoHSIJNjgNfVWwv1LNcda71LRO0Tjk2ej7jcXqAfdI+tc2LrZALr54/OSXnoC0J9Je79y5iFuIVgoBqSDIJ6DXiKaZIzCuMbr58/1yR8Iwys04JFv7u4gfcB8mX6kU2zGwu2P2KM7DyDf8oTibLI2VlIP56U4wh4sJNzmtNEqLNVqXB4KkRJ4VFqwFrlrcVIKghc5am1FLkirWupcMlTarSjZKm1XKuClTajKvxSptRlXDsF4mpFnZQQBuuJBGh0qdRuooHZfrNxkYOjMjqZDKSrA9QRqNDy61DgHDKdQq5VHiWLks5LMTJLHMSTqSSdSfGrM7OgXFoKk2djLlh89l2tvBXMhgwYkaeQ91VliZK3LILHeuygKvNEUraNv4ooYdX/iB+YFeKw0QcOyR6LYY6Uk5DSWcTtZACYuCPL/+q0mYZ5IFj55Kr8ViWC8y0HZGG/QW9IOUE+ZEn4k157EP/ld4lcJC/tO3XVyzUNcuKad3kAtAj7xJ93d/pr0/Q4LYR3kn29ll4o3IibmtaY6JYJM3lwZu3bhVSzgoqwASBoWMnQDiCfHmYrBdmlxhY3bx5AJ0NqIEnQoPbN1sO6rbUoEMsAIAUTKzB5edZzshmsHW1okwmMam68rS3tNJZmHAkkeRNOQmmgJJ4s2p9hPku22/VZT7iDXSOy68lAatpivUFvZWchmysNka/wCNwn3gN82rJw8YZJIRzH4v3R5HW1vh/Xshu+F+FRJAztB8YEiPbFZ3SGrk3gYw7MeQSVjbBmk43pghGdxmy3yOqH4EH6U1h3VKPnf7JfEC2I1vleyIjZM2pXyJEz4jTwomMa10oJ5K/RzXOcWtNcVWwODW/ZW4AEkxBCk6GNZnpS5bQtWxBMcpY7X5axr0q4TsMewVjDW0fQx1U8NB6tej6MObDixsSs6b6rSmuNccGMjhz19tPGNp3CEDRsLaNgYzCZe0VRchAXFxJjNEEeqDzrBbA7M77XZH2IW9NOXMAOneNP37KUbHw1/7TcCKOxAe4otAEBpIiW1EKT61MQYeSUOcHVW1beXoqvxDGZWllk6d/wCEJGzdntzHtV0/lYx76TMswOjvwmerY4f8fof9K3b3Y2c3F0H/AMl3+4rv8qYcQhOwzuEbvnmusbuPglKg3WQMoZTm0IPAglSNZ86bc+aNoc4jUXsl2sDyQGGxvSG4/cnCIARimMzw7/Drlt6cedVjxMrzTQPWlzo2s+trh5IQ+7Njlff+AT04SCfdTIOI/wDaPX+kL+E65j6IjhNy8M9jP9tRXMwrKqkQY7wLgjhQn4hzCQ8a8hr979lZsef6QSOdH8V7oJidzbbkqmJR2BiAoE+RNyCPKrMxr2nVlef9Ln4VmXNm27v7QPa2yDhQoYiGmNDy46iRzpyOTrrISL3CPRUcMyO6qXChjGYqxiesVdwc1pNKrJWucAdO9Gbu76gkfaLZI4gI5+lA62T/ANh9R+031UX/AOwejv0r+xtw7mJBNu7byhspJVxBgHhEnQjlQ5MaI3ZXivndakQMIzNffkfelO/o1xIJGdD4gHXx11qDjm8BasMKK+sfdaVvbhgcuvXiB4dK8jhX1ei0ujSdR3JCxuyy0qI7xy8OunXxrZjxAbryRsRh9Ctnw+OtBQMgAikIek8INJcM08yK9x7rBdBJejkNxb22aRoOflxrINF5LRTSdBuQE0zO1uqO7GSLNv8AcB94k/OvedHRgRNHcPvr7rMmNvKuOKaxDUMJXuhmuXOMFmHmJj6V5OXpNsExIjaXNJ11vz5p5p7IBVPHoLdnFBVAAttwgcFmkcO4yOaTxPumB2g0d6SsSndHlT7DqqnZV8JxokmyoFtuDuZraN+soPvANeqw9yRNdzA/CzninELvJHt/2+lBfhw02NydfQD8BdaTN/sTlfDrA9Y3M3MBCgIHgQ5nyHSsbGAAPaRuBR5bp/BMzEnkh2MsV56N6dKk3c7uIT2j3g05A7+VvzuQJh2Cje/VgthHI4qQRx6xy8DWliKtjj4JBkro7c06qpuAx+xLm9YOw0B/Wn5GomygaKRI6TtOKzb04In2y2zhtbChSI+69yZ/iFaXRRPVkDmqvqhazi4trXKzz4jnWoM3FD0Wy7ubBe5gLToQc9q20N1AB5CeteWlxzIMU9rhpZ2Wy6UOYxrjtVf2mjc/CEJd7QAC4gSAOmnHnoTypzA4+Bsj2E6EDU8TqqY1zhk2tpvT53IHv7sRbGHW6hYkOAZyxBVuSqOYHxpLA3mp3JccVJNodK5WmrC7t2zrJWRwGo+PD2Gj4WFsziHXtwUSdISDTdWsdssnswuQlEyy6SCBHu9/Wn8bA6VkcbX0Gjjpy8UCHEhuYuvU3odUB3g2TcYW5sKQhJlFU8RzUD6ml8Ph8RGxzQRqBqK/I19UwySBzgXOJ7j/AGhFrCqHGcFBJAaBOUxIPQkz105VLcQ2KOiSTx338eXgrSYeSZ2ZgHH0U+z7CZYPZO3E+rOp8eJ9/nSGKeZpriOlDjX5q/JMxskhjDX2Px/SlwNi12gGVdXH3RoTp7tPjQ3SuIGa7GnzwXSNLWGj3pd9NOyVXC2XUiRfyngBDI5+aitPoiYmRwPJYeJOZoWOG1GuZfIGa37tJnQLXsDuvcupKKtz1GBlFA9aR3jqBm5jWsWTHwjTNR1HFazYjFRkGho/LVzZz3MI8SFTMCygFzAy5vV0BkH2RSJkjcWuuyNz59602QmRjjkOu23LjrzV7FJdDvDWiMxibYJidNcnSgyztDyAjNjY5oJabrmrm8F5SFhuZ+9PzNZsLXcvsqYEU4+CCYK2GuprMMDEjlr9KYkcRGdOCexBAjcbThd0HlWM3VYtofebj5R79KYaFBWgWUgAdNPdX0LCsoV5emixnGza6YVeZtlQEFsgcYGpJ95J+tfOsTi2iZw6sGnG+/f/AGnKUF3ZfbJfUmAwKH/MgEjTxp/o3BmTDdeP/Enjyo8lfr8hA8/ukDF2cuZf1SR7iRUtdZtF4IdY0NMO2VVse71zNhrJ/YA92n0r1PRr82FYfL0JCQmFSFXyKYe20MJJ33wRvX7aBsv6C6ZieJtjhI6VgdIty9vkR7rRwMmUnv0UOJ1FeSZoU+otm6XbZ/bHzFNRH+Rt8x+UKQdk+BTftq0Dh7gPDKTp4a16XFxAQXyIWPvoUG3RCCwwt5oDmc0EzCnlyrNkdYVoqrRZr6fbJ7XCNEyjjQdCp/qrV6HPZd4q0mwWTRWygr6P9Hl8f8Nw3DS2B7tPpXgelbGLkHMrRDSQ09wRbZWJXh3efOlTmac2qYxMbt1R33XtMLlkasp01/PGtDBTHrPJCgj7aZHwrXLCBXa2SFOZYmOY10r02HwZ6sEGr+cEiX5Xm0Mw+zmGJ7O5de4ptZxItgyGg6qgJ0Ipj/DjzAP1sHieFd/epMpokK4mz1F10iVCI0GW1LXAePUKPdSeLwbGuGVS2Z1XalxuDV8O9tohkYa+R60syLLAXDfX3Utd/KD3rPdmbGMBQW9YqO8QPWgc6z5Js2vgt9pjYyyLq0aOwGtNbdyoCuDJboZ+lVkjkaNRugOx0L2OaBuDwQf01MG2c2o7t1D8Y6/tU70RYxHkVjTN/jtYNYXMQK9KdElV6L6q2Bslkw9mWGY20LCOBygnrOteXm6JLqlzaO191qPxNnK4baIDtTCTedRZvvkYKzKbIWSFb7zBjAYcqQkDITle8D11+yfix72NFAfdD3x+HBIHaMAYnMF1Gh0KyIIj2UUYcgdo/Yo4mmdr2fnmuNp4qY48+R/Clo2H4VbAuHWEd3uFHsczd56eB8B9aribEaaxbh1ZA5pgv3azWtWSVDhFzXEHV1H+oU5h25pWt5kBDeaaU/pX0GDa1jlfmrpTuuCFYXCNlXhwHPwrwf8A9v4yVxeMuuu/PyTRlaCreFslQ88zPwA+leg6MwcmFwb4pKuzt4BCe4OIIWbbctZb10ftT/EA31rEMZjIa7kE+zVqAto1HGoUFatuVdzYS34Zh8SfrXo+h3Xh65E/v3SWI+u0crUKAgeNwQfFB8+qWspTLxDkwZnqh08KwMe68zO5p/KajJa0Hv8A0gOOWCw6E149wp5Wq02AVRtvDA9DNE14KDyWg3lzIw6g17WcZ8O/wP7WKN0E2Tsw2LbqXzZjnkCOIA5z+rWBM3JQ3sIkTcorvSr6VEASwf2m5noOtMYHijN2WdXbwUZmIAHEmng0u0Ck0NStI2Ni4sLDDh+edebxEdyFajGBwBUmCvfezdfn50ORo2I5I8gB0pEt5WAt2xEBmiRHEef7p61pjChoDgBsTp6ch4rNwz/5KPzimLBAPhrclgCimQzKeAPFSCK9E2QjDjWu9Z0gqQ+JUFnZyk55cnVQxe5IWfVnNMaDTwpL+Z7ic5oEgfPJXc6tKHDkpdndkWudnqynK5huI1iW4xJ95o8Ubi/tOsgf6Q3XSH7RvD7VaSH9S4GgQuoBGY/e0BgDgTS0jgP4gdbcPzSbicRCdNy03yr8IXgsTaa5Nt0P6QgBWXjmmIGvEH3ViujkYQ1wIOiaEmaMi70KLbeZLhtLq2W7DBc0/wCFd07usVsTPEoLY9SK30+/qkI2uZq7QEe6RvS3cLbNxAMaG2eP/UTwoXRgrEDwP4RMQKjKwjBXBqI7xgL+eVejeDoeCzxsvpX0d7Ra5g8JOcxbClixyyoiInjwryWKfiW4wtL+wDoPJPNaDCHEiyOWqq7f20LOKv2vvXMjqNIMIoIJIgT2ce3SqYjBmWRso2AIPzjum8HH1lNB7XBKlneK2mYMHDZ3YgQwGZ2aASdYBp8QvoVR0Gp04ck5/lMg/jeNQr+MunTQ8Y5fjWSxu+qjAOqXy/SsbFbvnSPd0nl5UHEjshNY1/Zrv9kTvXaUa1ZZU+wjmxFoftT7lJ+lP4Bl4hvjfpqgSu7BT8hr2sLqas4rxzxqkz9HeC4BAt3957GIB7M91AQWaFjJoZB4CIM9DS+Hxbc4jIrTjSM+I5c3eiWB2nZvhjZuJcCxJUyNRI4dRrRXkEPpCoikib124xDeKof9IH9NeXxQp4/6t/8AiFoRHs+qVsT61czZc4rSfR1cnDMOlw/ELW/0N/xvHf7D9JXE7g9yaq2Clku4/GOmNtoq5luBVcwTkAW+wOnCWUCTpXncULmd/wBR+U2K6oeJ9kK21pcceM+8CvMTtqUrQhP8YKDM+tdWisTRWi4e5KKeqg+8V6uKcPhrm0fcLIe2nHxSvsHbIxD4u2UI+z3OxkjNMAiQNYGmmvjzrLna7JG7mEa7OiW/SzfVUscQJfQI3HuRyjr76PgGuOYcdPddmAGqyfau1Lbpk74njpy/PyrYihe05kN0rSKWn7gWFOy8/aNKFzLAaySwB6cYrC6QYHYh1jgNvBaODmLWtaBd/tWtmbStq0XWAWWE8OJIHxpKSBx1a29k9M+mmjrfur22bbRbH3UfOuY6iSwIPDkQR5mnGTNylh3rT7f2k42kyB3f5bJ12JcH2azJEZFX5KPjW9hnN6pubatVmTg9a6uZVh8QtuM7KsmBOmpPdGvMiPdRgWsdldXd96HjSplLtW/OaiuXbaOROV7monQHIAJ6TBHHjpQ5Zmsc4X2uF9wv5as1jnNvgPdCsTtqwq5mZc7gkW2NtLjBTrAJE9OPMdazopJDb3AV4NGt86HejZDmyj3IQ+9hbSNh3t2yFzKCQGGugEK55sROk6UrO0PAyDQb9/0+ZpNQuc7OHHUg+/LuC8s7x2LllWZxh7qtFxXXI4uKArAK69/RwOcZhTDmyMPZA03HPltrfjSWy5j3cO5J3pDcNgcSMv3AeXJgfpXYEfzNKmc20rEcIvfHw+legeeys/ivob0eO+HwNm3dsBbqF/WHehnZl1Hg3WvKY3EMM5LKI018gtaDDPMdOcR3eas7Uw1m/e7W5aU3AAs5nEAAxoDHM0EYuTLQ2TkMHVEOa4gjwVM7Ew517C37j9TVxjJQN10mGbI4ueSSUIe46QHXOnJWYh1EGClyDIjk2YdIqrerJ137v1+vMFCwpkEn8e/eruzmWSVJIPJgVYEQIbiOfFSR8qVxbAKo2j4mZ0hGYVSnuvS7QkyiW6muJXwVj8I/qp7BA9bY4X+Cgy/SU+g16FkpASRCixDwrHwPypeWa2uVgNQvmzY+KC3LyubuRgVc2gTKzqDPAHynyozo7DSBspa+iQTutu3Gs2U7UWEdFKWmKvm0JDc3JM8J/vVmSBzHV85q0rctDxSzt3D3UxF5rpB7Rs6QSYQAIoOmhheHjWDiXteW5eDQD4piHYoDjDVY1d6ffRjdlLy9Cp9+YfStvoc9p48PdK4nYHx9k71uFKpbxl+6uNUIso6IHbKTABuHiDA1I4ivPTy1IW8x5ptjGmOydUE25eJv3QREEAeIyjX3yPZXnsS3+UlPQ/8AGEDe5rUBq4laPslps2j+wvyrYw9CMeAWfJ9ZS7e3jwWEv3xevqjSpZdSQTqIVATqGnXrVcHhrbmc2xw8iOenBXkfbR3JC9Ie8+HxaJ2LghS0zK8csesByHKedOYbDOieSeKq54y0svxahiIIPlr8q1mabpYpu3KxKtbaAM1vuzqTDEkCCB0+FZXSLCHC9itXAPblPcjjl2LDs7h14hdOMzrSrGAAGwryYoBxaRaN3dq3G7NQgVe6DmU9RMHMBwI4A+dBbhWNtxOutLm4u3gAbkIbt7fJOxu2Q5FxVe0ht8BM98kniCeX6tauHw8jgwu2CXnmY1zw06klWfQ3h2bCXFdmde2LAZpVMoWBE+sT3ojpQekpSHiNtA18KphzTMxP7+ea0C8uXI2UDM2VuJgcyCIApJscktuc4+WiKwggi9hYWb79Y+z9oQqrEqcrOL1hJRWLBctw6ideI6zwp3CwuawtJ8ND7KHSAUT5oFsfDqoKWLrE54tlVe44lbagC5ZUqjCD7CNYo0pe9wJGvjWt8iugaGku1LRetXuK8FffApbwdhcTexWIvtcZ074IRJyAEXXHZCChYMZDGBwNHkc1xcQACN/nuhxghtHW1LvnibnZ3Lb2XTNbEywZjpJKqOczpOnCl8PGGuBBCrIeBWZWLaZtUc8OLhdNDqMh69RWm4mt0ronjA4tQzXCQNGdBF9iSoHI3oGp5T1ist8dgNy9x1r8C1oskynMCr1vei2rMTeu6toLVkktAPHtLUjQEwDoOehqr8IXABrW6cz/AGrsxIslxd5D+l+fbd1+/bGJyMAVl7A0IGsZ9J4+2qjDsbo8NvwP6VjIXatzV4j9opJAQDLlJ1UgsskmSIIKnXipBPORpWc1w1vVdBmDraaOqtYC4IJAI8CQfjAnh0H1KeIAJ0TOIL8/bq64Ka49CASxRzcoTfY9LZ+LL+FPYL6z4e4S8/0p3mtgnRKKtjD+jufut8jSJfo7zV2jUJDtbrYYZg8XAwUMHS+0lAVDE5hrDEHrpMwKAekZnAC2jwJ/QTAwzeR9QmTZHZ2M+VbjMwEk5OAzQNTMDMePWrx45jIy11a8hX5UyRPcUt713Je23e1UgZssxIMd3z50iDfG/KkUjLpSVsa2lMRjVDcU5eiy73rw/ZU+4n8a1uizUrvD3S830jxWhmt4nRKpb29iGW5AZgIHCep6V43HSO68gHh+1q4SNrmWQlbal4zqWOnFiTwJ6+dIOFm0zI0N0GiDm7rRMuiEVpG7dycNaPgR7mI+lOQvpgHzcpKUdsrEfTLhz/xJsoJL20aACT95eX7la3RZuE/9nfn+0vJulGzs6+UINq6O9PeRkHA6y8D/AHrQNWqUaXibPgntLti2Opuo/sy2c7/6auQeS6kb2UC5KYfERkQ3HWxhkgqujO5xL2s585PhVHMaKz633n2V23w+eqKbC25dsXkupav4k5cyq1m1aAzjR37K2+kGRJHWg5WMN2B5/iyr253D7V+E5bZ3s+1YPTD2RizfNlc+gGVRcLAsylTlYDiDm4ToDzpWu0c3vtX6vK7Q7LJNo7QuKNPsIBnRbWGuQBzPcY66nUzoZppo52gX3BF91NpYjMAbz9mjKzW7JbDoEzqDmy5AZkjQMY1g0tOGjbS+O/7Ro3Hb2/pcbc34N24YwuEABKg3LTXHIn7zO0gwPZJqWYUAauJ8/wClcS1pXqguNx4u5WuBFzGWKKRHfbgqsB97h+yKIxmXRvDmgSOsoku3Lyo4wpbKHUG9btWsOgzQFDDJo5OYZi0wvTgPqGlwL+Wxsn87eSJ17gwsbt9vRVn2wgJW9dvXSZVmzEohLhy1qHHaowBPeC6toOdF6onUAfvx5FDz8CSql3GqVuAQZHGACeQPDw+dcGEEKhdaHWb+WT7PpRC21UJl2XtDMqjMrAhu5BB0XWTIJkdIpSSKidK70wyTgmbYezUD3cWVs27S237Nyj3ULLdUM6p27M3d7RBlOuUxPNWckgRiySRY24Ghdc6KNGadnQjE4C6HYWr2LS3mORbWFvi2BOmQHNAPGJMTTLchALmtJ4kkWhl7hoHEDzTI1w5QZ4N4dF/GsEAXt8tOwfX6/hXsKYkfniaUkGqYxBuT0XbNVQEsU07hjv3T0VR7y34U1htL8kGfknImn3P0Sqq41v0Vz91vkaz2utrvNEbo4JNXeCwSR2ia6jvopg6gwzAwRqDGs0qMLIBYafRaHWAqxd21aQy92ygjndWfjA+dc3CzO0DCusDchA94sbbcWcjZozCY04DgYg8KM2F7LzClSRwOyXsWdKNGNUF6avRXd/T3B1tk+5l/GtDBdma+73CDJqzz/a04mtp0nZKWpZX6VcXjEug4U3I7NdEtLc1LsCdUOsfKsJjIZJv5APX+06xz2RW08f0q17MAuYuSQdW04Ry4A66isyVpvak/Jl0ym1Qe5rXAaIFrRdzrk4VPAsP9RP1qC6ktKO0su9OF26uLt5LzW0azwDOBKs5Ywo10I91a3Qpa5r7Gub8gJeQkVSQEtW3ds2Y95ucEcwAekGtYlzWilSgTqr2EwmGyZmzKZg/omuKI5ls4nyAob3ycNfQK7QxT4VQLIdLUF8wZhzU6lAJbu+DKR8ajM7NRP291NCrpCtq4u9pb7S5lYALa7YMo6AqkKuh4EDhTEYae1XiaVHXsrFrDdlc/R3LKKW7NWe5bLqWtlszG2TFuXILDQFQNDIoZeHt7QJ46A8+/jpsrUWnT5ohOJwTFDc0CZuznvRmyloByxMMDEzrR2vF5eO6GWGr4KUJiFw3aBj2DXTZjWMxAuEaiOATnyFTlYXba1fz7rg5wCpLd5kSx4kk8TzNSW8lcG0ybvYbD3rc3UYm0S1zK9u3NuLrsVzHvEEW5OkBSOc0F+Zp0O/8ApToUx+jjdvtLeKxptO1vLdS0qsuVZRlJMsM5C3CoIB+9zig4iXtBg7r+y6MDcpV2lZQGzhiVUWMXdtliFeLZNrK1yDFxRDnjBo7SdX8wD567fZUI4KLbGF7O7eRGD21Mo5BtgqfVKrOZV07ok6DjXMOYBx3XOFFBwLbeuxUdUQufYHZfnRhYKpojeysNaU22RFuTmI7VmWQOOZEcjSQRDeYPJeV51BPLYIzGbaJvwW2HXZqWh2QV7TgxbOch7b5g75u8TmPACkHAHEE0dCOOm44JoRARhxO4RDDb43cizjLgOUaTYHLhHZ0u6AgkBg+/7RGthIBJ/CvpspIg3FAmO84E8I0ESdOFZJxL70b6C1ZmVpu1XdgruAZg8dek89eJq1EgEhSXWSV4b1dlVbTn6PTIvH9wfzfjVmHL9vdBm4JxJph79EBUdqn9Be/7b/ymk4nbq3FYXtqznuTl7rSAABCnKGCyB+rJgaDT26kD6bvqPvrv6+qelZr3fjRBktW1xeFkqB2hDEwANNJPnTeZ5gkq9kJoYJmXzWg7cQHJcF204kKqo0sJ7QsSIGh7g9lYcT7BYQRx1Hh/aYxTgXafPmiC4ltDRmDVKFH/AEX34xbDrbb5qfpTBf1RzIR1bS1Y3al2OFGkPKsr9Ke9d/CX1FoWivZK5FwMwnO44BwDoBVejo2YgFzibutP9Ihc5rdAgeyd4nxaFnFhSsQLNs2wM+cNml2nW14cD7Ox2HEZFX5m+XcOaPC6wvbl2lQ1WLloe4d6cMfC4R8FP1rPxTwx4B+bIbxaz30+r+kwp6pdHuA/Gtj/AOnJM/W+Lfn2S8w0Cy5bneeDzn3qK9GW6C/mqDxRfDY1raL2bMmubusV1jjA50o9geSHap3QMFIXiDTLEB1Jj3E2ELpe9cErHZWwEZ2z5rcuAqnQIzCTzmgYubKA0eJ8NfelMTbJNIZZwi3Va6920rpeSyLTKFUqwym40EHKuRQ0DiSZk6mLywhgBqrv2++iFV2Vy98lbltxdZVVQkv2doumVBcIlBPZrGbvEwPMWAAIIr39+Km70Knw5F04fDh7CqDojv2s3HgNlJDImaFUS06AzyEHsgv1+fdcBdBPV3czDHF2/wBEzG8Lrnt7pIkOuUlcOeWaAM0HUk6Ckv8AKcIzrtWw7u9G6vtUq28W7L28TcsWzbQvgXuImGsm2rlbkZGUs7PKk6zJgDwNmTHI15B+oDU3w3VSzUgcAh25eNtLgSj/AKRjcabZNwoEyqQ3Zg5NWJExJ9lUxjZDLbdNN9Lvx3RcK5mXtC0obSwZa47qMozyo1EamBrTzJKaAeSTfuSFf29dLYq89u46hojLcnSOBZT3uJ99UhFRhpCtIbeSEKXCqOKkx4x86LnPNDpEsCXORUkKpbKAx07QQ8Ea94DXrQX1qT8rZEaToEbGAZclvLBy5gdIKlQwA00gcuU8qVMoovv5aYETrDFTu2GBIDRGkByBRGuBF+yG9pzHYI9s7GJdsKzhQSBmZdVkccyTpqOK+xKz5Y8kha1HgcLaSuu0gkAgieI4cBwnlQC3mpkILzS97aq5VW1ofo1P6K8f2wP9P96Vm7JHzmocnMmqOkVKVPan+Be/7bfymgxO1Ur5/be/HmB2p0KOJt2ZEzrOWSIEV6MYDCg5svMbn9qeuk4IHte+167b7Vibj3TmaesEcujAcKcga2Njsg0AVH9ogHe0f2LYFu3IkyxU6DTKzEcBOst7vKkcU/rDXKj9v9I7IiG2ERvXRBP0NJtabXFpA1Cm3O21bw+KS7caLcMpYAtxBjRQTxAHtqcXBLJEWsHa5ITSOKcNpelLDID2SXLh8e4Pjr8KRh6KxLvqIH3XFzQhGF3tx2KVrtp8Fa7/AGa23V3uGFDSgUEue9wjkempz0fh4HiN+c2LJFV58kRji5tgDzJQi9j7zYgriLnaXQgLxb7JVgsFWGtq4PfY94cjTUsDGQgxihfO/euHBXi7T67lFfeP9/7UFjbVnxloRHZW+D4W21tLaHMcwZmOmmWMoGvq9RQ5eim4pwc5xFaaftCc7Kkffzbd3Euj3rgMAhRoAoIMhVHWRJ1Ogk6Ctzo3BxYZhbGN90tK6yla3cgzPIfyxWiRYQURV+4vlS9dopsHsBQXjRGobldwOMfshbzd0EwGZyoJBkhA2UcTxBmaG9rc2avnjuqZ3bIbZJ1HQ8tPlRzSGpb1mXuGNGGmkdOvj8qqHU0BSd1Ls212d1LoAJUgxE/OqyOztLSuaaNpz2pt1g1hrd4l7KZVKJk0YKSSbhYFj5aQPYiyEEEEaE38pMmSiCDqhm1cYMQ63GW4WAg9pcLzrOmYQo0OgAEmaKxpYK/ApQZA5wJHjqu9jXGtO5mFfQxHCZ6cOPvoc7Q8DuRcPLkcTdAqnjMK6jlBI4ew+fBh8aKx4KE+MtVQq0mTJ85q9oVKBG/P586sVApNWwcGSBE8eWmvXSs/ESVdp2CO9kX25hbtvLBXumRE6SADxEagcKWhex9g8UzNG8AEcEAKMSSwUkkk+0zToNCglKJ1IRHY+xbrqzWrZa2WL22BVZR4caTpE6qelJz4lgeGuPaqiO8afCjRRnLmrjYVcOQzhuKkg+Y0qCAQK2KXcTmJO6/dqTzNdlCra0/0XH9Bd/7n9K1l4005qtwTpNKl+ihVdo/4N39xvkaHC/tDxUlfPuzt28Te7FkXS5aVgTI0A4z/APIK9XJioo84PAn59lcQSOynmB8+6Ztj+jq6Loe4tp4HdzSwDTxIkT3eEcwNRS7uk2ZCBan/AB8rrJRjbm7YwuBZpt5gyyVVxxb9p2/WpVmIE0u3ykZr6blCTzdlTR8tFXzWEs9uRmAnKOXjNaoaNDxWY4nUcFGrydeHGi0h2jmwt6fsSreFrMyXXYNmTXtLLW1Qqe/lD5WzDSMw4mhvw/XWwnQj3V2uoJntYyyMCiZy+LuXPtGIbKRDMpGSWAnKpUaaEqTzrOxLSX6fSNAm4LaSSgmKuE1WNoV5HWh+Nf1fKnIBulpTsgO8QkWzlzcfIcPz7Kfg4i0B6B528vLSmaCoruBuzo0wPxoMja1Cu152XeL0JA1gkcOhioZqLXF6tYCwTGjAeFDkdSgCyrS7MMxB+fvqvWhdlKnXDMsjWTxEVXMDqupWcNhGIyganzn4aVVzwNVYAlW12cR/sKp1quGLpsAY9X8xVes1Viw8EQw2ziRqkftTHKOc8Yml3zAHdHZCXDZcvsh8huD1A2WY0mFJPucVdswulQxGrQPEWQBpJPOBFMtNpd2iFIne9vSaMdlQFaNudbnKAfdEx4xrWDjjRK2cH9OiOb54YIq5Y1GvX20rg5CSj3mYSkJpraBCSVvYO+N21h7Vq1ZsStlD2jhnJnMohQQBBWPZSeL6LjlmdI97tXHQUOXFBjnkyZQdAEIbFlnuMxBZmJYgQCSZJAHDWmurDWhrdgNEAnUqUPVKUrVfRS3/AC1z/un+RawOlXZZG+CI3ZO01ndZoupQYvVHH7J+VCjlAcPH3UkJW3IecBg/+xbHuUD6Vt4/TEyf9imY/wDjHgmBHH5ilVxBQXf552ff04ZD/wDYtNYPWZvzghVRtY5bxHdNbjmdoKA/RBLB7tzx+hFPEdoJMfSVGJiRRENUtrcB+elFi3UJi2G8KoiBHH41n4nW0zDoiN+5SzAjONodtS7BXpr9KbgGhQJdwhGPxanJwMT9KaYwi0BxtQqoPOKtdKFPYsgedDc4lWAVkWVOpmqZjwU0EX2dYkSsLHhqetBkdzRGNRf7MFPcOYMJMxIAJgHoeHvoOe90UtrZRYvDl2LQACeHGrscAKVHtJKl2Nh2L5Rr+dONVlIq1MY1pP8AgdzlcK7uoBA7oEtqByWhRgvG4HidfIcUYmuH69VHt3ZFi2FWyHzAnMW05cI5UOV0bdGkk8b0+26KxriLNeSk2fsUNZcwTlEnl8teVZ7nve45Rty4JkFrC1p4qjt90YFbarbQxIQaTAHDTiKJG8ueHkeil0dR5bSFtC1BgVrxOJWTM3KaS9lGb203wS60b0biXgDMeMc9PyaxOkgTQAPlx+y08I4Brta0Rrfe4pcxIHISJ/tzpaBoDjlBA5HfzTQsRAE6pMC+HyrRSdpP2FiuA5rbA8znuEfBhWhio9PP2CWgdqu3u95vP61QN0CGTqVZtX5oTmUpta56I7s4a6Ol3+ha8n0/bZWeHujx6hOeLxiWlzXHRF6swUfGsaNkshpgJV0nbw+kjCWkdbRa85BC5RCzGmZjGk9JrYwnQWJkeHSdkff0VHSABLW62+9mzgMMmV7jrbykABQCCRBZvLkDW9i+jpJMS91gAlEjxDWxgKPG794m5pbC2h4DO3vfT/TVo+jYW/Vr9vwqOxDjsg+0cTcuozXHdzE95iY8p4eymWsYw00AKMxI1S6LmjCmK1CHap2TCtRj9QQhsV5bbrRFRWcPhw+eQIgR76o4kUpCIpgwQuYAAdOHA8RzPtoDnVdIgHNeXMNoY0jxiqB3NWIVDG2CwWdQOpnpRo3VaG8WqeKw8jhzmjNfqqELzD2fz7a5zlyu4ewDx0oTnK7QrCWB1+FUzKaRvZ1scPwpaRxR42go1gcKpzTwykBoMAzp1PClXyEV4plkYNohu3sg4i6yZgscoLdeA4cjV3POgaLJVKqyeCYd0th9njCty2SMp1Oo6g8BI/GjQZZJGtfx4eXHuQZOyDSc9p4oW1K2wAeZAAj+9Hxc7ILZCADxoBdBEXm3bJWu2vvEc6wXuzLWaBspdqY5bRm0xyukNoePhU00EdWTtreniNDshsBcP5RqDoknH4gmTEDl+J60wxgGi57rQneBFi2VaZQFuUNJBX3AGfGnMMTWqz8VvaT7p7xjrWlwSSYd09sNZvB10I8aRxURc3Q0eaaw8gBo7FF9s7W7Vi2skzJidfGlYoSNXHVOSygigFQmioOqTd1LAuMVInuk+IgrqOnrVpY55Y2xz/aXwrA5xB5KtjQbd24knuuRx1okdPY13MILxleR3qY3ypEHj11qgYHDVSdES2dvPisMrpZvG2rmWyhZmI0JErp0pabAYedwdI2yNr/SkPLdAqmI2g9w5rjs7HmzFj8aMyFkYpoAHcqlxO6iLzV6pRa72Dc7pTXun56/OatONbUtKY8NZJ8qSc4BGa0lXL9odm/H1TGhjh1oIcbCLQrdKjtr5inAEAlVrZ0aincKg2K5vrlHGjAIa6wGLEkGfAj5VV7dFIRy7jAuRQSyn1SREHoesUpluzxR9qCjuXj41QAKSFxnmPz86kKpC4xSiJjXrUsOtKpaqi2+dFJUBqtWjMwD10qhVgFPh7YJ1JHvJ9gH1IqL0Vg0IxsyxrBBidCdCfEz8qUmk00TMUOutp3tYXuDyrGLzmWs2JtKpu5jOxxTGeB/M++tG3BrXN3GqSyAuc08VoeJ24OxUI3fIEnTT+9OnGVAGt+qtUq3DfyEnbghOEm6TzPjWRK6t05YY21+OPFtLtthJOg6z4VVp3oA3xO47wrGMOc14OyWMRdPM6+8D30RrUQlBtoMevw/CmYxaXk0QLEvmHlTjBRSMjrS3jQcxp1uyVduu8Bcg1V40VmnVEnxJMUuGI+a1fR9BQSNUQFJOwMWltnZ7YuaQoMaGePAxwrVxMb3gBrqSsT2sJJFqHG4jPdZ4jMZjpp4mrxsysDeSo52Z1rq5fmoDaUE2ukeagil1qQNUUuUqNVaXK5sW+qFydSY5xwn8aHM1zgAFZhATFhceM49XSJ05cOcE8aTdGa1R2OBNojvZdRRJiCpA48fZQsM0k6IuIoLN2Gumb2E/jWwNkiow7DSflU00qFN2UjU612ZcrmDtlWAGmnGgyEEaojN1euu2gIJHw86AK4IpJ4rg3h412VRmVvAWjcYIoljwHD50GV2QFx2Vh2tAmDbe7nZYU3GaWkCBoNfj+eFZ+Gx3Wz5ANEWSHKy0or0NbCVX5TUrldwLwaDILCLGaKP4C5mcE0nI2m6Jtjsx1WkbcwSpg7d223SfaKzmQ0A9xBvgDqPFHbK4vczks/t3iLhM6mtQDshLl3aKOYLFnQE+P1qmUFXzaIpsXa5tuCKE9rmnMw0Qptr25XbKLbOOzXGedW6cuoH41VuZ2rlew0UELR82lWLa1VQ5cbYw2UaiKtESVWQWEqYm6BPCn2NSLygOOaSSKaYNEByrW7kGalwUBT/AG2qdWr5laTbLARlHvNDMAKIJiEp4c8a0nJde3ONQNlCkFQpUyVQrlIKhcplqpXKSyaq5cjWwD3Lp55P60pafcePsiM2KM72/wCEKXw31pnE/SEiDjWodkkuGqVymmoXKfZurgHXSqS6NUt3RTFoBEADyEUsDZKKdlRFWKhM24Y/5ofun6Vm9Kf8HmEbDfWnHfcf8qfMfzCsXoz/API9fwm8R9CzNBxr1JWcFDzqyhWrI4VUojUbwHKlX7Jlifrrn7HxP5IrKAHWrQP02ka6e8fOtYfSs131IrsriPz1qRup4KbCMZ9h+lCeFdu64xjGDqfyKhvBc4q3sYd4UKf6VeLdXd6kE8BwoOFJRZdlnG0+Nbcay3oJiDrTAQVXqVy5rlC8rly//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42" name="AutoShape 10" descr="data:image/jpeg;base64,/9j/4AAQSkZJRgABAQAAAQABAAD/2wCEAAkGBxQTEhQUExQUFhUXGR8XGBgYFxcXHBwcGh0cGhoXGBwYHCggGBwlHBYdITEiJSksLi4uFx8zODMsNygtLisBCgoKDg0OGxAQGywmICQsLCwsLCwsLCwsLCw0LCwsLCwsLCwsLCwsLCwsLCwsLCwsLCwsLCwsLCwsLCwsLCwsLP/AABEIAMIBAwMBEQACEQEDEQH/xAAcAAACAwEBAQEAAAAAAAAAAAAFBgMEBwIBCAD/xABGEAACAQIDBQQHBAgEBgIDAAABAhEAAwQSIQUGMUFREyJhcQcygZGhscEUQtHwI1JicpKywuEzgqLxFSRjc5Pig6MlU9L/xAAbAQACAwEBAQAAAAAAAAAAAAADBAECBQAGB//EADoRAAEEAAQCCQQCAgIBAwUAAAEAAgMRBBIhMUFRBRMiYXGBkcHwMqGx0SPhFPEzckIVUrIGFjRTYv/aAAwDAQACEQMRAD8AzO0lZzingEQw9ml3uTDGovhMJNJSSp6OK0YsbN8KTdOnm4dSvszwqgnVjhwh+JwMeFMMltLyQZULZkmAQSTAC6+zSmhmqys98jBpdp62N6Nbl1A95+ynULGZv82sCl34h4+kfPn+ku7EDkhW8+4l3DKXU9pbHFgIK/vDp41aDFlxyuFFWY9r9OKTns08Hq5aoWSrhyoQoyKsq0vIqVC9qF1L2uXFoK6diVK8j+dOY+VSHUUJ0V6KrjWfXKECzOTLmXXznh4xHWjMLbs7pZ8bhwVbAWwxuE2ysIWgNKNqo4mf1uAmiSGq13Pmqtbd+Cu7PxnZ3kucYNtiR4OJOuug60OSMPYWnvXDQ34LTtrbz3rtsJcY5lAnkdRpPU6GT41kyB7nAvJPj/SfYGgaBKW3to5rbSQW7rddAzA6/wCYc6bw0WUKk0gy96WbYNu8AuZlzTBOjLxOvIxz600cr47O/ule0HUNloO7eFt30Mv2atBUKO0OpIywWkCSRJP3aQnAZ2j9v7ITUVuB0Xe3rVqxbm273AbTuCVyQyLnXgx4xI05GgwESu0FagG68DVLnuoIJesqbzhFjLcv2xqYIt5HB7scVuR7KdH02TwB9f8ASXskrmxu+96QHI/dUGPfXda1h2U5HO3KD7W2GFYhhzbp1Pu0Io7JtNFRzKU2ztg3TBt2Mw/WFpv5gDXOeTxKlrDyTdgNx8Y65uwgfv2/kWBHuqnUyHh66f0r6DdX9k7nKzMty/bQqGZhlc5QpUEnMF/WGokeNCc1oNOcB6H8FXyVwTZhdw8IBLXWcdVygH5/OgvxOFj3f8+yrbidGqTC7J2damUQkH7zM2nkSRSn/qkIvKxx8aH7TP8AizEDKFMdp7PXQWrGn/TSq/8AqjuEQ+6v/gz8/uvn/D2q1nuVGNRrA4aaRlkpOxR2Uz7NwPhWXNMtaNgaLKPWMHWe6VQ+ZC96tpphLYJg3H0RescWP7In4gc6bwMDsS+v/Ebn28SlZ8b1Tb48FmGMx73WLOxY/AeQ4D2V6iOFkYpopYMs75Dbza070PbsBpxl0SActoHqPWfXpwHtrMxuI7Yib5/O780qDQWtdoAN9lqquGUGQQCCIIOoIOhBoTCWvzMOylYvvlu79nvsqjuN3k8j932HT3daPDOSKO4WtCesZfqle7h6cbIudGqdy1R2uQC1RlKvarS8iuULk1KrYX4Vy5dVChcG0D4E8xp744+2rBxCoYwVAcINSNZAHTgZ5D8xRBLwKEYeSuYHaN9IVrmZJA/SAuFHhxiPATVXtjdqB6KgztXeP1doy5ApWVDQRKkMAxJWWTgf1uAqzNlV1oa7sFIk5eGnjy1FWygm+KrmIFcFY2dj2tqSjkFVWNY9W6T7v0lRJGH6OHyleN5ZsaTFgdoK/Zq7ShIQ8dAAwPDiIuxP7PClDDkJc35t+kVzhdcPn7RDZqoeyfg2ZHbmC12yC40P6tsGeoIqZBQI7vwf7XMAsLSth4jZ9tEabSueZccSYgSdTIiOopdmMjaKdGSR3K8kbwaBQjePfPCYfObKWjcOYAhNA2rBmJEEFWB+FGE+IkIDGAN8NfLX2UDIB2nfPFLex/STeIFp4zEjKwAQxI45YB4/jVJo8QNWPIHIUPwAVdj43XnGvD4U03d71yHMFYkZhmGb1mJA1nkeFZxZO89ok/NU22GIagpM2vtoszMpcZkZR32MBwFYQxI1NteAHIcqbihFAEDTu7+6uaFK5oOnzRUru0CVzBkkk6lArRJPrIVjjROpGbW/Wx6G1YS9nSvf1FIHjto3QO7cYcz32adY++D86YZBEd2j0r8JaSeUHRx9b/KG/wDFr36/wFH/AMePkhf5EvNEsJapSRyfjambZWFmKy55KWpBGm7AYaseWRHlkpG7NgASdKSc4krOfIVhm9O1/tWJuXZ7k5bY6Ivq+/Vv81e7wOGGHgbHx3Pjx9NvJZM0md1+SpbNwbXrqWk1Z2CjzYxR5XhjS48EECzS+ndk4BbFm3ZT1bahR7OJ9pk+2vKF5e4vO6IdUA9IW8JwuHi2T2tzRSOQ5tRsMzrnZTtx8OXmd+4KQOKXfRjvLda52N52YP6pYkkNx4nkeEdY8aalhbE8Fmg5LvqaU4b6bMF6zMd5DI8uBH19lLYg5HBwTfR0obLlOx0WYY7ZsTRI57W6+AEWEDxGFin2SWs+SOlUOH8KN1iWc0LvHbKu2gDctugbgWBE+U10c7H/AEm0MhCrpimRqguNIzuZsv7XjLVgzlIL3COIReniWIXwzTQMVL1MLpOW3ihmQggBHt9N2bNpLN/CMWs3WNsA96HUlcoPEyVYRxlT1ocEkhAEm9XorNkB3QXbu7OIwmU3kyhuBBDCeYkcD+RNWixMcp7BtXBBQaKYXL9UqKXhUVNkKpYCoLuHJ5+8T+Bogf3IToe9V3sOAYEctNRxU6g/u+PGiB7eKGYnBXcLeCxm7E6HVRdRhzCsGCqSTpKzVXtG4J+yrVbopgNqpaAARmbuzwKx3lSP2gzty4RS0kT37HT78yiNeGrnG421fvK6ZGyd4l3dQWHABS4hQRMCD9YijfGwtdpfcDp41x71z3Ne6x7qljLpChRELkgiCOFwRoeQAHso7RevP+lQ6Kst8LqBBmT/AGqMhO6sXCkexOMAyazKefqkoRpz7tLiMm/H+0brgFzir47MmJZVY6azDWmERIJgPz5VLG6/O9Ve++CGX75DFFUkhmXrwYgcPCKMGA6lD6x2yo3rjMpPQkfAt/QaK1oBQy5x3Qy/jArEZZjnJozY8wu1Umk8bPs8Kwpnr0ETbTfsjD1j4h61WjK1NGBtVlyuSMz0L9Im0+wwLgGHu/ol/wA05z/AD7xTfRGH67FAnZvaPlt96SErqbaxI17cLNKffQ9sntcZ2pHdsqW/zN3V+ZPsrL6UmyxZRx+fmldg4rc68+dGqVkPpGxRu4phPdtjIPZ63xJ91aeCGVqYa3soLsO6bdxXHFSGHmDI+Io0+oUVqt1zC4k8VYfAj8Ky5nF7CEAW11rP96bAsIbhJkd1V07zHgNQehPkDS+CcZX5B5nkFutxtMtZ6192PeM+wAe4V6EMa0aBZkmIlf8AUU7ejXYIu3TecStr1QeGY8/YNfMigSHOcgO6A45Ra0bbGy7eItNauCVbTxB5MOhFKyRmGnsPH/aox5BXzpvDstsPiHs3DBUkZoMEASrQATDAiPPwrdgfnZmCtI8Wmr0JoDfxl/8A/XZVQf3izEf/AFClemGnqWM5uQmG3Eo96JcOMVgOxuanDYwXFnwK3Z8yWf30fENJkGXiK9kNv4XuKxTYxNsYdyWbD3u1tTrCgRlX/wATf+Q0nIwRGN7RvYPqjROp1FZkbdaATS5a3V1FLgpVlC4K11rlzUqF4ailC8jj48fZwqVXqwvLC5DIJHLSOB0I1B5E++pJJ3VOq5Kvfssec+ZM8SdT5sau14CGYiuRYOmo666jyqxeFXq3KbF4u4QghSNNZaRB490iePP2VVjW6m1BzDgiGz7naAqGtqSCuV3Cl8wNswuusOYAM6HWYFVLKIpSNVV2njFFxj2WQguXBkwWiD5g6VMbHVV3socReylvYlQnACeYBA1VlB4a+sfdVQ02pJFIAXH7J9n9qZo96GtJ2ZZ1FeZmfovU4dicNnWeFY8zk1K6hSYcOmlZzzqsyR2qyv0rbSz4pbIPdsrr++8MfcoX3mvV9BQZIDId3H7D+7SGIdqAkkCttKlbn6H9mdngjcI1vOW/yr3R8c1ed6Rfnmrl89/sr7ABPNwwCeQEmk3MJ8tVw10WMbdQl3LetmM+c605h3WBSfc2tEOwYg0eTUIVLZd1r2bC2j0GX+ElR8AKQ5peUU9JHpPuMb1tPuqmYeJYkT7AvxNT0fGGF7uJP2RmfQkq2mtaROioRqtr3LwHY4S2IhmGc+baj/TA9lViALS4oMp7VILh96y20GtH/CDdmP3hpM/vfCs97CQJT6dyNlGWuKX/AEzbIBNnEAcf0TeyWT4ZvcK08JLRLR4qjNRSq+iKxGD2o/8Al/gtsf6qdxTA5gJ4aoA+ojvVn0DvlfHW+Q7Jh7Q8/Sj1YD/mhVSKJCq7kYo/8dxqNGW6LwjrluyJ8YzUli2Xh9OBVrOfXkqvo+3ft39oYjD31L27VtxxK99bioGBEHhPhrWlhGtcASLsLnzuzaI7f9GwfF37VtyltER0LDPOfMMpiIgo2vlTTsMy72B/Pn+1YYk3RCz/AG1sprF65aaCUYqSOBjmPA0rJHldlTAeCLQ8WSaoGE7KQV41giuIXKErULlwwrly4IqVC5NcoXNcoXhrlCjapCgrltSSeJ51YaKpaFw+vM6eJ/GrAqpaFCbY/IFWzFRkatY2ZhiIkRXkZpL2XrImFo1TXs61WTM5AncjQAVSToAJJ6AcTSWrjQWc51lfPG1Mab965ePG45fXkCdB7BA9lfRYYhFG2McAAs+R2YkqKxaJIHWrOcALVKtfTWw8ELGHs2h9xFU+YGvxmvLGQPkJsK7laxn+G3jp79PrVpzkwznc/Yf2pj+sLLN6rGW9c8Yb3j8argX3EFoONhLquAa0SLCXLgFqXo9v5sOw/Vf4ED6zSZFOIQpeBQv0n4bS0/mp+BH1rsOakIV4j2SEj7Lw2d1UfeYL7zFNTOpqsBqt0aEQ9FHwFSRkgIHzkk93LD8LePbF51JmfEmapILZScqnLR987P2jZlxgJIti8v8AlAcj+GR7aXwri2UWe5BHZcUqeiZv/wAbtE8CXuCJ/wCkvP21uYyVsYDb3al2auvvVT0J4kfbsWs8bKk+atH9VXklEUQJ71zu080h27F7LvAnjevofaLg+dXhaHx0e5dJuE+7nYPJtnaXkp/8kP8AWm8IKFckF31J/RVnMIkgCeoEkfzH307fBclXC7MtrjsdiHUMVVGQEAwChLEeJK8fPrVq7Qrcj3IVQ46qjsR8Fdx1jE4U2g92w63bSlcwns3GZR6pkEHTXSq5w4An6r+1cfDSlF2QVY2jgMHj2xOGFtUxFr7+VVMn1WBXVl6g9fI1LjZySaj5tyI+WERkpB0WdbG9HmJxNtri9mgDFQHLAsVMNEKdAQRrzBpX/GpxaTtomBiGoC+7GKm4BYuMbTZLmVS2VoBg5Z5EGeEEVQ4Z4JFfOY+fdX61p4oXi8G9titxGRhxVlKkeYOoobo3N3CtmBUdjDNcOW2rO3GFUsdOJga1UNJ0C4uHFRPaIJBBBGhB0jrINSWkGioteNbqF1qs0zAEkmABzJ0AHmamuaG59Jw2zuE1s2ls3ReY3lw10ZSOzuuqv7UytM8vGdMvD9JB4LnNoUXDXcAkeuikmkG3p3cbCFCLi3rb5gtxBALW2yuhEmGVhHE/OGcHjBiAbaWkVYPeLB8wpKAU+oWzivEr2N2prOIK8DHkaG5gduFR0YduFBvLtu4MJeWZzr2fAT3+6dR4E0TBYRhxDXVsb9NVnYuBkcZeBqsy+yV6frFhkJi3E2QLuNsKRKhsx8l730oEz8wyjiQPLj9rXN01X0F2I6UQdGQZBbB+PuKKDnKp47TKvUz7h/tXn+mWHDxCMfSdR3baE/hHi1srPt/7EXEb9ZI9qn/2pbol9sI5FNZjlSMV1rdvRAO60X0aXv8AFXqFPukH5ikn0Hgrn/SivpBw+bCMf1GVvjl+TVQECYenz0XQHWkk7l4fNibXgwP8Ov0o8p1CMfpJWpbcuRh7p/Yb3wYomId/GAO5KxC3hYsFhqrdtTZWr7ssLmDRW1EFD5SRHuikrp1oEujliaYm/hBiMNbuFUdmW6sKQx9RuIJEgRoRW8Q2Ute4ajYq3VC7HiqGxdq3cHeN6wwVyuRpAYFZBgg+IGog6UWWNs7Mj9t0MxUbC72btt/+I4fF3jwvK9wqsQs945VGuhPKT40aNjYo8rOG3w/6QXsJNp9v+kSzh9pYi/ZTt7V5LakglCCg1IDLJ4gQQOFXw8rgCSN1R0ZVvZ/pUs/ZUR1uLeFxJgApk7UMYMyYtiIjjTgnBJsc0ItcBSM2N+cE2PhbymziLCoXIZVW4jPCtmAy5luHU/qjrRBM3SuF+1e6iu1a7wGCwGExuCsYcqcQwfMwaWKC25OfL3ZLAEaT3TVi9p2G5/fFVoAhGdn7vmzj8TjGuLkuJAGoiMpYsToB3PjVn04gjlSkNp1oQmNbEbPs3cJmMYvMQkzHbtIIGsQ4JHQ66VLjmzgb8PIg/gKBq1MOIxAtPjHRQWWyl4jqwF0CfZaUVdrc5Y0nu8r/AGSpuiUG2pZ+0XtmYlbCXWZGYqzZVUMiuGY5TmykmBHFpFCBzQg94+4N/gegU2dFLidl20xmAxIS0t1nuWbhteq2azdfoMxBsgSRPGiVnab/APHXyuq9SPPzUEmwhWG3XwaXMVjMUsn7WShlxkm6uUwp1PaNJJ0iNOM89tyE/wD8j0DBa4vNHMrW9FrC3sYmAu24bEZbvaKEGiBiUDesCeyjTkxrnn+MZtbselH30U5iHJV3p3KwtjF4BsPmRmxSK1l2zEqjFu1WSTlPZxM/fXgdKSx0bW4WRw0Nad9iq8Rd+APcrhxJHire4mKz7U2rabUdqLig8jbY2yR/oHsry80AGFgPIUfAooPbKS8N/wAxs3aFs6thcT26/u3SVePCRcamnDqsVC8bPZlPiNR7BWjO4STFbCsthuV4wL2YXGarUrUqu07PaBV8ZPsH96LA/IS5ZfSWrWt80MbZVNDELHMSb/RnsyMSzx6qH3sQPlNGwzusmHdZ9vdClGVi1A16B5pqTVPFoCRLBeP0rznSsEU7WtklDOOvHgjxEgGhaSN/UBVIYNlJEjxH/qKxcHG2GVzGODhpqL9060HJZFLPbqa1stOiERqm70evGJA/WUj+r+mlpY+sIbdKHfSU+7x4XNhbyiZyNHmBI+VFmwbI2h7bsEakj8ABBjf2gkT0a2i94t+qCfp/VXPjc9+Vu9f0jPf2CnfekxhrniAPeQKDimPYW2QfD9FVw+rwsoxSQ1XYbCbfutA9H92bDqfuv8wPwNLuAzlLS8Fm3pAwnZ46+I0Zg/8AGAx+JNa2FdmYEdmrAUrOlOgqCFF2dXtULVybVTmVSxedlVg9VLFwUq+ZUMYUlq46kFWYEcCCQR5dKnMoMQRJ95MYUNs4i8yHQqzswPgQeI8KnOeap1QU+6++GJwBbsCuR9WRgWUnhmiZB5aETzmBVhIRraoYa2RHZnpEv23xj3EF1sUoU5myhModRlAHCH4acOPOjMxBa8O5V9jaoYaJRjYvpUFpMFbaw0WFFu4wYEsgTJKggQZAaCeUTrIls1Ny181VercKRrFekzAHsBbS8gtX+0goIykOGYQx49oTHjRRiBTr4/sH2UFp5L3Bb/4C9cxlnEMww73Fu2mKvrC2yykKJUi5bkdZqxnbYI5UfuPxSrkOoKF72b34C7tPBXwzXbKKVukLdQpM5HGitKsQ3d1061V0rTG0ciT9h+lzgSU1Y/enBXbuCsW764i62IzqRByKA7d4gcQpyCe8eJ5mg4uVn+NJ3gfkfo/hWbuEm7o38m8WKWfXGIHH/qK3v7teexrg3o8P5Ee6OPrQ70fWg2M2nhDB7WxdXQg+q5Uajn+lPlFXxrqw0UvIj7j+lzT21ns1romy27H7tNhQCWdgdAWuF/hP0ryuJZMw/wAjQPDL7EleiwOIZLo0nztDGoIWqAr+Bw0ifz0+lAlfRpZGN7UlcgurmEqBIkS1Ne4+FyrdbqQPcJ/qra6IBcXO8B+b9klizqAmhq3JndlJhIfpAJa7bXtezAXm+QEsSNYILEQNAedYGMdc1ZboDhfP08U5ADlsGtUJvktgbQY286qmYCS5YQDmbMZOsmkZJWmemsAGuo0vxTeSTJbr89kqYpdacYdEsUd3Lu5cVZ8Wj+IEfWq/+bfEfpQfpK1y4kgg8xWvNFmiI7koDRSX6ONnm328/dYp7mIP8tIYM5pXHkB9/wDSPLo0d5Rne1Js+RH5+ntoHSIJNjgNfVWwv1LNcda71LRO0Tjk2ej7jcXqAfdI+tc2LrZALr54/OSXnoC0J9Je79y5iFuIVgoBqSDIJ6DXiKaZIzCuMbr58/1yR8Iwys04JFv7u4gfcB8mX6kU2zGwu2P2KM7DyDf8oTibLI2VlIP56U4wh4sJNzmtNEqLNVqXB4KkRJ4VFqwFrlrcVIKghc5am1FLkirWupcMlTarSjZKm1XKuClTajKvxSptRlXDsF4mpFnZQQBuuJBGh0qdRuooHZfrNxkYOjMjqZDKSrA9QRqNDy61DgHDKdQq5VHiWLks5LMTJLHMSTqSSdSfGrM7OgXFoKk2djLlh89l2tvBXMhgwYkaeQ91VliZK3LILHeuygKvNEUraNv4ooYdX/iB+YFeKw0QcOyR6LYY6Uk5DSWcTtZACYuCPL/+q0mYZ5IFj55Kr8ViWC8y0HZGG/QW9IOUE+ZEn4k157EP/ld4lcJC/tO3XVyzUNcuKad3kAtAj7xJ93d/pr0/Q4LYR3kn29ll4o3IibmtaY6JYJM3lwZu3bhVSzgoqwASBoWMnQDiCfHmYrBdmlxhY3bx5AJ0NqIEnQoPbN1sO6rbUoEMsAIAUTKzB5edZzshmsHW1okwmMam68rS3tNJZmHAkkeRNOQmmgJJ4s2p9hPku22/VZT7iDXSOy68lAatpivUFvZWchmysNka/wCNwn3gN82rJw8YZJIRzH4v3R5HW1vh/Xshu+F+FRJAztB8YEiPbFZ3SGrk3gYw7MeQSVjbBmk43pghGdxmy3yOqH4EH6U1h3VKPnf7JfEC2I1vleyIjZM2pXyJEz4jTwomMa10oJ5K/RzXOcWtNcVWwODW/ZW4AEkxBCk6GNZnpS5bQtWxBMcpY7X5axr0q4TsMewVjDW0fQx1U8NB6tej6MObDixsSs6b6rSmuNccGMjhz19tPGNp3CEDRsLaNgYzCZe0VRchAXFxJjNEEeqDzrBbA7M77XZH2IW9NOXMAOneNP37KUbHw1/7TcCKOxAe4otAEBpIiW1EKT61MQYeSUOcHVW1beXoqvxDGZWllk6d/wCEJGzdntzHtV0/lYx76TMswOjvwmerY4f8fof9K3b3Y2c3F0H/AMl3+4rv8qYcQhOwzuEbvnmusbuPglKg3WQMoZTm0IPAglSNZ86bc+aNoc4jUXsl2sDyQGGxvSG4/cnCIARimMzw7/Drlt6cedVjxMrzTQPWlzo2s+trh5IQ+7Njlff+AT04SCfdTIOI/wDaPX+kL+E65j6IjhNy8M9jP9tRXMwrKqkQY7wLgjhQn4hzCQ8a8hr979lZsef6QSOdH8V7oJidzbbkqmJR2BiAoE+RNyCPKrMxr2nVlef9Ln4VmXNm27v7QPa2yDhQoYiGmNDy46iRzpyOTrrISL3CPRUcMyO6qXChjGYqxiesVdwc1pNKrJWucAdO9Gbu76gkfaLZI4gI5+lA62T/ANh9R+031UX/AOwejv0r+xtw7mJBNu7byhspJVxBgHhEnQjlQ5MaI3ZXivndakQMIzNffkfelO/o1xIJGdD4gHXx11qDjm8BasMKK+sfdaVvbhgcuvXiB4dK8jhX1ei0ujSdR3JCxuyy0qI7xy8OunXxrZjxAbryRsRh9Ctnw+OtBQMgAikIek8INJcM08yK9x7rBdBJejkNxb22aRoOflxrINF5LRTSdBuQE0zO1uqO7GSLNv8AcB94k/OvedHRgRNHcPvr7rMmNvKuOKaxDUMJXuhmuXOMFmHmJj6V5OXpNsExIjaXNJ11vz5p5p7IBVPHoLdnFBVAAttwgcFmkcO4yOaTxPumB2g0d6SsSndHlT7DqqnZV8JxokmyoFtuDuZraN+soPvANeqw9yRNdzA/CzninELvJHt/2+lBfhw02NydfQD8BdaTN/sTlfDrA9Y3M3MBCgIHgQ5nyHSsbGAAPaRuBR5bp/BMzEnkh2MsV56N6dKk3c7uIT2j3g05A7+VvzuQJh2Cje/VgthHI4qQRx6xy8DWliKtjj4JBkro7c06qpuAx+xLm9YOw0B/Wn5GomygaKRI6TtOKzb04In2y2zhtbChSI+69yZ/iFaXRRPVkDmqvqhazi4trXKzz4jnWoM3FD0Wy7ubBe5gLToQc9q20N1AB5CeteWlxzIMU9rhpZ2Wy6UOYxrjtVf2mjc/CEJd7QAC4gSAOmnHnoTypzA4+Bsj2E6EDU8TqqY1zhk2tpvT53IHv7sRbGHW6hYkOAZyxBVuSqOYHxpLA3mp3JccVJNodK5WmrC7t2zrJWRwGo+PD2Gj4WFsziHXtwUSdISDTdWsdssnswuQlEyy6SCBHu9/Wn8bA6VkcbX0Gjjpy8UCHEhuYuvU3odUB3g2TcYW5sKQhJlFU8RzUD6ml8Ph8RGxzQRqBqK/I19UwySBzgXOJ7j/AGhFrCqHGcFBJAaBOUxIPQkz105VLcQ2KOiSTx338eXgrSYeSZ2ZgHH0U+z7CZYPZO3E+rOp8eJ9/nSGKeZpriOlDjX5q/JMxskhjDX2Px/SlwNi12gGVdXH3RoTp7tPjQ3SuIGa7GnzwXSNLWGj3pd9NOyVXC2XUiRfyngBDI5+aitPoiYmRwPJYeJOZoWOG1GuZfIGa37tJnQLXsDuvcupKKtz1GBlFA9aR3jqBm5jWsWTHwjTNR1HFazYjFRkGho/LVzZz3MI8SFTMCygFzAy5vV0BkH2RSJkjcWuuyNz59602QmRjjkOu23LjrzV7FJdDvDWiMxibYJidNcnSgyztDyAjNjY5oJabrmrm8F5SFhuZ+9PzNZsLXcvsqYEU4+CCYK2GuprMMDEjlr9KYkcRGdOCexBAjcbThd0HlWM3VYtofebj5R79KYaFBWgWUgAdNPdX0LCsoV5emixnGza6YVeZtlQEFsgcYGpJ95J+tfOsTi2iZw6sGnG+/f/AGnKUF3ZfbJfUmAwKH/MgEjTxp/o3BmTDdeP/Enjyo8lfr8hA8/ukDF2cuZf1SR7iRUtdZtF4IdY0NMO2VVse71zNhrJ/YA92n0r1PRr82FYfL0JCQmFSFXyKYe20MJJ33wRvX7aBsv6C6ZieJtjhI6VgdIty9vkR7rRwMmUnv0UOJ1FeSZoU+otm6XbZ/bHzFNRH+Rt8x+UKQdk+BTftq0Dh7gPDKTp4a16XFxAQXyIWPvoUG3RCCwwt5oDmc0EzCnlyrNkdYVoqrRZr6fbJ7XCNEyjjQdCp/qrV6HPZd4q0mwWTRWygr6P9Hl8f8Nw3DS2B7tPpXgelbGLkHMrRDSQ09wRbZWJXh3efOlTmac2qYxMbt1R33XtMLlkasp01/PGtDBTHrPJCgj7aZHwrXLCBXa2SFOZYmOY10r02HwZ6sEGr+cEiX5Xm0Mw+zmGJ7O5de4ptZxItgyGg6qgJ0Ipj/DjzAP1sHieFd/epMpokK4mz1F10iVCI0GW1LXAePUKPdSeLwbGuGVS2Z1XalxuDV8O9tohkYa+R60syLLAXDfX3Utd/KD3rPdmbGMBQW9YqO8QPWgc6z5Js2vgt9pjYyyLq0aOwGtNbdyoCuDJboZ+lVkjkaNRugOx0L2OaBuDwQf01MG2c2o7t1D8Y6/tU70RYxHkVjTN/jtYNYXMQK9KdElV6L6q2Bslkw9mWGY20LCOBygnrOteXm6JLqlzaO191qPxNnK4baIDtTCTedRZvvkYKzKbIWSFb7zBjAYcqQkDITle8D11+yfix72NFAfdD3x+HBIHaMAYnMF1Gh0KyIIj2UUYcgdo/Yo4mmdr2fnmuNp4qY48+R/Clo2H4VbAuHWEd3uFHsczd56eB8B9aribEaaxbh1ZA5pgv3azWtWSVDhFzXEHV1H+oU5h25pWt5kBDeaaU/pX0GDa1jlfmrpTuuCFYXCNlXhwHPwrwf8A9v4yVxeMuuu/PyTRlaCreFslQ88zPwA+leg6MwcmFwb4pKuzt4BCe4OIIWbbctZb10ftT/EA31rEMZjIa7kE+zVqAto1HGoUFatuVdzYS34Zh8SfrXo+h3Xh65E/v3SWI+u0crUKAgeNwQfFB8+qWspTLxDkwZnqh08KwMe68zO5p/KajJa0Hv8A0gOOWCw6E149wp5Wq02AVRtvDA9DNE14KDyWg3lzIw6g17WcZ8O/wP7WKN0E2Tsw2LbqXzZjnkCOIA5z+rWBM3JQ3sIkTcorvSr6VEASwf2m5noOtMYHijN2WdXbwUZmIAHEmng0u0Ck0NStI2Ni4sLDDh+edebxEdyFajGBwBUmCvfezdfn50ORo2I5I8gB0pEt5WAt2xEBmiRHEef7p61pjChoDgBsTp6ch4rNwz/5KPzimLBAPhrclgCimQzKeAPFSCK9E2QjDjWu9Z0gqQ+JUFnZyk55cnVQxe5IWfVnNMaDTwpL+Z7ic5oEgfPJXc6tKHDkpdndkWudnqynK5huI1iW4xJ95o8Ubi/tOsgf6Q3XSH7RvD7VaSH9S4GgQuoBGY/e0BgDgTS0jgP4gdbcPzSbicRCdNy03yr8IXgsTaa5Nt0P6QgBWXjmmIGvEH3ViujkYQ1wIOiaEmaMi70KLbeZLhtLq2W7DBc0/wCFd07usVsTPEoLY9SK30+/qkI2uZq7QEe6RvS3cLbNxAMaG2eP/UTwoXRgrEDwP4RMQKjKwjBXBqI7xgL+eVejeDoeCzxsvpX0d7Ra5g8JOcxbClixyyoiInjwryWKfiW4wtL+wDoPJPNaDCHEiyOWqq7f20LOKv2vvXMjqNIMIoIJIgT2ce3SqYjBmWRso2AIPzjum8HH1lNB7XBKlneK2mYMHDZ3YgQwGZ2aASdYBp8QvoVR0Gp04ck5/lMg/jeNQr+MunTQ8Y5fjWSxu+qjAOqXy/SsbFbvnSPd0nl5UHEjshNY1/Zrv9kTvXaUa1ZZU+wjmxFoftT7lJ+lP4Bl4hvjfpqgSu7BT8hr2sLqas4rxzxqkz9HeC4BAt3957GIB7M91AQWaFjJoZB4CIM9DS+Hxbc4jIrTjSM+I5c3eiWB2nZvhjZuJcCxJUyNRI4dRrRXkEPpCoikib124xDeKof9IH9NeXxQp4/6t/8AiFoRHs+qVsT61czZc4rSfR1cnDMOlw/ELW/0N/xvHf7D9JXE7g9yaq2Clku4/GOmNtoq5luBVcwTkAW+wOnCWUCTpXncULmd/wBR+U2K6oeJ9kK21pcceM+8CvMTtqUrQhP8YKDM+tdWisTRWi4e5KKeqg+8V6uKcPhrm0fcLIe2nHxSvsHbIxD4u2UI+z3OxkjNMAiQNYGmmvjzrLna7JG7mEa7OiW/SzfVUscQJfQI3HuRyjr76PgGuOYcdPddmAGqyfau1Lbpk74njpy/PyrYihe05kN0rSKWn7gWFOy8/aNKFzLAaySwB6cYrC6QYHYh1jgNvBaODmLWtaBd/tWtmbStq0XWAWWE8OJIHxpKSBx1a29k9M+mmjrfur22bbRbH3UfOuY6iSwIPDkQR5mnGTNylh3rT7f2k42kyB3f5bJ12JcH2azJEZFX5KPjW9hnN6pubatVmTg9a6uZVh8QtuM7KsmBOmpPdGvMiPdRgWsdldXd96HjSplLtW/OaiuXbaOROV7monQHIAJ6TBHHjpQ5Zmsc4X2uF9wv5as1jnNvgPdCsTtqwq5mZc7gkW2NtLjBTrAJE9OPMdazopJDb3AV4NGt86HejZDmyj3IQ+9hbSNh3t2yFzKCQGGugEK55sROk6UrO0PAyDQb9/0+ZpNQuc7OHHUg+/LuC8s7x2LllWZxh7qtFxXXI4uKArAK69/RwOcZhTDmyMPZA03HPltrfjSWy5j3cO5J3pDcNgcSMv3AeXJgfpXYEfzNKmc20rEcIvfHw+legeeys/ivob0eO+HwNm3dsBbqF/WHehnZl1Hg3WvKY3EMM5LKI018gtaDDPMdOcR3eas7Uw1m/e7W5aU3AAs5nEAAxoDHM0EYuTLQ2TkMHVEOa4gjwVM7Ew517C37j9TVxjJQN10mGbI4ueSSUIe46QHXOnJWYh1EGClyDIjk2YdIqrerJ137v1+vMFCwpkEn8e/eruzmWSVJIPJgVYEQIbiOfFSR8qVxbAKo2j4mZ0hGYVSnuvS7QkyiW6muJXwVj8I/qp7BA9bY4X+Cgy/SU+g16FkpASRCixDwrHwPypeWa2uVgNQvmzY+KC3LyubuRgVc2gTKzqDPAHynyozo7DSBspa+iQTutu3Gs2U7UWEdFKWmKvm0JDc3JM8J/vVmSBzHV85q0rctDxSzt3D3UxF5rpB7Rs6QSYQAIoOmhheHjWDiXteW5eDQD4piHYoDjDVY1d6ffRjdlLy9Cp9+YfStvoc9p48PdK4nYHx9k71uFKpbxl+6uNUIso6IHbKTABuHiDA1I4ivPTy1IW8x5ptjGmOydUE25eJv3QREEAeIyjX3yPZXnsS3+UlPQ/8AGEDe5rUBq4laPslps2j+wvyrYw9CMeAWfJ9ZS7e3jwWEv3xevqjSpZdSQTqIVATqGnXrVcHhrbmc2xw8iOenBXkfbR3JC9Ie8+HxaJ2LghS0zK8csesByHKedOYbDOieSeKq54y0svxahiIIPlr8q1mabpYpu3KxKtbaAM1vuzqTDEkCCB0+FZXSLCHC9itXAPblPcjjl2LDs7h14hdOMzrSrGAAGwryYoBxaRaN3dq3G7NQgVe6DmU9RMHMBwI4A+dBbhWNtxOutLm4u3gAbkIbt7fJOxu2Q5FxVe0ht8BM98kniCeX6tauHw8jgwu2CXnmY1zw06klWfQ3h2bCXFdmde2LAZpVMoWBE+sT3ojpQekpSHiNtA18KphzTMxP7+ea0C8uXI2UDM2VuJgcyCIApJscktuc4+WiKwggi9hYWb79Y+z9oQqrEqcrOL1hJRWLBctw6ideI6zwp3CwuawtJ8ND7KHSAUT5oFsfDqoKWLrE54tlVe44lbagC5ZUqjCD7CNYo0pe9wJGvjWt8iugaGku1LRetXuK8FffApbwdhcTexWIvtcZ074IRJyAEXXHZCChYMZDGBwNHkc1xcQACN/nuhxghtHW1LvnibnZ3Lb2XTNbEywZjpJKqOczpOnCl8PGGuBBCrIeBWZWLaZtUc8OLhdNDqMh69RWm4mt0ronjA4tQzXCQNGdBF9iSoHI3oGp5T1ist8dgNy9x1r8C1oskynMCr1vei2rMTeu6toLVkktAPHtLUjQEwDoOehqr8IXABrW6cz/AGrsxIslxd5D+l+fbd1+/bGJyMAVl7A0IGsZ9J4+2qjDsbo8NvwP6VjIXatzV4j9opJAQDLlJ1UgsskmSIIKnXipBPORpWc1w1vVdBmDraaOqtYC4IJAI8CQfjAnh0H1KeIAJ0TOIL8/bq64Ka49CASxRzcoTfY9LZ+LL+FPYL6z4e4S8/0p3mtgnRKKtjD+jufut8jSJfo7zV2jUJDtbrYYZg8XAwUMHS+0lAVDE5hrDEHrpMwKAekZnAC2jwJ/QTAwzeR9QmTZHZ2M+VbjMwEk5OAzQNTMDMePWrx45jIy11a8hX5UyRPcUt713Je23e1UgZssxIMd3z50iDfG/KkUjLpSVsa2lMRjVDcU5eiy73rw/ZU+4n8a1uizUrvD3S830jxWhmt4nRKpb29iGW5AZgIHCep6V43HSO68gHh+1q4SNrmWQlbal4zqWOnFiTwJ6+dIOFm0zI0N0GiDm7rRMuiEVpG7dycNaPgR7mI+lOQvpgHzcpKUdsrEfTLhz/xJsoJL20aACT95eX7la3RZuE/9nfn+0vJulGzs6+UINq6O9PeRkHA6y8D/AHrQNWqUaXibPgntLti2Opuo/sy2c7/6auQeS6kb2UC5KYfERkQ3HWxhkgqujO5xL2s585PhVHMaKz633n2V23w+eqKbC25dsXkupav4k5cyq1m1aAzjR37K2+kGRJHWg5WMN2B5/iyr253D7V+E5bZ3s+1YPTD2RizfNlc+gGVRcLAsylTlYDiDm4ToDzpWu0c3vtX6vK7Q7LJNo7QuKNPsIBnRbWGuQBzPcY66nUzoZppo52gX3BF91NpYjMAbz9mjKzW7JbDoEzqDmy5AZkjQMY1g0tOGjbS+O/7Ro3Hb2/pcbc34N24YwuEABKg3LTXHIn7zO0gwPZJqWYUAauJ8/wClcS1pXqguNx4u5WuBFzGWKKRHfbgqsB97h+yKIxmXRvDmgSOsoku3Lyo4wpbKHUG9btWsOgzQFDDJo5OYZi0wvTgPqGlwL+Wxsn87eSJ17gwsbt9vRVn2wgJW9dvXSZVmzEohLhy1qHHaowBPeC6toOdF6onUAfvx5FDz8CSql3GqVuAQZHGACeQPDw+dcGEEKhdaHWb+WT7PpRC21UJl2XtDMqjMrAhu5BB0XWTIJkdIpSSKidK70wyTgmbYezUD3cWVs27S237Nyj3ULLdUM6p27M3d7RBlOuUxPNWckgRiySRY24Ghdc6KNGadnQjE4C6HYWr2LS3mORbWFvi2BOmQHNAPGJMTTLchALmtJ4kkWhl7hoHEDzTI1w5QZ4N4dF/GsEAXt8tOwfX6/hXsKYkfniaUkGqYxBuT0XbNVQEsU07hjv3T0VR7y34U1htL8kGfknImn3P0Sqq41v0Vz91vkaz2utrvNEbo4JNXeCwSR2ia6jvopg6gwzAwRqDGs0qMLIBYafRaHWAqxd21aQy92ygjndWfjA+dc3CzO0DCusDchA94sbbcWcjZozCY04DgYg8KM2F7LzClSRwOyXsWdKNGNUF6avRXd/T3B1tk+5l/GtDBdma+73CDJqzz/a04mtp0nZKWpZX6VcXjEug4U3I7NdEtLc1LsCdUOsfKsJjIZJv5APX+06xz2RW08f0q17MAuYuSQdW04Ry4A66isyVpvak/Jl0ym1Qe5rXAaIFrRdzrk4VPAsP9RP1qC6ktKO0su9OF26uLt5LzW0azwDOBKs5Ywo10I91a3Qpa5r7Gub8gJeQkVSQEtW3ds2Y95ucEcwAekGtYlzWilSgTqr2EwmGyZmzKZg/omuKI5ls4nyAob3ycNfQK7QxT4VQLIdLUF8wZhzU6lAJbu+DKR8ajM7NRP291NCrpCtq4u9pb7S5lYALa7YMo6AqkKuh4EDhTEYae1XiaVHXsrFrDdlc/R3LKKW7NWe5bLqWtlszG2TFuXILDQFQNDIoZeHt7QJ46A8+/jpsrUWnT5ohOJwTFDc0CZuznvRmyloByxMMDEzrR2vF5eO6GWGr4KUJiFw3aBj2DXTZjWMxAuEaiOATnyFTlYXba1fz7rg5wCpLd5kSx4kk8TzNSW8lcG0ybvYbD3rc3UYm0S1zK9u3NuLrsVzHvEEW5OkBSOc0F+Zp0O/8ApToUx+jjdvtLeKxptO1vLdS0qsuVZRlJMsM5C3CoIB+9zig4iXtBg7r+y6MDcpV2lZQGzhiVUWMXdtliFeLZNrK1yDFxRDnjBo7SdX8wD567fZUI4KLbGF7O7eRGD21Mo5BtgqfVKrOZV07ok6DjXMOYBx3XOFFBwLbeuxUdUQufYHZfnRhYKpojeysNaU22RFuTmI7VmWQOOZEcjSQRDeYPJeV51BPLYIzGbaJvwW2HXZqWh2QV7TgxbOch7b5g75u8TmPACkHAHEE0dCOOm44JoRARhxO4RDDb43cizjLgOUaTYHLhHZ0u6AgkBg+/7RGthIBJ/CvpspIg3FAmO84E8I0ESdOFZJxL70b6C1ZmVpu1XdgruAZg8dek89eJq1EgEhSXWSV4b1dlVbTn6PTIvH9wfzfjVmHL9vdBm4JxJph79EBUdqn9Be/7b/ymk4nbq3FYXtqznuTl7rSAABCnKGCyB+rJgaDT26kD6bvqPvrv6+qelZr3fjRBktW1xeFkqB2hDEwANNJPnTeZ5gkq9kJoYJmXzWg7cQHJcF204kKqo0sJ7QsSIGh7g9lYcT7BYQRx1Hh/aYxTgXafPmiC4ltDRmDVKFH/AEX34xbDrbb5qfpTBf1RzIR1bS1Y3al2OFGkPKsr9Ke9d/CX1FoWivZK5FwMwnO44BwDoBVejo2YgFzibutP9Ihc5rdAgeyd4nxaFnFhSsQLNs2wM+cNml2nW14cD7Ox2HEZFX5m+XcOaPC6wvbl2lQ1WLloe4d6cMfC4R8FP1rPxTwx4B+bIbxaz30+r+kwp6pdHuA/Gtj/AOnJM/W+Lfn2S8w0Cy5bneeDzn3qK9GW6C/mqDxRfDY1raL2bMmubusV1jjA50o9geSHap3QMFIXiDTLEB1Jj3E2ELpe9cErHZWwEZ2z5rcuAqnQIzCTzmgYubKA0eJ8NfelMTbJNIZZwi3Va6920rpeSyLTKFUqwym40EHKuRQ0DiSZk6mLywhgBqrv2++iFV2Vy98lbltxdZVVQkv2doumVBcIlBPZrGbvEwPMWAAIIr39+Km70Knw5F04fDh7CqDojv2s3HgNlJDImaFUS06AzyEHsgv1+fdcBdBPV3czDHF2/wBEzG8Lrnt7pIkOuUlcOeWaAM0HUk6Ckv8AKcIzrtWw7u9G6vtUq28W7L28TcsWzbQvgXuImGsm2rlbkZGUs7PKk6zJgDwNmTHI15B+oDU3w3VSzUgcAh25eNtLgSj/AKRjcabZNwoEyqQ3Zg5NWJExJ9lUxjZDLbdNN9Lvx3RcK5mXtC0obSwZa47qMozyo1EamBrTzJKaAeSTfuSFf29dLYq89u46hojLcnSOBZT3uJ99UhFRhpCtIbeSEKXCqOKkx4x86LnPNDpEsCXORUkKpbKAx07QQ8Ea94DXrQX1qT8rZEaToEbGAZclvLBy5gdIKlQwA00gcuU8qVMoovv5aYETrDFTu2GBIDRGkByBRGuBF+yG9pzHYI9s7GJdsKzhQSBmZdVkccyTpqOK+xKz5Y8kha1HgcLaSuu0gkAgieI4cBwnlQC3mpkILzS97aq5VW1ofo1P6K8f2wP9P96Vm7JHzmocnMmqOkVKVPan+Be/7bfymgxO1Ur5/be/HmB2p0KOJt2ZEzrOWSIEV6MYDCg5svMbn9qeuk4IHte+167b7Vibj3TmaesEcujAcKcga2Njsg0AVH9ogHe0f2LYFu3IkyxU6DTKzEcBOst7vKkcU/rDXKj9v9I7IiG2ERvXRBP0NJtabXFpA1Cm3O21bw+KS7caLcMpYAtxBjRQTxAHtqcXBLJEWsHa5ITSOKcNpelLDID2SXLh8e4Pjr8KRh6KxLvqIH3XFzQhGF3tx2KVrtp8Fa7/AGa23V3uGFDSgUEue9wjkempz0fh4HiN+c2LJFV58kRji5tgDzJQi9j7zYgriLnaXQgLxb7JVgsFWGtq4PfY94cjTUsDGQgxihfO/euHBXi7T67lFfeP9/7UFjbVnxloRHZW+D4W21tLaHMcwZmOmmWMoGvq9RQ5eim4pwc5xFaaftCc7Kkffzbd3Euj3rgMAhRoAoIMhVHWRJ1Ogk6Ctzo3BxYZhbGN90tK6yla3cgzPIfyxWiRYQURV+4vlS9dopsHsBQXjRGobldwOMfshbzd0EwGZyoJBkhA2UcTxBmaG9rc2avnjuqZ3bIbZJ1HQ8tPlRzSGpb1mXuGNGGmkdOvj8qqHU0BSd1Ls212d1LoAJUgxE/OqyOztLSuaaNpz2pt1g1hrd4l7KZVKJk0YKSSbhYFj5aQPYiyEEEEaE38pMmSiCDqhm1cYMQ63GW4WAg9pcLzrOmYQo0OgAEmaKxpYK/ApQZA5wJHjqu9jXGtO5mFfQxHCZ6cOPvoc7Q8DuRcPLkcTdAqnjMK6jlBI4ew+fBh8aKx4KE+MtVQq0mTJ85q9oVKBG/P586sVApNWwcGSBE8eWmvXSs/ESVdp2CO9kX25hbtvLBXumRE6SADxEagcKWhex9g8UzNG8AEcEAKMSSwUkkk+0zToNCglKJ1IRHY+xbrqzWrZa2WL22BVZR4caTpE6qelJz4lgeGuPaqiO8afCjRRnLmrjYVcOQzhuKkg+Y0qCAQK2KXcTmJO6/dqTzNdlCra0/0XH9Bd/7n9K1l4005qtwTpNKl+ihVdo/4N39xvkaHC/tDxUlfPuzt28Te7FkXS5aVgTI0A4z/APIK9XJioo84PAn59lcQSOynmB8+6Ztj+jq6Loe4tp4HdzSwDTxIkT3eEcwNRS7uk2ZCBan/AB8rrJRjbm7YwuBZpt5gyyVVxxb9p2/WpVmIE0u3ykZr6blCTzdlTR8tFXzWEs9uRmAnKOXjNaoaNDxWY4nUcFGrydeHGi0h2jmwt6fsSreFrMyXXYNmTXtLLW1Qqe/lD5WzDSMw4mhvw/XWwnQj3V2uoJntYyyMCiZy+LuXPtGIbKRDMpGSWAnKpUaaEqTzrOxLSX6fSNAm4LaSSgmKuE1WNoV5HWh+Nf1fKnIBulpTsgO8QkWzlzcfIcPz7Kfg4i0B6B528vLSmaCoruBuzo0wPxoMja1Cu152XeL0JA1gkcOhioZqLXF6tYCwTGjAeFDkdSgCyrS7MMxB+fvqvWhdlKnXDMsjWTxEVXMDqupWcNhGIyganzn4aVVzwNVYAlW12cR/sKp1quGLpsAY9X8xVes1Viw8EQw2ziRqkftTHKOc8Yml3zAHdHZCXDZcvsh8huD1A2WY0mFJPucVdswulQxGrQPEWQBpJPOBFMtNpd2iFIne9vSaMdlQFaNudbnKAfdEx4xrWDjjRK2cH9OiOb54YIq5Y1GvX20rg5CSj3mYSkJpraBCSVvYO+N21h7Vq1ZsStlD2jhnJnMohQQBBWPZSeL6LjlmdI97tXHQUOXFBjnkyZQdAEIbFlnuMxBZmJYgQCSZJAHDWmurDWhrdgNEAnUqUPVKUrVfRS3/AC1z/un+RawOlXZZG+CI3ZO01ndZoupQYvVHH7J+VCjlAcPH3UkJW3IecBg/+xbHuUD6Vt4/TEyf9imY/wDjHgmBHH5ilVxBQXf552ff04ZD/wDYtNYPWZvzghVRtY5bxHdNbjmdoKA/RBLB7tzx+hFPEdoJMfSVGJiRRENUtrcB+elFi3UJi2G8KoiBHH41n4nW0zDoiN+5SzAjONodtS7BXpr9KbgGhQJdwhGPxanJwMT9KaYwi0BxtQqoPOKtdKFPYsgedDc4lWAVkWVOpmqZjwU0EX2dYkSsLHhqetBkdzRGNRf7MFPcOYMJMxIAJgHoeHvoOe90UtrZRYvDl2LQACeHGrscAKVHtJKl2Nh2L5Rr+dONVlIq1MY1pP8AgdzlcK7uoBA7oEtqByWhRgvG4HidfIcUYmuH69VHt3ZFi2FWyHzAnMW05cI5UOV0bdGkk8b0+26KxriLNeSk2fsUNZcwTlEnl8teVZ7nve45Rty4JkFrC1p4qjt90YFbarbQxIQaTAHDTiKJG8ueHkeil0dR5bSFtC1BgVrxOJWTM3KaS9lGb203wS60b0biXgDMeMc9PyaxOkgTQAPlx+y08I4Brta0Rrfe4pcxIHISJ/tzpaBoDjlBA5HfzTQsRAE6pMC+HyrRSdpP2FiuA5rbA8znuEfBhWhio9PP2CWgdqu3u95vP61QN0CGTqVZtX5oTmUpta56I7s4a6Ol3+ha8n0/bZWeHujx6hOeLxiWlzXHRF6swUfGsaNkshpgJV0nbw+kjCWkdbRa85BC5RCzGmZjGk9JrYwnQWJkeHSdkff0VHSABLW62+9mzgMMmV7jrbykABQCCRBZvLkDW9i+jpJMS91gAlEjxDWxgKPG794m5pbC2h4DO3vfT/TVo+jYW/Vr9vwqOxDjsg+0cTcuozXHdzE95iY8p4eymWsYw00AKMxI1S6LmjCmK1CHap2TCtRj9QQhsV5bbrRFRWcPhw+eQIgR76o4kUpCIpgwQuYAAdOHA8RzPtoDnVdIgHNeXMNoY0jxiqB3NWIVDG2CwWdQOpnpRo3VaG8WqeKw8jhzmjNfqqELzD2fz7a5zlyu4ewDx0oTnK7QrCWB1+FUzKaRvZ1scPwpaRxR42go1gcKpzTwykBoMAzp1PClXyEV4plkYNohu3sg4i6yZgscoLdeA4cjV3POgaLJVKqyeCYd0th9njCty2SMp1Oo6g8BI/GjQZZJGtfx4eXHuQZOyDSc9p4oW1K2wAeZAAj+9Hxc7ILZCADxoBdBEXm3bJWu2vvEc6wXuzLWaBspdqY5bRm0xyukNoePhU00EdWTtreniNDshsBcP5RqDoknH4gmTEDl+J60wxgGi57rQneBFi2VaZQFuUNJBX3AGfGnMMTWqz8VvaT7p7xjrWlwSSYd09sNZvB10I8aRxURc3Q0eaaw8gBo7FF9s7W7Vi2skzJidfGlYoSNXHVOSygigFQmioOqTd1LAuMVInuk+IgrqOnrVpY55Y2xz/aXwrA5xB5KtjQbd24knuuRx1okdPY13MILxleR3qY3ypEHj11qgYHDVSdES2dvPisMrpZvG2rmWyhZmI0JErp0pabAYedwdI2yNr/SkPLdAqmI2g9w5rjs7HmzFj8aMyFkYpoAHcqlxO6iLzV6pRa72Dc7pTXun56/OatONbUtKY8NZJ8qSc4BGa0lXL9odm/H1TGhjh1oIcbCLQrdKjtr5inAEAlVrZ0aincKg2K5vrlHGjAIa6wGLEkGfAj5VV7dFIRy7jAuRQSyn1SREHoesUpluzxR9qCjuXj41QAKSFxnmPz86kKpC4xSiJjXrUsOtKpaqi2+dFJUBqtWjMwD10qhVgFPh7YJ1JHvJ9gH1IqL0Vg0IxsyxrBBidCdCfEz8qUmk00TMUOutp3tYXuDyrGLzmWs2JtKpu5jOxxTGeB/M++tG3BrXN3GqSyAuc08VoeJ24OxUI3fIEnTT+9OnGVAGt+qtUq3DfyEnbghOEm6TzPjWRK6t05YY21+OPFtLtthJOg6z4VVp3oA3xO47wrGMOc14OyWMRdPM6+8D30RrUQlBtoMevw/CmYxaXk0QLEvmHlTjBRSMjrS3jQcxp1uyVduu8Bcg1V40VmnVEnxJMUuGI+a1fR9BQSNUQFJOwMWltnZ7YuaQoMaGePAxwrVxMb3gBrqSsT2sJJFqHG4jPdZ4jMZjpp4mrxsysDeSo52Z1rq5fmoDaUE2ukeagil1qQNUUuUqNVaXK5sW+qFydSY5xwn8aHM1zgAFZhATFhceM49XSJ05cOcE8aTdGa1R2OBNojvZdRRJiCpA48fZQsM0k6IuIoLN2Gumb2E/jWwNkiow7DSflU00qFN2UjU612ZcrmDtlWAGmnGgyEEaojN1euu2gIJHw86AK4IpJ4rg3h412VRmVvAWjcYIoljwHD50GV2QFx2Vh2tAmDbe7nZYU3GaWkCBoNfj+eFZ+Gx3Wz5ANEWSHKy0or0NbCVX5TUrldwLwaDILCLGaKP4C5mcE0nI2m6Jtjsx1WkbcwSpg7d223SfaKzmQ0A9xBvgDqPFHbK4vczks/t3iLhM6mtQDshLl3aKOYLFnQE+P1qmUFXzaIpsXa5tuCKE9rmnMw0Qptr25XbKLbOOzXGedW6cuoH41VuZ2rlew0UELR82lWLa1VQ5cbYw2UaiKtESVWQWEqYm6BPCn2NSLygOOaSSKaYNEByrW7kGalwUBT/AG2qdWr5laTbLARlHvNDMAKIJiEp4c8a0nJde3ONQNlCkFQpUyVQrlIKhcplqpXKSyaq5cjWwD3Lp55P60pafcePsiM2KM72/wCEKXw31pnE/SEiDjWodkkuGqVymmoXKfZurgHXSqS6NUt3RTFoBEADyEUsDZKKdlRFWKhM24Y/5ofun6Vm9Kf8HmEbDfWnHfcf8qfMfzCsXoz/API9fwm8R9CzNBxr1JWcFDzqyhWrI4VUojUbwHKlX7Jlifrrn7HxP5IrKAHWrQP02ka6e8fOtYfSs131IrsriPz1qRup4KbCMZ9h+lCeFdu64xjGDqfyKhvBc4q3sYd4UKf6VeLdXd6kE8BwoOFJRZdlnG0+Nbcay3oJiDrTAQVXqVy5rlC8rly//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44" name="AutoShape 12" descr="data:image/jpeg;base64,/9j/4AAQSkZJRgABAQAAAQABAAD/2wCEAAkGBxQTEhQUExQUFhUXGR8XGBgYFxcXHBwcGh0cGhoXGBwYHCggGBwlHBYdITEiJSksLi4uFx8zODMsNygtLisBCgoKDg0OGxAQGywmICQsLCwsLCwsLCwsLCw0LCwsLCwsLCwsLCwsLCwsLCwsLCwsLCwsLCwsLCwsLCwsLCwsLP/AABEIAMIBAwMBEQACEQEDEQH/xAAcAAACAwEBAQEAAAAAAAAAAAAFBgMEBwIBCAD/xABGEAACAQIDBQQHBAgEBgIDAAABAhEAAwQSIQUGMUFREyJhcQcygZGhscEUQtHwI1JicpKywuEzgqLxFSRjc5Pig6MlU9L/xAAbAQACAwEBAQAAAAAAAAAAAAADBAECBQAGB//EADoRAAEEAAQCCQQCAgIBAwUAAAEAAgMRBBIhMUFRBRMiYXGBkcHwMqGx0SPhFPEzckIVUrIGFjRTYv/aAAwDAQACEQMRAD8AzO0lZzingEQw9ml3uTDGovhMJNJSSp6OK0YsbN8KTdOnm4dSvszwqgnVjhwh+JwMeFMMltLyQZULZkmAQSTAC6+zSmhmqys98jBpdp62N6Nbl1A95+ynULGZv82sCl34h4+kfPn+ku7EDkhW8+4l3DKXU9pbHFgIK/vDp41aDFlxyuFFWY9r9OKTns08Hq5aoWSrhyoQoyKsq0vIqVC9qF1L2uXFoK6diVK8j+dOY+VSHUUJ0V6KrjWfXKECzOTLmXXznh4xHWjMLbs7pZ8bhwVbAWwxuE2ysIWgNKNqo4mf1uAmiSGq13Pmqtbd+Cu7PxnZ3kucYNtiR4OJOuug60OSMPYWnvXDQ34LTtrbz3rtsJcY5lAnkdRpPU6GT41kyB7nAvJPj/SfYGgaBKW3to5rbSQW7rddAzA6/wCYc6bw0WUKk0gy96WbYNu8AuZlzTBOjLxOvIxz600cr47O/ule0HUNloO7eFt30Mv2atBUKO0OpIywWkCSRJP3aQnAZ2j9v7ITUVuB0Xe3rVqxbm273AbTuCVyQyLnXgx4xI05GgwESu0FagG68DVLnuoIJesqbzhFjLcv2xqYIt5HB7scVuR7KdH02TwB9f8ASXskrmxu+96QHI/dUGPfXda1h2U5HO3KD7W2GFYhhzbp1Pu0Io7JtNFRzKU2ztg3TBt2Mw/WFpv5gDXOeTxKlrDyTdgNx8Y65uwgfv2/kWBHuqnUyHh66f0r6DdX9k7nKzMty/bQqGZhlc5QpUEnMF/WGokeNCc1oNOcB6H8FXyVwTZhdw8IBLXWcdVygH5/OgvxOFj3f8+yrbidGqTC7J2damUQkH7zM2nkSRSn/qkIvKxx8aH7TP8AizEDKFMdp7PXQWrGn/TSq/8AqjuEQ+6v/gz8/uvn/D2q1nuVGNRrA4aaRlkpOxR2Uz7NwPhWXNMtaNgaLKPWMHWe6VQ+ZC96tpphLYJg3H0RescWP7In4gc6bwMDsS+v/Ebn28SlZ8b1Tb48FmGMx73WLOxY/AeQ4D2V6iOFkYpopYMs75Dbza070PbsBpxl0SActoHqPWfXpwHtrMxuI7Yib5/O780qDQWtdoAN9lqquGUGQQCCIIOoIOhBoTCWvzMOylYvvlu79nvsqjuN3k8j932HT3daPDOSKO4WtCesZfqle7h6cbIudGqdy1R2uQC1RlKvarS8iuULk1KrYX4Vy5dVChcG0D4E8xp744+2rBxCoYwVAcINSNZAHTgZ5D8xRBLwKEYeSuYHaN9IVrmZJA/SAuFHhxiPATVXtjdqB6KgztXeP1doy5ApWVDQRKkMAxJWWTgf1uAqzNlV1oa7sFIk5eGnjy1FWygm+KrmIFcFY2dj2tqSjkFVWNY9W6T7v0lRJGH6OHyleN5ZsaTFgdoK/Zq7ShIQ8dAAwPDiIuxP7PClDDkJc35t+kVzhdcPn7RDZqoeyfg2ZHbmC12yC40P6tsGeoIqZBQI7vwf7XMAsLSth4jZ9tEabSueZccSYgSdTIiOopdmMjaKdGSR3K8kbwaBQjePfPCYfObKWjcOYAhNA2rBmJEEFWB+FGE+IkIDGAN8NfLX2UDIB2nfPFLex/STeIFp4zEjKwAQxI45YB4/jVJo8QNWPIHIUPwAVdj43XnGvD4U03d71yHMFYkZhmGb1mJA1nkeFZxZO89ok/NU22GIagpM2vtoszMpcZkZR32MBwFYQxI1NteAHIcqbihFAEDTu7+6uaFK5oOnzRUru0CVzBkkk6lArRJPrIVjjROpGbW/Wx6G1YS9nSvf1FIHjto3QO7cYcz32adY++D86YZBEd2j0r8JaSeUHRx9b/KG/wDFr36/wFH/AMePkhf5EvNEsJapSRyfjambZWFmKy55KWpBGm7AYaseWRHlkpG7NgASdKSc4krOfIVhm9O1/tWJuXZ7k5bY6Ivq+/Vv81e7wOGGHgbHx3Pjx9NvJZM0md1+SpbNwbXrqWk1Z2CjzYxR5XhjS48EECzS+ndk4BbFm3ZT1bahR7OJ9pk+2vKF5e4vO6IdUA9IW8JwuHi2T2tzRSOQ5tRsMzrnZTtx8OXmd+4KQOKXfRjvLda52N52YP6pYkkNx4nkeEdY8aalhbE8Fmg5LvqaU4b6bMF6zMd5DI8uBH19lLYg5HBwTfR0obLlOx0WYY7ZsTRI57W6+AEWEDxGFin2SWs+SOlUOH8KN1iWc0LvHbKu2gDctugbgWBE+U10c7H/AEm0MhCrpimRqguNIzuZsv7XjLVgzlIL3COIReniWIXwzTQMVL1MLpOW3ihmQggBHt9N2bNpLN/CMWs3WNsA96HUlcoPEyVYRxlT1ocEkhAEm9XorNkB3QXbu7OIwmU3kyhuBBDCeYkcD+RNWixMcp7BtXBBQaKYXL9UqKXhUVNkKpYCoLuHJ5+8T+Bogf3IToe9V3sOAYEctNRxU6g/u+PGiB7eKGYnBXcLeCxm7E6HVRdRhzCsGCqSTpKzVXtG4J+yrVbopgNqpaAARmbuzwKx3lSP2gzty4RS0kT37HT78yiNeGrnG421fvK6ZGyd4l3dQWHABS4hQRMCD9YijfGwtdpfcDp41x71z3Ne6x7qljLpChRELkgiCOFwRoeQAHso7RevP+lQ6Kst8LqBBmT/AGqMhO6sXCkexOMAyazKefqkoRpz7tLiMm/H+0brgFzir47MmJZVY6azDWmERIJgPz5VLG6/O9Ve++CGX75DFFUkhmXrwYgcPCKMGA6lD6x2yo3rjMpPQkfAt/QaK1oBQy5x3Qy/jArEZZjnJozY8wu1Umk8bPs8Kwpnr0ETbTfsjD1j4h61WjK1NGBtVlyuSMz0L9Im0+wwLgGHu/ol/wA05z/AD7xTfRGH67FAnZvaPlt96SErqbaxI17cLNKffQ9sntcZ2pHdsqW/zN3V+ZPsrL6UmyxZRx+fmldg4rc68+dGqVkPpGxRu4phPdtjIPZ63xJ91aeCGVqYa3soLsO6bdxXHFSGHmDI+Io0+oUVqt1zC4k8VYfAj8Ky5nF7CEAW11rP96bAsIbhJkd1V07zHgNQehPkDS+CcZX5B5nkFutxtMtZ6192PeM+wAe4V6EMa0aBZkmIlf8AUU7ejXYIu3TecStr1QeGY8/YNfMigSHOcgO6A45Ra0bbGy7eItNauCVbTxB5MOhFKyRmGnsPH/aox5BXzpvDstsPiHs3DBUkZoMEASrQATDAiPPwrdgfnZmCtI8Wmr0JoDfxl/8A/XZVQf3izEf/AFClemGnqWM5uQmG3Eo96JcOMVgOxuanDYwXFnwK3Z8yWf30fENJkGXiK9kNv4XuKxTYxNsYdyWbD3u1tTrCgRlX/wATf+Q0nIwRGN7RvYPqjROp1FZkbdaATS5a3V1FLgpVlC4K11rlzUqF4ailC8jj48fZwqVXqwvLC5DIJHLSOB0I1B5E++pJJ3VOq5Kvfssec+ZM8SdT5sau14CGYiuRYOmo666jyqxeFXq3KbF4u4QghSNNZaRB490iePP2VVjW6m1BzDgiGz7naAqGtqSCuV3Cl8wNswuusOYAM6HWYFVLKIpSNVV2njFFxj2WQguXBkwWiD5g6VMbHVV3socReylvYlQnACeYBA1VlB4a+sfdVQ02pJFIAXH7J9n9qZo96GtJ2ZZ1FeZmfovU4dicNnWeFY8zk1K6hSYcOmlZzzqsyR2qyv0rbSz4pbIPdsrr++8MfcoX3mvV9BQZIDId3H7D+7SGIdqAkkCttKlbn6H9mdngjcI1vOW/yr3R8c1ed6Rfnmrl89/sr7ABPNwwCeQEmk3MJ8tVw10WMbdQl3LetmM+c605h3WBSfc2tEOwYg0eTUIVLZd1r2bC2j0GX+ElR8AKQ5peUU9JHpPuMb1tPuqmYeJYkT7AvxNT0fGGF7uJP2RmfQkq2mtaROioRqtr3LwHY4S2IhmGc+baj/TA9lViALS4oMp7VILh96y20GtH/CDdmP3hpM/vfCs97CQJT6dyNlGWuKX/AEzbIBNnEAcf0TeyWT4ZvcK08JLRLR4qjNRSq+iKxGD2o/8Al/gtsf6qdxTA5gJ4aoA+ojvVn0DvlfHW+Q7Jh7Q8/Sj1YD/mhVSKJCq7kYo/8dxqNGW6LwjrluyJ8YzUli2Xh9OBVrOfXkqvo+3ft39oYjD31L27VtxxK99bioGBEHhPhrWlhGtcASLsLnzuzaI7f9GwfF37VtyltER0LDPOfMMpiIgo2vlTTsMy72B/Pn+1YYk3RCz/AG1sprF65aaCUYqSOBjmPA0rJHldlTAeCLQ8WSaoGE7KQV41giuIXKErULlwwrly4IqVC5NcoXNcoXhrlCjapCgrltSSeJ51YaKpaFw+vM6eJ/GrAqpaFCbY/IFWzFRkatY2ZhiIkRXkZpL2XrImFo1TXs61WTM5AncjQAVSToAJJ6AcTSWrjQWc51lfPG1Mab965ePG45fXkCdB7BA9lfRYYhFG2McAAs+R2YkqKxaJIHWrOcALVKtfTWw8ELGHs2h9xFU+YGvxmvLGQPkJsK7laxn+G3jp79PrVpzkwznc/Yf2pj+sLLN6rGW9c8Yb3j8argX3EFoONhLquAa0SLCXLgFqXo9v5sOw/Vf4ED6zSZFOIQpeBQv0n4bS0/mp+BH1rsOakIV4j2SEj7Lw2d1UfeYL7zFNTOpqsBqt0aEQ9FHwFSRkgIHzkk93LD8LePbF51JmfEmapILZScqnLR987P2jZlxgJIti8v8AlAcj+GR7aXwri2UWe5BHZcUqeiZv/wAbtE8CXuCJ/wCkvP21uYyVsYDb3al2auvvVT0J4kfbsWs8bKk+atH9VXklEUQJ71zu080h27F7LvAnjevofaLg+dXhaHx0e5dJuE+7nYPJtnaXkp/8kP8AWm8IKFckF31J/RVnMIkgCeoEkfzH307fBclXC7MtrjsdiHUMVVGQEAwChLEeJK8fPrVq7Qrcj3IVQ46qjsR8Fdx1jE4U2g92w63bSlcwns3GZR6pkEHTXSq5w4An6r+1cfDSlF2QVY2jgMHj2xOGFtUxFr7+VVMn1WBXVl6g9fI1LjZySaj5tyI+WERkpB0WdbG9HmJxNtri9mgDFQHLAsVMNEKdAQRrzBpX/GpxaTtomBiGoC+7GKm4BYuMbTZLmVS2VoBg5Z5EGeEEVQ4Z4JFfOY+fdX61p4oXi8G9titxGRhxVlKkeYOoobo3N3CtmBUdjDNcOW2rO3GFUsdOJga1UNJ0C4uHFRPaIJBBBGhB0jrINSWkGioteNbqF1qs0zAEkmABzJ0AHmamuaG59Jw2zuE1s2ls3ReY3lw10ZSOzuuqv7UytM8vGdMvD9JB4LnNoUXDXcAkeuikmkG3p3cbCFCLi3rb5gtxBALW2yuhEmGVhHE/OGcHjBiAbaWkVYPeLB8wpKAU+oWzivEr2N2prOIK8DHkaG5gduFR0YduFBvLtu4MJeWZzr2fAT3+6dR4E0TBYRhxDXVsb9NVnYuBkcZeBqsy+yV6frFhkJi3E2QLuNsKRKhsx8l730oEz8wyjiQPLj9rXN01X0F2I6UQdGQZBbB+PuKKDnKp47TKvUz7h/tXn+mWHDxCMfSdR3baE/hHi1srPt/7EXEb9ZI9qn/2pbol9sI5FNZjlSMV1rdvRAO60X0aXv8AFXqFPukH5ikn0Hgrn/SivpBw+bCMf1GVvjl+TVQECYenz0XQHWkk7l4fNibXgwP8Ov0o8p1CMfpJWpbcuRh7p/Yb3wYomId/GAO5KxC3hYsFhqrdtTZWr7ssLmDRW1EFD5SRHuikrp1oEujliaYm/hBiMNbuFUdmW6sKQx9RuIJEgRoRW8Q2Ute4ajYq3VC7HiqGxdq3cHeN6wwVyuRpAYFZBgg+IGog6UWWNs7Mj9t0MxUbC72btt/+I4fF3jwvK9wqsQs945VGuhPKT40aNjYo8rOG3w/6QXsJNp9v+kSzh9pYi/ZTt7V5LakglCCg1IDLJ4gQQOFXw8rgCSN1R0ZVvZ/pUs/ZUR1uLeFxJgApk7UMYMyYtiIjjTgnBJsc0ItcBSM2N+cE2PhbymziLCoXIZVW4jPCtmAy5luHU/qjrRBM3SuF+1e6iu1a7wGCwGExuCsYcqcQwfMwaWKC25OfL3ZLAEaT3TVi9p2G5/fFVoAhGdn7vmzj8TjGuLkuJAGoiMpYsToB3PjVn04gjlSkNp1oQmNbEbPs3cJmMYvMQkzHbtIIGsQ4JHQ66VLjmzgb8PIg/gKBq1MOIxAtPjHRQWWyl4jqwF0CfZaUVdrc5Y0nu8r/AGSpuiUG2pZ+0XtmYlbCXWZGYqzZVUMiuGY5TmykmBHFpFCBzQg94+4N/gegU2dFLidl20xmAxIS0t1nuWbhteq2azdfoMxBsgSRPGiVnab/APHXyuq9SPPzUEmwhWG3XwaXMVjMUsn7WShlxkm6uUwp1PaNJJ0iNOM89tyE/wD8j0DBa4vNHMrW9FrC3sYmAu24bEZbvaKEGiBiUDesCeyjTkxrnn+MZtbselH30U5iHJV3p3KwtjF4BsPmRmxSK1l2zEqjFu1WSTlPZxM/fXgdKSx0bW4WRw0Nad9iq8Rd+APcrhxJHire4mKz7U2rabUdqLig8jbY2yR/oHsry80AGFgPIUfAooPbKS8N/wAxs3aFs6thcT26/u3SVePCRcamnDqsVC8bPZlPiNR7BWjO4STFbCsthuV4wL2YXGarUrUqu07PaBV8ZPsH96LA/IS5ZfSWrWt80MbZVNDELHMSb/RnsyMSzx6qH3sQPlNGwzusmHdZ9vdClGVi1A16B5pqTVPFoCRLBeP0rznSsEU7WtklDOOvHgjxEgGhaSN/UBVIYNlJEjxH/qKxcHG2GVzGODhpqL9060HJZFLPbqa1stOiERqm70evGJA/WUj+r+mlpY+sIbdKHfSU+7x4XNhbyiZyNHmBI+VFmwbI2h7bsEakj8ABBjf2gkT0a2i94t+qCfp/VXPjc9+Vu9f0jPf2CnfekxhrniAPeQKDimPYW2QfD9FVw+rwsoxSQ1XYbCbfutA9H92bDqfuv8wPwNLuAzlLS8Fm3pAwnZ46+I0Zg/8AGAx+JNa2FdmYEdmrAUrOlOgqCFF2dXtULVybVTmVSxedlVg9VLFwUq+ZUMYUlq46kFWYEcCCQR5dKnMoMQRJ95MYUNs4i8yHQqzswPgQeI8KnOeap1QU+6++GJwBbsCuR9WRgWUnhmiZB5aETzmBVhIRraoYa2RHZnpEv23xj3EF1sUoU5myhModRlAHCH4acOPOjMxBa8O5V9jaoYaJRjYvpUFpMFbaw0WFFu4wYEsgTJKggQZAaCeUTrIls1Ny181VercKRrFekzAHsBbS8gtX+0goIykOGYQx49oTHjRRiBTr4/sH2UFp5L3Bb/4C9cxlnEMww73Fu2mKvrC2yykKJUi5bkdZqxnbYI5UfuPxSrkOoKF72b34C7tPBXwzXbKKVukLdQpM5HGitKsQ3d1061V0rTG0ciT9h+lzgSU1Y/enBXbuCsW764i62IzqRByKA7d4gcQpyCe8eJ5mg4uVn+NJ3gfkfo/hWbuEm7o38m8WKWfXGIHH/qK3v7teexrg3o8P5Ee6OPrQ70fWg2M2nhDB7WxdXQg+q5Uajn+lPlFXxrqw0UvIj7j+lzT21ns1romy27H7tNhQCWdgdAWuF/hP0ryuJZMw/wAjQPDL7EleiwOIZLo0nztDGoIWqAr+Bw0ifz0+lAlfRpZGN7UlcgurmEqBIkS1Ne4+FyrdbqQPcJ/qra6IBcXO8B+b9klizqAmhq3JndlJhIfpAJa7bXtezAXm+QEsSNYILEQNAedYGMdc1ZboDhfP08U5ADlsGtUJvktgbQY286qmYCS5YQDmbMZOsmkZJWmemsAGuo0vxTeSTJbr89kqYpdacYdEsUd3Lu5cVZ8Wj+IEfWq/+bfEfpQfpK1y4kgg8xWvNFmiI7koDRSX6ONnm328/dYp7mIP8tIYM5pXHkB9/wDSPLo0d5Rne1Js+RH5+ntoHSIJNjgNfVWwv1LNcda71LRO0Tjk2ej7jcXqAfdI+tc2LrZALr54/OSXnoC0J9Je79y5iFuIVgoBqSDIJ6DXiKaZIzCuMbr58/1yR8Iwys04JFv7u4gfcB8mX6kU2zGwu2P2KM7DyDf8oTibLI2VlIP56U4wh4sJNzmtNEqLNVqXB4KkRJ4VFqwFrlrcVIKghc5am1FLkirWupcMlTarSjZKm1XKuClTajKvxSptRlXDsF4mpFnZQQBuuJBGh0qdRuooHZfrNxkYOjMjqZDKSrA9QRqNDy61DgHDKdQq5VHiWLks5LMTJLHMSTqSSdSfGrM7OgXFoKk2djLlh89l2tvBXMhgwYkaeQ91VliZK3LILHeuygKvNEUraNv4ooYdX/iB+YFeKw0QcOyR6LYY6Uk5DSWcTtZACYuCPL/+q0mYZ5IFj55Kr8ViWC8y0HZGG/QW9IOUE+ZEn4k157EP/ld4lcJC/tO3XVyzUNcuKad3kAtAj7xJ93d/pr0/Q4LYR3kn29ll4o3IibmtaY6JYJM3lwZu3bhVSzgoqwASBoWMnQDiCfHmYrBdmlxhY3bx5AJ0NqIEnQoPbN1sO6rbUoEMsAIAUTKzB5edZzshmsHW1okwmMam68rS3tNJZmHAkkeRNOQmmgJJ4s2p9hPku22/VZT7iDXSOy68lAatpivUFvZWchmysNka/wCNwn3gN82rJw8YZJIRzH4v3R5HW1vh/Xshu+F+FRJAztB8YEiPbFZ3SGrk3gYw7MeQSVjbBmk43pghGdxmy3yOqH4EH6U1h3VKPnf7JfEC2I1vleyIjZM2pXyJEz4jTwomMa10oJ5K/RzXOcWtNcVWwODW/ZW4AEkxBCk6GNZnpS5bQtWxBMcpY7X5axr0q4TsMewVjDW0fQx1U8NB6tej6MObDixsSs6b6rSmuNccGMjhz19tPGNp3CEDRsLaNgYzCZe0VRchAXFxJjNEEeqDzrBbA7M77XZH2IW9NOXMAOneNP37KUbHw1/7TcCKOxAe4otAEBpIiW1EKT61MQYeSUOcHVW1beXoqvxDGZWllk6d/wCEJGzdntzHtV0/lYx76TMswOjvwmerY4f8fof9K3b3Y2c3F0H/AMl3+4rv8qYcQhOwzuEbvnmusbuPglKg3WQMoZTm0IPAglSNZ86bc+aNoc4jUXsl2sDyQGGxvSG4/cnCIARimMzw7/Drlt6cedVjxMrzTQPWlzo2s+trh5IQ+7Njlff+AT04SCfdTIOI/wDaPX+kL+E65j6IjhNy8M9jP9tRXMwrKqkQY7wLgjhQn4hzCQ8a8hr979lZsef6QSOdH8V7oJidzbbkqmJR2BiAoE+RNyCPKrMxr2nVlef9Ln4VmXNm27v7QPa2yDhQoYiGmNDy46iRzpyOTrrISL3CPRUcMyO6qXChjGYqxiesVdwc1pNKrJWucAdO9Gbu76gkfaLZI4gI5+lA62T/ANh9R+031UX/AOwejv0r+xtw7mJBNu7byhspJVxBgHhEnQjlQ5MaI3ZXivndakQMIzNffkfelO/o1xIJGdD4gHXx11qDjm8BasMKK+sfdaVvbhgcuvXiB4dK8jhX1ei0ujSdR3JCxuyy0qI7xy8OunXxrZjxAbryRsRh9Ctnw+OtBQMgAikIek8INJcM08yK9x7rBdBJejkNxb22aRoOflxrINF5LRTSdBuQE0zO1uqO7GSLNv8AcB94k/OvedHRgRNHcPvr7rMmNvKuOKaxDUMJXuhmuXOMFmHmJj6V5OXpNsExIjaXNJ11vz5p5p7IBVPHoLdnFBVAAttwgcFmkcO4yOaTxPumB2g0d6SsSndHlT7DqqnZV8JxokmyoFtuDuZraN+soPvANeqw9yRNdzA/CzninELvJHt/2+lBfhw02NydfQD8BdaTN/sTlfDrA9Y3M3MBCgIHgQ5nyHSsbGAAPaRuBR5bp/BMzEnkh2MsV56N6dKk3c7uIT2j3g05A7+VvzuQJh2Cje/VgthHI4qQRx6xy8DWliKtjj4JBkro7c06qpuAx+xLm9YOw0B/Wn5GomygaKRI6TtOKzb04In2y2zhtbChSI+69yZ/iFaXRRPVkDmqvqhazi4trXKzz4jnWoM3FD0Wy7ubBe5gLToQc9q20N1AB5CeteWlxzIMU9rhpZ2Wy6UOYxrjtVf2mjc/CEJd7QAC4gSAOmnHnoTypzA4+Bsj2E6EDU8TqqY1zhk2tpvT53IHv7sRbGHW6hYkOAZyxBVuSqOYHxpLA3mp3JccVJNodK5WmrC7t2zrJWRwGo+PD2Gj4WFsziHXtwUSdISDTdWsdssnswuQlEyy6SCBHu9/Wn8bA6VkcbX0Gjjpy8UCHEhuYuvU3odUB3g2TcYW5sKQhJlFU8RzUD6ml8Ph8RGxzQRqBqK/I19UwySBzgXOJ7j/AGhFrCqHGcFBJAaBOUxIPQkz105VLcQ2KOiSTx338eXgrSYeSZ2ZgHH0U+z7CZYPZO3E+rOp8eJ9/nSGKeZpriOlDjX5q/JMxskhjDX2Px/SlwNi12gGVdXH3RoTp7tPjQ3SuIGa7GnzwXSNLWGj3pd9NOyVXC2XUiRfyngBDI5+aitPoiYmRwPJYeJOZoWOG1GuZfIGa37tJnQLXsDuvcupKKtz1GBlFA9aR3jqBm5jWsWTHwjTNR1HFazYjFRkGho/LVzZz3MI8SFTMCygFzAy5vV0BkH2RSJkjcWuuyNz59602QmRjjkOu23LjrzV7FJdDvDWiMxibYJidNcnSgyztDyAjNjY5oJabrmrm8F5SFhuZ+9PzNZsLXcvsqYEU4+CCYK2GuprMMDEjlr9KYkcRGdOCexBAjcbThd0HlWM3VYtofebj5R79KYaFBWgWUgAdNPdX0LCsoV5emixnGza6YVeZtlQEFsgcYGpJ95J+tfOsTi2iZw6sGnG+/f/AGnKUF3ZfbJfUmAwKH/MgEjTxp/o3BmTDdeP/Enjyo8lfr8hA8/ukDF2cuZf1SR7iRUtdZtF4IdY0NMO2VVse71zNhrJ/YA92n0r1PRr82FYfL0JCQmFSFXyKYe20MJJ33wRvX7aBsv6C6ZieJtjhI6VgdIty9vkR7rRwMmUnv0UOJ1FeSZoU+otm6XbZ/bHzFNRH+Rt8x+UKQdk+BTftq0Dh7gPDKTp4a16XFxAQXyIWPvoUG3RCCwwt5oDmc0EzCnlyrNkdYVoqrRZr6fbJ7XCNEyjjQdCp/qrV6HPZd4q0mwWTRWygr6P9Hl8f8Nw3DS2B7tPpXgelbGLkHMrRDSQ09wRbZWJXh3efOlTmac2qYxMbt1R33XtMLlkasp01/PGtDBTHrPJCgj7aZHwrXLCBXa2SFOZYmOY10r02HwZ6sEGr+cEiX5Xm0Mw+zmGJ7O5de4ptZxItgyGg6qgJ0Ipj/DjzAP1sHieFd/epMpokK4mz1F10iVCI0GW1LXAePUKPdSeLwbGuGVS2Z1XalxuDV8O9tohkYa+R60syLLAXDfX3Utd/KD3rPdmbGMBQW9YqO8QPWgc6z5Js2vgt9pjYyyLq0aOwGtNbdyoCuDJboZ+lVkjkaNRugOx0L2OaBuDwQf01MG2c2o7t1D8Y6/tU70RYxHkVjTN/jtYNYXMQK9KdElV6L6q2Bslkw9mWGY20LCOBygnrOteXm6JLqlzaO191qPxNnK4baIDtTCTedRZvvkYKzKbIWSFb7zBjAYcqQkDITle8D11+yfix72NFAfdD3x+HBIHaMAYnMF1Gh0KyIIj2UUYcgdo/Yo4mmdr2fnmuNp4qY48+R/Clo2H4VbAuHWEd3uFHsczd56eB8B9aribEaaxbh1ZA5pgv3azWtWSVDhFzXEHV1H+oU5h25pWt5kBDeaaU/pX0GDa1jlfmrpTuuCFYXCNlXhwHPwrwf8A9v4yVxeMuuu/PyTRlaCreFslQ88zPwA+leg6MwcmFwb4pKuzt4BCe4OIIWbbctZb10ftT/EA31rEMZjIa7kE+zVqAto1HGoUFatuVdzYS34Zh8SfrXo+h3Xh65E/v3SWI+u0crUKAgeNwQfFB8+qWspTLxDkwZnqh08KwMe68zO5p/KajJa0Hv8A0gOOWCw6E149wp5Wq02AVRtvDA9DNE14KDyWg3lzIw6g17WcZ8O/wP7WKN0E2Tsw2LbqXzZjnkCOIA5z+rWBM3JQ3sIkTcorvSr6VEASwf2m5noOtMYHijN2WdXbwUZmIAHEmng0u0Ck0NStI2Ni4sLDDh+edebxEdyFajGBwBUmCvfezdfn50ORo2I5I8gB0pEt5WAt2xEBmiRHEef7p61pjChoDgBsTp6ch4rNwz/5KPzimLBAPhrclgCimQzKeAPFSCK9E2QjDjWu9Z0gqQ+JUFnZyk55cnVQxe5IWfVnNMaDTwpL+Z7ic5oEgfPJXc6tKHDkpdndkWudnqynK5huI1iW4xJ95o8Ubi/tOsgf6Q3XSH7RvD7VaSH9S4GgQuoBGY/e0BgDgTS0jgP4gdbcPzSbicRCdNy03yr8IXgsTaa5Nt0P6QgBWXjmmIGvEH3ViujkYQ1wIOiaEmaMi70KLbeZLhtLq2W7DBc0/wCFd07usVsTPEoLY9SK30+/qkI2uZq7QEe6RvS3cLbNxAMaG2eP/UTwoXRgrEDwP4RMQKjKwjBXBqI7xgL+eVejeDoeCzxsvpX0d7Ra5g8JOcxbClixyyoiInjwryWKfiW4wtL+wDoPJPNaDCHEiyOWqq7f20LOKv2vvXMjqNIMIoIJIgT2ce3SqYjBmWRso2AIPzjum8HH1lNB7XBKlneK2mYMHDZ3YgQwGZ2aASdYBp8QvoVR0Gp04ck5/lMg/jeNQr+MunTQ8Y5fjWSxu+qjAOqXy/SsbFbvnSPd0nl5UHEjshNY1/Zrv9kTvXaUa1ZZU+wjmxFoftT7lJ+lP4Bl4hvjfpqgSu7BT8hr2sLqas4rxzxqkz9HeC4BAt3957GIB7M91AQWaFjJoZB4CIM9DS+Hxbc4jIrTjSM+I5c3eiWB2nZvhjZuJcCxJUyNRI4dRrRXkEPpCoikib124xDeKof9IH9NeXxQp4/6t/8AiFoRHs+qVsT61czZc4rSfR1cnDMOlw/ELW/0N/xvHf7D9JXE7g9yaq2Clku4/GOmNtoq5luBVcwTkAW+wOnCWUCTpXncULmd/wBR+U2K6oeJ9kK21pcceM+8CvMTtqUrQhP8YKDM+tdWisTRWi4e5KKeqg+8V6uKcPhrm0fcLIe2nHxSvsHbIxD4u2UI+z3OxkjNMAiQNYGmmvjzrLna7JG7mEa7OiW/SzfVUscQJfQI3HuRyjr76PgGuOYcdPddmAGqyfau1Lbpk74njpy/PyrYihe05kN0rSKWn7gWFOy8/aNKFzLAaySwB6cYrC6QYHYh1jgNvBaODmLWtaBd/tWtmbStq0XWAWWE8OJIHxpKSBx1a29k9M+mmjrfur22bbRbH3UfOuY6iSwIPDkQR5mnGTNylh3rT7f2k42kyB3f5bJ12JcH2azJEZFX5KPjW9hnN6pubatVmTg9a6uZVh8QtuM7KsmBOmpPdGvMiPdRgWsdldXd96HjSplLtW/OaiuXbaOROV7monQHIAJ6TBHHjpQ5Zmsc4X2uF9wv5as1jnNvgPdCsTtqwq5mZc7gkW2NtLjBTrAJE9OPMdazopJDb3AV4NGt86HejZDmyj3IQ+9hbSNh3t2yFzKCQGGugEK55sROk6UrO0PAyDQb9/0+ZpNQuc7OHHUg+/LuC8s7x2LllWZxh7qtFxXXI4uKArAK69/RwOcZhTDmyMPZA03HPltrfjSWy5j3cO5J3pDcNgcSMv3AeXJgfpXYEfzNKmc20rEcIvfHw+legeeys/ivob0eO+HwNm3dsBbqF/WHehnZl1Hg3WvKY3EMM5LKI018gtaDDPMdOcR3eas7Uw1m/e7W5aU3AAs5nEAAxoDHM0EYuTLQ2TkMHVEOa4gjwVM7Ew517C37j9TVxjJQN10mGbI4ueSSUIe46QHXOnJWYh1EGClyDIjk2YdIqrerJ137v1+vMFCwpkEn8e/eruzmWSVJIPJgVYEQIbiOfFSR8qVxbAKo2j4mZ0hGYVSnuvS7QkyiW6muJXwVj8I/qp7BA9bY4X+Cgy/SU+g16FkpASRCixDwrHwPypeWa2uVgNQvmzY+KC3LyubuRgVc2gTKzqDPAHynyozo7DSBspa+iQTutu3Gs2U7UWEdFKWmKvm0JDc3JM8J/vVmSBzHV85q0rctDxSzt3D3UxF5rpB7Rs6QSYQAIoOmhheHjWDiXteW5eDQD4piHYoDjDVY1d6ffRjdlLy9Cp9+YfStvoc9p48PdK4nYHx9k71uFKpbxl+6uNUIso6IHbKTABuHiDA1I4ivPTy1IW8x5ptjGmOydUE25eJv3QREEAeIyjX3yPZXnsS3+UlPQ/8AGEDe5rUBq4laPslps2j+wvyrYw9CMeAWfJ9ZS7e3jwWEv3xevqjSpZdSQTqIVATqGnXrVcHhrbmc2xw8iOenBXkfbR3JC9Ie8+HxaJ2LghS0zK8csesByHKedOYbDOieSeKq54y0svxahiIIPlr8q1mabpYpu3KxKtbaAM1vuzqTDEkCCB0+FZXSLCHC9itXAPblPcjjl2LDs7h14hdOMzrSrGAAGwryYoBxaRaN3dq3G7NQgVe6DmU9RMHMBwI4A+dBbhWNtxOutLm4u3gAbkIbt7fJOxu2Q5FxVe0ht8BM98kniCeX6tauHw8jgwu2CXnmY1zw06klWfQ3h2bCXFdmde2LAZpVMoWBE+sT3ojpQekpSHiNtA18KphzTMxP7+ea0C8uXI2UDM2VuJgcyCIApJscktuc4+WiKwggi9hYWb79Y+z9oQqrEqcrOL1hJRWLBctw6ideI6zwp3CwuawtJ8ND7KHSAUT5oFsfDqoKWLrE54tlVe44lbagC5ZUqjCD7CNYo0pe9wJGvjWt8iugaGku1LRetXuK8FffApbwdhcTexWIvtcZ074IRJyAEXXHZCChYMZDGBwNHkc1xcQACN/nuhxghtHW1LvnibnZ3Lb2XTNbEywZjpJKqOczpOnCl8PGGuBBCrIeBWZWLaZtUc8OLhdNDqMh69RWm4mt0ronjA4tQzXCQNGdBF9iSoHI3oGp5T1ist8dgNy9x1r8C1oskynMCr1vei2rMTeu6toLVkktAPHtLUjQEwDoOehqr8IXABrW6cz/AGrsxIslxd5D+l+fbd1+/bGJyMAVl7A0IGsZ9J4+2qjDsbo8NvwP6VjIXatzV4j9opJAQDLlJ1UgsskmSIIKnXipBPORpWc1w1vVdBmDraaOqtYC4IJAI8CQfjAnh0H1KeIAJ0TOIL8/bq64Ka49CASxRzcoTfY9LZ+LL+FPYL6z4e4S8/0p3mtgnRKKtjD+jufut8jSJfo7zV2jUJDtbrYYZg8XAwUMHS+0lAVDE5hrDEHrpMwKAekZnAC2jwJ/QTAwzeR9QmTZHZ2M+VbjMwEk5OAzQNTMDMePWrx45jIy11a8hX5UyRPcUt713Je23e1UgZssxIMd3z50iDfG/KkUjLpSVsa2lMRjVDcU5eiy73rw/ZU+4n8a1uizUrvD3S830jxWhmt4nRKpb29iGW5AZgIHCep6V43HSO68gHh+1q4SNrmWQlbal4zqWOnFiTwJ6+dIOFm0zI0N0GiDm7rRMuiEVpG7dycNaPgR7mI+lOQvpgHzcpKUdsrEfTLhz/xJsoJL20aACT95eX7la3RZuE/9nfn+0vJulGzs6+UINq6O9PeRkHA6y8D/AHrQNWqUaXibPgntLti2Opuo/sy2c7/6auQeS6kb2UC5KYfERkQ3HWxhkgqujO5xL2s585PhVHMaKz633n2V23w+eqKbC25dsXkupav4k5cyq1m1aAzjR37K2+kGRJHWg5WMN2B5/iyr253D7V+E5bZ3s+1YPTD2RizfNlc+gGVRcLAsylTlYDiDm4ToDzpWu0c3vtX6vK7Q7LJNo7QuKNPsIBnRbWGuQBzPcY66nUzoZppo52gX3BF91NpYjMAbz9mjKzW7JbDoEzqDmy5AZkjQMY1g0tOGjbS+O/7Ro3Hb2/pcbc34N24YwuEABKg3LTXHIn7zO0gwPZJqWYUAauJ8/wClcS1pXqguNx4u5WuBFzGWKKRHfbgqsB97h+yKIxmXRvDmgSOsoku3Lyo4wpbKHUG9btWsOgzQFDDJo5OYZi0wvTgPqGlwL+Wxsn87eSJ17gwsbt9vRVn2wgJW9dvXSZVmzEohLhy1qHHaowBPeC6toOdF6onUAfvx5FDz8CSql3GqVuAQZHGACeQPDw+dcGEEKhdaHWb+WT7PpRC21UJl2XtDMqjMrAhu5BB0XWTIJkdIpSSKidK70wyTgmbYezUD3cWVs27S237Nyj3ULLdUM6p27M3d7RBlOuUxPNWckgRiySRY24Ghdc6KNGadnQjE4C6HYWr2LS3mORbWFvi2BOmQHNAPGJMTTLchALmtJ4kkWhl7hoHEDzTI1w5QZ4N4dF/GsEAXt8tOwfX6/hXsKYkfniaUkGqYxBuT0XbNVQEsU07hjv3T0VR7y34U1htL8kGfknImn3P0Sqq41v0Vz91vkaz2utrvNEbo4JNXeCwSR2ia6jvopg6gwzAwRqDGs0qMLIBYafRaHWAqxd21aQy92ygjndWfjA+dc3CzO0DCusDchA94sbbcWcjZozCY04DgYg8KM2F7LzClSRwOyXsWdKNGNUF6avRXd/T3B1tk+5l/GtDBdma+73CDJqzz/a04mtp0nZKWpZX6VcXjEug4U3I7NdEtLc1LsCdUOsfKsJjIZJv5APX+06xz2RW08f0q17MAuYuSQdW04Ry4A66isyVpvak/Jl0ym1Qe5rXAaIFrRdzrk4VPAsP9RP1qC6ktKO0su9OF26uLt5LzW0azwDOBKs5Ywo10I91a3Qpa5r7Gub8gJeQkVSQEtW3ds2Y95ucEcwAekGtYlzWilSgTqr2EwmGyZmzKZg/omuKI5ls4nyAob3ycNfQK7QxT4VQLIdLUF8wZhzU6lAJbu+DKR8ajM7NRP291NCrpCtq4u9pb7S5lYALa7YMo6AqkKuh4EDhTEYae1XiaVHXsrFrDdlc/R3LKKW7NWe5bLqWtlszG2TFuXILDQFQNDIoZeHt7QJ46A8+/jpsrUWnT5ohOJwTFDc0CZuznvRmyloByxMMDEzrR2vF5eO6GWGr4KUJiFw3aBj2DXTZjWMxAuEaiOATnyFTlYXba1fz7rg5wCpLd5kSx4kk8TzNSW8lcG0ybvYbD3rc3UYm0S1zK9u3NuLrsVzHvEEW5OkBSOc0F+Zp0O/8ApToUx+jjdvtLeKxptO1vLdS0qsuVZRlJMsM5C3CoIB+9zig4iXtBg7r+y6MDcpV2lZQGzhiVUWMXdtliFeLZNrK1yDFxRDnjBo7SdX8wD567fZUI4KLbGF7O7eRGD21Mo5BtgqfVKrOZV07ok6DjXMOYBx3XOFFBwLbeuxUdUQufYHZfnRhYKpojeysNaU22RFuTmI7VmWQOOZEcjSQRDeYPJeV51BPLYIzGbaJvwW2HXZqWh2QV7TgxbOch7b5g75u8TmPACkHAHEE0dCOOm44JoRARhxO4RDDb43cizjLgOUaTYHLhHZ0u6AgkBg+/7RGthIBJ/CvpspIg3FAmO84E8I0ESdOFZJxL70b6C1ZmVpu1XdgruAZg8dek89eJq1EgEhSXWSV4b1dlVbTn6PTIvH9wfzfjVmHL9vdBm4JxJph79EBUdqn9Be/7b/ymk4nbq3FYXtqznuTl7rSAABCnKGCyB+rJgaDT26kD6bvqPvrv6+qelZr3fjRBktW1xeFkqB2hDEwANNJPnTeZ5gkq9kJoYJmXzWg7cQHJcF204kKqo0sJ7QsSIGh7g9lYcT7BYQRx1Hh/aYxTgXafPmiC4ltDRmDVKFH/AEX34xbDrbb5qfpTBf1RzIR1bS1Y3al2OFGkPKsr9Ke9d/CX1FoWivZK5FwMwnO44BwDoBVejo2YgFzibutP9Ihc5rdAgeyd4nxaFnFhSsQLNs2wM+cNml2nW14cD7Ox2HEZFX5m+XcOaPC6wvbl2lQ1WLloe4d6cMfC4R8FP1rPxTwx4B+bIbxaz30+r+kwp6pdHuA/Gtj/AOnJM/W+Lfn2S8w0Cy5bneeDzn3qK9GW6C/mqDxRfDY1raL2bMmubusV1jjA50o9geSHap3QMFIXiDTLEB1Jj3E2ELpe9cErHZWwEZ2z5rcuAqnQIzCTzmgYubKA0eJ8NfelMTbJNIZZwi3Va6920rpeSyLTKFUqwym40EHKuRQ0DiSZk6mLywhgBqrv2++iFV2Vy98lbltxdZVVQkv2doumVBcIlBPZrGbvEwPMWAAIIr39+Km70Knw5F04fDh7CqDojv2s3HgNlJDImaFUS06AzyEHsgv1+fdcBdBPV3czDHF2/wBEzG8Lrnt7pIkOuUlcOeWaAM0HUk6Ckv8AKcIzrtWw7u9G6vtUq28W7L28TcsWzbQvgXuImGsm2rlbkZGUs7PKk6zJgDwNmTHI15B+oDU3w3VSzUgcAh25eNtLgSj/AKRjcabZNwoEyqQ3Zg5NWJExJ9lUxjZDLbdNN9Lvx3RcK5mXtC0obSwZa47qMozyo1EamBrTzJKaAeSTfuSFf29dLYq89u46hojLcnSOBZT3uJ99UhFRhpCtIbeSEKXCqOKkx4x86LnPNDpEsCXORUkKpbKAx07QQ8Ea94DXrQX1qT8rZEaToEbGAZclvLBy5gdIKlQwA00gcuU8qVMoovv5aYETrDFTu2GBIDRGkByBRGuBF+yG9pzHYI9s7GJdsKzhQSBmZdVkccyTpqOK+xKz5Y8kha1HgcLaSuu0gkAgieI4cBwnlQC3mpkILzS97aq5VW1ofo1P6K8f2wP9P96Vm7JHzmocnMmqOkVKVPan+Be/7bfymgxO1Ur5/be/HmB2p0KOJt2ZEzrOWSIEV6MYDCg5svMbn9qeuk4IHte+167b7Vibj3TmaesEcujAcKcga2Njsg0AVH9ogHe0f2LYFu3IkyxU6DTKzEcBOst7vKkcU/rDXKj9v9I7IiG2ERvXRBP0NJtabXFpA1Cm3O21bw+KS7caLcMpYAtxBjRQTxAHtqcXBLJEWsHa5ITSOKcNpelLDID2SXLh8e4Pjr8KRh6KxLvqIH3XFzQhGF3tx2KVrtp8Fa7/AGa23V3uGFDSgUEue9wjkempz0fh4HiN+c2LJFV58kRji5tgDzJQi9j7zYgriLnaXQgLxb7JVgsFWGtq4PfY94cjTUsDGQgxihfO/euHBXi7T67lFfeP9/7UFjbVnxloRHZW+D4W21tLaHMcwZmOmmWMoGvq9RQ5eim4pwc5xFaaftCc7Kkffzbd3Euj3rgMAhRoAoIMhVHWRJ1Ogk6Ctzo3BxYZhbGN90tK6yla3cgzPIfyxWiRYQURV+4vlS9dopsHsBQXjRGobldwOMfshbzd0EwGZyoJBkhA2UcTxBmaG9rc2avnjuqZ3bIbZJ1HQ8tPlRzSGpb1mXuGNGGmkdOvj8qqHU0BSd1Ls212d1LoAJUgxE/OqyOztLSuaaNpz2pt1g1hrd4l7KZVKJk0YKSSbhYFj5aQPYiyEEEEaE38pMmSiCDqhm1cYMQ63GW4WAg9pcLzrOmYQo0OgAEmaKxpYK/ApQZA5wJHjqu9jXGtO5mFfQxHCZ6cOPvoc7Q8DuRcPLkcTdAqnjMK6jlBI4ew+fBh8aKx4KE+MtVQq0mTJ85q9oVKBG/P586sVApNWwcGSBE8eWmvXSs/ESVdp2CO9kX25hbtvLBXumRE6SADxEagcKWhex9g8UzNG8AEcEAKMSSwUkkk+0zToNCglKJ1IRHY+xbrqzWrZa2WL22BVZR4caTpE6qelJz4lgeGuPaqiO8afCjRRnLmrjYVcOQzhuKkg+Y0qCAQK2KXcTmJO6/dqTzNdlCra0/0XH9Bd/7n9K1l4005qtwTpNKl+ihVdo/4N39xvkaHC/tDxUlfPuzt28Te7FkXS5aVgTI0A4z/APIK9XJioo84PAn59lcQSOynmB8+6Ztj+jq6Loe4tp4HdzSwDTxIkT3eEcwNRS7uk2ZCBan/AB8rrJRjbm7YwuBZpt5gyyVVxxb9p2/WpVmIE0u3ykZr6blCTzdlTR8tFXzWEs9uRmAnKOXjNaoaNDxWY4nUcFGrydeHGi0h2jmwt6fsSreFrMyXXYNmTXtLLW1Qqe/lD5WzDSMw4mhvw/XWwnQj3V2uoJntYyyMCiZy+LuXPtGIbKRDMpGSWAnKpUaaEqTzrOxLSX6fSNAm4LaSSgmKuE1WNoV5HWh+Nf1fKnIBulpTsgO8QkWzlzcfIcPz7Kfg4i0B6B528vLSmaCoruBuzo0wPxoMja1Cu152XeL0JA1gkcOhioZqLXF6tYCwTGjAeFDkdSgCyrS7MMxB+fvqvWhdlKnXDMsjWTxEVXMDqupWcNhGIyganzn4aVVzwNVYAlW12cR/sKp1quGLpsAY9X8xVes1Viw8EQw2ziRqkftTHKOc8Yml3zAHdHZCXDZcvsh8huD1A2WY0mFJPucVdswulQxGrQPEWQBpJPOBFMtNpd2iFIne9vSaMdlQFaNudbnKAfdEx4xrWDjjRK2cH9OiOb54YIq5Y1GvX20rg5CSj3mYSkJpraBCSVvYO+N21h7Vq1ZsStlD2jhnJnMohQQBBWPZSeL6LjlmdI97tXHQUOXFBjnkyZQdAEIbFlnuMxBZmJYgQCSZJAHDWmurDWhrdgNEAnUqUPVKUrVfRS3/AC1z/un+RawOlXZZG+CI3ZO01ndZoupQYvVHH7J+VCjlAcPH3UkJW3IecBg/+xbHuUD6Vt4/TEyf9imY/wDjHgmBHH5ilVxBQXf552ff04ZD/wDYtNYPWZvzghVRtY5bxHdNbjmdoKA/RBLB7tzx+hFPEdoJMfSVGJiRRENUtrcB+elFi3UJi2G8KoiBHH41n4nW0zDoiN+5SzAjONodtS7BXpr9KbgGhQJdwhGPxanJwMT9KaYwi0BxtQqoPOKtdKFPYsgedDc4lWAVkWVOpmqZjwU0EX2dYkSsLHhqetBkdzRGNRf7MFPcOYMJMxIAJgHoeHvoOe90UtrZRYvDl2LQACeHGrscAKVHtJKl2Nh2L5Rr+dONVlIq1MY1pP8AgdzlcK7uoBA7oEtqByWhRgvG4HidfIcUYmuH69VHt3ZFi2FWyHzAnMW05cI5UOV0bdGkk8b0+26KxriLNeSk2fsUNZcwTlEnl8teVZ7nve45Rty4JkFrC1p4qjt90YFbarbQxIQaTAHDTiKJG8ueHkeil0dR5bSFtC1BgVrxOJWTM3KaS9lGb203wS60b0biXgDMeMc9PyaxOkgTQAPlx+y08I4Brta0Rrfe4pcxIHISJ/tzpaBoDjlBA5HfzTQsRAE6pMC+HyrRSdpP2FiuA5rbA8znuEfBhWhio9PP2CWgdqu3u95vP61QN0CGTqVZtX5oTmUpta56I7s4a6Ol3+ha8n0/bZWeHujx6hOeLxiWlzXHRF6swUfGsaNkshpgJV0nbw+kjCWkdbRa85BC5RCzGmZjGk9JrYwnQWJkeHSdkff0VHSABLW62+9mzgMMmV7jrbykABQCCRBZvLkDW9i+jpJMS91gAlEjxDWxgKPG794m5pbC2h4DO3vfT/TVo+jYW/Vr9vwqOxDjsg+0cTcuozXHdzE95iY8p4eymWsYw00AKMxI1S6LmjCmK1CHap2TCtRj9QQhsV5bbrRFRWcPhw+eQIgR76o4kUpCIpgwQuYAAdOHA8RzPtoDnVdIgHNeXMNoY0jxiqB3NWIVDG2CwWdQOpnpRo3VaG8WqeKw8jhzmjNfqqELzD2fz7a5zlyu4ewDx0oTnK7QrCWB1+FUzKaRvZ1scPwpaRxR42go1gcKpzTwykBoMAzp1PClXyEV4plkYNohu3sg4i6yZgscoLdeA4cjV3POgaLJVKqyeCYd0th9njCty2SMp1Oo6g8BI/GjQZZJGtfx4eXHuQZOyDSc9p4oW1K2wAeZAAj+9Hxc7ILZCADxoBdBEXm3bJWu2vvEc6wXuzLWaBspdqY5bRm0xyukNoePhU00EdWTtreniNDshsBcP5RqDoknH4gmTEDl+J60wxgGi57rQneBFi2VaZQFuUNJBX3AGfGnMMTWqz8VvaT7p7xjrWlwSSYd09sNZvB10I8aRxURc3Q0eaaw8gBo7FF9s7W7Vi2skzJidfGlYoSNXHVOSygigFQmioOqTd1LAuMVInuk+IgrqOnrVpY55Y2xz/aXwrA5xB5KtjQbd24knuuRx1okdPY13MILxleR3qY3ypEHj11qgYHDVSdES2dvPisMrpZvG2rmWyhZmI0JErp0pabAYedwdI2yNr/SkPLdAqmI2g9w5rjs7HmzFj8aMyFkYpoAHcqlxO6iLzV6pRa72Dc7pTXun56/OatONbUtKY8NZJ8qSc4BGa0lXL9odm/H1TGhjh1oIcbCLQrdKjtr5inAEAlVrZ0aincKg2K5vrlHGjAIa6wGLEkGfAj5VV7dFIRy7jAuRQSyn1SREHoesUpluzxR9qCjuXj41QAKSFxnmPz86kKpC4xSiJjXrUsOtKpaqi2+dFJUBqtWjMwD10qhVgFPh7YJ1JHvJ9gH1IqL0Vg0IxsyxrBBidCdCfEz8qUmk00TMUOutp3tYXuDyrGLzmWs2JtKpu5jOxxTGeB/M++tG3BrXN3GqSyAuc08VoeJ24OxUI3fIEnTT+9OnGVAGt+qtUq3DfyEnbghOEm6TzPjWRK6t05YY21+OPFtLtthJOg6z4VVp3oA3xO47wrGMOc14OyWMRdPM6+8D30RrUQlBtoMevw/CmYxaXk0QLEvmHlTjBRSMjrS3jQcxp1uyVduu8Bcg1V40VmnVEnxJMUuGI+a1fR9BQSNUQFJOwMWltnZ7YuaQoMaGePAxwrVxMb3gBrqSsT2sJJFqHG4jPdZ4jMZjpp4mrxsysDeSo52Z1rq5fmoDaUE2ukeagil1qQNUUuUqNVaXK5sW+qFydSY5xwn8aHM1zgAFZhATFhceM49XSJ05cOcE8aTdGa1R2OBNojvZdRRJiCpA48fZQsM0k6IuIoLN2Gumb2E/jWwNkiow7DSflU00qFN2UjU612ZcrmDtlWAGmnGgyEEaojN1euu2gIJHw86AK4IpJ4rg3h412VRmVvAWjcYIoljwHD50GV2QFx2Vh2tAmDbe7nZYU3GaWkCBoNfj+eFZ+Gx3Wz5ANEWSHKy0or0NbCVX5TUrldwLwaDILCLGaKP4C5mcE0nI2m6Jtjsx1WkbcwSpg7d223SfaKzmQ0A9xBvgDqPFHbK4vczks/t3iLhM6mtQDshLl3aKOYLFnQE+P1qmUFXzaIpsXa5tuCKE9rmnMw0Qptr25XbKLbOOzXGedW6cuoH41VuZ2rlew0UELR82lWLa1VQ5cbYw2UaiKtESVWQWEqYm6BPCn2NSLygOOaSSKaYNEByrW7kGalwUBT/AG2qdWr5laTbLARlHvNDMAKIJiEp4c8a0nJde3ONQNlCkFQpUyVQrlIKhcplqpXKSyaq5cjWwD3Lp55P60pafcePsiM2KM72/wCEKXw31pnE/SEiDjWodkkuGqVymmoXKfZurgHXSqS6NUt3RTFoBEADyEUsDZKKdlRFWKhM24Y/5ofun6Vm9Kf8HmEbDfWnHfcf8qfMfzCsXoz/API9fwm8R9CzNBxr1JWcFDzqyhWrI4VUojUbwHKlX7Jlifrrn7HxP5IrKAHWrQP02ka6e8fOtYfSs131IrsriPz1qRup4KbCMZ9h+lCeFdu64xjGDqfyKhvBc4q3sYd4UKf6VeLdXd6kE8BwoOFJRZdlnG0+Nbcay3oJiDrTAQVXqVy5rlC8rly//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8446" name="Picture 14" descr="http://79t2s2g2fdudz5l.zippykid.netdna-cdn.com/wp-content/uploads/2014/02/filepicker_nnDrKYvwRqqsq7523g8T_McDonalds.jpg"/>
          <p:cNvPicPr>
            <a:picLocks noChangeAspect="1" noChangeArrowheads="1"/>
          </p:cNvPicPr>
          <p:nvPr/>
        </p:nvPicPr>
        <p:blipFill>
          <a:blip r:embed="rId3" cstate="print"/>
          <a:srcRect/>
          <a:stretch>
            <a:fillRect/>
          </a:stretch>
        </p:blipFill>
        <p:spPr bwMode="auto">
          <a:xfrm>
            <a:off x="4214810" y="1857364"/>
            <a:ext cx="4500594" cy="4071966"/>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lstStyle/>
          <a:p>
            <a:r>
              <a:rPr lang="en-US" dirty="0" smtClean="0">
                <a:solidFill>
                  <a:schemeClr val="hlink"/>
                </a:solidFill>
              </a:rPr>
              <a:t>Brand Personality</a:t>
            </a:r>
            <a:endParaRPr lang="th-TH" b="1" i="1" dirty="0"/>
          </a:p>
        </p:txBody>
      </p:sp>
      <p:sp>
        <p:nvSpPr>
          <p:cNvPr id="16387" name="Rectangle 3"/>
          <p:cNvSpPr>
            <a:spLocks noGrp="1" noRot="1" noChangeArrowheads="1"/>
          </p:cNvSpPr>
          <p:nvPr>
            <p:ph sz="quarter" idx="1"/>
          </p:nvPr>
        </p:nvSpPr>
        <p:spPr>
          <a:xfrm>
            <a:off x="357158" y="1643050"/>
            <a:ext cx="8229600" cy="4525962"/>
          </a:xfrm>
        </p:spPr>
        <p:txBody>
          <a:bodyPr/>
          <a:lstStyle/>
          <a:p>
            <a:r>
              <a:rPr lang="en-US" b="1" i="1" dirty="0"/>
              <a:t>Brand Personality: is the </a:t>
            </a:r>
            <a:r>
              <a:rPr lang="en-US" sz="4000" b="1" i="1" dirty="0">
                <a:solidFill>
                  <a:srgbClr val="FF0000"/>
                </a:solidFill>
              </a:rPr>
              <a:t>set of human characteristics that become </a:t>
            </a:r>
            <a:r>
              <a:rPr lang="en-US" sz="4000" b="1" i="1" dirty="0" smtClean="0">
                <a:solidFill>
                  <a:srgbClr val="FF0000"/>
                </a:solidFill>
              </a:rPr>
              <a:t>associated </a:t>
            </a:r>
            <a:r>
              <a:rPr lang="en-US" sz="4000" b="1" i="1" dirty="0">
                <a:solidFill>
                  <a:srgbClr val="FF0000"/>
                </a:solidFill>
              </a:rPr>
              <a:t>to the brand….</a:t>
            </a:r>
            <a:endParaRPr lang="th-TH" sz="4000" b="1" i="1" dirty="0">
              <a:solidFill>
                <a:srgbClr val="FF0000"/>
              </a:solidFill>
            </a:endParaRPr>
          </a:p>
        </p:txBody>
      </p:sp>
      <p:sp>
        <p:nvSpPr>
          <p:cNvPr id="16388" name="Rectangle 4"/>
          <p:cNvSpPr>
            <a:spLocks noChangeArrowheads="1"/>
          </p:cNvSpPr>
          <p:nvPr/>
        </p:nvSpPr>
        <p:spPr bwMode="auto">
          <a:xfrm>
            <a:off x="0" y="0"/>
            <a:ext cx="9144000" cy="6858000"/>
          </a:xfrm>
          <a:prstGeom prst="rect">
            <a:avLst/>
          </a:prstGeom>
          <a:noFill/>
          <a:ln w="76200">
            <a:solidFill>
              <a:srgbClr val="FF0000"/>
            </a:solidFill>
            <a:miter lim="800000"/>
            <a:headEnd/>
            <a:tailEnd/>
          </a:ln>
          <a:effectLst/>
        </p:spPr>
        <p:txBody>
          <a:bodyPr wrap="none" anchor="ctr"/>
          <a:lstStyle/>
          <a:p>
            <a:endParaRPr lang="en-US"/>
          </a:p>
        </p:txBody>
      </p:sp>
      <p:pic>
        <p:nvPicPr>
          <p:cNvPr id="2" name="Picture 2" descr="http://www.horizongiggles.com/images/items/large/507_1.jpg"/>
          <p:cNvPicPr>
            <a:picLocks noChangeAspect="1" noChangeArrowheads="1"/>
          </p:cNvPicPr>
          <p:nvPr/>
        </p:nvPicPr>
        <p:blipFill>
          <a:blip r:embed="rId2" cstate="print"/>
          <a:srcRect/>
          <a:stretch>
            <a:fillRect/>
          </a:stretch>
        </p:blipFill>
        <p:spPr bwMode="auto">
          <a:xfrm>
            <a:off x="5446820" y="3577207"/>
            <a:ext cx="2928958" cy="2936299"/>
          </a:xfrm>
          <a:prstGeom prst="rect">
            <a:avLst/>
          </a:prstGeom>
          <a:noFill/>
        </p:spPr>
      </p:pic>
    </p:spTree>
  </p:cSld>
  <p:clrMapOvr>
    <a:masterClrMapping/>
  </p:clrMapOvr>
  <p:transition>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a:xfrm>
            <a:off x="357158" y="0"/>
            <a:ext cx="8510588" cy="1325563"/>
          </a:xfrm>
        </p:spPr>
        <p:txBody>
          <a:bodyPr/>
          <a:lstStyle/>
          <a:p>
            <a:r>
              <a:rPr lang="en-US" dirty="0" smtClean="0">
                <a:solidFill>
                  <a:schemeClr val="hlink"/>
                </a:solidFill>
              </a:rPr>
              <a:t>Dimensions of Brand Personality</a:t>
            </a:r>
            <a:endParaRPr lang="th-TH" sz="4000" b="1" i="1" dirty="0"/>
          </a:p>
        </p:txBody>
      </p:sp>
      <p:graphicFrame>
        <p:nvGraphicFramePr>
          <p:cNvPr id="6" name="Diagram 5"/>
          <p:cNvGraphicFramePr/>
          <p:nvPr/>
        </p:nvGraphicFramePr>
        <p:xfrm>
          <a:off x="285720" y="2143116"/>
          <a:ext cx="8540750" cy="4392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437" name="Rectangle 29"/>
          <p:cNvSpPr>
            <a:spLocks noChangeArrowheads="1"/>
          </p:cNvSpPr>
          <p:nvPr/>
        </p:nvSpPr>
        <p:spPr bwMode="auto">
          <a:xfrm>
            <a:off x="0" y="0"/>
            <a:ext cx="9144000" cy="6858000"/>
          </a:xfrm>
          <a:prstGeom prst="rect">
            <a:avLst/>
          </a:prstGeom>
          <a:noFill/>
          <a:ln w="76200">
            <a:solidFill>
              <a:srgbClr val="FF0000"/>
            </a:solidFill>
            <a:miter lim="800000"/>
            <a:headEnd/>
            <a:tailEnd/>
          </a:ln>
          <a:effectLst/>
        </p:spPr>
        <p:txBody>
          <a:bodyPr wrap="none" anchor="ctr"/>
          <a:lstStyle/>
          <a:p>
            <a:endParaRPr lang="en-US"/>
          </a:p>
        </p:txBody>
      </p:sp>
      <p:pic>
        <p:nvPicPr>
          <p:cNvPr id="7" name="Picture 6" descr="http://www.chicagobusiness.com/Assets/legacy/images/random2/ronald-mcdonald-96.jpg"/>
          <p:cNvPicPr>
            <a:picLocks noChangeAspect="1" noChangeArrowheads="1"/>
          </p:cNvPicPr>
          <p:nvPr/>
        </p:nvPicPr>
        <p:blipFill>
          <a:blip r:embed="rId7" cstate="print"/>
          <a:srcRect/>
          <a:stretch>
            <a:fillRect/>
          </a:stretch>
        </p:blipFill>
        <p:spPr bwMode="auto">
          <a:xfrm>
            <a:off x="214282" y="1928802"/>
            <a:ext cx="1643074" cy="1643074"/>
          </a:xfrm>
          <a:prstGeom prst="rect">
            <a:avLst/>
          </a:prstGeom>
          <a:noFill/>
        </p:spPr>
      </p:pic>
      <p:pic>
        <p:nvPicPr>
          <p:cNvPr id="1052" name="Picture 28" descr="http://setexasrecord.com/wp-content/uploads/2014/10/chanel-6696-1.jpg"/>
          <p:cNvPicPr>
            <a:picLocks noChangeAspect="1" noChangeArrowheads="1"/>
          </p:cNvPicPr>
          <p:nvPr/>
        </p:nvPicPr>
        <p:blipFill>
          <a:blip r:embed="rId8" cstate="print"/>
          <a:srcRect/>
          <a:stretch>
            <a:fillRect/>
          </a:stretch>
        </p:blipFill>
        <p:spPr bwMode="auto">
          <a:xfrm>
            <a:off x="5643570" y="2357430"/>
            <a:ext cx="1142988" cy="1142988"/>
          </a:xfrm>
          <a:prstGeom prst="rect">
            <a:avLst/>
          </a:prstGeom>
          <a:noFill/>
        </p:spPr>
      </p:pic>
      <p:sp>
        <p:nvSpPr>
          <p:cNvPr id="1054" name="AutoShape 30" descr="data:image/jpeg;base64,/9j/4AAQSkZJRgABAQAAAQABAAD/2wCEAAkGBxQTEBUUEBIVFBUVEBUVFxYWGBgUFBYYFxQWFx0VFRcYHCggGBolHxQYITEhJSkrLi4uGCAzODMsNygtLisBCgoKDg0OGhAQGjckICQ3NCwsMywsLC40NzcyMDQsNy0tLDQ0NzQuLDItNCw3LiwsLC0sNC4vNiwsLC0sNywsNP/AABEIAJ4BPwMBEQACEQEDEQH/xAAcAAEAAwADAQEAAAAAAAAAAAAABgcIAQMFBAL/xABQEAABAwIBCQEIDwQIBgMAAAABAAIDBBEhBQYHEjFBUWFxExQiIzJSgZGhCBUzNUJUYnKCkpOxtMHRF1Oz0iRzlLLC0+PwFkNVg6PhGCVE/8QAGwEBAAEFAQAAAAAAAAAAAAAAAAMBAgQFBgf/xAAxEQEAAQMDAQQKAgIDAAAAAAAAAQIDEQQhMQUSQVFxBhMiYYGRwdHh8KGxFPEyUnL/2gAMAwEAAhEDEQA/ALxQEBAQEBAQEBAQEBAQEBAQEBAQEBAQEBAQEBAQEBAQEBAQEBAQEBAQEBAQEBAQEBAQEBAQEBAQEBAQEBAQEBAQEBAQEBAQEBAQEBAQEBAQEBAQEBAQEBAQEBAQEBAQEBAQEBAQEBAQEBAQEBAQEBAQEBAQEBAQEBAQEBAQEBAQEBAQEBAQEBAQEBAQEBAQEBAQEBAQEBAQEBAQEBAQEBAQcB3qQcoCAgICAgICAgICAg/L3gC5IA4nAIPJqM66FjtWSupWOG1rp4mkeYuQd9Dl6lm9wqoJf6uVj/7pKD0UBAQEBAQEBAQEBAQEBAQEBAQEBAQEBAQZa0xVkjMuVYjkewF0Js1xaL9zQ42BQQ320n/fy/Xd+qB7aT/v5fru/VA9tJ/38v13fqge2s/7+X67v1QdsGXaphuyqnaeLZXtPpBQS/N3S/lGmsHyipYLXbONZ1uUg76/M3QXpmHpCpcpttETHM1t3wv8YDymHY9vMYjC4Fwgl6AgIPy94AJcQAASScAAN5O4IKWz703BjjDksNeQSHVDxdnDwTPhfOOHI7UFN5ZziqqpxNVUyy33OcdXzM8Vo5AIPLQctNjcYEIJVm3pEyhRO8FUuez93MTLGfMTdv0SEF96PNJ9PlK0bh2FTb3Im7X22mJ2/ocRz2oJ6gIK002ZuSzUndVK+RstO0l4Y9zdeEXJwBxLb63TWQZ29uqn4xN9o/8AVB9FBnLVRSslZUy60b2vF3vLSQb2cL4jiEGtM0c4I6+jiqYtj2983ex4wcw9CD1FjvQewgIKI0858O7ZtDSyuaIyHzuYS0l9u9j1gdgBuRxI4IKj9vKn4zP9q/8AVBIMxaOsyjWx07KqcNPfSPEj+8jbbWdt24gDmQg1dS07Y2NYwWaxoaLkk2AsLk4nqUGdNMeTKugre0hqagU9QXPZaV+qx97uiwOAF7jkeRQV/wD8Q1fxuo+1k/mQWToSz9kjrO5ayZ746ggMdI4u1JdgF3HAO8Xrq80Gh0BAQEGfdN2f0jqsUtHM+NlOT2jo3OYXyna27SCQ0YdSeAQVr/xRW/Har7eX+ZBYeiDJdZlGd76isq+5YmkOtUStL5HDvWAh24HWPm4oI5pp9/avrD+GiQQkIOEBAQEBB9WTq+SCVk0DzHJG4OY5u0EfeORwIQa4zDzmblChjqG2DiNWVo+BI3xm9MQRycEEhQEGf9OWkF0krsn0r7RMNp3NPujx/wAq4+C07eJuN2IU4g/TW32IrEZnEPRgyDO4XEZHziGn0HFViJniGxtdI1lyMxbn47f26avJUsfjxkDiMW+kKnHOyHUaDU6fe5RMR493zfEjDdkMrmua5hLXNcHNcDYgg3BB3EFBqHRFnz7Y0urMf6TAAJNg7QbpQBx2G2w9QgnyDhwvtQZX0u5ne19cezbann1pIrbG499F9EnDkQggqC0NBWd/ctZ3LK60NU4AX2Mm2NPLW8U/R4INJoI1pCzpbk6hknNjIe8hb5UjgbYcBi48mlBkeqqXSPdJI4ue97nucdrnOJJJ5kkoOpovsQam0P5m+19EHSD+kThsklxiwW72L6NzfmSgniDws9c2o8oUUlPJgXDWY7yJB4rvyPIlBkLKVDJBM+KZpZJG8tc07QR/vag6GOIIIJBBuCMCCN4Qau0VZ3jKNA1zyO3itHMN9/gydHAX63G5BM0BBENKOdwydQOkaR20ng4R8sjF/Rox62G9Bk6SQuJLiSSSSSbkk7STvKD6ckZNkqZ44IG60kjwxo5neeAG0ngEGvc0M3o6CjjpotjG3c7e95xc89T6rDcgzbpq9/avrD+GiQQhBqDQfTMORICWNJL5sSAT7s8fkgnvcjPIZ9UIHcjPIZ9Ufog83K+a9HUtLailhkBFrlgDh814Gs09CgzNpSzN9rK3s4yXQyM7SIuxcBexY47yD6iEENQXd7GvKZ1qumJwLWTNHMHUcfWxBeqCNaRc4u4MnTTjxw3Uj/rH96087eN5igyHI8kkkkkkkk4kk7yd6D9QRFzg1ouSQAOqL7duq5VFNMZmdoTrI+R2wtvYOeRi78m8Asi3axvPL0HpfSLWkp7VW9ffP0h6ambkKYUmInaUXziyEADLCLWxc0bLeU39FjXLfZ3jhx3W+i026Z1FiMR3x9Y93uRcqJyiR6Pc4zQZQhnvZmtqS84nEB2G+2DurQg1811wCMQRdBygjef+arMo0T4HWD/Hif5Ejdh6HFp5EoMjVtK+KR8crS18b3Me07WuabEHzhB1scQQQSCDcEYEHiEGrtFOdnthk9jnuvNFaKa+0uAFpPpDHrfggpDTPnf3dXGOJ16emJjZbY9+GvJ6RYcm33oK+QWnoLzK7qqu652nsadwLLjCSYYgcw3Annq80GkEBAQUrp/zL1mjKMDO+aA2oAGJbgGy/R8U8tXcEFDoJZozztOTq9kpJ7F/g52i+LCfGsNrmnEecb0Gs4ZA5oc0gtcAQRiCCLgjkg5e8AEk2AFyTsAG9Bk/Snncco17ntJ7GK8cI3aoOMluLjj01RuQQ9BfugHMvs4jlCdo15AWwAjFrMQ6THYXbByB8pBcqDKemr39q+sP4aJBCEGpdBnvHT/Pn/jvQT5AQEFD+yXlb2tE0HvhHO4jeA50QB85a70IKUQWx7HCI+2c7rYChc0nm6aEj+6fQg0Wgo/2SeVTalphsJfO4dO8b970FGIJRmdR+NKd3et/M/cPSpLVOas+Dq/RnSRVVVqKu7aPPv8A33pTdZUOycqoWVcBZUmFtURVGJV7luj7Kd7QML3b0OPq2eZYMxicPMuo6X/G1Ndvu5jyl8CowWuNF2Ve6ckUkh2iHs3bNsTjHfDjqX86CVICCjfZAZl4jKMDfJZUADzNmPqafo80FHIPczYzpqKHtu5navbwGJ3K+x7fltxseZQeGg9PN3IstZUx08Au+R1hwaNpc7kACfMg17m5kSKjpY6eAWZG2197icXPdzJJPnQemgICDqqqdsjHRyND2PaWua4Xa5rhYtI3ggoMlaR803ZNrnw7YnXkhdxjJNgT5TbWPS+9BFkGidAWd/b0xopXeFpxeMn4UN7ADmw4dC3gUHdp6zu7mo+5Ij4WqaQ621sOx31vF6ayDOCCW6NM0XZSrmRkEQstJM7HBgPiA7nO2Dzncg1lBE1jWsYA1rWhrWjAAAWAA4ABB2IMp6avf2r6w/hokEIQX3op0i5Oo8lQwVVR2crHSlzeylfbWlc4YsYRsI3oJd+1/JHxw/Yz/wCWgftfyR8cP2M/+Wg83K2m7JsbCYDLUO3Nawxg9XSAWHmPRBQWd+cs2UKp9RPYF1mtaPFYwbGN6X27ySUHioNA+xxyMWU1RUuFu2kbGw8Wx3uRy1nEfRKC4kGa/ZDTl2VmtOxlJGB53SO/NBWCCw82KcCCJpIaHWJcdg1jtPmPqWRa2py9E6NR6rQUzEZnEyvKpyFQ0tEHywslbEy+sQC6QuI379YkW3C6jiqqqpy1vXa7V6rsUVzTNU8d0Y+0IOJ6SrBY6BtG8FpbI0ktI1gHMcCBjqkkH5PpmxVT35dJNGs0ntxcm7HExPPG0x8dn2ZNytk/uhsJoW9kXBjZXEuedwe4EbD6rpNNeM5QajSdQ9TN2L89rmaY48oetpEzbp46USxNZC6NwaABYSBxPe83Y3vyPmstVzM4lgdC6lqLmom1cmaoq38vf5KIz4YNaN3Frh6C0/4irb0e1lT0ntxFy3X4xMfL/aLqJy7Snsep9bJJb5FVIPSGO/NBZ6Ag6K6kZNG+KVoeyRhY5p2FrhYgoMjZ/ZrvydWyQOuWX1onn4cZ2HqNh5goI4g5sg0doKzL7lpe7J2jt6hoLL7WQmxHQu8bpqoLUQEBAQEEN0p5njKNC5jAO3ivJCeYGMfRww62O5BlCRhBIcCCCQQcCCMCCNxQermnl59DWRVMd7xvBI2azDg5h6gkehB2Z5Zwvr62Wpfca7u8aTfUYMGsHQDG28k70HjxRlzg1oLnOIAAFySTYAAbSg1jowzQGTaFsbgO2k8JO4eWR4gPBow63O9BL0BBlPTV7+1fWH8NEghCAgICAgIJXmDmPPlOcNjaWQtI7WYjvWjeGn4TzuHpwQasyRk2OmgjggbqxxMDGjkN5O8naTvJQfYgzN7IEf8A3B500X+JBWqCxciOvTxW/dtHoFlk2f8Aj++L0vpExOiteSw8z8vl8Qo5XAEPY+ne44B7Hh4icfJJbbz24JXTj2oazqugii5/l0RtiYriPCYxmPfH5TGsaZ9WZjiGgiOaB5J1ZNdlgW7AQbdQQRhtiicbOftTFjNqqN53pqjvjE9/OJ/idn5nYY6fueWXXfqiSolc4lscd7nbsLtUtaOp3JzOV1Excvevt0YjiiIjmfxzM+UK4zuzjdWTa2IibcRt4Dyj8o/+lkW6OzDrul9Np0drHNU8z9PKFc58f8n/ALn+BRXuYaP0pne1Hn9EVUDk2jfY5x2yZKfKrHH0Rxj8kFrICASgyzpjzwGUK60RBgp9aONwx1ySNeS/AkADkAd6CBIP011jfgg1jovzublGhY82E0Vo5m7O/AHfgeS4Y+kbkEwQcaw4oZcoCAgIM96fMzOxmFfA3wczrTAbGS2wfyDrekc0FQICC5NAWZfayHKE7e8icWwA7HSbHSW3ht7D5V/JQX+gICDKemn39q+sP4aJBCEE6zZ0VV1dSsqYDAI362rrvc13euLTcBp3tKD1P2GZS8qm+0d/Igi2eeZFVk10Yqgy0rXFro3Fze9Iu0kgWOIPnQRpBLdF1HSTZSiiyg0ujkuxg1ixvakjUDrYkHFtrjFw6INXUFDHDG2OGNsbGizWMAa0dAEH0ICDPPskKLVr6eW2ElLq34mORxPqkagqJBNc0KrWgLDtY71OxH5qazPMO59GtRFenm1PNM/xP5y90FZDo5jKw838vPqI+9cwVLOza8PuGTsD2ashtskabXO8X5Whqp7MuT12go09e8T6uc4xzTOJzH/mf7/nxs8Muh5MELtZgeXSybDPJxPyG7GjkOAV9unG8th0rQTREX7kYmYxTH/WPvPfP5RUqVvEKzuqtafVGyNtvOcT+XoWFcqzVLz/ANINTF3VzTHFO33eErGjak0G0JiyLCXCxlfLJbkXlo9IYD50E/QEFYacc9e5KXuWF3h6lhBse+jhNwX4bC6xaPpHcgzWg7oKZ79bUaXajC91hfVaLXceAFxig5oqV0sjY2C7nuDR1P5Itrriimap4hbWjzJE+TKtszZmvY4ak0Vi0OYTtBvi5pxGHEYXV/YlraeqUTViacQuHOrLHZ04MTheU2a4H4NsSD6vOqUxmU2t1HYtZonnhBKerex4e1xDgb3ufXxUmGipuVUVdqJ3WpQVHaRMf5TA70hQuot19uiKvF9CLxAQefl/J0dRSzQzN1mSROa4ebaDuINiDyQYsQEG1ch0EcFNFFC3VjZE1rW8ABvO87770H3ICAgynpq9/avrD+GiQQhBqnQj7x03Wb+PIgnSCH6VM2O78myRtbeWMGaHcS9gPeD5wJb1I4IMnOaQbEWN96DmKQtIc0kEEEEYEEYgg8UGvNHmcoyhk+Kf4dtSUcJGYO8x8YcnBBJEBBWHsgciGbJgmYLuppg84XPZvGo70EsPQFBmtB6GRcodjKHfBODhyPDmNqrE4nMM/p2tq0d+LkccT5LAjeHNDmm4IuCNhCzKZiYzD0m1dou0RXROYl+wbK5JMRLiyDqr5SxjdQa8jyWsYNpcPyAxJWDd1sW666Kox2Yic+bXa/XTYommiM1ztTHv8fKO9W1QSXu1vG1jfrfFWxOYzDzauapqmaue92UFI+aVkUY1nyPaxo4ucQAPWqrWzsiZPFPTQwN2RQsjHPVaBfz2Qfag8/L2V4qSmkqJ3ascbC48Twa3i4mwA4lBkHOfLslbVy1Mx76R1wNzGjBrG8gLD1oPLQaL0HZltioHz1DA51ZHbVI//ORg0/PuXdNVBVtbkL2ry4IZPcxJeN5+FHICGOvxBOqTxBVaeWPqqZqs1RCwlM5d2a5sASbC9hfAX2262RXM4w52mw27Ai7nhbOTqfs4WM8ljW+gKB1NqjsURT4PpRIICDqqvc3fMd9xQYhQEG3qT3NnzG/cEHagICDKemr39q+sP4aJBCEGqdCPvHTdZv48iCdICDLumvNfuPKLnxttDU3mZwDyfCMHQkO6PAQV8gtLQJnR3NXGlkcezqrBuPetlaCWm27WF24b9XhgGkUBB0V1IyWJ8UjQ5kjHMc07C1wII9BQZAz2zakyfWyU8mIadaN3lxknVf6rHgQQg8MIPTyVluSHAd8y/inZ1B3KtNU0zmGy0HVL2jn2d6fCf3ZIoc6oSO+a9p4Wv6wVNF/xh01r0l09Ue3TMT834nztaCOwYXOvgXWAv03+pRX6qbluaKo2nlj6n0kommabNEzM98/v2fTlCvJhIqHar2P7J0sLR4PtGlxaR8LFtiQb7uuiotz6yJo3iYzEVTO+NvhztHHewr+oqqon11XtRPZmqnuzHGPhvjHh5weZoDiGu1gCQHWIuONjiFuomZjMxhz1UREzETmFuaAczjLUGvmb4OElsNx48trF44hoJ85+SqrWg0BBnbTznp3RUdxQO8FA7wpBwfNs1TyZiOpPAIKmQTDRZmkco17GOHgYrSTHcWg4M6uOHS53INYMaAAALACwA2ADcEFd6bc0O7aHtom3npg54ttfHa72c9msOYtvQVNmpnq3UbFVnVIFmynEEDAB+8Hn6VJFXi02r6fOZrtfL7JxHIHAOaQQdhBuD0IV7VVRMbSkmZmSjLN2jh3kZv1duHm2+hW1TiMM/p+n9Zc7c8R/aw1E34gICDqqvc3/ADHfcUGIUBBt6l9zb8xv3BB2oCAgynpq9/avrD+GiQQhBqnQj7x03Wb+PIgnSAghulfNbu/J0jGC80XhouJc0Ysw8ptx1twQZPKD9wTOY5rmEtc1wc0jAgg3BB4ghBr7MLORuUKCKoBGuW6soHwZW4OFt3EcnBBIUBBFNIWZEOU6fUf3krLmGXewnceLDYXHnQZfzmzaqaGYxVURYbnVdiY3jyo3bHD/AGbIPHQEBB3sqXBjmBxDHEFw3EjYrZopmqKpjeF8XKopmiJ2nlOdHGjKfKL2yTB0NKCLyEFrpBwhBGPztg5nBXLGmsnUMcETIoWBkcbQ1rRsAH+9qD6UEJ0r55DJ1CTGf6RNeOEYd6bYynk0estQZUe8kkkkkm5JxJJ3k8UHMcZcQ1oJJIAAFyScAABtKDWOjDNEZOoWxuA7aTwkzh5R2MHJow63O9BL0AoMu6ZMzu4K4vib/R6gukZYYMde74uVibjkeSCFZPynLCbwyuZ0OB6jYVXMo7lqi5HtRlYWinSJJT5QtWSkw1Oqx5ODY3jBjwMA1uNjyN9yTOVbdqi3T2aIxDSqovEBAQdVX7m/5jvuKDEKAg29S+5t+Y37gg7UBAQVtnVogp66slqpaiZjpSzvWBmqNWNrN4JPiX86Dyv2BUfxqo/8f8qCxc0M32UFHHSxvc9sZfZz7ax1nufjbD4SD2UBAQVZljQhRz1Ekwnmj7SQv1GBmq0uNyG3Gy90Hx/sCpPjdR6I/wCVBMcwsxmZLErYaiWRkpa4skDbBww1m6oGJGB6BBLkBAQfFlbJMNTGY6mJkrCb6rwHC/EX2HmEFZZb0EUchvSzy0/ySO2YOmsQ70uKDyf/AI+D/qJ/s/8AqoOR7Hwf9RP9n/1UEvza0Q5OpSHPYal4+FNZzRjfCMDV9N0E/a0AWAsBsG5BygIK9z00Wx5SqTPPVzNswMYxoZqMaNwuN5JJPNB4P7AaX43P6I/0QetmrocpaKrjqO2kmMZJa14bqh1rB2AxI2jnZBZSAgIPCzzzXiyjSOp58LuDmPABdG4fCbfkSOhKCuP2AU/x2b6jP1QP2AU/x2b6jP1QWpkDJ7qemjhkmdOY26vaOADnAbNa20gWF99kHoICAg/EzNZpHEEekIKXHsfo/j7/ALEfzoOD7H1nx932I/zEF0xMs0DgAPQEH7QEBAQEBAQEBAQEBAQEBAQEBAQEBAQEBAQEBAQEBAQEBAQEBAQEBAQEBAQEBAQEBAQEBAQEBAQEBAQEBAQEBAQEBAQEBAQEBAQEBAQEBAQEBAQEBAQEBAQEBAQEBAQEBAQEBAQEBAQEBAQEBAQEBAQEBAQEBAQEBAQEBAQEBAQEBAQEBAQEBAQEBAQEBAQEBAQEBAQEBAQEBAQEBAQEBAQEBAQf/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60" name="Picture 36" descr="https://encrypted-tbn0.gstatic.com/images?q=tbn:ANd9GcTwDDCBcZymMHG2iJvDwTVysru0aNDzd5ZUM8rMIbAEEEAF70cpMw"/>
          <p:cNvPicPr>
            <a:picLocks noChangeAspect="1" noChangeArrowheads="1"/>
          </p:cNvPicPr>
          <p:nvPr/>
        </p:nvPicPr>
        <p:blipFill>
          <a:blip r:embed="rId9" cstate="print"/>
          <a:srcRect/>
          <a:stretch>
            <a:fillRect/>
          </a:stretch>
        </p:blipFill>
        <p:spPr bwMode="auto">
          <a:xfrm>
            <a:off x="7143768" y="2285992"/>
            <a:ext cx="1709389" cy="1171572"/>
          </a:xfrm>
          <a:prstGeom prst="rect">
            <a:avLst/>
          </a:prstGeom>
          <a:noFill/>
        </p:spPr>
      </p:pic>
      <p:pic>
        <p:nvPicPr>
          <p:cNvPr id="1062" name="Picture 38" descr="http://static.giantbomb.com/uploads/scale_small/0/316/520157-apple_logo_dec07.jpg"/>
          <p:cNvPicPr>
            <a:picLocks noChangeAspect="1" noChangeArrowheads="1"/>
          </p:cNvPicPr>
          <p:nvPr/>
        </p:nvPicPr>
        <p:blipFill>
          <a:blip r:embed="rId10" cstate="print"/>
          <a:srcRect/>
          <a:stretch>
            <a:fillRect/>
          </a:stretch>
        </p:blipFill>
        <p:spPr bwMode="auto">
          <a:xfrm>
            <a:off x="3929058" y="1285860"/>
            <a:ext cx="1357290" cy="1357290"/>
          </a:xfrm>
          <a:prstGeom prst="rect">
            <a:avLst/>
          </a:prstGeom>
          <a:noFill/>
        </p:spPr>
      </p:pic>
      <p:pic>
        <p:nvPicPr>
          <p:cNvPr id="1064" name="Picture 40" descr="http://2.bp.blogspot.com/-c6GrKyvCx9c/TiQHxqCbZLI/AAAAAAAAAE0/ZtD7gfDT8bk/s1600/sixflagsintro.jpg"/>
          <p:cNvPicPr>
            <a:picLocks noChangeAspect="1" noChangeArrowheads="1"/>
          </p:cNvPicPr>
          <p:nvPr/>
        </p:nvPicPr>
        <p:blipFill>
          <a:blip r:embed="rId11" cstate="print"/>
          <a:srcRect/>
          <a:stretch>
            <a:fillRect/>
          </a:stretch>
        </p:blipFill>
        <p:spPr bwMode="auto">
          <a:xfrm>
            <a:off x="2071670" y="2214554"/>
            <a:ext cx="1660286" cy="1337934"/>
          </a:xfrm>
          <a:prstGeom prst="rect">
            <a:avLst/>
          </a:prstGeom>
          <a:noFill/>
        </p:spPr>
      </p:pic>
    </p:spTree>
  </p:cSld>
  <p:clrMapOvr>
    <a:masterClrMapping/>
  </p:clrMapOvr>
  <p:transition>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662782"/>
            <a:ext cx="8510588" cy="1325563"/>
          </a:xfrm>
        </p:spPr>
        <p:txBody>
          <a:bodyPr>
            <a:normAutofit/>
          </a:bodyPr>
          <a:lstStyle/>
          <a:p>
            <a:r>
              <a:rPr lang="en-US" dirty="0" smtClean="0">
                <a:solidFill>
                  <a:schemeClr val="hlink"/>
                </a:solidFill>
              </a:rPr>
              <a:t/>
            </a:r>
            <a:br>
              <a:rPr lang="en-US" dirty="0" smtClean="0">
                <a:solidFill>
                  <a:schemeClr val="hlink"/>
                </a:solidFill>
              </a:rPr>
            </a:br>
            <a:r>
              <a:rPr lang="en-US" sz="3100" b="1" dirty="0" smtClean="0">
                <a:solidFill>
                  <a:schemeClr val="hlink"/>
                </a:solidFill>
              </a:rPr>
              <a:t>Step 4: Customer Loyalty – Brand Activation</a:t>
            </a:r>
            <a:endParaRPr lang="en-US" sz="3100" b="1" dirty="0"/>
          </a:p>
        </p:txBody>
      </p:sp>
      <p:pic>
        <p:nvPicPr>
          <p:cNvPr id="4" name="Picture 3" descr="kitty.jpg"/>
          <p:cNvPicPr>
            <a:picLocks noChangeAspect="1"/>
          </p:cNvPicPr>
          <p:nvPr/>
        </p:nvPicPr>
        <p:blipFill>
          <a:blip r:embed="rId2" cstate="print"/>
          <a:stretch>
            <a:fillRect/>
          </a:stretch>
        </p:blipFill>
        <p:spPr>
          <a:xfrm>
            <a:off x="4857752" y="785794"/>
            <a:ext cx="3532900" cy="2428869"/>
          </a:xfrm>
          <a:prstGeom prst="rect">
            <a:avLst/>
          </a:prstGeom>
        </p:spPr>
      </p:pic>
      <p:pic>
        <p:nvPicPr>
          <p:cNvPr id="5" name="Picture 4" descr="playground.jpg"/>
          <p:cNvPicPr>
            <a:picLocks noChangeAspect="1"/>
          </p:cNvPicPr>
          <p:nvPr/>
        </p:nvPicPr>
        <p:blipFill>
          <a:blip r:embed="rId3" cstate="print"/>
          <a:stretch>
            <a:fillRect/>
          </a:stretch>
        </p:blipFill>
        <p:spPr>
          <a:xfrm>
            <a:off x="6500826" y="3500438"/>
            <a:ext cx="2000264" cy="1500198"/>
          </a:xfrm>
          <a:prstGeom prst="rect">
            <a:avLst/>
          </a:prstGeom>
        </p:spPr>
      </p:pic>
      <p:pic>
        <p:nvPicPr>
          <p:cNvPr id="6" name="Picture 5" descr="veggie 2.png"/>
          <p:cNvPicPr>
            <a:picLocks noChangeAspect="1"/>
          </p:cNvPicPr>
          <p:nvPr/>
        </p:nvPicPr>
        <p:blipFill>
          <a:blip r:embed="rId4" cstate="print"/>
          <a:stretch>
            <a:fillRect/>
          </a:stretch>
        </p:blipFill>
        <p:spPr>
          <a:xfrm>
            <a:off x="357158" y="3786190"/>
            <a:ext cx="2857520" cy="2428892"/>
          </a:xfrm>
          <a:prstGeom prst="rect">
            <a:avLst/>
          </a:prstGeom>
        </p:spPr>
      </p:pic>
      <p:pic>
        <p:nvPicPr>
          <p:cNvPr id="7" name="Picture 6" descr="value.jpg"/>
          <p:cNvPicPr>
            <a:picLocks noChangeAspect="1"/>
          </p:cNvPicPr>
          <p:nvPr/>
        </p:nvPicPr>
        <p:blipFill>
          <a:blip r:embed="rId5" cstate="print"/>
          <a:stretch>
            <a:fillRect/>
          </a:stretch>
        </p:blipFill>
        <p:spPr>
          <a:xfrm>
            <a:off x="3857620" y="3500438"/>
            <a:ext cx="2007212" cy="2871186"/>
          </a:xfrm>
          <a:prstGeom prst="rect">
            <a:avLst/>
          </a:prstGeom>
        </p:spPr>
      </p:pic>
      <p:pic>
        <p:nvPicPr>
          <p:cNvPr id="8" name="Picture 7" descr="smile card.jpg"/>
          <p:cNvPicPr>
            <a:picLocks noChangeAspect="1"/>
          </p:cNvPicPr>
          <p:nvPr/>
        </p:nvPicPr>
        <p:blipFill>
          <a:blip r:embed="rId6" cstate="print"/>
          <a:stretch>
            <a:fillRect/>
          </a:stretch>
        </p:blipFill>
        <p:spPr>
          <a:xfrm>
            <a:off x="6286512" y="5143512"/>
            <a:ext cx="2500330" cy="1424607"/>
          </a:xfrm>
          <a:prstGeom prst="rect">
            <a:avLst/>
          </a:prstGeom>
        </p:spPr>
      </p:pic>
      <p:pic>
        <p:nvPicPr>
          <p:cNvPr id="9" name="Picture 8" descr="familyu.png"/>
          <p:cNvPicPr>
            <a:picLocks noChangeAspect="1"/>
          </p:cNvPicPr>
          <p:nvPr/>
        </p:nvPicPr>
        <p:blipFill>
          <a:blip r:embed="rId7" cstate="print"/>
          <a:stretch>
            <a:fillRect/>
          </a:stretch>
        </p:blipFill>
        <p:spPr>
          <a:xfrm>
            <a:off x="428596" y="714356"/>
            <a:ext cx="3643338" cy="2537984"/>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42852"/>
            <a:ext cx="8229600" cy="1143000"/>
          </a:xfrm>
        </p:spPr>
        <p:txBody>
          <a:bodyPr>
            <a:normAutofit fontScale="90000"/>
          </a:bodyPr>
          <a:lstStyle/>
          <a:p>
            <a:r>
              <a:rPr lang="en-US" dirty="0" smtClean="0">
                <a:solidFill>
                  <a:schemeClr val="hlink"/>
                </a:solidFill>
              </a:rPr>
              <a:t>Vegetarian McDonald’s Opening in India</a:t>
            </a:r>
            <a:r>
              <a:rPr lang="en-US" dirty="0" smtClean="0"/>
              <a:t/>
            </a:r>
            <a:br>
              <a:rPr lang="en-US" dirty="0" smtClean="0"/>
            </a:br>
            <a:r>
              <a:rPr lang="en-US" sz="2000" dirty="0" err="1" smtClean="0"/>
              <a:t>vdo</a:t>
            </a:r>
            <a:r>
              <a:rPr lang="en-US" sz="2000" dirty="0" smtClean="0"/>
              <a:t> from </a:t>
            </a:r>
            <a:r>
              <a:rPr lang="en-US" sz="2000" dirty="0" err="1" smtClean="0"/>
              <a:t>SourceFed</a:t>
            </a:r>
            <a:r>
              <a:rPr lang="en-US" sz="2000" dirty="0" smtClean="0"/>
              <a:t> ( (Opened 2 restaurants in 2013)</a:t>
            </a:r>
            <a:endParaRPr lang="en-US" sz="2000" dirty="0"/>
          </a:p>
        </p:txBody>
      </p:sp>
      <p:pic>
        <p:nvPicPr>
          <p:cNvPr id="4" name="Picture 3" descr="vegi 1.png"/>
          <p:cNvPicPr>
            <a:picLocks noChangeAspect="1"/>
          </p:cNvPicPr>
          <p:nvPr/>
        </p:nvPicPr>
        <p:blipFill>
          <a:blip r:embed="rId2" cstate="print"/>
          <a:stretch>
            <a:fillRect/>
          </a:stretch>
        </p:blipFill>
        <p:spPr>
          <a:xfrm>
            <a:off x="500034" y="1500174"/>
            <a:ext cx="2595569" cy="2143140"/>
          </a:xfrm>
          <a:prstGeom prst="rect">
            <a:avLst/>
          </a:prstGeom>
        </p:spPr>
      </p:pic>
      <p:pic>
        <p:nvPicPr>
          <p:cNvPr id="5" name="Picture 4" descr="veggie 2.png"/>
          <p:cNvPicPr>
            <a:picLocks noChangeAspect="1"/>
          </p:cNvPicPr>
          <p:nvPr/>
        </p:nvPicPr>
        <p:blipFill>
          <a:blip r:embed="rId3" cstate="print"/>
          <a:stretch>
            <a:fillRect/>
          </a:stretch>
        </p:blipFill>
        <p:spPr>
          <a:xfrm>
            <a:off x="3214678" y="1428736"/>
            <a:ext cx="3000380" cy="2250285"/>
          </a:xfrm>
          <a:prstGeom prst="rect">
            <a:avLst/>
          </a:prstGeom>
        </p:spPr>
      </p:pic>
      <p:pic>
        <p:nvPicPr>
          <p:cNvPr id="6" name="Picture 5" descr="veggie 3.png"/>
          <p:cNvPicPr>
            <a:picLocks noChangeAspect="1"/>
          </p:cNvPicPr>
          <p:nvPr/>
        </p:nvPicPr>
        <p:blipFill>
          <a:blip r:embed="rId4" cstate="print"/>
          <a:stretch>
            <a:fillRect/>
          </a:stretch>
        </p:blipFill>
        <p:spPr>
          <a:xfrm>
            <a:off x="6357950" y="1500174"/>
            <a:ext cx="1862137" cy="2083293"/>
          </a:xfrm>
          <a:prstGeom prst="rect">
            <a:avLst/>
          </a:prstGeom>
        </p:spPr>
      </p:pic>
      <p:pic>
        <p:nvPicPr>
          <p:cNvPr id="7" name="Picture 6" descr="veggie 3.jpg"/>
          <p:cNvPicPr>
            <a:picLocks noChangeAspect="1"/>
          </p:cNvPicPr>
          <p:nvPr/>
        </p:nvPicPr>
        <p:blipFill>
          <a:blip r:embed="rId5" cstate="print"/>
          <a:stretch>
            <a:fillRect/>
          </a:stretch>
        </p:blipFill>
        <p:spPr>
          <a:xfrm>
            <a:off x="500034" y="3857628"/>
            <a:ext cx="3429024" cy="2279631"/>
          </a:xfrm>
          <a:prstGeom prst="rect">
            <a:avLst/>
          </a:prstGeom>
        </p:spPr>
      </p:pic>
      <p:pic>
        <p:nvPicPr>
          <p:cNvPr id="8" name="Picture 7" descr="veggie 6.jpg"/>
          <p:cNvPicPr>
            <a:picLocks noChangeAspect="1"/>
          </p:cNvPicPr>
          <p:nvPr/>
        </p:nvPicPr>
        <p:blipFill>
          <a:blip r:embed="rId6" cstate="print"/>
          <a:stretch>
            <a:fillRect/>
          </a:stretch>
        </p:blipFill>
        <p:spPr>
          <a:xfrm>
            <a:off x="4286248" y="3857628"/>
            <a:ext cx="3857652" cy="2409802"/>
          </a:xfrm>
          <a:prstGeom prst="rect">
            <a:avLst/>
          </a:prstGeom>
        </p:spPr>
      </p:pic>
      <p:pic>
        <p:nvPicPr>
          <p:cNvPr id="9" name="Picture 8"/>
          <p:cNvPicPr>
            <a:picLocks noChangeAspect="1"/>
          </p:cNvPicPr>
          <p:nvPr/>
        </p:nvPicPr>
        <p:blipFill>
          <a:blip r:embed="rId7"/>
          <a:stretch>
            <a:fillRect/>
          </a:stretch>
        </p:blipFill>
        <p:spPr>
          <a:xfrm>
            <a:off x="7738050" y="5733737"/>
            <a:ext cx="1028492" cy="811967"/>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996847" y="265452"/>
            <a:ext cx="7772400" cy="1362075"/>
          </a:xfrm>
        </p:spPr>
        <p:txBody>
          <a:bodyPr/>
          <a:lstStyle/>
          <a:p>
            <a:r>
              <a:rPr lang="en-US"/>
              <a:t>McDonald's Vietnam</a:t>
            </a:r>
          </a:p>
          <a:p>
            <a:r>
              <a:rPr lang="en-US"/>
              <a:t>Myanmar's First KFC</a:t>
            </a:r>
          </a:p>
        </p:txBody>
      </p:sp>
      <p:pic>
        <p:nvPicPr>
          <p:cNvPr id="2" name="Picture 1"/>
          <p:cNvPicPr>
            <a:picLocks noChangeAspect="1"/>
          </p:cNvPicPr>
          <p:nvPr/>
        </p:nvPicPr>
        <p:blipFill>
          <a:blip r:embed="rId2"/>
          <a:stretch>
            <a:fillRect/>
          </a:stretch>
        </p:blipFill>
        <p:spPr>
          <a:xfrm>
            <a:off x="996847" y="1883531"/>
            <a:ext cx="6360199" cy="3975124"/>
          </a:xfrm>
          <a:prstGeom prst="rect">
            <a:avLst/>
          </a:prstGeom>
        </p:spPr>
      </p:pic>
      <p:pic>
        <p:nvPicPr>
          <p:cNvPr id="6" name="Picture 5"/>
          <p:cNvPicPr>
            <a:picLocks noChangeAspect="1"/>
          </p:cNvPicPr>
          <p:nvPr/>
        </p:nvPicPr>
        <p:blipFill>
          <a:blip r:embed="rId3"/>
          <a:stretch>
            <a:fillRect/>
          </a:stretch>
        </p:blipFill>
        <p:spPr>
          <a:xfrm>
            <a:off x="7738050" y="5733737"/>
            <a:ext cx="1028492" cy="811967"/>
          </a:xfrm>
          <a:prstGeom prst="rect">
            <a:avLst/>
          </a:prstGeom>
        </p:spPr>
      </p:pic>
    </p:spTree>
    <p:extLst>
      <p:ext uri="{BB962C8B-B14F-4D97-AF65-F5344CB8AC3E}">
        <p14:creationId xmlns:p14="http://schemas.microsoft.com/office/powerpoint/2010/main" val="17359308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 Brand Challenge</a:t>
            </a:r>
            <a:endParaRPr lang="en-US" dirty="0"/>
          </a:p>
        </p:txBody>
      </p:sp>
      <p:pic>
        <p:nvPicPr>
          <p:cNvPr id="6" name="Picture 24" descr="http://www.rgvgoldengloves.org/boxing_glove_pic.jpg"/>
          <p:cNvPicPr>
            <a:picLocks noChangeAspect="1" noChangeArrowheads="1"/>
          </p:cNvPicPr>
          <p:nvPr/>
        </p:nvPicPr>
        <p:blipFill>
          <a:blip r:embed="rId2" cstate="print"/>
          <a:srcRect/>
          <a:stretch>
            <a:fillRect/>
          </a:stretch>
        </p:blipFill>
        <p:spPr bwMode="auto">
          <a:xfrm>
            <a:off x="6858016" y="214290"/>
            <a:ext cx="1885123" cy="1508098"/>
          </a:xfrm>
          <a:prstGeom prst="rect">
            <a:avLst/>
          </a:prstGeom>
          <a:noFill/>
        </p:spPr>
      </p:pic>
      <p:pic>
        <p:nvPicPr>
          <p:cNvPr id="7" name="Picture 6" descr="Image-1 (1).png"/>
          <p:cNvPicPr>
            <a:picLocks noChangeAspect="1"/>
          </p:cNvPicPr>
          <p:nvPr/>
        </p:nvPicPr>
        <p:blipFill>
          <a:blip r:embed="rId3" cstate="print"/>
          <a:stretch>
            <a:fillRect/>
          </a:stretch>
        </p:blipFill>
        <p:spPr>
          <a:xfrm>
            <a:off x="2214546" y="2857496"/>
            <a:ext cx="4762500" cy="3362325"/>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smtClean="0">
                <a:solidFill>
                  <a:schemeClr val="hlink"/>
                </a:solidFill>
              </a:rPr>
              <a:t>Your Challenge</a:t>
            </a:r>
            <a:r>
              <a:rPr lang="en-US" dirty="0" smtClean="0"/>
              <a:t/>
            </a:r>
            <a:br>
              <a:rPr lang="en-US" dirty="0" smtClean="0"/>
            </a:br>
            <a:r>
              <a:rPr lang="en-US" sz="2000" dirty="0" smtClean="0"/>
              <a:t>Please form teams of 7-8 students</a:t>
            </a:r>
            <a:endParaRPr lang="en-US" sz="2000" dirty="0"/>
          </a:p>
        </p:txBody>
      </p:sp>
      <p:sp>
        <p:nvSpPr>
          <p:cNvPr id="6" name="Content Placeholder 5"/>
          <p:cNvSpPr>
            <a:spLocks noGrp="1"/>
          </p:cNvSpPr>
          <p:nvPr>
            <p:ph sz="quarter" idx="1"/>
          </p:nvPr>
        </p:nvSpPr>
        <p:spPr>
          <a:xfrm>
            <a:off x="928662" y="1928802"/>
            <a:ext cx="7772400" cy="4572000"/>
          </a:xfrm>
        </p:spPr>
        <p:txBody>
          <a:bodyPr>
            <a:normAutofit fontScale="85000" lnSpcReduction="20000"/>
          </a:bodyPr>
          <a:lstStyle/>
          <a:p>
            <a:pPr>
              <a:buNone/>
            </a:pPr>
            <a:r>
              <a:rPr lang="en-US" b="1" dirty="0" smtClean="0">
                <a:solidFill>
                  <a:srgbClr val="FF0000"/>
                </a:solidFill>
                <a:latin typeface="+mj-lt"/>
              </a:rPr>
              <a:t>1.You will have 20 minutes to do the following: </a:t>
            </a:r>
          </a:p>
          <a:p>
            <a:pPr>
              <a:buFont typeface="Wingdings" pitchFamily="2" charset="2"/>
              <a:buChar char="ü"/>
            </a:pPr>
            <a:r>
              <a:rPr lang="en-US" dirty="0" smtClean="0">
                <a:latin typeface="+mj-lt"/>
              </a:rPr>
              <a:t> Create a new brand for your new product. You are to use the lessons learned from the handouts especially the major brand elements. </a:t>
            </a:r>
          </a:p>
          <a:p>
            <a:pPr>
              <a:buFont typeface="Wingdings" pitchFamily="2" charset="2"/>
              <a:buChar char="ü"/>
            </a:pPr>
            <a:r>
              <a:rPr lang="en-US" dirty="0" smtClean="0">
                <a:latin typeface="+mj-lt"/>
              </a:rPr>
              <a:t>Create one brand activation activity that could engage your   target audience.</a:t>
            </a:r>
          </a:p>
          <a:p>
            <a:pPr marL="274320" lvl="1" indent="-274320">
              <a:spcBef>
                <a:spcPts val="580"/>
              </a:spcBef>
              <a:buClr>
                <a:schemeClr val="accent1"/>
              </a:buClr>
              <a:buNone/>
            </a:pPr>
            <a:r>
              <a:rPr lang="en-US" dirty="0" smtClean="0"/>
              <a:t>     </a:t>
            </a:r>
            <a:r>
              <a:rPr lang="en-US" i="1" dirty="0" smtClean="0">
                <a:latin typeface="+mj-lt"/>
              </a:rPr>
              <a:t>Note: You will have to create your team name and everyone has to come up in front, but does not have to present. </a:t>
            </a:r>
          </a:p>
          <a:p>
            <a:pPr marL="274320" lvl="1" indent="-274320">
              <a:spcBef>
                <a:spcPts val="580"/>
              </a:spcBef>
              <a:buClr>
                <a:schemeClr val="accent1"/>
              </a:buClr>
              <a:buNone/>
            </a:pPr>
            <a:endParaRPr lang="en-US" b="1" dirty="0" smtClean="0">
              <a:latin typeface="+mj-lt"/>
            </a:endParaRPr>
          </a:p>
          <a:p>
            <a:pPr marL="274320" lvl="1" indent="-274320">
              <a:spcBef>
                <a:spcPts val="580"/>
              </a:spcBef>
              <a:buClr>
                <a:schemeClr val="accent1"/>
              </a:buClr>
              <a:buNone/>
            </a:pPr>
            <a:r>
              <a:rPr lang="en-US" b="1" dirty="0" smtClean="0">
                <a:solidFill>
                  <a:srgbClr val="FF0000"/>
                </a:solidFill>
                <a:latin typeface="+mj-lt"/>
              </a:rPr>
              <a:t>2.Each team will then have 5 minutes to present</a:t>
            </a:r>
          </a:p>
          <a:p>
            <a:pPr>
              <a:buNone/>
            </a:pPr>
            <a:r>
              <a:rPr lang="en-US" dirty="0" smtClean="0">
                <a:latin typeface="+mj-lt"/>
              </a:rPr>
              <a:t>    Introduce your team and your new brand</a:t>
            </a:r>
          </a:p>
          <a:p>
            <a:pPr>
              <a:buNone/>
            </a:pPr>
            <a:endParaRPr lang="en-US" dirty="0" smtClean="0">
              <a:latin typeface="+mj-lt"/>
            </a:endParaRPr>
          </a:p>
          <a:p>
            <a:pPr>
              <a:buFont typeface="Wingdings" pitchFamily="2" charset="2"/>
              <a:buChar char="ü"/>
            </a:pPr>
            <a:r>
              <a:rPr lang="en-US" b="1" dirty="0" smtClean="0">
                <a:solidFill>
                  <a:srgbClr val="FF0000"/>
                </a:solidFill>
                <a:latin typeface="+mj-lt"/>
              </a:rPr>
              <a:t>   </a:t>
            </a:r>
            <a:r>
              <a:rPr lang="en-US" b="1" dirty="0" smtClean="0">
                <a:solidFill>
                  <a:srgbClr val="0070C0"/>
                </a:solidFill>
                <a:latin typeface="+mj-lt"/>
              </a:rPr>
              <a:t>Criteria for judgment for winning team includes  creativity, differentiation, and purchase intent.</a:t>
            </a:r>
          </a:p>
        </p:txBody>
      </p:sp>
      <p:pic>
        <p:nvPicPr>
          <p:cNvPr id="7" name="Picture 24" descr="http://www.rgvgoldengloves.org/boxing_glove_pic.jpg"/>
          <p:cNvPicPr>
            <a:picLocks noChangeAspect="1" noChangeArrowheads="1"/>
          </p:cNvPicPr>
          <p:nvPr/>
        </p:nvPicPr>
        <p:blipFill>
          <a:blip r:embed="rId3" cstate="print"/>
          <a:srcRect/>
          <a:stretch>
            <a:fillRect/>
          </a:stretch>
        </p:blipFill>
        <p:spPr bwMode="auto">
          <a:xfrm>
            <a:off x="6858016" y="214290"/>
            <a:ext cx="1885123" cy="1508098"/>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chemeClr val="hlink"/>
                </a:solidFill>
              </a:rPr>
              <a:t>Your Challenge</a:t>
            </a:r>
            <a:endParaRPr lang="en-US" dirty="0"/>
          </a:p>
        </p:txBody>
      </p:sp>
      <p:sp>
        <p:nvSpPr>
          <p:cNvPr id="6" name="Content Placeholder 5"/>
          <p:cNvSpPr>
            <a:spLocks noGrp="1"/>
          </p:cNvSpPr>
          <p:nvPr>
            <p:ph sz="quarter" idx="1"/>
          </p:nvPr>
        </p:nvSpPr>
        <p:spPr>
          <a:xfrm>
            <a:off x="928662" y="1928802"/>
            <a:ext cx="7772400" cy="4572000"/>
          </a:xfrm>
        </p:spPr>
        <p:txBody>
          <a:bodyPr>
            <a:normAutofit/>
          </a:bodyPr>
          <a:lstStyle/>
          <a:p>
            <a:pPr>
              <a:buNone/>
            </a:pPr>
            <a:r>
              <a:rPr lang="en-US" sz="3200" b="1" dirty="0" smtClean="0">
                <a:solidFill>
                  <a:srgbClr val="FF0000"/>
                </a:solidFill>
                <a:latin typeface="+mj-lt"/>
              </a:rPr>
              <a:t>Topics for brand building:</a:t>
            </a:r>
          </a:p>
          <a:p>
            <a:pPr marL="514350" indent="-514350">
              <a:buAutoNum type="arabicPeriod"/>
            </a:pPr>
            <a:r>
              <a:rPr lang="en-US" b="1" dirty="0" smtClean="0">
                <a:latin typeface="+mj-lt"/>
              </a:rPr>
              <a:t>Lipstick for Men (Metro-sexual Market)</a:t>
            </a:r>
          </a:p>
          <a:p>
            <a:pPr marL="514350" indent="-514350">
              <a:buAutoNum type="arabicPeriod"/>
            </a:pPr>
            <a:r>
              <a:rPr lang="en-US" b="1" dirty="0" smtClean="0">
                <a:latin typeface="+mj-lt"/>
              </a:rPr>
              <a:t>Shampoo for Teenagers</a:t>
            </a:r>
          </a:p>
          <a:p>
            <a:pPr marL="514350" indent="-514350">
              <a:buAutoNum type="arabicPeriod"/>
            </a:pPr>
            <a:r>
              <a:rPr lang="en-US" b="1" dirty="0" smtClean="0">
                <a:latin typeface="+mj-lt"/>
              </a:rPr>
              <a:t>Soft Drink for Pregnant Women</a:t>
            </a:r>
          </a:p>
          <a:p>
            <a:pPr marL="514350" indent="-514350">
              <a:buAutoNum type="arabicPeriod"/>
            </a:pPr>
            <a:r>
              <a:rPr lang="en-US" b="1" dirty="0" smtClean="0">
                <a:latin typeface="+mj-lt"/>
              </a:rPr>
              <a:t>Sports Wear for Old Age (Age 60 up)</a:t>
            </a:r>
          </a:p>
          <a:p>
            <a:pPr marL="514350" indent="-514350">
              <a:buAutoNum type="arabicPeriod"/>
            </a:pPr>
            <a:r>
              <a:rPr lang="en-US" b="1" dirty="0" smtClean="0">
                <a:latin typeface="+mj-lt"/>
              </a:rPr>
              <a:t>Ice Cream for people with sensitive teeth and gums</a:t>
            </a:r>
          </a:p>
          <a:p>
            <a:pPr marL="514350" indent="-514350">
              <a:buAutoNum type="arabicPeriod"/>
            </a:pPr>
            <a:endParaRPr lang="en-US" b="1" dirty="0" smtClean="0">
              <a:latin typeface="+mj-lt"/>
            </a:endParaRPr>
          </a:p>
          <a:p>
            <a:pPr marL="514350" indent="-514350">
              <a:buAutoNum type="arabicPeriod"/>
            </a:pPr>
            <a:endParaRPr lang="en-US" b="1" dirty="0" smtClean="0">
              <a:latin typeface="+mj-lt"/>
            </a:endParaRPr>
          </a:p>
          <a:p>
            <a:pPr marL="514350" indent="-514350">
              <a:buAutoNum type="arabicPeriod"/>
            </a:pPr>
            <a:endParaRPr lang="en-US" b="1" dirty="0" smtClean="0">
              <a:latin typeface="+mj-lt"/>
            </a:endParaRPr>
          </a:p>
        </p:txBody>
      </p:sp>
      <p:pic>
        <p:nvPicPr>
          <p:cNvPr id="7" name="Picture 24" descr="http://www.rgvgoldengloves.org/boxing_glove_pic.jpg"/>
          <p:cNvPicPr>
            <a:picLocks noChangeAspect="1" noChangeArrowheads="1"/>
          </p:cNvPicPr>
          <p:nvPr/>
        </p:nvPicPr>
        <p:blipFill>
          <a:blip r:embed="rId3" cstate="print"/>
          <a:srcRect/>
          <a:stretch>
            <a:fillRect/>
          </a:stretch>
        </p:blipFill>
        <p:spPr bwMode="auto">
          <a:xfrm>
            <a:off x="6858016" y="214290"/>
            <a:ext cx="1885123" cy="1508098"/>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hlink"/>
                </a:solidFill>
              </a:rPr>
              <a:t>Today’s takeaways…</a:t>
            </a:r>
          </a:p>
        </p:txBody>
      </p:sp>
      <p:sp>
        <p:nvSpPr>
          <p:cNvPr id="3" name="Content Placeholder 2"/>
          <p:cNvSpPr>
            <a:spLocks noGrp="1"/>
          </p:cNvSpPr>
          <p:nvPr>
            <p:ph sz="quarter" idx="1"/>
          </p:nvPr>
        </p:nvSpPr>
        <p:spPr>
          <a:xfrm>
            <a:off x="928662" y="1714488"/>
            <a:ext cx="7772400" cy="4572000"/>
          </a:xfrm>
        </p:spPr>
        <p:txBody>
          <a:bodyPr>
            <a:normAutofit fontScale="85000" lnSpcReduction="20000"/>
          </a:bodyPr>
          <a:lstStyle/>
          <a:p>
            <a:r>
              <a:rPr lang="en-US" sz="3200" dirty="0" smtClean="0">
                <a:latin typeface="Arial" charset="0"/>
                <a:ea typeface="Arial" charset="0"/>
                <a:cs typeface="Arial" charset="0"/>
              </a:rPr>
              <a:t>The meaning of brands</a:t>
            </a:r>
          </a:p>
          <a:p>
            <a:pPr lvl="1">
              <a:buFont typeface="Wingdings" pitchFamily="2" charset="2"/>
              <a:buChar char="Ø"/>
            </a:pPr>
            <a:r>
              <a:rPr lang="en-US" sz="3000" dirty="0" smtClean="0">
                <a:solidFill>
                  <a:srgbClr val="FF0000"/>
                </a:solidFill>
                <a:latin typeface="Arial" charset="0"/>
                <a:ea typeface="Arial" charset="0"/>
                <a:cs typeface="Arial" charset="0"/>
              </a:rPr>
              <a:t>Getting Started</a:t>
            </a:r>
          </a:p>
          <a:p>
            <a:pPr lvl="1">
              <a:buFont typeface="Wingdings" pitchFamily="2" charset="2"/>
              <a:buChar char="Ø"/>
            </a:pPr>
            <a:endParaRPr lang="en-US" sz="3200" dirty="0" smtClean="0">
              <a:latin typeface="Arial" charset="0"/>
              <a:ea typeface="Arial" charset="0"/>
              <a:cs typeface="Arial" charset="0"/>
            </a:endParaRPr>
          </a:p>
          <a:p>
            <a:r>
              <a:rPr lang="en-US" sz="3200" dirty="0" smtClean="0">
                <a:latin typeface="Arial" charset="0"/>
                <a:ea typeface="Arial" charset="0"/>
                <a:cs typeface="Arial" charset="0"/>
              </a:rPr>
              <a:t>The Brand Essence</a:t>
            </a:r>
          </a:p>
          <a:p>
            <a:pPr lvl="1">
              <a:buFont typeface="Wingdings" pitchFamily="2" charset="2"/>
              <a:buChar char="Ø"/>
            </a:pPr>
            <a:r>
              <a:rPr lang="en-US" sz="3000" dirty="0" smtClean="0">
                <a:solidFill>
                  <a:srgbClr val="FF0000"/>
                </a:solidFill>
                <a:latin typeface="Arial" charset="0"/>
                <a:ea typeface="Arial" charset="0"/>
                <a:cs typeface="Arial" charset="0"/>
              </a:rPr>
              <a:t>The importance of Culture and Technology</a:t>
            </a:r>
          </a:p>
          <a:p>
            <a:pPr lvl="1">
              <a:buFont typeface="Wingdings" pitchFamily="2" charset="2"/>
              <a:buChar char="Ø"/>
            </a:pPr>
            <a:r>
              <a:rPr lang="en-US" sz="3000" dirty="0" smtClean="0">
                <a:solidFill>
                  <a:srgbClr val="FF0000"/>
                </a:solidFill>
                <a:latin typeface="Arial" charset="0"/>
                <a:ea typeface="Arial" charset="0"/>
                <a:cs typeface="Arial" charset="0"/>
              </a:rPr>
              <a:t>Brand Activation in Thailand</a:t>
            </a:r>
          </a:p>
          <a:p>
            <a:pPr lvl="1">
              <a:buFont typeface="Wingdings" pitchFamily="2" charset="2"/>
              <a:buChar char="Ø"/>
            </a:pPr>
            <a:endParaRPr lang="en-US" sz="3200" dirty="0" smtClean="0">
              <a:latin typeface="Arial" charset="0"/>
              <a:ea typeface="Arial" charset="0"/>
              <a:cs typeface="Arial" charset="0"/>
            </a:endParaRPr>
          </a:p>
          <a:p>
            <a:r>
              <a:rPr lang="en-US" sz="3200" dirty="0" smtClean="0">
                <a:latin typeface="Arial" charset="0"/>
                <a:ea typeface="Arial" charset="0"/>
                <a:cs typeface="Arial" charset="0"/>
              </a:rPr>
              <a:t>Brand Building</a:t>
            </a:r>
          </a:p>
          <a:p>
            <a:pPr lvl="1">
              <a:buFont typeface="Wingdings" pitchFamily="2" charset="2"/>
              <a:buChar char="Ø"/>
            </a:pPr>
            <a:r>
              <a:rPr lang="en-US" sz="3000" dirty="0" smtClean="0">
                <a:solidFill>
                  <a:srgbClr val="FF0000"/>
                </a:solidFill>
                <a:latin typeface="Arial" charset="0"/>
                <a:ea typeface="Arial" charset="0"/>
                <a:cs typeface="Arial" charset="0"/>
              </a:rPr>
              <a:t>The 4 steps </a:t>
            </a:r>
          </a:p>
          <a:p>
            <a:pPr lvl="1">
              <a:buFont typeface="Wingdings" pitchFamily="2" charset="2"/>
              <a:buChar char="Ø"/>
            </a:pPr>
            <a:endParaRPr lang="en-US" sz="3000" dirty="0" smtClean="0">
              <a:solidFill>
                <a:srgbClr val="FF0000"/>
              </a:solidFill>
              <a:latin typeface="Arial" charset="0"/>
              <a:ea typeface="Arial" charset="0"/>
              <a:cs typeface="Arial" charset="0"/>
            </a:endParaRPr>
          </a:p>
          <a:p>
            <a:r>
              <a:rPr lang="en-US" sz="3200" dirty="0" smtClean="0">
                <a:latin typeface="Arial" charset="0"/>
                <a:ea typeface="Arial" charset="0"/>
                <a:cs typeface="Arial" charset="0"/>
              </a:rPr>
              <a:t>The Brand Challenge- mini simulation</a:t>
            </a:r>
            <a:endParaRPr lang="en-US" sz="3200" dirty="0">
              <a:latin typeface="Arial" charset="0"/>
              <a:ea typeface="Arial" charset="0"/>
              <a:cs typeface="Arial"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http://i.imgur.com/aQ1mM.gif"/>
          <p:cNvPicPr>
            <a:picLocks noChangeAspect="1" noChangeArrowheads="1" noCrop="1"/>
          </p:cNvPicPr>
          <p:nvPr/>
        </p:nvPicPr>
        <p:blipFill>
          <a:blip r:embed="rId3" cstate="print"/>
          <a:srcRect/>
          <a:stretch>
            <a:fillRect/>
          </a:stretch>
        </p:blipFill>
        <p:spPr bwMode="auto">
          <a:xfrm>
            <a:off x="2000232" y="1071546"/>
            <a:ext cx="4324350" cy="3238500"/>
          </a:xfrm>
          <a:prstGeom prst="rect">
            <a:avLst/>
          </a:prstGeom>
          <a:noFill/>
        </p:spPr>
      </p:pic>
      <p:sp>
        <p:nvSpPr>
          <p:cNvPr id="5" name="สี่เหลี่ยมผืนผ้า 4"/>
          <p:cNvSpPr/>
          <p:nvPr/>
        </p:nvSpPr>
        <p:spPr>
          <a:xfrm>
            <a:off x="1071538" y="4714884"/>
            <a:ext cx="676037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Questions Anyone?</a:t>
            </a:r>
            <a:endParaRPr lang="th-TH"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https://encrypted-tbn0.gstatic.com/images?q=tbn:ANd9GcQPLi5uhXx46BA0wJwExdxa2xb9EXkYEaNPKyu54dX8W8-KyFZ6Vw"/>
          <p:cNvPicPr>
            <a:picLocks noChangeAspect="1" noChangeArrowheads="1"/>
          </p:cNvPicPr>
          <p:nvPr/>
        </p:nvPicPr>
        <p:blipFill>
          <a:blip r:embed="rId2" cstate="print"/>
          <a:srcRect/>
          <a:stretch>
            <a:fillRect/>
          </a:stretch>
        </p:blipFill>
        <p:spPr bwMode="auto">
          <a:xfrm>
            <a:off x="2714612" y="1785926"/>
            <a:ext cx="3500738" cy="4673665"/>
          </a:xfrm>
          <a:prstGeom prst="rect">
            <a:avLst/>
          </a:prstGeom>
          <a:ln>
            <a:noFill/>
          </a:ln>
          <a:effectLst>
            <a:softEdge rad="112500"/>
          </a:effectLst>
        </p:spPr>
      </p:pic>
      <p:sp>
        <p:nvSpPr>
          <p:cNvPr id="5" name="Rectangle 4"/>
          <p:cNvSpPr/>
          <p:nvPr/>
        </p:nvSpPr>
        <p:spPr>
          <a:xfrm>
            <a:off x="1450249" y="285728"/>
            <a:ext cx="6106543" cy="1354217"/>
          </a:xfrm>
          <a:prstGeom prst="rect">
            <a:avLst/>
          </a:prstGeom>
          <a:noFill/>
        </p:spPr>
        <p:txBody>
          <a:bodyPr wrap="none" lIns="91440" tIns="45720" rIns="91440" bIns="45720">
            <a:spAutoFit/>
          </a:bodyPr>
          <a:lstStyle/>
          <a:p>
            <a:pPr algn="ctr"/>
            <a:r>
              <a:rPr lang="en-U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Kob</a:t>
            </a: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Kun </a:t>
            </a:r>
            <a:r>
              <a:rPr lang="en-US" sz="5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Krub</a:t>
            </a: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…Ka</a:t>
            </a:r>
          </a:p>
          <a:p>
            <a:pPr algn="ct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Thank you</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414</TotalTime>
  <Words>1858</Words>
  <Application>Microsoft Macintosh PowerPoint</Application>
  <PresentationFormat>On-screen Show (4:3)</PresentationFormat>
  <Paragraphs>283</Paragraphs>
  <Slides>42</Slides>
  <Notes>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Angsana New</vt:lpstr>
      <vt:lpstr>Calibri</vt:lpstr>
      <vt:lpstr>Cordia New</vt:lpstr>
      <vt:lpstr>EucrosiaUPC</vt:lpstr>
      <vt:lpstr>Franklin Gothic Book</vt:lpstr>
      <vt:lpstr>LilyUPC</vt:lpstr>
      <vt:lpstr>Perpetua</vt:lpstr>
      <vt:lpstr>Times New Roman</vt:lpstr>
      <vt:lpstr>Wingdings</vt:lpstr>
      <vt:lpstr>Wingdings 2</vt:lpstr>
      <vt:lpstr>Arial</vt:lpstr>
      <vt:lpstr>Equity</vt:lpstr>
      <vt:lpstr>"Marketing/Branding Strategies in CLMV " Part II</vt:lpstr>
      <vt:lpstr>Coke: Share a Coke Campaign Global initiative into South East Asia</vt:lpstr>
      <vt:lpstr>"Share A Coke" Campaign Success</vt:lpstr>
      <vt:lpstr>Share a Coke</vt:lpstr>
      <vt:lpstr>PowerPoint Presentation</vt:lpstr>
      <vt:lpstr>What about the Thai Market?</vt:lpstr>
      <vt:lpstr>What about the Thai Market?</vt:lpstr>
      <vt:lpstr>What about the Vietnam Market?</vt:lpstr>
      <vt:lpstr>What about the Vietnam Market?</vt:lpstr>
      <vt:lpstr>What about the Vietnam Market?</vt:lpstr>
      <vt:lpstr>TVC : Coca Cola: The Happiest Thank You Malaysia</vt:lpstr>
      <vt:lpstr>TVC : Coca Cola: Share A Coke Vietnam</vt:lpstr>
      <vt:lpstr>PowerPoint Presentation</vt:lpstr>
      <vt:lpstr>Life at Unilever Vietnam Unilever Cambodia</vt:lpstr>
      <vt:lpstr>Unilever : Axe Excite Brand Activation</vt:lpstr>
      <vt:lpstr>Unilever : Axe Excite</vt:lpstr>
      <vt:lpstr>The Brand Essence</vt:lpstr>
      <vt:lpstr>Holistic Approach to Brand Activation</vt:lpstr>
      <vt:lpstr>The Four Steps of Brand Building </vt:lpstr>
      <vt:lpstr>Step 1: Segmenting &amp; Targeting</vt:lpstr>
      <vt:lpstr>PowerPoint Presentation</vt:lpstr>
      <vt:lpstr>Step 2: Brand Positioning</vt:lpstr>
      <vt:lpstr>PowerPoint Presentation</vt:lpstr>
      <vt:lpstr>Brand Positioning: Perceptual Map</vt:lpstr>
      <vt:lpstr>McDonald’s Menu in Thailand</vt:lpstr>
      <vt:lpstr>McDonald’s Menu in Vietnam</vt:lpstr>
      <vt:lpstr>KFC's Menu in Cambodia</vt:lpstr>
      <vt:lpstr>McDonald’s adding more Variety </vt:lpstr>
      <vt:lpstr>Step 3: Communications via Brand Elements</vt:lpstr>
      <vt:lpstr> Example: McDonald’s</vt:lpstr>
      <vt:lpstr>Putting It All Together </vt:lpstr>
      <vt:lpstr>Brand Personality</vt:lpstr>
      <vt:lpstr>Dimensions of Brand Personality</vt:lpstr>
      <vt:lpstr> Step 4: Customer Loyalty – Brand Activation</vt:lpstr>
      <vt:lpstr>Vegetarian McDonald’s Opening in India vdo from SourceFed ( (Opened 2 restaurants in 2013)</vt:lpstr>
      <vt:lpstr>McDonald's Vietnam Myanmar's First KFC</vt:lpstr>
      <vt:lpstr>The Brand Challenge</vt:lpstr>
      <vt:lpstr>Your Challenge Please form teams of 7-8 students</vt:lpstr>
      <vt:lpstr>Your Challenge</vt:lpstr>
      <vt:lpstr>Today’s takeaways…</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Ja</cp:lastModifiedBy>
  <cp:revision>132</cp:revision>
  <dcterms:created xsi:type="dcterms:W3CDTF">2015-02-03T09:41:51Z</dcterms:created>
  <dcterms:modified xsi:type="dcterms:W3CDTF">2016-07-25T00:42:22Z</dcterms:modified>
</cp:coreProperties>
</file>