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0"/>
  </p:notesMasterIdLst>
  <p:sldIdLst>
    <p:sldId id="256" r:id="rId2"/>
    <p:sldId id="269" r:id="rId3"/>
    <p:sldId id="270" r:id="rId4"/>
    <p:sldId id="271" r:id="rId5"/>
    <p:sldId id="272" r:id="rId6"/>
    <p:sldId id="264" r:id="rId7"/>
    <p:sldId id="263" r:id="rId8"/>
    <p:sldId id="265" r:id="rId9"/>
    <p:sldId id="266" r:id="rId10"/>
    <p:sldId id="267" r:id="rId11"/>
    <p:sldId id="257" r:id="rId12"/>
    <p:sldId id="258" r:id="rId13"/>
    <p:sldId id="262" r:id="rId14"/>
    <p:sldId id="261" r:id="rId15"/>
    <p:sldId id="273" r:id="rId16"/>
    <p:sldId id="274" r:id="rId17"/>
    <p:sldId id="275" r:id="rId18"/>
    <p:sldId id="26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823F9-D0C1-4DE2-8FB4-A6C0CAB97215}" type="datetimeFigureOut">
              <a:rPr lang="en-ID" smtClean="0"/>
              <a:t>18/02/2021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7C5B15-366A-47B0-BCEA-CF98FEA90AF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52776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5532C-4D6F-4FE1-AC46-1AEB7FF18213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A9D8C-68A9-49ED-AECC-E003846D18AE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55D4-2181-4900-B4E5-EB72ABE0EBAF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669AA-5C0B-4485-ACB6-FF091BF28FE1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9478E-71AC-4EF8-8205-E4E39C7F6406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05DEE-1A1E-4648-8F5A-1C0ED9BDC620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2E4B2-C53C-463C-A698-C1898E268C7C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6BE33-54A6-46C3-A39A-D14744BB7D40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0A74FD2-82B6-4196-ACE8-E9CD1A7D544C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F9CD2-3465-4FEC-82D8-D0CBBF3211D4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4314C-4907-4C84-9EC6-BD5D5D13ED9B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18A98-2702-4BF4-9B8B-95554A3F44ED}" type="datetime1">
              <a:rPr lang="en-US" smtClean="0"/>
              <a:t>2/18/2021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B7C76-BABE-4658-B724-3731AF867F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Instruments to Alleviate Poverty</a:t>
            </a:r>
            <a:endParaRPr lang="en-ID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34DFFC-4707-4DAC-A471-C4986CD44AF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58234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8E6B4B-9B13-4E86-89C1-8EE1B5FBD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pic>
        <p:nvPicPr>
          <p:cNvPr id="8194" name="Picture 2" descr="Image result for abject poverty">
            <a:extLst>
              <a:ext uri="{FF2B5EF4-FFF2-40B4-BE49-F238E27FC236}">
                <a16:creationId xmlns:a16="http://schemas.microsoft.com/office/drawing/2014/main" id="{BD111040-D456-4370-A0BD-B3A72E5BB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731" y="0"/>
            <a:ext cx="3363269" cy="223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abject poverty">
            <a:extLst>
              <a:ext uri="{FF2B5EF4-FFF2-40B4-BE49-F238E27FC236}">
                <a16:creationId xmlns:a16="http://schemas.microsoft.com/office/drawing/2014/main" id="{EC4846F1-80CC-4CED-9A34-3DC8E8C43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729" y="2334530"/>
            <a:ext cx="3363271" cy="223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Image result for abject poverty">
            <a:extLst>
              <a:ext uri="{FF2B5EF4-FFF2-40B4-BE49-F238E27FC236}">
                <a16:creationId xmlns:a16="http://schemas.microsoft.com/office/drawing/2014/main" id="{917FE1BF-E5C1-4A55-96C8-C6CCFBA20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621"/>
            <a:ext cx="3213464" cy="199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Image result for abject poverty">
            <a:extLst>
              <a:ext uri="{FF2B5EF4-FFF2-40B4-BE49-F238E27FC236}">
                <a16:creationId xmlns:a16="http://schemas.microsoft.com/office/drawing/2014/main" id="{F6AA2712-638F-4AD2-B0E7-A5DDFC740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49" y="4448818"/>
            <a:ext cx="3213464" cy="240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Image result for abject poverty">
            <a:extLst>
              <a:ext uri="{FF2B5EF4-FFF2-40B4-BE49-F238E27FC236}">
                <a16:creationId xmlns:a16="http://schemas.microsoft.com/office/drawing/2014/main" id="{CD9D1AC3-9126-4B26-AD37-F8AF5AD5BC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8" r="4720"/>
          <a:stretch/>
        </p:blipFill>
        <p:spPr bwMode="auto">
          <a:xfrm>
            <a:off x="3314521" y="-1"/>
            <a:ext cx="5402515" cy="3849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268A28-E37B-4846-A733-88BE6D22BBCB}"/>
              </a:ext>
            </a:extLst>
          </p:cNvPr>
          <p:cNvSpPr txBox="1"/>
          <p:nvPr/>
        </p:nvSpPr>
        <p:spPr>
          <a:xfrm>
            <a:off x="4589418" y="4572634"/>
            <a:ext cx="31437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/>
              <a:t>Snapshots of poverty</a:t>
            </a:r>
            <a:endParaRPr lang="en-ID" sz="2200" dirty="0"/>
          </a:p>
        </p:txBody>
      </p:sp>
      <p:pic>
        <p:nvPicPr>
          <p:cNvPr id="2050" name="Picture 2" descr="Image result for rural poverty cambodia">
            <a:extLst>
              <a:ext uri="{FF2B5EF4-FFF2-40B4-BE49-F238E27FC236}">
                <a16:creationId xmlns:a16="http://schemas.microsoft.com/office/drawing/2014/main" id="{8BC3F332-EBB2-4A3B-91CF-56824C1929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51"/>
          <a:stretch/>
        </p:blipFill>
        <p:spPr bwMode="auto">
          <a:xfrm>
            <a:off x="0" y="2052059"/>
            <a:ext cx="3213464" cy="229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malnourishment cambodia">
            <a:extLst>
              <a:ext uri="{FF2B5EF4-FFF2-40B4-BE49-F238E27FC236}">
                <a16:creationId xmlns:a16="http://schemas.microsoft.com/office/drawing/2014/main" id="{E2B4774A-419F-4AB5-8F8B-8CFB6E1C5C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3"/>
          <a:stretch/>
        </p:blipFill>
        <p:spPr bwMode="auto">
          <a:xfrm>
            <a:off x="8837438" y="4669061"/>
            <a:ext cx="3363268" cy="2188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999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5AF415-4D46-49C6-AC98-127D05D95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1026" name="Picture 2" descr="Image result for slums in asia">
            <a:extLst>
              <a:ext uri="{FF2B5EF4-FFF2-40B4-BE49-F238E27FC236}">
                <a16:creationId xmlns:a16="http://schemas.microsoft.com/office/drawing/2014/main" id="{4F03043B-FC56-477A-B7D4-C0CB9F5827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9"/>
          <a:stretch/>
        </p:blipFill>
        <p:spPr bwMode="auto">
          <a:xfrm>
            <a:off x="6972352" y="3596752"/>
            <a:ext cx="5219648" cy="32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astepickers">
            <a:extLst>
              <a:ext uri="{FF2B5EF4-FFF2-40B4-BE49-F238E27FC236}">
                <a16:creationId xmlns:a16="http://schemas.microsoft.com/office/drawing/2014/main" id="{D61FFBB4-75FD-4746-BD03-534C7BE3CF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1"/>
          <a:stretch/>
        </p:blipFill>
        <p:spPr bwMode="auto">
          <a:xfrm>
            <a:off x="0" y="-9661"/>
            <a:ext cx="5617029" cy="345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rural poverty cambodia">
            <a:extLst>
              <a:ext uri="{FF2B5EF4-FFF2-40B4-BE49-F238E27FC236}">
                <a16:creationId xmlns:a16="http://schemas.microsoft.com/office/drawing/2014/main" id="{0DBD022D-82C3-47A3-A54B-BEF0C371D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6752"/>
            <a:ext cx="6783978" cy="252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rural poverty cambodia">
            <a:extLst>
              <a:ext uri="{FF2B5EF4-FFF2-40B4-BE49-F238E27FC236}">
                <a16:creationId xmlns:a16="http://schemas.microsoft.com/office/drawing/2014/main" id="{CB43244E-AF7F-47F7-A0A3-7FA976FC2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616" y="-4885"/>
            <a:ext cx="6383383" cy="347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964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DF305-5F1F-4606-823A-D49AF9903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Instruments to alleviate poverty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B924A72-EBAB-494A-AB6F-0F579EB6A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0644CE-AC2D-4012-882E-BAA8B7179120}"/>
              </a:ext>
            </a:extLst>
          </p:cNvPr>
          <p:cNvSpPr txBox="1"/>
          <p:nvPr/>
        </p:nvSpPr>
        <p:spPr>
          <a:xfrm>
            <a:off x="1593669" y="2203269"/>
            <a:ext cx="8220891" cy="260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/>
              <a:t>Strategies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Policies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Poverty assessments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Programs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Projects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100231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5447D-0CB7-4639-9C3F-238741618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Poverty alleviation strategy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35557DD-0608-47E6-91AA-1DB60E456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B10A4B-6191-4DD0-AC41-4CC322E6C934}"/>
              </a:ext>
            </a:extLst>
          </p:cNvPr>
          <p:cNvSpPr txBox="1"/>
          <p:nvPr/>
        </p:nvSpPr>
        <p:spPr>
          <a:xfrm>
            <a:off x="1364494" y="2027146"/>
            <a:ext cx="960327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rgbClr val="202122"/>
                </a:solidFill>
              </a:rPr>
              <a:t>P</a:t>
            </a:r>
            <a:r>
              <a:rPr lang="en-US" sz="2200" b="0" i="0" dirty="0">
                <a:solidFill>
                  <a:srgbClr val="202122"/>
                </a:solidFill>
                <a:effectLst/>
              </a:rPr>
              <a:t>overty alleviation strategy:  a broad direction (usually at the national level) containing economic and humanitarian measures intended to permanently lift people out of poverty</a:t>
            </a:r>
            <a:endParaRPr lang="en-US" sz="2200" u="none" strike="noStrike" dirty="0">
              <a:solidFill>
                <a:srgbClr val="202122"/>
              </a:solidFill>
            </a:endParaRPr>
          </a:p>
          <a:p>
            <a:endParaRPr lang="en-US" sz="2200" i="0" dirty="0">
              <a:solidFill>
                <a:srgbClr val="202124"/>
              </a:solidFill>
              <a:effectLst/>
            </a:endParaRPr>
          </a:p>
          <a:p>
            <a:r>
              <a:rPr lang="en-US" sz="2200" dirty="0">
                <a:solidFill>
                  <a:srgbClr val="202124"/>
                </a:solidFill>
              </a:rPr>
              <a:t>Several types of </a:t>
            </a:r>
            <a:r>
              <a:rPr lang="en-US" sz="2200" i="0" dirty="0">
                <a:solidFill>
                  <a:srgbClr val="202124"/>
                </a:solidFill>
                <a:effectLst/>
              </a:rPr>
              <a:t>poverty alleviation strategies: </a:t>
            </a:r>
            <a:endParaRPr lang="en-US" sz="2200" b="0" i="0" dirty="0">
              <a:solidFill>
                <a:srgbClr val="202124"/>
              </a:solidFill>
              <a:effectLst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202124"/>
                </a:solidFill>
                <a:effectLst/>
              </a:rPr>
              <a:t>community organizations based micro-financing,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202124"/>
                </a:solidFill>
                <a:effectLst/>
              </a:rPr>
              <a:t>capability and social security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202124"/>
                </a:solidFill>
                <a:effectLst/>
              </a:rPr>
              <a:t>market-based measures</a:t>
            </a:r>
            <a:endParaRPr lang="en-US" sz="2200" dirty="0">
              <a:solidFill>
                <a:srgbClr val="202124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202124"/>
                </a:solidFill>
                <a:effectLst/>
              </a:rPr>
              <a:t>good governance</a:t>
            </a:r>
          </a:p>
        </p:txBody>
      </p:sp>
    </p:spTree>
    <p:extLst>
      <p:ext uri="{BB962C8B-B14F-4D97-AF65-F5344CB8AC3E}">
        <p14:creationId xmlns:p14="http://schemas.microsoft.com/office/powerpoint/2010/main" val="184927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9F27E-C4BF-4CD0-8C8A-4DB7FAC3B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Policy and the policy cycle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997D29-7DA2-4A12-98EE-9D8513B1D7B3}"/>
              </a:ext>
            </a:extLst>
          </p:cNvPr>
          <p:cNvSpPr txBox="1"/>
          <p:nvPr/>
        </p:nvSpPr>
        <p:spPr>
          <a:xfrm>
            <a:off x="1451578" y="2147913"/>
            <a:ext cx="960327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0" i="0" dirty="0">
                <a:solidFill>
                  <a:srgbClr val="202122"/>
                </a:solidFill>
                <a:effectLst/>
              </a:rPr>
              <a:t>A </a:t>
            </a:r>
            <a:r>
              <a:rPr lang="en-US" sz="2200" i="0" u="sng" dirty="0">
                <a:solidFill>
                  <a:srgbClr val="202122"/>
                </a:solidFill>
                <a:effectLst/>
              </a:rPr>
              <a:t>policy</a:t>
            </a:r>
            <a:r>
              <a:rPr lang="en-US" sz="2200" b="0" i="0" dirty="0">
                <a:solidFill>
                  <a:srgbClr val="202122"/>
                </a:solidFill>
                <a:effectLst/>
              </a:rPr>
              <a:t> is a set of principles to guide decisions and achieve rational outcomes. A policy is a statement of intent, and is adopted and  implemented by a mandated authority (e.g., government agency)</a:t>
            </a:r>
          </a:p>
          <a:p>
            <a:endParaRPr lang="en-US" sz="2200" b="0" i="0" dirty="0">
              <a:solidFill>
                <a:srgbClr val="202124"/>
              </a:solidFill>
              <a:effectLst/>
            </a:endParaRPr>
          </a:p>
          <a:p>
            <a:r>
              <a:rPr lang="en-US" sz="2200" dirty="0">
                <a:solidFill>
                  <a:srgbClr val="202124"/>
                </a:solidFill>
              </a:rPr>
              <a:t>A </a:t>
            </a:r>
            <a:r>
              <a:rPr lang="en-US" sz="2200" i="0" u="sng" dirty="0">
                <a:solidFill>
                  <a:srgbClr val="202124"/>
                </a:solidFill>
                <a:effectLst/>
              </a:rPr>
              <a:t>policy cycle </a:t>
            </a:r>
            <a:r>
              <a:rPr lang="en-US" sz="2200" i="0" dirty="0">
                <a:solidFill>
                  <a:srgbClr val="202124"/>
                </a:solidFill>
                <a:effectLst/>
              </a:rPr>
              <a:t>is a process that explains how policy should </a:t>
            </a:r>
            <a:r>
              <a:rPr lang="en-US" sz="2200" b="0" i="0" dirty="0">
                <a:solidFill>
                  <a:srgbClr val="202124"/>
                </a:solidFill>
                <a:effectLst/>
              </a:rPr>
              <a:t>be drafted, implemented and assessed</a:t>
            </a:r>
            <a:r>
              <a:rPr lang="en-US" sz="2200" dirty="0">
                <a:solidFill>
                  <a:srgbClr val="202124"/>
                </a:solidFill>
              </a:rPr>
              <a:t>; and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translate public demands into government action. It involves 6 steps:  </a:t>
            </a:r>
            <a:endParaRPr lang="en-ID" sz="220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812FD2B-DFA9-41D6-B004-3496E44D2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196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36E5E-23A9-416E-A582-FDE10A189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Policy Cycle </a:t>
            </a:r>
            <a:endParaRPr lang="en-ID" dirty="0"/>
          </a:p>
        </p:txBody>
      </p:sp>
      <p:pic>
        <p:nvPicPr>
          <p:cNvPr id="1026" name="Picture 2" descr="Image result for policy cycle">
            <a:extLst>
              <a:ext uri="{FF2B5EF4-FFF2-40B4-BE49-F238E27FC236}">
                <a16:creationId xmlns:a16="http://schemas.microsoft.com/office/drawing/2014/main" id="{F00D65B3-9654-473C-9FC5-F4D4DFE60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593" y="1861291"/>
            <a:ext cx="7463246" cy="426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8758E8-5F09-46B7-8B0A-ABA6A6886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32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BCC9D-D951-4BF7-BA99-9A14EC1A5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policy cycle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9CB828-074B-44C9-9768-5F76CBC9A679}"/>
              </a:ext>
            </a:extLst>
          </p:cNvPr>
          <p:cNvSpPr txBox="1"/>
          <p:nvPr/>
        </p:nvSpPr>
        <p:spPr>
          <a:xfrm>
            <a:off x="1451579" y="1853754"/>
            <a:ext cx="75443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/>
              <a:t>Agenda setting</a:t>
            </a:r>
            <a:r>
              <a:rPr lang="en-US" sz="2200" dirty="0"/>
              <a:t>: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Identifying problems that require government attention and defining the nature of the problem</a:t>
            </a: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/>
              <a:t>Policy formulation</a:t>
            </a:r>
            <a:r>
              <a:rPr lang="en-US" sz="2200" dirty="0"/>
              <a:t>: s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etting objectives, identifying costs and estimating the effect of solutions</a:t>
            </a: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/>
              <a:t>Adoption</a:t>
            </a:r>
            <a:r>
              <a:rPr lang="en-US" sz="2200" dirty="0"/>
              <a:t>: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Ensuring that the chosen policy has support of various stakeholders</a:t>
            </a: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>
                <a:latin typeface="+mj-lt"/>
              </a:rPr>
              <a:t>Implementation</a:t>
            </a:r>
            <a:r>
              <a:rPr lang="en-US" sz="2200" dirty="0">
                <a:latin typeface="+mj-lt"/>
              </a:rPr>
              <a:t>: </a:t>
            </a:r>
            <a:r>
              <a:rPr lang="en-US" sz="2200" b="0" i="0" dirty="0">
                <a:solidFill>
                  <a:srgbClr val="333333"/>
                </a:solidFill>
                <a:effectLst/>
                <a:latin typeface="+mj-lt"/>
              </a:rPr>
              <a:t>making sure that policy decisions are carried out as planned</a:t>
            </a:r>
            <a:endParaRPr lang="en-US" sz="2200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/>
              <a:t>Evaluation</a:t>
            </a:r>
            <a:r>
              <a:rPr lang="en-US" sz="2200" dirty="0"/>
              <a:t>: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Assessing the extent to which the policy was successful or the policy decision was the correct one</a:t>
            </a: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1" dirty="0"/>
              <a:t>Support and maintenance:</a:t>
            </a:r>
            <a:r>
              <a:rPr lang="en-US" sz="2200" dirty="0"/>
              <a:t>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Considering if the policy should be continued, modified or discontinued</a:t>
            </a:r>
            <a:endParaRPr lang="en-US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085C9-B71A-42AB-91AD-E6774CF7D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161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C0F9D-A186-4CE0-95D3-7D630246C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policies to alleviate poverty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374E1F-37E2-4D8E-9C38-A0A0510E3B4E}"/>
              </a:ext>
            </a:extLst>
          </p:cNvPr>
          <p:cNvSpPr txBox="1"/>
          <p:nvPr/>
        </p:nvSpPr>
        <p:spPr>
          <a:xfrm>
            <a:off x="1451579" y="1853754"/>
            <a:ext cx="7465998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>
                <a:solidFill>
                  <a:srgbClr val="202124"/>
                </a:solidFill>
                <a:effectLst/>
              </a:rPr>
              <a:t>Create jobs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Raise the </a:t>
            </a:r>
            <a:r>
              <a:rPr lang="en-US" sz="2000" i="0" dirty="0">
                <a:solidFill>
                  <a:srgbClr val="202124"/>
                </a:solidFill>
                <a:effectLst/>
              </a:rPr>
              <a:t>minimum wage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Support pay equity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Provide paid leave and paid sick days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Establish flexible work schedules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Invest in affordable, high-quality child </a:t>
            </a:r>
            <a:endParaRPr lang="en-US" sz="2000" dirty="0">
              <a:solidFill>
                <a:srgbClr val="202124"/>
              </a:solidFill>
            </a:endParaRPr>
          </a:p>
          <a:p>
            <a:pPr algn="l">
              <a:spcAft>
                <a:spcPts val="600"/>
              </a:spcAft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 care and early education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Expand medical coverage to the poor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02124"/>
                </a:solidFill>
              </a:rPr>
              <a:t> Conditional cash transfer to the poor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</a:rPr>
              <a:t> Provide basic infrastructure</a:t>
            </a:r>
          </a:p>
          <a:p>
            <a:pPr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02124"/>
                </a:solidFill>
              </a:rPr>
              <a:t> Provide social protection (food subsidies, grants, in-kind)</a:t>
            </a:r>
            <a:endParaRPr lang="en-US" sz="2000" b="0" i="0" dirty="0">
              <a:solidFill>
                <a:srgbClr val="202124"/>
              </a:solidFill>
              <a:effectLst/>
            </a:endParaRPr>
          </a:p>
        </p:txBody>
      </p:sp>
      <p:pic>
        <p:nvPicPr>
          <p:cNvPr id="2050" name="Picture 2" descr="Image result for create jobs">
            <a:extLst>
              <a:ext uri="{FF2B5EF4-FFF2-40B4-BE49-F238E27FC236}">
                <a16:creationId xmlns:a16="http://schemas.microsoft.com/office/drawing/2014/main" id="{C8A22B07-113C-433B-A5D9-71AE89E472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01"/>
          <a:stretch/>
        </p:blipFill>
        <p:spPr bwMode="auto">
          <a:xfrm>
            <a:off x="8516579" y="1853754"/>
            <a:ext cx="3675422" cy="223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expand medical coverage">
            <a:extLst>
              <a:ext uri="{FF2B5EF4-FFF2-40B4-BE49-F238E27FC236}">
                <a16:creationId xmlns:a16="http://schemas.microsoft.com/office/drawing/2014/main" id="{E56EC4D4-94D2-417E-8225-FAC1497F6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464" y="4084320"/>
            <a:ext cx="3649536" cy="200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725818-91DD-4561-92AD-5FA1834B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760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D35D9-A02E-4335-B345-CF8538973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Case study: setting the minimum wage 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F60EE2-F595-4D2B-BE0A-A42BE617C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8D8F87-0EA5-4FC3-91D7-C2463CC422C4}"/>
              </a:ext>
            </a:extLst>
          </p:cNvPr>
          <p:cNvSpPr txBox="1"/>
          <p:nvPr/>
        </p:nvSpPr>
        <p:spPr>
          <a:xfrm>
            <a:off x="1381909" y="1853754"/>
            <a:ext cx="10191781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Agenda setting</a:t>
            </a:r>
            <a:r>
              <a:rPr lang="en-US" sz="2000" dirty="0"/>
              <a:t>: </a:t>
            </a:r>
            <a:r>
              <a:rPr lang="en-US" sz="2000" dirty="0">
                <a:solidFill>
                  <a:srgbClr val="333333"/>
                </a:solidFill>
                <a:latin typeface="RooneyProRegular"/>
              </a:rPr>
              <a:t>D</a:t>
            </a:r>
            <a:r>
              <a:rPr lang="en-US" sz="2000" b="0" i="0" dirty="0">
                <a:solidFill>
                  <a:srgbClr val="333333"/>
                </a:solidFill>
                <a:effectLst/>
                <a:latin typeface="RooneyProRegular"/>
              </a:rPr>
              <a:t>ebates over minimum wages relate not only to the impact on profits, but to the unintended consequence for the workers: the possibility that employers would react by cutting hiring, leaving fewer jobs for workers at the low end of the employment ladder. 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Policy formulation</a:t>
            </a:r>
            <a:r>
              <a:rPr lang="en-US" sz="2000" dirty="0"/>
              <a:t>: A new minimum wage should be set based on a thorough review of the advantages and disadvantages of the policy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Adoption</a:t>
            </a:r>
            <a:r>
              <a:rPr lang="en-US" sz="2000" dirty="0"/>
              <a:t>: </a:t>
            </a:r>
            <a:r>
              <a:rPr lang="en-US" sz="2000" dirty="0">
                <a:solidFill>
                  <a:srgbClr val="333333"/>
                </a:solidFill>
              </a:rPr>
              <a:t>the draft policy was discussed and agreed upon by the Ministry of Labor, National Assembly members and the National Federation of Laborers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>
                <a:latin typeface="+mj-lt"/>
              </a:rPr>
              <a:t>Implementation</a:t>
            </a:r>
            <a:r>
              <a:rPr lang="en-US" sz="2000" dirty="0">
                <a:latin typeface="+mj-lt"/>
              </a:rPr>
              <a:t>: </a:t>
            </a:r>
            <a:r>
              <a:rPr lang="en-US" sz="2000" dirty="0">
                <a:solidFill>
                  <a:srgbClr val="333333"/>
                </a:solidFill>
                <a:latin typeface="+mj-lt"/>
              </a:rPr>
              <a:t>raising the minimum wage did cause a decrease in overall employment as some employers laid off some of their workers  </a:t>
            </a:r>
            <a:endParaRPr lang="en-US" sz="2000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Evaluation</a:t>
            </a:r>
            <a:r>
              <a:rPr lang="en-US" sz="2000" dirty="0"/>
              <a:t>: Although there occurred layoffs, </a:t>
            </a:r>
            <a:r>
              <a:rPr lang="en-US" sz="2000" b="0" i="0" dirty="0">
                <a:effectLst/>
                <a:latin typeface="TheSans700"/>
              </a:rPr>
              <a:t>minimum wages are a promising route to raising living standards of the working poor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Support and maintenance:</a:t>
            </a:r>
            <a:r>
              <a:rPr lang="en-US" sz="2000" dirty="0"/>
              <a:t> </a:t>
            </a:r>
            <a:r>
              <a:rPr lang="en-US" sz="2000" dirty="0">
                <a:solidFill>
                  <a:srgbClr val="333333"/>
                </a:solidFill>
              </a:rPr>
              <a:t>T</a:t>
            </a:r>
            <a:r>
              <a:rPr lang="en-US" sz="2000" b="0" i="0" dirty="0">
                <a:solidFill>
                  <a:srgbClr val="333333"/>
                </a:solidFill>
                <a:effectLst/>
              </a:rPr>
              <a:t>he policy of raising minimum wages should be continued and reviewed every 5 years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55690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A1F42-B40E-4137-9E1C-9D838F60C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Poverty and social impact analysis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DD635A-343D-4851-BB5E-F1A7BC061871}"/>
              </a:ext>
            </a:extLst>
          </p:cNvPr>
          <p:cNvSpPr txBox="1"/>
          <p:nvPr/>
        </p:nvSpPr>
        <p:spPr>
          <a:xfrm>
            <a:off x="1451579" y="1853753"/>
            <a:ext cx="5732992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200" b="0" dirty="0">
                <a:effectLst/>
              </a:rPr>
              <a:t>Poverty and Social Impact Analysis: an approach to assess the distributional and social impacts of policy reforms on the well-being of different groups of the population, particularly on the poor and most vulnerable</a:t>
            </a:r>
          </a:p>
          <a:p>
            <a:endParaRPr lang="en-US" sz="2200" b="0" i="0" dirty="0">
              <a:effectLst/>
            </a:endParaRPr>
          </a:p>
          <a:p>
            <a:r>
              <a:rPr lang="en-US" sz="2200" b="0" i="0" dirty="0">
                <a:effectLst/>
              </a:rPr>
              <a:t>Evidence-based analyses of the potential poverty and social impacts of reforms offer insights into different policy options and support the decision making process; such analyses can help mitigate potential negative impacts and identify pathways to more inclusive reforms.</a:t>
            </a:r>
            <a:endParaRPr lang="en-ID" sz="2200" dirty="0"/>
          </a:p>
          <a:p>
            <a:pPr algn="l"/>
            <a:endParaRPr lang="en-US" sz="2200" b="0" dirty="0">
              <a:effectLst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412564-31F4-475A-92B7-7D3E25210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pic>
        <p:nvPicPr>
          <p:cNvPr id="6146" name="Picture 2" descr="Image result for poverty and social impact analysis">
            <a:extLst>
              <a:ext uri="{FF2B5EF4-FFF2-40B4-BE49-F238E27FC236}">
                <a16:creationId xmlns:a16="http://schemas.microsoft.com/office/drawing/2014/main" id="{B7C55DCD-EB29-467B-BE8E-2FAB7560C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573" y="1853753"/>
            <a:ext cx="4713836" cy="264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343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1DB1E-7DF9-4DF3-9AB0-ED12B418C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Rationale For psia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A95170-71A1-45FF-9DB6-A8E47F5C4365}"/>
              </a:ext>
            </a:extLst>
          </p:cNvPr>
          <p:cNvSpPr txBox="1"/>
          <p:nvPr/>
        </p:nvSpPr>
        <p:spPr>
          <a:xfrm>
            <a:off x="1446805" y="1853753"/>
            <a:ext cx="582878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0" i="0" dirty="0">
                <a:solidFill>
                  <a:srgbClr val="333333"/>
                </a:solidFill>
                <a:effectLst/>
              </a:rPr>
              <a:t>Policy makers are constantly trying to find better solutions to development problems and this involves analyzing and considering different policy options. </a:t>
            </a:r>
          </a:p>
          <a:p>
            <a:endParaRPr lang="en-US" sz="2200" dirty="0">
              <a:solidFill>
                <a:srgbClr val="333333"/>
              </a:solidFill>
            </a:endParaRPr>
          </a:p>
          <a:p>
            <a:r>
              <a:rPr lang="en-US" sz="2200" b="0" i="0" dirty="0">
                <a:solidFill>
                  <a:srgbClr val="333333"/>
                </a:solidFill>
                <a:effectLst/>
              </a:rPr>
              <a:t>All reforms have costs and benefits which are usually distributed unequally across different groups of the population. </a:t>
            </a:r>
          </a:p>
          <a:p>
            <a:endParaRPr lang="en-US" sz="2200" dirty="0">
              <a:solidFill>
                <a:srgbClr val="333333"/>
              </a:solidFill>
            </a:endParaRPr>
          </a:p>
          <a:p>
            <a:r>
              <a:rPr lang="en-US" sz="2200" b="0" i="0" dirty="0">
                <a:solidFill>
                  <a:srgbClr val="333333"/>
                </a:solidFill>
                <a:effectLst/>
              </a:rPr>
              <a:t>Even the best planned reforms may have unintended impacts on the poor and vulnerable groups</a:t>
            </a:r>
            <a:endParaRPr lang="en-ID" sz="22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0E9C59-767E-4167-85A4-12AB93688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pic>
        <p:nvPicPr>
          <p:cNvPr id="7170" name="Picture 2" descr="Image result for the poor and vulnerable">
            <a:extLst>
              <a:ext uri="{FF2B5EF4-FFF2-40B4-BE49-F238E27FC236}">
                <a16:creationId xmlns:a16="http://schemas.microsoft.com/office/drawing/2014/main" id="{17F2C38A-EA04-48A2-BC09-AC53A2655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842" y="1853753"/>
            <a:ext cx="4836159" cy="1995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mage result for the poor and vulnerable">
            <a:extLst>
              <a:ext uri="{FF2B5EF4-FFF2-40B4-BE49-F238E27FC236}">
                <a16:creationId xmlns:a16="http://schemas.microsoft.com/office/drawing/2014/main" id="{7E2F2970-1A38-4630-AB79-61639C87BD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03"/>
          <a:stretch/>
        </p:blipFill>
        <p:spPr bwMode="auto">
          <a:xfrm>
            <a:off x="7355842" y="3849189"/>
            <a:ext cx="4836159" cy="2333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012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FE79C6-F44D-4F9E-925F-2481000989EE}"/>
              </a:ext>
            </a:extLst>
          </p:cNvPr>
          <p:cNvSpPr txBox="1"/>
          <p:nvPr/>
        </p:nvSpPr>
        <p:spPr>
          <a:xfrm>
            <a:off x="1451578" y="1964510"/>
            <a:ext cx="960377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200" b="0" i="0" dirty="0">
                <a:solidFill>
                  <a:srgbClr val="333333"/>
                </a:solidFill>
                <a:effectLst/>
              </a:rPr>
              <a:t>Poverty and Social Impact Analysis informs the design of policies and programs by:</a:t>
            </a:r>
          </a:p>
          <a:p>
            <a:pPr algn="l"/>
            <a:endParaRPr lang="en-US" sz="2200" b="0" i="0" dirty="0">
              <a:solidFill>
                <a:srgbClr val="333333"/>
              </a:solidFill>
              <a:effectLst/>
            </a:endParaRP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Providing evidence on the poverty, social, and distributional effects of reforms;</a:t>
            </a: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Proposing changes and course corrections to a policy or program, and identifying measures to mitigate any adverse impacts;</a:t>
            </a: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Identifying alternative options to enhance poverty reduction and positive outcomes; and</a:t>
            </a:r>
          </a:p>
          <a:p>
            <a:pPr marL="342900" indent="-3429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Creating space for public dialogue around reforms through engaging stakeholders</a:t>
            </a:r>
          </a:p>
          <a:p>
            <a:pPr algn="l"/>
            <a:endParaRPr lang="en-US" sz="2200" b="0" dirty="0">
              <a:effectLst/>
              <a:latin typeface="Open San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02C1D0A-0BB6-4CC4-9777-FA1D0C3BD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Benefits of PSIA</a:t>
            </a:r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69F517-F9F5-47FD-86B6-21A799B36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8008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C869E-1767-46FD-9310-1601B9985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PSIA FRAMEWORK</a:t>
            </a:r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622713-6C40-44AC-9249-8C2DBABFF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0F4D70-4CC7-46CA-9F38-29B3AF359E18}"/>
              </a:ext>
            </a:extLst>
          </p:cNvPr>
          <p:cNvSpPr txBox="1"/>
          <p:nvPr/>
        </p:nvSpPr>
        <p:spPr>
          <a:xfrm>
            <a:off x="1567542" y="2116183"/>
            <a:ext cx="948731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Asking the right questions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Analyzing stakeholders, institutions, impacts and risks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Understanding transmission channels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Gathering data and information to fill gaps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Enhancing positive and address negative impacts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Establishing monitoring and evaluation systems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Fostering policy debate and feedback for policy adjustment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176651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0DB70A-FA1E-468A-84D2-994AC6B7C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33F362-E679-4403-AF5C-E797257C9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Programs and projects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3FC228-563C-474A-B3F7-3FD8E488CDEB}"/>
              </a:ext>
            </a:extLst>
          </p:cNvPr>
          <p:cNvSpPr txBox="1"/>
          <p:nvPr/>
        </p:nvSpPr>
        <p:spPr>
          <a:xfrm>
            <a:off x="1384662" y="2107474"/>
            <a:ext cx="967068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 </a:t>
            </a:r>
            <a:r>
              <a:rPr lang="en-US" sz="2200" i="0" u="sng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project</a:t>
            </a:r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represents a single, focused set of activities with a goal, objectives, means and expected outcome and outputs within specific time and budget </a:t>
            </a:r>
          </a:p>
          <a:p>
            <a:endParaRPr lang="en-US" sz="22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 </a:t>
            </a:r>
            <a:r>
              <a:rPr lang="en-US" sz="2200" i="0" u="sng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program</a:t>
            </a:r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is a collection of </a:t>
            </a:r>
            <a:r>
              <a:rPr lang="en-US" sz="220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projects</a:t>
            </a:r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– together all the </a:t>
            </a:r>
            <a:r>
              <a:rPr lang="en-US" sz="220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projects </a:t>
            </a:r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form a connected package of work. The different </a:t>
            </a:r>
            <a:r>
              <a:rPr lang="en-US" sz="220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projects </a:t>
            </a:r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complement each other to assist the </a:t>
            </a:r>
            <a:r>
              <a:rPr lang="en-US" sz="220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program </a:t>
            </a:r>
            <a:r>
              <a:rPr lang="en-US" sz="22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in achieving its overall objectives</a:t>
            </a:r>
          </a:p>
          <a:p>
            <a:endParaRPr lang="en-US" dirty="0">
              <a:solidFill>
                <a:srgbClr val="202124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25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189D186-D564-455E-8E38-7E9C04714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F20841D-CF00-4081-9410-16025609F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Programs and projects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B2E846-1E55-4E65-A928-B98B84C7866B}"/>
              </a:ext>
            </a:extLst>
          </p:cNvPr>
          <p:cNvSpPr txBox="1"/>
          <p:nvPr/>
        </p:nvSpPr>
        <p:spPr>
          <a:xfrm>
            <a:off x="1360714" y="1854200"/>
            <a:ext cx="58674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rgbClr val="202124"/>
                </a:solidFill>
              </a:rPr>
              <a:t>Example 1: </a:t>
            </a:r>
          </a:p>
          <a:p>
            <a:r>
              <a:rPr lang="en-US" sz="2200" dirty="0">
                <a:solidFill>
                  <a:srgbClr val="202124"/>
                </a:solidFill>
              </a:rPr>
              <a:t>A food assistance program to assist communities devasted by floods</a:t>
            </a:r>
          </a:p>
          <a:p>
            <a:endParaRPr lang="en-US" sz="2200" dirty="0">
              <a:solidFill>
                <a:srgbClr val="202124"/>
              </a:solidFill>
            </a:endParaRPr>
          </a:p>
          <a:p>
            <a:r>
              <a:rPr lang="en-US" sz="2200" dirty="0">
                <a:solidFill>
                  <a:srgbClr val="202124"/>
                </a:solidFill>
              </a:rPr>
              <a:t>Projects under the program: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2124"/>
                </a:solidFill>
              </a:rPr>
              <a:t>Rehabilitation of damaged community infrastructure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200" dirty="0"/>
              <a:t>Cash-for-work schemes for vulnerable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200" dirty="0"/>
              <a:t>Micro-credit lending to communities</a:t>
            </a:r>
          </a:p>
        </p:txBody>
      </p:sp>
      <p:pic>
        <p:nvPicPr>
          <p:cNvPr id="4098" name="Picture 2" descr="Image result for food assistance program cambodia">
            <a:extLst>
              <a:ext uri="{FF2B5EF4-FFF2-40B4-BE49-F238E27FC236}">
                <a16:creationId xmlns:a16="http://schemas.microsoft.com/office/drawing/2014/main" id="{B4487E31-6C0D-4A83-8569-825BE4DDF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214" y="1854200"/>
            <a:ext cx="4044561" cy="226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floods cambodiacambodia">
            <a:extLst>
              <a:ext uri="{FF2B5EF4-FFF2-40B4-BE49-F238E27FC236}">
                <a16:creationId xmlns:a16="http://schemas.microsoft.com/office/drawing/2014/main" id="{FC0D95F0-D181-424D-987F-E05CF8797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214" y="4125685"/>
            <a:ext cx="4044561" cy="240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433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ABE825D-03E3-4756-8B51-3871E858C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DFF6A5E-D11A-4E50-8872-CEEC42DBA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Programs and projects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D80F9B-D083-4D42-A903-4504A58258D6}"/>
              </a:ext>
            </a:extLst>
          </p:cNvPr>
          <p:cNvSpPr txBox="1"/>
          <p:nvPr/>
        </p:nvSpPr>
        <p:spPr>
          <a:xfrm>
            <a:off x="1360714" y="1854200"/>
            <a:ext cx="5823857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rgbClr val="202124"/>
                </a:solidFill>
              </a:rPr>
              <a:t>Example 2: </a:t>
            </a:r>
          </a:p>
          <a:p>
            <a:r>
              <a:rPr lang="en-US" sz="2200" dirty="0">
                <a:solidFill>
                  <a:srgbClr val="202124"/>
                </a:solidFill>
              </a:rPr>
              <a:t>Program to improve health in rural areas</a:t>
            </a:r>
          </a:p>
          <a:p>
            <a:endParaRPr lang="en-US" sz="2200" dirty="0">
              <a:solidFill>
                <a:srgbClr val="202124"/>
              </a:solidFill>
            </a:endParaRPr>
          </a:p>
          <a:p>
            <a:r>
              <a:rPr lang="en-US" sz="2200" dirty="0">
                <a:solidFill>
                  <a:srgbClr val="202124"/>
                </a:solidFill>
              </a:rPr>
              <a:t>Projects under the program: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2124"/>
                </a:solidFill>
              </a:rPr>
              <a:t>Nutrition for elementary school children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200" dirty="0"/>
              <a:t>Immunization for mothers and children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D" sz="2200" dirty="0"/>
              <a:t>Awareness campaign for health and hygiene</a:t>
            </a:r>
          </a:p>
        </p:txBody>
      </p:sp>
      <p:pic>
        <p:nvPicPr>
          <p:cNvPr id="3074" name="Picture 2" descr="Image result for rural health programs vietnam">
            <a:extLst>
              <a:ext uri="{FF2B5EF4-FFF2-40B4-BE49-F238E27FC236}">
                <a16:creationId xmlns:a16="http://schemas.microsoft.com/office/drawing/2014/main" id="{7B0CF2A5-8F7E-4083-BAD7-93F9F768DD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7"/>
          <a:stretch/>
        </p:blipFill>
        <p:spPr bwMode="auto">
          <a:xfrm>
            <a:off x="7114903" y="1854200"/>
            <a:ext cx="5077097" cy="427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0138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E9190-D4D1-4C90-AE14-31605E8E4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826021" cy="1049235"/>
          </a:xfrm>
        </p:spPr>
        <p:txBody>
          <a:bodyPr/>
          <a:lstStyle/>
          <a:p>
            <a:r>
              <a:rPr lang="en-US" dirty="0"/>
              <a:t>Targeted interventions</a:t>
            </a:r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869718-7D75-4C4A-AF95-91277197C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A3965C-689A-4CED-B471-4E15D4EB6F8A}"/>
              </a:ext>
            </a:extLst>
          </p:cNvPr>
          <p:cNvSpPr txBox="1"/>
          <p:nvPr/>
        </p:nvSpPr>
        <p:spPr>
          <a:xfrm>
            <a:off x="1369422" y="1916447"/>
            <a:ext cx="969046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/>
              <a:t>Although the there is wide consensus on the role of economic growth as a means of long-term alleviation of poverty, most governments and donors continue to fund measures to target the poor directly and to provide a social safety net to protect against adverse shocks, through programs and projects</a:t>
            </a:r>
          </a:p>
          <a:p>
            <a:endParaRPr lang="en-US" sz="2200" dirty="0"/>
          </a:p>
          <a:p>
            <a:r>
              <a:rPr lang="en-US" sz="2200" dirty="0"/>
              <a:t>Such schemes can range from the provision of infrastructure, subsidized food, employment creation, access to health and other social facilities, microfinance and occasionally cash grants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4444225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277</TotalTime>
  <Words>971</Words>
  <Application>Microsoft Office PowerPoint</Application>
  <PresentationFormat>Widescreen</PresentationFormat>
  <Paragraphs>116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Arial</vt:lpstr>
      <vt:lpstr>Calibri</vt:lpstr>
      <vt:lpstr>Gill Sans MT</vt:lpstr>
      <vt:lpstr>Open Sans</vt:lpstr>
      <vt:lpstr>RooneyProRegular</vt:lpstr>
      <vt:lpstr>TheSans700</vt:lpstr>
      <vt:lpstr>Gallery</vt:lpstr>
      <vt:lpstr>Instruments to Alleviate Poverty</vt:lpstr>
      <vt:lpstr>PowerPoint Presentation</vt:lpstr>
      <vt:lpstr>PowerPoint Presentation</vt:lpstr>
      <vt:lpstr>Instruments to alleviate poverty</vt:lpstr>
      <vt:lpstr>Poverty alleviation strategy</vt:lpstr>
      <vt:lpstr>Policy and the policy cycle</vt:lpstr>
      <vt:lpstr>The Policy Cycle </vt:lpstr>
      <vt:lpstr>The policy cycle</vt:lpstr>
      <vt:lpstr>Examples of policies to alleviate poverty</vt:lpstr>
      <vt:lpstr>Case study: setting the minimum wage </vt:lpstr>
      <vt:lpstr>Poverty and social impact analysis</vt:lpstr>
      <vt:lpstr>Rationale For psia</vt:lpstr>
      <vt:lpstr>Benefits of PSIA</vt:lpstr>
      <vt:lpstr>PSIA FRAMEWORK</vt:lpstr>
      <vt:lpstr>Programs and projects</vt:lpstr>
      <vt:lpstr>Programs and projects</vt:lpstr>
      <vt:lpstr>Programs and projects</vt:lpstr>
      <vt:lpstr>Targeted interventions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januar hakim</dc:creator>
  <cp:lastModifiedBy>januar hakim</cp:lastModifiedBy>
  <cp:revision>23</cp:revision>
  <dcterms:created xsi:type="dcterms:W3CDTF">2021-02-17T11:07:29Z</dcterms:created>
  <dcterms:modified xsi:type="dcterms:W3CDTF">2021-02-17T23:26:35Z</dcterms:modified>
</cp:coreProperties>
</file>