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74"/>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9" r:id="rId48"/>
    <p:sldId id="370" r:id="rId49"/>
    <p:sldId id="371" r:id="rId50"/>
    <p:sldId id="373" r:id="rId51"/>
    <p:sldId id="374" r:id="rId52"/>
    <p:sldId id="375" r:id="rId53"/>
    <p:sldId id="376" r:id="rId54"/>
    <p:sldId id="377" r:id="rId55"/>
    <p:sldId id="378" r:id="rId56"/>
    <p:sldId id="379" r:id="rId57"/>
    <p:sldId id="380" r:id="rId58"/>
    <p:sldId id="381" r:id="rId59"/>
    <p:sldId id="382" r:id="rId60"/>
    <p:sldId id="383" r:id="rId61"/>
    <p:sldId id="384" r:id="rId62"/>
    <p:sldId id="385" r:id="rId63"/>
    <p:sldId id="386" r:id="rId64"/>
    <p:sldId id="387" r:id="rId65"/>
    <p:sldId id="388" r:id="rId66"/>
    <p:sldId id="389" r:id="rId67"/>
    <p:sldId id="390" r:id="rId68"/>
    <p:sldId id="391" r:id="rId69"/>
    <p:sldId id="392" r:id="rId70"/>
    <p:sldId id="393" r:id="rId71"/>
    <p:sldId id="394" r:id="rId72"/>
    <p:sldId id="320"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68" autoAdjust="0"/>
    <p:restoredTop sz="94660"/>
  </p:normalViewPr>
  <p:slideViewPr>
    <p:cSldViewPr>
      <p:cViewPr varScale="1">
        <p:scale>
          <a:sx n="91" d="100"/>
          <a:sy n="91" d="100"/>
        </p:scale>
        <p:origin x="1347"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2025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90555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52351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14087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0291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520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50938" y="692150"/>
            <a:ext cx="4556125" cy="3416300"/>
          </a:xfrm>
          <a:ln cap="flat"/>
        </p:spPr>
      </p:sp>
      <p:sp>
        <p:nvSpPr>
          <p:cNvPr id="983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7540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85379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319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8213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0489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31054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77950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50938" y="692150"/>
            <a:ext cx="4556125" cy="3416300"/>
          </a:xfrm>
          <a:ln cap="flat"/>
        </p:spPr>
      </p:sp>
      <p:sp>
        <p:nvSpPr>
          <p:cNvPr id="1013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52162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62233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2890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8772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4473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9949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2738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80510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2228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628316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79836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3213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061903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278144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4982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47794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69185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71409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16915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837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237661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98144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537420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81381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01616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33235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127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FN281: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smtClean="0"/>
              <a:t>FN281: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FN281: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FN281: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34984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9979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An Introduction to Investment Basics</a:t>
            </a:r>
          </a:p>
        </p:txBody>
      </p:sp>
      <p:sp>
        <p:nvSpPr>
          <p:cNvPr id="6147" name="Rectangle 3"/>
          <p:cNvSpPr>
            <a:spLocks noGrp="1" noChangeArrowheads="1"/>
          </p:cNvSpPr>
          <p:nvPr>
            <p:ph type="body" sz="half" idx="1"/>
          </p:nvPr>
        </p:nvSpPr>
        <p:spPr>
          <a:noFill/>
          <a:ln/>
        </p:spPr>
        <p:txBody>
          <a:bodyPr/>
          <a:lstStyle/>
          <a:p>
            <a:r>
              <a:rPr lang="en-US" sz="2800" dirty="0"/>
              <a:t>Keep in mind why you are investing</a:t>
            </a:r>
          </a:p>
          <a:p>
            <a:r>
              <a:rPr lang="en-US" sz="2800" dirty="0"/>
              <a:t>Determine how much you can set aside for investing</a:t>
            </a:r>
          </a:p>
          <a:p>
            <a:r>
              <a:rPr lang="en-US" sz="2800" dirty="0"/>
              <a:t>Just Do It!</a:t>
            </a:r>
          </a:p>
        </p:txBody>
      </p:sp>
    </p:spTree>
    <p:extLst>
      <p:ext uri="{BB962C8B-B14F-4D97-AF65-F5344CB8AC3E}">
        <p14:creationId xmlns:p14="http://schemas.microsoft.com/office/powerpoint/2010/main" val="2224213889"/>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Investing Versus Speculating</a:t>
            </a:r>
          </a:p>
        </p:txBody>
      </p:sp>
      <p:sp>
        <p:nvSpPr>
          <p:cNvPr id="16387" name="Rectangle 3"/>
          <p:cNvSpPr>
            <a:spLocks noGrp="1" noChangeArrowheads="1"/>
          </p:cNvSpPr>
          <p:nvPr>
            <p:ph type="body" idx="1"/>
          </p:nvPr>
        </p:nvSpPr>
        <p:spPr>
          <a:noFill/>
          <a:ln/>
        </p:spPr>
        <p:txBody>
          <a:bodyPr/>
          <a:lstStyle/>
          <a:p>
            <a:pPr>
              <a:lnSpc>
                <a:spcPct val="90000"/>
              </a:lnSpc>
            </a:pPr>
            <a:r>
              <a:rPr lang="en-US" dirty="0"/>
              <a:t>Investing -- putting your money into an asset that generates a return</a:t>
            </a:r>
          </a:p>
          <a:p>
            <a:pPr lvl="1">
              <a:lnSpc>
                <a:spcPct val="90000"/>
              </a:lnSpc>
            </a:pPr>
            <a:r>
              <a:rPr lang="en-US" dirty="0"/>
              <a:t>Examples -- stocks, bonds, mutual funds, or real estate</a:t>
            </a:r>
          </a:p>
          <a:p>
            <a:pPr>
              <a:lnSpc>
                <a:spcPct val="90000"/>
              </a:lnSpc>
            </a:pPr>
            <a:r>
              <a:rPr lang="en-US" dirty="0"/>
              <a:t>Speculating -- putting your money into an asset that the future value, or return, relies on supply and demand </a:t>
            </a:r>
          </a:p>
          <a:p>
            <a:pPr lvl="1">
              <a:lnSpc>
                <a:spcPct val="90000"/>
              </a:lnSpc>
            </a:pPr>
            <a:r>
              <a:rPr lang="en-US" dirty="0"/>
              <a:t>Examples -- collectors items, gold, baseball cards, or derivative securities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38056153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Setting Investment Goals</a:t>
            </a:r>
          </a:p>
        </p:txBody>
      </p:sp>
      <p:sp>
        <p:nvSpPr>
          <p:cNvPr id="8195" name="Rectangle 3"/>
          <p:cNvSpPr>
            <a:spLocks noGrp="1" noChangeArrowheads="1"/>
          </p:cNvSpPr>
          <p:nvPr>
            <p:ph type="body" idx="1"/>
          </p:nvPr>
        </p:nvSpPr>
        <p:spPr>
          <a:noFill/>
          <a:ln/>
        </p:spPr>
        <p:txBody>
          <a:bodyPr/>
          <a:lstStyle/>
          <a:p>
            <a:r>
              <a:rPr lang="en-US" dirty="0"/>
              <a:t>Write down your goals and prioritize them</a:t>
            </a:r>
          </a:p>
          <a:p>
            <a:r>
              <a:rPr lang="en-US" dirty="0"/>
              <a:t>Attach costs to the goals chosen</a:t>
            </a:r>
          </a:p>
          <a:p>
            <a:r>
              <a:rPr lang="en-US" dirty="0"/>
              <a:t>Determine the date when the money will be needed</a:t>
            </a:r>
          </a:p>
          <a:p>
            <a:r>
              <a:rPr lang="en-US" dirty="0"/>
              <a:t>Periodically reevaluate your goals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6129238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ox(in)">
                                      <p:cBhvr>
                                        <p:cTn id="7" dur="500"/>
                                        <p:tgtEl>
                                          <p:spTgt spid="8195">
                                            <p:txEl>
                                              <p:pRg st="0" end="0"/>
                                            </p:txEl>
                                          </p:spTgt>
                                        </p:tgtEl>
                                      </p:cBhvr>
                                    </p:animEffect>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ox(in)">
                                      <p:cBhvr>
                                        <p:cTn id="12" dur="500"/>
                                        <p:tgtEl>
                                          <p:spTgt spid="8195">
                                            <p:txEl>
                                              <p:pRg st="1" end="1"/>
                                            </p:txEl>
                                          </p:spTgt>
                                        </p:tgtEl>
                                      </p:cBhvr>
                                    </p:animEffect>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ox(in)">
                                      <p:cBhvr>
                                        <p:cTn id="17" dur="500"/>
                                        <p:tgtEl>
                                          <p:spTgt spid="8195">
                                            <p:txEl>
                                              <p:pRg st="2" end="2"/>
                                            </p:txEl>
                                          </p:spTgt>
                                        </p:tgtEl>
                                      </p:cBhvr>
                                    </p:animEffect>
                                  </p:childTnLst>
                                  <p:subTnLst>
                                    <p:animClr clrSpc="rgb" dir="cw">
                                      <p:cBhvr override="childStyle">
                                        <p:cTn dur="1" fill="hold" display="0" masterRel="nextClick" afterEffect="1"/>
                                        <p:tgtEl>
                                          <p:spTgt spid="8195">
                                            <p:txEl>
                                              <p:pRg st="2" end="2"/>
                                            </p:txEl>
                                          </p:spTgt>
                                        </p:tgtEl>
                                        <p:attrNameLst>
                                          <p:attrName>ppt_c</p:attrName>
                                        </p:attrNameLst>
                                      </p:cBhvr>
                                      <p:to>
                                        <a:schemeClr val="folHlink"/>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ox(in)">
                                      <p:cBhvr>
                                        <p:cTn id="22" dur="500"/>
                                        <p:tgtEl>
                                          <p:spTgt spid="8195">
                                            <p:txEl>
                                              <p:pRg st="3" end="3"/>
                                            </p:txEl>
                                          </p:spTgt>
                                        </p:tgtEl>
                                      </p:cBhvr>
                                    </p:animEffect>
                                  </p:childTnLst>
                                  <p:subTnLst>
                                    <p:animClr clrSpc="rgb" dir="cw">
                                      <p:cBhvr override="childStyle">
                                        <p:cTn dur="1" fill="hold" display="0" masterRel="nextClick" afterEffect="1"/>
                                        <p:tgtEl>
                                          <p:spTgt spid="8195">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Questions You Should Ask Yourself About Your Goals</a:t>
            </a:r>
          </a:p>
        </p:txBody>
      </p:sp>
      <p:sp>
        <p:nvSpPr>
          <p:cNvPr id="10243" name="Rectangle 3"/>
          <p:cNvSpPr>
            <a:spLocks noGrp="1" noChangeArrowheads="1"/>
          </p:cNvSpPr>
          <p:nvPr>
            <p:ph type="body" idx="1"/>
          </p:nvPr>
        </p:nvSpPr>
        <p:spPr>
          <a:noFill/>
          <a:ln/>
        </p:spPr>
        <p:txBody>
          <a:bodyPr/>
          <a:lstStyle/>
          <a:p>
            <a:r>
              <a:rPr lang="en-US"/>
              <a:t>What are the consequences if I don’t achieve the goal?</a:t>
            </a:r>
          </a:p>
          <a:p>
            <a:r>
              <a:rPr lang="en-US"/>
              <a:t>How much am I willing to sacrifice to meet the goal?</a:t>
            </a:r>
          </a:p>
          <a:p>
            <a:r>
              <a:rPr lang="en-US"/>
              <a:t>How much money do I need to achieve the goal?</a:t>
            </a:r>
          </a:p>
          <a:p>
            <a:r>
              <a:rPr lang="en-US"/>
              <a:t>When do I need the money?</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339481405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Don’t Forget the Time Value of Money</a:t>
            </a:r>
          </a:p>
        </p:txBody>
      </p:sp>
      <p:sp>
        <p:nvSpPr>
          <p:cNvPr id="95235" name="Rectangle 3"/>
          <p:cNvSpPr>
            <a:spLocks noGrp="1" noChangeArrowheads="1"/>
          </p:cNvSpPr>
          <p:nvPr>
            <p:ph type="body" idx="1"/>
          </p:nvPr>
        </p:nvSpPr>
        <p:spPr/>
        <p:txBody>
          <a:bodyPr/>
          <a:lstStyle/>
          <a:p>
            <a:pPr>
              <a:lnSpc>
                <a:spcPct val="90000"/>
              </a:lnSpc>
            </a:pPr>
            <a:r>
              <a:rPr lang="en-US" dirty="0"/>
              <a:t>If your goal is to retire in 40 years with </a:t>
            </a:r>
            <a:r>
              <a:rPr lang="en-US" dirty="0" smtClean="0"/>
              <a:t>THB 5,000,000 </a:t>
            </a:r>
            <a:r>
              <a:rPr lang="en-US" dirty="0"/>
              <a:t>and you assume an 8% return, how much will you need to invest annually?</a:t>
            </a:r>
          </a:p>
          <a:p>
            <a:pPr>
              <a:lnSpc>
                <a:spcPct val="90000"/>
              </a:lnSpc>
              <a:buFont typeface="Wingdings" pitchFamily="2" charset="2"/>
              <a:buNone/>
            </a:pPr>
            <a:endParaRPr lang="en-US" dirty="0"/>
          </a:p>
          <a:p>
            <a:pPr>
              <a:lnSpc>
                <a:spcPct val="90000"/>
              </a:lnSpc>
              <a:buFont typeface="Wingdings" pitchFamily="2" charset="2"/>
              <a:buNone/>
            </a:pPr>
            <a:r>
              <a:rPr lang="en-US" dirty="0"/>
              <a:t>		FV = PMT(PVIFA </a:t>
            </a:r>
            <a:r>
              <a:rPr lang="en-US" baseline="-25000" dirty="0"/>
              <a:t>i%, n </a:t>
            </a:r>
            <a:r>
              <a:rPr lang="en-US" baseline="-25000" dirty="0" err="1"/>
              <a:t>yrs</a:t>
            </a:r>
            <a:r>
              <a:rPr lang="en-US" baseline="-25000" dirty="0"/>
              <a:t> </a:t>
            </a:r>
            <a:r>
              <a:rPr lang="en-US" dirty="0"/>
              <a:t>)</a:t>
            </a:r>
          </a:p>
          <a:p>
            <a:pPr>
              <a:lnSpc>
                <a:spcPct val="90000"/>
              </a:lnSpc>
              <a:buFont typeface="Wingdings" pitchFamily="2" charset="2"/>
              <a:buNone/>
            </a:pPr>
            <a:r>
              <a:rPr lang="en-US" dirty="0"/>
              <a:t>		</a:t>
            </a:r>
            <a:r>
              <a:rPr lang="en-US" dirty="0" smtClean="0"/>
              <a:t>THB 5,000,000 </a:t>
            </a:r>
            <a:r>
              <a:rPr lang="en-US" dirty="0"/>
              <a:t>= PMT(259.052)</a:t>
            </a:r>
          </a:p>
          <a:p>
            <a:pPr>
              <a:lnSpc>
                <a:spcPct val="90000"/>
              </a:lnSpc>
              <a:buFont typeface="Wingdings" pitchFamily="2" charset="2"/>
              <a:buNone/>
            </a:pPr>
            <a:r>
              <a:rPr lang="en-US" dirty="0"/>
              <a:t>		</a:t>
            </a:r>
            <a:r>
              <a:rPr lang="en-US" dirty="0" smtClean="0"/>
              <a:t>THB19,300     </a:t>
            </a:r>
            <a:r>
              <a:rPr lang="en-US" dirty="0"/>
              <a:t>= PMT</a:t>
            </a:r>
            <a:endParaRPr lang="en-US" baseline="-250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4237549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Tax Savvy Investing</a:t>
            </a:r>
          </a:p>
        </p:txBody>
      </p:sp>
      <p:sp>
        <p:nvSpPr>
          <p:cNvPr id="28675" name="Rectangle 3"/>
          <p:cNvSpPr>
            <a:spLocks noGrp="1" noChangeArrowheads="1"/>
          </p:cNvSpPr>
          <p:nvPr>
            <p:ph type="body" idx="1"/>
          </p:nvPr>
        </p:nvSpPr>
        <p:spPr>
          <a:noFill/>
          <a:ln/>
        </p:spPr>
        <p:txBody>
          <a:bodyPr/>
          <a:lstStyle/>
          <a:p>
            <a:pPr>
              <a:lnSpc>
                <a:spcPct val="90000"/>
              </a:lnSpc>
            </a:pPr>
            <a:r>
              <a:rPr lang="en-US" dirty="0"/>
              <a:t>Determine your marginal tax rate</a:t>
            </a:r>
          </a:p>
          <a:p>
            <a:pPr>
              <a:lnSpc>
                <a:spcPct val="90000"/>
              </a:lnSpc>
            </a:pPr>
            <a:r>
              <a:rPr lang="en-US" dirty="0"/>
              <a:t>Consider tax-free alternatives</a:t>
            </a:r>
          </a:p>
          <a:p>
            <a:pPr>
              <a:lnSpc>
                <a:spcPct val="90000"/>
              </a:lnSpc>
            </a:pPr>
            <a:r>
              <a:rPr lang="en-US" dirty="0" smtClean="0"/>
              <a:t>Capital </a:t>
            </a:r>
            <a:r>
              <a:rPr lang="en-US" dirty="0"/>
              <a:t>gains beat current income</a:t>
            </a:r>
          </a:p>
          <a:p>
            <a:pPr lvl="1">
              <a:lnSpc>
                <a:spcPct val="90000"/>
              </a:lnSpc>
            </a:pPr>
            <a:r>
              <a:rPr lang="en-US" dirty="0"/>
              <a:t>20% instead of </a:t>
            </a:r>
            <a:r>
              <a:rPr lang="en-US" dirty="0" smtClean="0"/>
              <a:t>35% </a:t>
            </a:r>
            <a:r>
              <a:rPr lang="en-US" dirty="0"/>
              <a:t>or higher tax </a:t>
            </a:r>
            <a:r>
              <a:rPr lang="en-US" dirty="0" smtClean="0"/>
              <a:t>rate</a:t>
            </a: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50468064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Financial Reality Check</a:t>
            </a:r>
          </a:p>
        </p:txBody>
      </p:sp>
      <p:sp>
        <p:nvSpPr>
          <p:cNvPr id="12291" name="Rectangle 3"/>
          <p:cNvSpPr>
            <a:spLocks noGrp="1" noChangeArrowheads="1"/>
          </p:cNvSpPr>
          <p:nvPr>
            <p:ph type="body" sz="half" idx="1"/>
          </p:nvPr>
        </p:nvSpPr>
        <p:spPr>
          <a:xfrm>
            <a:off x="990600" y="1676400"/>
            <a:ext cx="6400800" cy="3962400"/>
          </a:xfrm>
          <a:noFill/>
          <a:ln/>
        </p:spPr>
        <p:txBody>
          <a:bodyPr/>
          <a:lstStyle/>
          <a:p>
            <a:pPr>
              <a:lnSpc>
                <a:spcPct val="90000"/>
              </a:lnSpc>
            </a:pPr>
            <a:r>
              <a:rPr lang="en-US" sz="2800" dirty="0"/>
              <a:t>Balance your budget -- control spending</a:t>
            </a:r>
          </a:p>
          <a:p>
            <a:pPr>
              <a:lnSpc>
                <a:spcPct val="90000"/>
              </a:lnSpc>
            </a:pPr>
            <a:endParaRPr lang="en-US" sz="2800" dirty="0" smtClean="0"/>
          </a:p>
          <a:p>
            <a:pPr>
              <a:lnSpc>
                <a:spcPct val="90000"/>
              </a:lnSpc>
            </a:pPr>
            <a:r>
              <a:rPr lang="en-US" sz="2800" dirty="0" smtClean="0"/>
              <a:t>Put </a:t>
            </a:r>
            <a:r>
              <a:rPr lang="en-US" sz="2800" dirty="0"/>
              <a:t>a safety net in place -- buy insurance</a:t>
            </a:r>
          </a:p>
          <a:p>
            <a:pPr>
              <a:lnSpc>
                <a:spcPct val="90000"/>
              </a:lnSpc>
            </a:pPr>
            <a:endParaRPr lang="en-US" sz="2800" dirty="0" smtClean="0"/>
          </a:p>
          <a:p>
            <a:pPr>
              <a:lnSpc>
                <a:spcPct val="90000"/>
              </a:lnSpc>
            </a:pPr>
            <a:r>
              <a:rPr lang="en-US" sz="2800" dirty="0" smtClean="0"/>
              <a:t>Maintain </a:t>
            </a:r>
            <a:r>
              <a:rPr lang="en-US" sz="2800" dirty="0"/>
              <a:t>adequate emergency funds -- keep a proper level of liquidity</a:t>
            </a:r>
          </a:p>
        </p:txBody>
      </p:sp>
    </p:spTree>
    <p:extLst>
      <p:ext uri="{BB962C8B-B14F-4D97-AF65-F5344CB8AC3E}">
        <p14:creationId xmlns:p14="http://schemas.microsoft.com/office/powerpoint/2010/main" val="53187537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noFill/>
          <a:ln/>
        </p:spPr>
        <p:txBody>
          <a:bodyPr/>
          <a:lstStyle/>
          <a:p>
            <a:r>
              <a:rPr lang="en-US"/>
              <a:t>Investment Reality Check</a:t>
            </a:r>
          </a:p>
        </p:txBody>
      </p:sp>
      <p:sp>
        <p:nvSpPr>
          <p:cNvPr id="97283" name="Rectangle 3"/>
          <p:cNvSpPr>
            <a:spLocks noGrp="1" noChangeArrowheads="1"/>
          </p:cNvSpPr>
          <p:nvPr>
            <p:ph type="body" sz="half" idx="2"/>
          </p:nvPr>
        </p:nvSpPr>
        <p:spPr>
          <a:xfrm>
            <a:off x="4572000" y="1600200"/>
            <a:ext cx="3787775" cy="4114800"/>
          </a:xfrm>
          <a:noFill/>
          <a:ln/>
        </p:spPr>
        <p:txBody>
          <a:bodyPr/>
          <a:lstStyle/>
          <a:p>
            <a:pPr>
              <a:lnSpc>
                <a:spcPct val="90000"/>
              </a:lnSpc>
              <a:buFont typeface="Wingdings" pitchFamily="2" charset="2"/>
              <a:buNone/>
            </a:pPr>
            <a:r>
              <a:rPr lang="en-US" sz="2800" dirty="0"/>
              <a:t>If I don’t reach this goal, what are the consequences?</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Am I willing to make the sacrifices to reach this goal?</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IF SO….invest…..</a:t>
            </a:r>
          </a:p>
        </p:txBody>
      </p:sp>
      <p:pic>
        <p:nvPicPr>
          <p:cNvPr id="97285"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838200" y="2266950"/>
            <a:ext cx="3787775" cy="29337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60924698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Starting Your Investment Program</a:t>
            </a:r>
          </a:p>
        </p:txBody>
      </p:sp>
      <p:sp>
        <p:nvSpPr>
          <p:cNvPr id="14339" name="Rectangle 3"/>
          <p:cNvSpPr>
            <a:spLocks noGrp="1" noChangeArrowheads="1"/>
          </p:cNvSpPr>
          <p:nvPr>
            <p:ph type="body" idx="1"/>
          </p:nvPr>
        </p:nvSpPr>
        <p:spPr>
          <a:noFill/>
          <a:ln/>
        </p:spPr>
        <p:txBody>
          <a:bodyPr/>
          <a:lstStyle/>
          <a:p>
            <a:r>
              <a:rPr lang="en-US" dirty="0"/>
              <a:t>Pay yourself first</a:t>
            </a:r>
          </a:p>
          <a:p>
            <a:r>
              <a:rPr lang="en-US" dirty="0"/>
              <a:t>Make investing automatic</a:t>
            </a:r>
          </a:p>
          <a:p>
            <a:r>
              <a:rPr lang="en-US" dirty="0"/>
              <a:t>Take advantage of Uncle Sam and your employer</a:t>
            </a:r>
          </a:p>
          <a:p>
            <a:r>
              <a:rPr lang="en-US" dirty="0"/>
              <a:t>Invest your windfalls</a:t>
            </a:r>
          </a:p>
          <a:p>
            <a:r>
              <a:rPr lang="en-US" dirty="0"/>
              <a:t>Make 2 months a year investment months </a:t>
            </a:r>
            <a:r>
              <a:rPr lang="en-US" dirty="0">
                <a:cs typeface="Arial" charset="0"/>
              </a:rPr>
              <a:t>– </a:t>
            </a:r>
            <a:r>
              <a:rPr lang="en-US" dirty="0"/>
              <a:t>live a “life of poverty”</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55501810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Investment Choices</a:t>
            </a:r>
          </a:p>
        </p:txBody>
      </p:sp>
      <p:sp>
        <p:nvSpPr>
          <p:cNvPr id="18435" name="Rectangle 3"/>
          <p:cNvSpPr>
            <a:spLocks noGrp="1" noChangeArrowheads="1"/>
          </p:cNvSpPr>
          <p:nvPr>
            <p:ph type="body" sz="half" idx="2"/>
          </p:nvPr>
        </p:nvSpPr>
        <p:spPr>
          <a:noFill/>
          <a:ln/>
        </p:spPr>
        <p:txBody>
          <a:bodyPr/>
          <a:lstStyle/>
          <a:p>
            <a:r>
              <a:rPr lang="en-US" sz="2800" dirty="0"/>
              <a:t>Lending investments</a:t>
            </a:r>
          </a:p>
          <a:p>
            <a:pPr>
              <a:buFont typeface="Wingdings" pitchFamily="2" charset="2"/>
              <a:buNone/>
            </a:pPr>
            <a:endParaRPr lang="en-US" sz="2800" dirty="0"/>
          </a:p>
          <a:p>
            <a:r>
              <a:rPr lang="en-US" sz="2800" dirty="0"/>
              <a:t>Ownership investments</a:t>
            </a:r>
          </a:p>
        </p:txBody>
      </p:sp>
      <p:grpSp>
        <p:nvGrpSpPr>
          <p:cNvPr id="18438" name="Group 6"/>
          <p:cNvGrpSpPr>
            <a:grpSpLocks/>
          </p:cNvGrpSpPr>
          <p:nvPr/>
        </p:nvGrpSpPr>
        <p:grpSpPr bwMode="auto">
          <a:xfrm>
            <a:off x="990600" y="2589213"/>
            <a:ext cx="3800475" cy="2986087"/>
            <a:chOff x="624" y="1631"/>
            <a:chExt cx="2394" cy="1881"/>
          </a:xfrm>
        </p:grpSpPr>
        <p:pic>
          <p:nvPicPr>
            <p:cNvPr id="1843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1631"/>
              <a:ext cx="2394" cy="1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681" y="1659"/>
              <a:ext cx="2272" cy="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594145441"/>
      </p:ext>
    </p:extLst>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Lending Investments</a:t>
            </a:r>
          </a:p>
        </p:txBody>
      </p:sp>
      <p:sp>
        <p:nvSpPr>
          <p:cNvPr id="20483" name="Rectangle 3"/>
          <p:cNvSpPr>
            <a:spLocks noGrp="1" noChangeArrowheads="1"/>
          </p:cNvSpPr>
          <p:nvPr>
            <p:ph type="body" idx="1"/>
          </p:nvPr>
        </p:nvSpPr>
        <p:spPr>
          <a:noFill/>
          <a:ln/>
        </p:spPr>
        <p:txBody>
          <a:bodyPr/>
          <a:lstStyle/>
          <a:p>
            <a:r>
              <a:rPr lang="en-US" sz="2800" dirty="0"/>
              <a:t>Placing your money into savings accounts and bonds which are issued by corporations and the government</a:t>
            </a:r>
          </a:p>
          <a:p>
            <a:r>
              <a:rPr lang="en-US" sz="2800" dirty="0"/>
              <a:t>Bonds -- debt instruments that provide a return in the form of a coupon interest rate payment and par value at the stated maturity date</a:t>
            </a:r>
          </a:p>
          <a:p>
            <a:r>
              <a:rPr lang="en-US" sz="2800" dirty="0"/>
              <a:t>Most have a fixed rate of return, although some rates vary or float</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42445397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Ownership Investments</a:t>
            </a:r>
          </a:p>
        </p:txBody>
      </p:sp>
      <p:sp>
        <p:nvSpPr>
          <p:cNvPr id="22531" name="Rectangle 3"/>
          <p:cNvSpPr>
            <a:spLocks noGrp="1" noChangeArrowheads="1"/>
          </p:cNvSpPr>
          <p:nvPr>
            <p:ph type="body" idx="1"/>
          </p:nvPr>
        </p:nvSpPr>
        <p:spPr>
          <a:noFill/>
          <a:ln/>
        </p:spPr>
        <p:txBody>
          <a:bodyPr/>
          <a:lstStyle/>
          <a:p>
            <a:r>
              <a:rPr lang="en-US"/>
              <a:t>Placing your money into preferred and common stocks. You become part owner in the corporation and receive a portion of the profits as dividends.  </a:t>
            </a:r>
          </a:p>
          <a:p>
            <a:pPr lvl="1"/>
            <a:r>
              <a:rPr lang="en-US" sz="2400"/>
              <a:t>Dividends on preferred stock are generally fixed.</a:t>
            </a:r>
          </a:p>
          <a:p>
            <a:pPr>
              <a:buFont typeface="Wingdings" pitchFamily="2" charset="2"/>
              <a:buNone/>
            </a:pPr>
            <a:endParaRPr lang="en-US" sz="2800"/>
          </a:p>
          <a:p>
            <a:r>
              <a:rPr lang="en-US"/>
              <a:t>Buying real estate to generate a return through rent or capital appreciation.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22132721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a:t>Hierarchy of Payment to Investors</a:t>
            </a:r>
          </a:p>
        </p:txBody>
      </p:sp>
      <p:sp>
        <p:nvSpPr>
          <p:cNvPr id="24579" name="Rectangle 3"/>
          <p:cNvSpPr>
            <a:spLocks noGrp="1" noChangeArrowheads="1"/>
          </p:cNvSpPr>
          <p:nvPr>
            <p:ph type="body" sz="half" idx="2"/>
          </p:nvPr>
        </p:nvSpPr>
        <p:spPr>
          <a:noFill/>
          <a:ln/>
        </p:spPr>
        <p:txBody>
          <a:bodyPr/>
          <a:lstStyle/>
          <a:p>
            <a:r>
              <a:rPr lang="en-US" sz="2800" dirty="0"/>
              <a:t>Bond holders </a:t>
            </a:r>
          </a:p>
          <a:p>
            <a:pPr>
              <a:buFont typeface="Wingdings" pitchFamily="2" charset="2"/>
              <a:buNone/>
            </a:pPr>
            <a:endParaRPr lang="en-US" sz="2800" dirty="0"/>
          </a:p>
          <a:p>
            <a:r>
              <a:rPr lang="en-US" sz="2800" dirty="0"/>
              <a:t>Preferred stockholders</a:t>
            </a:r>
          </a:p>
          <a:p>
            <a:pPr>
              <a:buFont typeface="Wingdings" pitchFamily="2" charset="2"/>
              <a:buNone/>
            </a:pPr>
            <a:endParaRPr lang="en-US" sz="2800" dirty="0"/>
          </a:p>
          <a:p>
            <a:r>
              <a:rPr lang="en-US" sz="2800" dirty="0"/>
              <a:t>Common stockholders</a:t>
            </a:r>
          </a:p>
        </p:txBody>
      </p:sp>
      <p:pic>
        <p:nvPicPr>
          <p:cNvPr id="2458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676400"/>
            <a:ext cx="3197225" cy="3733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41182158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strips(downLeft)">
                                      <p:cBhvr>
                                        <p:cTn id="7" dur="500"/>
                                        <p:tgtEl>
                                          <p:spTgt spid="24579">
                                            <p:txEl>
                                              <p:pRg st="0" end="0"/>
                                            </p:txEl>
                                          </p:spTgt>
                                        </p:tgtEl>
                                      </p:cBhvr>
                                    </p:animEffect>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4579">
                                            <p:txEl>
                                              <p:pRg st="2" end="2"/>
                                            </p:txEl>
                                          </p:spTgt>
                                        </p:tgtEl>
                                        <p:attrNameLst>
                                          <p:attrName>style.visibility</p:attrName>
                                        </p:attrNameLst>
                                      </p:cBhvr>
                                      <p:to>
                                        <p:strVal val="visible"/>
                                      </p:to>
                                    </p:set>
                                    <p:animEffect transition="in" filter="strips(downLeft)">
                                      <p:cBhvr>
                                        <p:cTn id="12" dur="500"/>
                                        <p:tgtEl>
                                          <p:spTgt spid="24579">
                                            <p:txEl>
                                              <p:pRg st="2" end="2"/>
                                            </p:txEl>
                                          </p:spTgt>
                                        </p:tgtEl>
                                      </p:cBhvr>
                                    </p:animEffect>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4579">
                                            <p:txEl>
                                              <p:pRg st="4" end="4"/>
                                            </p:txEl>
                                          </p:spTgt>
                                        </p:tgtEl>
                                        <p:attrNameLst>
                                          <p:attrName>style.visibility</p:attrName>
                                        </p:attrNameLst>
                                      </p:cBhvr>
                                      <p:to>
                                        <p:strVal val="visible"/>
                                      </p:to>
                                    </p:set>
                                    <p:animEffect transition="in" filter="strips(downLeft)">
                                      <p:cBhvr>
                                        <p:cTn id="17" dur="500"/>
                                        <p:tgtEl>
                                          <p:spTgt spid="24579">
                                            <p:txEl>
                                              <p:pRg st="4" end="4"/>
                                            </p:txEl>
                                          </p:spTgt>
                                        </p:tgtEl>
                                      </p:cBhvr>
                                    </p:animEffect>
                                  </p:childTnLst>
                                  <p:subTnLst>
                                    <p:animClr clrSpc="rgb" dir="cw">
                                      <p:cBhvr override="childStyle">
                                        <p:cTn dur="1" fill="hold" display="0" masterRel="nextClick" afterEffect="1"/>
                                        <p:tgtEl>
                                          <p:spTgt spid="24579">
                                            <p:txEl>
                                              <p:pRg st="4" end="4"/>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Returns From Investing</a:t>
            </a:r>
          </a:p>
        </p:txBody>
      </p:sp>
      <p:sp>
        <p:nvSpPr>
          <p:cNvPr id="26627" name="Rectangle 3"/>
          <p:cNvSpPr>
            <a:spLocks noGrp="1" noChangeArrowheads="1"/>
          </p:cNvSpPr>
          <p:nvPr>
            <p:ph type="body" idx="1"/>
          </p:nvPr>
        </p:nvSpPr>
        <p:spPr>
          <a:noFill/>
          <a:ln/>
        </p:spPr>
        <p:txBody>
          <a:bodyPr/>
          <a:lstStyle/>
          <a:p>
            <a:r>
              <a:rPr lang="en-US"/>
              <a:t>Capital gains/losses</a:t>
            </a:r>
          </a:p>
          <a:p>
            <a:r>
              <a:rPr lang="en-US"/>
              <a:t>Income</a:t>
            </a:r>
          </a:p>
          <a:p>
            <a:pPr lvl="1">
              <a:buSzPct val="75000"/>
            </a:pPr>
            <a:r>
              <a:rPr lang="en-US"/>
              <a:t>from bonds you receive interest</a:t>
            </a:r>
          </a:p>
          <a:p>
            <a:pPr lvl="1">
              <a:buSzPct val="75000"/>
            </a:pPr>
            <a:r>
              <a:rPr lang="en-US"/>
              <a:t>from stocks you receive dividends</a:t>
            </a:r>
          </a:p>
          <a:p>
            <a:r>
              <a:rPr lang="en-US"/>
              <a:t>Rate of return =  </a:t>
            </a:r>
          </a:p>
          <a:p>
            <a:pPr>
              <a:buFont typeface="Wingdings" pitchFamily="2" charset="2"/>
              <a:buNone/>
            </a:pPr>
            <a:r>
              <a:rPr lang="en-US"/>
              <a:t>   </a:t>
            </a:r>
            <a:r>
              <a:rPr lang="en-US" sz="2800" u="sng"/>
              <a:t>(ending value - beginning value) + income</a:t>
            </a:r>
            <a:r>
              <a:rPr lang="en-US" sz="2800"/>
              <a:t>			      beginning value</a:t>
            </a:r>
            <a:r>
              <a:rPr lang="en-US"/>
              <a:t> </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11501095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noFill/>
          <a:ln/>
        </p:spPr>
        <p:txBody>
          <a:bodyPr/>
          <a:lstStyle/>
          <a:p>
            <a:r>
              <a:rPr lang="en-US"/>
              <a:t>Returns From Investing (cont’d)</a:t>
            </a:r>
          </a:p>
        </p:txBody>
      </p:sp>
      <p:sp>
        <p:nvSpPr>
          <p:cNvPr id="100355" name="Rectangle 3"/>
          <p:cNvSpPr>
            <a:spLocks noGrp="1" noChangeArrowheads="1"/>
          </p:cNvSpPr>
          <p:nvPr>
            <p:ph type="body" idx="1"/>
          </p:nvPr>
        </p:nvSpPr>
        <p:spPr>
          <a:noFill/>
          <a:ln/>
        </p:spPr>
        <p:txBody>
          <a:bodyPr/>
          <a:lstStyle/>
          <a:p>
            <a:r>
              <a:rPr lang="en-US" dirty="0"/>
              <a:t>Rate of return =  </a:t>
            </a:r>
          </a:p>
          <a:p>
            <a:pPr>
              <a:buFont typeface="Wingdings" pitchFamily="2" charset="2"/>
              <a:buNone/>
            </a:pPr>
            <a:r>
              <a:rPr lang="en-US" dirty="0"/>
              <a:t>   </a:t>
            </a:r>
            <a:r>
              <a:rPr lang="en-US" sz="2400" u="sng" dirty="0"/>
              <a:t>(ending value - beginning value) + income</a:t>
            </a:r>
            <a:r>
              <a:rPr lang="en-US" sz="2400" dirty="0"/>
              <a:t>				beginning value </a:t>
            </a:r>
          </a:p>
          <a:p>
            <a:pPr>
              <a:buFont typeface="Wingdings" pitchFamily="2" charset="2"/>
              <a:buNone/>
            </a:pPr>
            <a:endParaRPr lang="en-US" sz="2400" dirty="0"/>
          </a:p>
          <a:p>
            <a:r>
              <a:rPr lang="en-US" dirty="0"/>
              <a:t>Annualized rate of return =  </a:t>
            </a:r>
          </a:p>
          <a:p>
            <a:pPr>
              <a:buFont typeface="Wingdings" pitchFamily="2" charset="2"/>
              <a:buNone/>
            </a:pPr>
            <a:r>
              <a:rPr lang="en-US" dirty="0"/>
              <a:t>   </a:t>
            </a:r>
            <a:r>
              <a:rPr lang="en-US" sz="2400" u="sng" dirty="0"/>
              <a:t>(ending value - beginning value) + income</a:t>
            </a:r>
            <a:r>
              <a:rPr lang="en-US" sz="2400" dirty="0"/>
              <a:t>  X </a:t>
            </a:r>
            <a:r>
              <a:rPr lang="en-US" sz="2400" u="sng" dirty="0"/>
              <a:t> 1</a:t>
            </a:r>
            <a:r>
              <a:rPr lang="en-US" sz="2400" dirty="0"/>
              <a:t>			beginning value 			 </a:t>
            </a:r>
            <a:r>
              <a:rPr lang="en-US" sz="2400" dirty="0" smtClean="0"/>
              <a:t>    N</a:t>
            </a:r>
            <a:endParaRPr lang="en-US" sz="24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90183022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A Brief Introduction to Market Interest Rates</a:t>
            </a:r>
          </a:p>
        </p:txBody>
      </p:sp>
      <p:sp>
        <p:nvSpPr>
          <p:cNvPr id="32771" name="Rectangle 3"/>
          <p:cNvSpPr>
            <a:spLocks noGrp="1" noChangeArrowheads="1"/>
          </p:cNvSpPr>
          <p:nvPr>
            <p:ph type="body" idx="1"/>
          </p:nvPr>
        </p:nvSpPr>
        <p:spPr>
          <a:noFill/>
          <a:ln/>
        </p:spPr>
        <p:txBody>
          <a:bodyPr/>
          <a:lstStyle/>
          <a:p>
            <a:r>
              <a:rPr lang="en-US"/>
              <a:t>Nominal and real rates of return.</a:t>
            </a:r>
          </a:p>
          <a:p>
            <a:r>
              <a:rPr lang="en-US"/>
              <a:t>Historical interest rates.</a:t>
            </a:r>
          </a:p>
          <a:p>
            <a:r>
              <a:rPr lang="en-US"/>
              <a:t>Interest rate risk.</a:t>
            </a:r>
          </a:p>
          <a:p>
            <a:r>
              <a:rPr lang="en-US"/>
              <a:t>Determinants of the quoted, or nominal, interest rate.</a:t>
            </a:r>
          </a:p>
          <a:p>
            <a:r>
              <a:rPr lang="en-US"/>
              <a:t>How interest rates affect returns on other investments.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843033514"/>
      </p:ext>
    </p:extLst>
  </p:cSld>
  <p:clrMapOvr>
    <a:masterClrMapping/>
  </p:clrMapOvr>
  <p:transition>
    <p:randomBa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Nominal and Real Rates of Return</a:t>
            </a:r>
          </a:p>
        </p:txBody>
      </p:sp>
      <p:sp>
        <p:nvSpPr>
          <p:cNvPr id="34819" name="Rectangle 3"/>
          <p:cNvSpPr>
            <a:spLocks noGrp="1" noChangeArrowheads="1"/>
          </p:cNvSpPr>
          <p:nvPr>
            <p:ph type="body" idx="1"/>
          </p:nvPr>
        </p:nvSpPr>
        <p:spPr>
          <a:noFill/>
          <a:ln/>
        </p:spPr>
        <p:txBody>
          <a:bodyPr/>
          <a:lstStyle/>
          <a:p>
            <a:r>
              <a:rPr lang="en-US"/>
              <a:t>Nominal (quoted) rate -- the rate of return without adjusting for inflation.</a:t>
            </a:r>
          </a:p>
          <a:p>
            <a:r>
              <a:rPr lang="en-US"/>
              <a:t>Real rate -- the inflation adjusted rate of return.</a:t>
            </a:r>
          </a:p>
          <a:p>
            <a:r>
              <a:rPr lang="en-US"/>
              <a:t>Premiums -- additional returns demanded by investors for taking on additional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927717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dirty="0"/>
              <a:t>Historical Interest </a:t>
            </a:r>
            <a:r>
              <a:rPr lang="en-US" dirty="0" smtClean="0"/>
              <a:t>Rates</a:t>
            </a:r>
            <a:endParaRPr lang="en-US" dirty="0"/>
          </a:p>
        </p:txBody>
      </p:sp>
      <p:sp>
        <p:nvSpPr>
          <p:cNvPr id="102403" name="Rectangle 3"/>
          <p:cNvSpPr>
            <a:spLocks noGrp="1" noChangeArrowheads="1"/>
          </p:cNvSpPr>
          <p:nvPr>
            <p:ph type="body" idx="1"/>
          </p:nvPr>
        </p:nvSpPr>
        <p:spPr/>
        <p:txBody>
          <a:bodyPr/>
          <a:lstStyle/>
          <a:p>
            <a:r>
              <a:rPr lang="en-US" dirty="0"/>
              <a:t>High-quality corporate bonds pay more than 30-year Treasury bonds.</a:t>
            </a:r>
          </a:p>
          <a:p>
            <a:r>
              <a:rPr lang="en-US" dirty="0"/>
              <a:t>30-year Treasury bonds pay more than 3-month Treasury bonds.</a:t>
            </a:r>
          </a:p>
          <a:p>
            <a:r>
              <a:rPr lang="en-US" dirty="0"/>
              <a:t>Rates rise and fall in response to increases and decreases in inflation.</a:t>
            </a:r>
          </a:p>
          <a:p>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8104647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What Makes Up Interest Rate Risk?</a:t>
            </a:r>
          </a:p>
        </p:txBody>
      </p:sp>
      <p:sp>
        <p:nvSpPr>
          <p:cNvPr id="36867" name="Rectangle 3"/>
          <p:cNvSpPr>
            <a:spLocks noGrp="1" noChangeArrowheads="1"/>
          </p:cNvSpPr>
          <p:nvPr>
            <p:ph type="body" idx="1"/>
          </p:nvPr>
        </p:nvSpPr>
        <p:spPr>
          <a:xfrm>
            <a:off x="990600" y="1676400"/>
            <a:ext cx="7086600" cy="4114800"/>
          </a:xfrm>
          <a:noFill/>
          <a:ln/>
        </p:spPr>
        <p:txBody>
          <a:bodyPr/>
          <a:lstStyle/>
          <a:p>
            <a:r>
              <a:rPr lang="en-US" i="1" dirty="0"/>
              <a:t>K*</a:t>
            </a:r>
            <a:r>
              <a:rPr lang="en-US" dirty="0"/>
              <a:t> + Interest Risk Premium</a:t>
            </a:r>
          </a:p>
          <a:p>
            <a:endParaRPr lang="en-US" dirty="0"/>
          </a:p>
          <a:p>
            <a:r>
              <a:rPr lang="en-US" i="1" dirty="0"/>
              <a:t>K* </a:t>
            </a:r>
            <a:r>
              <a:rPr lang="en-US" dirty="0"/>
              <a:t> = The cost for delaying 	consumption, or the interest rate 	due on a risk-free bond in a 	world with no inflation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1108110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Types of Risk Premiums</a:t>
            </a:r>
          </a:p>
        </p:txBody>
      </p:sp>
      <p:sp>
        <p:nvSpPr>
          <p:cNvPr id="38915" name="Rectangle 3"/>
          <p:cNvSpPr>
            <a:spLocks noGrp="1" noChangeArrowheads="1"/>
          </p:cNvSpPr>
          <p:nvPr>
            <p:ph type="body" idx="1"/>
          </p:nvPr>
        </p:nvSpPr>
        <p:spPr>
          <a:noFill/>
          <a:ln/>
        </p:spPr>
        <p:txBody>
          <a:bodyPr/>
          <a:lstStyle/>
          <a:p>
            <a:pPr>
              <a:lnSpc>
                <a:spcPct val="90000"/>
              </a:lnSpc>
            </a:pPr>
            <a:r>
              <a:rPr lang="en-US"/>
              <a:t>Inflation risk premium (</a:t>
            </a:r>
            <a:r>
              <a:rPr lang="en-US" i="1"/>
              <a:t>IRP</a:t>
            </a:r>
            <a:r>
              <a:rPr lang="en-US"/>
              <a:t>) -- compensation for the anticipated inflation over the life of the investment.</a:t>
            </a:r>
          </a:p>
          <a:p>
            <a:pPr>
              <a:lnSpc>
                <a:spcPct val="90000"/>
              </a:lnSpc>
              <a:buFont typeface="Wingdings" pitchFamily="2" charset="2"/>
              <a:buNone/>
            </a:pPr>
            <a:endParaRPr lang="en-US"/>
          </a:p>
          <a:p>
            <a:pPr>
              <a:lnSpc>
                <a:spcPct val="90000"/>
              </a:lnSpc>
            </a:pPr>
            <a:r>
              <a:rPr lang="en-US"/>
              <a:t>Default risk premium (</a:t>
            </a:r>
            <a:r>
              <a:rPr lang="en-US" i="1"/>
              <a:t>DRP</a:t>
            </a:r>
            <a:r>
              <a:rPr lang="en-US"/>
              <a:t>) -- compensation for the possibility that the issuer may not pay the interest or repay the principal.</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5447346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of Risk Premiums </a:t>
            </a:r>
            <a:r>
              <a:rPr lang="en-US" sz="4000"/>
              <a:t>(continued)</a:t>
            </a:r>
          </a:p>
        </p:txBody>
      </p:sp>
      <p:sp>
        <p:nvSpPr>
          <p:cNvPr id="40963" name="Rectangle 3"/>
          <p:cNvSpPr>
            <a:spLocks noGrp="1" noChangeArrowheads="1"/>
          </p:cNvSpPr>
          <p:nvPr>
            <p:ph type="body" idx="1"/>
          </p:nvPr>
        </p:nvSpPr>
        <p:spPr>
          <a:xfrm>
            <a:off x="914400" y="1524000"/>
            <a:ext cx="7727950" cy="4648200"/>
          </a:xfrm>
          <a:noFill/>
          <a:ln/>
        </p:spPr>
        <p:txBody>
          <a:bodyPr/>
          <a:lstStyle/>
          <a:p>
            <a:pPr>
              <a:lnSpc>
                <a:spcPct val="90000"/>
              </a:lnSpc>
            </a:pPr>
            <a:r>
              <a:rPr lang="en-US"/>
              <a:t>Maturity risk premium (</a:t>
            </a:r>
            <a:r>
              <a:rPr lang="en-US" i="1"/>
              <a:t>MRP</a:t>
            </a:r>
            <a:r>
              <a:rPr lang="en-US"/>
              <a:t>) -- compensation on longer-term bonds for value fluctuations in response to interest rate changes.</a:t>
            </a:r>
          </a:p>
          <a:p>
            <a:pPr>
              <a:lnSpc>
                <a:spcPct val="90000"/>
              </a:lnSpc>
            </a:pPr>
            <a:endParaRPr lang="en-US"/>
          </a:p>
          <a:p>
            <a:pPr>
              <a:lnSpc>
                <a:spcPct val="90000"/>
              </a:lnSpc>
            </a:pPr>
            <a:r>
              <a:rPr lang="en-US"/>
              <a:t>Liquidity risk premium (</a:t>
            </a:r>
            <a:r>
              <a:rPr lang="en-US" i="1"/>
              <a:t>LRP</a:t>
            </a:r>
            <a:r>
              <a:rPr lang="en-US"/>
              <a:t>) -- compensation for a bond that can not be quickly converted into cash at a fair market value.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54616549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Determinants of the Quoted, or Nominal, Interest Rate</a:t>
            </a:r>
          </a:p>
        </p:txBody>
      </p:sp>
      <p:sp>
        <p:nvSpPr>
          <p:cNvPr id="43011" name="Rectangle 3"/>
          <p:cNvSpPr>
            <a:spLocks noGrp="1" noChangeArrowheads="1"/>
          </p:cNvSpPr>
          <p:nvPr>
            <p:ph type="body" idx="1"/>
          </p:nvPr>
        </p:nvSpPr>
        <p:spPr>
          <a:noFill/>
          <a:ln/>
        </p:spPr>
        <p:txBody>
          <a:bodyPr/>
          <a:lstStyle/>
          <a:p>
            <a:pPr>
              <a:lnSpc>
                <a:spcPct val="90000"/>
              </a:lnSpc>
              <a:buFont typeface="Wingdings" pitchFamily="2" charset="2"/>
              <a:buNone/>
            </a:pPr>
            <a:r>
              <a:rPr lang="en-US"/>
              <a:t>Nominal (quoted) interest rate =</a:t>
            </a:r>
          </a:p>
          <a:p>
            <a:pPr>
              <a:lnSpc>
                <a:spcPct val="90000"/>
              </a:lnSpc>
              <a:buFont typeface="Wingdings" pitchFamily="2" charset="2"/>
              <a:buNone/>
            </a:pPr>
            <a:r>
              <a:rPr lang="en-US"/>
              <a:t>	</a:t>
            </a:r>
          </a:p>
          <a:p>
            <a:pPr>
              <a:lnSpc>
                <a:spcPct val="90000"/>
              </a:lnSpc>
              <a:buFont typeface="Wingdings" pitchFamily="2" charset="2"/>
              <a:buNone/>
            </a:pPr>
            <a:r>
              <a:rPr lang="en-US"/>
              <a:t>		k* + </a:t>
            </a:r>
            <a:r>
              <a:rPr lang="en-US" i="1"/>
              <a:t>IRP</a:t>
            </a:r>
            <a:r>
              <a:rPr lang="en-US"/>
              <a:t> + </a:t>
            </a:r>
            <a:r>
              <a:rPr lang="en-US" i="1"/>
              <a:t>DRP</a:t>
            </a:r>
            <a:r>
              <a:rPr lang="en-US"/>
              <a:t> + </a:t>
            </a:r>
            <a:r>
              <a:rPr lang="en-US" i="1"/>
              <a:t>MRP</a:t>
            </a:r>
            <a:r>
              <a:rPr lang="en-US"/>
              <a:t> + </a:t>
            </a:r>
            <a:r>
              <a:rPr lang="en-US" i="1"/>
              <a:t>LRP</a:t>
            </a:r>
          </a:p>
          <a:p>
            <a:pPr>
              <a:lnSpc>
                <a:spcPct val="90000"/>
              </a:lnSpc>
              <a:buFont typeface="Wingdings" pitchFamily="2" charset="2"/>
              <a:buNone/>
            </a:pPr>
            <a:endParaRPr lang="en-US" sz="2400" i="1"/>
          </a:p>
          <a:p>
            <a:pPr>
              <a:lnSpc>
                <a:spcPct val="90000"/>
              </a:lnSpc>
              <a:buFont typeface="Wingdings" pitchFamily="2" charset="2"/>
              <a:buNone/>
            </a:pPr>
            <a:r>
              <a:rPr lang="en-US" sz="2400" i="1"/>
              <a:t>where</a:t>
            </a:r>
          </a:p>
          <a:p>
            <a:pPr lvl="1">
              <a:lnSpc>
                <a:spcPct val="90000"/>
              </a:lnSpc>
            </a:pPr>
            <a:r>
              <a:rPr lang="en-US" sz="2400"/>
              <a:t>real risk-free rate of interest or return for delaying consumption</a:t>
            </a:r>
          </a:p>
          <a:p>
            <a:pPr lvl="1">
              <a:lnSpc>
                <a:spcPct val="90000"/>
              </a:lnSpc>
            </a:pPr>
            <a:r>
              <a:rPr lang="en-US" sz="2400"/>
              <a:t>premiums for taking on additional risk</a:t>
            </a:r>
          </a:p>
          <a:p>
            <a:pPr lvl="1">
              <a:lnSpc>
                <a:spcPct val="90000"/>
              </a:lnSpc>
            </a:pPr>
            <a:r>
              <a:rPr lang="en-US" sz="2400"/>
              <a:t>Remember Axiom 1</a:t>
            </a:r>
          </a:p>
          <a:p>
            <a:pPr>
              <a:lnSpc>
                <a:spcPct val="90000"/>
              </a:lnSpc>
            </a:pPr>
            <a:endParaRPr lang="en-US" sz="280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3189754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How Interest Rates Affect Expected Returns</a:t>
            </a:r>
          </a:p>
        </p:txBody>
      </p:sp>
      <p:sp>
        <p:nvSpPr>
          <p:cNvPr id="45059" name="Rectangle 3"/>
          <p:cNvSpPr>
            <a:spLocks noGrp="1" noChangeArrowheads="1"/>
          </p:cNvSpPr>
          <p:nvPr>
            <p:ph type="body" sz="half" idx="1"/>
          </p:nvPr>
        </p:nvSpPr>
        <p:spPr>
          <a:xfrm>
            <a:off x="533400" y="1676400"/>
            <a:ext cx="4244975" cy="4114800"/>
          </a:xfrm>
          <a:noFill/>
          <a:ln/>
        </p:spPr>
        <p:txBody>
          <a:bodyPr/>
          <a:lstStyle/>
          <a:p>
            <a:r>
              <a:rPr lang="en-US" sz="2800"/>
              <a:t>If interest rates are down, the expected return on other investments goes down.</a:t>
            </a:r>
          </a:p>
          <a:p>
            <a:r>
              <a:rPr lang="en-US" sz="2800"/>
              <a:t>If interest rates are up, the expected return on other investment goes up.</a:t>
            </a:r>
          </a:p>
        </p:txBody>
      </p:sp>
      <p:grpSp>
        <p:nvGrpSpPr>
          <p:cNvPr id="45062" name="Group 6"/>
          <p:cNvGrpSpPr>
            <a:grpSpLocks/>
          </p:cNvGrpSpPr>
          <p:nvPr/>
        </p:nvGrpSpPr>
        <p:grpSpPr bwMode="auto">
          <a:xfrm>
            <a:off x="5347432" y="2584450"/>
            <a:ext cx="3076575" cy="2908300"/>
            <a:chOff x="3106" y="1632"/>
            <a:chExt cx="2274" cy="1832"/>
          </a:xfrm>
        </p:grpSpPr>
        <p:pic>
          <p:nvPicPr>
            <p:cNvPr id="4506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6" y="1632"/>
              <a:ext cx="2274" cy="1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1" name="Rectangle 5"/>
            <p:cNvSpPr>
              <a:spLocks noChangeArrowheads="1"/>
            </p:cNvSpPr>
            <p:nvPr/>
          </p:nvSpPr>
          <p:spPr bwMode="auto">
            <a:xfrm>
              <a:off x="3163" y="1660"/>
              <a:ext cx="2152" cy="1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79674248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Sources of Risk in the Risk-return Trade-off</a:t>
            </a:r>
          </a:p>
        </p:txBody>
      </p:sp>
      <p:sp>
        <p:nvSpPr>
          <p:cNvPr id="47107" name="Rectangle 3"/>
          <p:cNvSpPr>
            <a:spLocks noGrp="1" noChangeArrowheads="1"/>
          </p:cNvSpPr>
          <p:nvPr>
            <p:ph type="body" sz="half" idx="1"/>
          </p:nvPr>
        </p:nvSpPr>
        <p:spPr>
          <a:noFill/>
          <a:ln/>
        </p:spPr>
        <p:txBody>
          <a:bodyPr/>
          <a:lstStyle/>
          <a:p>
            <a:r>
              <a:rPr lang="en-US"/>
              <a:t>Interest rate risk</a:t>
            </a:r>
          </a:p>
          <a:p>
            <a:r>
              <a:rPr lang="en-US"/>
              <a:t>Inflation risk</a:t>
            </a:r>
          </a:p>
          <a:p>
            <a:r>
              <a:rPr lang="en-US"/>
              <a:t>Business risk</a:t>
            </a:r>
          </a:p>
          <a:p>
            <a:r>
              <a:rPr lang="en-US"/>
              <a:t>Financial risk</a:t>
            </a:r>
          </a:p>
          <a:p>
            <a:r>
              <a:rPr lang="en-US"/>
              <a:t>Liquidity risk</a:t>
            </a:r>
          </a:p>
        </p:txBody>
      </p:sp>
      <p:sp>
        <p:nvSpPr>
          <p:cNvPr id="47108" name="Rectangle 4"/>
          <p:cNvSpPr>
            <a:spLocks noGrp="1" noChangeArrowheads="1"/>
          </p:cNvSpPr>
          <p:nvPr>
            <p:ph type="body" sz="half" idx="2"/>
          </p:nvPr>
        </p:nvSpPr>
        <p:spPr>
          <a:noFill/>
          <a:ln/>
        </p:spPr>
        <p:txBody>
          <a:bodyPr/>
          <a:lstStyle/>
          <a:p>
            <a:r>
              <a:rPr lang="en-US"/>
              <a:t>Market risk</a:t>
            </a:r>
          </a:p>
          <a:p>
            <a:r>
              <a:rPr lang="en-US"/>
              <a:t>Political and regulatory risk</a:t>
            </a:r>
          </a:p>
          <a:p>
            <a:r>
              <a:rPr lang="en-US"/>
              <a:t>Exchange rate risk</a:t>
            </a:r>
          </a:p>
          <a:p>
            <a:r>
              <a:rPr lang="en-US"/>
              <a:t>Call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730999198"/>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Interest Rate Risk</a:t>
            </a:r>
          </a:p>
        </p:txBody>
      </p:sp>
      <p:sp>
        <p:nvSpPr>
          <p:cNvPr id="49155" name="Rectangle 3"/>
          <p:cNvSpPr>
            <a:spLocks noGrp="1" noChangeArrowheads="1"/>
          </p:cNvSpPr>
          <p:nvPr>
            <p:ph type="body" idx="1"/>
          </p:nvPr>
        </p:nvSpPr>
        <p:spPr>
          <a:noFill/>
          <a:ln/>
        </p:spPr>
        <p:txBody>
          <a:bodyPr/>
          <a:lstStyle/>
          <a:p>
            <a:r>
              <a:rPr lang="en-US"/>
              <a:t>Risk associated with fluctuations in security prices due to changes in the market interest rate.</a:t>
            </a:r>
          </a:p>
          <a:p>
            <a:r>
              <a:rPr lang="en-US"/>
              <a:t>A rise in the market interest rate reduces the value of your lower rate security.</a:t>
            </a:r>
          </a:p>
          <a:p>
            <a:r>
              <a:rPr lang="en-US"/>
              <a:t>Impossible to eliminate.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6710858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Inflation Risk</a:t>
            </a:r>
          </a:p>
        </p:txBody>
      </p:sp>
      <p:sp>
        <p:nvSpPr>
          <p:cNvPr id="51203" name="Rectangle 3"/>
          <p:cNvSpPr>
            <a:spLocks noGrp="1" noChangeArrowheads="1"/>
          </p:cNvSpPr>
          <p:nvPr>
            <p:ph type="body" sz="half" idx="1"/>
          </p:nvPr>
        </p:nvSpPr>
        <p:spPr>
          <a:xfrm>
            <a:off x="304800" y="1676400"/>
            <a:ext cx="5105400" cy="4648200"/>
          </a:xfrm>
          <a:noFill/>
          <a:ln/>
        </p:spPr>
        <p:txBody>
          <a:bodyPr/>
          <a:lstStyle/>
          <a:p>
            <a:r>
              <a:rPr lang="en-US" sz="2800"/>
              <a:t>Risk that rising prices will erode purchasing power </a:t>
            </a:r>
          </a:p>
          <a:p>
            <a:r>
              <a:rPr lang="en-US" sz="2800"/>
              <a:t>Closely linked to interest rate risk because of the effect of inflation on interest rates</a:t>
            </a:r>
          </a:p>
          <a:p>
            <a:r>
              <a:rPr lang="en-US" sz="2800"/>
              <a:t>Almost  impossible to eliminate</a:t>
            </a:r>
          </a:p>
          <a:p>
            <a:r>
              <a:rPr lang="en-US" sz="2800"/>
              <a:t>Choose securities with a return higher than the expected inflation rate</a:t>
            </a:r>
          </a:p>
        </p:txBody>
      </p:sp>
      <p:pic>
        <p:nvPicPr>
          <p:cNvPr id="51205"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638800" y="1828800"/>
            <a:ext cx="2641600"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77928648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Business Risk</a:t>
            </a:r>
          </a:p>
        </p:txBody>
      </p:sp>
      <p:sp>
        <p:nvSpPr>
          <p:cNvPr id="53251" name="Rectangle 3"/>
          <p:cNvSpPr>
            <a:spLocks noGrp="1" noChangeArrowheads="1"/>
          </p:cNvSpPr>
          <p:nvPr>
            <p:ph type="body" sz="half" idx="2"/>
          </p:nvPr>
        </p:nvSpPr>
        <p:spPr>
          <a:xfrm>
            <a:off x="4114800" y="1676400"/>
            <a:ext cx="4298950" cy="4114800"/>
          </a:xfrm>
          <a:noFill/>
          <a:ln/>
        </p:spPr>
        <p:txBody>
          <a:bodyPr/>
          <a:lstStyle/>
          <a:p>
            <a:r>
              <a:rPr lang="en-US" sz="2800" dirty="0"/>
              <a:t>Is the risk associated with poor company management or product acceptance in the marketplace </a:t>
            </a:r>
          </a:p>
          <a:p>
            <a:r>
              <a:rPr lang="en-US" sz="2800" dirty="0"/>
              <a:t>Varies by company</a:t>
            </a:r>
          </a:p>
        </p:txBody>
      </p:sp>
      <p:pic>
        <p:nvPicPr>
          <p:cNvPr id="53253"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09600" y="2209800"/>
            <a:ext cx="3200400" cy="21240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16092113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Financial Risk</a:t>
            </a:r>
          </a:p>
        </p:txBody>
      </p:sp>
      <p:sp>
        <p:nvSpPr>
          <p:cNvPr id="55299" name="Rectangle 3"/>
          <p:cNvSpPr>
            <a:spLocks noGrp="1" noChangeArrowheads="1"/>
          </p:cNvSpPr>
          <p:nvPr>
            <p:ph type="body" sz="half" idx="2"/>
          </p:nvPr>
        </p:nvSpPr>
        <p:spPr>
          <a:noFill/>
          <a:ln/>
        </p:spPr>
        <p:txBody>
          <a:bodyPr/>
          <a:lstStyle/>
          <a:p>
            <a:r>
              <a:rPr lang="en-US" sz="2800"/>
              <a:t>The risk associated with the company’s use of debt.</a:t>
            </a:r>
          </a:p>
          <a:p>
            <a:r>
              <a:rPr lang="en-US" sz="2800"/>
              <a:t>Remember the hierarchy of payments.</a:t>
            </a:r>
          </a:p>
        </p:txBody>
      </p:sp>
      <p:pic>
        <p:nvPicPr>
          <p:cNvPr id="5530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85800" y="2963863"/>
            <a:ext cx="3886200" cy="26749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54747565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Liquidity Risk</a:t>
            </a:r>
          </a:p>
        </p:txBody>
      </p:sp>
      <p:sp>
        <p:nvSpPr>
          <p:cNvPr id="57347" name="Rectangle 3"/>
          <p:cNvSpPr>
            <a:spLocks noGrp="1" noChangeArrowheads="1"/>
          </p:cNvSpPr>
          <p:nvPr>
            <p:ph type="body" idx="1"/>
          </p:nvPr>
        </p:nvSpPr>
        <p:spPr>
          <a:noFill/>
          <a:ln/>
        </p:spPr>
        <p:txBody>
          <a:bodyPr/>
          <a:lstStyle/>
          <a:p>
            <a:r>
              <a:rPr lang="en-US"/>
              <a:t>Risk associated with not being able to liquidate a security quickly and cost effectively.</a:t>
            </a:r>
          </a:p>
          <a:p>
            <a:r>
              <a:rPr lang="en-US"/>
              <a:t>Collectibles and real estate have high liquidity risk.</a:t>
            </a:r>
          </a:p>
          <a:p>
            <a:r>
              <a:rPr lang="en-US"/>
              <a:t>Less important with a longer investment horizon.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74947290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Market Risk</a:t>
            </a:r>
          </a:p>
        </p:txBody>
      </p:sp>
      <p:sp>
        <p:nvSpPr>
          <p:cNvPr id="59395" name="Rectangle 3"/>
          <p:cNvSpPr>
            <a:spLocks noGrp="1" noChangeArrowheads="1"/>
          </p:cNvSpPr>
          <p:nvPr>
            <p:ph type="body" idx="1"/>
          </p:nvPr>
        </p:nvSpPr>
        <p:spPr>
          <a:noFill/>
          <a:ln/>
        </p:spPr>
        <p:txBody>
          <a:bodyPr/>
          <a:lstStyle/>
          <a:p>
            <a:r>
              <a:rPr lang="en-US"/>
              <a:t>Risk associated with the swings in the overall market</a:t>
            </a:r>
          </a:p>
          <a:p>
            <a:r>
              <a:rPr lang="en-US"/>
              <a:t>Can be caused by the economy, supply and demand, and interest rates</a:t>
            </a:r>
          </a:p>
          <a:p>
            <a:r>
              <a:rPr lang="en-US"/>
              <a:t>Overlaps interest rate risk</a:t>
            </a:r>
          </a:p>
          <a:p>
            <a:r>
              <a:rPr lang="en-US"/>
              <a:t>Impossible to eliminate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749658396"/>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Political and Regulatory Risk</a:t>
            </a:r>
          </a:p>
        </p:txBody>
      </p:sp>
      <p:sp>
        <p:nvSpPr>
          <p:cNvPr id="61443" name="Rectangle 3"/>
          <p:cNvSpPr>
            <a:spLocks noGrp="1" noChangeArrowheads="1"/>
          </p:cNvSpPr>
          <p:nvPr>
            <p:ph type="body" idx="1"/>
          </p:nvPr>
        </p:nvSpPr>
        <p:spPr>
          <a:noFill/>
          <a:ln/>
        </p:spPr>
        <p:txBody>
          <a:bodyPr/>
          <a:lstStyle/>
          <a:p>
            <a:r>
              <a:rPr lang="en-US"/>
              <a:t>Risk that results from unanticipated changes in the tax or legal environment.</a:t>
            </a:r>
          </a:p>
          <a:p>
            <a:r>
              <a:rPr lang="en-US"/>
              <a:t>Changes in the tax treatment of some investments are a strong source of regulatory risk.</a:t>
            </a:r>
          </a:p>
          <a:p>
            <a:r>
              <a:rPr lang="en-US"/>
              <a:t>Can be very difficult to predict.</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867521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Exchange Rate Risk</a:t>
            </a:r>
          </a:p>
        </p:txBody>
      </p:sp>
      <p:sp>
        <p:nvSpPr>
          <p:cNvPr id="63491" name="Rectangle 3"/>
          <p:cNvSpPr>
            <a:spLocks noGrp="1" noChangeArrowheads="1"/>
          </p:cNvSpPr>
          <p:nvPr>
            <p:ph type="body" sz="half" idx="1"/>
          </p:nvPr>
        </p:nvSpPr>
        <p:spPr>
          <a:xfrm>
            <a:off x="533400" y="1676400"/>
            <a:ext cx="4267200" cy="4114800"/>
          </a:xfrm>
          <a:noFill/>
          <a:ln/>
        </p:spPr>
        <p:txBody>
          <a:bodyPr/>
          <a:lstStyle/>
          <a:p>
            <a:r>
              <a:rPr lang="en-US" sz="2800"/>
              <a:t>Risk that results form varying exchange rates.</a:t>
            </a:r>
          </a:p>
          <a:p>
            <a:r>
              <a:rPr lang="en-US" sz="2800"/>
              <a:t>Very important for the international investor. </a:t>
            </a:r>
          </a:p>
          <a:p>
            <a:r>
              <a:rPr lang="en-US" sz="2800"/>
              <a:t>Virtually eliminated by investing in domestic companies with little or no foreign connection.</a:t>
            </a:r>
          </a:p>
        </p:txBody>
      </p:sp>
      <p:pic>
        <p:nvPicPr>
          <p:cNvPr id="32770" name="Picture 2" descr="http://fc01.deviantart.net/fs28/f/2008/150/2/6/Starving_Billionaire_by_Bendabv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2199"/>
            <a:ext cx="3810000" cy="2538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02773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Call Risk</a:t>
            </a:r>
          </a:p>
        </p:txBody>
      </p:sp>
      <p:sp>
        <p:nvSpPr>
          <p:cNvPr id="65539" name="Rectangle 3"/>
          <p:cNvSpPr>
            <a:spLocks noGrp="1" noChangeArrowheads="1"/>
          </p:cNvSpPr>
          <p:nvPr>
            <p:ph type="body" idx="1"/>
          </p:nvPr>
        </p:nvSpPr>
        <p:spPr>
          <a:noFill/>
          <a:ln/>
        </p:spPr>
        <p:txBody>
          <a:bodyPr/>
          <a:lstStyle/>
          <a:p>
            <a:r>
              <a:rPr lang="en-US"/>
              <a:t>Risk that a callable security may be taken back before maturity.</a:t>
            </a:r>
          </a:p>
          <a:p>
            <a:r>
              <a:rPr lang="en-US"/>
              <a:t>If a bond is called, the investor normally receives the face value plus one year of interest payments.</a:t>
            </a:r>
          </a:p>
          <a:p>
            <a:r>
              <a:rPr lang="en-US"/>
              <a:t>Only applies to callable bonds.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907448805"/>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Diversification and Investments</a:t>
            </a:r>
          </a:p>
        </p:txBody>
      </p:sp>
      <p:sp>
        <p:nvSpPr>
          <p:cNvPr id="69635" name="Rectangle 3"/>
          <p:cNvSpPr>
            <a:spLocks noGrp="1" noChangeArrowheads="1"/>
          </p:cNvSpPr>
          <p:nvPr>
            <p:ph type="body" idx="1"/>
          </p:nvPr>
        </p:nvSpPr>
        <p:spPr>
          <a:noFill/>
          <a:ln/>
        </p:spPr>
        <p:txBody>
          <a:bodyPr/>
          <a:lstStyle/>
          <a:p>
            <a:r>
              <a:rPr lang="en-US"/>
              <a:t>Diversification reduces risk</a:t>
            </a:r>
          </a:p>
          <a:p>
            <a:r>
              <a:rPr lang="en-US"/>
              <a:t>Two types of risk</a:t>
            </a:r>
          </a:p>
          <a:p>
            <a:pPr lvl="1"/>
            <a:r>
              <a:rPr lang="en-US"/>
              <a:t>Systematic, market-related, or nondiversifiable risk </a:t>
            </a:r>
          </a:p>
          <a:p>
            <a:pPr lvl="1"/>
            <a:r>
              <a:rPr lang="en-US"/>
              <a:t>Unsystematic, firm-specific, company-unique, or diversifiable risk</a:t>
            </a:r>
          </a:p>
          <a:p>
            <a:r>
              <a:rPr lang="en-US"/>
              <a:t>Investors demand a return for taking on additional systematic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894569966"/>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Diversification and Risk</a:t>
            </a:r>
          </a:p>
        </p:txBody>
      </p:sp>
      <p:sp>
        <p:nvSpPr>
          <p:cNvPr id="71683" name="Rectangle 3"/>
          <p:cNvSpPr>
            <a:spLocks noGrp="1" noChangeArrowheads="1"/>
          </p:cNvSpPr>
          <p:nvPr>
            <p:ph type="body" idx="1"/>
          </p:nvPr>
        </p:nvSpPr>
        <p:spPr>
          <a:noFill/>
          <a:ln/>
        </p:spPr>
        <p:txBody>
          <a:bodyPr/>
          <a:lstStyle/>
          <a:p>
            <a:r>
              <a:rPr lang="en-US"/>
              <a:t>Diversification refers to the number of different types of securities owned. </a:t>
            </a:r>
          </a:p>
          <a:p>
            <a:endParaRPr lang="en-US"/>
          </a:p>
          <a:p>
            <a:r>
              <a:rPr lang="en-US"/>
              <a:t>The extreme good and bad returns average out, resulting in a reduction of risk without affecting expected return.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72174987"/>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Systematic and Unsystematic Risk</a:t>
            </a:r>
          </a:p>
        </p:txBody>
      </p:sp>
      <p:sp>
        <p:nvSpPr>
          <p:cNvPr id="73731" name="Rectangle 3"/>
          <p:cNvSpPr>
            <a:spLocks noGrp="1" noChangeArrowheads="1"/>
          </p:cNvSpPr>
          <p:nvPr>
            <p:ph type="body" idx="1"/>
          </p:nvPr>
        </p:nvSpPr>
        <p:spPr>
          <a:noFill/>
          <a:ln/>
        </p:spPr>
        <p:txBody>
          <a:bodyPr/>
          <a:lstStyle/>
          <a:p>
            <a:r>
              <a:rPr lang="en-US"/>
              <a:t>Systematic risk refers to the risk associated with all securities and therefore can not be reduced through diversification.</a:t>
            </a:r>
          </a:p>
          <a:p>
            <a:r>
              <a:rPr lang="en-US"/>
              <a:t>Unsystematic risk refers to the risks associated with one particular investment and therefore can be reduced through diversification.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7387139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Understanding Your Risk Tolerance</a:t>
            </a:r>
          </a:p>
        </p:txBody>
      </p:sp>
      <p:sp>
        <p:nvSpPr>
          <p:cNvPr id="67587" name="Rectangle 3"/>
          <p:cNvSpPr>
            <a:spLocks noGrp="1" noChangeArrowheads="1"/>
          </p:cNvSpPr>
          <p:nvPr>
            <p:ph type="body" sz="half" idx="2"/>
          </p:nvPr>
        </p:nvSpPr>
        <p:spPr>
          <a:xfrm>
            <a:off x="3962400" y="1665514"/>
            <a:ext cx="4527550" cy="4495800"/>
          </a:xfrm>
          <a:noFill/>
          <a:ln/>
        </p:spPr>
        <p:txBody>
          <a:bodyPr/>
          <a:lstStyle/>
          <a:p>
            <a:pPr>
              <a:lnSpc>
                <a:spcPct val="90000"/>
              </a:lnSpc>
            </a:pPr>
            <a:r>
              <a:rPr lang="en-US" sz="2800" dirty="0"/>
              <a:t>Your ability to deal with the unknown, or the volatility of investment returns.</a:t>
            </a:r>
          </a:p>
          <a:p>
            <a:pPr>
              <a:lnSpc>
                <a:spcPct val="90000"/>
              </a:lnSpc>
            </a:pPr>
            <a:r>
              <a:rPr lang="en-US" sz="2800" dirty="0"/>
              <a:t>Recognize your risk tolerance and invest accordingly.</a:t>
            </a:r>
          </a:p>
          <a:p>
            <a:pPr>
              <a:lnSpc>
                <a:spcPct val="90000"/>
              </a:lnSpc>
            </a:pPr>
            <a:r>
              <a:rPr lang="en-US" sz="2800" dirty="0"/>
              <a:t>Don’t let risk aversion keep you from reaching your goals!</a:t>
            </a:r>
          </a:p>
        </p:txBody>
      </p:sp>
      <p:grpSp>
        <p:nvGrpSpPr>
          <p:cNvPr id="67590" name="Group 6"/>
          <p:cNvGrpSpPr>
            <a:grpSpLocks/>
          </p:cNvGrpSpPr>
          <p:nvPr/>
        </p:nvGrpSpPr>
        <p:grpSpPr bwMode="auto">
          <a:xfrm>
            <a:off x="533400" y="2590800"/>
            <a:ext cx="2895600" cy="3581400"/>
            <a:chOff x="432" y="1728"/>
            <a:chExt cx="2223" cy="1920"/>
          </a:xfrm>
        </p:grpSpPr>
        <p:pic>
          <p:nvPicPr>
            <p:cNvPr id="675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728"/>
              <a:ext cx="2223" cy="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Rectangle 5"/>
            <p:cNvSpPr>
              <a:spLocks noChangeArrowheads="1"/>
            </p:cNvSpPr>
            <p:nvPr/>
          </p:nvSpPr>
          <p:spPr bwMode="auto">
            <a:xfrm>
              <a:off x="489" y="1756"/>
              <a:ext cx="2101" cy="1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919632549"/>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dirty="0" smtClean="0"/>
              <a:t>The </a:t>
            </a:r>
            <a:r>
              <a:rPr lang="en-US" dirty="0"/>
              <a:t>Time Dimension of Investing</a:t>
            </a:r>
          </a:p>
        </p:txBody>
      </p:sp>
      <p:sp>
        <p:nvSpPr>
          <p:cNvPr id="105475" name="Rectangle 3"/>
          <p:cNvSpPr>
            <a:spLocks noGrp="1" noChangeArrowheads="1"/>
          </p:cNvSpPr>
          <p:nvPr>
            <p:ph type="body" idx="1"/>
          </p:nvPr>
        </p:nvSpPr>
        <p:spPr/>
        <p:txBody>
          <a:bodyPr/>
          <a:lstStyle/>
          <a:p>
            <a:pPr>
              <a:lnSpc>
                <a:spcPct val="90000"/>
              </a:lnSpc>
            </a:pPr>
            <a:r>
              <a:rPr lang="en-US" dirty="0"/>
              <a:t>As the length of the investment horizon increases, invest in riskier assets.</a:t>
            </a:r>
          </a:p>
          <a:p>
            <a:pPr>
              <a:lnSpc>
                <a:spcPct val="90000"/>
              </a:lnSpc>
            </a:pPr>
            <a:r>
              <a:rPr lang="en-US" dirty="0"/>
              <a:t>Over time, riskier assets outperform less risky assets </a:t>
            </a:r>
            <a:r>
              <a:rPr lang="en-US" dirty="0">
                <a:cs typeface="Arial" charset="0"/>
              </a:rPr>
              <a:t>– </a:t>
            </a:r>
            <a:r>
              <a:rPr lang="en-US" dirty="0"/>
              <a:t>but there is still uncertainty.</a:t>
            </a:r>
          </a:p>
          <a:p>
            <a:pPr>
              <a:lnSpc>
                <a:spcPct val="90000"/>
              </a:lnSpc>
            </a:pPr>
            <a:r>
              <a:rPr lang="en-US" dirty="0"/>
              <a:t>Even in the worst case, riskier assets probably outperform a more conservative approach.</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25470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t>Measuring Portfolio Risk</a:t>
            </a:r>
          </a:p>
        </p:txBody>
      </p:sp>
      <p:sp>
        <p:nvSpPr>
          <p:cNvPr id="106499" name="Rectangle 3"/>
          <p:cNvSpPr>
            <a:spLocks noGrp="1" noChangeArrowheads="1"/>
          </p:cNvSpPr>
          <p:nvPr>
            <p:ph type="body" idx="1"/>
          </p:nvPr>
        </p:nvSpPr>
        <p:spPr/>
        <p:txBody>
          <a:bodyPr/>
          <a:lstStyle/>
          <a:p>
            <a:pPr marL="454025" indent="-454025">
              <a:buFont typeface="Wingdings" pitchFamily="2" charset="2"/>
              <a:buNone/>
            </a:pPr>
            <a:r>
              <a:rPr lang="en-US" dirty="0"/>
              <a:t>1. </a:t>
            </a:r>
            <a:r>
              <a:rPr lang="en-US" dirty="0" smtClean="0"/>
              <a:t>	Variability </a:t>
            </a:r>
            <a:r>
              <a:rPr lang="en-US" dirty="0"/>
              <a:t>of the average annual return on investments.</a:t>
            </a:r>
          </a:p>
          <a:p>
            <a:pPr marL="454025" indent="-454025">
              <a:buFont typeface="Wingdings" pitchFamily="2" charset="2"/>
              <a:buNone/>
            </a:pPr>
            <a:endParaRPr lang="en-US" sz="2400" dirty="0"/>
          </a:p>
          <a:p>
            <a:pPr marL="454025" indent="-454025">
              <a:buFont typeface="Wingdings" pitchFamily="2" charset="2"/>
              <a:buNone/>
            </a:pPr>
            <a:r>
              <a:rPr lang="en-US" dirty="0"/>
              <a:t>2.	Uncertainty associated with the ultimate dollar value of the investment.</a:t>
            </a:r>
          </a:p>
          <a:p>
            <a:pPr marL="454025" indent="-454025">
              <a:buFont typeface="Wingdings" pitchFamily="2" charset="2"/>
              <a:buNone/>
            </a:pPr>
            <a:endParaRPr lang="en-US" sz="2400" dirty="0"/>
          </a:p>
          <a:p>
            <a:pPr marL="454025" indent="-454025">
              <a:buFont typeface="Wingdings" pitchFamily="2" charset="2"/>
              <a:buNone/>
            </a:pPr>
            <a:r>
              <a:rPr lang="en-US" dirty="0"/>
              <a:t>3.	Distribution of ultimate dollar returns from one investment against another.</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504268256"/>
      </p:ext>
    </p:extLst>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Variability of the Average Annual Return</a:t>
            </a:r>
          </a:p>
        </p:txBody>
      </p:sp>
      <p:sp>
        <p:nvSpPr>
          <p:cNvPr id="107523" name="Rectangle 3"/>
          <p:cNvSpPr>
            <a:spLocks noGrp="1" noChangeArrowheads="1"/>
          </p:cNvSpPr>
          <p:nvPr>
            <p:ph type="body" idx="1"/>
          </p:nvPr>
        </p:nvSpPr>
        <p:spPr/>
        <p:txBody>
          <a:bodyPr/>
          <a:lstStyle/>
          <a:p>
            <a:r>
              <a:rPr lang="en-US" sz="2800" dirty="0"/>
              <a:t>Variability declines as the ownership period increases – good and bad years average out.</a:t>
            </a:r>
          </a:p>
          <a:p>
            <a:pPr marL="411480" lvl="1" indent="0">
              <a:buNone/>
            </a:pPr>
            <a:endParaRPr lang="en-US" sz="24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7531929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dirty="0"/>
              <a:t>Ultimate Dollar Value of the Investment</a:t>
            </a:r>
          </a:p>
        </p:txBody>
      </p:sp>
      <p:sp>
        <p:nvSpPr>
          <p:cNvPr id="75779" name="Rectangle 3"/>
          <p:cNvSpPr>
            <a:spLocks noGrp="1" noChangeArrowheads="1"/>
          </p:cNvSpPr>
          <p:nvPr>
            <p:ph type="body" idx="1"/>
          </p:nvPr>
        </p:nvSpPr>
        <p:spPr>
          <a:noFill/>
          <a:ln/>
        </p:spPr>
        <p:txBody>
          <a:bodyPr/>
          <a:lstStyle/>
          <a:p>
            <a:r>
              <a:rPr lang="en-US" dirty="0"/>
              <a:t>As investment horizon lengthens, the range of ultimate dollar values gets bigger</a:t>
            </a:r>
            <a:r>
              <a:rPr lang="en-US" dirty="0" smtClean="0"/>
              <a:t>.</a:t>
            </a: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179917160"/>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5779">
                                            <p:txEl>
                                              <p:pRg st="0" end="0"/>
                                            </p:txEl>
                                          </p:spTgt>
                                        </p:tgtEl>
                                        <p:attrNameLst>
                                          <p:attrName>style.visibility</p:attrName>
                                        </p:attrNameLst>
                                      </p:cBhvr>
                                      <p:to>
                                        <p:strVal val="visible"/>
                                      </p:to>
                                    </p:set>
                                    <p:anim calcmode="lin" valueType="num">
                                      <p:cBhvr additive="base">
                                        <p:cTn id="7" dur="500" fill="hold"/>
                                        <p:tgtEl>
                                          <p:spTgt spid="757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57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t>Ultimate Dollar Returns From Different Investments</a:t>
            </a:r>
          </a:p>
        </p:txBody>
      </p:sp>
      <p:sp>
        <p:nvSpPr>
          <p:cNvPr id="109571" name="Rectangle 3"/>
          <p:cNvSpPr>
            <a:spLocks noGrp="1" noChangeArrowheads="1"/>
          </p:cNvSpPr>
          <p:nvPr>
            <p:ph type="body" idx="1"/>
          </p:nvPr>
        </p:nvSpPr>
        <p:spPr/>
        <p:txBody>
          <a:bodyPr/>
          <a:lstStyle/>
          <a:p>
            <a:r>
              <a:rPr lang="en-US" dirty="0"/>
              <a:t>As investment horizon lengthens, the range of ultimate dollar returns from different investments gets bigger.</a:t>
            </a:r>
          </a:p>
          <a:p>
            <a:pPr>
              <a:buFont typeface="Wingdings" pitchFamily="2" charset="2"/>
              <a:buNone/>
            </a:pP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6379455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Other Reasons for Risk With a Longer Time Horizon</a:t>
            </a:r>
          </a:p>
        </p:txBody>
      </p:sp>
      <p:sp>
        <p:nvSpPr>
          <p:cNvPr id="108547" name="Rectangle 3"/>
          <p:cNvSpPr>
            <a:spLocks noGrp="1" noChangeArrowheads="1"/>
          </p:cNvSpPr>
          <p:nvPr>
            <p:ph type="body" idx="1"/>
          </p:nvPr>
        </p:nvSpPr>
        <p:spPr/>
        <p:txBody>
          <a:bodyPr/>
          <a:lstStyle/>
          <a:p>
            <a:r>
              <a:rPr lang="en-US"/>
              <a:t>There are more opportunities to adjust saving, spending, and working habits over a longer time period.</a:t>
            </a:r>
          </a:p>
          <a:p>
            <a:r>
              <a:rPr lang="en-US"/>
              <a:t>“No place to hide!” If stocks crash, ultimately so will bonds, so you may as well earn more.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527987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Asset Allocation: Its Meaning and Role</a:t>
            </a:r>
          </a:p>
        </p:txBody>
      </p:sp>
      <p:sp>
        <p:nvSpPr>
          <p:cNvPr id="77827" name="Rectangle 3"/>
          <p:cNvSpPr>
            <a:spLocks noGrp="1" noChangeArrowheads="1"/>
          </p:cNvSpPr>
          <p:nvPr>
            <p:ph type="body" idx="1"/>
          </p:nvPr>
        </p:nvSpPr>
        <p:spPr>
          <a:noFill/>
          <a:ln/>
        </p:spPr>
        <p:txBody>
          <a:bodyPr/>
          <a:lstStyle/>
          <a:p>
            <a:r>
              <a:rPr lang="en-US"/>
              <a:t>Asset allocation – a plan for diversifying money among the major types of securities.</a:t>
            </a:r>
          </a:p>
          <a:p>
            <a:r>
              <a:rPr lang="en-US"/>
              <a:t>A good asset allocation will maximize returns while minimizing risk.</a:t>
            </a:r>
          </a:p>
          <a:p>
            <a:r>
              <a:rPr lang="en-US"/>
              <a:t>No two asset allocation plans should be exactly the same.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11148309"/>
      </p:ext>
    </p:extLst>
  </p:cSld>
  <p:clrMapOvr>
    <a:masterClrMapping/>
  </p:clrMapOvr>
  <p:transition>
    <p:cover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Factors Affecting Asset Allocation</a:t>
            </a:r>
          </a:p>
        </p:txBody>
      </p:sp>
      <p:sp>
        <p:nvSpPr>
          <p:cNvPr id="79875" name="Rectangle 3"/>
          <p:cNvSpPr>
            <a:spLocks noGrp="1" noChangeArrowheads="1"/>
          </p:cNvSpPr>
          <p:nvPr>
            <p:ph type="body" sz="half" idx="1"/>
          </p:nvPr>
        </p:nvSpPr>
        <p:spPr>
          <a:noFill/>
          <a:ln/>
        </p:spPr>
        <p:txBody>
          <a:bodyPr/>
          <a:lstStyle/>
          <a:p>
            <a:r>
              <a:rPr lang="en-US" sz="2800"/>
              <a:t>Investment horizon</a:t>
            </a:r>
          </a:p>
          <a:p>
            <a:r>
              <a:rPr lang="en-US" sz="2800"/>
              <a:t>Risk tolerance</a:t>
            </a:r>
          </a:p>
          <a:p>
            <a:r>
              <a:rPr lang="en-US" sz="2800"/>
              <a:t>Individual goals</a:t>
            </a:r>
          </a:p>
          <a:p>
            <a:r>
              <a:rPr lang="en-US" sz="2800"/>
              <a:t>Current financial situation</a:t>
            </a:r>
          </a:p>
          <a:p>
            <a:r>
              <a:rPr lang="en-US" sz="2800"/>
              <a:t>Stage in the life cycle</a:t>
            </a:r>
          </a:p>
        </p:txBody>
      </p:sp>
      <p:grpSp>
        <p:nvGrpSpPr>
          <p:cNvPr id="79878" name="Group 6"/>
          <p:cNvGrpSpPr>
            <a:grpSpLocks/>
          </p:cNvGrpSpPr>
          <p:nvPr/>
        </p:nvGrpSpPr>
        <p:grpSpPr bwMode="auto">
          <a:xfrm>
            <a:off x="4751388" y="2590800"/>
            <a:ext cx="3689350" cy="2573337"/>
            <a:chOff x="3058" y="1747"/>
            <a:chExt cx="2324" cy="1621"/>
          </a:xfrm>
        </p:grpSpPr>
        <p:pic>
          <p:nvPicPr>
            <p:cNvPr id="7987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8" y="1747"/>
              <a:ext cx="2324" cy="1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77" name="Rectangle 5"/>
            <p:cNvSpPr>
              <a:spLocks noChangeArrowheads="1"/>
            </p:cNvSpPr>
            <p:nvPr/>
          </p:nvSpPr>
          <p:spPr bwMode="auto">
            <a:xfrm>
              <a:off x="3115" y="1775"/>
              <a:ext cx="2202" cy="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78408205"/>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What You Should Know about Efficient Markets</a:t>
            </a:r>
          </a:p>
        </p:txBody>
      </p:sp>
      <p:sp>
        <p:nvSpPr>
          <p:cNvPr id="81923" name="Rectangle 3"/>
          <p:cNvSpPr>
            <a:spLocks noGrp="1" noChangeArrowheads="1"/>
          </p:cNvSpPr>
          <p:nvPr>
            <p:ph type="body" idx="1"/>
          </p:nvPr>
        </p:nvSpPr>
        <p:spPr>
          <a:noFill/>
          <a:ln/>
        </p:spPr>
        <p:txBody>
          <a:bodyPr/>
          <a:lstStyle/>
          <a:p>
            <a:pPr>
              <a:lnSpc>
                <a:spcPct val="90000"/>
              </a:lnSpc>
            </a:pPr>
            <a:r>
              <a:rPr lang="en-US"/>
              <a:t>Market efficiency concerns the speed at which new information is reflected in security prices.</a:t>
            </a:r>
          </a:p>
          <a:p>
            <a:pPr>
              <a:lnSpc>
                <a:spcPct val="90000"/>
              </a:lnSpc>
            </a:pPr>
            <a:r>
              <a:rPr lang="en-US"/>
              <a:t>True market efficiency would result in prices accurately reflecting value.</a:t>
            </a:r>
          </a:p>
          <a:p>
            <a:pPr>
              <a:lnSpc>
                <a:spcPct val="90000"/>
              </a:lnSpc>
            </a:pPr>
            <a:r>
              <a:rPr lang="en-US"/>
              <a:t>If the market is purely efficient, no stocks would be undervalued or overvalued.</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872435766"/>
      </p:ext>
    </p:extLst>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t>Can You Consistently Beat the Market?  NO!!</a:t>
            </a:r>
          </a:p>
        </p:txBody>
      </p:sp>
      <p:sp>
        <p:nvSpPr>
          <p:cNvPr id="104451" name="Rectangle 3"/>
          <p:cNvSpPr>
            <a:spLocks noGrp="1" noChangeArrowheads="1"/>
          </p:cNvSpPr>
          <p:nvPr>
            <p:ph type="body" sz="half" idx="1"/>
          </p:nvPr>
        </p:nvSpPr>
        <p:spPr>
          <a:xfrm>
            <a:off x="457200" y="1676400"/>
            <a:ext cx="7010400" cy="4648200"/>
          </a:xfrm>
        </p:spPr>
        <p:txBody>
          <a:bodyPr/>
          <a:lstStyle/>
          <a:p>
            <a:r>
              <a:rPr lang="en-US" sz="2800" dirty="0"/>
              <a:t>“Superstar” underpriced stock picks, even from reputable sources, usually don’t perform well.</a:t>
            </a:r>
          </a:p>
          <a:p>
            <a:r>
              <a:rPr lang="en-US" sz="2800" dirty="0"/>
              <a:t>Projections on market timing, or buying before the market rises, are seldom right.</a:t>
            </a:r>
          </a:p>
        </p:txBody>
      </p:sp>
    </p:spTree>
    <p:extLst>
      <p:ext uri="{BB962C8B-B14F-4D97-AF65-F5344CB8AC3E}">
        <p14:creationId xmlns:p14="http://schemas.microsoft.com/office/powerpoint/2010/main" val="2793633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The Bottom Line -- What to Do?</a:t>
            </a:r>
          </a:p>
        </p:txBody>
      </p:sp>
      <p:sp>
        <p:nvSpPr>
          <p:cNvPr id="83971" name="Rectangle 3"/>
          <p:cNvSpPr>
            <a:spLocks noGrp="1" noChangeArrowheads="1"/>
          </p:cNvSpPr>
          <p:nvPr>
            <p:ph type="body" idx="1"/>
          </p:nvPr>
        </p:nvSpPr>
        <p:spPr>
          <a:noFill/>
          <a:ln/>
        </p:spPr>
        <p:txBody>
          <a:bodyPr/>
          <a:lstStyle/>
          <a:p>
            <a:r>
              <a:rPr lang="en-US" dirty="0"/>
              <a:t>Systems don’t beat the market. Long-term investing works best.</a:t>
            </a:r>
          </a:p>
          <a:p>
            <a:r>
              <a:rPr lang="en-US" dirty="0"/>
              <a:t>Keep to the plan.</a:t>
            </a:r>
          </a:p>
          <a:p>
            <a:r>
              <a:rPr lang="en-US" dirty="0"/>
              <a:t>Focus on the asset allocation process.</a:t>
            </a:r>
          </a:p>
          <a:p>
            <a:r>
              <a:rPr lang="en-US" dirty="0"/>
              <a:t>Keep the commissions down.</a:t>
            </a:r>
          </a:p>
          <a:p>
            <a:r>
              <a:rPr lang="en-US" dirty="0"/>
              <a:t>Diversify, diversify, diversify!</a:t>
            </a:r>
          </a:p>
          <a:p>
            <a:r>
              <a:rPr lang="en-US" dirty="0"/>
              <a:t>If you don’t feel comfortable, seek help!</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69323108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3971">
                                            <p:txEl>
                                              <p:pRg st="1" end="1"/>
                                            </p:txEl>
                                          </p:spTgt>
                                        </p:tgtEl>
                                        <p:attrNameLst>
                                          <p:attrName>style.visibility</p:attrName>
                                        </p:attrNameLst>
                                      </p:cBhvr>
                                      <p:to>
                                        <p:strVal val="visible"/>
                                      </p:to>
                                    </p:set>
                                    <p:anim calcmode="lin" valueType="num">
                                      <p:cBhvr additive="base">
                                        <p:cTn id="13" dur="500" fill="hold"/>
                                        <p:tgtEl>
                                          <p:spTgt spid="839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39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3971">
                                            <p:txEl>
                                              <p:pRg st="2" end="2"/>
                                            </p:txEl>
                                          </p:spTgt>
                                        </p:tgtEl>
                                        <p:attrNameLst>
                                          <p:attrName>style.visibility</p:attrName>
                                        </p:attrNameLst>
                                      </p:cBhvr>
                                      <p:to>
                                        <p:strVal val="visible"/>
                                      </p:to>
                                    </p:set>
                                    <p:anim calcmode="lin" valueType="num">
                                      <p:cBhvr additive="base">
                                        <p:cTn id="19" dur="500" fill="hold"/>
                                        <p:tgtEl>
                                          <p:spTgt spid="839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3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3971">
                                            <p:txEl>
                                              <p:pRg st="3" end="3"/>
                                            </p:txEl>
                                          </p:spTgt>
                                        </p:tgtEl>
                                        <p:attrNameLst>
                                          <p:attrName>style.visibility</p:attrName>
                                        </p:attrNameLst>
                                      </p:cBhvr>
                                      <p:to>
                                        <p:strVal val="visible"/>
                                      </p:to>
                                    </p:set>
                                    <p:anim calcmode="lin" valueType="num">
                                      <p:cBhvr additive="base">
                                        <p:cTn id="25" dur="500" fill="hold"/>
                                        <p:tgtEl>
                                          <p:spTgt spid="8397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3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3971">
                                            <p:txEl>
                                              <p:pRg st="4" end="4"/>
                                            </p:txEl>
                                          </p:spTgt>
                                        </p:tgtEl>
                                        <p:attrNameLst>
                                          <p:attrName>style.visibility</p:attrName>
                                        </p:attrNameLst>
                                      </p:cBhvr>
                                      <p:to>
                                        <p:strVal val="visible"/>
                                      </p:to>
                                    </p:set>
                                    <p:anim calcmode="lin" valueType="num">
                                      <p:cBhvr additive="base">
                                        <p:cTn id="31" dur="500" fill="hold"/>
                                        <p:tgtEl>
                                          <p:spTgt spid="8397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3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3971">
                                            <p:txEl>
                                              <p:pRg st="5" end="5"/>
                                            </p:txEl>
                                          </p:spTgt>
                                        </p:tgtEl>
                                        <p:attrNameLst>
                                          <p:attrName>style.visibility</p:attrName>
                                        </p:attrNameLst>
                                      </p:cBhvr>
                                      <p:to>
                                        <p:strVal val="visible"/>
                                      </p:to>
                                    </p:set>
                                    <p:anim calcmode="lin" valueType="num">
                                      <p:cBhvr additive="base">
                                        <p:cTn id="37" dur="500" fill="hold"/>
                                        <p:tgtEl>
                                          <p:spTgt spid="839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39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Will Robinson is 25 years old and has never done any investing. He thinks it is time for him to start saving for his retirement. He has seen his uncle do very well financially by investing early in life and investing consistently. His uncle has told him that the earlier in life he begins to invest – even if he only invests a small amount – the more money he will earn for is future. Will does not know anything about investing and wants to learn more.</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8945534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an Investment Program</a:t>
            </a:r>
            <a:endParaRPr lang="en-US" dirty="0"/>
          </a:p>
        </p:txBody>
      </p:sp>
      <p:sp>
        <p:nvSpPr>
          <p:cNvPr id="3" name="Content Placeholder 2"/>
          <p:cNvSpPr>
            <a:spLocks noGrp="1"/>
          </p:cNvSpPr>
          <p:nvPr>
            <p:ph idx="1"/>
          </p:nvPr>
        </p:nvSpPr>
        <p:spPr/>
        <p:txBody>
          <a:bodyPr/>
          <a:lstStyle/>
          <a:p>
            <a:r>
              <a:rPr lang="en-US" dirty="0" smtClean="0"/>
              <a:t>Establishing Investment Goals</a:t>
            </a:r>
          </a:p>
          <a:p>
            <a:r>
              <a:rPr lang="en-US" dirty="0" smtClean="0"/>
              <a:t>Performing a Financial Checkup</a:t>
            </a:r>
          </a:p>
          <a:p>
            <a:pPr lvl="1"/>
            <a:r>
              <a:rPr lang="en-US" dirty="0" smtClean="0"/>
              <a:t>Work to balance your budget</a:t>
            </a:r>
          </a:p>
          <a:p>
            <a:pPr lvl="1"/>
            <a:r>
              <a:rPr lang="en-US" dirty="0" smtClean="0"/>
              <a:t>Manage your debt</a:t>
            </a:r>
          </a:p>
          <a:p>
            <a:pPr lvl="1"/>
            <a:r>
              <a:rPr lang="en-US" dirty="0" smtClean="0"/>
              <a:t>Start an emergency fund</a:t>
            </a:r>
          </a:p>
          <a:p>
            <a:pPr lvl="1"/>
            <a:r>
              <a:rPr lang="en-US" dirty="0" smtClean="0"/>
              <a:t>Have access to other sources of cash for emergency needs</a:t>
            </a:r>
          </a:p>
          <a:p>
            <a:r>
              <a:rPr lang="en-US" dirty="0" smtClean="0"/>
              <a:t>Getting the Money Needed to Start an Investment Program</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8744636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Investment Goal</a:t>
            </a:r>
            <a:endParaRPr lang="en-US" dirty="0"/>
          </a:p>
        </p:txBody>
      </p:sp>
      <p:sp>
        <p:nvSpPr>
          <p:cNvPr id="3" name="Content Placeholder 2"/>
          <p:cNvSpPr>
            <a:spLocks noGrp="1"/>
          </p:cNvSpPr>
          <p:nvPr>
            <p:ph idx="1"/>
          </p:nvPr>
        </p:nvSpPr>
        <p:spPr/>
        <p:txBody>
          <a:bodyPr>
            <a:normAutofit fontScale="92500"/>
          </a:bodyPr>
          <a:lstStyle/>
          <a:p>
            <a:r>
              <a:rPr lang="en-US" dirty="0" smtClean="0"/>
              <a:t>Will wants to save THB 500,000 over the next two years so he can start his internet based business.</a:t>
            </a:r>
          </a:p>
          <a:p>
            <a:r>
              <a:rPr lang="en-US" dirty="0" smtClean="0"/>
              <a:t>Will wants to be able to save THB 1,000,000 over the next five years so that he has enough money for a down payment on a home.</a:t>
            </a:r>
          </a:p>
          <a:p>
            <a:r>
              <a:rPr lang="en-US" dirty="0" smtClean="0"/>
              <a:t>Will wants to have THB 50,000,000 saved up by the time he retires at the age of 65 so he can enjoy his retirement.</a:t>
            </a:r>
          </a:p>
          <a:p>
            <a:endParaRPr lang="en-US" dirty="0"/>
          </a:p>
          <a:p>
            <a:endParaRPr lang="en-US" dirty="0" smtClean="0"/>
          </a:p>
          <a:p>
            <a:r>
              <a:rPr lang="en-US" dirty="0" smtClean="0"/>
              <a:t>Before Will learns about the different investment choices, he needs to identify his investment goals. Will knows that his investment goals should be written, specific, and measurable. They can be stated in terms of THB or in terms of particular things he desires. Will’s goals can also be divided into short term, medium term, and long term financial goals.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0120588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Performs a Financial Checkup</a:t>
            </a:r>
            <a:endParaRPr lang="en-US" dirty="0"/>
          </a:p>
        </p:txBody>
      </p:sp>
      <p:sp>
        <p:nvSpPr>
          <p:cNvPr id="3" name="Content Placeholder 2"/>
          <p:cNvSpPr>
            <a:spLocks noGrp="1"/>
          </p:cNvSpPr>
          <p:nvPr>
            <p:ph idx="1"/>
          </p:nvPr>
        </p:nvSpPr>
        <p:spPr/>
        <p:txBody>
          <a:bodyPr>
            <a:normAutofit fontScale="92500"/>
          </a:bodyPr>
          <a:lstStyle/>
          <a:p>
            <a:r>
              <a:rPr lang="en-US" dirty="0" smtClean="0"/>
              <a:t>Will must work to create and balance a budget</a:t>
            </a:r>
          </a:p>
          <a:p>
            <a:r>
              <a:rPr lang="en-US" dirty="0" smtClean="0"/>
              <a:t>Will needs to get adequate insurance protection if he does not already have it</a:t>
            </a:r>
          </a:p>
          <a:p>
            <a:r>
              <a:rPr lang="en-US" dirty="0" smtClean="0"/>
              <a:t>Will needs to accumulate an emergency fund with at least 3 months of expenses in it</a:t>
            </a:r>
          </a:p>
          <a:p>
            <a:r>
              <a:rPr lang="en-US" dirty="0" smtClean="0"/>
              <a:t>Will needs to have access to other sources of cash for emergency needs such as a line of credit</a:t>
            </a:r>
          </a:p>
          <a:p>
            <a:endParaRPr lang="en-US" dirty="0"/>
          </a:p>
          <a:p>
            <a:r>
              <a:rPr lang="en-US" dirty="0" smtClean="0"/>
              <a:t>Before Will can carry out his future plans, he needs to be sure his personal financial affairs are in good shape. He has never had a budget and thinks it is time for him to develop his first one. He also does not have an emergency fund and wants to work to have this available for himself. He does have a credit card with a fairly high credit limit, and does have pretty good renter’s and car insurance.</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7025520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Needs to get Funds for Investing</a:t>
            </a:r>
            <a:endParaRPr lang="en-US" dirty="0"/>
          </a:p>
        </p:txBody>
      </p:sp>
      <p:sp>
        <p:nvSpPr>
          <p:cNvPr id="3" name="Content Placeholder 2"/>
          <p:cNvSpPr>
            <a:spLocks noGrp="1"/>
          </p:cNvSpPr>
          <p:nvPr>
            <p:ph idx="1"/>
          </p:nvPr>
        </p:nvSpPr>
        <p:spPr/>
        <p:txBody>
          <a:bodyPr/>
          <a:lstStyle/>
          <a:p>
            <a:r>
              <a:rPr lang="en-US" dirty="0" smtClean="0"/>
              <a:t>Will needs to pay himself first</a:t>
            </a:r>
          </a:p>
          <a:p>
            <a:r>
              <a:rPr lang="en-US" dirty="0" smtClean="0"/>
              <a:t>Will needs to check and see if his work has a provident fund plan and sign up for it</a:t>
            </a:r>
          </a:p>
          <a:p>
            <a:r>
              <a:rPr lang="en-US" dirty="0" smtClean="0"/>
              <a:t>Will needs to start an elective savings plan</a:t>
            </a:r>
          </a:p>
          <a:p>
            <a:r>
              <a:rPr lang="en-US" dirty="0" smtClean="0"/>
              <a:t>Will needs to make a special effort once or twice a year to save extra</a:t>
            </a:r>
          </a:p>
          <a:p>
            <a:r>
              <a:rPr lang="en-US" dirty="0" smtClean="0"/>
              <a:t>Will needs to take advantage of any gifts, windfalls or inheritances he receives </a:t>
            </a:r>
          </a:p>
          <a:p>
            <a:endParaRPr lang="en-US" dirty="0" smtClean="0"/>
          </a:p>
          <a:p>
            <a:r>
              <a:rPr lang="en-US" dirty="0" smtClean="0"/>
              <a:t>When he creates his budget, he needs to be sure to include his savings each month first.</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4244777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Affecting Investment Choices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Safety and Risk</a:t>
            </a:r>
          </a:p>
          <a:p>
            <a:r>
              <a:rPr lang="en-US" dirty="0" smtClean="0"/>
              <a:t>Risk-Return Trade-Off</a:t>
            </a:r>
          </a:p>
          <a:p>
            <a:r>
              <a:rPr lang="en-US" dirty="0" smtClean="0"/>
              <a:t>Components of the Risk Factor</a:t>
            </a:r>
          </a:p>
          <a:p>
            <a:r>
              <a:rPr lang="en-US" dirty="0" smtClean="0"/>
              <a:t>Investment Income</a:t>
            </a:r>
          </a:p>
          <a:p>
            <a:r>
              <a:rPr lang="en-US" dirty="0" smtClean="0"/>
              <a:t>Investment Growth </a:t>
            </a:r>
          </a:p>
          <a:p>
            <a:r>
              <a:rPr lang="en-US" dirty="0" smtClean="0"/>
              <a:t>Investment Liquidity </a:t>
            </a:r>
          </a:p>
          <a:p>
            <a:endParaRPr lang="en-US" dirty="0"/>
          </a:p>
          <a:p>
            <a:endParaRPr lang="en-US" dirty="0" smtClean="0"/>
          </a:p>
          <a:p>
            <a:r>
              <a:rPr lang="en-US" dirty="0" smtClean="0"/>
              <a:t>Before Will can choose his investments, he needs to understand the factors that can affect the value of his investments and his investment choices. An investment that might be appropriate for his father or cousin might mot be the investment that is appropriate for him. Will wants to explore all of these factors in more detail before he looks at the different types of investments available to him. </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5514024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Safety and Risk</a:t>
            </a:r>
          </a:p>
          <a:p>
            <a:r>
              <a:rPr lang="en-US" dirty="0" smtClean="0"/>
              <a:t>The Risk-Return Trade-off</a:t>
            </a:r>
          </a:p>
          <a:p>
            <a:pPr lvl="1"/>
            <a:r>
              <a:rPr lang="en-US" dirty="0" smtClean="0"/>
              <a:t>Tolerance for Risk</a:t>
            </a:r>
          </a:p>
          <a:p>
            <a:pPr lvl="1"/>
            <a:r>
              <a:rPr lang="en-US" dirty="0" smtClean="0"/>
              <a:t>Calculating Return on an Investment</a:t>
            </a:r>
          </a:p>
          <a:p>
            <a:pPr lvl="1"/>
            <a:endParaRPr lang="en-US" dirty="0"/>
          </a:p>
          <a:p>
            <a:pPr lvl="1"/>
            <a:endParaRPr lang="en-US" dirty="0" smtClean="0"/>
          </a:p>
          <a:p>
            <a:r>
              <a:rPr lang="en-US" dirty="0" smtClean="0"/>
              <a:t>The first thing that Will needs to understand is that there is no perfect investment because of the relationship between safety and return. Safety in an investment means minimal risk of loss while risk means a measure of uncertainty about the outcome. If he wants a higher return on an investment, he needs to be willing to take on more risk. Will needs to understand that not everyone has the same tolerance for risk. An investment that he thinks looks pretty good might have too much risk for his father. He also needs to understand that speculative investments are highly risky investments that have a chance of a large profit in a relatively short period of time. However, it can be easy to lose most, if not all, of the money he puts into one of these speculative investments.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82444411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Your Tolerance for Risk</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Conservative Investors with Less Risk Tolerance</a:t>
            </a:r>
          </a:p>
          <a:p>
            <a:pPr lvl="1"/>
            <a:r>
              <a:rPr lang="en-US" dirty="0" smtClean="0"/>
              <a:t>People with no financial training</a:t>
            </a:r>
          </a:p>
          <a:p>
            <a:pPr lvl="1"/>
            <a:r>
              <a:rPr lang="en-US" dirty="0" smtClean="0"/>
              <a:t>Older investors</a:t>
            </a:r>
          </a:p>
          <a:p>
            <a:pPr lvl="1"/>
            <a:r>
              <a:rPr lang="en-US" dirty="0" smtClean="0"/>
              <a:t>Lower-income investors</a:t>
            </a:r>
          </a:p>
          <a:p>
            <a:pPr lvl="1"/>
            <a:r>
              <a:rPr lang="en-US" dirty="0" smtClean="0"/>
              <a:t>Families with children</a:t>
            </a:r>
          </a:p>
          <a:p>
            <a:pPr lvl="1"/>
            <a:r>
              <a:rPr lang="en-US" dirty="0" smtClean="0"/>
              <a:t>Employees worried about job loss</a:t>
            </a:r>
            <a:endParaRPr lang="en-US" dirty="0"/>
          </a:p>
        </p:txBody>
      </p:sp>
      <p:sp>
        <p:nvSpPr>
          <p:cNvPr id="4" name="Content Placeholder 3"/>
          <p:cNvSpPr>
            <a:spLocks noGrp="1"/>
          </p:cNvSpPr>
          <p:nvPr>
            <p:ph sz="half" idx="2"/>
          </p:nvPr>
        </p:nvSpPr>
        <p:spPr/>
        <p:txBody>
          <a:bodyPr>
            <a:normAutofit lnSpcReduction="10000"/>
          </a:bodyPr>
          <a:lstStyle/>
          <a:p>
            <a:r>
              <a:rPr lang="en-US" dirty="0" smtClean="0"/>
              <a:t>Speculative Investors with More Risk Tolerance</a:t>
            </a:r>
          </a:p>
          <a:p>
            <a:pPr lvl="1"/>
            <a:r>
              <a:rPr lang="en-US" dirty="0" smtClean="0"/>
              <a:t>People with financial training</a:t>
            </a:r>
          </a:p>
          <a:p>
            <a:pPr lvl="1"/>
            <a:r>
              <a:rPr lang="en-US" dirty="0" smtClean="0"/>
              <a:t>Younger investors</a:t>
            </a:r>
          </a:p>
          <a:p>
            <a:pPr lvl="1"/>
            <a:r>
              <a:rPr lang="en-US" dirty="0" smtClean="0"/>
              <a:t>Higher-income investors</a:t>
            </a:r>
          </a:p>
          <a:p>
            <a:pPr lvl="1"/>
            <a:r>
              <a:rPr lang="en-US" dirty="0" smtClean="0"/>
              <a:t>Married  couples with no children or single</a:t>
            </a:r>
          </a:p>
          <a:p>
            <a:pPr lvl="1"/>
            <a:r>
              <a:rPr lang="en-US" dirty="0" smtClean="0"/>
              <a:t>Employees with secure employment</a:t>
            </a:r>
            <a:endParaRPr lang="en-US" dirty="0"/>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3584584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Calculating Return on an Investment</a:t>
            </a:r>
            <a:endParaRPr lang="en-US" dirty="0"/>
          </a:p>
        </p:txBody>
      </p:sp>
      <p:sp>
        <p:nvSpPr>
          <p:cNvPr id="8" name="Content Placeholder 7"/>
          <p:cNvSpPr>
            <a:spLocks noGrp="1"/>
          </p:cNvSpPr>
          <p:nvPr>
            <p:ph idx="1"/>
          </p:nvPr>
        </p:nvSpPr>
        <p:spPr/>
        <p:txBody>
          <a:bodyPr/>
          <a:lstStyle/>
          <a:p>
            <a:r>
              <a:rPr lang="en-US" dirty="0" smtClean="0"/>
              <a:t>The rate of return on an investment is equal to</a:t>
            </a:r>
          </a:p>
          <a:p>
            <a:endParaRPr lang="en-US" dirty="0"/>
          </a:p>
          <a:p>
            <a:r>
              <a:rPr lang="en-US" dirty="0" smtClean="0"/>
              <a:t>The total income received (or expected) on the original amount invested over a specified period of time divided by the original amount invested</a:t>
            </a:r>
          </a:p>
          <a:p>
            <a:endParaRPr lang="en-US" dirty="0"/>
          </a:p>
          <a:p>
            <a:r>
              <a:rPr lang="en-US" dirty="0" smtClean="0"/>
              <a:t>This rate of  return can be calculates using actual numbers at the end of the period or projections of the amount to be received. If projections are used, remember that there is no certainty that this is what will actually be received by the investor.</a:t>
            </a:r>
            <a:endParaRPr lang="en-US" dirty="0"/>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16924690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Rate of Return</a:t>
            </a:r>
            <a:endParaRPr lang="en-US" dirty="0"/>
          </a:p>
        </p:txBody>
      </p:sp>
      <p:sp>
        <p:nvSpPr>
          <p:cNvPr id="3" name="Content Placeholder 2"/>
          <p:cNvSpPr>
            <a:spLocks noGrp="1"/>
          </p:cNvSpPr>
          <p:nvPr>
            <p:ph idx="1"/>
          </p:nvPr>
        </p:nvSpPr>
        <p:spPr/>
        <p:txBody>
          <a:bodyPr/>
          <a:lstStyle/>
          <a:p>
            <a:r>
              <a:rPr lang="en-US" dirty="0" smtClean="0"/>
              <a:t>Suppose Will has an investment opportunity where he invests $2,000 initially. During the year, he expects to receive $60 in dividend income from this investment, and he thinks the value of this investment at the end of the year will be $2,250.  Will wants to calculate his potential rate of return on this investment.</a:t>
            </a:r>
          </a:p>
          <a:p>
            <a:endParaRPr lang="en-US" dirty="0"/>
          </a:p>
          <a:p>
            <a:pPr marL="114300" indent="0">
              <a:buNone/>
            </a:pPr>
            <a:r>
              <a:rPr lang="en-US" dirty="0" smtClean="0"/>
              <a:t>			$2,250 - $2,000 = $250</a:t>
            </a:r>
          </a:p>
          <a:p>
            <a:pPr marL="114300" indent="0">
              <a:buNone/>
            </a:pPr>
            <a:r>
              <a:rPr lang="en-US" dirty="0"/>
              <a:t>	</a:t>
            </a:r>
            <a:r>
              <a:rPr lang="en-US" dirty="0" smtClean="0"/>
              <a:t>		$250 + $60 = $310</a:t>
            </a:r>
          </a:p>
          <a:p>
            <a:pPr marL="114300" indent="0">
              <a:buNone/>
            </a:pPr>
            <a:r>
              <a:rPr lang="en-US" dirty="0"/>
              <a:t>	</a:t>
            </a:r>
            <a:r>
              <a:rPr lang="en-US" dirty="0" smtClean="0"/>
              <a:t>		$310/$2,000 = .155 or 15.5%</a:t>
            </a:r>
          </a:p>
          <a:p>
            <a:pPr marL="114300" indent="0">
              <a:buNone/>
            </a:pPr>
            <a:r>
              <a:rPr lang="en-US" dirty="0" smtClean="0"/>
              <a:t>His rate of return will be the total dollar return divided by his </a:t>
            </a:r>
            <a:r>
              <a:rPr lang="en-US" smtClean="0"/>
              <a:t>initial investment.</a:t>
            </a:r>
            <a:endParaRPr lang="en-US"/>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4902093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the Risk Factor </a:t>
            </a:r>
            <a:endParaRPr lang="en-US" dirty="0"/>
          </a:p>
        </p:txBody>
      </p:sp>
      <p:sp>
        <p:nvSpPr>
          <p:cNvPr id="3" name="Content Placeholder 2"/>
          <p:cNvSpPr>
            <a:spLocks noGrp="1"/>
          </p:cNvSpPr>
          <p:nvPr>
            <p:ph idx="1"/>
          </p:nvPr>
        </p:nvSpPr>
        <p:spPr/>
        <p:txBody>
          <a:bodyPr/>
          <a:lstStyle/>
          <a:p>
            <a:r>
              <a:rPr lang="en-US" b="1" dirty="0" smtClean="0"/>
              <a:t>Inflation Risk </a:t>
            </a:r>
            <a:r>
              <a:rPr lang="en-US" dirty="0" smtClean="0"/>
              <a:t>– Risk that Will’s investments will not keep up with the inflation rate</a:t>
            </a:r>
          </a:p>
          <a:p>
            <a:r>
              <a:rPr lang="en-US" b="1" dirty="0"/>
              <a:t>Interest Rate Risk </a:t>
            </a:r>
            <a:r>
              <a:rPr lang="en-US" dirty="0" smtClean="0"/>
              <a:t>– Risk that the value of Will’s Stocks and bonds will decline if market interest rates increase</a:t>
            </a:r>
          </a:p>
          <a:p>
            <a:r>
              <a:rPr lang="en-US" b="1" dirty="0"/>
              <a:t>Business Failure Risk </a:t>
            </a:r>
            <a:r>
              <a:rPr lang="en-US" dirty="0" smtClean="0"/>
              <a:t>– Risk that bad management, poor products or other problems will lead to lower profits for the business</a:t>
            </a:r>
          </a:p>
          <a:p>
            <a:r>
              <a:rPr lang="en-US" b="1" dirty="0" smtClean="0"/>
              <a:t>Market Risk </a:t>
            </a:r>
            <a:r>
              <a:rPr lang="en-US" dirty="0" smtClean="0"/>
              <a:t>– Risk that behavior of investors in the market will affect the prices of various investments in the market</a:t>
            </a:r>
          </a:p>
          <a:p>
            <a:r>
              <a:rPr lang="en-US" b="1" dirty="0" smtClean="0"/>
              <a:t>Global Risk </a:t>
            </a:r>
            <a:r>
              <a:rPr lang="en-US" dirty="0" smtClean="0"/>
              <a:t>– Risk due to investments in stocks and bonds issued by foreign firms</a:t>
            </a:r>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468087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Income 			</a:t>
            </a:r>
            <a:endParaRPr lang="en-US" dirty="0"/>
          </a:p>
        </p:txBody>
      </p:sp>
      <p:sp>
        <p:nvSpPr>
          <p:cNvPr id="3" name="Content Placeholder 2"/>
          <p:cNvSpPr>
            <a:spLocks noGrp="1"/>
          </p:cNvSpPr>
          <p:nvPr>
            <p:ph idx="1"/>
          </p:nvPr>
        </p:nvSpPr>
        <p:spPr/>
        <p:txBody>
          <a:bodyPr/>
          <a:lstStyle/>
          <a:p>
            <a:r>
              <a:rPr lang="en-US" dirty="0" smtClean="0"/>
              <a:t>Some Investors purchase investments in order to have predictable source of income.</a:t>
            </a:r>
          </a:p>
          <a:p>
            <a:r>
              <a:rPr lang="en-US" dirty="0" smtClean="0"/>
              <a:t>If safety is the primary objective, then the safest investments are passbook savings accounts, certificates of deposit.</a:t>
            </a:r>
          </a:p>
          <a:p>
            <a:r>
              <a:rPr lang="en-US" dirty="0" smtClean="0"/>
              <a:t>If investment income is the primary objective, then an investor can choose corporate bonds, preferred stocks, mutual funds, and real estate rental property that can provide income potential.</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873429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Growth</a:t>
            </a:r>
            <a:endParaRPr lang="en-US" dirty="0"/>
          </a:p>
        </p:txBody>
      </p:sp>
      <p:sp>
        <p:nvSpPr>
          <p:cNvPr id="3" name="Content Placeholder 2"/>
          <p:cNvSpPr>
            <a:spLocks noGrp="1"/>
          </p:cNvSpPr>
          <p:nvPr>
            <p:ph idx="1"/>
          </p:nvPr>
        </p:nvSpPr>
        <p:spPr/>
        <p:txBody>
          <a:bodyPr/>
          <a:lstStyle/>
          <a:p>
            <a:r>
              <a:rPr lang="en-US" dirty="0" smtClean="0"/>
              <a:t>Investment growth refers to the increase in the value of the investment. Often an investor has to choose between receiving dividend income from an investment and the amount of potential increase in the value of that investment in the future. For example, growth stocks of then reinvest most of their profits back into the company so that sales revenue and profits can grow in the future. These stocks often pay little or no dividends now.</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11330382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Liquidity </a:t>
            </a:r>
            <a:endParaRPr lang="en-US" dirty="0"/>
          </a:p>
        </p:txBody>
      </p:sp>
      <p:sp>
        <p:nvSpPr>
          <p:cNvPr id="3" name="Content Placeholder 2"/>
          <p:cNvSpPr>
            <a:spLocks noGrp="1"/>
          </p:cNvSpPr>
          <p:nvPr>
            <p:ph idx="1"/>
          </p:nvPr>
        </p:nvSpPr>
        <p:spPr/>
        <p:txBody>
          <a:bodyPr/>
          <a:lstStyle/>
          <a:p>
            <a:r>
              <a:rPr lang="en-US" dirty="0" smtClean="0"/>
              <a:t>Liquidity is the ability to buy or sell investment quickly without affecting the investment’s value. Checking and savings accounts are very liquid, because they can be converted into cash very quickly. Real estate, on the other hand, is not very liquid, because it can often take weeks or months to sell a home at its true market value. </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9825101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Asset Allocation and Diversification</a:t>
            </a:r>
            <a:endParaRPr lang="en-US" dirty="0"/>
          </a:p>
        </p:txBody>
      </p:sp>
      <p:sp>
        <p:nvSpPr>
          <p:cNvPr id="3" name="Content Placeholder 2"/>
          <p:cNvSpPr>
            <a:spLocks noGrp="1"/>
          </p:cNvSpPr>
          <p:nvPr>
            <p:ph idx="1"/>
          </p:nvPr>
        </p:nvSpPr>
        <p:spPr/>
        <p:txBody>
          <a:bodyPr/>
          <a:lstStyle/>
          <a:p>
            <a:r>
              <a:rPr lang="en-US" dirty="0" smtClean="0"/>
              <a:t>One mistake that investors make is to put all of their money in one type of investment or one company.</a:t>
            </a:r>
            <a:endParaRPr lang="en-US" dirty="0"/>
          </a:p>
          <a:p>
            <a:r>
              <a:rPr lang="en-US" dirty="0" smtClean="0"/>
              <a:t>Asset diversification or diversification is the process of spreading an investor’s assets among different types of investments and companies to lessen risk.</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12837325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Time Factor</a:t>
            </a:r>
            <a:endParaRPr lang="en-US" dirty="0"/>
          </a:p>
        </p:txBody>
      </p:sp>
      <p:sp>
        <p:nvSpPr>
          <p:cNvPr id="3" name="Content Placeholder 2"/>
          <p:cNvSpPr>
            <a:spLocks noGrp="1"/>
          </p:cNvSpPr>
          <p:nvPr>
            <p:ph idx="1"/>
          </p:nvPr>
        </p:nvSpPr>
        <p:spPr/>
        <p:txBody>
          <a:bodyPr>
            <a:normAutofit lnSpcReduction="10000"/>
          </a:bodyPr>
          <a:lstStyle/>
          <a:p>
            <a:r>
              <a:rPr lang="en-US" dirty="0" smtClean="0"/>
              <a:t>The amount of time an investor has to invest is also a crucial factor that needs to be considered when making investment decisions. Investments that can be left for a longer period of time often have a higher rate of return.</a:t>
            </a:r>
          </a:p>
          <a:p>
            <a:endParaRPr lang="en-US" dirty="0"/>
          </a:p>
          <a:p>
            <a:endParaRPr lang="en-US" dirty="0" smtClean="0"/>
          </a:p>
          <a:p>
            <a:endParaRPr lang="en-US" dirty="0"/>
          </a:p>
          <a:p>
            <a:endParaRPr lang="en-US" dirty="0" smtClean="0"/>
          </a:p>
          <a:p>
            <a:endParaRPr lang="en-US" dirty="0"/>
          </a:p>
          <a:p>
            <a:endParaRPr lang="en-US" dirty="0" smtClean="0"/>
          </a:p>
          <a:p>
            <a:pPr marL="114300" indent="0">
              <a:buNone/>
            </a:pPr>
            <a:r>
              <a:rPr lang="en-US" sz="2000" dirty="0" smtClean="0"/>
              <a:t>Notes: Stock prices are very volatile, because the price tend to go up and down a lot. If Will invests money over a short period of time, then stocks prices may be low when he needs his money</a:t>
            </a:r>
            <a:endParaRPr lang="en-US" sz="2000"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37262197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Investor’s Age</a:t>
            </a:r>
            <a:endParaRPr lang="en-US" dirty="0"/>
          </a:p>
        </p:txBody>
      </p:sp>
      <p:sp>
        <p:nvSpPr>
          <p:cNvPr id="3" name="Content Placeholder 2"/>
          <p:cNvSpPr>
            <a:spLocks noGrp="1"/>
          </p:cNvSpPr>
          <p:nvPr>
            <p:ph idx="1"/>
          </p:nvPr>
        </p:nvSpPr>
        <p:spPr/>
        <p:txBody>
          <a:bodyPr/>
          <a:lstStyle/>
          <a:p>
            <a:r>
              <a:rPr lang="en-US" dirty="0" smtClean="0"/>
              <a:t>An investor’s age is also critical when making investment decisions. It is an indication of how long that investor has to invest. Age is also an indication of where that investor is in their life cycle and what responsibilities they have. Investors tend to grow more conservative as they get older and take on investments with less risk.</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7545621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Alternatives</a:t>
            </a:r>
            <a:endParaRPr lang="en-US" dirty="0"/>
          </a:p>
        </p:txBody>
      </p:sp>
      <p:sp>
        <p:nvSpPr>
          <p:cNvPr id="3" name="Content Placeholder 2"/>
          <p:cNvSpPr>
            <a:spLocks noGrp="1"/>
          </p:cNvSpPr>
          <p:nvPr>
            <p:ph idx="1"/>
          </p:nvPr>
        </p:nvSpPr>
        <p:spPr/>
        <p:txBody>
          <a:bodyPr/>
          <a:lstStyle/>
          <a:p>
            <a:r>
              <a:rPr lang="en-US" dirty="0" smtClean="0"/>
              <a:t>Stock or Equity Financing (Preferred and Common Stock)</a:t>
            </a:r>
          </a:p>
          <a:p>
            <a:r>
              <a:rPr lang="en-US" dirty="0" smtClean="0"/>
              <a:t>Corporate and Government Bonds</a:t>
            </a:r>
          </a:p>
          <a:p>
            <a:r>
              <a:rPr lang="en-US" dirty="0" smtClean="0"/>
              <a:t>Mutual Funds</a:t>
            </a:r>
          </a:p>
          <a:p>
            <a:r>
              <a:rPr lang="en-US" dirty="0" smtClean="0"/>
              <a:t>Real Estate</a:t>
            </a:r>
          </a:p>
          <a:p>
            <a:r>
              <a:rPr lang="en-US" dirty="0" smtClean="0"/>
              <a:t>Other Investment Alternatives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0086651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Preferred Stock </a:t>
            </a:r>
            <a:endParaRPr lang="en-US" dirty="0"/>
          </a:p>
        </p:txBody>
      </p:sp>
      <p:sp>
        <p:nvSpPr>
          <p:cNvPr id="3" name="Content Placeholder 2"/>
          <p:cNvSpPr>
            <a:spLocks noGrp="1"/>
          </p:cNvSpPr>
          <p:nvPr>
            <p:ph idx="1"/>
          </p:nvPr>
        </p:nvSpPr>
        <p:spPr/>
        <p:txBody>
          <a:bodyPr/>
          <a:lstStyle/>
          <a:p>
            <a:r>
              <a:rPr lang="en-US" dirty="0" smtClean="0"/>
              <a:t>Preferred stock is an ownership claim on a company</a:t>
            </a:r>
          </a:p>
          <a:p>
            <a:r>
              <a:rPr lang="en-US" dirty="0" smtClean="0"/>
              <a:t>Preferred stock pays a fixed dividend amount.</a:t>
            </a:r>
          </a:p>
          <a:p>
            <a:r>
              <a:rPr lang="en-US" dirty="0" smtClean="0"/>
              <a:t>Preferred stock dividends must be paid before any common stock dividends can be paid </a:t>
            </a:r>
          </a:p>
          <a:p>
            <a:endParaRPr lang="en-US" dirty="0"/>
          </a:p>
          <a:p>
            <a:endParaRPr lang="en-US" dirty="0" smtClean="0"/>
          </a:p>
          <a:p>
            <a:endParaRPr lang="en-US" dirty="0"/>
          </a:p>
          <a:p>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17511571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Stock</a:t>
            </a:r>
            <a:endParaRPr lang="en-US" dirty="0"/>
          </a:p>
        </p:txBody>
      </p:sp>
      <p:sp>
        <p:nvSpPr>
          <p:cNvPr id="3" name="Content Placeholder 2"/>
          <p:cNvSpPr>
            <a:spLocks noGrp="1"/>
          </p:cNvSpPr>
          <p:nvPr>
            <p:ph idx="1"/>
          </p:nvPr>
        </p:nvSpPr>
        <p:spPr/>
        <p:txBody>
          <a:bodyPr/>
          <a:lstStyle/>
          <a:p>
            <a:r>
              <a:rPr lang="en-US" dirty="0" smtClean="0"/>
              <a:t>Common stock is the most basic type of ownership an individual can have in a company. </a:t>
            </a:r>
          </a:p>
          <a:p>
            <a:r>
              <a:rPr lang="en-US" dirty="0" smtClean="0"/>
              <a:t>Common stock has three sources of return </a:t>
            </a:r>
          </a:p>
          <a:p>
            <a:pPr lvl="1"/>
            <a:r>
              <a:rPr lang="en-US" dirty="0"/>
              <a:t>Dividend income</a:t>
            </a:r>
          </a:p>
          <a:p>
            <a:pPr lvl="1"/>
            <a:r>
              <a:rPr lang="en-US" dirty="0"/>
              <a:t>Investment growth as the dollar value of the stock increases</a:t>
            </a:r>
          </a:p>
          <a:p>
            <a:pPr lvl="1"/>
            <a:r>
              <a:rPr lang="en-US" dirty="0"/>
              <a:t>Profit potential if the company split its common </a:t>
            </a:r>
            <a:r>
              <a:rPr lang="en-US" dirty="0" smtClean="0"/>
              <a:t>stock</a:t>
            </a:r>
          </a:p>
          <a:p>
            <a:r>
              <a:rPr lang="en-US" dirty="0" smtClean="0"/>
              <a:t>The company is not obligated legally to pay a dividend to stockholders.</a:t>
            </a:r>
          </a:p>
          <a:p>
            <a:pPr lvl="1"/>
            <a:endParaRPr lang="en-US" dirty="0"/>
          </a:p>
          <a:p>
            <a:pPr lvl="1"/>
            <a:endParaRPr lang="en-US" dirty="0" smtClean="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36009478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Bond</a:t>
            </a:r>
            <a:endParaRPr lang="en-US" dirty="0"/>
          </a:p>
        </p:txBody>
      </p:sp>
      <p:sp>
        <p:nvSpPr>
          <p:cNvPr id="3" name="Content Placeholder 2"/>
          <p:cNvSpPr>
            <a:spLocks noGrp="1"/>
          </p:cNvSpPr>
          <p:nvPr>
            <p:ph idx="1"/>
          </p:nvPr>
        </p:nvSpPr>
        <p:spPr/>
        <p:txBody>
          <a:bodyPr/>
          <a:lstStyle/>
          <a:p>
            <a:r>
              <a:rPr lang="en-US" dirty="0" smtClean="0"/>
              <a:t>A government bond is a written pledge by a government or municipality to repay a specified sum of money at maturity plus interest. Bondholders normally receive interest payments every 6 months.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spTree>
    <p:extLst>
      <p:ext uri="{BB962C8B-B14F-4D97-AF65-F5344CB8AC3E}">
        <p14:creationId xmlns:p14="http://schemas.microsoft.com/office/powerpoint/2010/main" val="38260496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Bond</a:t>
            </a:r>
            <a:endParaRPr lang="en-US" dirty="0"/>
          </a:p>
        </p:txBody>
      </p:sp>
      <p:sp>
        <p:nvSpPr>
          <p:cNvPr id="3" name="Content Placeholder 2"/>
          <p:cNvSpPr>
            <a:spLocks noGrp="1"/>
          </p:cNvSpPr>
          <p:nvPr>
            <p:ph idx="1"/>
          </p:nvPr>
        </p:nvSpPr>
        <p:spPr/>
        <p:txBody>
          <a:bodyPr/>
          <a:lstStyle/>
          <a:p>
            <a:r>
              <a:rPr lang="en-US" dirty="0" smtClean="0"/>
              <a:t>A corporate bond is a company’s written pledge to repay a specified amount of money at the maturity of the bond plus interest. Inters on bond is normally paid every 6 months.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spTree>
    <p:extLst>
      <p:ext uri="{BB962C8B-B14F-4D97-AF65-F5344CB8AC3E}">
        <p14:creationId xmlns:p14="http://schemas.microsoft.com/office/powerpoint/2010/main" val="338102185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18118</TotalTime>
  <Words>3629</Words>
  <Application>Microsoft Office PowerPoint</Application>
  <PresentationFormat>On-screen Show (4:3)</PresentationFormat>
  <Paragraphs>474</Paragraphs>
  <Slides>72</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Cambria</vt:lpstr>
      <vt:lpstr>Wingdings</vt:lpstr>
      <vt:lpstr>Adjacency</vt:lpstr>
      <vt:lpstr>FN 221: Personal Finance</vt:lpstr>
      <vt:lpstr>An Introduction to Investment Basics</vt:lpstr>
      <vt:lpstr>Investing Versus Speculating</vt:lpstr>
      <vt:lpstr>Setting Investment Goals</vt:lpstr>
      <vt:lpstr>Questions You Should Ask Yourself About Your Goals</vt:lpstr>
      <vt:lpstr>Don’t Forget the Time Value of Money</vt:lpstr>
      <vt:lpstr>Tax Savvy Investing</vt:lpstr>
      <vt:lpstr>Financial Reality Check</vt:lpstr>
      <vt:lpstr>Investment Reality Check</vt:lpstr>
      <vt:lpstr>Starting Your Investment Program</vt:lpstr>
      <vt:lpstr>Investment Choices</vt:lpstr>
      <vt:lpstr>Lending Investments</vt:lpstr>
      <vt:lpstr>Ownership Investments</vt:lpstr>
      <vt:lpstr>Hierarchy of Payment to Investors</vt:lpstr>
      <vt:lpstr>Returns From Investing</vt:lpstr>
      <vt:lpstr>Returns From Investing (cont’d)</vt:lpstr>
      <vt:lpstr>A Brief Introduction to Market Interest Rates</vt:lpstr>
      <vt:lpstr>Nominal and Real Rates of Return</vt:lpstr>
      <vt:lpstr>Historical Interest Rates</vt:lpstr>
      <vt:lpstr>What Makes Up Interest Rate Risk?</vt:lpstr>
      <vt:lpstr>Types of Risk Premiums</vt:lpstr>
      <vt:lpstr>Types of Risk Premiums (continued)</vt:lpstr>
      <vt:lpstr>Determinants of the Quoted, or Nominal, Interest Rate</vt:lpstr>
      <vt:lpstr>How Interest Rates Affect Expected Returns</vt:lpstr>
      <vt:lpstr>Sources of Risk in the Risk-return Trade-off</vt:lpstr>
      <vt:lpstr>Interest Rate Risk</vt:lpstr>
      <vt:lpstr>Inflation Risk</vt:lpstr>
      <vt:lpstr>Business Risk</vt:lpstr>
      <vt:lpstr>Financial Risk</vt:lpstr>
      <vt:lpstr>Liquidity Risk</vt:lpstr>
      <vt:lpstr>Market Risk</vt:lpstr>
      <vt:lpstr>Political and Regulatory Risk</vt:lpstr>
      <vt:lpstr>Exchange Rate Risk</vt:lpstr>
      <vt:lpstr>Call Risk</vt:lpstr>
      <vt:lpstr>Diversification and Investments</vt:lpstr>
      <vt:lpstr>Diversification and Risk</vt:lpstr>
      <vt:lpstr>Systematic and Unsystematic Risk</vt:lpstr>
      <vt:lpstr>Understanding Your Risk Tolerance</vt:lpstr>
      <vt:lpstr>The Time Dimension of Investing</vt:lpstr>
      <vt:lpstr>Measuring Portfolio Risk</vt:lpstr>
      <vt:lpstr>Variability of the Average Annual Return</vt:lpstr>
      <vt:lpstr>Ultimate Dollar Value of the Investment</vt:lpstr>
      <vt:lpstr>Ultimate Dollar Returns From Different Investments</vt:lpstr>
      <vt:lpstr>Other Reasons for Risk With a Longer Time Horizon</vt:lpstr>
      <vt:lpstr>Asset Allocation: Its Meaning and Role</vt:lpstr>
      <vt:lpstr>Factors Affecting Asset Allocation</vt:lpstr>
      <vt:lpstr>What You Should Know about Efficient Markets</vt:lpstr>
      <vt:lpstr>Can You Consistently Beat the Market?  NO!!</vt:lpstr>
      <vt:lpstr>The Bottom Line -- What to Do?</vt:lpstr>
      <vt:lpstr>The Situation</vt:lpstr>
      <vt:lpstr>Preparing for an Investment Program</vt:lpstr>
      <vt:lpstr>Will’s Investment Goal</vt:lpstr>
      <vt:lpstr>Will Performs a Financial Checkup</vt:lpstr>
      <vt:lpstr>Will Needs to get Funds for Investing</vt:lpstr>
      <vt:lpstr>Factors Affecting Investment Choices</vt:lpstr>
      <vt:lpstr>Risk</vt:lpstr>
      <vt:lpstr>Evaluating Your Tolerance for Risk</vt:lpstr>
      <vt:lpstr>Calculating Return on an Investment</vt:lpstr>
      <vt:lpstr>Will’s Rate of Return</vt:lpstr>
      <vt:lpstr>Components of the Risk Factor </vt:lpstr>
      <vt:lpstr>Investment Income    </vt:lpstr>
      <vt:lpstr>Investment Growth</vt:lpstr>
      <vt:lpstr>Investment Liquidity </vt:lpstr>
      <vt:lpstr>Asset Allocation and Diversification</vt:lpstr>
      <vt:lpstr>The Time Factor</vt:lpstr>
      <vt:lpstr>The Investor’s Age</vt:lpstr>
      <vt:lpstr>Investment Alternatives</vt:lpstr>
      <vt:lpstr>Preferred Stock </vt:lpstr>
      <vt:lpstr>Common Stock</vt:lpstr>
      <vt:lpstr>Government Bond</vt:lpstr>
      <vt:lpstr>Corporate Bond</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160</cp:revision>
  <dcterms:created xsi:type="dcterms:W3CDTF">2013-11-23T06:38:33Z</dcterms:created>
  <dcterms:modified xsi:type="dcterms:W3CDTF">2015-01-02T05:06:07Z</dcterms:modified>
</cp:coreProperties>
</file>