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71" r:id="rId3"/>
    <p:sldId id="257" r:id="rId4"/>
    <p:sldId id="319" r:id="rId5"/>
    <p:sldId id="320" r:id="rId6"/>
    <p:sldId id="258" r:id="rId7"/>
    <p:sldId id="265" r:id="rId8"/>
    <p:sldId id="278" r:id="rId9"/>
    <p:sldId id="277" r:id="rId10"/>
    <p:sldId id="269" r:id="rId11"/>
    <p:sldId id="266" r:id="rId12"/>
    <p:sldId id="272" r:id="rId13"/>
    <p:sldId id="259" r:id="rId14"/>
    <p:sldId id="273" r:id="rId15"/>
    <p:sldId id="274" r:id="rId16"/>
    <p:sldId id="275" r:id="rId17"/>
    <p:sldId id="286" r:id="rId18"/>
    <p:sldId id="276" r:id="rId19"/>
    <p:sldId id="263" r:id="rId20"/>
    <p:sldId id="279" r:id="rId21"/>
    <p:sldId id="285" r:id="rId22"/>
    <p:sldId id="260" r:id="rId23"/>
    <p:sldId id="293" r:id="rId24"/>
    <p:sldId id="294" r:id="rId25"/>
    <p:sldId id="282" r:id="rId26"/>
    <p:sldId id="290" r:id="rId27"/>
    <p:sldId id="281" r:id="rId28"/>
    <p:sldId id="291" r:id="rId29"/>
    <p:sldId id="295" r:id="rId30"/>
    <p:sldId id="296" r:id="rId31"/>
    <p:sldId id="303" r:id="rId32"/>
    <p:sldId id="302" r:id="rId33"/>
    <p:sldId id="297" r:id="rId34"/>
    <p:sldId id="298" r:id="rId35"/>
    <p:sldId id="299" r:id="rId36"/>
    <p:sldId id="300" r:id="rId37"/>
    <p:sldId id="301" r:id="rId38"/>
    <p:sldId id="315" r:id="rId39"/>
    <p:sldId id="304" r:id="rId40"/>
    <p:sldId id="305" r:id="rId41"/>
    <p:sldId id="306" r:id="rId42"/>
    <p:sldId id="316" r:id="rId43"/>
    <p:sldId id="309" r:id="rId44"/>
    <p:sldId id="310" r:id="rId45"/>
    <p:sldId id="311" r:id="rId46"/>
    <p:sldId id="312" r:id="rId47"/>
    <p:sldId id="313" r:id="rId48"/>
    <p:sldId id="314" r:id="rId49"/>
    <p:sldId id="317" r:id="rId50"/>
    <p:sldId id="318" r:id="rId51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55" autoAdjust="0"/>
    <p:restoredTop sz="94660"/>
  </p:normalViewPr>
  <p:slideViewPr>
    <p:cSldViewPr snapToGrid="0">
      <p:cViewPr>
        <p:scale>
          <a:sx n="75" d="100"/>
          <a:sy n="75" d="100"/>
        </p:scale>
        <p:origin x="2136" y="9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21/02/60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18996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21/02/60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49977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1CD831B1-2174-4FBE-824D-9CA3F2291ABA}" type="datetimeFigureOut">
              <a:rPr lang="th-TH" smtClean="0"/>
              <a:t>21/02/60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th-TH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37811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21/02/60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2191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21/02/60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2686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21/02/60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34627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21/02/60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48874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21/02/60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97088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21/02/60</a:t>
            </a:fld>
            <a:endParaRPr lang="th-TH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93369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21/02/60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07438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21/02/60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9444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1CD831B1-2174-4FBE-824D-9CA3F2291ABA}" type="datetimeFigureOut">
              <a:rPr lang="th-TH" smtClean="0"/>
              <a:t>21/02/60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3257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04091" y="1787609"/>
            <a:ext cx="4001941" cy="252901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STATA</a:t>
            </a:r>
            <a:br>
              <a:rPr lang="en-US" dirty="0" smtClean="0"/>
            </a:br>
            <a:r>
              <a:rPr lang="en-US" dirty="0" smtClean="0"/>
              <a:t>TA Section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94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848" y="2121408"/>
            <a:ext cx="10058400" cy="405079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-Why </a:t>
            </a:r>
            <a:r>
              <a:rPr lang="en-US" dirty="0" err="1" smtClean="0"/>
              <a:t>stata</a:t>
            </a:r>
            <a:r>
              <a:rPr lang="en-US" dirty="0" smtClean="0"/>
              <a:t>?</a:t>
            </a:r>
          </a:p>
          <a:p>
            <a:r>
              <a:rPr lang="en-US" dirty="0" smtClean="0"/>
              <a:t>-Do-file</a:t>
            </a:r>
            <a:endParaRPr lang="en-US" dirty="0" smtClean="0"/>
          </a:p>
          <a:p>
            <a:r>
              <a:rPr lang="en-US" dirty="0" smtClean="0"/>
              <a:t>-Import Data From Excel</a:t>
            </a:r>
          </a:p>
          <a:p>
            <a:r>
              <a:rPr lang="en-US" dirty="0" smtClean="0"/>
              <a:t>-Window Interface</a:t>
            </a:r>
          </a:p>
          <a:p>
            <a:r>
              <a:rPr lang="en-US" dirty="0" smtClean="0"/>
              <a:t>-Rename and Label</a:t>
            </a:r>
          </a:p>
          <a:p>
            <a:r>
              <a:rPr lang="en-US" dirty="0" smtClean="0"/>
              <a:t>-Basic Statistic </a:t>
            </a:r>
          </a:p>
          <a:p>
            <a:r>
              <a:rPr lang="en-US" dirty="0" smtClean="0"/>
              <a:t>-Graph(Scatter) and Line Fit Gen.</a:t>
            </a:r>
          </a:p>
          <a:p>
            <a:r>
              <a:rPr lang="en-US" dirty="0" smtClean="0"/>
              <a:t>-Regression</a:t>
            </a:r>
          </a:p>
          <a:p>
            <a:r>
              <a:rPr lang="en-US" dirty="0" smtClean="0"/>
              <a:t>-Variable Gen.</a:t>
            </a:r>
          </a:p>
          <a:p>
            <a:r>
              <a:rPr lang="en-US" dirty="0" smtClean="0"/>
              <a:t>-HAM(Heteroscedasticity, Auto Correlation, Multi collinearity)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8401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Stata ?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-Easy to use </a:t>
            </a:r>
            <a:endParaRPr lang="en-US" dirty="0"/>
          </a:p>
          <a:p>
            <a:r>
              <a:rPr lang="en-US" dirty="0" smtClean="0"/>
              <a:t>-Have many advanced function</a:t>
            </a:r>
          </a:p>
          <a:p>
            <a:r>
              <a:rPr lang="en-US" dirty="0" smtClean="0"/>
              <a:t>-Widely used in many research organization</a:t>
            </a:r>
          </a:p>
          <a:p>
            <a:r>
              <a:rPr lang="en-US" dirty="0" smtClean="0"/>
              <a:t>-But still hard for newcomer</a:t>
            </a:r>
          </a:p>
        </p:txBody>
      </p:sp>
    </p:spTree>
    <p:extLst>
      <p:ext uri="{BB962C8B-B14F-4D97-AF65-F5344CB8AC3E}">
        <p14:creationId xmlns:p14="http://schemas.microsoft.com/office/powerpoint/2010/main" val="45899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Do-file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65208" b="71852"/>
          <a:stretch/>
        </p:blipFill>
        <p:spPr>
          <a:xfrm>
            <a:off x="1276350" y="1941575"/>
            <a:ext cx="9029700" cy="410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364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1111" t="14198" r="37083" b="7283"/>
          <a:stretch/>
        </p:blipFill>
        <p:spPr>
          <a:xfrm>
            <a:off x="4559300" y="135945"/>
            <a:ext cx="6362700" cy="672205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r>
              <a:rPr lang="en-US" dirty="0" smtClean="0"/>
              <a:t>Do-file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9981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 Data From Excel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46911" b="42993"/>
          <a:stretch/>
        </p:blipFill>
        <p:spPr>
          <a:xfrm>
            <a:off x="2110827" y="2390539"/>
            <a:ext cx="5752224" cy="3474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16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7340" t="26258" r="37447" b="31063"/>
          <a:stretch/>
        </p:blipFill>
        <p:spPr>
          <a:xfrm>
            <a:off x="5001741" y="1924499"/>
            <a:ext cx="4852086" cy="4620185"/>
          </a:xfrm>
          <a:prstGeom prst="rect">
            <a:avLst/>
          </a:prstGeom>
        </p:spPr>
      </p:pic>
      <p:sp>
        <p:nvSpPr>
          <p:cNvPr id="6" name="Arc 5"/>
          <p:cNvSpPr/>
          <p:nvPr/>
        </p:nvSpPr>
        <p:spPr>
          <a:xfrm>
            <a:off x="4811062" y="3493186"/>
            <a:ext cx="2616722" cy="370703"/>
          </a:xfrm>
          <a:prstGeom prst="arc">
            <a:avLst>
              <a:gd name="adj1" fmla="val 16200000"/>
              <a:gd name="adj2" fmla="val 1608664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Oval 4"/>
          <p:cNvSpPr/>
          <p:nvPr/>
        </p:nvSpPr>
        <p:spPr>
          <a:xfrm>
            <a:off x="731681" y="3390212"/>
            <a:ext cx="3306675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Don’t forget</a:t>
            </a:r>
            <a:endParaRPr lang="th-TH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r>
              <a:rPr lang="en-US" dirty="0" smtClean="0"/>
              <a:t>Import Data From Excel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10640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5" t="6771" r="20546" b="9028"/>
          <a:stretch/>
        </p:blipFill>
        <p:spPr bwMode="auto">
          <a:xfrm>
            <a:off x="4559300" y="1452033"/>
            <a:ext cx="6121400" cy="5101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3" t="2778" r="75403" b="87326"/>
          <a:stretch/>
        </p:blipFill>
        <p:spPr bwMode="auto">
          <a:xfrm>
            <a:off x="355600" y="2552700"/>
            <a:ext cx="3672974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r>
              <a:rPr lang="en-US" dirty="0" smtClean="0"/>
              <a:t>Import Data From Excel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3771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848" y="1537208"/>
            <a:ext cx="10058400" cy="4050792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-Before import the data from excel make sure that the data is suitable for our work.</a:t>
            </a:r>
          </a:p>
          <a:p>
            <a:pPr marL="0" indent="0">
              <a:buNone/>
            </a:pPr>
            <a:r>
              <a:rPr lang="en-US" dirty="0" smtClean="0"/>
              <a:t>-For example, make sure that the data is numerical for quantitative analysis.</a:t>
            </a:r>
          </a:p>
          <a:p>
            <a:pPr marL="0" indent="0">
              <a:buNone/>
            </a:pPr>
            <a:r>
              <a:rPr lang="en-US" dirty="0" smtClean="0"/>
              <a:t>-Not that we cant do it in </a:t>
            </a:r>
            <a:r>
              <a:rPr lang="en-US" dirty="0" err="1" smtClean="0"/>
              <a:t>Stata</a:t>
            </a:r>
            <a:r>
              <a:rPr lang="en-US" dirty="0" smtClean="0"/>
              <a:t>, but it is </a:t>
            </a:r>
            <a:r>
              <a:rPr lang="en-US" b="1" u="sng" dirty="0" smtClean="0"/>
              <a:t>sometimes</a:t>
            </a:r>
            <a:r>
              <a:rPr lang="en-US" dirty="0" smtClean="0"/>
              <a:t> easier in excel.</a:t>
            </a:r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 Data From Excel</a:t>
            </a:r>
            <a:endParaRPr lang="th-T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13" t="16319" r="69253" b="38715"/>
          <a:stretch/>
        </p:blipFill>
        <p:spPr bwMode="auto">
          <a:xfrm>
            <a:off x="2374900" y="2768599"/>
            <a:ext cx="1689100" cy="3941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34" t="16841" r="69132" b="37759"/>
          <a:stretch/>
        </p:blipFill>
        <p:spPr bwMode="auto">
          <a:xfrm>
            <a:off x="6464300" y="2736850"/>
            <a:ext cx="1689100" cy="3979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>
            <a:off x="4178300" y="4508500"/>
            <a:ext cx="2297785" cy="399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2612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Window interface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541" t="1693" r="76728" b="75026"/>
          <a:stretch/>
        </p:blipFill>
        <p:spPr>
          <a:xfrm>
            <a:off x="1587269" y="1793469"/>
            <a:ext cx="2438401" cy="3657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b="6244"/>
          <a:stretch/>
        </p:blipFill>
        <p:spPr>
          <a:xfrm>
            <a:off x="4152173" y="1867609"/>
            <a:ext cx="7102578" cy="3745751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V="1">
            <a:off x="3845169" y="2793067"/>
            <a:ext cx="6643077" cy="5548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845168" y="3629354"/>
            <a:ext cx="6643078" cy="6847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260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Rename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542" t="87332" r="75291" b="4904"/>
          <a:stretch/>
        </p:blipFill>
        <p:spPr>
          <a:xfrm>
            <a:off x="2891481" y="2316398"/>
            <a:ext cx="3954162" cy="1318057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2215978" y="4044778"/>
            <a:ext cx="2652584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Old name</a:t>
            </a:r>
            <a:endParaRPr lang="th-TH" dirty="0"/>
          </a:p>
        </p:txBody>
      </p:sp>
      <p:sp>
        <p:nvSpPr>
          <p:cNvPr id="9" name="Oval 8"/>
          <p:cNvSpPr/>
          <p:nvPr/>
        </p:nvSpPr>
        <p:spPr>
          <a:xfrm>
            <a:off x="6099048" y="1165654"/>
            <a:ext cx="2920314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New name</a:t>
            </a:r>
            <a:endParaRPr lang="th-TH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5305168" y="1906075"/>
            <a:ext cx="1334529" cy="10693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87917" t="5370" b="53148"/>
          <a:stretch/>
        </p:blipFill>
        <p:spPr>
          <a:xfrm>
            <a:off x="8665218" y="1906075"/>
            <a:ext cx="2209799" cy="4267200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8318500" y="1742303"/>
            <a:ext cx="596900" cy="9754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805881" y="3204519"/>
            <a:ext cx="420130" cy="8351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769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Label</a:t>
            </a:r>
            <a:endParaRPr lang="th-TH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974" t="87962" r="75859" b="4514"/>
          <a:stretch/>
        </p:blipFill>
        <p:spPr>
          <a:xfrm>
            <a:off x="2102349" y="2840069"/>
            <a:ext cx="3067047" cy="10667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85086" t="4912" b="43852"/>
          <a:stretch/>
        </p:blipFill>
        <p:spPr>
          <a:xfrm>
            <a:off x="7317671" y="918197"/>
            <a:ext cx="2727528" cy="5270500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3747697" y="5239658"/>
            <a:ext cx="2920314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New Label</a:t>
            </a:r>
            <a:endParaRPr lang="th-TH" dirty="0"/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3916752" y="3553448"/>
            <a:ext cx="901991" cy="15138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Arc 11"/>
          <p:cNvSpPr/>
          <p:nvPr/>
        </p:nvSpPr>
        <p:spPr>
          <a:xfrm>
            <a:off x="4702629" y="3171938"/>
            <a:ext cx="116114" cy="201530"/>
          </a:xfrm>
          <a:prstGeom prst="arc">
            <a:avLst>
              <a:gd name="adj1" fmla="val 16200000"/>
              <a:gd name="adj2" fmla="val 1615586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Arc 12"/>
          <p:cNvSpPr/>
          <p:nvPr/>
        </p:nvSpPr>
        <p:spPr>
          <a:xfrm>
            <a:off x="3401661" y="3171938"/>
            <a:ext cx="116114" cy="201530"/>
          </a:xfrm>
          <a:prstGeom prst="arc">
            <a:avLst>
              <a:gd name="adj1" fmla="val 16200000"/>
              <a:gd name="adj2" fmla="val 1615586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Oval 13"/>
          <p:cNvSpPr/>
          <p:nvPr/>
        </p:nvSpPr>
        <p:spPr>
          <a:xfrm>
            <a:off x="2589299" y="2216975"/>
            <a:ext cx="3306675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Don’t forget</a:t>
            </a:r>
            <a:endParaRPr lang="th-TH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4532040" y="2826159"/>
            <a:ext cx="215493" cy="3596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3524046" y="2845698"/>
            <a:ext cx="223651" cy="3748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205083" y="5265058"/>
            <a:ext cx="2920314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variable</a:t>
            </a:r>
            <a:endParaRPr lang="th-TH" dirty="0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2116236" y="3553447"/>
            <a:ext cx="1009161" cy="15316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6311900" y="1841500"/>
            <a:ext cx="2514600" cy="33981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277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Basic statistic</a:t>
            </a:r>
            <a:endParaRPr lang="th-TH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868" t="88680" r="81841" b="6558"/>
          <a:stretch/>
        </p:blipFill>
        <p:spPr>
          <a:xfrm>
            <a:off x="1282175" y="2120883"/>
            <a:ext cx="2765950" cy="1178032"/>
          </a:xfrm>
          <a:prstGeom prst="rect">
            <a:avLst/>
          </a:prstGeom>
        </p:spPr>
      </p:pic>
      <p:pic>
        <p:nvPicPr>
          <p:cNvPr id="7" name="Content Placeholder 5"/>
          <p:cNvPicPr>
            <a:picLocks noChangeAspect="1"/>
          </p:cNvPicPr>
          <p:nvPr/>
        </p:nvPicPr>
        <p:blipFill rotWithShape="1">
          <a:blip r:embed="rId2"/>
          <a:srcRect l="12008" t="58413" r="60202" b="22605"/>
          <a:stretch/>
        </p:blipFill>
        <p:spPr>
          <a:xfrm>
            <a:off x="5372827" y="1823888"/>
            <a:ext cx="4914172" cy="1888598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V="1">
            <a:off x="4218662" y="2555674"/>
            <a:ext cx="983628" cy="595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11839" t="88499" r="83603" b="6796"/>
          <a:stretch/>
        </p:blipFill>
        <p:spPr>
          <a:xfrm>
            <a:off x="1282175" y="4546600"/>
            <a:ext cx="2230967" cy="12954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12083" t="72469" r="57570" b="12840"/>
          <a:stretch/>
        </p:blipFill>
        <p:spPr>
          <a:xfrm>
            <a:off x="5372827" y="4102100"/>
            <a:ext cx="5549900" cy="1511300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4217438" y="4772344"/>
            <a:ext cx="983628" cy="595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403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2291" t="88889" r="79098" b="6173"/>
          <a:stretch/>
        </p:blipFill>
        <p:spPr>
          <a:xfrm>
            <a:off x="498041" y="3327486"/>
            <a:ext cx="3779117" cy="121907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Graph and Line Gen.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Scatter/Dot 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7977" y="1835636"/>
            <a:ext cx="5489623" cy="4024621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3102904" y="4853124"/>
            <a:ext cx="2348507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Y axis</a:t>
            </a:r>
            <a:endParaRPr lang="th-TH" dirty="0"/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3379668" y="4179078"/>
            <a:ext cx="315621" cy="5082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3020785" y="2368846"/>
            <a:ext cx="2352037" cy="4644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  <a:r>
              <a:rPr lang="en-US" dirty="0" smtClean="0"/>
              <a:t> axis</a:t>
            </a:r>
            <a:endParaRPr lang="th-TH" dirty="0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4051300" y="2906280"/>
            <a:ext cx="307859" cy="9070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264507" y="4626283"/>
            <a:ext cx="2681482" cy="11545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Types of </a:t>
            </a:r>
            <a:r>
              <a:rPr lang="en-US" sz="2000" dirty="0" err="1" smtClean="0"/>
              <a:t>twoway</a:t>
            </a:r>
            <a:r>
              <a:rPr lang="en-US" sz="2000" dirty="0" smtClean="0"/>
              <a:t> graph</a:t>
            </a:r>
            <a:endParaRPr lang="th-TH" sz="2000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2002572" y="4146804"/>
            <a:ext cx="196379" cy="4657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6357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Graph and Line Gen.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Line</a:t>
            </a:r>
          </a:p>
          <a:p>
            <a:r>
              <a:rPr lang="en-US" dirty="0" smtClean="0"/>
              <a:t>1.Linear Fit (</a:t>
            </a:r>
            <a:r>
              <a:rPr lang="en-US" dirty="0" err="1" smtClean="0"/>
              <a:t>lfit</a:t>
            </a:r>
            <a:r>
              <a:rPr lang="en-US" dirty="0" smtClean="0"/>
              <a:t>)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153" t="88765" r="80000" b="5679"/>
          <a:stretch/>
        </p:blipFill>
        <p:spPr>
          <a:xfrm>
            <a:off x="1488948" y="3543554"/>
            <a:ext cx="3029656" cy="1206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5077" y="2093976"/>
            <a:ext cx="5137245" cy="376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43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Graph and Line Gen.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2. Quadratic fit (</a:t>
            </a:r>
            <a:r>
              <a:rPr lang="en-US" dirty="0" err="1" smtClean="0"/>
              <a:t>qfit</a:t>
            </a:r>
            <a:r>
              <a:rPr lang="en-US" dirty="0" smtClean="0"/>
              <a:t>)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361" t="89012" r="79792" b="6544"/>
          <a:stretch/>
        </p:blipFill>
        <p:spPr>
          <a:xfrm>
            <a:off x="1435099" y="3289300"/>
            <a:ext cx="3467101" cy="11045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4777" y="1958440"/>
            <a:ext cx="5137245" cy="376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28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Arrow Connector 4"/>
          <p:cNvCxnSpPr/>
          <p:nvPr/>
        </p:nvCxnSpPr>
        <p:spPr>
          <a:xfrm flipV="1">
            <a:off x="838200" y="2218864"/>
            <a:ext cx="0" cy="3365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838200" y="5584364"/>
            <a:ext cx="35433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028700" y="3107864"/>
            <a:ext cx="3073400" cy="1917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1423033" y="3780961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Oval 16"/>
          <p:cNvSpPr/>
          <p:nvPr/>
        </p:nvSpPr>
        <p:spPr>
          <a:xfrm>
            <a:off x="1802765" y="427626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Oval 17"/>
          <p:cNvSpPr/>
          <p:nvPr/>
        </p:nvSpPr>
        <p:spPr>
          <a:xfrm>
            <a:off x="1172203" y="4008927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Oval 18"/>
          <p:cNvSpPr/>
          <p:nvPr/>
        </p:nvSpPr>
        <p:spPr>
          <a:xfrm>
            <a:off x="3270250" y="4376589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Oval 19"/>
          <p:cNvSpPr/>
          <p:nvPr/>
        </p:nvSpPr>
        <p:spPr>
          <a:xfrm>
            <a:off x="2767327" y="4592491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Oval 20"/>
          <p:cNvSpPr/>
          <p:nvPr/>
        </p:nvSpPr>
        <p:spPr>
          <a:xfrm>
            <a:off x="1400174" y="414164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Oval 21"/>
          <p:cNvSpPr/>
          <p:nvPr/>
        </p:nvSpPr>
        <p:spPr>
          <a:xfrm>
            <a:off x="1557656" y="4577867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Oval 22"/>
          <p:cNvSpPr/>
          <p:nvPr/>
        </p:nvSpPr>
        <p:spPr>
          <a:xfrm>
            <a:off x="1287143" y="450485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Oval 23"/>
          <p:cNvSpPr/>
          <p:nvPr/>
        </p:nvSpPr>
        <p:spPr>
          <a:xfrm>
            <a:off x="3224531" y="465853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Oval 24"/>
          <p:cNvSpPr/>
          <p:nvPr/>
        </p:nvSpPr>
        <p:spPr>
          <a:xfrm>
            <a:off x="1656713" y="4800139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Oval 25"/>
          <p:cNvSpPr/>
          <p:nvPr/>
        </p:nvSpPr>
        <p:spPr>
          <a:xfrm>
            <a:off x="1825625" y="4845858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Oval 26"/>
          <p:cNvSpPr/>
          <p:nvPr/>
        </p:nvSpPr>
        <p:spPr>
          <a:xfrm>
            <a:off x="1848484" y="4655358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Oval 27"/>
          <p:cNvSpPr/>
          <p:nvPr/>
        </p:nvSpPr>
        <p:spPr>
          <a:xfrm>
            <a:off x="1894203" y="500143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9" name="Oval 28"/>
          <p:cNvSpPr/>
          <p:nvPr/>
        </p:nvSpPr>
        <p:spPr>
          <a:xfrm>
            <a:off x="1997075" y="4868717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0" name="Oval 29"/>
          <p:cNvSpPr/>
          <p:nvPr/>
        </p:nvSpPr>
        <p:spPr>
          <a:xfrm>
            <a:off x="1130300" y="36666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Oval 30"/>
          <p:cNvSpPr/>
          <p:nvPr/>
        </p:nvSpPr>
        <p:spPr>
          <a:xfrm>
            <a:off x="3185161" y="4899198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Oval 31"/>
          <p:cNvSpPr/>
          <p:nvPr/>
        </p:nvSpPr>
        <p:spPr>
          <a:xfrm>
            <a:off x="1702432" y="4538519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Oval 32"/>
          <p:cNvSpPr/>
          <p:nvPr/>
        </p:nvSpPr>
        <p:spPr>
          <a:xfrm>
            <a:off x="3826499" y="357522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Oval 33"/>
          <p:cNvSpPr/>
          <p:nvPr/>
        </p:nvSpPr>
        <p:spPr>
          <a:xfrm>
            <a:off x="1576706" y="508398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5" name="Oval 34"/>
          <p:cNvSpPr/>
          <p:nvPr/>
        </p:nvSpPr>
        <p:spPr>
          <a:xfrm>
            <a:off x="1892300" y="44286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6" name="Oval 35"/>
          <p:cNvSpPr/>
          <p:nvPr/>
        </p:nvSpPr>
        <p:spPr>
          <a:xfrm>
            <a:off x="1405252" y="4589950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7" name="Oval 36"/>
          <p:cNvSpPr/>
          <p:nvPr/>
        </p:nvSpPr>
        <p:spPr>
          <a:xfrm>
            <a:off x="1878327" y="4389929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Oval 37"/>
          <p:cNvSpPr/>
          <p:nvPr/>
        </p:nvSpPr>
        <p:spPr>
          <a:xfrm>
            <a:off x="2813045" y="446231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9" name="Oval 38"/>
          <p:cNvSpPr/>
          <p:nvPr/>
        </p:nvSpPr>
        <p:spPr>
          <a:xfrm>
            <a:off x="2277744" y="5154470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Oval 39"/>
          <p:cNvSpPr/>
          <p:nvPr/>
        </p:nvSpPr>
        <p:spPr>
          <a:xfrm>
            <a:off x="2174240" y="497349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1" name="Oval 40"/>
          <p:cNvSpPr/>
          <p:nvPr/>
        </p:nvSpPr>
        <p:spPr>
          <a:xfrm>
            <a:off x="3378834" y="3256457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2" name="Oval 41"/>
          <p:cNvSpPr/>
          <p:nvPr/>
        </p:nvSpPr>
        <p:spPr>
          <a:xfrm>
            <a:off x="1282700" y="38190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" name="Oval 42"/>
          <p:cNvSpPr/>
          <p:nvPr/>
        </p:nvSpPr>
        <p:spPr>
          <a:xfrm>
            <a:off x="1435100" y="39714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Oval 43"/>
          <p:cNvSpPr/>
          <p:nvPr/>
        </p:nvSpPr>
        <p:spPr>
          <a:xfrm>
            <a:off x="3858886" y="311294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Oval 44"/>
          <p:cNvSpPr/>
          <p:nvPr/>
        </p:nvSpPr>
        <p:spPr>
          <a:xfrm>
            <a:off x="3003545" y="480267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Oval 45"/>
          <p:cNvSpPr/>
          <p:nvPr/>
        </p:nvSpPr>
        <p:spPr>
          <a:xfrm>
            <a:off x="1892300" y="44286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Oval 46"/>
          <p:cNvSpPr/>
          <p:nvPr/>
        </p:nvSpPr>
        <p:spPr>
          <a:xfrm>
            <a:off x="3112761" y="404385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" name="Oval 47"/>
          <p:cNvSpPr/>
          <p:nvPr/>
        </p:nvSpPr>
        <p:spPr>
          <a:xfrm>
            <a:off x="1871344" y="516526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9" name="Oval 48"/>
          <p:cNvSpPr/>
          <p:nvPr/>
        </p:nvSpPr>
        <p:spPr>
          <a:xfrm>
            <a:off x="2349500" y="48858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0" name="Oval 49"/>
          <p:cNvSpPr/>
          <p:nvPr/>
        </p:nvSpPr>
        <p:spPr>
          <a:xfrm>
            <a:off x="2858765" y="462741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1" name="Oval 50"/>
          <p:cNvSpPr/>
          <p:nvPr/>
        </p:nvSpPr>
        <p:spPr>
          <a:xfrm>
            <a:off x="2980685" y="508398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2" name="Oval 51"/>
          <p:cNvSpPr/>
          <p:nvPr/>
        </p:nvSpPr>
        <p:spPr>
          <a:xfrm>
            <a:off x="2019294" y="5088430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3" name="Oval 52"/>
          <p:cNvSpPr/>
          <p:nvPr/>
        </p:nvSpPr>
        <p:spPr>
          <a:xfrm>
            <a:off x="3467734" y="5177329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Oval 53"/>
          <p:cNvSpPr/>
          <p:nvPr/>
        </p:nvSpPr>
        <p:spPr>
          <a:xfrm>
            <a:off x="2219959" y="527321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5" name="Oval 54"/>
          <p:cNvSpPr/>
          <p:nvPr/>
        </p:nvSpPr>
        <p:spPr>
          <a:xfrm>
            <a:off x="2654300" y="51906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6" name="Oval 55"/>
          <p:cNvSpPr/>
          <p:nvPr/>
        </p:nvSpPr>
        <p:spPr>
          <a:xfrm>
            <a:off x="2501900" y="50382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7" name="Oval 56"/>
          <p:cNvSpPr/>
          <p:nvPr/>
        </p:nvSpPr>
        <p:spPr>
          <a:xfrm>
            <a:off x="1417952" y="461852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8" name="Oval 57"/>
          <p:cNvSpPr/>
          <p:nvPr/>
        </p:nvSpPr>
        <p:spPr>
          <a:xfrm>
            <a:off x="1530987" y="4822998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9" name="Oval 58"/>
          <p:cNvSpPr/>
          <p:nvPr/>
        </p:nvSpPr>
        <p:spPr>
          <a:xfrm>
            <a:off x="2372359" y="4770929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0" name="Oval 59"/>
          <p:cNvSpPr/>
          <p:nvPr/>
        </p:nvSpPr>
        <p:spPr>
          <a:xfrm>
            <a:off x="3052436" y="455247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1" name="Oval 60"/>
          <p:cNvSpPr/>
          <p:nvPr/>
        </p:nvSpPr>
        <p:spPr>
          <a:xfrm>
            <a:off x="3178173" y="371238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Oval 61"/>
          <p:cNvSpPr/>
          <p:nvPr/>
        </p:nvSpPr>
        <p:spPr>
          <a:xfrm>
            <a:off x="2349500" y="48858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Oval 62"/>
          <p:cNvSpPr/>
          <p:nvPr/>
        </p:nvSpPr>
        <p:spPr>
          <a:xfrm>
            <a:off x="2501900" y="50382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Oval 63"/>
          <p:cNvSpPr/>
          <p:nvPr/>
        </p:nvSpPr>
        <p:spPr>
          <a:xfrm>
            <a:off x="2654300" y="51906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Oval 64"/>
          <p:cNvSpPr/>
          <p:nvPr/>
        </p:nvSpPr>
        <p:spPr>
          <a:xfrm>
            <a:off x="3072123" y="53430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Oval 65"/>
          <p:cNvSpPr/>
          <p:nvPr/>
        </p:nvSpPr>
        <p:spPr>
          <a:xfrm>
            <a:off x="3587750" y="4628667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Oval 66"/>
          <p:cNvSpPr/>
          <p:nvPr/>
        </p:nvSpPr>
        <p:spPr>
          <a:xfrm>
            <a:off x="2806700" y="53430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Oval 67"/>
          <p:cNvSpPr/>
          <p:nvPr/>
        </p:nvSpPr>
        <p:spPr>
          <a:xfrm>
            <a:off x="2479040" y="529734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Oval 68"/>
          <p:cNvSpPr/>
          <p:nvPr/>
        </p:nvSpPr>
        <p:spPr>
          <a:xfrm>
            <a:off x="3555365" y="486300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Oval 69"/>
          <p:cNvSpPr/>
          <p:nvPr/>
        </p:nvSpPr>
        <p:spPr>
          <a:xfrm>
            <a:off x="3444233" y="411243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Oval 70"/>
          <p:cNvSpPr/>
          <p:nvPr/>
        </p:nvSpPr>
        <p:spPr>
          <a:xfrm>
            <a:off x="3542031" y="4353729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Oval 71"/>
          <p:cNvSpPr/>
          <p:nvPr/>
        </p:nvSpPr>
        <p:spPr>
          <a:xfrm>
            <a:off x="3587750" y="4031786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3" name="Oval 72"/>
          <p:cNvSpPr/>
          <p:nvPr/>
        </p:nvSpPr>
        <p:spPr>
          <a:xfrm>
            <a:off x="3730625" y="428896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4" name="Oval 73"/>
          <p:cNvSpPr/>
          <p:nvPr/>
        </p:nvSpPr>
        <p:spPr>
          <a:xfrm>
            <a:off x="3247390" y="4133386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5" name="Oval 74"/>
          <p:cNvSpPr/>
          <p:nvPr/>
        </p:nvSpPr>
        <p:spPr>
          <a:xfrm>
            <a:off x="3587750" y="4187361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6" name="Oval 75"/>
          <p:cNvSpPr/>
          <p:nvPr/>
        </p:nvSpPr>
        <p:spPr>
          <a:xfrm>
            <a:off x="3633469" y="3883198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7" name="Oval 76"/>
          <p:cNvSpPr/>
          <p:nvPr/>
        </p:nvSpPr>
        <p:spPr>
          <a:xfrm>
            <a:off x="3776344" y="411560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8" name="Oval 77"/>
          <p:cNvSpPr/>
          <p:nvPr/>
        </p:nvSpPr>
        <p:spPr>
          <a:xfrm>
            <a:off x="2959100" y="549546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9" name="Oval 78"/>
          <p:cNvSpPr/>
          <p:nvPr/>
        </p:nvSpPr>
        <p:spPr>
          <a:xfrm>
            <a:off x="3822697" y="4400717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0" name="Oval 79"/>
          <p:cNvSpPr/>
          <p:nvPr/>
        </p:nvSpPr>
        <p:spPr>
          <a:xfrm>
            <a:off x="3679825" y="3306620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1" name="Oval 80"/>
          <p:cNvSpPr/>
          <p:nvPr/>
        </p:nvSpPr>
        <p:spPr>
          <a:xfrm>
            <a:off x="3467734" y="359808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2" name="TextBox 81"/>
          <p:cNvSpPr txBox="1"/>
          <p:nvPr/>
        </p:nvSpPr>
        <p:spPr>
          <a:xfrm>
            <a:off x="381000" y="1701339"/>
            <a:ext cx="1019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</a:t>
            </a:r>
            <a:endParaRPr lang="th-TH" dirty="0"/>
          </a:p>
        </p:txBody>
      </p:sp>
      <p:sp>
        <p:nvSpPr>
          <p:cNvPr id="84" name="TextBox 83"/>
          <p:cNvSpPr txBox="1"/>
          <p:nvPr/>
        </p:nvSpPr>
        <p:spPr>
          <a:xfrm>
            <a:off x="4591050" y="5296072"/>
            <a:ext cx="285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x</a:t>
            </a:r>
            <a:endParaRPr lang="th-TH" dirty="0"/>
          </a:p>
        </p:txBody>
      </p:sp>
      <p:sp>
        <p:nvSpPr>
          <p:cNvPr id="85" name="Title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r>
              <a:rPr lang="en-US" dirty="0"/>
              <a:t>Graph and Line Gen.</a:t>
            </a:r>
            <a:endParaRPr lang="th-TH" dirty="0"/>
          </a:p>
        </p:txBody>
      </p:sp>
      <p:cxnSp>
        <p:nvCxnSpPr>
          <p:cNvPr id="86" name="Straight Arrow Connector 85"/>
          <p:cNvCxnSpPr/>
          <p:nvPr/>
        </p:nvCxnSpPr>
        <p:spPr>
          <a:xfrm flipV="1">
            <a:off x="5606143" y="2251862"/>
            <a:ext cx="0" cy="3365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>
            <a:off x="5606143" y="5617362"/>
            <a:ext cx="35433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9" name="Oval 88"/>
          <p:cNvSpPr/>
          <p:nvPr/>
        </p:nvSpPr>
        <p:spPr>
          <a:xfrm>
            <a:off x="6190976" y="3813959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0" name="Oval 89"/>
          <p:cNvSpPr/>
          <p:nvPr/>
        </p:nvSpPr>
        <p:spPr>
          <a:xfrm>
            <a:off x="6570708" y="4309261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1" name="Oval 90"/>
          <p:cNvSpPr/>
          <p:nvPr/>
        </p:nvSpPr>
        <p:spPr>
          <a:xfrm>
            <a:off x="5940146" y="404192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2" name="Oval 91"/>
          <p:cNvSpPr/>
          <p:nvPr/>
        </p:nvSpPr>
        <p:spPr>
          <a:xfrm>
            <a:off x="8038193" y="4409587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3" name="Oval 92"/>
          <p:cNvSpPr/>
          <p:nvPr/>
        </p:nvSpPr>
        <p:spPr>
          <a:xfrm>
            <a:off x="7535270" y="4625489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4" name="Oval 93"/>
          <p:cNvSpPr/>
          <p:nvPr/>
        </p:nvSpPr>
        <p:spPr>
          <a:xfrm>
            <a:off x="6168117" y="4174640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5" name="Oval 94"/>
          <p:cNvSpPr/>
          <p:nvPr/>
        </p:nvSpPr>
        <p:spPr>
          <a:xfrm>
            <a:off x="6325599" y="461086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6" name="Oval 95"/>
          <p:cNvSpPr/>
          <p:nvPr/>
        </p:nvSpPr>
        <p:spPr>
          <a:xfrm>
            <a:off x="6055086" y="453785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7" name="Oval 96"/>
          <p:cNvSpPr/>
          <p:nvPr/>
        </p:nvSpPr>
        <p:spPr>
          <a:xfrm>
            <a:off x="7992474" y="4691531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8" name="Oval 97"/>
          <p:cNvSpPr/>
          <p:nvPr/>
        </p:nvSpPr>
        <p:spPr>
          <a:xfrm>
            <a:off x="6424656" y="4833137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9" name="Oval 98"/>
          <p:cNvSpPr/>
          <p:nvPr/>
        </p:nvSpPr>
        <p:spPr>
          <a:xfrm>
            <a:off x="6593568" y="4878856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0" name="Oval 99"/>
          <p:cNvSpPr/>
          <p:nvPr/>
        </p:nvSpPr>
        <p:spPr>
          <a:xfrm>
            <a:off x="6616427" y="4688356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1" name="Oval 100"/>
          <p:cNvSpPr/>
          <p:nvPr/>
        </p:nvSpPr>
        <p:spPr>
          <a:xfrm>
            <a:off x="6662146" y="5034430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2" name="Oval 101"/>
          <p:cNvSpPr/>
          <p:nvPr/>
        </p:nvSpPr>
        <p:spPr>
          <a:xfrm>
            <a:off x="6765018" y="490171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3" name="Oval 102"/>
          <p:cNvSpPr/>
          <p:nvPr/>
        </p:nvSpPr>
        <p:spPr>
          <a:xfrm>
            <a:off x="5898243" y="36996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4" name="Oval 103"/>
          <p:cNvSpPr/>
          <p:nvPr/>
        </p:nvSpPr>
        <p:spPr>
          <a:xfrm>
            <a:off x="7953104" y="4932196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5" name="Oval 104"/>
          <p:cNvSpPr/>
          <p:nvPr/>
        </p:nvSpPr>
        <p:spPr>
          <a:xfrm>
            <a:off x="6470375" y="4571517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6" name="Oval 105"/>
          <p:cNvSpPr/>
          <p:nvPr/>
        </p:nvSpPr>
        <p:spPr>
          <a:xfrm>
            <a:off x="8594442" y="360822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7" name="Oval 106"/>
          <p:cNvSpPr/>
          <p:nvPr/>
        </p:nvSpPr>
        <p:spPr>
          <a:xfrm>
            <a:off x="6344649" y="5116981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8" name="Oval 107"/>
          <p:cNvSpPr/>
          <p:nvPr/>
        </p:nvSpPr>
        <p:spPr>
          <a:xfrm>
            <a:off x="6660243" y="44616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9" name="Oval 108"/>
          <p:cNvSpPr/>
          <p:nvPr/>
        </p:nvSpPr>
        <p:spPr>
          <a:xfrm>
            <a:off x="6173195" y="4622948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0" name="Oval 109"/>
          <p:cNvSpPr/>
          <p:nvPr/>
        </p:nvSpPr>
        <p:spPr>
          <a:xfrm>
            <a:off x="6646270" y="4422927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1" name="Oval 110"/>
          <p:cNvSpPr/>
          <p:nvPr/>
        </p:nvSpPr>
        <p:spPr>
          <a:xfrm>
            <a:off x="7580988" y="449531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2" name="Oval 111"/>
          <p:cNvSpPr/>
          <p:nvPr/>
        </p:nvSpPr>
        <p:spPr>
          <a:xfrm>
            <a:off x="7045687" y="5187468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3" name="Oval 112"/>
          <p:cNvSpPr/>
          <p:nvPr/>
        </p:nvSpPr>
        <p:spPr>
          <a:xfrm>
            <a:off x="6942183" y="500649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4" name="Oval 113"/>
          <p:cNvSpPr/>
          <p:nvPr/>
        </p:nvSpPr>
        <p:spPr>
          <a:xfrm>
            <a:off x="8146777" y="328945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5" name="Oval 114"/>
          <p:cNvSpPr/>
          <p:nvPr/>
        </p:nvSpPr>
        <p:spPr>
          <a:xfrm>
            <a:off x="6050643" y="38520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6" name="Oval 115"/>
          <p:cNvSpPr/>
          <p:nvPr/>
        </p:nvSpPr>
        <p:spPr>
          <a:xfrm>
            <a:off x="6203043" y="40044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7" name="Oval 116"/>
          <p:cNvSpPr/>
          <p:nvPr/>
        </p:nvSpPr>
        <p:spPr>
          <a:xfrm>
            <a:off x="8626829" y="3145940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8" name="Oval 117"/>
          <p:cNvSpPr/>
          <p:nvPr/>
        </p:nvSpPr>
        <p:spPr>
          <a:xfrm>
            <a:off x="7771488" y="483567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9" name="Oval 118"/>
          <p:cNvSpPr/>
          <p:nvPr/>
        </p:nvSpPr>
        <p:spPr>
          <a:xfrm>
            <a:off x="6660243" y="44616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0" name="Oval 119"/>
          <p:cNvSpPr/>
          <p:nvPr/>
        </p:nvSpPr>
        <p:spPr>
          <a:xfrm>
            <a:off x="7880704" y="407685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1" name="Oval 120"/>
          <p:cNvSpPr/>
          <p:nvPr/>
        </p:nvSpPr>
        <p:spPr>
          <a:xfrm>
            <a:off x="6639287" y="5198261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2" name="Oval 121"/>
          <p:cNvSpPr/>
          <p:nvPr/>
        </p:nvSpPr>
        <p:spPr>
          <a:xfrm>
            <a:off x="7117443" y="49188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3" name="Oval 122"/>
          <p:cNvSpPr/>
          <p:nvPr/>
        </p:nvSpPr>
        <p:spPr>
          <a:xfrm>
            <a:off x="7626708" y="4660411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4" name="Oval 123"/>
          <p:cNvSpPr/>
          <p:nvPr/>
        </p:nvSpPr>
        <p:spPr>
          <a:xfrm>
            <a:off x="7748628" y="5116980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5" name="Oval 124"/>
          <p:cNvSpPr/>
          <p:nvPr/>
        </p:nvSpPr>
        <p:spPr>
          <a:xfrm>
            <a:off x="6787237" y="5121428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6" name="Oval 125"/>
          <p:cNvSpPr/>
          <p:nvPr/>
        </p:nvSpPr>
        <p:spPr>
          <a:xfrm>
            <a:off x="8235677" y="5210327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7" name="Oval 126"/>
          <p:cNvSpPr/>
          <p:nvPr/>
        </p:nvSpPr>
        <p:spPr>
          <a:xfrm>
            <a:off x="6987902" y="5306211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8" name="Oval 127"/>
          <p:cNvSpPr/>
          <p:nvPr/>
        </p:nvSpPr>
        <p:spPr>
          <a:xfrm>
            <a:off x="7422243" y="52236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9" name="Oval 128"/>
          <p:cNvSpPr/>
          <p:nvPr/>
        </p:nvSpPr>
        <p:spPr>
          <a:xfrm>
            <a:off x="7269843" y="50712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0" name="Oval 129"/>
          <p:cNvSpPr/>
          <p:nvPr/>
        </p:nvSpPr>
        <p:spPr>
          <a:xfrm>
            <a:off x="6185895" y="465152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1" name="Oval 130"/>
          <p:cNvSpPr/>
          <p:nvPr/>
        </p:nvSpPr>
        <p:spPr>
          <a:xfrm>
            <a:off x="6298930" y="4855996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2" name="Oval 131"/>
          <p:cNvSpPr/>
          <p:nvPr/>
        </p:nvSpPr>
        <p:spPr>
          <a:xfrm>
            <a:off x="7140302" y="4803927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3" name="Oval 132"/>
          <p:cNvSpPr/>
          <p:nvPr/>
        </p:nvSpPr>
        <p:spPr>
          <a:xfrm>
            <a:off x="7820379" y="458547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4" name="Oval 133"/>
          <p:cNvSpPr/>
          <p:nvPr/>
        </p:nvSpPr>
        <p:spPr>
          <a:xfrm>
            <a:off x="7946116" y="3745380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5" name="Oval 134"/>
          <p:cNvSpPr/>
          <p:nvPr/>
        </p:nvSpPr>
        <p:spPr>
          <a:xfrm>
            <a:off x="7117443" y="49188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6" name="Oval 135"/>
          <p:cNvSpPr/>
          <p:nvPr/>
        </p:nvSpPr>
        <p:spPr>
          <a:xfrm>
            <a:off x="7269843" y="50712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7" name="Oval 136"/>
          <p:cNvSpPr/>
          <p:nvPr/>
        </p:nvSpPr>
        <p:spPr>
          <a:xfrm>
            <a:off x="7422243" y="52236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8" name="Oval 137"/>
          <p:cNvSpPr/>
          <p:nvPr/>
        </p:nvSpPr>
        <p:spPr>
          <a:xfrm>
            <a:off x="7840066" y="53760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9" name="Oval 138"/>
          <p:cNvSpPr/>
          <p:nvPr/>
        </p:nvSpPr>
        <p:spPr>
          <a:xfrm>
            <a:off x="8355693" y="466166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0" name="Oval 139"/>
          <p:cNvSpPr/>
          <p:nvPr/>
        </p:nvSpPr>
        <p:spPr>
          <a:xfrm>
            <a:off x="7574643" y="53760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1" name="Oval 140"/>
          <p:cNvSpPr/>
          <p:nvPr/>
        </p:nvSpPr>
        <p:spPr>
          <a:xfrm>
            <a:off x="7246983" y="533034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2" name="Oval 141"/>
          <p:cNvSpPr/>
          <p:nvPr/>
        </p:nvSpPr>
        <p:spPr>
          <a:xfrm>
            <a:off x="8323308" y="489600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3" name="Oval 142"/>
          <p:cNvSpPr/>
          <p:nvPr/>
        </p:nvSpPr>
        <p:spPr>
          <a:xfrm>
            <a:off x="8212176" y="4145430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4" name="Oval 143"/>
          <p:cNvSpPr/>
          <p:nvPr/>
        </p:nvSpPr>
        <p:spPr>
          <a:xfrm>
            <a:off x="8309974" y="4386727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5" name="Oval 144"/>
          <p:cNvSpPr/>
          <p:nvPr/>
        </p:nvSpPr>
        <p:spPr>
          <a:xfrm>
            <a:off x="8355693" y="406478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6" name="Oval 145"/>
          <p:cNvSpPr/>
          <p:nvPr/>
        </p:nvSpPr>
        <p:spPr>
          <a:xfrm>
            <a:off x="8498568" y="4321961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7" name="Oval 146"/>
          <p:cNvSpPr/>
          <p:nvPr/>
        </p:nvSpPr>
        <p:spPr>
          <a:xfrm>
            <a:off x="8015333" y="4166384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8" name="Oval 147"/>
          <p:cNvSpPr/>
          <p:nvPr/>
        </p:nvSpPr>
        <p:spPr>
          <a:xfrm>
            <a:off x="8355693" y="4220359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9" name="Oval 148"/>
          <p:cNvSpPr/>
          <p:nvPr/>
        </p:nvSpPr>
        <p:spPr>
          <a:xfrm>
            <a:off x="8401412" y="3916196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0" name="Oval 149"/>
          <p:cNvSpPr/>
          <p:nvPr/>
        </p:nvSpPr>
        <p:spPr>
          <a:xfrm>
            <a:off x="8544287" y="414860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1" name="Oval 150"/>
          <p:cNvSpPr/>
          <p:nvPr/>
        </p:nvSpPr>
        <p:spPr>
          <a:xfrm>
            <a:off x="7727043" y="5528462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2" name="Oval 151"/>
          <p:cNvSpPr/>
          <p:nvPr/>
        </p:nvSpPr>
        <p:spPr>
          <a:xfrm>
            <a:off x="8590640" y="4433715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3" name="Oval 152"/>
          <p:cNvSpPr/>
          <p:nvPr/>
        </p:nvSpPr>
        <p:spPr>
          <a:xfrm>
            <a:off x="8447768" y="3339618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4" name="Oval 153"/>
          <p:cNvSpPr/>
          <p:nvPr/>
        </p:nvSpPr>
        <p:spPr>
          <a:xfrm>
            <a:off x="8235677" y="3631083"/>
            <a:ext cx="45719" cy="45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5" name="TextBox 154"/>
          <p:cNvSpPr txBox="1"/>
          <p:nvPr/>
        </p:nvSpPr>
        <p:spPr>
          <a:xfrm>
            <a:off x="5148943" y="1734337"/>
            <a:ext cx="1019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</a:t>
            </a:r>
            <a:endParaRPr lang="th-TH" dirty="0"/>
          </a:p>
        </p:txBody>
      </p:sp>
      <p:sp>
        <p:nvSpPr>
          <p:cNvPr id="156" name="TextBox 155"/>
          <p:cNvSpPr txBox="1"/>
          <p:nvPr/>
        </p:nvSpPr>
        <p:spPr>
          <a:xfrm>
            <a:off x="9358993" y="5329070"/>
            <a:ext cx="285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x</a:t>
            </a:r>
            <a:endParaRPr lang="th-TH" dirty="0"/>
          </a:p>
        </p:txBody>
      </p:sp>
      <p:sp>
        <p:nvSpPr>
          <p:cNvPr id="159" name="Freeform 158"/>
          <p:cNvSpPr/>
          <p:nvPr/>
        </p:nvSpPr>
        <p:spPr>
          <a:xfrm>
            <a:off x="5994400" y="3497943"/>
            <a:ext cx="2438400" cy="1878694"/>
          </a:xfrm>
          <a:custGeom>
            <a:avLst/>
            <a:gdLst>
              <a:gd name="connsiteX0" fmla="*/ 0 w 2438400"/>
              <a:gd name="connsiteY0" fmla="*/ 493486 h 1878694"/>
              <a:gd name="connsiteX1" fmla="*/ 1306286 w 2438400"/>
              <a:gd name="connsiteY1" fmla="*/ 1872343 h 1878694"/>
              <a:gd name="connsiteX2" fmla="*/ 2438400 w 2438400"/>
              <a:gd name="connsiteY2" fmla="*/ 0 h 1878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38400" h="1878694">
                <a:moveTo>
                  <a:pt x="0" y="493486"/>
                </a:moveTo>
                <a:cubicBezTo>
                  <a:pt x="449943" y="1224038"/>
                  <a:pt x="899886" y="1954591"/>
                  <a:pt x="1306286" y="1872343"/>
                </a:cubicBezTo>
                <a:cubicBezTo>
                  <a:pt x="1712686" y="1790095"/>
                  <a:pt x="2075543" y="895047"/>
                  <a:pt x="2438400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599016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Graph and Line Gen.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Both ?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291" t="88889" r="74028" b="5556"/>
          <a:stretch/>
        </p:blipFill>
        <p:spPr>
          <a:xfrm>
            <a:off x="960064" y="2806700"/>
            <a:ext cx="5392984" cy="1231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2832" y="1761759"/>
            <a:ext cx="5137245" cy="37662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2292" t="89383" r="73819" b="5802"/>
          <a:stretch/>
        </p:blipFill>
        <p:spPr>
          <a:xfrm>
            <a:off x="947363" y="4826000"/>
            <a:ext cx="5405641" cy="1054100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679700" y="4038600"/>
            <a:ext cx="1714500" cy="647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OR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7972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9" t="82809" r="78872" b="12210"/>
          <a:stretch/>
        </p:blipFill>
        <p:spPr bwMode="auto">
          <a:xfrm>
            <a:off x="743438" y="1866011"/>
            <a:ext cx="2755901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Variable gen.</a:t>
            </a:r>
            <a:endParaRPr lang="th-TH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7" t="82292" r="78233" b="11111"/>
          <a:stretch/>
        </p:blipFill>
        <p:spPr bwMode="auto">
          <a:xfrm>
            <a:off x="3643921" y="1866011"/>
            <a:ext cx="2644274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16" t="82986" r="78209" b="10764"/>
          <a:stretch/>
        </p:blipFill>
        <p:spPr bwMode="auto">
          <a:xfrm>
            <a:off x="6573185" y="1866011"/>
            <a:ext cx="2619728" cy="100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5" t="82986" r="78111" b="10764"/>
          <a:stretch/>
        </p:blipFill>
        <p:spPr bwMode="auto">
          <a:xfrm>
            <a:off x="9297254" y="1866011"/>
            <a:ext cx="2593732" cy="100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16" t="82639" r="79185" b="10590"/>
          <a:stretch/>
        </p:blipFill>
        <p:spPr bwMode="auto">
          <a:xfrm>
            <a:off x="774210" y="5240356"/>
            <a:ext cx="2718779" cy="1262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4419600" y="2667000"/>
            <a:ext cx="765154" cy="10985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4050321" y="3829050"/>
            <a:ext cx="3234064" cy="825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Newvar</a:t>
            </a:r>
            <a:r>
              <a:rPr lang="en-US" dirty="0" smtClean="0"/>
              <a:t> name</a:t>
            </a:r>
            <a:endParaRPr lang="th-TH" dirty="0"/>
          </a:p>
        </p:txBody>
      </p:sp>
      <p:cxnSp>
        <p:nvCxnSpPr>
          <p:cNvPr id="7" name="Straight Arrow Connector 6"/>
          <p:cNvCxnSpPr>
            <a:stCxn id="12" idx="1"/>
          </p:cNvCxnSpPr>
          <p:nvPr/>
        </p:nvCxnSpPr>
        <p:spPr>
          <a:xfrm flipH="1" flipV="1">
            <a:off x="1727200" y="2667000"/>
            <a:ext cx="2796739" cy="128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3707731" y="5932752"/>
            <a:ext cx="2490537" cy="7937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Constant is also fine</a:t>
            </a:r>
            <a:endParaRPr lang="th-TH" sz="2000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 flipV="1">
            <a:off x="3312548" y="5947965"/>
            <a:ext cx="570830" cy="3098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6198268" y="2497156"/>
            <a:ext cx="1078832" cy="12683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7086600" y="2497156"/>
            <a:ext cx="2794000" cy="14527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ounded Rectangle 28"/>
          <p:cNvSpPr/>
          <p:nvPr/>
        </p:nvSpPr>
        <p:spPr>
          <a:xfrm>
            <a:off x="8498620" y="3538140"/>
            <a:ext cx="2516920" cy="271965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+ = plus</a:t>
            </a:r>
          </a:p>
          <a:p>
            <a:pPr marL="457200" indent="-457200" algn="ctr">
              <a:buFontTx/>
              <a:buChar char="-"/>
            </a:pPr>
            <a:r>
              <a:rPr lang="en-US" dirty="0" smtClean="0"/>
              <a:t>= minus</a:t>
            </a:r>
          </a:p>
          <a:p>
            <a:pPr algn="ctr"/>
            <a:r>
              <a:rPr lang="en-US" dirty="0" smtClean="0"/>
              <a:t>/ = divide</a:t>
            </a:r>
          </a:p>
          <a:p>
            <a:pPr algn="ctr"/>
            <a:r>
              <a:rPr lang="en-US" dirty="0" smtClean="0"/>
              <a:t>* = multiply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8243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2" t="8681" r="19961" b="9201"/>
          <a:stretch/>
        </p:blipFill>
        <p:spPr bwMode="auto">
          <a:xfrm>
            <a:off x="5947681" y="1498600"/>
            <a:ext cx="5757638" cy="471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Variable gen.</a:t>
            </a:r>
            <a:endParaRPr lang="th-TH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18" t="82465" r="73231" b="8768"/>
          <a:stretch/>
        </p:blipFill>
        <p:spPr bwMode="auto">
          <a:xfrm>
            <a:off x="939799" y="4181472"/>
            <a:ext cx="3258619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val 7"/>
          <p:cNvSpPr/>
          <p:nvPr/>
        </p:nvSpPr>
        <p:spPr>
          <a:xfrm>
            <a:off x="1737942" y="1936750"/>
            <a:ext cx="2109179" cy="6413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ln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2157343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r>
              <a:rPr lang="en-US" dirty="0" smtClean="0"/>
              <a:t>Variable gen. </a:t>
            </a:r>
            <a:endParaRPr lang="th-TH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815" b="50000"/>
          <a:stretch/>
        </p:blipFill>
        <p:spPr bwMode="auto">
          <a:xfrm>
            <a:off x="1016000" y="1803400"/>
            <a:ext cx="4305300" cy="4146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956300" y="1803400"/>
            <a:ext cx="53721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-It makes more sense to use mean of debts of each school, to compare with the percent of debtor, but there is no data. </a:t>
            </a:r>
          </a:p>
          <a:p>
            <a:r>
              <a:rPr lang="en-US" dirty="0" smtClean="0"/>
              <a:t>What can we do ?</a:t>
            </a:r>
          </a:p>
          <a:p>
            <a:r>
              <a:rPr lang="en-US" dirty="0" smtClean="0"/>
              <a:t>-Also, some of the reasons for using “</a:t>
            </a:r>
            <a:r>
              <a:rPr lang="en-US" dirty="0" err="1" smtClean="0"/>
              <a:t>ln</a:t>
            </a:r>
            <a:r>
              <a:rPr lang="en-US" dirty="0" smtClean="0"/>
              <a:t>” and ratio(debt/</a:t>
            </a:r>
            <a:r>
              <a:rPr lang="en-US" dirty="0" err="1" smtClean="0"/>
              <a:t>avg</a:t>
            </a:r>
            <a:r>
              <a:rPr lang="en-US" dirty="0" smtClean="0"/>
              <a:t>) are to deal with growth and </a:t>
            </a:r>
            <a:r>
              <a:rPr lang="en-US" dirty="0" err="1" smtClean="0"/>
              <a:t>heteroscedastic</a:t>
            </a:r>
            <a:r>
              <a:rPr lang="en-US" dirty="0" smtClean="0"/>
              <a:t>.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948454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Regression</a:t>
            </a:r>
            <a:endParaRPr lang="th-TH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4" t="82292" r="80479" b="11979"/>
          <a:stretch/>
        </p:blipFill>
        <p:spPr bwMode="auto">
          <a:xfrm>
            <a:off x="1663699" y="2197100"/>
            <a:ext cx="1805709" cy="87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6" t="42187" r="45803" b="21354"/>
          <a:stretch/>
        </p:blipFill>
        <p:spPr bwMode="auto">
          <a:xfrm>
            <a:off x="4953000" y="2698750"/>
            <a:ext cx="7002296" cy="351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>
            <a:off x="311150" y="4152900"/>
            <a:ext cx="1682750" cy="609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Y axis</a:t>
            </a:r>
            <a:endParaRPr lang="th-TH" dirty="0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3048000" y="2959100"/>
            <a:ext cx="421408" cy="1041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2566553" y="4152900"/>
            <a:ext cx="1682750" cy="609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X axis</a:t>
            </a:r>
            <a:endParaRPr lang="th-TH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1666007" y="2959100"/>
            <a:ext cx="683493" cy="1104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ผลการค้นหารูปภาพสำหรับ simple regression"/>
          <p:cNvPicPr>
            <a:picLocks noChangeAspect="1" noChangeArrowheads="1"/>
          </p:cNvPicPr>
          <p:nvPr/>
        </p:nvPicPr>
        <p:blipFill rotWithShape="1"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2" t="5454" r="15846" b="82204"/>
          <a:stretch/>
        </p:blipFill>
        <p:spPr bwMode="auto">
          <a:xfrm>
            <a:off x="5448300" y="1981200"/>
            <a:ext cx="27305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424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848" y="2121408"/>
            <a:ext cx="6031062" cy="4050792"/>
          </a:xfrm>
        </p:spPr>
        <p:txBody>
          <a:bodyPr/>
          <a:lstStyle/>
          <a:p>
            <a:r>
              <a:rPr lang="en-US" dirty="0" smtClean="0"/>
              <a:t>These next two commands will be applied for the latest regression.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22248" y="6370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Regression</a:t>
            </a:r>
            <a:endParaRPr lang="th-TH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334" t="89097" r="79729" b="6829"/>
          <a:stretch/>
        </p:blipFill>
        <p:spPr>
          <a:xfrm>
            <a:off x="1069848" y="2949702"/>
            <a:ext cx="3838575" cy="1107948"/>
          </a:xfrm>
          <a:prstGeom prst="rect">
            <a:avLst/>
          </a:prstGeom>
        </p:spPr>
      </p:pic>
      <p:sp>
        <p:nvSpPr>
          <p:cNvPr id="6" name="Arc 5"/>
          <p:cNvSpPr/>
          <p:nvPr/>
        </p:nvSpPr>
        <p:spPr>
          <a:xfrm>
            <a:off x="2216150" y="3387852"/>
            <a:ext cx="1433212" cy="460487"/>
          </a:xfrm>
          <a:prstGeom prst="arc">
            <a:avLst>
              <a:gd name="adj1" fmla="val 16200000"/>
              <a:gd name="adj2" fmla="val 1602240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Oval 7"/>
          <p:cNvSpPr/>
          <p:nvPr/>
        </p:nvSpPr>
        <p:spPr>
          <a:xfrm>
            <a:off x="321394" y="4981456"/>
            <a:ext cx="3494215" cy="8379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Name of predicted </a:t>
            </a:r>
            <a:r>
              <a:rPr lang="en-US" dirty="0" err="1" smtClean="0"/>
              <a:t>var</a:t>
            </a:r>
            <a:endParaRPr lang="th-TH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1888257" y="3876556"/>
            <a:ext cx="683493" cy="1104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3516968" y="3373477"/>
            <a:ext cx="850900" cy="460487"/>
          </a:xfrm>
          <a:prstGeom prst="arc">
            <a:avLst>
              <a:gd name="adj1" fmla="val 16200000"/>
              <a:gd name="adj2" fmla="val 1602240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Oval 10"/>
          <p:cNvSpPr/>
          <p:nvPr/>
        </p:nvSpPr>
        <p:spPr>
          <a:xfrm>
            <a:off x="4173848" y="4971693"/>
            <a:ext cx="2807385" cy="11406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xb</a:t>
            </a:r>
            <a:r>
              <a:rPr lang="en-US" sz="2000" dirty="0" smtClean="0"/>
              <a:t> means linear prediction</a:t>
            </a:r>
            <a:endParaRPr lang="th-TH" sz="2000" dirty="0"/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4087685" y="3967103"/>
            <a:ext cx="560366" cy="1104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/>
          <a:srcRect l="11823" t="5834" r="63177" b="25648"/>
          <a:stretch/>
        </p:blipFill>
        <p:spPr>
          <a:xfrm>
            <a:off x="7253310" y="328848"/>
            <a:ext cx="3874938" cy="5973862"/>
          </a:xfrm>
          <a:prstGeom prst="rect">
            <a:avLst/>
          </a:prstGeom>
        </p:spPr>
      </p:pic>
      <p:sp>
        <p:nvSpPr>
          <p:cNvPr id="17" name="Arc 16"/>
          <p:cNvSpPr/>
          <p:nvPr/>
        </p:nvSpPr>
        <p:spPr>
          <a:xfrm>
            <a:off x="10353548" y="1211460"/>
            <a:ext cx="850900" cy="460487"/>
          </a:xfrm>
          <a:prstGeom prst="arc">
            <a:avLst>
              <a:gd name="adj1" fmla="val 16200000"/>
              <a:gd name="adj2" fmla="val 1602240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860199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222248" y="6370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Regression</a:t>
            </a:r>
            <a:endParaRPr lang="th-TH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4722" t="6420" r="58959" b="25555"/>
          <a:stretch/>
        </p:blipFill>
        <p:spPr>
          <a:xfrm>
            <a:off x="6159500" y="360550"/>
            <a:ext cx="4338173" cy="63069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2292" t="89259" r="81736" b="4815"/>
          <a:stretch/>
        </p:blipFill>
        <p:spPr>
          <a:xfrm>
            <a:off x="1222248" y="2795382"/>
            <a:ext cx="3410648" cy="1903618"/>
          </a:xfrm>
          <a:prstGeom prst="rect">
            <a:avLst/>
          </a:prstGeom>
        </p:spPr>
      </p:pic>
      <p:sp>
        <p:nvSpPr>
          <p:cNvPr id="7" name="Arc 6"/>
          <p:cNvSpPr/>
          <p:nvPr/>
        </p:nvSpPr>
        <p:spPr>
          <a:xfrm>
            <a:off x="9667748" y="1351160"/>
            <a:ext cx="850900" cy="460487"/>
          </a:xfrm>
          <a:prstGeom prst="arc">
            <a:avLst>
              <a:gd name="adj1" fmla="val 16200000"/>
              <a:gd name="adj2" fmla="val 1602240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Arc 7"/>
          <p:cNvSpPr/>
          <p:nvPr/>
        </p:nvSpPr>
        <p:spPr>
          <a:xfrm>
            <a:off x="2334029" y="3330187"/>
            <a:ext cx="1433212" cy="460487"/>
          </a:xfrm>
          <a:prstGeom prst="arc">
            <a:avLst>
              <a:gd name="adj1" fmla="val 16200000"/>
              <a:gd name="adj2" fmla="val 1602240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Oval 8"/>
          <p:cNvSpPr/>
          <p:nvPr/>
        </p:nvSpPr>
        <p:spPr>
          <a:xfrm>
            <a:off x="439273" y="4923791"/>
            <a:ext cx="3494215" cy="8379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Name of predicted </a:t>
            </a:r>
            <a:r>
              <a:rPr lang="en-US" dirty="0" err="1" smtClean="0"/>
              <a:t>var</a:t>
            </a:r>
            <a:endParaRPr lang="th-TH" dirty="0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2006136" y="3818891"/>
            <a:ext cx="683493" cy="1104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Arc 10"/>
          <p:cNvSpPr/>
          <p:nvPr/>
        </p:nvSpPr>
        <p:spPr>
          <a:xfrm>
            <a:off x="3781996" y="3330187"/>
            <a:ext cx="850900" cy="460487"/>
          </a:xfrm>
          <a:prstGeom prst="arc">
            <a:avLst>
              <a:gd name="adj1" fmla="val 16200000"/>
              <a:gd name="adj2" fmla="val 1602240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Oval 11"/>
          <p:cNvSpPr/>
          <p:nvPr/>
        </p:nvSpPr>
        <p:spPr>
          <a:xfrm>
            <a:off x="4438876" y="4928403"/>
            <a:ext cx="2807385" cy="11406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resid</a:t>
            </a:r>
            <a:r>
              <a:rPr lang="en-US" sz="2000" dirty="0" smtClean="0"/>
              <a:t> means residual or error term</a:t>
            </a:r>
            <a:endParaRPr lang="th-TH" sz="2000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4352713" y="3923813"/>
            <a:ext cx="560366" cy="1104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00016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 intercept model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22248" y="6370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Regression</a:t>
            </a:r>
            <a:endParaRPr lang="th-T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2" t="82465" r="75305" b="10417"/>
          <a:stretch/>
        </p:blipFill>
        <p:spPr bwMode="auto">
          <a:xfrm>
            <a:off x="761998" y="3302000"/>
            <a:ext cx="3494049" cy="119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rc 5"/>
          <p:cNvSpPr/>
          <p:nvPr/>
        </p:nvSpPr>
        <p:spPr>
          <a:xfrm>
            <a:off x="2654300" y="3619500"/>
            <a:ext cx="1079500" cy="584200"/>
          </a:xfrm>
          <a:prstGeom prst="arc">
            <a:avLst>
              <a:gd name="adj1" fmla="val 16200000"/>
              <a:gd name="adj2" fmla="val 1602240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8" t="45139" r="45729" b="22570"/>
          <a:stretch/>
        </p:blipFill>
        <p:spPr bwMode="auto">
          <a:xfrm>
            <a:off x="4344947" y="2501900"/>
            <a:ext cx="7703847" cy="340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http://images.slideplayer.com/15/4682454/slides/slide_5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5" t="37463" r="35884" b="55406"/>
          <a:stretch/>
        </p:blipFill>
        <p:spPr bwMode="auto">
          <a:xfrm>
            <a:off x="6251448" y="1557782"/>
            <a:ext cx="3523766" cy="65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0634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.tfd.com/mk/D/X2604-D-4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314" y="4359526"/>
            <a:ext cx="4370911" cy="243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Regression</a:t>
            </a:r>
            <a:endParaRPr lang="th-TH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8783617"/>
              </p:ext>
            </p:extLst>
          </p:nvPr>
        </p:nvGraphicFramePr>
        <p:xfrm>
          <a:off x="449942" y="3325940"/>
          <a:ext cx="8128000" cy="1478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5600"/>
                <a:gridCol w="1625600"/>
                <a:gridCol w="1625600"/>
                <a:gridCol w="1625600"/>
                <a:gridCol w="16256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debt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Coef</a:t>
                      </a:r>
                      <a:r>
                        <a:rPr lang="en-US" dirty="0" smtClean="0"/>
                        <a:t>.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Std.</a:t>
                      </a:r>
                      <a:r>
                        <a:rPr lang="en-US" baseline="0" dirty="0" smtClean="0"/>
                        <a:t> error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 &gt; |t|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y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210704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136820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1.54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.88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4882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avg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2.58e-06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2.07e-07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12.46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0.00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_cons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-0.56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17.5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0.032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.975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Arc 4"/>
          <p:cNvSpPr/>
          <p:nvPr/>
        </p:nvSpPr>
        <p:spPr>
          <a:xfrm>
            <a:off x="6726778" y="3628536"/>
            <a:ext cx="1110936" cy="449961"/>
          </a:xfrm>
          <a:prstGeom prst="arc">
            <a:avLst>
              <a:gd name="adj1" fmla="val 16200000"/>
              <a:gd name="adj2" fmla="val 15979771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Arc 5"/>
          <p:cNvSpPr/>
          <p:nvPr/>
        </p:nvSpPr>
        <p:spPr>
          <a:xfrm>
            <a:off x="6726778" y="4359526"/>
            <a:ext cx="1110936" cy="449961"/>
          </a:xfrm>
          <a:prstGeom prst="arc">
            <a:avLst>
              <a:gd name="adj1" fmla="val 16200000"/>
              <a:gd name="adj2" fmla="val 15545348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069848" y="2121408"/>
            <a:ext cx="10058400" cy="4050792"/>
          </a:xfrm>
        </p:spPr>
        <p:txBody>
          <a:bodyPr/>
          <a:lstStyle/>
          <a:p>
            <a:r>
              <a:rPr lang="en-US" dirty="0" smtClean="0"/>
              <a:t>There are two variables that are not statistically significant.</a:t>
            </a:r>
          </a:p>
          <a:p>
            <a:r>
              <a:rPr lang="en-US" dirty="0" smtClean="0"/>
              <a:t>What should we do about it ? Cut one of them or both ?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8078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222248" y="6370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Regression</a:t>
            </a:r>
            <a:endParaRPr lang="th-TH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6" t="42187" r="45803" b="21354"/>
          <a:stretch/>
        </p:blipFill>
        <p:spPr bwMode="auto">
          <a:xfrm>
            <a:off x="4256000" y="2246376"/>
            <a:ext cx="7002296" cy="351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Oval 14"/>
          <p:cNvSpPr/>
          <p:nvPr/>
        </p:nvSpPr>
        <p:spPr>
          <a:xfrm>
            <a:off x="1222248" y="4457700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Beta0</a:t>
            </a:r>
            <a:endParaRPr lang="th-TH" dirty="0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479800" y="4857750"/>
            <a:ext cx="2336800" cy="158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1222248" y="3378200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Beta1</a:t>
            </a:r>
            <a:endParaRPr lang="th-TH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022600" y="3778250"/>
            <a:ext cx="2654300" cy="9969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ผลการค้นหารูปภาพสำหรับ simple regression"/>
          <p:cNvPicPr>
            <a:picLocks noChangeAspect="1" noChangeArrowheads="1"/>
          </p:cNvPicPr>
          <p:nvPr/>
        </p:nvPicPr>
        <p:blipFill rotWithShape="1"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2" t="5454" r="15846" b="82204"/>
          <a:stretch/>
        </p:blipFill>
        <p:spPr bwMode="auto">
          <a:xfrm>
            <a:off x="5603748" y="1549400"/>
            <a:ext cx="27305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al 10"/>
          <p:cNvSpPr/>
          <p:nvPr/>
        </p:nvSpPr>
        <p:spPr>
          <a:xfrm>
            <a:off x="9531677" y="1365250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</a:t>
            </a:r>
            <a:r>
              <a:rPr lang="en-US" dirty="0" smtClean="0"/>
              <a:t>^2</a:t>
            </a:r>
            <a:endParaRPr lang="th-TH" dirty="0"/>
          </a:p>
        </p:txBody>
      </p:sp>
      <p:cxnSp>
        <p:nvCxnSpPr>
          <p:cNvPr id="3" name="Straight Arrow Connector 2"/>
          <p:cNvCxnSpPr>
            <a:stCxn id="11" idx="4"/>
          </p:cNvCxnSpPr>
          <p:nvPr/>
        </p:nvCxnSpPr>
        <p:spPr>
          <a:xfrm>
            <a:off x="10590603" y="2165350"/>
            <a:ext cx="222540" cy="12128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Arc 13"/>
          <p:cNvSpPr/>
          <p:nvPr/>
        </p:nvSpPr>
        <p:spPr>
          <a:xfrm>
            <a:off x="8334248" y="4732111"/>
            <a:ext cx="784957" cy="190500"/>
          </a:xfrm>
          <a:prstGeom prst="arc">
            <a:avLst>
              <a:gd name="adj1" fmla="val 16200000"/>
              <a:gd name="adj2" fmla="val 15545348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Arc 15"/>
          <p:cNvSpPr/>
          <p:nvPr/>
        </p:nvSpPr>
        <p:spPr>
          <a:xfrm>
            <a:off x="8334247" y="4921250"/>
            <a:ext cx="784957" cy="190500"/>
          </a:xfrm>
          <a:prstGeom prst="arc">
            <a:avLst>
              <a:gd name="adj1" fmla="val 16200000"/>
              <a:gd name="adj2" fmla="val 15545348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Oval 17"/>
          <p:cNvSpPr/>
          <p:nvPr/>
        </p:nvSpPr>
        <p:spPr>
          <a:xfrm>
            <a:off x="6698222" y="5766997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 tailed P-Value</a:t>
            </a:r>
            <a:endParaRPr lang="th-TH" dirty="0"/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8222977" y="5111750"/>
            <a:ext cx="503748" cy="6525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23555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6" t="42187" r="45803" b="21354"/>
          <a:stretch/>
        </p:blipFill>
        <p:spPr bwMode="auto">
          <a:xfrm>
            <a:off x="4256000" y="2246376"/>
            <a:ext cx="7002296" cy="351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ผลการค้นหารูปภาพสำหรับ simple regression"/>
          <p:cNvPicPr>
            <a:picLocks noChangeAspect="1" noChangeArrowheads="1"/>
          </p:cNvPicPr>
          <p:nvPr/>
        </p:nvPicPr>
        <p:blipFill rotWithShape="1"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2" t="5454" r="15846" b="82204"/>
          <a:stretch/>
        </p:blipFill>
        <p:spPr bwMode="auto">
          <a:xfrm>
            <a:off x="5603748" y="1549400"/>
            <a:ext cx="27305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222248" y="6370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Regression</a:t>
            </a:r>
            <a:endParaRPr lang="th-TH" dirty="0"/>
          </a:p>
        </p:txBody>
      </p:sp>
      <p:sp>
        <p:nvSpPr>
          <p:cNvPr id="7" name="Oval 6"/>
          <p:cNvSpPr/>
          <p:nvPr/>
        </p:nvSpPr>
        <p:spPr>
          <a:xfrm>
            <a:off x="1222248" y="4457700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RSS</a:t>
            </a:r>
            <a:endParaRPr lang="th-TH" dirty="0"/>
          </a:p>
        </p:txBody>
      </p:sp>
      <p:sp>
        <p:nvSpPr>
          <p:cNvPr id="8" name="Oval 7"/>
          <p:cNvSpPr/>
          <p:nvPr/>
        </p:nvSpPr>
        <p:spPr>
          <a:xfrm>
            <a:off x="1222248" y="3378200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ESS</a:t>
            </a:r>
            <a:endParaRPr lang="th-TH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3479800" y="3521982"/>
            <a:ext cx="2336800" cy="13357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022600" y="3265714"/>
            <a:ext cx="2654300" cy="5125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9267444" y="965200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 Cal</a:t>
            </a:r>
            <a:endParaRPr lang="th-TH" dirty="0"/>
          </a:p>
        </p:txBody>
      </p:sp>
      <p:cxnSp>
        <p:nvCxnSpPr>
          <p:cNvPr id="17" name="Straight Arrow Connector 16"/>
          <p:cNvCxnSpPr>
            <a:stCxn id="15" idx="4"/>
          </p:cNvCxnSpPr>
          <p:nvPr/>
        </p:nvCxnSpPr>
        <p:spPr>
          <a:xfrm>
            <a:off x="10326370" y="1765300"/>
            <a:ext cx="428716" cy="11665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107543" y="5809633"/>
            <a:ext cx="7277753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Root MSE = </a:t>
            </a:r>
            <a:r>
              <a:rPr lang="en-US" sz="1800" dirty="0" err="1" smtClean="0"/>
              <a:t>Avg</a:t>
            </a:r>
            <a:r>
              <a:rPr lang="en-US" sz="1800" dirty="0" smtClean="0"/>
              <a:t> amount of different in estimated and actual Y </a:t>
            </a:r>
            <a:endParaRPr lang="th-TH" dirty="0"/>
          </a:p>
        </p:txBody>
      </p:sp>
      <p:cxnSp>
        <p:nvCxnSpPr>
          <p:cNvPr id="20" name="Straight Arrow Connector 19"/>
          <p:cNvCxnSpPr>
            <a:stCxn id="18" idx="7"/>
          </p:cNvCxnSpPr>
          <p:nvPr/>
        </p:nvCxnSpPr>
        <p:spPr>
          <a:xfrm flipV="1">
            <a:off x="10319494" y="3889829"/>
            <a:ext cx="221234" cy="20369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61055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7" y="484632"/>
            <a:ext cx="10677309" cy="1609344"/>
          </a:xfrm>
        </p:spPr>
        <p:txBody>
          <a:bodyPr/>
          <a:lstStyle/>
          <a:p>
            <a:r>
              <a:rPr lang="en-US" dirty="0" smtClean="0"/>
              <a:t>Application : Reciprocal and Log-</a:t>
            </a:r>
            <a:r>
              <a:rPr lang="en-US" dirty="0" err="1" smtClean="0"/>
              <a:t>lin</a:t>
            </a:r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840259" y="1968843"/>
            <a:ext cx="10577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Use file “</a:t>
            </a:r>
            <a:r>
              <a:rPr lang="en-US" dirty="0" err="1" smtClean="0"/>
              <a:t>stata</a:t>
            </a:r>
            <a:r>
              <a:rPr lang="en-US" dirty="0" smtClean="0"/>
              <a:t> ex 2”</a:t>
            </a:r>
            <a:endParaRPr lang="th-TH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-139" t="19259" r="70625" b="3334"/>
          <a:stretch/>
        </p:blipFill>
        <p:spPr>
          <a:xfrm>
            <a:off x="5961963" y="1968843"/>
            <a:ext cx="3207437" cy="473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5685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Reciprocal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840258" y="1968843"/>
            <a:ext cx="109068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-Begin log</a:t>
            </a:r>
          </a:p>
          <a:p>
            <a:r>
              <a:rPr lang="en-US" dirty="0" smtClean="0"/>
              <a:t>-Import file</a:t>
            </a:r>
          </a:p>
          <a:p>
            <a:r>
              <a:rPr lang="en-US" dirty="0" smtClean="0"/>
              <a:t>-rename and labor</a:t>
            </a:r>
            <a:endParaRPr lang="en-US" dirty="0"/>
          </a:p>
          <a:p>
            <a:endParaRPr lang="th-TH" dirty="0"/>
          </a:p>
        </p:txBody>
      </p:sp>
      <p:sp>
        <p:nvSpPr>
          <p:cNvPr id="7" name="Oval 6"/>
          <p:cNvSpPr/>
          <p:nvPr/>
        </p:nvSpPr>
        <p:spPr>
          <a:xfrm>
            <a:off x="1311382" y="4809437"/>
            <a:ext cx="3306675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Don’t forget</a:t>
            </a:r>
            <a:endParaRPr lang="th-TH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37847" t="25555" r="37431" b="30370"/>
          <a:stretch/>
        </p:blipFill>
        <p:spPr>
          <a:xfrm>
            <a:off x="6244365" y="996082"/>
            <a:ext cx="5561663" cy="5577286"/>
          </a:xfrm>
          <a:prstGeom prst="rect">
            <a:avLst/>
          </a:prstGeom>
        </p:spPr>
      </p:pic>
      <p:sp>
        <p:nvSpPr>
          <p:cNvPr id="8" name="Arc 7"/>
          <p:cNvSpPr/>
          <p:nvPr/>
        </p:nvSpPr>
        <p:spPr>
          <a:xfrm>
            <a:off x="6244365" y="2876784"/>
            <a:ext cx="2616722" cy="370703"/>
          </a:xfrm>
          <a:prstGeom prst="arc">
            <a:avLst>
              <a:gd name="adj1" fmla="val 16200000"/>
              <a:gd name="adj2" fmla="val 1608664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2108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Reciprocal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1828" t="89498" r="78817" b="4194"/>
          <a:stretch/>
        </p:blipFill>
        <p:spPr>
          <a:xfrm>
            <a:off x="1312196" y="2093976"/>
            <a:ext cx="3718636" cy="14105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12292" t="88765" r="77430" b="5679"/>
          <a:stretch/>
        </p:blipFill>
        <p:spPr>
          <a:xfrm>
            <a:off x="5676900" y="2093976"/>
            <a:ext cx="4639040" cy="14105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l="12291" t="89259" r="74375" b="6296"/>
          <a:stretch/>
        </p:blipFill>
        <p:spPr>
          <a:xfrm>
            <a:off x="958292" y="4140199"/>
            <a:ext cx="4718608" cy="8847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12291" t="88889" r="80625" b="5556"/>
          <a:stretch/>
        </p:blipFill>
        <p:spPr>
          <a:xfrm>
            <a:off x="6515100" y="4140199"/>
            <a:ext cx="3695700" cy="1630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2859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 more commands</a:t>
            </a:r>
          </a:p>
          <a:p>
            <a:pPr marL="457200" indent="-457200">
              <a:buAutoNum type="arabicPeriod"/>
            </a:pPr>
            <a:r>
              <a:rPr lang="en-US" dirty="0" smtClean="0"/>
              <a:t>Drop variable </a:t>
            </a:r>
          </a:p>
          <a:p>
            <a:pPr marL="274320" lvl="1" indent="0">
              <a:buNone/>
            </a:pPr>
            <a:r>
              <a:rPr lang="en-US" dirty="0"/>
              <a:t>	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Reciprocal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2151" t="88638" r="71075" b="3620"/>
          <a:stretch/>
        </p:blipFill>
        <p:spPr>
          <a:xfrm>
            <a:off x="3984300" y="2121408"/>
            <a:ext cx="4229495" cy="1098042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V="1">
            <a:off x="4200525" y="2628900"/>
            <a:ext cx="38100" cy="11906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2585287" y="4107463"/>
            <a:ext cx="3306675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Command</a:t>
            </a:r>
            <a:endParaRPr lang="th-TH" dirty="0"/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4933951" y="2670429"/>
            <a:ext cx="1650804" cy="10824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6719136" y="3570155"/>
            <a:ext cx="5104437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Name of variable(s)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923687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Reciprocal</a:t>
            </a:r>
            <a:endParaRPr lang="th-TH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069848" y="2121408"/>
            <a:ext cx="10058400" cy="4050792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2. Keep variables</a:t>
            </a:r>
          </a:p>
          <a:p>
            <a:pPr marL="274320" lvl="1" indent="0">
              <a:buNone/>
            </a:pPr>
            <a:r>
              <a:rPr lang="en-US" dirty="0"/>
              <a:t>	</a:t>
            </a:r>
          </a:p>
        </p:txBody>
      </p:sp>
      <p:sp>
        <p:nvSpPr>
          <p:cNvPr id="8" name="Oval 7"/>
          <p:cNvSpPr/>
          <p:nvPr/>
        </p:nvSpPr>
        <p:spPr>
          <a:xfrm>
            <a:off x="2826587" y="4485571"/>
            <a:ext cx="3306675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Command</a:t>
            </a:r>
            <a:endParaRPr lang="th-TH" dirty="0"/>
          </a:p>
        </p:txBody>
      </p:sp>
      <p:sp>
        <p:nvSpPr>
          <p:cNvPr id="10" name="Oval 9"/>
          <p:cNvSpPr/>
          <p:nvPr/>
        </p:nvSpPr>
        <p:spPr>
          <a:xfrm>
            <a:off x="6607330" y="4013535"/>
            <a:ext cx="5104437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Name of variable(s)</a:t>
            </a:r>
            <a:endParaRPr lang="th-TH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12222" t="89136" r="79028" b="5802"/>
          <a:stretch/>
        </p:blipFill>
        <p:spPr>
          <a:xfrm>
            <a:off x="4169852" y="2336487"/>
            <a:ext cx="2692400" cy="876098"/>
          </a:xfrm>
          <a:prstGeom prst="rect">
            <a:avLst/>
          </a:prstGeom>
        </p:spPr>
      </p:pic>
      <p:sp>
        <p:nvSpPr>
          <p:cNvPr id="12" name="Arc 11"/>
          <p:cNvSpPr/>
          <p:nvPr/>
        </p:nvSpPr>
        <p:spPr>
          <a:xfrm>
            <a:off x="4600187" y="2608873"/>
            <a:ext cx="2616722" cy="370703"/>
          </a:xfrm>
          <a:prstGeom prst="arc">
            <a:avLst>
              <a:gd name="adj1" fmla="val 16200000"/>
              <a:gd name="adj2" fmla="val 1608664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6012613" y="3007008"/>
            <a:ext cx="806026" cy="10849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4441825" y="3007008"/>
            <a:ext cx="38100" cy="11906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/>
          <a:srcRect l="87847" t="6544" r="486" b="77407"/>
          <a:stretch/>
        </p:blipFill>
        <p:spPr>
          <a:xfrm>
            <a:off x="8170100" y="987371"/>
            <a:ext cx="2895600" cy="224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881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dirty="0" err="1" smtClean="0"/>
              <a:t>twoway</a:t>
            </a:r>
            <a:r>
              <a:rPr lang="en-US" dirty="0" smtClean="0"/>
              <a:t> scatter </a:t>
            </a:r>
            <a:r>
              <a:rPr lang="en-US" dirty="0" err="1" smtClean="0"/>
              <a:t>gni</a:t>
            </a:r>
            <a:r>
              <a:rPr lang="en-US" dirty="0" smtClean="0"/>
              <a:t> child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GNI and child mortality have other</a:t>
            </a:r>
          </a:p>
          <a:p>
            <a:pPr marL="0" indent="0">
              <a:buNone/>
            </a:pPr>
            <a:r>
              <a:rPr lang="en-US" dirty="0"/>
              <a:t>r</a:t>
            </a:r>
            <a:r>
              <a:rPr lang="en-US" dirty="0" smtClean="0"/>
              <a:t>elationship apart from linear.</a:t>
            </a:r>
            <a:endParaRPr lang="th-TH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Reciprocal</a:t>
            </a:r>
            <a:endParaRPr lang="th-TH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8501" y="2003059"/>
            <a:ext cx="5137245" cy="376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7936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Reciprocal</a:t>
            </a:r>
            <a:endParaRPr lang="th-TH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1597" t="88765" r="78889" b="4568"/>
          <a:stretch/>
        </p:blipFill>
        <p:spPr>
          <a:xfrm>
            <a:off x="965731" y="3095244"/>
            <a:ext cx="3972127" cy="15656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87917" t="6543" r="-69" b="75803"/>
          <a:stretch/>
        </p:blipFill>
        <p:spPr>
          <a:xfrm>
            <a:off x="6642100" y="2273299"/>
            <a:ext cx="3683000" cy="300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994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Reciprocal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2431" t="48272" r="52291" b="25556"/>
          <a:stretch/>
        </p:blipFill>
        <p:spPr>
          <a:xfrm>
            <a:off x="6134100" y="2870200"/>
            <a:ext cx="5842000" cy="243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12431" t="57284" r="53889" b="13827"/>
          <a:stretch/>
        </p:blipFill>
        <p:spPr>
          <a:xfrm>
            <a:off x="101600" y="2755900"/>
            <a:ext cx="6159500" cy="29718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0200" y="1901718"/>
            <a:ext cx="10655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Which one is better ?</a:t>
            </a:r>
            <a:endParaRPr lang="th-TH" dirty="0"/>
          </a:p>
        </p:txBody>
      </p:sp>
      <p:sp>
        <p:nvSpPr>
          <p:cNvPr id="10" name="Arc 9"/>
          <p:cNvSpPr/>
          <p:nvPr/>
        </p:nvSpPr>
        <p:spPr>
          <a:xfrm>
            <a:off x="9359378" y="3657600"/>
            <a:ext cx="2477022" cy="224165"/>
          </a:xfrm>
          <a:prstGeom prst="arc">
            <a:avLst>
              <a:gd name="adj1" fmla="val 16200000"/>
              <a:gd name="adj2" fmla="val 1608664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Arc 10"/>
          <p:cNvSpPr/>
          <p:nvPr/>
        </p:nvSpPr>
        <p:spPr>
          <a:xfrm>
            <a:off x="3931479" y="3511062"/>
            <a:ext cx="2477022" cy="224165"/>
          </a:xfrm>
          <a:prstGeom prst="arc">
            <a:avLst>
              <a:gd name="adj1" fmla="val 16200000"/>
              <a:gd name="adj2" fmla="val 1608664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84580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Reciprocal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647" y="2460259"/>
            <a:ext cx="5137245" cy="37662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577" y="2345959"/>
            <a:ext cx="5137245" cy="376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2529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848" y="2121408"/>
            <a:ext cx="10084184" cy="4056970"/>
          </a:xfrm>
        </p:spPr>
        <p:txBody>
          <a:bodyPr/>
          <a:lstStyle/>
          <a:p>
            <a:r>
              <a:rPr lang="en-US" dirty="0" smtClean="0"/>
              <a:t>Interpreting reciprocal model</a:t>
            </a:r>
          </a:p>
          <a:p>
            <a:pPr lvl="1"/>
            <a:r>
              <a:rPr lang="en-US" dirty="0" smtClean="0"/>
              <a:t>Beta is not practically meaningful so look at the plot instead</a:t>
            </a:r>
            <a:endParaRPr lang="th-TH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Reciprocal</a:t>
            </a:r>
            <a:endParaRPr lang="th-TH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4345" y="2864943"/>
            <a:ext cx="5137245" cy="376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677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Log-Lin model</a:t>
            </a:r>
            <a:endParaRPr lang="th-TH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macroeconomic, a reduction in real interest rate will increase a rate of investment leading to a increase in GDP.</a:t>
            </a:r>
          </a:p>
          <a:p>
            <a:r>
              <a:rPr lang="en-US" dirty="0"/>
              <a:t>We would like to know that if real interest rate </a:t>
            </a:r>
            <a:r>
              <a:rPr lang="en-US" dirty="0" smtClean="0"/>
              <a:t>changes </a:t>
            </a:r>
            <a:r>
              <a:rPr lang="en-US" dirty="0"/>
              <a:t>by 1 percent what will be a percentage change in GDP.</a:t>
            </a:r>
          </a:p>
          <a:p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1596540" y="3992890"/>
            <a:ext cx="265489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We use model </a:t>
            </a:r>
          </a:p>
          <a:p>
            <a:endParaRPr lang="en-US" dirty="0" smtClean="0"/>
          </a:p>
          <a:p>
            <a:r>
              <a:rPr lang="en-US" dirty="0"/>
              <a:t>	</a:t>
            </a:r>
            <a:r>
              <a:rPr lang="en-US" dirty="0" smtClean="0"/>
              <a:t>	   </a:t>
            </a:r>
            <a:endParaRPr lang="th-TH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73194" t="22963" r="16181" b="68395"/>
          <a:stretch/>
        </p:blipFill>
        <p:spPr>
          <a:xfrm>
            <a:off x="4632451" y="3083693"/>
            <a:ext cx="5118100" cy="23416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69444" t="35432" r="8819" b="49012"/>
          <a:stretch/>
        </p:blipFill>
        <p:spPr>
          <a:xfrm>
            <a:off x="5356107" y="4945447"/>
            <a:ext cx="3975100" cy="1600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7442200" y="4685387"/>
            <a:ext cx="0" cy="7399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111390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Log-Lin model</a:t>
            </a:r>
            <a:endParaRPr lang="th-TH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2221" t="89028" r="78786" b="5329"/>
          <a:stretch/>
        </p:blipFill>
        <p:spPr>
          <a:xfrm>
            <a:off x="3506551" y="3150496"/>
            <a:ext cx="4443650" cy="156834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76300" y="2093976"/>
            <a:ext cx="979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generate ln(</a:t>
            </a:r>
            <a:r>
              <a:rPr lang="en-US" dirty="0" err="1" smtClean="0"/>
              <a:t>gdp</a:t>
            </a:r>
            <a:r>
              <a:rPr lang="en-US" dirty="0" smtClean="0"/>
              <a:t>)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30072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err="1" smtClean="0"/>
              <a:t>twoway</a:t>
            </a:r>
            <a:r>
              <a:rPr lang="en-US" dirty="0" smtClean="0"/>
              <a:t> (scatter ln_gdp real)(</a:t>
            </a:r>
            <a:r>
              <a:rPr lang="en-US" dirty="0" err="1" smtClean="0"/>
              <a:t>lfit</a:t>
            </a:r>
            <a:r>
              <a:rPr lang="en-US" dirty="0" smtClean="0"/>
              <a:t> ln_gdp real)</a:t>
            </a:r>
          </a:p>
          <a:p>
            <a:r>
              <a:rPr lang="en-US" dirty="0" smtClean="0"/>
              <a:t>Hetero ?</a:t>
            </a:r>
            <a:endParaRPr lang="th-TH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Log-Lin model</a:t>
            </a:r>
            <a:endParaRPr lang="th-TH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625" y="2708163"/>
            <a:ext cx="5137245" cy="376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5132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Robust</a:t>
            </a:r>
          </a:p>
          <a:p>
            <a:pPr marL="548640" lvl="2" indent="0">
              <a:buNone/>
            </a:pPr>
            <a:endParaRPr lang="en-US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Log-Lin model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2153" t="89012" r="80000" b="4197"/>
          <a:stretch/>
        </p:blipFill>
        <p:spPr>
          <a:xfrm>
            <a:off x="3365500" y="3047999"/>
            <a:ext cx="3568700" cy="173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1310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69847" y="484632"/>
            <a:ext cx="106773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Application : Log-Lin model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2570" t="53333" r="49722" b="19630"/>
          <a:stretch/>
        </p:blipFill>
        <p:spPr>
          <a:xfrm>
            <a:off x="0" y="2959100"/>
            <a:ext cx="6675676" cy="26924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12430" t="56543" r="54167" b="14691"/>
          <a:stretch/>
        </p:blipFill>
        <p:spPr>
          <a:xfrm>
            <a:off x="5769464" y="2959099"/>
            <a:ext cx="5787535" cy="280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7093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 Variables regression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Clear all data</a:t>
            </a:r>
            <a:endParaRPr lang="th-TH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083" t="88889" r="81875" b="6481"/>
          <a:stretch/>
        </p:blipFill>
        <p:spPr>
          <a:xfrm>
            <a:off x="2324100" y="2990850"/>
            <a:ext cx="309372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6737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r>
              <a:rPr lang="en-US" dirty="0" smtClean="0"/>
              <a:t>Multi Variables regression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810356" y="1859798"/>
            <a:ext cx="10577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Use file “</a:t>
            </a:r>
            <a:r>
              <a:rPr lang="en-US" dirty="0" err="1" smtClean="0"/>
              <a:t>stata</a:t>
            </a:r>
            <a:r>
              <a:rPr lang="en-US" dirty="0" smtClean="0"/>
              <a:t> ex 3”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-2013" t="-370" r="39652" b="6296"/>
          <a:stretch/>
        </p:blipFill>
        <p:spPr>
          <a:xfrm>
            <a:off x="5092700" y="1741942"/>
            <a:ext cx="5580208" cy="4735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74094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r>
              <a:rPr lang="en-US" dirty="0" smtClean="0"/>
              <a:t>Multi Variables regression</a:t>
            </a:r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914400" y="2291547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-Import file</a:t>
            </a:r>
          </a:p>
          <a:p>
            <a:r>
              <a:rPr lang="en-US" dirty="0"/>
              <a:t>-rename and labor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38195" t="27160" r="37153" b="29753"/>
          <a:stretch/>
        </p:blipFill>
        <p:spPr>
          <a:xfrm>
            <a:off x="5511800" y="2037630"/>
            <a:ext cx="4508500" cy="4432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88195" t="6790" r="-209" b="73210"/>
          <a:stretch/>
        </p:blipFill>
        <p:spPr>
          <a:xfrm>
            <a:off x="914400" y="3435392"/>
            <a:ext cx="3655007" cy="3422608"/>
          </a:xfrm>
          <a:prstGeom prst="rect">
            <a:avLst/>
          </a:prstGeom>
        </p:spPr>
      </p:pic>
      <p:sp>
        <p:nvSpPr>
          <p:cNvPr id="9" name="Arc 8"/>
          <p:cNvSpPr/>
          <p:nvPr/>
        </p:nvSpPr>
        <p:spPr>
          <a:xfrm>
            <a:off x="5289028" y="3481948"/>
            <a:ext cx="2477022" cy="224165"/>
          </a:xfrm>
          <a:prstGeom prst="arc">
            <a:avLst>
              <a:gd name="adj1" fmla="val 16200000"/>
              <a:gd name="adj2" fmla="val 1608664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669375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r>
              <a:rPr lang="en-US" dirty="0" smtClean="0"/>
              <a:t>Multi Variables regression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2153" t="89012" r="72222" b="4815"/>
          <a:stretch/>
        </p:blipFill>
        <p:spPr>
          <a:xfrm>
            <a:off x="1069848" y="1892300"/>
            <a:ext cx="5657850" cy="1257300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584200" y="4800600"/>
            <a:ext cx="5219700" cy="622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Dependent variable</a:t>
            </a:r>
            <a:endParaRPr lang="th-TH" dirty="0"/>
          </a:p>
        </p:txBody>
      </p:sp>
      <p:sp>
        <p:nvSpPr>
          <p:cNvPr id="11" name="Oval 10"/>
          <p:cNvSpPr/>
          <p:nvPr/>
        </p:nvSpPr>
        <p:spPr>
          <a:xfrm>
            <a:off x="6099048" y="4800600"/>
            <a:ext cx="5521452" cy="622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Independent variables</a:t>
            </a:r>
            <a:endParaRPr lang="th-TH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1892300" y="2616200"/>
            <a:ext cx="25400" cy="20447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5257800" y="2616200"/>
            <a:ext cx="2324100" cy="20447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/>
          <p:cNvSpPr/>
          <p:nvPr/>
        </p:nvSpPr>
        <p:spPr>
          <a:xfrm>
            <a:off x="2115378" y="2130922"/>
            <a:ext cx="3688521" cy="574178"/>
          </a:xfrm>
          <a:prstGeom prst="arc">
            <a:avLst>
              <a:gd name="adj1" fmla="val 16200000"/>
              <a:gd name="adj2" fmla="val 1608664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4829897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r>
              <a:rPr lang="en-US" dirty="0" smtClean="0"/>
              <a:t>Multi Variables regression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2431" t="51729" r="54722" b="16296"/>
          <a:stretch/>
        </p:blipFill>
        <p:spPr>
          <a:xfrm>
            <a:off x="1943100" y="1903013"/>
            <a:ext cx="8585200" cy="470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480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Hypothesis Testing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083" t="89352" r="79479" b="4537"/>
          <a:stretch/>
        </p:blipFill>
        <p:spPr>
          <a:xfrm>
            <a:off x="1695449" y="2093977"/>
            <a:ext cx="3619501" cy="1474614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4060825" y="4943475"/>
            <a:ext cx="5219700" cy="622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variables</a:t>
            </a:r>
            <a:endParaRPr lang="th-TH" dirty="0"/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3200400" y="2914650"/>
            <a:ext cx="1400175" cy="18383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 flipV="1">
            <a:off x="4495800" y="2831284"/>
            <a:ext cx="676275" cy="17978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488950" y="4994275"/>
            <a:ext cx="3406775" cy="622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Command</a:t>
            </a:r>
            <a:endParaRPr lang="th-TH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133600" y="2743200"/>
            <a:ext cx="76200" cy="20097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6606745" y="1425146"/>
            <a:ext cx="49596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- It will use the latest regression as a tested data.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65482530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ผลการค้นหารูปภาพสำหรับ f statistic graph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t="10598" r="8462" b="4624"/>
          <a:stretch/>
        </p:blipFill>
        <p:spPr bwMode="auto">
          <a:xfrm>
            <a:off x="1282700" y="4737100"/>
            <a:ext cx="2159000" cy="139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784600" y="2578100"/>
            <a:ext cx="1790700" cy="9398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r>
              <a:rPr lang="en-US" dirty="0" smtClean="0"/>
              <a:t>Hypothesis Testing</a:t>
            </a:r>
            <a:endParaRPr lang="th-TH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764" t="70184" r="73647" b="13701"/>
          <a:stretch/>
        </p:blipFill>
        <p:spPr>
          <a:xfrm>
            <a:off x="2908300" y="1936750"/>
            <a:ext cx="5016500" cy="334645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712200" y="2489200"/>
            <a:ext cx="2590800" cy="1028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Ho</a:t>
            </a:r>
            <a:endParaRPr lang="th-TH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5969000" y="3003550"/>
            <a:ext cx="2590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3695700" y="2489200"/>
            <a:ext cx="2184400" cy="1028700"/>
          </a:xfrm>
          <a:prstGeom prst="arc">
            <a:avLst>
              <a:gd name="adj1" fmla="val 16200000"/>
              <a:gd name="adj2" fmla="val 1609384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3149600" y="4495800"/>
            <a:ext cx="3505200" cy="1485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41296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838</TotalTime>
  <Words>660</Words>
  <Application>Microsoft Office PowerPoint</Application>
  <PresentationFormat>Widescreen</PresentationFormat>
  <Paragraphs>175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5" baseType="lpstr">
      <vt:lpstr>JasmineUPC</vt:lpstr>
      <vt:lpstr>Rockwell</vt:lpstr>
      <vt:lpstr>Rockwell Condensed</vt:lpstr>
      <vt:lpstr>Wingdings</vt:lpstr>
      <vt:lpstr>Wood Type</vt:lpstr>
      <vt:lpstr>STATA TA Section</vt:lpstr>
      <vt:lpstr>Content</vt:lpstr>
      <vt:lpstr>Why Stata ? </vt:lpstr>
      <vt:lpstr>Do-file</vt:lpstr>
      <vt:lpstr>Do-file</vt:lpstr>
      <vt:lpstr>Import Data From Excel</vt:lpstr>
      <vt:lpstr>Import Data From Excel</vt:lpstr>
      <vt:lpstr>Import Data From Excel</vt:lpstr>
      <vt:lpstr>Import Data From Excel</vt:lpstr>
      <vt:lpstr>Window interface</vt:lpstr>
      <vt:lpstr>Rename</vt:lpstr>
      <vt:lpstr>Label</vt:lpstr>
      <vt:lpstr>Basic statistic</vt:lpstr>
      <vt:lpstr>Graph and Line Gen.</vt:lpstr>
      <vt:lpstr>Graph and Line Gen.</vt:lpstr>
      <vt:lpstr>Graph and Line Gen.</vt:lpstr>
      <vt:lpstr>Graph and Line Gen.</vt:lpstr>
      <vt:lpstr>Graph and Line Gen.</vt:lpstr>
      <vt:lpstr>Variable gen.</vt:lpstr>
      <vt:lpstr>Variable gen.</vt:lpstr>
      <vt:lpstr>Variable gen. </vt:lpstr>
      <vt:lpstr>Regression</vt:lpstr>
      <vt:lpstr>PowerPoint Presentation</vt:lpstr>
      <vt:lpstr>PowerPoint Presentation</vt:lpstr>
      <vt:lpstr>PowerPoint Presentation</vt:lpstr>
      <vt:lpstr>Regression</vt:lpstr>
      <vt:lpstr>PowerPoint Presentation</vt:lpstr>
      <vt:lpstr>PowerPoint Presentation</vt:lpstr>
      <vt:lpstr>Application : Reciprocal and Log-lin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Multi Variables regression</vt:lpstr>
      <vt:lpstr>Multi Variables regression</vt:lpstr>
      <vt:lpstr>Multi Variables regression</vt:lpstr>
      <vt:lpstr>Multi Variables regression</vt:lpstr>
      <vt:lpstr>Multi Variables regression</vt:lpstr>
      <vt:lpstr>Hypothesis Testing</vt:lpstr>
      <vt:lpstr>Hypothesis Testing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STATA TA Section</dc:title>
  <dc:creator>user</dc:creator>
  <cp:lastModifiedBy>user</cp:lastModifiedBy>
  <cp:revision>68</cp:revision>
  <dcterms:created xsi:type="dcterms:W3CDTF">2016-08-02T05:49:06Z</dcterms:created>
  <dcterms:modified xsi:type="dcterms:W3CDTF">2017-02-21T16:40:55Z</dcterms:modified>
</cp:coreProperties>
</file>