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95" r:id="rId2"/>
    <p:sldId id="260" r:id="rId3"/>
    <p:sldId id="262" r:id="rId4"/>
    <p:sldId id="273" r:id="rId5"/>
    <p:sldId id="293" r:id="rId6"/>
    <p:sldId id="292" r:id="rId7"/>
    <p:sldId id="274" r:id="rId8"/>
    <p:sldId id="263" r:id="rId9"/>
    <p:sldId id="270" r:id="rId10"/>
    <p:sldId id="264" r:id="rId11"/>
    <p:sldId id="266" r:id="rId12"/>
    <p:sldId id="285" r:id="rId13"/>
    <p:sldId id="286" r:id="rId14"/>
    <p:sldId id="271" r:id="rId15"/>
    <p:sldId id="267" r:id="rId16"/>
    <p:sldId id="268" r:id="rId17"/>
    <p:sldId id="287" r:id="rId18"/>
    <p:sldId id="276" r:id="rId19"/>
    <p:sldId id="275" r:id="rId20"/>
    <p:sldId id="280" r:id="rId21"/>
    <p:sldId id="269" r:id="rId22"/>
    <p:sldId id="291" r:id="rId23"/>
    <p:sldId id="281" r:id="rId24"/>
    <p:sldId id="289" r:id="rId25"/>
    <p:sldId id="282" r:id="rId26"/>
    <p:sldId id="290" r:id="rId27"/>
    <p:sldId id="294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29" autoAdjust="0"/>
    <p:restoredTop sz="87701" autoAdjust="0"/>
  </p:normalViewPr>
  <p:slideViewPr>
    <p:cSldViewPr snapToGrid="0" snapToObjects="1">
      <p:cViewPr varScale="1">
        <p:scale>
          <a:sx n="105" d="100"/>
          <a:sy n="105" d="100"/>
        </p:scale>
        <p:origin x="-227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handoutMaster" Target="handoutMasters/handoutMaster1.xml"/><Relationship Id="rId31" Type="http://schemas.openxmlformats.org/officeDocument/2006/relationships/printerSettings" Target="printerSettings/printerSettings1.bin"/><Relationship Id="rId32" Type="http://schemas.openxmlformats.org/officeDocument/2006/relationships/presProps" Target="pres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C20FE7-ECE8-A74E-B6C6-77C877F4052D}" type="datetimeFigureOut">
              <a:rPr lang="en-US" smtClean="0"/>
              <a:t>2/12/19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C30583-8024-2C4F-84F7-37B7021FCF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0810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6C128-3257-4D08-98BE-D2FA2FE71E5F}" type="datetimeFigureOut">
              <a:rPr lang="en-US" smtClean="0"/>
              <a:t>2/12/19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4D693-D325-4562-834F-60995DF9E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9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703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43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8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72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2/12/19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13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2/12/19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1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2/12/19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9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4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88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A2D5B-9652-FD42-8372-B667AF18D3E9}" type="datetimeFigureOut">
              <a:rPr lang="en-US" smtClean="0"/>
              <a:t>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0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5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Trade Policy and Industrialization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2/</a:t>
            </a:r>
            <a:r>
              <a:rPr lang="en-US" dirty="0" smtClean="0">
                <a:latin typeface="+mj-lt"/>
              </a:rPr>
              <a:t>2018 </a:t>
            </a:r>
            <a:r>
              <a:rPr lang="en-US" dirty="0" smtClean="0">
                <a:latin typeface="+mj-lt"/>
              </a:rPr>
              <a:t>(Jan. – May </a:t>
            </a:r>
            <a:r>
              <a:rPr lang="en-US" dirty="0" smtClean="0">
                <a:latin typeface="+mj-lt"/>
              </a:rPr>
              <a:t>2019)</a:t>
            </a:r>
            <a:endParaRPr lang="en-US" dirty="0" smtClean="0">
              <a:latin typeface="+mj-lt"/>
            </a:endParaRP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0460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policy as industrial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Imports are restricted</a:t>
            </a:r>
          </a:p>
          <a:p>
            <a:pPr lvl="2"/>
            <a:r>
              <a:rPr lang="en-US" dirty="0"/>
              <a:t>S</a:t>
            </a:r>
            <a:r>
              <a:rPr lang="en-US" dirty="0" smtClean="0"/>
              <a:t>hield domestic industry from foreign competition</a:t>
            </a:r>
          </a:p>
          <a:p>
            <a:pPr lvl="2"/>
            <a:r>
              <a:rPr lang="en-US" dirty="0"/>
              <a:t>G</a:t>
            </a:r>
            <a:r>
              <a:rPr lang="en-US" dirty="0" smtClean="0"/>
              <a:t>ives domestic industry a chance to </a:t>
            </a:r>
            <a:r>
              <a:rPr lang="en-US" dirty="0" smtClean="0"/>
              <a:t>grow, become competitive</a:t>
            </a:r>
          </a:p>
          <a:p>
            <a:pPr lvl="2"/>
            <a:r>
              <a:rPr lang="en-US" dirty="0" smtClean="0"/>
              <a:t>Can sell to the domestic market; with less competition from imports</a:t>
            </a:r>
            <a:endParaRPr lang="en-US" dirty="0" smtClean="0"/>
          </a:p>
          <a:p>
            <a:pPr lvl="3"/>
            <a:r>
              <a:rPr lang="en-US" dirty="0" smtClean="0"/>
              <a:t>or </a:t>
            </a:r>
            <a:r>
              <a:rPr lang="en-US" dirty="0" smtClean="0"/>
              <a:t>encourage </a:t>
            </a:r>
            <a:r>
              <a:rPr lang="en-US" dirty="0" smtClean="0"/>
              <a:t>FDI (jumping the tariff wall)</a:t>
            </a:r>
            <a:endParaRPr lang="en-US" dirty="0" smtClean="0"/>
          </a:p>
          <a:p>
            <a:pPr lvl="2"/>
            <a:r>
              <a:rPr lang="en-US" dirty="0" smtClean="0"/>
              <a:t>Called: </a:t>
            </a:r>
          </a:p>
          <a:p>
            <a:pPr lvl="3"/>
            <a:r>
              <a:rPr lang="en-US" dirty="0" smtClean="0"/>
              <a:t>‘infant industry’ argument</a:t>
            </a:r>
          </a:p>
          <a:p>
            <a:pPr lvl="3"/>
            <a:r>
              <a:rPr lang="en-US" dirty="0" smtClean="0"/>
              <a:t> ‘import </a:t>
            </a:r>
            <a:r>
              <a:rPr lang="en-US" dirty="0" smtClean="0"/>
              <a:t>substitution </a:t>
            </a:r>
            <a:r>
              <a:rPr lang="en-US" dirty="0" smtClean="0"/>
              <a:t>industrialization’ </a:t>
            </a:r>
            <a:r>
              <a:rPr lang="en-US" dirty="0" smtClean="0"/>
              <a:t>- ISI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Exports are promoted</a:t>
            </a:r>
          </a:p>
          <a:p>
            <a:pPr lvl="2"/>
            <a:r>
              <a:rPr lang="en-US" dirty="0"/>
              <a:t>I</a:t>
            </a:r>
            <a:r>
              <a:rPr lang="en-US" dirty="0" smtClean="0"/>
              <a:t>ncrease the size of the market</a:t>
            </a:r>
          </a:p>
          <a:p>
            <a:pPr lvl="2"/>
            <a:r>
              <a:rPr lang="en-US" dirty="0" smtClean="0"/>
              <a:t>Learning by exporting</a:t>
            </a:r>
          </a:p>
          <a:p>
            <a:pPr lvl="2"/>
            <a:r>
              <a:rPr lang="en-US" dirty="0" smtClean="0"/>
              <a:t>Economies of scale</a:t>
            </a:r>
          </a:p>
          <a:p>
            <a:pPr lvl="2"/>
            <a:r>
              <a:rPr lang="en-US" dirty="0" smtClean="0"/>
              <a:t>Called </a:t>
            </a:r>
            <a:r>
              <a:rPr lang="en-US" dirty="0" smtClean="0"/>
              <a:t>‘export promotion’ </a:t>
            </a:r>
            <a:r>
              <a:rPr lang="en-US" dirty="0" smtClean="0"/>
              <a:t>or </a:t>
            </a:r>
            <a:r>
              <a:rPr lang="en-US" dirty="0" smtClean="0"/>
              <a:t>‘export </a:t>
            </a:r>
            <a:r>
              <a:rPr lang="en-US" dirty="0" smtClean="0"/>
              <a:t>promotion </a:t>
            </a:r>
            <a:r>
              <a:rPr lang="en-US" dirty="0" smtClean="0"/>
              <a:t>industrialization’ </a:t>
            </a:r>
            <a:r>
              <a:rPr lang="en-US" dirty="0" smtClean="0"/>
              <a:t>- EPI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26092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I</a:t>
            </a:r>
            <a:r>
              <a:rPr lang="en-US" dirty="0" smtClean="0"/>
              <a:t>mport tariff is imposed</a:t>
            </a:r>
          </a:p>
          <a:p>
            <a:pPr lvl="1"/>
            <a:r>
              <a:rPr lang="en-US" dirty="0" smtClean="0"/>
              <a:t>Could also be a quota. i.e. quantity restriction</a:t>
            </a:r>
          </a:p>
          <a:p>
            <a:r>
              <a:rPr lang="en-US" dirty="0" smtClean="0"/>
              <a:t>Raises the price of imports</a:t>
            </a:r>
          </a:p>
          <a:p>
            <a:pPr lvl="1"/>
            <a:r>
              <a:rPr lang="en-US" dirty="0" smtClean="0"/>
              <a:t>Imports less price competitive</a:t>
            </a:r>
          </a:p>
          <a:p>
            <a:r>
              <a:rPr lang="en-US" dirty="0" smtClean="0"/>
              <a:t>Domestic producers given time to learn</a:t>
            </a:r>
          </a:p>
          <a:p>
            <a:pPr lvl="1"/>
            <a:r>
              <a:rPr lang="en-US" dirty="0" smtClean="0"/>
              <a:t>As firms become competitive, tariff is reduced</a:t>
            </a:r>
          </a:p>
          <a:p>
            <a:pPr lvl="1"/>
            <a:r>
              <a:rPr lang="en-US" dirty="0" smtClean="0"/>
              <a:t>Eventually tariff is eliminated</a:t>
            </a:r>
          </a:p>
          <a:p>
            <a:pPr lvl="2"/>
            <a:r>
              <a:rPr lang="en-US" dirty="0" smtClean="0"/>
              <a:t>Firms compete fully against foreigner producers</a:t>
            </a:r>
          </a:p>
          <a:p>
            <a:pPr lvl="1"/>
            <a:r>
              <a:rPr lang="en-US" dirty="0" smtClean="0"/>
              <a:t>And can export themselves</a:t>
            </a:r>
          </a:p>
          <a:p>
            <a:r>
              <a:rPr lang="en-US" dirty="0" smtClean="0"/>
              <a:t>Foreign firms (FDI) encouraged to set up</a:t>
            </a:r>
          </a:p>
          <a:p>
            <a:pPr lvl="1"/>
            <a:r>
              <a:rPr lang="en-US" dirty="0" smtClean="0"/>
              <a:t>Behind the tariff wall</a:t>
            </a:r>
          </a:p>
          <a:p>
            <a:pPr lvl="1"/>
            <a:r>
              <a:rPr lang="en-US" dirty="0" smtClean="0"/>
              <a:t>Instead of exporting to the country</a:t>
            </a:r>
          </a:p>
          <a:p>
            <a:pPr lvl="1"/>
            <a:r>
              <a:rPr lang="en-US" dirty="0" smtClean="0"/>
              <a:t>To supply domestic market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6290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Tariff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327189" cy="481247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966097" y="1790924"/>
            <a:ext cx="21710" cy="38971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038499" y="5655747"/>
            <a:ext cx="476535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356878" y="2160256"/>
            <a:ext cx="4191883" cy="28224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356878" y="2150617"/>
            <a:ext cx="4363719" cy="263765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987807" y="4385646"/>
            <a:ext cx="4884760" cy="1085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548761" y="2160256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5" name="TextBox 14"/>
          <p:cNvSpPr txBox="1"/>
          <p:nvPr/>
        </p:nvSpPr>
        <p:spPr>
          <a:xfrm>
            <a:off x="1356878" y="1801536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6" name="TextBox 15"/>
          <p:cNvSpPr txBox="1"/>
          <p:nvPr/>
        </p:nvSpPr>
        <p:spPr>
          <a:xfrm>
            <a:off x="5872567" y="4190004"/>
            <a:ext cx="1012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world</a:t>
            </a:r>
            <a:endParaRPr lang="en-US" baseline="-25000" dirty="0"/>
          </a:p>
        </p:txBody>
      </p:sp>
      <p:sp>
        <p:nvSpPr>
          <p:cNvPr id="23" name="TextBox 22"/>
          <p:cNvSpPr txBox="1"/>
          <p:nvPr/>
        </p:nvSpPr>
        <p:spPr>
          <a:xfrm>
            <a:off x="6784389" y="3977642"/>
            <a:ext cx="201556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Tariff imposed on imports. Domestic producers can supply more of domestic market, Q</a:t>
            </a:r>
            <a:r>
              <a:rPr lang="en-US" baseline="-25000" dirty="0" smtClean="0"/>
              <a:t>3</a:t>
            </a:r>
            <a:r>
              <a:rPr lang="en-US" dirty="0" smtClean="0"/>
              <a:t>.  Imports fall from Q</a:t>
            </a:r>
            <a:r>
              <a:rPr lang="en-US" baseline="-25000" dirty="0" smtClean="0"/>
              <a:t>2</a:t>
            </a:r>
            <a:r>
              <a:rPr lang="en-US" dirty="0" smtClean="0"/>
              <a:t> to Q</a:t>
            </a:r>
            <a:r>
              <a:rPr lang="en-US" baseline="-25000" dirty="0" smtClean="0"/>
              <a:t>4 .</a:t>
            </a:r>
          </a:p>
          <a:p>
            <a:r>
              <a:rPr lang="en-US" dirty="0" smtClean="0"/>
              <a:t>Consumers pay higher price.</a:t>
            </a:r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4656805" y="4396502"/>
            <a:ext cx="32565" cy="1259245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2008179" y="4396502"/>
            <a:ext cx="21710" cy="1259245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841711" y="5756831"/>
            <a:ext cx="417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29" name="TextBox 28"/>
          <p:cNvSpPr txBox="1"/>
          <p:nvPr/>
        </p:nvSpPr>
        <p:spPr>
          <a:xfrm>
            <a:off x="4472269" y="5756831"/>
            <a:ext cx="602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987807" y="3701747"/>
            <a:ext cx="4884760" cy="6513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803854" y="3582215"/>
            <a:ext cx="11142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P</a:t>
            </a:r>
            <a:r>
              <a:rPr lang="en-US" sz="1600" baseline="-25000" dirty="0" smtClean="0"/>
              <a:t>world+tariff</a:t>
            </a:r>
            <a:endParaRPr lang="en-US" baseline="-250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3137102" y="3766881"/>
            <a:ext cx="10855" cy="1921189"/>
          </a:xfrm>
          <a:prstGeom prst="line">
            <a:avLst/>
          </a:prstGeom>
          <a:ln>
            <a:solidFill>
              <a:srgbClr val="4F81BD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928113" y="5756831"/>
            <a:ext cx="417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3</a:t>
            </a:r>
            <a:endParaRPr lang="en-US" baseline="-25000" dirty="0"/>
          </a:p>
        </p:txBody>
      </p:sp>
      <p:cxnSp>
        <p:nvCxnSpPr>
          <p:cNvPr id="21" name="Straight Connector 20"/>
          <p:cNvCxnSpPr/>
          <p:nvPr/>
        </p:nvCxnSpPr>
        <p:spPr>
          <a:xfrm>
            <a:off x="3668998" y="3766881"/>
            <a:ext cx="10855" cy="1888866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425272" y="5756831"/>
            <a:ext cx="417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4</a:t>
            </a:r>
            <a:endParaRPr lang="en-US" baseline="-25000" dirty="0"/>
          </a:p>
        </p:txBody>
      </p:sp>
      <p:cxnSp>
        <p:nvCxnSpPr>
          <p:cNvPr id="26" name="Straight Arrow Connector 25"/>
          <p:cNvCxnSpPr/>
          <p:nvPr/>
        </p:nvCxnSpPr>
        <p:spPr>
          <a:xfrm flipV="1">
            <a:off x="5470932" y="3766881"/>
            <a:ext cx="0" cy="542776"/>
          </a:xfrm>
          <a:prstGeom prst="straightConnector1">
            <a:avLst/>
          </a:prstGeom>
          <a:ln>
            <a:solidFill>
              <a:srgbClr val="E46C0A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H="1">
            <a:off x="3679853" y="6246421"/>
            <a:ext cx="1009517" cy="0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2008179" y="6246421"/>
            <a:ext cx="1128923" cy="0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95116" y="4206408"/>
            <a:ext cx="381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30" name="TextBox 29"/>
          <p:cNvSpPr txBox="1"/>
          <p:nvPr/>
        </p:nvSpPr>
        <p:spPr>
          <a:xfrm>
            <a:off x="581891" y="3582215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r>
              <a:rPr lang="en-US" sz="1600" baseline="-25000" dirty="0" smtClean="0"/>
              <a:t>2</a:t>
            </a:r>
            <a:endParaRPr lang="en-US" sz="1600" baseline="-25000" dirty="0"/>
          </a:p>
        </p:txBody>
      </p:sp>
      <p:sp>
        <p:nvSpPr>
          <p:cNvPr id="32" name="TextBox 31"/>
          <p:cNvSpPr txBox="1"/>
          <p:nvPr/>
        </p:nvSpPr>
        <p:spPr>
          <a:xfrm>
            <a:off x="6784389" y="1138757"/>
            <a:ext cx="214929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world</a:t>
            </a:r>
            <a:r>
              <a:rPr lang="en-US" dirty="0" smtClean="0"/>
              <a:t> is below the price at which most domestic suppliers can produce. Most of domestic demand is met by imports. Domestic producers supply Q</a:t>
            </a:r>
            <a:r>
              <a:rPr lang="en-US" baseline="-25000" dirty="0" smtClean="0"/>
              <a:t>1</a:t>
            </a:r>
            <a:r>
              <a:rPr lang="en-US" dirty="0" smtClean="0"/>
              <a:t> and imports are Q</a:t>
            </a:r>
            <a:r>
              <a:rPr lang="en-US" baseline="-25000" dirty="0" smtClean="0"/>
              <a:t>2</a:t>
            </a:r>
            <a:r>
              <a:rPr lang="en-US" dirty="0" smtClean="0"/>
              <a:t> – Q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11263916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Standard (static) tariff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Standard (static) trade theory/analysis</a:t>
            </a:r>
          </a:p>
          <a:p>
            <a:pPr lvl="1"/>
            <a:r>
              <a:rPr lang="en-US" dirty="0" smtClean="0"/>
              <a:t>Tariffs are not good for an economy</a:t>
            </a:r>
          </a:p>
          <a:p>
            <a:pPr lvl="1"/>
            <a:r>
              <a:rPr lang="en-US" dirty="0" smtClean="0"/>
              <a:t>Create welfare loss</a:t>
            </a:r>
          </a:p>
          <a:p>
            <a:pPr lvl="1"/>
            <a:r>
              <a:rPr lang="en-US" dirty="0" smtClean="0"/>
              <a:t>(You probably did this in other courses)</a:t>
            </a:r>
          </a:p>
          <a:p>
            <a:r>
              <a:rPr lang="en-US" dirty="0" smtClean="0"/>
              <a:t>Standard analysis provided in next slide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6753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Standard tariff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327189" cy="481247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966097" y="1790924"/>
            <a:ext cx="21710" cy="38971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038499" y="5655747"/>
            <a:ext cx="476535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356878" y="2160256"/>
            <a:ext cx="4191883" cy="28224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356878" y="2150617"/>
            <a:ext cx="4363719" cy="263765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987807" y="4385646"/>
            <a:ext cx="4884760" cy="1085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548761" y="2160256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5" name="TextBox 14"/>
          <p:cNvSpPr txBox="1"/>
          <p:nvPr/>
        </p:nvSpPr>
        <p:spPr>
          <a:xfrm>
            <a:off x="1356878" y="1801536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6" name="TextBox 15"/>
          <p:cNvSpPr txBox="1"/>
          <p:nvPr/>
        </p:nvSpPr>
        <p:spPr>
          <a:xfrm>
            <a:off x="5872567" y="4190004"/>
            <a:ext cx="1012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world</a:t>
            </a:r>
            <a:endParaRPr lang="en-US" baseline="-25000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4656805" y="4396502"/>
            <a:ext cx="32565" cy="1259245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2008179" y="4396502"/>
            <a:ext cx="21710" cy="1259245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841711" y="5756831"/>
            <a:ext cx="417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29" name="TextBox 28"/>
          <p:cNvSpPr txBox="1"/>
          <p:nvPr/>
        </p:nvSpPr>
        <p:spPr>
          <a:xfrm>
            <a:off x="4472269" y="5756831"/>
            <a:ext cx="602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987807" y="3701747"/>
            <a:ext cx="4884760" cy="6513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803854" y="3582215"/>
            <a:ext cx="11142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P</a:t>
            </a:r>
            <a:r>
              <a:rPr lang="en-US" sz="1600" baseline="-25000" dirty="0" smtClean="0"/>
              <a:t>world+tariff</a:t>
            </a:r>
            <a:endParaRPr lang="en-US" baseline="-250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3137102" y="3766881"/>
            <a:ext cx="10855" cy="1921189"/>
          </a:xfrm>
          <a:prstGeom prst="line">
            <a:avLst/>
          </a:prstGeom>
          <a:ln>
            <a:solidFill>
              <a:srgbClr val="4F81BD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928113" y="5756831"/>
            <a:ext cx="417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3</a:t>
            </a:r>
            <a:endParaRPr lang="en-US" baseline="-25000" dirty="0"/>
          </a:p>
        </p:txBody>
      </p:sp>
      <p:cxnSp>
        <p:nvCxnSpPr>
          <p:cNvPr id="21" name="Straight Connector 20"/>
          <p:cNvCxnSpPr/>
          <p:nvPr/>
        </p:nvCxnSpPr>
        <p:spPr>
          <a:xfrm>
            <a:off x="3668998" y="3766881"/>
            <a:ext cx="10855" cy="1888866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425272" y="5756831"/>
            <a:ext cx="417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4</a:t>
            </a:r>
            <a:endParaRPr lang="en-US" baseline="-25000" dirty="0"/>
          </a:p>
        </p:txBody>
      </p:sp>
      <p:cxnSp>
        <p:nvCxnSpPr>
          <p:cNvPr id="26" name="Straight Arrow Connector 25"/>
          <p:cNvCxnSpPr/>
          <p:nvPr/>
        </p:nvCxnSpPr>
        <p:spPr>
          <a:xfrm flipV="1">
            <a:off x="5470932" y="3766881"/>
            <a:ext cx="0" cy="542776"/>
          </a:xfrm>
          <a:prstGeom prst="straightConnector1">
            <a:avLst/>
          </a:prstGeom>
          <a:ln>
            <a:solidFill>
              <a:srgbClr val="E46C0A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H="1">
            <a:off x="3679853" y="6246421"/>
            <a:ext cx="1009517" cy="0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2008179" y="6246421"/>
            <a:ext cx="1128923" cy="0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95116" y="4206408"/>
            <a:ext cx="381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30" name="TextBox 29"/>
          <p:cNvSpPr txBox="1"/>
          <p:nvPr/>
        </p:nvSpPr>
        <p:spPr>
          <a:xfrm>
            <a:off x="581891" y="3582215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r>
              <a:rPr lang="en-US" sz="1600" baseline="-25000" dirty="0" smtClean="0"/>
              <a:t>2</a:t>
            </a:r>
            <a:endParaRPr lang="en-US" sz="1600" baseline="-25000" dirty="0"/>
          </a:p>
        </p:txBody>
      </p:sp>
      <p:sp>
        <p:nvSpPr>
          <p:cNvPr id="32" name="TextBox 31"/>
          <p:cNvSpPr txBox="1"/>
          <p:nvPr/>
        </p:nvSpPr>
        <p:spPr>
          <a:xfrm>
            <a:off x="6705719" y="2636747"/>
            <a:ext cx="2359611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a = producer gain</a:t>
            </a:r>
          </a:p>
          <a:p>
            <a:endParaRPr lang="en-US" dirty="0" smtClean="0"/>
          </a:p>
          <a:p>
            <a:r>
              <a:rPr lang="en-US" dirty="0" smtClean="0"/>
              <a:t>a + b + c + d = consumer loss</a:t>
            </a:r>
          </a:p>
          <a:p>
            <a:endParaRPr lang="en-US" dirty="0" smtClean="0"/>
          </a:p>
          <a:p>
            <a:r>
              <a:rPr lang="en-US" dirty="0" smtClean="0"/>
              <a:t>c = gov’t revenue gain</a:t>
            </a:r>
          </a:p>
          <a:p>
            <a:endParaRPr lang="en-US" baseline="-25000" dirty="0"/>
          </a:p>
          <a:p>
            <a:r>
              <a:rPr lang="en-US" dirty="0" smtClean="0"/>
              <a:t>Therefore, for small open economy, net welfare loss of b + d </a:t>
            </a:r>
            <a:endParaRPr lang="en-US" baseline="-25000" dirty="0"/>
          </a:p>
        </p:txBody>
      </p:sp>
      <p:sp>
        <p:nvSpPr>
          <p:cNvPr id="10" name="TextBox 9"/>
          <p:cNvSpPr txBox="1"/>
          <p:nvPr/>
        </p:nvSpPr>
        <p:spPr>
          <a:xfrm>
            <a:off x="3277654" y="3994723"/>
            <a:ext cx="282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806502" y="4031609"/>
            <a:ext cx="305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632877" y="4005338"/>
            <a:ext cx="305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1356878" y="4027170"/>
            <a:ext cx="295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94580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U</a:t>
            </a:r>
            <a:r>
              <a:rPr lang="en-US" dirty="0" smtClean="0"/>
              <a:t>nder effective 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327189" cy="45259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P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966097" y="1790924"/>
            <a:ext cx="21710" cy="38971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038499" y="5655747"/>
            <a:ext cx="476535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356878" y="2160256"/>
            <a:ext cx="4191883" cy="28224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356878" y="2150617"/>
            <a:ext cx="4363719" cy="263765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987807" y="4385646"/>
            <a:ext cx="4884760" cy="1085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548761" y="2160256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5" name="TextBox 14"/>
          <p:cNvSpPr txBox="1"/>
          <p:nvPr/>
        </p:nvSpPr>
        <p:spPr>
          <a:xfrm>
            <a:off x="1356878" y="1801536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6" name="TextBox 15"/>
          <p:cNvSpPr txBox="1"/>
          <p:nvPr/>
        </p:nvSpPr>
        <p:spPr>
          <a:xfrm>
            <a:off x="5940906" y="4190004"/>
            <a:ext cx="944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/>
              <a:t>W</a:t>
            </a:r>
            <a:r>
              <a:rPr lang="en-US" baseline="-25000" dirty="0" smtClean="0"/>
              <a:t>orld</a:t>
            </a:r>
            <a:endParaRPr lang="en-US" baseline="-25000" dirty="0"/>
          </a:p>
        </p:txBody>
      </p:sp>
      <p:sp>
        <p:nvSpPr>
          <p:cNvPr id="23" name="TextBox 22"/>
          <p:cNvSpPr txBox="1"/>
          <p:nvPr/>
        </p:nvSpPr>
        <p:spPr>
          <a:xfrm>
            <a:off x="6784389" y="1272960"/>
            <a:ext cx="2262678" cy="5632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With tariff, domestic production increases from Q</a:t>
            </a:r>
            <a:r>
              <a:rPr lang="en-US" baseline="-25000" dirty="0" smtClean="0"/>
              <a:t>1</a:t>
            </a:r>
            <a:r>
              <a:rPr lang="en-US" dirty="0" smtClean="0"/>
              <a:t> to Q</a:t>
            </a:r>
            <a:r>
              <a:rPr lang="en-US" baseline="-25000" dirty="0"/>
              <a:t>2</a:t>
            </a:r>
            <a:r>
              <a:rPr lang="en-US" dirty="0" smtClean="0"/>
              <a:t>. </a:t>
            </a:r>
          </a:p>
          <a:p>
            <a:r>
              <a:rPr lang="en-US" dirty="0" smtClean="0"/>
              <a:t>As domestic producers become more efficient, supply curve shifts right. Expand production to Q</a:t>
            </a:r>
            <a:r>
              <a:rPr lang="en-US" baseline="-25000" dirty="0" smtClean="0"/>
              <a:t>3</a:t>
            </a:r>
            <a:r>
              <a:rPr lang="en-US" dirty="0" smtClean="0"/>
              <a:t>.  </a:t>
            </a:r>
          </a:p>
          <a:p>
            <a:endParaRPr lang="en-US" dirty="0"/>
          </a:p>
          <a:p>
            <a:r>
              <a:rPr lang="en-US" dirty="0" smtClean="0"/>
              <a:t>Eventually, domestic producers become efficient enough to produce at P</a:t>
            </a:r>
            <a:r>
              <a:rPr lang="en-US" baseline="-25000" dirty="0" smtClean="0"/>
              <a:t>World</a:t>
            </a:r>
            <a:r>
              <a:rPr lang="en-US" dirty="0" smtClean="0"/>
              <a:t> </a:t>
            </a:r>
            <a:r>
              <a:rPr lang="en-US" dirty="0"/>
              <a:t>S</a:t>
            </a:r>
            <a:r>
              <a:rPr lang="en-US" dirty="0" smtClean="0"/>
              <a:t>upply all of domestic market at Q</a:t>
            </a:r>
            <a:r>
              <a:rPr lang="en-US" baseline="-25000" dirty="0"/>
              <a:t>4</a:t>
            </a:r>
            <a:r>
              <a:rPr lang="en-US" dirty="0" smtClean="0"/>
              <a:t> with no imports. </a:t>
            </a:r>
            <a:endParaRPr lang="en-US" dirty="0"/>
          </a:p>
          <a:p>
            <a:r>
              <a:rPr lang="en-US" dirty="0" smtClean="0"/>
              <a:t>Can begin to export, if supply curve shifts further.</a:t>
            </a:r>
            <a:endParaRPr lang="en-US" baseline="-25000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4656805" y="4396502"/>
            <a:ext cx="32565" cy="1259245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4472269" y="5756831"/>
            <a:ext cx="602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/>
              <a:t>4</a:t>
            </a: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1740564" y="2397379"/>
            <a:ext cx="4448342" cy="258532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4947266" y="2652172"/>
            <a:ext cx="255033" cy="30823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984719" y="4428825"/>
            <a:ext cx="32565" cy="1259245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841711" y="5756831"/>
            <a:ext cx="417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cxnSp>
        <p:nvCxnSpPr>
          <p:cNvPr id="6" name="Straight Connector 5"/>
          <p:cNvCxnSpPr/>
          <p:nvPr/>
        </p:nvCxnSpPr>
        <p:spPr>
          <a:xfrm flipH="1" flipV="1">
            <a:off x="966097" y="3955782"/>
            <a:ext cx="3147228" cy="67428"/>
          </a:xfrm>
          <a:prstGeom prst="line">
            <a:avLst/>
          </a:prstGeom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113325" y="4023210"/>
            <a:ext cx="0" cy="1664860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3427771" y="4023210"/>
            <a:ext cx="0" cy="1632537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2697262" y="3989496"/>
            <a:ext cx="22477" cy="1666251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562399" y="5756831"/>
            <a:ext cx="1909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2            </a:t>
            </a:r>
            <a:r>
              <a:rPr lang="en-US" dirty="0" smtClean="0"/>
              <a:t>Q</a:t>
            </a:r>
            <a:r>
              <a:rPr lang="en-US" baseline="-25000" dirty="0" smtClean="0"/>
              <a:t>3</a:t>
            </a:r>
            <a:r>
              <a:rPr lang="en-US" dirty="0" smtClean="0"/>
              <a:t>       </a:t>
            </a:r>
            <a:endParaRPr lang="en-US" baseline="-25000" dirty="0"/>
          </a:p>
        </p:txBody>
      </p:sp>
      <p:cxnSp>
        <p:nvCxnSpPr>
          <p:cNvPr id="33" name="Straight Connector 32"/>
          <p:cNvCxnSpPr/>
          <p:nvPr/>
        </p:nvCxnSpPr>
        <p:spPr>
          <a:xfrm flipV="1">
            <a:off x="3866076" y="3315216"/>
            <a:ext cx="2641069" cy="158456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5295313" y="3055322"/>
            <a:ext cx="508541" cy="6532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235259" y="3719784"/>
            <a:ext cx="633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Tariff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468589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ISI History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Ha-</a:t>
            </a:r>
            <a:r>
              <a:rPr lang="en-US" dirty="0" err="1" smtClean="0"/>
              <a:t>Joon</a:t>
            </a:r>
            <a:r>
              <a:rPr lang="en-US" dirty="0" smtClean="0"/>
              <a:t> Chang (2003):  </a:t>
            </a:r>
            <a:r>
              <a:rPr lang="en-US" i="1" dirty="0" smtClean="0"/>
              <a:t>Kicking Away the Ladder</a:t>
            </a:r>
          </a:p>
          <a:p>
            <a:pPr lvl="1"/>
            <a:r>
              <a:rPr lang="en-US" dirty="0" smtClean="0"/>
              <a:t>Historical experience</a:t>
            </a:r>
          </a:p>
          <a:p>
            <a:pPr lvl="1"/>
            <a:r>
              <a:rPr lang="en-US" dirty="0"/>
              <a:t>D</a:t>
            </a:r>
            <a:r>
              <a:rPr lang="en-US" dirty="0" smtClean="0"/>
              <a:t>eveloped countries used tariffs to protect and develop industry</a:t>
            </a:r>
          </a:p>
          <a:p>
            <a:pPr lvl="2"/>
            <a:r>
              <a:rPr lang="en-US" dirty="0" smtClean="0"/>
              <a:t>At various times from the late 19</a:t>
            </a:r>
            <a:r>
              <a:rPr lang="en-US" baseline="30000" dirty="0" smtClean="0"/>
              <a:t>th</a:t>
            </a:r>
            <a:r>
              <a:rPr lang="en-US" dirty="0" smtClean="0"/>
              <a:t> century</a:t>
            </a:r>
          </a:p>
          <a:p>
            <a:pPr lvl="1"/>
            <a:r>
              <a:rPr lang="en-US" dirty="0" smtClean="0"/>
              <a:t>UK used when it was trying to </a:t>
            </a:r>
            <a:r>
              <a:rPr lang="en-US" dirty="0" smtClean="0"/>
              <a:t>industrialize</a:t>
            </a:r>
            <a:r>
              <a:rPr lang="en-US" dirty="0" smtClean="0"/>
              <a:t> </a:t>
            </a:r>
            <a:endParaRPr lang="en-US" dirty="0" smtClean="0"/>
          </a:p>
          <a:p>
            <a:pPr lvl="1"/>
            <a:r>
              <a:rPr lang="en-US" dirty="0" smtClean="0"/>
              <a:t>US had very high tariffs until after WWII</a:t>
            </a:r>
          </a:p>
          <a:p>
            <a:pPr lvl="1"/>
            <a:r>
              <a:rPr lang="en-US" dirty="0" smtClean="0"/>
              <a:t>Some evidence: high growth and high tariffs are correlated</a:t>
            </a:r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Then ‘kick away the ladder’</a:t>
            </a:r>
          </a:p>
          <a:p>
            <a:pPr lvl="1"/>
            <a:r>
              <a:rPr lang="en-US" dirty="0" smtClean="0"/>
              <a:t>Industrial countries pressure other countries (through WTO, trade agreements) not to use same methods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54535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Average Tariff Rates on Manufactured Products</a:t>
            </a:r>
            <a:br>
              <a:rPr lang="en-US" sz="3200" dirty="0" smtClean="0"/>
            </a:br>
            <a:r>
              <a:rPr lang="en-US" sz="2000" dirty="0" smtClean="0"/>
              <a:t>(we have seen this from class reading)</a:t>
            </a:r>
            <a:endParaRPr lang="en-US" sz="2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0899276"/>
              </p:ext>
            </p:extLst>
          </p:nvPr>
        </p:nvGraphicFramePr>
        <p:xfrm>
          <a:off x="457200" y="1600200"/>
          <a:ext cx="8229600" cy="482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928"/>
                <a:gridCol w="1249216"/>
                <a:gridCol w="1332497"/>
                <a:gridCol w="1363727"/>
                <a:gridCol w="1322087"/>
                <a:gridCol w="1233145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1875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1931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1950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Denmark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25-35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15-20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France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*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12-15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Germany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8-12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4-6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Japan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8-10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Netherlands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6-8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3-5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Spain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*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15-20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Sweden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*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3-5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Switzerland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8-12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4-6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UK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45-55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35-45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40-50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pPr algn="l"/>
                      <a:endParaRPr lang="en-U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 gridSpan="6">
                  <a:txBody>
                    <a:bodyPr/>
                    <a:lstStyle/>
                    <a:p>
                      <a:r>
                        <a:rPr lang="en-US" sz="1400" dirty="0" smtClean="0"/>
                        <a:t>Source:</a:t>
                      </a:r>
                      <a:r>
                        <a:rPr lang="en-US" sz="1400" baseline="0" dirty="0" smtClean="0"/>
                        <a:t> Chang (2003, p. 17)     </a:t>
                      </a:r>
                      <a:r>
                        <a:rPr lang="en-US" sz="1400" dirty="0" smtClean="0"/>
                        <a:t>* Major trade restrictions, but not reflected in tariff rate</a:t>
                      </a:r>
                      <a:endParaRPr lang="en-U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06479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ISI – Latin America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1930s and 1940s, major Latin American  countries </a:t>
            </a:r>
            <a:r>
              <a:rPr lang="en-US" dirty="0" smtClean="0"/>
              <a:t>had reduced imports because </a:t>
            </a:r>
            <a:r>
              <a:rPr lang="en-US" dirty="0" smtClean="0"/>
              <a:t>cut off from Europe and US due to war</a:t>
            </a:r>
          </a:p>
          <a:p>
            <a:pPr lvl="1"/>
            <a:r>
              <a:rPr lang="en-US" dirty="0" smtClean="0"/>
              <a:t>Could not import</a:t>
            </a:r>
          </a:p>
          <a:p>
            <a:pPr lvl="1"/>
            <a:r>
              <a:rPr lang="en-US" dirty="0"/>
              <a:t>H</a:t>
            </a:r>
            <a:r>
              <a:rPr lang="en-US" dirty="0" smtClean="0"/>
              <a:t>ad to produce domestically</a:t>
            </a:r>
          </a:p>
          <a:p>
            <a:pPr lvl="1"/>
            <a:r>
              <a:rPr lang="en-US" dirty="0" smtClean="0"/>
              <a:t>Continued to use after the war</a:t>
            </a:r>
          </a:p>
          <a:p>
            <a:r>
              <a:rPr lang="en-US" dirty="0" smtClean="0"/>
              <a:t>Economies grew fairly well during this </a:t>
            </a:r>
            <a:r>
              <a:rPr lang="en-US" dirty="0" smtClean="0"/>
              <a:t>period</a:t>
            </a:r>
          </a:p>
          <a:p>
            <a:pPr lvl="1"/>
            <a:r>
              <a:rPr lang="en-US" dirty="0" smtClean="0"/>
              <a:t>Had similar effect of ISI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93219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Initial success and then</a:t>
            </a:r>
            <a:r>
              <a:rPr lang="is-I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ISI used extensively in L. America, Africa, Asia</a:t>
            </a:r>
          </a:p>
          <a:p>
            <a:pPr lvl="1"/>
            <a:r>
              <a:rPr lang="en-US" dirty="0" smtClean="0"/>
              <a:t>From  1950s to 1970s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olid economic performance</a:t>
            </a:r>
          </a:p>
          <a:p>
            <a:pPr lvl="1"/>
            <a:r>
              <a:rPr lang="en-US" dirty="0" smtClean="0"/>
              <a:t>Allowed domestic producers to develop</a:t>
            </a:r>
          </a:p>
          <a:p>
            <a:r>
              <a:rPr lang="en-US" dirty="0"/>
              <a:t>A</a:t>
            </a:r>
            <a:r>
              <a:rPr lang="en-US" dirty="0" smtClean="0"/>
              <a:t>lso encouraged FDI</a:t>
            </a:r>
          </a:p>
          <a:p>
            <a:pPr lvl="1"/>
            <a:r>
              <a:rPr lang="en-US" dirty="0" smtClean="0"/>
              <a:t>Producing behind the tariff walls</a:t>
            </a:r>
          </a:p>
          <a:p>
            <a:pPr lvl="1"/>
            <a:r>
              <a:rPr lang="en-US" dirty="0" smtClean="0"/>
              <a:t>FDI firms not interested in exporting</a:t>
            </a:r>
          </a:p>
          <a:p>
            <a:pPr lvl="1"/>
            <a:r>
              <a:rPr lang="en-US" dirty="0" smtClean="0"/>
              <a:t>Just capturing domestic market</a:t>
            </a:r>
          </a:p>
          <a:p>
            <a:r>
              <a:rPr lang="en-US" dirty="0" smtClean="0"/>
              <a:t>But in some regions, industries not disciplined</a:t>
            </a:r>
          </a:p>
          <a:p>
            <a:pPr lvl="1"/>
            <a:r>
              <a:rPr lang="en-US" dirty="0" smtClean="0"/>
              <a:t>Tariffs were not lowered (political economy problem)</a:t>
            </a:r>
          </a:p>
          <a:p>
            <a:pPr lvl="1"/>
            <a:r>
              <a:rPr lang="en-US" dirty="0" smtClean="0"/>
              <a:t>Industry not helped to improve</a:t>
            </a:r>
          </a:p>
          <a:p>
            <a:pPr lvl="1"/>
            <a:r>
              <a:rPr lang="en-US" dirty="0" smtClean="0"/>
              <a:t>Tariffs set very high</a:t>
            </a:r>
          </a:p>
        </p:txBody>
      </p:sp>
    </p:spTree>
    <p:extLst>
      <p:ext uri="{BB962C8B-B14F-4D97-AF65-F5344CB8AC3E}">
        <p14:creationId xmlns:p14="http://schemas.microsoft.com/office/powerpoint/2010/main" val="6947678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Hard Part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Hard to move from first to second stage:</a:t>
            </a:r>
          </a:p>
          <a:p>
            <a:pPr lvl="1"/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stage ISI</a:t>
            </a:r>
          </a:p>
          <a:p>
            <a:pPr lvl="2"/>
            <a:r>
              <a:rPr lang="en-US" dirty="0"/>
              <a:t>U</a:t>
            </a:r>
            <a:r>
              <a:rPr lang="en-US" dirty="0" smtClean="0"/>
              <a:t>nsophisticated consumer products</a:t>
            </a:r>
          </a:p>
          <a:p>
            <a:pPr lvl="3"/>
            <a:r>
              <a:rPr lang="en-US" dirty="0" smtClean="0"/>
              <a:t>Soap; processed food; clothing; assembly</a:t>
            </a:r>
          </a:p>
          <a:p>
            <a:pPr lvl="3"/>
            <a:r>
              <a:rPr lang="en-US" dirty="0"/>
              <a:t>S</a:t>
            </a:r>
            <a:r>
              <a:rPr lang="en-US" dirty="0" smtClean="0"/>
              <a:t>imple metal, plastic, and wood products</a:t>
            </a:r>
          </a:p>
          <a:p>
            <a:pPr lvl="1"/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/>
              <a:t> </a:t>
            </a:r>
            <a:r>
              <a:rPr lang="en-US" dirty="0" smtClean="0"/>
              <a:t>stage ISI</a:t>
            </a:r>
          </a:p>
          <a:p>
            <a:pPr lvl="2"/>
            <a:r>
              <a:rPr lang="en-US" dirty="0"/>
              <a:t>T</a:t>
            </a:r>
            <a:r>
              <a:rPr lang="en-US" dirty="0" smtClean="0"/>
              <a:t>echnologically complex</a:t>
            </a:r>
          </a:p>
          <a:p>
            <a:pPr lvl="3"/>
            <a:r>
              <a:rPr lang="en-US" dirty="0" smtClean="0"/>
              <a:t>Higher value goods</a:t>
            </a:r>
          </a:p>
          <a:p>
            <a:pPr lvl="3"/>
            <a:r>
              <a:rPr lang="en-US" dirty="0" smtClean="0"/>
              <a:t>Harder to produce competitively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08000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 next slides, we have rates of protection (tariffs rates)</a:t>
            </a:r>
          </a:p>
          <a:p>
            <a:endParaRPr lang="en-US" dirty="0"/>
          </a:p>
          <a:p>
            <a:r>
              <a:rPr lang="en-US" dirty="0" smtClean="0"/>
              <a:t>Compare these rates to earlier rates on earlier slide for developed countries.</a:t>
            </a:r>
          </a:p>
          <a:p>
            <a:endParaRPr lang="en-US" dirty="0"/>
          </a:p>
          <a:p>
            <a:r>
              <a:rPr lang="en-US" dirty="0" smtClean="0"/>
              <a:t>What do you notice?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13668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3046"/>
            <a:ext cx="8229600" cy="809727"/>
          </a:xfrm>
        </p:spPr>
        <p:txBody>
          <a:bodyPr>
            <a:normAutofit/>
          </a:bodyPr>
          <a:lstStyle/>
          <a:p>
            <a:r>
              <a:rPr lang="en-US" sz="2800" dirty="0"/>
              <a:t>R</a:t>
            </a:r>
            <a:r>
              <a:rPr lang="en-US" sz="2800" dirty="0" smtClean="0"/>
              <a:t>ate of import protection, manufactured goods</a:t>
            </a:r>
            <a:endParaRPr lang="en-US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2024531"/>
              </p:ext>
            </p:extLst>
          </p:nvPr>
        </p:nvGraphicFramePr>
        <p:xfrm>
          <a:off x="457200" y="901011"/>
          <a:ext cx="8229600" cy="59341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250143"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Country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Year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Rate (5)</a:t>
                      </a:r>
                      <a:endParaRPr lang="en-US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Mexico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1960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26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Philippines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1965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61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Chile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1961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182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Pakistan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1963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271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Brazil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1966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113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Brazil 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Late 1980s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77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Brazil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Late 1990s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India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Late 1980s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126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India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Late 1990s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40</a:t>
                      </a:r>
                      <a:endParaRPr lang="en-US" sz="2000" dirty="0"/>
                    </a:p>
                  </a:txBody>
                  <a:tcPr/>
                </a:tc>
              </a:tr>
              <a:tr h="270496">
                <a:tc gridSpan="2">
                  <a:txBody>
                    <a:bodyPr/>
                    <a:lstStyle/>
                    <a:p>
                      <a:pPr algn="l"/>
                      <a:r>
                        <a:rPr lang="en-US" sz="1600" dirty="0" err="1" smtClean="0"/>
                        <a:t>Krugman</a:t>
                      </a:r>
                      <a:r>
                        <a:rPr lang="en-US" sz="1600" dirty="0" smtClean="0"/>
                        <a:t> 2009, pp. 256-257</a:t>
                      </a:r>
                      <a:endParaRPr 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86450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Problems with 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Needs to be part of a broader industrial policy</a:t>
            </a:r>
          </a:p>
          <a:p>
            <a:pPr lvl="1"/>
            <a:r>
              <a:rPr lang="en-US" dirty="0" smtClean="0"/>
              <a:t>Trade policy alone not sufficient</a:t>
            </a:r>
          </a:p>
          <a:p>
            <a:pPr lvl="1"/>
            <a:r>
              <a:rPr lang="en-US" dirty="0" smtClean="0"/>
              <a:t>Infant industries need to mature</a:t>
            </a:r>
          </a:p>
          <a:p>
            <a:pPr lvl="1"/>
            <a:r>
              <a:rPr lang="en-US" dirty="0" smtClean="0"/>
              <a:t>Government needs to help/push these sectors to mature</a:t>
            </a:r>
          </a:p>
          <a:p>
            <a:pPr marL="457200" lvl="1" indent="0">
              <a:buNone/>
            </a:pPr>
            <a:r>
              <a:rPr lang="en-US" dirty="0" smtClean="0"/>
              <a:t> </a:t>
            </a:r>
            <a:endParaRPr lang="en-US" dirty="0" smtClean="0"/>
          </a:p>
          <a:p>
            <a:r>
              <a:rPr lang="en-US" dirty="0" smtClean="0"/>
              <a:t>Political economy</a:t>
            </a:r>
          </a:p>
          <a:p>
            <a:pPr lvl="1"/>
            <a:r>
              <a:rPr lang="en-US" dirty="0" smtClean="0"/>
              <a:t>Producers do not want to relinquish tariffs</a:t>
            </a:r>
          </a:p>
          <a:p>
            <a:pPr lvl="2"/>
            <a:r>
              <a:rPr lang="en-US" dirty="0" smtClean="0"/>
              <a:t>Tariffs allow them to produce profitably</a:t>
            </a:r>
          </a:p>
          <a:p>
            <a:pPr lvl="2"/>
            <a:r>
              <a:rPr lang="en-US" dirty="0" smtClean="0"/>
              <a:t>Lobby to keep them in place</a:t>
            </a:r>
          </a:p>
          <a:p>
            <a:pPr lvl="1"/>
            <a:r>
              <a:rPr lang="en-US" dirty="0" smtClean="0"/>
              <a:t>Often governments </a:t>
            </a:r>
            <a:r>
              <a:rPr lang="en-US" dirty="0" smtClean="0"/>
              <a:t>not strong enough </a:t>
            </a:r>
          </a:p>
          <a:p>
            <a:pPr lvl="2"/>
            <a:r>
              <a:rPr lang="en-US" dirty="0"/>
              <a:t>N</a:t>
            </a:r>
            <a:r>
              <a:rPr lang="en-US" dirty="0" smtClean="0"/>
              <a:t>ot aggressive enough to reduce (or threaten to reduce) tariffs</a:t>
            </a:r>
          </a:p>
          <a:p>
            <a:pPr lvl="2"/>
            <a:r>
              <a:rPr lang="en-US" dirty="0"/>
              <a:t>D</a:t>
            </a:r>
            <a:r>
              <a:rPr lang="en-US" dirty="0" smtClean="0"/>
              <a:t>o not encourage or force upgrading </a:t>
            </a:r>
            <a:r>
              <a:rPr lang="en-US" dirty="0" smtClean="0"/>
              <a:t>(carrot, not stick)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21014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Successes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Key successes in East Asia</a:t>
            </a:r>
          </a:p>
          <a:p>
            <a:pPr lvl="1"/>
            <a:r>
              <a:rPr lang="en-US" dirty="0" smtClean="0"/>
              <a:t>Sectors were protected</a:t>
            </a:r>
          </a:p>
          <a:p>
            <a:pPr lvl="1"/>
            <a:r>
              <a:rPr lang="en-US" dirty="0" smtClean="0"/>
              <a:t>Coupled with other industrial policy supports</a:t>
            </a:r>
          </a:p>
          <a:p>
            <a:r>
              <a:rPr lang="en-US" dirty="0"/>
              <a:t>D</a:t>
            </a:r>
            <a:r>
              <a:rPr lang="en-US" dirty="0" smtClean="0"/>
              <a:t>omestic industries became competitive</a:t>
            </a:r>
          </a:p>
          <a:p>
            <a:pPr lvl="1"/>
            <a:r>
              <a:rPr lang="en-US" dirty="0" smtClean="0"/>
              <a:t> Japan, </a:t>
            </a:r>
            <a:r>
              <a:rPr lang="en-US" dirty="0"/>
              <a:t>T</a:t>
            </a:r>
            <a:r>
              <a:rPr lang="en-US" dirty="0" smtClean="0"/>
              <a:t>aiwan and Korea are examples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6493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2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do you notice about the regional rates presented on the next slide?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3288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protection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443957"/>
              </p:ext>
            </p:extLst>
          </p:nvPr>
        </p:nvGraphicFramePr>
        <p:xfrm>
          <a:off x="457200" y="1600200"/>
          <a:ext cx="8229600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Region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Rate</a:t>
                      </a:r>
                      <a:r>
                        <a:rPr lang="en-US" baseline="0" dirty="0" smtClean="0"/>
                        <a:t> of import protection (%), 1985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High performance Asian countries</a:t>
                      </a:r>
                    </a:p>
                    <a:p>
                      <a:r>
                        <a:rPr lang="en-US" dirty="0" smtClean="0"/>
                        <a:t>(South Korea, Taiwan,</a:t>
                      </a:r>
                      <a:r>
                        <a:rPr lang="en-US" baseline="0" dirty="0" smtClean="0"/>
                        <a:t> Singapore, HK)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Other Asia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South America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Sub-Saharan Africa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endParaRPr lang="en-US" i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Source: World</a:t>
                      </a:r>
                      <a:r>
                        <a:rPr lang="en-US" baseline="0" dirty="0" smtClean="0"/>
                        <a:t> Bank, </a:t>
                      </a:r>
                      <a:r>
                        <a:rPr lang="en-US" i="1" baseline="0" dirty="0" smtClean="0"/>
                        <a:t>The East Asia Miracle </a:t>
                      </a:r>
                      <a:r>
                        <a:rPr lang="en-US" i="0" baseline="0" dirty="0" smtClean="0"/>
                        <a:t>(1993, P. 300)</a:t>
                      </a:r>
                      <a:endParaRPr lang="en-US" i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16345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Export promotion industrialization</a:t>
            </a:r>
            <a:br>
              <a:rPr lang="en-US" dirty="0" smtClean="0"/>
            </a:br>
            <a:r>
              <a:rPr lang="en-US" sz="3100" dirty="0" smtClean="0"/>
              <a:t>(EPI)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Develop industry by exporting to global market</a:t>
            </a:r>
          </a:p>
          <a:p>
            <a:pPr lvl="1"/>
            <a:r>
              <a:rPr lang="en-US" dirty="0" smtClean="0"/>
              <a:t>Especially important for countries with small domestic market</a:t>
            </a:r>
          </a:p>
          <a:p>
            <a:r>
              <a:rPr lang="en-US" dirty="0" smtClean="0"/>
              <a:t>Government encourages domestic industry</a:t>
            </a:r>
          </a:p>
          <a:p>
            <a:pPr lvl="1"/>
            <a:r>
              <a:rPr lang="en-US" dirty="0" smtClean="0"/>
              <a:t>To meet global standards in terms of quality and price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ie access to low-cost credit to export performance</a:t>
            </a:r>
          </a:p>
          <a:p>
            <a:pPr lvl="1"/>
            <a:r>
              <a:rPr lang="en-US" dirty="0" smtClean="0"/>
              <a:t>Subsidize </a:t>
            </a:r>
            <a:r>
              <a:rPr lang="en-US" dirty="0" smtClean="0"/>
              <a:t>exports </a:t>
            </a:r>
            <a:r>
              <a:rPr lang="en-US" dirty="0" smtClean="0"/>
              <a:t>to make firms globally price competitive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34673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Export Subsidy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705576" y="1945679"/>
            <a:ext cx="0" cy="362322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705576" y="5568902"/>
            <a:ext cx="517784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774795" y="2312234"/>
            <a:ext cx="3858962" cy="286586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1432863" y="2388223"/>
            <a:ext cx="4081489" cy="268132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705576" y="3441213"/>
            <a:ext cx="4457954" cy="6513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356878" y="1801536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6" name="TextBox 15"/>
          <p:cNvSpPr txBox="1"/>
          <p:nvPr/>
        </p:nvSpPr>
        <p:spPr>
          <a:xfrm>
            <a:off x="5514352" y="2018891"/>
            <a:ext cx="1467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</a:t>
            </a:r>
            <a:r>
              <a:rPr lang="en-US" baseline="-25000" dirty="0" smtClean="0"/>
              <a:t>domestic suppliers</a:t>
            </a:r>
            <a:endParaRPr lang="en-US" baseline="-25000" dirty="0"/>
          </a:p>
        </p:txBody>
      </p:sp>
      <p:sp>
        <p:nvSpPr>
          <p:cNvPr id="4" name="TextBox 3"/>
          <p:cNvSpPr txBox="1"/>
          <p:nvPr/>
        </p:nvSpPr>
        <p:spPr>
          <a:xfrm>
            <a:off x="3147826" y="5590613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Exports </a:t>
            </a:r>
            <a:endParaRPr lang="en-US" baseline="-25000" dirty="0"/>
          </a:p>
        </p:txBody>
      </p:sp>
      <p:sp>
        <p:nvSpPr>
          <p:cNvPr id="6" name="TextBox 5"/>
          <p:cNvSpPr txBox="1"/>
          <p:nvPr/>
        </p:nvSpPr>
        <p:spPr>
          <a:xfrm>
            <a:off x="6026115" y="3907395"/>
            <a:ext cx="29835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Gov’t subsidies exports.</a:t>
            </a:r>
          </a:p>
          <a:p>
            <a:r>
              <a:rPr lang="en-US" dirty="0" smtClean="0"/>
              <a:t>Price in importing country falls to P</a:t>
            </a:r>
            <a:r>
              <a:rPr lang="en-US" baseline="-25000" dirty="0" smtClean="0"/>
              <a:t>s*</a:t>
            </a:r>
            <a:endParaRPr lang="en-US" dirty="0" smtClean="0"/>
          </a:p>
          <a:p>
            <a:r>
              <a:rPr lang="en-US" dirty="0" smtClean="0"/>
              <a:t>Price in exporting country rises to P</a:t>
            </a:r>
            <a:r>
              <a:rPr lang="en-US" baseline="-25000" dirty="0" smtClean="0"/>
              <a:t>s</a:t>
            </a:r>
            <a:endParaRPr lang="en-US" dirty="0" smtClean="0"/>
          </a:p>
          <a:p>
            <a:r>
              <a:rPr lang="en-US" dirty="0" smtClean="0"/>
              <a:t>Producer gain: a + b + c</a:t>
            </a:r>
          </a:p>
          <a:p>
            <a:r>
              <a:rPr lang="en-US" dirty="0" smtClean="0"/>
              <a:t>Consumer loss: a + b</a:t>
            </a:r>
          </a:p>
          <a:p>
            <a:r>
              <a:rPr lang="en-US" dirty="0" smtClean="0"/>
              <a:t>Cost to gov’t: </a:t>
            </a:r>
            <a:r>
              <a:rPr lang="en-US" dirty="0" err="1" smtClean="0"/>
              <a:t>b+c+d+e+f+g</a:t>
            </a:r>
            <a:endParaRPr lang="en-US" dirty="0" smtClean="0"/>
          </a:p>
        </p:txBody>
      </p:sp>
      <p:cxnSp>
        <p:nvCxnSpPr>
          <p:cNvPr id="8" name="Straight Connector 7"/>
          <p:cNvCxnSpPr/>
          <p:nvPr/>
        </p:nvCxnSpPr>
        <p:spPr>
          <a:xfrm>
            <a:off x="705576" y="3050898"/>
            <a:ext cx="4451457" cy="0"/>
          </a:xfrm>
          <a:prstGeom prst="line">
            <a:avLst/>
          </a:prstGeom>
          <a:ln>
            <a:solidFill>
              <a:schemeClr val="accent4">
                <a:lumMod val="75000"/>
              </a:schemeClr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2108541" y="2628179"/>
            <a:ext cx="1" cy="2940723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4342087" y="5931074"/>
            <a:ext cx="620772" cy="0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2259689" y="5939519"/>
            <a:ext cx="607881" cy="0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58230" y="3321680"/>
            <a:ext cx="4512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S*</a:t>
            </a:r>
            <a:endParaRPr lang="en-US" baseline="-25000" dirty="0"/>
          </a:p>
        </p:txBody>
      </p:sp>
      <p:sp>
        <p:nvSpPr>
          <p:cNvPr id="26" name="TextBox 25"/>
          <p:cNvSpPr txBox="1"/>
          <p:nvPr/>
        </p:nvSpPr>
        <p:spPr>
          <a:xfrm>
            <a:off x="257904" y="2866232"/>
            <a:ext cx="4139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/>
              <a:t>w</a:t>
            </a:r>
          </a:p>
        </p:txBody>
      </p:sp>
      <p:cxnSp>
        <p:nvCxnSpPr>
          <p:cNvPr id="27" name="Straight Connector 26"/>
          <p:cNvCxnSpPr/>
          <p:nvPr/>
        </p:nvCxnSpPr>
        <p:spPr>
          <a:xfrm>
            <a:off x="740176" y="2628179"/>
            <a:ext cx="4423354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5157034" y="2648393"/>
            <a:ext cx="0" cy="2920509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215764" y="2443513"/>
            <a:ext cx="3746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S</a:t>
            </a:r>
            <a:endParaRPr lang="en-US" baseline="-25000" dirty="0"/>
          </a:p>
        </p:txBody>
      </p:sp>
      <p:sp>
        <p:nvSpPr>
          <p:cNvPr id="33" name="TextBox 32"/>
          <p:cNvSpPr txBox="1"/>
          <p:nvPr/>
        </p:nvSpPr>
        <p:spPr>
          <a:xfrm>
            <a:off x="5763619" y="2909734"/>
            <a:ext cx="17021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Subsidy P</a:t>
            </a:r>
            <a:r>
              <a:rPr lang="en-US" baseline="-25000" dirty="0" smtClean="0"/>
              <a:t>s</a:t>
            </a:r>
            <a:r>
              <a:rPr lang="en-US" dirty="0" smtClean="0"/>
              <a:t> – P </a:t>
            </a:r>
            <a:r>
              <a:rPr lang="en-US" baseline="-25000" dirty="0" smtClean="0"/>
              <a:t>S*</a:t>
            </a:r>
            <a:endParaRPr lang="en-US" baseline="-25000" dirty="0"/>
          </a:p>
        </p:txBody>
      </p:sp>
      <p:cxnSp>
        <p:nvCxnSpPr>
          <p:cNvPr id="35" name="Straight Arrow Connector 34"/>
          <p:cNvCxnSpPr/>
          <p:nvPr/>
        </p:nvCxnSpPr>
        <p:spPr>
          <a:xfrm flipH="1">
            <a:off x="5239871" y="3235564"/>
            <a:ext cx="643551" cy="16718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H="1" flipV="1">
            <a:off x="5315912" y="2672068"/>
            <a:ext cx="447707" cy="37883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1432862" y="2725068"/>
            <a:ext cx="3724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</a:t>
            </a:r>
            <a:r>
              <a:rPr lang="en-US" dirty="0" smtClean="0"/>
              <a:t>           b                      c                        d</a:t>
            </a:r>
            <a:endParaRPr lang="en-US" dirty="0"/>
          </a:p>
        </p:txBody>
      </p:sp>
      <p:sp>
        <p:nvSpPr>
          <p:cNvPr id="48" name="TextBox 47"/>
          <p:cNvSpPr txBox="1"/>
          <p:nvPr/>
        </p:nvSpPr>
        <p:spPr>
          <a:xfrm>
            <a:off x="1553991" y="3103830"/>
            <a:ext cx="3453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              e              f                         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53085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Constraints on 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General reductions in tariffs worldwide</a:t>
            </a:r>
          </a:p>
          <a:p>
            <a:pPr lvl="1"/>
            <a:r>
              <a:rPr lang="en-US" dirty="0"/>
              <a:t>M</a:t>
            </a:r>
            <a:r>
              <a:rPr lang="en-US" dirty="0" smtClean="0"/>
              <a:t>ultilateral (GATT/WTO)</a:t>
            </a:r>
          </a:p>
          <a:p>
            <a:pPr lvl="1"/>
            <a:r>
              <a:rPr lang="en-US" dirty="0"/>
              <a:t>R</a:t>
            </a:r>
            <a:r>
              <a:rPr lang="en-US" dirty="0" smtClean="0"/>
              <a:t>egional and bilateral trade treaties</a:t>
            </a:r>
          </a:p>
          <a:p>
            <a:r>
              <a:rPr lang="en-US" dirty="0"/>
              <a:t>L</a:t>
            </a:r>
            <a:r>
              <a:rPr lang="en-US" dirty="0" smtClean="0"/>
              <a:t>ess opportunity to protect/promote industry</a:t>
            </a:r>
          </a:p>
          <a:p>
            <a:pPr lvl="1"/>
            <a:r>
              <a:rPr lang="en-US" dirty="0" smtClean="0"/>
              <a:t>Countries required to lower tariffs</a:t>
            </a:r>
          </a:p>
          <a:p>
            <a:pPr lvl="1"/>
            <a:r>
              <a:rPr lang="en-US" dirty="0" smtClean="0"/>
              <a:t>Export subsidies not allowed</a:t>
            </a:r>
          </a:p>
          <a:p>
            <a:pPr lvl="1"/>
            <a:r>
              <a:rPr lang="en-US" dirty="0" smtClean="0"/>
              <a:t>Complaints or retaliation by other countries</a:t>
            </a:r>
          </a:p>
          <a:p>
            <a:pPr lvl="2"/>
            <a:r>
              <a:rPr lang="en-US" dirty="0" smtClean="0"/>
              <a:t>Complaints filed with WTO</a:t>
            </a:r>
          </a:p>
          <a:p>
            <a:pPr lvl="2"/>
            <a:r>
              <a:rPr lang="en-US" dirty="0" smtClean="0"/>
              <a:t>Panel decides if it with or breaks WTO rules</a:t>
            </a:r>
          </a:p>
          <a:p>
            <a:pPr lvl="2"/>
            <a:r>
              <a:rPr lang="en-US" dirty="0" smtClean="0"/>
              <a:t>Countries impose anti-dumping measures</a:t>
            </a:r>
          </a:p>
          <a:p>
            <a:pPr marL="457200" lvl="1" indent="0">
              <a:buNone/>
            </a:pPr>
            <a:r>
              <a:rPr lang="en-US" dirty="0" smtClean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51906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3 examples of countries</a:t>
            </a:r>
            <a:br>
              <a:rPr lang="en-US" sz="3200" dirty="0" smtClean="0"/>
            </a:br>
            <a:r>
              <a:rPr lang="en-US" sz="3200" dirty="0" smtClean="0"/>
              <a:t>unable to use IP</a:t>
            </a:r>
            <a:br>
              <a:rPr lang="en-US" sz="3200" dirty="0" smtClean="0"/>
            </a:br>
            <a:r>
              <a:rPr lang="en-US" sz="3200" dirty="0" smtClean="0"/>
              <a:t> to protect/support domestic producers</a:t>
            </a:r>
            <a:br>
              <a:rPr lang="en-US" sz="3200" dirty="0" smtClean="0"/>
            </a:br>
            <a:r>
              <a:rPr lang="en-US" sz="3200" dirty="0" smtClean="0"/>
              <a:t> because of WTO rules  </a:t>
            </a:r>
            <a:endParaRPr lang="en-US" sz="32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92547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Attempt to use tariff protection</a:t>
            </a:r>
            <a:br>
              <a:rPr lang="en-US" sz="3600" dirty="0" smtClean="0"/>
            </a:br>
            <a:r>
              <a:rPr lang="en-US" sz="2400" dirty="0" smtClean="0"/>
              <a:t>Example: Autos US-China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8269"/>
          </a:xfrm>
        </p:spPr>
        <p:txBody>
          <a:bodyPr>
            <a:normAutofit/>
          </a:bodyPr>
          <a:lstStyle/>
          <a:p>
            <a:r>
              <a:rPr lang="en-US" dirty="0" smtClean="0"/>
              <a:t>“In June [2014], WTO found China breached  WTO rules by imposing unjustified extra [import] duties on American cars and SUVs</a:t>
            </a:r>
            <a:r>
              <a:rPr lang="en-US" dirty="0" smtClean="0"/>
              <a:t>.” </a:t>
            </a:r>
            <a:endParaRPr lang="en-US" dirty="0" smtClean="0"/>
          </a:p>
          <a:p>
            <a:r>
              <a:rPr lang="en-US" dirty="0" smtClean="0"/>
              <a:t>“In </a:t>
            </a:r>
            <a:r>
              <a:rPr lang="en-US" dirty="0" smtClean="0"/>
              <a:t>2013, an estimated $5.1 billion of US auto parts were covered by those duties.” </a:t>
            </a:r>
          </a:p>
          <a:p>
            <a:pPr lvl="1" algn="r"/>
            <a:r>
              <a:rPr lang="en-US" dirty="0" smtClean="0"/>
              <a:t>US Trade Representative</a:t>
            </a:r>
          </a:p>
          <a:p>
            <a:pPr lvl="1" algn="r"/>
            <a:endParaRPr lang="en-US" dirty="0" smtClean="0"/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290056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dirty="0" smtClean="0"/>
              <a:t>Attempt to use export subsidies</a:t>
            </a:r>
            <a:br>
              <a:rPr lang="en-US" sz="3600" dirty="0" smtClean="0"/>
            </a:br>
            <a:r>
              <a:rPr lang="en-US" sz="2700" dirty="0" smtClean="0"/>
              <a:t>Example: US-China dispute</a:t>
            </a:r>
            <a:br>
              <a:rPr lang="en-US" sz="2700" dirty="0" smtClean="0"/>
            </a:b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8269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Demonstration Bases - Common Services Platform</a:t>
            </a:r>
          </a:p>
          <a:p>
            <a:pPr lvl="1"/>
            <a:r>
              <a:rPr lang="en-US" dirty="0" smtClean="0"/>
              <a:t>179 industrial clusters </a:t>
            </a:r>
            <a:r>
              <a:rPr lang="en-US" dirty="0"/>
              <a:t>(</a:t>
            </a:r>
            <a:r>
              <a:rPr lang="en-US" dirty="0" smtClean="0"/>
              <a:t>’demonstration bases’) in China</a:t>
            </a:r>
          </a:p>
          <a:p>
            <a:pPr lvl="1"/>
            <a:r>
              <a:rPr lang="en-US" dirty="0" smtClean="0"/>
              <a:t>Common services to support exporting firms</a:t>
            </a:r>
          </a:p>
          <a:p>
            <a:pPr lvl="1"/>
            <a:r>
              <a:rPr lang="en-US" dirty="0" smtClean="0"/>
              <a:t>To promote firms to export in 7 sectors</a:t>
            </a:r>
          </a:p>
          <a:p>
            <a:pPr lvl="2"/>
            <a:r>
              <a:rPr lang="en-US" dirty="0" smtClean="0"/>
              <a:t>Textiles/clothing</a:t>
            </a:r>
            <a:r>
              <a:rPr lang="en-US" dirty="0"/>
              <a:t>.</a:t>
            </a:r>
            <a:r>
              <a:rPr lang="en-US" dirty="0" smtClean="0"/>
              <a:t> </a:t>
            </a:r>
            <a:r>
              <a:rPr lang="en-US" dirty="0"/>
              <a:t>A</a:t>
            </a:r>
            <a:r>
              <a:rPr lang="en-US" dirty="0" smtClean="0"/>
              <a:t>dvanced materials such as specialty steels, titanium, aluminum. Light industry. Specialty chemicals. Medical products. Hardware and building supplies. Agriculture.</a:t>
            </a:r>
          </a:p>
          <a:p>
            <a:pPr lvl="2"/>
            <a:endParaRPr lang="en-US" dirty="0" smtClean="0"/>
          </a:p>
          <a:p>
            <a:r>
              <a:rPr lang="en-US" dirty="0"/>
              <a:t>US says </a:t>
            </a:r>
            <a:r>
              <a:rPr lang="en-US" dirty="0" smtClean="0"/>
              <a:t>they constitute export subsidies</a:t>
            </a:r>
          </a:p>
          <a:p>
            <a:pPr lvl="1"/>
            <a:r>
              <a:rPr lang="en-US" dirty="0" smtClean="0"/>
              <a:t>Violate WTO rules which ban such subsidies</a:t>
            </a:r>
          </a:p>
          <a:p>
            <a:pPr lvl="1"/>
            <a:r>
              <a:rPr lang="en-US" dirty="0" smtClean="0"/>
              <a:t>That they create unfair competitive with US firms</a:t>
            </a:r>
          </a:p>
          <a:p>
            <a:pPr lvl="1"/>
            <a:r>
              <a:rPr lang="en-US" dirty="0"/>
              <a:t>US </a:t>
            </a:r>
            <a:r>
              <a:rPr lang="en-US" dirty="0" smtClean="0"/>
              <a:t>brings the case to WTO in April 2015</a:t>
            </a:r>
            <a:endParaRPr lang="en-US" dirty="0"/>
          </a:p>
          <a:p>
            <a:pPr lvl="1"/>
            <a:r>
              <a:rPr lang="en-US" dirty="0"/>
              <a:t>Some </a:t>
            </a:r>
            <a:r>
              <a:rPr lang="en-US" dirty="0" smtClean="0"/>
              <a:t>Chinese enterprises </a:t>
            </a:r>
            <a:r>
              <a:rPr lang="en-US" dirty="0"/>
              <a:t>receive up to $</a:t>
            </a:r>
            <a:r>
              <a:rPr lang="en-US" dirty="0" smtClean="0"/>
              <a:t>635,000, says US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China backs down</a:t>
            </a:r>
          </a:p>
          <a:p>
            <a:pPr lvl="1"/>
            <a:r>
              <a:rPr lang="en-US" dirty="0" smtClean="0"/>
              <a:t>Agrees in April 2016 to remove the support to its exporters</a:t>
            </a:r>
            <a:endParaRPr lang="en-US" dirty="0"/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220947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Attempt to use LCR</a:t>
            </a:r>
            <a:br>
              <a:rPr lang="en-US" dirty="0" smtClean="0"/>
            </a:br>
            <a:r>
              <a:rPr lang="en-US" sz="2700" dirty="0" smtClean="0"/>
              <a:t>Example: Solar panels India-US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India local content requirement (LCR)</a:t>
            </a:r>
          </a:p>
          <a:p>
            <a:pPr lvl="1"/>
            <a:r>
              <a:rPr lang="en-US" dirty="0" smtClean="0"/>
              <a:t>Imposed in 2011</a:t>
            </a:r>
          </a:p>
          <a:p>
            <a:pPr lvl="1"/>
            <a:r>
              <a:rPr lang="en-US" dirty="0" smtClean="0"/>
              <a:t>Certain cells/modules must be produced in India</a:t>
            </a:r>
          </a:p>
          <a:p>
            <a:pPr lvl="1"/>
            <a:r>
              <a:rPr lang="en-US" dirty="0" smtClean="0"/>
              <a:t>Effort to develop the local solar panel industry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US files complaint with WTO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ays this discriminates against US producers/exporters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ays its sales to India fell 90% as a result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WTO</a:t>
            </a:r>
          </a:p>
          <a:p>
            <a:pPr lvl="1"/>
            <a:r>
              <a:rPr lang="en-US" dirty="0" smtClean="0"/>
              <a:t>Decides in favor of US in Feb 2016</a:t>
            </a:r>
          </a:p>
          <a:p>
            <a:pPr lvl="1"/>
            <a:r>
              <a:rPr lang="en-US" dirty="0" smtClean="0"/>
              <a:t>India must abolish local content requirement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17015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Anti-dumping</a:t>
            </a:r>
            <a:br>
              <a:rPr lang="en-US" dirty="0" smtClean="0"/>
            </a:br>
            <a:r>
              <a:rPr lang="en-US" sz="3100" dirty="0" smtClean="0"/>
              <a:t>Example: Plastic bags Thailand-US</a:t>
            </a:r>
            <a:br>
              <a:rPr lang="en-US" sz="3100" dirty="0" smtClean="0"/>
            </a:b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US claimed Thailand “dumping” plastic bags</a:t>
            </a:r>
          </a:p>
          <a:p>
            <a:pPr lvl="1"/>
            <a:r>
              <a:rPr lang="en-US" dirty="0" smtClean="0"/>
              <a:t>Dumping is </a:t>
            </a:r>
            <a:r>
              <a:rPr lang="en-US" smtClean="0"/>
              <a:t>selling in </a:t>
            </a:r>
            <a:r>
              <a:rPr lang="en-US" dirty="0" smtClean="0"/>
              <a:t>US at price lower than price in Thailand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Thailand objected to method of “zeroing”</a:t>
            </a:r>
          </a:p>
          <a:p>
            <a:pPr lvl="1"/>
            <a:r>
              <a:rPr lang="en-US" dirty="0" smtClean="0"/>
              <a:t>Method of calculation used by US to determine price in Thailand</a:t>
            </a:r>
          </a:p>
          <a:p>
            <a:pPr lvl="1"/>
            <a:r>
              <a:rPr lang="en-US" dirty="0" smtClean="0"/>
              <a:t>Bags sold in Thailand at a price lower than US import price are set at zero (instead of minus)</a:t>
            </a:r>
          </a:p>
          <a:p>
            <a:pPr lvl="1"/>
            <a:r>
              <a:rPr lang="en-US" dirty="0" smtClean="0"/>
              <a:t>Results in a higher average price for pages sold in Thailand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Thailand asked WTO to decide</a:t>
            </a:r>
          </a:p>
          <a:p>
            <a:pPr lvl="1"/>
            <a:r>
              <a:rPr lang="en-US" dirty="0" smtClean="0"/>
              <a:t>Use of zeroing was wrong, according to WTO</a:t>
            </a:r>
          </a:p>
          <a:p>
            <a:pPr lvl="1"/>
            <a:r>
              <a:rPr lang="en-US" dirty="0" smtClean="0"/>
              <a:t>WTO also ruled against US on zeroing in case brought by EU</a:t>
            </a:r>
          </a:p>
          <a:p>
            <a:pPr lvl="1"/>
            <a:r>
              <a:rPr lang="en-US" dirty="0" smtClean="0"/>
              <a:t>WTO decided in favor of Thailand, 2010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34424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11150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5254</TotalTime>
  <Words>1618</Words>
  <Application>Microsoft Macintosh PowerPoint</Application>
  <PresentationFormat>On-screen Show (4:3)</PresentationFormat>
  <Paragraphs>356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Lecture 5  Trade Policy and Industrialization</vt:lpstr>
      <vt:lpstr>Trade policy as industrial policy</vt:lpstr>
      <vt:lpstr>ISI</vt:lpstr>
      <vt:lpstr>Tariff</vt:lpstr>
      <vt:lpstr>Standard (static) tariff analysis</vt:lpstr>
      <vt:lpstr>Standard tariff analysis</vt:lpstr>
      <vt:lpstr>Under effective ISI</vt:lpstr>
      <vt:lpstr>ISI History</vt:lpstr>
      <vt:lpstr>Average Tariff Rates on Manufactured Products (we have seen this from class reading)</vt:lpstr>
      <vt:lpstr>ISI – Latin America</vt:lpstr>
      <vt:lpstr>Initial success and then…</vt:lpstr>
      <vt:lpstr>The Hard Part</vt:lpstr>
      <vt:lpstr>Take 5 minutes</vt:lpstr>
      <vt:lpstr>Rate of import protection, manufactured goods</vt:lpstr>
      <vt:lpstr>Problems with ISI</vt:lpstr>
      <vt:lpstr>Successes</vt:lpstr>
      <vt:lpstr>Take 2 minutes</vt:lpstr>
      <vt:lpstr>Trade protection </vt:lpstr>
      <vt:lpstr>Export promotion industrialization (EPI)</vt:lpstr>
      <vt:lpstr>Export Subsidy</vt:lpstr>
      <vt:lpstr>Constraints on IP</vt:lpstr>
      <vt:lpstr>3 examples of countries unable to use IP  to protect/support domestic producers  because of WTO rules  </vt:lpstr>
      <vt:lpstr>Attempt to use tariff protection Example: Autos US-China</vt:lpstr>
      <vt:lpstr>Attempt to use export subsidies Example: US-China dispute </vt:lpstr>
      <vt:lpstr>Attempt to use LCR Example: Solar panels India-US</vt:lpstr>
      <vt:lpstr>Anti-dumping Example: Plastic bags Thailand-US </vt:lpstr>
      <vt:lpstr>Thank you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191</cp:revision>
  <cp:lastPrinted>2018-02-19T10:48:37Z</cp:lastPrinted>
  <dcterms:created xsi:type="dcterms:W3CDTF">2016-07-28T03:22:09Z</dcterms:created>
  <dcterms:modified xsi:type="dcterms:W3CDTF">2019-02-12T01:14:30Z</dcterms:modified>
</cp:coreProperties>
</file>