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7"/>
  </p:notesMasterIdLst>
  <p:sldIdLst>
    <p:sldId id="256" r:id="rId2"/>
    <p:sldId id="279" r:id="rId3"/>
    <p:sldId id="283" r:id="rId4"/>
    <p:sldId id="270" r:id="rId5"/>
    <p:sldId id="281" r:id="rId6"/>
    <p:sldId id="271" r:id="rId7"/>
    <p:sldId id="274" r:id="rId8"/>
    <p:sldId id="275" r:id="rId9"/>
    <p:sldId id="277" r:id="rId10"/>
    <p:sldId id="278" r:id="rId11"/>
    <p:sldId id="272" r:id="rId12"/>
    <p:sldId id="284" r:id="rId13"/>
    <p:sldId id="273" r:id="rId14"/>
    <p:sldId id="285" r:id="rId15"/>
    <p:sldId id="276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24/03/2021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Climate change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D5BF9-5ADA-44C7-B382-ED53FDB1D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E2BF3A8-5DF1-442F-9479-2F8502547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DFCD7B-F179-4C9A-931C-946AC38E4700}"/>
              </a:ext>
            </a:extLst>
          </p:cNvPr>
          <p:cNvSpPr txBox="1"/>
          <p:nvPr/>
        </p:nvSpPr>
        <p:spPr>
          <a:xfrm>
            <a:off x="1354164" y="1924089"/>
            <a:ext cx="5038887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Mean global surface temperature has risen by approximately 1.1°C since the beginning of the industrial revolution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16 of the 17 warmest years in modern times have occurred since 2001, largely resulting from  greenhouse gas emissions from human activities into the atmosphere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Ice caps are melting, oceans are acidifying, and the steadily rising sea level together with ever stronger typhoons and occurrence of natural disasters</a:t>
            </a:r>
            <a:endParaRPr lang="en-ID" sz="2200" dirty="0"/>
          </a:p>
        </p:txBody>
      </p:sp>
      <p:pic>
        <p:nvPicPr>
          <p:cNvPr id="1026" name="Picture 2" descr="Worst case scenario': Polar ice caps and Greenland ice sheet melting six  times faster than in 1990s | The Independent | The Independent">
            <a:extLst>
              <a:ext uri="{FF2B5EF4-FFF2-40B4-BE49-F238E27FC236}">
                <a16:creationId xmlns:a16="http://schemas.microsoft.com/office/drawing/2014/main" id="{75A45FCB-40BA-4C1C-916C-FDF0A2D0A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553" y="1853754"/>
            <a:ext cx="5708447" cy="427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278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1343C-3A5C-48AC-992F-EF110F63A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warming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F35FAAB-DF59-4E52-B65C-801D520CC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6146" name="Picture 2" descr="diagram of climate change - Google Search | Global warming, What is climate,  Climate change">
            <a:extLst>
              <a:ext uri="{FF2B5EF4-FFF2-40B4-BE49-F238E27FC236}">
                <a16:creationId xmlns:a16="http://schemas.microsoft.com/office/drawing/2014/main" id="{54C3F356-CF5B-40C9-931F-AB425FCE30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6"/>
          <a:stretch/>
        </p:blipFill>
        <p:spPr bwMode="auto">
          <a:xfrm>
            <a:off x="8083449" y="1"/>
            <a:ext cx="4108550" cy="3153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Global warming for kids: A simple explanation of climate change">
            <a:extLst>
              <a:ext uri="{FF2B5EF4-FFF2-40B4-BE49-F238E27FC236}">
                <a16:creationId xmlns:a16="http://schemas.microsoft.com/office/drawing/2014/main" id="{94CB9BC2-4913-4A01-8DEE-B4592F3B2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449" y="3318785"/>
            <a:ext cx="4108552" cy="351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5BE162-A09D-4BBD-9527-2E8B35F97EC6}"/>
              </a:ext>
            </a:extLst>
          </p:cNvPr>
          <p:cNvSpPr txBox="1"/>
          <p:nvPr/>
        </p:nvSpPr>
        <p:spPr>
          <a:xfrm>
            <a:off x="1406743" y="1929275"/>
            <a:ext cx="6561043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Destruction of the world’s forests and gas emissions from industries and cars contribute to climate change caused by global warming through the greenhouse effect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Simplified explanation of global warming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incoming solar radiation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re-radiation to outer space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with accumulation of greenhouse gasses, sun’s rays are blocked and cannot be re-radiated to outer space, thereby causing global warming</a:t>
            </a:r>
          </a:p>
          <a:p>
            <a:r>
              <a:rPr lang="en-ID" sz="2200" dirty="0"/>
              <a:t>Global warming: one of the main causes of climate change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37633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15A1E-7B7B-4DB2-AE18-AA1823406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89391"/>
            <a:ext cx="9603275" cy="1049235"/>
          </a:xfrm>
        </p:spPr>
        <p:txBody>
          <a:bodyPr/>
          <a:lstStyle/>
          <a:p>
            <a:r>
              <a:rPr lang="en-US" dirty="0"/>
              <a:t>Climate change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C24E939-58E9-4293-8ADE-9F9266EAE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852667-98F8-47D8-B680-C8CE70ABDAAA}"/>
              </a:ext>
            </a:extLst>
          </p:cNvPr>
          <p:cNvSpPr txBox="1"/>
          <p:nvPr/>
        </p:nvSpPr>
        <p:spPr>
          <a:xfrm>
            <a:off x="1451579" y="1914416"/>
            <a:ext cx="446720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Without urgent action to address climate change, the world population will experience declining freshwater and crop yields, increasing loss of forests and farmlands, rising sea levels threatening coastal communities, and a surge in infectious diseases such as dengue and malaria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At the 2015 United Nations Climate Change Conference in Paris, leaders from 195 nations committed to limit global warming to well below 2.0°C</a:t>
            </a:r>
            <a:endParaRPr lang="en-ID" sz="2200" dirty="0"/>
          </a:p>
          <a:p>
            <a:endParaRPr lang="en-ID" sz="2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FBF22D-B6B3-49B9-8DC8-36E7314F6D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465" t="24260" r="14319" b="2991"/>
          <a:stretch/>
        </p:blipFill>
        <p:spPr>
          <a:xfrm>
            <a:off x="6273215" y="1821050"/>
            <a:ext cx="5918786" cy="430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719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17B05-DF13-498B-8D92-86A31EE67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2D2678-47F3-47EC-9F63-B202E3235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AD2C9A-65EB-4B14-9AFF-D632335B9FC3}"/>
              </a:ext>
            </a:extLst>
          </p:cNvPr>
          <p:cNvSpPr txBox="1"/>
          <p:nvPr/>
        </p:nvSpPr>
        <p:spPr>
          <a:xfrm>
            <a:off x="1379350" y="1853754"/>
            <a:ext cx="4223287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u="sng" dirty="0"/>
              <a:t>Global warming</a:t>
            </a:r>
            <a:r>
              <a:rPr lang="en-US" sz="2200" dirty="0"/>
              <a:t>: increasing average temperatures attributed to human activities that emit greenhouse gases (CO2, CO)</a:t>
            </a:r>
          </a:p>
          <a:p>
            <a:pPr>
              <a:spcAft>
                <a:spcPts val="1200"/>
              </a:spcAft>
            </a:pPr>
            <a:r>
              <a:rPr lang="en-US" sz="2200" u="sng" dirty="0"/>
              <a:t>Climate change</a:t>
            </a:r>
            <a:r>
              <a:rPr lang="en-US" sz="2200" dirty="0"/>
              <a:t>: changes in climate that alter underlying probabilities of weather outcomes</a:t>
            </a:r>
          </a:p>
          <a:p>
            <a:pPr>
              <a:spcAft>
                <a:spcPts val="1200"/>
              </a:spcAft>
            </a:pPr>
            <a:r>
              <a:rPr lang="en-US" sz="2200" u="sng" dirty="0"/>
              <a:t>Sustainability</a:t>
            </a:r>
            <a:r>
              <a:rPr lang="en-US" sz="2200" dirty="0"/>
              <a:t>: meeting the demands of the present generation without compromising the needs of future generations </a:t>
            </a:r>
            <a:endParaRPr lang="en-ID" sz="2200" dirty="0"/>
          </a:p>
        </p:txBody>
      </p:sp>
      <p:pic>
        <p:nvPicPr>
          <p:cNvPr id="7170" name="Picture 2" descr="What is climate change? A really simple guide - BBC News">
            <a:extLst>
              <a:ext uri="{FF2B5EF4-FFF2-40B4-BE49-F238E27FC236}">
                <a16:creationId xmlns:a16="http://schemas.microsoft.com/office/drawing/2014/main" id="{EB02BC82-3285-4ACC-A0F1-670C5EE49B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2"/>
          <a:stretch/>
        </p:blipFill>
        <p:spPr bwMode="auto">
          <a:xfrm>
            <a:off x="5827363" y="1853754"/>
            <a:ext cx="6364637" cy="427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586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2340E-634F-48D0-A41B-22789950D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Impacts of climate change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2D56B2-93B8-434C-897B-9D2691D32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F22FD5-54EA-4083-8D3F-D1AB5E4D9660}"/>
              </a:ext>
            </a:extLst>
          </p:cNvPr>
          <p:cNvSpPr txBox="1"/>
          <p:nvPr/>
        </p:nvSpPr>
        <p:spPr>
          <a:xfrm>
            <a:off x="1451579" y="1929275"/>
            <a:ext cx="5863621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Temperature Change </a:t>
            </a:r>
            <a:r>
              <a:rPr lang="en-US" sz="2200" dirty="0"/>
              <a:t>average temperatures could increase by more than 6°C above preindustrial levels by the end of the 21st century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Heat Extremes </a:t>
            </a:r>
            <a:r>
              <a:rPr lang="en-US" sz="2200" dirty="0"/>
              <a:t> Heat extremes may spread over the world’s land mass. If no actions are taken, the world could enter into entirely new climate patterns due to frequent occurrence of heat extremes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Precipitation</a:t>
            </a:r>
            <a:r>
              <a:rPr lang="en-US" sz="2200" dirty="0"/>
              <a:t> an upward trend in annual mean precipitation, along with frequent and intense rainfall will thereby cause more severe flooding</a:t>
            </a:r>
          </a:p>
        </p:txBody>
      </p:sp>
      <p:pic>
        <p:nvPicPr>
          <p:cNvPr id="2050" name="Picture 2" descr="Drought-Ravaged Malawi Faces Largest Humanitarian Emergency in its History  | Center for Strategic and International Studies">
            <a:extLst>
              <a:ext uri="{FF2B5EF4-FFF2-40B4-BE49-F238E27FC236}">
                <a16:creationId xmlns:a16="http://schemas.microsoft.com/office/drawing/2014/main" id="{E0D9D3F8-3B16-4763-89B5-82A8F21F0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069" y="1853753"/>
            <a:ext cx="4604932" cy="257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hina floods: Over 140 dead as Yangtze River bursts banks | News | DW |  13.07.2020">
            <a:extLst>
              <a:ext uri="{FF2B5EF4-FFF2-40B4-BE49-F238E27FC236}">
                <a16:creationId xmlns:a16="http://schemas.microsoft.com/office/drawing/2014/main" id="{6A58D604-30E1-40F2-ACB2-417B0DBA3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7069" y="4455992"/>
            <a:ext cx="4604932" cy="238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000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8697AD-6E00-4C91-8C81-1F4516163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5AFCEAF-BA4C-4842-89E8-962073AF1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climate change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5BB523-C628-4924-88E6-FD067F1880F0}"/>
              </a:ext>
            </a:extLst>
          </p:cNvPr>
          <p:cNvSpPr txBox="1"/>
          <p:nvPr/>
        </p:nvSpPr>
        <p:spPr>
          <a:xfrm>
            <a:off x="1388985" y="1928931"/>
            <a:ext cx="5895218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Sea-Level Rise </a:t>
            </a:r>
            <a:r>
              <a:rPr lang="en-US" sz="2200" dirty="0"/>
              <a:t>sea-level could rise to 1.4m and even more in the future. For every degree of global warming, sea-level rise will be at least 2.3m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Tropical Cyclones</a:t>
            </a:r>
            <a:r>
              <a:rPr lang="en-US" sz="2200" dirty="0"/>
              <a:t> rising global average temperature could cause upward trend in damages due to increasing cyclone frequency and strength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Agriculture </a:t>
            </a:r>
            <a:r>
              <a:rPr lang="en-US" sz="2200" dirty="0"/>
              <a:t> food security threats through higher temperatures, drier conditions, sea-level rise, and flooding and relates to the potential effects carbon monoxide from fertilization</a:t>
            </a:r>
            <a:endParaRPr lang="en-ID" sz="2200" dirty="0"/>
          </a:p>
        </p:txBody>
      </p:sp>
      <p:pic>
        <p:nvPicPr>
          <p:cNvPr id="7" name="Picture 4" descr="The Problem With Hurricane Storm Categories | Time">
            <a:extLst>
              <a:ext uri="{FF2B5EF4-FFF2-40B4-BE49-F238E27FC236}">
                <a16:creationId xmlns:a16="http://schemas.microsoft.com/office/drawing/2014/main" id="{297C1543-71C3-47EA-A8BE-435BCD3DBB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03"/>
          <a:stretch/>
        </p:blipFill>
        <p:spPr bwMode="auto">
          <a:xfrm>
            <a:off x="7100010" y="1854200"/>
            <a:ext cx="5091990" cy="427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361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FABAB35-7187-472B-9E83-5A16C2DDB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70DBBFA-046A-4210-A573-538595DD9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climate change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FEF411-B7FA-4287-AE58-D587ED21B961}"/>
              </a:ext>
            </a:extLst>
          </p:cNvPr>
          <p:cNvSpPr txBox="1"/>
          <p:nvPr/>
        </p:nvSpPr>
        <p:spPr>
          <a:xfrm>
            <a:off x="1450975" y="1854200"/>
            <a:ext cx="5476767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Fisheries and Reef Ecosystems </a:t>
            </a:r>
            <a:r>
              <a:rPr lang="en-US" sz="2200" dirty="0"/>
              <a:t>coral reef systems are projected to collapse due to mass bleaching with global warming up to 2°C;  causing severe consequences for coastal livelihoods such as reduced fish stocks and tourism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Energy Security</a:t>
            </a:r>
            <a:r>
              <a:rPr lang="en-US" sz="2200" dirty="0"/>
              <a:t> increasing unavailability of water will cause intermittent performance of hydropower plants and potential grid infrastructure failure; and continued reliance on unsustainable fossil fuels and energy imports</a:t>
            </a:r>
          </a:p>
        </p:txBody>
      </p:sp>
      <p:pic>
        <p:nvPicPr>
          <p:cNvPr id="8194" name="Picture 2" descr="The Intellectual Migrant-A Biography : Destruction of Philippines Coral  Reefs-Only 5% Remain">
            <a:extLst>
              <a:ext uri="{FF2B5EF4-FFF2-40B4-BE49-F238E27FC236}">
                <a16:creationId xmlns:a16="http://schemas.microsoft.com/office/drawing/2014/main" id="{A994DBDB-FD96-4164-890C-B7737F2CB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647" y="1854200"/>
            <a:ext cx="4396353" cy="260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Visual Indicators of a Healthy Reef - AquaViews">
            <a:extLst>
              <a:ext uri="{FF2B5EF4-FFF2-40B4-BE49-F238E27FC236}">
                <a16:creationId xmlns:a16="http://schemas.microsoft.com/office/drawing/2014/main" id="{9A1BDC0D-1ACD-4561-9EE2-37B9556159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62"/>
          <a:stretch/>
        </p:blipFill>
        <p:spPr bwMode="auto">
          <a:xfrm>
            <a:off x="7795647" y="4455753"/>
            <a:ext cx="4396353" cy="24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950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CF21933-8976-4852-B704-EAAF30AED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7EA16B-01CF-4D19-B4A8-AF28ED875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climate change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5A43F0-B668-45AB-AB57-BE48DD49BFD1}"/>
              </a:ext>
            </a:extLst>
          </p:cNvPr>
          <p:cNvSpPr txBox="1"/>
          <p:nvPr/>
        </p:nvSpPr>
        <p:spPr>
          <a:xfrm>
            <a:off x="1450975" y="1930001"/>
            <a:ext cx="550001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Migration</a:t>
            </a:r>
            <a:r>
              <a:rPr lang="en-US" sz="2200" dirty="0"/>
              <a:t> degradation of natural resources through climate change will increase rural poverty and migration to cities, which will in turn add to the growth of informal settlements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Cities</a:t>
            </a:r>
            <a:r>
              <a:rPr lang="en-US" sz="2200" dirty="0"/>
              <a:t> </a:t>
            </a:r>
            <a:r>
              <a:rPr lang="en-US" sz="2400" dirty="0"/>
              <a:t>emit large amounts of greenhouse gases due to concentrated activities; and </a:t>
            </a:r>
            <a:r>
              <a:rPr lang="en-US" sz="2200" dirty="0"/>
              <a:t>will be vulnerable due to their reliance on global supply chains, and occurrence of local disasters</a:t>
            </a:r>
            <a:endParaRPr lang="en-ID" sz="2200" dirty="0"/>
          </a:p>
        </p:txBody>
      </p:sp>
      <p:pic>
        <p:nvPicPr>
          <p:cNvPr id="3074" name="Picture 2" descr="Severe Floods Hit 760,000 People in West and Central Africa | World News |  US News">
            <a:extLst>
              <a:ext uri="{FF2B5EF4-FFF2-40B4-BE49-F238E27FC236}">
                <a16:creationId xmlns:a16="http://schemas.microsoft.com/office/drawing/2014/main" id="{97F591D3-06E2-4F4D-A2F4-123AE0BF15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24"/>
          <a:stretch/>
        </p:blipFill>
        <p:spPr bwMode="auto">
          <a:xfrm>
            <a:off x="7799284" y="1854200"/>
            <a:ext cx="4392716" cy="237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auses, Effects and Impressive Solutions to Air Pollution - Conserve Energy  Future">
            <a:extLst>
              <a:ext uri="{FF2B5EF4-FFF2-40B4-BE49-F238E27FC236}">
                <a16:creationId xmlns:a16="http://schemas.microsoft.com/office/drawing/2014/main" id="{AF4C59E6-BA8D-48EF-BB0D-F7020A3B9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284" y="4225704"/>
            <a:ext cx="4392716" cy="270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710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D9DAEED-3C8F-496F-804F-7A9B72175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02F3F9-AC66-4BF2-9044-53B39C365C80}"/>
              </a:ext>
            </a:extLst>
          </p:cNvPr>
          <p:cNvSpPr txBox="1"/>
          <p:nvPr/>
        </p:nvSpPr>
        <p:spPr>
          <a:xfrm>
            <a:off x="1369664" y="1938602"/>
            <a:ext cx="5038885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Health</a:t>
            </a:r>
            <a:r>
              <a:rPr lang="en-US" sz="2200" dirty="0"/>
              <a:t> more cases of heat-related deaths, particularly among the elderly, increase in the number cases of vector-borne diseases due to global warming 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Supply Chains </a:t>
            </a:r>
            <a:r>
              <a:rPr lang="en-US" sz="2200" dirty="0"/>
              <a:t>disruption in supply chains caused by extreme weather events can affect the highly interlinked global trade network; production and consumption can therefore suffer from events outside the region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68B591B-A456-438A-84E3-72946432E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climate change</a:t>
            </a:r>
            <a:endParaRPr lang="en-ID" dirty="0"/>
          </a:p>
        </p:txBody>
      </p:sp>
      <p:pic>
        <p:nvPicPr>
          <p:cNvPr id="9218" name="Picture 2" descr="Coronavirus and Supply Chain Disruption: What Firms Can Learn -  Knowledge@Wharton">
            <a:extLst>
              <a:ext uri="{FF2B5EF4-FFF2-40B4-BE49-F238E27FC236}">
                <a16:creationId xmlns:a16="http://schemas.microsoft.com/office/drawing/2014/main" id="{70C72BA8-C6BA-4BC5-8ADD-27E15260A3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897"/>
          <a:stretch/>
        </p:blipFill>
        <p:spPr bwMode="auto">
          <a:xfrm>
            <a:off x="8075954" y="4341678"/>
            <a:ext cx="4116046" cy="251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pact of climate and climate change on vector-borne diseases - BugBitten">
            <a:extLst>
              <a:ext uri="{FF2B5EF4-FFF2-40B4-BE49-F238E27FC236}">
                <a16:creationId xmlns:a16="http://schemas.microsoft.com/office/drawing/2014/main" id="{79EC59FB-5D03-4978-88B5-CCBA8AA125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3"/>
          <a:stretch/>
        </p:blipFill>
        <p:spPr bwMode="auto">
          <a:xfrm>
            <a:off x="8075954" y="1825356"/>
            <a:ext cx="4116046" cy="251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6554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78DC0-7D08-4315-94B8-150118BC7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Climate Change mitigation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6C5700B-CBD7-401D-BCB6-3839E248F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6F0400-87BD-4EFA-A8CE-BBEA5166910B}"/>
              </a:ext>
            </a:extLst>
          </p:cNvPr>
          <p:cNvSpPr txBox="1"/>
          <p:nvPr/>
        </p:nvSpPr>
        <p:spPr>
          <a:xfrm>
            <a:off x="1450975" y="1861949"/>
            <a:ext cx="6077918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Climate change mitigation: </a:t>
            </a:r>
            <a:r>
              <a:rPr lang="en-US" sz="2200" b="0" i="0" dirty="0">
                <a:effectLst/>
                <a:latin typeface="NexusSans"/>
              </a:rPr>
              <a:t>any actions or efforts taken to reduce or prevent the long-term risks of climate change on human life and property by reducing the sources or enhancing the sinks of greenhouse gases emissions</a:t>
            </a:r>
            <a:endParaRPr lang="en-US" sz="2200" u="sng" dirty="0"/>
          </a:p>
          <a:p>
            <a:pPr>
              <a:spcAft>
                <a:spcPts val="1200"/>
              </a:spcAft>
            </a:pPr>
            <a:r>
              <a:rPr lang="en-US" sz="2200" dirty="0"/>
              <a:t>Examples of mitigation strategies: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i="0" dirty="0">
                <a:solidFill>
                  <a:srgbClr val="202124"/>
                </a:solidFill>
                <a:effectLst/>
              </a:rPr>
              <a:t>adopting renewable energy sources like solar, wind and small hydro;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202124"/>
                </a:solidFill>
                <a:effectLst/>
              </a:rPr>
              <a:t>developing sustainable transport </a:t>
            </a:r>
            <a:r>
              <a:rPr lang="en-US" sz="2200" dirty="0">
                <a:solidFill>
                  <a:srgbClr val="202124"/>
                </a:solidFill>
              </a:rPr>
              <a:t>(</a:t>
            </a:r>
            <a:r>
              <a:rPr lang="en-US" sz="2200" b="0" i="0" dirty="0">
                <a:solidFill>
                  <a:srgbClr val="202124"/>
                </a:solidFill>
                <a:effectLst/>
              </a:rPr>
              <a:t>bus rapid transit, electric vehicles, and biofuels)</a:t>
            </a:r>
            <a:endParaRPr lang="en-US" sz="2200" dirty="0">
              <a:solidFill>
                <a:srgbClr val="202124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b="0" i="0" dirty="0">
                <a:solidFill>
                  <a:srgbClr val="202124"/>
                </a:solidFill>
                <a:effectLst/>
              </a:rPr>
              <a:t>promoting more sustainable uses of land </a:t>
            </a:r>
            <a:endParaRPr lang="en-ID" sz="2200" dirty="0"/>
          </a:p>
        </p:txBody>
      </p:sp>
      <p:pic>
        <p:nvPicPr>
          <p:cNvPr id="9" name="Picture 2" descr="Mitigation and Adaptation | Solutions – Climate Change: Vital Signs of the  Planet">
            <a:extLst>
              <a:ext uri="{FF2B5EF4-FFF2-40B4-BE49-F238E27FC236}">
                <a16:creationId xmlns:a16="http://schemas.microsoft.com/office/drawing/2014/main" id="{A81C5194-AF8E-4CC0-8333-753206B66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108" y="1854199"/>
            <a:ext cx="4039892" cy="246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or new urban rail — Modern streetcars now lead light rail revolution |  Light Rail Now">
            <a:extLst>
              <a:ext uri="{FF2B5EF4-FFF2-40B4-BE49-F238E27FC236}">
                <a16:creationId xmlns:a16="http://schemas.microsoft.com/office/drawing/2014/main" id="{5B8163E4-B1E0-4293-BF92-473CA4A2ED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67"/>
          <a:stretch/>
        </p:blipFill>
        <p:spPr bwMode="auto">
          <a:xfrm>
            <a:off x="8152108" y="4315811"/>
            <a:ext cx="4039892" cy="251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707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03476-3D0E-4F85-9E25-E417BFD19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Climate change adaptation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ED11870-DF3E-4407-9E68-A07CC30E3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515C46-0E1B-443A-9B27-A4C9E064ACFF}"/>
              </a:ext>
            </a:extLst>
          </p:cNvPr>
          <p:cNvSpPr txBox="1"/>
          <p:nvPr/>
        </p:nvSpPr>
        <p:spPr>
          <a:xfrm>
            <a:off x="1450975" y="1854200"/>
            <a:ext cx="65306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Climate change adaptation</a:t>
            </a:r>
            <a:r>
              <a:rPr lang="en-US" sz="2200" dirty="0"/>
              <a:t>: adjustments in ecological, social or economic systems in response to actual or expected climatic effects. This requires changes in processes and practices to lessen the impacts of climate change</a:t>
            </a:r>
          </a:p>
          <a:p>
            <a:r>
              <a:rPr lang="en-US" sz="2200" dirty="0"/>
              <a:t> </a:t>
            </a:r>
          </a:p>
          <a:p>
            <a:r>
              <a:rPr lang="en-US" sz="2200" b="0" i="0" dirty="0">
                <a:solidFill>
                  <a:srgbClr val="202124"/>
                </a:solidFill>
                <a:effectLst/>
              </a:rPr>
              <a:t>Examples of </a:t>
            </a:r>
            <a:r>
              <a:rPr lang="en-US" sz="2200" i="0" dirty="0">
                <a:solidFill>
                  <a:srgbClr val="202124"/>
                </a:solidFill>
                <a:effectLst/>
              </a:rPr>
              <a:t>adaptation measures: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2124"/>
                </a:solidFill>
              </a:rPr>
              <a:t>Inventorying and tracking of ecological resources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2124"/>
                </a:solidFill>
              </a:rPr>
              <a:t>i</a:t>
            </a:r>
            <a:r>
              <a:rPr lang="en-US" sz="2200" i="0" dirty="0">
                <a:solidFill>
                  <a:srgbClr val="202124"/>
                </a:solidFill>
                <a:effectLst/>
              </a:rPr>
              <a:t>mplementing early warning systems to anticipate natural disasters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2124"/>
                </a:solidFill>
              </a:rPr>
              <a:t>Restoring and expanding natural ecosystem barriers (mangroves, reforestation)</a:t>
            </a:r>
            <a:endParaRPr lang="en-US" sz="2200" i="0" dirty="0">
              <a:solidFill>
                <a:srgbClr val="202124"/>
              </a:solidFill>
              <a:effectLst/>
            </a:endParaRPr>
          </a:p>
        </p:txBody>
      </p:sp>
      <p:pic>
        <p:nvPicPr>
          <p:cNvPr id="5" name="Picture 2" descr="5 ways we need to adapt to climate change -- or pay the price">
            <a:extLst>
              <a:ext uri="{FF2B5EF4-FFF2-40B4-BE49-F238E27FC236}">
                <a16:creationId xmlns:a16="http://schemas.microsoft.com/office/drawing/2014/main" id="{F7984053-6764-4DD7-AC37-DBEC05EDD8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2"/>
          <a:stretch/>
        </p:blipFill>
        <p:spPr bwMode="auto">
          <a:xfrm>
            <a:off x="8166099" y="4533254"/>
            <a:ext cx="4025901" cy="232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Adapting to climate change: We're doing it wrong">
            <a:extLst>
              <a:ext uri="{FF2B5EF4-FFF2-40B4-BE49-F238E27FC236}">
                <a16:creationId xmlns:a16="http://schemas.microsoft.com/office/drawing/2014/main" id="{3A6D537F-6DFB-4871-87DC-89939DAA7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6099" y="1854200"/>
            <a:ext cx="4025901" cy="267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832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B34AF-3882-4026-B44D-BDBB599B8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Policy implications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1A8CB93-FAD4-4386-A726-F12F3B8CB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6F4AB6-CB12-4F49-BF32-7B71DC11C9EE}"/>
              </a:ext>
            </a:extLst>
          </p:cNvPr>
          <p:cNvSpPr txBox="1"/>
          <p:nvPr/>
        </p:nvSpPr>
        <p:spPr>
          <a:xfrm>
            <a:off x="1451579" y="1853754"/>
            <a:ext cx="4980218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Mainstreaming climate change actions in development planning is crucial for cost-effective and sustainable development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Climate mainstreaming requires harmonization of climate change agendas into existing national programs and policies; it also requires financial and technical support to address issues of climate change while ensuring economic growth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584F74-0F22-4316-9F22-8F1DAC8657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682" t="23503" r="15742" b="2825"/>
          <a:stretch/>
        </p:blipFill>
        <p:spPr>
          <a:xfrm>
            <a:off x="6555783" y="1853754"/>
            <a:ext cx="5636217" cy="427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678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64A188E-2EAF-4813-ADD2-57E2F65C9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01910C-C65C-4097-990A-76B388FD68CA}"/>
              </a:ext>
            </a:extLst>
          </p:cNvPr>
          <p:cNvSpPr txBox="1"/>
          <p:nvPr/>
        </p:nvSpPr>
        <p:spPr>
          <a:xfrm>
            <a:off x="1443832" y="1879898"/>
            <a:ext cx="545291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Programs to improve the economic alternatives of the poor: irrigation, sustainable farming and use of  alternative fuels provide incentives to increase farmers’ productivity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Industrial emissions abatement practice: regulations to limit industrial pollution, including taxation on emissions, tradeable emission permits, quotas and standards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Proactive stance toward climate change and environmental degradation through public policies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4559905-144F-479E-92CD-9E535BA30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Policy implications</a:t>
            </a:r>
            <a:endParaRPr lang="en-ID" dirty="0"/>
          </a:p>
        </p:txBody>
      </p:sp>
      <p:pic>
        <p:nvPicPr>
          <p:cNvPr id="10242" name="Picture 2" descr="Where is OISCA - Japan - Mt. Fuji Reforestation Project">
            <a:extLst>
              <a:ext uri="{FF2B5EF4-FFF2-40B4-BE49-F238E27FC236}">
                <a16:creationId xmlns:a16="http://schemas.microsoft.com/office/drawing/2014/main" id="{F87D2596-181B-459E-8120-226918A1A0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88"/>
          <a:stretch/>
        </p:blipFill>
        <p:spPr bwMode="auto">
          <a:xfrm>
            <a:off x="6896746" y="1854200"/>
            <a:ext cx="5320420" cy="429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310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08E60-7E5B-46EE-AB67-B19CB53F7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777AEB-28A2-43F4-9DF6-E82DF5E98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F2715A-8872-4908-AA7D-84D479C88459}"/>
              </a:ext>
            </a:extLst>
          </p:cNvPr>
          <p:cNvSpPr txBox="1"/>
          <p:nvPr/>
        </p:nvSpPr>
        <p:spPr>
          <a:xfrm>
            <a:off x="2067087" y="2412286"/>
            <a:ext cx="8789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ID" dirty="0"/>
          </a:p>
          <a:p>
            <a:r>
              <a:rPr lang="en-ID" dirty="0"/>
              <a:t>https://www.adb.org/sites/default/files/publication/325251/region-risk-climate-change.pdf</a:t>
            </a:r>
          </a:p>
        </p:txBody>
      </p:sp>
    </p:spTree>
    <p:extLst>
      <p:ext uri="{BB962C8B-B14F-4D97-AF65-F5344CB8AC3E}">
        <p14:creationId xmlns:p14="http://schemas.microsoft.com/office/powerpoint/2010/main" val="286052292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1156</TotalTime>
  <Words>914</Words>
  <Application>Microsoft Office PowerPoint</Application>
  <PresentationFormat>Widescreen</PresentationFormat>
  <Paragraphs>76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Gill Sans MT</vt:lpstr>
      <vt:lpstr>NexusSans</vt:lpstr>
      <vt:lpstr>Gallery</vt:lpstr>
      <vt:lpstr>Climate change</vt:lpstr>
      <vt:lpstr>overview</vt:lpstr>
      <vt:lpstr>Global warming</vt:lpstr>
      <vt:lpstr>Climate change</vt:lpstr>
      <vt:lpstr>definitions</vt:lpstr>
      <vt:lpstr>Impacts of climate change</vt:lpstr>
      <vt:lpstr>Impacts of climate change</vt:lpstr>
      <vt:lpstr>Impacts of climate change</vt:lpstr>
      <vt:lpstr>Impacts of climate change</vt:lpstr>
      <vt:lpstr>Impacts of climate change</vt:lpstr>
      <vt:lpstr>Climate Change mitigation</vt:lpstr>
      <vt:lpstr>Climate change adaptation</vt:lpstr>
      <vt:lpstr>Policy implications</vt:lpstr>
      <vt:lpstr>Policy implications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79</cp:revision>
  <dcterms:created xsi:type="dcterms:W3CDTF">2021-02-18T04:58:22Z</dcterms:created>
  <dcterms:modified xsi:type="dcterms:W3CDTF">2021-03-24T14:30:40Z</dcterms:modified>
</cp:coreProperties>
</file>