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diagrams/layout2.xml" ContentType="application/vnd.openxmlformats-officedocument.drawingml.diagramLayout+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381" r:id="rId1"/>
  </p:sldMasterIdLst>
  <p:notesMasterIdLst>
    <p:notesMasterId r:id="rId42"/>
  </p:notesMasterIdLst>
  <p:handoutMasterIdLst>
    <p:handoutMasterId r:id="rId43"/>
  </p:handoutMasterIdLst>
  <p:sldIdLst>
    <p:sldId id="256" r:id="rId2"/>
    <p:sldId id="257" r:id="rId3"/>
    <p:sldId id="258" r:id="rId4"/>
    <p:sldId id="259" r:id="rId5"/>
    <p:sldId id="260" r:id="rId6"/>
    <p:sldId id="261" r:id="rId7"/>
    <p:sldId id="262" r:id="rId8"/>
    <p:sldId id="264" r:id="rId9"/>
    <p:sldId id="291" r:id="rId10"/>
    <p:sldId id="266" r:id="rId11"/>
    <p:sldId id="292" r:id="rId12"/>
    <p:sldId id="267" r:id="rId13"/>
    <p:sldId id="263" r:id="rId14"/>
    <p:sldId id="268" r:id="rId15"/>
    <p:sldId id="270" r:id="rId16"/>
    <p:sldId id="271" r:id="rId17"/>
    <p:sldId id="272" r:id="rId18"/>
    <p:sldId id="293" r:id="rId19"/>
    <p:sldId id="273" r:id="rId20"/>
    <p:sldId id="274" r:id="rId21"/>
    <p:sldId id="275" r:id="rId22"/>
    <p:sldId id="276" r:id="rId23"/>
    <p:sldId id="277" r:id="rId24"/>
    <p:sldId id="278" r:id="rId25"/>
    <p:sldId id="279" r:id="rId26"/>
    <p:sldId id="299" r:id="rId27"/>
    <p:sldId id="269" r:id="rId28"/>
    <p:sldId id="265" r:id="rId29"/>
    <p:sldId id="280" r:id="rId30"/>
    <p:sldId id="281" r:id="rId31"/>
    <p:sldId id="290" r:id="rId32"/>
    <p:sldId id="294" r:id="rId33"/>
    <p:sldId id="295" r:id="rId34"/>
    <p:sldId id="296" r:id="rId35"/>
    <p:sldId id="297" r:id="rId36"/>
    <p:sldId id="298" r:id="rId37"/>
    <p:sldId id="285" r:id="rId38"/>
    <p:sldId id="302" r:id="rId39"/>
    <p:sldId id="300" r:id="rId40"/>
    <p:sldId id="301" r:id="rId41"/>
  </p:sldIdLst>
  <p:sldSz cx="9620250" cy="7113588"/>
  <p:notesSz cx="9144000" cy="6858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scaleToFitPaper="1" frameSlides="1"/>
  <p:clrMru>
    <a:srgbClr val="FFA400"/>
    <a:srgbClr val="E8E428"/>
    <a:srgbClr val="66D1CC"/>
    <a:srgbClr val="5AF9FF"/>
    <a:srgbClr val="770FE7"/>
    <a:srgbClr val="B345FF"/>
    <a:srgbClr val="8000FF"/>
  </p:clrMru>
  <p:extLst>
    <p:ext uri="{E76CE94A-603C-4142-B9EB-6D1370010A27}">
      <p14:discardImageEditData xmlns:mc="http://schemas.openxmlformats.org/markup-compatibility/2006" xmlns:mv="urn:schemas-microsoft-com:mac:vml" xmlns:p14="http://schemas.microsoft.com/office/powerpoint/2010/main" xmlns="" val="0"/>
    </p:ext>
    <p:ext uri="{D31A062A-798A-4329-ABDD-BBA856620510}">
      <p14:defaultImageDpi xmlns:mc="http://schemas.openxmlformats.org/markup-compatibility/2006" xmlns:mv="urn:schemas-microsoft-com:mac:vml" xmlns:p14="http://schemas.microsoft.com/office/powerpoint/2010/main" xmlns=""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94" autoAdjust="0"/>
    <p:restoredTop sz="77627" autoAdjust="0"/>
  </p:normalViewPr>
  <p:slideViewPr>
    <p:cSldViewPr snapToGrid="0" snapToObjects="1">
      <p:cViewPr>
        <p:scale>
          <a:sx n="75" d="100"/>
          <a:sy n="75" d="100"/>
        </p:scale>
        <p:origin x="-252" y="360"/>
      </p:cViewPr>
      <p:guideLst>
        <p:guide orient="horz" pos="2240"/>
        <p:guide pos="3029"/>
      </p:guideLst>
    </p:cSldViewPr>
  </p:slideViewPr>
  <p:outlineViewPr>
    <p:cViewPr>
      <p:scale>
        <a:sx n="33" d="100"/>
        <a:sy n="33" d="100"/>
      </p:scale>
      <p:origin x="48" y="28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B44E69-8206-4362-827B-A96CE45ED49E}" type="doc">
      <dgm:prSet loTypeId="urn:microsoft.com/office/officeart/2005/8/layout/list1" loCatId="list" qsTypeId="urn:microsoft.com/office/officeart/2005/8/quickstyle/3D1" qsCatId="3D" csTypeId="urn:microsoft.com/office/officeart/2005/8/colors/accent5_2" csCatId="accent5" phldr="1"/>
      <dgm:spPr/>
      <dgm:t>
        <a:bodyPr/>
        <a:lstStyle/>
        <a:p>
          <a:endParaRPr lang="en-US"/>
        </a:p>
      </dgm:t>
    </dgm:pt>
    <dgm:pt modelId="{1458CABF-19FF-41C9-8FEF-C18194DB1CED}">
      <dgm:prSet phldrT="[Text]"/>
      <dgm:spPr>
        <a:solidFill>
          <a:srgbClr val="5F8804"/>
        </a:solidFill>
      </dgm:spPr>
      <dgm:t>
        <a:bodyPr/>
        <a:lstStyle/>
        <a:p>
          <a:pPr rtl="0"/>
          <a:r>
            <a:rPr lang="en-US" b="0" i="0" u="none" strike="noStrike" cap="none" baseline="0" dirty="0" smtClean="0">
              <a:latin typeface="Calibri"/>
              <a:ea typeface="Calibri"/>
              <a:cs typeface="Calibri"/>
              <a:sym typeface="Calibri"/>
            </a:rPr>
            <a:t>Background of the</a:t>
          </a:r>
          <a:r>
            <a:rPr lang="en-US" dirty="0" smtClean="0"/>
            <a:t> </a:t>
          </a:r>
          <a:r>
            <a:rPr lang="en-US" b="0" i="0" u="none" strike="noStrike" cap="none" baseline="0" dirty="0" smtClean="0">
              <a:latin typeface="Calibri"/>
              <a:ea typeface="Calibri"/>
              <a:cs typeface="Calibri"/>
              <a:sym typeface="Calibri"/>
            </a:rPr>
            <a:t>Barings Bank</a:t>
          </a:r>
          <a:endParaRPr lang="en-US" dirty="0"/>
        </a:p>
      </dgm:t>
    </dgm:pt>
    <dgm:pt modelId="{A9D14682-2E14-4943-8F5B-17A78F4E3E13}" type="parTrans" cxnId="{3AED90F0-1D50-46BE-ADBD-A0E9DC78DEBD}">
      <dgm:prSet/>
      <dgm:spPr/>
      <dgm:t>
        <a:bodyPr/>
        <a:lstStyle/>
        <a:p>
          <a:endParaRPr lang="en-US"/>
        </a:p>
      </dgm:t>
    </dgm:pt>
    <dgm:pt modelId="{7977A42A-32F4-4EC7-B51E-FCC770D63B58}" type="sibTrans" cxnId="{3AED90F0-1D50-46BE-ADBD-A0E9DC78DEBD}">
      <dgm:prSet/>
      <dgm:spPr/>
      <dgm:t>
        <a:bodyPr/>
        <a:lstStyle/>
        <a:p>
          <a:endParaRPr lang="en-US"/>
        </a:p>
      </dgm:t>
    </dgm:pt>
    <dgm:pt modelId="{8E47F876-8C53-4C5A-A152-07E995D7F032}">
      <dgm:prSet phldrT="[Text]"/>
      <dgm:spPr>
        <a:solidFill>
          <a:srgbClr val="5F8804"/>
        </a:solidFill>
      </dgm:spPr>
      <dgm:t>
        <a:bodyPr/>
        <a:lstStyle/>
        <a:p>
          <a:pPr rtl="0"/>
          <a:r>
            <a:rPr lang="en-US" dirty="0" smtClean="0"/>
            <a:t>Who is Nick </a:t>
          </a:r>
          <a:r>
            <a:rPr lang="en-US" dirty="0" err="1" smtClean="0"/>
            <a:t>Leeson</a:t>
          </a:r>
          <a:endParaRPr lang="en-US" dirty="0"/>
        </a:p>
      </dgm:t>
    </dgm:pt>
    <dgm:pt modelId="{CEB61956-1467-4A2E-B28E-E9B39AD0C5E1}" type="parTrans" cxnId="{F0897714-F0AF-4D95-80F6-4D94D143763F}">
      <dgm:prSet/>
      <dgm:spPr/>
      <dgm:t>
        <a:bodyPr/>
        <a:lstStyle/>
        <a:p>
          <a:endParaRPr lang="en-US"/>
        </a:p>
      </dgm:t>
    </dgm:pt>
    <dgm:pt modelId="{C87DCC11-D8E5-4CC2-A354-76B5010FBA19}" type="sibTrans" cxnId="{F0897714-F0AF-4D95-80F6-4D94D143763F}">
      <dgm:prSet/>
      <dgm:spPr/>
      <dgm:t>
        <a:bodyPr/>
        <a:lstStyle/>
        <a:p>
          <a:endParaRPr lang="en-US"/>
        </a:p>
      </dgm:t>
    </dgm:pt>
    <dgm:pt modelId="{8DA5E4F9-F949-477B-B2FE-7040DABF2427}">
      <dgm:prSet phldrT="[Text]"/>
      <dgm:spPr>
        <a:solidFill>
          <a:srgbClr val="5F8804"/>
        </a:solidFill>
      </dgm:spPr>
      <dgm:t>
        <a:bodyPr/>
        <a:lstStyle/>
        <a:p>
          <a:pPr rtl="0"/>
          <a:r>
            <a:rPr lang="en-US" b="0" i="0" u="none" strike="noStrike" cap="none" baseline="0" dirty="0" smtClean="0">
              <a:latin typeface="Calibri"/>
              <a:ea typeface="Calibri"/>
              <a:cs typeface="Calibri"/>
              <a:sym typeface="Calibri"/>
            </a:rPr>
            <a:t>The Collapse</a:t>
          </a:r>
          <a:endParaRPr lang="en-US" dirty="0"/>
        </a:p>
      </dgm:t>
    </dgm:pt>
    <dgm:pt modelId="{E392EB03-7B78-4E27-B396-B21674E79983}" type="parTrans" cxnId="{09E07EB8-097A-4C77-928B-CABD42010873}">
      <dgm:prSet/>
      <dgm:spPr/>
      <dgm:t>
        <a:bodyPr/>
        <a:lstStyle/>
        <a:p>
          <a:endParaRPr lang="en-US"/>
        </a:p>
      </dgm:t>
    </dgm:pt>
    <dgm:pt modelId="{1D49D1D4-BA16-4C86-82E6-461C72D4A776}" type="sibTrans" cxnId="{09E07EB8-097A-4C77-928B-CABD42010873}">
      <dgm:prSet/>
      <dgm:spPr/>
      <dgm:t>
        <a:bodyPr/>
        <a:lstStyle/>
        <a:p>
          <a:endParaRPr lang="en-US"/>
        </a:p>
      </dgm:t>
    </dgm:pt>
    <dgm:pt modelId="{1A6E6D66-25A1-4108-A3B6-C289C18269D7}">
      <dgm:prSet phldrT="[Text]"/>
      <dgm:spPr>
        <a:solidFill>
          <a:srgbClr val="5F8804"/>
        </a:solidFill>
      </dgm:spPr>
      <dgm:t>
        <a:bodyPr/>
        <a:lstStyle/>
        <a:p>
          <a:pPr rtl="0"/>
          <a:r>
            <a:rPr lang="en-US" b="0" i="0" u="none" strike="noStrike" cap="none" baseline="0" dirty="0" smtClean="0">
              <a:latin typeface="Calibri"/>
              <a:ea typeface="Calibri"/>
              <a:cs typeface="Calibri"/>
              <a:sym typeface="Calibri"/>
            </a:rPr>
            <a:t>Recommendation</a:t>
          </a:r>
          <a:endParaRPr lang="en-US" dirty="0"/>
        </a:p>
      </dgm:t>
    </dgm:pt>
    <dgm:pt modelId="{0E69ABC1-BA2C-44AA-B249-4D985545936E}" type="parTrans" cxnId="{EE62D7E4-7221-49AF-843D-33305362C60C}">
      <dgm:prSet/>
      <dgm:spPr/>
      <dgm:t>
        <a:bodyPr/>
        <a:lstStyle/>
        <a:p>
          <a:endParaRPr lang="en-US"/>
        </a:p>
      </dgm:t>
    </dgm:pt>
    <dgm:pt modelId="{4CCDD113-0E14-4323-A6D6-4047506B6063}" type="sibTrans" cxnId="{EE62D7E4-7221-49AF-843D-33305362C60C}">
      <dgm:prSet/>
      <dgm:spPr/>
      <dgm:t>
        <a:bodyPr/>
        <a:lstStyle/>
        <a:p>
          <a:endParaRPr lang="en-US"/>
        </a:p>
      </dgm:t>
    </dgm:pt>
    <dgm:pt modelId="{7987CD6B-E1B3-2543-8842-8BAD7F10FD3E}">
      <dgm:prSet phldrT="[Text]"/>
      <dgm:spPr>
        <a:solidFill>
          <a:srgbClr val="5F8804"/>
        </a:solidFill>
      </dgm:spPr>
      <dgm:t>
        <a:bodyPr/>
        <a:lstStyle/>
        <a:p>
          <a:pPr rtl="0"/>
          <a:r>
            <a:rPr lang="en-US" dirty="0" smtClean="0"/>
            <a:t>Risk Analysis</a:t>
          </a:r>
          <a:endParaRPr lang="en-US" dirty="0"/>
        </a:p>
      </dgm:t>
    </dgm:pt>
    <dgm:pt modelId="{A0D7357B-3432-B647-849B-32DC6EFA3B1C}" type="parTrans" cxnId="{AF24CA39-9318-1949-A90E-EEDF858E2F34}">
      <dgm:prSet/>
      <dgm:spPr/>
      <dgm:t>
        <a:bodyPr/>
        <a:lstStyle/>
        <a:p>
          <a:endParaRPr lang="en-US"/>
        </a:p>
      </dgm:t>
    </dgm:pt>
    <dgm:pt modelId="{54D3A60B-A501-014A-929A-CF70DF56786A}" type="sibTrans" cxnId="{AF24CA39-9318-1949-A90E-EEDF858E2F34}">
      <dgm:prSet/>
      <dgm:spPr/>
      <dgm:t>
        <a:bodyPr/>
        <a:lstStyle/>
        <a:p>
          <a:endParaRPr lang="en-US"/>
        </a:p>
      </dgm:t>
    </dgm:pt>
    <dgm:pt modelId="{0C7B8C18-CC0D-4D0E-9A79-4CD9888B449E}" type="pres">
      <dgm:prSet presAssocID="{5CB44E69-8206-4362-827B-A96CE45ED49E}" presName="linear" presStyleCnt="0">
        <dgm:presLayoutVars>
          <dgm:dir/>
          <dgm:animLvl val="lvl"/>
          <dgm:resizeHandles val="exact"/>
        </dgm:presLayoutVars>
      </dgm:prSet>
      <dgm:spPr/>
      <dgm:t>
        <a:bodyPr/>
        <a:lstStyle/>
        <a:p>
          <a:endParaRPr lang="en-US"/>
        </a:p>
      </dgm:t>
    </dgm:pt>
    <dgm:pt modelId="{585C5FAA-E2D8-4BB3-80AA-57526837DABA}" type="pres">
      <dgm:prSet presAssocID="{1458CABF-19FF-41C9-8FEF-C18194DB1CED}" presName="parentLin" presStyleCnt="0"/>
      <dgm:spPr/>
      <dgm:t>
        <a:bodyPr/>
        <a:lstStyle/>
        <a:p>
          <a:endParaRPr lang="en-US"/>
        </a:p>
      </dgm:t>
    </dgm:pt>
    <dgm:pt modelId="{7CB38344-4B8A-40EF-ACC1-B5864D5BEBF4}" type="pres">
      <dgm:prSet presAssocID="{1458CABF-19FF-41C9-8FEF-C18194DB1CED}" presName="parentLeftMargin" presStyleLbl="node1" presStyleIdx="0" presStyleCnt="5"/>
      <dgm:spPr/>
      <dgm:t>
        <a:bodyPr/>
        <a:lstStyle/>
        <a:p>
          <a:endParaRPr lang="en-US"/>
        </a:p>
      </dgm:t>
    </dgm:pt>
    <dgm:pt modelId="{D56E2DAC-2A6E-4893-A1A1-D936808ABB89}" type="pres">
      <dgm:prSet presAssocID="{1458CABF-19FF-41C9-8FEF-C18194DB1CED}" presName="parentText" presStyleLbl="node1" presStyleIdx="0" presStyleCnt="5">
        <dgm:presLayoutVars>
          <dgm:chMax val="0"/>
          <dgm:bulletEnabled val="1"/>
        </dgm:presLayoutVars>
      </dgm:prSet>
      <dgm:spPr/>
      <dgm:t>
        <a:bodyPr/>
        <a:lstStyle/>
        <a:p>
          <a:endParaRPr lang="en-US"/>
        </a:p>
      </dgm:t>
    </dgm:pt>
    <dgm:pt modelId="{997D12FB-F7E4-4474-8EEE-2B495197283F}" type="pres">
      <dgm:prSet presAssocID="{1458CABF-19FF-41C9-8FEF-C18194DB1CED}" presName="negativeSpace" presStyleCnt="0"/>
      <dgm:spPr/>
      <dgm:t>
        <a:bodyPr/>
        <a:lstStyle/>
        <a:p>
          <a:endParaRPr lang="en-US"/>
        </a:p>
      </dgm:t>
    </dgm:pt>
    <dgm:pt modelId="{CB323702-B2CF-4279-BC8D-6DA0FBB65620}" type="pres">
      <dgm:prSet presAssocID="{1458CABF-19FF-41C9-8FEF-C18194DB1CED}" presName="childText" presStyleLbl="conFgAcc1" presStyleIdx="0" presStyleCnt="5">
        <dgm:presLayoutVars>
          <dgm:bulletEnabled val="1"/>
        </dgm:presLayoutVars>
      </dgm:prSet>
      <dgm:spPr/>
      <dgm:t>
        <a:bodyPr/>
        <a:lstStyle/>
        <a:p>
          <a:endParaRPr lang="en-US"/>
        </a:p>
      </dgm:t>
    </dgm:pt>
    <dgm:pt modelId="{69C2019C-E748-4C27-B028-46D7466B4773}" type="pres">
      <dgm:prSet presAssocID="{7977A42A-32F4-4EC7-B51E-FCC770D63B58}" presName="spaceBetweenRectangles" presStyleCnt="0"/>
      <dgm:spPr/>
      <dgm:t>
        <a:bodyPr/>
        <a:lstStyle/>
        <a:p>
          <a:endParaRPr lang="en-US"/>
        </a:p>
      </dgm:t>
    </dgm:pt>
    <dgm:pt modelId="{540B79B0-79C6-4D91-964F-D212DADFDFA6}" type="pres">
      <dgm:prSet presAssocID="{8E47F876-8C53-4C5A-A152-07E995D7F032}" presName="parentLin" presStyleCnt="0"/>
      <dgm:spPr/>
      <dgm:t>
        <a:bodyPr/>
        <a:lstStyle/>
        <a:p>
          <a:endParaRPr lang="en-US"/>
        </a:p>
      </dgm:t>
    </dgm:pt>
    <dgm:pt modelId="{7539BBE7-F7D9-4CE9-A358-8C95C8E6ABE3}" type="pres">
      <dgm:prSet presAssocID="{8E47F876-8C53-4C5A-A152-07E995D7F032}" presName="parentLeftMargin" presStyleLbl="node1" presStyleIdx="0" presStyleCnt="5"/>
      <dgm:spPr/>
      <dgm:t>
        <a:bodyPr/>
        <a:lstStyle/>
        <a:p>
          <a:endParaRPr lang="en-US"/>
        </a:p>
      </dgm:t>
    </dgm:pt>
    <dgm:pt modelId="{D8798F5B-01CD-426A-B0C9-FC9F8678A4D1}" type="pres">
      <dgm:prSet presAssocID="{8E47F876-8C53-4C5A-A152-07E995D7F032}" presName="parentText" presStyleLbl="node1" presStyleIdx="1" presStyleCnt="5">
        <dgm:presLayoutVars>
          <dgm:chMax val="0"/>
          <dgm:bulletEnabled val="1"/>
        </dgm:presLayoutVars>
      </dgm:prSet>
      <dgm:spPr/>
      <dgm:t>
        <a:bodyPr/>
        <a:lstStyle/>
        <a:p>
          <a:endParaRPr lang="en-US"/>
        </a:p>
      </dgm:t>
    </dgm:pt>
    <dgm:pt modelId="{0683F90C-1620-44F8-930F-9C69AECCF8D7}" type="pres">
      <dgm:prSet presAssocID="{8E47F876-8C53-4C5A-A152-07E995D7F032}" presName="negativeSpace" presStyleCnt="0"/>
      <dgm:spPr/>
      <dgm:t>
        <a:bodyPr/>
        <a:lstStyle/>
        <a:p>
          <a:endParaRPr lang="en-US"/>
        </a:p>
      </dgm:t>
    </dgm:pt>
    <dgm:pt modelId="{CFE2B7B8-9D56-4539-949D-31897E1FCF1F}" type="pres">
      <dgm:prSet presAssocID="{8E47F876-8C53-4C5A-A152-07E995D7F032}" presName="childText" presStyleLbl="conFgAcc1" presStyleIdx="1" presStyleCnt="5">
        <dgm:presLayoutVars>
          <dgm:bulletEnabled val="1"/>
        </dgm:presLayoutVars>
      </dgm:prSet>
      <dgm:spPr/>
      <dgm:t>
        <a:bodyPr/>
        <a:lstStyle/>
        <a:p>
          <a:endParaRPr lang="en-US"/>
        </a:p>
      </dgm:t>
    </dgm:pt>
    <dgm:pt modelId="{A58D9EF8-7E39-485B-9202-D6C5E63CDDAE}" type="pres">
      <dgm:prSet presAssocID="{C87DCC11-D8E5-4CC2-A354-76B5010FBA19}" presName="spaceBetweenRectangles" presStyleCnt="0"/>
      <dgm:spPr/>
      <dgm:t>
        <a:bodyPr/>
        <a:lstStyle/>
        <a:p>
          <a:endParaRPr lang="en-US"/>
        </a:p>
      </dgm:t>
    </dgm:pt>
    <dgm:pt modelId="{E8CCDA1E-FA2C-4ECC-A4ED-793C703E93BD}" type="pres">
      <dgm:prSet presAssocID="{8DA5E4F9-F949-477B-B2FE-7040DABF2427}" presName="parentLin" presStyleCnt="0"/>
      <dgm:spPr/>
      <dgm:t>
        <a:bodyPr/>
        <a:lstStyle/>
        <a:p>
          <a:endParaRPr lang="en-US"/>
        </a:p>
      </dgm:t>
    </dgm:pt>
    <dgm:pt modelId="{567739C8-04F6-474E-900D-E103FB025EBF}" type="pres">
      <dgm:prSet presAssocID="{8DA5E4F9-F949-477B-B2FE-7040DABF2427}" presName="parentLeftMargin" presStyleLbl="node1" presStyleIdx="1" presStyleCnt="5"/>
      <dgm:spPr/>
      <dgm:t>
        <a:bodyPr/>
        <a:lstStyle/>
        <a:p>
          <a:endParaRPr lang="en-US"/>
        </a:p>
      </dgm:t>
    </dgm:pt>
    <dgm:pt modelId="{1765C0D8-5221-4FFF-A0FA-8870D08F2F1A}" type="pres">
      <dgm:prSet presAssocID="{8DA5E4F9-F949-477B-B2FE-7040DABF2427}" presName="parentText" presStyleLbl="node1" presStyleIdx="2" presStyleCnt="5">
        <dgm:presLayoutVars>
          <dgm:chMax val="0"/>
          <dgm:bulletEnabled val="1"/>
        </dgm:presLayoutVars>
      </dgm:prSet>
      <dgm:spPr/>
      <dgm:t>
        <a:bodyPr/>
        <a:lstStyle/>
        <a:p>
          <a:endParaRPr lang="en-US"/>
        </a:p>
      </dgm:t>
    </dgm:pt>
    <dgm:pt modelId="{DC6EB40B-CC67-423D-819C-14AE86CB1117}" type="pres">
      <dgm:prSet presAssocID="{8DA5E4F9-F949-477B-B2FE-7040DABF2427}" presName="negativeSpace" presStyleCnt="0"/>
      <dgm:spPr/>
      <dgm:t>
        <a:bodyPr/>
        <a:lstStyle/>
        <a:p>
          <a:endParaRPr lang="en-US"/>
        </a:p>
      </dgm:t>
    </dgm:pt>
    <dgm:pt modelId="{F3858830-4B2B-4A5B-835E-370BCD4B1121}" type="pres">
      <dgm:prSet presAssocID="{8DA5E4F9-F949-477B-B2FE-7040DABF2427}" presName="childText" presStyleLbl="conFgAcc1" presStyleIdx="2" presStyleCnt="5">
        <dgm:presLayoutVars>
          <dgm:bulletEnabled val="1"/>
        </dgm:presLayoutVars>
      </dgm:prSet>
      <dgm:spPr/>
      <dgm:t>
        <a:bodyPr/>
        <a:lstStyle/>
        <a:p>
          <a:endParaRPr lang="en-US"/>
        </a:p>
      </dgm:t>
    </dgm:pt>
    <dgm:pt modelId="{F51CE2AE-6607-4672-8B86-166DCED0C3D4}" type="pres">
      <dgm:prSet presAssocID="{1D49D1D4-BA16-4C86-82E6-461C72D4A776}" presName="spaceBetweenRectangles" presStyleCnt="0"/>
      <dgm:spPr/>
      <dgm:t>
        <a:bodyPr/>
        <a:lstStyle/>
        <a:p>
          <a:endParaRPr lang="en-US"/>
        </a:p>
      </dgm:t>
    </dgm:pt>
    <dgm:pt modelId="{17E50C15-F05D-3542-8105-53E6AB88A23B}" type="pres">
      <dgm:prSet presAssocID="{7987CD6B-E1B3-2543-8842-8BAD7F10FD3E}" presName="parentLin" presStyleCnt="0"/>
      <dgm:spPr/>
    </dgm:pt>
    <dgm:pt modelId="{5433B15F-0210-E04E-8E27-140887E36793}" type="pres">
      <dgm:prSet presAssocID="{7987CD6B-E1B3-2543-8842-8BAD7F10FD3E}" presName="parentLeftMargin" presStyleLbl="node1" presStyleIdx="2" presStyleCnt="5"/>
      <dgm:spPr/>
      <dgm:t>
        <a:bodyPr/>
        <a:lstStyle/>
        <a:p>
          <a:endParaRPr lang="en-US"/>
        </a:p>
      </dgm:t>
    </dgm:pt>
    <dgm:pt modelId="{EEE8E40C-C208-BB48-B465-2584223F71C2}" type="pres">
      <dgm:prSet presAssocID="{7987CD6B-E1B3-2543-8842-8BAD7F10FD3E}" presName="parentText" presStyleLbl="node1" presStyleIdx="3" presStyleCnt="5">
        <dgm:presLayoutVars>
          <dgm:chMax val="0"/>
          <dgm:bulletEnabled val="1"/>
        </dgm:presLayoutVars>
      </dgm:prSet>
      <dgm:spPr/>
      <dgm:t>
        <a:bodyPr/>
        <a:lstStyle/>
        <a:p>
          <a:endParaRPr lang="en-US"/>
        </a:p>
      </dgm:t>
    </dgm:pt>
    <dgm:pt modelId="{3747F4F4-182E-1041-B485-D95753303E11}" type="pres">
      <dgm:prSet presAssocID="{7987CD6B-E1B3-2543-8842-8BAD7F10FD3E}" presName="negativeSpace" presStyleCnt="0"/>
      <dgm:spPr/>
    </dgm:pt>
    <dgm:pt modelId="{21836FE1-BA99-3D4D-AA70-C4A405FEB59E}" type="pres">
      <dgm:prSet presAssocID="{7987CD6B-E1B3-2543-8842-8BAD7F10FD3E}" presName="childText" presStyleLbl="conFgAcc1" presStyleIdx="3" presStyleCnt="5">
        <dgm:presLayoutVars>
          <dgm:bulletEnabled val="1"/>
        </dgm:presLayoutVars>
      </dgm:prSet>
      <dgm:spPr/>
    </dgm:pt>
    <dgm:pt modelId="{5D3D3E69-82D6-4C45-BA73-0A2059DFBE2C}" type="pres">
      <dgm:prSet presAssocID="{54D3A60B-A501-014A-929A-CF70DF56786A}" presName="spaceBetweenRectangles" presStyleCnt="0"/>
      <dgm:spPr/>
    </dgm:pt>
    <dgm:pt modelId="{50D82C4E-72F1-40C1-9F66-67CF4063FF7F}" type="pres">
      <dgm:prSet presAssocID="{1A6E6D66-25A1-4108-A3B6-C289C18269D7}" presName="parentLin" presStyleCnt="0"/>
      <dgm:spPr/>
      <dgm:t>
        <a:bodyPr/>
        <a:lstStyle/>
        <a:p>
          <a:endParaRPr lang="en-US"/>
        </a:p>
      </dgm:t>
    </dgm:pt>
    <dgm:pt modelId="{20ACCDEC-E79B-4826-859C-4FD8E03A9AF0}" type="pres">
      <dgm:prSet presAssocID="{1A6E6D66-25A1-4108-A3B6-C289C18269D7}" presName="parentLeftMargin" presStyleLbl="node1" presStyleIdx="3" presStyleCnt="5"/>
      <dgm:spPr/>
      <dgm:t>
        <a:bodyPr/>
        <a:lstStyle/>
        <a:p>
          <a:endParaRPr lang="en-US"/>
        </a:p>
      </dgm:t>
    </dgm:pt>
    <dgm:pt modelId="{DB0DF33A-1173-4EBB-9B4B-E695D4D54EFD}" type="pres">
      <dgm:prSet presAssocID="{1A6E6D66-25A1-4108-A3B6-C289C18269D7}" presName="parentText" presStyleLbl="node1" presStyleIdx="4" presStyleCnt="5">
        <dgm:presLayoutVars>
          <dgm:chMax val="0"/>
          <dgm:bulletEnabled val="1"/>
        </dgm:presLayoutVars>
      </dgm:prSet>
      <dgm:spPr/>
      <dgm:t>
        <a:bodyPr/>
        <a:lstStyle/>
        <a:p>
          <a:endParaRPr lang="en-US"/>
        </a:p>
      </dgm:t>
    </dgm:pt>
    <dgm:pt modelId="{7CC6D4DE-DF70-4D84-9DDC-1C3F265FD905}" type="pres">
      <dgm:prSet presAssocID="{1A6E6D66-25A1-4108-A3B6-C289C18269D7}" presName="negativeSpace" presStyleCnt="0"/>
      <dgm:spPr/>
      <dgm:t>
        <a:bodyPr/>
        <a:lstStyle/>
        <a:p>
          <a:endParaRPr lang="en-US"/>
        </a:p>
      </dgm:t>
    </dgm:pt>
    <dgm:pt modelId="{7458F59E-77F0-4CE3-AA75-E6D1E7556573}" type="pres">
      <dgm:prSet presAssocID="{1A6E6D66-25A1-4108-A3B6-C289C18269D7}" presName="childText" presStyleLbl="conFgAcc1" presStyleIdx="4" presStyleCnt="5">
        <dgm:presLayoutVars>
          <dgm:bulletEnabled val="1"/>
        </dgm:presLayoutVars>
      </dgm:prSet>
      <dgm:spPr/>
      <dgm:t>
        <a:bodyPr/>
        <a:lstStyle/>
        <a:p>
          <a:endParaRPr lang="en-US"/>
        </a:p>
      </dgm:t>
    </dgm:pt>
  </dgm:ptLst>
  <dgm:cxnLst>
    <dgm:cxn modelId="{F1A68434-FBB4-CE4A-BAE2-1EDC9B492566}" type="presOf" srcId="{1458CABF-19FF-41C9-8FEF-C18194DB1CED}" destId="{D56E2DAC-2A6E-4893-A1A1-D936808ABB89}" srcOrd="1" destOrd="0" presId="urn:microsoft.com/office/officeart/2005/8/layout/list1"/>
    <dgm:cxn modelId="{CAF0814F-27B1-CB45-9150-D9F47E52504C}" type="presOf" srcId="{1A6E6D66-25A1-4108-A3B6-C289C18269D7}" destId="{20ACCDEC-E79B-4826-859C-4FD8E03A9AF0}" srcOrd="0" destOrd="0" presId="urn:microsoft.com/office/officeart/2005/8/layout/list1"/>
    <dgm:cxn modelId="{3AED90F0-1D50-46BE-ADBD-A0E9DC78DEBD}" srcId="{5CB44E69-8206-4362-827B-A96CE45ED49E}" destId="{1458CABF-19FF-41C9-8FEF-C18194DB1CED}" srcOrd="0" destOrd="0" parTransId="{A9D14682-2E14-4943-8F5B-17A78F4E3E13}" sibTransId="{7977A42A-32F4-4EC7-B51E-FCC770D63B58}"/>
    <dgm:cxn modelId="{9453C744-FBA4-494E-ACFC-C024FD624A16}" type="presOf" srcId="{8E47F876-8C53-4C5A-A152-07E995D7F032}" destId="{7539BBE7-F7D9-4CE9-A358-8C95C8E6ABE3}" srcOrd="0" destOrd="0" presId="urn:microsoft.com/office/officeart/2005/8/layout/list1"/>
    <dgm:cxn modelId="{50E5B180-6AAE-1D4D-A63F-40235EB45A34}" type="presOf" srcId="{7987CD6B-E1B3-2543-8842-8BAD7F10FD3E}" destId="{5433B15F-0210-E04E-8E27-140887E36793}" srcOrd="0" destOrd="0" presId="urn:microsoft.com/office/officeart/2005/8/layout/list1"/>
    <dgm:cxn modelId="{772DF433-F008-464A-9CEB-189B3C6161D0}" type="presOf" srcId="{8DA5E4F9-F949-477B-B2FE-7040DABF2427}" destId="{1765C0D8-5221-4FFF-A0FA-8870D08F2F1A}" srcOrd="1" destOrd="0" presId="urn:microsoft.com/office/officeart/2005/8/layout/list1"/>
    <dgm:cxn modelId="{6E2DB736-52DD-794E-9361-EA5711F69D1E}" type="presOf" srcId="{7987CD6B-E1B3-2543-8842-8BAD7F10FD3E}" destId="{EEE8E40C-C208-BB48-B465-2584223F71C2}" srcOrd="1" destOrd="0" presId="urn:microsoft.com/office/officeart/2005/8/layout/list1"/>
    <dgm:cxn modelId="{AF24CA39-9318-1949-A90E-EEDF858E2F34}" srcId="{5CB44E69-8206-4362-827B-A96CE45ED49E}" destId="{7987CD6B-E1B3-2543-8842-8BAD7F10FD3E}" srcOrd="3" destOrd="0" parTransId="{A0D7357B-3432-B647-849B-32DC6EFA3B1C}" sibTransId="{54D3A60B-A501-014A-929A-CF70DF56786A}"/>
    <dgm:cxn modelId="{AC965383-7303-4E4C-B1CF-F9BC1E39791C}" type="presOf" srcId="{1458CABF-19FF-41C9-8FEF-C18194DB1CED}" destId="{7CB38344-4B8A-40EF-ACC1-B5864D5BEBF4}" srcOrd="0" destOrd="0" presId="urn:microsoft.com/office/officeart/2005/8/layout/list1"/>
    <dgm:cxn modelId="{EE62D7E4-7221-49AF-843D-33305362C60C}" srcId="{5CB44E69-8206-4362-827B-A96CE45ED49E}" destId="{1A6E6D66-25A1-4108-A3B6-C289C18269D7}" srcOrd="4" destOrd="0" parTransId="{0E69ABC1-BA2C-44AA-B249-4D985545936E}" sibTransId="{4CCDD113-0E14-4323-A6D6-4047506B6063}"/>
    <dgm:cxn modelId="{D62EAC85-F23B-3B44-8F04-95AC1FBBF466}" type="presOf" srcId="{8E47F876-8C53-4C5A-A152-07E995D7F032}" destId="{D8798F5B-01CD-426A-B0C9-FC9F8678A4D1}" srcOrd="1" destOrd="0" presId="urn:microsoft.com/office/officeart/2005/8/layout/list1"/>
    <dgm:cxn modelId="{45EFC03E-276E-F34B-B0B0-6C9D64A5C832}" type="presOf" srcId="{1A6E6D66-25A1-4108-A3B6-C289C18269D7}" destId="{DB0DF33A-1173-4EBB-9B4B-E695D4D54EFD}" srcOrd="1" destOrd="0" presId="urn:microsoft.com/office/officeart/2005/8/layout/list1"/>
    <dgm:cxn modelId="{8EFD7A60-DE91-4040-AF94-2F9450F41929}" type="presOf" srcId="{8DA5E4F9-F949-477B-B2FE-7040DABF2427}" destId="{567739C8-04F6-474E-900D-E103FB025EBF}" srcOrd="0" destOrd="0" presId="urn:microsoft.com/office/officeart/2005/8/layout/list1"/>
    <dgm:cxn modelId="{7718EDAF-9674-464C-8B68-40F9356D606A}" type="presOf" srcId="{5CB44E69-8206-4362-827B-A96CE45ED49E}" destId="{0C7B8C18-CC0D-4D0E-9A79-4CD9888B449E}" srcOrd="0" destOrd="0" presId="urn:microsoft.com/office/officeart/2005/8/layout/list1"/>
    <dgm:cxn modelId="{09E07EB8-097A-4C77-928B-CABD42010873}" srcId="{5CB44E69-8206-4362-827B-A96CE45ED49E}" destId="{8DA5E4F9-F949-477B-B2FE-7040DABF2427}" srcOrd="2" destOrd="0" parTransId="{E392EB03-7B78-4E27-B396-B21674E79983}" sibTransId="{1D49D1D4-BA16-4C86-82E6-461C72D4A776}"/>
    <dgm:cxn modelId="{F0897714-F0AF-4D95-80F6-4D94D143763F}" srcId="{5CB44E69-8206-4362-827B-A96CE45ED49E}" destId="{8E47F876-8C53-4C5A-A152-07E995D7F032}" srcOrd="1" destOrd="0" parTransId="{CEB61956-1467-4A2E-B28E-E9B39AD0C5E1}" sibTransId="{C87DCC11-D8E5-4CC2-A354-76B5010FBA19}"/>
    <dgm:cxn modelId="{6A06C370-D381-6F4D-9C88-1E322CC29EA5}" type="presParOf" srcId="{0C7B8C18-CC0D-4D0E-9A79-4CD9888B449E}" destId="{585C5FAA-E2D8-4BB3-80AA-57526837DABA}" srcOrd="0" destOrd="0" presId="urn:microsoft.com/office/officeart/2005/8/layout/list1"/>
    <dgm:cxn modelId="{48EDB8A8-66DC-8342-A0B5-81742DCC69E7}" type="presParOf" srcId="{585C5FAA-E2D8-4BB3-80AA-57526837DABA}" destId="{7CB38344-4B8A-40EF-ACC1-B5864D5BEBF4}" srcOrd="0" destOrd="0" presId="urn:microsoft.com/office/officeart/2005/8/layout/list1"/>
    <dgm:cxn modelId="{38C1C30D-56FA-A54A-A04B-F9E0BD435D78}" type="presParOf" srcId="{585C5FAA-E2D8-4BB3-80AA-57526837DABA}" destId="{D56E2DAC-2A6E-4893-A1A1-D936808ABB89}" srcOrd="1" destOrd="0" presId="urn:microsoft.com/office/officeart/2005/8/layout/list1"/>
    <dgm:cxn modelId="{E1C1B540-B2B1-774D-AB58-D70EB21563FA}" type="presParOf" srcId="{0C7B8C18-CC0D-4D0E-9A79-4CD9888B449E}" destId="{997D12FB-F7E4-4474-8EEE-2B495197283F}" srcOrd="1" destOrd="0" presId="urn:microsoft.com/office/officeart/2005/8/layout/list1"/>
    <dgm:cxn modelId="{090105B3-F8CF-0245-A9DF-D175E8CEEB4F}" type="presParOf" srcId="{0C7B8C18-CC0D-4D0E-9A79-4CD9888B449E}" destId="{CB323702-B2CF-4279-BC8D-6DA0FBB65620}" srcOrd="2" destOrd="0" presId="urn:microsoft.com/office/officeart/2005/8/layout/list1"/>
    <dgm:cxn modelId="{1F318609-CEF1-6F47-B852-5A4AE31E80D3}" type="presParOf" srcId="{0C7B8C18-CC0D-4D0E-9A79-4CD9888B449E}" destId="{69C2019C-E748-4C27-B028-46D7466B4773}" srcOrd="3" destOrd="0" presId="urn:microsoft.com/office/officeart/2005/8/layout/list1"/>
    <dgm:cxn modelId="{C6591D79-820B-A241-B2E1-8CEAED6735F3}" type="presParOf" srcId="{0C7B8C18-CC0D-4D0E-9A79-4CD9888B449E}" destId="{540B79B0-79C6-4D91-964F-D212DADFDFA6}" srcOrd="4" destOrd="0" presId="urn:microsoft.com/office/officeart/2005/8/layout/list1"/>
    <dgm:cxn modelId="{AEA3C87F-6D0F-634A-BA8D-D644E2575E51}" type="presParOf" srcId="{540B79B0-79C6-4D91-964F-D212DADFDFA6}" destId="{7539BBE7-F7D9-4CE9-A358-8C95C8E6ABE3}" srcOrd="0" destOrd="0" presId="urn:microsoft.com/office/officeart/2005/8/layout/list1"/>
    <dgm:cxn modelId="{861C8B8C-C7F8-1645-A32F-E4F8AC30F3AB}" type="presParOf" srcId="{540B79B0-79C6-4D91-964F-D212DADFDFA6}" destId="{D8798F5B-01CD-426A-B0C9-FC9F8678A4D1}" srcOrd="1" destOrd="0" presId="urn:microsoft.com/office/officeart/2005/8/layout/list1"/>
    <dgm:cxn modelId="{3E280D5C-D9F3-D841-8724-73C117E3B02A}" type="presParOf" srcId="{0C7B8C18-CC0D-4D0E-9A79-4CD9888B449E}" destId="{0683F90C-1620-44F8-930F-9C69AECCF8D7}" srcOrd="5" destOrd="0" presId="urn:microsoft.com/office/officeart/2005/8/layout/list1"/>
    <dgm:cxn modelId="{D1BCEAEE-A7E1-C64C-8E43-6AD44E2E668D}" type="presParOf" srcId="{0C7B8C18-CC0D-4D0E-9A79-4CD9888B449E}" destId="{CFE2B7B8-9D56-4539-949D-31897E1FCF1F}" srcOrd="6" destOrd="0" presId="urn:microsoft.com/office/officeart/2005/8/layout/list1"/>
    <dgm:cxn modelId="{972AE960-B76A-9446-A993-E2184E785DD3}" type="presParOf" srcId="{0C7B8C18-CC0D-4D0E-9A79-4CD9888B449E}" destId="{A58D9EF8-7E39-485B-9202-D6C5E63CDDAE}" srcOrd="7" destOrd="0" presId="urn:microsoft.com/office/officeart/2005/8/layout/list1"/>
    <dgm:cxn modelId="{9E46A494-F2A9-6745-951D-9E8771DCD1C3}" type="presParOf" srcId="{0C7B8C18-CC0D-4D0E-9A79-4CD9888B449E}" destId="{E8CCDA1E-FA2C-4ECC-A4ED-793C703E93BD}" srcOrd="8" destOrd="0" presId="urn:microsoft.com/office/officeart/2005/8/layout/list1"/>
    <dgm:cxn modelId="{FC161A08-3948-944B-B932-6F170DE4284A}" type="presParOf" srcId="{E8CCDA1E-FA2C-4ECC-A4ED-793C703E93BD}" destId="{567739C8-04F6-474E-900D-E103FB025EBF}" srcOrd="0" destOrd="0" presId="urn:microsoft.com/office/officeart/2005/8/layout/list1"/>
    <dgm:cxn modelId="{8E7A7097-9C65-964A-A3E1-4F3282C21E53}" type="presParOf" srcId="{E8CCDA1E-FA2C-4ECC-A4ED-793C703E93BD}" destId="{1765C0D8-5221-4FFF-A0FA-8870D08F2F1A}" srcOrd="1" destOrd="0" presId="urn:microsoft.com/office/officeart/2005/8/layout/list1"/>
    <dgm:cxn modelId="{84BD3832-3246-E046-9B52-699E978374FB}" type="presParOf" srcId="{0C7B8C18-CC0D-4D0E-9A79-4CD9888B449E}" destId="{DC6EB40B-CC67-423D-819C-14AE86CB1117}" srcOrd="9" destOrd="0" presId="urn:microsoft.com/office/officeart/2005/8/layout/list1"/>
    <dgm:cxn modelId="{534ECED3-F19B-3549-BE02-F996F0774393}" type="presParOf" srcId="{0C7B8C18-CC0D-4D0E-9A79-4CD9888B449E}" destId="{F3858830-4B2B-4A5B-835E-370BCD4B1121}" srcOrd="10" destOrd="0" presId="urn:microsoft.com/office/officeart/2005/8/layout/list1"/>
    <dgm:cxn modelId="{10932A71-DFA3-C046-B9C8-CB84F3CB6742}" type="presParOf" srcId="{0C7B8C18-CC0D-4D0E-9A79-4CD9888B449E}" destId="{F51CE2AE-6607-4672-8B86-166DCED0C3D4}" srcOrd="11" destOrd="0" presId="urn:microsoft.com/office/officeart/2005/8/layout/list1"/>
    <dgm:cxn modelId="{BB704737-298D-5D4E-842B-E10712FDC533}" type="presParOf" srcId="{0C7B8C18-CC0D-4D0E-9A79-4CD9888B449E}" destId="{17E50C15-F05D-3542-8105-53E6AB88A23B}" srcOrd="12" destOrd="0" presId="urn:microsoft.com/office/officeart/2005/8/layout/list1"/>
    <dgm:cxn modelId="{8F9D28E7-1D02-0840-BC6F-816B9466F186}" type="presParOf" srcId="{17E50C15-F05D-3542-8105-53E6AB88A23B}" destId="{5433B15F-0210-E04E-8E27-140887E36793}" srcOrd="0" destOrd="0" presId="urn:microsoft.com/office/officeart/2005/8/layout/list1"/>
    <dgm:cxn modelId="{07C05015-998E-CC41-9EC2-DC8974CC0291}" type="presParOf" srcId="{17E50C15-F05D-3542-8105-53E6AB88A23B}" destId="{EEE8E40C-C208-BB48-B465-2584223F71C2}" srcOrd="1" destOrd="0" presId="urn:microsoft.com/office/officeart/2005/8/layout/list1"/>
    <dgm:cxn modelId="{A7F7D48D-59A6-054F-8B78-6C4FBE28C085}" type="presParOf" srcId="{0C7B8C18-CC0D-4D0E-9A79-4CD9888B449E}" destId="{3747F4F4-182E-1041-B485-D95753303E11}" srcOrd="13" destOrd="0" presId="urn:microsoft.com/office/officeart/2005/8/layout/list1"/>
    <dgm:cxn modelId="{2471D34E-AF02-C640-B62D-53A9275E3547}" type="presParOf" srcId="{0C7B8C18-CC0D-4D0E-9A79-4CD9888B449E}" destId="{21836FE1-BA99-3D4D-AA70-C4A405FEB59E}" srcOrd="14" destOrd="0" presId="urn:microsoft.com/office/officeart/2005/8/layout/list1"/>
    <dgm:cxn modelId="{2A3697A5-D6D4-3242-8541-F8AB19760762}" type="presParOf" srcId="{0C7B8C18-CC0D-4D0E-9A79-4CD9888B449E}" destId="{5D3D3E69-82D6-4C45-BA73-0A2059DFBE2C}" srcOrd="15" destOrd="0" presId="urn:microsoft.com/office/officeart/2005/8/layout/list1"/>
    <dgm:cxn modelId="{00C856E5-67C2-E249-B14C-393A34F32328}" type="presParOf" srcId="{0C7B8C18-CC0D-4D0E-9A79-4CD9888B449E}" destId="{50D82C4E-72F1-40C1-9F66-67CF4063FF7F}" srcOrd="16" destOrd="0" presId="urn:microsoft.com/office/officeart/2005/8/layout/list1"/>
    <dgm:cxn modelId="{BA5B194B-089E-B34E-9355-70823E100F8B}" type="presParOf" srcId="{50D82C4E-72F1-40C1-9F66-67CF4063FF7F}" destId="{20ACCDEC-E79B-4826-859C-4FD8E03A9AF0}" srcOrd="0" destOrd="0" presId="urn:microsoft.com/office/officeart/2005/8/layout/list1"/>
    <dgm:cxn modelId="{61FECB98-327E-E441-B6D3-92760720F499}" type="presParOf" srcId="{50D82C4E-72F1-40C1-9F66-67CF4063FF7F}" destId="{DB0DF33A-1173-4EBB-9B4B-E695D4D54EFD}" srcOrd="1" destOrd="0" presId="urn:microsoft.com/office/officeart/2005/8/layout/list1"/>
    <dgm:cxn modelId="{1627971C-8C90-2945-A2EB-9476C9D5E07D}" type="presParOf" srcId="{0C7B8C18-CC0D-4D0E-9A79-4CD9888B449E}" destId="{7CC6D4DE-DF70-4D84-9DDC-1C3F265FD905}" srcOrd="17" destOrd="0" presId="urn:microsoft.com/office/officeart/2005/8/layout/list1"/>
    <dgm:cxn modelId="{A0C1416C-C980-E845-B781-453616FFB045}" type="presParOf" srcId="{0C7B8C18-CC0D-4D0E-9A79-4CD9888B449E}" destId="{7458F59E-77F0-4CE3-AA75-E6D1E7556573}" srcOrd="18" destOrd="0" presId="urn:microsoft.com/office/officeart/2005/8/layout/list1"/>
  </dgm:cxnLst>
  <dgm:bg>
    <a:noFill/>
  </dgm:bg>
  <dgm:whole/>
</dgm:dataModel>
</file>

<file path=ppt/diagrams/data2.xml><?xml version="1.0" encoding="utf-8"?>
<dgm:dataModel xmlns:dgm="http://schemas.openxmlformats.org/drawingml/2006/diagram" xmlns:a="http://schemas.openxmlformats.org/drawingml/2006/main">
  <dgm:ptLst>
    <dgm:pt modelId="{09D71C80-2B64-8242-B226-11862F13CA47}" type="doc">
      <dgm:prSet loTypeId="urn:microsoft.com/office/officeart/2005/8/layout/vProcess5" loCatId="" qsTypeId="urn:microsoft.com/office/officeart/2005/8/quickstyle/simple5" qsCatId="simple" csTypeId="urn:microsoft.com/office/officeart/2005/8/colors/colorful1#1" csCatId="colorful" phldr="1"/>
      <dgm:spPr/>
      <dgm:t>
        <a:bodyPr/>
        <a:lstStyle/>
        <a:p>
          <a:endParaRPr lang="en-US"/>
        </a:p>
      </dgm:t>
    </dgm:pt>
    <dgm:pt modelId="{4DE0F4D5-737C-6443-B492-1B9C8FE56A10}">
      <dgm:prSet custT="1"/>
      <dgm:spPr/>
      <dgm:t>
        <a:bodyPr/>
        <a:lstStyle/>
        <a:p>
          <a:pPr rtl="0"/>
          <a:r>
            <a:rPr lang="en-US" sz="2400" i="0" u="sng" dirty="0" smtClean="0">
              <a:latin typeface="Calibri"/>
              <a:ea typeface="Verdana"/>
              <a:cs typeface="Calibri"/>
              <a:sym typeface="Verdana"/>
            </a:rPr>
            <a:t>Operational risk</a:t>
          </a:r>
        </a:p>
        <a:p>
          <a:pPr rtl="0"/>
          <a:r>
            <a:rPr lang="en-US" sz="2200" i="0" u="none" dirty="0" smtClean="0">
              <a:latin typeface="Calibri"/>
              <a:ea typeface="Verdana"/>
              <a:cs typeface="Calibri"/>
              <a:sym typeface="Verdana"/>
            </a:rPr>
            <a:t>The</a:t>
          </a:r>
          <a:r>
            <a:rPr lang="en-US" sz="2200" i="0" dirty="0" smtClean="0">
              <a:latin typeface="Calibri"/>
              <a:ea typeface="Verdana"/>
              <a:cs typeface="Calibri"/>
              <a:sym typeface="Verdana"/>
            </a:rPr>
            <a:t> </a:t>
          </a:r>
          <a:r>
            <a:rPr lang="en-US" sz="2200" dirty="0" smtClean="0">
              <a:latin typeface="Calibri"/>
              <a:ea typeface="Verdana"/>
              <a:cs typeface="Calibri"/>
              <a:sym typeface="Verdana"/>
            </a:rPr>
            <a:t>bank had completely failed to institute a proper managerial, financial and operational control system.</a:t>
          </a:r>
          <a:endParaRPr lang="en-US" sz="2200" i="1" u="sng" dirty="0">
            <a:latin typeface="Calibri"/>
            <a:ea typeface="Verdana"/>
            <a:cs typeface="Calibri"/>
            <a:sym typeface="Verdana"/>
          </a:endParaRPr>
        </a:p>
      </dgm:t>
    </dgm:pt>
    <dgm:pt modelId="{6CAA2EA0-E11C-AC48-8853-C280963B80A7}" type="parTrans" cxnId="{F8191058-17E6-5446-8A73-197BD8DC319B}">
      <dgm:prSet/>
      <dgm:spPr/>
      <dgm:t>
        <a:bodyPr/>
        <a:lstStyle/>
        <a:p>
          <a:endParaRPr lang="en-US"/>
        </a:p>
      </dgm:t>
    </dgm:pt>
    <dgm:pt modelId="{6D39FAF1-FE91-4148-8E70-635D0E792B5B}" type="sibTrans" cxnId="{F8191058-17E6-5446-8A73-197BD8DC319B}">
      <dgm:prSet/>
      <dgm:spPr/>
      <dgm:t>
        <a:bodyPr/>
        <a:lstStyle/>
        <a:p>
          <a:endParaRPr lang="en-US"/>
        </a:p>
      </dgm:t>
    </dgm:pt>
    <dgm:pt modelId="{CABE9924-CE6B-5344-BBD1-3EB1D88725B5}">
      <dgm:prSet custT="1"/>
      <dgm:spPr/>
      <dgm:t>
        <a:bodyPr/>
        <a:lstStyle/>
        <a:p>
          <a:pPr rtl="0"/>
          <a:r>
            <a:rPr lang="en-US" sz="2200" i="0" u="sng" dirty="0" smtClean="0">
              <a:latin typeface="Calibri"/>
              <a:cs typeface="Calibri"/>
            </a:rPr>
            <a:t>Market risk </a:t>
          </a:r>
        </a:p>
        <a:p>
          <a:pPr rtl="0"/>
          <a:r>
            <a:rPr lang="en-US" sz="2200" dirty="0" smtClean="0">
              <a:latin typeface="Calibri"/>
              <a:cs typeface="Calibri"/>
            </a:rPr>
            <a:t>The drop in index price resulting from earthquake affected </a:t>
          </a:r>
          <a:r>
            <a:rPr lang="en-US" sz="2200" dirty="0" err="1" smtClean="0">
              <a:latin typeface="Calibri"/>
              <a:ea typeface="Verdana"/>
              <a:cs typeface="Calibri"/>
              <a:sym typeface="Verdana"/>
            </a:rPr>
            <a:t>Leeson's</a:t>
          </a:r>
          <a:r>
            <a:rPr lang="en-US" sz="2200" dirty="0" smtClean="0">
              <a:latin typeface="Calibri"/>
              <a:ea typeface="Verdana"/>
              <a:cs typeface="Calibri"/>
              <a:sym typeface="Verdana"/>
            </a:rPr>
            <a:t> straddle positions.</a:t>
          </a:r>
          <a:endParaRPr lang="en-US" sz="2200" i="1" u="sng" dirty="0">
            <a:latin typeface="Calibri"/>
            <a:cs typeface="Calibri"/>
          </a:endParaRPr>
        </a:p>
      </dgm:t>
    </dgm:pt>
    <dgm:pt modelId="{58CF77AB-A04C-2B45-AFE5-08F17B77E923}" type="parTrans" cxnId="{C8859705-265F-FB4D-9C08-65AA34585821}">
      <dgm:prSet/>
      <dgm:spPr/>
      <dgm:t>
        <a:bodyPr/>
        <a:lstStyle/>
        <a:p>
          <a:endParaRPr lang="en-US"/>
        </a:p>
      </dgm:t>
    </dgm:pt>
    <dgm:pt modelId="{5B824FD7-DE65-B742-9C95-13399083E17E}" type="sibTrans" cxnId="{C8859705-265F-FB4D-9C08-65AA34585821}">
      <dgm:prSet/>
      <dgm:spPr/>
      <dgm:t>
        <a:bodyPr/>
        <a:lstStyle/>
        <a:p>
          <a:endParaRPr lang="en-US"/>
        </a:p>
      </dgm:t>
    </dgm:pt>
    <dgm:pt modelId="{D7B80EE8-2497-EB4D-A9F3-CD1238F2C9EE}" type="pres">
      <dgm:prSet presAssocID="{09D71C80-2B64-8242-B226-11862F13CA47}" presName="outerComposite" presStyleCnt="0">
        <dgm:presLayoutVars>
          <dgm:chMax val="5"/>
          <dgm:dir/>
          <dgm:resizeHandles val="exact"/>
        </dgm:presLayoutVars>
      </dgm:prSet>
      <dgm:spPr/>
      <dgm:t>
        <a:bodyPr/>
        <a:lstStyle/>
        <a:p>
          <a:endParaRPr lang="th-TH"/>
        </a:p>
      </dgm:t>
    </dgm:pt>
    <dgm:pt modelId="{A27400D4-2C10-4B4F-B056-91962D0A13C5}" type="pres">
      <dgm:prSet presAssocID="{09D71C80-2B64-8242-B226-11862F13CA47}" presName="dummyMaxCanvas" presStyleCnt="0">
        <dgm:presLayoutVars/>
      </dgm:prSet>
      <dgm:spPr/>
    </dgm:pt>
    <dgm:pt modelId="{F3BE76DF-F257-B948-9AD8-5094C50BEB3C}" type="pres">
      <dgm:prSet presAssocID="{09D71C80-2B64-8242-B226-11862F13CA47}" presName="TwoNodes_1" presStyleLbl="node1" presStyleIdx="0" presStyleCnt="2" custScaleX="117647" custLinFactNeighborX="2177" custLinFactNeighborY="3807">
        <dgm:presLayoutVars>
          <dgm:bulletEnabled val="1"/>
        </dgm:presLayoutVars>
      </dgm:prSet>
      <dgm:spPr/>
      <dgm:t>
        <a:bodyPr/>
        <a:lstStyle/>
        <a:p>
          <a:endParaRPr lang="en-US"/>
        </a:p>
      </dgm:t>
    </dgm:pt>
    <dgm:pt modelId="{B528B4D1-7FDD-8F40-A277-05799646BE2D}" type="pres">
      <dgm:prSet presAssocID="{09D71C80-2B64-8242-B226-11862F13CA47}" presName="TwoNodes_2" presStyleLbl="node1" presStyleIdx="1" presStyleCnt="2" custScaleX="103888" custLinFactNeighborX="502" custLinFactNeighborY="0">
        <dgm:presLayoutVars>
          <dgm:bulletEnabled val="1"/>
        </dgm:presLayoutVars>
      </dgm:prSet>
      <dgm:spPr/>
      <dgm:t>
        <a:bodyPr/>
        <a:lstStyle/>
        <a:p>
          <a:endParaRPr lang="en-US"/>
        </a:p>
      </dgm:t>
    </dgm:pt>
    <dgm:pt modelId="{935D29FF-329A-DD43-9B6D-F261BD9CF87E}" type="pres">
      <dgm:prSet presAssocID="{09D71C80-2B64-8242-B226-11862F13CA47}" presName="TwoConn_1-2" presStyleLbl="fgAccFollowNode1" presStyleIdx="0" presStyleCnt="1">
        <dgm:presLayoutVars>
          <dgm:bulletEnabled val="1"/>
        </dgm:presLayoutVars>
      </dgm:prSet>
      <dgm:spPr/>
      <dgm:t>
        <a:bodyPr/>
        <a:lstStyle/>
        <a:p>
          <a:endParaRPr lang="th-TH"/>
        </a:p>
      </dgm:t>
    </dgm:pt>
    <dgm:pt modelId="{8F7474B3-C8DB-994B-AE07-A526A26BF506}" type="pres">
      <dgm:prSet presAssocID="{09D71C80-2B64-8242-B226-11862F13CA47}" presName="TwoNodes_1_text" presStyleLbl="node1" presStyleIdx="1" presStyleCnt="2">
        <dgm:presLayoutVars>
          <dgm:bulletEnabled val="1"/>
        </dgm:presLayoutVars>
      </dgm:prSet>
      <dgm:spPr/>
      <dgm:t>
        <a:bodyPr/>
        <a:lstStyle/>
        <a:p>
          <a:endParaRPr lang="en-US"/>
        </a:p>
      </dgm:t>
    </dgm:pt>
    <dgm:pt modelId="{1461F17E-D313-6749-A84C-FD0304F22304}" type="pres">
      <dgm:prSet presAssocID="{09D71C80-2B64-8242-B226-11862F13CA47}" presName="TwoNodes_2_text" presStyleLbl="node1" presStyleIdx="1" presStyleCnt="2">
        <dgm:presLayoutVars>
          <dgm:bulletEnabled val="1"/>
        </dgm:presLayoutVars>
      </dgm:prSet>
      <dgm:spPr/>
      <dgm:t>
        <a:bodyPr/>
        <a:lstStyle/>
        <a:p>
          <a:endParaRPr lang="en-US"/>
        </a:p>
      </dgm:t>
    </dgm:pt>
  </dgm:ptLst>
  <dgm:cxnLst>
    <dgm:cxn modelId="{A51FB6AB-3B26-844B-B4D7-66AE38D1302C}" type="presOf" srcId="{CABE9924-CE6B-5344-BBD1-3EB1D88725B5}" destId="{B528B4D1-7FDD-8F40-A277-05799646BE2D}" srcOrd="0" destOrd="0" presId="urn:microsoft.com/office/officeart/2005/8/layout/vProcess5"/>
    <dgm:cxn modelId="{E0B4C710-B37E-8747-A290-6D6827276554}" type="presOf" srcId="{CABE9924-CE6B-5344-BBD1-3EB1D88725B5}" destId="{1461F17E-D313-6749-A84C-FD0304F22304}" srcOrd="1" destOrd="0" presId="urn:microsoft.com/office/officeart/2005/8/layout/vProcess5"/>
    <dgm:cxn modelId="{919F35F8-0870-B84D-8A95-158BCE01E68F}" type="presOf" srcId="{4DE0F4D5-737C-6443-B492-1B9C8FE56A10}" destId="{8F7474B3-C8DB-994B-AE07-A526A26BF506}" srcOrd="1" destOrd="0" presId="urn:microsoft.com/office/officeart/2005/8/layout/vProcess5"/>
    <dgm:cxn modelId="{37300F89-4A81-F840-B059-22CFE884434C}" type="presOf" srcId="{6D39FAF1-FE91-4148-8E70-635D0E792B5B}" destId="{935D29FF-329A-DD43-9B6D-F261BD9CF87E}" srcOrd="0" destOrd="0" presId="urn:microsoft.com/office/officeart/2005/8/layout/vProcess5"/>
    <dgm:cxn modelId="{8D68D270-6E2C-934A-A1CD-8DD8C24694EC}" type="presOf" srcId="{4DE0F4D5-737C-6443-B492-1B9C8FE56A10}" destId="{F3BE76DF-F257-B948-9AD8-5094C50BEB3C}" srcOrd="0" destOrd="0" presId="urn:microsoft.com/office/officeart/2005/8/layout/vProcess5"/>
    <dgm:cxn modelId="{C8859705-265F-FB4D-9C08-65AA34585821}" srcId="{09D71C80-2B64-8242-B226-11862F13CA47}" destId="{CABE9924-CE6B-5344-BBD1-3EB1D88725B5}" srcOrd="1" destOrd="0" parTransId="{58CF77AB-A04C-2B45-AFE5-08F17B77E923}" sibTransId="{5B824FD7-DE65-B742-9C95-13399083E17E}"/>
    <dgm:cxn modelId="{2BBEF710-143E-9D43-985D-E7996BC9A06D}" type="presOf" srcId="{09D71C80-2B64-8242-B226-11862F13CA47}" destId="{D7B80EE8-2497-EB4D-A9F3-CD1238F2C9EE}" srcOrd="0" destOrd="0" presId="urn:microsoft.com/office/officeart/2005/8/layout/vProcess5"/>
    <dgm:cxn modelId="{F8191058-17E6-5446-8A73-197BD8DC319B}" srcId="{09D71C80-2B64-8242-B226-11862F13CA47}" destId="{4DE0F4D5-737C-6443-B492-1B9C8FE56A10}" srcOrd="0" destOrd="0" parTransId="{6CAA2EA0-E11C-AC48-8853-C280963B80A7}" sibTransId="{6D39FAF1-FE91-4148-8E70-635D0E792B5B}"/>
    <dgm:cxn modelId="{432568F8-1993-7144-A2EA-E59E1AE112E5}" type="presParOf" srcId="{D7B80EE8-2497-EB4D-A9F3-CD1238F2C9EE}" destId="{A27400D4-2C10-4B4F-B056-91962D0A13C5}" srcOrd="0" destOrd="0" presId="urn:microsoft.com/office/officeart/2005/8/layout/vProcess5"/>
    <dgm:cxn modelId="{C04393C2-85F4-4341-AD76-2D76AAFA2A5B}" type="presParOf" srcId="{D7B80EE8-2497-EB4D-A9F3-CD1238F2C9EE}" destId="{F3BE76DF-F257-B948-9AD8-5094C50BEB3C}" srcOrd="1" destOrd="0" presId="urn:microsoft.com/office/officeart/2005/8/layout/vProcess5"/>
    <dgm:cxn modelId="{9F8F81E6-C193-8F40-A3F8-711FE0805C1E}" type="presParOf" srcId="{D7B80EE8-2497-EB4D-A9F3-CD1238F2C9EE}" destId="{B528B4D1-7FDD-8F40-A277-05799646BE2D}" srcOrd="2" destOrd="0" presId="urn:microsoft.com/office/officeart/2005/8/layout/vProcess5"/>
    <dgm:cxn modelId="{90C85CD1-4A6E-EA46-A447-70388194E55C}" type="presParOf" srcId="{D7B80EE8-2497-EB4D-A9F3-CD1238F2C9EE}" destId="{935D29FF-329A-DD43-9B6D-F261BD9CF87E}" srcOrd="3" destOrd="0" presId="urn:microsoft.com/office/officeart/2005/8/layout/vProcess5"/>
    <dgm:cxn modelId="{7DB78C1A-9C00-B04C-B5FA-C3AF7B663BD8}" type="presParOf" srcId="{D7B80EE8-2497-EB4D-A9F3-CD1238F2C9EE}" destId="{8F7474B3-C8DB-994B-AE07-A526A26BF506}" srcOrd="4" destOrd="0" presId="urn:microsoft.com/office/officeart/2005/8/layout/vProcess5"/>
    <dgm:cxn modelId="{53B250D0-EE06-3045-B53D-6B0D7A39F6E8}" type="presParOf" srcId="{D7B80EE8-2497-EB4D-A9F3-CD1238F2C9EE}" destId="{1461F17E-D313-6749-A84C-FD0304F22304}" srcOrd="5" destOrd="0" presId="urn:microsoft.com/office/officeart/2005/8/layout/vProcess5"/>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BE76DF-F257-B948-9AD8-5094C50BEB3C}">
      <dsp:nvSpPr>
        <dsp:cNvPr id="0" name=""/>
        <dsp:cNvSpPr/>
      </dsp:nvSpPr>
      <dsp:spPr>
        <a:xfrm>
          <a:off x="-168897" y="61738"/>
          <a:ext cx="6196401" cy="1621715"/>
        </a:xfrm>
        <a:prstGeom prst="roundRect">
          <a:avLst>
            <a:gd name="adj" fmla="val 10000"/>
          </a:avLst>
        </a:prstGeom>
        <a:gradFill rotWithShape="0">
          <a:gsLst>
            <a:gs pos="0">
              <a:schemeClr val="accent2">
                <a:hueOff val="0"/>
                <a:satOff val="0"/>
                <a:lumOff val="0"/>
                <a:alphaOff val="0"/>
              </a:schemeClr>
            </a:gs>
            <a:gs pos="100000">
              <a:schemeClr val="accent2">
                <a:hueOff val="0"/>
                <a:satOff val="0"/>
                <a:lumOff val="0"/>
                <a:alphaOff val="0"/>
                <a:shade val="76000"/>
                <a:lumMod val="90000"/>
              </a:schemeClr>
            </a:gs>
          </a:gsLst>
          <a:lin ang="5400000" scaled="0"/>
        </a:gradFill>
        <a:ln>
          <a:noFill/>
        </a:ln>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i="0" u="sng" kern="1200" dirty="0" smtClean="0">
              <a:latin typeface="Calibri"/>
              <a:ea typeface="Verdana"/>
              <a:cs typeface="Calibri"/>
              <a:sym typeface="Verdana"/>
            </a:rPr>
            <a:t>Operational risk</a:t>
          </a:r>
        </a:p>
        <a:p>
          <a:pPr lvl="0" algn="l" defTabSz="800100" rtl="0">
            <a:lnSpc>
              <a:spcPct val="90000"/>
            </a:lnSpc>
            <a:spcBef>
              <a:spcPct val="0"/>
            </a:spcBef>
            <a:spcAft>
              <a:spcPct val="35000"/>
            </a:spcAft>
          </a:pPr>
          <a:r>
            <a:rPr lang="en-US" sz="1800" i="0" u="none" kern="1200" dirty="0" smtClean="0">
              <a:latin typeface="Calibri"/>
              <a:ea typeface="Verdana"/>
              <a:cs typeface="Calibri"/>
              <a:sym typeface="Verdana"/>
            </a:rPr>
            <a:t>The</a:t>
          </a:r>
          <a:r>
            <a:rPr lang="en-US" sz="1800" i="0" kern="1200" dirty="0" smtClean="0">
              <a:latin typeface="Calibri"/>
              <a:ea typeface="Verdana"/>
              <a:cs typeface="Calibri"/>
              <a:sym typeface="Verdana"/>
            </a:rPr>
            <a:t> </a:t>
          </a:r>
          <a:r>
            <a:rPr lang="en-US" sz="1800" kern="1200" dirty="0" smtClean="0">
              <a:latin typeface="Calibri"/>
              <a:ea typeface="Verdana"/>
              <a:cs typeface="Calibri"/>
              <a:sym typeface="Verdana"/>
            </a:rPr>
            <a:t>bank had completely failed to institute a proper managerial, financial and operational control system.</a:t>
          </a:r>
          <a:endParaRPr lang="en-US" sz="1800" i="1" u="sng" kern="1200" dirty="0">
            <a:latin typeface="Calibri"/>
            <a:ea typeface="Verdana"/>
            <a:cs typeface="Calibri"/>
            <a:sym typeface="Verdana"/>
          </a:endParaRPr>
        </a:p>
      </dsp:txBody>
      <dsp:txXfrm>
        <a:off x="-168897" y="61738"/>
        <a:ext cx="4336199" cy="1621715"/>
      </dsp:txXfrm>
    </dsp:sp>
    <dsp:sp modelId="{B528B4D1-7FDD-8F40-A277-05799646BE2D}">
      <dsp:nvSpPr>
        <dsp:cNvPr id="0" name=""/>
        <dsp:cNvSpPr/>
      </dsp:nvSpPr>
      <dsp:spPr>
        <a:xfrm>
          <a:off x="1008241" y="1982096"/>
          <a:ext cx="5471723" cy="1621715"/>
        </a:xfrm>
        <a:prstGeom prst="roundRect">
          <a:avLst>
            <a:gd name="adj" fmla="val 10000"/>
          </a:avLst>
        </a:prstGeom>
        <a:gradFill rotWithShape="0">
          <a:gsLst>
            <a:gs pos="0">
              <a:schemeClr val="accent3">
                <a:hueOff val="0"/>
                <a:satOff val="0"/>
                <a:lumOff val="0"/>
                <a:alphaOff val="0"/>
              </a:schemeClr>
            </a:gs>
            <a:gs pos="100000">
              <a:schemeClr val="accent3">
                <a:hueOff val="0"/>
                <a:satOff val="0"/>
                <a:lumOff val="0"/>
                <a:alphaOff val="0"/>
                <a:shade val="76000"/>
                <a:lumMod val="90000"/>
              </a:schemeClr>
            </a:gs>
          </a:gsLst>
          <a:lin ang="5400000" scaled="0"/>
        </a:gradFill>
        <a:ln>
          <a:noFill/>
        </a:ln>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i="0" u="sng" kern="1200" dirty="0" smtClean="0">
              <a:latin typeface="Calibri"/>
              <a:cs typeface="Calibri"/>
            </a:rPr>
            <a:t>Market risk </a:t>
          </a:r>
        </a:p>
        <a:p>
          <a:pPr lvl="0" algn="l" defTabSz="800100" rtl="0">
            <a:lnSpc>
              <a:spcPct val="90000"/>
            </a:lnSpc>
            <a:spcBef>
              <a:spcPct val="0"/>
            </a:spcBef>
            <a:spcAft>
              <a:spcPct val="35000"/>
            </a:spcAft>
          </a:pPr>
          <a:r>
            <a:rPr lang="en-US" sz="1800" kern="1200" dirty="0" smtClean="0">
              <a:latin typeface="Calibri"/>
              <a:cs typeface="Calibri"/>
            </a:rPr>
            <a:t>The drop in index price resulting from earthquake affected </a:t>
          </a:r>
          <a:r>
            <a:rPr lang="en-US" sz="1800" kern="1200" dirty="0" err="1" smtClean="0">
              <a:latin typeface="Calibri"/>
              <a:ea typeface="Verdana"/>
              <a:cs typeface="Calibri"/>
              <a:sym typeface="Verdana"/>
            </a:rPr>
            <a:t>Leeson's</a:t>
          </a:r>
          <a:r>
            <a:rPr lang="en-US" sz="1800" kern="1200" dirty="0" smtClean="0">
              <a:latin typeface="Calibri"/>
              <a:ea typeface="Verdana"/>
              <a:cs typeface="Calibri"/>
              <a:sym typeface="Verdana"/>
            </a:rPr>
            <a:t> straddle positions.</a:t>
          </a:r>
          <a:endParaRPr lang="en-US" sz="1800" i="1" u="sng" kern="1200" dirty="0">
            <a:latin typeface="Calibri"/>
            <a:cs typeface="Calibri"/>
          </a:endParaRPr>
        </a:p>
      </dsp:txBody>
      <dsp:txXfrm>
        <a:off x="1008241" y="1982096"/>
        <a:ext cx="3411025" cy="1621715"/>
      </dsp:txXfrm>
    </dsp:sp>
    <dsp:sp modelId="{935D29FF-329A-DD43-9B6D-F261BD9CF87E}">
      <dsp:nvSpPr>
        <dsp:cNvPr id="0" name=""/>
        <dsp:cNvSpPr/>
      </dsp:nvSpPr>
      <dsp:spPr>
        <a:xfrm>
          <a:off x="4393998" y="1274848"/>
          <a:ext cx="1054115" cy="105411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38100" dist="38100" dir="4800000" sx="98000" sy="98000" rotWithShape="0">
            <a:srgbClr val="000000">
              <a:alpha val="32000"/>
            </a:srgbClr>
          </a:outerShdw>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4393998" y="1274848"/>
        <a:ext cx="1054115" cy="105411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E31B9462-C1F3-1341-87B7-0CF06B245A65}" type="datetimeFigureOut">
              <a:rPr lang="en-US" smtClean="0"/>
              <a:pPr/>
              <a:t>11/30/2013</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314C8051-66EB-4A4D-819E-102DE86A9AC2}"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 name="Shape 3"/>
          <p:cNvSpPr txBox="1">
            <a:spLocks noGrp="1"/>
          </p:cNvSpPr>
          <p:nvPr>
            <p:ph type="body" idx="1"/>
          </p:nvPr>
        </p:nvSpPr>
        <p:spPr>
          <a:xfrm>
            <a:off x="914401" y="3257550"/>
            <a:ext cx="7315199" cy="3086100"/>
          </a:xfrm>
          <a:prstGeom prst="rect">
            <a:avLst/>
          </a:prstGeom>
        </p:spPr>
        <p:txBody>
          <a:bodyPr lIns="91425" tIns="91425" rIns="91425" bIns="91425" anchor="t" anchorCtr="0"/>
          <a:lstStyle>
            <a:lvl1pPr>
              <a:defRPr sz="1100"/>
            </a:lvl1pPr>
            <a:lvl2pPr>
              <a:defRPr sz="1100"/>
            </a:lvl2pPr>
            <a:lvl3pPr>
              <a:defRPr sz="1100"/>
            </a:lvl3pPr>
            <a:lvl4pPr>
              <a:defRPr sz="1100"/>
            </a:lvl4pPr>
            <a:lvl5pPr>
              <a:defRPr sz="1100"/>
            </a:lvl5pPr>
            <a:lvl6pPr>
              <a:defRPr sz="1100"/>
            </a:lvl6pPr>
            <a:lvl7pPr>
              <a:defRPr sz="1100"/>
            </a:lvl7pPr>
            <a:lvl8pPr>
              <a:defRPr sz="1100"/>
            </a:lvl8pPr>
            <a:lvl9pPr>
              <a:defRPr sz="1100"/>
            </a:lvl9pPr>
          </a:lstStyle>
          <a:p>
            <a:endParaRPr/>
          </a:p>
        </p:txBody>
      </p:sp>
    </p:spTree>
    <p:extLst>
      <p:ext uri="{BB962C8B-B14F-4D97-AF65-F5344CB8AC3E}">
        <p14:creationId xmlns:mc="http://schemas.openxmlformats.org/markup-compatibility/2006" xmlns:mv="urn:schemas-microsoft-com:mac:vml" xmlns:p14="http://schemas.microsoft.com/office/powerpoint/2010/main" xmlns="" val="1720710632"/>
      </p:ext>
    </p:extLst>
  </p:cSld>
  <p:clrMap bg1="lt1" tx1="dk1" bg2="dk2" tx2="lt2" accent1="accent1" accent2="accent2" accent3="accent3" accent4="accent4" accent5="accent5" accent6="accent6" hlink="hlink" folHlink="folHlink"/>
  <p:notesStyle>
    <a:lvl1pPr marL="0" algn="l" defTabSz="471785" rtl="0" eaLnBrk="1" latinLnBrk="0" hangingPunct="1">
      <a:defRPr sz="1200" kern="1200">
        <a:solidFill>
          <a:schemeClr val="tx1"/>
        </a:solidFill>
        <a:latin typeface="+mn-lt"/>
        <a:ea typeface="+mn-ea"/>
        <a:cs typeface="+mn-cs"/>
      </a:defRPr>
    </a:lvl1pPr>
    <a:lvl2pPr marL="471785" algn="l" defTabSz="471785" rtl="0" eaLnBrk="1" latinLnBrk="0" hangingPunct="1">
      <a:defRPr sz="1200" kern="1200">
        <a:solidFill>
          <a:schemeClr val="tx1"/>
        </a:solidFill>
        <a:latin typeface="+mn-lt"/>
        <a:ea typeface="+mn-ea"/>
        <a:cs typeface="+mn-cs"/>
      </a:defRPr>
    </a:lvl2pPr>
    <a:lvl3pPr marL="943569" algn="l" defTabSz="471785" rtl="0" eaLnBrk="1" latinLnBrk="0" hangingPunct="1">
      <a:defRPr sz="1200" kern="1200">
        <a:solidFill>
          <a:schemeClr val="tx1"/>
        </a:solidFill>
        <a:latin typeface="+mn-lt"/>
        <a:ea typeface="+mn-ea"/>
        <a:cs typeface="+mn-cs"/>
      </a:defRPr>
    </a:lvl3pPr>
    <a:lvl4pPr marL="1415354" algn="l" defTabSz="471785" rtl="0" eaLnBrk="1" latinLnBrk="0" hangingPunct="1">
      <a:defRPr sz="1200" kern="1200">
        <a:solidFill>
          <a:schemeClr val="tx1"/>
        </a:solidFill>
        <a:latin typeface="+mn-lt"/>
        <a:ea typeface="+mn-ea"/>
        <a:cs typeface="+mn-cs"/>
      </a:defRPr>
    </a:lvl4pPr>
    <a:lvl5pPr marL="1887139" algn="l" defTabSz="471785" rtl="0" eaLnBrk="1" latinLnBrk="0" hangingPunct="1">
      <a:defRPr sz="1200" kern="1200">
        <a:solidFill>
          <a:schemeClr val="tx1"/>
        </a:solidFill>
        <a:latin typeface="+mn-lt"/>
        <a:ea typeface="+mn-ea"/>
        <a:cs typeface="+mn-cs"/>
      </a:defRPr>
    </a:lvl5pPr>
    <a:lvl6pPr marL="2358923" algn="l" defTabSz="471785" rtl="0" eaLnBrk="1" latinLnBrk="0" hangingPunct="1">
      <a:defRPr sz="1200" kern="1200">
        <a:solidFill>
          <a:schemeClr val="tx1"/>
        </a:solidFill>
        <a:latin typeface="+mn-lt"/>
        <a:ea typeface="+mn-ea"/>
        <a:cs typeface="+mn-cs"/>
      </a:defRPr>
    </a:lvl6pPr>
    <a:lvl7pPr marL="2830708" algn="l" defTabSz="471785" rtl="0" eaLnBrk="1" latinLnBrk="0" hangingPunct="1">
      <a:defRPr sz="1200" kern="1200">
        <a:solidFill>
          <a:schemeClr val="tx1"/>
        </a:solidFill>
        <a:latin typeface="+mn-lt"/>
        <a:ea typeface="+mn-ea"/>
        <a:cs typeface="+mn-cs"/>
      </a:defRPr>
    </a:lvl7pPr>
    <a:lvl8pPr marL="3302493" algn="l" defTabSz="471785" rtl="0" eaLnBrk="1" latinLnBrk="0" hangingPunct="1">
      <a:defRPr sz="1200" kern="1200">
        <a:solidFill>
          <a:schemeClr val="tx1"/>
        </a:solidFill>
        <a:latin typeface="+mn-lt"/>
        <a:ea typeface="+mn-ea"/>
        <a:cs typeface="+mn-cs"/>
      </a:defRPr>
    </a:lvl8pPr>
    <a:lvl9pPr marL="3774277" algn="l" defTabSz="47178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Employee"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en.wikipedia.org/wiki/Trader_(finance)" TargetMode="External"/><Relationship Id="rId4" Type="http://schemas.openxmlformats.org/officeDocument/2006/relationships/hyperlink" Target="http://en.wikipedia.org/wiki/Employer"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
        <p:cNvGrpSpPr/>
        <p:nvPr/>
      </p:nvGrpSpPr>
      <p:grpSpPr>
        <a:xfrm>
          <a:off x="0" y="0"/>
          <a:ext cx="0" cy="0"/>
          <a:chOff x="0" y="0"/>
          <a:chExt cx="0" cy="0"/>
        </a:xfrm>
      </p:grpSpPr>
      <p:sp>
        <p:nvSpPr>
          <p:cNvPr id="41" name="Shape 41"/>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endParaRPr/>
          </a:p>
        </p:txBody>
      </p:sp>
      <p:sp>
        <p:nvSpPr>
          <p:cNvPr id="42" name="Shape 4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Shape 4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8" name="Shape 48"/>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Shape 52"/>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endParaRPr/>
          </a:p>
        </p:txBody>
      </p:sp>
      <p:sp>
        <p:nvSpPr>
          <p:cNvPr id="53" name="Shape 53"/>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Shape 58"/>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endParaRPr/>
          </a:p>
        </p:txBody>
      </p:sp>
      <p:sp>
        <p:nvSpPr>
          <p:cNvPr id="59" name="Shape 59"/>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Shape 64"/>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pPr marL="0" marR="0" lvl="0" indent="0" algn="l" rtl="0">
              <a:spcBef>
                <a:spcPts val="0"/>
              </a:spcBef>
              <a:buClr>
                <a:schemeClr val="dk1"/>
              </a:buClr>
              <a:buSzPct val="25000"/>
              <a:buFont typeface="Calibri"/>
              <a:buNone/>
            </a:pPr>
            <a:r>
              <a:rPr lang="en-US" sz="1000" b="0" i="0" u="none" strike="noStrike" cap="none" baseline="0">
                <a:solidFill>
                  <a:schemeClr val="dk1"/>
                </a:solidFill>
                <a:latin typeface="Calibri"/>
                <a:ea typeface="Calibri"/>
                <a:cs typeface="Calibri"/>
                <a:sym typeface="Calibri"/>
              </a:rPr>
              <a:t>On February 26</a:t>
            </a:r>
            <a:r>
              <a:rPr lang="en-US" sz="1000" b="0" i="0" u="none" strike="noStrike" cap="none" baseline="30000">
                <a:solidFill>
                  <a:schemeClr val="dk1"/>
                </a:solidFill>
                <a:latin typeface="Calibri"/>
                <a:ea typeface="Calibri"/>
                <a:cs typeface="Calibri"/>
                <a:sym typeface="Calibri"/>
              </a:rPr>
              <a:t>th</a:t>
            </a:r>
            <a:r>
              <a:rPr lang="en-US" sz="1000" b="0" i="0" u="none" strike="noStrike" cap="none" baseline="0">
                <a:solidFill>
                  <a:schemeClr val="dk1"/>
                </a:solidFill>
                <a:latin typeface="Calibri"/>
                <a:ea typeface="Calibri"/>
                <a:cs typeface="Calibri"/>
                <a:sym typeface="Calibri"/>
              </a:rPr>
              <a:t> 1995</a:t>
            </a:r>
          </a:p>
        </p:txBody>
      </p:sp>
      <p:sp>
        <p:nvSpPr>
          <p:cNvPr id="65" name="Shape 65"/>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Shape 70"/>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1" name="Shape 71"/>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pPr>
              <a:buNone/>
            </a:pPr>
            <a:r>
              <a:rPr lang="en-US" sz="1000" dirty="0">
                <a:solidFill>
                  <a:schemeClr val="dk1"/>
                </a:solidFill>
              </a:rPr>
              <a:t>A </a:t>
            </a:r>
            <a:r>
              <a:rPr lang="en-US" sz="1000" b="1" dirty="0">
                <a:solidFill>
                  <a:schemeClr val="dk1"/>
                </a:solidFill>
              </a:rPr>
              <a:t>rogue trader</a:t>
            </a:r>
            <a:r>
              <a:rPr lang="en-US" sz="1000" dirty="0">
                <a:solidFill>
                  <a:schemeClr val="dk1"/>
                </a:solidFill>
              </a:rPr>
              <a:t> is an authorized </a:t>
            </a:r>
            <a:r>
              <a:rPr lang="en-US" sz="1000" dirty="0">
                <a:solidFill>
                  <a:srgbClr val="0B0080"/>
                </a:solidFill>
                <a:hlinkClick r:id="rId3"/>
              </a:rPr>
              <a:t>employee</a:t>
            </a:r>
            <a:r>
              <a:rPr lang="en-US" sz="1000" dirty="0">
                <a:solidFill>
                  <a:schemeClr val="dk1"/>
                </a:solidFill>
              </a:rPr>
              <a:t> making unauthorized trades on behalf of their </a:t>
            </a:r>
            <a:r>
              <a:rPr lang="en-US" sz="1000" dirty="0">
                <a:solidFill>
                  <a:srgbClr val="0B0080"/>
                </a:solidFill>
                <a:hlinkClick r:id="rId4"/>
              </a:rPr>
              <a:t>employer</a:t>
            </a:r>
            <a:r>
              <a:rPr lang="en-US" sz="1000" dirty="0">
                <a:solidFill>
                  <a:schemeClr val="dk1"/>
                </a:solidFill>
              </a:rPr>
              <a:t>. It is most often applicable to financial trading, where professional </a:t>
            </a:r>
            <a:r>
              <a:rPr lang="en-US" sz="1000" dirty="0">
                <a:solidFill>
                  <a:srgbClr val="0B0080"/>
                </a:solidFill>
                <a:hlinkClick r:id="rId5"/>
              </a:rPr>
              <a:t>traders</a:t>
            </a:r>
            <a:r>
              <a:rPr lang="en-US" sz="1000" dirty="0">
                <a:solidFill>
                  <a:schemeClr val="dk1"/>
                </a:solidFill>
              </a:rPr>
              <a:t> make unapproved financial transactions.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Shape 76"/>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pPr marL="342900" marR="0" lvl="0" indent="-254000" algn="l" rtl="0">
              <a:spcBef>
                <a:spcPts val="0"/>
              </a:spcBef>
              <a:buClr>
                <a:schemeClr val="dk1"/>
              </a:buClr>
              <a:buSzPct val="100000"/>
              <a:buFont typeface="Calibri"/>
              <a:buChar char="•"/>
            </a:pPr>
            <a:r>
              <a:rPr lang="en-US" sz="1000" b="0" i="0" u="none" strike="noStrike" cap="none" baseline="0" dirty="0">
                <a:solidFill>
                  <a:schemeClr val="dk1"/>
                </a:solidFill>
                <a:latin typeface="Calibri"/>
                <a:ea typeface="Calibri"/>
                <a:cs typeface="Calibri"/>
                <a:sym typeface="Calibri"/>
              </a:rPr>
              <a:t>Mr. Nicholas Leeson was an employee who was put in charge of operations for Barings Future Singapore.</a:t>
            </a:r>
          </a:p>
          <a:p>
            <a:pPr marL="342900" marR="0" lvl="0" indent="-254000" algn="l" rtl="0">
              <a:buClr>
                <a:schemeClr val="dk1"/>
              </a:buClr>
              <a:buSzPct val="100000"/>
              <a:buFont typeface="Calibri"/>
              <a:buChar char="•"/>
            </a:pPr>
            <a:r>
              <a:rPr lang="en-US" sz="1000" b="0" i="0" u="none" strike="noStrike" cap="none" baseline="0" dirty="0">
                <a:solidFill>
                  <a:schemeClr val="dk1"/>
                </a:solidFill>
                <a:latin typeface="Calibri"/>
                <a:ea typeface="Calibri"/>
                <a:cs typeface="Calibri"/>
                <a:sym typeface="Calibri"/>
              </a:rPr>
              <a:t>On July 1, 1992, Barings Futures Singapore (BFS) started trading on the Singapore International Monetary Exchange (SIMEX). </a:t>
            </a:r>
          </a:p>
          <a:p>
            <a:endParaRPr lang="en-US" sz="1000" b="0" i="0" u="none" strike="noStrike" cap="none" baseline="0" dirty="0">
              <a:solidFill>
                <a:schemeClr val="dk1"/>
              </a:solidFill>
              <a:latin typeface="Calibri"/>
              <a:ea typeface="Calibri"/>
              <a:cs typeface="Calibri"/>
              <a:sym typeface="Calibri"/>
            </a:endParaRPr>
          </a:p>
        </p:txBody>
      </p:sp>
      <p:sp>
        <p:nvSpPr>
          <p:cNvPr id="77" name="Shape 7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07" name="Shape 107"/>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pPr marL="0" marR="0" lvl="0" indent="0" algn="l" rtl="0">
              <a:lnSpc>
                <a:spcPct val="100000"/>
              </a:lnSpc>
              <a:spcBef>
                <a:spcPts val="0"/>
              </a:spcBef>
              <a:spcAft>
                <a:spcPts val="0"/>
              </a:spcAft>
              <a:buSzPct val="25000"/>
              <a:buFont typeface="Arial"/>
              <a:buNone/>
            </a:pPr>
            <a:r>
              <a:rPr lang="en-US" sz="1100" b="0" i="0" u="none" strike="noStrike" cap="none" baseline="0"/>
              <a:t>Settlement of securities is a business process whereby securities or interests in securities are delivered, usually against (in simultaneous exchange for) payment of money, to fulfill contractual obligations, such as those arising under securities trades.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endParaRPr/>
          </a:p>
        </p:txBody>
      </p:sp>
      <p:sp>
        <p:nvSpPr>
          <p:cNvPr id="123" name="Shape 123"/>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18" name="Shape 118"/>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pPr marL="342900" lvl="0" indent="-228600" rtl="0">
              <a:lnSpc>
                <a:spcPct val="80000"/>
              </a:lnSpc>
              <a:buClr>
                <a:schemeClr val="dk1"/>
              </a:buClr>
              <a:buSzPct val="100000"/>
              <a:buFont typeface="Calibri"/>
              <a:buChar char="•"/>
            </a:pPr>
            <a:r>
              <a:rPr lang="en-US" sz="1000" dirty="0">
                <a:solidFill>
                  <a:schemeClr val="dk1"/>
                </a:solidFill>
                <a:latin typeface="Calibri"/>
                <a:ea typeface="Calibri"/>
                <a:cs typeface="Calibri"/>
                <a:sym typeface="Calibri"/>
              </a:rPr>
              <a:t> Apparently, large price differences existed between the two contracts that were very similar in design. The profits from exploiting such price differences between exchanges are small and therefore trading volumes tend to be large. </a:t>
            </a:r>
          </a:p>
          <a:p>
            <a:pPr marL="342900" lvl="0" indent="-228600" rtl="0">
              <a:lnSpc>
                <a:spcPct val="80000"/>
              </a:lnSpc>
              <a:spcBef>
                <a:spcPts val="590"/>
              </a:spcBef>
              <a:buClr>
                <a:schemeClr val="dk1"/>
              </a:buClr>
              <a:buSzPct val="100000"/>
              <a:buFont typeface="Calibri"/>
              <a:buChar char="•"/>
            </a:pPr>
            <a:r>
              <a:rPr lang="en-US" sz="1000" dirty="0">
                <a:solidFill>
                  <a:schemeClr val="dk1"/>
                </a:solidFill>
                <a:latin typeface="Calibri"/>
                <a:ea typeface="Calibri"/>
                <a:cs typeface="Calibri"/>
                <a:sym typeface="Calibri"/>
              </a:rPr>
              <a:t>The risks are low, because every long position on one exchange is offset by a short position on the other. </a:t>
            </a:r>
          </a:p>
          <a:p>
            <a:pPr marL="342900" lvl="0" indent="-203200" rtl="0">
              <a:lnSpc>
                <a:spcPct val="80000"/>
              </a:lnSpc>
              <a:buClr>
                <a:schemeClr val="dk1"/>
              </a:buClr>
              <a:buSzPct val="100000"/>
              <a:buFont typeface="Calibri"/>
              <a:buChar char="•"/>
            </a:pPr>
            <a:r>
              <a:rPr lang="en-US" sz="1000" dirty="0" err="1">
                <a:solidFill>
                  <a:schemeClr val="dk1"/>
                </a:solidFill>
                <a:latin typeface="Calibri"/>
                <a:ea typeface="Calibri"/>
                <a:cs typeface="Calibri"/>
                <a:sym typeface="Calibri"/>
              </a:rPr>
              <a:t>Leeson</a:t>
            </a:r>
            <a:r>
              <a:rPr lang="en-US" sz="1000" dirty="0">
                <a:solidFill>
                  <a:schemeClr val="dk1"/>
                </a:solidFill>
                <a:latin typeface="Calibri"/>
                <a:ea typeface="Calibri"/>
                <a:cs typeface="Calibri"/>
                <a:sym typeface="Calibri"/>
              </a:rPr>
              <a:t> developed an even more lucrative activity, namely ‘switching’. As Barings was able to trade in Japan as well as in Singapore, it could select the cheapest market to execute a client’s order. For example, it could tell a client it would buy 1000 Nikkei futures contracts in Osaka, while in reality it made the purchase on SIMEX, where at that moment the price was lower. Barings would charge the client the price quoted on the OSE or slightly better, which was still worse than the price in Singapore.</a:t>
            </a:r>
          </a:p>
          <a:p>
            <a:pPr marL="342900" lvl="0" indent="-203200" rtl="0">
              <a:lnSpc>
                <a:spcPct val="80000"/>
              </a:lnSpc>
              <a:buClr>
                <a:schemeClr val="dk1"/>
              </a:buClr>
              <a:buSzPct val="100000"/>
              <a:buFont typeface="Calibri"/>
              <a:buChar char="•"/>
            </a:pPr>
            <a:r>
              <a:rPr lang="en-US" sz="1000" dirty="0" smtClean="0">
                <a:solidFill>
                  <a:schemeClr val="dk1"/>
                </a:solidFill>
                <a:latin typeface="Calibri"/>
                <a:ea typeface="Calibri"/>
                <a:cs typeface="Calibri"/>
                <a:sym typeface="Calibri"/>
              </a:rPr>
              <a:t>The </a:t>
            </a:r>
            <a:r>
              <a:rPr lang="en-US" sz="1000" dirty="0">
                <a:solidFill>
                  <a:schemeClr val="dk1"/>
                </a:solidFill>
                <a:latin typeface="Calibri"/>
                <a:ea typeface="Calibri"/>
                <a:cs typeface="Calibri"/>
                <a:sym typeface="Calibri"/>
              </a:rPr>
              <a:t>difference meant extra profit for Barings (SR3.9). This selection of the more profitable location of the two to do business, was referred to as ‘switching’ . </a:t>
            </a:r>
          </a:p>
          <a:p>
            <a:endParaRPr lang="en-US" sz="1000" dirty="0">
              <a:solidFill>
                <a:schemeClr val="dk1"/>
              </a:solidFill>
              <a:latin typeface="Calibri"/>
              <a:ea typeface="Calibri"/>
              <a:cs typeface="Calibri"/>
              <a:sym typeface="Calibri"/>
            </a:endParaRPr>
          </a:p>
          <a:p>
            <a:endParaRPr lang="en-US" sz="1000" dirty="0">
              <a:solidFill>
                <a:schemeClr val="dk1"/>
              </a:solidFill>
              <a:latin typeface="Calibri"/>
              <a:ea typeface="Calibri"/>
              <a:cs typeface="Calibri"/>
              <a:sym typeface="Calibri"/>
            </a:endParaRPr>
          </a:p>
          <a:p>
            <a:endParaRPr lang="en-US" sz="1000" dirty="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Shape 129"/>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30" name="Shape 130"/>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Arial"/>
              <a:buNone/>
            </a:pPr>
            <a:r>
              <a:rPr lang="en-US" sz="1000" b="0" i="0" u="none" strike="noStrike" cap="none" baseline="0" dirty="0">
                <a:solidFill>
                  <a:schemeClr val="dk1"/>
                </a:solidFill>
              </a:rPr>
              <a:t>Leeson claims that this account was first used to hide an error made by one of his colleagues; rather than buy 20 contracts as the customer had ordered, she had sold them, costing Barings £20,000.</a:t>
            </a:r>
          </a:p>
          <a:p>
            <a:endParaRPr lang="en-US" sz="1000" b="0" i="0" u="none" strike="noStrike" cap="none" baseline="0" dirty="0">
              <a:solidFill>
                <a:schemeClr val="dk1"/>
              </a:solidFill>
            </a:endParaRPr>
          </a:p>
          <a:p>
            <a:pPr marL="0" marR="0" lvl="0" indent="0" algn="l" rtl="0">
              <a:lnSpc>
                <a:spcPct val="115000"/>
              </a:lnSpc>
              <a:spcBef>
                <a:spcPts val="400"/>
              </a:spcBef>
              <a:buClr>
                <a:schemeClr val="dk1"/>
              </a:buClr>
              <a:buSzPct val="25000"/>
              <a:buFont typeface="Arial"/>
              <a:buNone/>
            </a:pPr>
            <a:r>
              <a:rPr lang="en-US" sz="1200" b="0" i="0" u="none" strike="noStrike" cap="none" baseline="0" dirty="0">
                <a:solidFill>
                  <a:schemeClr val="dk1"/>
                </a:solidFill>
              </a:rPr>
              <a:t>Everything began with an error account “88888” created by a new phone clerk who made a loss of 20,000 pounds with this mistake.</a:t>
            </a:r>
          </a:p>
          <a:p>
            <a:pPr marL="0" marR="0" lvl="0" indent="0" algn="l" rtl="0">
              <a:buClr>
                <a:schemeClr val="dk1"/>
              </a:buClr>
              <a:buSzPct val="25000"/>
              <a:buFont typeface="Arial"/>
              <a:buNone/>
            </a:pPr>
            <a:r>
              <a:rPr lang="en-US" sz="1200" b="0" i="0" u="none" strike="noStrike" cap="none" baseline="0" dirty="0">
                <a:solidFill>
                  <a:schemeClr val="dk1"/>
                </a:solidFill>
              </a:rPr>
              <a:t>Since Leeson tried to cover up this and other losses from his team, he began his unauthorized trading from that day</a:t>
            </a:r>
          </a:p>
          <a:p>
            <a:endParaRPr lang="en-US" sz="1200" b="0" i="0" u="none" strike="noStrike" cap="none" baseline="0" dirty="0">
              <a:solidFill>
                <a:schemeClr val="dk1"/>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83" name="Shape 83"/>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Shape 135"/>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pPr marL="0" marR="0" lvl="0" indent="0" algn="l" rtl="0">
              <a:lnSpc>
                <a:spcPct val="115000"/>
              </a:lnSpc>
              <a:spcBef>
                <a:spcPts val="0"/>
              </a:spcBef>
              <a:buClr>
                <a:schemeClr val="dk1"/>
              </a:buClr>
              <a:buSzPct val="25000"/>
              <a:buFont typeface="Arial"/>
              <a:buNone/>
            </a:pPr>
            <a:r>
              <a:rPr lang="en-US" sz="1000" b="0" i="0" u="none" strike="noStrike" cap="none" baseline="0" dirty="0">
                <a:solidFill>
                  <a:schemeClr val="dk1"/>
                </a:solidFill>
              </a:rPr>
              <a:t>With the error account, h</a:t>
            </a:r>
            <a:r>
              <a:rPr lang="en-US" sz="1000" b="0" i="0" u="none" strike="noStrike" cap="none" baseline="0" dirty="0">
                <a:solidFill>
                  <a:schemeClr val="dk1"/>
                </a:solidFill>
                <a:latin typeface="Verdana"/>
                <a:ea typeface="Verdana"/>
                <a:cs typeface="Verdana"/>
                <a:sym typeface="Verdana"/>
              </a:rPr>
              <a:t>e secretly sell options and took positions on SIMEX on both futures and options contracts.</a:t>
            </a:r>
          </a:p>
          <a:p>
            <a:pPr marL="0" marR="0" lvl="0" indent="0" algn="l" rtl="0">
              <a:lnSpc>
                <a:spcPct val="115000"/>
              </a:lnSpc>
              <a:spcBef>
                <a:spcPts val="400"/>
              </a:spcBef>
              <a:buClr>
                <a:schemeClr val="dk1"/>
              </a:buClr>
              <a:buSzPct val="25000"/>
              <a:buFont typeface="Verdana"/>
              <a:buNone/>
            </a:pPr>
            <a:r>
              <a:rPr lang="en-US" sz="1000" b="0" i="0" u="none" strike="noStrike" cap="none" baseline="0" dirty="0">
                <a:solidFill>
                  <a:schemeClr val="dk1"/>
                </a:solidFill>
                <a:latin typeface="Verdana"/>
                <a:ea typeface="Verdana"/>
                <a:cs typeface="Verdana"/>
                <a:sym typeface="Verdana"/>
              </a:rPr>
              <a:t>People in London thought he was a smart trader who created half of Barings Singapore</a:t>
            </a:r>
            <a:r>
              <a:rPr lang="en-US" sz="1000" b="0" i="0" u="none" strike="noStrike" cap="none" baseline="0" dirty="0">
                <a:solidFill>
                  <a:schemeClr val="dk1"/>
                </a:solidFill>
              </a:rPr>
              <a:t>’</a:t>
            </a:r>
            <a:r>
              <a:rPr lang="en-US" sz="1000" b="0" i="0" u="none" strike="noStrike" cap="none" baseline="0" dirty="0">
                <a:solidFill>
                  <a:schemeClr val="dk1"/>
                </a:solidFill>
                <a:latin typeface="Verdana"/>
                <a:ea typeface="Verdana"/>
                <a:cs typeface="Verdana"/>
                <a:sym typeface="Verdana"/>
              </a:rPr>
              <a:t>s 1993 profits and half of the entire Barings</a:t>
            </a:r>
            <a:r>
              <a:rPr lang="en-US" sz="1000" b="0" i="0" u="none" strike="noStrike" cap="none" baseline="0" dirty="0">
                <a:solidFill>
                  <a:schemeClr val="dk1"/>
                </a:solidFill>
              </a:rPr>
              <a:t>’</a:t>
            </a:r>
            <a:r>
              <a:rPr lang="en-US" sz="1000" b="0" i="0" u="none" strike="noStrike" cap="none" baseline="0" dirty="0">
                <a:solidFill>
                  <a:schemeClr val="dk1"/>
                </a:solidFill>
                <a:latin typeface="Verdana"/>
                <a:ea typeface="Verdana"/>
                <a:cs typeface="Verdana"/>
                <a:sym typeface="Verdana"/>
              </a:rPr>
              <a:t> 1994 profits.</a:t>
            </a:r>
          </a:p>
          <a:p>
            <a:pPr marL="0" marR="0" lvl="0" indent="0" algn="l" rtl="0">
              <a:lnSpc>
                <a:spcPct val="115000"/>
              </a:lnSpc>
              <a:spcBef>
                <a:spcPts val="400"/>
              </a:spcBef>
              <a:buClr>
                <a:schemeClr val="dk1"/>
              </a:buClr>
              <a:buSzPct val="25000"/>
              <a:buFont typeface="Verdana"/>
              <a:buNone/>
            </a:pPr>
            <a:r>
              <a:rPr lang="en-US" sz="1000" b="0" i="0" u="none" strike="noStrike" cap="none" baseline="0" dirty="0">
                <a:solidFill>
                  <a:schemeClr val="dk1"/>
                </a:solidFill>
                <a:latin typeface="Verdana"/>
                <a:ea typeface="Verdana"/>
                <a:cs typeface="Verdana"/>
                <a:sym typeface="Verdana"/>
              </a:rPr>
              <a:t>But in fact, in 1994 alone, Leeson lost Barings $296 million while his boss in London thought he made them $46 million, so Leeson was offered a bonus of $720,000.</a:t>
            </a:r>
          </a:p>
          <a:p>
            <a:pPr marL="0" marR="0" lvl="0" indent="0" algn="l" rtl="0">
              <a:lnSpc>
                <a:spcPct val="115000"/>
              </a:lnSpc>
              <a:spcBef>
                <a:spcPts val="400"/>
              </a:spcBef>
              <a:buClr>
                <a:schemeClr val="dk1"/>
              </a:buClr>
              <a:buSzPct val="25000"/>
              <a:buFont typeface="Verdana"/>
              <a:buNone/>
            </a:pPr>
            <a:r>
              <a:rPr lang="en-US" sz="1000" b="0" i="0" u="none" strike="noStrike" cap="none" baseline="0" dirty="0">
                <a:solidFill>
                  <a:schemeClr val="dk1"/>
                </a:solidFill>
                <a:latin typeface="Verdana"/>
                <a:ea typeface="Verdana"/>
                <a:cs typeface="Verdana"/>
                <a:sym typeface="Verdana"/>
              </a:rPr>
              <a:t>As a matter of fact, Leeson lost money for Barings almost from day one.</a:t>
            </a:r>
          </a:p>
          <a:p>
            <a:endParaRPr lang="en-US" sz="1000" b="0" i="0" u="none" strike="noStrike" cap="none" baseline="0" dirty="0">
              <a:solidFill>
                <a:schemeClr val="dk1"/>
              </a:solidFill>
              <a:latin typeface="Verdana"/>
              <a:ea typeface="Verdana"/>
              <a:cs typeface="Verdana"/>
              <a:sym typeface="Verdana"/>
            </a:endParaRPr>
          </a:p>
        </p:txBody>
      </p:sp>
      <p:sp>
        <p:nvSpPr>
          <p:cNvPr id="136" name="Shape 136"/>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48" name="Shape 148"/>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Shape 153"/>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54" name="Shape 154"/>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Shape 159"/>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60" name="Shape 160"/>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Shape 159"/>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60" name="Shape 160"/>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Shape 165"/>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66" name="Shape 166"/>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5" name="Shape 175"/>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pPr lvl="0" rtl="0">
              <a:lnSpc>
                <a:spcPct val="115000"/>
              </a:lnSpc>
              <a:spcBef>
                <a:spcPts val="400"/>
              </a:spcBef>
              <a:buClr>
                <a:schemeClr val="dk1"/>
              </a:buClr>
              <a:buSzPct val="91666"/>
              <a:buFont typeface="Arial"/>
              <a:buNone/>
            </a:pPr>
            <a:r>
              <a:rPr lang="en-US" sz="1200" dirty="0">
                <a:solidFill>
                  <a:schemeClr val="dk1"/>
                </a:solidFill>
                <a:latin typeface="Verdana"/>
                <a:ea typeface="Verdana"/>
                <a:cs typeface="Verdana"/>
                <a:sym typeface="Verdana"/>
              </a:rPr>
              <a:t>In December 1994 and January 1995, Nikkei was trading in a range of 19,000 to 19,500, and Leeson was holding long futures positions of Nikkei 225 equity contracts on the OSE.</a:t>
            </a:r>
          </a:p>
          <a:p>
            <a:pPr lvl="0" rtl="0">
              <a:lnSpc>
                <a:spcPct val="115000"/>
              </a:lnSpc>
              <a:spcBef>
                <a:spcPts val="400"/>
              </a:spcBef>
              <a:buClr>
                <a:schemeClr val="dk1"/>
              </a:buClr>
              <a:buSzPct val="91666"/>
              <a:buFont typeface="Arial"/>
              <a:buNone/>
            </a:pPr>
            <a:r>
              <a:rPr lang="en-US" sz="1200" dirty="0">
                <a:solidFill>
                  <a:schemeClr val="dk1"/>
                </a:solidFill>
              </a:rPr>
              <a:t>In </a:t>
            </a:r>
            <a:r>
              <a:rPr lang="en-US" sz="1200" dirty="0" err="1">
                <a:solidFill>
                  <a:schemeClr val="dk1"/>
                </a:solidFill>
              </a:rPr>
              <a:t>Leeson’s</a:t>
            </a:r>
            <a:r>
              <a:rPr lang="en-US" sz="1200" dirty="0">
                <a:solidFill>
                  <a:schemeClr val="dk1"/>
                </a:solidFill>
              </a:rPr>
              <a:t> case, he needs the Nikkei to be traded within or near strikes between 18,500 and 20,000.</a:t>
            </a:r>
          </a:p>
          <a:p>
            <a:endParaRPr lang="en-US" sz="1200" dirty="0">
              <a:solidFill>
                <a:schemeClr val="dk1"/>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Shape 185"/>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6" name="Shape 186"/>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pPr lvl="0" rtl="0">
              <a:buClr>
                <a:schemeClr val="dk1"/>
              </a:buClr>
              <a:buSzPct val="25000"/>
              <a:buFont typeface="Verdana"/>
              <a:buNone/>
            </a:pPr>
            <a:r>
              <a:rPr lang="en-US" sz="1800" dirty="0">
                <a:solidFill>
                  <a:schemeClr val="dk1"/>
                </a:solidFill>
                <a:latin typeface="Verdana"/>
                <a:ea typeface="Verdana"/>
                <a:cs typeface="Verdana"/>
                <a:sym typeface="Verdana"/>
              </a:rPr>
              <a:t>The Nikkei dropped significantly after the Kobe earthquake on January 17th</a:t>
            </a:r>
            <a:r>
              <a:rPr lang="en-US" sz="1800" dirty="0">
                <a:solidFill>
                  <a:schemeClr val="dk1"/>
                </a:solidFill>
              </a:rPr>
              <a:t> as people took money out from the market.</a:t>
            </a:r>
          </a:p>
          <a:p>
            <a:endParaRPr lang="en-US" sz="1800" dirty="0">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Shape 19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8" name="Shape 198"/>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pPr lvl="0" rtl="0">
              <a:buClr>
                <a:schemeClr val="dk1"/>
              </a:buClr>
              <a:buSzPct val="25000"/>
              <a:buFont typeface="Arial"/>
              <a:buNone/>
            </a:pPr>
            <a:r>
              <a:rPr lang="en-US" sz="1800" dirty="0">
                <a:solidFill>
                  <a:schemeClr val="dk1"/>
                </a:solidFill>
              </a:rPr>
              <a:t>There was a bounce two weeks after the crisis, and Leeson hoped for a strong short-term v-shaped rebound. </a:t>
            </a:r>
          </a:p>
          <a:p>
            <a:endParaRPr lang="en-US" sz="1800" dirty="0">
              <a:solidFill>
                <a:schemeClr val="dk1"/>
              </a:solidFill>
            </a:endParaRPr>
          </a:p>
          <a:p>
            <a:pPr lvl="0" rtl="0">
              <a:buClr>
                <a:schemeClr val="dk1"/>
              </a:buClr>
              <a:buSzPct val="25000"/>
              <a:buFont typeface="Arial"/>
              <a:buNone/>
            </a:pPr>
            <a:r>
              <a:rPr lang="en-US" sz="1800" dirty="0">
                <a:solidFill>
                  <a:schemeClr val="dk1"/>
                </a:solidFill>
              </a:rPr>
              <a:t>By using his error account, Leeson launched an aggressive buying program</a:t>
            </a:r>
            <a:r>
              <a:rPr lang="en-US" sz="1800" dirty="0">
                <a:solidFill>
                  <a:schemeClr val="dk1"/>
                </a:solidFill>
                <a:latin typeface="Verdana"/>
                <a:ea typeface="Verdana"/>
                <a:cs typeface="Verdana"/>
                <a:sym typeface="Verdana"/>
              </a:rPr>
              <a:t>, which summed up to 55,000 March 1995 contracts and 5,000 June 1995 contracts over the next three weeks.</a:t>
            </a:r>
          </a:p>
          <a:p>
            <a:endParaRPr lang="en-US" sz="1800" dirty="0">
              <a:solidFill>
                <a:schemeClr val="dk1"/>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Shape 209"/>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0" name="Shape 210"/>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pPr lvl="0" rtl="0">
              <a:buClr>
                <a:schemeClr val="dk1"/>
              </a:buClr>
              <a:buSzPct val="25000"/>
              <a:buFont typeface="Verdana"/>
              <a:buNone/>
            </a:pPr>
            <a:r>
              <a:rPr lang="en-US" sz="1000" dirty="0">
                <a:solidFill>
                  <a:schemeClr val="dk1"/>
                </a:solidFill>
                <a:latin typeface="Verdana"/>
                <a:ea typeface="Verdana"/>
                <a:cs typeface="Verdana"/>
                <a:sym typeface="Verdana"/>
              </a:rPr>
              <a:t>Unfortunately, it was a bull trap. The market dropped further in February. In the end, Barings collapsed as it couldn’t meet the huge trading obligations for the positions that Leeson established.</a:t>
            </a:r>
          </a:p>
          <a:p>
            <a:endParaRPr lang="en-US" sz="1000" dirty="0">
              <a:solidFill>
                <a:schemeClr val="dk1"/>
              </a:solidFill>
              <a:latin typeface="Verdana"/>
              <a:ea typeface="Verdana"/>
              <a:cs typeface="Verdana"/>
              <a:sym typeface="Verdana"/>
            </a:endParaRPr>
          </a:p>
          <a:p>
            <a:pPr lvl="0" rtl="0">
              <a:buClr>
                <a:schemeClr val="dk1"/>
              </a:buClr>
              <a:buSzPct val="25000"/>
              <a:buFont typeface="Verdana"/>
              <a:buNone/>
            </a:pPr>
            <a:r>
              <a:rPr lang="en-US" sz="1000" dirty="0">
                <a:solidFill>
                  <a:schemeClr val="dk1"/>
                </a:solidFill>
                <a:latin typeface="Verdana"/>
                <a:ea typeface="Verdana"/>
                <a:cs typeface="Verdana"/>
                <a:sym typeface="Verdana"/>
              </a:rPr>
              <a:t>As a whole, on February 27th, 1995, Barings had outstanding notional futures positions on Japanese equities and interest rates of $2 billion, including $7 billion on Nikkei 225 equity contracts and $20 billion on Japanese government bond and </a:t>
            </a:r>
            <a:r>
              <a:rPr lang="en-US" sz="1000" dirty="0" err="1">
                <a:solidFill>
                  <a:schemeClr val="dk1"/>
                </a:solidFill>
                <a:latin typeface="Verdana"/>
                <a:ea typeface="Verdana"/>
                <a:cs typeface="Verdana"/>
                <a:sym typeface="Verdana"/>
              </a:rPr>
              <a:t>Euroyen</a:t>
            </a:r>
            <a:r>
              <a:rPr lang="en-US" sz="1000" dirty="0">
                <a:solidFill>
                  <a:schemeClr val="dk1"/>
                </a:solidFill>
                <a:latin typeface="Verdana"/>
                <a:ea typeface="Verdana"/>
                <a:cs typeface="Verdana"/>
                <a:sym typeface="Verdana"/>
              </a:rPr>
              <a:t> contracts</a:t>
            </a:r>
            <a:r>
              <a:rPr lang="en-US" sz="1000" dirty="0">
                <a:solidFill>
                  <a:schemeClr val="dk1"/>
                </a:solidFill>
              </a:rPr>
              <a:t>.</a:t>
            </a:r>
          </a:p>
          <a:p>
            <a:endParaRPr lang="en-US" sz="1000" dirty="0">
              <a:solidFill>
                <a:schemeClr val="dk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17" name="Shape 217"/>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Shape 221"/>
          <p:cNvSpPr txBox="1">
            <a:spLocks noGrp="1"/>
          </p:cNvSpPr>
          <p:nvPr>
            <p:ph type="body" idx="1"/>
          </p:nvPr>
        </p:nvSpPr>
        <p:spPr>
          <a:xfrm>
            <a:off x="914401" y="3257550"/>
            <a:ext cx="7315199" cy="3086100"/>
          </a:xfrm>
          <a:prstGeom prst="rect">
            <a:avLst/>
          </a:prstGeom>
          <a:noFill/>
          <a:ln>
            <a:noFill/>
          </a:ln>
        </p:spPr>
        <p:txBody>
          <a:bodyPr lIns="91425" tIns="91425" rIns="91425" bIns="91425" anchor="ctr" anchorCtr="0">
            <a:noAutofit/>
          </a:bodyPr>
          <a:lstStyle/>
          <a:p>
            <a:endParaRPr/>
          </a:p>
        </p:txBody>
      </p:sp>
      <p:sp>
        <p:nvSpPr>
          <p:cNvPr id="222" name="Shape 22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18" name="Shape 118"/>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kern="1200" dirty="0" smtClean="0">
                <a:solidFill>
                  <a:schemeClr val="tx1"/>
                </a:solidFill>
                <a:latin typeface="+mn-lt"/>
                <a:ea typeface="+mn-ea"/>
                <a:cs typeface="+mn-cs"/>
              </a:rPr>
              <a:t>The total monthly trading volume through Account 88888 increased from 2,051 in July 1992 to a peak of 96,121 in September 1994. In January 1995, the total was 90,000 contracts (SR3.14) or about 7.5% of total trading volume. </a:t>
            </a:r>
            <a:endParaRPr lang="en-US" sz="1000" dirty="0" smtClean="0"/>
          </a:p>
          <a:p>
            <a:endParaRPr lang="en-US" sz="1000" dirty="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txBox="1">
            <a:spLocks noGrp="1"/>
          </p:cNvSpPr>
          <p:nvPr>
            <p:ph type="body" idx="1"/>
          </p:nvPr>
        </p:nvSpPr>
        <p:spPr>
          <a:xfrm>
            <a:off x="914401" y="3257550"/>
            <a:ext cx="7315199" cy="3086100"/>
          </a:xfrm>
          <a:prstGeom prst="rect">
            <a:avLst/>
          </a:prstGeom>
        </p:spPr>
        <p:txBody>
          <a:bodyPr lIns="91425" tIns="91425" rIns="91425" bIns="91425" anchor="ctr" anchorCtr="0">
            <a:noAutofit/>
          </a:bodyPr>
          <a:lstStyle/>
          <a:p>
            <a:endParaRPr/>
          </a:p>
        </p:txBody>
      </p:sp>
      <p:sp>
        <p:nvSpPr>
          <p:cNvPr id="142" name="Shape 14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18" name="Shape 118"/>
          <p:cNvSpPr txBox="1">
            <a:spLocks noGrp="1"/>
          </p:cNvSpPr>
          <p:nvPr>
            <p:ph type="body" idx="1"/>
          </p:nvPr>
        </p:nvSpPr>
        <p:spPr>
          <a:xfrm>
            <a:off x="914401" y="3257550"/>
            <a:ext cx="7315199" cy="3086100"/>
          </a:xfrm>
          <a:prstGeom prst="rect">
            <a:avLst/>
          </a:prstGeom>
          <a:noFill/>
          <a:ln>
            <a:noFill/>
          </a:ln>
        </p:spPr>
        <p:txBody>
          <a:bodyPr lIns="91425" tIns="91425" rIns="91425" bIns="91425" anchor="t" anchorCtr="0">
            <a:noAutofit/>
          </a:bodyPr>
          <a:lstStyle/>
          <a:p>
            <a:pPr marL="342900" lvl="0" indent="-228600" rtl="0">
              <a:lnSpc>
                <a:spcPct val="80000"/>
              </a:lnSpc>
              <a:buClr>
                <a:schemeClr val="dk1"/>
              </a:buClr>
              <a:buSzPct val="100000"/>
              <a:buFont typeface="Calibri"/>
              <a:buChar char="•"/>
            </a:pPr>
            <a:r>
              <a:rPr lang="en-US" sz="1000" dirty="0">
                <a:solidFill>
                  <a:schemeClr val="dk1"/>
                </a:solidFill>
                <a:latin typeface="Calibri"/>
                <a:ea typeface="Calibri"/>
                <a:cs typeface="Calibri"/>
                <a:sym typeface="Calibri"/>
              </a:rPr>
              <a:t> Apparently, large price differences existed between the two contracts that were very similar in design. The profits from exploiting such price differences between exchanges are small and therefore trading volumes tend to be large. </a:t>
            </a:r>
          </a:p>
          <a:p>
            <a:pPr marL="342900" lvl="0" indent="-228600" rtl="0">
              <a:lnSpc>
                <a:spcPct val="80000"/>
              </a:lnSpc>
              <a:spcBef>
                <a:spcPts val="590"/>
              </a:spcBef>
              <a:buClr>
                <a:schemeClr val="dk1"/>
              </a:buClr>
              <a:buSzPct val="100000"/>
              <a:buFont typeface="Calibri"/>
              <a:buChar char="•"/>
            </a:pPr>
            <a:r>
              <a:rPr lang="en-US" sz="1000" dirty="0">
                <a:solidFill>
                  <a:schemeClr val="dk1"/>
                </a:solidFill>
                <a:latin typeface="Calibri"/>
                <a:ea typeface="Calibri"/>
                <a:cs typeface="Calibri"/>
                <a:sym typeface="Calibri"/>
              </a:rPr>
              <a:t>The risks are low, because every long position on one exchange is offset by a short position on the other. </a:t>
            </a:r>
          </a:p>
          <a:p>
            <a:pPr marL="342900" lvl="0" indent="-203200" rtl="0">
              <a:lnSpc>
                <a:spcPct val="80000"/>
              </a:lnSpc>
              <a:buClr>
                <a:schemeClr val="dk1"/>
              </a:buClr>
              <a:buSzPct val="100000"/>
              <a:buFont typeface="Calibri"/>
              <a:buChar char="•"/>
            </a:pPr>
            <a:r>
              <a:rPr lang="en-US" sz="1000" dirty="0">
                <a:solidFill>
                  <a:schemeClr val="dk1"/>
                </a:solidFill>
                <a:latin typeface="Calibri"/>
                <a:ea typeface="Calibri"/>
                <a:cs typeface="Calibri"/>
                <a:sym typeface="Calibri"/>
              </a:rPr>
              <a:t>Leeson developed an even more lucrative activity, namely ‘switching’. As Barings was able to trade in Japan as well as in Singapore, it could select the cheapest market to execute a client’s order. For example, it could tell a client it would buy 1000 Nikkei futures contracts in Osaka, while in reality it made the purchase on SIMEX, where at that moment the price was lower. Barings would charge the client the price quoted on the OSE or slightly better, which was still worse than the price in Singapore. The difference meant extra profit for Barings (SR3.9). This selection of the more profitable location of the two to do business, was referred to as ‘switching’ . </a:t>
            </a:r>
          </a:p>
          <a:p>
            <a:endParaRPr lang="en-US" sz="1000" dirty="0">
              <a:solidFill>
                <a:schemeClr val="dk1"/>
              </a:solidFill>
              <a:latin typeface="Calibri"/>
              <a:ea typeface="Calibri"/>
              <a:cs typeface="Calibri"/>
              <a:sym typeface="Calibri"/>
            </a:endParaRPr>
          </a:p>
          <a:p>
            <a:endParaRPr lang="en-US" sz="1000" dirty="0">
              <a:solidFill>
                <a:schemeClr val="dk1"/>
              </a:solidFill>
              <a:latin typeface="Calibri"/>
              <a:ea typeface="Calibri"/>
              <a:cs typeface="Calibri"/>
              <a:sym typeface="Calibri"/>
            </a:endParaRPr>
          </a:p>
          <a:p>
            <a:endParaRPr lang="en-US" sz="1000" dirty="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Shape 227"/>
          <p:cNvSpPr txBox="1">
            <a:spLocks noGrp="1"/>
          </p:cNvSpPr>
          <p:nvPr>
            <p:ph type="body" idx="1"/>
          </p:nvPr>
        </p:nvSpPr>
        <p:spPr>
          <a:xfrm>
            <a:off x="914401" y="3257550"/>
            <a:ext cx="7315199" cy="3086100"/>
          </a:xfrm>
          <a:prstGeom prst="rect">
            <a:avLst/>
          </a:prstGeom>
        </p:spPr>
        <p:txBody>
          <a:bodyPr lIns="91425" tIns="91425" rIns="91425" bIns="91425" anchor="ctr" anchorCtr="0">
            <a:noAutofit/>
          </a:bodyPr>
          <a:lstStyle/>
          <a:p>
            <a:endParaRPr/>
          </a:p>
        </p:txBody>
      </p:sp>
      <p:sp>
        <p:nvSpPr>
          <p:cNvPr id="228" name="Shape 228"/>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3" name="Shape 233"/>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833688" y="514350"/>
            <a:ext cx="3476625" cy="2571750"/>
          </a:xfrm>
        </p:spPr>
      </p:sp>
      <p:sp>
        <p:nvSpPr>
          <p:cNvPr id="3" name="Notes Placeholder 2"/>
          <p:cNvSpPr>
            <a:spLocks noGrp="1"/>
          </p:cNvSpPr>
          <p:nvPr>
            <p:ph type="body" idx="1"/>
          </p:nvPr>
        </p:nvSpPr>
        <p:spPr/>
        <p:txBody>
          <a:bodyPr/>
          <a:lstStyle/>
          <a:p>
            <a:pPr lvl="0" rtl="0">
              <a:buNone/>
            </a:pPr>
            <a:endParaRPr lang="en-US" sz="1000" dirty="0" smtClean="0">
              <a:solidFill>
                <a:schemeClr val="dk1"/>
              </a:solidFill>
              <a:latin typeface="Verdana"/>
              <a:ea typeface="Verdana"/>
              <a:cs typeface="Verdana"/>
              <a:sym typeface="Verdana"/>
            </a:endParaRPr>
          </a:p>
          <a:p>
            <a:pPr lvl="0" rtl="0">
              <a:buNone/>
            </a:pPr>
            <a:r>
              <a:rPr lang="en-US" dirty="0" smtClean="0">
                <a:solidFill>
                  <a:schemeClr val="dk1"/>
                </a:solidFill>
              </a:rPr>
              <a:t>Although the losses that caused the bank’s collapse by speculative </a:t>
            </a:r>
            <a:r>
              <a:rPr lang="en-US" dirty="0" err="1" smtClean="0">
                <a:solidFill>
                  <a:schemeClr val="dk1"/>
                </a:solidFill>
              </a:rPr>
              <a:t>unhedged</a:t>
            </a:r>
            <a:r>
              <a:rPr lang="en-US" dirty="0" smtClean="0">
                <a:solidFill>
                  <a:schemeClr val="dk1"/>
                </a:solidFill>
              </a:rPr>
              <a:t> derivatives trades were expressions of market risk, the true problem revealed by the scandal was a failure of adequate operational risk management. </a:t>
            </a:r>
            <a:r>
              <a:rPr lang="en-US" dirty="0" err="1" smtClean="0">
                <a:solidFill>
                  <a:schemeClr val="dk1"/>
                </a:solidFill>
              </a:rPr>
              <a:t>Leeson’s</a:t>
            </a:r>
            <a:r>
              <a:rPr lang="en-US" dirty="0" smtClean="0">
                <a:solidFill>
                  <a:schemeClr val="dk1"/>
                </a:solidFill>
              </a:rPr>
              <a:t> unauthorized trading was made possible by his having had effective control over both the front and back offices thereby enabling him to hide his improper trades and the losses he was actually making.</a:t>
            </a:r>
          </a:p>
          <a:p>
            <a:endParaRPr lang="en-US" dirty="0" smtClean="0">
              <a:solidFill>
                <a:schemeClr val="dk1"/>
              </a:solidFill>
            </a:endParaRPr>
          </a:p>
          <a:p>
            <a:pPr lvl="0" rtl="0">
              <a:buNone/>
            </a:pPr>
            <a:r>
              <a:rPr lang="en-US" dirty="0" smtClean="0">
                <a:solidFill>
                  <a:schemeClr val="dk1"/>
                </a:solidFill>
              </a:rPr>
              <a:t>Ultimately, senior management bore responsibility for the collapse as they had failed to ensure that there were adequate controls over the trading operations and risk exposures. Worse, it later became apparent that senior management lacked sufficient understanding of the bank’s critical businesses, notably that of its options and derivatives trading in Singapore.</a:t>
            </a:r>
          </a:p>
          <a:p>
            <a:endParaRPr lang="en-US" dirty="0" smtClean="0">
              <a:solidFill>
                <a:schemeClr val="dk1"/>
              </a:solidFill>
            </a:endParaRPr>
          </a:p>
          <a:p>
            <a:pPr lvl="0" rtl="0">
              <a:buNone/>
            </a:pPr>
            <a:r>
              <a:rPr lang="en-US" dirty="0" smtClean="0">
                <a:solidFill>
                  <a:schemeClr val="dk1"/>
                </a:solidFill>
              </a:rPr>
              <a:t>As a result of an operational risk, Nick Leeson had an opportunity to conduct </a:t>
            </a:r>
            <a:r>
              <a:rPr lang="en-US" dirty="0" err="1" smtClean="0">
                <a:solidFill>
                  <a:schemeClr val="dk1"/>
                </a:solidFill>
              </a:rPr>
              <a:t>unauthorised</a:t>
            </a:r>
            <a:r>
              <a:rPr lang="en-US" dirty="0" smtClean="0">
                <a:solidFill>
                  <a:schemeClr val="dk1"/>
                </a:solidFill>
              </a:rPr>
              <a:t> activity by taking proprietary position on SIMEX on both futures and options contract.</a:t>
            </a:r>
          </a:p>
          <a:p>
            <a:pPr lvl="0" rtl="0">
              <a:buNone/>
            </a:pPr>
            <a:r>
              <a:rPr lang="en-US" sz="1000" dirty="0" smtClean="0">
                <a:solidFill>
                  <a:schemeClr val="dk1"/>
                </a:solidFill>
                <a:latin typeface="Verdana"/>
                <a:ea typeface="Verdana"/>
                <a:cs typeface="Verdana"/>
                <a:sym typeface="Verdana"/>
              </a:rPr>
              <a:t>The Kobe earthquake shattered </a:t>
            </a:r>
            <a:r>
              <a:rPr lang="en-US" sz="1000" dirty="0" err="1" smtClean="0">
                <a:solidFill>
                  <a:schemeClr val="dk1"/>
                </a:solidFill>
                <a:latin typeface="Verdana"/>
                <a:ea typeface="Verdana"/>
                <a:cs typeface="Verdana"/>
                <a:sym typeface="Verdana"/>
              </a:rPr>
              <a:t>Leeson's</a:t>
            </a:r>
            <a:r>
              <a:rPr lang="en-US" sz="1000" dirty="0" smtClean="0">
                <a:solidFill>
                  <a:schemeClr val="dk1"/>
                </a:solidFill>
                <a:latin typeface="Verdana"/>
                <a:ea typeface="Verdana"/>
                <a:cs typeface="Verdana"/>
                <a:sym typeface="Verdana"/>
              </a:rPr>
              <a:t> options strategy. </a:t>
            </a:r>
            <a:r>
              <a:rPr lang="en-US" sz="1000" dirty="0" err="1" smtClean="0">
                <a:solidFill>
                  <a:schemeClr val="dk1"/>
                </a:solidFill>
                <a:latin typeface="Verdana"/>
                <a:ea typeface="Verdana"/>
                <a:cs typeface="Verdana"/>
                <a:sym typeface="Verdana"/>
              </a:rPr>
              <a:t>Leeson's</a:t>
            </a:r>
            <a:r>
              <a:rPr lang="en-US" sz="1000" dirty="0" smtClean="0">
                <a:solidFill>
                  <a:schemeClr val="dk1"/>
                </a:solidFill>
                <a:latin typeface="Verdana"/>
                <a:ea typeface="Verdana"/>
                <a:cs typeface="Verdana"/>
                <a:sym typeface="Verdana"/>
              </a:rPr>
              <a:t> straddle positions started to look shaky. The call options Leeson sold looked worthless but the put options became very valuable to their buyers if the Nikkei continued to decline. </a:t>
            </a:r>
            <a:r>
              <a:rPr lang="en-US" sz="1000" dirty="0" err="1" smtClean="0">
                <a:solidFill>
                  <a:schemeClr val="dk1"/>
                </a:solidFill>
                <a:latin typeface="Verdana"/>
                <a:ea typeface="Verdana"/>
                <a:cs typeface="Verdana"/>
                <a:sym typeface="Verdana"/>
              </a:rPr>
              <a:t>Leeson's</a:t>
            </a:r>
            <a:r>
              <a:rPr lang="en-US" sz="1000" dirty="0" smtClean="0">
                <a:solidFill>
                  <a:schemeClr val="dk1"/>
                </a:solidFill>
                <a:latin typeface="Verdana"/>
                <a:ea typeface="Verdana"/>
                <a:cs typeface="Verdana"/>
                <a:sym typeface="Verdana"/>
              </a:rPr>
              <a:t> losses on these puts were unlimited and totally dependent on the level of the Nikkei at expiry, while the profits on the calls were limited to the premium earned. </a:t>
            </a:r>
          </a:p>
          <a:p>
            <a:endParaRPr lang="en-US" dirty="0"/>
          </a:p>
        </p:txBody>
      </p:sp>
    </p:spTree>
    <p:extLst>
      <p:ext uri="{BB962C8B-B14F-4D97-AF65-F5344CB8AC3E}">
        <p14:creationId xmlns:mc="http://schemas.openxmlformats.org/markup-compatibility/2006" xmlns:mv="urn:schemas-microsoft-com:mac:vml" xmlns:p14="http://schemas.microsoft.com/office/powerpoint/2010/main" xmlns="" val="23711331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3" name="Shape 233"/>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3" name="Shape 233"/>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3" name="Shape 233"/>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3" name="Shape 233"/>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3" name="Shape 233"/>
          <p:cNvSpPr txBox="1">
            <a:spLocks noGrp="1"/>
          </p:cNvSpPr>
          <p:nvPr>
            <p:ph type="body" idx="1"/>
          </p:nvPr>
        </p:nvSpPr>
        <p:spPr>
          <a:xfrm>
            <a:off x="914401" y="3257550"/>
            <a:ext cx="7315199" cy="3086100"/>
          </a:xfrm>
          <a:prstGeom prst="rect">
            <a:avLst/>
          </a:prstGeom>
        </p:spPr>
        <p:txBody>
          <a:bodyPr lIns="91425" tIns="91425" rIns="91425" bIns="91425" anchor="t" anchorCtr="0">
            <a:noAutofit/>
          </a:bodyPr>
          <a:lstStyle/>
          <a:p>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Shape 256"/>
          <p:cNvSpPr txBox="1">
            <a:spLocks noGrp="1"/>
          </p:cNvSpPr>
          <p:nvPr>
            <p:ph type="body" idx="1"/>
          </p:nvPr>
        </p:nvSpPr>
        <p:spPr>
          <a:xfrm>
            <a:off x="914401" y="3257550"/>
            <a:ext cx="7315199" cy="3086100"/>
          </a:xfrm>
          <a:prstGeom prst="rect">
            <a:avLst/>
          </a:prstGeom>
        </p:spPr>
        <p:txBody>
          <a:bodyPr lIns="91425" tIns="91425" rIns="91425" bIns="91425" anchor="ctr" anchorCtr="0">
            <a:noAutofit/>
          </a:bodyPr>
          <a:lstStyle/>
          <a:p>
            <a:endParaRPr/>
          </a:p>
        </p:txBody>
      </p:sp>
      <p:sp>
        <p:nvSpPr>
          <p:cNvPr id="257" name="Shape 25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Shape 256"/>
          <p:cNvSpPr txBox="1">
            <a:spLocks noGrp="1"/>
          </p:cNvSpPr>
          <p:nvPr>
            <p:ph type="body" idx="1"/>
          </p:nvPr>
        </p:nvSpPr>
        <p:spPr>
          <a:xfrm>
            <a:off x="914401" y="3257550"/>
            <a:ext cx="7315199" cy="3086100"/>
          </a:xfrm>
          <a:prstGeom prst="rect">
            <a:avLst/>
          </a:prstGeom>
        </p:spPr>
        <p:txBody>
          <a:bodyPr lIns="91425" tIns="91425" rIns="91425" bIns="91425" anchor="ctr" anchorCtr="0">
            <a:noAutofit/>
          </a:bodyPr>
          <a:lstStyle/>
          <a:p>
            <a:endParaRPr/>
          </a:p>
        </p:txBody>
      </p:sp>
      <p:sp>
        <p:nvSpPr>
          <p:cNvPr id="257" name="Shape 25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Shape 256"/>
          <p:cNvSpPr txBox="1">
            <a:spLocks noGrp="1"/>
          </p:cNvSpPr>
          <p:nvPr>
            <p:ph type="body" idx="1"/>
          </p:nvPr>
        </p:nvSpPr>
        <p:spPr>
          <a:xfrm>
            <a:off x="914401" y="3257550"/>
            <a:ext cx="7315199" cy="3086100"/>
          </a:xfrm>
          <a:prstGeom prst="rect">
            <a:avLst/>
          </a:prstGeom>
        </p:spPr>
        <p:txBody>
          <a:bodyPr lIns="91425" tIns="91425" rIns="91425" bIns="91425" anchor="ctr" anchorCtr="0">
            <a:noAutofit/>
          </a:bodyPr>
          <a:lstStyle/>
          <a:p>
            <a:endParaRPr/>
          </a:p>
        </p:txBody>
      </p:sp>
      <p:sp>
        <p:nvSpPr>
          <p:cNvPr id="257" name="Shape 257"/>
          <p:cNvSpPr>
            <a:spLocks noGrp="1" noRot="1" noChangeAspect="1"/>
          </p:cNvSpPr>
          <p:nvPr>
            <p:ph type="sldImg" idx="2"/>
          </p:nvPr>
        </p:nvSpPr>
        <p:spPr>
          <a:xfrm>
            <a:off x="2833688" y="514350"/>
            <a:ext cx="3476625" cy="25717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620250" cy="7113588"/>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938271" y="5827142"/>
            <a:ext cx="7767463" cy="557231"/>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1" name="Rectangle 10"/>
          <p:cNvSpPr/>
          <p:nvPr/>
        </p:nvSpPr>
        <p:spPr>
          <a:xfrm>
            <a:off x="1041513" y="1054892"/>
            <a:ext cx="7553678" cy="5011712"/>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2" name="Rectangle 11"/>
          <p:cNvSpPr/>
          <p:nvPr/>
        </p:nvSpPr>
        <p:spPr>
          <a:xfrm>
            <a:off x="1042194" y="1047279"/>
            <a:ext cx="7553678" cy="5011712"/>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809601" y="728234"/>
            <a:ext cx="597406" cy="588992"/>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8268769" y="773462"/>
            <a:ext cx="588057" cy="596455"/>
          </a:xfrm>
          <a:prstGeom prst="rect">
            <a:avLst/>
          </a:prstGeom>
          <a:noFill/>
        </p:spPr>
      </p:pic>
      <p:sp>
        <p:nvSpPr>
          <p:cNvPr id="2" name="Title 1"/>
          <p:cNvSpPr>
            <a:spLocks noGrp="1"/>
          </p:cNvSpPr>
          <p:nvPr>
            <p:ph type="ctrTitle"/>
          </p:nvPr>
        </p:nvSpPr>
        <p:spPr>
          <a:xfrm>
            <a:off x="1817160" y="1861830"/>
            <a:ext cx="6021565" cy="1896220"/>
          </a:xfrm>
        </p:spPr>
        <p:txBody>
          <a:bodyPr anchor="b">
            <a:normAutofit/>
          </a:bodyPr>
          <a:lstStyle>
            <a:lvl1pPr>
              <a:defRPr sz="5000"/>
            </a:lvl1pPr>
          </a:lstStyle>
          <a:p>
            <a:r>
              <a:rPr lang="en-US" smtClean="0"/>
              <a:t>Click to edit Master title style</a:t>
            </a:r>
            <a:endParaRPr lang="en-US"/>
          </a:p>
        </p:txBody>
      </p:sp>
      <p:sp>
        <p:nvSpPr>
          <p:cNvPr id="3" name="Subtitle 2"/>
          <p:cNvSpPr>
            <a:spLocks noGrp="1"/>
          </p:cNvSpPr>
          <p:nvPr>
            <p:ph type="subTitle" idx="1"/>
          </p:nvPr>
        </p:nvSpPr>
        <p:spPr>
          <a:xfrm>
            <a:off x="1817159" y="3875882"/>
            <a:ext cx="6009689" cy="1580797"/>
          </a:xfrm>
        </p:spPr>
        <p:txBody>
          <a:bodyPr/>
          <a:lstStyle>
            <a:lvl1pPr marL="0" indent="0" algn="ctr">
              <a:buNone/>
              <a:defRPr>
                <a:solidFill>
                  <a:schemeClr val="tx2"/>
                </a:solidFill>
              </a:defRPr>
            </a:lvl1pPr>
            <a:lvl2pPr marL="471785" indent="0" algn="ctr">
              <a:buNone/>
              <a:defRPr>
                <a:solidFill>
                  <a:schemeClr val="tx1">
                    <a:tint val="75000"/>
                  </a:schemeClr>
                </a:solidFill>
              </a:defRPr>
            </a:lvl2pPr>
            <a:lvl3pPr marL="943569" indent="0" algn="ctr">
              <a:buNone/>
              <a:defRPr>
                <a:solidFill>
                  <a:schemeClr val="tx1">
                    <a:tint val="75000"/>
                  </a:schemeClr>
                </a:solidFill>
              </a:defRPr>
            </a:lvl3pPr>
            <a:lvl4pPr marL="1415354" indent="0" algn="ctr">
              <a:buNone/>
              <a:defRPr>
                <a:solidFill>
                  <a:schemeClr val="tx1">
                    <a:tint val="75000"/>
                  </a:schemeClr>
                </a:solidFill>
              </a:defRPr>
            </a:lvl4pPr>
            <a:lvl5pPr marL="1887139" indent="0" algn="ctr">
              <a:buNone/>
              <a:defRPr>
                <a:solidFill>
                  <a:schemeClr val="tx1">
                    <a:tint val="75000"/>
                  </a:schemeClr>
                </a:solidFill>
              </a:defRPr>
            </a:lvl5pPr>
            <a:lvl6pPr marL="2358923" indent="0" algn="ctr">
              <a:buNone/>
              <a:defRPr>
                <a:solidFill>
                  <a:schemeClr val="tx1">
                    <a:tint val="75000"/>
                  </a:schemeClr>
                </a:solidFill>
              </a:defRPr>
            </a:lvl6pPr>
            <a:lvl7pPr marL="2830708" indent="0" algn="ctr">
              <a:buNone/>
              <a:defRPr>
                <a:solidFill>
                  <a:schemeClr val="tx1">
                    <a:tint val="75000"/>
                  </a:schemeClr>
                </a:solidFill>
              </a:defRPr>
            </a:lvl7pPr>
            <a:lvl8pPr marL="3302493" indent="0" algn="ctr">
              <a:buNone/>
              <a:defRPr>
                <a:solidFill>
                  <a:schemeClr val="tx1">
                    <a:tint val="75000"/>
                  </a:schemeClr>
                </a:solidFill>
              </a:defRPr>
            </a:lvl8pPr>
            <a:lvl9pPr marL="3774277"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123317" y="5557263"/>
            <a:ext cx="1277041" cy="378733"/>
          </a:xfrm>
        </p:spPr>
        <p:txBody>
          <a:bodyPr/>
          <a:lstStyle/>
          <a:p>
            <a:fld id="{28E80666-FB37-4B36-9149-507F3B0178E3}" type="datetimeFigureOut">
              <a:rPr lang="en-US" smtClean="0"/>
              <a:pPr/>
              <a:t>11/30/2013</a:t>
            </a:fld>
            <a:endParaRPr lang="en-US"/>
          </a:p>
        </p:txBody>
      </p:sp>
      <p:sp>
        <p:nvSpPr>
          <p:cNvPr id="5" name="Footer Placeholder 4"/>
          <p:cNvSpPr>
            <a:spLocks noGrp="1"/>
          </p:cNvSpPr>
          <p:nvPr>
            <p:ph type="ftr" sz="quarter" idx="11"/>
          </p:nvPr>
        </p:nvSpPr>
        <p:spPr>
          <a:xfrm>
            <a:off x="1235193" y="5557263"/>
            <a:ext cx="5297076" cy="378733"/>
          </a:xfrm>
        </p:spPr>
        <p:txBody>
          <a:bodyPr/>
          <a:lstStyle/>
          <a:p>
            <a:endParaRPr lang="en-US"/>
          </a:p>
        </p:txBody>
      </p:sp>
      <p:sp>
        <p:nvSpPr>
          <p:cNvPr id="6" name="Slide Number Placeholder 5"/>
          <p:cNvSpPr>
            <a:spLocks noGrp="1"/>
          </p:cNvSpPr>
          <p:nvPr>
            <p:ph type="sldNum" sz="quarter" idx="12"/>
          </p:nvPr>
        </p:nvSpPr>
        <p:spPr>
          <a:xfrm>
            <a:off x="6537573" y="5557263"/>
            <a:ext cx="582879" cy="378733"/>
          </a:xfrm>
        </p:spPr>
        <p:txBody>
          <a:bodyPr/>
          <a:lstStyle>
            <a:lvl1pPr algn="ctr">
              <a:defRPr/>
            </a:lvl1pPr>
          </a:lstStyle>
          <a:p>
            <a:fld id="{FA84A37A-AFC2-4A01-80A1-FC20F2C0D5B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0238" y="2322891"/>
            <a:ext cx="6579776" cy="1412838"/>
          </a:xfrm>
        </p:spPr>
        <p:txBody>
          <a:bodyPr anchor="b"/>
          <a:lstStyle>
            <a:lvl1pPr algn="ctr">
              <a:defRPr sz="41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532116" y="3864173"/>
            <a:ext cx="6556022" cy="1358315"/>
          </a:xfrm>
        </p:spPr>
        <p:txBody>
          <a:bodyPr anchor="t"/>
          <a:lstStyle>
            <a:lvl1pPr marL="0" indent="0" algn="ctr">
              <a:buNone/>
              <a:defRPr sz="2100">
                <a:solidFill>
                  <a:schemeClr val="tx2"/>
                </a:solidFill>
              </a:defRPr>
            </a:lvl1pPr>
            <a:lvl2pPr marL="471785" indent="0">
              <a:buNone/>
              <a:defRPr sz="1900">
                <a:solidFill>
                  <a:schemeClr val="tx1">
                    <a:tint val="75000"/>
                  </a:schemeClr>
                </a:solidFill>
              </a:defRPr>
            </a:lvl2pPr>
            <a:lvl3pPr marL="943569" indent="0">
              <a:buNone/>
              <a:defRPr sz="1700">
                <a:solidFill>
                  <a:schemeClr val="tx1">
                    <a:tint val="75000"/>
                  </a:schemeClr>
                </a:solidFill>
              </a:defRPr>
            </a:lvl3pPr>
            <a:lvl4pPr marL="1415354" indent="0">
              <a:buNone/>
              <a:defRPr sz="1400">
                <a:solidFill>
                  <a:schemeClr val="tx1">
                    <a:tint val="75000"/>
                  </a:schemeClr>
                </a:solidFill>
              </a:defRPr>
            </a:lvl4pPr>
            <a:lvl5pPr marL="1887139" indent="0">
              <a:buNone/>
              <a:defRPr sz="1400">
                <a:solidFill>
                  <a:schemeClr val="tx1">
                    <a:tint val="75000"/>
                  </a:schemeClr>
                </a:solidFill>
              </a:defRPr>
            </a:lvl5pPr>
            <a:lvl6pPr marL="2358923" indent="0">
              <a:buNone/>
              <a:defRPr sz="1400">
                <a:solidFill>
                  <a:schemeClr val="tx1">
                    <a:tint val="75000"/>
                  </a:schemeClr>
                </a:solidFill>
              </a:defRPr>
            </a:lvl6pPr>
            <a:lvl7pPr marL="2830708" indent="0">
              <a:buNone/>
              <a:defRPr sz="1400">
                <a:solidFill>
                  <a:schemeClr val="tx1">
                    <a:tint val="75000"/>
                  </a:schemeClr>
                </a:solidFill>
              </a:defRPr>
            </a:lvl7pPr>
            <a:lvl8pPr marL="3302493" indent="0">
              <a:buNone/>
              <a:defRPr sz="1400">
                <a:solidFill>
                  <a:schemeClr val="tx1">
                    <a:tint val="75000"/>
                  </a:schemeClr>
                </a:solidFill>
              </a:defRPr>
            </a:lvl8pPr>
            <a:lvl9pPr marL="3774277"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E80666-FB37-4B36-9149-507F3B0178E3}" type="datetimeFigureOut">
              <a:rPr lang="en-US" smtClean="0"/>
              <a:pPr/>
              <a:t>11/30/2013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E72AE48-94E6-46E0-BE32-5F0716DE9115}" type="datetime1">
              <a:rPr lang="en-US" smtClean="0"/>
              <a:pPr/>
              <a:t>11/30/2013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84A37A-AFC2-4A01-80A1-FC20F2C0D5BB}" type="slidenum">
              <a:rPr lang="en-US" smtClean="0"/>
              <a:pPr/>
              <a:t>‹#›</a:t>
            </a:fld>
            <a:endParaRPr lang="en-US"/>
          </a:p>
        </p:txBody>
      </p:sp>
      <p:sp>
        <p:nvSpPr>
          <p:cNvPr id="9" name="Content Placeholder 8"/>
          <p:cNvSpPr>
            <a:spLocks noGrp="1"/>
          </p:cNvSpPr>
          <p:nvPr>
            <p:ph sz="quarter" idx="13"/>
          </p:nvPr>
        </p:nvSpPr>
        <p:spPr>
          <a:xfrm>
            <a:off x="1366075" y="2200469"/>
            <a:ext cx="3367088" cy="373700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906327" y="2198298"/>
            <a:ext cx="3367088" cy="37395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39009" y="2201408"/>
            <a:ext cx="3092621" cy="850776"/>
          </a:xfrm>
        </p:spPr>
        <p:txBody>
          <a:bodyPr anchor="b">
            <a:normAutofit/>
          </a:bodyPr>
          <a:lstStyle>
            <a:lvl1pPr marL="0" indent="0" algn="ctr">
              <a:buNone/>
              <a:defRPr sz="2100" b="1">
                <a:solidFill>
                  <a:schemeClr val="tx2"/>
                </a:solidFill>
              </a:defRPr>
            </a:lvl1pPr>
            <a:lvl2pPr marL="471785" indent="0">
              <a:buNone/>
              <a:defRPr sz="2100" b="1"/>
            </a:lvl2pPr>
            <a:lvl3pPr marL="943569" indent="0">
              <a:buNone/>
              <a:defRPr sz="1900" b="1"/>
            </a:lvl3pPr>
            <a:lvl4pPr marL="1415354" indent="0">
              <a:buNone/>
              <a:defRPr sz="1700" b="1"/>
            </a:lvl4pPr>
            <a:lvl5pPr marL="1887139" indent="0">
              <a:buNone/>
              <a:defRPr sz="1700" b="1"/>
            </a:lvl5pPr>
            <a:lvl6pPr marL="2358923" indent="0">
              <a:buNone/>
              <a:defRPr sz="1700" b="1"/>
            </a:lvl6pPr>
            <a:lvl7pPr marL="2830708" indent="0">
              <a:buNone/>
              <a:defRPr sz="1700" b="1"/>
            </a:lvl7pPr>
            <a:lvl8pPr marL="3302493" indent="0">
              <a:buNone/>
              <a:defRPr sz="1700" b="1"/>
            </a:lvl8pPr>
            <a:lvl9pPr marL="3774277" indent="0">
              <a:buNone/>
              <a:defRPr sz="1700" b="1"/>
            </a:lvl9pPr>
          </a:lstStyle>
          <a:p>
            <a:pPr lvl="0"/>
            <a:r>
              <a:rPr lang="en-US" smtClean="0"/>
              <a:t>Click to edit Master text styles</a:t>
            </a:r>
          </a:p>
        </p:txBody>
      </p:sp>
      <p:sp>
        <p:nvSpPr>
          <p:cNvPr id="5" name="Text Placeholder 4"/>
          <p:cNvSpPr>
            <a:spLocks noGrp="1"/>
          </p:cNvSpPr>
          <p:nvPr>
            <p:ph type="body" sz="quarter" idx="3"/>
          </p:nvPr>
        </p:nvSpPr>
        <p:spPr>
          <a:xfrm>
            <a:off x="5166433" y="2201407"/>
            <a:ext cx="3097720" cy="853631"/>
          </a:xfrm>
        </p:spPr>
        <p:txBody>
          <a:bodyPr anchor="b">
            <a:normAutofit/>
          </a:bodyPr>
          <a:lstStyle>
            <a:lvl1pPr marL="0" indent="0" algn="ctr">
              <a:buNone/>
              <a:defRPr sz="2100" b="1">
                <a:solidFill>
                  <a:schemeClr val="tx2"/>
                </a:solidFill>
              </a:defRPr>
            </a:lvl1pPr>
            <a:lvl2pPr marL="471785" indent="0">
              <a:buNone/>
              <a:defRPr sz="2100" b="1"/>
            </a:lvl2pPr>
            <a:lvl3pPr marL="943569" indent="0">
              <a:buNone/>
              <a:defRPr sz="1900" b="1"/>
            </a:lvl3pPr>
            <a:lvl4pPr marL="1415354" indent="0">
              <a:buNone/>
              <a:defRPr sz="1700" b="1"/>
            </a:lvl4pPr>
            <a:lvl5pPr marL="1887139" indent="0">
              <a:buNone/>
              <a:defRPr sz="1700" b="1"/>
            </a:lvl5pPr>
            <a:lvl6pPr marL="2358923" indent="0">
              <a:buNone/>
              <a:defRPr sz="1700" b="1"/>
            </a:lvl6pPr>
            <a:lvl7pPr marL="2830708" indent="0">
              <a:buNone/>
              <a:defRPr sz="1700" b="1"/>
            </a:lvl7pPr>
            <a:lvl8pPr marL="3302493" indent="0">
              <a:buNone/>
              <a:defRPr sz="1700" b="1"/>
            </a:lvl8pPr>
            <a:lvl9pPr marL="3774277" indent="0">
              <a:buNone/>
              <a:defRPr sz="17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endParaRPr lang="en-US"/>
          </a:p>
        </p:txBody>
      </p:sp>
      <p:sp>
        <p:nvSpPr>
          <p:cNvPr id="11" name="Content Placeholder 10"/>
          <p:cNvSpPr>
            <a:spLocks noGrp="1"/>
          </p:cNvSpPr>
          <p:nvPr>
            <p:ph sz="quarter" idx="13"/>
          </p:nvPr>
        </p:nvSpPr>
        <p:spPr>
          <a:xfrm>
            <a:off x="1366075" y="3054101"/>
            <a:ext cx="3395949" cy="288337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887086" y="3054562"/>
            <a:ext cx="3395949" cy="288337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E70D3E6-EF16-4488-94A4-211508FE4682}" type="datetime1">
              <a:rPr lang="en-US" smtClean="0"/>
              <a:pPr/>
              <a:t>11/30/2013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77FB3B-20DA-4D0E-BF16-8262B7156612}" type="datetime1">
              <a:rPr lang="en-US" smtClean="0"/>
              <a:pPr/>
              <a:t>11/30/2013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620250" cy="7113588"/>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65104" y="6283814"/>
            <a:ext cx="8123768" cy="557231"/>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6" name="Rectangle 15"/>
          <p:cNvSpPr/>
          <p:nvPr/>
        </p:nvSpPr>
        <p:spPr>
          <a:xfrm rot="60000">
            <a:off x="4701627" y="627717"/>
            <a:ext cx="3986281" cy="5935558"/>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7" name="Rectangle 16"/>
          <p:cNvSpPr/>
          <p:nvPr/>
        </p:nvSpPr>
        <p:spPr>
          <a:xfrm rot="60000">
            <a:off x="4704303" y="625996"/>
            <a:ext cx="3986281" cy="593555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3" name="Rectangle 12"/>
          <p:cNvSpPr/>
          <p:nvPr/>
        </p:nvSpPr>
        <p:spPr>
          <a:xfrm rot="21540000">
            <a:off x="788226" y="598367"/>
            <a:ext cx="3986281" cy="5935558"/>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4" name="Rectangle 13"/>
          <p:cNvSpPr/>
          <p:nvPr/>
        </p:nvSpPr>
        <p:spPr>
          <a:xfrm rot="21540000">
            <a:off x="788862" y="597541"/>
            <a:ext cx="3986281" cy="593555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494602" y="304908"/>
            <a:ext cx="597406" cy="588992"/>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610912" y="341381"/>
            <a:ext cx="588057" cy="596455"/>
          </a:xfrm>
          <a:prstGeom prst="rect">
            <a:avLst/>
          </a:prstGeom>
          <a:noFill/>
        </p:spPr>
      </p:pic>
      <p:sp>
        <p:nvSpPr>
          <p:cNvPr id="2" name="Title 1"/>
          <p:cNvSpPr>
            <a:spLocks noGrp="1"/>
          </p:cNvSpPr>
          <p:nvPr>
            <p:ph type="title"/>
          </p:nvPr>
        </p:nvSpPr>
        <p:spPr>
          <a:xfrm rot="-60000">
            <a:off x="1166736" y="2095328"/>
            <a:ext cx="3224453" cy="1559053"/>
          </a:xfrm>
        </p:spPr>
        <p:txBody>
          <a:bodyPr anchor="b">
            <a:normAutofit/>
          </a:bodyPr>
          <a:lstStyle>
            <a:lvl1pPr algn="ctr">
              <a:defRPr sz="2500" b="0"/>
            </a:lvl1pPr>
          </a:lstStyle>
          <a:p>
            <a:r>
              <a:rPr lang="en-US" smtClean="0"/>
              <a:t>Click to edit Master title style</a:t>
            </a:r>
            <a:endParaRPr lang="en-US"/>
          </a:p>
        </p:txBody>
      </p:sp>
      <p:sp>
        <p:nvSpPr>
          <p:cNvPr id="3" name="Content Placeholder 2"/>
          <p:cNvSpPr>
            <a:spLocks noGrp="1"/>
          </p:cNvSpPr>
          <p:nvPr>
            <p:ph idx="1"/>
          </p:nvPr>
        </p:nvSpPr>
        <p:spPr>
          <a:xfrm rot="60000">
            <a:off x="5107120" y="1193890"/>
            <a:ext cx="3178124" cy="4797874"/>
          </a:xfrm>
        </p:spPr>
        <p:txBody>
          <a:bodyPr anchor="ctr"/>
          <a:lstStyle>
            <a:lvl1pPr>
              <a:defRPr sz="2300"/>
            </a:lvl1pPr>
            <a:lvl2pPr>
              <a:defRPr sz="2100"/>
            </a:lvl2pPr>
            <a:lvl3pPr>
              <a:defRPr sz="1900"/>
            </a:lvl3pPr>
            <a:lvl4pPr>
              <a:defRPr sz="1700"/>
            </a:lvl4pPr>
            <a:lvl5pPr>
              <a:defRPr sz="14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207923" y="3758801"/>
            <a:ext cx="3207688" cy="2178679"/>
          </a:xfrm>
        </p:spPr>
        <p:txBody>
          <a:bodyPr>
            <a:normAutofit/>
          </a:bodyPr>
          <a:lstStyle>
            <a:lvl1pPr marL="0" indent="0" algn="ctr">
              <a:buNone/>
              <a:defRPr sz="1700"/>
            </a:lvl1pPr>
            <a:lvl2pPr marL="471785" indent="0">
              <a:buNone/>
              <a:defRPr sz="1200"/>
            </a:lvl2pPr>
            <a:lvl3pPr marL="943569" indent="0">
              <a:buNone/>
              <a:defRPr sz="1000"/>
            </a:lvl3pPr>
            <a:lvl4pPr marL="1415354" indent="0">
              <a:buNone/>
              <a:defRPr sz="900"/>
            </a:lvl4pPr>
            <a:lvl5pPr marL="1887139" indent="0">
              <a:buNone/>
              <a:defRPr sz="900"/>
            </a:lvl5pPr>
            <a:lvl6pPr marL="2358923" indent="0">
              <a:buNone/>
              <a:defRPr sz="900"/>
            </a:lvl6pPr>
            <a:lvl7pPr marL="2830708" indent="0">
              <a:buNone/>
              <a:defRPr sz="900"/>
            </a:lvl7pPr>
            <a:lvl8pPr marL="3302493" indent="0">
              <a:buNone/>
              <a:defRPr sz="900"/>
            </a:lvl8pPr>
            <a:lvl9pPr marL="3774277"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671996" y="6105024"/>
            <a:ext cx="1277041" cy="378733"/>
          </a:xfrm>
        </p:spPr>
        <p:txBody>
          <a:bodyPr/>
          <a:lstStyle/>
          <a:p>
            <a:fld id="{8C273C2C-6BD0-40EC-8D8D-4D51F089C5EB}" type="datetime1">
              <a:rPr lang="en-US" smtClean="0"/>
              <a:pPr/>
              <a:t>11/30/2013</a:t>
            </a:fld>
            <a:endParaRPr lang="en-US"/>
          </a:p>
        </p:txBody>
      </p:sp>
      <p:sp>
        <p:nvSpPr>
          <p:cNvPr id="6" name="Footer Placeholder 5"/>
          <p:cNvSpPr>
            <a:spLocks noGrp="1"/>
          </p:cNvSpPr>
          <p:nvPr>
            <p:ph type="ftr" sz="quarter" idx="11"/>
          </p:nvPr>
        </p:nvSpPr>
        <p:spPr>
          <a:xfrm rot="-60000">
            <a:off x="962189" y="6046511"/>
            <a:ext cx="3706076" cy="378733"/>
          </a:xfrm>
        </p:spPr>
        <p:txBody>
          <a:bodyPr/>
          <a:lstStyle/>
          <a:p>
            <a:endParaRPr lang="en-US"/>
          </a:p>
        </p:txBody>
      </p:sp>
      <p:sp>
        <p:nvSpPr>
          <p:cNvPr id="7" name="Slide Number Placeholder 6"/>
          <p:cNvSpPr>
            <a:spLocks noGrp="1"/>
          </p:cNvSpPr>
          <p:nvPr>
            <p:ph type="sldNum" sz="quarter" idx="12"/>
          </p:nvPr>
        </p:nvSpPr>
        <p:spPr>
          <a:xfrm rot="60000">
            <a:off x="7950924" y="6116734"/>
            <a:ext cx="582879" cy="378733"/>
          </a:xfrm>
        </p:spPr>
        <p:txBody>
          <a:bodyPr/>
          <a:lstStyle/>
          <a:p>
            <a:fld id="{FA84A37A-AFC2-4A01-80A1-FC20F2C0D5B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620250" cy="7113588"/>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65104" y="6283814"/>
            <a:ext cx="8123768" cy="557231"/>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2" name="Rectangle 11"/>
          <p:cNvSpPr/>
          <p:nvPr/>
        </p:nvSpPr>
        <p:spPr>
          <a:xfrm rot="21540000">
            <a:off x="788226" y="598367"/>
            <a:ext cx="3986281" cy="5935558"/>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3" name="Rectangle 12"/>
          <p:cNvSpPr/>
          <p:nvPr/>
        </p:nvSpPr>
        <p:spPr>
          <a:xfrm rot="21540000">
            <a:off x="783864" y="597227"/>
            <a:ext cx="3986281" cy="593555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29" name="Rectangle 28"/>
          <p:cNvSpPr/>
          <p:nvPr/>
        </p:nvSpPr>
        <p:spPr>
          <a:xfrm rot="60000">
            <a:off x="4701627" y="627717"/>
            <a:ext cx="3986281" cy="5935558"/>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30" name="Rectangle 29"/>
          <p:cNvSpPr/>
          <p:nvPr/>
        </p:nvSpPr>
        <p:spPr>
          <a:xfrm rot="60000">
            <a:off x="4697309" y="626427"/>
            <a:ext cx="3986281" cy="593555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494602" y="304908"/>
            <a:ext cx="597406" cy="588992"/>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610912" y="341381"/>
            <a:ext cx="588057" cy="596455"/>
          </a:xfrm>
          <a:prstGeom prst="rect">
            <a:avLst/>
          </a:prstGeom>
          <a:noFill/>
        </p:spPr>
      </p:pic>
      <p:sp>
        <p:nvSpPr>
          <p:cNvPr id="2" name="Title 1"/>
          <p:cNvSpPr>
            <a:spLocks noGrp="1"/>
          </p:cNvSpPr>
          <p:nvPr>
            <p:ph type="title"/>
          </p:nvPr>
        </p:nvSpPr>
        <p:spPr>
          <a:xfrm rot="-60000">
            <a:off x="1164050" y="2096138"/>
            <a:ext cx="3222784" cy="1555505"/>
          </a:xfrm>
        </p:spPr>
        <p:txBody>
          <a:bodyPr anchor="b">
            <a:normAutofit/>
          </a:bodyPr>
          <a:lstStyle>
            <a:lvl1pPr algn="ctr">
              <a:defRPr sz="25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5153752" y="1252267"/>
            <a:ext cx="3065627" cy="4708589"/>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500"/>
            </a:lvl1pPr>
            <a:lvl2pPr marL="471785" indent="0">
              <a:buNone/>
              <a:defRPr sz="2900"/>
            </a:lvl2pPr>
            <a:lvl3pPr marL="943569" indent="0">
              <a:buNone/>
              <a:defRPr sz="2500"/>
            </a:lvl3pPr>
            <a:lvl4pPr marL="1415354" indent="0">
              <a:buNone/>
              <a:defRPr sz="2100"/>
            </a:lvl4pPr>
            <a:lvl5pPr marL="1887139" indent="0">
              <a:buNone/>
              <a:defRPr sz="2100"/>
            </a:lvl5pPr>
            <a:lvl6pPr marL="2358923" indent="0">
              <a:buNone/>
              <a:defRPr sz="2100"/>
            </a:lvl6pPr>
            <a:lvl7pPr marL="2830708" indent="0">
              <a:buNone/>
              <a:defRPr sz="2100"/>
            </a:lvl7pPr>
            <a:lvl8pPr marL="3302493" indent="0">
              <a:buNone/>
              <a:defRPr sz="2100"/>
            </a:lvl8pPr>
            <a:lvl9pPr marL="3774277" indent="0">
              <a:buNone/>
              <a:defRPr sz="21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rot="-60000">
            <a:off x="1212152" y="3755975"/>
            <a:ext cx="3203543" cy="2181500"/>
          </a:xfrm>
        </p:spPr>
        <p:txBody>
          <a:bodyPr>
            <a:normAutofit/>
          </a:bodyPr>
          <a:lstStyle>
            <a:lvl1pPr marL="0" indent="0" algn="ctr">
              <a:buNone/>
              <a:defRPr sz="1700"/>
            </a:lvl1pPr>
            <a:lvl2pPr marL="471785" indent="0">
              <a:buNone/>
              <a:defRPr sz="1200"/>
            </a:lvl2pPr>
            <a:lvl3pPr marL="943569" indent="0">
              <a:buNone/>
              <a:defRPr sz="1000"/>
            </a:lvl3pPr>
            <a:lvl4pPr marL="1415354" indent="0">
              <a:buNone/>
              <a:defRPr sz="900"/>
            </a:lvl4pPr>
            <a:lvl5pPr marL="1887139" indent="0">
              <a:buNone/>
              <a:defRPr sz="900"/>
            </a:lvl5pPr>
            <a:lvl6pPr marL="2358923" indent="0">
              <a:buNone/>
              <a:defRPr sz="900"/>
            </a:lvl6pPr>
            <a:lvl7pPr marL="2830708" indent="0">
              <a:buNone/>
              <a:defRPr sz="900"/>
            </a:lvl7pPr>
            <a:lvl8pPr marL="3302493" indent="0">
              <a:buNone/>
              <a:defRPr sz="900"/>
            </a:lvl8pPr>
            <a:lvl9pPr marL="3774277"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676455" y="6108203"/>
            <a:ext cx="1277041" cy="378733"/>
          </a:xfrm>
        </p:spPr>
        <p:txBody>
          <a:bodyPr/>
          <a:lstStyle/>
          <a:p>
            <a:fld id="{2D377F5C-EDA7-4864-9756-35769B0E62CF}" type="datetime1">
              <a:rPr lang="en-US" smtClean="0"/>
              <a:pPr/>
              <a:t>11/30/2013</a:t>
            </a:fld>
            <a:endParaRPr lang="en-US"/>
          </a:p>
        </p:txBody>
      </p:sp>
      <p:sp>
        <p:nvSpPr>
          <p:cNvPr id="6" name="Footer Placeholder 5"/>
          <p:cNvSpPr>
            <a:spLocks noGrp="1"/>
          </p:cNvSpPr>
          <p:nvPr>
            <p:ph type="ftr" sz="quarter" idx="11"/>
          </p:nvPr>
        </p:nvSpPr>
        <p:spPr>
          <a:xfrm rot="-60000">
            <a:off x="962204" y="6048353"/>
            <a:ext cx="3491910" cy="378733"/>
          </a:xfrm>
        </p:spPr>
        <p:txBody>
          <a:bodyPr/>
          <a:lstStyle/>
          <a:p>
            <a:endParaRPr lang="en-US"/>
          </a:p>
        </p:txBody>
      </p:sp>
      <p:sp>
        <p:nvSpPr>
          <p:cNvPr id="7" name="Slide Number Placeholder 6"/>
          <p:cNvSpPr>
            <a:spLocks noGrp="1"/>
          </p:cNvSpPr>
          <p:nvPr>
            <p:ph type="sldNum" sz="quarter" idx="12"/>
          </p:nvPr>
        </p:nvSpPr>
        <p:spPr>
          <a:xfrm rot="60000">
            <a:off x="7955949" y="6119913"/>
            <a:ext cx="582879" cy="378733"/>
          </a:xfrm>
        </p:spPr>
        <p:txBody>
          <a:bodyPr/>
          <a:lstStyle/>
          <a:p>
            <a:fld id="{FA84A37A-AFC2-4A01-80A1-FC20F2C0D5B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9785C6-EBAF-49D5-AD4D-BABF4DFAAD59}" type="datetime1">
              <a:rPr lang="en-US" smtClean="0"/>
              <a:pPr/>
              <a:t>11/30/2013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4683" y="960191"/>
            <a:ext cx="1505392" cy="4941455"/>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65838" y="1147543"/>
            <a:ext cx="5448507" cy="456674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404122-9A3A-4FD8-98B8-22631F32846C}" type="datetime1">
              <a:rPr lang="en-US" smtClean="0"/>
              <a:pPr/>
              <a:t>11/30/2013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84A37A-AFC2-4A01-80A1-FC20F2C0D5B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620250" cy="7113588"/>
            <a:chOff x="0" y="0"/>
            <a:chExt cx="9144000" cy="6858000"/>
          </a:xfrm>
        </p:grpSpPr>
        <p:sp>
          <p:nvSpPr>
            <p:cNvPr id="8" name="Rectangle 7"/>
            <p:cNvSpPr/>
            <p:nvPr/>
          </p:nvSpPr>
          <p:spPr>
            <a:xfrm>
              <a:off x="0" y="0"/>
              <a:ext cx="7162800" cy="6858000"/>
            </a:xfrm>
            <a:prstGeom prst="rect">
              <a:avLst/>
            </a:prstGeom>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9" name="Rectangle 8"/>
            <p:cNvSpPr/>
            <p:nvPr/>
          </p:nvSpPr>
          <p:spPr>
            <a:xfrm>
              <a:off x="1143000" y="0"/>
              <a:ext cx="8001000" cy="6858000"/>
            </a:xfrm>
            <a:prstGeom prst="rect">
              <a:avLst/>
            </a:prstGeom>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sp>
        <p:nvSpPr>
          <p:cNvPr id="10" name="Freeform 9"/>
          <p:cNvSpPr/>
          <p:nvPr/>
        </p:nvSpPr>
        <p:spPr>
          <a:xfrm rot="10800000">
            <a:off x="661393" y="6295526"/>
            <a:ext cx="8333542" cy="557231"/>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1" name="Rectangle 10"/>
          <p:cNvSpPr/>
          <p:nvPr/>
        </p:nvSpPr>
        <p:spPr>
          <a:xfrm>
            <a:off x="769620" y="596751"/>
            <a:ext cx="8097044" cy="592799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sp>
        <p:nvSpPr>
          <p:cNvPr id="12" name="Rectangle 11"/>
          <p:cNvSpPr/>
          <p:nvPr/>
        </p:nvSpPr>
        <p:spPr>
          <a:xfrm>
            <a:off x="769620" y="597541"/>
            <a:ext cx="8097044" cy="592799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endParaRPr lang="en-US"/>
          </a:p>
        </p:txBody>
      </p:sp>
      <p:pic>
        <p:nvPicPr>
          <p:cNvPr id="13" name="Picture 2" descr="C:\Users\Administrator\Desktop\Pushpin Dev\Assets\pushpinLeft.png"/>
          <p:cNvPicPr>
            <a:picLocks noChangeAspect="1" noChangeArrowheads="1"/>
          </p:cNvPicPr>
          <p:nvPr userDrawn="1"/>
        </p:nvPicPr>
        <p:blipFill>
          <a:blip r:embed="rId14" cstate="print"/>
          <a:srcRect/>
          <a:stretch>
            <a:fillRect/>
          </a:stretch>
        </p:blipFill>
        <p:spPr bwMode="auto">
          <a:xfrm rot="1435684">
            <a:off x="572062" y="283269"/>
            <a:ext cx="597406" cy="588992"/>
          </a:xfrm>
          <a:prstGeom prst="rect">
            <a:avLst/>
          </a:prstGeom>
          <a:noFill/>
        </p:spPr>
      </p:pic>
      <p:pic>
        <p:nvPicPr>
          <p:cNvPr id="14" name="Picture 2" descr="C:\Users\Administrator\Desktop\Pushpin Dev\Assets\pushpinLeft.png"/>
          <p:cNvPicPr>
            <a:picLocks noChangeAspect="1" noChangeArrowheads="1"/>
          </p:cNvPicPr>
          <p:nvPr userDrawn="1"/>
        </p:nvPicPr>
        <p:blipFill>
          <a:blip r:embed="rId14" cstate="print"/>
          <a:srcRect/>
          <a:stretch>
            <a:fillRect/>
          </a:stretch>
        </p:blipFill>
        <p:spPr bwMode="auto">
          <a:xfrm rot="4096196">
            <a:off x="8541939" y="305076"/>
            <a:ext cx="588057" cy="596455"/>
          </a:xfrm>
          <a:prstGeom prst="rect">
            <a:avLst/>
          </a:prstGeom>
          <a:noFill/>
        </p:spPr>
      </p:pic>
      <p:sp>
        <p:nvSpPr>
          <p:cNvPr id="2" name="Title Placeholder 1"/>
          <p:cNvSpPr>
            <a:spLocks noGrp="1"/>
          </p:cNvSpPr>
          <p:nvPr>
            <p:ph type="title"/>
          </p:nvPr>
        </p:nvSpPr>
        <p:spPr>
          <a:xfrm>
            <a:off x="1152056" y="848053"/>
            <a:ext cx="7328019" cy="1247300"/>
          </a:xfrm>
          <a:prstGeom prst="rect">
            <a:avLst/>
          </a:prstGeom>
        </p:spPr>
        <p:txBody>
          <a:bodyPr vert="horz" lIns="94357" tIns="47178" rIns="94357" bIns="47178"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539241" y="2198240"/>
            <a:ext cx="6519134" cy="3738121"/>
          </a:xfrm>
          <a:prstGeom prst="rect">
            <a:avLst/>
          </a:prstGeom>
        </p:spPr>
        <p:txBody>
          <a:bodyPr vert="horz" lIns="94357" tIns="47178" rIns="94357" bIns="47178"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790766" y="6025652"/>
            <a:ext cx="1277041" cy="378733"/>
          </a:xfrm>
          <a:prstGeom prst="rect">
            <a:avLst/>
          </a:prstGeom>
        </p:spPr>
        <p:txBody>
          <a:bodyPr vert="horz" lIns="94357" tIns="47178" rIns="94357" bIns="47178" rtlCol="0" anchor="ctr"/>
          <a:lstStyle>
            <a:lvl1pPr algn="r">
              <a:defRPr sz="1200">
                <a:solidFill>
                  <a:schemeClr val="tx2"/>
                </a:solidFill>
                <a:latin typeface="Rage Italic" pitchFamily="66" charset="0"/>
              </a:defRPr>
            </a:lvl1pPr>
          </a:lstStyle>
          <a:p>
            <a:fld id="{88B99C93-F56F-46AB-9EB8-53614A95B15F}" type="datetime1">
              <a:rPr lang="en-US" smtClean="0"/>
              <a:pPr/>
              <a:t>11/30/2013</a:t>
            </a:fld>
            <a:endParaRPr lang="en-US" dirty="0"/>
          </a:p>
        </p:txBody>
      </p:sp>
      <p:sp>
        <p:nvSpPr>
          <p:cNvPr id="5" name="Footer Placeholder 4"/>
          <p:cNvSpPr>
            <a:spLocks noGrp="1"/>
          </p:cNvSpPr>
          <p:nvPr>
            <p:ph type="ftr" sz="quarter" idx="3"/>
          </p:nvPr>
        </p:nvSpPr>
        <p:spPr>
          <a:xfrm>
            <a:off x="962026" y="6025652"/>
            <a:ext cx="5828739" cy="378733"/>
          </a:xfrm>
          <a:prstGeom prst="rect">
            <a:avLst/>
          </a:prstGeom>
        </p:spPr>
        <p:txBody>
          <a:bodyPr vert="horz" lIns="94357" tIns="47178" rIns="94357" bIns="47178" rtlCol="0" anchor="ctr"/>
          <a:lstStyle>
            <a:lvl1pPr algn="l">
              <a:defRPr sz="1400">
                <a:solidFill>
                  <a:schemeClr val="tx2"/>
                </a:solidFill>
                <a:latin typeface="Rage Italic" pitchFamily="66" charset="0"/>
              </a:defRPr>
            </a:lvl1pPr>
          </a:lstStyle>
          <a:p>
            <a:endParaRPr lang="en-US" dirty="0"/>
          </a:p>
        </p:txBody>
      </p:sp>
      <p:sp>
        <p:nvSpPr>
          <p:cNvPr id="6" name="Slide Number Placeholder 5"/>
          <p:cNvSpPr>
            <a:spLocks noGrp="1"/>
          </p:cNvSpPr>
          <p:nvPr>
            <p:ph type="sldNum" sz="quarter" idx="4"/>
          </p:nvPr>
        </p:nvSpPr>
        <p:spPr>
          <a:xfrm>
            <a:off x="8069693" y="6025652"/>
            <a:ext cx="582879" cy="378733"/>
          </a:xfrm>
          <a:prstGeom prst="rect">
            <a:avLst/>
          </a:prstGeom>
        </p:spPr>
        <p:txBody>
          <a:bodyPr vert="horz" lIns="94357" tIns="47178" rIns="94357" bIns="47178" rtlCol="0" anchor="ctr"/>
          <a:lstStyle>
            <a:lvl1pPr algn="r">
              <a:defRPr sz="1400">
                <a:solidFill>
                  <a:schemeClr val="tx2"/>
                </a:solidFill>
                <a:latin typeface="Rage Italic" pitchFamily="66" charset="0"/>
              </a:defRPr>
            </a:lvl1pPr>
          </a:lstStyle>
          <a:p>
            <a:fld id="{FA84A37A-AFC2-4A01-80A1-FC20F2C0D5B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82" r:id="rId1"/>
    <p:sldLayoutId id="2147484383" r:id="rId2"/>
    <p:sldLayoutId id="2147484384" r:id="rId3"/>
    <p:sldLayoutId id="2147484385" r:id="rId4"/>
    <p:sldLayoutId id="2147484386" r:id="rId5"/>
    <p:sldLayoutId id="2147484387" r:id="rId6"/>
    <p:sldLayoutId id="2147484388" r:id="rId7"/>
    <p:sldLayoutId id="2147484389" r:id="rId8"/>
    <p:sldLayoutId id="2147484390" r:id="rId9"/>
    <p:sldLayoutId id="2147484391" r:id="rId10"/>
    <p:sldLayoutId id="2147484392" r:id="rId11"/>
  </p:sldLayoutIdLst>
  <p:txStyles>
    <p:titleStyle>
      <a:lvl1pPr algn="ctr" defTabSz="943569" rtl="0" eaLnBrk="1" latinLnBrk="0" hangingPunct="1">
        <a:spcBef>
          <a:spcPct val="0"/>
        </a:spcBef>
        <a:buNone/>
        <a:defRPr sz="45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3071" indent="-283071" algn="l" defTabSz="943569" rtl="0" eaLnBrk="1" latinLnBrk="0" hangingPunct="1">
        <a:spcBef>
          <a:spcPct val="20000"/>
        </a:spcBef>
        <a:buClr>
          <a:schemeClr val="accent2"/>
        </a:buClr>
        <a:buSzPct val="85000"/>
        <a:buFont typeface="Brush Script MT" pitchFamily="66" charset="0"/>
        <a:buChar char="O"/>
        <a:defRPr sz="2500" kern="1200">
          <a:solidFill>
            <a:schemeClr val="tx1"/>
          </a:solidFill>
          <a:latin typeface="+mn-lt"/>
          <a:ea typeface="+mn-ea"/>
          <a:cs typeface="+mn-cs"/>
        </a:defRPr>
      </a:lvl1pPr>
      <a:lvl2pPr marL="660499" indent="-283071" algn="l" defTabSz="943569" rtl="0" eaLnBrk="1" latinLnBrk="0" hangingPunct="1">
        <a:spcBef>
          <a:spcPct val="20000"/>
        </a:spcBef>
        <a:buClr>
          <a:schemeClr val="accent2"/>
        </a:buClr>
        <a:buSzPct val="85000"/>
        <a:buFont typeface="Brush Script MT" pitchFamily="66" charset="0"/>
        <a:buChar char="O"/>
        <a:defRPr sz="2300" kern="1200">
          <a:solidFill>
            <a:schemeClr val="tx1"/>
          </a:solidFill>
          <a:latin typeface="+mn-lt"/>
          <a:ea typeface="+mn-ea"/>
          <a:cs typeface="+mn-cs"/>
        </a:defRPr>
      </a:lvl2pPr>
      <a:lvl3pPr marL="943569" indent="-235892" algn="l" defTabSz="943569" rtl="0" eaLnBrk="1" latinLnBrk="0" hangingPunct="1">
        <a:spcBef>
          <a:spcPct val="20000"/>
        </a:spcBef>
        <a:buClr>
          <a:schemeClr val="accent2"/>
        </a:buClr>
        <a:buSzPct val="85000"/>
        <a:buFont typeface="Brush Script MT" pitchFamily="66" charset="0"/>
        <a:buChar char="O"/>
        <a:defRPr sz="2100" kern="1200">
          <a:solidFill>
            <a:schemeClr val="tx1"/>
          </a:solidFill>
          <a:latin typeface="+mn-lt"/>
          <a:ea typeface="+mn-ea"/>
          <a:cs typeface="+mn-cs"/>
        </a:defRPr>
      </a:lvl3pPr>
      <a:lvl4pPr marL="1320997" indent="-235892" algn="l" defTabSz="943569" rtl="0" eaLnBrk="1" latinLnBrk="0" hangingPunct="1">
        <a:spcBef>
          <a:spcPct val="20000"/>
        </a:spcBef>
        <a:buClr>
          <a:schemeClr val="accent2"/>
        </a:buClr>
        <a:buSzPct val="85000"/>
        <a:buFont typeface="Brush Script MT" pitchFamily="66" charset="0"/>
        <a:buChar char="O"/>
        <a:defRPr sz="1900" kern="1200">
          <a:solidFill>
            <a:schemeClr val="tx1"/>
          </a:solidFill>
          <a:latin typeface="+mn-lt"/>
          <a:ea typeface="+mn-ea"/>
          <a:cs typeface="+mn-cs"/>
        </a:defRPr>
      </a:lvl4pPr>
      <a:lvl5pPr marL="1698425" indent="-235892" algn="l" defTabSz="943569" rtl="0" eaLnBrk="1" latinLnBrk="0" hangingPunct="1">
        <a:spcBef>
          <a:spcPct val="20000"/>
        </a:spcBef>
        <a:buClr>
          <a:schemeClr val="accent2"/>
        </a:buClr>
        <a:buSzPct val="85000"/>
        <a:buFont typeface="Brush Script MT" pitchFamily="66" charset="0"/>
        <a:buChar char="O"/>
        <a:defRPr sz="1700" kern="1200">
          <a:solidFill>
            <a:schemeClr val="tx1"/>
          </a:solidFill>
          <a:latin typeface="+mn-lt"/>
          <a:ea typeface="+mn-ea"/>
          <a:cs typeface="+mn-cs"/>
        </a:defRPr>
      </a:lvl5pPr>
      <a:lvl6pPr marL="2075853" indent="-235892" algn="l" defTabSz="943569" rtl="0" eaLnBrk="1" latinLnBrk="0" hangingPunct="1">
        <a:spcBef>
          <a:spcPct val="20000"/>
        </a:spcBef>
        <a:buClr>
          <a:schemeClr val="accent2"/>
        </a:buClr>
        <a:buSzPct val="85000"/>
        <a:buFont typeface="Brush Script MT" pitchFamily="66" charset="0"/>
        <a:buChar char="O"/>
        <a:defRPr sz="1700" kern="1200">
          <a:solidFill>
            <a:schemeClr val="tx1"/>
          </a:solidFill>
          <a:latin typeface="+mn-lt"/>
          <a:ea typeface="+mn-ea"/>
          <a:cs typeface="+mn-cs"/>
        </a:defRPr>
      </a:lvl6pPr>
      <a:lvl7pPr marL="2453280" indent="-235892" algn="l" defTabSz="943569" rtl="0" eaLnBrk="1" latinLnBrk="0" hangingPunct="1">
        <a:spcBef>
          <a:spcPct val="20000"/>
        </a:spcBef>
        <a:buClr>
          <a:schemeClr val="accent2"/>
        </a:buClr>
        <a:buSzPct val="85000"/>
        <a:buFont typeface="Brush Script MT" pitchFamily="66" charset="0"/>
        <a:buChar char="O"/>
        <a:defRPr sz="1700" kern="1200">
          <a:solidFill>
            <a:schemeClr val="tx1"/>
          </a:solidFill>
          <a:latin typeface="+mn-lt"/>
          <a:ea typeface="+mn-ea"/>
          <a:cs typeface="+mn-cs"/>
        </a:defRPr>
      </a:lvl7pPr>
      <a:lvl8pPr marL="2830708" indent="-235892" algn="l" defTabSz="943569" rtl="0" eaLnBrk="1" latinLnBrk="0" hangingPunct="1">
        <a:spcBef>
          <a:spcPct val="20000"/>
        </a:spcBef>
        <a:buClr>
          <a:schemeClr val="accent2"/>
        </a:buClr>
        <a:buSzPct val="85000"/>
        <a:buFont typeface="Brush Script MT" pitchFamily="66" charset="0"/>
        <a:buChar char="O"/>
        <a:defRPr sz="1700" kern="1200">
          <a:solidFill>
            <a:schemeClr val="tx1"/>
          </a:solidFill>
          <a:latin typeface="+mn-lt"/>
          <a:ea typeface="+mn-ea"/>
          <a:cs typeface="+mn-cs"/>
        </a:defRPr>
      </a:lvl8pPr>
      <a:lvl9pPr marL="3208136" indent="-235892" algn="l" defTabSz="943569" rtl="0" eaLnBrk="1" latinLnBrk="0" hangingPunct="1">
        <a:spcBef>
          <a:spcPct val="20000"/>
        </a:spcBef>
        <a:buClr>
          <a:schemeClr val="accent2"/>
        </a:buClr>
        <a:buSzPct val="85000"/>
        <a:buFont typeface="Brush Script MT" pitchFamily="66" charset="0"/>
        <a:buChar char="O"/>
        <a:defRPr sz="1700" kern="1200">
          <a:solidFill>
            <a:schemeClr val="tx1"/>
          </a:solidFill>
          <a:latin typeface="+mn-lt"/>
          <a:ea typeface="+mn-ea"/>
          <a:cs typeface="+mn-cs"/>
        </a:defRPr>
      </a:lvl9pPr>
    </p:bodyStyle>
    <p:otherStyle>
      <a:defPPr>
        <a:defRPr lang="en-US"/>
      </a:defPPr>
      <a:lvl1pPr marL="0" algn="l" defTabSz="943569" rtl="0" eaLnBrk="1" latinLnBrk="0" hangingPunct="1">
        <a:defRPr sz="1900" kern="1200">
          <a:solidFill>
            <a:schemeClr val="tx1"/>
          </a:solidFill>
          <a:latin typeface="+mn-lt"/>
          <a:ea typeface="+mn-ea"/>
          <a:cs typeface="+mn-cs"/>
        </a:defRPr>
      </a:lvl1pPr>
      <a:lvl2pPr marL="471785" algn="l" defTabSz="943569" rtl="0" eaLnBrk="1" latinLnBrk="0" hangingPunct="1">
        <a:defRPr sz="1900" kern="1200">
          <a:solidFill>
            <a:schemeClr val="tx1"/>
          </a:solidFill>
          <a:latin typeface="+mn-lt"/>
          <a:ea typeface="+mn-ea"/>
          <a:cs typeface="+mn-cs"/>
        </a:defRPr>
      </a:lvl2pPr>
      <a:lvl3pPr marL="943569" algn="l" defTabSz="943569" rtl="0" eaLnBrk="1" latinLnBrk="0" hangingPunct="1">
        <a:defRPr sz="1900" kern="1200">
          <a:solidFill>
            <a:schemeClr val="tx1"/>
          </a:solidFill>
          <a:latin typeface="+mn-lt"/>
          <a:ea typeface="+mn-ea"/>
          <a:cs typeface="+mn-cs"/>
        </a:defRPr>
      </a:lvl3pPr>
      <a:lvl4pPr marL="1415354" algn="l" defTabSz="943569" rtl="0" eaLnBrk="1" latinLnBrk="0" hangingPunct="1">
        <a:defRPr sz="1900" kern="1200">
          <a:solidFill>
            <a:schemeClr val="tx1"/>
          </a:solidFill>
          <a:latin typeface="+mn-lt"/>
          <a:ea typeface="+mn-ea"/>
          <a:cs typeface="+mn-cs"/>
        </a:defRPr>
      </a:lvl4pPr>
      <a:lvl5pPr marL="1887139" algn="l" defTabSz="943569" rtl="0" eaLnBrk="1" latinLnBrk="0" hangingPunct="1">
        <a:defRPr sz="1900" kern="1200">
          <a:solidFill>
            <a:schemeClr val="tx1"/>
          </a:solidFill>
          <a:latin typeface="+mn-lt"/>
          <a:ea typeface="+mn-ea"/>
          <a:cs typeface="+mn-cs"/>
        </a:defRPr>
      </a:lvl5pPr>
      <a:lvl6pPr marL="2358923" algn="l" defTabSz="943569" rtl="0" eaLnBrk="1" latinLnBrk="0" hangingPunct="1">
        <a:defRPr sz="1900" kern="1200">
          <a:solidFill>
            <a:schemeClr val="tx1"/>
          </a:solidFill>
          <a:latin typeface="+mn-lt"/>
          <a:ea typeface="+mn-ea"/>
          <a:cs typeface="+mn-cs"/>
        </a:defRPr>
      </a:lvl6pPr>
      <a:lvl7pPr marL="2830708" algn="l" defTabSz="943569" rtl="0" eaLnBrk="1" latinLnBrk="0" hangingPunct="1">
        <a:defRPr sz="1900" kern="1200">
          <a:solidFill>
            <a:schemeClr val="tx1"/>
          </a:solidFill>
          <a:latin typeface="+mn-lt"/>
          <a:ea typeface="+mn-ea"/>
          <a:cs typeface="+mn-cs"/>
        </a:defRPr>
      </a:lvl7pPr>
      <a:lvl8pPr marL="3302493" algn="l" defTabSz="943569" rtl="0" eaLnBrk="1" latinLnBrk="0" hangingPunct="1">
        <a:defRPr sz="1900" kern="1200">
          <a:solidFill>
            <a:schemeClr val="tx1"/>
          </a:solidFill>
          <a:latin typeface="+mn-lt"/>
          <a:ea typeface="+mn-ea"/>
          <a:cs typeface="+mn-cs"/>
        </a:defRPr>
      </a:lvl8pPr>
      <a:lvl9pPr marL="3774277" algn="l" defTabSz="943569"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1.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7"/>
        <p:cNvGrpSpPr/>
        <p:nvPr/>
      </p:nvGrpSpPr>
      <p:grpSpPr>
        <a:xfrm>
          <a:off x="0" y="0"/>
          <a:ext cx="0" cy="0"/>
          <a:chOff x="0" y="0"/>
          <a:chExt cx="0" cy="0"/>
        </a:xfrm>
      </p:grpSpPr>
      <p:sp>
        <p:nvSpPr>
          <p:cNvPr id="5" name="Rectangle 4"/>
          <p:cNvSpPr/>
          <p:nvPr/>
        </p:nvSpPr>
        <p:spPr>
          <a:xfrm>
            <a:off x="0" y="1"/>
            <a:ext cx="9620250" cy="830042"/>
          </a:xfrm>
          <a:prstGeom prst="rect">
            <a:avLst/>
          </a:prstGeom>
          <a:solidFill>
            <a:schemeClr val="bg1">
              <a:lumMod val="75000"/>
            </a:schemeClr>
          </a:solidFill>
          <a:ln>
            <a:noFill/>
          </a:ln>
        </p:spPr>
        <p:txBody>
          <a:bodyPr wrap="square" lIns="94357" tIns="47178" rIns="94357" bIns="47178">
            <a:spAutoFit/>
          </a:bodyPr>
          <a:lstStyle/>
          <a:p>
            <a:pPr algn="ctr"/>
            <a:r>
              <a:rPr lang="en-US" sz="47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The Bankruptcy of Baring Bank</a:t>
            </a:r>
            <a:endParaRPr lang="en-US" sz="47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6" name="Shape 39"/>
          <p:cNvSpPr/>
          <p:nvPr/>
        </p:nvSpPr>
        <p:spPr>
          <a:xfrm>
            <a:off x="0" y="830043"/>
            <a:ext cx="9620250" cy="4973499"/>
          </a:xfrm>
          <a:prstGeom prst="rect">
            <a:avLst/>
          </a:prstGeom>
          <a:blipFill>
            <a:blip r:embed="rId3"/>
            <a:stretch>
              <a:fillRect/>
            </a:stretch>
          </a:blipFill>
        </p:spPr>
      </p:sp>
      <p:sp>
        <p:nvSpPr>
          <p:cNvPr id="10" name="Rectangle 9"/>
          <p:cNvSpPr/>
          <p:nvPr/>
        </p:nvSpPr>
        <p:spPr>
          <a:xfrm>
            <a:off x="2244725" y="5803542"/>
            <a:ext cx="7375525" cy="1310047"/>
          </a:xfrm>
          <a:prstGeom prst="rect">
            <a:avLst/>
          </a:prstGeom>
          <a:ln>
            <a:noFill/>
          </a:ln>
        </p:spPr>
        <p:style>
          <a:lnRef idx="1">
            <a:schemeClr val="accent1"/>
          </a:lnRef>
          <a:fillRef idx="3">
            <a:schemeClr val="accent1"/>
          </a:fillRef>
          <a:effectRef idx="2">
            <a:schemeClr val="accent1"/>
          </a:effectRef>
          <a:fontRef idx="minor">
            <a:schemeClr val="lt1"/>
          </a:fontRef>
        </p:style>
        <p:txBody>
          <a:bodyPr lIns="94357" tIns="47178" rIns="94357" bIns="47178" rtlCol="0" anchor="ctr"/>
          <a:lstStyle/>
          <a:p>
            <a:pPr algn="ctr"/>
            <a:r>
              <a:rPr lang="en-US" sz="3100" b="1" dirty="0" smtClean="0"/>
              <a:t>CHUTIKARN    KANTHIDA    VANVISA     CHAWISA   SASITHORN</a:t>
            </a:r>
            <a:endParaRPr lang="en-US" sz="3100" b="1" dirty="0"/>
          </a:p>
        </p:txBody>
      </p:sp>
      <p:sp>
        <p:nvSpPr>
          <p:cNvPr id="12" name="Rectangle 11"/>
          <p:cNvSpPr/>
          <p:nvPr/>
        </p:nvSpPr>
        <p:spPr>
          <a:xfrm>
            <a:off x="0" y="5803542"/>
            <a:ext cx="2244725" cy="1310047"/>
          </a:xfrm>
          <a:prstGeom prst="rect">
            <a:avLst/>
          </a:prstGeom>
        </p:spPr>
        <p:style>
          <a:lnRef idx="1">
            <a:schemeClr val="accent6"/>
          </a:lnRef>
          <a:fillRef idx="3">
            <a:schemeClr val="accent6"/>
          </a:fillRef>
          <a:effectRef idx="2">
            <a:schemeClr val="accent6"/>
          </a:effectRef>
          <a:fontRef idx="minor">
            <a:schemeClr val="lt1"/>
          </a:fontRef>
        </p:style>
        <p:txBody>
          <a:bodyPr lIns="94357" tIns="47178" rIns="94357" bIns="47178" rtlCol="0" anchor="ctr"/>
          <a:lstStyle/>
          <a:p>
            <a:pPr algn="ctr"/>
            <a:r>
              <a:rPr lang="en-US" sz="4000" b="1" dirty="0" smtClean="0"/>
              <a:t>GROUP3</a:t>
            </a:r>
            <a:endParaRPr lang="en-US" sz="4000" b="1" dirty="0"/>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6" name="Shape 44"/>
          <p:cNvSpPr txBox="1">
            <a:spLocks noGrp="1"/>
          </p:cNvSpPr>
          <p:nvPr>
            <p:ph type="title"/>
          </p:nvPr>
        </p:nvSpPr>
        <p:spPr>
          <a:xfrm>
            <a:off x="449151" y="711359"/>
            <a:ext cx="8658225" cy="1185598"/>
          </a:xfrm>
          <a:prstGeom prst="rect">
            <a:avLst/>
          </a:prstGeom>
          <a:noFill/>
          <a:ln>
            <a:noFill/>
          </a:ln>
        </p:spPr>
        <p:txBody>
          <a:bodyPr lIns="94341" tIns="94341" rIns="94341" bIns="94341" anchor="ctr" anchorCtr="0">
            <a:noAutofit/>
          </a:bodyPr>
          <a:lstStyle/>
          <a:p>
            <a:pPr>
              <a:spcBef>
                <a:spcPts val="0"/>
              </a:spcBef>
              <a:buClr>
                <a:schemeClr val="dk1"/>
              </a:buClr>
              <a:buSzPct val="25000"/>
            </a:pPr>
            <a:r>
              <a:rPr lang="en-US" dirty="0">
                <a:solidFill>
                  <a:schemeClr val="dk1"/>
                </a:solidFill>
                <a:latin typeface="Calibri"/>
                <a:ea typeface="Calibri"/>
                <a:cs typeface="Calibri"/>
                <a:sym typeface="Calibri"/>
              </a:rPr>
              <a:t>Outline</a:t>
            </a:r>
          </a:p>
        </p:txBody>
      </p:sp>
      <p:graphicFrame>
        <p:nvGraphicFramePr>
          <p:cNvPr id="7" name="Diagram 6"/>
          <p:cNvGraphicFramePr/>
          <p:nvPr>
            <p:extLst>
              <p:ext uri="{D42A27DB-BD31-4B8C-83A1-F6EECF244321}">
                <p14:modId xmlns="" xmlns:p14="http://schemas.microsoft.com/office/powerpoint/2010/main" xmlns:mv="urn:schemas-microsoft-com:mac:vml" xmlns:mc="http://schemas.openxmlformats.org/markup-compatibility/2006" val="1059621096"/>
              </p:ext>
            </p:extLst>
          </p:nvPr>
        </p:nvGraphicFramePr>
        <p:xfrm>
          <a:off x="881857" y="1896957"/>
          <a:ext cx="7792814" cy="4215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Shape 50"/>
          <p:cNvSpPr txBox="1">
            <a:spLocks noGrp="1"/>
          </p:cNvSpPr>
          <p:nvPr>
            <p:ph idx="1"/>
          </p:nvPr>
        </p:nvSpPr>
        <p:spPr>
          <a:xfrm>
            <a:off x="805787" y="1301830"/>
            <a:ext cx="8028049" cy="4413360"/>
          </a:xfrm>
          <a:prstGeom prst="rect">
            <a:avLst/>
          </a:prstGeom>
          <a:solidFill>
            <a:schemeClr val="tx1">
              <a:lumMod val="95000"/>
              <a:lumOff val="5000"/>
            </a:schemeClr>
          </a:solidFill>
          <a:ln>
            <a:noFill/>
          </a:ln>
        </p:spPr>
        <p:txBody>
          <a:bodyPr lIns="94341" tIns="47158" rIns="94341" bIns="47158" anchor="ctr" anchorCtr="0">
            <a:noAutofit/>
          </a:bodyPr>
          <a:lstStyle/>
          <a:p>
            <a:pPr marL="0" indent="0" algn="ctr">
              <a:spcBef>
                <a:spcPts val="0"/>
              </a:spcBef>
              <a:buClr>
                <a:schemeClr val="dk1"/>
              </a:buClr>
              <a:buSzPct val="25000"/>
              <a:buNone/>
            </a:pPr>
            <a:r>
              <a:rPr lang="en-US" sz="3300" i="1" dirty="0">
                <a:solidFill>
                  <a:schemeClr val="bg1"/>
                </a:solidFill>
                <a:latin typeface="Calibri"/>
                <a:ea typeface="Calibri"/>
                <a:cs typeface="Calibri"/>
                <a:sym typeface="Calibri"/>
              </a:rPr>
              <a:t>“He lost so much money speculating </a:t>
            </a:r>
          </a:p>
          <a:p>
            <a:pPr marL="0" indent="0" algn="ctr">
              <a:spcBef>
                <a:spcPts val="660"/>
              </a:spcBef>
              <a:buClr>
                <a:schemeClr val="dk1"/>
              </a:buClr>
              <a:buSzPct val="25000"/>
              <a:buNone/>
            </a:pPr>
            <a:r>
              <a:rPr lang="en-US" sz="3300" i="1" dirty="0">
                <a:solidFill>
                  <a:schemeClr val="bg1"/>
                </a:solidFill>
                <a:latin typeface="Calibri"/>
                <a:ea typeface="Calibri"/>
                <a:cs typeface="Calibri"/>
                <a:sym typeface="Calibri"/>
              </a:rPr>
              <a:t>in yen that he brought down the whole bank before the top command even </a:t>
            </a:r>
          </a:p>
          <a:p>
            <a:pPr marL="0" indent="0" algn="ctr">
              <a:spcBef>
                <a:spcPts val="660"/>
              </a:spcBef>
              <a:buClr>
                <a:schemeClr val="dk1"/>
              </a:buClr>
              <a:buSzPct val="25000"/>
              <a:buNone/>
            </a:pPr>
            <a:r>
              <a:rPr lang="en-US" sz="3300" i="1" dirty="0">
                <a:solidFill>
                  <a:schemeClr val="bg1"/>
                </a:solidFill>
                <a:latin typeface="Calibri"/>
                <a:ea typeface="Calibri"/>
                <a:cs typeface="Calibri"/>
                <a:sym typeface="Calibri"/>
              </a:rPr>
              <a:t>knew what was happening.”</a:t>
            </a:r>
          </a:p>
          <a:p>
            <a:pPr marL="0" indent="0" algn="r">
              <a:spcBef>
                <a:spcPts val="371"/>
              </a:spcBef>
              <a:buClr>
                <a:schemeClr val="dk1"/>
              </a:buClr>
              <a:buSzPct val="25000"/>
              <a:buNone/>
            </a:pPr>
            <a:r>
              <a:rPr lang="en-US" sz="1900" i="1" dirty="0">
                <a:solidFill>
                  <a:schemeClr val="bg1"/>
                </a:solidFill>
                <a:latin typeface="Calibri"/>
                <a:ea typeface="Calibri"/>
                <a:cs typeface="Calibri"/>
                <a:sym typeface="Calibri"/>
              </a:rPr>
              <a:t>William </a:t>
            </a:r>
            <a:r>
              <a:rPr lang="en-US" sz="1900" i="1" dirty="0" err="1">
                <a:solidFill>
                  <a:schemeClr val="bg1"/>
                </a:solidFill>
                <a:latin typeface="Calibri"/>
                <a:ea typeface="Calibri"/>
                <a:cs typeface="Calibri"/>
                <a:sym typeface="Calibri"/>
              </a:rPr>
              <a:t>Mcdonald</a:t>
            </a:r>
            <a:r>
              <a:rPr lang="en-US" sz="1900" i="1" dirty="0">
                <a:solidFill>
                  <a:schemeClr val="bg1"/>
                </a:solidFill>
                <a:latin typeface="Calibri"/>
                <a:ea typeface="Calibri"/>
                <a:cs typeface="Calibri"/>
                <a:sym typeface="Calibri"/>
              </a:rPr>
              <a:t> Wallace, 1998 </a:t>
            </a:r>
          </a:p>
          <a:p>
            <a:endParaRPr lang="en-US" sz="1900" i="1" dirty="0">
              <a:solidFill>
                <a:schemeClr val="bg1"/>
              </a:solidFill>
              <a:latin typeface="Calibri"/>
              <a:ea typeface="Calibri"/>
              <a:cs typeface="Calibri"/>
              <a:sym typeface="Calibri"/>
            </a:endParaRPr>
          </a:p>
          <a:p>
            <a:endParaRPr lang="en-US" sz="1900" dirty="0">
              <a:solidFill>
                <a:schemeClr val="bg1"/>
              </a:solidFill>
              <a:latin typeface="Calibri"/>
              <a:ea typeface="Calibri"/>
              <a:cs typeface="Calibri"/>
              <a:sym typeface="Calibri"/>
            </a:endParaRPr>
          </a:p>
          <a:p>
            <a:endParaRPr lang="en-US" sz="1900" dirty="0">
              <a:solidFill>
                <a:schemeClr val="bg1"/>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6" name="Shape 55"/>
          <p:cNvSpPr txBox="1">
            <a:spLocks noGrp="1"/>
          </p:cNvSpPr>
          <p:nvPr>
            <p:ph type="title"/>
          </p:nvPr>
        </p:nvSpPr>
        <p:spPr>
          <a:xfrm>
            <a:off x="1067220" y="325013"/>
            <a:ext cx="7521664" cy="830185"/>
          </a:xfrm>
          <a:prstGeom prst="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lIns="94341" tIns="47158" rIns="94341" bIns="47158" anchor="ctr" anchorCtr="0">
            <a:noAutofit/>
          </a:bodyPr>
          <a:lstStyle/>
          <a:p>
            <a:pPr>
              <a:spcBef>
                <a:spcPts val="0"/>
              </a:spcBef>
              <a:buClr>
                <a:schemeClr val="dk1"/>
              </a:buClr>
              <a:buSzPct val="25000"/>
            </a:pPr>
            <a:r>
              <a:rPr lang="en-US" sz="3700" dirty="0" smtClean="0">
                <a:latin typeface="Calibri"/>
                <a:ea typeface="Calibri"/>
                <a:cs typeface="Calibri"/>
                <a:sym typeface="Calibri"/>
              </a:rPr>
              <a:t>Background</a:t>
            </a:r>
            <a:endParaRPr lang="en-US" sz="3700" dirty="0">
              <a:latin typeface="Calibri"/>
              <a:ea typeface="Calibri"/>
              <a:cs typeface="Calibri"/>
              <a:sym typeface="Calibri"/>
            </a:endParaRPr>
          </a:p>
        </p:txBody>
      </p:sp>
      <p:pic>
        <p:nvPicPr>
          <p:cNvPr id="13"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1067220" y="325013"/>
            <a:ext cx="1504035" cy="830185"/>
          </a:xfrm>
          <a:prstGeom prst="roundRect">
            <a:avLst>
              <a:gd name="adj" fmla="val 8594"/>
            </a:avLst>
          </a:prstGeom>
          <a:solidFill>
            <a:srgbClr val="FFFFFF">
              <a:shade val="85000"/>
            </a:srgbClr>
          </a:solidFill>
          <a:ln>
            <a:noFill/>
          </a:ln>
          <a:effectLst/>
          <a:extLst/>
        </p:spPr>
      </p:pic>
      <p:sp>
        <p:nvSpPr>
          <p:cNvPr id="15" name="TextBox 14"/>
          <p:cNvSpPr txBox="1"/>
          <p:nvPr/>
        </p:nvSpPr>
        <p:spPr>
          <a:xfrm>
            <a:off x="1067220" y="1155197"/>
            <a:ext cx="7827745" cy="5327479"/>
          </a:xfrm>
          <a:prstGeom prst="rect">
            <a:avLst/>
          </a:prstGeom>
          <a:noFill/>
        </p:spPr>
        <p:txBody>
          <a:bodyPr wrap="square" lIns="94357" tIns="47178" rIns="94357" bIns="47178" rtlCol="0">
            <a:spAutoFit/>
          </a:bodyPr>
          <a:lstStyle/>
          <a:p>
            <a:pPr marL="353839" indent="-353839">
              <a:buClr>
                <a:schemeClr val="dk1"/>
              </a:buClr>
              <a:buSzPct val="100000"/>
              <a:defRPr/>
            </a:pPr>
            <a:endParaRPr lang="en-US" sz="3100" dirty="0" smtClean="0">
              <a:solidFill>
                <a:schemeClr val="dk1"/>
              </a:solidFill>
              <a:latin typeface="Calibri"/>
              <a:ea typeface="Calibri"/>
              <a:cs typeface="Calibri"/>
              <a:sym typeface="Calibri"/>
            </a:endParaRPr>
          </a:p>
          <a:p>
            <a:pPr marL="353839" indent="-353839">
              <a:buClr>
                <a:schemeClr val="dk1"/>
              </a:buClr>
              <a:buSzPct val="100000"/>
              <a:buFont typeface="Calibri"/>
              <a:buChar char="•"/>
              <a:defRPr/>
            </a:pPr>
            <a:r>
              <a:rPr lang="en-US" sz="3100" dirty="0" smtClean="0">
                <a:solidFill>
                  <a:schemeClr val="dk1"/>
                </a:solidFill>
                <a:latin typeface="Calibri"/>
                <a:ea typeface="Calibri"/>
                <a:cs typeface="Calibri"/>
                <a:sym typeface="Calibri"/>
              </a:rPr>
              <a:t>British bank </a:t>
            </a:r>
          </a:p>
          <a:p>
            <a:pPr marL="353839" indent="-353839">
              <a:buClr>
                <a:schemeClr val="dk1"/>
              </a:buClr>
              <a:buSzPct val="100000"/>
              <a:buFont typeface="Calibri"/>
              <a:buChar char="•"/>
              <a:defRPr/>
            </a:pPr>
            <a:endParaRPr lang="en-US" sz="1800" dirty="0" smtClean="0">
              <a:solidFill>
                <a:schemeClr val="dk1"/>
              </a:solidFill>
              <a:latin typeface="Calibri"/>
              <a:ea typeface="Calibri"/>
              <a:cs typeface="Calibri"/>
              <a:sym typeface="Calibri"/>
            </a:endParaRPr>
          </a:p>
          <a:p>
            <a:pPr marL="353839" indent="-353839">
              <a:buClr>
                <a:schemeClr val="dk1"/>
              </a:buClr>
              <a:buSzPct val="100000"/>
              <a:buFont typeface="Calibri"/>
              <a:buChar char="•"/>
              <a:defRPr/>
            </a:pPr>
            <a:r>
              <a:rPr lang="en-US" sz="3100" dirty="0" smtClean="0">
                <a:solidFill>
                  <a:schemeClr val="dk1"/>
                </a:solidFill>
                <a:latin typeface="Calibri"/>
                <a:ea typeface="Calibri"/>
                <a:cs typeface="Calibri"/>
                <a:sym typeface="Calibri"/>
              </a:rPr>
              <a:t>founded in 1762. </a:t>
            </a:r>
          </a:p>
          <a:p>
            <a:pPr marL="353839" indent="-353839">
              <a:buClr>
                <a:schemeClr val="dk1"/>
              </a:buClr>
              <a:buSzPct val="100000"/>
              <a:buFont typeface="Calibri"/>
              <a:buChar char="•"/>
              <a:defRPr/>
            </a:pPr>
            <a:endParaRPr lang="en-US" dirty="0" smtClean="0">
              <a:solidFill>
                <a:schemeClr val="dk1"/>
              </a:solidFill>
              <a:latin typeface="Calibri"/>
              <a:ea typeface="Calibri"/>
              <a:cs typeface="Calibri"/>
              <a:sym typeface="Calibri"/>
            </a:endParaRPr>
          </a:p>
          <a:p>
            <a:pPr marL="353839" indent="-353839">
              <a:buClr>
                <a:schemeClr val="dk1"/>
              </a:buClr>
              <a:buSzPct val="100000"/>
              <a:buFont typeface="Calibri"/>
              <a:buChar char="•"/>
              <a:defRPr/>
            </a:pPr>
            <a:r>
              <a:rPr lang="en-US" sz="3100" dirty="0" smtClean="0">
                <a:solidFill>
                  <a:schemeClr val="dk1"/>
                </a:solidFill>
                <a:latin typeface="Calibri"/>
                <a:ea typeface="Calibri"/>
                <a:cs typeface="Calibri"/>
                <a:sym typeface="Calibri"/>
              </a:rPr>
              <a:t>The oldest merchant bank in Britain. </a:t>
            </a:r>
          </a:p>
          <a:p>
            <a:pPr marL="353839" indent="-353839">
              <a:buClr>
                <a:schemeClr val="dk1"/>
              </a:buClr>
              <a:buSzPct val="100000"/>
              <a:buFont typeface="Calibri"/>
              <a:buChar char="•"/>
              <a:defRPr/>
            </a:pPr>
            <a:endParaRPr lang="en-US" dirty="0" smtClean="0">
              <a:solidFill>
                <a:schemeClr val="dk1"/>
              </a:solidFill>
              <a:latin typeface="Calibri"/>
              <a:ea typeface="Calibri"/>
              <a:cs typeface="Calibri"/>
              <a:sym typeface="Calibri"/>
            </a:endParaRPr>
          </a:p>
          <a:p>
            <a:pPr marL="353839" indent="-353839">
              <a:buClr>
                <a:schemeClr val="dk1"/>
              </a:buClr>
              <a:buSzPct val="100000"/>
              <a:buFont typeface="Calibri"/>
              <a:buChar char="•"/>
              <a:defRPr/>
            </a:pPr>
            <a:r>
              <a:rPr lang="en-US" sz="3100" dirty="0" smtClean="0">
                <a:solidFill>
                  <a:schemeClr val="dk1"/>
                </a:solidFill>
                <a:latin typeface="Calibri"/>
                <a:ea typeface="Calibri"/>
                <a:cs typeface="Calibri"/>
                <a:sym typeface="Calibri"/>
              </a:rPr>
              <a:t>For centuries, it was considered the </a:t>
            </a:r>
            <a:r>
              <a:rPr lang="en-US" sz="3100" i="1" dirty="0" smtClean="0">
                <a:solidFill>
                  <a:schemeClr val="dk1"/>
                </a:solidFill>
                <a:latin typeface="Calibri"/>
                <a:ea typeface="Calibri"/>
                <a:cs typeface="Calibri"/>
                <a:sym typeface="Calibri"/>
              </a:rPr>
              <a:t>largest</a:t>
            </a:r>
            <a:r>
              <a:rPr lang="en-US" sz="3100" dirty="0" smtClean="0">
                <a:solidFill>
                  <a:schemeClr val="dk1"/>
                </a:solidFill>
                <a:latin typeface="Calibri"/>
                <a:ea typeface="Calibri"/>
                <a:cs typeface="Calibri"/>
                <a:sym typeface="Calibri"/>
              </a:rPr>
              <a:t> and </a:t>
            </a:r>
            <a:r>
              <a:rPr lang="en-US" sz="3100" i="1" dirty="0" smtClean="0">
                <a:solidFill>
                  <a:schemeClr val="dk1"/>
                </a:solidFill>
                <a:latin typeface="Calibri"/>
                <a:ea typeface="Calibri"/>
                <a:cs typeface="Calibri"/>
                <a:sym typeface="Calibri"/>
              </a:rPr>
              <a:t>most stable </a:t>
            </a:r>
            <a:r>
              <a:rPr lang="en-US" sz="3100" dirty="0" smtClean="0">
                <a:solidFill>
                  <a:schemeClr val="dk1"/>
                </a:solidFill>
                <a:latin typeface="Calibri"/>
                <a:ea typeface="Calibri"/>
                <a:cs typeface="Calibri"/>
                <a:sym typeface="Calibri"/>
              </a:rPr>
              <a:t>bank in the world</a:t>
            </a:r>
          </a:p>
          <a:p>
            <a:pPr marL="353839" indent="-353839">
              <a:buClr>
                <a:schemeClr val="dk1"/>
              </a:buClr>
              <a:buSzPct val="100000"/>
              <a:buFont typeface="Calibri"/>
              <a:buChar char="•"/>
              <a:defRPr/>
            </a:pPr>
            <a:endParaRPr lang="en-US" sz="1700" dirty="0" smtClean="0">
              <a:solidFill>
                <a:schemeClr val="dk1"/>
              </a:solidFill>
              <a:latin typeface="Calibri"/>
              <a:ea typeface="Calibri"/>
              <a:cs typeface="Calibri"/>
              <a:sym typeface="Calibri"/>
            </a:endParaRPr>
          </a:p>
          <a:p>
            <a:pPr marL="353839" indent="-353839">
              <a:buClr>
                <a:schemeClr val="dk1"/>
              </a:buClr>
              <a:buSzPct val="100000"/>
              <a:buFont typeface="Calibri"/>
              <a:buChar char="•"/>
              <a:defRPr/>
            </a:pPr>
            <a:r>
              <a:rPr lang="en-US" sz="3100" dirty="0" smtClean="0">
                <a:solidFill>
                  <a:schemeClr val="dk1"/>
                </a:solidFill>
                <a:latin typeface="Calibri"/>
                <a:ea typeface="Calibri"/>
                <a:cs typeface="Calibri"/>
                <a:sym typeface="Calibri"/>
              </a:rPr>
              <a:t>The bank </a:t>
            </a:r>
            <a:r>
              <a:rPr lang="en-US" sz="3100" i="1" dirty="0" smtClean="0">
                <a:solidFill>
                  <a:schemeClr val="dk1"/>
                </a:solidFill>
                <a:latin typeface="Calibri"/>
                <a:ea typeface="Calibri"/>
                <a:cs typeface="Calibri"/>
                <a:sym typeface="Calibri"/>
              </a:rPr>
              <a:t>collapsed</a:t>
            </a:r>
            <a:r>
              <a:rPr lang="en-US" sz="3100" dirty="0" smtClean="0">
                <a:solidFill>
                  <a:schemeClr val="dk1"/>
                </a:solidFill>
                <a:latin typeface="Calibri"/>
                <a:ea typeface="Calibri"/>
                <a:cs typeface="Calibri"/>
                <a:sym typeface="Calibri"/>
              </a:rPr>
              <a:t> in 1995 after suffering losses of £827 million ($1.3 billion). </a:t>
            </a:r>
          </a:p>
          <a:p>
            <a:endParaRPr lang="en-US" sz="3100" dirty="0"/>
          </a:p>
        </p:txBody>
      </p:sp>
      <p:grpSp>
        <p:nvGrpSpPr>
          <p:cNvPr id="17" name="Group 16"/>
          <p:cNvGrpSpPr/>
          <p:nvPr/>
        </p:nvGrpSpPr>
        <p:grpSpPr>
          <a:xfrm>
            <a:off x="0" y="6721601"/>
            <a:ext cx="9646973" cy="391989"/>
            <a:chOff x="0" y="6480095"/>
            <a:chExt cx="9169400" cy="377905"/>
          </a:xfrm>
        </p:grpSpPr>
        <p:sp>
          <p:nvSpPr>
            <p:cNvPr id="9" name="Rectangle 8"/>
            <p:cNvSpPr/>
            <p:nvPr/>
          </p:nvSpPr>
          <p:spPr>
            <a:xfrm>
              <a:off x="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t>BACKGROUND</a:t>
              </a:r>
              <a:endParaRPr lang="en-US" dirty="0"/>
            </a:p>
          </p:txBody>
        </p:sp>
        <p:sp>
          <p:nvSpPr>
            <p:cNvPr id="10" name="Rectangle 9"/>
            <p:cNvSpPr/>
            <p:nvPr/>
          </p:nvSpPr>
          <p:spPr>
            <a:xfrm>
              <a:off x="183388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NICK LESSONS</a:t>
              </a:r>
              <a:endParaRPr lang="en-US" dirty="0">
                <a:solidFill>
                  <a:schemeClr val="bg1">
                    <a:lumMod val="50000"/>
                  </a:schemeClr>
                </a:solidFill>
              </a:endParaRPr>
            </a:p>
          </p:txBody>
        </p:sp>
        <p:sp>
          <p:nvSpPr>
            <p:cNvPr id="11" name="Rectangle 10"/>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12" name="Rectangle 11"/>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6" name="Rectangle 15"/>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Shape 61"/>
          <p:cNvSpPr txBox="1">
            <a:spLocks noGrp="1"/>
          </p:cNvSpPr>
          <p:nvPr>
            <p:ph idx="1"/>
          </p:nvPr>
        </p:nvSpPr>
        <p:spPr>
          <a:xfrm>
            <a:off x="880021" y="3837407"/>
            <a:ext cx="7925977" cy="2566081"/>
          </a:xfrm>
          <a:prstGeom prst="rect">
            <a:avLst/>
          </a:prstGeom>
          <a:noFill/>
          <a:ln>
            <a:noFill/>
          </a:ln>
        </p:spPr>
        <p:txBody>
          <a:bodyPr lIns="94341" tIns="47158" rIns="94341" bIns="47158" anchor="t" anchorCtr="0">
            <a:noAutofit/>
          </a:bodyPr>
          <a:lstStyle/>
          <a:p>
            <a:pPr marL="353839" indent="-353839">
              <a:spcBef>
                <a:spcPts val="0"/>
              </a:spcBef>
              <a:buClr>
                <a:schemeClr val="dk1"/>
              </a:buClr>
              <a:buSzPct val="100000"/>
              <a:buFont typeface="Calibri"/>
              <a:buChar char="•"/>
            </a:pPr>
            <a:r>
              <a:rPr lang="en-US" sz="2700" dirty="0">
                <a:solidFill>
                  <a:schemeClr val="dk1"/>
                </a:solidFill>
                <a:latin typeface="Calibri"/>
                <a:ea typeface="Calibri"/>
                <a:cs typeface="Calibri"/>
                <a:sym typeface="Calibri"/>
              </a:rPr>
              <a:t>In 1995, the bank collapsed by one of the employee “</a:t>
            </a:r>
            <a:r>
              <a:rPr lang="en-US" sz="2700" b="1" u="sng" dirty="0">
                <a:solidFill>
                  <a:srgbClr val="632423"/>
                </a:solidFill>
                <a:latin typeface="Calibri"/>
                <a:ea typeface="Calibri"/>
                <a:cs typeface="Calibri"/>
                <a:sym typeface="Calibri"/>
              </a:rPr>
              <a:t>Nick Leeson</a:t>
            </a:r>
            <a:r>
              <a:rPr lang="en-US" sz="2700" dirty="0">
                <a:solidFill>
                  <a:schemeClr val="dk1"/>
                </a:solidFill>
                <a:latin typeface="Calibri"/>
                <a:ea typeface="Calibri"/>
                <a:cs typeface="Calibri"/>
                <a:sym typeface="Calibri"/>
              </a:rPr>
              <a:t>”.</a:t>
            </a:r>
            <a:endParaRPr lang="en-US" sz="2700" dirty="0" smtClean="0">
              <a:solidFill>
                <a:schemeClr val="dk1"/>
              </a:solidFill>
              <a:latin typeface="Calibri"/>
              <a:ea typeface="Calibri"/>
              <a:cs typeface="Calibri"/>
              <a:sym typeface="Calibri"/>
            </a:endParaRPr>
          </a:p>
          <a:p>
            <a:pPr marL="353839" indent="-353839">
              <a:spcBef>
                <a:spcPts val="0"/>
              </a:spcBef>
              <a:buClr>
                <a:schemeClr val="dk1"/>
              </a:buClr>
              <a:buSzPct val="100000"/>
              <a:buFont typeface="Calibri"/>
              <a:buChar char="•"/>
            </a:pPr>
            <a:r>
              <a:rPr lang="en-US" sz="2700" dirty="0" smtClean="0">
                <a:solidFill>
                  <a:schemeClr val="dk1"/>
                </a:solidFill>
                <a:latin typeface="Calibri"/>
                <a:ea typeface="Calibri"/>
                <a:cs typeface="Calibri"/>
                <a:sym typeface="Calibri"/>
              </a:rPr>
              <a:t>Total loss of </a:t>
            </a:r>
            <a:r>
              <a:rPr lang="en-US" sz="2700" dirty="0">
                <a:solidFill>
                  <a:schemeClr val="dk1"/>
                </a:solidFill>
                <a:latin typeface="Calibri"/>
                <a:ea typeface="Calibri"/>
                <a:cs typeface="Calibri"/>
                <a:sym typeface="Calibri"/>
              </a:rPr>
              <a:t>£827 million ($1.3 billion</a:t>
            </a:r>
            <a:r>
              <a:rPr lang="en-US" sz="2700" dirty="0" smtClean="0">
                <a:solidFill>
                  <a:schemeClr val="dk1"/>
                </a:solidFill>
                <a:latin typeface="Calibri"/>
                <a:ea typeface="Calibri"/>
                <a:cs typeface="Calibri"/>
                <a:sym typeface="Calibri"/>
              </a:rPr>
              <a:t>) was </a:t>
            </a:r>
            <a:r>
              <a:rPr lang="en-US" sz="2700" dirty="0">
                <a:solidFill>
                  <a:schemeClr val="dk1"/>
                </a:solidFill>
                <a:latin typeface="Calibri"/>
                <a:ea typeface="Calibri"/>
                <a:cs typeface="Calibri"/>
                <a:sym typeface="Calibri"/>
              </a:rPr>
              <a:t>due to </a:t>
            </a:r>
            <a:r>
              <a:rPr lang="en-US" sz="2700" i="1" dirty="0">
                <a:solidFill>
                  <a:schemeClr val="dk1"/>
                </a:solidFill>
                <a:latin typeface="Calibri"/>
                <a:ea typeface="Calibri"/>
                <a:cs typeface="Calibri"/>
                <a:sym typeface="Calibri"/>
              </a:rPr>
              <a:t>speculative investing</a:t>
            </a:r>
            <a:r>
              <a:rPr lang="en-US" sz="2700" dirty="0">
                <a:solidFill>
                  <a:schemeClr val="dk1"/>
                </a:solidFill>
                <a:latin typeface="Calibri"/>
                <a:ea typeface="Calibri"/>
                <a:cs typeface="Calibri"/>
                <a:sym typeface="Calibri"/>
              </a:rPr>
              <a:t>, primarily in futures contracts, at the bank's Singapore office.</a:t>
            </a:r>
          </a:p>
        </p:txBody>
      </p:sp>
      <p:sp>
        <p:nvSpPr>
          <p:cNvPr id="62" name="Shape 62"/>
          <p:cNvSpPr/>
          <p:nvPr/>
        </p:nvSpPr>
        <p:spPr>
          <a:xfrm>
            <a:off x="2379057" y="721662"/>
            <a:ext cx="5016496" cy="3001509"/>
          </a:xfrm>
          <a:prstGeom prst="rect">
            <a:avLst/>
          </a:prstGeom>
          <a:blipFill>
            <a:blip r:embed="rId3"/>
            <a:stretch>
              <a:fillRect/>
            </a:stretch>
          </a:blipFill>
          <a:effectLst>
            <a:innerShdw blurRad="63500" dist="50800" dir="18900000">
              <a:prstClr val="black">
                <a:alpha val="50000"/>
              </a:prstClr>
            </a:innerShdw>
          </a:effectLst>
        </p:spPr>
      </p:sp>
      <p:grpSp>
        <p:nvGrpSpPr>
          <p:cNvPr id="9" name="Group 8"/>
          <p:cNvGrpSpPr/>
          <p:nvPr/>
        </p:nvGrpSpPr>
        <p:grpSpPr>
          <a:xfrm>
            <a:off x="0" y="6721601"/>
            <a:ext cx="9646973" cy="391989"/>
            <a:chOff x="0" y="6480095"/>
            <a:chExt cx="9169400" cy="377905"/>
          </a:xfrm>
        </p:grpSpPr>
        <p:sp>
          <p:nvSpPr>
            <p:cNvPr id="10" name="Rectangle 9"/>
            <p:cNvSpPr/>
            <p:nvPr/>
          </p:nvSpPr>
          <p:spPr>
            <a:xfrm>
              <a:off x="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t>BACKGROUND</a:t>
              </a:r>
              <a:endParaRPr lang="en-US" dirty="0"/>
            </a:p>
          </p:txBody>
        </p:sp>
        <p:sp>
          <p:nvSpPr>
            <p:cNvPr id="11" name="Rectangle 10"/>
            <p:cNvSpPr/>
            <p:nvPr/>
          </p:nvSpPr>
          <p:spPr>
            <a:xfrm>
              <a:off x="183388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NICK LESSONS</a:t>
              </a:r>
              <a:endParaRPr lang="en-US" dirty="0">
                <a:solidFill>
                  <a:schemeClr val="bg1">
                    <a:lumMod val="50000"/>
                  </a:schemeClr>
                </a:solidFill>
              </a:endParaRPr>
            </a:p>
          </p:txBody>
        </p:sp>
        <p:sp>
          <p:nvSpPr>
            <p:cNvPr id="12" name="Rectangle 11"/>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13" name="Rectangle 12"/>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4" name="Rectangle 13"/>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8" name="Shape 68"/>
          <p:cNvSpPr/>
          <p:nvPr/>
        </p:nvSpPr>
        <p:spPr>
          <a:xfrm>
            <a:off x="1289876" y="1247075"/>
            <a:ext cx="7059058" cy="4641410"/>
          </a:xfrm>
          <a:prstGeom prst="rect">
            <a:avLst/>
          </a:prstGeom>
          <a:blipFill>
            <a:blip r:embed="rId3"/>
            <a:stretch>
              <a:fillRect/>
            </a:stretch>
          </a:blipFill>
          <a:ln w="19050" cmpd="sng">
            <a:solidFill>
              <a:srgbClr val="09213B"/>
            </a:solidFill>
          </a:ln>
          <a:effectLst>
            <a:innerShdw blurRad="63500" dist="50800" dir="18900000">
              <a:prstClr val="black">
                <a:alpha val="50000"/>
              </a:prstClr>
            </a:innerShdw>
          </a:effectLst>
        </p:spPr>
      </p:sp>
      <p:sp>
        <p:nvSpPr>
          <p:cNvPr id="67" name="Shape 67"/>
          <p:cNvSpPr txBox="1">
            <a:spLocks noGrp="1"/>
          </p:cNvSpPr>
          <p:nvPr>
            <p:ph type="title"/>
          </p:nvPr>
        </p:nvSpPr>
        <p:spPr>
          <a:xfrm>
            <a:off x="0" y="3618271"/>
            <a:ext cx="9620250" cy="1651055"/>
          </a:xfrm>
          <a:prstGeom prst="rect">
            <a:avLst/>
          </a:prstGeom>
          <a:solidFill>
            <a:schemeClr val="accent1">
              <a:lumMod val="75000"/>
              <a:alpha val="87000"/>
            </a:schemeClr>
          </a:solidFill>
          <a:ln>
            <a:noFill/>
          </a:ln>
        </p:spPr>
        <p:txBody>
          <a:bodyPr lIns="94341" tIns="94341" rIns="94341" bIns="94341" anchor="ctr" anchorCtr="0">
            <a:noAutofit/>
          </a:bodyPr>
          <a:lstStyle/>
          <a:p>
            <a:pPr>
              <a:spcBef>
                <a:spcPts val="0"/>
              </a:spcBef>
              <a:buClr>
                <a:schemeClr val="dk1"/>
              </a:buClr>
              <a:buSzPct val="25000"/>
            </a:pPr>
            <a:r>
              <a:rPr lang="en-US" dirty="0">
                <a:solidFill>
                  <a:schemeClr val="bg1"/>
                </a:solidFill>
                <a:latin typeface="Calibri"/>
                <a:ea typeface="Calibri"/>
                <a:cs typeface="Calibri"/>
                <a:sym typeface="Calibri"/>
              </a:rPr>
              <a:t>Who is Nick Leeson?</a:t>
            </a:r>
          </a:p>
          <a:p>
            <a:pPr>
              <a:spcBef>
                <a:spcPts val="0"/>
              </a:spcBef>
              <a:buClr>
                <a:schemeClr val="dk1"/>
              </a:buClr>
              <a:buSzPct val="25000"/>
            </a:pPr>
            <a:r>
              <a:rPr lang="en-US" sz="2500" i="1" dirty="0">
                <a:solidFill>
                  <a:schemeClr val="accent5">
                    <a:lumMod val="60000"/>
                    <a:lumOff val="40000"/>
                  </a:schemeClr>
                </a:solidFill>
                <a:latin typeface="Calibri"/>
                <a:ea typeface="Calibri"/>
                <a:cs typeface="Calibri"/>
                <a:sym typeface="Calibri"/>
              </a:rPr>
              <a:t>Rogue Trader</a:t>
            </a:r>
          </a:p>
          <a:p>
            <a:endParaRPr lang="en-US" sz="2500" dirty="0">
              <a:solidFill>
                <a:schemeClr val="bg1"/>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4" name="Shape 74"/>
          <p:cNvSpPr txBox="1"/>
          <p:nvPr/>
        </p:nvSpPr>
        <p:spPr>
          <a:xfrm>
            <a:off x="712182" y="1836409"/>
            <a:ext cx="8427056" cy="4601415"/>
          </a:xfrm>
          <a:prstGeom prst="rect">
            <a:avLst/>
          </a:prstGeom>
          <a:noFill/>
          <a:ln>
            <a:noFill/>
          </a:ln>
        </p:spPr>
        <p:txBody>
          <a:bodyPr lIns="94341" tIns="47158" rIns="94341" bIns="47158" anchor="t" anchorCtr="0">
            <a:noAutofit/>
          </a:bodyPr>
          <a:lstStyle/>
          <a:p>
            <a:pPr marL="471785" indent="-419364">
              <a:lnSpc>
                <a:spcPct val="80000"/>
              </a:lnSpc>
              <a:buClr>
                <a:srgbClr val="000000"/>
              </a:buClr>
              <a:buSzPct val="100000"/>
              <a:buFont typeface="Calibri"/>
              <a:buChar char="●"/>
            </a:pPr>
            <a:r>
              <a:rPr lang="en-US" sz="2700" dirty="0">
                <a:solidFill>
                  <a:schemeClr val="dk1"/>
                </a:solidFill>
                <a:latin typeface="Calibri"/>
                <a:ea typeface="Calibri"/>
                <a:cs typeface="Calibri"/>
                <a:sym typeface="Calibri"/>
              </a:rPr>
              <a:t>Mr. Nicholas Leeson was an employee working at Barings Future Singapore.</a:t>
            </a:r>
          </a:p>
          <a:p>
            <a:endParaRPr lang="en-US" sz="2700" dirty="0">
              <a:solidFill>
                <a:schemeClr val="dk1"/>
              </a:solidFill>
              <a:latin typeface="Calibri"/>
              <a:ea typeface="Calibri"/>
              <a:cs typeface="Calibri"/>
              <a:sym typeface="Calibri"/>
            </a:endParaRPr>
          </a:p>
          <a:p>
            <a:pPr marL="471785" indent="-419364">
              <a:lnSpc>
                <a:spcPct val="80000"/>
              </a:lnSpc>
              <a:spcBef>
                <a:spcPts val="660"/>
              </a:spcBef>
              <a:buClr>
                <a:srgbClr val="000000"/>
              </a:buClr>
              <a:buSzPct val="100000"/>
              <a:buFont typeface="Calibri"/>
              <a:buChar char="●"/>
            </a:pPr>
            <a:r>
              <a:rPr lang="en-US" sz="2700" dirty="0">
                <a:solidFill>
                  <a:schemeClr val="dk1"/>
                </a:solidFill>
                <a:latin typeface="Calibri"/>
                <a:ea typeface="Calibri"/>
                <a:cs typeface="Calibri"/>
                <a:sym typeface="Calibri"/>
              </a:rPr>
              <a:t>Barings Futures Singapore (BFS) traded on the Singapore International Monetary Exchange (SIMEX</a:t>
            </a:r>
            <a:r>
              <a:rPr lang="en-US" sz="2700" dirty="0" smtClean="0">
                <a:solidFill>
                  <a:schemeClr val="dk1"/>
                </a:solidFill>
                <a:latin typeface="Calibri"/>
                <a:ea typeface="Calibri"/>
                <a:cs typeface="Calibri"/>
                <a:sym typeface="Calibri"/>
              </a:rPr>
              <a:t>).</a:t>
            </a:r>
            <a:endParaRPr lang="en-US" sz="2700" dirty="0">
              <a:solidFill>
                <a:schemeClr val="dk1"/>
              </a:solidFill>
              <a:latin typeface="Calibri"/>
              <a:ea typeface="Calibri"/>
              <a:cs typeface="Calibri"/>
              <a:sym typeface="Calibri"/>
            </a:endParaRPr>
          </a:p>
          <a:p>
            <a:endParaRPr lang="en-US" sz="2700" dirty="0">
              <a:solidFill>
                <a:schemeClr val="dk1"/>
              </a:solidFill>
              <a:latin typeface="Calibri"/>
              <a:ea typeface="Calibri"/>
              <a:cs typeface="Calibri"/>
              <a:sym typeface="Calibri"/>
            </a:endParaRPr>
          </a:p>
          <a:p>
            <a:pPr marL="471785" indent="-419364">
              <a:lnSpc>
                <a:spcPct val="80000"/>
              </a:lnSpc>
              <a:buClr>
                <a:srgbClr val="000000"/>
              </a:buClr>
              <a:buSzPct val="100000"/>
              <a:buFont typeface="Calibri"/>
              <a:buChar char="●"/>
            </a:pPr>
            <a:r>
              <a:rPr lang="en-US" sz="2700" dirty="0">
                <a:solidFill>
                  <a:schemeClr val="dk1"/>
                </a:solidFill>
                <a:latin typeface="Calibri"/>
                <a:ea typeface="Calibri"/>
                <a:cs typeface="Calibri"/>
                <a:sym typeface="Calibri"/>
              </a:rPr>
              <a:t>His responsibilities are for </a:t>
            </a:r>
          </a:p>
          <a:p>
            <a:pPr marL="1474327" indent="-570002">
              <a:lnSpc>
                <a:spcPct val="80000"/>
              </a:lnSpc>
              <a:spcBef>
                <a:spcPts val="464"/>
              </a:spcBef>
              <a:buClr>
                <a:schemeClr val="dk1"/>
              </a:buClr>
              <a:buSzPct val="100000"/>
              <a:buFont typeface="Calibri"/>
              <a:buAutoNum type="arabicPeriod"/>
            </a:pPr>
            <a:r>
              <a:rPr lang="en-US" sz="2700" dirty="0">
                <a:solidFill>
                  <a:schemeClr val="dk1"/>
                </a:solidFill>
                <a:latin typeface="Calibri"/>
                <a:ea typeface="Calibri"/>
                <a:cs typeface="Calibri"/>
                <a:sym typeface="Calibri"/>
              </a:rPr>
              <a:t>Trading</a:t>
            </a:r>
          </a:p>
          <a:p>
            <a:pPr marL="1474327" indent="-570002">
              <a:lnSpc>
                <a:spcPct val="80000"/>
              </a:lnSpc>
              <a:spcBef>
                <a:spcPts val="464"/>
              </a:spcBef>
              <a:buClr>
                <a:schemeClr val="dk1"/>
              </a:buClr>
              <a:buSzPct val="100000"/>
              <a:buFont typeface="Calibri"/>
              <a:buAutoNum type="arabicPeriod"/>
            </a:pPr>
            <a:r>
              <a:rPr lang="en-US" sz="2700" dirty="0">
                <a:solidFill>
                  <a:schemeClr val="dk1"/>
                </a:solidFill>
                <a:latin typeface="Calibri"/>
                <a:ea typeface="Calibri"/>
                <a:cs typeface="Calibri"/>
                <a:sym typeface="Calibri"/>
              </a:rPr>
              <a:t>Accounting</a:t>
            </a:r>
          </a:p>
          <a:p>
            <a:pPr marL="1474327" indent="-570002">
              <a:lnSpc>
                <a:spcPct val="80000"/>
              </a:lnSpc>
              <a:spcBef>
                <a:spcPts val="464"/>
              </a:spcBef>
              <a:buClr>
                <a:schemeClr val="dk1"/>
              </a:buClr>
              <a:buSzPct val="100000"/>
              <a:buFont typeface="Calibri"/>
              <a:buAutoNum type="arabicPeriod"/>
            </a:pPr>
            <a:r>
              <a:rPr lang="en-US" sz="2700" dirty="0">
                <a:solidFill>
                  <a:schemeClr val="dk1"/>
                </a:solidFill>
                <a:latin typeface="Calibri"/>
                <a:ea typeface="Calibri"/>
                <a:cs typeface="Calibri"/>
                <a:sym typeface="Calibri"/>
              </a:rPr>
              <a:t>Settlements </a:t>
            </a:r>
            <a:r>
              <a:rPr lang="en-US" sz="2700" dirty="0" smtClean="0">
                <a:solidFill>
                  <a:schemeClr val="dk1"/>
                </a:solidFill>
                <a:latin typeface="Calibri"/>
                <a:ea typeface="Calibri"/>
                <a:cs typeface="Calibri"/>
                <a:sym typeface="Calibri"/>
              </a:rPr>
              <a:t>activities </a:t>
            </a:r>
            <a:endParaRPr lang="en-US" sz="2700" dirty="0">
              <a:solidFill>
                <a:schemeClr val="dk1"/>
              </a:solidFill>
              <a:latin typeface="Calibri"/>
              <a:ea typeface="Calibri"/>
              <a:cs typeface="Calibri"/>
              <a:sym typeface="Calibri"/>
            </a:endParaRPr>
          </a:p>
          <a:p>
            <a:endParaRPr lang="en-US" sz="2900" dirty="0">
              <a:solidFill>
                <a:schemeClr val="dk1"/>
              </a:solidFill>
              <a:latin typeface="Calibri"/>
              <a:ea typeface="Calibri"/>
              <a:cs typeface="Calibri"/>
              <a:sym typeface="Calibri"/>
            </a:endParaRPr>
          </a:p>
          <a:p>
            <a:endParaRPr lang="en-US" sz="2900" dirty="0">
              <a:solidFill>
                <a:schemeClr val="dk1"/>
              </a:solidFill>
              <a:latin typeface="Calibri"/>
              <a:ea typeface="Calibri"/>
              <a:cs typeface="Calibri"/>
              <a:sym typeface="Calibri"/>
            </a:endParaRPr>
          </a:p>
        </p:txBody>
      </p:sp>
      <p:sp>
        <p:nvSpPr>
          <p:cNvPr id="12" name="Shape 55"/>
          <p:cNvSpPr txBox="1">
            <a:spLocks/>
          </p:cNvSpPr>
          <p:nvPr/>
        </p:nvSpPr>
        <p:spPr>
          <a:xfrm>
            <a:off x="1067220" y="325013"/>
            <a:ext cx="7521664" cy="830185"/>
          </a:xfrm>
          <a:prstGeom prst="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lIns="94341" tIns="47158" rIns="94341" bIns="47158" rtlCol="0" anchor="ctr" anchorCtr="0">
            <a:noAutofit/>
          </a:bodyPr>
          <a:lstStyle/>
          <a:p>
            <a:pPr lvl="0" algn="ctr">
              <a:buClr>
                <a:schemeClr val="dk1"/>
              </a:buClr>
              <a:buSzPct val="25000"/>
            </a:pPr>
            <a:r>
              <a:rPr lang="en-US" sz="3700" dirty="0" smtClean="0">
                <a:latin typeface="Calibri"/>
                <a:ea typeface="Calibri"/>
                <a:cs typeface="Calibri"/>
                <a:sym typeface="Calibri"/>
              </a:rPr>
              <a:t>        Nicholas (“Nick”) </a:t>
            </a:r>
            <a:r>
              <a:rPr lang="en-US" sz="3700" dirty="0" err="1" smtClean="0">
                <a:latin typeface="Calibri"/>
                <a:ea typeface="Calibri"/>
                <a:cs typeface="Calibri"/>
                <a:sym typeface="Calibri"/>
              </a:rPr>
              <a:t>Leeson</a:t>
            </a:r>
            <a:endParaRPr lang="en-US" sz="3700" kern="1200" dirty="0">
              <a:latin typeface="Calibri"/>
              <a:ea typeface="Calibri"/>
              <a:cs typeface="Calibri"/>
              <a:sym typeface="Calibri"/>
            </a:endParaRPr>
          </a:p>
        </p:txBody>
      </p:sp>
      <p:pic>
        <p:nvPicPr>
          <p:cNvPr id="13"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1067220" y="325013"/>
            <a:ext cx="1504035" cy="830185"/>
          </a:xfrm>
          <a:prstGeom prst="roundRect">
            <a:avLst>
              <a:gd name="adj" fmla="val 8594"/>
            </a:avLst>
          </a:prstGeom>
          <a:solidFill>
            <a:srgbClr val="FFFFFF">
              <a:shade val="85000"/>
            </a:srgbClr>
          </a:solidFill>
          <a:ln>
            <a:noFill/>
          </a:ln>
          <a:effectLst/>
          <a:extLst/>
        </p:spPr>
      </p:pic>
      <p:grpSp>
        <p:nvGrpSpPr>
          <p:cNvPr id="15" name="Group 14"/>
          <p:cNvGrpSpPr/>
          <p:nvPr/>
        </p:nvGrpSpPr>
        <p:grpSpPr>
          <a:xfrm>
            <a:off x="0" y="6721601"/>
            <a:ext cx="9646973" cy="391989"/>
            <a:chOff x="0" y="6480095"/>
            <a:chExt cx="9169400" cy="377905"/>
          </a:xfrm>
        </p:grpSpPr>
        <p:sp>
          <p:nvSpPr>
            <p:cNvPr id="16" name="Rectangle 15"/>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7" name="Rectangle 16"/>
            <p:cNvSpPr/>
            <p:nvPr/>
          </p:nvSpPr>
          <p:spPr>
            <a:xfrm>
              <a:off x="1833880" y="6480096"/>
              <a:ext cx="1833880" cy="377904"/>
            </a:xfrm>
            <a:prstGeom prst="rect">
              <a:avLst/>
            </a:prstGeom>
            <a:solidFill>
              <a:srgbClr val="5F8804"/>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NICK LESSONS</a:t>
              </a:r>
              <a:endParaRPr lang="en-US" dirty="0">
                <a:solidFill>
                  <a:schemeClr val="bg1"/>
                </a:solidFill>
              </a:endParaRPr>
            </a:p>
          </p:txBody>
        </p:sp>
        <p:sp>
          <p:nvSpPr>
            <p:cNvPr id="18" name="Rectangle 17"/>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19" name="Rectangle 18"/>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20" name="Rectangle 19"/>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Shape 85"/>
          <p:cNvSpPr/>
          <p:nvPr/>
        </p:nvSpPr>
        <p:spPr>
          <a:xfrm>
            <a:off x="862798" y="1590301"/>
            <a:ext cx="1813616" cy="1001629"/>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3"/>
          </a:fillRef>
          <a:effectRef idx="1">
            <a:schemeClr val="accent3"/>
          </a:effectRef>
          <a:fontRef idx="minor">
            <a:schemeClr val="lt1"/>
          </a:fontRef>
        </p:style>
        <p:txBody>
          <a:bodyPr lIns="94341" tIns="47158" rIns="94341" bIns="47158" anchor="ctr" anchorCtr="0">
            <a:noAutofit/>
          </a:bodyPr>
          <a:lstStyle/>
          <a:p>
            <a:pPr algn="ctr">
              <a:buClr>
                <a:schemeClr val="dk1"/>
              </a:buClr>
              <a:buSzPct val="25000"/>
            </a:pPr>
            <a:r>
              <a:rPr lang="en-US" sz="2100" dirty="0">
                <a:solidFill>
                  <a:schemeClr val="dk1"/>
                </a:solidFill>
                <a:latin typeface="Calibri"/>
                <a:ea typeface="Calibri"/>
                <a:cs typeface="Calibri"/>
                <a:sym typeface="Calibri"/>
              </a:rPr>
              <a:t>Barings Bank</a:t>
            </a:r>
          </a:p>
          <a:p>
            <a:pPr algn="ctr">
              <a:buClr>
                <a:schemeClr val="dk1"/>
              </a:buClr>
              <a:buSzPct val="25000"/>
            </a:pPr>
            <a:r>
              <a:rPr lang="en-US" sz="2100" dirty="0">
                <a:solidFill>
                  <a:schemeClr val="dk1"/>
                </a:solidFill>
                <a:latin typeface="Calibri"/>
                <a:ea typeface="Calibri"/>
                <a:cs typeface="Calibri"/>
                <a:sym typeface="Calibri"/>
              </a:rPr>
              <a:t>London</a:t>
            </a:r>
          </a:p>
        </p:txBody>
      </p:sp>
      <p:sp>
        <p:nvSpPr>
          <p:cNvPr id="86" name="Shape 86"/>
          <p:cNvSpPr/>
          <p:nvPr/>
        </p:nvSpPr>
        <p:spPr>
          <a:xfrm>
            <a:off x="876715" y="3484759"/>
            <a:ext cx="1461652" cy="1561386"/>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lIns="94341" tIns="47158" rIns="94341" bIns="47158" anchor="ctr" anchorCtr="0">
            <a:noAutofit/>
          </a:bodyPr>
          <a:lstStyle/>
          <a:p>
            <a:pPr algn="ctr">
              <a:buClr>
                <a:schemeClr val="dk1"/>
              </a:buClr>
              <a:buSzPct val="25000"/>
            </a:pPr>
            <a:r>
              <a:rPr lang="en-US" sz="2100" dirty="0">
                <a:solidFill>
                  <a:schemeClr val="dk1"/>
                </a:solidFill>
                <a:latin typeface="Calibri"/>
                <a:ea typeface="Calibri"/>
                <a:cs typeface="Calibri"/>
                <a:sym typeface="Calibri"/>
              </a:rPr>
              <a:t>Barings Future Singapore</a:t>
            </a:r>
          </a:p>
        </p:txBody>
      </p:sp>
      <p:sp>
        <p:nvSpPr>
          <p:cNvPr id="87" name="Shape 87"/>
          <p:cNvSpPr/>
          <p:nvPr/>
        </p:nvSpPr>
        <p:spPr>
          <a:xfrm>
            <a:off x="3025032" y="3714461"/>
            <a:ext cx="1475400" cy="1069796"/>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6"/>
          </a:fillRef>
          <a:effectRef idx="1">
            <a:schemeClr val="accent6"/>
          </a:effectRef>
          <a:fontRef idx="minor">
            <a:schemeClr val="lt1"/>
          </a:fontRef>
        </p:style>
        <p:txBody>
          <a:bodyPr lIns="94341" tIns="47158" rIns="94341" bIns="47158" anchor="ctr" anchorCtr="0">
            <a:noAutofit/>
          </a:bodyPr>
          <a:lstStyle/>
          <a:p>
            <a:pPr algn="ctr">
              <a:buClr>
                <a:schemeClr val="dk1"/>
              </a:buClr>
              <a:buSzPct val="25000"/>
            </a:pPr>
            <a:r>
              <a:rPr lang="en-US" sz="2100" dirty="0">
                <a:solidFill>
                  <a:schemeClr val="dk1"/>
                </a:solidFill>
                <a:latin typeface="Arial"/>
                <a:ea typeface="Arial"/>
                <a:cs typeface="Arial"/>
              </a:rPr>
              <a:t>Nick Leeson</a:t>
            </a:r>
          </a:p>
        </p:txBody>
      </p:sp>
      <p:sp>
        <p:nvSpPr>
          <p:cNvPr id="88" name="Shape 88"/>
          <p:cNvSpPr/>
          <p:nvPr/>
        </p:nvSpPr>
        <p:spPr>
          <a:xfrm>
            <a:off x="4923025" y="3245351"/>
            <a:ext cx="1804745" cy="568725"/>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2"/>
          </a:fillRef>
          <a:effectRef idx="1">
            <a:schemeClr val="accent2"/>
          </a:effectRef>
          <a:fontRef idx="minor">
            <a:schemeClr val="lt1"/>
          </a:fontRef>
        </p:style>
        <p:txBody>
          <a:bodyPr lIns="94341" tIns="47158" rIns="94341" bIns="47158" anchor="ctr" anchorCtr="0">
            <a:noAutofit/>
          </a:bodyPr>
          <a:lstStyle/>
          <a:p>
            <a:pPr algn="ctr">
              <a:buClr>
                <a:schemeClr val="dk1"/>
              </a:buClr>
              <a:buSzPct val="25000"/>
            </a:pPr>
            <a:r>
              <a:rPr lang="en-US" sz="2300" dirty="0">
                <a:solidFill>
                  <a:schemeClr val="tx2">
                    <a:lumMod val="10000"/>
                    <a:lumOff val="90000"/>
                  </a:schemeClr>
                </a:solidFill>
                <a:latin typeface="Arial"/>
                <a:ea typeface="Arial"/>
                <a:cs typeface="Arial"/>
              </a:rPr>
              <a:t>Trader</a:t>
            </a:r>
          </a:p>
        </p:txBody>
      </p:sp>
      <p:sp>
        <p:nvSpPr>
          <p:cNvPr id="89" name="Shape 89"/>
          <p:cNvSpPr/>
          <p:nvPr/>
        </p:nvSpPr>
        <p:spPr>
          <a:xfrm>
            <a:off x="4923025" y="3908151"/>
            <a:ext cx="1804743" cy="568837"/>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2"/>
          </a:fillRef>
          <a:effectRef idx="1">
            <a:schemeClr val="accent2"/>
          </a:effectRef>
          <a:fontRef idx="minor">
            <a:schemeClr val="lt1"/>
          </a:fontRef>
        </p:style>
        <p:txBody>
          <a:bodyPr lIns="94341" tIns="47158" rIns="94341" bIns="47158" anchor="ctr" anchorCtr="0">
            <a:noAutofit/>
          </a:bodyPr>
          <a:lstStyle/>
          <a:p>
            <a:pPr algn="ctr">
              <a:buClr>
                <a:schemeClr val="dk1"/>
              </a:buClr>
              <a:buSzPct val="25000"/>
            </a:pPr>
            <a:r>
              <a:rPr lang="en-US" sz="2300" dirty="0">
                <a:solidFill>
                  <a:schemeClr val="tx2">
                    <a:lumMod val="10000"/>
                    <a:lumOff val="90000"/>
                  </a:schemeClr>
                </a:solidFill>
                <a:latin typeface="Arial"/>
                <a:ea typeface="Arial"/>
                <a:cs typeface="Arial"/>
              </a:rPr>
              <a:t>Accounting</a:t>
            </a:r>
          </a:p>
        </p:txBody>
      </p:sp>
      <p:sp>
        <p:nvSpPr>
          <p:cNvPr id="90" name="Shape 90"/>
          <p:cNvSpPr/>
          <p:nvPr/>
        </p:nvSpPr>
        <p:spPr>
          <a:xfrm>
            <a:off x="4932302" y="4563037"/>
            <a:ext cx="1804745" cy="568725"/>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2"/>
          </a:fillRef>
          <a:effectRef idx="1">
            <a:schemeClr val="accent2"/>
          </a:effectRef>
          <a:fontRef idx="minor">
            <a:schemeClr val="lt1"/>
          </a:fontRef>
        </p:style>
        <p:txBody>
          <a:bodyPr lIns="94341" tIns="47158" rIns="94341" bIns="47158" anchor="ctr" anchorCtr="0">
            <a:noAutofit/>
          </a:bodyPr>
          <a:lstStyle/>
          <a:p>
            <a:pPr algn="ctr">
              <a:buClr>
                <a:schemeClr val="dk1"/>
              </a:buClr>
              <a:buSzPct val="25000"/>
            </a:pPr>
            <a:r>
              <a:rPr lang="en-US" sz="2300" dirty="0">
                <a:solidFill>
                  <a:schemeClr val="tx2">
                    <a:lumMod val="10000"/>
                    <a:lumOff val="90000"/>
                  </a:schemeClr>
                </a:solidFill>
                <a:latin typeface="Arial"/>
                <a:ea typeface="Arial"/>
                <a:cs typeface="Arial"/>
              </a:rPr>
              <a:t>Settlement</a:t>
            </a:r>
          </a:p>
        </p:txBody>
      </p:sp>
      <p:sp>
        <p:nvSpPr>
          <p:cNvPr id="91" name="Shape 91"/>
          <p:cNvSpPr/>
          <p:nvPr/>
        </p:nvSpPr>
        <p:spPr>
          <a:xfrm>
            <a:off x="7308556" y="4443403"/>
            <a:ext cx="1404650" cy="663247"/>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1"/>
          </a:fillRef>
          <a:effectRef idx="1">
            <a:schemeClr val="accent1"/>
          </a:effectRef>
          <a:fontRef idx="minor">
            <a:schemeClr val="lt1"/>
          </a:fontRef>
        </p:style>
        <p:txBody>
          <a:bodyPr lIns="94341" tIns="47158" rIns="94341" bIns="47158" anchor="ctr" anchorCtr="0">
            <a:noAutofit/>
          </a:bodyPr>
          <a:lstStyle/>
          <a:p>
            <a:pPr algn="ctr">
              <a:buClr>
                <a:schemeClr val="dk1"/>
              </a:buClr>
              <a:buSzPct val="25000"/>
            </a:pPr>
            <a:r>
              <a:rPr lang="en-US" sz="2000" dirty="0">
                <a:solidFill>
                  <a:schemeClr val="dk1"/>
                </a:solidFill>
                <a:latin typeface="Arial"/>
                <a:ea typeface="Arial"/>
                <a:cs typeface="Arial"/>
              </a:rPr>
              <a:t>Error Account</a:t>
            </a:r>
          </a:p>
        </p:txBody>
      </p:sp>
      <p:sp>
        <p:nvSpPr>
          <p:cNvPr id="92" name="Shape 92"/>
          <p:cNvSpPr/>
          <p:nvPr/>
        </p:nvSpPr>
        <p:spPr>
          <a:xfrm>
            <a:off x="7025805" y="2164075"/>
            <a:ext cx="1835869" cy="906779"/>
          </a:xfrm>
          <a:prstGeom prst="roundRect">
            <a:avLst>
              <a:gd name="adj" fmla="val 16667"/>
            </a:avLst>
          </a:prstGeom>
          <a:ln>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lIns="94341" tIns="47158" rIns="94341" bIns="47158" anchor="ctr" anchorCtr="0">
            <a:noAutofit/>
          </a:bodyPr>
          <a:lstStyle/>
          <a:p>
            <a:pPr algn="ctr">
              <a:buClr>
                <a:schemeClr val="dk1"/>
              </a:buClr>
              <a:buSzPct val="25000"/>
            </a:pPr>
            <a:r>
              <a:rPr lang="en-US" sz="2000" dirty="0">
                <a:solidFill>
                  <a:schemeClr val="dk1"/>
                </a:solidFill>
                <a:latin typeface="Arial"/>
                <a:ea typeface="Arial"/>
                <a:cs typeface="Arial"/>
              </a:rPr>
              <a:t>Unauthorized Trades</a:t>
            </a:r>
          </a:p>
        </p:txBody>
      </p:sp>
      <p:cxnSp>
        <p:nvCxnSpPr>
          <p:cNvPr id="93" name="Shape 93"/>
          <p:cNvCxnSpPr/>
          <p:nvPr/>
        </p:nvCxnSpPr>
        <p:spPr>
          <a:xfrm>
            <a:off x="1769605" y="2591931"/>
            <a:ext cx="0" cy="892829"/>
          </a:xfrm>
          <a:prstGeom prst="straightConnector1">
            <a:avLst/>
          </a:prstGeom>
          <a:noFill/>
          <a:ln w="76200" cap="flat" cmpd="sng">
            <a:solidFill>
              <a:schemeClr val="accent1"/>
            </a:solidFill>
            <a:prstDash val="solid"/>
            <a:round/>
            <a:headEnd type="none" w="med" len="med"/>
            <a:tailEnd type="stealth" w="lg" len="lg"/>
          </a:ln>
          <a:effectLst>
            <a:outerShdw blurRad="50800" dist="38100" dir="2700000" algn="tl" rotWithShape="0">
              <a:prstClr val="black">
                <a:alpha val="40000"/>
              </a:prstClr>
            </a:outerShdw>
          </a:effectLst>
          <a:scene3d>
            <a:camera prst="orthographicFront"/>
            <a:lightRig rig="threePt" dir="t"/>
          </a:scene3d>
          <a:sp3d>
            <a:bevelT/>
          </a:sp3d>
        </p:spPr>
      </p:cxnSp>
      <p:sp>
        <p:nvSpPr>
          <p:cNvPr id="94" name="Shape 94"/>
          <p:cNvSpPr txBox="1"/>
          <p:nvPr/>
        </p:nvSpPr>
        <p:spPr>
          <a:xfrm>
            <a:off x="1781222" y="2691814"/>
            <a:ext cx="1086064" cy="296710"/>
          </a:xfrm>
          <a:prstGeom prst="rect">
            <a:avLst/>
          </a:prstGeom>
          <a:noFill/>
          <a:ln>
            <a:noFill/>
          </a:ln>
          <a:effectLst>
            <a:outerShdw blurRad="50800" dist="38100" dir="2700000" algn="tl" rotWithShape="0">
              <a:prstClr val="black">
                <a:alpha val="40000"/>
              </a:prstClr>
            </a:outerShdw>
          </a:effectLst>
          <a:scene3d>
            <a:camera prst="orthographicFront"/>
            <a:lightRig rig="threePt" dir="t"/>
          </a:scene3d>
          <a:sp3d>
            <a:bevelT/>
          </a:sp3d>
        </p:spPr>
        <p:txBody>
          <a:bodyPr lIns="94341" tIns="47158" rIns="94341" bIns="47158" anchor="t" anchorCtr="0">
            <a:noAutofit/>
          </a:bodyPr>
          <a:lstStyle/>
          <a:p>
            <a:pPr>
              <a:buClr>
                <a:srgbClr val="000000"/>
              </a:buClr>
              <a:buSzPct val="25000"/>
            </a:pPr>
            <a:r>
              <a:rPr lang="en-US" sz="1900" dirty="0">
                <a:solidFill>
                  <a:srgbClr val="FF4040"/>
                </a:solidFill>
              </a:rPr>
              <a:t>Branch</a:t>
            </a:r>
          </a:p>
        </p:txBody>
      </p:sp>
      <p:cxnSp>
        <p:nvCxnSpPr>
          <p:cNvPr id="95" name="Shape 95"/>
          <p:cNvCxnSpPr>
            <a:endCxn id="87" idx="1"/>
          </p:cNvCxnSpPr>
          <p:nvPr/>
        </p:nvCxnSpPr>
        <p:spPr>
          <a:xfrm flipV="1">
            <a:off x="2291970" y="4249359"/>
            <a:ext cx="733063" cy="16094"/>
          </a:xfrm>
          <a:prstGeom prst="straightConnector1">
            <a:avLst/>
          </a:prstGeom>
          <a:noFill/>
          <a:ln w="57150" cap="flat" cmpd="sng">
            <a:solidFill>
              <a:srgbClr val="09213B"/>
            </a:solidFill>
            <a:prstDash val="solid"/>
            <a:round/>
            <a:headEnd type="none" w="med" len="med"/>
            <a:tailEnd type="stealth" w="lg" len="lg"/>
          </a:ln>
          <a:effectLst>
            <a:outerShdw blurRad="50800" dist="38100" dir="2700000" algn="tl" rotWithShape="0">
              <a:prstClr val="black">
                <a:alpha val="40000"/>
              </a:prstClr>
            </a:outerShdw>
          </a:effectLst>
          <a:scene3d>
            <a:camera prst="orthographicFront"/>
            <a:lightRig rig="threePt" dir="t"/>
          </a:scene3d>
          <a:sp3d>
            <a:bevelT/>
          </a:sp3d>
        </p:spPr>
      </p:cxnSp>
      <p:sp>
        <p:nvSpPr>
          <p:cNvPr id="96" name="Shape 96"/>
          <p:cNvSpPr txBox="1"/>
          <p:nvPr/>
        </p:nvSpPr>
        <p:spPr>
          <a:xfrm>
            <a:off x="2291970" y="4805766"/>
            <a:ext cx="1237565" cy="319271"/>
          </a:xfrm>
          <a:prstGeom prst="rect">
            <a:avLst/>
          </a:prstGeom>
          <a:noFill/>
          <a:ln>
            <a:noFill/>
          </a:ln>
          <a:effectLst>
            <a:outerShdw blurRad="50800" dist="38100" dir="2700000" algn="tl" rotWithShape="0">
              <a:prstClr val="black">
                <a:alpha val="40000"/>
              </a:prstClr>
            </a:outerShdw>
          </a:effectLst>
          <a:scene3d>
            <a:camera prst="orthographicFront"/>
            <a:lightRig rig="threePt" dir="t"/>
          </a:scene3d>
          <a:sp3d>
            <a:bevelT/>
          </a:sp3d>
        </p:spPr>
        <p:txBody>
          <a:bodyPr lIns="94341" tIns="47158" rIns="94341" bIns="47158" anchor="t" anchorCtr="0">
            <a:noAutofit/>
          </a:bodyPr>
          <a:lstStyle/>
          <a:p>
            <a:pPr>
              <a:buClr>
                <a:srgbClr val="000000"/>
              </a:buClr>
              <a:buSzPct val="25000"/>
            </a:pPr>
            <a:r>
              <a:rPr lang="en-US" sz="1700" dirty="0">
                <a:solidFill>
                  <a:srgbClr val="FF4040"/>
                </a:solidFill>
              </a:rPr>
              <a:t>employee</a:t>
            </a:r>
          </a:p>
        </p:txBody>
      </p:sp>
      <p:cxnSp>
        <p:nvCxnSpPr>
          <p:cNvPr id="100" name="Shape 100"/>
          <p:cNvCxnSpPr>
            <a:stCxn id="89" idx="3"/>
            <a:endCxn id="91" idx="1"/>
          </p:cNvCxnSpPr>
          <p:nvPr/>
        </p:nvCxnSpPr>
        <p:spPr>
          <a:xfrm>
            <a:off x="6727766" y="4192569"/>
            <a:ext cx="580788" cy="582457"/>
          </a:xfrm>
          <a:prstGeom prst="straightConnector1">
            <a:avLst/>
          </a:prstGeom>
          <a:noFill/>
          <a:ln w="38100" cap="flat" cmpd="sng">
            <a:solidFill>
              <a:schemeClr val="accent1"/>
            </a:solidFill>
            <a:prstDash val="solid"/>
            <a:round/>
            <a:headEnd type="none" w="med" len="med"/>
            <a:tailEnd type="stealth" w="lg" len="lg"/>
          </a:ln>
          <a:effectLst>
            <a:outerShdw blurRad="50800" dist="38100" dir="2700000" algn="tl" rotWithShape="0">
              <a:prstClr val="black">
                <a:alpha val="40000"/>
              </a:prstClr>
            </a:outerShdw>
          </a:effectLst>
          <a:scene3d>
            <a:camera prst="orthographicFront"/>
            <a:lightRig rig="threePt" dir="t"/>
          </a:scene3d>
          <a:sp3d>
            <a:bevelT/>
          </a:sp3d>
        </p:spPr>
      </p:cxnSp>
      <p:cxnSp>
        <p:nvCxnSpPr>
          <p:cNvPr id="102" name="Shape 102"/>
          <p:cNvCxnSpPr>
            <a:stCxn id="88" idx="3"/>
            <a:endCxn id="92" idx="1"/>
          </p:cNvCxnSpPr>
          <p:nvPr/>
        </p:nvCxnSpPr>
        <p:spPr>
          <a:xfrm flipV="1">
            <a:off x="6727769" y="2617464"/>
            <a:ext cx="298036" cy="912250"/>
          </a:xfrm>
          <a:prstGeom prst="straightConnector1">
            <a:avLst/>
          </a:prstGeom>
          <a:noFill/>
          <a:ln w="38100" cap="flat" cmpd="sng">
            <a:solidFill>
              <a:schemeClr val="accent1"/>
            </a:solidFill>
            <a:prstDash val="solid"/>
            <a:round/>
            <a:headEnd type="none" w="med" len="med"/>
            <a:tailEnd type="stealth" w="lg" len="lg"/>
          </a:ln>
          <a:effectLst>
            <a:outerShdw blurRad="50800" dist="38100" dir="2700000" algn="tl" rotWithShape="0">
              <a:prstClr val="black">
                <a:alpha val="40000"/>
              </a:prstClr>
            </a:outerShdw>
          </a:effectLst>
          <a:scene3d>
            <a:camera prst="orthographicFront"/>
            <a:lightRig rig="threePt" dir="t"/>
          </a:scene3d>
          <a:sp3d>
            <a:bevelT/>
          </a:sp3d>
        </p:spPr>
      </p:cxnSp>
      <p:sp>
        <p:nvSpPr>
          <p:cNvPr id="101" name="Shape 101"/>
          <p:cNvSpPr txBox="1"/>
          <p:nvPr/>
        </p:nvSpPr>
        <p:spPr>
          <a:xfrm rot="2712126">
            <a:off x="6557907" y="4067127"/>
            <a:ext cx="1211430" cy="364463"/>
          </a:xfrm>
          <a:prstGeom prst="rect">
            <a:avLst/>
          </a:prstGeom>
          <a:noFill/>
          <a:ln>
            <a:noFill/>
          </a:ln>
          <a:effectLst>
            <a:outerShdw blurRad="50800" dist="38100" dir="2700000" algn="tl" rotWithShape="0">
              <a:prstClr val="black">
                <a:alpha val="40000"/>
              </a:prstClr>
            </a:outerShdw>
          </a:effectLst>
          <a:scene3d>
            <a:camera prst="orthographicFront"/>
            <a:lightRig rig="threePt" dir="t"/>
          </a:scene3d>
          <a:sp3d>
            <a:bevelT/>
          </a:sp3d>
        </p:spPr>
        <p:txBody>
          <a:bodyPr lIns="94341" tIns="47158" rIns="94341" bIns="47158" anchor="t" anchorCtr="0">
            <a:noAutofit/>
          </a:bodyPr>
          <a:lstStyle/>
          <a:p>
            <a:pPr>
              <a:buClr>
                <a:srgbClr val="000000"/>
              </a:buClr>
              <a:buSzPct val="25000"/>
            </a:pPr>
            <a:r>
              <a:rPr lang="en-US" sz="1500" b="1" dirty="0">
                <a:solidFill>
                  <a:schemeClr val="accent6">
                    <a:lumMod val="60000"/>
                    <a:lumOff val="40000"/>
                  </a:schemeClr>
                </a:solidFill>
              </a:rPr>
              <a:t> created</a:t>
            </a:r>
          </a:p>
        </p:txBody>
      </p:sp>
      <p:sp>
        <p:nvSpPr>
          <p:cNvPr id="103" name="Shape 103"/>
          <p:cNvSpPr txBox="1"/>
          <p:nvPr/>
        </p:nvSpPr>
        <p:spPr>
          <a:xfrm>
            <a:off x="7762487" y="3094375"/>
            <a:ext cx="1099186" cy="1264083"/>
          </a:xfrm>
          <a:prstGeom prst="rect">
            <a:avLst/>
          </a:prstGeom>
          <a:noFill/>
          <a:ln>
            <a:noFill/>
          </a:ln>
          <a:effectLst>
            <a:outerShdw blurRad="50800" dist="38100" dir="2700000" algn="tl" rotWithShape="0">
              <a:prstClr val="black">
                <a:alpha val="40000"/>
              </a:prstClr>
            </a:outerShdw>
          </a:effectLst>
          <a:scene3d>
            <a:camera prst="orthographicFront"/>
            <a:lightRig rig="threePt" dir="t"/>
          </a:scene3d>
          <a:sp3d>
            <a:bevelT/>
          </a:sp3d>
        </p:spPr>
        <p:txBody>
          <a:bodyPr lIns="94341" tIns="47158" rIns="94341" bIns="47158" anchor="t" anchorCtr="0">
            <a:noAutofit/>
          </a:bodyPr>
          <a:lstStyle/>
          <a:p>
            <a:pPr>
              <a:buClr>
                <a:srgbClr val="000000"/>
              </a:buClr>
              <a:buSzPct val="25000"/>
            </a:pPr>
            <a:r>
              <a:rPr lang="en-US" sz="1700" dirty="0">
                <a:solidFill>
                  <a:srgbClr val="FF4040"/>
                </a:solidFill>
              </a:rPr>
              <a:t>Used error account to hide loss</a:t>
            </a:r>
          </a:p>
        </p:txBody>
      </p:sp>
      <p:cxnSp>
        <p:nvCxnSpPr>
          <p:cNvPr id="104" name="Shape 104"/>
          <p:cNvCxnSpPr/>
          <p:nvPr/>
        </p:nvCxnSpPr>
        <p:spPr>
          <a:xfrm>
            <a:off x="7725820" y="3093414"/>
            <a:ext cx="0" cy="1289484"/>
          </a:xfrm>
          <a:prstGeom prst="straightConnector1">
            <a:avLst/>
          </a:prstGeom>
          <a:noFill/>
          <a:ln w="38100" cap="flat" cmpd="sng">
            <a:solidFill>
              <a:schemeClr val="accent1"/>
            </a:solidFill>
            <a:prstDash val="solid"/>
            <a:round/>
            <a:headEnd type="none" w="med" len="med"/>
            <a:tailEnd type="stealth" w="lg" len="lg"/>
          </a:ln>
          <a:effectLst>
            <a:outerShdw blurRad="50800" dist="38100" dir="2700000" algn="tl" rotWithShape="0">
              <a:prstClr val="black">
                <a:alpha val="40000"/>
              </a:prstClr>
            </a:outerShdw>
          </a:effectLst>
          <a:scene3d>
            <a:camera prst="orthographicFront"/>
            <a:lightRig rig="threePt" dir="t"/>
          </a:scene3d>
          <a:sp3d>
            <a:bevelT/>
          </a:sp3d>
        </p:spPr>
      </p:cxnSp>
      <p:cxnSp>
        <p:nvCxnSpPr>
          <p:cNvPr id="29" name="Elbow Connector 28"/>
          <p:cNvCxnSpPr/>
          <p:nvPr/>
        </p:nvCxnSpPr>
        <p:spPr>
          <a:xfrm flipV="1">
            <a:off x="4523558" y="3529713"/>
            <a:ext cx="380908" cy="744032"/>
          </a:xfrm>
          <a:prstGeom prst="bentConnector3">
            <a:avLst/>
          </a:prstGeom>
          <a:ln w="38100" cmpd="sng">
            <a:solidFill>
              <a:srgbClr val="09213B"/>
            </a:solidFill>
            <a:tailEnd type="arrow"/>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31" name="Elbow Connector 30"/>
          <p:cNvCxnSpPr/>
          <p:nvPr/>
        </p:nvCxnSpPr>
        <p:spPr>
          <a:xfrm>
            <a:off x="4732410" y="4192569"/>
            <a:ext cx="162777" cy="13173"/>
          </a:xfrm>
          <a:prstGeom prst="bentConnector3">
            <a:avLst/>
          </a:prstGeom>
          <a:ln w="38100" cmpd="sng">
            <a:tailEnd type="arrow"/>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65" name="Elbow Connector 64"/>
          <p:cNvCxnSpPr/>
          <p:nvPr/>
        </p:nvCxnSpPr>
        <p:spPr>
          <a:xfrm rot="16200000" flipH="1">
            <a:off x="4543046" y="4463354"/>
            <a:ext cx="504389" cy="162775"/>
          </a:xfrm>
          <a:prstGeom prst="bentConnector2">
            <a:avLst/>
          </a:prstGeom>
          <a:ln w="38100" cmpd="sng">
            <a:tailEnd type="arrow"/>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grpSp>
        <p:nvGrpSpPr>
          <p:cNvPr id="27" name="Group 26"/>
          <p:cNvGrpSpPr/>
          <p:nvPr/>
        </p:nvGrpSpPr>
        <p:grpSpPr>
          <a:xfrm>
            <a:off x="0" y="6721601"/>
            <a:ext cx="9646973" cy="391989"/>
            <a:chOff x="0" y="6480095"/>
            <a:chExt cx="9169400" cy="377905"/>
          </a:xfrm>
        </p:grpSpPr>
        <p:sp>
          <p:nvSpPr>
            <p:cNvPr id="28" name="Rectangle 27"/>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30" name="Rectangle 29"/>
            <p:cNvSpPr/>
            <p:nvPr/>
          </p:nvSpPr>
          <p:spPr>
            <a:xfrm>
              <a:off x="1833880" y="6480096"/>
              <a:ext cx="1833880" cy="377904"/>
            </a:xfrm>
            <a:prstGeom prst="rect">
              <a:avLst/>
            </a:prstGeom>
            <a:solidFill>
              <a:srgbClr val="5F8804"/>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NICK LESSONS</a:t>
              </a:r>
              <a:endParaRPr lang="en-US" dirty="0">
                <a:solidFill>
                  <a:schemeClr val="bg1"/>
                </a:solidFill>
              </a:endParaRPr>
            </a:p>
          </p:txBody>
        </p:sp>
        <p:sp>
          <p:nvSpPr>
            <p:cNvPr id="32" name="Rectangle 31"/>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33" name="Rectangle 32"/>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34" name="Rectangle 33"/>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984779"/>
            <a:ext cx="9620250" cy="2950822"/>
          </a:xfrm>
          <a:prstGeom prst="rect">
            <a:avLst/>
          </a:prstGeom>
          <a:gradFill flip="none" rotWithShape="1">
            <a:gsLst>
              <a:gs pos="0">
                <a:schemeClr val="accent1">
                  <a:alpha val="70000"/>
                </a:schemeClr>
              </a:gs>
              <a:gs pos="100000">
                <a:schemeClr val="accent1">
                  <a:shade val="76000"/>
                  <a:lumMod val="90000"/>
                  <a:alpha val="70000"/>
                </a:schemeClr>
              </a:gs>
            </a:gsLst>
            <a:lin ang="5400000" scaled="0"/>
            <a:tileRect/>
          </a:gradFill>
          <a:effectLst/>
        </p:spPr>
        <p:style>
          <a:lnRef idx="1">
            <a:schemeClr val="accent1"/>
          </a:lnRef>
          <a:fillRef idx="3">
            <a:schemeClr val="accent1"/>
          </a:fillRef>
          <a:effectRef idx="2">
            <a:schemeClr val="accent1"/>
          </a:effectRef>
          <a:fontRef idx="minor">
            <a:schemeClr val="lt1"/>
          </a:fontRef>
        </p:style>
        <p:txBody>
          <a:bodyPr lIns="94357" tIns="47178" rIns="94357" bIns="47178" rtlCol="0" anchor="ctr"/>
          <a:lstStyle/>
          <a:p>
            <a:pPr algn="ctr"/>
            <a:r>
              <a:rPr lang="en-US" sz="4000" dirty="0" smtClean="0"/>
              <a:t>What was Nick </a:t>
            </a:r>
            <a:r>
              <a:rPr lang="en-US" sz="4000" dirty="0" err="1" smtClean="0"/>
              <a:t>Leeson</a:t>
            </a:r>
            <a:r>
              <a:rPr lang="en-US" sz="4000" dirty="0" smtClean="0"/>
              <a:t> Supposed to Do ?</a:t>
            </a: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Shape 120"/>
          <p:cNvSpPr txBox="1">
            <a:spLocks noGrp="1"/>
          </p:cNvSpPr>
          <p:nvPr>
            <p:ph idx="1"/>
          </p:nvPr>
        </p:nvSpPr>
        <p:spPr>
          <a:xfrm>
            <a:off x="733061" y="983609"/>
            <a:ext cx="8165729" cy="5370959"/>
          </a:xfrm>
          <a:prstGeom prst="rect">
            <a:avLst/>
          </a:prstGeom>
          <a:noFill/>
          <a:ln>
            <a:noFill/>
          </a:ln>
        </p:spPr>
        <p:txBody>
          <a:bodyPr lIns="94341" tIns="47158" rIns="94341" bIns="47158" anchor="t" anchorCtr="0">
            <a:noAutofit/>
          </a:bodyPr>
          <a:lstStyle/>
          <a:p>
            <a:pPr marL="0" indent="0">
              <a:spcBef>
                <a:spcPts val="0"/>
              </a:spcBef>
              <a:buClr>
                <a:schemeClr val="dk1"/>
              </a:buClr>
              <a:buSzPct val="100000"/>
              <a:buNone/>
            </a:pPr>
            <a:r>
              <a:rPr lang="en-US" sz="3300" b="1" dirty="0" err="1">
                <a:solidFill>
                  <a:schemeClr val="dk1"/>
                </a:solidFill>
                <a:latin typeface="Calibri"/>
                <a:ea typeface="Calibri"/>
                <a:cs typeface="Calibri"/>
                <a:sym typeface="Calibri"/>
              </a:rPr>
              <a:t>Leeson's</a:t>
            </a:r>
            <a:r>
              <a:rPr lang="en-US" sz="3300" b="1" dirty="0">
                <a:solidFill>
                  <a:schemeClr val="dk1"/>
                </a:solidFill>
                <a:latin typeface="Calibri"/>
                <a:ea typeface="Calibri"/>
                <a:cs typeface="Calibri"/>
                <a:sym typeface="Calibri"/>
              </a:rPr>
              <a:t> trading activities mainly involved three futures </a:t>
            </a:r>
            <a:r>
              <a:rPr lang="en-US" sz="3300" b="1" dirty="0" smtClean="0">
                <a:solidFill>
                  <a:schemeClr val="dk1"/>
                </a:solidFill>
                <a:latin typeface="Calibri"/>
                <a:ea typeface="Calibri"/>
                <a:cs typeface="Calibri"/>
                <a:sym typeface="Calibri"/>
              </a:rPr>
              <a:t>markets:</a:t>
            </a:r>
          </a:p>
          <a:p>
            <a:pPr marL="0" indent="0">
              <a:spcBef>
                <a:spcPts val="0"/>
              </a:spcBef>
              <a:buClr>
                <a:schemeClr val="dk1"/>
              </a:buClr>
              <a:buSzPct val="100000"/>
              <a:buNone/>
            </a:pPr>
            <a:endParaRPr lang="en-US" sz="3300" dirty="0">
              <a:solidFill>
                <a:schemeClr val="dk1"/>
              </a:solidFill>
              <a:latin typeface="Calibri"/>
              <a:ea typeface="Calibri"/>
              <a:cs typeface="Calibri"/>
              <a:sym typeface="Calibri"/>
            </a:endParaRPr>
          </a:p>
          <a:p>
            <a:pPr marL="530758" indent="-530758">
              <a:spcBef>
                <a:spcPts val="660"/>
              </a:spcBef>
              <a:buClr>
                <a:schemeClr val="dk1"/>
              </a:buClr>
              <a:buSzPct val="100000"/>
              <a:buFont typeface="Calibri"/>
              <a:buAutoNum type="arabicPeriod"/>
            </a:pPr>
            <a:r>
              <a:rPr lang="en-US" sz="3000" dirty="0">
                <a:solidFill>
                  <a:schemeClr val="dk1"/>
                </a:solidFill>
                <a:latin typeface="Calibri"/>
                <a:ea typeface="Calibri"/>
                <a:cs typeface="Calibri"/>
                <a:sym typeface="Calibri"/>
              </a:rPr>
              <a:t>Futures on the Japanese </a:t>
            </a:r>
            <a:r>
              <a:rPr lang="en-US" sz="3000" u="sng" dirty="0">
                <a:solidFill>
                  <a:srgbClr val="FF0000"/>
                </a:solidFill>
                <a:latin typeface="Calibri"/>
                <a:ea typeface="Calibri"/>
                <a:cs typeface="Calibri"/>
                <a:sym typeface="Calibri"/>
              </a:rPr>
              <a:t>Nikkei 225</a:t>
            </a:r>
            <a:r>
              <a:rPr lang="en-US" sz="3000" dirty="0">
                <a:solidFill>
                  <a:schemeClr val="dk1"/>
                </a:solidFill>
                <a:latin typeface="Calibri"/>
                <a:ea typeface="Calibri"/>
                <a:cs typeface="Calibri"/>
                <a:sym typeface="Calibri"/>
              </a:rPr>
              <a:t> stock </a:t>
            </a:r>
            <a:r>
              <a:rPr lang="en-US" sz="3000" dirty="0" smtClean="0">
                <a:solidFill>
                  <a:schemeClr val="dk1"/>
                </a:solidFill>
                <a:latin typeface="Calibri"/>
                <a:ea typeface="Calibri"/>
                <a:cs typeface="Calibri"/>
                <a:sym typeface="Calibri"/>
              </a:rPr>
              <a:t>index.</a:t>
            </a:r>
            <a:endParaRPr lang="en-US" sz="3000" dirty="0">
              <a:solidFill>
                <a:schemeClr val="dk1"/>
              </a:solidFill>
              <a:latin typeface="Calibri"/>
              <a:ea typeface="Calibri"/>
              <a:cs typeface="Calibri"/>
              <a:sym typeface="Calibri"/>
            </a:endParaRPr>
          </a:p>
          <a:p>
            <a:pPr marL="530758" indent="-530758">
              <a:spcBef>
                <a:spcPts val="660"/>
              </a:spcBef>
              <a:buClr>
                <a:schemeClr val="dk1"/>
              </a:buClr>
              <a:buSzPct val="100000"/>
              <a:buFont typeface="Calibri"/>
              <a:buAutoNum type="arabicPeriod"/>
            </a:pPr>
            <a:r>
              <a:rPr lang="en-US" sz="3000" dirty="0">
                <a:solidFill>
                  <a:schemeClr val="dk1"/>
                </a:solidFill>
                <a:latin typeface="Calibri"/>
                <a:ea typeface="Calibri"/>
                <a:cs typeface="Calibri"/>
                <a:sym typeface="Calibri"/>
              </a:rPr>
              <a:t>Futures on 10-year </a:t>
            </a:r>
            <a:r>
              <a:rPr lang="en-US" sz="3000" u="sng" dirty="0">
                <a:solidFill>
                  <a:srgbClr val="FF4040"/>
                </a:solidFill>
                <a:latin typeface="Calibri"/>
                <a:ea typeface="Calibri"/>
                <a:cs typeface="Calibri"/>
                <a:sym typeface="Calibri"/>
              </a:rPr>
              <a:t>Japanese Government bonds</a:t>
            </a:r>
            <a:r>
              <a:rPr lang="en-US" sz="3000" dirty="0">
                <a:solidFill>
                  <a:schemeClr val="dk1"/>
                </a:solidFill>
                <a:latin typeface="Calibri"/>
                <a:ea typeface="Calibri"/>
                <a:cs typeface="Calibri"/>
                <a:sym typeface="Calibri"/>
              </a:rPr>
              <a:t> (JGB futures</a:t>
            </a:r>
            <a:r>
              <a:rPr lang="en-US" sz="3000" dirty="0" smtClean="0">
                <a:solidFill>
                  <a:schemeClr val="dk1"/>
                </a:solidFill>
                <a:latin typeface="Calibri"/>
                <a:ea typeface="Calibri"/>
                <a:cs typeface="Calibri"/>
                <a:sym typeface="Calibri"/>
              </a:rPr>
              <a:t>).</a:t>
            </a:r>
            <a:endParaRPr lang="en-US" sz="3000" dirty="0">
              <a:solidFill>
                <a:schemeClr val="dk1"/>
              </a:solidFill>
              <a:latin typeface="Calibri"/>
              <a:ea typeface="Calibri"/>
              <a:cs typeface="Calibri"/>
              <a:sym typeface="Calibri"/>
            </a:endParaRPr>
          </a:p>
          <a:p>
            <a:pPr marL="530758" indent="-530758">
              <a:spcBef>
                <a:spcPts val="660"/>
              </a:spcBef>
              <a:buClr>
                <a:schemeClr val="dk1"/>
              </a:buClr>
              <a:buSzPct val="100000"/>
              <a:buFont typeface="Calibri"/>
              <a:buAutoNum type="arabicPeriod"/>
            </a:pPr>
            <a:r>
              <a:rPr lang="en-US" sz="3000" u="sng" dirty="0" err="1">
                <a:solidFill>
                  <a:srgbClr val="FF4040"/>
                </a:solidFill>
                <a:latin typeface="Calibri"/>
                <a:ea typeface="Calibri"/>
                <a:cs typeface="Calibri"/>
                <a:sym typeface="Calibri"/>
              </a:rPr>
              <a:t>Euroyen</a:t>
            </a:r>
            <a:r>
              <a:rPr lang="en-US" sz="3000" dirty="0">
                <a:solidFill>
                  <a:schemeClr val="dk1"/>
                </a:solidFill>
                <a:latin typeface="Calibri"/>
                <a:ea typeface="Calibri"/>
                <a:cs typeface="Calibri"/>
                <a:sym typeface="Calibri"/>
              </a:rPr>
              <a:t> futures dealt in SIMEX and TIFFE (Tokyo Financial Futures Exchange) in Japan.</a:t>
            </a:r>
          </a:p>
          <a:p>
            <a:endParaRPr lang="en-US" sz="3300" dirty="0">
              <a:solidFill>
                <a:schemeClr val="dk1"/>
              </a:solidFill>
              <a:latin typeface="Calibri"/>
              <a:ea typeface="Calibri"/>
              <a:cs typeface="Calibri"/>
              <a:sym typeface="Calibri"/>
            </a:endParaRPr>
          </a:p>
          <a:p>
            <a:endParaRPr lang="en-US" sz="3300" dirty="0">
              <a:solidFill>
                <a:schemeClr val="dk1"/>
              </a:solidFill>
              <a:latin typeface="Calibri"/>
              <a:ea typeface="Calibri"/>
              <a:cs typeface="Calibri"/>
              <a:sym typeface="Calibri"/>
            </a:endParaRPr>
          </a:p>
        </p:txBody>
      </p:sp>
      <p:grpSp>
        <p:nvGrpSpPr>
          <p:cNvPr id="8" name="Group 7"/>
          <p:cNvGrpSpPr/>
          <p:nvPr/>
        </p:nvGrpSpPr>
        <p:grpSpPr>
          <a:xfrm>
            <a:off x="0" y="6721601"/>
            <a:ext cx="9646973" cy="391989"/>
            <a:chOff x="0" y="6480095"/>
            <a:chExt cx="9169400" cy="377905"/>
          </a:xfrm>
        </p:grpSpPr>
        <p:sp>
          <p:nvSpPr>
            <p:cNvPr id="9" name="Rectangle 8"/>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0" name="Rectangle 9"/>
            <p:cNvSpPr/>
            <p:nvPr/>
          </p:nvSpPr>
          <p:spPr>
            <a:xfrm>
              <a:off x="1833880" y="6480096"/>
              <a:ext cx="1833880" cy="377904"/>
            </a:xfrm>
            <a:prstGeom prst="rect">
              <a:avLst/>
            </a:prstGeom>
            <a:solidFill>
              <a:srgbClr val="5F8804"/>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NICK LESSONS</a:t>
              </a:r>
              <a:endParaRPr lang="en-US" dirty="0">
                <a:solidFill>
                  <a:schemeClr val="bg1"/>
                </a:solidFill>
              </a:endParaRPr>
            </a:p>
          </p:txBody>
        </p:sp>
        <p:sp>
          <p:nvSpPr>
            <p:cNvPr id="11" name="Rectangle 10"/>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12" name="Rectangle 11"/>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3" name="Rectangle 12"/>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1295521" y="284873"/>
            <a:ext cx="7226573" cy="979766"/>
          </a:xfrm>
          <a:prstGeom prst="rect">
            <a:avLst/>
          </a:prstGeom>
          <a:ln/>
        </p:spPr>
        <p:style>
          <a:lnRef idx="1">
            <a:schemeClr val="accent4"/>
          </a:lnRef>
          <a:fillRef idx="2">
            <a:schemeClr val="accent4"/>
          </a:fillRef>
          <a:effectRef idx="1">
            <a:schemeClr val="accent4"/>
          </a:effectRef>
          <a:fontRef idx="minor">
            <a:schemeClr val="dk1"/>
          </a:fontRef>
        </p:style>
        <p:txBody>
          <a:bodyPr lIns="94341" tIns="94341" rIns="94341" bIns="94341" anchor="ctr" anchorCtr="0">
            <a:noAutofit/>
          </a:bodyPr>
          <a:lstStyle/>
          <a:p>
            <a:pPr>
              <a:spcBef>
                <a:spcPts val="0"/>
              </a:spcBef>
              <a:buClr>
                <a:schemeClr val="dk1"/>
              </a:buClr>
              <a:buSzPct val="25000"/>
            </a:pPr>
            <a:r>
              <a:rPr lang="en-US" sz="4100" dirty="0" smtClean="0">
                <a:latin typeface="Calibri"/>
                <a:ea typeface="Calibri"/>
                <a:cs typeface="Calibri"/>
                <a:sym typeface="Calibri"/>
              </a:rPr>
              <a:t>        Nick </a:t>
            </a:r>
            <a:r>
              <a:rPr lang="en-US" sz="4100" dirty="0" err="1">
                <a:latin typeface="Calibri"/>
                <a:ea typeface="Calibri"/>
                <a:cs typeface="Calibri"/>
                <a:sym typeface="Calibri"/>
              </a:rPr>
              <a:t>Leeson’s</a:t>
            </a:r>
            <a:r>
              <a:rPr lang="en-US" sz="4100" dirty="0">
                <a:latin typeface="Calibri"/>
                <a:ea typeface="Calibri"/>
                <a:cs typeface="Calibri"/>
                <a:sym typeface="Calibri"/>
              </a:rPr>
              <a:t> Activities</a:t>
            </a:r>
          </a:p>
        </p:txBody>
      </p:sp>
      <p:sp>
        <p:nvSpPr>
          <p:cNvPr id="110" name="Shape 110"/>
          <p:cNvSpPr txBox="1">
            <a:spLocks noGrp="1"/>
          </p:cNvSpPr>
          <p:nvPr>
            <p:ph type="body" idx="1"/>
          </p:nvPr>
        </p:nvSpPr>
        <p:spPr>
          <a:xfrm>
            <a:off x="852793" y="1549368"/>
            <a:ext cx="7946533" cy="663748"/>
          </a:xfrm>
          <a:prstGeom prst="rect">
            <a:avLst/>
          </a:prstGeom>
          <a:solidFill>
            <a:srgbClr val="0070C0"/>
          </a:solidFill>
          <a:ln w="9525" cap="flat">
            <a:solidFill>
              <a:srgbClr val="4A86E8"/>
            </a:solidFill>
            <a:prstDash val="solid"/>
            <a:round/>
            <a:headEnd type="none" w="med" len="med"/>
            <a:tailEnd type="none" w="med" len="med"/>
          </a:ln>
        </p:spPr>
        <p:txBody>
          <a:bodyPr lIns="94341" tIns="94341" rIns="94341" bIns="94341" anchor="b" anchorCtr="0">
            <a:noAutofit/>
          </a:bodyPr>
          <a:lstStyle/>
          <a:p>
            <a:pPr>
              <a:spcBef>
                <a:spcPts val="0"/>
              </a:spcBef>
              <a:buClr>
                <a:schemeClr val="dk1"/>
              </a:buClr>
              <a:buSzPct val="25000"/>
            </a:pPr>
            <a:r>
              <a:rPr lang="en-US" sz="3100" dirty="0">
                <a:solidFill>
                  <a:schemeClr val="bg1"/>
                </a:solidFill>
                <a:latin typeface="Calibri"/>
                <a:ea typeface="Calibri"/>
                <a:cs typeface="Calibri"/>
                <a:sym typeface="Calibri"/>
              </a:rPr>
              <a:t>Authorized</a:t>
            </a:r>
          </a:p>
        </p:txBody>
      </p:sp>
      <p:sp>
        <p:nvSpPr>
          <p:cNvPr id="111" name="Shape 111"/>
          <p:cNvSpPr txBox="1">
            <a:spLocks noGrp="1"/>
          </p:cNvSpPr>
          <p:nvPr>
            <p:ph type="body" idx="4294967295"/>
          </p:nvPr>
        </p:nvSpPr>
        <p:spPr>
          <a:xfrm>
            <a:off x="822917" y="2213117"/>
            <a:ext cx="7946533" cy="2706488"/>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lIns="94341" tIns="94341" rIns="94341" bIns="94341" anchor="t" anchorCtr="0">
            <a:noAutofit/>
          </a:bodyPr>
          <a:lstStyle/>
          <a:p>
            <a:pPr indent="-131051">
              <a:spcBef>
                <a:spcPts val="0"/>
              </a:spcBef>
              <a:buClr>
                <a:schemeClr val="dk1"/>
              </a:buClr>
              <a:buFont typeface="Calibri"/>
              <a:buChar char="•"/>
            </a:pPr>
            <a:r>
              <a:rPr lang="en-US" sz="2100" u="sng" dirty="0" smtClean="0">
                <a:latin typeface="Calibri"/>
                <a:ea typeface="Calibri"/>
                <a:cs typeface="Calibri"/>
                <a:sym typeface="Calibri"/>
              </a:rPr>
              <a:t>Arbitraging</a:t>
            </a:r>
          </a:p>
          <a:p>
            <a:pPr lvl="1" indent="-131051">
              <a:spcBef>
                <a:spcPts val="0"/>
              </a:spcBef>
              <a:buClr>
                <a:schemeClr val="dk1"/>
              </a:buClr>
              <a:buFont typeface="Calibri"/>
              <a:buChar char="•"/>
            </a:pPr>
            <a:r>
              <a:rPr lang="en-US" sz="2100" dirty="0" smtClean="0">
                <a:latin typeface="Calibri"/>
                <a:ea typeface="Calibri"/>
                <a:cs typeface="Calibri"/>
                <a:sym typeface="Calibri"/>
              </a:rPr>
              <a:t>On exchanges </a:t>
            </a:r>
            <a:r>
              <a:rPr lang="en-US" sz="2100" dirty="0">
                <a:latin typeface="Calibri"/>
                <a:ea typeface="Calibri"/>
                <a:cs typeface="Calibri"/>
                <a:sym typeface="Calibri"/>
              </a:rPr>
              <a:t>with the Nikkei 225 in SIMEX and </a:t>
            </a:r>
            <a:r>
              <a:rPr lang="en-US" sz="2100" dirty="0" smtClean="0">
                <a:latin typeface="Calibri"/>
                <a:ea typeface="Calibri"/>
                <a:cs typeface="Calibri"/>
                <a:sym typeface="Calibri"/>
              </a:rPr>
              <a:t>OSE</a:t>
            </a:r>
          </a:p>
          <a:p>
            <a:pPr lvl="1" indent="-131051">
              <a:spcBef>
                <a:spcPts val="0"/>
              </a:spcBef>
              <a:buClr>
                <a:schemeClr val="dk1"/>
              </a:buClr>
              <a:buFont typeface="Calibri"/>
              <a:buChar char="•"/>
            </a:pPr>
            <a:r>
              <a:rPr lang="en-US" sz="2100" dirty="0" smtClean="0">
                <a:latin typeface="Calibri"/>
                <a:cs typeface="Calibri"/>
              </a:rPr>
              <a:t>Try to capitalize on small price differences between the futures contracts. </a:t>
            </a:r>
            <a:endParaRPr lang="en-US" sz="2100" dirty="0" smtClean="0">
              <a:latin typeface="Calibri"/>
              <a:ea typeface="Calibri"/>
              <a:cs typeface="Calibri"/>
              <a:sym typeface="Calibri"/>
            </a:endParaRPr>
          </a:p>
          <a:p>
            <a:pPr indent="-131051">
              <a:spcBef>
                <a:spcPts val="578"/>
              </a:spcBef>
              <a:buClr>
                <a:schemeClr val="dk1"/>
              </a:buClr>
              <a:buFont typeface="Calibri"/>
              <a:buChar char="•"/>
            </a:pPr>
            <a:r>
              <a:rPr lang="en-US" sz="2100" u="sng" dirty="0">
                <a:latin typeface="Calibri"/>
                <a:cs typeface="Calibri"/>
              </a:rPr>
              <a:t>Switching</a:t>
            </a:r>
            <a:r>
              <a:rPr lang="en-US" sz="2100" dirty="0">
                <a:latin typeface="Calibri"/>
                <a:cs typeface="Calibri"/>
              </a:rPr>
              <a:t>:</a:t>
            </a:r>
          </a:p>
          <a:p>
            <a:pPr lvl="1" indent="-131051">
              <a:spcBef>
                <a:spcPts val="578"/>
              </a:spcBef>
              <a:buClr>
                <a:schemeClr val="dk1"/>
              </a:buClr>
              <a:buFont typeface="Calibri"/>
              <a:buChar char="•"/>
            </a:pPr>
            <a:r>
              <a:rPr lang="en-US" sz="2100" dirty="0" smtClean="0">
                <a:latin typeface="Calibri"/>
                <a:cs typeface="Calibri"/>
              </a:rPr>
              <a:t>Select the cheapest market to execute a client’s order </a:t>
            </a:r>
          </a:p>
          <a:p>
            <a:pPr indent="-131051">
              <a:spcBef>
                <a:spcPts val="660"/>
              </a:spcBef>
              <a:buClr>
                <a:schemeClr val="dk1"/>
              </a:buClr>
              <a:buFont typeface="Calibri"/>
              <a:buChar char="•"/>
            </a:pPr>
            <a:r>
              <a:rPr lang="en-US" sz="2100" dirty="0" smtClean="0">
                <a:latin typeface="Calibri"/>
                <a:ea typeface="Calibri"/>
                <a:cs typeface="Calibri"/>
                <a:sym typeface="Calibri"/>
              </a:rPr>
              <a:t>Trading </a:t>
            </a:r>
            <a:r>
              <a:rPr lang="en-US" sz="2100" dirty="0">
                <a:latin typeface="Calibri"/>
                <a:ea typeface="Calibri"/>
                <a:cs typeface="Calibri"/>
                <a:sym typeface="Calibri"/>
              </a:rPr>
              <a:t>on futures</a:t>
            </a:r>
            <a:r>
              <a:rPr lang="en-US" sz="2100" dirty="0" smtClean="0">
                <a:latin typeface="Calibri"/>
                <a:ea typeface="Calibri"/>
                <a:cs typeface="Calibri"/>
                <a:sym typeface="Calibri"/>
              </a:rPr>
              <a:t> contracts on </a:t>
            </a:r>
            <a:r>
              <a:rPr lang="en-US" sz="2100" dirty="0">
                <a:latin typeface="Calibri"/>
                <a:ea typeface="Calibri"/>
                <a:cs typeface="Calibri"/>
                <a:sym typeface="Calibri"/>
              </a:rPr>
              <a:t>behalf o</a:t>
            </a:r>
            <a:r>
              <a:rPr lang="en-US" sz="2100" dirty="0">
                <a:latin typeface="Calibri"/>
                <a:cs typeface="Calibri"/>
              </a:rPr>
              <a:t>f </a:t>
            </a:r>
            <a:r>
              <a:rPr lang="en-US" sz="2100" dirty="0">
                <a:latin typeface="Calibri"/>
                <a:ea typeface="Calibri"/>
                <a:cs typeface="Calibri"/>
                <a:sym typeface="Calibri"/>
              </a:rPr>
              <a:t>Barings Group Clients’</a:t>
            </a:r>
          </a:p>
          <a:p>
            <a:pPr algn="ctr"/>
            <a:endParaRPr lang="en-US" sz="2100" dirty="0">
              <a:latin typeface="Calibri"/>
              <a:ea typeface="Calibri"/>
              <a:cs typeface="Calibri"/>
              <a:sym typeface="Calibri"/>
            </a:endParaRPr>
          </a:p>
          <a:p>
            <a:pPr marL="222787" indent="0">
              <a:spcBef>
                <a:spcPts val="0"/>
              </a:spcBef>
              <a:buClr>
                <a:schemeClr val="dk1"/>
              </a:buClr>
              <a:buSzPct val="100000"/>
            </a:pPr>
            <a:endParaRPr lang="en-US" sz="2100" dirty="0">
              <a:latin typeface="Calibri"/>
              <a:ea typeface="Calibri"/>
              <a:cs typeface="Calibri"/>
              <a:sym typeface="Calibri"/>
            </a:endParaRPr>
          </a:p>
        </p:txBody>
      </p:sp>
      <p:cxnSp>
        <p:nvCxnSpPr>
          <p:cNvPr id="114" name="Shape 114"/>
          <p:cNvCxnSpPr/>
          <p:nvPr/>
        </p:nvCxnSpPr>
        <p:spPr>
          <a:xfrm rot="16200000" flipH="1">
            <a:off x="4596548" y="5129200"/>
            <a:ext cx="439106" cy="19917"/>
          </a:xfrm>
          <a:prstGeom prst="straightConnector1">
            <a:avLst/>
          </a:prstGeom>
          <a:noFill/>
          <a:ln w="57150" cap="flat">
            <a:solidFill>
              <a:schemeClr val="accent1"/>
            </a:solidFill>
            <a:prstDash val="solid"/>
            <a:round/>
            <a:headEnd type="none" w="med" len="med"/>
            <a:tailEnd type="stealth" w="lg" len="lg"/>
          </a:ln>
        </p:spPr>
      </p:cxnSp>
      <p:sp>
        <p:nvSpPr>
          <p:cNvPr id="2" name="Rectangle 1"/>
          <p:cNvSpPr/>
          <p:nvPr/>
        </p:nvSpPr>
        <p:spPr>
          <a:xfrm>
            <a:off x="822917" y="5578269"/>
            <a:ext cx="7946533" cy="758406"/>
          </a:xfrm>
          <a:prstGeom prst="rect">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lvl="0" algn="ctr"/>
            <a:endParaRPr lang="en-US" dirty="0" smtClean="0">
              <a:solidFill>
                <a:schemeClr val="bg1"/>
              </a:solidFill>
              <a:latin typeface="Calibri"/>
              <a:ea typeface="Calibri"/>
              <a:cs typeface="Calibri"/>
              <a:sym typeface="Calibri"/>
            </a:endParaRPr>
          </a:p>
          <a:p>
            <a:pPr lvl="0" algn="ctr"/>
            <a:r>
              <a:rPr lang="en-US" sz="2100" b="1" dirty="0" smtClean="0">
                <a:solidFill>
                  <a:schemeClr val="bg1"/>
                </a:solidFill>
                <a:latin typeface="Calibri"/>
                <a:ea typeface="Calibri"/>
                <a:cs typeface="Calibri"/>
                <a:sym typeface="Calibri"/>
              </a:rPr>
              <a:t>Accumulated </a:t>
            </a:r>
            <a:r>
              <a:rPr lang="en-US" sz="2100" b="1" dirty="0">
                <a:solidFill>
                  <a:schemeClr val="bg1"/>
                </a:solidFill>
                <a:latin typeface="Calibri"/>
                <a:ea typeface="Calibri"/>
                <a:cs typeface="Calibri"/>
                <a:sym typeface="Calibri"/>
              </a:rPr>
              <a:t>a Japanese port. In stock index futures on Nikkei 225</a:t>
            </a:r>
          </a:p>
          <a:p>
            <a:pPr algn="ctr"/>
            <a:endParaRPr lang="en-US" dirty="0">
              <a:solidFill>
                <a:schemeClr val="bg1"/>
              </a:solidFill>
            </a:endParaRPr>
          </a:p>
        </p:txBody>
      </p:sp>
      <p:pic>
        <p:nvPicPr>
          <p:cNvPr id="17"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1295521" y="284873"/>
            <a:ext cx="1504035" cy="869439"/>
          </a:xfrm>
          <a:prstGeom prst="roundRect">
            <a:avLst>
              <a:gd name="adj" fmla="val 8594"/>
            </a:avLst>
          </a:prstGeom>
          <a:solidFill>
            <a:srgbClr val="FFFFFF">
              <a:shade val="85000"/>
            </a:srgbClr>
          </a:solidFill>
          <a:ln>
            <a:noFill/>
          </a:ln>
          <a:effectLst/>
          <a:extLst/>
        </p:spPr>
      </p:pic>
      <p:grpSp>
        <p:nvGrpSpPr>
          <p:cNvPr id="20" name="Group 19"/>
          <p:cNvGrpSpPr/>
          <p:nvPr/>
        </p:nvGrpSpPr>
        <p:grpSpPr>
          <a:xfrm>
            <a:off x="0" y="6721601"/>
            <a:ext cx="9646973" cy="391989"/>
            <a:chOff x="0" y="6480095"/>
            <a:chExt cx="9169400" cy="377905"/>
          </a:xfrm>
        </p:grpSpPr>
        <p:sp>
          <p:nvSpPr>
            <p:cNvPr id="21" name="Rectangle 20"/>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22" name="Rectangle 21"/>
            <p:cNvSpPr/>
            <p:nvPr/>
          </p:nvSpPr>
          <p:spPr>
            <a:xfrm>
              <a:off x="1833880" y="6480096"/>
              <a:ext cx="1833880" cy="377904"/>
            </a:xfrm>
            <a:prstGeom prst="rect">
              <a:avLst/>
            </a:prstGeom>
            <a:solidFill>
              <a:srgbClr val="5F8804"/>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NICK LESSONS</a:t>
              </a:r>
              <a:endParaRPr lang="en-US" dirty="0">
                <a:solidFill>
                  <a:schemeClr val="bg1"/>
                </a:solidFill>
              </a:endParaRPr>
            </a:p>
          </p:txBody>
        </p:sp>
        <p:sp>
          <p:nvSpPr>
            <p:cNvPr id="23" name="Rectangle 22"/>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24" name="Rectangle 23"/>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25" name="Rectangle 24"/>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box(in)">
                                      <p:cBhvr>
                                        <p:cTn id="7" dur="500"/>
                                        <p:tgtEl>
                                          <p:spTgt spid="114"/>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Shape 125"/>
          <p:cNvSpPr txBox="1">
            <a:spLocks noGrp="1"/>
          </p:cNvSpPr>
          <p:nvPr>
            <p:ph type="title"/>
          </p:nvPr>
        </p:nvSpPr>
        <p:spPr>
          <a:xfrm>
            <a:off x="1152056" y="263467"/>
            <a:ext cx="7328019" cy="983834"/>
          </a:xfrm>
          <a:prstGeom prst="rect">
            <a:avLst/>
          </a:prstGeom>
          <a:ln/>
        </p:spPr>
        <p:style>
          <a:lnRef idx="1">
            <a:schemeClr val="accent4"/>
          </a:lnRef>
          <a:fillRef idx="2">
            <a:schemeClr val="accent4"/>
          </a:fillRef>
          <a:effectRef idx="1">
            <a:schemeClr val="accent4"/>
          </a:effectRef>
          <a:fontRef idx="minor">
            <a:schemeClr val="dk1"/>
          </a:fontRef>
        </p:style>
        <p:txBody>
          <a:bodyPr lIns="94341" tIns="94341" rIns="94341" bIns="94341" anchor="ctr" anchorCtr="0">
            <a:noAutofit/>
          </a:bodyPr>
          <a:lstStyle/>
          <a:p>
            <a:pPr algn="r">
              <a:spcBef>
                <a:spcPts val="0"/>
              </a:spcBef>
              <a:buClr>
                <a:schemeClr val="dk1"/>
              </a:buClr>
              <a:buSzPct val="25000"/>
            </a:pPr>
            <a:r>
              <a:rPr lang="en-US" sz="3800" b="1" dirty="0">
                <a:latin typeface="Calibri"/>
                <a:ea typeface="Calibri"/>
                <a:cs typeface="Calibri"/>
                <a:sym typeface="Calibri"/>
              </a:rPr>
              <a:t>Account 88888, </a:t>
            </a:r>
            <a:r>
              <a:rPr lang="en-US" sz="3800" b="1" dirty="0">
                <a:latin typeface="Calibri"/>
                <a:cs typeface="Calibri"/>
              </a:rPr>
              <a:t>L</a:t>
            </a:r>
            <a:r>
              <a:rPr lang="en-US" sz="3800" b="1" dirty="0">
                <a:latin typeface="Calibri"/>
                <a:ea typeface="Calibri"/>
                <a:cs typeface="Calibri"/>
                <a:sym typeface="Calibri"/>
              </a:rPr>
              <a:t>ucky </a:t>
            </a:r>
            <a:r>
              <a:rPr lang="en-US" sz="3800" b="1" dirty="0">
                <a:latin typeface="Calibri"/>
                <a:cs typeface="Calibri"/>
              </a:rPr>
              <a:t>N</a:t>
            </a:r>
            <a:r>
              <a:rPr lang="en-US" sz="3800" b="1" dirty="0">
                <a:latin typeface="Calibri"/>
                <a:ea typeface="Calibri"/>
                <a:cs typeface="Calibri"/>
                <a:sym typeface="Calibri"/>
              </a:rPr>
              <a:t>umber?</a:t>
            </a:r>
          </a:p>
        </p:txBody>
      </p:sp>
      <p:sp>
        <p:nvSpPr>
          <p:cNvPr id="126" name="Shape 126"/>
          <p:cNvSpPr txBox="1">
            <a:spLocks noGrp="1"/>
          </p:cNvSpPr>
          <p:nvPr>
            <p:ph idx="1"/>
          </p:nvPr>
        </p:nvSpPr>
        <p:spPr>
          <a:xfrm>
            <a:off x="4127581" y="1707603"/>
            <a:ext cx="4678416" cy="4747319"/>
          </a:xfrm>
          <a:prstGeom prst="rect">
            <a:avLst/>
          </a:prstGeom>
          <a:noFill/>
          <a:ln>
            <a:noFill/>
          </a:ln>
        </p:spPr>
        <p:txBody>
          <a:bodyPr lIns="94341" tIns="94341" rIns="94341" bIns="94341" anchor="t" anchorCtr="0">
            <a:noAutofit/>
          </a:bodyPr>
          <a:lstStyle/>
          <a:p>
            <a:pPr marL="353839" indent="-370362">
              <a:lnSpc>
                <a:spcPct val="80000"/>
              </a:lnSpc>
              <a:spcBef>
                <a:spcPts val="0"/>
              </a:spcBef>
              <a:buClr>
                <a:schemeClr val="dk1"/>
              </a:buClr>
              <a:buSzPct val="100000"/>
              <a:buFont typeface="Calibri"/>
              <a:buChar char="•"/>
            </a:pPr>
            <a:r>
              <a:rPr lang="en-US" sz="2400" b="1" u="sng" dirty="0">
                <a:solidFill>
                  <a:srgbClr val="000000"/>
                </a:solidFill>
                <a:latin typeface="Calibri"/>
                <a:cs typeface="Calibri"/>
              </a:rPr>
              <a:t>Error account</a:t>
            </a:r>
            <a:r>
              <a:rPr lang="en-US" sz="2400" dirty="0">
                <a:solidFill>
                  <a:srgbClr val="000000"/>
                </a:solidFill>
                <a:latin typeface="Calibri"/>
                <a:cs typeface="Calibri"/>
              </a:rPr>
              <a:t> was first used to hide the error</a:t>
            </a:r>
          </a:p>
          <a:p>
            <a:pPr marL="353839" indent="-370362">
              <a:lnSpc>
                <a:spcPct val="80000"/>
              </a:lnSpc>
              <a:spcBef>
                <a:spcPts val="464"/>
              </a:spcBef>
              <a:buClr>
                <a:schemeClr val="dk1"/>
              </a:buClr>
              <a:buSzPct val="100000"/>
              <a:buFont typeface="Calibri"/>
              <a:buChar char="•"/>
            </a:pPr>
            <a:r>
              <a:rPr lang="en-US" sz="2400" dirty="0">
                <a:solidFill>
                  <a:srgbClr val="000000"/>
                </a:solidFill>
                <a:latin typeface="Calibri"/>
                <a:cs typeface="Calibri"/>
              </a:rPr>
              <a:t>The purpose is </a:t>
            </a:r>
            <a:r>
              <a:rPr lang="en-US" sz="2400" i="1" dirty="0">
                <a:solidFill>
                  <a:srgbClr val="000000"/>
                </a:solidFill>
                <a:latin typeface="Calibri"/>
                <a:cs typeface="Calibri"/>
              </a:rPr>
              <a:t>netting minor trading mistakes. </a:t>
            </a:r>
          </a:p>
          <a:p>
            <a:pPr marL="353839" indent="-370362">
              <a:lnSpc>
                <a:spcPct val="80000"/>
              </a:lnSpc>
              <a:spcBef>
                <a:spcPts val="464"/>
              </a:spcBef>
              <a:buClr>
                <a:schemeClr val="dk1"/>
              </a:buClr>
              <a:buSzPct val="100000"/>
              <a:buFont typeface="Calibri"/>
              <a:buChar char="•"/>
            </a:pPr>
            <a:r>
              <a:rPr lang="en-US" sz="2400" dirty="0">
                <a:solidFill>
                  <a:srgbClr val="000000"/>
                </a:solidFill>
                <a:latin typeface="Calibri"/>
                <a:cs typeface="Calibri"/>
              </a:rPr>
              <a:t>A mistake was first made by his colleagues</a:t>
            </a:r>
          </a:p>
          <a:p>
            <a:pPr marL="943569" lvl="1" indent="-393154">
              <a:spcBef>
                <a:spcPts val="0"/>
              </a:spcBef>
              <a:buClr>
                <a:schemeClr val="dk1"/>
              </a:buClr>
              <a:buSzPct val="100000"/>
              <a:buFont typeface="Calibri"/>
              <a:buChar char="–"/>
            </a:pPr>
            <a:r>
              <a:rPr lang="en-US" sz="2400" dirty="0">
                <a:solidFill>
                  <a:srgbClr val="000000"/>
                </a:solidFill>
                <a:latin typeface="Calibri"/>
                <a:cs typeface="Calibri"/>
              </a:rPr>
              <a:t>rather than buy 20 contracts, she had sold them, costing Barings £20,000.</a:t>
            </a:r>
          </a:p>
          <a:p>
            <a:pPr marL="65526" indent="0">
              <a:spcBef>
                <a:spcPts val="0"/>
              </a:spcBef>
              <a:buClr>
                <a:srgbClr val="FF0000"/>
              </a:buClr>
              <a:buSzPct val="100000"/>
              <a:buNone/>
            </a:pPr>
            <a:r>
              <a:rPr lang="en-US" sz="2400" dirty="0">
                <a:solidFill>
                  <a:srgbClr val="000000"/>
                </a:solidFill>
                <a:latin typeface="Calibri"/>
                <a:cs typeface="Calibri"/>
              </a:rPr>
              <a:t>But then, he </a:t>
            </a:r>
            <a:r>
              <a:rPr lang="en-US" sz="2400" b="1" i="1" u="sng" dirty="0">
                <a:solidFill>
                  <a:schemeClr val="accent6">
                    <a:lumMod val="60000"/>
                    <a:lumOff val="40000"/>
                  </a:schemeClr>
                </a:solidFill>
                <a:latin typeface="Calibri"/>
                <a:cs typeface="Calibri"/>
              </a:rPr>
              <a:t>began his unauthorized trading from that day</a:t>
            </a:r>
          </a:p>
          <a:p>
            <a:endParaRPr lang="en-US" sz="2400" b="1" u="sng" dirty="0">
              <a:solidFill>
                <a:srgbClr val="000000"/>
              </a:solidFill>
              <a:latin typeface="Calibri"/>
              <a:cs typeface="Calibri"/>
            </a:endParaRPr>
          </a:p>
        </p:txBody>
      </p:sp>
      <p:sp>
        <p:nvSpPr>
          <p:cNvPr id="127" name="Shape 127"/>
          <p:cNvSpPr/>
          <p:nvPr/>
        </p:nvSpPr>
        <p:spPr>
          <a:xfrm>
            <a:off x="890808" y="1573926"/>
            <a:ext cx="3236774" cy="4344727"/>
          </a:xfrm>
          <a:prstGeom prst="rect">
            <a:avLst/>
          </a:prstGeom>
          <a:blipFill>
            <a:blip r:embed="rId3"/>
            <a:stretch>
              <a:fillRect/>
            </a:stretch>
          </a:blipFill>
          <a:effectLst>
            <a:outerShdw blurRad="50800" dist="38100" dir="5400000" algn="t" rotWithShape="0">
              <a:prstClr val="black">
                <a:alpha val="40000"/>
              </a:prstClr>
            </a:outerShdw>
          </a:effectLst>
          <a:scene3d>
            <a:camera prst="perspectiveContrastingRightFacing"/>
            <a:lightRig rig="threePt" dir="t"/>
          </a:scene3d>
          <a:sp3d>
            <a:bevelT w="165100" prst="coolSlant"/>
          </a:sp3d>
        </p:spPr>
      </p:sp>
      <p:grpSp>
        <p:nvGrpSpPr>
          <p:cNvPr id="10" name="Group 9"/>
          <p:cNvGrpSpPr/>
          <p:nvPr/>
        </p:nvGrpSpPr>
        <p:grpSpPr>
          <a:xfrm>
            <a:off x="0" y="6721601"/>
            <a:ext cx="9646973" cy="391989"/>
            <a:chOff x="0" y="6480095"/>
            <a:chExt cx="9169400" cy="377905"/>
          </a:xfrm>
        </p:grpSpPr>
        <p:sp>
          <p:nvSpPr>
            <p:cNvPr id="11" name="Rectangle 10"/>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2" name="Rectangle 11"/>
            <p:cNvSpPr/>
            <p:nvPr/>
          </p:nvSpPr>
          <p:spPr>
            <a:xfrm>
              <a:off x="1833880" y="6480096"/>
              <a:ext cx="1833880" cy="377904"/>
            </a:xfrm>
            <a:prstGeom prst="rect">
              <a:avLst/>
            </a:prstGeom>
            <a:solidFill>
              <a:srgbClr val="5F8804"/>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NICK LESSONS</a:t>
              </a:r>
              <a:endParaRPr lang="en-US" dirty="0">
                <a:solidFill>
                  <a:schemeClr val="bg1"/>
                </a:solidFill>
              </a:endParaRPr>
            </a:p>
          </p:txBody>
        </p:sp>
        <p:sp>
          <p:nvSpPr>
            <p:cNvPr id="13" name="Rectangle 12"/>
            <p:cNvSpPr/>
            <p:nvPr/>
          </p:nvSpPr>
          <p:spPr>
            <a:xfrm>
              <a:off x="366776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THE COLLAPSE</a:t>
              </a:r>
              <a:endParaRPr lang="en-US" dirty="0">
                <a:solidFill>
                  <a:schemeClr val="bg1">
                    <a:lumMod val="50000"/>
                  </a:schemeClr>
                </a:solidFill>
              </a:endParaRPr>
            </a:p>
          </p:txBody>
        </p:sp>
        <p:sp>
          <p:nvSpPr>
            <p:cNvPr id="14" name="Rectangle 13"/>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5" name="Rectangle 14"/>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pic>
        <p:nvPicPr>
          <p:cNvPr id="16" name="Picture 2" descr="http://www.weirdlyodd.com/wp-content/uploads/2012/07/Barings.jpg"/>
          <p:cNvPicPr>
            <a:picLocks noChangeAspect="1" noChangeArrowheads="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138792" y="263467"/>
            <a:ext cx="1504033" cy="9838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80" name="Shape 80"/>
          <p:cNvSpPr/>
          <p:nvPr/>
        </p:nvSpPr>
        <p:spPr>
          <a:xfrm>
            <a:off x="1410420" y="720142"/>
            <a:ext cx="5412832" cy="5638177"/>
          </a:xfrm>
          <a:prstGeom prst="rect">
            <a:avLst/>
          </a:prstGeom>
          <a:blipFill>
            <a:blip r:embed="rId3"/>
            <a:stretch>
              <a:fillRect/>
            </a:stretch>
          </a:blipFill>
          <a:effectLst>
            <a:outerShdw blurRad="76200" dir="18900000" sy="23000" kx="-1200000" algn="bl" rotWithShape="0">
              <a:prstClr val="black">
                <a:alpha val="20000"/>
              </a:prstClr>
            </a:outerShdw>
          </a:effectLst>
          <a:scene3d>
            <a:camera prst="perspectiveHeroicExtremeLeftFacing"/>
            <a:lightRig rig="threePt" dir="t"/>
          </a:scene3d>
          <a:sp3d>
            <a:bevelT/>
          </a:sp3d>
        </p:spPr>
      </p:sp>
      <p:sp>
        <p:nvSpPr>
          <p:cNvPr id="79" name="Shape 79"/>
          <p:cNvSpPr txBox="1">
            <a:spLocks noGrp="1"/>
          </p:cNvSpPr>
          <p:nvPr>
            <p:ph type="ctrTitle"/>
          </p:nvPr>
        </p:nvSpPr>
        <p:spPr>
          <a:xfrm>
            <a:off x="0" y="3400472"/>
            <a:ext cx="9699285" cy="1268238"/>
          </a:xfrm>
          <a:prstGeom prst="rect">
            <a:avLst/>
          </a:prstGeom>
          <a:solidFill>
            <a:srgbClr val="215D77">
              <a:alpha val="87000"/>
            </a:srgbClr>
          </a:solidFill>
          <a:ln>
            <a:noFill/>
          </a:ln>
        </p:spPr>
        <p:txBody>
          <a:bodyPr lIns="94341" tIns="94341" rIns="94341" bIns="94341" anchor="ctr" anchorCtr="0">
            <a:noAutofit/>
          </a:bodyPr>
          <a:lstStyle/>
          <a:p>
            <a:pPr>
              <a:spcBef>
                <a:spcPts val="0"/>
              </a:spcBef>
              <a:buClr>
                <a:schemeClr val="dk1"/>
              </a:buClr>
              <a:buSzPct val="25000"/>
            </a:pPr>
            <a:r>
              <a:rPr lang="en-US" sz="3600" dirty="0">
                <a:solidFill>
                  <a:schemeClr val="bg1"/>
                </a:solidFill>
                <a:latin typeface="Calibri"/>
                <a:ea typeface="Calibri"/>
                <a:cs typeface="Calibri"/>
                <a:sym typeface="Calibri"/>
              </a:rPr>
              <a:t>How </a:t>
            </a:r>
            <a:r>
              <a:rPr lang="en-US" sz="3600" dirty="0" err="1">
                <a:solidFill>
                  <a:schemeClr val="bg1"/>
                </a:solidFill>
                <a:latin typeface="Calibri"/>
                <a:ea typeface="Calibri"/>
                <a:cs typeface="Calibri"/>
                <a:sym typeface="Calibri"/>
              </a:rPr>
              <a:t>Leeson</a:t>
            </a:r>
            <a:r>
              <a:rPr lang="en-US" sz="3600" dirty="0" smtClean="0">
                <a:solidFill>
                  <a:schemeClr val="bg1"/>
                </a:solidFill>
                <a:latin typeface="Calibri"/>
                <a:ea typeface="Calibri"/>
                <a:cs typeface="Calibri"/>
                <a:sym typeface="Calibri"/>
              </a:rPr>
              <a:t> Broke </a:t>
            </a:r>
            <a:r>
              <a:rPr lang="en-US" sz="3600" dirty="0">
                <a:solidFill>
                  <a:schemeClr val="bg1"/>
                </a:solidFill>
                <a:latin typeface="Calibri"/>
                <a:ea typeface="Calibri"/>
                <a:cs typeface="Calibri"/>
                <a:sym typeface="Calibri"/>
              </a:rPr>
              <a:t>Barings?</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0-#ppt_w/2"/>
                                          </p:val>
                                        </p:tav>
                                        <p:tav tm="100000">
                                          <p:val>
                                            <p:strVal val="#ppt_x"/>
                                          </p:val>
                                        </p:tav>
                                      </p:tavLst>
                                    </p:anim>
                                    <p:anim calcmode="lin" valueType="num">
                                      <p:cBhvr additive="base">
                                        <p:cTn id="8"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pic>
        <p:nvPicPr>
          <p:cNvPr id="13" name="Picture 12" descr="scam.jpg"/>
          <p:cNvPicPr>
            <a:picLocks noChangeAspect="1"/>
          </p:cNvPicPr>
          <p:nvPr/>
        </p:nvPicPr>
        <p:blipFill>
          <a:blip r:embed="rId3"/>
          <a:stretch>
            <a:fillRect/>
          </a:stretch>
        </p:blipFill>
        <p:spPr>
          <a:xfrm>
            <a:off x="6792958" y="5389927"/>
            <a:ext cx="1994481" cy="1004412"/>
          </a:xfrm>
          <a:prstGeom prst="rect">
            <a:avLst/>
          </a:prstGeom>
        </p:spPr>
      </p:pic>
      <p:sp>
        <p:nvSpPr>
          <p:cNvPr id="133" name="Shape 133"/>
          <p:cNvSpPr txBox="1">
            <a:spLocks noGrp="1"/>
          </p:cNvSpPr>
          <p:nvPr>
            <p:ph idx="1"/>
          </p:nvPr>
        </p:nvSpPr>
        <p:spPr>
          <a:xfrm>
            <a:off x="853691" y="1659839"/>
            <a:ext cx="7933749" cy="4734501"/>
          </a:xfrm>
          <a:prstGeom prst="rect">
            <a:avLst/>
          </a:prstGeom>
          <a:noFill/>
          <a:ln>
            <a:noFill/>
          </a:ln>
        </p:spPr>
        <p:txBody>
          <a:bodyPr lIns="94341" tIns="47158" rIns="94341" bIns="47158" anchor="t" anchorCtr="0">
            <a:noAutofit/>
          </a:bodyPr>
          <a:lstStyle/>
          <a:p>
            <a:pPr marL="471785" indent="-432469">
              <a:lnSpc>
                <a:spcPct val="80000"/>
              </a:lnSpc>
              <a:spcBef>
                <a:spcPts val="0"/>
              </a:spcBef>
              <a:buClr>
                <a:schemeClr val="dk1"/>
              </a:buClr>
              <a:buSzPct val="100000"/>
              <a:buFont typeface="Calibri"/>
              <a:buChar char="•"/>
            </a:pPr>
            <a:r>
              <a:rPr lang="en-US" sz="2700" dirty="0">
                <a:latin typeface="Calibri" pitchFamily="34" charset="0"/>
                <a:cs typeface="Calibri" pitchFamily="34" charset="0"/>
              </a:rPr>
              <a:t>H</a:t>
            </a:r>
            <a:r>
              <a:rPr lang="en-US" sz="2700" dirty="0">
                <a:solidFill>
                  <a:schemeClr val="dk1"/>
                </a:solidFill>
                <a:latin typeface="Calibri" pitchFamily="34" charset="0"/>
                <a:cs typeface="Calibri" pitchFamily="34" charset="0"/>
              </a:rPr>
              <a:t>e </a:t>
            </a:r>
            <a:r>
              <a:rPr lang="en-US" sz="2700" b="1" i="1" dirty="0">
                <a:solidFill>
                  <a:schemeClr val="accent6"/>
                </a:solidFill>
                <a:latin typeface="Calibri" pitchFamily="34" charset="0"/>
                <a:cs typeface="Calibri" pitchFamily="34" charset="0"/>
              </a:rPr>
              <a:t>secretly</a:t>
            </a:r>
            <a:r>
              <a:rPr lang="en-US" sz="2700" u="sng" dirty="0" smtClean="0">
                <a:solidFill>
                  <a:schemeClr val="dk1"/>
                </a:solidFill>
                <a:latin typeface="Calibri" pitchFamily="34" charset="0"/>
                <a:cs typeface="Calibri" pitchFamily="34" charset="0"/>
              </a:rPr>
              <a:t>sold </a:t>
            </a:r>
            <a:r>
              <a:rPr lang="en-US" sz="2700" u="sng" dirty="0">
                <a:solidFill>
                  <a:schemeClr val="dk1"/>
                </a:solidFill>
                <a:latin typeface="Calibri" pitchFamily="34" charset="0"/>
                <a:cs typeface="Calibri" pitchFamily="34" charset="0"/>
              </a:rPr>
              <a:t>options</a:t>
            </a:r>
            <a:r>
              <a:rPr lang="en-US" sz="2700" dirty="0">
                <a:solidFill>
                  <a:schemeClr val="dk1"/>
                </a:solidFill>
                <a:latin typeface="Calibri" pitchFamily="34" charset="0"/>
                <a:cs typeface="Calibri" pitchFamily="34" charset="0"/>
              </a:rPr>
              <a:t> and </a:t>
            </a:r>
            <a:r>
              <a:rPr lang="en-US" sz="2700" u="sng" dirty="0">
                <a:solidFill>
                  <a:schemeClr val="dk1"/>
                </a:solidFill>
                <a:latin typeface="Calibri" pitchFamily="34" charset="0"/>
                <a:cs typeface="Calibri" pitchFamily="34" charset="0"/>
              </a:rPr>
              <a:t>took positions</a:t>
            </a:r>
            <a:r>
              <a:rPr lang="en-US" sz="2700" dirty="0">
                <a:solidFill>
                  <a:schemeClr val="dk1"/>
                </a:solidFill>
                <a:latin typeface="Calibri" pitchFamily="34" charset="0"/>
                <a:cs typeface="Calibri" pitchFamily="34" charset="0"/>
              </a:rPr>
              <a:t> on SIMEX on both futures and options contracts</a:t>
            </a:r>
            <a:r>
              <a:rPr lang="en-US" sz="2700" dirty="0" smtClean="0">
                <a:solidFill>
                  <a:schemeClr val="dk1"/>
                </a:solidFill>
                <a:latin typeface="Calibri" pitchFamily="34" charset="0"/>
                <a:cs typeface="Calibri" pitchFamily="34" charset="0"/>
              </a:rPr>
              <a:t>.</a:t>
            </a:r>
          </a:p>
          <a:p>
            <a:pPr marL="471785" indent="-432469">
              <a:lnSpc>
                <a:spcPct val="80000"/>
              </a:lnSpc>
              <a:spcBef>
                <a:spcPts val="0"/>
              </a:spcBef>
              <a:buClr>
                <a:schemeClr val="dk1"/>
              </a:buClr>
              <a:buSzPct val="100000"/>
              <a:buFont typeface="Calibri"/>
              <a:buChar char="•"/>
            </a:pPr>
            <a:endParaRPr lang="en-US" sz="2700" dirty="0">
              <a:solidFill>
                <a:schemeClr val="dk1"/>
              </a:solidFill>
              <a:latin typeface="Calibri" pitchFamily="34" charset="0"/>
              <a:cs typeface="Calibri" pitchFamily="34" charset="0"/>
            </a:endParaRPr>
          </a:p>
          <a:p>
            <a:pPr marL="353839" indent="-373496">
              <a:lnSpc>
                <a:spcPct val="80000"/>
              </a:lnSpc>
              <a:spcBef>
                <a:spcPts val="557"/>
              </a:spcBef>
              <a:buClr>
                <a:schemeClr val="dk1"/>
              </a:buClr>
              <a:buSzPct val="100000"/>
              <a:buFont typeface="Calibri"/>
              <a:buChar char="•"/>
            </a:pPr>
            <a:r>
              <a:rPr lang="en-US" sz="2700" dirty="0">
                <a:solidFill>
                  <a:schemeClr val="dk1"/>
                </a:solidFill>
                <a:latin typeface="Calibri" pitchFamily="34" charset="0"/>
                <a:cs typeface="Calibri" pitchFamily="34" charset="0"/>
              </a:rPr>
              <a:t>Financing futures’ margin requirements by</a:t>
            </a:r>
            <a:r>
              <a:rPr lang="en-US" sz="2700" dirty="0" smtClean="0">
                <a:solidFill>
                  <a:schemeClr val="dk1"/>
                </a:solidFill>
                <a:latin typeface="Calibri" pitchFamily="34" charset="0"/>
                <a:cs typeface="Calibri" pitchFamily="34" charset="0"/>
              </a:rPr>
              <a:t>;</a:t>
            </a:r>
          </a:p>
          <a:p>
            <a:pPr marL="353839" indent="-373496">
              <a:lnSpc>
                <a:spcPct val="80000"/>
              </a:lnSpc>
              <a:spcBef>
                <a:spcPts val="557"/>
              </a:spcBef>
              <a:buClr>
                <a:schemeClr val="dk1"/>
              </a:buClr>
              <a:buSzPct val="100000"/>
              <a:buNone/>
            </a:pPr>
            <a:endParaRPr/>
          </a:p>
          <a:p>
            <a:pPr marL="1112626" lvl="2" indent="-471785">
              <a:lnSpc>
                <a:spcPct val="80000"/>
              </a:lnSpc>
              <a:spcBef>
                <a:spcPts val="557"/>
              </a:spcBef>
              <a:buClr>
                <a:schemeClr val="dk1"/>
              </a:buClr>
              <a:buSzPct val="100000"/>
              <a:buFont typeface="+mj-lt"/>
              <a:buAutoNum type="arabicPeriod"/>
            </a:pPr>
            <a:r>
              <a:rPr lang="en-US" sz="2600" dirty="0" smtClean="0">
                <a:solidFill>
                  <a:schemeClr val="dk1"/>
                </a:solidFill>
                <a:latin typeface="Calibri" pitchFamily="34" charset="0"/>
                <a:cs typeface="Calibri" pitchFamily="34" charset="0"/>
              </a:rPr>
              <a:t>Earn </a:t>
            </a:r>
            <a:r>
              <a:rPr lang="en-US" sz="2600" dirty="0">
                <a:solidFill>
                  <a:schemeClr val="dk1"/>
                </a:solidFill>
                <a:latin typeface="Calibri" pitchFamily="34" charset="0"/>
                <a:cs typeface="Calibri" pitchFamily="34" charset="0"/>
              </a:rPr>
              <a:t>premium by selling </a:t>
            </a:r>
            <a:r>
              <a:rPr lang="en-US" sz="2600" dirty="0" smtClean="0">
                <a:solidFill>
                  <a:schemeClr val="dk1"/>
                </a:solidFill>
                <a:latin typeface="Calibri" pitchFamily="34" charset="0"/>
                <a:cs typeface="Calibri" pitchFamily="34" charset="0"/>
              </a:rPr>
              <a:t>options.</a:t>
            </a:r>
          </a:p>
          <a:p>
            <a:pPr marL="1112626" lvl="2" indent="-471785">
              <a:lnSpc>
                <a:spcPct val="80000"/>
              </a:lnSpc>
              <a:spcBef>
                <a:spcPts val="557"/>
              </a:spcBef>
              <a:buClr>
                <a:schemeClr val="dk1"/>
              </a:buClr>
              <a:buSzPct val="100000"/>
              <a:buNone/>
            </a:pPr>
            <a:endParaRPr lang="en-US" sz="2600" dirty="0" smtClean="0">
              <a:solidFill>
                <a:schemeClr val="dk1"/>
              </a:solidFill>
              <a:latin typeface="Calibri" pitchFamily="34" charset="0"/>
              <a:cs typeface="Calibri" pitchFamily="34" charset="0"/>
            </a:endParaRPr>
          </a:p>
          <a:p>
            <a:pPr marL="1112626" lvl="2" indent="-471785">
              <a:lnSpc>
                <a:spcPct val="80000"/>
              </a:lnSpc>
              <a:spcBef>
                <a:spcPts val="557"/>
              </a:spcBef>
              <a:buClr>
                <a:schemeClr val="dk1"/>
              </a:buClr>
              <a:buSzPct val="100000"/>
              <a:buFont typeface="+mj-lt"/>
              <a:buAutoNum type="arabicPeriod"/>
            </a:pPr>
            <a:r>
              <a:rPr lang="en-US" sz="2600" dirty="0" smtClean="0">
                <a:latin typeface="Calibri" pitchFamily="34" charset="0"/>
                <a:cs typeface="Calibri" pitchFamily="34" charset="0"/>
              </a:rPr>
              <a:t>B</a:t>
            </a:r>
            <a:r>
              <a:rPr lang="en-US" sz="2600" dirty="0" smtClean="0">
                <a:solidFill>
                  <a:schemeClr val="dk1"/>
                </a:solidFill>
                <a:latin typeface="Calibri" pitchFamily="34" charset="0"/>
                <a:cs typeface="Calibri" pitchFamily="34" charset="0"/>
              </a:rPr>
              <a:t>orrowing huge amounts of money from Barings’ head office in London. </a:t>
            </a:r>
          </a:p>
          <a:p>
            <a:pPr marL="0" indent="0">
              <a:lnSpc>
                <a:spcPct val="80000"/>
              </a:lnSpc>
              <a:spcBef>
                <a:spcPts val="557"/>
              </a:spcBef>
              <a:buClr>
                <a:schemeClr val="dk1"/>
              </a:buClr>
              <a:buSzPct val="100000"/>
              <a:buNone/>
            </a:pPr>
            <a:endParaRPr lang="en-US" sz="2700" dirty="0" smtClean="0">
              <a:solidFill>
                <a:schemeClr val="dk1"/>
              </a:solidFill>
              <a:latin typeface="Calibri" pitchFamily="34" charset="0"/>
              <a:cs typeface="Calibri" pitchFamily="34" charset="0"/>
            </a:endParaRPr>
          </a:p>
          <a:p>
            <a:pPr marL="471785" indent="-432469">
              <a:lnSpc>
                <a:spcPct val="80000"/>
              </a:lnSpc>
              <a:spcBef>
                <a:spcPts val="557"/>
              </a:spcBef>
              <a:buClr>
                <a:schemeClr val="dk1"/>
              </a:buClr>
              <a:buSzPct val="100000"/>
              <a:buFont typeface="Calibri"/>
              <a:buChar char="•"/>
            </a:pPr>
            <a:r>
              <a:rPr lang="en-US" sz="2700" dirty="0" smtClean="0">
                <a:solidFill>
                  <a:schemeClr val="dk1"/>
                </a:solidFill>
                <a:latin typeface="Calibri"/>
                <a:cs typeface="Calibri"/>
              </a:rPr>
              <a:t>Any loss from unauthorized </a:t>
            </a:r>
            <a:r>
              <a:rPr lang="en-US" sz="2700" dirty="0" smtClean="0">
                <a:latin typeface="Calibri"/>
                <a:cs typeface="Calibri"/>
              </a:rPr>
              <a:t>trading activities  was hidden in </a:t>
            </a:r>
            <a:r>
              <a:rPr lang="en-US" sz="2700" i="1" dirty="0" smtClean="0">
                <a:solidFill>
                  <a:schemeClr val="accent6">
                    <a:lumMod val="60000"/>
                    <a:lumOff val="40000"/>
                  </a:schemeClr>
                </a:solidFill>
                <a:latin typeface="Calibri"/>
                <a:cs typeface="Calibri"/>
              </a:rPr>
              <a:t>Account 88888</a:t>
            </a:r>
          </a:p>
          <a:p>
            <a:endParaRPr lang="en-US" sz="2700" dirty="0">
              <a:solidFill>
                <a:schemeClr val="dk1"/>
              </a:solidFill>
            </a:endParaRPr>
          </a:p>
        </p:txBody>
      </p:sp>
      <p:sp>
        <p:nvSpPr>
          <p:cNvPr id="10" name="Shape 109"/>
          <p:cNvSpPr txBox="1">
            <a:spLocks/>
          </p:cNvSpPr>
          <p:nvPr/>
        </p:nvSpPr>
        <p:spPr>
          <a:xfrm>
            <a:off x="1295521" y="284873"/>
            <a:ext cx="7226573" cy="979766"/>
          </a:xfrm>
          <a:prstGeom prst="rect">
            <a:avLst/>
          </a:prstGeom>
        </p:spPr>
        <p:style>
          <a:lnRef idx="1">
            <a:schemeClr val="accent6"/>
          </a:lnRef>
          <a:fillRef idx="2">
            <a:schemeClr val="accent6"/>
          </a:fillRef>
          <a:effectRef idx="1">
            <a:schemeClr val="accent6"/>
          </a:effectRef>
          <a:fontRef idx="minor">
            <a:schemeClr val="dk1"/>
          </a:fontRef>
        </p:style>
        <p:txBody>
          <a:bodyPr vert="horz" lIns="94341" tIns="94341" rIns="94341" bIns="94341" rtlCol="0" anchor="ctr" anchorCtr="0">
            <a:noAutofit/>
          </a:bodyPr>
          <a:lstStyle/>
          <a:p>
            <a:pPr algn="ctr" defTabSz="943569">
              <a:buClr>
                <a:schemeClr val="dk1"/>
              </a:buClr>
              <a:buSzPct val="25000"/>
              <a:defRPr/>
            </a:pPr>
            <a:r>
              <a:rPr lang="en-US" sz="4100" kern="1200" dirty="0" smtClean="0">
                <a:latin typeface="Calibri"/>
                <a:ea typeface="Calibri"/>
                <a:cs typeface="Calibri"/>
                <a:sym typeface="Calibri"/>
              </a:rPr>
              <a:t>          Unauthorized Activities</a:t>
            </a:r>
            <a:endParaRPr lang="en-US" sz="4100" kern="1200" dirty="0">
              <a:latin typeface="Calibri"/>
              <a:ea typeface="Calibri"/>
              <a:cs typeface="Calibri"/>
              <a:sym typeface="Calibri"/>
            </a:endParaRPr>
          </a:p>
        </p:txBody>
      </p:sp>
      <p:pic>
        <p:nvPicPr>
          <p:cNvPr id="11" name="Picture 2" descr="http://www.weirdlyodd.com/wp-content/uploads/2012/07/Barings.jpg"/>
          <p:cNvPicPr>
            <a:picLocks noChangeAspect="1" noChangeArrowheads="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1295521" y="284873"/>
            <a:ext cx="1504035" cy="869439"/>
          </a:xfrm>
          <a:prstGeom prst="roundRect">
            <a:avLst>
              <a:gd name="adj" fmla="val 8594"/>
            </a:avLst>
          </a:prstGeom>
          <a:solidFill>
            <a:srgbClr val="FFFFFF">
              <a:shade val="85000"/>
            </a:srgbClr>
          </a:solidFill>
          <a:ln>
            <a:noFill/>
          </a:ln>
          <a:effectLst/>
          <a:extLst/>
        </p:spPr>
      </p:pic>
      <p:grpSp>
        <p:nvGrpSpPr>
          <p:cNvPr id="14" name="Group 13"/>
          <p:cNvGrpSpPr/>
          <p:nvPr/>
        </p:nvGrpSpPr>
        <p:grpSpPr>
          <a:xfrm>
            <a:off x="0" y="6721601"/>
            <a:ext cx="9646973" cy="391989"/>
            <a:chOff x="0" y="6480095"/>
            <a:chExt cx="9169400" cy="377905"/>
          </a:xfrm>
        </p:grpSpPr>
        <p:sp>
          <p:nvSpPr>
            <p:cNvPr id="15" name="Rectangle 14"/>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6" name="Rectangle 15"/>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7" name="Rectangle 16"/>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8" name="Rectangle 17"/>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9" name="Rectangle 18"/>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idx="1"/>
          </p:nvPr>
        </p:nvSpPr>
        <p:spPr>
          <a:xfrm>
            <a:off x="894264" y="1655039"/>
            <a:ext cx="7803838" cy="4991963"/>
          </a:xfrm>
          <a:prstGeom prst="rect">
            <a:avLst/>
          </a:prstGeom>
          <a:noFill/>
          <a:ln>
            <a:noFill/>
          </a:ln>
        </p:spPr>
        <p:txBody>
          <a:bodyPr lIns="94341" tIns="94341" rIns="94341" bIns="94341" anchor="t" anchorCtr="0">
            <a:noAutofit/>
          </a:bodyPr>
          <a:lstStyle/>
          <a:p>
            <a:pPr marL="0" indent="0">
              <a:spcBef>
                <a:spcPts val="0"/>
              </a:spcBef>
              <a:buNone/>
            </a:pPr>
            <a:r>
              <a:rPr lang="en-US" sz="2900" b="1" i="1" u="sng" dirty="0">
                <a:solidFill>
                  <a:srgbClr val="000000"/>
                </a:solidFill>
                <a:latin typeface="Calibri"/>
                <a:cs typeface="Calibri"/>
              </a:rPr>
              <a:t>Inter-Exchange Arbitrage: </a:t>
            </a:r>
          </a:p>
          <a:p>
            <a:pPr marL="209682" indent="0">
              <a:spcBef>
                <a:spcPts val="660"/>
              </a:spcBef>
              <a:buClr>
                <a:schemeClr val="dk1"/>
              </a:buClr>
              <a:buSzPct val="25000"/>
              <a:buNone/>
            </a:pPr>
            <a:r>
              <a:rPr lang="en-US" sz="2900" dirty="0" smtClean="0">
                <a:solidFill>
                  <a:srgbClr val="000000"/>
                </a:solidFill>
                <a:latin typeface="Calibri"/>
                <a:cs typeface="Calibri"/>
              </a:rPr>
              <a:t>Strategy </a:t>
            </a:r>
            <a:r>
              <a:rPr lang="en-US" sz="2900" dirty="0">
                <a:solidFill>
                  <a:srgbClr val="000000"/>
                </a:solidFill>
                <a:latin typeface="Calibri"/>
                <a:cs typeface="Calibri"/>
              </a:rPr>
              <a:t>that takes advantage of the price differential between the futures in one exchange and cash in another exchange</a:t>
            </a:r>
            <a:r>
              <a:rPr lang="en-US" sz="2900" dirty="0" smtClean="0">
                <a:solidFill>
                  <a:srgbClr val="000000"/>
                </a:solidFill>
                <a:latin typeface="Calibri"/>
                <a:cs typeface="Calibri"/>
              </a:rPr>
              <a:t>.</a:t>
            </a:r>
          </a:p>
          <a:p>
            <a:pPr marL="0" indent="0">
              <a:spcBef>
                <a:spcPts val="660"/>
              </a:spcBef>
              <a:buClr>
                <a:schemeClr val="dk1"/>
              </a:buClr>
              <a:buSzPct val="25000"/>
              <a:buNone/>
            </a:pPr>
            <a:r>
              <a:rPr lang="en-US" sz="2900" b="1" i="1" u="sng" dirty="0" smtClean="0">
                <a:solidFill>
                  <a:srgbClr val="000000"/>
                </a:solidFill>
                <a:latin typeface="Calibri"/>
                <a:cs typeface="Calibri"/>
              </a:rPr>
              <a:t>Straddle </a:t>
            </a:r>
            <a:r>
              <a:rPr lang="en-US" sz="2900" b="1" i="1" u="sng" dirty="0">
                <a:solidFill>
                  <a:srgbClr val="000000"/>
                </a:solidFill>
                <a:latin typeface="Calibri"/>
                <a:cs typeface="Calibri"/>
              </a:rPr>
              <a:t>Strategy: </a:t>
            </a:r>
          </a:p>
          <a:p>
            <a:pPr marL="353839" indent="-144156">
              <a:spcBef>
                <a:spcPts val="660"/>
              </a:spcBef>
              <a:buClr>
                <a:schemeClr val="dk1"/>
              </a:buClr>
              <a:buSzPct val="25000"/>
              <a:buNone/>
            </a:pPr>
            <a:r>
              <a:rPr lang="en-US" sz="2900" dirty="0">
                <a:solidFill>
                  <a:srgbClr val="000000"/>
                </a:solidFill>
                <a:latin typeface="Calibri"/>
                <a:cs typeface="Calibri"/>
              </a:rPr>
              <a:t>S</a:t>
            </a:r>
            <a:r>
              <a:rPr lang="en-US" sz="2900" dirty="0" smtClean="0">
                <a:solidFill>
                  <a:srgbClr val="000000"/>
                </a:solidFill>
                <a:latin typeface="Calibri"/>
                <a:cs typeface="Calibri"/>
              </a:rPr>
              <a:t>trategy </a:t>
            </a:r>
            <a:r>
              <a:rPr lang="en-US" sz="2900" dirty="0">
                <a:solidFill>
                  <a:srgbClr val="000000"/>
                </a:solidFill>
                <a:latin typeface="Calibri"/>
                <a:cs typeface="Calibri"/>
              </a:rPr>
              <a:t>that is accomplished by holding </a:t>
            </a:r>
            <a:r>
              <a:rPr lang="en-US" sz="2900" dirty="0" smtClean="0">
                <a:solidFill>
                  <a:srgbClr val="000000"/>
                </a:solidFill>
                <a:latin typeface="Calibri"/>
                <a:cs typeface="Calibri"/>
              </a:rPr>
              <a:t>an equal </a:t>
            </a:r>
            <a:r>
              <a:rPr lang="en-US" sz="2900" dirty="0">
                <a:solidFill>
                  <a:srgbClr val="000000"/>
                </a:solidFill>
                <a:latin typeface="Calibri"/>
                <a:cs typeface="Calibri"/>
              </a:rPr>
              <a:t>number of puts and calls with the same strike price and expiration dates. </a:t>
            </a:r>
          </a:p>
          <a:p>
            <a:endParaRPr lang="en-US" sz="2900" dirty="0">
              <a:solidFill>
                <a:srgbClr val="000000"/>
              </a:solidFill>
              <a:latin typeface="Calibri"/>
              <a:cs typeface="Calibri"/>
            </a:endParaRPr>
          </a:p>
        </p:txBody>
      </p:sp>
      <p:sp>
        <p:nvSpPr>
          <p:cNvPr id="9" name="Shape 109"/>
          <p:cNvSpPr txBox="1">
            <a:spLocks/>
          </p:cNvSpPr>
          <p:nvPr/>
        </p:nvSpPr>
        <p:spPr>
          <a:xfrm>
            <a:off x="1295521" y="284873"/>
            <a:ext cx="7226573" cy="979766"/>
          </a:xfrm>
          <a:prstGeom prst="rect">
            <a:avLst/>
          </a:prstGeom>
        </p:spPr>
        <p:style>
          <a:lnRef idx="1">
            <a:schemeClr val="accent6"/>
          </a:lnRef>
          <a:fillRef idx="2">
            <a:schemeClr val="accent6"/>
          </a:fillRef>
          <a:effectRef idx="1">
            <a:schemeClr val="accent6"/>
          </a:effectRef>
          <a:fontRef idx="minor">
            <a:schemeClr val="dk1"/>
          </a:fontRef>
        </p:style>
        <p:txBody>
          <a:bodyPr vert="horz" lIns="94341" tIns="94341" rIns="94341" bIns="94341" rtlCol="0" anchor="ctr" anchorCtr="0">
            <a:noAutofit/>
          </a:bodyPr>
          <a:lstStyle/>
          <a:p>
            <a:pPr algn="r" defTabSz="943569">
              <a:buClr>
                <a:schemeClr val="dk1"/>
              </a:buClr>
              <a:buSzPct val="25000"/>
              <a:defRPr/>
            </a:pPr>
            <a:r>
              <a:rPr lang="en-US" sz="3900" kern="1200" dirty="0" smtClean="0">
                <a:latin typeface="Calibri"/>
                <a:ea typeface="Calibri"/>
                <a:cs typeface="Calibri"/>
                <a:sym typeface="Calibri"/>
              </a:rPr>
              <a:t>Derivative Trading Strategy</a:t>
            </a:r>
            <a:endParaRPr lang="en-US" sz="3900" kern="1200" dirty="0">
              <a:latin typeface="Calibri"/>
              <a:ea typeface="Calibri"/>
              <a:cs typeface="Calibri"/>
              <a:sym typeface="Calibri"/>
            </a:endParaRPr>
          </a:p>
        </p:txBody>
      </p:sp>
      <p:pic>
        <p:nvPicPr>
          <p:cNvPr id="10"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1295521" y="395200"/>
            <a:ext cx="1504035" cy="869439"/>
          </a:xfrm>
          <a:prstGeom prst="roundRect">
            <a:avLst>
              <a:gd name="adj" fmla="val 8594"/>
            </a:avLst>
          </a:prstGeom>
          <a:solidFill>
            <a:srgbClr val="FFFFFF">
              <a:shade val="85000"/>
            </a:srgbClr>
          </a:solidFill>
          <a:ln>
            <a:noFill/>
          </a:ln>
          <a:effectLst/>
          <a:extLst/>
        </p:spPr>
      </p:pic>
      <p:grpSp>
        <p:nvGrpSpPr>
          <p:cNvPr id="12" name="Group 11"/>
          <p:cNvGrpSpPr/>
          <p:nvPr/>
        </p:nvGrpSpPr>
        <p:grpSpPr>
          <a:xfrm>
            <a:off x="0" y="6721601"/>
            <a:ext cx="9646973" cy="391989"/>
            <a:chOff x="0" y="6480095"/>
            <a:chExt cx="9169400" cy="377905"/>
          </a:xfrm>
        </p:grpSpPr>
        <p:sp>
          <p:nvSpPr>
            <p:cNvPr id="13" name="Rectangle 12"/>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4" name="Rectangle 13"/>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5" name="Rectangle 14"/>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6" name="Rectangle 15"/>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7" name="Rectangle 16"/>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idx="1"/>
          </p:nvPr>
        </p:nvSpPr>
        <p:spPr>
          <a:xfrm>
            <a:off x="835132" y="377912"/>
            <a:ext cx="7952308" cy="4620069"/>
          </a:xfrm>
          <a:prstGeom prst="rect">
            <a:avLst/>
          </a:prstGeom>
          <a:noFill/>
          <a:ln>
            <a:noFill/>
          </a:ln>
        </p:spPr>
        <p:txBody>
          <a:bodyPr lIns="94341" tIns="94341" rIns="94341" bIns="94341" anchor="t" anchorCtr="0">
            <a:noAutofit/>
          </a:bodyPr>
          <a:lstStyle/>
          <a:p>
            <a:pPr marL="78631" indent="0">
              <a:lnSpc>
                <a:spcPct val="115000"/>
              </a:lnSpc>
              <a:spcBef>
                <a:spcPts val="0"/>
              </a:spcBef>
              <a:buClr>
                <a:schemeClr val="dk1"/>
              </a:buClr>
              <a:buSzPct val="100000"/>
              <a:buNone/>
            </a:pPr>
            <a:endParaRPr lang="en-US" dirty="0" smtClean="0">
              <a:solidFill>
                <a:schemeClr val="dk1"/>
              </a:solidFill>
              <a:latin typeface="Calibri"/>
              <a:cs typeface="Calibri"/>
            </a:endParaRPr>
          </a:p>
          <a:p>
            <a:pPr marL="78631" indent="0">
              <a:lnSpc>
                <a:spcPct val="115000"/>
              </a:lnSpc>
              <a:spcBef>
                <a:spcPts val="0"/>
              </a:spcBef>
              <a:buClr>
                <a:schemeClr val="dk1"/>
              </a:buClr>
              <a:buSzPct val="100000"/>
              <a:buFont typeface="Arial"/>
              <a:buChar char="•"/>
            </a:pPr>
            <a:r>
              <a:rPr lang="en-US" dirty="0" smtClean="0">
                <a:solidFill>
                  <a:schemeClr val="dk1"/>
                </a:solidFill>
                <a:latin typeface="Calibri"/>
                <a:cs typeface="Calibri"/>
              </a:rPr>
              <a:t>Before </a:t>
            </a:r>
            <a:r>
              <a:rPr lang="en-US" dirty="0">
                <a:solidFill>
                  <a:schemeClr val="dk1"/>
                </a:solidFill>
                <a:latin typeface="Calibri"/>
                <a:cs typeface="Calibri"/>
              </a:rPr>
              <a:t>the earthquake Nikkei was trading in a range between 19.000 – </a:t>
            </a:r>
            <a:r>
              <a:rPr lang="en-US" dirty="0" smtClean="0">
                <a:solidFill>
                  <a:schemeClr val="dk1"/>
                </a:solidFill>
                <a:latin typeface="Calibri"/>
                <a:cs typeface="Calibri"/>
              </a:rPr>
              <a:t>19.500 </a:t>
            </a:r>
          </a:p>
          <a:p>
            <a:pPr marL="78631" indent="0">
              <a:lnSpc>
                <a:spcPct val="115000"/>
              </a:lnSpc>
              <a:spcBef>
                <a:spcPts val="0"/>
              </a:spcBef>
              <a:buClr>
                <a:schemeClr val="dk1"/>
              </a:buClr>
              <a:buSzPct val="100000"/>
              <a:buFont typeface="Arial"/>
              <a:buChar char="•"/>
            </a:pPr>
            <a:r>
              <a:rPr lang="en-US" dirty="0" smtClean="0">
                <a:solidFill>
                  <a:schemeClr val="dk1"/>
                </a:solidFill>
                <a:latin typeface="Calibri"/>
                <a:cs typeface="Calibri"/>
              </a:rPr>
              <a:t>But </a:t>
            </a:r>
            <a:r>
              <a:rPr lang="en-US" dirty="0">
                <a:solidFill>
                  <a:schemeClr val="dk1"/>
                </a:solidFill>
                <a:latin typeface="Calibri"/>
                <a:cs typeface="Calibri"/>
              </a:rPr>
              <a:t>the </a:t>
            </a:r>
            <a:r>
              <a:rPr lang="en-US" i="1" dirty="0">
                <a:solidFill>
                  <a:schemeClr val="dk1"/>
                </a:solidFill>
                <a:latin typeface="Calibri"/>
                <a:cs typeface="Calibri"/>
              </a:rPr>
              <a:t>post-earthquake </a:t>
            </a:r>
            <a:r>
              <a:rPr lang="en-US" dirty="0">
                <a:solidFill>
                  <a:schemeClr val="dk1"/>
                </a:solidFill>
                <a:latin typeface="Calibri"/>
                <a:cs typeface="Calibri"/>
              </a:rPr>
              <a:t>levels where 18.950 declining up to 17.950 on 23/01 and so on…</a:t>
            </a:r>
          </a:p>
          <a:p>
            <a:endParaRPr lang="en-US" dirty="0">
              <a:solidFill>
                <a:schemeClr val="dk1"/>
              </a:solidFill>
              <a:latin typeface="Calibri"/>
              <a:cs typeface="Calibri"/>
            </a:endParaRPr>
          </a:p>
          <a:p>
            <a:endParaRPr lang="en-US" dirty="0">
              <a:solidFill>
                <a:schemeClr val="dk1"/>
              </a:solidFill>
              <a:latin typeface="Calibri"/>
              <a:cs typeface="Calibri"/>
            </a:endParaRPr>
          </a:p>
        </p:txBody>
      </p:sp>
      <p:sp>
        <p:nvSpPr>
          <p:cNvPr id="151" name="Shape 151"/>
          <p:cNvSpPr/>
          <p:nvPr/>
        </p:nvSpPr>
        <p:spPr>
          <a:xfrm>
            <a:off x="1204793" y="2687947"/>
            <a:ext cx="7489853" cy="3669801"/>
          </a:xfrm>
          <a:prstGeom prst="rect">
            <a:avLst/>
          </a:prstGeom>
          <a:blipFill>
            <a:blip r:embed="rId3"/>
            <a:stretch>
              <a:fillRect/>
            </a:stretch>
          </a:blipFill>
        </p:spPr>
      </p:sp>
      <p:grpSp>
        <p:nvGrpSpPr>
          <p:cNvPr id="9" name="Group 8"/>
          <p:cNvGrpSpPr/>
          <p:nvPr/>
        </p:nvGrpSpPr>
        <p:grpSpPr>
          <a:xfrm>
            <a:off x="0" y="6721601"/>
            <a:ext cx="9646973" cy="391989"/>
            <a:chOff x="0" y="6480095"/>
            <a:chExt cx="9169400" cy="377905"/>
          </a:xfrm>
        </p:grpSpPr>
        <p:sp>
          <p:nvSpPr>
            <p:cNvPr id="10" name="Rectangle 9"/>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1" name="Rectangle 10"/>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2" name="Rectangle 11"/>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3" name="Rectangle 12"/>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4" name="Rectangle 13"/>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
        <p:nvSpPr>
          <p:cNvPr id="16" name="Rectangle 15"/>
          <p:cNvSpPr/>
          <p:nvPr/>
        </p:nvSpPr>
        <p:spPr>
          <a:xfrm>
            <a:off x="1204794" y="210773"/>
            <a:ext cx="4870217" cy="685012"/>
          </a:xfrm>
          <a:prstGeom prst="rect">
            <a:avLst/>
          </a:prstGeom>
        </p:spPr>
        <p:style>
          <a:lnRef idx="1">
            <a:schemeClr val="accent6"/>
          </a:lnRef>
          <a:fillRef idx="2">
            <a:schemeClr val="accent6"/>
          </a:fillRef>
          <a:effectRef idx="1">
            <a:schemeClr val="accent6"/>
          </a:effectRef>
          <a:fontRef idx="minor">
            <a:schemeClr val="dk1"/>
          </a:fontRef>
        </p:style>
        <p:txBody>
          <a:bodyPr lIns="94357" tIns="47178" rIns="94357" bIns="47178" rtlCol="0" anchor="ctr"/>
          <a:lstStyle/>
          <a:p>
            <a:pPr lvl="0" algn="ctr"/>
            <a:r>
              <a:rPr lang="en-US" sz="3600" b="1" dirty="0" smtClean="0">
                <a:latin typeface="Calibri"/>
                <a:cs typeface="Calibri"/>
              </a:rPr>
              <a:t>Loss From Long Futures</a:t>
            </a:r>
          </a:p>
          <a:p>
            <a:pPr algn="ctr"/>
            <a:endParaRPr lang="en-US" dirty="0"/>
          </a:p>
        </p:txBody>
      </p:sp>
      <p:pic>
        <p:nvPicPr>
          <p:cNvPr id="17" name="Picture 2" descr="http://www.weirdlyodd.com/wp-content/uploads/2012/07/Barings.jpg"/>
          <p:cNvPicPr>
            <a:picLocks noChangeAspect="1" noChangeArrowheads="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6075011" y="210774"/>
            <a:ext cx="1504035" cy="6850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1"/>
                                        </p:tgtEl>
                                        <p:attrNameLst>
                                          <p:attrName>style.visibility</p:attrName>
                                        </p:attrNameLst>
                                      </p:cBhvr>
                                      <p:to>
                                        <p:strVal val="visible"/>
                                      </p:to>
                                    </p:set>
                                    <p:anim calcmode="lin" valueType="num">
                                      <p:cBhvr>
                                        <p:cTn id="7" dur="500" fill="hold"/>
                                        <p:tgtEl>
                                          <p:spTgt spid="151"/>
                                        </p:tgtEl>
                                        <p:attrNameLst>
                                          <p:attrName>ppt_w</p:attrName>
                                        </p:attrNameLst>
                                      </p:cBhvr>
                                      <p:tavLst>
                                        <p:tav tm="0">
                                          <p:val>
                                            <p:fltVal val="0"/>
                                          </p:val>
                                        </p:tav>
                                        <p:tav tm="100000">
                                          <p:val>
                                            <p:strVal val="#ppt_w"/>
                                          </p:val>
                                        </p:tav>
                                      </p:tavLst>
                                    </p:anim>
                                    <p:anim calcmode="lin" valueType="num">
                                      <p:cBhvr>
                                        <p:cTn id="8" dur="500" fill="hold"/>
                                        <p:tgtEl>
                                          <p:spTgt spid="151"/>
                                        </p:tgtEl>
                                        <p:attrNameLst>
                                          <p:attrName>ppt_h</p:attrName>
                                        </p:attrNameLst>
                                      </p:cBhvr>
                                      <p:tavLst>
                                        <p:tav tm="0">
                                          <p:val>
                                            <p:fltVal val="0"/>
                                          </p:val>
                                        </p:tav>
                                        <p:tav tm="100000">
                                          <p:val>
                                            <p:strVal val="#ppt_h"/>
                                          </p:val>
                                        </p:tav>
                                      </p:tavLst>
                                    </p:anim>
                                    <p:animEffect transition="in" filter="fade">
                                      <p:cBhvr>
                                        <p:cTn id="9"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txBox="1">
            <a:spLocks noGrp="1"/>
          </p:cNvSpPr>
          <p:nvPr>
            <p:ph type="title"/>
          </p:nvPr>
        </p:nvSpPr>
        <p:spPr>
          <a:xfrm>
            <a:off x="1236719" y="224403"/>
            <a:ext cx="4551466" cy="864592"/>
          </a:xfrm>
          <a:prstGeom prst="rect">
            <a:avLst/>
          </a:prstGeom>
          <a:ln/>
        </p:spPr>
        <p:style>
          <a:lnRef idx="1">
            <a:schemeClr val="accent6"/>
          </a:lnRef>
          <a:fillRef idx="2">
            <a:schemeClr val="accent6"/>
          </a:fillRef>
          <a:effectRef idx="1">
            <a:schemeClr val="accent6"/>
          </a:effectRef>
          <a:fontRef idx="minor">
            <a:schemeClr val="dk1"/>
          </a:fontRef>
        </p:style>
        <p:txBody>
          <a:bodyPr lIns="94341" tIns="94341" rIns="94341" bIns="94341" anchor="ctr" anchorCtr="0">
            <a:noAutofit/>
          </a:bodyPr>
          <a:lstStyle/>
          <a:p>
            <a:pPr>
              <a:spcBef>
                <a:spcPts val="0"/>
              </a:spcBef>
              <a:buClr>
                <a:schemeClr val="dk1"/>
              </a:buClr>
              <a:buSzPct val="25000"/>
            </a:pPr>
            <a:r>
              <a:rPr lang="en-US" sz="4100" b="1" dirty="0">
                <a:latin typeface="Calibri"/>
                <a:ea typeface="Calibri"/>
                <a:cs typeface="Calibri"/>
                <a:sym typeface="Calibri"/>
              </a:rPr>
              <a:t>Straddle Strategy</a:t>
            </a:r>
          </a:p>
        </p:txBody>
      </p:sp>
      <p:sp>
        <p:nvSpPr>
          <p:cNvPr id="157" name="Shape 157"/>
          <p:cNvSpPr/>
          <p:nvPr/>
        </p:nvSpPr>
        <p:spPr>
          <a:xfrm>
            <a:off x="-8417777" y="2221519"/>
            <a:ext cx="8105951" cy="4251347"/>
          </a:xfrm>
          <a:prstGeom prst="rect">
            <a:avLst/>
          </a:prstGeom>
          <a:blipFill>
            <a:blip r:embed="rId3"/>
            <a:stretch>
              <a:fillRect/>
            </a:stretch>
          </a:blipFill>
        </p:spPr>
      </p:sp>
      <p:grpSp>
        <p:nvGrpSpPr>
          <p:cNvPr id="9" name="Group 8"/>
          <p:cNvGrpSpPr/>
          <p:nvPr/>
        </p:nvGrpSpPr>
        <p:grpSpPr>
          <a:xfrm>
            <a:off x="0" y="6721601"/>
            <a:ext cx="9646973" cy="391989"/>
            <a:chOff x="0" y="6480095"/>
            <a:chExt cx="9169400" cy="377905"/>
          </a:xfrm>
        </p:grpSpPr>
        <p:sp>
          <p:nvSpPr>
            <p:cNvPr id="10" name="Rectangle 9"/>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1" name="Rectangle 10"/>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2" name="Rectangle 11"/>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3" name="Rectangle 12"/>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4" name="Rectangle 13"/>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grpSp>
        <p:nvGrpSpPr>
          <p:cNvPr id="32" name="Group 31"/>
          <p:cNvGrpSpPr/>
          <p:nvPr/>
        </p:nvGrpSpPr>
        <p:grpSpPr>
          <a:xfrm>
            <a:off x="787902" y="1435547"/>
            <a:ext cx="3576842" cy="2911646"/>
            <a:chOff x="744789" y="1691745"/>
            <a:chExt cx="2922971" cy="2807032"/>
          </a:xfrm>
        </p:grpSpPr>
        <p:grpSp>
          <p:nvGrpSpPr>
            <p:cNvPr id="25" name="Group 24"/>
            <p:cNvGrpSpPr/>
            <p:nvPr/>
          </p:nvGrpSpPr>
          <p:grpSpPr>
            <a:xfrm>
              <a:off x="1127760" y="1691745"/>
              <a:ext cx="2540000" cy="2355322"/>
              <a:chOff x="1439333" y="1286933"/>
              <a:chExt cx="2540000" cy="2355322"/>
            </a:xfrm>
          </p:grpSpPr>
          <p:cxnSp>
            <p:nvCxnSpPr>
              <p:cNvPr id="19" name="Straight Arrow Connector 18"/>
              <p:cNvCxnSpPr/>
              <p:nvPr/>
            </p:nvCxnSpPr>
            <p:spPr>
              <a:xfrm rot="16200000" flipV="1">
                <a:off x="270933" y="2455333"/>
                <a:ext cx="2353734" cy="169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1456268" y="3640667"/>
                <a:ext cx="2523065"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cxnSp>
          <p:nvCxnSpPr>
            <p:cNvPr id="27" name="Straight Connector 26"/>
            <p:cNvCxnSpPr/>
            <p:nvPr/>
          </p:nvCxnSpPr>
          <p:spPr>
            <a:xfrm rot="16200000" flipV="1">
              <a:off x="2192868" y="4047066"/>
              <a:ext cx="287867" cy="1"/>
            </a:xfrm>
            <a:prstGeom prst="line">
              <a:avLst/>
            </a:prstGeom>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1833879" y="4191000"/>
              <a:ext cx="1146387" cy="307777"/>
            </a:xfrm>
            <a:prstGeom prst="rect">
              <a:avLst/>
            </a:prstGeom>
            <a:noFill/>
          </p:spPr>
          <p:txBody>
            <a:bodyPr wrap="square" rtlCol="0">
              <a:spAutoFit/>
            </a:bodyPr>
            <a:lstStyle/>
            <a:p>
              <a:r>
                <a:rPr lang="en-US" dirty="0" smtClean="0"/>
                <a:t>Strike Price</a:t>
              </a:r>
              <a:endParaRPr lang="en-US" dirty="0"/>
            </a:p>
          </p:txBody>
        </p:sp>
        <p:sp>
          <p:nvSpPr>
            <p:cNvPr id="31" name="TextBox 30"/>
            <p:cNvSpPr txBox="1"/>
            <p:nvPr/>
          </p:nvSpPr>
          <p:spPr>
            <a:xfrm rot="16200000">
              <a:off x="571501" y="2622765"/>
              <a:ext cx="603994" cy="257418"/>
            </a:xfrm>
            <a:prstGeom prst="rect">
              <a:avLst/>
            </a:prstGeom>
            <a:noFill/>
          </p:spPr>
          <p:txBody>
            <a:bodyPr wrap="square" rtlCol="0">
              <a:spAutoFit/>
            </a:bodyPr>
            <a:lstStyle/>
            <a:p>
              <a:r>
                <a:rPr lang="en-US" dirty="0" smtClean="0"/>
                <a:t>Profit</a:t>
              </a:r>
              <a:endParaRPr lang="en-US" dirty="0"/>
            </a:p>
          </p:txBody>
        </p:sp>
      </p:grpSp>
      <p:grpSp>
        <p:nvGrpSpPr>
          <p:cNvPr id="37" name="Group 36"/>
          <p:cNvGrpSpPr/>
          <p:nvPr/>
        </p:nvGrpSpPr>
        <p:grpSpPr>
          <a:xfrm>
            <a:off x="1186496" y="3354804"/>
            <a:ext cx="2784948" cy="1264638"/>
            <a:chOff x="1127759" y="3234267"/>
            <a:chExt cx="2275840" cy="1219200"/>
          </a:xfrm>
        </p:grpSpPr>
        <p:cxnSp>
          <p:nvCxnSpPr>
            <p:cNvPr id="34" name="Straight Connector 33"/>
            <p:cNvCxnSpPr/>
            <p:nvPr/>
          </p:nvCxnSpPr>
          <p:spPr>
            <a:xfrm>
              <a:off x="1127759" y="3234267"/>
              <a:ext cx="1209042" cy="1588"/>
            </a:xfrm>
            <a:prstGeom prst="line">
              <a:avLst/>
            </a:prstGeom>
          </p:spPr>
          <p:style>
            <a:lnRef idx="3">
              <a:schemeClr val="accent6"/>
            </a:lnRef>
            <a:fillRef idx="0">
              <a:schemeClr val="accent6"/>
            </a:fillRef>
            <a:effectRef idx="2">
              <a:schemeClr val="accent6"/>
            </a:effectRef>
            <a:fontRef idx="minor">
              <a:schemeClr val="tx1"/>
            </a:fontRef>
          </p:style>
        </p:cxnSp>
        <p:cxnSp>
          <p:nvCxnSpPr>
            <p:cNvPr id="36" name="Straight Connector 35"/>
            <p:cNvCxnSpPr/>
            <p:nvPr/>
          </p:nvCxnSpPr>
          <p:spPr>
            <a:xfrm rot="16200000" flipH="1">
              <a:off x="2260600" y="3310467"/>
              <a:ext cx="1219200" cy="1066799"/>
            </a:xfrm>
            <a:prstGeom prst="line">
              <a:avLst/>
            </a:prstGeom>
          </p:spPr>
          <p:style>
            <a:lnRef idx="3">
              <a:schemeClr val="accent6"/>
            </a:lnRef>
            <a:fillRef idx="0">
              <a:schemeClr val="accent6"/>
            </a:fillRef>
            <a:effectRef idx="2">
              <a:schemeClr val="accent6"/>
            </a:effectRef>
            <a:fontRef idx="minor">
              <a:schemeClr val="tx1"/>
            </a:fontRef>
          </p:style>
        </p:cxnSp>
      </p:grpSp>
      <p:sp>
        <p:nvSpPr>
          <p:cNvPr id="38" name="TextBox 37"/>
          <p:cNvSpPr txBox="1"/>
          <p:nvPr/>
        </p:nvSpPr>
        <p:spPr>
          <a:xfrm>
            <a:off x="1236719" y="4619442"/>
            <a:ext cx="2344152" cy="430983"/>
          </a:xfrm>
          <a:prstGeom prst="rect">
            <a:avLst/>
          </a:prstGeom>
        </p:spPr>
        <p:style>
          <a:lnRef idx="1">
            <a:schemeClr val="accent1"/>
          </a:lnRef>
          <a:fillRef idx="3">
            <a:schemeClr val="accent1"/>
          </a:fillRef>
          <a:effectRef idx="2">
            <a:schemeClr val="accent1"/>
          </a:effectRef>
          <a:fontRef idx="minor">
            <a:schemeClr val="lt1"/>
          </a:fontRef>
        </p:style>
        <p:txBody>
          <a:bodyPr wrap="square" lIns="94357" tIns="47178" rIns="94357" bIns="47178" rtlCol="0">
            <a:spAutoFit/>
          </a:bodyPr>
          <a:lstStyle/>
          <a:p>
            <a:pPr algn="ctr"/>
            <a:r>
              <a:rPr lang="en-US" sz="2100" dirty="0" smtClean="0"/>
              <a:t>a. Sell Call Option</a:t>
            </a:r>
            <a:endParaRPr lang="en-US" sz="2100" dirty="0"/>
          </a:p>
        </p:txBody>
      </p:sp>
      <p:grpSp>
        <p:nvGrpSpPr>
          <p:cNvPr id="39" name="Group 38"/>
          <p:cNvGrpSpPr/>
          <p:nvPr/>
        </p:nvGrpSpPr>
        <p:grpSpPr>
          <a:xfrm>
            <a:off x="4749519" y="1476165"/>
            <a:ext cx="3680308" cy="2911646"/>
            <a:chOff x="748569" y="1691745"/>
            <a:chExt cx="2919191" cy="2807032"/>
          </a:xfrm>
        </p:grpSpPr>
        <p:grpSp>
          <p:nvGrpSpPr>
            <p:cNvPr id="40" name="Group 24"/>
            <p:cNvGrpSpPr/>
            <p:nvPr/>
          </p:nvGrpSpPr>
          <p:grpSpPr>
            <a:xfrm>
              <a:off x="1127760" y="1691745"/>
              <a:ext cx="2540000" cy="2355322"/>
              <a:chOff x="1439333" y="1286933"/>
              <a:chExt cx="2540000" cy="2355322"/>
            </a:xfrm>
          </p:grpSpPr>
          <p:cxnSp>
            <p:nvCxnSpPr>
              <p:cNvPr id="44" name="Straight Arrow Connector 43"/>
              <p:cNvCxnSpPr/>
              <p:nvPr/>
            </p:nvCxnSpPr>
            <p:spPr>
              <a:xfrm rot="16200000" flipV="1">
                <a:off x="270933" y="2455333"/>
                <a:ext cx="2353734" cy="169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5" name="Straight Arrow Connector 44"/>
              <p:cNvCxnSpPr/>
              <p:nvPr/>
            </p:nvCxnSpPr>
            <p:spPr>
              <a:xfrm>
                <a:off x="1456268" y="3640667"/>
                <a:ext cx="2523065"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cxnSp>
          <p:nvCxnSpPr>
            <p:cNvPr id="41" name="Straight Connector 40"/>
            <p:cNvCxnSpPr/>
            <p:nvPr/>
          </p:nvCxnSpPr>
          <p:spPr>
            <a:xfrm rot="16200000" flipV="1">
              <a:off x="2192868" y="4047066"/>
              <a:ext cx="287867" cy="1"/>
            </a:xfrm>
            <a:prstGeom prst="line">
              <a:avLst/>
            </a:prstGeom>
          </p:spPr>
          <p:style>
            <a:lnRef idx="2">
              <a:schemeClr val="accent1"/>
            </a:lnRef>
            <a:fillRef idx="0">
              <a:schemeClr val="accent1"/>
            </a:fillRef>
            <a:effectRef idx="1">
              <a:schemeClr val="accent1"/>
            </a:effectRef>
            <a:fontRef idx="minor">
              <a:schemeClr val="tx1"/>
            </a:fontRef>
          </p:style>
        </p:cxnSp>
        <p:sp>
          <p:nvSpPr>
            <p:cNvPr id="42" name="TextBox 41"/>
            <p:cNvSpPr txBox="1"/>
            <p:nvPr/>
          </p:nvSpPr>
          <p:spPr>
            <a:xfrm>
              <a:off x="1833879" y="4191000"/>
              <a:ext cx="1146387" cy="307777"/>
            </a:xfrm>
            <a:prstGeom prst="rect">
              <a:avLst/>
            </a:prstGeom>
            <a:noFill/>
          </p:spPr>
          <p:txBody>
            <a:bodyPr wrap="square" rtlCol="0">
              <a:spAutoFit/>
            </a:bodyPr>
            <a:lstStyle/>
            <a:p>
              <a:r>
                <a:rPr lang="en-US" dirty="0" smtClean="0"/>
                <a:t>Strike Price</a:t>
              </a:r>
              <a:endParaRPr lang="en-US" dirty="0"/>
            </a:p>
          </p:txBody>
        </p:sp>
        <p:sp>
          <p:nvSpPr>
            <p:cNvPr id="43" name="TextBox 42"/>
            <p:cNvSpPr txBox="1"/>
            <p:nvPr/>
          </p:nvSpPr>
          <p:spPr>
            <a:xfrm rot="16200000">
              <a:off x="571501" y="2626546"/>
              <a:ext cx="603994" cy="249857"/>
            </a:xfrm>
            <a:prstGeom prst="rect">
              <a:avLst/>
            </a:prstGeom>
            <a:noFill/>
          </p:spPr>
          <p:txBody>
            <a:bodyPr wrap="square" rtlCol="0">
              <a:spAutoFit/>
            </a:bodyPr>
            <a:lstStyle/>
            <a:p>
              <a:r>
                <a:rPr lang="en-US" dirty="0" smtClean="0"/>
                <a:t>Profit</a:t>
              </a:r>
              <a:endParaRPr lang="en-US" dirty="0"/>
            </a:p>
          </p:txBody>
        </p:sp>
      </p:grpSp>
      <p:sp>
        <p:nvSpPr>
          <p:cNvPr id="55" name="TextBox 54"/>
          <p:cNvSpPr txBox="1"/>
          <p:nvPr/>
        </p:nvSpPr>
        <p:spPr>
          <a:xfrm>
            <a:off x="5788184" y="4619441"/>
            <a:ext cx="2344152" cy="415022"/>
          </a:xfrm>
          <a:prstGeom prst="rect">
            <a:avLst/>
          </a:prstGeom>
        </p:spPr>
        <p:style>
          <a:lnRef idx="1">
            <a:schemeClr val="accent1"/>
          </a:lnRef>
          <a:fillRef idx="3">
            <a:schemeClr val="accent1"/>
          </a:fillRef>
          <a:effectRef idx="2">
            <a:schemeClr val="accent1"/>
          </a:effectRef>
          <a:fontRef idx="minor">
            <a:schemeClr val="lt1"/>
          </a:fontRef>
        </p:style>
        <p:txBody>
          <a:bodyPr wrap="square" lIns="94357" tIns="47178" rIns="94357" bIns="47178" rtlCol="0">
            <a:spAutoFit/>
          </a:bodyPr>
          <a:lstStyle/>
          <a:p>
            <a:pPr algn="ctr"/>
            <a:r>
              <a:rPr lang="en-US" sz="2100" dirty="0" err="1" smtClean="0"/>
              <a:t>b</a:t>
            </a:r>
            <a:r>
              <a:rPr lang="en-US" sz="2100" dirty="0" smtClean="0"/>
              <a:t>. Sell Put Option</a:t>
            </a:r>
            <a:endParaRPr lang="en-US" sz="2100" dirty="0"/>
          </a:p>
        </p:txBody>
      </p:sp>
      <p:grpSp>
        <p:nvGrpSpPr>
          <p:cNvPr id="61" name="Group 60"/>
          <p:cNvGrpSpPr/>
          <p:nvPr/>
        </p:nvGrpSpPr>
        <p:grpSpPr>
          <a:xfrm>
            <a:off x="5558368" y="3354804"/>
            <a:ext cx="2871459" cy="1264639"/>
            <a:chOff x="5283201" y="3234266"/>
            <a:chExt cx="2729308" cy="1219201"/>
          </a:xfrm>
        </p:grpSpPr>
        <p:cxnSp>
          <p:nvCxnSpPr>
            <p:cNvPr id="58" name="Straight Connector 57"/>
            <p:cNvCxnSpPr/>
            <p:nvPr/>
          </p:nvCxnSpPr>
          <p:spPr>
            <a:xfrm>
              <a:off x="6417599" y="3234266"/>
              <a:ext cx="1594910"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60" name="Straight Connector 59"/>
            <p:cNvCxnSpPr/>
            <p:nvPr/>
          </p:nvCxnSpPr>
          <p:spPr>
            <a:xfrm rot="5400000">
              <a:off x="5240800" y="3276667"/>
              <a:ext cx="1219201" cy="1134399"/>
            </a:xfrm>
            <a:prstGeom prst="line">
              <a:avLst/>
            </a:prstGeom>
          </p:spPr>
          <p:style>
            <a:lnRef idx="3">
              <a:schemeClr val="accent1"/>
            </a:lnRef>
            <a:fillRef idx="0">
              <a:schemeClr val="accent1"/>
            </a:fillRef>
            <a:effectRef idx="2">
              <a:schemeClr val="accent1"/>
            </a:effectRef>
            <a:fontRef idx="minor">
              <a:schemeClr val="tx1"/>
            </a:fontRef>
          </p:style>
        </p:cxnSp>
      </p:grpSp>
      <p:pic>
        <p:nvPicPr>
          <p:cNvPr id="63" name="Picture 2" descr="http://www.weirdlyodd.com/wp-content/uploads/2012/07/Barings.jpg"/>
          <p:cNvPicPr>
            <a:picLocks noChangeAspect="1" noChangeArrowheads="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788186" y="224405"/>
            <a:ext cx="1504035" cy="8645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ox(in)">
                                      <p:cBhvr>
                                        <p:cTn id="7" dur="500"/>
                                        <p:tgtEl>
                                          <p:spTgt spid="37"/>
                                        </p:tgtEl>
                                      </p:cBhvr>
                                    </p:animEffect>
                                  </p:childTnLst>
                                </p:cTn>
                              </p:par>
                              <p:par>
                                <p:cTn id="8" presetID="4" presetClass="entr" presetSubtype="16" fill="hold" nodeType="withEffect">
                                  <p:stCondLst>
                                    <p:cond delay="0"/>
                                  </p:stCondLst>
                                  <p:childTnLst>
                                    <p:set>
                                      <p:cBhvr>
                                        <p:cTn id="9" dur="1" fill="hold">
                                          <p:stCondLst>
                                            <p:cond delay="0"/>
                                          </p:stCondLst>
                                        </p:cTn>
                                        <p:tgtEl>
                                          <p:spTgt spid="61"/>
                                        </p:tgtEl>
                                        <p:attrNameLst>
                                          <p:attrName>style.visibility</p:attrName>
                                        </p:attrNameLst>
                                      </p:cBhvr>
                                      <p:to>
                                        <p:strVal val="visible"/>
                                      </p:to>
                                    </p:set>
                                    <p:animEffect transition="in" filter="box(in)">
                                      <p:cBhvr>
                                        <p:cTn id="1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grpSp>
        <p:nvGrpSpPr>
          <p:cNvPr id="68" name="Group 67"/>
          <p:cNvGrpSpPr/>
          <p:nvPr/>
        </p:nvGrpSpPr>
        <p:grpSpPr>
          <a:xfrm>
            <a:off x="5558368" y="3354804"/>
            <a:ext cx="2871459" cy="1264639"/>
            <a:chOff x="5283201" y="3234266"/>
            <a:chExt cx="2729308" cy="1219201"/>
          </a:xfrm>
        </p:grpSpPr>
        <p:cxnSp>
          <p:nvCxnSpPr>
            <p:cNvPr id="69" name="Straight Connector 68"/>
            <p:cNvCxnSpPr/>
            <p:nvPr/>
          </p:nvCxnSpPr>
          <p:spPr>
            <a:xfrm>
              <a:off x="6417599" y="3234266"/>
              <a:ext cx="1594910"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70" name="Straight Connector 69"/>
            <p:cNvCxnSpPr/>
            <p:nvPr/>
          </p:nvCxnSpPr>
          <p:spPr>
            <a:xfrm rot="5400000">
              <a:off x="5240800" y="3276667"/>
              <a:ext cx="1219201" cy="1134399"/>
            </a:xfrm>
            <a:prstGeom prst="line">
              <a:avLst/>
            </a:prstGeom>
          </p:spPr>
          <p:style>
            <a:lnRef idx="3">
              <a:schemeClr val="accent1"/>
            </a:lnRef>
            <a:fillRef idx="0">
              <a:schemeClr val="accent1"/>
            </a:fillRef>
            <a:effectRef idx="2">
              <a:schemeClr val="accent1"/>
            </a:effectRef>
            <a:fontRef idx="minor">
              <a:schemeClr val="tx1"/>
            </a:fontRef>
          </p:style>
        </p:cxnSp>
      </p:grpSp>
      <p:sp>
        <p:nvSpPr>
          <p:cNvPr id="156" name="Shape 156"/>
          <p:cNvSpPr txBox="1">
            <a:spLocks noGrp="1"/>
          </p:cNvSpPr>
          <p:nvPr>
            <p:ph type="title"/>
          </p:nvPr>
        </p:nvSpPr>
        <p:spPr>
          <a:xfrm>
            <a:off x="1236719" y="224403"/>
            <a:ext cx="4551466" cy="864592"/>
          </a:xfrm>
          <a:prstGeom prst="rect">
            <a:avLst/>
          </a:prstGeom>
          <a:ln/>
        </p:spPr>
        <p:style>
          <a:lnRef idx="1">
            <a:schemeClr val="accent6"/>
          </a:lnRef>
          <a:fillRef idx="2">
            <a:schemeClr val="accent6"/>
          </a:fillRef>
          <a:effectRef idx="1">
            <a:schemeClr val="accent6"/>
          </a:effectRef>
          <a:fontRef idx="minor">
            <a:schemeClr val="dk1"/>
          </a:fontRef>
        </p:style>
        <p:txBody>
          <a:bodyPr lIns="94341" tIns="94341" rIns="94341" bIns="94341" anchor="ctr" anchorCtr="0">
            <a:noAutofit/>
          </a:bodyPr>
          <a:lstStyle/>
          <a:p>
            <a:pPr>
              <a:spcBef>
                <a:spcPts val="0"/>
              </a:spcBef>
              <a:buClr>
                <a:schemeClr val="dk1"/>
              </a:buClr>
              <a:buSzPct val="25000"/>
            </a:pPr>
            <a:r>
              <a:rPr lang="en-US" sz="4100" b="1" dirty="0">
                <a:latin typeface="Calibri"/>
                <a:ea typeface="Calibri"/>
                <a:cs typeface="Calibri"/>
                <a:sym typeface="Calibri"/>
              </a:rPr>
              <a:t>Straddle Strategy</a:t>
            </a:r>
          </a:p>
        </p:txBody>
      </p:sp>
      <p:sp>
        <p:nvSpPr>
          <p:cNvPr id="157" name="Shape 157"/>
          <p:cNvSpPr/>
          <p:nvPr/>
        </p:nvSpPr>
        <p:spPr>
          <a:xfrm>
            <a:off x="-8417777" y="2221519"/>
            <a:ext cx="8105951" cy="4251347"/>
          </a:xfrm>
          <a:prstGeom prst="rect">
            <a:avLst/>
          </a:prstGeom>
          <a:blipFill>
            <a:blip r:embed="rId3"/>
            <a:stretch>
              <a:fillRect/>
            </a:stretch>
          </a:blipFill>
        </p:spPr>
      </p:sp>
      <p:grpSp>
        <p:nvGrpSpPr>
          <p:cNvPr id="2" name="Group 8"/>
          <p:cNvGrpSpPr/>
          <p:nvPr/>
        </p:nvGrpSpPr>
        <p:grpSpPr>
          <a:xfrm>
            <a:off x="0" y="6721601"/>
            <a:ext cx="9646973" cy="391989"/>
            <a:chOff x="0" y="6480095"/>
            <a:chExt cx="9169400" cy="377905"/>
          </a:xfrm>
        </p:grpSpPr>
        <p:sp>
          <p:nvSpPr>
            <p:cNvPr id="10" name="Rectangle 9"/>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1" name="Rectangle 10"/>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2" name="Rectangle 11"/>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3" name="Rectangle 12"/>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4" name="Rectangle 13"/>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grpSp>
        <p:nvGrpSpPr>
          <p:cNvPr id="3" name="Group 31"/>
          <p:cNvGrpSpPr/>
          <p:nvPr/>
        </p:nvGrpSpPr>
        <p:grpSpPr>
          <a:xfrm>
            <a:off x="787902" y="1435547"/>
            <a:ext cx="3576842" cy="2911646"/>
            <a:chOff x="744789" y="1691745"/>
            <a:chExt cx="2922971" cy="2807032"/>
          </a:xfrm>
        </p:grpSpPr>
        <p:grpSp>
          <p:nvGrpSpPr>
            <p:cNvPr id="4" name="Group 24"/>
            <p:cNvGrpSpPr/>
            <p:nvPr/>
          </p:nvGrpSpPr>
          <p:grpSpPr>
            <a:xfrm>
              <a:off x="1127760" y="1691745"/>
              <a:ext cx="2540000" cy="2355322"/>
              <a:chOff x="1439333" y="1286933"/>
              <a:chExt cx="2540000" cy="2355322"/>
            </a:xfrm>
          </p:grpSpPr>
          <p:cxnSp>
            <p:nvCxnSpPr>
              <p:cNvPr id="19" name="Straight Arrow Connector 18"/>
              <p:cNvCxnSpPr/>
              <p:nvPr/>
            </p:nvCxnSpPr>
            <p:spPr>
              <a:xfrm rot="16200000" flipV="1">
                <a:off x="270933" y="2455333"/>
                <a:ext cx="2353734" cy="169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1456268" y="3640667"/>
                <a:ext cx="2523065"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cxnSp>
          <p:nvCxnSpPr>
            <p:cNvPr id="27" name="Straight Connector 26"/>
            <p:cNvCxnSpPr/>
            <p:nvPr/>
          </p:nvCxnSpPr>
          <p:spPr>
            <a:xfrm rot="16200000" flipV="1">
              <a:off x="2192868" y="4047066"/>
              <a:ext cx="287867" cy="1"/>
            </a:xfrm>
            <a:prstGeom prst="line">
              <a:avLst/>
            </a:prstGeom>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1833879" y="4191000"/>
              <a:ext cx="1146387" cy="307777"/>
            </a:xfrm>
            <a:prstGeom prst="rect">
              <a:avLst/>
            </a:prstGeom>
            <a:noFill/>
          </p:spPr>
          <p:txBody>
            <a:bodyPr wrap="square" rtlCol="0">
              <a:spAutoFit/>
            </a:bodyPr>
            <a:lstStyle/>
            <a:p>
              <a:r>
                <a:rPr lang="en-US" dirty="0" smtClean="0"/>
                <a:t>Strike Price</a:t>
              </a:r>
              <a:endParaRPr lang="en-US" dirty="0"/>
            </a:p>
          </p:txBody>
        </p:sp>
        <p:sp>
          <p:nvSpPr>
            <p:cNvPr id="31" name="TextBox 30"/>
            <p:cNvSpPr txBox="1"/>
            <p:nvPr/>
          </p:nvSpPr>
          <p:spPr>
            <a:xfrm rot="16200000">
              <a:off x="571501" y="2622765"/>
              <a:ext cx="603994" cy="257418"/>
            </a:xfrm>
            <a:prstGeom prst="rect">
              <a:avLst/>
            </a:prstGeom>
            <a:noFill/>
          </p:spPr>
          <p:txBody>
            <a:bodyPr wrap="square" rtlCol="0">
              <a:spAutoFit/>
            </a:bodyPr>
            <a:lstStyle/>
            <a:p>
              <a:r>
                <a:rPr lang="en-US" dirty="0" smtClean="0"/>
                <a:t>Profit</a:t>
              </a:r>
              <a:endParaRPr lang="en-US" dirty="0"/>
            </a:p>
          </p:txBody>
        </p:sp>
      </p:grpSp>
      <p:grpSp>
        <p:nvGrpSpPr>
          <p:cNvPr id="5" name="Group 36"/>
          <p:cNvGrpSpPr/>
          <p:nvPr/>
        </p:nvGrpSpPr>
        <p:grpSpPr>
          <a:xfrm>
            <a:off x="1186496" y="3354804"/>
            <a:ext cx="2784948" cy="1264638"/>
            <a:chOff x="1127759" y="3234267"/>
            <a:chExt cx="2275840" cy="1219200"/>
          </a:xfrm>
        </p:grpSpPr>
        <p:cxnSp>
          <p:nvCxnSpPr>
            <p:cNvPr id="34" name="Straight Connector 33"/>
            <p:cNvCxnSpPr/>
            <p:nvPr/>
          </p:nvCxnSpPr>
          <p:spPr>
            <a:xfrm>
              <a:off x="1127759" y="3234267"/>
              <a:ext cx="1209042" cy="1588"/>
            </a:xfrm>
            <a:prstGeom prst="line">
              <a:avLst/>
            </a:prstGeom>
          </p:spPr>
          <p:style>
            <a:lnRef idx="3">
              <a:schemeClr val="accent6"/>
            </a:lnRef>
            <a:fillRef idx="0">
              <a:schemeClr val="accent6"/>
            </a:fillRef>
            <a:effectRef idx="2">
              <a:schemeClr val="accent6"/>
            </a:effectRef>
            <a:fontRef idx="minor">
              <a:schemeClr val="tx1"/>
            </a:fontRef>
          </p:style>
        </p:cxnSp>
        <p:cxnSp>
          <p:nvCxnSpPr>
            <p:cNvPr id="36" name="Straight Connector 35"/>
            <p:cNvCxnSpPr/>
            <p:nvPr/>
          </p:nvCxnSpPr>
          <p:spPr>
            <a:xfrm rot="16200000" flipH="1">
              <a:off x="2260600" y="3310467"/>
              <a:ext cx="1219200" cy="1066799"/>
            </a:xfrm>
            <a:prstGeom prst="line">
              <a:avLst/>
            </a:prstGeom>
          </p:spPr>
          <p:style>
            <a:lnRef idx="3">
              <a:schemeClr val="accent6"/>
            </a:lnRef>
            <a:fillRef idx="0">
              <a:schemeClr val="accent6"/>
            </a:fillRef>
            <a:effectRef idx="2">
              <a:schemeClr val="accent6"/>
            </a:effectRef>
            <a:fontRef idx="minor">
              <a:schemeClr val="tx1"/>
            </a:fontRef>
          </p:style>
        </p:cxnSp>
      </p:grpSp>
      <p:sp>
        <p:nvSpPr>
          <p:cNvPr id="38" name="TextBox 37"/>
          <p:cNvSpPr txBox="1"/>
          <p:nvPr/>
        </p:nvSpPr>
        <p:spPr>
          <a:xfrm>
            <a:off x="1236719" y="4619442"/>
            <a:ext cx="2344152" cy="430983"/>
          </a:xfrm>
          <a:prstGeom prst="rect">
            <a:avLst/>
          </a:prstGeom>
        </p:spPr>
        <p:style>
          <a:lnRef idx="1">
            <a:schemeClr val="accent1"/>
          </a:lnRef>
          <a:fillRef idx="3">
            <a:schemeClr val="accent1"/>
          </a:fillRef>
          <a:effectRef idx="2">
            <a:schemeClr val="accent1"/>
          </a:effectRef>
          <a:fontRef idx="minor">
            <a:schemeClr val="lt1"/>
          </a:fontRef>
        </p:style>
        <p:txBody>
          <a:bodyPr wrap="square" lIns="94357" tIns="47178" rIns="94357" bIns="47178" rtlCol="0">
            <a:spAutoFit/>
          </a:bodyPr>
          <a:lstStyle/>
          <a:p>
            <a:pPr algn="ctr"/>
            <a:r>
              <a:rPr lang="en-US" sz="2100" dirty="0" smtClean="0"/>
              <a:t>a. Sell Call Option</a:t>
            </a:r>
            <a:endParaRPr lang="en-US" sz="2100" dirty="0"/>
          </a:p>
        </p:txBody>
      </p:sp>
      <p:grpSp>
        <p:nvGrpSpPr>
          <p:cNvPr id="6" name="Group 38"/>
          <p:cNvGrpSpPr/>
          <p:nvPr/>
        </p:nvGrpSpPr>
        <p:grpSpPr>
          <a:xfrm>
            <a:off x="4749519" y="1476165"/>
            <a:ext cx="3680308" cy="2911646"/>
            <a:chOff x="748569" y="1691745"/>
            <a:chExt cx="2919191" cy="2807032"/>
          </a:xfrm>
        </p:grpSpPr>
        <p:grpSp>
          <p:nvGrpSpPr>
            <p:cNvPr id="7" name="Group 24"/>
            <p:cNvGrpSpPr/>
            <p:nvPr/>
          </p:nvGrpSpPr>
          <p:grpSpPr>
            <a:xfrm>
              <a:off x="1127760" y="1691745"/>
              <a:ext cx="2540000" cy="2355322"/>
              <a:chOff x="1439333" y="1286933"/>
              <a:chExt cx="2540000" cy="2355322"/>
            </a:xfrm>
          </p:grpSpPr>
          <p:cxnSp>
            <p:nvCxnSpPr>
              <p:cNvPr id="44" name="Straight Arrow Connector 43"/>
              <p:cNvCxnSpPr/>
              <p:nvPr/>
            </p:nvCxnSpPr>
            <p:spPr>
              <a:xfrm rot="16200000" flipV="1">
                <a:off x="270933" y="2455333"/>
                <a:ext cx="2353734" cy="169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5" name="Straight Arrow Connector 44"/>
              <p:cNvCxnSpPr/>
              <p:nvPr/>
            </p:nvCxnSpPr>
            <p:spPr>
              <a:xfrm>
                <a:off x="1456268" y="3640667"/>
                <a:ext cx="2523065"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cxnSp>
          <p:nvCxnSpPr>
            <p:cNvPr id="41" name="Straight Connector 40"/>
            <p:cNvCxnSpPr/>
            <p:nvPr/>
          </p:nvCxnSpPr>
          <p:spPr>
            <a:xfrm rot="16200000" flipV="1">
              <a:off x="2192868" y="4047066"/>
              <a:ext cx="287867" cy="1"/>
            </a:xfrm>
            <a:prstGeom prst="line">
              <a:avLst/>
            </a:prstGeom>
          </p:spPr>
          <p:style>
            <a:lnRef idx="2">
              <a:schemeClr val="accent1"/>
            </a:lnRef>
            <a:fillRef idx="0">
              <a:schemeClr val="accent1"/>
            </a:fillRef>
            <a:effectRef idx="1">
              <a:schemeClr val="accent1"/>
            </a:effectRef>
            <a:fontRef idx="minor">
              <a:schemeClr val="tx1"/>
            </a:fontRef>
          </p:style>
        </p:cxnSp>
        <p:sp>
          <p:nvSpPr>
            <p:cNvPr id="42" name="TextBox 41"/>
            <p:cNvSpPr txBox="1"/>
            <p:nvPr/>
          </p:nvSpPr>
          <p:spPr>
            <a:xfrm>
              <a:off x="1833879" y="4191000"/>
              <a:ext cx="1146387" cy="307777"/>
            </a:xfrm>
            <a:prstGeom prst="rect">
              <a:avLst/>
            </a:prstGeom>
            <a:noFill/>
          </p:spPr>
          <p:txBody>
            <a:bodyPr wrap="square" rtlCol="0">
              <a:spAutoFit/>
            </a:bodyPr>
            <a:lstStyle/>
            <a:p>
              <a:r>
                <a:rPr lang="en-US" dirty="0" smtClean="0"/>
                <a:t>Strike Price</a:t>
              </a:r>
              <a:endParaRPr lang="en-US" dirty="0"/>
            </a:p>
          </p:txBody>
        </p:sp>
        <p:sp>
          <p:nvSpPr>
            <p:cNvPr id="43" name="TextBox 42"/>
            <p:cNvSpPr txBox="1"/>
            <p:nvPr/>
          </p:nvSpPr>
          <p:spPr>
            <a:xfrm rot="16200000">
              <a:off x="571501" y="2626546"/>
              <a:ext cx="603994" cy="249857"/>
            </a:xfrm>
            <a:prstGeom prst="rect">
              <a:avLst/>
            </a:prstGeom>
            <a:noFill/>
          </p:spPr>
          <p:txBody>
            <a:bodyPr wrap="square" rtlCol="0">
              <a:spAutoFit/>
            </a:bodyPr>
            <a:lstStyle/>
            <a:p>
              <a:r>
                <a:rPr lang="en-US" dirty="0" smtClean="0"/>
                <a:t>Profit</a:t>
              </a:r>
              <a:endParaRPr lang="en-US" dirty="0"/>
            </a:p>
          </p:txBody>
        </p:sp>
      </p:grpSp>
      <p:sp>
        <p:nvSpPr>
          <p:cNvPr id="55" name="TextBox 54"/>
          <p:cNvSpPr txBox="1"/>
          <p:nvPr/>
        </p:nvSpPr>
        <p:spPr>
          <a:xfrm>
            <a:off x="5788184" y="4619441"/>
            <a:ext cx="2344152" cy="415022"/>
          </a:xfrm>
          <a:prstGeom prst="rect">
            <a:avLst/>
          </a:prstGeom>
        </p:spPr>
        <p:style>
          <a:lnRef idx="1">
            <a:schemeClr val="accent1"/>
          </a:lnRef>
          <a:fillRef idx="3">
            <a:schemeClr val="accent1"/>
          </a:fillRef>
          <a:effectRef idx="2">
            <a:schemeClr val="accent1"/>
          </a:effectRef>
          <a:fontRef idx="minor">
            <a:schemeClr val="lt1"/>
          </a:fontRef>
        </p:style>
        <p:txBody>
          <a:bodyPr wrap="square" lIns="94357" tIns="47178" rIns="94357" bIns="47178" rtlCol="0">
            <a:spAutoFit/>
          </a:bodyPr>
          <a:lstStyle/>
          <a:p>
            <a:pPr algn="ctr"/>
            <a:r>
              <a:rPr lang="en-US" sz="2100" dirty="0" smtClean="0"/>
              <a:t>a. Sell Put Option</a:t>
            </a:r>
            <a:endParaRPr lang="en-US" sz="2100" dirty="0"/>
          </a:p>
        </p:txBody>
      </p:sp>
      <p:grpSp>
        <p:nvGrpSpPr>
          <p:cNvPr id="67" name="Group 66"/>
          <p:cNvGrpSpPr/>
          <p:nvPr/>
        </p:nvGrpSpPr>
        <p:grpSpPr>
          <a:xfrm>
            <a:off x="0" y="1251309"/>
            <a:ext cx="9620250" cy="5037319"/>
            <a:chOff x="25400" y="1348696"/>
            <a:chExt cx="9144000" cy="4856330"/>
          </a:xfrm>
        </p:grpSpPr>
        <p:sp>
          <p:nvSpPr>
            <p:cNvPr id="32" name="Rectangle 31"/>
            <p:cNvSpPr/>
            <p:nvPr/>
          </p:nvSpPr>
          <p:spPr>
            <a:xfrm>
              <a:off x="25400" y="1348696"/>
              <a:ext cx="9144000" cy="4856330"/>
            </a:xfrm>
            <a:prstGeom prst="rect">
              <a:avLst/>
            </a:prstGeom>
            <a:gradFill flip="none" rotWithShape="1">
              <a:gsLst>
                <a:gs pos="0">
                  <a:schemeClr val="accent3">
                    <a:tint val="50000"/>
                    <a:satMod val="180000"/>
                    <a:lumMod val="100000"/>
                    <a:alpha val="94000"/>
                  </a:schemeClr>
                </a:gs>
                <a:gs pos="40000">
                  <a:schemeClr val="accent3">
                    <a:tint val="60000"/>
                    <a:satMod val="130000"/>
                    <a:lumMod val="100000"/>
                    <a:alpha val="94000"/>
                  </a:schemeClr>
                </a:gs>
                <a:gs pos="100000">
                  <a:schemeClr val="accent3">
                    <a:tint val="96000"/>
                    <a:lumMod val="108000"/>
                    <a:alpha val="94000"/>
                  </a:schemeClr>
                </a:gs>
              </a:gsLst>
              <a:lin ang="5400000" scaled="0"/>
              <a:tileRect/>
            </a:gra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grpSp>
          <p:nvGrpSpPr>
            <p:cNvPr id="66" name="Group 65"/>
            <p:cNvGrpSpPr/>
            <p:nvPr/>
          </p:nvGrpSpPr>
          <p:grpSpPr>
            <a:xfrm>
              <a:off x="1684888" y="1949268"/>
              <a:ext cx="5650632" cy="3785722"/>
              <a:chOff x="1684888" y="1949268"/>
              <a:chExt cx="5650632" cy="3785722"/>
            </a:xfrm>
          </p:grpSpPr>
          <p:grpSp>
            <p:nvGrpSpPr>
              <p:cNvPr id="33" name="Group 32"/>
              <p:cNvGrpSpPr/>
              <p:nvPr/>
            </p:nvGrpSpPr>
            <p:grpSpPr>
              <a:xfrm>
                <a:off x="1684888" y="1949268"/>
                <a:ext cx="5503785" cy="3481400"/>
                <a:chOff x="795368" y="1691745"/>
                <a:chExt cx="2872392" cy="2732112"/>
              </a:xfrm>
            </p:grpSpPr>
            <p:grpSp>
              <p:nvGrpSpPr>
                <p:cNvPr id="35" name="Group 24"/>
                <p:cNvGrpSpPr/>
                <p:nvPr/>
              </p:nvGrpSpPr>
              <p:grpSpPr>
                <a:xfrm>
                  <a:off x="1127760" y="1691745"/>
                  <a:ext cx="2540000" cy="2355321"/>
                  <a:chOff x="1439333" y="1286933"/>
                  <a:chExt cx="2540000" cy="2355321"/>
                </a:xfrm>
              </p:grpSpPr>
              <p:cxnSp>
                <p:nvCxnSpPr>
                  <p:cNvPr id="46" name="Straight Arrow Connector 45"/>
                  <p:cNvCxnSpPr/>
                  <p:nvPr/>
                </p:nvCxnSpPr>
                <p:spPr>
                  <a:xfrm rot="16200000" flipV="1">
                    <a:off x="270933" y="2455333"/>
                    <a:ext cx="2353734" cy="16934"/>
                  </a:xfrm>
                  <a:prstGeom prst="straightConnector1">
                    <a:avLst/>
                  </a:prstGeom>
                  <a:ln w="57150" cap="flat" cmpd="sng" algn="ctr">
                    <a:solidFill>
                      <a:schemeClr val="accent1">
                        <a:shade val="80000"/>
                        <a:lumMod val="90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p:nvPr/>
                </p:nvCxnSpPr>
                <p:spPr>
                  <a:xfrm>
                    <a:off x="1456268" y="3640666"/>
                    <a:ext cx="2523065" cy="1588"/>
                  </a:xfrm>
                  <a:prstGeom prst="straightConnector1">
                    <a:avLst/>
                  </a:prstGeom>
                  <a:ln w="57150" cap="flat" cmpd="sng" algn="ctr">
                    <a:solidFill>
                      <a:schemeClr val="accent1">
                        <a:shade val="80000"/>
                        <a:lumMod val="90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grpSp>
            <p:cxnSp>
              <p:nvCxnSpPr>
                <p:cNvPr id="37" name="Straight Connector 36"/>
                <p:cNvCxnSpPr/>
                <p:nvPr/>
              </p:nvCxnSpPr>
              <p:spPr>
                <a:xfrm rot="16200000" flipV="1">
                  <a:off x="2192868" y="4047066"/>
                  <a:ext cx="287867" cy="1"/>
                </a:xfrm>
                <a:prstGeom prst="line">
                  <a:avLst/>
                </a:prstGeom>
              </p:spPr>
              <p:style>
                <a:lnRef idx="2">
                  <a:schemeClr val="accent1"/>
                </a:lnRef>
                <a:fillRef idx="0">
                  <a:schemeClr val="accent1"/>
                </a:fillRef>
                <a:effectRef idx="1">
                  <a:schemeClr val="accent1"/>
                </a:effectRef>
                <a:fontRef idx="minor">
                  <a:schemeClr val="tx1"/>
                </a:fontRef>
              </p:style>
            </p:cxnSp>
            <p:sp>
              <p:nvSpPr>
                <p:cNvPr id="39" name="TextBox 38"/>
                <p:cNvSpPr txBox="1"/>
                <p:nvPr/>
              </p:nvSpPr>
              <p:spPr>
                <a:xfrm>
                  <a:off x="1833879" y="4191000"/>
                  <a:ext cx="1146387" cy="232857"/>
                </a:xfrm>
                <a:prstGeom prst="rect">
                  <a:avLst/>
                </a:prstGeom>
                <a:noFill/>
              </p:spPr>
              <p:txBody>
                <a:bodyPr wrap="square" rtlCol="0">
                  <a:spAutoFit/>
                </a:bodyPr>
                <a:lstStyle/>
                <a:p>
                  <a:r>
                    <a:rPr lang="en-US" dirty="0" smtClean="0"/>
                    <a:t>Strike Price</a:t>
                  </a:r>
                  <a:endParaRPr lang="en-US" dirty="0"/>
                </a:p>
              </p:txBody>
            </p:sp>
            <p:sp>
              <p:nvSpPr>
                <p:cNvPr id="40" name="TextBox 39"/>
                <p:cNvSpPr txBox="1"/>
                <p:nvPr/>
              </p:nvSpPr>
              <p:spPr>
                <a:xfrm rot="16200000">
                  <a:off x="571501" y="2673345"/>
                  <a:ext cx="603994" cy="156259"/>
                </a:xfrm>
                <a:prstGeom prst="rect">
                  <a:avLst/>
                </a:prstGeom>
                <a:noFill/>
              </p:spPr>
              <p:txBody>
                <a:bodyPr wrap="square" rtlCol="0">
                  <a:spAutoFit/>
                </a:bodyPr>
                <a:lstStyle/>
                <a:p>
                  <a:r>
                    <a:rPr lang="en-US" dirty="0" smtClean="0"/>
                    <a:t>Profit</a:t>
                  </a:r>
                  <a:endParaRPr lang="en-US" dirty="0"/>
                </a:p>
              </p:txBody>
            </p:sp>
          </p:grpSp>
          <p:grpSp>
            <p:nvGrpSpPr>
              <p:cNvPr id="65" name="Group 64"/>
              <p:cNvGrpSpPr/>
              <p:nvPr/>
            </p:nvGrpSpPr>
            <p:grpSpPr>
              <a:xfrm>
                <a:off x="3429000" y="3799281"/>
                <a:ext cx="2465043" cy="1935709"/>
                <a:chOff x="3372556" y="3873713"/>
                <a:chExt cx="2465043" cy="1935709"/>
              </a:xfrm>
            </p:grpSpPr>
            <p:cxnSp>
              <p:nvCxnSpPr>
                <p:cNvPr id="50" name="Straight Connector 49"/>
                <p:cNvCxnSpPr/>
                <p:nvPr/>
              </p:nvCxnSpPr>
              <p:spPr>
                <a:xfrm rot="16200000" flipH="1">
                  <a:off x="4248772" y="4220592"/>
                  <a:ext cx="1935706" cy="1241948"/>
                </a:xfrm>
                <a:prstGeom prst="line">
                  <a:avLst/>
                </a:prstGeom>
                <a:ln w="57150" cap="flat" cmpd="sng" algn="ctr">
                  <a:solidFill>
                    <a:srgbClr val="BFF944"/>
                  </a:solidFill>
                  <a:prstDash val="solid"/>
                  <a:round/>
                  <a:headEnd type="none" w="med" len="med"/>
                  <a:tailEnd type="none" w="med" len="med"/>
                </a:ln>
              </p:spPr>
              <p:style>
                <a:lnRef idx="3">
                  <a:schemeClr val="accent6"/>
                </a:lnRef>
                <a:fillRef idx="0">
                  <a:schemeClr val="accent6"/>
                </a:fillRef>
                <a:effectRef idx="2">
                  <a:schemeClr val="accent6"/>
                </a:effectRef>
                <a:fontRef idx="minor">
                  <a:schemeClr val="tx1"/>
                </a:fontRef>
              </p:style>
            </p:cxnSp>
            <p:cxnSp>
              <p:nvCxnSpPr>
                <p:cNvPr id="53" name="Straight Connector 52"/>
                <p:cNvCxnSpPr/>
                <p:nvPr/>
              </p:nvCxnSpPr>
              <p:spPr>
                <a:xfrm rot="5400000">
                  <a:off x="3027580" y="4218690"/>
                  <a:ext cx="1935708" cy="1245755"/>
                </a:xfrm>
                <a:prstGeom prst="line">
                  <a:avLst/>
                </a:prstGeom>
                <a:ln w="57150" cap="flat" cmpd="sng" algn="ctr">
                  <a:solidFill>
                    <a:schemeClr val="accent5">
                      <a:lumMod val="60000"/>
                      <a:lumOff val="40000"/>
                    </a:schemeClr>
                  </a:solidFill>
                  <a:prstDash val="solid"/>
                  <a:round/>
                  <a:headEnd type="none" w="med" len="med"/>
                  <a:tailEnd type="none" w="med" len="med"/>
                </a:ln>
              </p:spPr>
              <p:style>
                <a:lnRef idx="3">
                  <a:schemeClr val="accent1"/>
                </a:lnRef>
                <a:fillRef idx="0">
                  <a:schemeClr val="accent1"/>
                </a:fillRef>
                <a:effectRef idx="2">
                  <a:schemeClr val="accent1"/>
                </a:effectRef>
                <a:fontRef idx="minor">
                  <a:schemeClr val="tx1"/>
                </a:fontRef>
              </p:style>
            </p:cxnSp>
          </p:grpSp>
          <p:sp>
            <p:nvSpPr>
              <p:cNvPr id="58" name="TextBox 57"/>
              <p:cNvSpPr txBox="1"/>
              <p:nvPr/>
            </p:nvSpPr>
            <p:spPr>
              <a:xfrm>
                <a:off x="4230073" y="2141700"/>
                <a:ext cx="3105447" cy="538609"/>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n-US" sz="2900" dirty="0" smtClean="0"/>
                  <a:t>C. Sell Straddle</a:t>
                </a:r>
                <a:endParaRPr lang="en-US" sz="2900" dirty="0"/>
              </a:p>
            </p:txBody>
          </p:sp>
        </p:grpSp>
      </p:grpSp>
      <p:pic>
        <p:nvPicPr>
          <p:cNvPr id="72" name="Picture 2" descr="http://www.weirdlyodd.com/wp-content/uploads/2012/07/Barings.jpg"/>
          <p:cNvPicPr>
            <a:picLocks noChangeAspect="1" noChangeArrowheads="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788186" y="224405"/>
            <a:ext cx="1504035" cy="8645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Shape 162"/>
          <p:cNvSpPr txBox="1">
            <a:spLocks noGrp="1"/>
          </p:cNvSpPr>
          <p:nvPr>
            <p:ph idx="1"/>
          </p:nvPr>
        </p:nvSpPr>
        <p:spPr>
          <a:xfrm>
            <a:off x="821098" y="466521"/>
            <a:ext cx="7901388" cy="5125143"/>
          </a:xfrm>
          <a:prstGeom prst="rect">
            <a:avLst/>
          </a:prstGeom>
          <a:noFill/>
          <a:ln>
            <a:noFill/>
          </a:ln>
        </p:spPr>
        <p:txBody>
          <a:bodyPr lIns="94341" tIns="94341" rIns="94341" bIns="94341" anchor="t" anchorCtr="0">
            <a:noAutofit/>
          </a:bodyPr>
          <a:lstStyle/>
          <a:p>
            <a:pPr marL="117946" indent="0" algn="ctr">
              <a:lnSpc>
                <a:spcPct val="115000"/>
              </a:lnSpc>
              <a:spcBef>
                <a:spcPts val="0"/>
              </a:spcBef>
              <a:buClr>
                <a:schemeClr val="dk1"/>
              </a:buClr>
              <a:buSzPct val="25000"/>
              <a:buNone/>
            </a:pPr>
            <a:r>
              <a:rPr lang="en-US" sz="3100" b="1" u="sng" dirty="0">
                <a:solidFill>
                  <a:schemeClr val="dk1"/>
                </a:solidFill>
                <a:latin typeface="Calibri"/>
                <a:cs typeface="Calibri"/>
              </a:rPr>
              <a:t>Loss from straddles</a:t>
            </a:r>
          </a:p>
          <a:p>
            <a:pPr marL="78631" indent="0">
              <a:lnSpc>
                <a:spcPct val="115000"/>
              </a:lnSpc>
              <a:spcBef>
                <a:spcPts val="0"/>
              </a:spcBef>
              <a:buClr>
                <a:schemeClr val="dk1"/>
              </a:buClr>
              <a:buSzPct val="100000"/>
              <a:buNone/>
            </a:pPr>
            <a:r>
              <a:rPr lang="en-US" dirty="0" smtClean="0">
                <a:solidFill>
                  <a:schemeClr val="dk1"/>
                </a:solidFill>
              </a:rPr>
              <a:t>	Straddles </a:t>
            </a:r>
            <a:r>
              <a:rPr lang="en-US" dirty="0">
                <a:solidFill>
                  <a:schemeClr val="dk1"/>
                </a:solidFill>
              </a:rPr>
              <a:t>caused further losses since after just 2 days, </a:t>
            </a:r>
            <a:r>
              <a:rPr lang="en-US" dirty="0" smtClean="0">
                <a:solidFill>
                  <a:schemeClr val="dk1"/>
                </a:solidFill>
              </a:rPr>
              <a:t>as </a:t>
            </a:r>
            <a:r>
              <a:rPr lang="en-US" dirty="0">
                <a:solidFill>
                  <a:schemeClr val="dk1"/>
                </a:solidFill>
              </a:rPr>
              <a:t>consequence of the </a:t>
            </a:r>
            <a:r>
              <a:rPr lang="en-US" dirty="0" smtClean="0">
                <a:solidFill>
                  <a:schemeClr val="dk1"/>
                </a:solidFill>
              </a:rPr>
              <a:t>earthquake…</a:t>
            </a:r>
            <a:endParaRPr lang="en-US" dirty="0">
              <a:solidFill>
                <a:schemeClr val="dk1"/>
              </a:solidFill>
            </a:endParaRPr>
          </a:p>
        </p:txBody>
      </p:sp>
      <p:sp>
        <p:nvSpPr>
          <p:cNvPr id="163" name="Shape 163"/>
          <p:cNvSpPr/>
          <p:nvPr/>
        </p:nvSpPr>
        <p:spPr>
          <a:xfrm>
            <a:off x="1271256" y="2101195"/>
            <a:ext cx="7237807" cy="4412068"/>
          </a:xfrm>
          <a:prstGeom prst="rect">
            <a:avLst/>
          </a:prstGeom>
          <a:blipFill>
            <a:blip r:embed="rId3"/>
            <a:stretch>
              <a:fillRect/>
            </a:stretch>
          </a:blipFill>
        </p:spPr>
      </p:sp>
      <p:grpSp>
        <p:nvGrpSpPr>
          <p:cNvPr id="9" name="Group 8"/>
          <p:cNvGrpSpPr/>
          <p:nvPr/>
        </p:nvGrpSpPr>
        <p:grpSpPr>
          <a:xfrm>
            <a:off x="0" y="6721601"/>
            <a:ext cx="9646973" cy="391989"/>
            <a:chOff x="0" y="6480095"/>
            <a:chExt cx="9169400" cy="377905"/>
          </a:xfrm>
        </p:grpSpPr>
        <p:sp>
          <p:nvSpPr>
            <p:cNvPr id="10" name="Rectangle 9"/>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1" name="Rectangle 10"/>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2" name="Rectangle 11"/>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3" name="Rectangle 12"/>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4" name="Rectangle 13"/>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p:cTn id="7" dur="500" fill="hold"/>
                                        <p:tgtEl>
                                          <p:spTgt spid="163"/>
                                        </p:tgtEl>
                                        <p:attrNameLst>
                                          <p:attrName>ppt_w</p:attrName>
                                        </p:attrNameLst>
                                      </p:cBhvr>
                                      <p:tavLst>
                                        <p:tav tm="0">
                                          <p:val>
                                            <p:fltVal val="0"/>
                                          </p:val>
                                        </p:tav>
                                        <p:tav tm="100000">
                                          <p:val>
                                            <p:strVal val="#ppt_w"/>
                                          </p:val>
                                        </p:tav>
                                      </p:tavLst>
                                    </p:anim>
                                    <p:anim calcmode="lin" valueType="num">
                                      <p:cBhvr>
                                        <p:cTn id="8" dur="500" fill="hold"/>
                                        <p:tgtEl>
                                          <p:spTgt spid="163"/>
                                        </p:tgtEl>
                                        <p:attrNameLst>
                                          <p:attrName>ppt_h</p:attrName>
                                        </p:attrNameLst>
                                      </p:cBhvr>
                                      <p:tavLst>
                                        <p:tav tm="0">
                                          <p:val>
                                            <p:fltVal val="0"/>
                                          </p:val>
                                        </p:tav>
                                        <p:tav tm="100000">
                                          <p:val>
                                            <p:strVal val="#ppt_h"/>
                                          </p:val>
                                        </p:tav>
                                      </p:tavLst>
                                    </p:anim>
                                    <p:animEffect transition="in" filter="fade">
                                      <p:cBhvr>
                                        <p:cTn id="9" dur="500"/>
                                        <p:tgtEl>
                                          <p:spTgt spid="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Shape 168"/>
          <p:cNvSpPr txBox="1">
            <a:spLocks noGrp="1"/>
          </p:cNvSpPr>
          <p:nvPr>
            <p:ph type="title"/>
          </p:nvPr>
        </p:nvSpPr>
        <p:spPr>
          <a:xfrm>
            <a:off x="770908" y="570616"/>
            <a:ext cx="8045099" cy="1247300"/>
          </a:xfrm>
          <a:prstGeom prst="rect">
            <a:avLst/>
          </a:prstGeom>
        </p:spPr>
        <p:txBody>
          <a:bodyPr lIns="94341" tIns="94341" rIns="94341" bIns="94341" anchor="ctr" anchorCtr="0">
            <a:noAutofit/>
          </a:bodyPr>
          <a:lstStyle/>
          <a:p>
            <a:pPr lvl="0" rtl="0">
              <a:buNone/>
            </a:pPr>
            <a:r>
              <a:rPr lang="en-US" sz="4100" b="1" dirty="0">
                <a:latin typeface="Calibri"/>
                <a:ea typeface="Trebuchet MS"/>
                <a:cs typeface="Calibri"/>
                <a:sym typeface="Trebuchet MS"/>
              </a:rPr>
              <a:t>How Leeson Broke Barings?</a:t>
            </a:r>
          </a:p>
        </p:txBody>
      </p:sp>
      <p:sp>
        <p:nvSpPr>
          <p:cNvPr id="172" name="Shape 172"/>
          <p:cNvSpPr txBox="1">
            <a:spLocks noGrp="1"/>
          </p:cNvSpPr>
          <p:nvPr>
            <p:ph idx="1"/>
          </p:nvPr>
        </p:nvSpPr>
        <p:spPr>
          <a:xfrm>
            <a:off x="770906" y="4288871"/>
            <a:ext cx="8154772" cy="2337588"/>
          </a:xfrm>
          <a:prstGeom prst="rect">
            <a:avLst/>
          </a:prstGeom>
          <a:noFill/>
          <a:ln>
            <a:noFill/>
          </a:ln>
        </p:spPr>
        <p:txBody>
          <a:bodyPr lIns="94341" tIns="47158" rIns="94341" bIns="47158" anchor="t" anchorCtr="0">
            <a:noAutofit/>
          </a:bodyPr>
          <a:lstStyle/>
          <a:p>
            <a:pPr marL="0" indent="0">
              <a:spcBef>
                <a:spcPts val="0"/>
              </a:spcBef>
              <a:buSzPct val="25000"/>
              <a:buNone/>
            </a:pPr>
            <a:endParaRPr/>
          </a:p>
          <a:p>
            <a:pPr>
              <a:buFont typeface="Arial"/>
              <a:buChar char="•"/>
            </a:pPr>
            <a:endParaRPr lang="en-US" sz="2100" dirty="0">
              <a:latin typeface="Calibri"/>
              <a:cs typeface="Calibri"/>
            </a:endParaRPr>
          </a:p>
          <a:p>
            <a:pPr>
              <a:lnSpc>
                <a:spcPct val="90000"/>
              </a:lnSpc>
              <a:spcBef>
                <a:spcPts val="495"/>
              </a:spcBef>
              <a:buSzPct val="75000"/>
              <a:buFont typeface="Arial"/>
              <a:buChar char="•"/>
            </a:pPr>
            <a:r>
              <a:rPr lang="en-US" sz="2100" b="1" dirty="0">
                <a:solidFill>
                  <a:schemeClr val="dk1"/>
                </a:solidFill>
                <a:latin typeface="Calibri"/>
                <a:cs typeface="Calibri"/>
              </a:rPr>
              <a:t>4Q 1994 - January 1995</a:t>
            </a:r>
          </a:p>
          <a:p>
            <a:pPr marL="825623" lvl="1" indent="-353839">
              <a:lnSpc>
                <a:spcPct val="90000"/>
              </a:lnSpc>
              <a:spcBef>
                <a:spcPts val="495"/>
              </a:spcBef>
              <a:buClr>
                <a:schemeClr val="dk1"/>
              </a:buClr>
              <a:buSzPct val="75000"/>
              <a:buFont typeface="Arial"/>
              <a:buChar char="•"/>
            </a:pPr>
            <a:r>
              <a:rPr lang="en-US" sz="2100" dirty="0">
                <a:solidFill>
                  <a:schemeClr val="dk1"/>
                </a:solidFill>
                <a:latin typeface="Calibri"/>
                <a:cs typeface="Calibri"/>
              </a:rPr>
              <a:t>Nikkei in a range of 19,000 – 19,500</a:t>
            </a:r>
          </a:p>
          <a:p>
            <a:pPr marL="825623" lvl="1" indent="-353839">
              <a:lnSpc>
                <a:spcPct val="90000"/>
              </a:lnSpc>
              <a:spcBef>
                <a:spcPts val="495"/>
              </a:spcBef>
              <a:buClr>
                <a:schemeClr val="dk1"/>
              </a:buClr>
              <a:buSzPct val="75000"/>
              <a:buFont typeface="Arial"/>
              <a:buChar char="•"/>
            </a:pPr>
            <a:r>
              <a:rPr lang="en-US" sz="2100" dirty="0">
                <a:solidFill>
                  <a:schemeClr val="dk1"/>
                </a:solidFill>
                <a:latin typeface="Calibri"/>
                <a:cs typeface="Calibri"/>
              </a:rPr>
              <a:t>Leeson held long futures of 3,000 Nikkei 225 equity contracts</a:t>
            </a:r>
          </a:p>
        </p:txBody>
      </p:sp>
      <p:sp>
        <p:nvSpPr>
          <p:cNvPr id="169" name="Shape 169"/>
          <p:cNvSpPr/>
          <p:nvPr/>
        </p:nvSpPr>
        <p:spPr>
          <a:xfrm>
            <a:off x="770908" y="1648847"/>
            <a:ext cx="6086450" cy="3739230"/>
          </a:xfrm>
          <a:prstGeom prst="rect">
            <a:avLst/>
          </a:prstGeom>
          <a:blipFill>
            <a:blip r:embed="rId3"/>
            <a:stretch>
              <a:fillRect/>
            </a:stretch>
          </a:blipFill>
        </p:spPr>
      </p:sp>
      <p:sp>
        <p:nvSpPr>
          <p:cNvPr id="170" name="Shape 170"/>
          <p:cNvSpPr/>
          <p:nvPr/>
        </p:nvSpPr>
        <p:spPr>
          <a:xfrm>
            <a:off x="6875915" y="2115386"/>
            <a:ext cx="1868433" cy="553278"/>
          </a:xfrm>
          <a:prstGeom prst="rect">
            <a:avLst/>
          </a:prstGeom>
          <a:blipFill>
            <a:blip r:embed="rId4"/>
            <a:stretch>
              <a:fillRect/>
            </a:stretch>
          </a:blipFill>
        </p:spPr>
      </p:sp>
      <p:sp>
        <p:nvSpPr>
          <p:cNvPr id="171" name="Shape 171"/>
          <p:cNvSpPr txBox="1"/>
          <p:nvPr/>
        </p:nvSpPr>
        <p:spPr>
          <a:xfrm>
            <a:off x="6894476" y="2595484"/>
            <a:ext cx="1683543" cy="1093488"/>
          </a:xfrm>
          <a:prstGeom prst="rect">
            <a:avLst/>
          </a:prstGeom>
          <a:noFill/>
          <a:ln>
            <a:noFill/>
          </a:ln>
        </p:spPr>
        <p:txBody>
          <a:bodyPr lIns="94341" tIns="47158" rIns="94341" bIns="47158" anchor="t" anchorCtr="0">
            <a:noAutofit/>
          </a:bodyPr>
          <a:lstStyle/>
          <a:p>
            <a:pPr algn="ctr">
              <a:buClr>
                <a:schemeClr val="dk1"/>
              </a:buClr>
              <a:buSzPct val="25000"/>
            </a:pPr>
            <a:r>
              <a:rPr lang="en-US" sz="1900" b="1" dirty="0">
                <a:solidFill>
                  <a:schemeClr val="dk1"/>
                </a:solidFill>
                <a:latin typeface="Courier New"/>
                <a:ea typeface="Courier New"/>
                <a:cs typeface="Courier New"/>
                <a:sym typeface="Courier New"/>
              </a:rPr>
              <a:t>Nikkei 225日経平均株価</a:t>
            </a:r>
          </a:p>
          <a:p>
            <a:endParaRPr lang="en-US" sz="1900" b="1" dirty="0">
              <a:solidFill>
                <a:schemeClr val="dk1"/>
              </a:solidFill>
              <a:latin typeface="Courier New"/>
              <a:ea typeface="Courier New"/>
              <a:cs typeface="Courier New"/>
              <a:sym typeface="Courier New"/>
            </a:endParaRPr>
          </a:p>
        </p:txBody>
      </p:sp>
      <p:grpSp>
        <p:nvGrpSpPr>
          <p:cNvPr id="12" name="Group 11"/>
          <p:cNvGrpSpPr/>
          <p:nvPr/>
        </p:nvGrpSpPr>
        <p:grpSpPr>
          <a:xfrm>
            <a:off x="0" y="6721601"/>
            <a:ext cx="9646973" cy="391989"/>
            <a:chOff x="0" y="6480095"/>
            <a:chExt cx="9169400" cy="377905"/>
          </a:xfrm>
        </p:grpSpPr>
        <p:sp>
          <p:nvSpPr>
            <p:cNvPr id="13" name="Rectangle 12"/>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4" name="Rectangle 13"/>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5" name="Rectangle 14"/>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6" name="Rectangle 15"/>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7" name="Rectangle 16"/>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
        <p:nvSpPr>
          <p:cNvPr id="18" name="Shape 195"/>
          <p:cNvSpPr/>
          <p:nvPr/>
        </p:nvSpPr>
        <p:spPr>
          <a:xfrm>
            <a:off x="2603168" y="2115386"/>
            <a:ext cx="786853" cy="323628"/>
          </a:xfrm>
          <a:prstGeom prst="snip1Rect">
            <a:avLst>
              <a:gd name="adj" fmla="val 16667"/>
            </a:avLst>
          </a:prstGeom>
          <a:solidFill>
            <a:schemeClr val="lt2"/>
          </a:solidFill>
          <a:ln w="19050" cap="flat">
            <a:solidFill>
              <a:schemeClr val="dk2"/>
            </a:solidFill>
            <a:prstDash val="solid"/>
            <a:round/>
            <a:headEnd type="none" w="med" len="med"/>
            <a:tailEnd type="none" w="med" len="med"/>
          </a:ln>
        </p:spPr>
        <p:txBody>
          <a:bodyPr lIns="94341" tIns="94341" rIns="94341" bIns="94341" anchor="ctr" anchorCtr="0">
            <a:noAutofit/>
          </a:bodyPr>
          <a:lstStyle/>
          <a:p>
            <a:pPr>
              <a:buNone/>
            </a:pPr>
            <a:r>
              <a:rPr lang="en-US" dirty="0"/>
              <a:t>BUY</a:t>
            </a:r>
          </a:p>
        </p:txBody>
      </p:sp>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Shape 177"/>
          <p:cNvSpPr txBox="1">
            <a:spLocks noGrp="1"/>
          </p:cNvSpPr>
          <p:nvPr>
            <p:ph type="title"/>
          </p:nvPr>
        </p:nvSpPr>
        <p:spPr>
          <a:xfrm>
            <a:off x="741606" y="784016"/>
            <a:ext cx="8027274" cy="826002"/>
          </a:xfrm>
          <a:prstGeom prst="rect">
            <a:avLst/>
          </a:prstGeom>
        </p:spPr>
        <p:txBody>
          <a:bodyPr lIns="94341" tIns="94341" rIns="94341" bIns="94341" anchor="ctr" anchorCtr="0">
            <a:noAutofit/>
          </a:bodyPr>
          <a:lstStyle/>
          <a:p>
            <a:pPr lvl="0" rtl="0">
              <a:buNone/>
            </a:pPr>
            <a:r>
              <a:rPr lang="en-US" sz="4100" b="1" dirty="0">
                <a:latin typeface="Calibri"/>
                <a:ea typeface="Trebuchet MS"/>
                <a:cs typeface="Calibri"/>
                <a:sym typeface="Trebuchet MS"/>
              </a:rPr>
              <a:t>How Leeson Broke Barings?</a:t>
            </a:r>
          </a:p>
        </p:txBody>
      </p:sp>
      <p:sp>
        <p:nvSpPr>
          <p:cNvPr id="181" name="Shape 181"/>
          <p:cNvSpPr txBox="1">
            <a:spLocks noGrp="1"/>
          </p:cNvSpPr>
          <p:nvPr>
            <p:ph idx="1"/>
          </p:nvPr>
        </p:nvSpPr>
        <p:spPr>
          <a:xfrm>
            <a:off x="376558" y="4279883"/>
            <a:ext cx="7717899" cy="2642233"/>
          </a:xfrm>
          <a:prstGeom prst="rect">
            <a:avLst/>
          </a:prstGeom>
          <a:noFill/>
          <a:ln>
            <a:noFill/>
          </a:ln>
        </p:spPr>
        <p:txBody>
          <a:bodyPr lIns="94341" tIns="47158" rIns="94341" bIns="47158" anchor="t" anchorCtr="0">
            <a:noAutofit/>
          </a:bodyPr>
          <a:lstStyle/>
          <a:p>
            <a:pPr marL="0" indent="0">
              <a:spcBef>
                <a:spcPts val="0"/>
              </a:spcBef>
              <a:buSzPct val="25000"/>
              <a:buNone/>
            </a:pPr>
            <a:endParaRPr/>
          </a:p>
          <a:p>
            <a:endParaRPr lang="en-US" sz="2100" dirty="0">
              <a:latin typeface="Calibri"/>
              <a:cs typeface="Calibri"/>
            </a:endParaRPr>
          </a:p>
          <a:p>
            <a:pPr marL="786308" lvl="1" indent="-353839">
              <a:spcBef>
                <a:spcPts val="495"/>
              </a:spcBef>
              <a:buSzPct val="100000"/>
              <a:buFont typeface="Arial"/>
              <a:buChar char="•"/>
            </a:pPr>
            <a:r>
              <a:rPr lang="en-US" sz="2100" b="1" dirty="0">
                <a:latin typeface="Calibri"/>
                <a:cs typeface="Calibri"/>
              </a:rPr>
              <a:t>January 17, 1995</a:t>
            </a:r>
          </a:p>
          <a:p>
            <a:pPr marL="1179462" lvl="2">
              <a:buClr>
                <a:schemeClr val="dk1"/>
              </a:buClr>
              <a:buSzPct val="75000"/>
              <a:buFont typeface="Calibri"/>
              <a:buChar char="•"/>
            </a:pPr>
            <a:r>
              <a:rPr lang="en-US" dirty="0">
                <a:latin typeface="Calibri"/>
                <a:cs typeface="Calibri"/>
              </a:rPr>
              <a:t>Kobe Earthquake</a:t>
            </a:r>
          </a:p>
          <a:p>
            <a:pPr marL="1179462" lvl="2">
              <a:buClr>
                <a:schemeClr val="dk1"/>
              </a:buClr>
              <a:buSzPct val="75000"/>
              <a:buFont typeface="Calibri"/>
              <a:buChar char="•"/>
            </a:pPr>
            <a:r>
              <a:rPr lang="en-US" dirty="0">
                <a:latin typeface="Calibri"/>
                <a:cs typeface="Calibri"/>
              </a:rPr>
              <a:t>Nikkei dropped sharply as people took cash out</a:t>
            </a:r>
          </a:p>
          <a:p>
            <a:endParaRPr lang="en-US" sz="2100" dirty="0">
              <a:latin typeface="Calibri"/>
              <a:cs typeface="Calibri"/>
            </a:endParaRPr>
          </a:p>
        </p:txBody>
      </p:sp>
      <p:sp>
        <p:nvSpPr>
          <p:cNvPr id="179" name="Shape 179"/>
          <p:cNvSpPr/>
          <p:nvPr/>
        </p:nvSpPr>
        <p:spPr>
          <a:xfrm>
            <a:off x="6786928" y="1909883"/>
            <a:ext cx="2065464" cy="553278"/>
          </a:xfrm>
          <a:prstGeom prst="rect">
            <a:avLst/>
          </a:prstGeom>
          <a:blipFill>
            <a:blip r:embed="rId3"/>
            <a:stretch>
              <a:fillRect/>
            </a:stretch>
          </a:blipFill>
        </p:spPr>
      </p:sp>
      <p:sp>
        <p:nvSpPr>
          <p:cNvPr id="180" name="Shape 180"/>
          <p:cNvSpPr txBox="1"/>
          <p:nvPr/>
        </p:nvSpPr>
        <p:spPr>
          <a:xfrm>
            <a:off x="6786930" y="2477579"/>
            <a:ext cx="2065463" cy="769904"/>
          </a:xfrm>
          <a:prstGeom prst="rect">
            <a:avLst/>
          </a:prstGeom>
          <a:noFill/>
          <a:ln>
            <a:noFill/>
          </a:ln>
        </p:spPr>
        <p:txBody>
          <a:bodyPr lIns="94341" tIns="47158" rIns="94341" bIns="47158" anchor="t" anchorCtr="0">
            <a:noAutofit/>
          </a:bodyPr>
          <a:lstStyle/>
          <a:p>
            <a:pPr algn="ctr">
              <a:buClr>
                <a:schemeClr val="dk1"/>
              </a:buClr>
              <a:buSzPct val="25000"/>
            </a:pPr>
            <a:r>
              <a:rPr lang="en-US" sz="1900" b="1" dirty="0">
                <a:solidFill>
                  <a:schemeClr val="dk1"/>
                </a:solidFill>
                <a:latin typeface="Courier New"/>
                <a:ea typeface="Courier New"/>
                <a:cs typeface="Courier New"/>
                <a:sym typeface="Courier New"/>
              </a:rPr>
              <a:t>Nikkei 225日経平均株価</a:t>
            </a:r>
          </a:p>
          <a:p>
            <a:endParaRPr lang="en-US" sz="1900" b="1" dirty="0">
              <a:solidFill>
                <a:schemeClr val="dk1"/>
              </a:solidFill>
              <a:latin typeface="Courier New"/>
              <a:ea typeface="Courier New"/>
              <a:cs typeface="Courier New"/>
              <a:sym typeface="Courier New"/>
            </a:endParaRPr>
          </a:p>
        </p:txBody>
      </p:sp>
      <p:sp>
        <p:nvSpPr>
          <p:cNvPr id="182" name="Shape 182"/>
          <p:cNvSpPr/>
          <p:nvPr/>
        </p:nvSpPr>
        <p:spPr>
          <a:xfrm>
            <a:off x="760165" y="1658060"/>
            <a:ext cx="6089618" cy="3746490"/>
          </a:xfrm>
          <a:prstGeom prst="rect">
            <a:avLst/>
          </a:prstGeom>
          <a:blipFill>
            <a:blip r:embed="rId4"/>
            <a:stretch>
              <a:fillRect/>
            </a:stretch>
          </a:blipFill>
        </p:spPr>
      </p:sp>
      <p:sp>
        <p:nvSpPr>
          <p:cNvPr id="183" name="Shape 183"/>
          <p:cNvSpPr/>
          <p:nvPr/>
        </p:nvSpPr>
        <p:spPr>
          <a:xfrm>
            <a:off x="6283651" y="3748504"/>
            <a:ext cx="2485230" cy="1852495"/>
          </a:xfrm>
          <a:prstGeom prst="rect">
            <a:avLst/>
          </a:prstGeom>
          <a:blipFill>
            <a:blip r:embed="rId5"/>
            <a:stretch>
              <a:fillRect/>
            </a:stretch>
          </a:blipFill>
        </p:spPr>
      </p:sp>
      <p:grpSp>
        <p:nvGrpSpPr>
          <p:cNvPr id="13" name="Group 12"/>
          <p:cNvGrpSpPr/>
          <p:nvPr/>
        </p:nvGrpSpPr>
        <p:grpSpPr>
          <a:xfrm>
            <a:off x="0" y="6721601"/>
            <a:ext cx="9646973" cy="391989"/>
            <a:chOff x="0" y="6480095"/>
            <a:chExt cx="9169400" cy="377905"/>
          </a:xfrm>
        </p:grpSpPr>
        <p:sp>
          <p:nvSpPr>
            <p:cNvPr id="14" name="Rectangle 13"/>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5" name="Rectangle 14"/>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6" name="Rectangle 15"/>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7" name="Rectangle 16"/>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8" name="Rectangle 17"/>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Shape 188"/>
          <p:cNvSpPr txBox="1">
            <a:spLocks noGrp="1"/>
          </p:cNvSpPr>
          <p:nvPr>
            <p:ph type="title"/>
          </p:nvPr>
        </p:nvSpPr>
        <p:spPr>
          <a:xfrm>
            <a:off x="873235" y="848053"/>
            <a:ext cx="7923484" cy="624750"/>
          </a:xfrm>
          <a:prstGeom prst="rect">
            <a:avLst/>
          </a:prstGeom>
        </p:spPr>
        <p:txBody>
          <a:bodyPr lIns="94341" tIns="94341" rIns="94341" bIns="94341" anchor="ctr" anchorCtr="0">
            <a:noAutofit/>
          </a:bodyPr>
          <a:lstStyle/>
          <a:p>
            <a:pPr lvl="0" rtl="0">
              <a:buNone/>
            </a:pPr>
            <a:r>
              <a:rPr lang="en-US" sz="4100" b="1" dirty="0">
                <a:latin typeface="Calibri"/>
                <a:ea typeface="Trebuchet MS"/>
                <a:cs typeface="Calibri"/>
                <a:sym typeface="Trebuchet MS"/>
              </a:rPr>
              <a:t>How Leeson Broke Barings?</a:t>
            </a:r>
          </a:p>
        </p:txBody>
      </p:sp>
      <p:sp>
        <p:nvSpPr>
          <p:cNvPr id="194" name="Shape 194"/>
          <p:cNvSpPr txBox="1">
            <a:spLocks noGrp="1"/>
          </p:cNvSpPr>
          <p:nvPr>
            <p:ph idx="1"/>
          </p:nvPr>
        </p:nvSpPr>
        <p:spPr>
          <a:xfrm>
            <a:off x="771161" y="3171919"/>
            <a:ext cx="7867811" cy="3274926"/>
          </a:xfrm>
          <a:prstGeom prst="rect">
            <a:avLst/>
          </a:prstGeom>
          <a:noFill/>
          <a:ln>
            <a:noFill/>
          </a:ln>
        </p:spPr>
        <p:txBody>
          <a:bodyPr lIns="94341" tIns="47158" rIns="94341" bIns="47158" anchor="t" anchorCtr="0">
            <a:noAutofit/>
          </a:bodyPr>
          <a:lstStyle/>
          <a:p>
            <a:pPr marL="0" indent="0">
              <a:buSzPct val="25000"/>
              <a:buNone/>
            </a:pPr>
            <a:endParaRPr/>
          </a:p>
          <a:p>
            <a:endParaRPr lang="en-US" dirty="0"/>
          </a:p>
          <a:p>
            <a:endParaRPr lang="en-US" dirty="0"/>
          </a:p>
          <a:p>
            <a:pPr marL="0" indent="0">
              <a:buNone/>
            </a:pPr>
            <a:endParaRPr lang="en-US" dirty="0"/>
          </a:p>
          <a:p>
            <a:pPr marL="353839" indent="-393154">
              <a:spcBef>
                <a:spcPts val="495"/>
              </a:spcBef>
              <a:buSzPct val="100000"/>
              <a:buFont typeface="Arial"/>
              <a:buChar char="•"/>
            </a:pPr>
            <a:r>
              <a:rPr lang="en-US" sz="2100" b="1" dirty="0">
                <a:solidFill>
                  <a:schemeClr val="dk1"/>
                </a:solidFill>
                <a:latin typeface="Calibri"/>
                <a:cs typeface="Calibri"/>
              </a:rPr>
              <a:t>January 20 – February, 1995</a:t>
            </a:r>
          </a:p>
          <a:p>
            <a:pPr marL="786308" lvl="1" indent="-353839">
              <a:spcBef>
                <a:spcPts val="495"/>
              </a:spcBef>
              <a:buClr>
                <a:schemeClr val="dk1"/>
              </a:buClr>
              <a:buSzPct val="100000"/>
              <a:buFont typeface="Arial"/>
              <a:buChar char="•"/>
            </a:pPr>
            <a:r>
              <a:rPr lang="en-US" sz="2100" dirty="0">
                <a:solidFill>
                  <a:schemeClr val="dk1"/>
                </a:solidFill>
                <a:latin typeface="Calibri"/>
                <a:cs typeface="Calibri"/>
              </a:rPr>
              <a:t>Leeson launched aggressive buying program: (3,000) 55,206 March contracts and 5,650 June contracts</a:t>
            </a:r>
          </a:p>
        </p:txBody>
      </p:sp>
      <p:sp>
        <p:nvSpPr>
          <p:cNvPr id="190" name="Shape 190"/>
          <p:cNvSpPr/>
          <p:nvPr/>
        </p:nvSpPr>
        <p:spPr>
          <a:xfrm>
            <a:off x="6860779" y="2060500"/>
            <a:ext cx="1935939" cy="553278"/>
          </a:xfrm>
          <a:prstGeom prst="rect">
            <a:avLst/>
          </a:prstGeom>
          <a:blipFill>
            <a:blip r:embed="rId3"/>
            <a:stretch>
              <a:fillRect/>
            </a:stretch>
          </a:blipFill>
        </p:spPr>
      </p:sp>
      <p:sp>
        <p:nvSpPr>
          <p:cNvPr id="191" name="Shape 191"/>
          <p:cNvSpPr txBox="1"/>
          <p:nvPr/>
        </p:nvSpPr>
        <p:spPr>
          <a:xfrm>
            <a:off x="6860779" y="2613779"/>
            <a:ext cx="1935939" cy="836030"/>
          </a:xfrm>
          <a:prstGeom prst="rect">
            <a:avLst/>
          </a:prstGeom>
          <a:noFill/>
          <a:ln>
            <a:noFill/>
          </a:ln>
        </p:spPr>
        <p:txBody>
          <a:bodyPr lIns="94341" tIns="47158" rIns="94341" bIns="47158" anchor="t" anchorCtr="0">
            <a:noAutofit/>
          </a:bodyPr>
          <a:lstStyle/>
          <a:p>
            <a:pPr algn="ctr">
              <a:buClr>
                <a:schemeClr val="dk1"/>
              </a:buClr>
              <a:buSzPct val="25000"/>
            </a:pPr>
            <a:r>
              <a:rPr lang="en-US" sz="1900" b="1" dirty="0">
                <a:solidFill>
                  <a:schemeClr val="dk1"/>
                </a:solidFill>
                <a:latin typeface="Courier New"/>
                <a:ea typeface="Courier New"/>
                <a:cs typeface="Courier New"/>
                <a:sym typeface="Courier New"/>
              </a:rPr>
              <a:t>Nikkei 225日経平均株価</a:t>
            </a:r>
          </a:p>
          <a:p>
            <a:endParaRPr lang="en-US" sz="1900" b="1" dirty="0">
              <a:solidFill>
                <a:schemeClr val="dk1"/>
              </a:solidFill>
              <a:latin typeface="Courier New"/>
              <a:ea typeface="Courier New"/>
              <a:cs typeface="Courier New"/>
              <a:sym typeface="Courier New"/>
            </a:endParaRPr>
          </a:p>
        </p:txBody>
      </p:sp>
      <p:sp>
        <p:nvSpPr>
          <p:cNvPr id="193" name="Shape 193"/>
          <p:cNvSpPr/>
          <p:nvPr/>
        </p:nvSpPr>
        <p:spPr>
          <a:xfrm>
            <a:off x="771161" y="1648845"/>
            <a:ext cx="6089618" cy="3746490"/>
          </a:xfrm>
          <a:prstGeom prst="rect">
            <a:avLst/>
          </a:prstGeom>
          <a:blipFill>
            <a:blip r:embed="rId4"/>
            <a:stretch>
              <a:fillRect/>
            </a:stretch>
          </a:blipFill>
        </p:spPr>
      </p:sp>
      <p:sp>
        <p:nvSpPr>
          <p:cNvPr id="195" name="Shape 195"/>
          <p:cNvSpPr/>
          <p:nvPr/>
        </p:nvSpPr>
        <p:spPr>
          <a:xfrm>
            <a:off x="2996595" y="3126180"/>
            <a:ext cx="786853" cy="323628"/>
          </a:xfrm>
          <a:prstGeom prst="snip1Rect">
            <a:avLst>
              <a:gd name="adj" fmla="val 16667"/>
            </a:avLst>
          </a:prstGeom>
          <a:solidFill>
            <a:schemeClr val="lt2"/>
          </a:solidFill>
          <a:ln w="19050" cap="flat">
            <a:solidFill>
              <a:schemeClr val="dk2"/>
            </a:solidFill>
            <a:prstDash val="solid"/>
            <a:round/>
            <a:headEnd type="none" w="med" len="med"/>
            <a:tailEnd type="none" w="med" len="med"/>
          </a:ln>
        </p:spPr>
        <p:txBody>
          <a:bodyPr lIns="94341" tIns="94341" rIns="94341" bIns="94341" anchor="ctr" anchorCtr="0">
            <a:noAutofit/>
          </a:bodyPr>
          <a:lstStyle/>
          <a:p>
            <a:pPr>
              <a:buNone/>
            </a:pPr>
            <a:r>
              <a:rPr lang="en-US" dirty="0"/>
              <a:t>BUY</a:t>
            </a:r>
          </a:p>
        </p:txBody>
      </p:sp>
      <p:grpSp>
        <p:nvGrpSpPr>
          <p:cNvPr id="13" name="Group 12"/>
          <p:cNvGrpSpPr/>
          <p:nvPr/>
        </p:nvGrpSpPr>
        <p:grpSpPr>
          <a:xfrm>
            <a:off x="0" y="6721601"/>
            <a:ext cx="9646973" cy="391989"/>
            <a:chOff x="0" y="6480095"/>
            <a:chExt cx="9169400" cy="377905"/>
          </a:xfrm>
        </p:grpSpPr>
        <p:sp>
          <p:nvSpPr>
            <p:cNvPr id="14" name="Rectangle 13"/>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5" name="Rectangle 14"/>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6" name="Rectangle 15"/>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7" name="Rectangle 16"/>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8" name="Rectangle 17"/>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770906" y="738282"/>
            <a:ext cx="8147866" cy="969865"/>
          </a:xfrm>
          <a:prstGeom prst="rect">
            <a:avLst/>
          </a:prstGeom>
        </p:spPr>
        <p:txBody>
          <a:bodyPr lIns="94341" tIns="94341" rIns="94341" bIns="94341" anchor="ctr" anchorCtr="0">
            <a:noAutofit/>
          </a:bodyPr>
          <a:lstStyle/>
          <a:p>
            <a:pPr lvl="0" rtl="0">
              <a:buNone/>
            </a:pPr>
            <a:r>
              <a:rPr lang="en-US" sz="4100" b="1" dirty="0">
                <a:latin typeface="Calibri"/>
                <a:ea typeface="Trebuchet MS"/>
                <a:cs typeface="Calibri"/>
                <a:sym typeface="Trebuchet MS"/>
              </a:rPr>
              <a:t>How Leeson Broke Barings?</a:t>
            </a:r>
          </a:p>
        </p:txBody>
      </p:sp>
      <p:sp>
        <p:nvSpPr>
          <p:cNvPr id="207" name="Shape 207"/>
          <p:cNvSpPr txBox="1">
            <a:spLocks noGrp="1"/>
          </p:cNvSpPr>
          <p:nvPr>
            <p:ph idx="1"/>
          </p:nvPr>
        </p:nvSpPr>
        <p:spPr>
          <a:xfrm>
            <a:off x="260549" y="2382912"/>
            <a:ext cx="8878847" cy="4203533"/>
          </a:xfrm>
          <a:prstGeom prst="rect">
            <a:avLst/>
          </a:prstGeom>
          <a:noFill/>
          <a:ln>
            <a:noFill/>
          </a:ln>
        </p:spPr>
        <p:txBody>
          <a:bodyPr lIns="94341" tIns="47158" rIns="94341" bIns="47158" anchor="t" anchorCtr="0">
            <a:noAutofit/>
          </a:bodyPr>
          <a:lstStyle/>
          <a:p>
            <a:pPr marL="0" indent="0">
              <a:buSzPct val="25000"/>
              <a:buNone/>
            </a:pPr>
            <a:endParaRPr/>
          </a:p>
          <a:p>
            <a:endParaRPr lang="en-US" sz="2100" dirty="0">
              <a:latin typeface="Calibri"/>
              <a:cs typeface="Calibri"/>
            </a:endParaRPr>
          </a:p>
          <a:p>
            <a:endParaRPr lang="en-US" sz="2100" dirty="0">
              <a:latin typeface="Calibri"/>
              <a:cs typeface="Calibri"/>
            </a:endParaRPr>
          </a:p>
          <a:p>
            <a:endParaRPr lang="en-US" sz="2100" dirty="0">
              <a:latin typeface="Calibri"/>
              <a:cs typeface="Calibri"/>
            </a:endParaRPr>
          </a:p>
          <a:p>
            <a:endParaRPr lang="en-US" sz="2100" dirty="0">
              <a:latin typeface="Calibri"/>
              <a:cs typeface="Calibri"/>
            </a:endParaRPr>
          </a:p>
          <a:p>
            <a:endParaRPr lang="en-US" sz="2100" dirty="0" smtClean="0">
              <a:latin typeface="Calibri"/>
              <a:cs typeface="Calibri"/>
            </a:endParaRPr>
          </a:p>
          <a:p>
            <a:endParaRPr lang="en-US" sz="2100" dirty="0">
              <a:latin typeface="Calibri"/>
              <a:cs typeface="Calibri"/>
            </a:endParaRPr>
          </a:p>
          <a:p>
            <a:pPr marL="851833" lvl="1" indent="-353839">
              <a:spcBef>
                <a:spcPts val="495"/>
              </a:spcBef>
              <a:buSzPct val="100000"/>
              <a:buFont typeface="Arial"/>
              <a:buChar char="•"/>
            </a:pPr>
            <a:r>
              <a:rPr lang="en-US" sz="2100" b="1" dirty="0">
                <a:solidFill>
                  <a:srgbClr val="CC0000"/>
                </a:solidFill>
                <a:latin typeface="Calibri"/>
                <a:cs typeface="Calibri"/>
              </a:rPr>
              <a:t>Barings collapsed</a:t>
            </a:r>
            <a:r>
              <a:rPr lang="en-US" sz="2100" dirty="0">
                <a:solidFill>
                  <a:schemeClr val="dk1"/>
                </a:solidFill>
                <a:latin typeface="Calibri"/>
                <a:cs typeface="Calibri"/>
              </a:rPr>
              <a:t> – could not meet huge trading obligations</a:t>
            </a:r>
          </a:p>
          <a:p>
            <a:pPr marL="851833" lvl="1" indent="-353839">
              <a:spcBef>
                <a:spcPts val="495"/>
              </a:spcBef>
              <a:buSzPct val="100000"/>
              <a:buFont typeface="Arial"/>
              <a:buChar char="•"/>
            </a:pPr>
            <a:r>
              <a:rPr lang="en-US" sz="2100" dirty="0">
                <a:solidFill>
                  <a:schemeClr val="dk1"/>
                </a:solidFill>
                <a:latin typeface="Calibri"/>
                <a:cs typeface="Calibri"/>
              </a:rPr>
              <a:t>Outstanding futures positions of $27 billion (Barings’ capital was $615 million)</a:t>
            </a:r>
          </a:p>
        </p:txBody>
      </p:sp>
      <p:sp>
        <p:nvSpPr>
          <p:cNvPr id="202" name="Shape 202"/>
          <p:cNvSpPr/>
          <p:nvPr/>
        </p:nvSpPr>
        <p:spPr>
          <a:xfrm>
            <a:off x="6860526" y="2691702"/>
            <a:ext cx="1982589" cy="553278"/>
          </a:xfrm>
          <a:prstGeom prst="rect">
            <a:avLst/>
          </a:prstGeom>
          <a:blipFill>
            <a:blip r:embed="rId3"/>
            <a:stretch>
              <a:fillRect/>
            </a:stretch>
          </a:blipFill>
        </p:spPr>
      </p:sp>
      <p:sp>
        <p:nvSpPr>
          <p:cNvPr id="203" name="Shape 203"/>
          <p:cNvSpPr txBox="1"/>
          <p:nvPr/>
        </p:nvSpPr>
        <p:spPr>
          <a:xfrm>
            <a:off x="6860526" y="3244981"/>
            <a:ext cx="1982589" cy="706887"/>
          </a:xfrm>
          <a:prstGeom prst="rect">
            <a:avLst/>
          </a:prstGeom>
          <a:noFill/>
          <a:ln>
            <a:noFill/>
          </a:ln>
        </p:spPr>
        <p:txBody>
          <a:bodyPr lIns="94341" tIns="47158" rIns="94341" bIns="47158" anchor="t" anchorCtr="0">
            <a:noAutofit/>
          </a:bodyPr>
          <a:lstStyle/>
          <a:p>
            <a:pPr algn="ctr">
              <a:buClr>
                <a:schemeClr val="dk1"/>
              </a:buClr>
              <a:buSzPct val="25000"/>
            </a:pPr>
            <a:r>
              <a:rPr lang="en-US" sz="1900" b="1" dirty="0">
                <a:solidFill>
                  <a:schemeClr val="dk1"/>
                </a:solidFill>
                <a:latin typeface="Courier New"/>
                <a:ea typeface="Courier New"/>
                <a:cs typeface="Courier New"/>
                <a:sym typeface="Courier New"/>
              </a:rPr>
              <a:t>Nikkei 225日経平均株価</a:t>
            </a:r>
          </a:p>
          <a:p>
            <a:endParaRPr lang="en-US" sz="1900" b="1" dirty="0">
              <a:solidFill>
                <a:schemeClr val="dk1"/>
              </a:solidFill>
              <a:latin typeface="Courier New"/>
              <a:ea typeface="Courier New"/>
              <a:cs typeface="Courier New"/>
              <a:sym typeface="Courier New"/>
            </a:endParaRPr>
          </a:p>
        </p:txBody>
      </p:sp>
      <p:sp>
        <p:nvSpPr>
          <p:cNvPr id="206" name="Shape 206"/>
          <p:cNvSpPr/>
          <p:nvPr/>
        </p:nvSpPr>
        <p:spPr>
          <a:xfrm>
            <a:off x="770907" y="1698996"/>
            <a:ext cx="6089618" cy="3746490"/>
          </a:xfrm>
          <a:prstGeom prst="rect">
            <a:avLst/>
          </a:prstGeom>
          <a:blipFill>
            <a:blip r:embed="rId4"/>
            <a:stretch>
              <a:fillRect/>
            </a:stretch>
          </a:blipFill>
        </p:spPr>
      </p:sp>
      <p:grpSp>
        <p:nvGrpSpPr>
          <p:cNvPr id="12" name="Group 11"/>
          <p:cNvGrpSpPr/>
          <p:nvPr/>
        </p:nvGrpSpPr>
        <p:grpSpPr>
          <a:xfrm>
            <a:off x="0" y="6721601"/>
            <a:ext cx="9646973" cy="391989"/>
            <a:chOff x="0" y="6480095"/>
            <a:chExt cx="9169400" cy="377905"/>
          </a:xfrm>
        </p:grpSpPr>
        <p:sp>
          <p:nvSpPr>
            <p:cNvPr id="13" name="Rectangle 12"/>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4" name="Rectangle 13"/>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5" name="Rectangle 14"/>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6" name="Rectangle 15"/>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7" name="Rectangle 16"/>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Shape 212"/>
          <p:cNvSpPr txBox="1">
            <a:spLocks noGrp="1"/>
          </p:cNvSpPr>
          <p:nvPr>
            <p:ph type="title"/>
          </p:nvPr>
        </p:nvSpPr>
        <p:spPr>
          <a:prstGeom prst="rect">
            <a:avLst/>
          </a:prstGeom>
          <a:noFill/>
          <a:ln>
            <a:noFill/>
          </a:ln>
        </p:spPr>
        <p:txBody>
          <a:bodyPr lIns="94341" tIns="94341" rIns="94341" bIns="94341" anchor="ctr" anchorCtr="0">
            <a:noAutofit/>
          </a:bodyPr>
          <a:lstStyle/>
          <a:p>
            <a:endParaRPr/>
          </a:p>
        </p:txBody>
      </p:sp>
      <p:sp>
        <p:nvSpPr>
          <p:cNvPr id="213" name="Shape 213"/>
          <p:cNvSpPr txBox="1">
            <a:spLocks noGrp="1"/>
          </p:cNvSpPr>
          <p:nvPr>
            <p:ph idx="1"/>
          </p:nvPr>
        </p:nvSpPr>
        <p:spPr>
          <a:prstGeom prst="rect">
            <a:avLst/>
          </a:prstGeom>
          <a:noFill/>
          <a:ln>
            <a:noFill/>
          </a:ln>
        </p:spPr>
        <p:txBody>
          <a:bodyPr lIns="94341" tIns="94341" rIns="94341" bIns="94341" anchor="t" anchorCtr="0">
            <a:noAutofit/>
          </a:bodyPr>
          <a:lstStyle/>
          <a:p>
            <a:endParaRPr/>
          </a:p>
        </p:txBody>
      </p:sp>
      <p:sp>
        <p:nvSpPr>
          <p:cNvPr id="214" name="Shape 214"/>
          <p:cNvSpPr/>
          <p:nvPr/>
        </p:nvSpPr>
        <p:spPr>
          <a:xfrm>
            <a:off x="171063" y="284871"/>
            <a:ext cx="9288910" cy="6559228"/>
          </a:xfrm>
          <a:prstGeom prst="rect">
            <a:avLst/>
          </a:prstGeom>
          <a:blipFill>
            <a:blip r:embed="rId3"/>
            <a:stretch>
              <a:fillRect/>
            </a:stretch>
          </a:blipFill>
          <a:ln w="57150" cmpd="sng">
            <a:solidFill>
              <a:schemeClr val="tx1"/>
            </a:solidFill>
          </a:ln>
          <a:effectLst>
            <a:outerShdw blurRad="50800" dist="38100" dir="2700000" algn="tl" rotWithShape="0">
              <a:prstClr val="black">
                <a:alpha val="40000"/>
              </a:prstClr>
            </a:outerShdw>
          </a:effectLst>
        </p:spPr>
      </p:sp>
      <p:grpSp>
        <p:nvGrpSpPr>
          <p:cNvPr id="10" name="Group 9"/>
          <p:cNvGrpSpPr/>
          <p:nvPr/>
        </p:nvGrpSpPr>
        <p:grpSpPr>
          <a:xfrm>
            <a:off x="0" y="6721601"/>
            <a:ext cx="9646973" cy="391989"/>
            <a:chOff x="0" y="6480095"/>
            <a:chExt cx="9169400" cy="377905"/>
          </a:xfrm>
        </p:grpSpPr>
        <p:sp>
          <p:nvSpPr>
            <p:cNvPr id="11" name="Rectangle 10"/>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2" name="Rectangle 11"/>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3" name="Rectangle 12"/>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4" name="Rectangle 13"/>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5" name="Rectangle 14"/>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214"/>
                                        </p:tgtEl>
                                        <p:attrNameLst>
                                          <p:attrName>style.visibility</p:attrName>
                                        </p:attrNameLst>
                                      </p:cBhvr>
                                      <p:to>
                                        <p:strVal val="visible"/>
                                      </p:to>
                                    </p:set>
                                    <p:animEffect transition="in" filter="strips(downLeft)">
                                      <p:cBhvr>
                                        <p:cTn id="7"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Shape 219"/>
          <p:cNvSpPr txBox="1">
            <a:spLocks noGrp="1"/>
          </p:cNvSpPr>
          <p:nvPr>
            <p:ph idx="1"/>
          </p:nvPr>
        </p:nvSpPr>
        <p:spPr>
          <a:xfrm>
            <a:off x="1539241" y="1832327"/>
            <a:ext cx="6519134" cy="3738121"/>
          </a:xfrm>
          <a:prstGeom prst="rect">
            <a:avLst/>
          </a:prstGeom>
          <a:noFill/>
          <a:ln>
            <a:noFill/>
          </a:ln>
        </p:spPr>
        <p:txBody>
          <a:bodyPr lIns="94341" tIns="47158" rIns="94341" bIns="47158" anchor="t" anchorCtr="0">
            <a:noAutofit/>
          </a:bodyPr>
          <a:lstStyle/>
          <a:p>
            <a:pPr marL="353839" indent="-353839">
              <a:lnSpc>
                <a:spcPct val="90000"/>
              </a:lnSpc>
              <a:spcBef>
                <a:spcPts val="0"/>
              </a:spcBef>
              <a:buClr>
                <a:schemeClr val="dk1"/>
              </a:buClr>
              <a:buSzPct val="100000"/>
              <a:buFont typeface="Calibri"/>
              <a:buChar char="•"/>
            </a:pPr>
            <a:r>
              <a:rPr lang="en-US" sz="3300" dirty="0">
                <a:solidFill>
                  <a:schemeClr val="dk1"/>
                </a:solidFill>
                <a:latin typeface="Calibri"/>
                <a:ea typeface="Calibri"/>
                <a:cs typeface="Calibri"/>
                <a:sym typeface="Calibri"/>
              </a:rPr>
              <a:t>The largest part of Barings’ losses came from a </a:t>
            </a:r>
            <a:r>
              <a:rPr lang="en-US" sz="3300" b="1" dirty="0">
                <a:solidFill>
                  <a:srgbClr val="C00000"/>
                </a:solidFill>
                <a:latin typeface="Calibri"/>
                <a:ea typeface="Calibri"/>
                <a:cs typeface="Calibri"/>
                <a:sym typeface="Calibri"/>
              </a:rPr>
              <a:t>massive long position in Nikkei futures. </a:t>
            </a:r>
          </a:p>
          <a:p>
            <a:endParaRPr lang="en-US" sz="3300" dirty="0">
              <a:solidFill>
                <a:schemeClr val="dk1"/>
              </a:solidFill>
              <a:latin typeface="Calibri"/>
              <a:ea typeface="Calibri"/>
              <a:cs typeface="Calibri"/>
              <a:sym typeface="Calibri"/>
            </a:endParaRPr>
          </a:p>
          <a:p>
            <a:pPr marL="353839" indent="-353839">
              <a:lnSpc>
                <a:spcPct val="90000"/>
              </a:lnSpc>
              <a:spcBef>
                <a:spcPts val="660"/>
              </a:spcBef>
              <a:buClr>
                <a:schemeClr val="dk1"/>
              </a:buClr>
              <a:buSzPct val="100000"/>
              <a:buFont typeface="Calibri"/>
              <a:buChar char="•"/>
            </a:pPr>
            <a:r>
              <a:rPr lang="en-US" sz="3300" dirty="0">
                <a:solidFill>
                  <a:schemeClr val="dk1"/>
                </a:solidFill>
                <a:latin typeface="Calibri"/>
                <a:ea typeface="Calibri"/>
                <a:cs typeface="Calibri"/>
                <a:sym typeface="Calibri"/>
              </a:rPr>
              <a:t>In January 1995, the total was 90,000 contracts or about </a:t>
            </a:r>
            <a:r>
              <a:rPr lang="en-US" sz="3300" b="1" dirty="0">
                <a:solidFill>
                  <a:srgbClr val="C00000"/>
                </a:solidFill>
                <a:latin typeface="Calibri"/>
                <a:ea typeface="Calibri"/>
                <a:cs typeface="Calibri"/>
                <a:sym typeface="Calibri"/>
              </a:rPr>
              <a:t>7.5% of total trading volume</a:t>
            </a:r>
            <a:r>
              <a:rPr lang="en-US" sz="3300" dirty="0">
                <a:solidFill>
                  <a:srgbClr val="C00000"/>
                </a:solidFill>
                <a:latin typeface="Calibri"/>
                <a:ea typeface="Calibri"/>
                <a:cs typeface="Calibri"/>
                <a:sym typeface="Calibri"/>
              </a:rPr>
              <a:t>. </a:t>
            </a:r>
          </a:p>
          <a:p>
            <a:endParaRPr lang="en-US" sz="3300" dirty="0">
              <a:solidFill>
                <a:schemeClr val="dk1"/>
              </a:solidFill>
              <a:latin typeface="Calibri"/>
              <a:ea typeface="Calibri"/>
              <a:cs typeface="Calibri"/>
              <a:sym typeface="Calibri"/>
            </a:endParaRPr>
          </a:p>
        </p:txBody>
      </p:sp>
      <p:grpSp>
        <p:nvGrpSpPr>
          <p:cNvPr id="3" name="Group 2"/>
          <p:cNvGrpSpPr/>
          <p:nvPr/>
        </p:nvGrpSpPr>
        <p:grpSpPr>
          <a:xfrm>
            <a:off x="0" y="6721601"/>
            <a:ext cx="9646973" cy="391989"/>
            <a:chOff x="0" y="6480095"/>
            <a:chExt cx="9169400" cy="377905"/>
          </a:xfrm>
        </p:grpSpPr>
        <p:sp>
          <p:nvSpPr>
            <p:cNvPr id="4" name="Rectangle 3"/>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5" name="Rectangle 4"/>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6" name="Rectangle 5"/>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7" name="Rectangle 6"/>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8" name="Rectangle 7"/>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4" name="Shape 109"/>
          <p:cNvSpPr txBox="1">
            <a:spLocks noGrp="1"/>
          </p:cNvSpPr>
          <p:nvPr>
            <p:ph type="title"/>
          </p:nvPr>
        </p:nvSpPr>
        <p:spPr>
          <a:xfrm>
            <a:off x="481014" y="284873"/>
            <a:ext cx="8658225" cy="979766"/>
          </a:xfrm>
          <a:prstGeom prst="rect">
            <a:avLst/>
          </a:prstGeom>
          <a:ln/>
        </p:spPr>
        <p:style>
          <a:lnRef idx="1">
            <a:schemeClr val="accent6"/>
          </a:lnRef>
          <a:fillRef idx="2">
            <a:schemeClr val="accent6"/>
          </a:fillRef>
          <a:effectRef idx="1">
            <a:schemeClr val="accent6"/>
          </a:effectRef>
          <a:fontRef idx="minor">
            <a:schemeClr val="dk1"/>
          </a:fontRef>
        </p:style>
        <p:txBody>
          <a:bodyPr lIns="94341" tIns="94341" rIns="94341" bIns="94341" anchor="ctr" anchorCtr="0">
            <a:noAutofit/>
          </a:bodyPr>
          <a:lstStyle/>
          <a:p>
            <a:pPr algn="r">
              <a:spcBef>
                <a:spcPts val="0"/>
              </a:spcBef>
              <a:buClr>
                <a:schemeClr val="dk1"/>
              </a:buClr>
              <a:buSzPct val="25000"/>
            </a:pPr>
            <a:r>
              <a:rPr lang="en-US" sz="3200" dirty="0" smtClean="0">
                <a:latin typeface="Calibri"/>
                <a:ea typeface="Calibri"/>
                <a:cs typeface="Calibri"/>
                <a:sym typeface="Calibri"/>
              </a:rPr>
              <a:t>Summary of Total Loss in 88888 Account</a:t>
            </a:r>
            <a:endParaRPr lang="en-US" sz="3200" dirty="0">
              <a:latin typeface="Calibri"/>
              <a:ea typeface="Calibri"/>
              <a:cs typeface="Calibri"/>
              <a:sym typeface="Calibri"/>
            </a:endParaRPr>
          </a:p>
        </p:txBody>
      </p:sp>
      <p:pic>
        <p:nvPicPr>
          <p:cNvPr id="28"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179" y="342507"/>
            <a:ext cx="1504035" cy="869439"/>
          </a:xfrm>
          <a:prstGeom prst="roundRect">
            <a:avLst>
              <a:gd name="adj" fmla="val 8594"/>
            </a:avLst>
          </a:prstGeom>
          <a:solidFill>
            <a:srgbClr val="FFFFFF">
              <a:shade val="85000"/>
            </a:srgbClr>
          </a:solidFill>
          <a:ln>
            <a:noFill/>
          </a:ln>
          <a:effectLst/>
          <a:extLst/>
        </p:spPr>
      </p:pic>
      <p:grpSp>
        <p:nvGrpSpPr>
          <p:cNvPr id="2" name="Group 33"/>
          <p:cNvGrpSpPr/>
          <p:nvPr/>
        </p:nvGrpSpPr>
        <p:grpSpPr>
          <a:xfrm>
            <a:off x="0" y="6721601"/>
            <a:ext cx="9646973" cy="391989"/>
            <a:chOff x="0" y="6480095"/>
            <a:chExt cx="9169400" cy="377905"/>
          </a:xfrm>
        </p:grpSpPr>
        <p:sp>
          <p:nvSpPr>
            <p:cNvPr id="35" name="Rectangle 34"/>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36" name="Rectangle 35"/>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37" name="Rectangle 36"/>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38" name="Rectangle 37"/>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39" name="Rectangle 38"/>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pic>
        <p:nvPicPr>
          <p:cNvPr id="22" name="Picture 21"/>
          <p:cNvPicPr/>
          <p:nvPr/>
        </p:nvPicPr>
        <p:blipFill rotWithShape="1">
          <a:blip r:embed="rId4"/>
          <a:srcRect l="1429" t="7627" r="19723" b="8899"/>
          <a:stretch/>
        </p:blipFill>
        <p:spPr bwMode="auto">
          <a:xfrm>
            <a:off x="890765" y="1496045"/>
            <a:ext cx="7749645" cy="4598807"/>
          </a:xfrm>
          <a:prstGeom prst="rect">
            <a:avLst/>
          </a:prstGeom>
          <a:ln>
            <a:noFill/>
          </a:ln>
          <a:extLst>
            <a:ext uri="{53640926-AAD7-44D8-BBD7-CCE9431645EC}">
              <a14:shadowObscured xmlns:mv="urn:schemas-microsoft-com:mac:vml"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a14="http://schemas.microsoft.com/office/drawing/2010/main" xmlns:lc="http://schemas.openxmlformats.org/drawingml/2006/lockedCanvas"/>
            </a:ext>
          </a:extLst>
        </p:spPr>
      </p:pic>
    </p:spTree>
  </p:cSld>
  <p:clrMapOvr>
    <a:masterClrMapping/>
  </p:clrMapOvr>
  <p:transition spd="slow">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9" name="Shape 139"/>
          <p:cNvSpPr txBox="1">
            <a:spLocks noGrp="1"/>
          </p:cNvSpPr>
          <p:nvPr>
            <p:ph idx="1"/>
          </p:nvPr>
        </p:nvSpPr>
        <p:spPr>
          <a:xfrm>
            <a:off x="760897" y="1656760"/>
            <a:ext cx="8007983" cy="4520086"/>
          </a:xfrm>
          <a:prstGeom prst="rect">
            <a:avLst/>
          </a:prstGeom>
          <a:noFill/>
          <a:ln>
            <a:noFill/>
          </a:ln>
        </p:spPr>
        <p:txBody>
          <a:bodyPr lIns="94341" tIns="47158" rIns="94341" bIns="47158" anchor="t" anchorCtr="0">
            <a:noAutofit/>
          </a:bodyPr>
          <a:lstStyle/>
          <a:p>
            <a:pPr marL="0" indent="0">
              <a:lnSpc>
                <a:spcPct val="90000"/>
              </a:lnSpc>
              <a:spcBef>
                <a:spcPts val="557"/>
              </a:spcBef>
              <a:buClr>
                <a:schemeClr val="dk1"/>
              </a:buClr>
              <a:buSzPct val="168750"/>
              <a:buNone/>
            </a:pPr>
            <a:r>
              <a:rPr lang="en-US" sz="2400" b="1" dirty="0" smtClean="0">
                <a:latin typeface="Calibri"/>
                <a:cs typeface="Calibri"/>
              </a:rPr>
              <a:t>1. A</a:t>
            </a:r>
            <a:r>
              <a:rPr lang="en-US" sz="2400" b="1" dirty="0" smtClean="0">
                <a:solidFill>
                  <a:schemeClr val="dk1"/>
                </a:solidFill>
                <a:latin typeface="Calibri"/>
                <a:ea typeface="Calibri"/>
                <a:cs typeface="Calibri"/>
                <a:sym typeface="Calibri"/>
              </a:rPr>
              <a:t>voided </a:t>
            </a:r>
            <a:r>
              <a:rPr lang="en-US" sz="2400" b="1" dirty="0">
                <a:solidFill>
                  <a:schemeClr val="dk1"/>
                </a:solidFill>
                <a:latin typeface="Calibri"/>
                <a:ea typeface="Calibri"/>
                <a:cs typeface="Calibri"/>
                <a:sym typeface="Calibri"/>
              </a:rPr>
              <a:t>disclosure of </a:t>
            </a:r>
            <a:r>
              <a:rPr lang="en-US" sz="2400" b="1" dirty="0" err="1">
                <a:solidFill>
                  <a:schemeClr val="dk1"/>
                </a:solidFill>
                <a:latin typeface="Calibri"/>
                <a:ea typeface="Calibri"/>
                <a:cs typeface="Calibri"/>
                <a:sym typeface="Calibri"/>
              </a:rPr>
              <a:t>unhedged</a:t>
            </a:r>
            <a:r>
              <a:rPr lang="en-US" sz="2400" b="1" dirty="0">
                <a:solidFill>
                  <a:schemeClr val="dk1"/>
                </a:solidFill>
                <a:latin typeface="Calibri"/>
                <a:ea typeface="Calibri"/>
                <a:cs typeface="Calibri"/>
                <a:sym typeface="Calibri"/>
              </a:rPr>
              <a:t> positions</a:t>
            </a:r>
            <a:r>
              <a:rPr lang="en-US" sz="2400" dirty="0">
                <a:solidFill>
                  <a:schemeClr val="dk1"/>
                </a:solidFill>
                <a:latin typeface="Calibri"/>
                <a:ea typeface="Calibri"/>
                <a:cs typeface="Calibri"/>
                <a:sym typeface="Calibri"/>
              </a:rPr>
              <a:t> in the reports to Baring Securities Japan Limited(BSJ) and Baring Securities Limited (BSL</a:t>
            </a:r>
            <a:r>
              <a:rPr lang="en-US" sz="2400" dirty="0" smtClean="0">
                <a:solidFill>
                  <a:schemeClr val="dk1"/>
                </a:solidFill>
                <a:latin typeface="Calibri"/>
                <a:ea typeface="Calibri"/>
                <a:cs typeface="Calibri"/>
                <a:sym typeface="Calibri"/>
              </a:rPr>
              <a:t>).</a:t>
            </a:r>
          </a:p>
          <a:p>
            <a:pPr marL="0" indent="0">
              <a:lnSpc>
                <a:spcPct val="90000"/>
              </a:lnSpc>
              <a:spcBef>
                <a:spcPts val="557"/>
              </a:spcBef>
              <a:buClr>
                <a:schemeClr val="dk1"/>
              </a:buClr>
              <a:buSzPct val="168750"/>
              <a:buNone/>
            </a:pPr>
            <a:endParaRPr lang="en-US" sz="1000" dirty="0" smtClean="0">
              <a:solidFill>
                <a:schemeClr val="dk1"/>
              </a:solidFill>
              <a:latin typeface="Calibri"/>
              <a:ea typeface="Calibri"/>
              <a:cs typeface="Calibri"/>
              <a:sym typeface="Calibri"/>
            </a:endParaRPr>
          </a:p>
          <a:p>
            <a:pPr marL="0" indent="0">
              <a:lnSpc>
                <a:spcPct val="90000"/>
              </a:lnSpc>
              <a:spcBef>
                <a:spcPts val="557"/>
              </a:spcBef>
              <a:buClr>
                <a:schemeClr val="dk1"/>
              </a:buClr>
              <a:buSzPct val="100000"/>
              <a:buNone/>
            </a:pPr>
            <a:r>
              <a:rPr lang="en-US" sz="2400" b="1" dirty="0" smtClean="0">
                <a:latin typeface="Calibri"/>
                <a:cs typeface="Calibri"/>
              </a:rPr>
              <a:t>2. R</a:t>
            </a:r>
            <a:r>
              <a:rPr lang="en-US" sz="2400" b="1" dirty="0" smtClean="0">
                <a:solidFill>
                  <a:schemeClr val="dk1"/>
                </a:solidFill>
                <a:latin typeface="Calibri"/>
                <a:ea typeface="Calibri"/>
                <a:cs typeface="Calibri"/>
                <a:sym typeface="Calibri"/>
              </a:rPr>
              <a:t>ecord </a:t>
            </a:r>
            <a:r>
              <a:rPr lang="en-US" sz="2400" b="1" dirty="0">
                <a:solidFill>
                  <a:schemeClr val="dk1"/>
                </a:solidFill>
                <a:latin typeface="Calibri"/>
                <a:ea typeface="Calibri"/>
                <a:cs typeface="Calibri"/>
                <a:sym typeface="Calibri"/>
              </a:rPr>
              <a:t>fictitious trades</a:t>
            </a:r>
            <a:r>
              <a:rPr lang="en-US" sz="2400" dirty="0">
                <a:solidFill>
                  <a:schemeClr val="dk1"/>
                </a:solidFill>
                <a:latin typeface="Calibri"/>
                <a:ea typeface="Calibri"/>
                <a:cs typeface="Calibri"/>
                <a:sym typeface="Calibri"/>
              </a:rPr>
              <a:t> between the accounts of BSL and BSJ and Account </a:t>
            </a:r>
            <a:r>
              <a:rPr lang="en-US" sz="2400" dirty="0" smtClean="0">
                <a:solidFill>
                  <a:schemeClr val="dk1"/>
                </a:solidFill>
                <a:latin typeface="Calibri"/>
                <a:ea typeface="Calibri"/>
                <a:cs typeface="Calibri"/>
                <a:sym typeface="Calibri"/>
              </a:rPr>
              <a:t>88888.</a:t>
            </a:r>
          </a:p>
          <a:p>
            <a:pPr marL="0" indent="0">
              <a:lnSpc>
                <a:spcPct val="90000"/>
              </a:lnSpc>
              <a:spcBef>
                <a:spcPts val="557"/>
              </a:spcBef>
              <a:buClr>
                <a:schemeClr val="dk1"/>
              </a:buClr>
              <a:buSzPct val="100000"/>
              <a:buNone/>
            </a:pPr>
            <a:endParaRPr lang="en-US" sz="1500" dirty="0" smtClean="0">
              <a:solidFill>
                <a:schemeClr val="dk1"/>
              </a:solidFill>
              <a:latin typeface="Calibri"/>
              <a:ea typeface="Calibri"/>
              <a:cs typeface="Calibri"/>
              <a:sym typeface="Calibri"/>
            </a:endParaRPr>
          </a:p>
          <a:p>
            <a:pPr marL="0" indent="0">
              <a:lnSpc>
                <a:spcPct val="90000"/>
              </a:lnSpc>
              <a:spcBef>
                <a:spcPts val="557"/>
              </a:spcBef>
              <a:buClr>
                <a:schemeClr val="dk1"/>
              </a:buClr>
              <a:buSzPct val="100000"/>
              <a:buNone/>
            </a:pPr>
            <a:r>
              <a:rPr lang="en-US" sz="2400" dirty="0" smtClean="0">
                <a:solidFill>
                  <a:schemeClr val="dk1"/>
                </a:solidFill>
                <a:latin typeface="Calibri"/>
                <a:ea typeface="Calibri"/>
                <a:cs typeface="Calibri"/>
                <a:sym typeface="Calibri"/>
              </a:rPr>
              <a:t>3. Leeson </a:t>
            </a:r>
            <a:r>
              <a:rPr lang="en-US" sz="2400" dirty="0">
                <a:solidFill>
                  <a:schemeClr val="dk1"/>
                </a:solidFill>
                <a:latin typeface="Calibri"/>
                <a:ea typeface="Calibri"/>
                <a:cs typeface="Calibri"/>
                <a:sym typeface="Calibri"/>
              </a:rPr>
              <a:t>often </a:t>
            </a:r>
            <a:r>
              <a:rPr lang="en-US" sz="2400" b="1" dirty="0">
                <a:solidFill>
                  <a:schemeClr val="dk1"/>
                </a:solidFill>
                <a:latin typeface="Calibri"/>
                <a:ea typeface="Calibri"/>
                <a:cs typeface="Calibri"/>
                <a:sym typeface="Calibri"/>
              </a:rPr>
              <a:t>instructed his settlements staff to record fictitious trades</a:t>
            </a:r>
            <a:r>
              <a:rPr lang="en-US" sz="2400" dirty="0">
                <a:solidFill>
                  <a:schemeClr val="dk1"/>
                </a:solidFill>
                <a:latin typeface="Calibri"/>
                <a:ea typeface="Calibri"/>
                <a:cs typeface="Calibri"/>
                <a:sym typeface="Calibri"/>
              </a:rPr>
              <a:t> in the accounting system.</a:t>
            </a:r>
          </a:p>
          <a:p>
            <a:pPr marL="0" indent="0">
              <a:lnSpc>
                <a:spcPct val="90000"/>
              </a:lnSpc>
              <a:spcBef>
                <a:spcPts val="557"/>
              </a:spcBef>
              <a:buClr>
                <a:schemeClr val="dk1"/>
              </a:buClr>
              <a:buSzPct val="100000"/>
              <a:buNone/>
            </a:pPr>
            <a:endParaRPr lang="en-US" sz="800" dirty="0" smtClean="0">
              <a:solidFill>
                <a:schemeClr val="dk1"/>
              </a:solidFill>
              <a:latin typeface="Calibri"/>
              <a:ea typeface="Calibri"/>
              <a:cs typeface="Calibri"/>
              <a:sym typeface="Calibri"/>
            </a:endParaRPr>
          </a:p>
          <a:p>
            <a:pPr marL="39315" indent="0">
              <a:lnSpc>
                <a:spcPct val="90000"/>
              </a:lnSpc>
              <a:spcBef>
                <a:spcPts val="557"/>
              </a:spcBef>
              <a:buClr>
                <a:schemeClr val="dk1"/>
              </a:buClr>
              <a:buSzPct val="136363"/>
              <a:buNone/>
            </a:pPr>
            <a:r>
              <a:rPr lang="en-US" sz="2400" dirty="0" smtClean="0">
                <a:solidFill>
                  <a:schemeClr val="dk1"/>
                </a:solidFill>
                <a:latin typeface="Calibri"/>
                <a:ea typeface="Calibri"/>
                <a:cs typeface="Calibri"/>
                <a:sym typeface="Calibri"/>
              </a:rPr>
              <a:t>-</a:t>
            </a:r>
            <a:r>
              <a:rPr lang="en-US" sz="2100" dirty="0" smtClean="0">
                <a:solidFill>
                  <a:schemeClr val="dk1"/>
                </a:solidFill>
                <a:latin typeface="Calibri"/>
                <a:ea typeface="Calibri"/>
                <a:cs typeface="Calibri"/>
                <a:sym typeface="Calibri"/>
              </a:rPr>
              <a:t>The </a:t>
            </a:r>
            <a:r>
              <a:rPr lang="en-US" sz="2100" dirty="0">
                <a:solidFill>
                  <a:schemeClr val="dk1"/>
                </a:solidFill>
                <a:latin typeface="Calibri"/>
                <a:ea typeface="Calibri"/>
                <a:cs typeface="Calibri"/>
                <a:sym typeface="Calibri"/>
              </a:rPr>
              <a:t>effect was that </a:t>
            </a:r>
            <a:r>
              <a:rPr lang="en-US" sz="2100" dirty="0" err="1">
                <a:solidFill>
                  <a:schemeClr val="dk1"/>
                </a:solidFill>
                <a:latin typeface="Calibri"/>
                <a:ea typeface="Calibri"/>
                <a:cs typeface="Calibri"/>
                <a:sym typeface="Calibri"/>
              </a:rPr>
              <a:t>unhedged</a:t>
            </a:r>
            <a:r>
              <a:rPr lang="en-US" sz="2100" dirty="0">
                <a:solidFill>
                  <a:schemeClr val="dk1"/>
                </a:solidFill>
                <a:latin typeface="Calibri"/>
                <a:ea typeface="Calibri"/>
                <a:cs typeface="Calibri"/>
                <a:sym typeface="Calibri"/>
              </a:rPr>
              <a:t> positions were transferred from the BSJ or BSL accounts to Account 88888, so that </a:t>
            </a:r>
            <a:r>
              <a:rPr lang="en-US" sz="2100" u="sng" dirty="0">
                <a:solidFill>
                  <a:srgbClr val="FF0000"/>
                </a:solidFill>
                <a:latin typeface="Calibri"/>
                <a:ea typeface="Calibri"/>
                <a:cs typeface="Calibri"/>
                <a:sym typeface="Calibri"/>
              </a:rPr>
              <a:t>no </a:t>
            </a:r>
            <a:r>
              <a:rPr lang="en-US" sz="2100" u="sng" dirty="0" err="1">
                <a:solidFill>
                  <a:srgbClr val="FF0000"/>
                </a:solidFill>
                <a:latin typeface="Calibri"/>
                <a:ea typeface="Calibri"/>
                <a:cs typeface="Calibri"/>
                <a:sym typeface="Calibri"/>
              </a:rPr>
              <a:t>unhedged</a:t>
            </a:r>
            <a:r>
              <a:rPr lang="en-US" sz="2100" u="sng" dirty="0">
                <a:solidFill>
                  <a:srgbClr val="FF0000"/>
                </a:solidFill>
                <a:latin typeface="Calibri"/>
                <a:ea typeface="Calibri"/>
                <a:cs typeface="Calibri"/>
                <a:sym typeface="Calibri"/>
              </a:rPr>
              <a:t> positions were reported </a:t>
            </a:r>
            <a:r>
              <a:rPr lang="en-US" sz="2100" dirty="0">
                <a:solidFill>
                  <a:schemeClr val="dk1"/>
                </a:solidFill>
                <a:latin typeface="Calibri"/>
                <a:ea typeface="Calibri"/>
                <a:cs typeface="Calibri"/>
                <a:sym typeface="Calibri"/>
              </a:rPr>
              <a:t>at the end of the day</a:t>
            </a:r>
            <a:r>
              <a:rPr lang="en-US" sz="2100" dirty="0" smtClean="0">
                <a:solidFill>
                  <a:schemeClr val="dk1"/>
                </a:solidFill>
                <a:latin typeface="Calibri"/>
                <a:ea typeface="Calibri"/>
                <a:cs typeface="Calibri"/>
                <a:sym typeface="Calibri"/>
              </a:rPr>
              <a:t>.</a:t>
            </a:r>
          </a:p>
          <a:p>
            <a:pPr marL="0" indent="0">
              <a:lnSpc>
                <a:spcPct val="90000"/>
              </a:lnSpc>
              <a:spcBef>
                <a:spcPts val="351"/>
              </a:spcBef>
              <a:buClr>
                <a:schemeClr val="dk1"/>
              </a:buClr>
              <a:buSzPct val="34000"/>
              <a:buNone/>
            </a:pPr>
            <a:r>
              <a:rPr lang="en-US" sz="2100" dirty="0" smtClean="0">
                <a:solidFill>
                  <a:schemeClr val="dk1"/>
                </a:solidFill>
                <a:latin typeface="Calibri"/>
                <a:ea typeface="Calibri"/>
                <a:cs typeface="Calibri"/>
                <a:sym typeface="Calibri"/>
              </a:rPr>
              <a:t>	-This </a:t>
            </a:r>
            <a:r>
              <a:rPr lang="en-US" sz="2100" dirty="0">
                <a:solidFill>
                  <a:schemeClr val="dk1"/>
                </a:solidFill>
                <a:latin typeface="Calibri"/>
                <a:ea typeface="Calibri"/>
                <a:cs typeface="Calibri"/>
                <a:sym typeface="Calibri"/>
              </a:rPr>
              <a:t>practice effectively </a:t>
            </a:r>
            <a:r>
              <a:rPr lang="en-US" sz="2100" u="sng" dirty="0">
                <a:solidFill>
                  <a:srgbClr val="FF0000"/>
                </a:solidFill>
                <a:latin typeface="Calibri"/>
                <a:ea typeface="Calibri"/>
                <a:cs typeface="Calibri"/>
                <a:sym typeface="Calibri"/>
              </a:rPr>
              <a:t>reduced margin calls from SIMEX </a:t>
            </a:r>
          </a:p>
          <a:p>
            <a:endParaRPr lang="en-US" sz="2400" u="sng" dirty="0">
              <a:solidFill>
                <a:srgbClr val="FF0000"/>
              </a:solidFill>
              <a:latin typeface="Calibri"/>
              <a:ea typeface="Calibri"/>
              <a:cs typeface="Calibri"/>
              <a:sym typeface="Calibri"/>
            </a:endParaRPr>
          </a:p>
          <a:p>
            <a:endParaRPr lang="en-US" sz="2400" u="sng" dirty="0">
              <a:solidFill>
                <a:srgbClr val="FF0000"/>
              </a:solidFill>
              <a:latin typeface="Calibri"/>
              <a:ea typeface="Calibri"/>
              <a:cs typeface="Calibri"/>
              <a:sym typeface="Calibri"/>
            </a:endParaRPr>
          </a:p>
          <a:p>
            <a:endParaRPr lang="en-US" sz="2400" u="sng" dirty="0">
              <a:solidFill>
                <a:srgbClr val="FF0000"/>
              </a:solidFill>
              <a:latin typeface="Calibri"/>
              <a:ea typeface="Calibri"/>
              <a:cs typeface="Calibri"/>
              <a:sym typeface="Calibri"/>
            </a:endParaRPr>
          </a:p>
          <a:p>
            <a:endParaRPr lang="en-US" sz="2400" u="sng" dirty="0">
              <a:solidFill>
                <a:srgbClr val="FF0000"/>
              </a:solidFill>
              <a:latin typeface="Calibri"/>
              <a:ea typeface="Calibri"/>
              <a:cs typeface="Calibri"/>
              <a:sym typeface="Calibri"/>
            </a:endParaRPr>
          </a:p>
        </p:txBody>
      </p:sp>
      <p:sp>
        <p:nvSpPr>
          <p:cNvPr id="9" name="Shape 109"/>
          <p:cNvSpPr txBox="1">
            <a:spLocks/>
          </p:cNvSpPr>
          <p:nvPr/>
        </p:nvSpPr>
        <p:spPr>
          <a:xfrm>
            <a:off x="481014" y="284873"/>
            <a:ext cx="8658225" cy="979766"/>
          </a:xfrm>
          <a:prstGeom prst="rect">
            <a:avLst/>
          </a:prstGeom>
        </p:spPr>
        <p:style>
          <a:lnRef idx="1">
            <a:schemeClr val="accent6"/>
          </a:lnRef>
          <a:fillRef idx="2">
            <a:schemeClr val="accent6"/>
          </a:fillRef>
          <a:effectRef idx="1">
            <a:schemeClr val="accent6"/>
          </a:effectRef>
          <a:fontRef idx="minor">
            <a:schemeClr val="dk1"/>
          </a:fontRef>
        </p:style>
        <p:txBody>
          <a:bodyPr vert="horz" lIns="94341" tIns="94341" rIns="94341" bIns="94341" rtlCol="0" anchor="ctr" anchorCtr="0">
            <a:noAutofit/>
          </a:bodyPr>
          <a:lstStyle/>
          <a:p>
            <a:pPr algn="ctr" defTabSz="943569">
              <a:buClr>
                <a:schemeClr val="dk1"/>
              </a:buClr>
              <a:buSzPct val="25000"/>
              <a:defRPr/>
            </a:pPr>
            <a:r>
              <a:rPr lang="en-US" sz="2600" kern="1200" dirty="0" smtClean="0">
                <a:latin typeface="Calibri"/>
                <a:ea typeface="Calibri"/>
                <a:cs typeface="Calibri"/>
                <a:sym typeface="Calibri"/>
              </a:rPr>
              <a:t>               Manipulating the Trading </a:t>
            </a:r>
            <a:r>
              <a:rPr lang="en-US" sz="2600" kern="1200" smtClean="0">
                <a:latin typeface="Calibri"/>
                <a:ea typeface="Calibri"/>
                <a:cs typeface="Calibri"/>
                <a:sym typeface="Calibri"/>
              </a:rPr>
              <a:t>and  Accounting </a:t>
            </a:r>
            <a:r>
              <a:rPr lang="en-US" sz="2600" kern="1200" dirty="0" smtClean="0">
                <a:latin typeface="Calibri"/>
                <a:ea typeface="Calibri"/>
                <a:cs typeface="Calibri"/>
                <a:sym typeface="Calibri"/>
              </a:rPr>
              <a:t>Record</a:t>
            </a:r>
            <a:endParaRPr lang="en-US" sz="2600" kern="1200" dirty="0">
              <a:latin typeface="Calibri"/>
              <a:ea typeface="Calibri"/>
              <a:cs typeface="Calibri"/>
              <a:sym typeface="Calibri"/>
            </a:endParaRPr>
          </a:p>
        </p:txBody>
      </p:sp>
      <p:pic>
        <p:nvPicPr>
          <p:cNvPr id="10"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179" y="342507"/>
            <a:ext cx="1504035" cy="869439"/>
          </a:xfrm>
          <a:prstGeom prst="roundRect">
            <a:avLst>
              <a:gd name="adj" fmla="val 8594"/>
            </a:avLst>
          </a:prstGeom>
          <a:solidFill>
            <a:srgbClr val="FFFFFF">
              <a:shade val="85000"/>
            </a:srgbClr>
          </a:solidFill>
          <a:ln>
            <a:noFill/>
          </a:ln>
          <a:effectLst/>
          <a:extLst/>
        </p:spPr>
      </p:pic>
      <p:grpSp>
        <p:nvGrpSpPr>
          <p:cNvPr id="12" name="Group 11"/>
          <p:cNvGrpSpPr/>
          <p:nvPr/>
        </p:nvGrpSpPr>
        <p:grpSpPr>
          <a:xfrm>
            <a:off x="0" y="6721601"/>
            <a:ext cx="9646973" cy="391989"/>
            <a:chOff x="0" y="6480095"/>
            <a:chExt cx="9169400" cy="377905"/>
          </a:xfrm>
        </p:grpSpPr>
        <p:sp>
          <p:nvSpPr>
            <p:cNvPr id="13" name="Rectangle 12"/>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4" name="Rectangle 13"/>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5" name="Rectangle 14"/>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6" name="Rectangle 15"/>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7" name="Rectangle 16"/>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4" name="Shape 109"/>
          <p:cNvSpPr txBox="1">
            <a:spLocks noGrp="1"/>
          </p:cNvSpPr>
          <p:nvPr>
            <p:ph type="title"/>
          </p:nvPr>
        </p:nvSpPr>
        <p:spPr>
          <a:xfrm>
            <a:off x="481014" y="284873"/>
            <a:ext cx="8658225" cy="979766"/>
          </a:xfrm>
          <a:prstGeom prst="rect">
            <a:avLst/>
          </a:prstGeom>
          <a:ln/>
        </p:spPr>
        <p:style>
          <a:lnRef idx="1">
            <a:schemeClr val="accent6"/>
          </a:lnRef>
          <a:fillRef idx="2">
            <a:schemeClr val="accent6"/>
          </a:fillRef>
          <a:effectRef idx="1">
            <a:schemeClr val="accent6"/>
          </a:effectRef>
          <a:fontRef idx="minor">
            <a:schemeClr val="dk1"/>
          </a:fontRef>
        </p:style>
        <p:txBody>
          <a:bodyPr lIns="94341" tIns="94341" rIns="94341" bIns="94341" anchor="ctr" anchorCtr="0">
            <a:noAutofit/>
          </a:bodyPr>
          <a:lstStyle/>
          <a:p>
            <a:pPr algn="r">
              <a:spcBef>
                <a:spcPts val="0"/>
              </a:spcBef>
              <a:buClr>
                <a:schemeClr val="dk1"/>
              </a:buClr>
              <a:buSzPct val="25000"/>
            </a:pPr>
            <a:r>
              <a:rPr lang="en-US" sz="3600" dirty="0" smtClean="0">
                <a:latin typeface="Calibri"/>
                <a:ea typeface="Calibri"/>
                <a:cs typeface="Calibri"/>
                <a:sym typeface="Calibri"/>
              </a:rPr>
              <a:t>Summary of Nick </a:t>
            </a:r>
            <a:r>
              <a:rPr lang="en-US" sz="3600" dirty="0" err="1">
                <a:latin typeface="Calibri"/>
                <a:ea typeface="Calibri"/>
                <a:cs typeface="Calibri"/>
                <a:sym typeface="Calibri"/>
              </a:rPr>
              <a:t>Leeson’s</a:t>
            </a:r>
            <a:r>
              <a:rPr lang="en-US" sz="3600" dirty="0">
                <a:latin typeface="Calibri"/>
                <a:ea typeface="Calibri"/>
                <a:cs typeface="Calibri"/>
                <a:sym typeface="Calibri"/>
              </a:rPr>
              <a:t> Activities</a:t>
            </a:r>
          </a:p>
        </p:txBody>
      </p:sp>
      <p:sp>
        <p:nvSpPr>
          <p:cNvPr id="15" name="Shape 110"/>
          <p:cNvSpPr txBox="1">
            <a:spLocks noGrp="1"/>
          </p:cNvSpPr>
          <p:nvPr>
            <p:ph type="body" idx="1"/>
          </p:nvPr>
        </p:nvSpPr>
        <p:spPr>
          <a:xfrm>
            <a:off x="481060" y="1422718"/>
            <a:ext cx="4250521" cy="663748"/>
          </a:xfrm>
          <a:prstGeom prst="rect">
            <a:avLst/>
          </a:prstGeom>
          <a:solidFill>
            <a:srgbClr val="0070C0"/>
          </a:solidFill>
          <a:ln w="9525" cap="flat">
            <a:solidFill>
              <a:srgbClr val="4A86E8"/>
            </a:solidFill>
            <a:prstDash val="solid"/>
            <a:round/>
            <a:headEnd type="none" w="med" len="med"/>
            <a:tailEnd type="none" w="med" len="med"/>
          </a:ln>
        </p:spPr>
        <p:txBody>
          <a:bodyPr lIns="94341" tIns="94341" rIns="94341" bIns="94341" anchor="b" anchorCtr="0">
            <a:normAutofit/>
          </a:bodyPr>
          <a:lstStyle/>
          <a:p>
            <a:pPr>
              <a:spcBef>
                <a:spcPts val="0"/>
              </a:spcBef>
              <a:buClr>
                <a:schemeClr val="dk1"/>
              </a:buClr>
              <a:buSzPct val="25000"/>
            </a:pPr>
            <a:r>
              <a:rPr lang="en-US" sz="3100" dirty="0">
                <a:solidFill>
                  <a:schemeClr val="bg1"/>
                </a:solidFill>
                <a:latin typeface="Calibri"/>
                <a:ea typeface="Calibri"/>
                <a:cs typeface="Calibri"/>
                <a:sym typeface="Calibri"/>
              </a:rPr>
              <a:t>Authorized</a:t>
            </a:r>
          </a:p>
        </p:txBody>
      </p:sp>
      <p:sp>
        <p:nvSpPr>
          <p:cNvPr id="16" name="Shape 111"/>
          <p:cNvSpPr txBox="1">
            <a:spLocks noGrp="1"/>
          </p:cNvSpPr>
          <p:nvPr>
            <p:ph type="body" idx="4294967295"/>
          </p:nvPr>
        </p:nvSpPr>
        <p:spPr>
          <a:xfrm>
            <a:off x="481013" y="2213118"/>
            <a:ext cx="4250613" cy="2631307"/>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lIns="94341" tIns="94341" rIns="94341" bIns="94341" anchor="t" anchorCtr="0">
            <a:noAutofit/>
          </a:bodyPr>
          <a:lstStyle/>
          <a:p>
            <a:pPr indent="-131051">
              <a:spcBef>
                <a:spcPts val="0"/>
              </a:spcBef>
              <a:buClr>
                <a:schemeClr val="dk1"/>
              </a:buClr>
              <a:buFont typeface="Calibri"/>
              <a:buChar char="•"/>
            </a:pPr>
            <a:r>
              <a:rPr lang="en-US" sz="1900" dirty="0">
                <a:latin typeface="Calibri" pitchFamily="34" charset="0"/>
                <a:ea typeface="Calibri"/>
                <a:cs typeface="Calibri" pitchFamily="34" charset="0"/>
                <a:sym typeface="Calibri"/>
              </a:rPr>
              <a:t>Arbitraging</a:t>
            </a:r>
          </a:p>
          <a:p>
            <a:pPr marL="471785" indent="0">
              <a:spcBef>
                <a:spcPts val="578"/>
              </a:spcBef>
            </a:pPr>
            <a:r>
              <a:rPr lang="en-US" sz="1900" dirty="0">
                <a:latin typeface="Calibri" pitchFamily="34" charset="0"/>
                <a:ea typeface="Calibri"/>
                <a:cs typeface="Calibri" pitchFamily="34" charset="0"/>
                <a:sym typeface="Calibri"/>
              </a:rPr>
              <a:t>On</a:t>
            </a:r>
            <a:r>
              <a:rPr lang="en-US" sz="1900" dirty="0" smtClean="0">
                <a:latin typeface="Calibri" pitchFamily="34" charset="0"/>
                <a:ea typeface="Calibri"/>
                <a:cs typeface="Calibri" pitchFamily="34" charset="0"/>
                <a:sym typeface="Calibri"/>
              </a:rPr>
              <a:t> exchanges </a:t>
            </a:r>
            <a:r>
              <a:rPr lang="en-US" sz="1900" dirty="0">
                <a:latin typeface="Calibri" pitchFamily="34" charset="0"/>
                <a:ea typeface="Calibri"/>
                <a:cs typeface="Calibri" pitchFamily="34" charset="0"/>
                <a:sym typeface="Calibri"/>
              </a:rPr>
              <a:t>with the Nikkei 225 in SIMEX and OSE</a:t>
            </a:r>
          </a:p>
          <a:p>
            <a:pPr indent="-131051">
              <a:spcBef>
                <a:spcPts val="578"/>
              </a:spcBef>
              <a:buClr>
                <a:schemeClr val="dk1"/>
              </a:buClr>
              <a:buFont typeface="Calibri"/>
              <a:buChar char="•"/>
            </a:pPr>
            <a:r>
              <a:rPr lang="en-US" sz="1900" dirty="0">
                <a:latin typeface="Calibri" pitchFamily="34" charset="0"/>
                <a:cs typeface="Calibri" pitchFamily="34" charset="0"/>
              </a:rPr>
              <a:t>Switching: try to capitalize on small price differences between the futures contracts. </a:t>
            </a:r>
          </a:p>
          <a:p>
            <a:pPr indent="-131051">
              <a:spcBef>
                <a:spcPts val="660"/>
              </a:spcBef>
              <a:buClr>
                <a:schemeClr val="dk1"/>
              </a:buClr>
              <a:buFont typeface="Calibri"/>
              <a:buChar char="•"/>
            </a:pPr>
            <a:r>
              <a:rPr lang="en-US" sz="1900" dirty="0">
                <a:latin typeface="Calibri" pitchFamily="34" charset="0"/>
                <a:ea typeface="Calibri"/>
                <a:cs typeface="Calibri" pitchFamily="34" charset="0"/>
                <a:sym typeface="Calibri"/>
              </a:rPr>
              <a:t>Trading on </a:t>
            </a:r>
            <a:r>
              <a:rPr lang="en-US" sz="1900" dirty="0" smtClean="0">
                <a:latin typeface="Calibri" pitchFamily="34" charset="0"/>
                <a:ea typeface="Calibri"/>
                <a:cs typeface="Calibri" pitchFamily="34" charset="0"/>
                <a:sym typeface="Calibri"/>
              </a:rPr>
              <a:t>futures </a:t>
            </a:r>
            <a:r>
              <a:rPr lang="en-US" sz="1900" dirty="0">
                <a:latin typeface="Calibri" pitchFamily="34" charset="0"/>
                <a:ea typeface="Calibri"/>
                <a:cs typeface="Calibri" pitchFamily="34" charset="0"/>
                <a:sym typeface="Calibri"/>
              </a:rPr>
              <a:t>on behalf o</a:t>
            </a:r>
            <a:r>
              <a:rPr lang="en-US" sz="1900" dirty="0">
                <a:latin typeface="Calibri" pitchFamily="34" charset="0"/>
                <a:cs typeface="Calibri" pitchFamily="34" charset="0"/>
              </a:rPr>
              <a:t>f </a:t>
            </a:r>
            <a:r>
              <a:rPr lang="en-US" sz="1900" dirty="0">
                <a:latin typeface="Calibri" pitchFamily="34" charset="0"/>
                <a:ea typeface="Calibri"/>
                <a:cs typeface="Calibri" pitchFamily="34" charset="0"/>
                <a:sym typeface="Calibri"/>
              </a:rPr>
              <a:t>Barings Group Clients’</a:t>
            </a:r>
          </a:p>
          <a:p>
            <a:pPr algn="ctr"/>
            <a:endParaRPr lang="en-US" sz="1900" dirty="0">
              <a:latin typeface="Calibri" pitchFamily="34" charset="0"/>
              <a:ea typeface="Calibri"/>
              <a:cs typeface="Calibri" pitchFamily="34" charset="0"/>
              <a:sym typeface="Calibri"/>
            </a:endParaRPr>
          </a:p>
          <a:p>
            <a:pPr marL="222787" indent="0">
              <a:spcBef>
                <a:spcPts val="0"/>
              </a:spcBef>
              <a:buClr>
                <a:schemeClr val="dk1"/>
              </a:buClr>
              <a:buSzPct val="100000"/>
            </a:pPr>
            <a:endParaRPr lang="en-US" sz="1900" dirty="0">
              <a:latin typeface="Calibri" pitchFamily="34" charset="0"/>
              <a:ea typeface="Calibri"/>
              <a:cs typeface="Calibri" pitchFamily="34" charset="0"/>
              <a:sym typeface="Calibri"/>
            </a:endParaRPr>
          </a:p>
        </p:txBody>
      </p:sp>
      <p:sp>
        <p:nvSpPr>
          <p:cNvPr id="17" name="Shape 112"/>
          <p:cNvSpPr txBox="1">
            <a:spLocks noGrp="1"/>
          </p:cNvSpPr>
          <p:nvPr>
            <p:ph type="body" idx="3"/>
          </p:nvPr>
        </p:nvSpPr>
        <p:spPr>
          <a:xfrm>
            <a:off x="4850460" y="1422718"/>
            <a:ext cx="4252416" cy="663748"/>
          </a:xfrm>
          <a:prstGeom prst="rect">
            <a:avLst/>
          </a:prstGeom>
          <a:solidFill>
            <a:schemeClr val="accent6"/>
          </a:solidFill>
          <a:ln w="9525" cap="flat">
            <a:solidFill>
              <a:schemeClr val="accent6"/>
            </a:solidFill>
            <a:prstDash val="solid"/>
            <a:round/>
            <a:headEnd type="none" w="med" len="med"/>
            <a:tailEnd type="none" w="med" len="med"/>
          </a:ln>
        </p:spPr>
        <p:txBody>
          <a:bodyPr lIns="94341" tIns="94341" rIns="94341" bIns="94341" anchor="b" anchorCtr="0">
            <a:noAutofit/>
          </a:bodyPr>
          <a:lstStyle/>
          <a:p>
            <a:pPr>
              <a:spcBef>
                <a:spcPts val="0"/>
              </a:spcBef>
              <a:buClr>
                <a:schemeClr val="dk1"/>
              </a:buClr>
              <a:buSzPct val="25000"/>
            </a:pPr>
            <a:r>
              <a:rPr lang="en-US" sz="3100" dirty="0">
                <a:solidFill>
                  <a:schemeClr val="bg1"/>
                </a:solidFill>
                <a:latin typeface="Calibri"/>
                <a:ea typeface="Calibri"/>
                <a:cs typeface="Calibri"/>
                <a:sym typeface="Calibri"/>
              </a:rPr>
              <a:t>Unauthorized</a:t>
            </a:r>
          </a:p>
        </p:txBody>
      </p:sp>
      <p:sp>
        <p:nvSpPr>
          <p:cNvPr id="18" name="Shape 113"/>
          <p:cNvSpPr txBox="1">
            <a:spLocks/>
          </p:cNvSpPr>
          <p:nvPr/>
        </p:nvSpPr>
        <p:spPr>
          <a:xfrm>
            <a:off x="4888624" y="2213118"/>
            <a:ext cx="4252282" cy="2608315"/>
          </a:xfrm>
          <a:prstGeom prst="rect">
            <a:avLst/>
          </a:prstGeom>
          <a:ln w="15875" cap="flat" cmpd="sng" algn="ctr">
            <a:solidFill>
              <a:schemeClr val="accent6">
                <a:shade val="80000"/>
                <a:lumMod val="90000"/>
              </a:schemeClr>
            </a:solidFill>
            <a:prstDash val="solid"/>
            <a:headEnd type="none" w="med" len="med"/>
            <a:tailEnd type="none" w="med" len="med"/>
          </a:ln>
        </p:spPr>
        <p:style>
          <a:lnRef idx="2">
            <a:schemeClr val="accent6"/>
          </a:lnRef>
          <a:fillRef idx="1">
            <a:schemeClr val="lt1"/>
          </a:fillRef>
          <a:effectRef idx="0">
            <a:schemeClr val="accent6"/>
          </a:effectRef>
          <a:fontRef idx="minor">
            <a:schemeClr val="dk1"/>
          </a:fontRef>
        </p:style>
        <p:txBody>
          <a:bodyPr lIns="94341" tIns="94341" rIns="94341" bIns="94341" anchor="t" anchorCtr="0">
            <a:noAutofit/>
          </a:bodyPr>
          <a:lstStyle/>
          <a:p>
            <a:pPr marL="353839" indent="-131051" defTabSz="943569">
              <a:buClr>
                <a:schemeClr val="dk1"/>
              </a:buClr>
              <a:buSzPct val="100000"/>
              <a:buFont typeface="Calibri"/>
              <a:buChar char="•"/>
              <a:defRPr/>
            </a:pPr>
            <a:r>
              <a:rPr lang="en-US" sz="1900" dirty="0" smtClean="0">
                <a:latin typeface="Calibri"/>
                <a:ea typeface="Calibri"/>
                <a:cs typeface="Calibri"/>
                <a:sym typeface="Calibri"/>
              </a:rPr>
              <a:t>Contracts in SIMEX on </a:t>
            </a:r>
            <a:r>
              <a:rPr lang="en-US" sz="1900" i="1" dirty="0" smtClean="0">
                <a:solidFill>
                  <a:srgbClr val="FF0000"/>
                </a:solidFill>
                <a:latin typeface="Calibri"/>
                <a:ea typeface="Calibri"/>
                <a:cs typeface="Calibri"/>
                <a:sym typeface="Calibri"/>
              </a:rPr>
              <a:t>long futures</a:t>
            </a:r>
            <a:r>
              <a:rPr lang="en-US" sz="1900" dirty="0" smtClean="0">
                <a:latin typeface="Calibri"/>
                <a:ea typeface="Calibri"/>
                <a:cs typeface="Calibri"/>
                <a:sym typeface="Calibri"/>
              </a:rPr>
              <a:t> linked to </a:t>
            </a:r>
            <a:r>
              <a:rPr lang="en-US" sz="1900" dirty="0" smtClean="0">
                <a:solidFill>
                  <a:srgbClr val="FF0000"/>
                </a:solidFill>
                <a:latin typeface="Calibri"/>
                <a:ea typeface="Calibri"/>
                <a:cs typeface="Calibri"/>
                <a:sym typeface="Calibri"/>
              </a:rPr>
              <a:t>Nikkei 225</a:t>
            </a:r>
          </a:p>
          <a:p>
            <a:pPr marL="353839" indent="-131051" defTabSz="943569">
              <a:spcBef>
                <a:spcPts val="660"/>
              </a:spcBef>
              <a:buClr>
                <a:schemeClr val="dk1"/>
              </a:buClr>
              <a:buSzPct val="100000"/>
              <a:buFont typeface="Calibri"/>
              <a:buChar char="•"/>
              <a:defRPr/>
            </a:pPr>
            <a:r>
              <a:rPr lang="en-US" sz="1900" dirty="0" smtClean="0">
                <a:latin typeface="Calibri"/>
                <a:ea typeface="Calibri"/>
                <a:cs typeface="Calibri"/>
                <a:sym typeface="Calibri"/>
              </a:rPr>
              <a:t>Short on futures written </a:t>
            </a:r>
          </a:p>
          <a:p>
            <a:pPr marL="766650" lvl="1" indent="-111394" defTabSz="943569">
              <a:spcBef>
                <a:spcPts val="578"/>
              </a:spcBef>
              <a:buClr>
                <a:schemeClr val="dk1"/>
              </a:buClr>
              <a:buSzPct val="100000"/>
              <a:buFont typeface="Calibri"/>
              <a:buChar char="–"/>
              <a:defRPr/>
            </a:pPr>
            <a:r>
              <a:rPr lang="en-US" sz="1900" dirty="0" smtClean="0">
                <a:latin typeface="Calibri"/>
                <a:ea typeface="Calibri"/>
                <a:cs typeface="Calibri"/>
                <a:sym typeface="Calibri"/>
              </a:rPr>
              <a:t>on the JGB</a:t>
            </a:r>
          </a:p>
          <a:p>
            <a:pPr marL="766650" lvl="1" indent="-111394" defTabSz="943569">
              <a:spcBef>
                <a:spcPts val="578"/>
              </a:spcBef>
              <a:buClr>
                <a:schemeClr val="dk1"/>
              </a:buClr>
              <a:buSzPct val="100000"/>
              <a:buFont typeface="Calibri"/>
              <a:buChar char="–"/>
              <a:defRPr/>
            </a:pPr>
            <a:r>
              <a:rPr lang="en-US" sz="1900" dirty="0" smtClean="0">
                <a:latin typeface="Calibri"/>
                <a:ea typeface="Calibri"/>
                <a:cs typeface="Calibri"/>
                <a:sym typeface="Calibri"/>
              </a:rPr>
              <a:t>on the </a:t>
            </a:r>
            <a:r>
              <a:rPr lang="en-US" sz="1900" dirty="0" err="1" smtClean="0">
                <a:latin typeface="Calibri"/>
                <a:ea typeface="Calibri"/>
                <a:cs typeface="Calibri"/>
                <a:sym typeface="Calibri"/>
              </a:rPr>
              <a:t>Euroyen</a:t>
            </a:r>
            <a:r>
              <a:rPr lang="en-US" sz="1900" dirty="0" smtClean="0">
                <a:latin typeface="Calibri"/>
                <a:ea typeface="Calibri"/>
                <a:cs typeface="Calibri"/>
                <a:sym typeface="Calibri"/>
              </a:rPr>
              <a:t> exchange rates</a:t>
            </a:r>
          </a:p>
          <a:p>
            <a:pPr marL="353839" indent="-131051" defTabSz="943569">
              <a:spcBef>
                <a:spcPts val="660"/>
              </a:spcBef>
              <a:buClr>
                <a:schemeClr val="dk1"/>
              </a:buClr>
              <a:buSzPct val="100000"/>
              <a:buFont typeface="Calibri"/>
              <a:buChar char="•"/>
              <a:defRPr/>
            </a:pPr>
            <a:r>
              <a:rPr lang="en-US" sz="1900" dirty="0" smtClean="0">
                <a:latin typeface="Calibri"/>
                <a:ea typeface="Calibri"/>
                <a:cs typeface="Calibri"/>
                <a:sym typeface="Calibri"/>
              </a:rPr>
              <a:t>Sold </a:t>
            </a:r>
            <a:r>
              <a:rPr lang="en-US" sz="1900" i="1" dirty="0" smtClean="0">
                <a:solidFill>
                  <a:srgbClr val="FF0000"/>
                </a:solidFill>
                <a:latin typeface="Calibri"/>
                <a:ea typeface="Calibri"/>
                <a:cs typeface="Calibri"/>
                <a:sym typeface="Calibri"/>
              </a:rPr>
              <a:t>straddles</a:t>
            </a:r>
            <a:r>
              <a:rPr lang="en-US" sz="1900" dirty="0" smtClean="0">
                <a:latin typeface="Calibri"/>
                <a:ea typeface="Calibri"/>
                <a:cs typeface="Calibri"/>
                <a:sym typeface="Calibri"/>
              </a:rPr>
              <a:t>: same maturity based on a stable market expectation</a:t>
            </a:r>
          </a:p>
          <a:p>
            <a:pPr marL="353839" indent="-157262" defTabSz="943569">
              <a:spcBef>
                <a:spcPts val="619"/>
              </a:spcBef>
              <a:buSzPct val="100000"/>
              <a:defRPr/>
            </a:pPr>
            <a:endParaRPr lang="en-US" sz="1900" dirty="0">
              <a:latin typeface="Calibri"/>
              <a:ea typeface="Calibri"/>
              <a:cs typeface="Calibri"/>
              <a:sym typeface="Calibri"/>
            </a:endParaRPr>
          </a:p>
        </p:txBody>
      </p:sp>
      <p:cxnSp>
        <p:nvCxnSpPr>
          <p:cNvPr id="19" name="Shape 114"/>
          <p:cNvCxnSpPr/>
          <p:nvPr/>
        </p:nvCxnSpPr>
        <p:spPr>
          <a:xfrm>
            <a:off x="2638597" y="4993790"/>
            <a:ext cx="0" cy="456812"/>
          </a:xfrm>
          <a:prstGeom prst="straightConnector1">
            <a:avLst/>
          </a:prstGeom>
          <a:noFill/>
          <a:ln w="57150" cap="flat">
            <a:solidFill>
              <a:schemeClr val="accent1"/>
            </a:solidFill>
            <a:prstDash val="solid"/>
            <a:round/>
            <a:headEnd type="none" w="med" len="med"/>
            <a:tailEnd type="stealth" w="lg" len="lg"/>
          </a:ln>
        </p:spPr>
      </p:cxnSp>
      <p:sp>
        <p:nvSpPr>
          <p:cNvPr id="25" name="Rectangle 24"/>
          <p:cNvSpPr/>
          <p:nvPr/>
        </p:nvSpPr>
        <p:spPr>
          <a:xfrm>
            <a:off x="481012" y="5564783"/>
            <a:ext cx="4315170" cy="7584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lvl="0" algn="ctr"/>
            <a:endParaRPr lang="en-US" dirty="0" smtClean="0">
              <a:solidFill>
                <a:schemeClr val="bg1"/>
              </a:solidFill>
              <a:latin typeface="Calibri"/>
              <a:ea typeface="Calibri"/>
              <a:cs typeface="Calibri"/>
              <a:sym typeface="Calibri"/>
            </a:endParaRPr>
          </a:p>
          <a:p>
            <a:pPr lvl="0" algn="ctr"/>
            <a:r>
              <a:rPr lang="en-US" sz="2100" b="1" dirty="0" smtClean="0">
                <a:solidFill>
                  <a:schemeClr val="bg1"/>
                </a:solidFill>
                <a:latin typeface="Calibri"/>
                <a:ea typeface="Calibri"/>
                <a:cs typeface="Calibri"/>
                <a:sym typeface="Calibri"/>
              </a:rPr>
              <a:t>Accumulated </a:t>
            </a:r>
            <a:r>
              <a:rPr lang="en-US" sz="2100" b="1" dirty="0">
                <a:solidFill>
                  <a:schemeClr val="bg1"/>
                </a:solidFill>
                <a:latin typeface="Calibri"/>
                <a:ea typeface="Calibri"/>
                <a:cs typeface="Calibri"/>
                <a:sym typeface="Calibri"/>
              </a:rPr>
              <a:t>a Japanese port. In stock index futures on Nikkei 225</a:t>
            </a:r>
          </a:p>
          <a:p>
            <a:pPr algn="ctr"/>
            <a:endParaRPr lang="en-US" dirty="0">
              <a:solidFill>
                <a:schemeClr val="bg1"/>
              </a:solidFill>
            </a:endParaRPr>
          </a:p>
        </p:txBody>
      </p:sp>
      <p:sp>
        <p:nvSpPr>
          <p:cNvPr id="26" name="Rectangle 25"/>
          <p:cNvSpPr/>
          <p:nvPr/>
        </p:nvSpPr>
        <p:spPr>
          <a:xfrm>
            <a:off x="4970463" y="5564782"/>
            <a:ext cx="4088606" cy="758406"/>
          </a:xfrm>
          <a:prstGeom prst="rect">
            <a:avLst/>
          </a:prstGeom>
          <a:solidFill>
            <a:schemeClr val="accent6"/>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4357" tIns="47178" rIns="94357" bIns="47178" rtlCol="0" anchor="ctr"/>
          <a:lstStyle/>
          <a:p>
            <a:pPr algn="ctr">
              <a:spcBef>
                <a:spcPts val="660"/>
              </a:spcBef>
              <a:buClr>
                <a:schemeClr val="dk1"/>
              </a:buClr>
              <a:buSzPct val="25000"/>
            </a:pPr>
            <a:endParaRPr lang="en-US" sz="2100" b="1" dirty="0" smtClean="0">
              <a:solidFill>
                <a:schemeClr val="bg1"/>
              </a:solidFill>
              <a:latin typeface="Calibri"/>
              <a:ea typeface="Calibri"/>
              <a:cs typeface="Calibri"/>
              <a:sym typeface="Calibri"/>
            </a:endParaRPr>
          </a:p>
          <a:p>
            <a:pPr algn="ctr">
              <a:spcBef>
                <a:spcPts val="660"/>
              </a:spcBef>
              <a:buClr>
                <a:schemeClr val="dk1"/>
              </a:buClr>
              <a:buSzPct val="25000"/>
            </a:pPr>
            <a:r>
              <a:rPr lang="en-US" sz="2100" b="1" dirty="0" smtClean="0">
                <a:solidFill>
                  <a:schemeClr val="bg1"/>
                </a:solidFill>
                <a:latin typeface="Calibri"/>
                <a:ea typeface="Calibri"/>
                <a:cs typeface="Calibri"/>
                <a:sym typeface="Calibri"/>
              </a:rPr>
              <a:t>Huge </a:t>
            </a:r>
            <a:r>
              <a:rPr lang="en-US" sz="2100" b="1" dirty="0">
                <a:solidFill>
                  <a:schemeClr val="bg1"/>
                </a:solidFill>
                <a:latin typeface="Calibri"/>
                <a:ea typeface="Calibri"/>
                <a:cs typeface="Calibri"/>
                <a:sym typeface="Calibri"/>
              </a:rPr>
              <a:t>losses after the market fall </a:t>
            </a:r>
          </a:p>
          <a:p>
            <a:pPr algn="ctr">
              <a:spcBef>
                <a:spcPts val="660"/>
              </a:spcBef>
              <a:buClr>
                <a:schemeClr val="dk1"/>
              </a:buClr>
              <a:buSzPct val="25000"/>
            </a:pPr>
            <a:r>
              <a:rPr lang="en-US" sz="2100" b="1" dirty="0">
                <a:solidFill>
                  <a:schemeClr val="bg1"/>
                </a:solidFill>
                <a:latin typeface="Calibri"/>
                <a:ea typeface="Calibri"/>
                <a:cs typeface="Calibri"/>
                <a:sym typeface="Calibri"/>
              </a:rPr>
              <a:t>(due to the earthquake)</a:t>
            </a:r>
          </a:p>
          <a:p>
            <a:pPr algn="ctr"/>
            <a:endParaRPr lang="en-US" sz="2100" b="1" dirty="0">
              <a:solidFill>
                <a:schemeClr val="bg1"/>
              </a:solidFill>
            </a:endParaRPr>
          </a:p>
        </p:txBody>
      </p:sp>
      <p:cxnSp>
        <p:nvCxnSpPr>
          <p:cNvPr id="27" name="Shape 114"/>
          <p:cNvCxnSpPr/>
          <p:nvPr/>
        </p:nvCxnSpPr>
        <p:spPr>
          <a:xfrm>
            <a:off x="7014765" y="4956561"/>
            <a:ext cx="0" cy="456812"/>
          </a:xfrm>
          <a:prstGeom prst="straightConnector1">
            <a:avLst/>
          </a:prstGeom>
          <a:ln w="57150">
            <a:headEnd type="none" w="med" len="med"/>
            <a:tailEnd type="stealth" w="lg" len="lg"/>
          </a:ln>
        </p:spPr>
        <p:style>
          <a:lnRef idx="1">
            <a:schemeClr val="accent6"/>
          </a:lnRef>
          <a:fillRef idx="0">
            <a:schemeClr val="accent6"/>
          </a:fillRef>
          <a:effectRef idx="0">
            <a:schemeClr val="accent6"/>
          </a:effectRef>
          <a:fontRef idx="minor">
            <a:schemeClr val="tx1"/>
          </a:fontRef>
        </p:style>
      </p:cxnSp>
      <p:pic>
        <p:nvPicPr>
          <p:cNvPr id="28"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179" y="342507"/>
            <a:ext cx="1504035" cy="869439"/>
          </a:xfrm>
          <a:prstGeom prst="roundRect">
            <a:avLst>
              <a:gd name="adj" fmla="val 8594"/>
            </a:avLst>
          </a:prstGeom>
          <a:solidFill>
            <a:srgbClr val="FFFFFF">
              <a:shade val="85000"/>
            </a:srgbClr>
          </a:solidFill>
          <a:ln>
            <a:noFill/>
          </a:ln>
          <a:effectLst/>
          <a:extLst/>
        </p:spPr>
      </p:pic>
      <p:grpSp>
        <p:nvGrpSpPr>
          <p:cNvPr id="34" name="Group 33"/>
          <p:cNvGrpSpPr/>
          <p:nvPr/>
        </p:nvGrpSpPr>
        <p:grpSpPr>
          <a:xfrm>
            <a:off x="0" y="6721601"/>
            <a:ext cx="9646973" cy="391989"/>
            <a:chOff x="0" y="6480095"/>
            <a:chExt cx="9169400" cy="377905"/>
          </a:xfrm>
        </p:grpSpPr>
        <p:sp>
          <p:nvSpPr>
            <p:cNvPr id="35" name="Rectangle 34"/>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36" name="Rectangle 35"/>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37" name="Rectangle 36"/>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38" name="Rectangle 37"/>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39" name="Rectangle 38"/>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withEffect">
                                  <p:stCondLst>
                                    <p:cond delay="0"/>
                                  </p:stCondLst>
                                  <p:childTnLst>
                                    <p:set>
                                      <p:cBhvr>
                                        <p:cTn id="6" dur="1" fill="hold">
                                          <p:stCondLst>
                                            <p:cond delay="0"/>
                                          </p:stCondLst>
                                        </p:cTn>
                                        <p:tgtEl>
                                          <p:spTgt spid="15">
                                            <p:bg/>
                                          </p:spTgt>
                                        </p:tgtEl>
                                        <p:attrNameLst>
                                          <p:attrName>style.visibility</p:attrName>
                                        </p:attrNameLst>
                                      </p:cBhvr>
                                      <p:to>
                                        <p:strVal val="visible"/>
                                      </p:to>
                                    </p:set>
                                    <p:anim calcmode="lin" valueType="num">
                                      <p:cBhvr additive="base">
                                        <p:cTn id="7" dur="500" fill="hold"/>
                                        <p:tgtEl>
                                          <p:spTgt spid="1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5">
                                            <p:bg/>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50000" decel="50000" fill="hold" grpId="0"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0-#ppt_h/2"/>
                                          </p:val>
                                        </p:tav>
                                        <p:tav tm="100000">
                                          <p:val>
                                            <p:strVal val="#ppt_y"/>
                                          </p:val>
                                        </p:tav>
                                      </p:tavLst>
                                    </p:anim>
                                  </p:childTnLst>
                                </p:cTn>
                              </p:par>
                              <p:par>
                                <p:cTn id="15" presetID="2" presetClass="entr" presetSubtype="1" accel="50000" decel="50000" fill="hold" grpId="0" nodeType="withEffect">
                                  <p:stCondLst>
                                    <p:cond delay="0"/>
                                  </p:stCondLst>
                                  <p:childTnLst>
                                    <p:set>
                                      <p:cBhvr>
                                        <p:cTn id="16" dur="1" fill="hold">
                                          <p:stCondLst>
                                            <p:cond delay="0"/>
                                          </p:stCondLst>
                                        </p:cTn>
                                        <p:tgtEl>
                                          <p:spTgt spid="17">
                                            <p:bg/>
                                          </p:spTgt>
                                        </p:tgtEl>
                                        <p:attrNameLst>
                                          <p:attrName>style.visibility</p:attrName>
                                        </p:attrNameLst>
                                      </p:cBhvr>
                                      <p:to>
                                        <p:strVal val="visible"/>
                                      </p:to>
                                    </p:set>
                                    <p:anim calcmode="lin" valueType="num">
                                      <p:cBhvr additive="base">
                                        <p:cTn id="17" dur="500" fill="hold"/>
                                        <p:tgtEl>
                                          <p:spTgt spid="17">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7">
                                            <p:bg/>
                                          </p:spTgt>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 accel="50000" decel="50000" fill="hold" grpId="0" nodeType="clickEffect">
                                  <p:stCondLst>
                                    <p:cond delay="0"/>
                                  </p:stCondLst>
                                  <p:childTnLst>
                                    <p:set>
                                      <p:cBhvr>
                                        <p:cTn id="22" dur="1" fill="hold">
                                          <p:stCondLst>
                                            <p:cond delay="0"/>
                                          </p:stCondLst>
                                        </p:cTn>
                                        <p:tgtEl>
                                          <p:spTgt spid="17">
                                            <p:txEl>
                                              <p:pRg st="0" end="0"/>
                                            </p:txEl>
                                          </p:spTgt>
                                        </p:tgtEl>
                                        <p:attrNameLst>
                                          <p:attrName>style.visibility</p:attrName>
                                        </p:attrNameLst>
                                      </p:cBhvr>
                                      <p:to>
                                        <p:strVal val="visible"/>
                                      </p:to>
                                    </p:set>
                                    <p:anim calcmode="lin" valueType="num">
                                      <p:cBhvr additive="base">
                                        <p:cTn id="23"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7">
                                            <p:txEl>
                                              <p:pRg st="0" end="0"/>
                                            </p:txEl>
                                          </p:spTgt>
                                        </p:tgtEl>
                                        <p:attrNameLst>
                                          <p:attrName>ppt_y</p:attrName>
                                        </p:attrNameLst>
                                      </p:cBhvr>
                                      <p:tavLst>
                                        <p:tav tm="0">
                                          <p:val>
                                            <p:strVal val="0-#ppt_h/2"/>
                                          </p:val>
                                        </p:tav>
                                        <p:tav tm="100000">
                                          <p:val>
                                            <p:strVal val="#ppt_y"/>
                                          </p:val>
                                        </p:tav>
                                      </p:tavLst>
                                    </p:anim>
                                  </p:childTnLst>
                                </p:cTn>
                              </p:par>
                              <p:par>
                                <p:cTn id="25" presetID="2" presetClass="entr" presetSubtype="1" accel="50000" decel="50000" fill="hold" grpId="0" nodeType="withEffect">
                                  <p:stCondLst>
                                    <p:cond delay="0"/>
                                  </p:stCondLst>
                                  <p:childTnLst>
                                    <p:set>
                                      <p:cBhvr>
                                        <p:cTn id="26" dur="1" fill="hold">
                                          <p:stCondLst>
                                            <p:cond delay="0"/>
                                          </p:stCondLst>
                                        </p:cTn>
                                        <p:tgtEl>
                                          <p:spTgt spid="16">
                                            <p:bg/>
                                          </p:spTgt>
                                        </p:tgtEl>
                                        <p:attrNameLst>
                                          <p:attrName>style.visibility</p:attrName>
                                        </p:attrNameLst>
                                      </p:cBhvr>
                                      <p:to>
                                        <p:strVal val="visible"/>
                                      </p:to>
                                    </p:set>
                                    <p:anim calcmode="lin" valueType="num">
                                      <p:cBhvr additive="base">
                                        <p:cTn id="27" dur="500" fill="hold"/>
                                        <p:tgtEl>
                                          <p:spTgt spid="16">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bg/>
                                          </p:spTgt>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1" accel="50000" decel="50000" fill="hold" grpId="0" nodeType="clickEffect">
                                  <p:stCondLst>
                                    <p:cond delay="0"/>
                                  </p:stCondLst>
                                  <p:childTnLst>
                                    <p:set>
                                      <p:cBhvr>
                                        <p:cTn id="32" dur="1" fill="hold">
                                          <p:stCondLst>
                                            <p:cond delay="0"/>
                                          </p:stCondLst>
                                        </p:cTn>
                                        <p:tgtEl>
                                          <p:spTgt spid="16">
                                            <p:txEl>
                                              <p:pRg st="0" end="0"/>
                                            </p:txEl>
                                          </p:spTgt>
                                        </p:tgtEl>
                                        <p:attrNameLst>
                                          <p:attrName>style.visibility</p:attrName>
                                        </p:attrNameLst>
                                      </p:cBhvr>
                                      <p:to>
                                        <p:strVal val="visible"/>
                                      </p:to>
                                    </p:set>
                                    <p:anim calcmode="lin" valueType="num">
                                      <p:cBhvr additive="base">
                                        <p:cTn id="33"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1" accel="50000" decel="50000" fill="hold" grpId="0" nodeType="clickEffect">
                                  <p:stCondLst>
                                    <p:cond delay="0"/>
                                  </p:stCondLst>
                                  <p:childTnLst>
                                    <p:set>
                                      <p:cBhvr>
                                        <p:cTn id="38" dur="1" fill="hold">
                                          <p:stCondLst>
                                            <p:cond delay="0"/>
                                          </p:stCondLst>
                                        </p:cTn>
                                        <p:tgtEl>
                                          <p:spTgt spid="16">
                                            <p:txEl>
                                              <p:pRg st="1" end="1"/>
                                            </p:txEl>
                                          </p:spTgt>
                                        </p:tgtEl>
                                        <p:attrNameLst>
                                          <p:attrName>style.visibility</p:attrName>
                                        </p:attrNameLst>
                                      </p:cBhvr>
                                      <p:to>
                                        <p:strVal val="visible"/>
                                      </p:to>
                                    </p:set>
                                    <p:anim calcmode="lin" valueType="num">
                                      <p:cBhvr additive="base">
                                        <p:cTn id="39"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6">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1" accel="50000" decel="50000" fill="hold" grpId="0" nodeType="clickEffect">
                                  <p:stCondLst>
                                    <p:cond delay="0"/>
                                  </p:stCondLst>
                                  <p:childTnLst>
                                    <p:set>
                                      <p:cBhvr>
                                        <p:cTn id="44" dur="1" fill="hold">
                                          <p:stCondLst>
                                            <p:cond delay="0"/>
                                          </p:stCondLst>
                                        </p:cTn>
                                        <p:tgtEl>
                                          <p:spTgt spid="16">
                                            <p:txEl>
                                              <p:pRg st="2" end="2"/>
                                            </p:txEl>
                                          </p:spTgt>
                                        </p:tgtEl>
                                        <p:attrNameLst>
                                          <p:attrName>style.visibility</p:attrName>
                                        </p:attrNameLst>
                                      </p:cBhvr>
                                      <p:to>
                                        <p:strVal val="visible"/>
                                      </p:to>
                                    </p:set>
                                    <p:anim calcmode="lin" valueType="num">
                                      <p:cBhvr additive="base">
                                        <p:cTn id="45"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6">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1" accel="50000" decel="50000" fill="hold" grpId="0" nodeType="clickEffect">
                                  <p:stCondLst>
                                    <p:cond delay="0"/>
                                  </p:stCondLst>
                                  <p:childTnLst>
                                    <p:set>
                                      <p:cBhvr>
                                        <p:cTn id="50" dur="1" fill="hold">
                                          <p:stCondLst>
                                            <p:cond delay="0"/>
                                          </p:stCondLst>
                                        </p:cTn>
                                        <p:tgtEl>
                                          <p:spTgt spid="16">
                                            <p:txEl>
                                              <p:pRg st="3" end="3"/>
                                            </p:txEl>
                                          </p:spTgt>
                                        </p:tgtEl>
                                        <p:attrNameLst>
                                          <p:attrName>style.visibility</p:attrName>
                                        </p:attrNameLst>
                                      </p:cBhvr>
                                      <p:to>
                                        <p:strVal val="visible"/>
                                      </p:to>
                                    </p:set>
                                    <p:anim calcmode="lin" valueType="num">
                                      <p:cBhvr additive="base">
                                        <p:cTn id="51"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6">
                                            <p:txEl>
                                              <p:pRg st="3" end="3"/>
                                            </p:txEl>
                                          </p:spTgt>
                                        </p:tgtEl>
                                        <p:attrNameLst>
                                          <p:attrName>ppt_y</p:attrName>
                                        </p:attrNameLst>
                                      </p:cBhvr>
                                      <p:tavLst>
                                        <p:tav tm="0">
                                          <p:val>
                                            <p:strVal val="0-#ppt_h/2"/>
                                          </p:val>
                                        </p:tav>
                                        <p:tav tm="100000">
                                          <p:val>
                                            <p:strVal val="#ppt_y"/>
                                          </p:val>
                                        </p:tav>
                                      </p:tavLst>
                                    </p:anim>
                                  </p:childTnLst>
                                </p:cTn>
                              </p:par>
                              <p:par>
                                <p:cTn id="53" presetID="2" presetClass="entr" presetSubtype="1" accel="50000" decel="5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5"/>
                                        </p:tgtEl>
                                        <p:attrNameLst>
                                          <p:attrName>style.visibility</p:attrName>
                                        </p:attrNameLst>
                                      </p:cBhvr>
                                      <p:to>
                                        <p:strVal val="visible"/>
                                      </p:to>
                                    </p:set>
                                  </p:childTnLst>
                                </p:cTn>
                              </p:par>
                            </p:childTnLst>
                          </p:cTn>
                        </p:par>
                        <p:par>
                          <p:cTn id="61" fill="hold">
                            <p:stCondLst>
                              <p:cond delay="0"/>
                            </p:stCondLst>
                            <p:childTnLst>
                              <p:par>
                                <p:cTn id="62" presetID="1" presetClass="entr" presetSubtype="0" fill="hold" grpId="0" nodeType="afterEffect">
                                  <p:stCondLst>
                                    <p:cond delay="0"/>
                                  </p:stCondLst>
                                  <p:childTnLst>
                                    <p:set>
                                      <p:cBhvr>
                                        <p:cTn id="63"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animBg="1"/>
      <p:bldP spid="16" grpId="0" build="p" animBg="1" autoUpdateAnimBg="0"/>
      <p:bldP spid="17" grpId="0" build="p" animBg="1"/>
      <p:bldP spid="18" grpId="0" animBg="1"/>
      <p:bldP spid="25"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Shape 224"/>
          <p:cNvSpPr txBox="1">
            <a:spLocks noGrp="1"/>
          </p:cNvSpPr>
          <p:nvPr>
            <p:ph idx="1"/>
          </p:nvPr>
        </p:nvSpPr>
        <p:spPr>
          <a:xfrm>
            <a:off x="872250" y="1264638"/>
            <a:ext cx="7878072" cy="4910154"/>
          </a:xfrm>
          <a:prstGeom prst="rect">
            <a:avLst/>
          </a:prstGeom>
          <a:noFill/>
          <a:ln>
            <a:noFill/>
          </a:ln>
        </p:spPr>
        <p:txBody>
          <a:bodyPr lIns="94341" tIns="47158" rIns="94341" bIns="47158" anchor="t" anchorCtr="0">
            <a:noAutofit/>
          </a:bodyPr>
          <a:lstStyle/>
          <a:p>
            <a:pPr marL="353839" indent="-340733">
              <a:spcBef>
                <a:spcPts val="0"/>
              </a:spcBef>
              <a:buClr>
                <a:schemeClr val="dk1"/>
              </a:buClr>
              <a:buSzPct val="100000"/>
              <a:buFont typeface="Calibri"/>
              <a:buChar char="•"/>
            </a:pPr>
            <a:r>
              <a:rPr lang="en-US" sz="3100" dirty="0">
                <a:solidFill>
                  <a:schemeClr val="dk1"/>
                </a:solidFill>
                <a:latin typeface="Calibri"/>
                <a:ea typeface="Calibri"/>
                <a:cs typeface="Calibri"/>
                <a:sym typeface="Calibri"/>
              </a:rPr>
              <a:t>ING, a Dutch bank, purchased Barings Bank in 1995 for the nominal sum of £1 and assumed all of Barings' liabilities, forming the subsidiary ING Barings.</a:t>
            </a:r>
          </a:p>
          <a:p>
            <a:endParaRPr lang="en-US" sz="3100" dirty="0">
              <a:solidFill>
                <a:schemeClr val="dk1"/>
              </a:solidFill>
              <a:latin typeface="Calibri"/>
              <a:ea typeface="Calibri"/>
              <a:cs typeface="Calibri"/>
              <a:sym typeface="Calibri"/>
            </a:endParaRPr>
          </a:p>
          <a:p>
            <a:endParaRPr lang="en-US" sz="3100" dirty="0">
              <a:solidFill>
                <a:schemeClr val="dk1"/>
              </a:solidFill>
              <a:latin typeface="Calibri"/>
              <a:ea typeface="Calibri"/>
              <a:cs typeface="Calibri"/>
              <a:sym typeface="Calibri"/>
            </a:endParaRPr>
          </a:p>
          <a:p>
            <a:pPr marL="0" indent="0">
              <a:buNone/>
            </a:pPr>
            <a:endParaRPr lang="en-US" sz="3100" dirty="0">
              <a:solidFill>
                <a:schemeClr val="dk1"/>
              </a:solidFill>
              <a:latin typeface="Calibri"/>
              <a:ea typeface="Calibri"/>
              <a:cs typeface="Calibri"/>
              <a:sym typeface="Calibri"/>
            </a:endParaRPr>
          </a:p>
          <a:p>
            <a:pPr marL="353839" indent="-340733">
              <a:spcBef>
                <a:spcPts val="660"/>
              </a:spcBef>
              <a:buClr>
                <a:schemeClr val="dk1"/>
              </a:buClr>
              <a:buSzPct val="100000"/>
              <a:buFont typeface="Calibri"/>
              <a:buChar char="•"/>
            </a:pPr>
            <a:r>
              <a:rPr lang="en-US" sz="3100" dirty="0">
                <a:latin typeface="Calibri"/>
                <a:cs typeface="Calibri"/>
              </a:rPr>
              <a:t>T</a:t>
            </a:r>
            <a:r>
              <a:rPr lang="en-US" sz="3100" dirty="0">
                <a:solidFill>
                  <a:schemeClr val="dk1"/>
                </a:solidFill>
                <a:latin typeface="Calibri"/>
                <a:ea typeface="Calibri"/>
                <a:cs typeface="Calibri"/>
                <a:sym typeface="Calibri"/>
              </a:rPr>
              <a:t>oday no longer exists as a corporate entity.</a:t>
            </a:r>
          </a:p>
          <a:p>
            <a:endParaRPr lang="en-US" sz="3100" dirty="0">
              <a:solidFill>
                <a:schemeClr val="dk1"/>
              </a:solidFill>
              <a:latin typeface="Calibri"/>
              <a:ea typeface="Calibri"/>
              <a:cs typeface="Calibri"/>
              <a:sym typeface="Calibri"/>
            </a:endParaRPr>
          </a:p>
        </p:txBody>
      </p:sp>
      <p:sp>
        <p:nvSpPr>
          <p:cNvPr id="225" name="Shape 225"/>
          <p:cNvSpPr/>
          <p:nvPr/>
        </p:nvSpPr>
        <p:spPr>
          <a:xfrm>
            <a:off x="2580442" y="3060228"/>
            <a:ext cx="3988394" cy="1577710"/>
          </a:xfrm>
          <a:prstGeom prst="rect">
            <a:avLst/>
          </a:prstGeom>
          <a:blipFill>
            <a:blip r:embed="rId3"/>
            <a:stretch>
              <a:fillRect/>
            </a:stretch>
          </a:blipFill>
          <a:scene3d>
            <a:camera prst="perspectiveRelaxed"/>
            <a:lightRig rig="threePt" dir="t"/>
          </a:scene3d>
          <a:sp3d>
            <a:bevelT/>
          </a:sp3d>
        </p:spPr>
      </p:sp>
      <p:grpSp>
        <p:nvGrpSpPr>
          <p:cNvPr id="15" name="Group 14"/>
          <p:cNvGrpSpPr/>
          <p:nvPr/>
        </p:nvGrpSpPr>
        <p:grpSpPr>
          <a:xfrm>
            <a:off x="0" y="6721601"/>
            <a:ext cx="9646973" cy="391989"/>
            <a:chOff x="0" y="6480095"/>
            <a:chExt cx="9169400" cy="377905"/>
          </a:xfrm>
        </p:grpSpPr>
        <p:sp>
          <p:nvSpPr>
            <p:cNvPr id="16" name="Rectangle 15"/>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7" name="Rectangle 16"/>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8" name="Rectangle 17"/>
            <p:cNvSpPr/>
            <p:nvPr/>
          </p:nvSpPr>
          <p:spPr>
            <a:xfrm>
              <a:off x="366776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THE COLLAPSE</a:t>
              </a:r>
              <a:endParaRPr lang="en-US" dirty="0">
                <a:solidFill>
                  <a:schemeClr val="bg1"/>
                </a:solidFill>
              </a:endParaRPr>
            </a:p>
          </p:txBody>
        </p:sp>
        <p:sp>
          <p:nvSpPr>
            <p:cNvPr id="19" name="Rectangle 18"/>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20" name="Rectangle 19"/>
            <p:cNvSpPr/>
            <p:nvPr/>
          </p:nvSpPr>
          <p:spPr>
            <a:xfrm>
              <a:off x="550164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RISK ANALYSIS</a:t>
              </a:r>
              <a:endParaRPr lang="en-US" dirty="0">
                <a:solidFill>
                  <a:schemeClr val="bg1">
                    <a:lumMod val="50000"/>
                  </a:schemeClr>
                </a:solidFill>
              </a:endParaRPr>
            </a:p>
          </p:txBody>
        </p:sp>
      </p:grpSp>
      <p:sp>
        <p:nvSpPr>
          <p:cNvPr id="21" name="Shape 109"/>
          <p:cNvSpPr txBox="1">
            <a:spLocks noGrp="1"/>
          </p:cNvSpPr>
          <p:nvPr>
            <p:ph type="title"/>
          </p:nvPr>
        </p:nvSpPr>
        <p:spPr>
          <a:xfrm>
            <a:off x="481014" y="284873"/>
            <a:ext cx="8658225" cy="979766"/>
          </a:xfrm>
          <a:prstGeom prst="rect">
            <a:avLst/>
          </a:prstGeom>
          <a:ln/>
        </p:spPr>
        <p:style>
          <a:lnRef idx="1">
            <a:schemeClr val="accent6"/>
          </a:lnRef>
          <a:fillRef idx="2">
            <a:schemeClr val="accent6"/>
          </a:fillRef>
          <a:effectRef idx="1">
            <a:schemeClr val="accent6"/>
          </a:effectRef>
          <a:fontRef idx="minor">
            <a:schemeClr val="dk1"/>
          </a:fontRef>
        </p:style>
        <p:txBody>
          <a:bodyPr lIns="94341" tIns="94341" rIns="94341" bIns="94341" anchor="ctr" anchorCtr="0">
            <a:noAutofit/>
          </a:bodyPr>
          <a:lstStyle/>
          <a:p>
            <a:pPr>
              <a:spcBef>
                <a:spcPts val="0"/>
              </a:spcBef>
              <a:buClr>
                <a:schemeClr val="dk1"/>
              </a:buClr>
              <a:buSzPct val="25000"/>
            </a:pPr>
            <a:r>
              <a:rPr lang="en-US" sz="3600" dirty="0" smtClean="0">
                <a:latin typeface="Calibri"/>
                <a:ea typeface="Calibri"/>
                <a:cs typeface="Calibri"/>
                <a:sym typeface="Calibri"/>
              </a:rPr>
              <a:t>After the Bankruptcy</a:t>
            </a:r>
            <a:endParaRPr lang="en-US" sz="3600" dirty="0">
              <a:latin typeface="Calibri"/>
              <a:ea typeface="Calibri"/>
              <a:cs typeface="Calibri"/>
              <a:sym typeface="Calibri"/>
            </a:endParaRPr>
          </a:p>
        </p:txBody>
      </p:sp>
      <p:pic>
        <p:nvPicPr>
          <p:cNvPr id="22" name="Picture 2" descr="http://www.weirdlyodd.com/wp-content/uploads/2012/07/Barings.jpg"/>
          <p:cNvPicPr>
            <a:picLocks noChangeAspect="1" noChangeArrowheads="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179" y="342507"/>
            <a:ext cx="1504035" cy="869439"/>
          </a:xfrm>
          <a:prstGeom prst="roundRect">
            <a:avLst>
              <a:gd name="adj" fmla="val 8594"/>
            </a:avLst>
          </a:prstGeom>
          <a:solidFill>
            <a:srgbClr val="FFFFFF">
              <a:shade val="85000"/>
            </a:srgbClr>
          </a:solidFill>
          <a:ln>
            <a:noFill/>
          </a:ln>
          <a:effectLst/>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Shape 230"/>
          <p:cNvSpPr txBox="1">
            <a:spLocks noGrp="1"/>
          </p:cNvSpPr>
          <p:nvPr>
            <p:ph type="title"/>
          </p:nvPr>
        </p:nvSpPr>
        <p:spPr>
          <a:xfrm>
            <a:off x="0" y="1879392"/>
            <a:ext cx="9620250" cy="2880564"/>
          </a:xfrm>
          <a:prstGeom prst="rect">
            <a:avLst/>
          </a:prstGeom>
          <a:solidFill>
            <a:schemeClr val="accent2">
              <a:alpha val="72000"/>
            </a:schemeClr>
          </a:solidFill>
        </p:spPr>
        <p:style>
          <a:lnRef idx="2">
            <a:schemeClr val="accent2">
              <a:shade val="50000"/>
            </a:schemeClr>
          </a:lnRef>
          <a:fillRef idx="1">
            <a:schemeClr val="accent2"/>
          </a:fillRef>
          <a:effectRef idx="0">
            <a:schemeClr val="accent2"/>
          </a:effectRef>
          <a:fontRef idx="minor">
            <a:schemeClr val="lt1"/>
          </a:fontRef>
        </p:style>
        <p:txBody>
          <a:bodyPr lIns="94341" tIns="94341" rIns="94341" bIns="94341" anchor="ctr" anchorCtr="0">
            <a:noAutofit/>
          </a:bodyPr>
          <a:lstStyle/>
          <a:p>
            <a:r>
              <a:rPr lang="en-US" b="1" dirty="0">
                <a:latin typeface="Calibri"/>
                <a:cs typeface="Calibri"/>
              </a:rPr>
              <a:t>Risk Analysis of the Collapse of Barings Bank</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230"/>
                                        </p:tgtEl>
                                        <p:attrNameLst>
                                          <p:attrName>style.visibility</p:attrName>
                                        </p:attrNameLst>
                                      </p:cBhvr>
                                      <p:to>
                                        <p:strVal val="visible"/>
                                      </p:to>
                                    </p:set>
                                    <p:anim calcmode="lin" valueType="num">
                                      <p:cBhvr additive="base">
                                        <p:cTn id="7" dur="500" fill="hold"/>
                                        <p:tgtEl>
                                          <p:spTgt spid="230"/>
                                        </p:tgtEl>
                                        <p:attrNameLst>
                                          <p:attrName>ppt_x</p:attrName>
                                        </p:attrNameLst>
                                      </p:cBhvr>
                                      <p:tavLst>
                                        <p:tav tm="0">
                                          <p:val>
                                            <p:strVal val="0-#ppt_w/2"/>
                                          </p:val>
                                        </p:tav>
                                        <p:tav tm="100000">
                                          <p:val>
                                            <p:strVal val="#ppt_x"/>
                                          </p:val>
                                        </p:tav>
                                      </p:tavLst>
                                    </p:anim>
                                    <p:anim calcmode="lin" valueType="num">
                                      <p:cBhvr additive="base">
                                        <p:cTn id="8" dur="500" fill="hold"/>
                                        <p:tgtEl>
                                          <p:spTgt spid="2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2056" y="985272"/>
            <a:ext cx="7328019" cy="1063847"/>
          </a:xfrm>
        </p:spPr>
        <p:txBody>
          <a:bodyPr>
            <a:normAutofit fontScale="90000"/>
          </a:bodyPr>
          <a:lstStyle/>
          <a:p>
            <a:pPr lvl="0"/>
            <a:r>
              <a:rPr lang="en-US" b="1" dirty="0">
                <a:latin typeface="Calibri"/>
                <a:cs typeface="Calibri"/>
              </a:rPr>
              <a:t>Market risk or Operational risk?</a:t>
            </a:r>
            <a:r>
              <a:rPr lang="en-US" dirty="0"/>
              <a:t/>
            </a:r>
            <a:br>
              <a:rPr lang="en-US" dirty="0"/>
            </a:br>
            <a:endParaRPr lang="en-US" dirty="0"/>
          </a:p>
        </p:txBody>
      </p:sp>
      <p:graphicFrame>
        <p:nvGraphicFramePr>
          <p:cNvPr id="5" name="Content Placeholder 4"/>
          <p:cNvGraphicFramePr>
            <a:graphicFrameLocks noGrp="1"/>
          </p:cNvGraphicFramePr>
          <p:nvPr>
            <p:ph idx="1"/>
            <p:extLst>
              <p:ext uri="{D42A27DB-BD31-4B8C-83A1-F6EECF244321}">
                <p14:modId xmlns:mc="http://schemas.openxmlformats.org/markup-compatibility/2006" xmlns:mv="urn:schemas-microsoft-com:mac:vml" xmlns:p14="http://schemas.microsoft.com/office/powerpoint/2010/main" xmlns="" val="1700724499"/>
              </p:ext>
            </p:extLst>
          </p:nvPr>
        </p:nvGraphicFramePr>
        <p:xfrm>
          <a:off x="884827" y="1777439"/>
          <a:ext cx="7595246" cy="44052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p:cNvGrpSpPr/>
          <p:nvPr/>
        </p:nvGrpSpPr>
        <p:grpSpPr>
          <a:xfrm>
            <a:off x="0" y="6721601"/>
            <a:ext cx="9646973" cy="391989"/>
            <a:chOff x="0" y="6480095"/>
            <a:chExt cx="9169400" cy="377905"/>
          </a:xfrm>
        </p:grpSpPr>
        <p:sp>
          <p:nvSpPr>
            <p:cNvPr id="6" name="Rectangle 5"/>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7" name="Rectangle 6"/>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8" name="Rectangle 7"/>
            <p:cNvSpPr/>
            <p:nvPr/>
          </p:nvSpPr>
          <p:spPr>
            <a:xfrm>
              <a:off x="366776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THE COLLAPSE</a:t>
              </a:r>
              <a:endParaRPr lang="en-US" dirty="0">
                <a:solidFill>
                  <a:schemeClr val="bg1">
                    <a:lumMod val="65000"/>
                  </a:schemeClr>
                </a:solidFill>
              </a:endParaRPr>
            </a:p>
          </p:txBody>
        </p:sp>
        <p:sp>
          <p:nvSpPr>
            <p:cNvPr id="9" name="Rectangle 8"/>
            <p:cNvSpPr/>
            <p:nvPr/>
          </p:nvSpPr>
          <p:spPr>
            <a:xfrm>
              <a:off x="7335520" y="6480095"/>
              <a:ext cx="1833880" cy="377905"/>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RECOMMENDATION</a:t>
              </a:r>
              <a:endParaRPr lang="en-US" dirty="0">
                <a:solidFill>
                  <a:schemeClr val="bg1">
                    <a:lumMod val="50000"/>
                  </a:schemeClr>
                </a:solidFill>
              </a:endParaRPr>
            </a:p>
          </p:txBody>
        </p:sp>
        <p:sp>
          <p:nvSpPr>
            <p:cNvPr id="10" name="Rectangle 9"/>
            <p:cNvSpPr/>
            <p:nvPr/>
          </p:nvSpPr>
          <p:spPr>
            <a:xfrm>
              <a:off x="5501640" y="6480096"/>
              <a:ext cx="1833880" cy="377904"/>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RISK ANALYSIS</a:t>
              </a:r>
              <a:endParaRPr lang="en-US" dirty="0">
                <a:solidFill>
                  <a:schemeClr val="bg1"/>
                </a:solidFill>
              </a:endParaRPr>
            </a:p>
          </p:txBody>
        </p:sp>
      </p:grpSp>
    </p:spTree>
    <p:extLst>
      <p:ext uri="{BB962C8B-B14F-4D97-AF65-F5344CB8AC3E}">
        <p14:creationId xmlns:mc="http://schemas.openxmlformats.org/markup-compatibility/2006" xmlns:mv="urn:schemas-microsoft-com:mac:vml" xmlns:p14="http://schemas.microsoft.com/office/powerpoint/2010/main" xmlns="" val="781231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Shape 230"/>
          <p:cNvSpPr txBox="1">
            <a:spLocks noGrp="1"/>
          </p:cNvSpPr>
          <p:nvPr>
            <p:ph type="title"/>
          </p:nvPr>
        </p:nvSpPr>
        <p:spPr>
          <a:xfrm>
            <a:off x="0" y="1879392"/>
            <a:ext cx="9620250" cy="2880564"/>
          </a:xfrm>
          <a:prstGeom prst="rect">
            <a:avLst/>
          </a:prstGeom>
          <a:solidFill>
            <a:schemeClr val="accent2">
              <a:alpha val="72000"/>
            </a:schemeClr>
          </a:solidFill>
        </p:spPr>
        <p:style>
          <a:lnRef idx="2">
            <a:schemeClr val="accent2">
              <a:shade val="50000"/>
            </a:schemeClr>
          </a:lnRef>
          <a:fillRef idx="1">
            <a:schemeClr val="accent2"/>
          </a:fillRef>
          <a:effectRef idx="0">
            <a:schemeClr val="accent2"/>
          </a:effectRef>
          <a:fontRef idx="minor">
            <a:schemeClr val="lt1"/>
          </a:fontRef>
        </p:style>
        <p:txBody>
          <a:bodyPr lIns="94341" tIns="94341" rIns="94341" bIns="94341" anchor="ctr" anchorCtr="0">
            <a:noAutofit/>
          </a:bodyPr>
          <a:lstStyle/>
          <a:p>
            <a:r>
              <a:rPr lang="en-US" b="1" dirty="0" smtClean="0">
                <a:latin typeface="Calibri"/>
                <a:cs typeface="Calibri"/>
              </a:rPr>
              <a:t>Recommendation and What should have been done ?</a:t>
            </a:r>
            <a:endParaRPr lang="en-US" b="1" dirty="0">
              <a:latin typeface="Calibri"/>
              <a:cs typeface="Calibri"/>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230"/>
                                        </p:tgtEl>
                                        <p:attrNameLst>
                                          <p:attrName>style.visibility</p:attrName>
                                        </p:attrNameLst>
                                      </p:cBhvr>
                                      <p:to>
                                        <p:strVal val="visible"/>
                                      </p:to>
                                    </p:set>
                                    <p:anim calcmode="lin" valueType="num">
                                      <p:cBhvr additive="base">
                                        <p:cTn id="7" dur="500" fill="hold"/>
                                        <p:tgtEl>
                                          <p:spTgt spid="230"/>
                                        </p:tgtEl>
                                        <p:attrNameLst>
                                          <p:attrName>ppt_x</p:attrName>
                                        </p:attrNameLst>
                                      </p:cBhvr>
                                      <p:tavLst>
                                        <p:tav tm="0">
                                          <p:val>
                                            <p:strVal val="0-#ppt_w/2"/>
                                          </p:val>
                                        </p:tav>
                                        <p:tav tm="100000">
                                          <p:val>
                                            <p:strVal val="#ppt_x"/>
                                          </p:val>
                                        </p:tav>
                                      </p:tavLst>
                                    </p:anim>
                                    <p:anim calcmode="lin" valueType="num">
                                      <p:cBhvr additive="base">
                                        <p:cTn id="8" dur="500" fill="hold"/>
                                        <p:tgtEl>
                                          <p:spTgt spid="2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5" name="Rectangle 4"/>
          <p:cNvSpPr/>
          <p:nvPr/>
        </p:nvSpPr>
        <p:spPr>
          <a:xfrm>
            <a:off x="1" y="1194380"/>
            <a:ext cx="9032346" cy="2459018"/>
          </a:xfrm>
          <a:prstGeom prst="rect">
            <a:avLst/>
          </a:prstGeom>
          <a:solidFill>
            <a:schemeClr val="accent5">
              <a:lumMod val="20000"/>
              <a:lumOff val="80000"/>
            </a:schemeClr>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endParaRPr lang="en-US" sz="2300" b="1" dirty="0" smtClean="0">
              <a:solidFill>
                <a:schemeClr val="tx1">
                  <a:lumMod val="95000"/>
                  <a:lumOff val="5000"/>
                </a:schemeClr>
              </a:solidFill>
              <a:latin typeface="Calibri"/>
              <a:cs typeface="Calibri"/>
            </a:endParaRPr>
          </a:p>
          <a:p>
            <a:pPr>
              <a:buFont typeface="Arial"/>
              <a:buChar char="•"/>
            </a:pPr>
            <a:r>
              <a:rPr lang="en-US" sz="2600" b="1" dirty="0" smtClean="0">
                <a:solidFill>
                  <a:schemeClr val="tx1">
                    <a:lumMod val="95000"/>
                    <a:lumOff val="5000"/>
                  </a:schemeClr>
                </a:solidFill>
                <a:latin typeface="Calibri"/>
                <a:cs typeface="Calibri"/>
              </a:rPr>
              <a:t>Segregation of duty</a:t>
            </a:r>
            <a:r>
              <a:rPr lang="en-US" sz="2600" dirty="0" smtClean="0">
                <a:solidFill>
                  <a:schemeClr val="tx1">
                    <a:lumMod val="95000"/>
                    <a:lumOff val="5000"/>
                  </a:schemeClr>
                </a:solidFill>
                <a:latin typeface="Calibri"/>
                <a:cs typeface="Calibri"/>
              </a:rPr>
              <a:t>. </a:t>
            </a:r>
          </a:p>
          <a:p>
            <a:endParaRPr lang="en-US" dirty="0" smtClean="0">
              <a:solidFill>
                <a:schemeClr val="tx1">
                  <a:lumMod val="95000"/>
                  <a:lumOff val="5000"/>
                </a:schemeClr>
              </a:solidFill>
              <a:latin typeface="Calibri"/>
              <a:cs typeface="Calibri"/>
            </a:endParaRPr>
          </a:p>
          <a:p>
            <a:pPr algn="just"/>
            <a:r>
              <a:rPr lang="en-US" sz="2300" dirty="0" smtClean="0">
                <a:solidFill>
                  <a:schemeClr val="tx1">
                    <a:lumMod val="95000"/>
                    <a:lumOff val="5000"/>
                  </a:schemeClr>
                </a:solidFill>
                <a:latin typeface="Calibri"/>
                <a:cs typeface="Calibri"/>
              </a:rPr>
              <a:t>Trading activities, accounting, and settlements should be operated by different independent person in order to prevent and detect frauds and unauthorized activities.</a:t>
            </a:r>
          </a:p>
          <a:p>
            <a:endParaRPr lang="en-US" sz="2300" dirty="0" smtClean="0">
              <a:solidFill>
                <a:schemeClr val="tx1">
                  <a:lumMod val="95000"/>
                  <a:lumOff val="5000"/>
                </a:schemeClr>
              </a:solidFill>
              <a:latin typeface="Calibri"/>
              <a:cs typeface="Calibri"/>
            </a:endParaRPr>
          </a:p>
        </p:txBody>
      </p:sp>
      <p:sp>
        <p:nvSpPr>
          <p:cNvPr id="4" name="TextBox 3"/>
          <p:cNvSpPr txBox="1"/>
          <p:nvPr/>
        </p:nvSpPr>
        <p:spPr>
          <a:xfrm>
            <a:off x="979840" y="303490"/>
            <a:ext cx="4649787" cy="622531"/>
          </a:xfrm>
          <a:prstGeom prst="rect">
            <a:avLst/>
          </a:prstGeom>
        </p:spPr>
        <p:style>
          <a:lnRef idx="1">
            <a:schemeClr val="accent6"/>
          </a:lnRef>
          <a:fillRef idx="3">
            <a:schemeClr val="accent6"/>
          </a:fillRef>
          <a:effectRef idx="2">
            <a:schemeClr val="accent6"/>
          </a:effectRef>
          <a:fontRef idx="minor">
            <a:schemeClr val="lt1"/>
          </a:fontRef>
        </p:style>
        <p:txBody>
          <a:bodyPr wrap="square" lIns="94357" tIns="47178" rIns="94357" bIns="47178" rtlCol="0">
            <a:spAutoFit/>
          </a:bodyPr>
          <a:lstStyle/>
          <a:p>
            <a:pPr algn="ctr"/>
            <a:r>
              <a:rPr lang="en-US" sz="3300" dirty="0" smtClean="0"/>
              <a:t>Operational Risk</a:t>
            </a:r>
            <a:endParaRPr lang="en-US" sz="3300" dirty="0"/>
          </a:p>
        </p:txBody>
      </p:sp>
      <p:sp>
        <p:nvSpPr>
          <p:cNvPr id="7" name="Rectangle 6"/>
          <p:cNvSpPr/>
          <p:nvPr/>
        </p:nvSpPr>
        <p:spPr>
          <a:xfrm>
            <a:off x="587904" y="4092509"/>
            <a:ext cx="9032346" cy="2265810"/>
          </a:xfrm>
          <a:prstGeom prst="rect">
            <a:avLst/>
          </a:prstGeom>
          <a:solidFill>
            <a:schemeClr val="accent4">
              <a:lumMod val="20000"/>
              <a:lumOff val="80000"/>
            </a:schemeClr>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pPr algn="just">
              <a:buFont typeface="Arial"/>
              <a:buChar char="•"/>
            </a:pPr>
            <a:endParaRPr lang="it-IT" sz="2100" b="1" dirty="0" smtClean="0">
              <a:solidFill>
                <a:srgbClr val="0D0D0D"/>
              </a:solidFill>
              <a:latin typeface="Calibri"/>
              <a:cs typeface="Calibri"/>
            </a:endParaRPr>
          </a:p>
          <a:p>
            <a:pPr algn="just">
              <a:buFont typeface="Arial"/>
              <a:buChar char="•"/>
            </a:pPr>
            <a:r>
              <a:rPr lang="it-IT" sz="2500" b="1" dirty="0" smtClean="0">
                <a:solidFill>
                  <a:srgbClr val="0D0D0D"/>
                </a:solidFill>
                <a:latin typeface="Calibri"/>
                <a:cs typeface="Calibri"/>
              </a:rPr>
              <a:t>Clear determination of responsibilities for each bussiness and specification of the limits of each operator</a:t>
            </a:r>
            <a:r>
              <a:rPr lang="en-US" sz="2500" dirty="0" smtClean="0">
                <a:solidFill>
                  <a:srgbClr val="0D0D0D"/>
                </a:solidFill>
                <a:latin typeface="Calibri"/>
                <a:cs typeface="Calibri"/>
              </a:rPr>
              <a:t>. </a:t>
            </a:r>
          </a:p>
          <a:p>
            <a:pPr algn="just"/>
            <a:endParaRPr lang="en-US" sz="2000" dirty="0" smtClean="0">
              <a:solidFill>
                <a:srgbClr val="0D0D0D"/>
              </a:solidFill>
              <a:latin typeface="Calibri"/>
              <a:cs typeface="Calibri"/>
            </a:endParaRPr>
          </a:p>
          <a:p>
            <a:pPr algn="just"/>
            <a:r>
              <a:rPr lang="en-US" sz="2300" dirty="0" smtClean="0">
                <a:solidFill>
                  <a:srgbClr val="0D0D0D"/>
                </a:solidFill>
                <a:latin typeface="Calibri"/>
                <a:cs typeface="Calibri"/>
              </a:rPr>
              <a:t>Each department to accept the information should build a fully communication to avoid fragmented and abuse of power.</a:t>
            </a:r>
          </a:p>
          <a:p>
            <a:pPr algn="just"/>
            <a:endParaRPr lang="en-US" sz="2300" dirty="0" smtClean="0">
              <a:solidFill>
                <a:srgbClr val="0D0D0D"/>
              </a:solidFill>
              <a:latin typeface="Calibri"/>
              <a:cs typeface="Calibri"/>
            </a:endParaRPr>
          </a:p>
        </p:txBody>
      </p:sp>
      <p:grpSp>
        <p:nvGrpSpPr>
          <p:cNvPr id="10" name="Group 9"/>
          <p:cNvGrpSpPr/>
          <p:nvPr/>
        </p:nvGrpSpPr>
        <p:grpSpPr>
          <a:xfrm>
            <a:off x="0" y="6721601"/>
            <a:ext cx="9646973" cy="391989"/>
            <a:chOff x="0" y="6480095"/>
            <a:chExt cx="9169400" cy="377905"/>
          </a:xfrm>
        </p:grpSpPr>
        <p:sp>
          <p:nvSpPr>
            <p:cNvPr id="11" name="Rectangle 10"/>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2" name="Rectangle 11"/>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3" name="Rectangle 12"/>
            <p:cNvSpPr/>
            <p:nvPr/>
          </p:nvSpPr>
          <p:spPr>
            <a:xfrm>
              <a:off x="366776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THE COLLAPSE</a:t>
              </a:r>
              <a:endParaRPr lang="en-US" dirty="0">
                <a:solidFill>
                  <a:schemeClr val="bg1">
                    <a:lumMod val="65000"/>
                  </a:schemeClr>
                </a:solidFill>
              </a:endParaRPr>
            </a:p>
          </p:txBody>
        </p:sp>
        <p:sp>
          <p:nvSpPr>
            <p:cNvPr id="14" name="Rectangle 13"/>
            <p:cNvSpPr/>
            <p:nvPr/>
          </p:nvSpPr>
          <p:spPr>
            <a:xfrm>
              <a:off x="7335520" y="6480095"/>
              <a:ext cx="1833880" cy="377905"/>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RECOMMENDATION</a:t>
              </a:r>
              <a:endParaRPr lang="en-US" dirty="0">
                <a:solidFill>
                  <a:schemeClr val="bg1"/>
                </a:solidFill>
              </a:endParaRPr>
            </a:p>
          </p:txBody>
        </p:sp>
        <p:sp>
          <p:nvSpPr>
            <p:cNvPr id="15" name="Rectangle 14"/>
            <p:cNvSpPr/>
            <p:nvPr/>
          </p:nvSpPr>
          <p:spPr>
            <a:xfrm>
              <a:off x="550164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RISK ANALYSIS</a:t>
              </a:r>
              <a:endParaRPr lang="en-US" dirty="0">
                <a:solidFill>
                  <a:schemeClr val="bg1">
                    <a:lumMod val="65000"/>
                  </a:schemeClr>
                </a:solidFill>
              </a:endParaRPr>
            </a:p>
          </p:txBody>
        </p:sp>
      </p:grpSp>
      <p:pic>
        <p:nvPicPr>
          <p:cNvPr id="16"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9628" y="303490"/>
            <a:ext cx="1504035" cy="6225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50000" decel="5000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5" name="Rectangle 4"/>
          <p:cNvSpPr/>
          <p:nvPr/>
        </p:nvSpPr>
        <p:spPr>
          <a:xfrm>
            <a:off x="1" y="1194380"/>
            <a:ext cx="9032346" cy="2459018"/>
          </a:xfrm>
          <a:prstGeom prst="rect">
            <a:avLst/>
          </a:prstGeom>
          <a:solidFill>
            <a:schemeClr val="accent5">
              <a:lumMod val="20000"/>
              <a:lumOff val="80000"/>
            </a:schemeClr>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endParaRPr lang="en-US" sz="2300" b="1" dirty="0" smtClean="0">
              <a:solidFill>
                <a:srgbClr val="0D0D0D"/>
              </a:solidFill>
              <a:latin typeface="Calibri"/>
              <a:cs typeface="Calibri"/>
            </a:endParaRPr>
          </a:p>
          <a:p>
            <a:pPr>
              <a:buFont typeface="Arial"/>
              <a:buChar char="•"/>
            </a:pPr>
            <a:r>
              <a:rPr lang="en-US" sz="2600" b="1" dirty="0" smtClean="0">
                <a:solidFill>
                  <a:srgbClr val="0D0D0D"/>
                </a:solidFill>
                <a:latin typeface="Calibri"/>
                <a:cs typeface="Calibri"/>
              </a:rPr>
              <a:t>Supervision from management.</a:t>
            </a:r>
          </a:p>
          <a:p>
            <a:endParaRPr lang="it-IT" dirty="0" smtClean="0">
              <a:solidFill>
                <a:srgbClr val="0D0D0D"/>
              </a:solidFill>
              <a:latin typeface="Calibri"/>
              <a:cs typeface="Calibri"/>
            </a:endParaRPr>
          </a:p>
          <a:p>
            <a:r>
              <a:rPr lang="it-IT" sz="2300" dirty="0" smtClean="0">
                <a:solidFill>
                  <a:srgbClr val="0D0D0D"/>
                </a:solidFill>
                <a:latin typeface="Calibri"/>
                <a:cs typeface="Calibri"/>
              </a:rPr>
              <a:t>Management should have full knowledge of the bussiness in which the firm operates </a:t>
            </a:r>
            <a:r>
              <a:rPr lang="en-US" sz="2300" dirty="0" smtClean="0">
                <a:solidFill>
                  <a:srgbClr val="0D0D0D"/>
                </a:solidFill>
                <a:latin typeface="Calibri"/>
                <a:cs typeface="Calibri"/>
              </a:rPr>
              <a:t>and understand the risks involved. Therefore, they can review and monitor the subordinate’s activities. Reporting line should be clear as well.</a:t>
            </a:r>
          </a:p>
          <a:p>
            <a:endParaRPr lang="en-US" sz="2300" dirty="0" smtClean="0">
              <a:solidFill>
                <a:srgbClr val="0D0D0D"/>
              </a:solidFill>
              <a:latin typeface="Calibri"/>
              <a:cs typeface="Calibri"/>
            </a:endParaRPr>
          </a:p>
        </p:txBody>
      </p:sp>
      <p:sp>
        <p:nvSpPr>
          <p:cNvPr id="4" name="TextBox 3"/>
          <p:cNvSpPr txBox="1"/>
          <p:nvPr/>
        </p:nvSpPr>
        <p:spPr>
          <a:xfrm>
            <a:off x="979840" y="303490"/>
            <a:ext cx="4649787" cy="622531"/>
          </a:xfrm>
          <a:prstGeom prst="rect">
            <a:avLst/>
          </a:prstGeom>
        </p:spPr>
        <p:style>
          <a:lnRef idx="1">
            <a:schemeClr val="accent6"/>
          </a:lnRef>
          <a:fillRef idx="3">
            <a:schemeClr val="accent6"/>
          </a:fillRef>
          <a:effectRef idx="2">
            <a:schemeClr val="accent6"/>
          </a:effectRef>
          <a:fontRef idx="minor">
            <a:schemeClr val="lt1"/>
          </a:fontRef>
        </p:style>
        <p:txBody>
          <a:bodyPr wrap="square" lIns="94357" tIns="47178" rIns="94357" bIns="47178" rtlCol="0">
            <a:spAutoFit/>
          </a:bodyPr>
          <a:lstStyle/>
          <a:p>
            <a:pPr algn="ctr"/>
            <a:r>
              <a:rPr lang="en-US" sz="3300" dirty="0" smtClean="0"/>
              <a:t>Operational Risk</a:t>
            </a:r>
            <a:endParaRPr lang="en-US" sz="3300" dirty="0"/>
          </a:p>
        </p:txBody>
      </p:sp>
      <p:sp>
        <p:nvSpPr>
          <p:cNvPr id="7" name="Rectangle 6"/>
          <p:cNvSpPr/>
          <p:nvPr/>
        </p:nvSpPr>
        <p:spPr>
          <a:xfrm>
            <a:off x="587904" y="4092509"/>
            <a:ext cx="9032346" cy="2248244"/>
          </a:xfrm>
          <a:prstGeom prst="rect">
            <a:avLst/>
          </a:prstGeom>
          <a:solidFill>
            <a:schemeClr val="accent4">
              <a:lumMod val="20000"/>
              <a:lumOff val="80000"/>
            </a:schemeClr>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pPr algn="just">
              <a:buFont typeface="Arial"/>
              <a:buChar char="•"/>
            </a:pPr>
            <a:endParaRPr lang="it-IT" sz="2100" b="1" dirty="0" smtClean="0">
              <a:solidFill>
                <a:srgbClr val="0D0D0D"/>
              </a:solidFill>
              <a:latin typeface="Calibri"/>
              <a:cs typeface="Calibri"/>
            </a:endParaRPr>
          </a:p>
          <a:p>
            <a:pPr>
              <a:buFont typeface="Arial"/>
              <a:buChar char="•"/>
            </a:pPr>
            <a:r>
              <a:rPr lang="it-IT" sz="2500" b="1" dirty="0" smtClean="0">
                <a:solidFill>
                  <a:srgbClr val="0D0D0D"/>
                </a:solidFill>
                <a:latin typeface="Calibri"/>
                <a:cs typeface="Calibri"/>
              </a:rPr>
              <a:t>Separation of proprietary trading from agency trading</a:t>
            </a:r>
            <a:r>
              <a:rPr lang="en-US" sz="2500" dirty="0" smtClean="0">
                <a:solidFill>
                  <a:srgbClr val="0D0D0D"/>
                </a:solidFill>
                <a:latin typeface="Calibri"/>
                <a:cs typeface="Calibri"/>
              </a:rPr>
              <a:t>. </a:t>
            </a:r>
          </a:p>
          <a:p>
            <a:pPr>
              <a:buFont typeface="Arial"/>
              <a:buChar char="•"/>
            </a:pPr>
            <a:endParaRPr lang="en-US" sz="2500" dirty="0" smtClean="0">
              <a:solidFill>
                <a:srgbClr val="0D0D0D"/>
              </a:solidFill>
              <a:latin typeface="Calibri"/>
              <a:cs typeface="Calibri"/>
            </a:endParaRPr>
          </a:p>
          <a:p>
            <a:r>
              <a:rPr lang="en-US" sz="2300" dirty="0" smtClean="0">
                <a:solidFill>
                  <a:srgbClr val="0D0D0D"/>
                </a:solidFill>
                <a:latin typeface="Calibri"/>
                <a:cs typeface="Calibri"/>
              </a:rPr>
              <a:t>The two activities should have been separated clearly for transparency purpose</a:t>
            </a:r>
            <a:r>
              <a:rPr lang="en-US" sz="2300" dirty="0" smtClean="0">
                <a:solidFill>
                  <a:srgbClr val="0D0D0D"/>
                </a:solidFill>
              </a:rPr>
              <a:t>.</a:t>
            </a:r>
          </a:p>
          <a:p>
            <a:pPr algn="just"/>
            <a:endParaRPr lang="en-US" sz="2300" dirty="0" smtClean="0">
              <a:solidFill>
                <a:srgbClr val="0D0D0D"/>
              </a:solidFill>
              <a:latin typeface="Calibri"/>
              <a:cs typeface="Calibri"/>
            </a:endParaRPr>
          </a:p>
        </p:txBody>
      </p:sp>
      <p:grpSp>
        <p:nvGrpSpPr>
          <p:cNvPr id="6" name="Group 5"/>
          <p:cNvGrpSpPr/>
          <p:nvPr/>
        </p:nvGrpSpPr>
        <p:grpSpPr>
          <a:xfrm>
            <a:off x="0" y="6721601"/>
            <a:ext cx="9646973" cy="391989"/>
            <a:chOff x="0" y="6480095"/>
            <a:chExt cx="9169400" cy="377905"/>
          </a:xfrm>
        </p:grpSpPr>
        <p:sp>
          <p:nvSpPr>
            <p:cNvPr id="8" name="Rectangle 7"/>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9" name="Rectangle 8"/>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0" name="Rectangle 9"/>
            <p:cNvSpPr/>
            <p:nvPr/>
          </p:nvSpPr>
          <p:spPr>
            <a:xfrm>
              <a:off x="366776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THE COLLAPSE</a:t>
              </a:r>
              <a:endParaRPr lang="en-US" dirty="0">
                <a:solidFill>
                  <a:schemeClr val="bg1">
                    <a:lumMod val="65000"/>
                  </a:schemeClr>
                </a:solidFill>
              </a:endParaRPr>
            </a:p>
          </p:txBody>
        </p:sp>
        <p:sp>
          <p:nvSpPr>
            <p:cNvPr id="11" name="Rectangle 10"/>
            <p:cNvSpPr/>
            <p:nvPr/>
          </p:nvSpPr>
          <p:spPr>
            <a:xfrm>
              <a:off x="7335520" y="6480095"/>
              <a:ext cx="1833880" cy="377905"/>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RECOMMENDATION</a:t>
              </a:r>
              <a:endParaRPr lang="en-US" dirty="0">
                <a:solidFill>
                  <a:schemeClr val="bg1"/>
                </a:solidFill>
              </a:endParaRPr>
            </a:p>
          </p:txBody>
        </p:sp>
        <p:sp>
          <p:nvSpPr>
            <p:cNvPr id="12" name="Rectangle 11"/>
            <p:cNvSpPr/>
            <p:nvPr/>
          </p:nvSpPr>
          <p:spPr>
            <a:xfrm>
              <a:off x="550164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RISK ANALYSIS</a:t>
              </a:r>
              <a:endParaRPr lang="en-US" dirty="0">
                <a:solidFill>
                  <a:schemeClr val="bg1">
                    <a:lumMod val="65000"/>
                  </a:schemeClr>
                </a:solidFill>
              </a:endParaRPr>
            </a:p>
          </p:txBody>
        </p:sp>
      </p:grpSp>
      <p:pic>
        <p:nvPicPr>
          <p:cNvPr id="13"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9628" y="303490"/>
            <a:ext cx="1504035" cy="6225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50000" decel="5000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5" name="Rectangle 4"/>
          <p:cNvSpPr/>
          <p:nvPr/>
        </p:nvSpPr>
        <p:spPr>
          <a:xfrm>
            <a:off x="0" y="2300939"/>
            <a:ext cx="9620250" cy="2388761"/>
          </a:xfrm>
          <a:prstGeom prst="rect">
            <a:avLst/>
          </a:prstGeom>
          <a:solidFill>
            <a:schemeClr val="accent5">
              <a:lumMod val="20000"/>
              <a:lumOff val="80000"/>
            </a:schemeClr>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pPr>
              <a:buFont typeface="Arial"/>
              <a:buChar char="•"/>
            </a:pPr>
            <a:r>
              <a:rPr lang="it-IT" sz="2500" b="1" dirty="0" err="1" smtClean="0">
                <a:solidFill>
                  <a:srgbClr val="0D0D0D"/>
                </a:solidFill>
                <a:latin typeface="Calibri"/>
                <a:cs typeface="Calibri"/>
              </a:rPr>
              <a:t>Independentinternalaudit</a:t>
            </a:r>
            <a:r>
              <a:rPr lang="it-IT" sz="2500" dirty="0" smtClean="0">
                <a:solidFill>
                  <a:srgbClr val="0D0D0D"/>
                </a:solidFill>
                <a:latin typeface="Calibri"/>
                <a:cs typeface="Calibri"/>
              </a:rPr>
              <a:t>. </a:t>
            </a:r>
          </a:p>
          <a:p>
            <a:endParaRPr lang="it-IT" sz="2500" dirty="0" smtClean="0">
              <a:solidFill>
                <a:srgbClr val="0D0D0D"/>
              </a:solidFill>
              <a:latin typeface="Calibri"/>
              <a:cs typeface="Calibri"/>
            </a:endParaRPr>
          </a:p>
          <a:p>
            <a:r>
              <a:rPr lang="en-US" sz="2300" dirty="0" smtClean="0">
                <a:solidFill>
                  <a:srgbClr val="0D0D0D"/>
                </a:solidFill>
                <a:latin typeface="Calibri"/>
                <a:cs typeface="Calibri"/>
              </a:rPr>
              <a:t>Effective internal auditing would help improving organization’s governance, risk management and management control by providing insight and recommendation. Upon informing of significant weakness, top management must take an action to resolve such problem quickly and appropriately. </a:t>
            </a:r>
          </a:p>
        </p:txBody>
      </p:sp>
      <p:sp>
        <p:nvSpPr>
          <p:cNvPr id="4" name="TextBox 3"/>
          <p:cNvSpPr txBox="1"/>
          <p:nvPr/>
        </p:nvSpPr>
        <p:spPr>
          <a:xfrm>
            <a:off x="979840" y="303490"/>
            <a:ext cx="4649787" cy="622531"/>
          </a:xfrm>
          <a:prstGeom prst="rect">
            <a:avLst/>
          </a:prstGeom>
        </p:spPr>
        <p:style>
          <a:lnRef idx="1">
            <a:schemeClr val="accent6"/>
          </a:lnRef>
          <a:fillRef idx="3">
            <a:schemeClr val="accent6"/>
          </a:fillRef>
          <a:effectRef idx="2">
            <a:schemeClr val="accent6"/>
          </a:effectRef>
          <a:fontRef idx="minor">
            <a:schemeClr val="lt1"/>
          </a:fontRef>
        </p:style>
        <p:txBody>
          <a:bodyPr wrap="square" lIns="94357" tIns="47178" rIns="94357" bIns="47178" rtlCol="0">
            <a:spAutoFit/>
          </a:bodyPr>
          <a:lstStyle/>
          <a:p>
            <a:pPr algn="ctr"/>
            <a:r>
              <a:rPr lang="en-US" sz="3300" dirty="0" smtClean="0"/>
              <a:t>Operational Risk</a:t>
            </a:r>
            <a:endParaRPr lang="en-US" sz="3300" dirty="0"/>
          </a:p>
        </p:txBody>
      </p:sp>
      <p:grpSp>
        <p:nvGrpSpPr>
          <p:cNvPr id="6" name="Group 5"/>
          <p:cNvGrpSpPr/>
          <p:nvPr/>
        </p:nvGrpSpPr>
        <p:grpSpPr>
          <a:xfrm>
            <a:off x="0" y="6721601"/>
            <a:ext cx="9646973" cy="391989"/>
            <a:chOff x="0" y="6480095"/>
            <a:chExt cx="9169400" cy="377905"/>
          </a:xfrm>
        </p:grpSpPr>
        <p:sp>
          <p:nvSpPr>
            <p:cNvPr id="8" name="Rectangle 7"/>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9" name="Rectangle 8"/>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0" name="Rectangle 9"/>
            <p:cNvSpPr/>
            <p:nvPr/>
          </p:nvSpPr>
          <p:spPr>
            <a:xfrm>
              <a:off x="366776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THE COLLAPSE</a:t>
              </a:r>
              <a:endParaRPr lang="en-US" dirty="0">
                <a:solidFill>
                  <a:schemeClr val="bg1">
                    <a:lumMod val="65000"/>
                  </a:schemeClr>
                </a:solidFill>
              </a:endParaRPr>
            </a:p>
          </p:txBody>
        </p:sp>
        <p:sp>
          <p:nvSpPr>
            <p:cNvPr id="11" name="Rectangle 10"/>
            <p:cNvSpPr/>
            <p:nvPr/>
          </p:nvSpPr>
          <p:spPr>
            <a:xfrm>
              <a:off x="7335520" y="6480095"/>
              <a:ext cx="1833880" cy="377905"/>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RECOMMENDATION</a:t>
              </a:r>
              <a:endParaRPr lang="en-US" dirty="0">
                <a:solidFill>
                  <a:schemeClr val="bg1"/>
                </a:solidFill>
              </a:endParaRPr>
            </a:p>
          </p:txBody>
        </p:sp>
        <p:sp>
          <p:nvSpPr>
            <p:cNvPr id="12" name="Rectangle 11"/>
            <p:cNvSpPr/>
            <p:nvPr/>
          </p:nvSpPr>
          <p:spPr>
            <a:xfrm>
              <a:off x="550164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RISK ANALYSIS</a:t>
              </a:r>
              <a:endParaRPr lang="en-US" dirty="0">
                <a:solidFill>
                  <a:schemeClr val="bg1">
                    <a:lumMod val="65000"/>
                  </a:schemeClr>
                </a:solidFill>
              </a:endParaRPr>
            </a:p>
          </p:txBody>
        </p:sp>
      </p:grpSp>
      <p:pic>
        <p:nvPicPr>
          <p:cNvPr id="13"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9628" y="303490"/>
            <a:ext cx="1504035" cy="6225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5" name="Rectangle 4"/>
          <p:cNvSpPr/>
          <p:nvPr/>
        </p:nvSpPr>
        <p:spPr>
          <a:xfrm>
            <a:off x="1" y="1194380"/>
            <a:ext cx="9032346" cy="2459018"/>
          </a:xfrm>
          <a:prstGeom prst="rect">
            <a:avLst/>
          </a:prstGeom>
          <a:solidFill>
            <a:srgbClr val="CCFFCC"/>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endParaRPr lang="en-US" sz="2500" b="1" dirty="0" smtClean="0">
              <a:solidFill>
                <a:schemeClr val="tx1"/>
              </a:solidFill>
              <a:latin typeface="Calibri"/>
              <a:cs typeface="Calibri"/>
            </a:endParaRPr>
          </a:p>
          <a:p>
            <a:pPr>
              <a:buFont typeface="Arial"/>
              <a:buChar char="•"/>
            </a:pPr>
            <a:r>
              <a:rPr lang="it-IT" sz="2500" b="1" dirty="0" smtClean="0">
                <a:solidFill>
                  <a:schemeClr val="tx1"/>
                </a:solidFill>
                <a:latin typeface="Calibri"/>
                <a:cs typeface="Calibri"/>
              </a:rPr>
              <a:t>Adequate capital</a:t>
            </a:r>
            <a:r>
              <a:rPr lang="it-IT" sz="2500" dirty="0" smtClean="0">
                <a:solidFill>
                  <a:schemeClr val="tx1"/>
                </a:solidFill>
                <a:latin typeface="Calibri"/>
                <a:cs typeface="Calibri"/>
              </a:rPr>
              <a:t>. </a:t>
            </a:r>
          </a:p>
          <a:p>
            <a:endParaRPr lang="it-IT" sz="1800" dirty="0" smtClean="0">
              <a:solidFill>
                <a:schemeClr val="tx1"/>
              </a:solidFill>
              <a:latin typeface="Calibri"/>
              <a:cs typeface="Calibri"/>
            </a:endParaRPr>
          </a:p>
          <a:p>
            <a:r>
              <a:rPr lang="it-IT" sz="2300" dirty="0" smtClean="0">
                <a:solidFill>
                  <a:schemeClr val="tx1"/>
                </a:solidFill>
                <a:latin typeface="Calibri"/>
                <a:cs typeface="Calibri"/>
              </a:rPr>
              <a:t>The firm should have retained more capital to be able to </a:t>
            </a:r>
            <a:r>
              <a:rPr lang="en-US" sz="2300" dirty="0" smtClean="0">
                <a:solidFill>
                  <a:schemeClr val="tx1"/>
                </a:solidFill>
                <a:latin typeface="Calibri"/>
                <a:cs typeface="Calibri"/>
              </a:rPr>
              <a:t> support the risk incurred due to such investment</a:t>
            </a:r>
            <a:r>
              <a:rPr lang="en-US" sz="2500" dirty="0" smtClean="0">
                <a:solidFill>
                  <a:schemeClr val="tx1"/>
                </a:solidFill>
                <a:latin typeface="Calibri"/>
                <a:cs typeface="Calibri"/>
              </a:rPr>
              <a:t>.</a:t>
            </a:r>
          </a:p>
          <a:p>
            <a:endParaRPr lang="en-US" sz="2500" dirty="0" smtClean="0">
              <a:solidFill>
                <a:schemeClr val="tx1"/>
              </a:solidFill>
              <a:latin typeface="Calibri"/>
              <a:cs typeface="Calibri"/>
            </a:endParaRPr>
          </a:p>
        </p:txBody>
      </p:sp>
      <p:sp>
        <p:nvSpPr>
          <p:cNvPr id="4" name="TextBox 3"/>
          <p:cNvSpPr txBox="1"/>
          <p:nvPr/>
        </p:nvSpPr>
        <p:spPr>
          <a:xfrm>
            <a:off x="979840" y="303490"/>
            <a:ext cx="4649787" cy="622531"/>
          </a:xfrm>
          <a:prstGeom prst="rect">
            <a:avLst/>
          </a:prstGeom>
          <a:solidFill>
            <a:srgbClr val="770FE7"/>
          </a:solidFill>
          <a:ln>
            <a:noFill/>
          </a:ln>
        </p:spPr>
        <p:style>
          <a:lnRef idx="1">
            <a:schemeClr val="accent6"/>
          </a:lnRef>
          <a:fillRef idx="3">
            <a:schemeClr val="accent6"/>
          </a:fillRef>
          <a:effectRef idx="2">
            <a:schemeClr val="accent6"/>
          </a:effectRef>
          <a:fontRef idx="minor">
            <a:schemeClr val="lt1"/>
          </a:fontRef>
        </p:style>
        <p:txBody>
          <a:bodyPr wrap="square" lIns="94357" tIns="47178" rIns="94357" bIns="47178" rtlCol="0">
            <a:spAutoFit/>
          </a:bodyPr>
          <a:lstStyle/>
          <a:p>
            <a:pPr algn="ctr"/>
            <a:r>
              <a:rPr lang="en-US" sz="3300" dirty="0" smtClean="0"/>
              <a:t>Bankruptcy Risk</a:t>
            </a:r>
            <a:endParaRPr lang="en-US" sz="3300" dirty="0"/>
          </a:p>
        </p:txBody>
      </p:sp>
      <p:sp>
        <p:nvSpPr>
          <p:cNvPr id="7" name="Rectangle 6"/>
          <p:cNvSpPr/>
          <p:nvPr/>
        </p:nvSpPr>
        <p:spPr>
          <a:xfrm>
            <a:off x="587904" y="4104503"/>
            <a:ext cx="9032346" cy="2617096"/>
          </a:xfrm>
          <a:prstGeom prst="rect">
            <a:avLst/>
          </a:prstGeom>
          <a:solidFill>
            <a:srgbClr val="E8E428"/>
          </a:solidFill>
          <a:ln w="57150" cap="flat" cmpd="sng" algn="ctr">
            <a:no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lIns="94357" tIns="47178" rIns="94357" bIns="47178" rtlCol="0" anchor="t"/>
          <a:lstStyle/>
          <a:p>
            <a:pPr algn="just">
              <a:buFont typeface="Arial"/>
              <a:buChar char="•"/>
            </a:pPr>
            <a:endParaRPr lang="it-IT" sz="2500" b="1" dirty="0" smtClean="0">
              <a:solidFill>
                <a:srgbClr val="000000"/>
              </a:solidFill>
              <a:latin typeface="Calibri"/>
              <a:cs typeface="Calibri"/>
            </a:endParaRPr>
          </a:p>
          <a:p>
            <a:pPr>
              <a:buFont typeface="Arial"/>
              <a:buChar char="•"/>
            </a:pPr>
            <a:r>
              <a:rPr lang="en-US" sz="2500" b="1" dirty="0" smtClean="0">
                <a:solidFill>
                  <a:srgbClr val="000000"/>
                </a:solidFill>
                <a:latin typeface="Calibri"/>
                <a:cs typeface="Calibri"/>
              </a:rPr>
              <a:t>Matching of investment plan and the company risk appetite</a:t>
            </a:r>
            <a:r>
              <a:rPr lang="en-US" sz="2500" dirty="0" smtClean="0">
                <a:solidFill>
                  <a:srgbClr val="000000"/>
                </a:solidFill>
                <a:latin typeface="Calibri"/>
                <a:cs typeface="Calibri"/>
              </a:rPr>
              <a:t>. </a:t>
            </a:r>
          </a:p>
          <a:p>
            <a:endParaRPr lang="en-US" sz="1900" dirty="0" smtClean="0">
              <a:solidFill>
                <a:srgbClr val="000000"/>
              </a:solidFill>
              <a:latin typeface="Calibri"/>
              <a:cs typeface="Calibri"/>
            </a:endParaRPr>
          </a:p>
          <a:p>
            <a:r>
              <a:rPr lang="en-US" sz="2300" dirty="0" smtClean="0">
                <a:solidFill>
                  <a:srgbClr val="000000"/>
                </a:solidFill>
                <a:latin typeface="Calibri"/>
                <a:cs typeface="Calibri"/>
              </a:rPr>
              <a:t>Before formulating any investment strategies, the finance manager must first assess the risk appetite. The extent to which the firm can expose themselves to risk must be discussed.</a:t>
            </a:r>
          </a:p>
          <a:p>
            <a:r>
              <a:rPr lang="en-US" sz="2300" i="1" dirty="0" smtClean="0">
                <a:solidFill>
                  <a:srgbClr val="000000"/>
                </a:solidFill>
                <a:latin typeface="Calibri"/>
                <a:cs typeface="Calibri"/>
              </a:rPr>
              <a:t>VAR analysis</a:t>
            </a:r>
          </a:p>
          <a:p>
            <a:endParaRPr lang="en-US" sz="2300" dirty="0" smtClean="0">
              <a:solidFill>
                <a:srgbClr val="000000"/>
              </a:solidFill>
              <a:latin typeface="Calibri"/>
              <a:cs typeface="Calibri"/>
            </a:endParaRPr>
          </a:p>
          <a:p>
            <a:pPr algn="just"/>
            <a:endParaRPr lang="en-US" sz="2500" dirty="0" smtClean="0">
              <a:solidFill>
                <a:srgbClr val="000000"/>
              </a:solidFill>
              <a:latin typeface="Calibri"/>
              <a:cs typeface="Calibri"/>
            </a:endParaRPr>
          </a:p>
        </p:txBody>
      </p:sp>
      <p:pic>
        <p:nvPicPr>
          <p:cNvPr id="6" name="Picture 2" descr="http://www.weirdlyodd.com/wp-content/uploads/2012/07/Barings.jpg"/>
          <p:cNvPicPr>
            <a:picLocks noChangeAspect="1" noChangeArrowheads="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rcRect/>
          <a:stretch>
            <a:fillRect/>
          </a:stretch>
        </p:blipFill>
        <p:spPr bwMode="auto">
          <a:xfrm>
            <a:off x="5629628" y="303490"/>
            <a:ext cx="1504035" cy="6225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grpSp>
        <p:nvGrpSpPr>
          <p:cNvPr id="8" name="Group 7"/>
          <p:cNvGrpSpPr/>
          <p:nvPr/>
        </p:nvGrpSpPr>
        <p:grpSpPr>
          <a:xfrm>
            <a:off x="0" y="6721601"/>
            <a:ext cx="9646973" cy="391989"/>
            <a:chOff x="0" y="6480095"/>
            <a:chExt cx="9169400" cy="377905"/>
          </a:xfrm>
        </p:grpSpPr>
        <p:sp>
          <p:nvSpPr>
            <p:cNvPr id="9" name="Rectangle 8"/>
            <p:cNvSpPr/>
            <p:nvPr/>
          </p:nvSpPr>
          <p:spPr>
            <a:xfrm>
              <a:off x="0" y="6480096"/>
              <a:ext cx="1833880" cy="377904"/>
            </a:xfrm>
            <a:prstGeom prst="rect">
              <a:avLst/>
            </a:prstGeom>
            <a:solidFill>
              <a:schemeClr val="tx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50000"/>
                    </a:schemeClr>
                  </a:solidFill>
                </a:rPr>
                <a:t>BACKGROUND</a:t>
              </a:r>
              <a:endParaRPr lang="en-US" dirty="0">
                <a:solidFill>
                  <a:schemeClr val="bg1">
                    <a:lumMod val="50000"/>
                  </a:schemeClr>
                </a:solidFill>
              </a:endParaRPr>
            </a:p>
          </p:txBody>
        </p:sp>
        <p:sp>
          <p:nvSpPr>
            <p:cNvPr id="10" name="Rectangle 9"/>
            <p:cNvSpPr/>
            <p:nvPr/>
          </p:nvSpPr>
          <p:spPr>
            <a:xfrm>
              <a:off x="1833880" y="6480096"/>
              <a:ext cx="1833880" cy="377904"/>
            </a:xfrm>
            <a:prstGeom prst="rect">
              <a:avLst/>
            </a:prstGeom>
            <a:solidFill>
              <a:schemeClr val="tx1">
                <a:lumMod val="95000"/>
                <a:lumOff val="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NICK LESSONS</a:t>
              </a:r>
              <a:endParaRPr lang="en-US" dirty="0">
                <a:solidFill>
                  <a:schemeClr val="bg1">
                    <a:lumMod val="65000"/>
                  </a:schemeClr>
                </a:solidFill>
              </a:endParaRPr>
            </a:p>
          </p:txBody>
        </p:sp>
        <p:sp>
          <p:nvSpPr>
            <p:cNvPr id="11" name="Rectangle 10"/>
            <p:cNvSpPr/>
            <p:nvPr/>
          </p:nvSpPr>
          <p:spPr>
            <a:xfrm>
              <a:off x="366776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THE COLLAPSE</a:t>
              </a:r>
              <a:endParaRPr lang="en-US" dirty="0">
                <a:solidFill>
                  <a:schemeClr val="bg1">
                    <a:lumMod val="65000"/>
                  </a:schemeClr>
                </a:solidFill>
              </a:endParaRPr>
            </a:p>
          </p:txBody>
        </p:sp>
        <p:sp>
          <p:nvSpPr>
            <p:cNvPr id="12" name="Rectangle 11"/>
            <p:cNvSpPr/>
            <p:nvPr/>
          </p:nvSpPr>
          <p:spPr>
            <a:xfrm>
              <a:off x="7335520" y="6480095"/>
              <a:ext cx="1833880" cy="377905"/>
            </a:xfrm>
            <a:prstGeom prst="rect">
              <a:avLst/>
            </a:prstGeom>
            <a:solidFill>
              <a:schemeClr val="accent5">
                <a:lumMod val="75000"/>
              </a:schemeClr>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solidFill>
                </a:rPr>
                <a:t>RECOMMENDATION</a:t>
              </a:r>
              <a:endParaRPr lang="en-US" dirty="0">
                <a:solidFill>
                  <a:schemeClr val="bg1"/>
                </a:solidFill>
              </a:endParaRPr>
            </a:p>
          </p:txBody>
        </p:sp>
        <p:sp>
          <p:nvSpPr>
            <p:cNvPr id="13" name="Rectangle 12"/>
            <p:cNvSpPr/>
            <p:nvPr/>
          </p:nvSpPr>
          <p:spPr>
            <a:xfrm>
              <a:off x="5501640" y="6480096"/>
              <a:ext cx="1833880" cy="377904"/>
            </a:xfrm>
            <a:prstGeom prst="rect">
              <a:avLst/>
            </a:prstGeom>
            <a:solidFill>
              <a:srgbClr val="0D0D0D"/>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solidFill>
                    <a:schemeClr val="bg1">
                      <a:lumMod val="65000"/>
                    </a:schemeClr>
                  </a:solidFill>
                </a:rPr>
                <a:t>RISK ANALYSIS</a:t>
              </a:r>
              <a:endParaRPr lang="en-US" dirty="0">
                <a:solidFill>
                  <a:schemeClr val="bg1">
                    <a:lumMod val="65000"/>
                  </a:schemeClr>
                </a:solidFill>
              </a:endParaRPr>
            </a:p>
          </p:txBody>
        </p:sp>
      </p:gr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50000" decel="5000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4" name="Shape 254"/>
          <p:cNvSpPr txBox="1">
            <a:spLocks noGrp="1"/>
          </p:cNvSpPr>
          <p:nvPr>
            <p:ph idx="1"/>
          </p:nvPr>
        </p:nvSpPr>
        <p:spPr>
          <a:xfrm>
            <a:off x="623535" y="1141687"/>
            <a:ext cx="8355365" cy="5480098"/>
          </a:xfrm>
          <a:prstGeom prst="rect">
            <a:avLst/>
          </a:prstGeom>
          <a:solidFill>
            <a:schemeClr val="bg1"/>
          </a:solidFill>
          <a:ln w="57150" cap="flat" cmpd="sng" algn="ctr">
            <a:solidFill>
              <a:srgbClr val="AA5816"/>
            </a:solidFill>
            <a:prstDash val="solid"/>
            <a:round/>
            <a:headEnd type="none" w="med" len="med"/>
            <a:tailEnd type="none" w="med" len="med"/>
          </a:ln>
        </p:spPr>
        <p:txBody>
          <a:bodyPr lIns="94341" tIns="47158" rIns="94341" bIns="47158" anchor="t" anchorCtr="0">
            <a:noAutofit/>
          </a:bodyPr>
          <a:lstStyle/>
          <a:p>
            <a:pPr marL="353839" indent="-353839">
              <a:spcBef>
                <a:spcPts val="0"/>
              </a:spcBef>
              <a:buClr>
                <a:schemeClr val="dk1"/>
              </a:buClr>
              <a:buSzPct val="100000"/>
              <a:buFont typeface="Calibri"/>
              <a:buChar char="•"/>
            </a:pPr>
            <a:endParaRPr lang="en-US" sz="3300" dirty="0" smtClean="0">
              <a:solidFill>
                <a:schemeClr val="dk1"/>
              </a:solidFill>
              <a:latin typeface="Calibri"/>
              <a:ea typeface="Calibri"/>
              <a:cs typeface="Calibri"/>
              <a:sym typeface="Calibri"/>
            </a:endParaRPr>
          </a:p>
          <a:p>
            <a:pPr marL="353839" indent="-353839">
              <a:spcBef>
                <a:spcPts val="0"/>
              </a:spcBef>
              <a:buClr>
                <a:schemeClr val="dk1"/>
              </a:buClr>
              <a:buSzPct val="100000"/>
              <a:buFont typeface="Calibri"/>
              <a:buChar char="•"/>
            </a:pPr>
            <a:r>
              <a:rPr lang="en-US" sz="3300" dirty="0" smtClean="0">
                <a:solidFill>
                  <a:schemeClr val="dk1"/>
                </a:solidFill>
                <a:latin typeface="Calibri"/>
                <a:ea typeface="Calibri"/>
                <a:cs typeface="Calibri"/>
                <a:sym typeface="Calibri"/>
              </a:rPr>
              <a:t>Rely </a:t>
            </a:r>
            <a:r>
              <a:rPr lang="en-US" sz="3300" dirty="0">
                <a:solidFill>
                  <a:schemeClr val="dk1"/>
                </a:solidFill>
                <a:latin typeface="Calibri"/>
                <a:ea typeface="Calibri"/>
                <a:cs typeface="Calibri"/>
                <a:sym typeface="Calibri"/>
              </a:rPr>
              <a:t>less on margin finance (hold less risky position)</a:t>
            </a:r>
          </a:p>
          <a:p>
            <a:pPr marL="353839" indent="-353839">
              <a:spcBef>
                <a:spcPts val="660"/>
              </a:spcBef>
              <a:buClr>
                <a:schemeClr val="dk1"/>
              </a:buClr>
              <a:buSzPct val="100000"/>
              <a:buFont typeface="Calibri"/>
              <a:buChar char="•"/>
            </a:pPr>
            <a:r>
              <a:rPr lang="en-US" sz="3300" dirty="0">
                <a:solidFill>
                  <a:schemeClr val="dk1"/>
                </a:solidFill>
                <a:latin typeface="Calibri"/>
                <a:ea typeface="Calibri"/>
                <a:cs typeface="Calibri"/>
                <a:sym typeface="Calibri"/>
              </a:rPr>
              <a:t>Increase offset position as an insurance (by short position</a:t>
            </a:r>
            <a:r>
              <a:rPr lang="en-US" sz="3300" dirty="0" smtClean="0">
                <a:solidFill>
                  <a:schemeClr val="dk1"/>
                </a:solidFill>
                <a:latin typeface="Calibri"/>
                <a:ea typeface="Calibri"/>
                <a:cs typeface="Calibri"/>
                <a:sym typeface="Calibri"/>
              </a:rPr>
              <a:t>)</a:t>
            </a:r>
          </a:p>
          <a:p>
            <a:pPr marL="353839" indent="-353839">
              <a:spcBef>
                <a:spcPts val="660"/>
              </a:spcBef>
              <a:buClr>
                <a:schemeClr val="dk1"/>
              </a:buClr>
              <a:buSzPct val="100000"/>
              <a:buFont typeface="Calibri"/>
              <a:buChar char="•"/>
            </a:pPr>
            <a:endParaRPr lang="en-US" sz="3300" dirty="0" smtClean="0">
              <a:solidFill>
                <a:schemeClr val="dk1"/>
              </a:solidFill>
              <a:latin typeface="Calibri"/>
              <a:ea typeface="Calibri"/>
              <a:cs typeface="Calibri"/>
              <a:sym typeface="Calibri"/>
            </a:endParaRPr>
          </a:p>
          <a:p>
            <a:pPr marL="353839" indent="-353839">
              <a:spcBef>
                <a:spcPts val="660"/>
              </a:spcBef>
              <a:buClr>
                <a:schemeClr val="dk1"/>
              </a:buClr>
              <a:buSzPct val="100000"/>
              <a:buFont typeface="Calibri"/>
              <a:buChar char="•"/>
            </a:pPr>
            <a:r>
              <a:rPr lang="en-US" sz="3300" dirty="0">
                <a:solidFill>
                  <a:schemeClr val="dk1"/>
                </a:solidFill>
                <a:latin typeface="Calibri"/>
                <a:ea typeface="Calibri"/>
                <a:cs typeface="Calibri"/>
                <a:sym typeface="Calibri"/>
              </a:rPr>
              <a:t>Less on speculative trading</a:t>
            </a:r>
          </a:p>
          <a:p>
            <a:pPr marL="766650" lvl="1" indent="-294865">
              <a:spcBef>
                <a:spcPts val="578"/>
              </a:spcBef>
              <a:buClr>
                <a:schemeClr val="dk1"/>
              </a:buClr>
              <a:buSzPct val="100000"/>
              <a:buFont typeface="Calibri"/>
              <a:buChar char="–"/>
            </a:pPr>
            <a:r>
              <a:rPr lang="en-US" sz="2900" dirty="0">
                <a:solidFill>
                  <a:schemeClr val="dk1"/>
                </a:solidFill>
                <a:latin typeface="Calibri"/>
                <a:ea typeface="Calibri"/>
                <a:cs typeface="Calibri"/>
                <a:sym typeface="Calibri"/>
              </a:rPr>
              <a:t>Maybe increase position on volatile trading</a:t>
            </a:r>
          </a:p>
          <a:p>
            <a:pPr marL="766650" lvl="1" indent="-294865">
              <a:spcBef>
                <a:spcPts val="578"/>
              </a:spcBef>
              <a:buClr>
                <a:schemeClr val="dk1"/>
              </a:buClr>
              <a:buSzPct val="100000"/>
              <a:buFont typeface="Calibri"/>
              <a:buChar char="–"/>
            </a:pPr>
            <a:r>
              <a:rPr lang="en-US" sz="2900" dirty="0">
                <a:solidFill>
                  <a:schemeClr val="dk1"/>
                </a:solidFill>
                <a:latin typeface="Calibri"/>
                <a:ea typeface="Calibri"/>
                <a:cs typeface="Calibri"/>
                <a:sym typeface="Calibri"/>
              </a:rPr>
              <a:t>This will make return to decrease but risk also decrease (good for volatile situation</a:t>
            </a:r>
            <a:r>
              <a:rPr lang="en-US" sz="2900" dirty="0" smtClean="0">
                <a:solidFill>
                  <a:schemeClr val="dk1"/>
                </a:solidFill>
                <a:latin typeface="Calibri"/>
                <a:ea typeface="Calibri"/>
                <a:cs typeface="Calibri"/>
                <a:sym typeface="Calibri"/>
              </a:rPr>
              <a:t>)</a:t>
            </a:r>
          </a:p>
          <a:p>
            <a:pPr marL="766650" lvl="1" indent="-294865">
              <a:spcBef>
                <a:spcPts val="578"/>
              </a:spcBef>
              <a:buClr>
                <a:schemeClr val="dk1"/>
              </a:buClr>
              <a:buSzPct val="100000"/>
              <a:buFont typeface="Calibri"/>
              <a:buChar char="–"/>
            </a:pPr>
            <a:endParaRPr lang="en-US" sz="2900" dirty="0">
              <a:solidFill>
                <a:schemeClr val="dk1"/>
              </a:solidFill>
              <a:latin typeface="Calibri"/>
              <a:ea typeface="Calibri"/>
              <a:cs typeface="Calibri"/>
              <a:sym typeface="Calibri"/>
            </a:endParaRPr>
          </a:p>
        </p:txBody>
      </p:sp>
      <p:sp>
        <p:nvSpPr>
          <p:cNvPr id="253" name="Shape 253"/>
          <p:cNvSpPr txBox="1">
            <a:spLocks noGrp="1"/>
          </p:cNvSpPr>
          <p:nvPr>
            <p:ph type="title"/>
          </p:nvPr>
        </p:nvSpPr>
        <p:spPr>
          <a:xfrm>
            <a:off x="1152058" y="224402"/>
            <a:ext cx="6793558" cy="1247300"/>
          </a:xfrm>
          <a:prstGeom prst="rect">
            <a:avLst/>
          </a:prstGeom>
          <a:solidFill>
            <a:schemeClr val="accent3">
              <a:lumMod val="75000"/>
            </a:schemeClr>
          </a:solidFill>
          <a:ln>
            <a:noFill/>
          </a:ln>
        </p:spPr>
        <p:txBody>
          <a:bodyPr lIns="94341" tIns="47158" rIns="94341" bIns="47158" anchor="ctr" anchorCtr="0">
            <a:noAutofit/>
          </a:bodyPr>
          <a:lstStyle/>
          <a:p>
            <a:pPr>
              <a:spcBef>
                <a:spcPts val="0"/>
              </a:spcBef>
              <a:buClr>
                <a:schemeClr val="dk1"/>
              </a:buClr>
              <a:buSzPct val="25000"/>
            </a:pPr>
            <a:r>
              <a:rPr lang="en-US" sz="3900" dirty="0">
                <a:solidFill>
                  <a:schemeClr val="dk1"/>
                </a:solidFill>
                <a:latin typeface="Calibri"/>
                <a:ea typeface="Calibri"/>
                <a:cs typeface="Calibri"/>
                <a:sym typeface="Calibri"/>
              </a:rPr>
              <a:t>What should </a:t>
            </a:r>
            <a:r>
              <a:rPr lang="en-US" sz="3900" dirty="0" smtClean="0">
                <a:solidFill>
                  <a:schemeClr val="dk1"/>
                </a:solidFill>
                <a:latin typeface="Calibri"/>
                <a:ea typeface="Calibri"/>
                <a:cs typeface="Calibri"/>
                <a:sym typeface="Calibri"/>
              </a:rPr>
              <a:t>have been done ?</a:t>
            </a:r>
            <a:endParaRPr lang="en-US" sz="3900" dirty="0">
              <a:solidFill>
                <a:schemeClr val="dk1"/>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50000" decel="50000" fill="hold" grpId="0" nodeType="clickEffect">
                                  <p:stCondLst>
                                    <p:cond delay="0"/>
                                  </p:stCondLst>
                                  <p:childTnLst>
                                    <p:set>
                                      <p:cBhvr>
                                        <p:cTn id="6" dur="1" fill="hold">
                                          <p:stCondLst>
                                            <p:cond delay="0"/>
                                          </p:stCondLst>
                                        </p:cTn>
                                        <p:tgtEl>
                                          <p:spTgt spid="253"/>
                                        </p:tgtEl>
                                        <p:attrNameLst>
                                          <p:attrName>style.visibility</p:attrName>
                                        </p:attrNameLst>
                                      </p:cBhvr>
                                      <p:to>
                                        <p:strVal val="visible"/>
                                      </p:to>
                                    </p:set>
                                    <p:anim calcmode="lin" valueType="num">
                                      <p:cBhvr additive="base">
                                        <p:cTn id="7" dur="500" fill="hold"/>
                                        <p:tgtEl>
                                          <p:spTgt spid="253"/>
                                        </p:tgtEl>
                                        <p:attrNameLst>
                                          <p:attrName>ppt_x</p:attrName>
                                        </p:attrNameLst>
                                      </p:cBhvr>
                                      <p:tavLst>
                                        <p:tav tm="0">
                                          <p:val>
                                            <p:strVal val="#ppt_x"/>
                                          </p:val>
                                        </p:tav>
                                        <p:tav tm="100000">
                                          <p:val>
                                            <p:strVal val="#ppt_x"/>
                                          </p:val>
                                        </p:tav>
                                      </p:tavLst>
                                    </p:anim>
                                    <p:anim calcmode="lin" valueType="num">
                                      <p:cBhvr additive="base">
                                        <p:cTn id="8" dur="500" fill="hold"/>
                                        <p:tgtEl>
                                          <p:spTgt spid="253"/>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grpId="0" nodeType="withEffect">
                                  <p:stCondLst>
                                    <p:cond delay="0"/>
                                  </p:stCondLst>
                                  <p:childTnLst>
                                    <p:set>
                                      <p:cBhvr>
                                        <p:cTn id="10" dur="1" fill="hold">
                                          <p:stCondLst>
                                            <p:cond delay="0"/>
                                          </p:stCondLst>
                                        </p:cTn>
                                        <p:tgtEl>
                                          <p:spTgt spid="254"/>
                                        </p:tgtEl>
                                        <p:attrNameLst>
                                          <p:attrName>style.visibility</p:attrName>
                                        </p:attrNameLst>
                                      </p:cBhvr>
                                      <p:to>
                                        <p:strVal val="visible"/>
                                      </p:to>
                                    </p:set>
                                    <p:anim calcmode="lin" valueType="num">
                                      <p:cBhvr additive="base">
                                        <p:cTn id="11" dur="500" fill="hold"/>
                                        <p:tgtEl>
                                          <p:spTgt spid="254"/>
                                        </p:tgtEl>
                                        <p:attrNameLst>
                                          <p:attrName>ppt_x</p:attrName>
                                        </p:attrNameLst>
                                      </p:cBhvr>
                                      <p:tavLst>
                                        <p:tav tm="0">
                                          <p:val>
                                            <p:strVal val="#ppt_x"/>
                                          </p:val>
                                        </p:tav>
                                        <p:tav tm="100000">
                                          <p:val>
                                            <p:strVal val="#ppt_x"/>
                                          </p:val>
                                        </p:tav>
                                      </p:tavLst>
                                    </p:anim>
                                    <p:anim calcmode="lin" valueType="num">
                                      <p:cBhvr additive="base">
                                        <p:cTn id="12" dur="500" fill="hold"/>
                                        <p:tgtEl>
                                          <p:spTgt spid="25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 grpId="0" animBg="1"/>
      <p:bldP spid="25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8" name="Rectangle 7"/>
          <p:cNvSpPr/>
          <p:nvPr/>
        </p:nvSpPr>
        <p:spPr>
          <a:xfrm>
            <a:off x="1572316" y="2143791"/>
            <a:ext cx="6604896" cy="2809374"/>
          </a:xfrm>
          <a:prstGeom prst="rect">
            <a:avLst/>
          </a:prstGeom>
          <a:noFill/>
        </p:spPr>
        <p:txBody>
          <a:bodyPr wrap="square" lIns="94357" tIns="47178" rIns="94357" bIns="47178">
            <a:spAutoFit/>
          </a:bodyPr>
          <a:lstStyle/>
          <a:p>
            <a:pPr algn="ctr"/>
            <a:r>
              <a:rPr lang="en-US" sz="175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Q&amp;A</a:t>
            </a:r>
            <a:endParaRPr lang="en-US" sz="175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spd="slow">
    <p:cu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3" name="TextBox 2"/>
          <p:cNvSpPr txBox="1"/>
          <p:nvPr/>
        </p:nvSpPr>
        <p:spPr>
          <a:xfrm>
            <a:off x="1603375" y="1879391"/>
            <a:ext cx="6466946" cy="2809374"/>
          </a:xfrm>
          <a:prstGeom prst="rect">
            <a:avLst/>
          </a:prstGeom>
          <a:noFill/>
        </p:spPr>
        <p:txBody>
          <a:bodyPr wrap="square" lIns="94357" tIns="47178" rIns="94357" bIns="47178" rtlCol="0" anchor="t">
            <a:spAutoFit/>
          </a:bodyPr>
          <a:lstStyle/>
          <a:p>
            <a:r>
              <a:rPr lang="en-US" sz="2700" dirty="0" smtClean="0">
                <a:solidFill>
                  <a:schemeClr val="bg2">
                    <a:lumMod val="25000"/>
                  </a:schemeClr>
                </a:solidFill>
                <a:latin typeface="Calibri"/>
                <a:cs typeface="Calibri"/>
              </a:rPr>
              <a:t>Group </a:t>
            </a:r>
            <a:r>
              <a:rPr lang="en-US" sz="2700" dirty="0" smtClean="0">
                <a:solidFill>
                  <a:schemeClr val="bg2">
                    <a:lumMod val="25000"/>
                  </a:schemeClr>
                </a:solidFill>
                <a:latin typeface="Calibri"/>
                <a:cs typeface="Calibri"/>
              </a:rPr>
              <a:t>3</a:t>
            </a:r>
            <a:endParaRPr lang="en-US" sz="2700" dirty="0" smtClean="0">
              <a:solidFill>
                <a:schemeClr val="bg2">
                  <a:lumMod val="25000"/>
                </a:schemeClr>
              </a:solidFill>
              <a:latin typeface="Calibri"/>
              <a:cs typeface="Calibri"/>
            </a:endParaRPr>
          </a:p>
          <a:p>
            <a:endParaRPr lang="en-US" sz="2500" dirty="0" smtClean="0">
              <a:latin typeface="Calibri"/>
              <a:cs typeface="Calibri"/>
            </a:endParaRPr>
          </a:p>
          <a:p>
            <a:r>
              <a:rPr lang="en-US" sz="2500" dirty="0" smtClean="0">
                <a:latin typeface="Calibri"/>
                <a:cs typeface="Calibri"/>
              </a:rPr>
              <a:t>5304640161  </a:t>
            </a:r>
            <a:r>
              <a:rPr lang="en-US" sz="2500" dirty="0" err="1" smtClean="0">
                <a:latin typeface="Calibri"/>
                <a:cs typeface="Calibri"/>
              </a:rPr>
              <a:t>ChutikarnPayungsak</a:t>
            </a:r>
          </a:p>
          <a:p>
            <a:r>
              <a:rPr lang="en-US" sz="2500" dirty="0" smtClean="0">
                <a:latin typeface="Calibri"/>
                <a:cs typeface="Calibri"/>
              </a:rPr>
              <a:t>5304640245  </a:t>
            </a:r>
            <a:r>
              <a:rPr lang="en-US" sz="2500" dirty="0" err="1" smtClean="0">
                <a:latin typeface="Calibri"/>
                <a:cs typeface="Calibri"/>
              </a:rPr>
              <a:t>KanthidaSripakpraek</a:t>
            </a:r>
            <a:endParaRPr lang="en-US" sz="2500" dirty="0" smtClean="0">
              <a:latin typeface="Calibri"/>
              <a:cs typeface="Calibri"/>
            </a:endParaRPr>
          </a:p>
          <a:p>
            <a:r>
              <a:rPr lang="en-US" sz="2500" dirty="0" smtClean="0">
                <a:latin typeface="Calibri"/>
                <a:cs typeface="Calibri"/>
              </a:rPr>
              <a:t>5304641326  </a:t>
            </a:r>
            <a:r>
              <a:rPr lang="en-US" sz="2500" dirty="0" err="1" smtClean="0">
                <a:latin typeface="Calibri"/>
                <a:cs typeface="Calibri"/>
              </a:rPr>
              <a:t>VanvisaAroomchootee</a:t>
            </a:r>
            <a:endParaRPr lang="en-US" sz="2500" dirty="0" smtClean="0">
              <a:latin typeface="Calibri"/>
              <a:cs typeface="Calibri"/>
            </a:endParaRPr>
          </a:p>
          <a:p>
            <a:r>
              <a:rPr lang="en-US" sz="2500" dirty="0" smtClean="0">
                <a:latin typeface="Calibri"/>
                <a:cs typeface="Calibri"/>
              </a:rPr>
              <a:t>5302640239  </a:t>
            </a:r>
            <a:r>
              <a:rPr lang="en-US" sz="2500" dirty="0" err="1" smtClean="0">
                <a:latin typeface="Calibri"/>
                <a:cs typeface="Calibri"/>
              </a:rPr>
              <a:t>Chwisa</a:t>
            </a:r>
            <a:r>
              <a:rPr lang="en-US" sz="2500" dirty="0" smtClean="0">
                <a:latin typeface="Calibri"/>
                <a:cs typeface="Calibri"/>
              </a:rPr>
              <a:t> Kanchanatawan</a:t>
            </a:r>
          </a:p>
          <a:p>
            <a:r>
              <a:rPr lang="en-US" sz="2500" dirty="0" smtClean="0">
                <a:latin typeface="Calibri"/>
                <a:cs typeface="Calibri"/>
              </a:rPr>
              <a:t>5302641112  </a:t>
            </a:r>
            <a:r>
              <a:rPr lang="en-US" sz="2500" dirty="0" err="1" smtClean="0">
                <a:latin typeface="Calibri"/>
                <a:cs typeface="Calibri"/>
              </a:rPr>
              <a:t>SisithornJirajaroenying</a:t>
            </a:r>
            <a:endParaRPr lang="en-US" sz="2500" dirty="0">
              <a:latin typeface="Calibri"/>
              <a:cs typeface="Calibri"/>
            </a:endParaRPr>
          </a:p>
        </p:txBody>
      </p:sp>
    </p:spTree>
  </p:cSld>
  <p:clrMapOvr>
    <a:masterClrMapping/>
  </p:clrMapOvr>
  <p:transition spd="slow">
    <p:cu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Pushpin.thmx</Template>
  <TotalTime>1069</TotalTime>
  <Words>2746</Words>
  <Application>Microsoft Office PowerPoint</Application>
  <PresentationFormat>Custom</PresentationFormat>
  <Paragraphs>419</Paragraphs>
  <Slides>40</Slides>
  <Notes>38</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Pushpin</vt:lpstr>
      <vt:lpstr>Slide 1</vt:lpstr>
      <vt:lpstr>Outline</vt:lpstr>
      <vt:lpstr>Slide 3</vt:lpstr>
      <vt:lpstr>Background</vt:lpstr>
      <vt:lpstr>Slide 5</vt:lpstr>
      <vt:lpstr>Who is Nick Leeson? Rogue Trader </vt:lpstr>
      <vt:lpstr>Slide 7</vt:lpstr>
      <vt:lpstr>Slide 8</vt:lpstr>
      <vt:lpstr>Slide 9</vt:lpstr>
      <vt:lpstr>Slide 10</vt:lpstr>
      <vt:lpstr>        Nick Leeson’s Activities</vt:lpstr>
      <vt:lpstr>Account 88888, Lucky Number?</vt:lpstr>
      <vt:lpstr>How Leeson Broke Barings?</vt:lpstr>
      <vt:lpstr>Slide 14</vt:lpstr>
      <vt:lpstr>Slide 15</vt:lpstr>
      <vt:lpstr>Slide 16</vt:lpstr>
      <vt:lpstr>Straddle Strategy</vt:lpstr>
      <vt:lpstr>Straddle Strategy</vt:lpstr>
      <vt:lpstr>Slide 19</vt:lpstr>
      <vt:lpstr>How Leeson Broke Barings?</vt:lpstr>
      <vt:lpstr>How Leeson Broke Barings?</vt:lpstr>
      <vt:lpstr>How Leeson Broke Barings?</vt:lpstr>
      <vt:lpstr>How Leeson Broke Barings?</vt:lpstr>
      <vt:lpstr>Slide 24</vt:lpstr>
      <vt:lpstr>Slide 25</vt:lpstr>
      <vt:lpstr>Summary of Total Loss in 88888 Account</vt:lpstr>
      <vt:lpstr>Slide 27</vt:lpstr>
      <vt:lpstr>Summary of Nick Leeson’s Activities</vt:lpstr>
      <vt:lpstr>After the Bankruptcy</vt:lpstr>
      <vt:lpstr>Risk Analysis of the Collapse of Barings Bank</vt:lpstr>
      <vt:lpstr>Market risk or Operational risk? </vt:lpstr>
      <vt:lpstr>Recommendation and What should have been done ?</vt:lpstr>
      <vt:lpstr>Slide 33</vt:lpstr>
      <vt:lpstr>Slide 34</vt:lpstr>
      <vt:lpstr>Slide 35</vt:lpstr>
      <vt:lpstr>Slide 36</vt:lpstr>
      <vt:lpstr>What should have been done ?</vt:lpstr>
      <vt:lpstr>Slide 38</vt:lpstr>
      <vt:lpstr>Slide 39</vt:lpstr>
      <vt:lpstr>Slide 40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Bankruptcy of Barings Bank</dc:title>
  <cp:lastModifiedBy>Classroom</cp:lastModifiedBy>
  <cp:revision>80</cp:revision>
  <cp:lastPrinted>2013-11-30T05:01:53Z</cp:lastPrinted>
  <dcterms:created xsi:type="dcterms:W3CDTF">2013-11-30T03:49:28Z</dcterms:created>
  <dcterms:modified xsi:type="dcterms:W3CDTF">2013-11-30T07:22:06Z</dcterms:modified>
</cp:coreProperties>
</file>