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7099300" cy="10234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294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930" y="4861441"/>
            <a:ext cx="5679440" cy="460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106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294" y="9721106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4D095C4D-654A-4E7B-A16D-EFD48A9962E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71DF33-8DDE-4F7F-9B42-569FDE413136}" type="slidenum">
              <a:rPr lang="en-US"/>
              <a:pPr/>
              <a:t>1</a:t>
            </a:fld>
            <a:endParaRPr lang="en-US"/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9D1000C2-47DC-480D-991D-05F4B5E68C94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Arayah Preechametta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4CD7B9C-DB2A-4255-AB66-8A74DCF6A4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DF02D4C-60E7-4025-836F-DDB21DF7A0EF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Arayah Preechametta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BEAE50-9872-49E9-A47A-082385D0CE0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920DEE-F314-4F4A-AC88-CF6684BC6E14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Arayah Preechametta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E02460-27BA-427C-90E1-713A238EEE3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CA384D-523F-43F2-8D6A-1DC6D5826602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Arayah Preechametta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C4D09D-313C-4389-948B-9C4CC5472D1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17F0AE7-2D10-4CEF-A692-C22B63900CD8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Arayah Preechametta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1BA47A-1230-4709-9E4D-482A2C7CE23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994C7C-EFA0-4FF6-95D0-9ABCCBED7DFE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Arayah Preechametta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C7F995-6176-4EDB-8DC3-E7CDD1C887F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FF5BDA7-9B9F-42C2-A2FD-492D0A2D0022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Arayah Preechametta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58DFC-80FE-4565-9A9F-466463B7A1A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EAA4889-6FA3-4F9E-A882-3D6C0A3183AA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Arayah Preechametta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FAED6F-6CA9-4FE9-839D-3FC25975F0B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EE0347A-268C-4258-B61D-1705280C480B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Arayah Preechametta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2232AD-0BCE-4A49-8C4A-E26373F9E91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76C20BA-FC77-4EB7-8911-A83B02D2E57F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Arayah Preechametta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0F0C9F-EF9A-4602-83BF-1EA706996C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484862A-640B-4A7B-858F-2895EB060F22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Arayah Preechametta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11E08-934B-419D-8018-007BF6C81FC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000C2-47DC-480D-991D-05F4B5E68C94}" type="datetime1">
              <a:rPr lang="en-US" smtClean="0"/>
              <a:pPr/>
              <a:t>4/10/2013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4CD7B9C-DB2A-4255-AB66-8A74DCF6A44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02D4C-60E7-4025-836F-DDB21DF7A0EF}" type="datetime1">
              <a:rPr lang="en-US" smtClean="0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EAE50-9872-49E9-A47A-082385D0CE0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20DEE-F314-4F4A-AC88-CF6684BC6E14}" type="datetime1">
              <a:rPr lang="en-US" smtClean="0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3E02460-27BA-427C-90E1-713A238EEE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A384D-523F-43F2-8D6A-1DC6D5826602}" type="datetime1">
              <a:rPr lang="en-US" smtClean="0"/>
              <a:pPr/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C4D09D-313C-4389-948B-9C4CC5472D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F0AE7-2D10-4CEF-A692-C22B63900CD8}" type="datetime1">
              <a:rPr lang="en-US" smtClean="0"/>
              <a:pPr/>
              <a:t>4/10/2013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1BA47A-1230-4709-9E4D-482A2C7CE2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94C7C-EFA0-4FF6-95D0-9ABCCBED7DFE}" type="datetime1">
              <a:rPr lang="en-US" smtClean="0"/>
              <a:pPr/>
              <a:t>4/10/2013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7F995-6176-4EDB-8DC3-E7CDD1C887F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5BDA7-9B9F-42C2-A2FD-492D0A2D0022}" type="datetime1">
              <a:rPr lang="en-US" smtClean="0"/>
              <a:pPr/>
              <a:t>4/10/2013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358DFC-80FE-4565-9A9F-466463B7A1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A4889-6FA3-4F9E-A882-3D6C0A3183AA}" type="datetime1">
              <a:rPr lang="en-US" smtClean="0"/>
              <a:pPr/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ED6F-6CA9-4FE9-839D-3FC25975F0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0347A-268C-4258-B61D-1705280C480B}" type="datetime1">
              <a:rPr lang="en-US" smtClean="0"/>
              <a:pPr/>
              <a:t>4/10/2013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F82232AD-0BCE-4A49-8C4A-E26373F9E91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C20BA-FC77-4EB7-8911-A83B02D2E57F}" type="datetime1">
              <a:rPr lang="en-US" smtClean="0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F0C9F-EF9A-4602-83BF-1EA706996C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4862A-640B-4A7B-858F-2895EB060F22}" type="datetime1">
              <a:rPr lang="en-US" smtClean="0"/>
              <a:pPr/>
              <a:t>4/10/2013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11E08-934B-419D-8018-007BF6C81FC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fld id="{49CB7B65-AF2E-4D4D-8955-3E33521AE4A6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r>
              <a:rPr lang="en-US"/>
              <a:t>Arayah Preechametta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699B51C9-957A-4B1A-8421-C18C6FDB1B0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9CB7B65-AF2E-4D4D-8955-3E33521AE4A6}" type="datetime1">
              <a:rPr lang="en-US" smtClean="0"/>
              <a:pPr/>
              <a:t>4/10/2013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Arayah Preechametta</a:t>
            </a: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99B51C9-957A-4B1A-8421-C18C6FDB1B0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3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4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5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7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8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9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>
                <a:solidFill>
                  <a:schemeClr val="hlink"/>
                </a:solidFill>
              </a:rPr>
              <a:t>Lecture </a:t>
            </a:r>
            <a:r>
              <a:rPr lang="en-US" b="1" dirty="0" smtClean="0">
                <a:solidFill>
                  <a:schemeClr val="hlink"/>
                </a:solidFill>
              </a:rPr>
              <a:t>10</a:t>
            </a:r>
            <a:endParaRPr lang="th-TH" b="1" dirty="0">
              <a:solidFill>
                <a:schemeClr val="hlink"/>
              </a:solidFill>
            </a:endParaRP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fld id="{432B5F07-9B20-4A3F-AE6C-693D70394B47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fld id="{4688B4CA-E417-4C5A-80E1-89FC5BFD35EE}" type="slidenum">
              <a:rPr lang="en-US"/>
              <a:pPr/>
              <a:t>1</a:t>
            </a:fld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Macroeconomics</a:t>
            </a:r>
            <a:endParaRPr lang="th-TH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E1760-5D8C-4EDB-98BB-3E5AC9CB5900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1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1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CBF77-4C1D-4CA5-86DA-BEF35EF8F2AD}" type="slidenum">
              <a:rPr lang="en-US"/>
              <a:pPr/>
              <a:t>2</a:t>
            </a:fld>
            <a:endParaRPr lang="en-US"/>
          </a:p>
        </p:txBody>
      </p:sp>
      <p:sp>
        <p:nvSpPr>
          <p:cNvPr id="121860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200" b="1" dirty="0">
                <a:solidFill>
                  <a:schemeClr val="bg1"/>
                </a:solidFill>
                <a:latin typeface="Century Gothic" pitchFamily="34" charset="0"/>
              </a:rPr>
              <a:t>The impact of a change in the saving rate on output</a:t>
            </a:r>
            <a:endParaRPr lang="th-TH" sz="32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21861" name="Line 5"/>
          <p:cNvSpPr>
            <a:spLocks noChangeShapeType="1"/>
          </p:cNvSpPr>
          <p:nvPr/>
        </p:nvSpPr>
        <p:spPr bwMode="auto">
          <a:xfrm>
            <a:off x="1371600" y="21336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1862" name="Line 6"/>
          <p:cNvSpPr>
            <a:spLocks noChangeShapeType="1"/>
          </p:cNvSpPr>
          <p:nvPr/>
        </p:nvSpPr>
        <p:spPr bwMode="auto">
          <a:xfrm>
            <a:off x="1371600" y="5334000"/>
            <a:ext cx="495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1863" name="Line 7"/>
          <p:cNvSpPr>
            <a:spLocks noChangeShapeType="1"/>
          </p:cNvSpPr>
          <p:nvPr/>
        </p:nvSpPr>
        <p:spPr bwMode="auto">
          <a:xfrm flipV="1">
            <a:off x="1371600" y="3505200"/>
            <a:ext cx="3733800" cy="182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1864" name="Freeform 8"/>
          <p:cNvSpPr>
            <a:spLocks/>
          </p:cNvSpPr>
          <p:nvPr/>
        </p:nvSpPr>
        <p:spPr bwMode="auto">
          <a:xfrm>
            <a:off x="1371600" y="3886200"/>
            <a:ext cx="3657600" cy="1447800"/>
          </a:xfrm>
          <a:custGeom>
            <a:avLst/>
            <a:gdLst/>
            <a:ahLst/>
            <a:cxnLst>
              <a:cxn ang="0">
                <a:pos x="0" y="912"/>
              </a:cxn>
              <a:cxn ang="0">
                <a:pos x="336" y="432"/>
              </a:cxn>
              <a:cxn ang="0">
                <a:pos x="1104" y="96"/>
              </a:cxn>
              <a:cxn ang="0">
                <a:pos x="2304" y="0"/>
              </a:cxn>
            </a:cxnLst>
            <a:rect l="0" t="0" r="r" b="b"/>
            <a:pathLst>
              <a:path w="2304" h="912">
                <a:moveTo>
                  <a:pt x="0" y="912"/>
                </a:moveTo>
                <a:cubicBezTo>
                  <a:pt x="76" y="740"/>
                  <a:pt x="152" y="568"/>
                  <a:pt x="336" y="432"/>
                </a:cubicBezTo>
                <a:cubicBezTo>
                  <a:pt x="520" y="296"/>
                  <a:pt x="776" y="168"/>
                  <a:pt x="1104" y="96"/>
                </a:cubicBezTo>
                <a:cubicBezTo>
                  <a:pt x="1432" y="24"/>
                  <a:pt x="1868" y="12"/>
                  <a:pt x="2304" y="0"/>
                </a:cubicBezTo>
              </a:path>
            </a:pathLst>
          </a:custGeom>
          <a:noFill/>
          <a:ln w="9525" cap="flat">
            <a:solidFill>
              <a:schemeClr val="tx1"/>
            </a:solidFill>
            <a:prstDash val="dash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1865" name="Text Box 9"/>
          <p:cNvSpPr txBox="1">
            <a:spLocks noChangeArrowheads="1"/>
          </p:cNvSpPr>
          <p:nvPr/>
        </p:nvSpPr>
        <p:spPr bwMode="auto">
          <a:xfrm>
            <a:off x="5013325" y="2940050"/>
            <a:ext cx="12334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(n+g+</a:t>
            </a:r>
            <a:r>
              <a:rPr lang="en-US">
                <a:latin typeface="Arial Black" pitchFamily="34" charset="0"/>
                <a:cs typeface="Angsana New" pitchFamily="18" charset="-34"/>
                <a:sym typeface="Symbol" pitchFamily="18" charset="2"/>
              </a:rPr>
              <a:t>)k</a:t>
            </a:r>
          </a:p>
        </p:txBody>
      </p:sp>
      <p:sp>
        <p:nvSpPr>
          <p:cNvPr id="121866" name="Text Box 10"/>
          <p:cNvSpPr txBox="1">
            <a:spLocks noChangeArrowheads="1"/>
          </p:cNvSpPr>
          <p:nvPr/>
        </p:nvSpPr>
        <p:spPr bwMode="auto">
          <a:xfrm>
            <a:off x="5089525" y="3702050"/>
            <a:ext cx="10906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s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new</a:t>
            </a:r>
            <a:r>
              <a:rPr lang="en-US">
                <a:latin typeface="Arial Black" pitchFamily="34" charset="0"/>
                <a:cs typeface="Angsana New" pitchFamily="18" charset="-34"/>
              </a:rPr>
              <a:t>f(k)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21867" name="Text Box 11"/>
          <p:cNvSpPr txBox="1">
            <a:spLocks noChangeArrowheads="1"/>
          </p:cNvSpPr>
          <p:nvPr/>
        </p:nvSpPr>
        <p:spPr bwMode="auto">
          <a:xfrm>
            <a:off x="6477000" y="51816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21868" name="Line 12"/>
          <p:cNvSpPr>
            <a:spLocks noChangeShapeType="1"/>
          </p:cNvSpPr>
          <p:nvPr/>
        </p:nvSpPr>
        <p:spPr bwMode="auto">
          <a:xfrm>
            <a:off x="4267200" y="38862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1869" name="Text Box 13"/>
          <p:cNvSpPr txBox="1">
            <a:spLocks noChangeArrowheads="1"/>
          </p:cNvSpPr>
          <p:nvPr/>
        </p:nvSpPr>
        <p:spPr bwMode="auto">
          <a:xfrm>
            <a:off x="4175125" y="5378450"/>
            <a:ext cx="811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k*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new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21870" name="Text Box 14"/>
          <p:cNvSpPr txBox="1">
            <a:spLocks noChangeArrowheads="1"/>
          </p:cNvSpPr>
          <p:nvPr/>
        </p:nvSpPr>
        <p:spPr bwMode="auto">
          <a:xfrm>
            <a:off x="898525" y="52260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21871" name="Freeform 15"/>
          <p:cNvSpPr>
            <a:spLocks/>
          </p:cNvSpPr>
          <p:nvPr/>
        </p:nvSpPr>
        <p:spPr bwMode="auto">
          <a:xfrm>
            <a:off x="1371600" y="4267200"/>
            <a:ext cx="3810000" cy="1066800"/>
          </a:xfrm>
          <a:custGeom>
            <a:avLst/>
            <a:gdLst/>
            <a:ahLst/>
            <a:cxnLst>
              <a:cxn ang="0">
                <a:pos x="0" y="672"/>
              </a:cxn>
              <a:cxn ang="0">
                <a:pos x="480" y="192"/>
              </a:cxn>
              <a:cxn ang="0">
                <a:pos x="1104" y="48"/>
              </a:cxn>
              <a:cxn ang="0">
                <a:pos x="2400" y="0"/>
              </a:cxn>
            </a:cxnLst>
            <a:rect l="0" t="0" r="r" b="b"/>
            <a:pathLst>
              <a:path w="2400" h="672">
                <a:moveTo>
                  <a:pt x="0" y="672"/>
                </a:moveTo>
                <a:cubicBezTo>
                  <a:pt x="148" y="484"/>
                  <a:pt x="296" y="296"/>
                  <a:pt x="480" y="192"/>
                </a:cubicBezTo>
                <a:cubicBezTo>
                  <a:pt x="664" y="88"/>
                  <a:pt x="784" y="80"/>
                  <a:pt x="1104" y="48"/>
                </a:cubicBezTo>
                <a:cubicBezTo>
                  <a:pt x="1424" y="16"/>
                  <a:pt x="2184" y="8"/>
                  <a:pt x="240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1872" name="Line 16"/>
          <p:cNvSpPr>
            <a:spLocks noChangeShapeType="1"/>
          </p:cNvSpPr>
          <p:nvPr/>
        </p:nvSpPr>
        <p:spPr bwMode="auto">
          <a:xfrm>
            <a:off x="3429000" y="4343400"/>
            <a:ext cx="0" cy="9906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1873" name="Text Box 17"/>
          <p:cNvSpPr txBox="1">
            <a:spLocks noChangeArrowheads="1"/>
          </p:cNvSpPr>
          <p:nvPr/>
        </p:nvSpPr>
        <p:spPr bwMode="auto">
          <a:xfrm>
            <a:off x="3108325" y="5378450"/>
            <a:ext cx="717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k*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old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21874" name="Text Box 18"/>
          <p:cNvSpPr txBox="1">
            <a:spLocks noChangeArrowheads="1"/>
          </p:cNvSpPr>
          <p:nvPr/>
        </p:nvSpPr>
        <p:spPr bwMode="auto">
          <a:xfrm>
            <a:off x="5089525" y="4235450"/>
            <a:ext cx="996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s</a:t>
            </a:r>
            <a:r>
              <a:rPr lang="en-US" baseline="-25000">
                <a:latin typeface="Arial Black" pitchFamily="34" charset="0"/>
                <a:cs typeface="Angsana New" pitchFamily="18" charset="-34"/>
              </a:rPr>
              <a:t>old</a:t>
            </a:r>
            <a:r>
              <a:rPr lang="en-US">
                <a:latin typeface="Arial Black" pitchFamily="34" charset="0"/>
                <a:cs typeface="Angsana New" pitchFamily="18" charset="-34"/>
              </a:rPr>
              <a:t>f(k)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39115-48DA-4A21-8A2E-4AED8D35E0FA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B29D7-2CF7-4F13-B3E3-67644825833D}" type="slidenum">
              <a:rPr lang="en-US"/>
              <a:pPr/>
              <a:t>3</a:t>
            </a:fld>
            <a:endParaRPr lang="en-US"/>
          </a:p>
        </p:txBody>
      </p:sp>
      <p:sp>
        <p:nvSpPr>
          <p:cNvPr id="122884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200" b="1" dirty="0">
                <a:solidFill>
                  <a:schemeClr val="bg1"/>
                </a:solidFill>
                <a:latin typeface="Century Gothic" pitchFamily="34" charset="0"/>
              </a:rPr>
              <a:t>The impact of a change in the saving rate on output</a:t>
            </a:r>
            <a:endParaRPr lang="th-TH" sz="32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22885" name="Rectangle 5"/>
          <p:cNvSpPr>
            <a:spLocks noChangeArrowheads="1"/>
          </p:cNvSpPr>
          <p:nvPr/>
        </p:nvSpPr>
        <p:spPr bwMode="auto">
          <a:xfrm>
            <a:off x="685800" y="1981200"/>
            <a:ext cx="7391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In sum, a change in the saving rate has a level effect but not a growth effect.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Implication from Solow growth model, the change in the rate of technological progress (i.e., endogenous change in A(t)) may have growth effects. </a:t>
            </a:r>
            <a:endParaRPr lang="th-TH" sz="32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82203-099A-49EA-AB87-81AFC36E4696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91BB4-0A63-40CB-8B0C-28A166072191}" type="slidenum">
              <a:rPr lang="en-US"/>
              <a:pPr/>
              <a:t>4</a:t>
            </a:fld>
            <a:endParaRPr lang="en-US"/>
          </a:p>
        </p:txBody>
      </p:sp>
      <p:sp>
        <p:nvSpPr>
          <p:cNvPr id="123908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200" b="1" dirty="0">
                <a:solidFill>
                  <a:schemeClr val="bg1"/>
                </a:solidFill>
                <a:latin typeface="Century Gothic" pitchFamily="34" charset="0"/>
              </a:rPr>
              <a:t>The Solow Model and the Central Questions of Growth Theory</a:t>
            </a:r>
            <a:endParaRPr lang="th-TH" sz="32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23909" name="Rectangle 5"/>
          <p:cNvSpPr>
            <a:spLocks noChangeArrowheads="1"/>
          </p:cNvSpPr>
          <p:nvPr/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Only growth in the effectiveness of labor can lead to permanent growth in output per worker.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The impact of change in capital per worker on output per worker is modest.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Hence, only differences in the effectiveness of labor can account for the vast differences in the wealth across time and space. </a:t>
            </a:r>
            <a:endParaRPr lang="th-TH" sz="28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6F93C-E96B-459E-8B49-95549A6F614B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43CA-EFCE-44AA-A1FC-241B63FAE3AA}" type="slidenum">
              <a:rPr lang="en-US"/>
              <a:pPr/>
              <a:t>5</a:t>
            </a:fld>
            <a:endParaRPr lang="en-US"/>
          </a:p>
        </p:txBody>
      </p:sp>
      <p:sp>
        <p:nvSpPr>
          <p:cNvPr id="124932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200" b="1" dirty="0" smtClean="0">
                <a:solidFill>
                  <a:schemeClr val="bg1"/>
                </a:solidFill>
                <a:latin typeface="Century Gothic" pitchFamily="34" charset="0"/>
              </a:rPr>
              <a:t>A model </a:t>
            </a:r>
            <a:r>
              <a:rPr lang="en-US" sz="3200" b="1" dirty="0">
                <a:solidFill>
                  <a:schemeClr val="bg1"/>
                </a:solidFill>
                <a:latin typeface="Century Gothic" pitchFamily="34" charset="0"/>
              </a:rPr>
              <a:t>that resemble the Solow growth model</a:t>
            </a:r>
            <a:endParaRPr lang="th-TH" sz="32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24933" name="Rectangle 5"/>
          <p:cNvSpPr>
            <a:spLocks noChangeArrowheads="1"/>
          </p:cNvSpPr>
          <p:nvPr/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Infinite-horizon model (The Ramsey-Cass-Koopmans model): Competitive firms rent capital and hire labor to produce output, and a fixed number of households supply labor, hold capital, consume and  save.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86186-E004-46C3-A1BC-CF58627BADEB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9EF49-AF81-4A1D-A7F4-AB19C0334DCF}" type="slidenum">
              <a:rPr lang="en-US"/>
              <a:pPr/>
              <a:t>6</a:t>
            </a:fld>
            <a:endParaRPr lang="en-US"/>
          </a:p>
        </p:txBody>
      </p:sp>
      <p:sp>
        <p:nvSpPr>
          <p:cNvPr id="125956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Ramsey-Cass-Koopmans Model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25957" name="Rectangle 5"/>
          <p:cNvSpPr>
            <a:spLocks noChangeArrowheads="1"/>
          </p:cNvSpPr>
          <p:nvPr/>
        </p:nvSpPr>
        <p:spPr bwMode="auto">
          <a:xfrm>
            <a:off x="685800" y="1981200"/>
            <a:ext cx="7696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There is a large number of identical firms.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Each firm has access to the production function Y= F(K,AL).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The firms hire workers and rent capital in a competitive factor markets, and sell their output in a competitive output market.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Firms are owned by households, so any profits they earn accrue to the households.</a:t>
            </a:r>
            <a:endParaRPr lang="th-TH" sz="28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4109-13C8-4639-9EFE-F10560B13E13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27B45-157A-4614-BA56-01F11B7C7E8D}" type="slidenum">
              <a:rPr lang="en-US"/>
              <a:pPr/>
              <a:t>7</a:t>
            </a:fld>
            <a:endParaRPr lang="en-US"/>
          </a:p>
        </p:txBody>
      </p:sp>
      <p:sp>
        <p:nvSpPr>
          <p:cNvPr id="126980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Ramsey-Cass-Koopmans Model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26981" name="Rectangle 5"/>
          <p:cNvSpPr>
            <a:spLocks noChangeArrowheads="1"/>
          </p:cNvSpPr>
          <p:nvPr/>
        </p:nvSpPr>
        <p:spPr bwMode="auto">
          <a:xfrm>
            <a:off x="685800" y="198120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There is a large number of households.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The size of each household grows at rate n.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Each member of household supplies one unit of labor at every point in time.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2060"/>
                </a:solidFill>
                <a:latin typeface="Century Gothic" pitchFamily="34" charset="0"/>
              </a:rPr>
              <a:t>The household rents capital its own to firms. It has initial capital holding of K(0)/H.  </a:t>
            </a:r>
            <a:endParaRPr lang="th-TH" sz="32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0027C-7FE8-4B89-B293-58715774B5C8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4B8A2-541B-4363-9789-155C79D89DF8}" type="slidenum">
              <a:rPr lang="en-US"/>
              <a:pPr/>
              <a:t>8</a:t>
            </a:fld>
            <a:endParaRPr lang="en-US"/>
          </a:p>
        </p:txBody>
      </p:sp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behavior of firms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28005" name="Rectangle 5"/>
          <p:cNvSpPr>
            <a:spLocks noChangeArrowheads="1"/>
          </p:cNvSpPr>
          <p:nvPr/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Because the production function has constant returns and the economy is competitive, firms earn zero profits.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Capital earns its marginal product. Assuming that there is no depreciation, the real rate of return to capital equals its earnings per unit time, or r(t)=∂F(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.AL)/∂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= f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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(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cs typeface="Times New Roman" pitchFamily="18" charset="0"/>
              </a:rPr>
              <a:t>k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(t)).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The real wage per unit of effective labor is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w(t)=∂F(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,AL)/∂AL = f(k(t)) - k(t)f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  <a:sym typeface="Symbol" pitchFamily="18" charset="2"/>
              </a:rPr>
              <a:t></a:t>
            </a: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(k(t))  </a:t>
            </a:r>
            <a:endParaRPr lang="th-TH" sz="28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133DF-9201-4110-ABCC-02CEF4FF23AE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96220-746F-4BD2-B8A7-D803D1591F7B}" type="slidenum">
              <a:rPr lang="en-US"/>
              <a:pPr/>
              <a:t>9</a:t>
            </a:fld>
            <a:endParaRPr lang="en-US"/>
          </a:p>
        </p:txBody>
      </p:sp>
      <p:sp>
        <p:nvSpPr>
          <p:cNvPr id="129028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7651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The behavior of households</a:t>
            </a:r>
            <a:endParaRPr lang="th-TH" sz="2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29029" name="Rectangle 5"/>
          <p:cNvSpPr>
            <a:spLocks noChangeArrowheads="1"/>
          </p:cNvSpPr>
          <p:nvPr/>
        </p:nvSpPr>
        <p:spPr bwMode="auto">
          <a:xfrm>
            <a:off x="685800" y="1447800"/>
            <a:ext cx="8229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b="1" dirty="0">
                <a:solidFill>
                  <a:srgbClr val="002060"/>
                </a:solidFill>
                <a:latin typeface="Century Gothic" pitchFamily="34" charset="0"/>
              </a:rPr>
              <a:t>The representative household takes the paths of r(t) and w(t) as given.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b="1" dirty="0">
                <a:solidFill>
                  <a:srgbClr val="002060"/>
                </a:solidFill>
                <a:latin typeface="Century Gothic" pitchFamily="34" charset="0"/>
              </a:rPr>
              <a:t>Its objective function is to maximize  </a:t>
            </a:r>
            <a:endParaRPr lang="th-TH" sz="24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graphicFrame>
        <p:nvGraphicFramePr>
          <p:cNvPr id="129030" name="Object 6"/>
          <p:cNvGraphicFramePr>
            <a:graphicFrameLocks noChangeAspect="1"/>
          </p:cNvGraphicFramePr>
          <p:nvPr/>
        </p:nvGraphicFramePr>
        <p:xfrm>
          <a:off x="2133600" y="2895600"/>
          <a:ext cx="5715000" cy="3136900"/>
        </p:xfrm>
        <a:graphic>
          <a:graphicData uri="http://schemas.openxmlformats.org/presentationml/2006/ole">
            <p:oleObj spid="_x0000_s129030" name="Equation" r:id="rId3" imgW="3581280" imgH="215892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A9D0D8-FCE4-47B6-B600-0BB5CC6C305B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A60DE-3F69-494B-A935-58663BB20350}" type="slidenum">
              <a:rPr lang="en-US"/>
              <a:pPr/>
              <a:t>10</a:t>
            </a:fld>
            <a:endParaRPr lang="en-US"/>
          </a:p>
        </p:txBody>
      </p:sp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The behavior of households</a:t>
            </a:r>
            <a:endParaRPr lang="th-TH" sz="2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30053" name="Rectangle 5"/>
          <p:cNvSpPr>
            <a:spLocks noChangeArrowheads="1"/>
          </p:cNvSpPr>
          <p:nvPr/>
        </p:nvSpPr>
        <p:spPr bwMode="auto">
          <a:xfrm>
            <a:off x="685800" y="1981200"/>
            <a:ext cx="7543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b="1" dirty="0">
                <a:solidFill>
                  <a:srgbClr val="002060"/>
                </a:solidFill>
                <a:latin typeface="Century Gothic" pitchFamily="34" charset="0"/>
              </a:rPr>
              <a:t>The household’s budget constraint is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400" b="1" dirty="0">
              <a:solidFill>
                <a:srgbClr val="002060"/>
              </a:solidFill>
              <a:latin typeface="Century Gothic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400" b="1" dirty="0">
              <a:solidFill>
                <a:srgbClr val="002060"/>
              </a:solidFill>
              <a:latin typeface="Century Gothic" pitchFamily="34" charset="0"/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2400" b="1" dirty="0">
                <a:solidFill>
                  <a:srgbClr val="002060"/>
                </a:solidFill>
                <a:latin typeface="Century Gothic" pitchFamily="34" charset="0"/>
              </a:rPr>
              <a:t>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400" b="1" dirty="0">
              <a:solidFill>
                <a:srgbClr val="002060"/>
              </a:solidFill>
              <a:latin typeface="Century Gothic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400" b="1" dirty="0">
              <a:solidFill>
                <a:srgbClr val="002060"/>
              </a:solidFill>
              <a:latin typeface="Century Gothic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b="1" dirty="0">
                <a:solidFill>
                  <a:srgbClr val="002060"/>
                </a:solidFill>
                <a:latin typeface="Century Gothic" pitchFamily="34" charset="0"/>
              </a:rPr>
              <a:t>Let c(t) be consumption per effective labor, c(t)=[C(t)L(t)/H]/[A(t)L(t)/H].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th-TH" sz="2400" b="1" dirty="0">
              <a:solidFill>
                <a:schemeClr val="accent2"/>
              </a:solidFill>
              <a:latin typeface="Century Gothic" pitchFamily="34" charset="0"/>
            </a:endParaRPr>
          </a:p>
        </p:txBody>
      </p:sp>
      <p:graphicFrame>
        <p:nvGraphicFramePr>
          <p:cNvPr id="130054" name="Object 6"/>
          <p:cNvGraphicFramePr>
            <a:graphicFrameLocks noChangeAspect="1"/>
          </p:cNvGraphicFramePr>
          <p:nvPr/>
        </p:nvGraphicFramePr>
        <p:xfrm>
          <a:off x="1371600" y="2514600"/>
          <a:ext cx="5715000" cy="2101850"/>
        </p:xfrm>
        <a:graphic>
          <a:graphicData uri="http://schemas.openxmlformats.org/presentationml/2006/ole">
            <p:oleObj spid="_x0000_s130054" name="Equation" r:id="rId3" imgW="3936960" imgH="14475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A0E0A-1777-41EA-9D4F-1E915856B93E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D1193-EB9B-459B-8CDE-C62AE7A93514}" type="slidenum">
              <a:rPr lang="en-US"/>
              <a:pPr/>
              <a:t>11</a:t>
            </a:fld>
            <a:endParaRPr lang="en-US"/>
          </a:p>
        </p:txBody>
      </p:sp>
      <p:sp>
        <p:nvSpPr>
          <p:cNvPr id="131076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8413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The behavior of households</a:t>
            </a:r>
            <a:endParaRPr lang="th-TH" sz="2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31077" name="Rectangle 5"/>
          <p:cNvSpPr>
            <a:spLocks noChangeArrowheads="1"/>
          </p:cNvSpPr>
          <p:nvPr/>
        </p:nvSpPr>
        <p:spPr bwMode="auto">
          <a:xfrm>
            <a:off x="685800" y="1371600"/>
            <a:ext cx="7924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b="1" dirty="0" err="1">
                <a:solidFill>
                  <a:srgbClr val="002060"/>
                </a:solidFill>
                <a:latin typeface="Century Gothic" pitchFamily="34" charset="0"/>
              </a:rPr>
              <a:t>Eq</a:t>
            </a:r>
            <a:r>
              <a:rPr lang="en-US" sz="2400" b="1" dirty="0">
                <a:solidFill>
                  <a:srgbClr val="002060"/>
                </a:solidFill>
                <a:latin typeface="Century Gothic" pitchFamily="34" charset="0"/>
              </a:rPr>
              <a:t>(5) can be rewritten as</a:t>
            </a:r>
            <a:endParaRPr lang="th-TH" sz="24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graphicFrame>
        <p:nvGraphicFramePr>
          <p:cNvPr id="131078" name="Object 6"/>
          <p:cNvGraphicFramePr>
            <a:graphicFrameLocks noChangeAspect="1"/>
          </p:cNvGraphicFramePr>
          <p:nvPr/>
        </p:nvGraphicFramePr>
        <p:xfrm>
          <a:off x="1676400" y="1828800"/>
          <a:ext cx="5181600" cy="4676775"/>
        </p:xfrm>
        <a:graphic>
          <a:graphicData uri="http://schemas.openxmlformats.org/presentationml/2006/ole">
            <p:oleObj spid="_x0000_s131078" name="Equation" r:id="rId3" imgW="4673520" imgH="421632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83629-F4AB-47D3-AB86-7D5A73F55486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56FC8-ABDA-432A-93EF-19AD12C79D25}" type="slidenum">
              <a:rPr lang="en-US"/>
              <a:pPr/>
              <a:t>12</a:t>
            </a:fld>
            <a:endParaRPr lang="en-US"/>
          </a:p>
        </p:txBody>
      </p:sp>
      <p:sp>
        <p:nvSpPr>
          <p:cNvPr id="132100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The behavior of households</a:t>
            </a:r>
            <a:endParaRPr lang="th-TH" sz="2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32101" name="Rectangle 5"/>
          <p:cNvSpPr>
            <a:spLocks noChangeArrowheads="1"/>
          </p:cNvSpPr>
          <p:nvPr/>
        </p:nvSpPr>
        <p:spPr bwMode="auto">
          <a:xfrm>
            <a:off x="685800" y="1981200"/>
            <a:ext cx="7696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b="1" dirty="0">
                <a:solidFill>
                  <a:srgbClr val="002060"/>
                </a:solidFill>
                <a:latin typeface="Century Gothic" pitchFamily="34" charset="0"/>
              </a:rPr>
              <a:t>Since  C(t)=A(t)c(t) ,</a:t>
            </a:r>
            <a:endParaRPr lang="th-TH" sz="24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graphicFrame>
        <p:nvGraphicFramePr>
          <p:cNvPr id="132102" name="Object 6"/>
          <p:cNvGraphicFramePr>
            <a:graphicFrameLocks noChangeAspect="1"/>
          </p:cNvGraphicFramePr>
          <p:nvPr/>
        </p:nvGraphicFramePr>
        <p:xfrm>
          <a:off x="1905000" y="2590800"/>
          <a:ext cx="5715000" cy="3605213"/>
        </p:xfrm>
        <a:graphic>
          <a:graphicData uri="http://schemas.openxmlformats.org/presentationml/2006/ole">
            <p:oleObj spid="_x0000_s132102" name="Equation" r:id="rId3" imgW="4711680" imgH="29718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0BD3D-430C-4620-BFDB-2CD91001CD53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C5746-7853-4A15-AAB7-AD119187CF46}" type="slidenum">
              <a:rPr lang="en-US"/>
              <a:pPr/>
              <a:t>13</a:t>
            </a:fld>
            <a:endParaRPr lang="en-US"/>
          </a:p>
        </p:txBody>
      </p:sp>
      <p:sp>
        <p:nvSpPr>
          <p:cNvPr id="133124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9937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2800" b="1" dirty="0">
                <a:solidFill>
                  <a:schemeClr val="bg1"/>
                </a:solidFill>
                <a:latin typeface="Century Gothic" pitchFamily="34" charset="0"/>
              </a:rPr>
              <a:t>The behavior of households</a:t>
            </a:r>
            <a:endParaRPr lang="th-TH" sz="28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graphicFrame>
        <p:nvGraphicFramePr>
          <p:cNvPr id="133125" name="Object 5"/>
          <p:cNvGraphicFramePr>
            <a:graphicFrameLocks noChangeAspect="1"/>
          </p:cNvGraphicFramePr>
          <p:nvPr/>
        </p:nvGraphicFramePr>
        <p:xfrm>
          <a:off x="1447800" y="1371600"/>
          <a:ext cx="6629400" cy="4794250"/>
        </p:xfrm>
        <a:graphic>
          <a:graphicData uri="http://schemas.openxmlformats.org/presentationml/2006/ole">
            <p:oleObj spid="_x0000_s133125" name="Equation" r:id="rId3" imgW="5181480" imgH="37461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3AEA29-C6B2-42FB-8FF2-9114BE03D1DB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1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47856-828C-489E-B978-26585E584BF6}" type="slidenum">
              <a:rPr lang="en-US"/>
              <a:pPr/>
              <a:t>14</a:t>
            </a:fld>
            <a:endParaRPr lang="en-US"/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1461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Dynamic of c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34149" name="Line 5"/>
          <p:cNvSpPr>
            <a:spLocks noChangeShapeType="1"/>
          </p:cNvSpPr>
          <p:nvPr/>
        </p:nvSpPr>
        <p:spPr bwMode="auto">
          <a:xfrm>
            <a:off x="1676400" y="1981200"/>
            <a:ext cx="0" cy="3505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50" name="Line 6"/>
          <p:cNvSpPr>
            <a:spLocks noChangeShapeType="1"/>
          </p:cNvSpPr>
          <p:nvPr/>
        </p:nvSpPr>
        <p:spPr bwMode="auto">
          <a:xfrm>
            <a:off x="1676400" y="5486400"/>
            <a:ext cx="510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51" name="Line 7"/>
          <p:cNvSpPr>
            <a:spLocks noChangeShapeType="1"/>
          </p:cNvSpPr>
          <p:nvPr/>
        </p:nvSpPr>
        <p:spPr bwMode="auto">
          <a:xfrm>
            <a:off x="3962400" y="2057400"/>
            <a:ext cx="7620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4152" name="Text Box 8"/>
          <p:cNvSpPr txBox="1">
            <a:spLocks noChangeArrowheads="1"/>
          </p:cNvSpPr>
          <p:nvPr/>
        </p:nvSpPr>
        <p:spPr bwMode="auto">
          <a:xfrm>
            <a:off x="1203325" y="17208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c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4153" name="Text Box 9"/>
          <p:cNvSpPr txBox="1">
            <a:spLocks noChangeArrowheads="1"/>
          </p:cNvSpPr>
          <p:nvPr/>
        </p:nvSpPr>
        <p:spPr bwMode="auto">
          <a:xfrm>
            <a:off x="6477000" y="55626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4154" name="Text Box 10"/>
          <p:cNvSpPr txBox="1">
            <a:spLocks noChangeArrowheads="1"/>
          </p:cNvSpPr>
          <p:nvPr/>
        </p:nvSpPr>
        <p:spPr bwMode="auto">
          <a:xfrm>
            <a:off x="1279525" y="54546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4155" name="Text Box 11"/>
          <p:cNvSpPr txBox="1">
            <a:spLocks noChangeArrowheads="1"/>
          </p:cNvSpPr>
          <p:nvPr/>
        </p:nvSpPr>
        <p:spPr bwMode="auto">
          <a:xfrm>
            <a:off x="3794125" y="5683250"/>
            <a:ext cx="463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k*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4156" name="Text Box 12"/>
          <p:cNvSpPr txBox="1">
            <a:spLocks noChangeArrowheads="1"/>
          </p:cNvSpPr>
          <p:nvPr/>
        </p:nvSpPr>
        <p:spPr bwMode="auto">
          <a:xfrm>
            <a:off x="4038600" y="1752600"/>
            <a:ext cx="804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latin typeface="Arial Black" pitchFamily="34" charset="0"/>
                <a:cs typeface="Times New Roman" pitchFamily="18" charset="0"/>
              </a:rPr>
              <a:t>Ċ = 0</a:t>
            </a:r>
          </a:p>
        </p:txBody>
      </p:sp>
      <p:sp>
        <p:nvSpPr>
          <p:cNvPr id="134157" name="Text Box 13"/>
          <p:cNvSpPr txBox="1">
            <a:spLocks noChangeArrowheads="1"/>
          </p:cNvSpPr>
          <p:nvPr/>
        </p:nvSpPr>
        <p:spPr bwMode="auto">
          <a:xfrm>
            <a:off x="2346325" y="2879725"/>
            <a:ext cx="804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latin typeface="Arial Black" pitchFamily="34" charset="0"/>
                <a:cs typeface="Angsana New" pitchFamily="18" charset="-34"/>
              </a:rPr>
              <a:t>Ċ </a:t>
            </a:r>
            <a:r>
              <a:rPr lang="en-US">
                <a:latin typeface="Arial Black" pitchFamily="34" charset="0"/>
                <a:cs typeface="Angsana New" pitchFamily="18" charset="-34"/>
              </a:rPr>
              <a:t>&gt; 0</a:t>
            </a:r>
          </a:p>
        </p:txBody>
      </p:sp>
      <p:sp>
        <p:nvSpPr>
          <p:cNvPr id="134158" name="Text Box 14"/>
          <p:cNvSpPr txBox="1">
            <a:spLocks noChangeArrowheads="1"/>
          </p:cNvSpPr>
          <p:nvPr/>
        </p:nvSpPr>
        <p:spPr bwMode="auto">
          <a:xfrm>
            <a:off x="5165725" y="2879725"/>
            <a:ext cx="804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latin typeface="Arial Black" pitchFamily="34" charset="0"/>
                <a:cs typeface="Angsana New" pitchFamily="18" charset="-34"/>
              </a:rPr>
              <a:t>Ċ </a:t>
            </a:r>
            <a:r>
              <a:rPr lang="en-US">
                <a:latin typeface="Arial Black" pitchFamily="34" charset="0"/>
                <a:cs typeface="Angsana New" pitchFamily="18" charset="-34"/>
              </a:rPr>
              <a:t>&lt; 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F235-1384-4DEA-A66A-ADDC81332257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1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CCE93B-8EBF-4586-A4A6-C1555045E341}" type="slidenum">
              <a:rPr lang="en-US"/>
              <a:pPr/>
              <a:t>15</a:t>
            </a:fld>
            <a:endParaRPr lang="en-US"/>
          </a:p>
        </p:txBody>
      </p:sp>
      <p:sp>
        <p:nvSpPr>
          <p:cNvPr id="135172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1461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Dynamic of k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35173" name="Line 5"/>
          <p:cNvSpPr>
            <a:spLocks noChangeShapeType="1"/>
          </p:cNvSpPr>
          <p:nvPr/>
        </p:nvSpPr>
        <p:spPr bwMode="auto">
          <a:xfrm>
            <a:off x="1600200" y="2286000"/>
            <a:ext cx="0" cy="335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5174" name="Line 6"/>
          <p:cNvSpPr>
            <a:spLocks noChangeShapeType="1"/>
          </p:cNvSpPr>
          <p:nvPr/>
        </p:nvSpPr>
        <p:spPr bwMode="auto">
          <a:xfrm>
            <a:off x="1600200" y="5638800"/>
            <a:ext cx="518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5175" name="Text Box 7"/>
          <p:cNvSpPr txBox="1">
            <a:spLocks noChangeArrowheads="1"/>
          </p:cNvSpPr>
          <p:nvPr/>
        </p:nvSpPr>
        <p:spPr bwMode="auto">
          <a:xfrm>
            <a:off x="1279525" y="17970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c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5176" name="Text Box 8"/>
          <p:cNvSpPr txBox="1">
            <a:spLocks noChangeArrowheads="1"/>
          </p:cNvSpPr>
          <p:nvPr/>
        </p:nvSpPr>
        <p:spPr bwMode="auto">
          <a:xfrm>
            <a:off x="6477000" y="57150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5177" name="Freeform 9"/>
          <p:cNvSpPr>
            <a:spLocks/>
          </p:cNvSpPr>
          <p:nvPr/>
        </p:nvSpPr>
        <p:spPr bwMode="auto">
          <a:xfrm>
            <a:off x="1600200" y="3695700"/>
            <a:ext cx="4953000" cy="1943100"/>
          </a:xfrm>
          <a:custGeom>
            <a:avLst/>
            <a:gdLst/>
            <a:ahLst/>
            <a:cxnLst>
              <a:cxn ang="0">
                <a:pos x="0" y="1224"/>
              </a:cxn>
              <a:cxn ang="0">
                <a:pos x="576" y="408"/>
              </a:cxn>
              <a:cxn ang="0">
                <a:pos x="1584" y="24"/>
              </a:cxn>
              <a:cxn ang="0">
                <a:pos x="2688" y="552"/>
              </a:cxn>
              <a:cxn ang="0">
                <a:pos x="3120" y="1224"/>
              </a:cxn>
            </a:cxnLst>
            <a:rect l="0" t="0" r="r" b="b"/>
            <a:pathLst>
              <a:path w="3120" h="1224">
                <a:moveTo>
                  <a:pt x="0" y="1224"/>
                </a:moveTo>
                <a:cubicBezTo>
                  <a:pt x="156" y="916"/>
                  <a:pt x="312" y="608"/>
                  <a:pt x="576" y="408"/>
                </a:cubicBezTo>
                <a:cubicBezTo>
                  <a:pt x="840" y="208"/>
                  <a:pt x="1232" y="0"/>
                  <a:pt x="1584" y="24"/>
                </a:cubicBezTo>
                <a:cubicBezTo>
                  <a:pt x="1936" y="48"/>
                  <a:pt x="2432" y="352"/>
                  <a:pt x="2688" y="552"/>
                </a:cubicBezTo>
                <a:cubicBezTo>
                  <a:pt x="2944" y="752"/>
                  <a:pt x="3032" y="988"/>
                  <a:pt x="3120" y="122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5178" name="Text Box 10"/>
          <p:cNvSpPr txBox="1">
            <a:spLocks noChangeArrowheads="1"/>
          </p:cNvSpPr>
          <p:nvPr/>
        </p:nvSpPr>
        <p:spPr bwMode="auto">
          <a:xfrm>
            <a:off x="1203325" y="56832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graphicFrame>
        <p:nvGraphicFramePr>
          <p:cNvPr id="135182" name="Object 14"/>
          <p:cNvGraphicFramePr>
            <a:graphicFrameLocks noChangeAspect="1"/>
          </p:cNvGraphicFramePr>
          <p:nvPr/>
        </p:nvGraphicFramePr>
        <p:xfrm>
          <a:off x="3048000" y="2438400"/>
          <a:ext cx="663575" cy="520700"/>
        </p:xfrm>
        <a:graphic>
          <a:graphicData uri="http://schemas.openxmlformats.org/presentationml/2006/ole">
            <p:oleObj spid="_x0000_s135182" name="Equation" r:id="rId3" imgW="355320" imgH="279360" progId="Equation.DSMT4">
              <p:embed/>
            </p:oleObj>
          </a:graphicData>
        </a:graphic>
      </p:graphicFrame>
      <p:graphicFrame>
        <p:nvGraphicFramePr>
          <p:cNvPr id="135185" name="Object 17"/>
          <p:cNvGraphicFramePr>
            <a:graphicFrameLocks noChangeAspect="1"/>
          </p:cNvGraphicFramePr>
          <p:nvPr/>
        </p:nvGraphicFramePr>
        <p:xfrm>
          <a:off x="4495800" y="3124200"/>
          <a:ext cx="663575" cy="520700"/>
        </p:xfrm>
        <a:graphic>
          <a:graphicData uri="http://schemas.openxmlformats.org/presentationml/2006/ole">
            <p:oleObj spid="_x0000_s135185" name="Equation" r:id="rId4" imgW="355320" imgH="279360" progId="Equation.DSMT4">
              <p:embed/>
            </p:oleObj>
          </a:graphicData>
        </a:graphic>
      </p:graphicFrame>
      <p:graphicFrame>
        <p:nvGraphicFramePr>
          <p:cNvPr id="135186" name="Object 18"/>
          <p:cNvGraphicFramePr>
            <a:graphicFrameLocks noChangeAspect="1"/>
          </p:cNvGraphicFramePr>
          <p:nvPr/>
        </p:nvGraphicFramePr>
        <p:xfrm>
          <a:off x="3505200" y="4191000"/>
          <a:ext cx="663575" cy="520700"/>
        </p:xfrm>
        <a:graphic>
          <a:graphicData uri="http://schemas.openxmlformats.org/presentationml/2006/ole">
            <p:oleObj spid="_x0000_s135186" name="Equation" r:id="rId5" imgW="355320" imgH="2793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25378-DC44-4301-8E0A-F5907B7E60E6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2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2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75A9E-666F-4560-AD86-14AA39BC27F2}" type="slidenum">
              <a:rPr lang="en-US"/>
              <a:pPr/>
              <a:t>16</a:t>
            </a:fld>
            <a:endParaRPr lang="en-US"/>
          </a:p>
        </p:txBody>
      </p:sp>
      <p:sp>
        <p:nvSpPr>
          <p:cNvPr id="136196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Phase Diagram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36197" name="Line 5"/>
          <p:cNvSpPr>
            <a:spLocks noChangeShapeType="1"/>
          </p:cNvSpPr>
          <p:nvPr/>
        </p:nvSpPr>
        <p:spPr bwMode="auto">
          <a:xfrm>
            <a:off x="1600200" y="2286000"/>
            <a:ext cx="0" cy="335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198" name="Line 6"/>
          <p:cNvSpPr>
            <a:spLocks noChangeShapeType="1"/>
          </p:cNvSpPr>
          <p:nvPr/>
        </p:nvSpPr>
        <p:spPr bwMode="auto">
          <a:xfrm>
            <a:off x="1600200" y="5638800"/>
            <a:ext cx="518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199" name="Text Box 7"/>
          <p:cNvSpPr txBox="1">
            <a:spLocks noChangeArrowheads="1"/>
          </p:cNvSpPr>
          <p:nvPr/>
        </p:nvSpPr>
        <p:spPr bwMode="auto">
          <a:xfrm>
            <a:off x="1279525" y="17970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c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6200" name="Text Box 8"/>
          <p:cNvSpPr txBox="1">
            <a:spLocks noChangeArrowheads="1"/>
          </p:cNvSpPr>
          <p:nvPr/>
        </p:nvSpPr>
        <p:spPr bwMode="auto">
          <a:xfrm>
            <a:off x="6477000" y="58674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6201" name="Freeform 9"/>
          <p:cNvSpPr>
            <a:spLocks/>
          </p:cNvSpPr>
          <p:nvPr/>
        </p:nvSpPr>
        <p:spPr bwMode="auto">
          <a:xfrm>
            <a:off x="1600200" y="3695700"/>
            <a:ext cx="4953000" cy="1943100"/>
          </a:xfrm>
          <a:custGeom>
            <a:avLst/>
            <a:gdLst/>
            <a:ahLst/>
            <a:cxnLst>
              <a:cxn ang="0">
                <a:pos x="0" y="1224"/>
              </a:cxn>
              <a:cxn ang="0">
                <a:pos x="576" y="408"/>
              </a:cxn>
              <a:cxn ang="0">
                <a:pos x="1584" y="24"/>
              </a:cxn>
              <a:cxn ang="0">
                <a:pos x="2688" y="552"/>
              </a:cxn>
              <a:cxn ang="0">
                <a:pos x="3120" y="1224"/>
              </a:cxn>
            </a:cxnLst>
            <a:rect l="0" t="0" r="r" b="b"/>
            <a:pathLst>
              <a:path w="3120" h="1224">
                <a:moveTo>
                  <a:pt x="0" y="1224"/>
                </a:moveTo>
                <a:cubicBezTo>
                  <a:pt x="156" y="916"/>
                  <a:pt x="312" y="608"/>
                  <a:pt x="576" y="408"/>
                </a:cubicBezTo>
                <a:cubicBezTo>
                  <a:pt x="840" y="208"/>
                  <a:pt x="1232" y="0"/>
                  <a:pt x="1584" y="24"/>
                </a:cubicBezTo>
                <a:cubicBezTo>
                  <a:pt x="1936" y="48"/>
                  <a:pt x="2432" y="352"/>
                  <a:pt x="2688" y="552"/>
                </a:cubicBezTo>
                <a:cubicBezTo>
                  <a:pt x="2944" y="752"/>
                  <a:pt x="3032" y="988"/>
                  <a:pt x="3120" y="122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02" name="Text Box 10"/>
          <p:cNvSpPr txBox="1">
            <a:spLocks noChangeArrowheads="1"/>
          </p:cNvSpPr>
          <p:nvPr/>
        </p:nvSpPr>
        <p:spPr bwMode="auto">
          <a:xfrm>
            <a:off x="1203325" y="56832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6204" name="Line 12"/>
          <p:cNvSpPr>
            <a:spLocks noChangeShapeType="1"/>
          </p:cNvSpPr>
          <p:nvPr/>
        </p:nvSpPr>
        <p:spPr bwMode="auto">
          <a:xfrm flipV="1">
            <a:off x="3276600" y="2590800"/>
            <a:ext cx="0" cy="304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05" name="Text Box 13"/>
          <p:cNvSpPr txBox="1">
            <a:spLocks noChangeArrowheads="1"/>
          </p:cNvSpPr>
          <p:nvPr/>
        </p:nvSpPr>
        <p:spPr bwMode="auto">
          <a:xfrm>
            <a:off x="2955925" y="354965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E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6206" name="Text Box 14"/>
          <p:cNvSpPr txBox="1">
            <a:spLocks noChangeArrowheads="1"/>
          </p:cNvSpPr>
          <p:nvPr/>
        </p:nvSpPr>
        <p:spPr bwMode="auto">
          <a:xfrm>
            <a:off x="3032125" y="2062163"/>
            <a:ext cx="774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Arial Black" pitchFamily="34" charset="0"/>
                <a:cs typeface="Angsana New" pitchFamily="18" charset="-34"/>
              </a:rPr>
              <a:t>ċ</a:t>
            </a:r>
            <a:r>
              <a:rPr lang="en-US">
                <a:latin typeface="Arial Black" pitchFamily="34" charset="0"/>
                <a:cs typeface="Angsana New" pitchFamily="18" charset="-34"/>
              </a:rPr>
              <a:t> = 0</a:t>
            </a:r>
          </a:p>
        </p:txBody>
      </p:sp>
      <p:sp>
        <p:nvSpPr>
          <p:cNvPr id="136207" name="Line 15"/>
          <p:cNvSpPr>
            <a:spLocks noChangeShapeType="1"/>
          </p:cNvSpPr>
          <p:nvPr/>
        </p:nvSpPr>
        <p:spPr bwMode="auto">
          <a:xfrm>
            <a:off x="3124200" y="30480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08" name="Line 16"/>
          <p:cNvSpPr>
            <a:spLocks noChangeShapeType="1"/>
          </p:cNvSpPr>
          <p:nvPr/>
        </p:nvSpPr>
        <p:spPr bwMode="auto">
          <a:xfrm>
            <a:off x="3124200" y="51816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09" name="Line 17"/>
          <p:cNvSpPr>
            <a:spLocks noChangeShapeType="1"/>
          </p:cNvSpPr>
          <p:nvPr/>
        </p:nvSpPr>
        <p:spPr bwMode="auto">
          <a:xfrm>
            <a:off x="4267200" y="4419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10" name="Line 18"/>
          <p:cNvSpPr>
            <a:spLocks noChangeShapeType="1"/>
          </p:cNvSpPr>
          <p:nvPr/>
        </p:nvSpPr>
        <p:spPr bwMode="auto">
          <a:xfrm>
            <a:off x="4267200" y="44196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11" name="Line 19"/>
          <p:cNvSpPr>
            <a:spLocks noChangeShapeType="1"/>
          </p:cNvSpPr>
          <p:nvPr/>
        </p:nvSpPr>
        <p:spPr bwMode="auto">
          <a:xfrm>
            <a:off x="4495800" y="22860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12" name="Line 20"/>
          <p:cNvSpPr>
            <a:spLocks noChangeShapeType="1"/>
          </p:cNvSpPr>
          <p:nvPr/>
        </p:nvSpPr>
        <p:spPr bwMode="auto">
          <a:xfrm>
            <a:off x="4953000" y="2286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13" name="Line 21"/>
          <p:cNvSpPr>
            <a:spLocks noChangeShapeType="1"/>
          </p:cNvSpPr>
          <p:nvPr/>
        </p:nvSpPr>
        <p:spPr bwMode="auto">
          <a:xfrm flipH="1">
            <a:off x="1981200" y="26670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14" name="Line 22"/>
          <p:cNvSpPr>
            <a:spLocks noChangeShapeType="1"/>
          </p:cNvSpPr>
          <p:nvPr/>
        </p:nvSpPr>
        <p:spPr bwMode="auto">
          <a:xfrm flipV="1">
            <a:off x="2438400" y="2209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15" name="Line 23"/>
          <p:cNvSpPr>
            <a:spLocks noChangeShapeType="1"/>
          </p:cNvSpPr>
          <p:nvPr/>
        </p:nvSpPr>
        <p:spPr bwMode="auto">
          <a:xfrm flipV="1">
            <a:off x="2590800" y="39624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16" name="Line 24"/>
          <p:cNvSpPr>
            <a:spLocks noChangeShapeType="1"/>
          </p:cNvSpPr>
          <p:nvPr/>
        </p:nvSpPr>
        <p:spPr bwMode="auto">
          <a:xfrm>
            <a:off x="4343400" y="3581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17" name="Line 25"/>
          <p:cNvSpPr>
            <a:spLocks noChangeShapeType="1"/>
          </p:cNvSpPr>
          <p:nvPr/>
        </p:nvSpPr>
        <p:spPr bwMode="auto">
          <a:xfrm>
            <a:off x="2286000" y="51054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18" name="Line 26"/>
          <p:cNvSpPr>
            <a:spLocks noChangeShapeType="1"/>
          </p:cNvSpPr>
          <p:nvPr/>
        </p:nvSpPr>
        <p:spPr bwMode="auto">
          <a:xfrm flipV="1">
            <a:off x="2286000" y="4724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36219" name="Object 27"/>
          <p:cNvGraphicFramePr>
            <a:graphicFrameLocks noChangeAspect="1"/>
          </p:cNvGraphicFramePr>
          <p:nvPr/>
        </p:nvGraphicFramePr>
        <p:xfrm>
          <a:off x="5257800" y="3657600"/>
          <a:ext cx="663575" cy="520700"/>
        </p:xfrm>
        <a:graphic>
          <a:graphicData uri="http://schemas.openxmlformats.org/presentationml/2006/ole">
            <p:oleObj spid="_x0000_s136219" name="Equation" r:id="rId3" imgW="355320" imgH="2793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55AA6-9CF6-44E7-B02F-962694C6AF43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31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3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BA8DE-F6A4-48BB-95DE-776124A348F0}" type="slidenum">
              <a:rPr lang="en-US"/>
              <a:pPr/>
              <a:t>17</a:t>
            </a:fld>
            <a:endParaRPr lang="en-US"/>
          </a:p>
        </p:txBody>
      </p:sp>
      <p:sp>
        <p:nvSpPr>
          <p:cNvPr id="137220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Initial Value of c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37221" name="Line 5"/>
          <p:cNvSpPr>
            <a:spLocks noChangeShapeType="1"/>
          </p:cNvSpPr>
          <p:nvPr/>
        </p:nvSpPr>
        <p:spPr bwMode="auto">
          <a:xfrm>
            <a:off x="1600200" y="2286000"/>
            <a:ext cx="0" cy="335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22" name="Line 6"/>
          <p:cNvSpPr>
            <a:spLocks noChangeShapeType="1"/>
          </p:cNvSpPr>
          <p:nvPr/>
        </p:nvSpPr>
        <p:spPr bwMode="auto">
          <a:xfrm>
            <a:off x="1600200" y="5638800"/>
            <a:ext cx="518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23" name="Text Box 7"/>
          <p:cNvSpPr txBox="1">
            <a:spLocks noChangeArrowheads="1"/>
          </p:cNvSpPr>
          <p:nvPr/>
        </p:nvSpPr>
        <p:spPr bwMode="auto">
          <a:xfrm>
            <a:off x="1279525" y="17970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c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7224" name="Text Box 8"/>
          <p:cNvSpPr txBox="1">
            <a:spLocks noChangeArrowheads="1"/>
          </p:cNvSpPr>
          <p:nvPr/>
        </p:nvSpPr>
        <p:spPr bwMode="auto">
          <a:xfrm>
            <a:off x="6477000" y="57912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7225" name="Freeform 9"/>
          <p:cNvSpPr>
            <a:spLocks/>
          </p:cNvSpPr>
          <p:nvPr/>
        </p:nvSpPr>
        <p:spPr bwMode="auto">
          <a:xfrm>
            <a:off x="1600200" y="3695700"/>
            <a:ext cx="4953000" cy="1943100"/>
          </a:xfrm>
          <a:custGeom>
            <a:avLst/>
            <a:gdLst/>
            <a:ahLst/>
            <a:cxnLst>
              <a:cxn ang="0">
                <a:pos x="0" y="1224"/>
              </a:cxn>
              <a:cxn ang="0">
                <a:pos x="576" y="408"/>
              </a:cxn>
              <a:cxn ang="0">
                <a:pos x="1584" y="24"/>
              </a:cxn>
              <a:cxn ang="0">
                <a:pos x="2688" y="552"/>
              </a:cxn>
              <a:cxn ang="0">
                <a:pos x="3120" y="1224"/>
              </a:cxn>
            </a:cxnLst>
            <a:rect l="0" t="0" r="r" b="b"/>
            <a:pathLst>
              <a:path w="3120" h="1224">
                <a:moveTo>
                  <a:pt x="0" y="1224"/>
                </a:moveTo>
                <a:cubicBezTo>
                  <a:pt x="156" y="916"/>
                  <a:pt x="312" y="608"/>
                  <a:pt x="576" y="408"/>
                </a:cubicBezTo>
                <a:cubicBezTo>
                  <a:pt x="840" y="208"/>
                  <a:pt x="1232" y="0"/>
                  <a:pt x="1584" y="24"/>
                </a:cubicBezTo>
                <a:cubicBezTo>
                  <a:pt x="1936" y="48"/>
                  <a:pt x="2432" y="352"/>
                  <a:pt x="2688" y="552"/>
                </a:cubicBezTo>
                <a:cubicBezTo>
                  <a:pt x="2944" y="752"/>
                  <a:pt x="3032" y="988"/>
                  <a:pt x="3120" y="122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26" name="Text Box 10"/>
          <p:cNvSpPr txBox="1">
            <a:spLocks noChangeArrowheads="1"/>
          </p:cNvSpPr>
          <p:nvPr/>
        </p:nvSpPr>
        <p:spPr bwMode="auto">
          <a:xfrm>
            <a:off x="1203325" y="56832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7228" name="Line 12"/>
          <p:cNvSpPr>
            <a:spLocks noChangeShapeType="1"/>
          </p:cNvSpPr>
          <p:nvPr/>
        </p:nvSpPr>
        <p:spPr bwMode="auto">
          <a:xfrm flipV="1">
            <a:off x="3276600" y="2590800"/>
            <a:ext cx="0" cy="304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29" name="Text Box 13"/>
          <p:cNvSpPr txBox="1">
            <a:spLocks noChangeArrowheads="1"/>
          </p:cNvSpPr>
          <p:nvPr/>
        </p:nvSpPr>
        <p:spPr bwMode="auto">
          <a:xfrm>
            <a:off x="2955925" y="354965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E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7230" name="Text Box 14"/>
          <p:cNvSpPr txBox="1">
            <a:spLocks noChangeArrowheads="1"/>
          </p:cNvSpPr>
          <p:nvPr/>
        </p:nvSpPr>
        <p:spPr bwMode="auto">
          <a:xfrm>
            <a:off x="3032125" y="2062163"/>
            <a:ext cx="774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Arial Black" pitchFamily="34" charset="0"/>
                <a:cs typeface="Angsana New" pitchFamily="18" charset="-34"/>
              </a:rPr>
              <a:t>ċ</a:t>
            </a:r>
            <a:r>
              <a:rPr lang="en-US">
                <a:latin typeface="Arial Black" pitchFamily="34" charset="0"/>
                <a:cs typeface="Angsana New" pitchFamily="18" charset="-34"/>
              </a:rPr>
              <a:t> = 0</a:t>
            </a:r>
          </a:p>
        </p:txBody>
      </p:sp>
      <p:sp>
        <p:nvSpPr>
          <p:cNvPr id="137231" name="Line 15"/>
          <p:cNvSpPr>
            <a:spLocks noChangeShapeType="1"/>
          </p:cNvSpPr>
          <p:nvPr/>
        </p:nvSpPr>
        <p:spPr bwMode="auto">
          <a:xfrm flipV="1">
            <a:off x="2438400" y="2438400"/>
            <a:ext cx="0" cy="3200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32" name="Text Box 16"/>
          <p:cNvSpPr txBox="1">
            <a:spLocks noChangeArrowheads="1"/>
          </p:cNvSpPr>
          <p:nvPr/>
        </p:nvSpPr>
        <p:spPr bwMode="auto">
          <a:xfrm>
            <a:off x="2514600" y="2438400"/>
            <a:ext cx="43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 A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7233" name="Freeform 17"/>
          <p:cNvSpPr>
            <a:spLocks/>
          </p:cNvSpPr>
          <p:nvPr/>
        </p:nvSpPr>
        <p:spPr bwMode="auto">
          <a:xfrm>
            <a:off x="2133600" y="2286000"/>
            <a:ext cx="304800" cy="457200"/>
          </a:xfrm>
          <a:custGeom>
            <a:avLst/>
            <a:gdLst/>
            <a:ahLst/>
            <a:cxnLst>
              <a:cxn ang="0">
                <a:pos x="192" y="288"/>
              </a:cxn>
              <a:cxn ang="0">
                <a:pos x="96" y="96"/>
              </a:cxn>
              <a:cxn ang="0">
                <a:pos x="0" y="0"/>
              </a:cxn>
            </a:cxnLst>
            <a:rect l="0" t="0" r="r" b="b"/>
            <a:pathLst>
              <a:path w="192" h="288">
                <a:moveTo>
                  <a:pt x="192" y="288"/>
                </a:moveTo>
                <a:cubicBezTo>
                  <a:pt x="160" y="216"/>
                  <a:pt x="128" y="144"/>
                  <a:pt x="96" y="96"/>
                </a:cubicBezTo>
                <a:cubicBezTo>
                  <a:pt x="64" y="48"/>
                  <a:pt x="32" y="24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34" name="Text Box 18"/>
          <p:cNvSpPr txBox="1">
            <a:spLocks noChangeArrowheads="1"/>
          </p:cNvSpPr>
          <p:nvPr/>
        </p:nvSpPr>
        <p:spPr bwMode="auto">
          <a:xfrm>
            <a:off x="2057400" y="4114800"/>
            <a:ext cx="361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B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7235" name="Freeform 19"/>
          <p:cNvSpPr>
            <a:spLocks/>
          </p:cNvSpPr>
          <p:nvPr/>
        </p:nvSpPr>
        <p:spPr bwMode="auto">
          <a:xfrm>
            <a:off x="2286000" y="3810000"/>
            <a:ext cx="254000" cy="609600"/>
          </a:xfrm>
          <a:custGeom>
            <a:avLst/>
            <a:gdLst/>
            <a:ahLst/>
            <a:cxnLst>
              <a:cxn ang="0">
                <a:pos x="96" y="384"/>
              </a:cxn>
              <a:cxn ang="0">
                <a:pos x="144" y="192"/>
              </a:cxn>
              <a:cxn ang="0">
                <a:pos x="0" y="0"/>
              </a:cxn>
            </a:cxnLst>
            <a:rect l="0" t="0" r="r" b="b"/>
            <a:pathLst>
              <a:path w="160" h="384">
                <a:moveTo>
                  <a:pt x="96" y="384"/>
                </a:moveTo>
                <a:cubicBezTo>
                  <a:pt x="128" y="320"/>
                  <a:pt x="160" y="256"/>
                  <a:pt x="144" y="192"/>
                </a:cubicBezTo>
                <a:cubicBezTo>
                  <a:pt x="128" y="128"/>
                  <a:pt x="64" y="64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36" name="Text Box 20"/>
          <p:cNvSpPr txBox="1">
            <a:spLocks noChangeArrowheads="1"/>
          </p:cNvSpPr>
          <p:nvPr/>
        </p:nvSpPr>
        <p:spPr bwMode="auto">
          <a:xfrm>
            <a:off x="2133600" y="4495800"/>
            <a:ext cx="361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C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7237" name="Freeform 21"/>
          <p:cNvSpPr>
            <a:spLocks/>
          </p:cNvSpPr>
          <p:nvPr/>
        </p:nvSpPr>
        <p:spPr bwMode="auto">
          <a:xfrm>
            <a:off x="2286000" y="3200400"/>
            <a:ext cx="406400" cy="1447800"/>
          </a:xfrm>
          <a:custGeom>
            <a:avLst/>
            <a:gdLst/>
            <a:ahLst/>
            <a:cxnLst>
              <a:cxn ang="0">
                <a:pos x="96" y="912"/>
              </a:cxn>
              <a:cxn ang="0">
                <a:pos x="240" y="528"/>
              </a:cxn>
              <a:cxn ang="0">
                <a:pos x="0" y="0"/>
              </a:cxn>
            </a:cxnLst>
            <a:rect l="0" t="0" r="r" b="b"/>
            <a:pathLst>
              <a:path w="256" h="912">
                <a:moveTo>
                  <a:pt x="96" y="912"/>
                </a:moveTo>
                <a:cubicBezTo>
                  <a:pt x="176" y="796"/>
                  <a:pt x="256" y="680"/>
                  <a:pt x="240" y="528"/>
                </a:cubicBezTo>
                <a:cubicBezTo>
                  <a:pt x="224" y="376"/>
                  <a:pt x="48" y="88"/>
                  <a:pt x="0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38" name="Text Box 22"/>
          <p:cNvSpPr txBox="1">
            <a:spLocks noChangeArrowheads="1"/>
          </p:cNvSpPr>
          <p:nvPr/>
        </p:nvSpPr>
        <p:spPr bwMode="auto">
          <a:xfrm>
            <a:off x="2133600" y="48006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F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7239" name="Freeform 23"/>
          <p:cNvSpPr>
            <a:spLocks/>
          </p:cNvSpPr>
          <p:nvPr/>
        </p:nvSpPr>
        <p:spPr bwMode="auto">
          <a:xfrm>
            <a:off x="2438400" y="3886200"/>
            <a:ext cx="838200" cy="1066800"/>
          </a:xfrm>
          <a:custGeom>
            <a:avLst/>
            <a:gdLst/>
            <a:ahLst/>
            <a:cxnLst>
              <a:cxn ang="0">
                <a:pos x="0" y="672"/>
              </a:cxn>
              <a:cxn ang="0">
                <a:pos x="240" y="528"/>
              </a:cxn>
              <a:cxn ang="0">
                <a:pos x="528" y="0"/>
              </a:cxn>
            </a:cxnLst>
            <a:rect l="0" t="0" r="r" b="b"/>
            <a:pathLst>
              <a:path w="528" h="672">
                <a:moveTo>
                  <a:pt x="0" y="672"/>
                </a:moveTo>
                <a:cubicBezTo>
                  <a:pt x="76" y="656"/>
                  <a:pt x="152" y="640"/>
                  <a:pt x="240" y="528"/>
                </a:cubicBezTo>
                <a:cubicBezTo>
                  <a:pt x="328" y="416"/>
                  <a:pt x="428" y="208"/>
                  <a:pt x="528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40" name="Line 24"/>
          <p:cNvSpPr>
            <a:spLocks noChangeShapeType="1"/>
          </p:cNvSpPr>
          <p:nvPr/>
        </p:nvSpPr>
        <p:spPr bwMode="auto">
          <a:xfrm flipH="1">
            <a:off x="2590800" y="4800600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41" name="Line 25"/>
          <p:cNvSpPr>
            <a:spLocks noChangeShapeType="1"/>
          </p:cNvSpPr>
          <p:nvPr/>
        </p:nvSpPr>
        <p:spPr bwMode="auto">
          <a:xfrm>
            <a:off x="2743200" y="4800600"/>
            <a:ext cx="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42" name="Line 26"/>
          <p:cNvSpPr>
            <a:spLocks noChangeShapeType="1"/>
          </p:cNvSpPr>
          <p:nvPr/>
        </p:nvSpPr>
        <p:spPr bwMode="auto">
          <a:xfrm flipV="1">
            <a:off x="2819400" y="4495800"/>
            <a:ext cx="152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43" name="Line 27"/>
          <p:cNvSpPr>
            <a:spLocks noChangeShapeType="1"/>
          </p:cNvSpPr>
          <p:nvPr/>
        </p:nvSpPr>
        <p:spPr bwMode="auto">
          <a:xfrm>
            <a:off x="2971800" y="44958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44" name="Line 28"/>
          <p:cNvSpPr>
            <a:spLocks noChangeShapeType="1"/>
          </p:cNvSpPr>
          <p:nvPr/>
        </p:nvSpPr>
        <p:spPr bwMode="auto">
          <a:xfrm flipV="1">
            <a:off x="2971800" y="4191000"/>
            <a:ext cx="152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45" name="Line 29"/>
          <p:cNvSpPr>
            <a:spLocks noChangeShapeType="1"/>
          </p:cNvSpPr>
          <p:nvPr/>
        </p:nvSpPr>
        <p:spPr bwMode="auto">
          <a:xfrm>
            <a:off x="3124200" y="4191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7246" name="Text Box 30"/>
          <p:cNvSpPr txBox="1">
            <a:spLocks noChangeArrowheads="1"/>
          </p:cNvSpPr>
          <p:nvPr/>
        </p:nvSpPr>
        <p:spPr bwMode="auto">
          <a:xfrm>
            <a:off x="2057400" y="5181600"/>
            <a:ext cx="361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D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7247" name="Freeform 31"/>
          <p:cNvSpPr>
            <a:spLocks/>
          </p:cNvSpPr>
          <p:nvPr/>
        </p:nvSpPr>
        <p:spPr bwMode="auto">
          <a:xfrm>
            <a:off x="2438400" y="4851400"/>
            <a:ext cx="3429000" cy="635000"/>
          </a:xfrm>
          <a:custGeom>
            <a:avLst/>
            <a:gdLst/>
            <a:ahLst/>
            <a:cxnLst>
              <a:cxn ang="0">
                <a:pos x="0" y="304"/>
              </a:cxn>
              <a:cxn ang="0">
                <a:pos x="720" y="16"/>
              </a:cxn>
              <a:cxn ang="0">
                <a:pos x="2160" y="400"/>
              </a:cxn>
            </a:cxnLst>
            <a:rect l="0" t="0" r="r" b="b"/>
            <a:pathLst>
              <a:path w="2160" h="400">
                <a:moveTo>
                  <a:pt x="0" y="304"/>
                </a:moveTo>
                <a:cubicBezTo>
                  <a:pt x="180" y="152"/>
                  <a:pt x="360" y="0"/>
                  <a:pt x="720" y="16"/>
                </a:cubicBezTo>
                <a:cubicBezTo>
                  <a:pt x="1080" y="32"/>
                  <a:pt x="1620" y="216"/>
                  <a:pt x="2160" y="40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37248" name="Object 32"/>
          <p:cNvGraphicFramePr>
            <a:graphicFrameLocks noChangeAspect="1"/>
          </p:cNvGraphicFramePr>
          <p:nvPr/>
        </p:nvGraphicFramePr>
        <p:xfrm>
          <a:off x="4724400" y="3429000"/>
          <a:ext cx="663575" cy="520700"/>
        </p:xfrm>
        <a:graphic>
          <a:graphicData uri="http://schemas.openxmlformats.org/presentationml/2006/ole">
            <p:oleObj spid="_x0000_s137248" name="Equation" r:id="rId3" imgW="355320" imgH="2793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B7F5B-3730-465E-AF7E-688D7C102285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3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3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04656-5C73-466C-AC1F-18534CF5B233}" type="slidenum">
              <a:rPr lang="en-US"/>
              <a:pPr/>
              <a:t>18</a:t>
            </a:fld>
            <a:endParaRPr lang="en-US"/>
          </a:p>
        </p:txBody>
      </p:sp>
      <p:sp>
        <p:nvSpPr>
          <p:cNvPr id="138244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The Saddle Path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38245" name="Line 5"/>
          <p:cNvSpPr>
            <a:spLocks noChangeShapeType="1"/>
          </p:cNvSpPr>
          <p:nvPr/>
        </p:nvSpPr>
        <p:spPr bwMode="auto">
          <a:xfrm>
            <a:off x="1600200" y="2286000"/>
            <a:ext cx="0" cy="3352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46" name="Line 6"/>
          <p:cNvSpPr>
            <a:spLocks noChangeShapeType="1"/>
          </p:cNvSpPr>
          <p:nvPr/>
        </p:nvSpPr>
        <p:spPr bwMode="auto">
          <a:xfrm>
            <a:off x="1600200" y="5638800"/>
            <a:ext cx="518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47" name="Text Box 7"/>
          <p:cNvSpPr txBox="1">
            <a:spLocks noChangeArrowheads="1"/>
          </p:cNvSpPr>
          <p:nvPr/>
        </p:nvSpPr>
        <p:spPr bwMode="auto">
          <a:xfrm>
            <a:off x="1279525" y="17970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c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8248" name="Text Box 8"/>
          <p:cNvSpPr txBox="1">
            <a:spLocks noChangeArrowheads="1"/>
          </p:cNvSpPr>
          <p:nvPr/>
        </p:nvSpPr>
        <p:spPr bwMode="auto">
          <a:xfrm>
            <a:off x="6477000" y="571500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k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8249" name="Freeform 9"/>
          <p:cNvSpPr>
            <a:spLocks/>
          </p:cNvSpPr>
          <p:nvPr/>
        </p:nvSpPr>
        <p:spPr bwMode="auto">
          <a:xfrm>
            <a:off x="1600200" y="3695700"/>
            <a:ext cx="4953000" cy="1943100"/>
          </a:xfrm>
          <a:custGeom>
            <a:avLst/>
            <a:gdLst/>
            <a:ahLst/>
            <a:cxnLst>
              <a:cxn ang="0">
                <a:pos x="0" y="1224"/>
              </a:cxn>
              <a:cxn ang="0">
                <a:pos x="576" y="408"/>
              </a:cxn>
              <a:cxn ang="0">
                <a:pos x="1584" y="24"/>
              </a:cxn>
              <a:cxn ang="0">
                <a:pos x="2688" y="552"/>
              </a:cxn>
              <a:cxn ang="0">
                <a:pos x="3120" y="1224"/>
              </a:cxn>
            </a:cxnLst>
            <a:rect l="0" t="0" r="r" b="b"/>
            <a:pathLst>
              <a:path w="3120" h="1224">
                <a:moveTo>
                  <a:pt x="0" y="1224"/>
                </a:moveTo>
                <a:cubicBezTo>
                  <a:pt x="156" y="916"/>
                  <a:pt x="312" y="608"/>
                  <a:pt x="576" y="408"/>
                </a:cubicBezTo>
                <a:cubicBezTo>
                  <a:pt x="840" y="208"/>
                  <a:pt x="1232" y="0"/>
                  <a:pt x="1584" y="24"/>
                </a:cubicBezTo>
                <a:cubicBezTo>
                  <a:pt x="1936" y="48"/>
                  <a:pt x="2432" y="352"/>
                  <a:pt x="2688" y="552"/>
                </a:cubicBezTo>
                <a:cubicBezTo>
                  <a:pt x="2944" y="752"/>
                  <a:pt x="3032" y="988"/>
                  <a:pt x="3120" y="122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50" name="Text Box 10"/>
          <p:cNvSpPr txBox="1">
            <a:spLocks noChangeArrowheads="1"/>
          </p:cNvSpPr>
          <p:nvPr/>
        </p:nvSpPr>
        <p:spPr bwMode="auto">
          <a:xfrm>
            <a:off x="1203325" y="5683250"/>
            <a:ext cx="336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0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8252" name="Line 12"/>
          <p:cNvSpPr>
            <a:spLocks noChangeShapeType="1"/>
          </p:cNvSpPr>
          <p:nvPr/>
        </p:nvSpPr>
        <p:spPr bwMode="auto">
          <a:xfrm flipV="1">
            <a:off x="3276600" y="2590800"/>
            <a:ext cx="0" cy="304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53" name="Text Box 13"/>
          <p:cNvSpPr txBox="1">
            <a:spLocks noChangeArrowheads="1"/>
          </p:cNvSpPr>
          <p:nvPr/>
        </p:nvSpPr>
        <p:spPr bwMode="auto">
          <a:xfrm>
            <a:off x="2955925" y="3549650"/>
            <a:ext cx="34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latin typeface="Arial Black" pitchFamily="34" charset="0"/>
                <a:cs typeface="Angsana New" pitchFamily="18" charset="-34"/>
              </a:rPr>
              <a:t>E</a:t>
            </a:r>
            <a:endParaRPr lang="th-TH">
              <a:latin typeface="Arial Black" pitchFamily="34" charset="0"/>
              <a:cs typeface="Angsana New" pitchFamily="18" charset="-34"/>
            </a:endParaRPr>
          </a:p>
        </p:txBody>
      </p:sp>
      <p:sp>
        <p:nvSpPr>
          <p:cNvPr id="138254" name="Text Box 14"/>
          <p:cNvSpPr txBox="1">
            <a:spLocks noChangeArrowheads="1"/>
          </p:cNvSpPr>
          <p:nvPr/>
        </p:nvSpPr>
        <p:spPr bwMode="auto">
          <a:xfrm>
            <a:off x="3032125" y="2062163"/>
            <a:ext cx="774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latin typeface="Arial Black" pitchFamily="34" charset="0"/>
                <a:cs typeface="Angsana New" pitchFamily="18" charset="-34"/>
              </a:rPr>
              <a:t>ċ</a:t>
            </a:r>
            <a:r>
              <a:rPr lang="en-US">
                <a:latin typeface="Arial Black" pitchFamily="34" charset="0"/>
                <a:cs typeface="Angsana New" pitchFamily="18" charset="-34"/>
              </a:rPr>
              <a:t> = 0</a:t>
            </a:r>
          </a:p>
        </p:txBody>
      </p:sp>
      <p:sp>
        <p:nvSpPr>
          <p:cNvPr id="138255" name="Line 15"/>
          <p:cNvSpPr>
            <a:spLocks noChangeShapeType="1"/>
          </p:cNvSpPr>
          <p:nvPr/>
        </p:nvSpPr>
        <p:spPr bwMode="auto">
          <a:xfrm>
            <a:off x="4267200" y="4419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56" name="Line 16"/>
          <p:cNvSpPr>
            <a:spLocks noChangeShapeType="1"/>
          </p:cNvSpPr>
          <p:nvPr/>
        </p:nvSpPr>
        <p:spPr bwMode="auto">
          <a:xfrm>
            <a:off x="4267200" y="44196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57" name="Line 17"/>
          <p:cNvSpPr>
            <a:spLocks noChangeShapeType="1"/>
          </p:cNvSpPr>
          <p:nvPr/>
        </p:nvSpPr>
        <p:spPr bwMode="auto">
          <a:xfrm>
            <a:off x="4495800" y="22860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58" name="Line 18"/>
          <p:cNvSpPr>
            <a:spLocks noChangeShapeType="1"/>
          </p:cNvSpPr>
          <p:nvPr/>
        </p:nvSpPr>
        <p:spPr bwMode="auto">
          <a:xfrm>
            <a:off x="4953000" y="22860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59" name="Line 19"/>
          <p:cNvSpPr>
            <a:spLocks noChangeShapeType="1"/>
          </p:cNvSpPr>
          <p:nvPr/>
        </p:nvSpPr>
        <p:spPr bwMode="auto">
          <a:xfrm flipH="1">
            <a:off x="1981200" y="26670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0" name="Line 20"/>
          <p:cNvSpPr>
            <a:spLocks noChangeShapeType="1"/>
          </p:cNvSpPr>
          <p:nvPr/>
        </p:nvSpPr>
        <p:spPr bwMode="auto">
          <a:xfrm flipV="1">
            <a:off x="2438400" y="2209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1" name="Line 21"/>
          <p:cNvSpPr>
            <a:spLocks noChangeShapeType="1"/>
          </p:cNvSpPr>
          <p:nvPr/>
        </p:nvSpPr>
        <p:spPr bwMode="auto">
          <a:xfrm>
            <a:off x="2286000" y="51054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2" name="Line 22"/>
          <p:cNvSpPr>
            <a:spLocks noChangeShapeType="1"/>
          </p:cNvSpPr>
          <p:nvPr/>
        </p:nvSpPr>
        <p:spPr bwMode="auto">
          <a:xfrm flipV="1">
            <a:off x="2286000" y="47244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3" name="Freeform 23"/>
          <p:cNvSpPr>
            <a:spLocks/>
          </p:cNvSpPr>
          <p:nvPr/>
        </p:nvSpPr>
        <p:spPr bwMode="auto">
          <a:xfrm>
            <a:off x="2590800" y="2514600"/>
            <a:ext cx="1981200" cy="2286000"/>
          </a:xfrm>
          <a:custGeom>
            <a:avLst/>
            <a:gdLst/>
            <a:ahLst/>
            <a:cxnLst>
              <a:cxn ang="0">
                <a:pos x="0" y="1440"/>
              </a:cxn>
              <a:cxn ang="0">
                <a:pos x="288" y="1200"/>
              </a:cxn>
              <a:cxn ang="0">
                <a:pos x="528" y="624"/>
              </a:cxn>
              <a:cxn ang="0">
                <a:pos x="1248" y="0"/>
              </a:cxn>
            </a:cxnLst>
            <a:rect l="0" t="0" r="r" b="b"/>
            <a:pathLst>
              <a:path w="1248" h="1440">
                <a:moveTo>
                  <a:pt x="0" y="1440"/>
                </a:moveTo>
                <a:cubicBezTo>
                  <a:pt x="100" y="1388"/>
                  <a:pt x="200" y="1336"/>
                  <a:pt x="288" y="1200"/>
                </a:cubicBezTo>
                <a:cubicBezTo>
                  <a:pt x="376" y="1064"/>
                  <a:pt x="368" y="824"/>
                  <a:pt x="528" y="624"/>
                </a:cubicBezTo>
                <a:cubicBezTo>
                  <a:pt x="688" y="424"/>
                  <a:pt x="968" y="212"/>
                  <a:pt x="1248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4" name="Line 24"/>
          <p:cNvSpPr>
            <a:spLocks noChangeShapeType="1"/>
          </p:cNvSpPr>
          <p:nvPr/>
        </p:nvSpPr>
        <p:spPr bwMode="auto">
          <a:xfrm flipV="1">
            <a:off x="2667000" y="4572000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5" name="Line 25"/>
          <p:cNvSpPr>
            <a:spLocks noChangeShapeType="1"/>
          </p:cNvSpPr>
          <p:nvPr/>
        </p:nvSpPr>
        <p:spPr bwMode="auto">
          <a:xfrm>
            <a:off x="2895600" y="45720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6" name="Line 26"/>
          <p:cNvSpPr>
            <a:spLocks noChangeShapeType="1"/>
          </p:cNvSpPr>
          <p:nvPr/>
        </p:nvSpPr>
        <p:spPr bwMode="auto">
          <a:xfrm flipV="1">
            <a:off x="2895600" y="4343400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7" name="Line 27"/>
          <p:cNvSpPr>
            <a:spLocks noChangeShapeType="1"/>
          </p:cNvSpPr>
          <p:nvPr/>
        </p:nvSpPr>
        <p:spPr bwMode="auto">
          <a:xfrm>
            <a:off x="3124200" y="4343400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8" name="Line 28"/>
          <p:cNvSpPr>
            <a:spLocks noChangeShapeType="1"/>
          </p:cNvSpPr>
          <p:nvPr/>
        </p:nvSpPr>
        <p:spPr bwMode="auto">
          <a:xfrm flipV="1">
            <a:off x="2971800" y="4114800"/>
            <a:ext cx="1524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69" name="Line 29"/>
          <p:cNvSpPr>
            <a:spLocks noChangeShapeType="1"/>
          </p:cNvSpPr>
          <p:nvPr/>
        </p:nvSpPr>
        <p:spPr bwMode="auto">
          <a:xfrm>
            <a:off x="3124200" y="4114800"/>
            <a:ext cx="1524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0" name="Line 30"/>
          <p:cNvSpPr>
            <a:spLocks noChangeShapeType="1"/>
          </p:cNvSpPr>
          <p:nvPr/>
        </p:nvSpPr>
        <p:spPr bwMode="auto">
          <a:xfrm flipV="1">
            <a:off x="3733800" y="3124200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1" name="Line 31"/>
          <p:cNvSpPr>
            <a:spLocks noChangeShapeType="1"/>
          </p:cNvSpPr>
          <p:nvPr/>
        </p:nvSpPr>
        <p:spPr bwMode="auto">
          <a:xfrm flipV="1">
            <a:off x="3733800" y="29718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2" name="Line 32"/>
          <p:cNvSpPr>
            <a:spLocks noChangeShapeType="1"/>
          </p:cNvSpPr>
          <p:nvPr/>
        </p:nvSpPr>
        <p:spPr bwMode="auto">
          <a:xfrm flipV="1">
            <a:off x="3429000" y="3352800"/>
            <a:ext cx="3048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3" name="Line 33"/>
          <p:cNvSpPr>
            <a:spLocks noChangeShapeType="1"/>
          </p:cNvSpPr>
          <p:nvPr/>
        </p:nvSpPr>
        <p:spPr bwMode="auto">
          <a:xfrm flipV="1">
            <a:off x="3429000" y="32766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4" name="Line 34"/>
          <p:cNvSpPr>
            <a:spLocks noChangeShapeType="1"/>
          </p:cNvSpPr>
          <p:nvPr/>
        </p:nvSpPr>
        <p:spPr bwMode="auto">
          <a:xfrm flipV="1">
            <a:off x="4038600" y="2895600"/>
            <a:ext cx="2286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8275" name="Line 35"/>
          <p:cNvSpPr>
            <a:spLocks noChangeShapeType="1"/>
          </p:cNvSpPr>
          <p:nvPr/>
        </p:nvSpPr>
        <p:spPr bwMode="auto">
          <a:xfrm flipV="1">
            <a:off x="4038600" y="2667000"/>
            <a:ext cx="76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38276" name="Object 36"/>
          <p:cNvGraphicFramePr>
            <a:graphicFrameLocks noChangeAspect="1"/>
          </p:cNvGraphicFramePr>
          <p:nvPr/>
        </p:nvGraphicFramePr>
        <p:xfrm>
          <a:off x="4953000" y="3352800"/>
          <a:ext cx="663575" cy="520700"/>
        </p:xfrm>
        <a:graphic>
          <a:graphicData uri="http://schemas.openxmlformats.org/presentationml/2006/ole">
            <p:oleObj spid="_x0000_s138276" name="Equation" r:id="rId3" imgW="355320" imgH="2793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E4FE4-38B2-49DA-A2CF-70031ACA808B}" type="datetime1">
              <a:rPr lang="en-US"/>
              <a:pPr/>
              <a:t>4/10/2013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Arayah Preechametta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BA25C-8E4D-4FF6-8095-40E71BBD3F7E}" type="slidenum">
              <a:rPr lang="en-US"/>
              <a:pPr/>
              <a:t>19</a:t>
            </a:fld>
            <a:endParaRPr lang="en-US"/>
          </a:p>
        </p:txBody>
      </p:sp>
      <p:sp>
        <p:nvSpPr>
          <p:cNvPr id="139268" name="Rectangle 4"/>
          <p:cNvSpPr>
            <a:spLocks noChangeArrowheads="1"/>
          </p:cNvSpPr>
          <p:nvPr/>
        </p:nvSpPr>
        <p:spPr bwMode="auto">
          <a:xfrm>
            <a:off x="685800" y="301625"/>
            <a:ext cx="7772400" cy="14620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sz="3600" b="1" dirty="0">
                <a:solidFill>
                  <a:schemeClr val="bg1"/>
                </a:solidFill>
                <a:latin typeface="Century Gothic" pitchFamily="34" charset="0"/>
              </a:rPr>
              <a:t>Welfare</a:t>
            </a:r>
            <a:endParaRPr lang="th-TH" sz="36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139269" name="Rectangle 5"/>
          <p:cNvSpPr>
            <a:spLocks noChangeArrowheads="1"/>
          </p:cNvSpPr>
          <p:nvPr/>
        </p:nvSpPr>
        <p:spPr bwMode="auto">
          <a:xfrm>
            <a:off x="685800" y="1981200"/>
            <a:ext cx="7620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The First Welfare Theorem: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If markets are competitive and there are no externalities, the decentralized equilibrium is Pareto-efficient. (It is impossible to make anyone better off without making someone else worse off.)</a:t>
            </a:r>
            <a:endParaRPr lang="th-TH" sz="2800" b="1" dirty="0">
              <a:solidFill>
                <a:srgbClr val="002060"/>
              </a:solidFill>
              <a:latin typeface="Century Gothic" pitchFamily="34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b="1" dirty="0">
                <a:solidFill>
                  <a:srgbClr val="002060"/>
                </a:solidFill>
                <a:latin typeface="Century Gothic" pitchFamily="34" charset="0"/>
              </a:rPr>
              <a:t>Hence, the equilibrium in this model must be Pareto-efficient.</a:t>
            </a:r>
            <a:endParaRPr lang="th-TH" sz="2800" b="1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01159440">
  <a:themeElements>
    <a:clrScheme name="01159440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159440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115944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01159440</Template>
  <TotalTime>808</TotalTime>
  <Words>665</Words>
  <Application>Microsoft Office PowerPoint</Application>
  <PresentationFormat>On-screen Show (4:3)</PresentationFormat>
  <Paragraphs>147</Paragraphs>
  <Slides>19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01159440</vt:lpstr>
      <vt:lpstr>Equity</vt:lpstr>
      <vt:lpstr>Equation</vt:lpstr>
      <vt:lpstr>Macroeconomics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Company>Econ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arayah</cp:lastModifiedBy>
  <cp:revision>71</cp:revision>
  <dcterms:created xsi:type="dcterms:W3CDTF">2005-06-24T03:02:01Z</dcterms:created>
  <dcterms:modified xsi:type="dcterms:W3CDTF">2013-04-10T04:01:14Z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TC011594401033</vt:lpwstr>
  </property>
</Properties>
</file>