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5" r:id="rId1"/>
  </p:sldMasterIdLst>
  <p:sldIdLst>
    <p:sldId id="256" r:id="rId2"/>
    <p:sldId id="257" r:id="rId3"/>
    <p:sldId id="258" r:id="rId4"/>
    <p:sldId id="259" r:id="rId5"/>
    <p:sldId id="261" r:id="rId6"/>
    <p:sldId id="271" r:id="rId7"/>
    <p:sldId id="260" r:id="rId8"/>
    <p:sldId id="262" r:id="rId9"/>
    <p:sldId id="264" r:id="rId10"/>
    <p:sldId id="263" r:id="rId11"/>
    <p:sldId id="267" r:id="rId12"/>
    <p:sldId id="268" r:id="rId13"/>
    <p:sldId id="272" r:id="rId14"/>
    <p:sldId id="269" r:id="rId15"/>
    <p:sldId id="270" r:id="rId16"/>
    <p:sldId id="266"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170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2063115" y="630937"/>
            <a:ext cx="5230368"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808892" y="1098388"/>
            <a:ext cx="7738814" cy="4394988"/>
          </a:xfrm>
        </p:spPr>
        <p:txBody>
          <a:bodyPr anchor="ctr">
            <a:noAutofit/>
          </a:bodyPr>
          <a:lstStyle>
            <a:lvl1pPr algn="ctr">
              <a:defRPr sz="7500" spc="600" baseline="0"/>
            </a:lvl1pPr>
          </a:lstStyle>
          <a:p>
            <a:r>
              <a:rPr lang="en-US"/>
              <a:t>Click to edit Master title style</a:t>
            </a:r>
            <a:endParaRPr lang="en-US" dirty="0"/>
          </a:p>
        </p:txBody>
      </p:sp>
      <p:sp>
        <p:nvSpPr>
          <p:cNvPr id="3" name="Subtitle 2"/>
          <p:cNvSpPr>
            <a:spLocks noGrp="1"/>
          </p:cNvSpPr>
          <p:nvPr>
            <p:ph type="subTitle" idx="1"/>
          </p:nvPr>
        </p:nvSpPr>
        <p:spPr>
          <a:xfrm>
            <a:off x="1661284" y="5979197"/>
            <a:ext cx="6034030" cy="742279"/>
          </a:xfrm>
        </p:spPr>
        <p:txBody>
          <a:bodyPr anchor="t">
            <a:normAutofit/>
          </a:bodyPr>
          <a:lstStyle>
            <a:lvl1pPr marL="0" indent="0" algn="ctr">
              <a:lnSpc>
                <a:spcPct val="100000"/>
              </a:lnSpc>
              <a:buNone/>
              <a:defRPr sz="1500" b="1" i="0" cap="all" spc="300" baseline="0">
                <a:solidFill>
                  <a:schemeClr val="tx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a:xfrm>
            <a:off x="808892" y="6375679"/>
            <a:ext cx="1747292" cy="348462"/>
          </a:xfrm>
        </p:spPr>
        <p:txBody>
          <a:bodyPr/>
          <a:lstStyle>
            <a:lvl1pPr>
              <a:defRPr baseline="0">
                <a:solidFill>
                  <a:schemeClr val="accent1">
                    <a:lumMod val="50000"/>
                  </a:schemeClr>
                </a:solidFill>
              </a:defRPr>
            </a:lvl1pPr>
          </a:lstStyle>
          <a:p>
            <a:fld id="{9512944E-EAB2-44CC-8422-258C22C7B025}" type="datetimeFigureOut">
              <a:rPr lang="th-TH" smtClean="0"/>
              <a:t>17/09/63</a:t>
            </a:fld>
            <a:endParaRPr lang="th-TH"/>
          </a:p>
        </p:txBody>
      </p:sp>
      <p:sp>
        <p:nvSpPr>
          <p:cNvPr id="5" name="Footer Placeholder 4"/>
          <p:cNvSpPr>
            <a:spLocks noGrp="1"/>
          </p:cNvSpPr>
          <p:nvPr>
            <p:ph type="ftr" sz="quarter" idx="11"/>
          </p:nvPr>
        </p:nvSpPr>
        <p:spPr>
          <a:xfrm>
            <a:off x="3135249" y="6375679"/>
            <a:ext cx="3086100" cy="345796"/>
          </a:xfrm>
        </p:spPr>
        <p:txBody>
          <a:bodyPr/>
          <a:lstStyle>
            <a:lvl1pPr>
              <a:defRPr baseline="0">
                <a:solidFill>
                  <a:schemeClr val="accent1">
                    <a:lumMod val="50000"/>
                  </a:schemeClr>
                </a:solidFill>
              </a:defRPr>
            </a:lvl1pPr>
          </a:lstStyle>
          <a:p>
            <a:endParaRPr lang="th-TH"/>
          </a:p>
        </p:txBody>
      </p:sp>
      <p:sp>
        <p:nvSpPr>
          <p:cNvPr id="6" name="Slide Number Placeholder 5"/>
          <p:cNvSpPr>
            <a:spLocks noGrp="1"/>
          </p:cNvSpPr>
          <p:nvPr>
            <p:ph type="sldNum" sz="quarter" idx="12"/>
          </p:nvPr>
        </p:nvSpPr>
        <p:spPr>
          <a:xfrm>
            <a:off x="6800414" y="6375679"/>
            <a:ext cx="1747292" cy="345796"/>
          </a:xfrm>
        </p:spPr>
        <p:txBody>
          <a:bodyPr/>
          <a:lstStyle>
            <a:lvl1pPr>
              <a:defRPr baseline="0">
                <a:solidFill>
                  <a:schemeClr val="accent1">
                    <a:lumMod val="50000"/>
                  </a:schemeClr>
                </a:solidFill>
              </a:defRPr>
            </a:lvl1pPr>
          </a:lstStyle>
          <a:p>
            <a:fld id="{5048E389-389C-44EA-A19A-84EACCBCD6FC}" type="slidenum">
              <a:rPr lang="th-TH" smtClean="0"/>
              <a:t>‹#›</a:t>
            </a:fld>
            <a:endParaRPr lang="th-TH"/>
          </a:p>
        </p:txBody>
      </p:sp>
      <p:sp>
        <p:nvSpPr>
          <p:cNvPr id="13" name="Rectangle 12"/>
          <p:cNvSpPr/>
          <p:nvPr/>
        </p:nvSpPr>
        <p:spPr>
          <a:xfrm>
            <a:off x="0" y="0"/>
            <a:ext cx="21259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title="left edge border"/>
          <p:cNvSpPr/>
          <p:nvPr/>
        </p:nvSpPr>
        <p:spPr>
          <a:xfrm>
            <a:off x="0" y="0"/>
            <a:ext cx="212598"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232498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12944E-EAB2-44CC-8422-258C22C7B025}" type="datetimeFigureOut">
              <a:rPr lang="th-TH" smtClean="0"/>
              <a:t>17/09/63</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048E389-389C-44EA-A19A-84EACCBCD6FC}" type="slidenum">
              <a:rPr lang="th-TH" smtClean="0"/>
              <a:t>‹#›</a:t>
            </a:fld>
            <a:endParaRPr lang="th-TH"/>
          </a:p>
        </p:txBody>
      </p:sp>
    </p:spTree>
    <p:extLst>
      <p:ext uri="{BB962C8B-B14F-4D97-AF65-F5344CB8AC3E}">
        <p14:creationId xmlns:p14="http://schemas.microsoft.com/office/powerpoint/2010/main" val="3167783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1" name="Freeform 6"/>
          <p:cNvSpPr/>
          <p:nvPr/>
        </p:nvSpPr>
        <p:spPr bwMode="auto">
          <a:xfrm>
            <a:off x="0" y="0"/>
            <a:ext cx="2110979"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bg2"/>
          </a:solidFill>
          <a:ln w="0">
            <a:noFill/>
            <a:prstDash val="solid"/>
            <a:round/>
            <a:headEnd/>
            <a:tailEnd/>
          </a:ln>
        </p:spPr>
      </p:sp>
      <p:sp>
        <p:nvSpPr>
          <p:cNvPr id="2" name="Title 1"/>
          <p:cNvSpPr>
            <a:spLocks noGrp="1"/>
          </p:cNvSpPr>
          <p:nvPr>
            <p:ph type="title"/>
          </p:nvPr>
        </p:nvSpPr>
        <p:spPr>
          <a:xfrm>
            <a:off x="2432197" y="1073889"/>
            <a:ext cx="6140303" cy="4064627"/>
          </a:xfrm>
        </p:spPr>
        <p:txBody>
          <a:bodyPr anchor="b">
            <a:normAutofit/>
          </a:bodyPr>
          <a:lstStyle>
            <a:lvl1pPr>
              <a:defRPr sz="6300" spc="600"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2432198" y="5159782"/>
            <a:ext cx="5263116" cy="951135"/>
          </a:xfrm>
        </p:spPr>
        <p:txBody>
          <a:bodyPr>
            <a:normAutofit/>
          </a:bodyPr>
          <a:lstStyle>
            <a:lvl1pPr marL="0" indent="0">
              <a:lnSpc>
                <a:spcPct val="100000"/>
              </a:lnSpc>
              <a:buNone/>
              <a:defRPr sz="1500" b="1" i="0" cap="all" spc="300" baseline="0">
                <a:solidFill>
                  <a:schemeClr val="accent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2427410" y="6375679"/>
            <a:ext cx="1120460" cy="348462"/>
          </a:xfrm>
        </p:spPr>
        <p:txBody>
          <a:bodyPr/>
          <a:lstStyle>
            <a:lvl1pPr>
              <a:defRPr baseline="0">
                <a:solidFill>
                  <a:schemeClr val="tx2"/>
                </a:solidFill>
              </a:defRPr>
            </a:lvl1pPr>
          </a:lstStyle>
          <a:p>
            <a:fld id="{9512944E-EAB2-44CC-8422-258C22C7B025}" type="datetimeFigureOut">
              <a:rPr lang="th-TH" smtClean="0"/>
              <a:t>17/09/63</a:t>
            </a:fld>
            <a:endParaRPr lang="th-TH"/>
          </a:p>
        </p:txBody>
      </p:sp>
      <p:sp>
        <p:nvSpPr>
          <p:cNvPr id="5" name="Footer Placeholder 4"/>
          <p:cNvSpPr>
            <a:spLocks noGrp="1"/>
          </p:cNvSpPr>
          <p:nvPr>
            <p:ph type="ftr" sz="quarter" idx="11"/>
          </p:nvPr>
        </p:nvSpPr>
        <p:spPr>
          <a:xfrm>
            <a:off x="3959298" y="6375679"/>
            <a:ext cx="3086100" cy="345796"/>
          </a:xfrm>
        </p:spPr>
        <p:txBody>
          <a:bodyPr/>
          <a:lstStyle>
            <a:lvl1pPr>
              <a:defRPr baseline="0">
                <a:solidFill>
                  <a:schemeClr val="tx2"/>
                </a:solidFill>
              </a:defRPr>
            </a:lvl1pPr>
          </a:lstStyle>
          <a:p>
            <a:endParaRPr lang="th-TH"/>
          </a:p>
        </p:txBody>
      </p:sp>
      <p:sp>
        <p:nvSpPr>
          <p:cNvPr id="6" name="Slide Number Placeholder 5"/>
          <p:cNvSpPr>
            <a:spLocks noGrp="1"/>
          </p:cNvSpPr>
          <p:nvPr>
            <p:ph type="sldNum" sz="quarter" idx="12"/>
          </p:nvPr>
        </p:nvSpPr>
        <p:spPr>
          <a:xfrm>
            <a:off x="7456825" y="6375679"/>
            <a:ext cx="1115675" cy="345796"/>
          </a:xfrm>
        </p:spPr>
        <p:txBody>
          <a:bodyPr/>
          <a:lstStyle>
            <a:lvl1pPr>
              <a:defRPr baseline="0">
                <a:solidFill>
                  <a:schemeClr val="tx2"/>
                </a:solidFill>
              </a:defRPr>
            </a:lvl1pPr>
          </a:lstStyle>
          <a:p>
            <a:fld id="{5048E389-389C-44EA-A19A-84EACCBCD6FC}" type="slidenum">
              <a:rPr lang="th-TH" smtClean="0"/>
              <a:t>‹#›</a:t>
            </a:fld>
            <a:endParaRPr lang="th-TH"/>
          </a:p>
        </p:txBody>
      </p:sp>
      <p:sp>
        <p:nvSpPr>
          <p:cNvPr id="16" name="Freeform 11"/>
          <p:cNvSpPr/>
          <p:nvPr/>
        </p:nvSpPr>
        <p:spPr bwMode="auto">
          <a:xfrm>
            <a:off x="655786" y="0"/>
            <a:ext cx="1234679"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nvGrpSpPr>
          <p:cNvPr id="7" name="Group 6" title="left scallop shape"/>
          <p:cNvGrpSpPr/>
          <p:nvPr/>
        </p:nvGrpSpPr>
        <p:grpSpPr>
          <a:xfrm>
            <a:off x="0" y="0"/>
            <a:ext cx="2110979" cy="6858000"/>
            <a:chOff x="0" y="0"/>
            <a:chExt cx="2110979" cy="6858000"/>
          </a:xfrm>
        </p:grpSpPr>
        <p:sp>
          <p:nvSpPr>
            <p:cNvPr id="9" name="Freeform 8" title="left scallop shape"/>
            <p:cNvSpPr/>
            <p:nvPr/>
          </p:nvSpPr>
          <p:spPr bwMode="auto">
            <a:xfrm>
              <a:off x="0" y="0"/>
              <a:ext cx="2110979"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0" name="Freeform 11" title="left scallop inline"/>
            <p:cNvSpPr/>
            <p:nvPr/>
          </p:nvSpPr>
          <p:spPr bwMode="auto">
            <a:xfrm>
              <a:off x="655786" y="0"/>
              <a:ext cx="1234679"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4054055201"/>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42975" y="2286000"/>
            <a:ext cx="3593592" cy="361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985846" y="2286000"/>
            <a:ext cx="3593592" cy="361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512944E-EAB2-44CC-8422-258C22C7B025}" type="datetimeFigureOut">
              <a:rPr lang="th-TH" smtClean="0"/>
              <a:t>17/09/63</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5048E389-389C-44EA-A19A-84EACCBCD6FC}" type="slidenum">
              <a:rPr lang="th-TH" smtClean="0"/>
              <a:t>‹#›</a:t>
            </a:fld>
            <a:endParaRPr lang="th-TH"/>
          </a:p>
        </p:txBody>
      </p:sp>
    </p:spTree>
    <p:extLst>
      <p:ext uri="{BB962C8B-B14F-4D97-AF65-F5344CB8AC3E}">
        <p14:creationId xmlns:p14="http://schemas.microsoft.com/office/powerpoint/2010/main" val="90386940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42975" y="381001"/>
            <a:ext cx="7629525" cy="14935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41832" y="2199634"/>
            <a:ext cx="3611880" cy="632529"/>
          </a:xfrm>
        </p:spPr>
        <p:txBody>
          <a:bodyPr anchor="b">
            <a:noAutofit/>
          </a:bodyPr>
          <a:lstStyle>
            <a:lvl1pPr marL="0" indent="0">
              <a:lnSpc>
                <a:spcPct val="100000"/>
              </a:lnSpc>
              <a:buNone/>
              <a:defRPr sz="1800" b="1" cap="all" spc="15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941832" y="2909102"/>
            <a:ext cx="3611880" cy="29963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975398" y="2199634"/>
            <a:ext cx="3611880" cy="632529"/>
          </a:xfrm>
        </p:spPr>
        <p:txBody>
          <a:bodyPr anchor="b">
            <a:noAutofit/>
          </a:bodyPr>
          <a:lstStyle>
            <a:lvl1pPr marL="0" indent="0">
              <a:lnSpc>
                <a:spcPct val="100000"/>
              </a:lnSpc>
              <a:buNone/>
              <a:defRPr sz="1800" b="1" cap="all" spc="15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975398" y="2909102"/>
            <a:ext cx="3611880" cy="29963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12944E-EAB2-44CC-8422-258C22C7B025}" type="datetimeFigureOut">
              <a:rPr lang="th-TH" smtClean="0"/>
              <a:t>17/09/63</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5048E389-389C-44EA-A19A-84EACCBCD6FC}" type="slidenum">
              <a:rPr lang="th-TH" smtClean="0"/>
              <a:t>‹#›</a:t>
            </a:fld>
            <a:endParaRPr lang="th-TH"/>
          </a:p>
        </p:txBody>
      </p:sp>
    </p:spTree>
    <p:extLst>
      <p:ext uri="{BB962C8B-B14F-4D97-AF65-F5344CB8AC3E}">
        <p14:creationId xmlns:p14="http://schemas.microsoft.com/office/powerpoint/2010/main" val="1059676744"/>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512944E-EAB2-44CC-8422-258C22C7B025}" type="datetimeFigureOut">
              <a:rPr lang="th-TH" smtClean="0"/>
              <a:t>17/09/63</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5048E389-389C-44EA-A19A-84EACCBCD6FC}" type="slidenum">
              <a:rPr lang="th-TH" smtClean="0"/>
              <a:t>‹#›</a:t>
            </a:fld>
            <a:endParaRPr lang="th-TH"/>
          </a:p>
        </p:txBody>
      </p:sp>
    </p:spTree>
    <p:extLst>
      <p:ext uri="{BB962C8B-B14F-4D97-AF65-F5344CB8AC3E}">
        <p14:creationId xmlns:p14="http://schemas.microsoft.com/office/powerpoint/2010/main" val="3466622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12944E-EAB2-44CC-8422-258C22C7B025}" type="datetimeFigureOut">
              <a:rPr lang="th-TH" smtClean="0"/>
              <a:t>17/09/63</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5048E389-389C-44EA-A19A-84EACCBCD6FC}" type="slidenum">
              <a:rPr lang="th-TH" smtClean="0"/>
              <a:t>‹#›</a:t>
            </a:fld>
            <a:endParaRPr lang="th-TH"/>
          </a:p>
        </p:txBody>
      </p:sp>
    </p:spTree>
    <p:extLst>
      <p:ext uri="{BB962C8B-B14F-4D97-AF65-F5344CB8AC3E}">
        <p14:creationId xmlns:p14="http://schemas.microsoft.com/office/powerpoint/2010/main" val="7354596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5542359" y="0"/>
            <a:ext cx="3601641"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6253414" y="457200"/>
            <a:ext cx="2319086" cy="1196671"/>
          </a:xfrm>
        </p:spPr>
        <p:txBody>
          <a:bodyPr anchor="b">
            <a:normAutofit/>
          </a:bodyPr>
          <a:lstStyle>
            <a:lvl1pPr>
              <a:lnSpc>
                <a:spcPct val="100000"/>
              </a:lnSpc>
              <a:defRPr sz="1800" b="1" i="0" cap="all" spc="225" baseline="0">
                <a:solidFill>
                  <a:schemeClr val="accent1"/>
                </a:solidFill>
                <a:latin typeface="+mn-lt"/>
              </a:defRPr>
            </a:lvl1pPr>
          </a:lstStyle>
          <a:p>
            <a:r>
              <a:rPr lang="en-US"/>
              <a:t>Click to edit Master title style</a:t>
            </a:r>
            <a:endParaRPr lang="en-US" dirty="0"/>
          </a:p>
        </p:txBody>
      </p:sp>
      <p:sp>
        <p:nvSpPr>
          <p:cNvPr id="3" name="Content Placeholder 2"/>
          <p:cNvSpPr>
            <a:spLocks noGrp="1"/>
          </p:cNvSpPr>
          <p:nvPr>
            <p:ph idx="1"/>
          </p:nvPr>
        </p:nvSpPr>
        <p:spPr>
          <a:xfrm>
            <a:off x="573788" y="920377"/>
            <a:ext cx="4618814" cy="4985124"/>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53414" y="1741336"/>
            <a:ext cx="2319086" cy="4164164"/>
          </a:xfrm>
        </p:spPr>
        <p:txBody>
          <a:bodyPr>
            <a:normAutofit/>
          </a:bodyPr>
          <a:lstStyle>
            <a:lvl1pPr marL="0" indent="0">
              <a:lnSpc>
                <a:spcPct val="110000"/>
              </a:lnSpc>
              <a:spcBef>
                <a:spcPts val="1200"/>
              </a:spcBef>
              <a:buNone/>
              <a:defRPr sz="1400" baseline="0">
                <a:solidFill>
                  <a:schemeClr val="bg2"/>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573789" y="6375679"/>
            <a:ext cx="925016" cy="348462"/>
          </a:xfrm>
        </p:spPr>
        <p:txBody>
          <a:bodyPr/>
          <a:lstStyle/>
          <a:p>
            <a:fld id="{9512944E-EAB2-44CC-8422-258C22C7B025}" type="datetimeFigureOut">
              <a:rPr lang="th-TH" smtClean="0"/>
              <a:t>17/09/63</a:t>
            </a:fld>
            <a:endParaRPr lang="th-TH"/>
          </a:p>
        </p:txBody>
      </p:sp>
      <p:sp>
        <p:nvSpPr>
          <p:cNvPr id="6" name="Footer Placeholder 5"/>
          <p:cNvSpPr>
            <a:spLocks noGrp="1"/>
          </p:cNvSpPr>
          <p:nvPr>
            <p:ph type="ftr" sz="quarter" idx="11"/>
          </p:nvPr>
        </p:nvSpPr>
        <p:spPr>
          <a:xfrm>
            <a:off x="1577716" y="6375679"/>
            <a:ext cx="2611634" cy="345796"/>
          </a:xfrm>
        </p:spPr>
        <p:txBody>
          <a:bodyPr/>
          <a:lstStyle/>
          <a:p>
            <a:endParaRPr lang="th-TH"/>
          </a:p>
        </p:txBody>
      </p:sp>
      <p:sp>
        <p:nvSpPr>
          <p:cNvPr id="7" name="Slide Number Placeholder 6"/>
          <p:cNvSpPr>
            <a:spLocks noGrp="1"/>
          </p:cNvSpPr>
          <p:nvPr>
            <p:ph type="sldNum" sz="quarter" idx="12"/>
          </p:nvPr>
        </p:nvSpPr>
        <p:spPr>
          <a:xfrm>
            <a:off x="4268261" y="6375679"/>
            <a:ext cx="924342" cy="345796"/>
          </a:xfrm>
        </p:spPr>
        <p:txBody>
          <a:bodyPr/>
          <a:lstStyle/>
          <a:p>
            <a:fld id="{5048E389-389C-44EA-A19A-84EACCBCD6FC}" type="slidenum">
              <a:rPr lang="th-TH" smtClean="0"/>
              <a:t>‹#›</a:t>
            </a:fld>
            <a:endParaRPr lang="th-TH"/>
          </a:p>
        </p:txBody>
      </p:sp>
      <p:sp>
        <p:nvSpPr>
          <p:cNvPr id="8" name="Rectangle 7"/>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left edge border"/>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058675133"/>
      </p:ext>
    </p:extLst>
  </p:cSld>
  <p:clrMapOvr>
    <a:masterClrMapping/>
  </p:clrMapOvr>
  <p:extLst>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12598" y="1"/>
            <a:ext cx="5516689" cy="685799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11" name="Freeform 11" title="right scallop background shape"/>
          <p:cNvSpPr/>
          <p:nvPr/>
        </p:nvSpPr>
        <p:spPr bwMode="auto">
          <a:xfrm>
            <a:off x="5542359" y="0"/>
            <a:ext cx="3601641"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53413" y="457200"/>
            <a:ext cx="2319088" cy="1196670"/>
          </a:xfrm>
        </p:spPr>
        <p:txBody>
          <a:bodyPr anchor="b">
            <a:normAutofit/>
          </a:bodyPr>
          <a:lstStyle>
            <a:lvl1pPr>
              <a:lnSpc>
                <a:spcPct val="100000"/>
              </a:lnSpc>
              <a:defRPr sz="1800" b="1" i="0" spc="225" baseline="0">
                <a:solidFill>
                  <a:schemeClr val="accent1"/>
                </a:solidFill>
                <a:latin typeface="+mn-lt"/>
              </a:defRPr>
            </a:lvl1pPr>
          </a:lstStyle>
          <a:p>
            <a:r>
              <a:rPr lang="en-US"/>
              <a:t>Click to edit Master title style</a:t>
            </a:r>
            <a:endParaRPr lang="en-US" dirty="0"/>
          </a:p>
        </p:txBody>
      </p:sp>
      <p:sp>
        <p:nvSpPr>
          <p:cNvPr id="4" name="Text Placeholder 3"/>
          <p:cNvSpPr>
            <a:spLocks noGrp="1"/>
          </p:cNvSpPr>
          <p:nvPr>
            <p:ph type="body" sz="half" idx="2"/>
          </p:nvPr>
        </p:nvSpPr>
        <p:spPr>
          <a:xfrm>
            <a:off x="6253413" y="1741336"/>
            <a:ext cx="2319088" cy="4164164"/>
          </a:xfrm>
        </p:spPr>
        <p:txBody>
          <a:bodyPr>
            <a:normAutofit/>
          </a:bodyPr>
          <a:lstStyle>
            <a:lvl1pPr marL="0" indent="0">
              <a:lnSpc>
                <a:spcPct val="110000"/>
              </a:lnSpc>
              <a:spcBef>
                <a:spcPts val="1200"/>
              </a:spcBef>
              <a:buNone/>
              <a:defRPr sz="1400" baseline="0">
                <a:solidFill>
                  <a:schemeClr val="bg2"/>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574463" y="6375679"/>
            <a:ext cx="924342" cy="348462"/>
          </a:xfrm>
        </p:spPr>
        <p:txBody>
          <a:bodyPr/>
          <a:lstStyle/>
          <a:p>
            <a:fld id="{9512944E-EAB2-44CC-8422-258C22C7B025}" type="datetimeFigureOut">
              <a:rPr lang="th-TH" smtClean="0"/>
              <a:t>17/09/63</a:t>
            </a:fld>
            <a:endParaRPr lang="th-TH"/>
          </a:p>
        </p:txBody>
      </p:sp>
      <p:sp>
        <p:nvSpPr>
          <p:cNvPr id="6" name="Footer Placeholder 5"/>
          <p:cNvSpPr>
            <a:spLocks noGrp="1"/>
          </p:cNvSpPr>
          <p:nvPr>
            <p:ph type="ftr" sz="quarter" idx="11"/>
          </p:nvPr>
        </p:nvSpPr>
        <p:spPr>
          <a:xfrm>
            <a:off x="1577716" y="6375679"/>
            <a:ext cx="2611634" cy="345796"/>
          </a:xfrm>
        </p:spPr>
        <p:txBody>
          <a:bodyPr/>
          <a:lstStyle/>
          <a:p>
            <a:endParaRPr lang="th-TH"/>
          </a:p>
        </p:txBody>
      </p:sp>
      <p:sp>
        <p:nvSpPr>
          <p:cNvPr id="7" name="Slide Number Placeholder 6"/>
          <p:cNvSpPr>
            <a:spLocks noGrp="1"/>
          </p:cNvSpPr>
          <p:nvPr>
            <p:ph type="sldNum" sz="quarter" idx="12"/>
          </p:nvPr>
        </p:nvSpPr>
        <p:spPr>
          <a:xfrm>
            <a:off x="4256153" y="6375679"/>
            <a:ext cx="947460" cy="345796"/>
          </a:xfrm>
        </p:spPr>
        <p:txBody>
          <a:bodyPr/>
          <a:lstStyle/>
          <a:p>
            <a:fld id="{5048E389-389C-44EA-A19A-84EACCBCD6FC}" type="slidenum">
              <a:rPr lang="th-TH" smtClean="0"/>
              <a:t>‹#›</a:t>
            </a:fld>
            <a:endParaRPr lang="th-TH"/>
          </a:p>
        </p:txBody>
      </p:sp>
      <p:sp>
        <p:nvSpPr>
          <p:cNvPr id="13" name="Rectangle 12" title="left edge border"/>
          <p:cNvSpPr/>
          <p:nvPr/>
        </p:nvSpPr>
        <p:spPr>
          <a:xfrm>
            <a:off x="0"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83204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12944E-EAB2-44CC-8422-258C22C7B025}" type="datetimeFigureOut">
              <a:rPr lang="th-TH" smtClean="0"/>
              <a:t>17/09/63</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048E389-389C-44EA-A19A-84EACCBCD6FC}" type="slidenum">
              <a:rPr lang="th-TH" smtClean="0"/>
              <a:t>‹#›</a:t>
            </a:fld>
            <a:endParaRPr lang="th-TH"/>
          </a:p>
        </p:txBody>
      </p:sp>
    </p:spTree>
    <p:extLst>
      <p:ext uri="{BB962C8B-B14F-4D97-AF65-F5344CB8AC3E}">
        <p14:creationId xmlns:p14="http://schemas.microsoft.com/office/powerpoint/2010/main" val="34906725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96911" y="382386"/>
            <a:ext cx="1771930" cy="56004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942974" y="382386"/>
            <a:ext cx="5809517" cy="560040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12944E-EAB2-44CC-8422-258C22C7B025}" type="datetimeFigureOut">
              <a:rPr lang="th-TH" smtClean="0"/>
              <a:t>17/09/63</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5048E389-389C-44EA-A19A-84EACCBCD6FC}" type="slidenum">
              <a:rPr lang="th-TH" smtClean="0"/>
              <a:t>‹#›</a:t>
            </a:fld>
            <a:endParaRPr lang="th-TH"/>
          </a:p>
        </p:txBody>
      </p:sp>
    </p:spTree>
    <p:extLst>
      <p:ext uri="{BB962C8B-B14F-4D97-AF65-F5344CB8AC3E}">
        <p14:creationId xmlns:p14="http://schemas.microsoft.com/office/powerpoint/2010/main" val="1590229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38758" y="382385"/>
            <a:ext cx="7633742" cy="149213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938758" y="2286002"/>
            <a:ext cx="7633742" cy="35935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38758" y="6375679"/>
            <a:ext cx="1747292" cy="348462"/>
          </a:xfrm>
          <a:prstGeom prst="rect">
            <a:avLst/>
          </a:prstGeom>
        </p:spPr>
        <p:txBody>
          <a:bodyPr vert="horz" lIns="91440" tIns="45720" rIns="91440" bIns="45720" rtlCol="0" anchor="ctr"/>
          <a:lstStyle>
            <a:lvl1pPr algn="l">
              <a:defRPr sz="1000">
                <a:solidFill>
                  <a:schemeClr val="tx1">
                    <a:lumMod val="65000"/>
                    <a:lumOff val="35000"/>
                  </a:schemeClr>
                </a:solidFill>
              </a:defRPr>
            </a:lvl1pPr>
          </a:lstStyle>
          <a:p>
            <a:fld id="{9512944E-EAB2-44CC-8422-258C22C7B025}" type="datetimeFigureOut">
              <a:rPr lang="th-TH" smtClean="0"/>
              <a:t>17/09/63</a:t>
            </a:fld>
            <a:endParaRPr lang="th-TH"/>
          </a:p>
        </p:txBody>
      </p:sp>
      <p:sp>
        <p:nvSpPr>
          <p:cNvPr id="5" name="Footer Placeholder 4"/>
          <p:cNvSpPr>
            <a:spLocks noGrp="1"/>
          </p:cNvSpPr>
          <p:nvPr>
            <p:ph type="ftr" sz="quarter" idx="3"/>
          </p:nvPr>
        </p:nvSpPr>
        <p:spPr>
          <a:xfrm>
            <a:off x="3028950" y="6375679"/>
            <a:ext cx="3086100" cy="345796"/>
          </a:xfrm>
          <a:prstGeom prst="rect">
            <a:avLst/>
          </a:prstGeom>
        </p:spPr>
        <p:txBody>
          <a:bodyPr vert="horz" lIns="91440" tIns="45720" rIns="91440" bIns="45720" rtlCol="0" anchor="ctr"/>
          <a:lstStyle>
            <a:lvl1pPr algn="ctr">
              <a:defRPr sz="1000">
                <a:solidFill>
                  <a:schemeClr val="tx1">
                    <a:lumMod val="65000"/>
                    <a:lumOff val="35000"/>
                  </a:schemeClr>
                </a:solidFill>
              </a:defRPr>
            </a:lvl1pPr>
          </a:lstStyle>
          <a:p>
            <a:endParaRPr lang="th-TH"/>
          </a:p>
        </p:txBody>
      </p:sp>
      <p:sp>
        <p:nvSpPr>
          <p:cNvPr id="6" name="Slide Number Placeholder 5"/>
          <p:cNvSpPr>
            <a:spLocks noGrp="1"/>
          </p:cNvSpPr>
          <p:nvPr>
            <p:ph type="sldNum" sz="quarter" idx="4"/>
          </p:nvPr>
        </p:nvSpPr>
        <p:spPr>
          <a:xfrm>
            <a:off x="6457951" y="6375679"/>
            <a:ext cx="2114549" cy="345796"/>
          </a:xfrm>
          <a:prstGeom prst="rect">
            <a:avLst/>
          </a:prstGeom>
        </p:spPr>
        <p:txBody>
          <a:bodyPr vert="horz" lIns="91440" tIns="45720" rIns="91440" bIns="45720" rtlCol="0" anchor="ctr"/>
          <a:lstStyle>
            <a:lvl1pPr algn="r">
              <a:defRPr sz="1000">
                <a:solidFill>
                  <a:schemeClr val="tx1">
                    <a:lumMod val="65000"/>
                    <a:lumOff val="35000"/>
                  </a:schemeClr>
                </a:solidFill>
              </a:defRPr>
            </a:lvl1pPr>
          </a:lstStyle>
          <a:p>
            <a:fld id="{5048E389-389C-44EA-A19A-84EACCBCD6FC}" type="slidenum">
              <a:rPr lang="th-TH" smtClean="0"/>
              <a:t>‹#›</a:t>
            </a:fld>
            <a:endParaRPr lang="th-TH"/>
          </a:p>
        </p:txBody>
      </p:sp>
      <p:sp>
        <p:nvSpPr>
          <p:cNvPr id="12" name="Rectangle 11"/>
          <p:cNvSpPr/>
          <p:nvPr/>
        </p:nvSpPr>
        <p:spPr>
          <a:xfrm>
            <a:off x="8931402"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title="right edge border"/>
          <p:cNvSpPr/>
          <p:nvPr/>
        </p:nvSpPr>
        <p:spPr>
          <a:xfrm>
            <a:off x="8931402" y="0"/>
            <a:ext cx="21259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Freeform 5"/>
          <p:cNvSpPr/>
          <p:nvPr/>
        </p:nvSpPr>
        <p:spPr bwMode="auto">
          <a:xfrm>
            <a:off x="1" y="0"/>
            <a:ext cx="679090" cy="6858000"/>
          </a:xfrm>
          <a:custGeom>
            <a:avLst/>
            <a:gdLst/>
            <a:ahLst/>
            <a:cxnLst/>
            <a:rect l="0" t="0" r="r" b="b"/>
            <a:pathLst>
              <a:path w="211" h="2160">
                <a:moveTo>
                  <a:pt x="155" y="1728"/>
                </a:moveTo>
                <a:cubicBezTo>
                  <a:pt x="155" y="1620"/>
                  <a:pt x="211" y="1620"/>
                  <a:pt x="211" y="1512"/>
                </a:cubicBezTo>
                <a:cubicBezTo>
                  <a:pt x="211" y="1404"/>
                  <a:pt x="155" y="1404"/>
                  <a:pt x="155" y="1296"/>
                </a:cubicBezTo>
                <a:cubicBezTo>
                  <a:pt x="155" y="1188"/>
                  <a:pt x="211" y="1188"/>
                  <a:pt x="211" y="1080"/>
                </a:cubicBezTo>
                <a:cubicBezTo>
                  <a:pt x="211" y="972"/>
                  <a:pt x="155" y="972"/>
                  <a:pt x="155" y="864"/>
                </a:cubicBezTo>
                <a:cubicBezTo>
                  <a:pt x="155" y="756"/>
                  <a:pt x="211" y="756"/>
                  <a:pt x="211" y="648"/>
                </a:cubicBezTo>
                <a:cubicBezTo>
                  <a:pt x="211" y="540"/>
                  <a:pt x="155" y="540"/>
                  <a:pt x="155" y="432"/>
                </a:cubicBezTo>
                <a:cubicBezTo>
                  <a:pt x="155" y="324"/>
                  <a:pt x="211" y="324"/>
                  <a:pt x="211" y="216"/>
                </a:cubicBezTo>
                <a:cubicBezTo>
                  <a:pt x="211" y="108"/>
                  <a:pt x="155" y="108"/>
                  <a:pt x="155" y="0"/>
                </a:cubicBezTo>
                <a:cubicBezTo>
                  <a:pt x="0" y="0"/>
                  <a:pt x="0" y="0"/>
                  <a:pt x="0" y="0"/>
                </a:cubicBezTo>
                <a:cubicBezTo>
                  <a:pt x="0" y="2160"/>
                  <a:pt x="0" y="2160"/>
                  <a:pt x="0" y="2160"/>
                </a:cubicBezTo>
                <a:cubicBezTo>
                  <a:pt x="155" y="2160"/>
                  <a:pt x="155" y="2160"/>
                  <a:pt x="155" y="2160"/>
                </a:cubicBezTo>
                <a:cubicBezTo>
                  <a:pt x="155" y="2052"/>
                  <a:pt x="211" y="2052"/>
                  <a:pt x="211" y="1944"/>
                </a:cubicBezTo>
                <a:cubicBezTo>
                  <a:pt x="211" y="1836"/>
                  <a:pt x="155" y="1836"/>
                  <a:pt x="155" y="1728"/>
                </a:cubicBezTo>
                <a:close/>
              </a:path>
            </a:pathLst>
          </a:custGeom>
          <a:solidFill>
            <a:schemeClr val="tx2"/>
          </a:solidFill>
          <a:ln>
            <a:noFill/>
          </a:ln>
        </p:spPr>
      </p:sp>
    </p:spTree>
    <p:extLst>
      <p:ext uri="{BB962C8B-B14F-4D97-AF65-F5344CB8AC3E}">
        <p14:creationId xmlns:p14="http://schemas.microsoft.com/office/powerpoint/2010/main" val="1108557918"/>
      </p:ext>
    </p:extLst>
  </p:cSld>
  <p:clrMap bg1="lt1" tx1="dk1" bg2="lt2" tx2="dk2" accent1="accent1" accent2="accent2" accent3="accent3" accent4="accent4" accent5="accent5" accent6="accent6" hlink="hlink" folHlink="folHlink"/>
  <p:sldLayoutIdLst>
    <p:sldLayoutId id="2147483886" r:id="rId1"/>
    <p:sldLayoutId id="2147483887" r:id="rId2"/>
    <p:sldLayoutId id="2147483888" r:id="rId3"/>
    <p:sldLayoutId id="2147483889" r:id="rId4"/>
    <p:sldLayoutId id="2147483890" r:id="rId5"/>
    <p:sldLayoutId id="2147483891" r:id="rId6"/>
    <p:sldLayoutId id="2147483892" r:id="rId7"/>
    <p:sldLayoutId id="2147483893" r:id="rId8"/>
    <p:sldLayoutId id="2147483894" r:id="rId9"/>
    <p:sldLayoutId id="2147483895" r:id="rId10"/>
    <p:sldLayoutId id="2147483896" r:id="rId11"/>
  </p:sldLayoutIdLst>
  <p:txStyles>
    <p:titleStyle>
      <a:lvl1pPr algn="l" defTabSz="685800" rtl="0" eaLnBrk="1" latinLnBrk="0" hangingPunct="1">
        <a:lnSpc>
          <a:spcPct val="90000"/>
        </a:lnSpc>
        <a:spcBef>
          <a:spcPct val="0"/>
        </a:spcBef>
        <a:buNone/>
        <a:defRPr sz="5100" kern="1200" cap="all" spc="150" baseline="0">
          <a:solidFill>
            <a:schemeClr val="tx2"/>
          </a:solidFill>
          <a:latin typeface="+mj-lt"/>
          <a:ea typeface="+mj-ea"/>
          <a:cs typeface="+mj-cs"/>
        </a:defRPr>
      </a:lvl1pPr>
    </p:titleStyle>
    <p:body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0" pos="594">
          <p15:clr>
            <a:srgbClr val="F26B43"/>
          </p15:clr>
        </p15:guide>
        <p15:guide id="1" pos="792">
          <p15:clr>
            <a:srgbClr val="F26B43"/>
          </p15:clr>
        </p15:guide>
        <p15:guide id="2" pos="7200">
          <p15:clr>
            <a:srgbClr val="F26B43"/>
          </p15:clr>
        </p15:guide>
        <p15:guide id="3" pos="5400">
          <p15:clr>
            <a:srgbClr val="F26B43"/>
          </p15:clr>
        </p15:guide>
        <p15:guide id="4" orient="horz" pos="4008">
          <p15:clr>
            <a:srgbClr val="F26B43"/>
          </p15:clr>
        </p15:guide>
        <p15:guide id="5" orient="horz" pos="1440">
          <p15:clr>
            <a:srgbClr val="F26B43"/>
          </p15:clr>
        </p15:guide>
        <p15:guide id="6" orient="horz" pos="3720">
          <p15:clr>
            <a:srgbClr val="F26B43"/>
          </p15:clr>
        </p15:guide>
        <p15:guide id="7"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59625-CD4C-4BB8-BC09-504E8F36DF93}"/>
              </a:ext>
            </a:extLst>
          </p:cNvPr>
          <p:cNvSpPr>
            <a:spLocks noGrp="1"/>
          </p:cNvSpPr>
          <p:nvPr>
            <p:ph type="ctrTitle"/>
          </p:nvPr>
        </p:nvSpPr>
        <p:spPr/>
        <p:txBody>
          <a:bodyPr>
            <a:normAutofit/>
          </a:bodyPr>
          <a:lstStyle/>
          <a:p>
            <a:r>
              <a:rPr lang="en-US" sz="5000" dirty="0"/>
              <a:t>Revision Slide 1</a:t>
            </a:r>
            <a:br>
              <a:rPr lang="en-US" sz="5000" dirty="0"/>
            </a:br>
            <a:br>
              <a:rPr lang="en-US" sz="5000" dirty="0"/>
            </a:br>
            <a:r>
              <a:rPr lang="en-US" sz="5000" dirty="0"/>
              <a:t>Demand &amp; Supply</a:t>
            </a:r>
            <a:endParaRPr lang="th-TH" sz="5000" dirty="0"/>
          </a:p>
        </p:txBody>
      </p:sp>
    </p:spTree>
    <p:extLst>
      <p:ext uri="{BB962C8B-B14F-4D97-AF65-F5344CB8AC3E}">
        <p14:creationId xmlns:p14="http://schemas.microsoft.com/office/powerpoint/2010/main" val="36500942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EA549-A624-4B86-AAC3-763A481A6303}"/>
              </a:ext>
            </a:extLst>
          </p:cNvPr>
          <p:cNvSpPr>
            <a:spLocks noGrp="1"/>
          </p:cNvSpPr>
          <p:nvPr>
            <p:ph type="title"/>
          </p:nvPr>
        </p:nvSpPr>
        <p:spPr>
          <a:xfrm>
            <a:off x="982133" y="457202"/>
            <a:ext cx="7704667" cy="750162"/>
          </a:xfrm>
        </p:spPr>
        <p:txBody>
          <a:bodyPr>
            <a:normAutofit fontScale="90000"/>
          </a:bodyPr>
          <a:lstStyle/>
          <a:p>
            <a:r>
              <a:rPr lang="en-US" dirty="0"/>
              <a:t>Outline</a:t>
            </a:r>
            <a:endParaRPr lang="th-TH" dirty="0"/>
          </a:p>
        </p:txBody>
      </p:sp>
      <p:sp>
        <p:nvSpPr>
          <p:cNvPr id="3" name="Content Placeholder 2">
            <a:extLst>
              <a:ext uri="{FF2B5EF4-FFF2-40B4-BE49-F238E27FC236}">
                <a16:creationId xmlns:a16="http://schemas.microsoft.com/office/drawing/2014/main" id="{258EF69A-4657-431A-9E4C-086AE9171F82}"/>
              </a:ext>
            </a:extLst>
          </p:cNvPr>
          <p:cNvSpPr>
            <a:spLocks noGrp="1"/>
          </p:cNvSpPr>
          <p:nvPr>
            <p:ph idx="1"/>
          </p:nvPr>
        </p:nvSpPr>
        <p:spPr>
          <a:xfrm>
            <a:off x="982133" y="1278384"/>
            <a:ext cx="7704667" cy="5007006"/>
          </a:xfrm>
        </p:spPr>
        <p:txBody>
          <a:bodyPr>
            <a:normAutofit/>
          </a:bodyPr>
          <a:lstStyle/>
          <a:p>
            <a:r>
              <a:rPr lang="en-US" dirty="0"/>
              <a:t>Introduction</a:t>
            </a:r>
          </a:p>
          <a:p>
            <a:endParaRPr lang="en-US" dirty="0"/>
          </a:p>
          <a:p>
            <a:r>
              <a:rPr lang="en-US" dirty="0"/>
              <a:t>Demand</a:t>
            </a:r>
          </a:p>
          <a:p>
            <a:r>
              <a:rPr lang="en-US" dirty="0"/>
              <a:t>Consumer Surplus</a:t>
            </a:r>
          </a:p>
          <a:p>
            <a:endParaRPr lang="en-US" dirty="0"/>
          </a:p>
          <a:p>
            <a:r>
              <a:rPr lang="en-US" dirty="0"/>
              <a:t>Supply</a:t>
            </a:r>
          </a:p>
          <a:p>
            <a:r>
              <a:rPr lang="en-US" dirty="0"/>
              <a:t>Producer Surplus</a:t>
            </a:r>
          </a:p>
        </p:txBody>
      </p:sp>
    </p:spTree>
    <p:extLst>
      <p:ext uri="{BB962C8B-B14F-4D97-AF65-F5344CB8AC3E}">
        <p14:creationId xmlns:p14="http://schemas.microsoft.com/office/powerpoint/2010/main" val="13781058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EA549-A624-4B86-AAC3-763A481A6303}"/>
              </a:ext>
            </a:extLst>
          </p:cNvPr>
          <p:cNvSpPr>
            <a:spLocks noGrp="1"/>
          </p:cNvSpPr>
          <p:nvPr>
            <p:ph type="title"/>
          </p:nvPr>
        </p:nvSpPr>
        <p:spPr>
          <a:xfrm>
            <a:off x="982133" y="457202"/>
            <a:ext cx="7704667" cy="750162"/>
          </a:xfrm>
        </p:spPr>
        <p:txBody>
          <a:bodyPr>
            <a:normAutofit fontScale="90000"/>
          </a:bodyPr>
          <a:lstStyle/>
          <a:p>
            <a:r>
              <a:rPr lang="en-US" dirty="0"/>
              <a:t>Introduction </a:t>
            </a:r>
            <a:endParaRPr lang="th-TH" dirty="0"/>
          </a:p>
        </p:txBody>
      </p:sp>
      <p:sp>
        <p:nvSpPr>
          <p:cNvPr id="3" name="Content Placeholder 2">
            <a:extLst>
              <a:ext uri="{FF2B5EF4-FFF2-40B4-BE49-F238E27FC236}">
                <a16:creationId xmlns:a16="http://schemas.microsoft.com/office/drawing/2014/main" id="{258EF69A-4657-431A-9E4C-086AE9171F82}"/>
              </a:ext>
            </a:extLst>
          </p:cNvPr>
          <p:cNvSpPr>
            <a:spLocks noGrp="1"/>
          </p:cNvSpPr>
          <p:nvPr>
            <p:ph idx="1"/>
          </p:nvPr>
        </p:nvSpPr>
        <p:spPr>
          <a:xfrm>
            <a:off x="982133" y="1278384"/>
            <a:ext cx="7704667" cy="5007006"/>
          </a:xfrm>
        </p:spPr>
        <p:txBody>
          <a:bodyPr/>
          <a:lstStyle/>
          <a:p>
            <a:pPr marL="0" indent="0">
              <a:buNone/>
            </a:pPr>
            <a:r>
              <a:rPr lang="en-US" b="1" dirty="0"/>
              <a:t>Market</a:t>
            </a:r>
            <a:r>
              <a:rPr lang="en-US" dirty="0"/>
              <a:t>	is  a place where buyers and sellers engage in exchange of a good or service.</a:t>
            </a:r>
          </a:p>
          <a:p>
            <a:pPr marL="0" indent="0">
              <a:buNone/>
            </a:pPr>
            <a:endParaRPr lang="en-US" dirty="0"/>
          </a:p>
          <a:p>
            <a:pPr marL="0" indent="0">
              <a:buNone/>
            </a:pPr>
            <a:r>
              <a:rPr lang="en-US" b="1" dirty="0"/>
              <a:t>Standard Assumptions of Demand &amp; Supply Model</a:t>
            </a:r>
          </a:p>
          <a:p>
            <a:pPr marL="457200" indent="-457200">
              <a:buAutoNum type="arabicParenR"/>
            </a:pPr>
            <a:r>
              <a:rPr lang="en-US" dirty="0"/>
              <a:t>Many “Atomistic or Small” Sellers and Buyers</a:t>
            </a:r>
          </a:p>
          <a:p>
            <a:pPr marL="457200" indent="-457200">
              <a:buAutoNum type="arabicParenR"/>
            </a:pPr>
            <a:r>
              <a:rPr lang="en-US" dirty="0"/>
              <a:t>Identical Products among Sellers</a:t>
            </a:r>
          </a:p>
          <a:p>
            <a:pPr marL="457200" indent="-457200">
              <a:buAutoNum type="arabicParenR"/>
            </a:pPr>
            <a:r>
              <a:rPr lang="en-US" dirty="0"/>
              <a:t>No Barriers to Entry/Exit</a:t>
            </a:r>
          </a:p>
          <a:p>
            <a:pPr marL="457200" indent="-457200">
              <a:buAutoNum type="arabicParenR"/>
            </a:pPr>
            <a:r>
              <a:rPr lang="en-US" dirty="0"/>
              <a:t>Perfect Information</a:t>
            </a:r>
          </a:p>
          <a:p>
            <a:pPr marL="0" indent="0">
              <a:buNone/>
            </a:pPr>
            <a:endParaRPr lang="en-US" dirty="0"/>
          </a:p>
          <a:p>
            <a:pPr marL="0" indent="0">
              <a:buNone/>
            </a:pPr>
            <a:r>
              <a:rPr lang="en-US" dirty="0"/>
              <a:t>Because of these assumptions, sellers and buyers are “PRICE TAKERS”.</a:t>
            </a:r>
          </a:p>
          <a:p>
            <a:pPr marL="0" indent="0">
              <a:buNone/>
            </a:pPr>
            <a:r>
              <a:rPr lang="en-US" dirty="0"/>
              <a:t>The “Price” is determined by the </a:t>
            </a:r>
            <a:r>
              <a:rPr lang="en-US" b="1" dirty="0"/>
              <a:t>market forces</a:t>
            </a:r>
            <a:r>
              <a:rPr lang="en-US" dirty="0"/>
              <a:t> (demand &amp; supply).</a:t>
            </a:r>
          </a:p>
          <a:p>
            <a:pPr marL="0" indent="0">
              <a:buNone/>
            </a:pPr>
            <a:r>
              <a:rPr lang="en-US" dirty="0"/>
              <a:t>BUT the government may influence price through intervention.</a:t>
            </a:r>
          </a:p>
        </p:txBody>
      </p:sp>
    </p:spTree>
    <p:extLst>
      <p:ext uri="{BB962C8B-B14F-4D97-AF65-F5344CB8AC3E}">
        <p14:creationId xmlns:p14="http://schemas.microsoft.com/office/powerpoint/2010/main" val="36045860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EA549-A624-4B86-AAC3-763A481A6303}"/>
              </a:ext>
            </a:extLst>
          </p:cNvPr>
          <p:cNvSpPr>
            <a:spLocks noGrp="1"/>
          </p:cNvSpPr>
          <p:nvPr>
            <p:ph type="title"/>
          </p:nvPr>
        </p:nvSpPr>
        <p:spPr>
          <a:xfrm>
            <a:off x="982133" y="457202"/>
            <a:ext cx="7704667" cy="750162"/>
          </a:xfrm>
        </p:spPr>
        <p:txBody>
          <a:bodyPr>
            <a:normAutofit fontScale="90000"/>
          </a:bodyPr>
          <a:lstStyle/>
          <a:p>
            <a:r>
              <a:rPr lang="en-US" dirty="0"/>
              <a:t>Demand</a:t>
            </a:r>
            <a:endParaRPr lang="th-TH" dirty="0"/>
          </a:p>
        </p:txBody>
      </p:sp>
      <p:sp>
        <p:nvSpPr>
          <p:cNvPr id="3" name="Content Placeholder 2">
            <a:extLst>
              <a:ext uri="{FF2B5EF4-FFF2-40B4-BE49-F238E27FC236}">
                <a16:creationId xmlns:a16="http://schemas.microsoft.com/office/drawing/2014/main" id="{258EF69A-4657-431A-9E4C-086AE9171F82}"/>
              </a:ext>
            </a:extLst>
          </p:cNvPr>
          <p:cNvSpPr>
            <a:spLocks noGrp="1"/>
          </p:cNvSpPr>
          <p:nvPr>
            <p:ph idx="1"/>
          </p:nvPr>
        </p:nvSpPr>
        <p:spPr>
          <a:xfrm>
            <a:off x="982133" y="1278384"/>
            <a:ext cx="7704667" cy="5007006"/>
          </a:xfrm>
        </p:spPr>
        <p:txBody>
          <a:bodyPr/>
          <a:lstStyle/>
          <a:p>
            <a:pPr marL="0" indent="0">
              <a:buNone/>
            </a:pPr>
            <a:r>
              <a:rPr lang="en-US" b="1" dirty="0"/>
              <a:t>Individual Demand</a:t>
            </a:r>
            <a:r>
              <a:rPr lang="en-US" dirty="0"/>
              <a:t>	is the amount of a good or service that an individual consumer is </a:t>
            </a:r>
            <a:r>
              <a:rPr lang="en-US" u="sng" dirty="0"/>
              <a:t>willing and able</a:t>
            </a:r>
            <a:r>
              <a:rPr lang="en-US" dirty="0"/>
              <a:t> to buy at a given price.</a:t>
            </a:r>
          </a:p>
          <a:p>
            <a:pPr marL="0" indent="0">
              <a:buNone/>
            </a:pPr>
            <a:endParaRPr lang="en-US" dirty="0"/>
          </a:p>
          <a:p>
            <a:pPr marL="0" indent="0">
              <a:buNone/>
            </a:pPr>
            <a:r>
              <a:rPr lang="en-US" b="1" dirty="0"/>
              <a:t>Market Demand	</a:t>
            </a:r>
            <a:r>
              <a:rPr lang="en-US" dirty="0"/>
              <a:t>is the sum of all individual demand at a given price.</a:t>
            </a:r>
          </a:p>
          <a:p>
            <a:pPr marL="0" indent="0">
              <a:buNone/>
            </a:pPr>
            <a:endParaRPr lang="en-US" dirty="0"/>
          </a:p>
          <a:p>
            <a:pPr marL="0" indent="0">
              <a:buNone/>
            </a:pPr>
            <a:r>
              <a:rPr lang="en-US" b="1" dirty="0"/>
              <a:t>Derived Demand</a:t>
            </a:r>
            <a:r>
              <a:rPr lang="en-US" dirty="0"/>
              <a:t>		is the demand for a good that is derived from the production and sale of other goods, e.g. demand for labor is derived from demand for the product.</a:t>
            </a:r>
          </a:p>
          <a:p>
            <a:pPr marL="0" indent="0">
              <a:buNone/>
            </a:pPr>
            <a:endParaRPr lang="en-US" dirty="0"/>
          </a:p>
          <a:p>
            <a:pPr marL="0" indent="0">
              <a:buNone/>
            </a:pPr>
            <a:r>
              <a:rPr lang="en-US" b="1" dirty="0"/>
              <a:t>The demand curve we usually draw is the Market Demand.</a:t>
            </a:r>
          </a:p>
        </p:txBody>
      </p:sp>
    </p:spTree>
    <p:extLst>
      <p:ext uri="{BB962C8B-B14F-4D97-AF65-F5344CB8AC3E}">
        <p14:creationId xmlns:p14="http://schemas.microsoft.com/office/powerpoint/2010/main" val="8134862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EA549-A624-4B86-AAC3-763A481A6303}"/>
              </a:ext>
            </a:extLst>
          </p:cNvPr>
          <p:cNvSpPr>
            <a:spLocks noGrp="1"/>
          </p:cNvSpPr>
          <p:nvPr>
            <p:ph type="title"/>
          </p:nvPr>
        </p:nvSpPr>
        <p:spPr>
          <a:xfrm>
            <a:off x="982133" y="457202"/>
            <a:ext cx="7704667" cy="750162"/>
          </a:xfrm>
        </p:spPr>
        <p:txBody>
          <a:bodyPr>
            <a:normAutofit fontScale="90000"/>
          </a:bodyPr>
          <a:lstStyle/>
          <a:p>
            <a:r>
              <a:rPr lang="en-US" dirty="0"/>
              <a:t>Demand Curve</a:t>
            </a:r>
            <a:endParaRPr lang="th-TH" dirty="0"/>
          </a:p>
        </p:txBody>
      </p:sp>
      <p:sp>
        <p:nvSpPr>
          <p:cNvPr id="3" name="Content Placeholder 2">
            <a:extLst>
              <a:ext uri="{FF2B5EF4-FFF2-40B4-BE49-F238E27FC236}">
                <a16:creationId xmlns:a16="http://schemas.microsoft.com/office/drawing/2014/main" id="{258EF69A-4657-431A-9E4C-086AE9171F82}"/>
              </a:ext>
            </a:extLst>
          </p:cNvPr>
          <p:cNvSpPr>
            <a:spLocks noGrp="1"/>
          </p:cNvSpPr>
          <p:nvPr>
            <p:ph idx="1"/>
          </p:nvPr>
        </p:nvSpPr>
        <p:spPr>
          <a:xfrm>
            <a:off x="982133" y="1278384"/>
            <a:ext cx="7704667" cy="5007006"/>
          </a:xfrm>
        </p:spPr>
        <p:txBody>
          <a:bodyPr/>
          <a:lstStyle/>
          <a:p>
            <a:pPr marL="0" indent="0">
              <a:buNone/>
            </a:pPr>
            <a:r>
              <a:rPr lang="en-US" dirty="0"/>
              <a:t>The demand curve shows a negative relationship between price (P) and quantity demanded (</a:t>
            </a:r>
            <a:r>
              <a:rPr lang="en-US" dirty="0" err="1"/>
              <a:t>Qd</a:t>
            </a:r>
            <a:r>
              <a:rPr lang="en-US" dirty="0"/>
              <a:t>).</a:t>
            </a:r>
          </a:p>
          <a:p>
            <a:pPr marL="0" indent="0">
              <a:buNone/>
            </a:pPr>
            <a:r>
              <a:rPr lang="en-US" b="1" dirty="0"/>
              <a:t>Law of Demand:	</a:t>
            </a:r>
            <a:r>
              <a:rPr lang="en-US" dirty="0"/>
              <a:t>Ceteris Paribus, as P rises, </a:t>
            </a:r>
            <a:r>
              <a:rPr lang="en-US" dirty="0" err="1"/>
              <a:t>Qd</a:t>
            </a:r>
            <a:r>
              <a:rPr lang="en-US" dirty="0"/>
              <a:t> falls, and vice versa.</a:t>
            </a:r>
            <a:endParaRPr lang="en-US" b="1" dirty="0"/>
          </a:p>
          <a:p>
            <a:pPr marL="0" indent="0">
              <a:buNone/>
            </a:pPr>
            <a:endParaRPr lang="en-US" dirty="0"/>
          </a:p>
        </p:txBody>
      </p:sp>
      <p:pic>
        <p:nvPicPr>
          <p:cNvPr id="1028" name="Picture 4" descr="Supply and Demand">
            <a:extLst>
              <a:ext uri="{FF2B5EF4-FFF2-40B4-BE49-F238E27FC236}">
                <a16:creationId xmlns:a16="http://schemas.microsoft.com/office/drawing/2014/main" id="{9F6020DA-09E3-4452-9DE6-9C82172DC6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8993" y="2577227"/>
            <a:ext cx="4446013" cy="3823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08969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EA549-A624-4B86-AAC3-763A481A6303}"/>
              </a:ext>
            </a:extLst>
          </p:cNvPr>
          <p:cNvSpPr>
            <a:spLocks noGrp="1"/>
          </p:cNvSpPr>
          <p:nvPr>
            <p:ph type="title"/>
          </p:nvPr>
        </p:nvSpPr>
        <p:spPr>
          <a:xfrm>
            <a:off x="982133" y="457202"/>
            <a:ext cx="7704667" cy="750162"/>
          </a:xfrm>
        </p:spPr>
        <p:txBody>
          <a:bodyPr>
            <a:normAutofit fontScale="90000"/>
          </a:bodyPr>
          <a:lstStyle/>
          <a:p>
            <a:r>
              <a:rPr lang="en-US" dirty="0"/>
              <a:t>Linear Demand Equation</a:t>
            </a:r>
            <a:endParaRPr lang="th-TH" dirty="0"/>
          </a:p>
        </p:txBody>
      </p:sp>
      <p:sp>
        <p:nvSpPr>
          <p:cNvPr id="3" name="Content Placeholder 2">
            <a:extLst>
              <a:ext uri="{FF2B5EF4-FFF2-40B4-BE49-F238E27FC236}">
                <a16:creationId xmlns:a16="http://schemas.microsoft.com/office/drawing/2014/main" id="{258EF69A-4657-431A-9E4C-086AE9171F82}"/>
              </a:ext>
            </a:extLst>
          </p:cNvPr>
          <p:cNvSpPr>
            <a:spLocks noGrp="1"/>
          </p:cNvSpPr>
          <p:nvPr>
            <p:ph idx="1"/>
          </p:nvPr>
        </p:nvSpPr>
        <p:spPr>
          <a:xfrm>
            <a:off x="982133" y="1278384"/>
            <a:ext cx="7704667" cy="5007006"/>
          </a:xfrm>
        </p:spPr>
        <p:txBody>
          <a:bodyPr/>
          <a:lstStyle/>
          <a:p>
            <a:pPr marL="0" indent="0">
              <a:buNone/>
            </a:pPr>
            <a:r>
              <a:rPr lang="en-US" b="1" dirty="0"/>
              <a:t>Demand Equation </a:t>
            </a:r>
            <a:r>
              <a:rPr lang="en-US" dirty="0"/>
              <a:t>is expressed as </a:t>
            </a:r>
            <a:r>
              <a:rPr lang="en-US" dirty="0" err="1"/>
              <a:t>Qd</a:t>
            </a:r>
            <a:r>
              <a:rPr lang="en-US" dirty="0"/>
              <a:t> as a function of P:	</a:t>
            </a:r>
            <a:r>
              <a:rPr lang="en-US" dirty="0" err="1"/>
              <a:t>Qd</a:t>
            </a:r>
            <a:r>
              <a:rPr lang="en-US" dirty="0"/>
              <a:t> = f(P)</a:t>
            </a:r>
          </a:p>
          <a:p>
            <a:pPr marL="0" indent="0">
              <a:buNone/>
            </a:pPr>
            <a:r>
              <a:rPr lang="en-US" dirty="0"/>
              <a:t>e.g.			</a:t>
            </a:r>
            <a:r>
              <a:rPr lang="en-US" dirty="0" err="1"/>
              <a:t>Qd</a:t>
            </a:r>
            <a:r>
              <a:rPr lang="en-US" dirty="0"/>
              <a:t> = 10 – 2P</a:t>
            </a:r>
          </a:p>
          <a:p>
            <a:pPr marL="0" indent="0">
              <a:buNone/>
            </a:pPr>
            <a:endParaRPr lang="en-US" dirty="0"/>
          </a:p>
          <a:p>
            <a:pPr marL="0" indent="0">
              <a:buNone/>
            </a:pPr>
            <a:r>
              <a:rPr lang="en-US" dirty="0"/>
              <a:t>However, what we usually draw is the “Inverse Demand Curve”.</a:t>
            </a:r>
          </a:p>
          <a:p>
            <a:pPr marL="0" indent="0">
              <a:buNone/>
            </a:pPr>
            <a:endParaRPr lang="en-US" dirty="0"/>
          </a:p>
          <a:p>
            <a:pPr marL="0" indent="0">
              <a:buNone/>
            </a:pPr>
            <a:r>
              <a:rPr lang="en-US" b="1" dirty="0"/>
              <a:t>Inverse Demand </a:t>
            </a:r>
            <a:r>
              <a:rPr lang="en-US" dirty="0"/>
              <a:t>is expressed as P as a function of </a:t>
            </a:r>
            <a:r>
              <a:rPr lang="en-US" dirty="0" err="1"/>
              <a:t>Qd</a:t>
            </a:r>
            <a:r>
              <a:rPr lang="en-US" dirty="0"/>
              <a:t>:	P = f(</a:t>
            </a:r>
            <a:r>
              <a:rPr lang="en-US" dirty="0" err="1"/>
              <a:t>Qd</a:t>
            </a:r>
            <a:r>
              <a:rPr lang="en-US" dirty="0"/>
              <a:t>)</a:t>
            </a:r>
          </a:p>
          <a:p>
            <a:pPr marL="0" indent="0">
              <a:buNone/>
            </a:pPr>
            <a:r>
              <a:rPr lang="en-US" dirty="0"/>
              <a:t>e.g.	From		</a:t>
            </a:r>
            <a:r>
              <a:rPr lang="en-US" dirty="0" err="1"/>
              <a:t>Qd</a:t>
            </a:r>
            <a:r>
              <a:rPr lang="en-US" dirty="0"/>
              <a:t> = 10 – 2P</a:t>
            </a:r>
          </a:p>
          <a:p>
            <a:pPr marL="0" indent="0">
              <a:buNone/>
            </a:pPr>
            <a:r>
              <a:rPr lang="en-US" dirty="0"/>
              <a:t>			2P = 10 – </a:t>
            </a:r>
            <a:r>
              <a:rPr lang="en-US" dirty="0" err="1"/>
              <a:t>Qd</a:t>
            </a:r>
            <a:endParaRPr lang="en-US" dirty="0"/>
          </a:p>
          <a:p>
            <a:pPr marL="0" indent="0">
              <a:buNone/>
            </a:pPr>
            <a:r>
              <a:rPr lang="en-US" dirty="0"/>
              <a:t>	we get		P = 5 – (½)</a:t>
            </a:r>
            <a:r>
              <a:rPr lang="en-US" dirty="0" err="1"/>
              <a:t>Qd</a:t>
            </a:r>
            <a:r>
              <a:rPr lang="en-US" dirty="0"/>
              <a:t>	as the inverse demand equation.</a:t>
            </a:r>
          </a:p>
          <a:p>
            <a:pPr marL="0" indent="0">
              <a:buNone/>
            </a:pPr>
            <a:endParaRPr lang="en-US" dirty="0"/>
          </a:p>
        </p:txBody>
      </p:sp>
    </p:spTree>
    <p:extLst>
      <p:ext uri="{BB962C8B-B14F-4D97-AF65-F5344CB8AC3E}">
        <p14:creationId xmlns:p14="http://schemas.microsoft.com/office/powerpoint/2010/main" val="11131822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EA549-A624-4B86-AAC3-763A481A6303}"/>
              </a:ext>
            </a:extLst>
          </p:cNvPr>
          <p:cNvSpPr>
            <a:spLocks noGrp="1"/>
          </p:cNvSpPr>
          <p:nvPr>
            <p:ph type="title"/>
          </p:nvPr>
        </p:nvSpPr>
        <p:spPr>
          <a:xfrm>
            <a:off x="982133" y="457202"/>
            <a:ext cx="7704667" cy="750162"/>
          </a:xfrm>
        </p:spPr>
        <p:txBody>
          <a:bodyPr>
            <a:normAutofit fontScale="90000"/>
          </a:bodyPr>
          <a:lstStyle/>
          <a:p>
            <a:r>
              <a:rPr lang="en-US" dirty="0"/>
              <a:t>Determinants of Demand</a:t>
            </a:r>
            <a:endParaRPr lang="th-TH" dirty="0"/>
          </a:p>
        </p:txBody>
      </p:sp>
      <p:sp>
        <p:nvSpPr>
          <p:cNvPr id="3" name="Content Placeholder 2">
            <a:extLst>
              <a:ext uri="{FF2B5EF4-FFF2-40B4-BE49-F238E27FC236}">
                <a16:creationId xmlns:a16="http://schemas.microsoft.com/office/drawing/2014/main" id="{258EF69A-4657-431A-9E4C-086AE9171F82}"/>
              </a:ext>
            </a:extLst>
          </p:cNvPr>
          <p:cNvSpPr>
            <a:spLocks noGrp="1"/>
          </p:cNvSpPr>
          <p:nvPr>
            <p:ph idx="1"/>
          </p:nvPr>
        </p:nvSpPr>
        <p:spPr>
          <a:xfrm>
            <a:off x="982133" y="1278384"/>
            <a:ext cx="7704667" cy="5007006"/>
          </a:xfrm>
        </p:spPr>
        <p:txBody>
          <a:bodyPr>
            <a:normAutofit/>
          </a:bodyPr>
          <a:lstStyle/>
          <a:p>
            <a:pPr marL="0" indent="0">
              <a:buNone/>
            </a:pPr>
            <a:r>
              <a:rPr lang="en-US" b="1" dirty="0"/>
              <a:t>Price Determinant:</a:t>
            </a:r>
          </a:p>
          <a:p>
            <a:pPr marL="457200" indent="-457200">
              <a:buAutoNum type="arabicParenR"/>
            </a:pPr>
            <a:r>
              <a:rPr lang="en-US" dirty="0"/>
              <a:t>Price</a:t>
            </a:r>
          </a:p>
          <a:p>
            <a:pPr marL="457200" indent="-457200">
              <a:buAutoNum type="arabicParenR"/>
            </a:pPr>
            <a:endParaRPr lang="en-US" dirty="0"/>
          </a:p>
          <a:p>
            <a:pPr marL="0" indent="0">
              <a:buNone/>
            </a:pPr>
            <a:r>
              <a:rPr lang="en-US" b="1" dirty="0"/>
              <a:t>Non-Price Determinants:</a:t>
            </a:r>
          </a:p>
          <a:p>
            <a:pPr marL="457200" indent="-457200">
              <a:buAutoNum type="arabicParenR"/>
            </a:pPr>
            <a:r>
              <a:rPr lang="en-US" dirty="0"/>
              <a:t>Income: Normal Good or Inferior Good</a:t>
            </a:r>
          </a:p>
          <a:p>
            <a:pPr marL="457200" indent="-457200">
              <a:buAutoNum type="arabicParenR"/>
            </a:pPr>
            <a:r>
              <a:rPr lang="en-US" dirty="0"/>
              <a:t>Price of Related Products: Prices of Substitutes or Complements</a:t>
            </a:r>
          </a:p>
          <a:p>
            <a:pPr marL="457200" indent="-457200">
              <a:buAutoNum type="arabicParenR"/>
            </a:pPr>
            <a:r>
              <a:rPr lang="en-US" dirty="0"/>
              <a:t>Taste, Preference, Advertising</a:t>
            </a:r>
          </a:p>
          <a:p>
            <a:pPr marL="457200" indent="-457200">
              <a:buAutoNum type="arabicParenR"/>
            </a:pPr>
            <a:r>
              <a:rPr lang="en-US" dirty="0"/>
              <a:t>Demographic Factors: Population Size and Age Groups</a:t>
            </a:r>
          </a:p>
          <a:p>
            <a:pPr marL="457200" indent="-457200">
              <a:buAutoNum type="arabicParenR"/>
            </a:pPr>
            <a:r>
              <a:rPr lang="en-US" dirty="0"/>
              <a:t>Government Policies, e.g. income tax</a:t>
            </a:r>
          </a:p>
        </p:txBody>
      </p:sp>
    </p:spTree>
    <p:extLst>
      <p:ext uri="{BB962C8B-B14F-4D97-AF65-F5344CB8AC3E}">
        <p14:creationId xmlns:p14="http://schemas.microsoft.com/office/powerpoint/2010/main" val="16434268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EA549-A624-4B86-AAC3-763A481A6303}"/>
              </a:ext>
            </a:extLst>
          </p:cNvPr>
          <p:cNvSpPr>
            <a:spLocks noGrp="1"/>
          </p:cNvSpPr>
          <p:nvPr>
            <p:ph type="title"/>
          </p:nvPr>
        </p:nvSpPr>
        <p:spPr>
          <a:xfrm>
            <a:off x="982133" y="457202"/>
            <a:ext cx="7704667" cy="750162"/>
          </a:xfrm>
        </p:spPr>
        <p:txBody>
          <a:bodyPr>
            <a:normAutofit fontScale="90000"/>
          </a:bodyPr>
          <a:lstStyle/>
          <a:p>
            <a:r>
              <a:rPr lang="en-US" dirty="0"/>
              <a:t>Change In Demand Curve</a:t>
            </a:r>
            <a:endParaRPr lang="th-TH" dirty="0"/>
          </a:p>
        </p:txBody>
      </p:sp>
      <p:sp>
        <p:nvSpPr>
          <p:cNvPr id="3" name="Content Placeholder 2">
            <a:extLst>
              <a:ext uri="{FF2B5EF4-FFF2-40B4-BE49-F238E27FC236}">
                <a16:creationId xmlns:a16="http://schemas.microsoft.com/office/drawing/2014/main" id="{258EF69A-4657-431A-9E4C-086AE9171F82}"/>
              </a:ext>
            </a:extLst>
          </p:cNvPr>
          <p:cNvSpPr>
            <a:spLocks noGrp="1"/>
          </p:cNvSpPr>
          <p:nvPr>
            <p:ph idx="1"/>
          </p:nvPr>
        </p:nvSpPr>
        <p:spPr>
          <a:xfrm>
            <a:off x="982133" y="1278384"/>
            <a:ext cx="7704667" cy="5007006"/>
          </a:xfrm>
        </p:spPr>
        <p:txBody>
          <a:bodyPr/>
          <a:lstStyle/>
          <a:p>
            <a:pPr marL="0" indent="0">
              <a:buNone/>
            </a:pPr>
            <a:r>
              <a:rPr lang="en-US" b="1" dirty="0"/>
              <a:t>Movement</a:t>
            </a:r>
            <a:r>
              <a:rPr lang="en-US" dirty="0"/>
              <a:t> along the demand curve is caused by a change in the </a:t>
            </a:r>
            <a:r>
              <a:rPr lang="en-US" u="sng" dirty="0"/>
              <a:t>PRICE Determinant</a:t>
            </a:r>
            <a:r>
              <a:rPr lang="en-US" dirty="0"/>
              <a:t> of demand.</a:t>
            </a:r>
          </a:p>
          <a:p>
            <a:pPr marL="0" indent="0">
              <a:buNone/>
            </a:pPr>
            <a:r>
              <a:rPr lang="en-US" dirty="0"/>
              <a:t>i.e. when P falls, </a:t>
            </a:r>
            <a:r>
              <a:rPr lang="en-US" dirty="0" err="1"/>
              <a:t>Qd</a:t>
            </a:r>
            <a:r>
              <a:rPr lang="en-US" dirty="0"/>
              <a:t> rises.</a:t>
            </a:r>
            <a:endParaRPr lang="en-US" b="1" dirty="0"/>
          </a:p>
          <a:p>
            <a:pPr marL="0" indent="0">
              <a:buNone/>
            </a:pPr>
            <a:r>
              <a:rPr lang="en-US" b="1" dirty="0"/>
              <a:t>Shift</a:t>
            </a:r>
            <a:r>
              <a:rPr lang="en-US" dirty="0"/>
              <a:t> of the demand curve is caused by a change in the </a:t>
            </a:r>
            <a:r>
              <a:rPr lang="en-US" u="sng" dirty="0"/>
              <a:t>NON-PRICE Determinant</a:t>
            </a:r>
            <a:r>
              <a:rPr lang="en-US" dirty="0"/>
              <a:t> of demand.</a:t>
            </a:r>
          </a:p>
          <a:p>
            <a:pPr marL="0" indent="0">
              <a:buNone/>
            </a:pPr>
            <a:r>
              <a:rPr lang="en-US" dirty="0"/>
              <a:t>i.e. when income rises, </a:t>
            </a:r>
            <a:r>
              <a:rPr lang="en-US" u="sng" dirty="0" err="1"/>
              <a:t>Qd</a:t>
            </a:r>
            <a:r>
              <a:rPr lang="en-US" u="sng" dirty="0"/>
              <a:t> rises at ALL prices</a:t>
            </a:r>
            <a:r>
              <a:rPr lang="en-US" dirty="0"/>
              <a:t>.</a:t>
            </a:r>
          </a:p>
        </p:txBody>
      </p:sp>
      <p:pic>
        <p:nvPicPr>
          <p:cNvPr id="2050" name="Picture 2" descr="IB Economics Notes - 1.2 Demand">
            <a:extLst>
              <a:ext uri="{FF2B5EF4-FFF2-40B4-BE49-F238E27FC236}">
                <a16:creationId xmlns:a16="http://schemas.microsoft.com/office/drawing/2014/main" id="{53681A24-7AF6-4F04-A59A-01983B3B4F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2047" y="3949063"/>
            <a:ext cx="6859905" cy="24517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48015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EA549-A624-4B86-AAC3-763A481A6303}"/>
              </a:ext>
            </a:extLst>
          </p:cNvPr>
          <p:cNvSpPr>
            <a:spLocks noGrp="1"/>
          </p:cNvSpPr>
          <p:nvPr>
            <p:ph type="title"/>
          </p:nvPr>
        </p:nvSpPr>
        <p:spPr>
          <a:xfrm>
            <a:off x="982133" y="457202"/>
            <a:ext cx="7704667" cy="750162"/>
          </a:xfrm>
        </p:spPr>
        <p:txBody>
          <a:bodyPr>
            <a:normAutofit fontScale="90000"/>
          </a:bodyPr>
          <a:lstStyle/>
          <a:p>
            <a:r>
              <a:rPr lang="en-US" dirty="0"/>
              <a:t>Types of Goods</a:t>
            </a:r>
            <a:endParaRPr lang="th-TH" dirty="0"/>
          </a:p>
        </p:txBody>
      </p:sp>
      <p:sp>
        <p:nvSpPr>
          <p:cNvPr id="3" name="Content Placeholder 2">
            <a:extLst>
              <a:ext uri="{FF2B5EF4-FFF2-40B4-BE49-F238E27FC236}">
                <a16:creationId xmlns:a16="http://schemas.microsoft.com/office/drawing/2014/main" id="{258EF69A-4657-431A-9E4C-086AE9171F82}"/>
              </a:ext>
            </a:extLst>
          </p:cNvPr>
          <p:cNvSpPr>
            <a:spLocks noGrp="1"/>
          </p:cNvSpPr>
          <p:nvPr>
            <p:ph idx="1"/>
          </p:nvPr>
        </p:nvSpPr>
        <p:spPr>
          <a:xfrm>
            <a:off x="982133" y="1278384"/>
            <a:ext cx="7704667" cy="5007006"/>
          </a:xfrm>
        </p:spPr>
        <p:txBody>
          <a:bodyPr>
            <a:normAutofit/>
          </a:bodyPr>
          <a:lstStyle/>
          <a:p>
            <a:pPr marL="0" indent="0">
              <a:buNone/>
            </a:pPr>
            <a:r>
              <a:rPr lang="en-US" dirty="0"/>
              <a:t>Categorized based on a change in income:</a:t>
            </a:r>
          </a:p>
          <a:p>
            <a:pPr marL="457200" indent="-457200">
              <a:buAutoNum type="arabicParenR"/>
            </a:pPr>
            <a:r>
              <a:rPr lang="en-US" dirty="0"/>
              <a:t>Normal Good:	a good that is demanded more as income rises</a:t>
            </a:r>
          </a:p>
          <a:p>
            <a:pPr marL="457200" lvl="1" indent="0">
              <a:buNone/>
            </a:pPr>
            <a:r>
              <a:rPr lang="en-US" dirty="0"/>
              <a:t>e.g.	most goods are normal, as we buy more when we are richer</a:t>
            </a:r>
          </a:p>
          <a:p>
            <a:pPr marL="457200" indent="-457200">
              <a:buAutoNum type="arabicParenR"/>
            </a:pPr>
            <a:r>
              <a:rPr lang="en-US" dirty="0"/>
              <a:t>Inferior Good:	a good that is demanded less as income rises</a:t>
            </a:r>
          </a:p>
          <a:p>
            <a:pPr marL="457200" lvl="1" indent="0">
              <a:buNone/>
            </a:pPr>
            <a:r>
              <a:rPr lang="en-US" dirty="0"/>
              <a:t>e.g.	own-brand products</a:t>
            </a:r>
          </a:p>
          <a:p>
            <a:pPr marL="0" indent="0">
              <a:buNone/>
            </a:pPr>
            <a:endParaRPr lang="en-US" dirty="0"/>
          </a:p>
          <a:p>
            <a:pPr marL="0" indent="0">
              <a:buNone/>
            </a:pPr>
            <a:r>
              <a:rPr lang="en-US" dirty="0"/>
              <a:t>Categorized based on how goods are related:</a:t>
            </a:r>
          </a:p>
          <a:p>
            <a:pPr marL="457200" indent="-457200">
              <a:buAutoNum type="arabicParenR"/>
            </a:pPr>
            <a:r>
              <a:rPr lang="en-US" dirty="0"/>
              <a:t>Substitutes:	a good that can replace another good</a:t>
            </a:r>
          </a:p>
          <a:p>
            <a:pPr marL="457200" lvl="1" indent="0">
              <a:buNone/>
            </a:pPr>
            <a:r>
              <a:rPr lang="en-US" dirty="0"/>
              <a:t>e.g.	Coke and Pepsi</a:t>
            </a:r>
          </a:p>
          <a:p>
            <a:pPr marL="457200" indent="-457200">
              <a:buAutoNum type="arabicParenR"/>
            </a:pPr>
            <a:r>
              <a:rPr lang="en-US" dirty="0"/>
              <a:t>Complements:	a good to be used together with another good</a:t>
            </a:r>
          </a:p>
          <a:p>
            <a:pPr marL="457200" lvl="1" indent="0">
              <a:buNone/>
            </a:pPr>
            <a:r>
              <a:rPr lang="en-US" dirty="0"/>
              <a:t>e.g.	gasoline and car	toothbrush and toothpaste</a:t>
            </a:r>
          </a:p>
        </p:txBody>
      </p:sp>
    </p:spTree>
    <p:extLst>
      <p:ext uri="{BB962C8B-B14F-4D97-AF65-F5344CB8AC3E}">
        <p14:creationId xmlns:p14="http://schemas.microsoft.com/office/powerpoint/2010/main" val="5318497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EA549-A624-4B86-AAC3-763A481A6303}"/>
              </a:ext>
            </a:extLst>
          </p:cNvPr>
          <p:cNvSpPr>
            <a:spLocks noGrp="1"/>
          </p:cNvSpPr>
          <p:nvPr>
            <p:ph type="title"/>
          </p:nvPr>
        </p:nvSpPr>
        <p:spPr>
          <a:xfrm>
            <a:off x="982133" y="457202"/>
            <a:ext cx="7704667" cy="750162"/>
          </a:xfrm>
        </p:spPr>
        <p:txBody>
          <a:bodyPr>
            <a:normAutofit fontScale="90000"/>
          </a:bodyPr>
          <a:lstStyle/>
          <a:p>
            <a:r>
              <a:rPr lang="en-US" dirty="0"/>
              <a:t>Consumer Surplus</a:t>
            </a:r>
            <a:endParaRPr lang="th-TH" dirty="0"/>
          </a:p>
        </p:txBody>
      </p:sp>
      <p:sp>
        <p:nvSpPr>
          <p:cNvPr id="3" name="Content Placeholder 2">
            <a:extLst>
              <a:ext uri="{FF2B5EF4-FFF2-40B4-BE49-F238E27FC236}">
                <a16:creationId xmlns:a16="http://schemas.microsoft.com/office/drawing/2014/main" id="{258EF69A-4657-431A-9E4C-086AE9171F82}"/>
              </a:ext>
            </a:extLst>
          </p:cNvPr>
          <p:cNvSpPr>
            <a:spLocks noGrp="1"/>
          </p:cNvSpPr>
          <p:nvPr>
            <p:ph idx="1"/>
          </p:nvPr>
        </p:nvSpPr>
        <p:spPr>
          <a:xfrm>
            <a:off x="982133" y="1278384"/>
            <a:ext cx="7704667" cy="5007006"/>
          </a:xfrm>
        </p:spPr>
        <p:txBody>
          <a:bodyPr/>
          <a:lstStyle/>
          <a:p>
            <a:pPr marL="0" indent="0">
              <a:buNone/>
            </a:pPr>
            <a:r>
              <a:rPr lang="en-US" b="1" dirty="0"/>
              <a:t>Consumer Surplus</a:t>
            </a:r>
            <a:r>
              <a:rPr lang="en-US" dirty="0"/>
              <a:t>	is a measure of consumer welfare, expressed in monetary terms.</a:t>
            </a:r>
          </a:p>
          <a:p>
            <a:pPr marL="0" indent="0">
              <a:buNone/>
            </a:pPr>
            <a:r>
              <a:rPr lang="en-US" dirty="0"/>
              <a:t>It is the difference between the price consumers are willing to pay (indicated by the demand curve) and the price they are actually paying (indicated by the MARKET price, not necessarily the equilibrium price).</a:t>
            </a:r>
          </a:p>
          <a:p>
            <a:pPr marL="0" indent="0">
              <a:buNone/>
            </a:pPr>
            <a:endParaRPr lang="en-US" dirty="0"/>
          </a:p>
          <a:p>
            <a:pPr marL="0" indent="0">
              <a:buNone/>
            </a:pPr>
            <a:endParaRPr lang="en-US" dirty="0"/>
          </a:p>
        </p:txBody>
      </p:sp>
      <p:pic>
        <p:nvPicPr>
          <p:cNvPr id="3076" name="Picture 4" descr="Consumer Surplus Graph">
            <a:extLst>
              <a:ext uri="{FF2B5EF4-FFF2-40B4-BE49-F238E27FC236}">
                <a16:creationId xmlns:a16="http://schemas.microsoft.com/office/drawing/2014/main" id="{51F91A1A-DD6A-4B67-B228-830807A3AE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2133" y="3237390"/>
            <a:ext cx="3810000" cy="304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F44184A-42D9-4971-BFBF-C6F76D468BE6}"/>
              </a:ext>
            </a:extLst>
          </p:cNvPr>
          <p:cNvSpPr txBox="1"/>
          <p:nvPr/>
        </p:nvSpPr>
        <p:spPr>
          <a:xfrm>
            <a:off x="5150363" y="4161225"/>
            <a:ext cx="3178206" cy="1200329"/>
          </a:xfrm>
          <a:prstGeom prst="rect">
            <a:avLst/>
          </a:prstGeom>
          <a:noFill/>
        </p:spPr>
        <p:txBody>
          <a:bodyPr wrap="square" rtlCol="0">
            <a:spAutoFit/>
          </a:bodyPr>
          <a:lstStyle/>
          <a:p>
            <a:r>
              <a:rPr lang="en-US" dirty="0"/>
              <a:t>CS = Area below demand curve and above the mkt price</a:t>
            </a:r>
          </a:p>
          <a:p>
            <a:endParaRPr lang="en-US" dirty="0"/>
          </a:p>
          <a:p>
            <a:r>
              <a:rPr lang="en-US" dirty="0"/>
              <a:t>= (½)(30-18)(20) = 120 $</a:t>
            </a:r>
            <a:endParaRPr lang="th-TH" dirty="0"/>
          </a:p>
        </p:txBody>
      </p:sp>
    </p:spTree>
    <p:extLst>
      <p:ext uri="{BB962C8B-B14F-4D97-AF65-F5344CB8AC3E}">
        <p14:creationId xmlns:p14="http://schemas.microsoft.com/office/powerpoint/2010/main" val="35949589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EA549-A624-4B86-AAC3-763A481A6303}"/>
              </a:ext>
            </a:extLst>
          </p:cNvPr>
          <p:cNvSpPr>
            <a:spLocks noGrp="1"/>
          </p:cNvSpPr>
          <p:nvPr>
            <p:ph type="title"/>
          </p:nvPr>
        </p:nvSpPr>
        <p:spPr>
          <a:xfrm>
            <a:off x="982133" y="457202"/>
            <a:ext cx="7704667" cy="750162"/>
          </a:xfrm>
        </p:spPr>
        <p:txBody>
          <a:bodyPr>
            <a:normAutofit fontScale="90000"/>
          </a:bodyPr>
          <a:lstStyle/>
          <a:p>
            <a:r>
              <a:rPr lang="en-US" dirty="0"/>
              <a:t>Supply</a:t>
            </a:r>
            <a:endParaRPr lang="th-TH" dirty="0"/>
          </a:p>
        </p:txBody>
      </p:sp>
      <p:sp>
        <p:nvSpPr>
          <p:cNvPr id="3" name="Content Placeholder 2">
            <a:extLst>
              <a:ext uri="{FF2B5EF4-FFF2-40B4-BE49-F238E27FC236}">
                <a16:creationId xmlns:a16="http://schemas.microsoft.com/office/drawing/2014/main" id="{258EF69A-4657-431A-9E4C-086AE9171F82}"/>
              </a:ext>
            </a:extLst>
          </p:cNvPr>
          <p:cNvSpPr>
            <a:spLocks noGrp="1"/>
          </p:cNvSpPr>
          <p:nvPr>
            <p:ph idx="1"/>
          </p:nvPr>
        </p:nvSpPr>
        <p:spPr>
          <a:xfrm>
            <a:off x="982133" y="1278384"/>
            <a:ext cx="7704667" cy="5007006"/>
          </a:xfrm>
        </p:spPr>
        <p:txBody>
          <a:bodyPr/>
          <a:lstStyle/>
          <a:p>
            <a:pPr marL="0" indent="0">
              <a:buNone/>
            </a:pPr>
            <a:r>
              <a:rPr lang="en-US" b="1" dirty="0"/>
              <a:t>Individual Supply</a:t>
            </a:r>
            <a:r>
              <a:rPr lang="en-US" dirty="0"/>
              <a:t>	is the amount of a good or service that an individual producer is </a:t>
            </a:r>
            <a:r>
              <a:rPr lang="en-US" u="sng" dirty="0"/>
              <a:t>willing and able</a:t>
            </a:r>
            <a:r>
              <a:rPr lang="en-US" dirty="0"/>
              <a:t> to sell at a given price.</a:t>
            </a:r>
          </a:p>
          <a:p>
            <a:pPr marL="0" indent="0">
              <a:buNone/>
            </a:pPr>
            <a:endParaRPr lang="en-US" dirty="0"/>
          </a:p>
          <a:p>
            <a:pPr marL="0" indent="0">
              <a:buNone/>
            </a:pPr>
            <a:r>
              <a:rPr lang="en-US" b="1" dirty="0"/>
              <a:t>Market Supply	</a:t>
            </a:r>
            <a:r>
              <a:rPr lang="en-US" dirty="0"/>
              <a:t>is the sum of all individual supply at a given price.</a:t>
            </a:r>
          </a:p>
          <a:p>
            <a:pPr marL="0" indent="0">
              <a:buNone/>
            </a:pPr>
            <a:endParaRPr lang="en-US" dirty="0"/>
          </a:p>
          <a:p>
            <a:pPr marL="0" indent="0">
              <a:buNone/>
            </a:pPr>
            <a:r>
              <a:rPr lang="en-US" b="1" dirty="0"/>
              <a:t>The supply curve we usually draw is the Market Supply.</a:t>
            </a:r>
          </a:p>
        </p:txBody>
      </p:sp>
    </p:spTree>
    <p:extLst>
      <p:ext uri="{BB962C8B-B14F-4D97-AF65-F5344CB8AC3E}">
        <p14:creationId xmlns:p14="http://schemas.microsoft.com/office/powerpoint/2010/main" val="4226500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EA549-A624-4B86-AAC3-763A481A6303}"/>
              </a:ext>
            </a:extLst>
          </p:cNvPr>
          <p:cNvSpPr>
            <a:spLocks noGrp="1"/>
          </p:cNvSpPr>
          <p:nvPr>
            <p:ph type="title"/>
          </p:nvPr>
        </p:nvSpPr>
        <p:spPr>
          <a:xfrm>
            <a:off x="982133" y="457202"/>
            <a:ext cx="7704667" cy="750162"/>
          </a:xfrm>
        </p:spPr>
        <p:txBody>
          <a:bodyPr>
            <a:normAutofit fontScale="90000"/>
          </a:bodyPr>
          <a:lstStyle/>
          <a:p>
            <a:r>
              <a:rPr lang="en-US" dirty="0"/>
              <a:t>Supply Curve</a:t>
            </a:r>
            <a:endParaRPr lang="th-TH" dirty="0"/>
          </a:p>
        </p:txBody>
      </p:sp>
      <p:sp>
        <p:nvSpPr>
          <p:cNvPr id="3" name="Content Placeholder 2">
            <a:extLst>
              <a:ext uri="{FF2B5EF4-FFF2-40B4-BE49-F238E27FC236}">
                <a16:creationId xmlns:a16="http://schemas.microsoft.com/office/drawing/2014/main" id="{258EF69A-4657-431A-9E4C-086AE9171F82}"/>
              </a:ext>
            </a:extLst>
          </p:cNvPr>
          <p:cNvSpPr>
            <a:spLocks noGrp="1"/>
          </p:cNvSpPr>
          <p:nvPr>
            <p:ph idx="1"/>
          </p:nvPr>
        </p:nvSpPr>
        <p:spPr>
          <a:xfrm>
            <a:off x="982133" y="1278384"/>
            <a:ext cx="7704667" cy="5007006"/>
          </a:xfrm>
        </p:spPr>
        <p:txBody>
          <a:bodyPr/>
          <a:lstStyle/>
          <a:p>
            <a:pPr marL="0" indent="0">
              <a:buNone/>
            </a:pPr>
            <a:r>
              <a:rPr lang="en-US" dirty="0"/>
              <a:t>The supply curve shows a positive relationship between price (P) and quantity supplied (Qs).</a:t>
            </a:r>
          </a:p>
          <a:p>
            <a:pPr marL="0" indent="0">
              <a:buNone/>
            </a:pPr>
            <a:r>
              <a:rPr lang="en-US" b="1" dirty="0"/>
              <a:t>Law of Supply:</a:t>
            </a:r>
            <a:r>
              <a:rPr lang="en-US" dirty="0"/>
              <a:t>	Ceteris Paribus, as P rises, Qs rises, and vice versa.</a:t>
            </a:r>
            <a:endParaRPr lang="en-US" b="1" dirty="0"/>
          </a:p>
        </p:txBody>
      </p:sp>
      <p:pic>
        <p:nvPicPr>
          <p:cNvPr id="6146" name="Picture 2" descr="Supply and Demand">
            <a:extLst>
              <a:ext uri="{FF2B5EF4-FFF2-40B4-BE49-F238E27FC236}">
                <a16:creationId xmlns:a16="http://schemas.microsoft.com/office/drawing/2014/main" id="{C9F0FEDA-26F2-4547-B9E2-DB28E2107E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9500" y="2489198"/>
            <a:ext cx="4445000" cy="391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4306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EA549-A624-4B86-AAC3-763A481A6303}"/>
              </a:ext>
            </a:extLst>
          </p:cNvPr>
          <p:cNvSpPr>
            <a:spLocks noGrp="1"/>
          </p:cNvSpPr>
          <p:nvPr>
            <p:ph type="title"/>
          </p:nvPr>
        </p:nvSpPr>
        <p:spPr>
          <a:xfrm>
            <a:off x="982133" y="457202"/>
            <a:ext cx="7704667" cy="750162"/>
          </a:xfrm>
        </p:spPr>
        <p:txBody>
          <a:bodyPr>
            <a:normAutofit fontScale="90000"/>
          </a:bodyPr>
          <a:lstStyle/>
          <a:p>
            <a:r>
              <a:rPr lang="en-US" dirty="0"/>
              <a:t>Linear Supply Equation</a:t>
            </a:r>
            <a:endParaRPr lang="th-TH" dirty="0"/>
          </a:p>
        </p:txBody>
      </p:sp>
      <p:sp>
        <p:nvSpPr>
          <p:cNvPr id="3" name="Content Placeholder 2">
            <a:extLst>
              <a:ext uri="{FF2B5EF4-FFF2-40B4-BE49-F238E27FC236}">
                <a16:creationId xmlns:a16="http://schemas.microsoft.com/office/drawing/2014/main" id="{258EF69A-4657-431A-9E4C-086AE9171F82}"/>
              </a:ext>
            </a:extLst>
          </p:cNvPr>
          <p:cNvSpPr>
            <a:spLocks noGrp="1"/>
          </p:cNvSpPr>
          <p:nvPr>
            <p:ph idx="1"/>
          </p:nvPr>
        </p:nvSpPr>
        <p:spPr>
          <a:xfrm>
            <a:off x="982133" y="1278384"/>
            <a:ext cx="7704667" cy="5007006"/>
          </a:xfrm>
        </p:spPr>
        <p:txBody>
          <a:bodyPr/>
          <a:lstStyle/>
          <a:p>
            <a:pPr marL="0" indent="0">
              <a:buNone/>
            </a:pPr>
            <a:r>
              <a:rPr lang="en-US" b="1" dirty="0"/>
              <a:t>Supply Equation </a:t>
            </a:r>
            <a:r>
              <a:rPr lang="en-US" dirty="0"/>
              <a:t>is expressed as Qs as a function of P:	Qs = f(P)</a:t>
            </a:r>
          </a:p>
          <a:p>
            <a:pPr marL="0" indent="0">
              <a:buNone/>
            </a:pPr>
            <a:r>
              <a:rPr lang="en-US" dirty="0"/>
              <a:t>e.g.			Qs = 10 + 2P</a:t>
            </a:r>
          </a:p>
          <a:p>
            <a:pPr marL="0" indent="0">
              <a:buNone/>
            </a:pPr>
            <a:endParaRPr lang="en-US" dirty="0"/>
          </a:p>
          <a:p>
            <a:pPr marL="0" indent="0">
              <a:buNone/>
            </a:pPr>
            <a:r>
              <a:rPr lang="en-US" dirty="0"/>
              <a:t>However, what we usually draw is the “Inverse Supply Curve”.</a:t>
            </a:r>
          </a:p>
          <a:p>
            <a:pPr marL="0" indent="0">
              <a:buNone/>
            </a:pPr>
            <a:endParaRPr lang="en-US" dirty="0"/>
          </a:p>
          <a:p>
            <a:pPr marL="0" indent="0">
              <a:buNone/>
            </a:pPr>
            <a:r>
              <a:rPr lang="en-US" b="1" dirty="0"/>
              <a:t>Inverse Supply </a:t>
            </a:r>
            <a:r>
              <a:rPr lang="en-US" dirty="0"/>
              <a:t>is expressed as P as a function of Qs:	P = f(Qs)</a:t>
            </a:r>
          </a:p>
          <a:p>
            <a:pPr marL="0" indent="0">
              <a:buNone/>
            </a:pPr>
            <a:r>
              <a:rPr lang="en-US" dirty="0"/>
              <a:t>e.g.	From		Qs = 10 + 2P</a:t>
            </a:r>
          </a:p>
          <a:p>
            <a:pPr marL="0" indent="0">
              <a:buNone/>
            </a:pPr>
            <a:r>
              <a:rPr lang="en-US" dirty="0"/>
              <a:t>			2P = </a:t>
            </a:r>
            <a:r>
              <a:rPr lang="en-US" dirty="0" err="1"/>
              <a:t>Qd</a:t>
            </a:r>
            <a:r>
              <a:rPr lang="en-US" dirty="0"/>
              <a:t> – 10</a:t>
            </a:r>
          </a:p>
          <a:p>
            <a:pPr marL="0" indent="0">
              <a:buNone/>
            </a:pPr>
            <a:r>
              <a:rPr lang="en-US" dirty="0"/>
              <a:t>	we get		P = (½)</a:t>
            </a:r>
            <a:r>
              <a:rPr lang="en-US" dirty="0" err="1"/>
              <a:t>Qd</a:t>
            </a:r>
            <a:r>
              <a:rPr lang="en-US" dirty="0"/>
              <a:t> – 5	as the inverse supply equation.</a:t>
            </a:r>
          </a:p>
          <a:p>
            <a:pPr marL="0" indent="0">
              <a:buNone/>
            </a:pPr>
            <a:endParaRPr lang="en-US" dirty="0"/>
          </a:p>
        </p:txBody>
      </p:sp>
    </p:spTree>
    <p:extLst>
      <p:ext uri="{BB962C8B-B14F-4D97-AF65-F5344CB8AC3E}">
        <p14:creationId xmlns:p14="http://schemas.microsoft.com/office/powerpoint/2010/main" val="32610841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EA549-A624-4B86-AAC3-763A481A6303}"/>
              </a:ext>
            </a:extLst>
          </p:cNvPr>
          <p:cNvSpPr>
            <a:spLocks noGrp="1"/>
          </p:cNvSpPr>
          <p:nvPr>
            <p:ph type="title"/>
          </p:nvPr>
        </p:nvSpPr>
        <p:spPr>
          <a:xfrm>
            <a:off x="982133" y="457202"/>
            <a:ext cx="7704667" cy="750162"/>
          </a:xfrm>
        </p:spPr>
        <p:txBody>
          <a:bodyPr>
            <a:normAutofit fontScale="90000"/>
          </a:bodyPr>
          <a:lstStyle/>
          <a:p>
            <a:r>
              <a:rPr lang="en-US" dirty="0"/>
              <a:t>Determinants of Supply</a:t>
            </a:r>
            <a:endParaRPr lang="th-TH" dirty="0"/>
          </a:p>
        </p:txBody>
      </p:sp>
      <p:sp>
        <p:nvSpPr>
          <p:cNvPr id="3" name="Content Placeholder 2">
            <a:extLst>
              <a:ext uri="{FF2B5EF4-FFF2-40B4-BE49-F238E27FC236}">
                <a16:creationId xmlns:a16="http://schemas.microsoft.com/office/drawing/2014/main" id="{258EF69A-4657-431A-9E4C-086AE9171F82}"/>
              </a:ext>
            </a:extLst>
          </p:cNvPr>
          <p:cNvSpPr>
            <a:spLocks noGrp="1"/>
          </p:cNvSpPr>
          <p:nvPr>
            <p:ph idx="1"/>
          </p:nvPr>
        </p:nvSpPr>
        <p:spPr>
          <a:xfrm>
            <a:off x="982133" y="1278384"/>
            <a:ext cx="7704667" cy="5007006"/>
          </a:xfrm>
        </p:spPr>
        <p:txBody>
          <a:bodyPr>
            <a:normAutofit/>
          </a:bodyPr>
          <a:lstStyle/>
          <a:p>
            <a:pPr marL="0" indent="0">
              <a:buNone/>
            </a:pPr>
            <a:r>
              <a:rPr lang="en-US" b="1" dirty="0"/>
              <a:t>Price Determinant:</a:t>
            </a:r>
          </a:p>
          <a:p>
            <a:pPr marL="457200" indent="-457200">
              <a:buAutoNum type="arabicParenR"/>
            </a:pPr>
            <a:r>
              <a:rPr lang="en-US" dirty="0"/>
              <a:t>Price</a:t>
            </a:r>
          </a:p>
          <a:p>
            <a:pPr marL="457200" indent="-457200">
              <a:buAutoNum type="arabicParenR"/>
            </a:pPr>
            <a:endParaRPr lang="en-US" dirty="0"/>
          </a:p>
          <a:p>
            <a:pPr marL="0" indent="0">
              <a:buNone/>
            </a:pPr>
            <a:r>
              <a:rPr lang="en-US" b="1" dirty="0"/>
              <a:t>Non-Price Determinants:</a:t>
            </a:r>
          </a:p>
          <a:p>
            <a:pPr marL="457200" indent="-457200">
              <a:buAutoNum type="arabicParenR"/>
            </a:pPr>
            <a:r>
              <a:rPr lang="en-US" dirty="0"/>
              <a:t>Cost of Production, e.g. wage and material cost</a:t>
            </a:r>
          </a:p>
          <a:p>
            <a:pPr marL="457200" indent="-457200">
              <a:buAutoNum type="arabicParenR"/>
            </a:pPr>
            <a:r>
              <a:rPr lang="en-US" dirty="0"/>
              <a:t>Price of Related Products: joint supply and competitive supply</a:t>
            </a:r>
          </a:p>
          <a:p>
            <a:pPr lvl="1"/>
            <a:r>
              <a:rPr lang="en-US" dirty="0"/>
              <a:t>Joint supply: goods that are produced together, e.g. meat and leather</a:t>
            </a:r>
          </a:p>
          <a:p>
            <a:pPr lvl="1"/>
            <a:r>
              <a:rPr lang="en-US" dirty="0"/>
              <a:t>Competitive supply: goods that compete each other for the same factors of production, e.g. iPhone and iPad</a:t>
            </a:r>
          </a:p>
          <a:p>
            <a:pPr marL="457200" indent="-457200">
              <a:buFont typeface="Arial" panose="020B0604020202020204" pitchFamily="34" charset="0"/>
              <a:buAutoNum type="arabicParenR"/>
            </a:pPr>
            <a:r>
              <a:rPr lang="en-US" dirty="0"/>
              <a:t>Technology</a:t>
            </a:r>
          </a:p>
          <a:p>
            <a:pPr marL="457200" indent="-457200">
              <a:buAutoNum type="arabicParenR"/>
            </a:pPr>
            <a:r>
              <a:rPr lang="en-US" dirty="0"/>
              <a:t>Supply Shocks, e.g. bad weather or discovery of new resources</a:t>
            </a:r>
          </a:p>
          <a:p>
            <a:pPr marL="457200" indent="-457200">
              <a:buAutoNum type="arabicParenR"/>
            </a:pPr>
            <a:r>
              <a:rPr lang="en-US" dirty="0"/>
              <a:t>Government Policies, e.g. output tax and subsidy</a:t>
            </a:r>
          </a:p>
        </p:txBody>
      </p:sp>
    </p:spTree>
    <p:extLst>
      <p:ext uri="{BB962C8B-B14F-4D97-AF65-F5344CB8AC3E}">
        <p14:creationId xmlns:p14="http://schemas.microsoft.com/office/powerpoint/2010/main" val="21299981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EA549-A624-4B86-AAC3-763A481A6303}"/>
              </a:ext>
            </a:extLst>
          </p:cNvPr>
          <p:cNvSpPr>
            <a:spLocks noGrp="1"/>
          </p:cNvSpPr>
          <p:nvPr>
            <p:ph type="title"/>
          </p:nvPr>
        </p:nvSpPr>
        <p:spPr>
          <a:xfrm>
            <a:off x="982133" y="457202"/>
            <a:ext cx="7704667" cy="750162"/>
          </a:xfrm>
        </p:spPr>
        <p:txBody>
          <a:bodyPr>
            <a:normAutofit fontScale="90000"/>
          </a:bodyPr>
          <a:lstStyle/>
          <a:p>
            <a:r>
              <a:rPr lang="en-US" dirty="0"/>
              <a:t>Change In supply Curve</a:t>
            </a:r>
            <a:endParaRPr lang="th-TH" dirty="0"/>
          </a:p>
        </p:txBody>
      </p:sp>
      <p:sp>
        <p:nvSpPr>
          <p:cNvPr id="3" name="Content Placeholder 2">
            <a:extLst>
              <a:ext uri="{FF2B5EF4-FFF2-40B4-BE49-F238E27FC236}">
                <a16:creationId xmlns:a16="http://schemas.microsoft.com/office/drawing/2014/main" id="{258EF69A-4657-431A-9E4C-086AE9171F82}"/>
              </a:ext>
            </a:extLst>
          </p:cNvPr>
          <p:cNvSpPr>
            <a:spLocks noGrp="1"/>
          </p:cNvSpPr>
          <p:nvPr>
            <p:ph idx="1"/>
          </p:nvPr>
        </p:nvSpPr>
        <p:spPr>
          <a:xfrm>
            <a:off x="982133" y="1278384"/>
            <a:ext cx="7704667" cy="5007006"/>
          </a:xfrm>
        </p:spPr>
        <p:txBody>
          <a:bodyPr/>
          <a:lstStyle/>
          <a:p>
            <a:pPr marL="0" indent="0">
              <a:buNone/>
            </a:pPr>
            <a:r>
              <a:rPr lang="en-US" b="1" dirty="0"/>
              <a:t>Movement</a:t>
            </a:r>
            <a:r>
              <a:rPr lang="en-US" dirty="0"/>
              <a:t> along the supply curve is caused by a change in the </a:t>
            </a:r>
            <a:r>
              <a:rPr lang="en-US" u="sng" dirty="0"/>
              <a:t>PRICE Determinant</a:t>
            </a:r>
            <a:r>
              <a:rPr lang="en-US" dirty="0"/>
              <a:t> of supply.</a:t>
            </a:r>
          </a:p>
          <a:p>
            <a:pPr marL="0" indent="0">
              <a:buNone/>
            </a:pPr>
            <a:r>
              <a:rPr lang="en-US" dirty="0"/>
              <a:t>i.e. when P rises, Qs rises.</a:t>
            </a:r>
            <a:endParaRPr lang="en-US" b="1" dirty="0"/>
          </a:p>
          <a:p>
            <a:pPr marL="0" indent="0">
              <a:buNone/>
            </a:pPr>
            <a:r>
              <a:rPr lang="en-US" b="1" dirty="0"/>
              <a:t>Shift</a:t>
            </a:r>
            <a:r>
              <a:rPr lang="en-US" dirty="0"/>
              <a:t> of the supply curve is caused by a change in the </a:t>
            </a:r>
            <a:r>
              <a:rPr lang="en-US" u="sng" dirty="0"/>
              <a:t>NON-PRICE Determinant</a:t>
            </a:r>
            <a:r>
              <a:rPr lang="en-US" dirty="0"/>
              <a:t> of supply.</a:t>
            </a:r>
          </a:p>
          <a:p>
            <a:pPr marL="0" indent="0">
              <a:buNone/>
            </a:pPr>
            <a:r>
              <a:rPr lang="en-US" dirty="0"/>
              <a:t>i.e. when cost of production falls, </a:t>
            </a:r>
            <a:r>
              <a:rPr lang="en-US" u="sng" dirty="0"/>
              <a:t>Qs rises at ALL prices</a:t>
            </a:r>
            <a:r>
              <a:rPr lang="en-US" dirty="0"/>
              <a:t>.</a:t>
            </a:r>
          </a:p>
        </p:txBody>
      </p:sp>
      <p:pic>
        <p:nvPicPr>
          <p:cNvPr id="5122" name="Picture 2" descr="IB Economics Notes - 1.3 Supply">
            <a:extLst>
              <a:ext uri="{FF2B5EF4-FFF2-40B4-BE49-F238E27FC236}">
                <a16:creationId xmlns:a16="http://schemas.microsoft.com/office/drawing/2014/main" id="{E8292413-E685-46A3-9D82-0A18759124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1107" y="3763325"/>
            <a:ext cx="6661785" cy="2637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66418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EA549-A624-4B86-AAC3-763A481A6303}"/>
              </a:ext>
            </a:extLst>
          </p:cNvPr>
          <p:cNvSpPr>
            <a:spLocks noGrp="1"/>
          </p:cNvSpPr>
          <p:nvPr>
            <p:ph type="title"/>
          </p:nvPr>
        </p:nvSpPr>
        <p:spPr>
          <a:xfrm>
            <a:off x="982133" y="457202"/>
            <a:ext cx="7704667" cy="750162"/>
          </a:xfrm>
        </p:spPr>
        <p:txBody>
          <a:bodyPr>
            <a:normAutofit fontScale="90000"/>
          </a:bodyPr>
          <a:lstStyle/>
          <a:p>
            <a:r>
              <a:rPr lang="en-US" dirty="0"/>
              <a:t>Producer Surplus</a:t>
            </a:r>
            <a:endParaRPr lang="th-TH" dirty="0"/>
          </a:p>
        </p:txBody>
      </p:sp>
      <p:sp>
        <p:nvSpPr>
          <p:cNvPr id="3" name="Content Placeholder 2">
            <a:extLst>
              <a:ext uri="{FF2B5EF4-FFF2-40B4-BE49-F238E27FC236}">
                <a16:creationId xmlns:a16="http://schemas.microsoft.com/office/drawing/2014/main" id="{258EF69A-4657-431A-9E4C-086AE9171F82}"/>
              </a:ext>
            </a:extLst>
          </p:cNvPr>
          <p:cNvSpPr>
            <a:spLocks noGrp="1"/>
          </p:cNvSpPr>
          <p:nvPr>
            <p:ph idx="1"/>
          </p:nvPr>
        </p:nvSpPr>
        <p:spPr>
          <a:xfrm>
            <a:off x="982133" y="1278384"/>
            <a:ext cx="7704667" cy="5007006"/>
          </a:xfrm>
        </p:spPr>
        <p:txBody>
          <a:bodyPr/>
          <a:lstStyle/>
          <a:p>
            <a:pPr marL="0" indent="0">
              <a:buNone/>
            </a:pPr>
            <a:r>
              <a:rPr lang="en-US" b="1" dirty="0"/>
              <a:t>Producer Surplus</a:t>
            </a:r>
            <a:r>
              <a:rPr lang="en-US" dirty="0"/>
              <a:t>	is a measure of producer welfare, expressed in monetary terms.</a:t>
            </a:r>
          </a:p>
          <a:p>
            <a:pPr marL="0" indent="0">
              <a:buNone/>
            </a:pPr>
            <a:r>
              <a:rPr lang="en-US" dirty="0"/>
              <a:t>It is the difference between the price producers are willing to sell (indicated by the supply curve) and the price they are actually selling (indicated by the MARKET price, not necessarily the equilibrium price).</a:t>
            </a:r>
          </a:p>
          <a:p>
            <a:pPr marL="0" indent="0">
              <a:buNone/>
            </a:pPr>
            <a:endParaRPr lang="en-US" dirty="0"/>
          </a:p>
          <a:p>
            <a:pPr marL="0" indent="0">
              <a:buNone/>
            </a:pPr>
            <a:endParaRPr lang="en-US" dirty="0"/>
          </a:p>
        </p:txBody>
      </p:sp>
      <p:sp>
        <p:nvSpPr>
          <p:cNvPr id="4" name="TextBox 3">
            <a:extLst>
              <a:ext uri="{FF2B5EF4-FFF2-40B4-BE49-F238E27FC236}">
                <a16:creationId xmlns:a16="http://schemas.microsoft.com/office/drawing/2014/main" id="{6F44184A-42D9-4971-BFBF-C6F76D468BE6}"/>
              </a:ext>
            </a:extLst>
          </p:cNvPr>
          <p:cNvSpPr txBox="1"/>
          <p:nvPr/>
        </p:nvSpPr>
        <p:spPr>
          <a:xfrm>
            <a:off x="5150363" y="4161225"/>
            <a:ext cx="3178206" cy="1200329"/>
          </a:xfrm>
          <a:prstGeom prst="rect">
            <a:avLst/>
          </a:prstGeom>
          <a:noFill/>
        </p:spPr>
        <p:txBody>
          <a:bodyPr wrap="square" rtlCol="0">
            <a:spAutoFit/>
          </a:bodyPr>
          <a:lstStyle/>
          <a:p>
            <a:r>
              <a:rPr lang="en-US" dirty="0"/>
              <a:t>PS = Area above supply curve and below the mkt price</a:t>
            </a:r>
          </a:p>
          <a:p>
            <a:endParaRPr lang="en-US" dirty="0"/>
          </a:p>
          <a:p>
            <a:r>
              <a:rPr lang="en-US" dirty="0"/>
              <a:t>= (½)(25-5)(20) = 200 $</a:t>
            </a:r>
            <a:endParaRPr lang="th-TH" dirty="0"/>
          </a:p>
        </p:txBody>
      </p:sp>
      <p:pic>
        <p:nvPicPr>
          <p:cNvPr id="4098" name="Picture 2" descr="Producer Surplus Graph">
            <a:extLst>
              <a:ext uri="{FF2B5EF4-FFF2-40B4-BE49-F238E27FC236}">
                <a16:creationId xmlns:a16="http://schemas.microsoft.com/office/drawing/2014/main" id="{44B32B10-76C6-4417-A9B3-B057E700CF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2132" y="3237390"/>
            <a:ext cx="3810000"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6792104"/>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171312"/>
      </a:dk2>
      <a:lt2>
        <a:srgbClr val="F7F0DF"/>
      </a:lt2>
      <a:accent1>
        <a:srgbClr val="53AE6E"/>
      </a:accent1>
      <a:accent2>
        <a:srgbClr val="326267"/>
      </a:accent2>
      <a:accent3>
        <a:srgbClr val="C5C34A"/>
      </a:accent3>
      <a:accent4>
        <a:srgbClr val="BF6546"/>
      </a:accent4>
      <a:accent5>
        <a:srgbClr val="81B5A8"/>
      </a:accent5>
      <a:accent6>
        <a:srgbClr val="636455"/>
      </a:accent6>
      <a:hlink>
        <a:srgbClr val="81B5A8"/>
      </a:hlink>
      <a:folHlink>
        <a:srgbClr val="936888"/>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A1A3E1F0-B5EF-49C5-810A-B1B32AEDDC80}"/>
    </a:ext>
  </a:extLst>
</a:theme>
</file>

<file path=docProps/app.xml><?xml version="1.0" encoding="utf-8"?>
<Properties xmlns="http://schemas.openxmlformats.org/officeDocument/2006/extended-properties" xmlns:vt="http://schemas.openxmlformats.org/officeDocument/2006/docPropsVTypes">
  <Template>TM10001106[[fn=Badge]]</Template>
  <TotalTime>134</TotalTime>
  <Words>1068</Words>
  <Application>Microsoft Office PowerPoint</Application>
  <PresentationFormat>On-screen Show (4:3)</PresentationFormat>
  <Paragraphs>117</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Gill Sans MT</vt:lpstr>
      <vt:lpstr>Impact</vt:lpstr>
      <vt:lpstr>Badge</vt:lpstr>
      <vt:lpstr>Revision Slide 1  Demand &amp; Supply</vt:lpstr>
      <vt:lpstr>Outline</vt:lpstr>
      <vt:lpstr>Introduction </vt:lpstr>
      <vt:lpstr>Demand</vt:lpstr>
      <vt:lpstr>Demand Curve</vt:lpstr>
      <vt:lpstr>Linear Demand Equation</vt:lpstr>
      <vt:lpstr>Determinants of Demand</vt:lpstr>
      <vt:lpstr>Change In Demand Curve</vt:lpstr>
      <vt:lpstr>Types of Goods</vt:lpstr>
      <vt:lpstr>Consumer Surplus</vt:lpstr>
      <vt:lpstr>Supply</vt:lpstr>
      <vt:lpstr>Supply Curve</vt:lpstr>
      <vt:lpstr>Linear Supply Equation</vt:lpstr>
      <vt:lpstr>Determinants of Supply</vt:lpstr>
      <vt:lpstr>Change In supply Curve</vt:lpstr>
      <vt:lpstr>Producer Surplus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Revision Slides Besanko Chapters 1 &amp; 2</dc:title>
  <dc:creator>LENOVO</dc:creator>
  <cp:lastModifiedBy>LENOVO</cp:lastModifiedBy>
  <cp:revision>17</cp:revision>
  <dcterms:created xsi:type="dcterms:W3CDTF">2020-09-17T05:04:52Z</dcterms:created>
  <dcterms:modified xsi:type="dcterms:W3CDTF">2020-09-17T15:27:22Z</dcterms:modified>
</cp:coreProperties>
</file>