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76" r:id="rId5"/>
    <p:sldId id="259" r:id="rId6"/>
    <p:sldId id="260" r:id="rId7"/>
    <p:sldId id="261" r:id="rId8"/>
    <p:sldId id="266" r:id="rId9"/>
    <p:sldId id="274" r:id="rId10"/>
    <p:sldId id="263" r:id="rId11"/>
    <p:sldId id="264" r:id="rId12"/>
    <p:sldId id="265" r:id="rId13"/>
    <p:sldId id="262" r:id="rId14"/>
    <p:sldId id="271" r:id="rId15"/>
    <p:sldId id="267" r:id="rId16"/>
    <p:sldId id="268" r:id="rId17"/>
    <p:sldId id="269" r:id="rId18"/>
    <p:sldId id="270" r:id="rId19"/>
    <p:sldId id="272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48" autoAdjust="0"/>
  </p:normalViewPr>
  <p:slideViewPr>
    <p:cSldViewPr snapToGrid="0" snapToObjects="1">
      <p:cViewPr varScale="1">
        <p:scale>
          <a:sx n="112" d="100"/>
          <a:sy n="112" d="100"/>
        </p:scale>
        <p:origin x="-186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9)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9)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9).xlsx" TargetMode="External"/><Relationship Id="rId2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4145401963643"/>
          <c:y val="0.0168361959653669"/>
          <c:w val="0.858076820258579"/>
          <c:h val="0.927043150816743"/>
        </c:manualLayout>
      </c:layout>
      <c:lineChart>
        <c:grouping val="standard"/>
        <c:varyColors val="0"/>
        <c:ser>
          <c:idx val="0"/>
          <c:order val="0"/>
          <c:tx>
            <c:strRef>
              <c:f>Data!$E$20</c:f>
              <c:strCache>
                <c:ptCount val="1"/>
                <c:pt idx="0">
                  <c:v>India</c:v>
                </c:pt>
              </c:strCache>
            </c:strRef>
          </c:tx>
          <c:marker>
            <c:symbol val="none"/>
          </c:marker>
          <c:cat>
            <c:numRef>
              <c:f>Data!$D$21:$D$38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Data!$E$21:$E$38</c:f>
              <c:numCache>
                <c:formatCode>_-* #,##0_-;\-* #,##0_-;_-* "-"??_-;_-@_-</c:formatCode>
                <c:ptCount val="18"/>
                <c:pt idx="0">
                  <c:v>1.02189E9</c:v>
                </c:pt>
                <c:pt idx="1">
                  <c:v>9.6528E8</c:v>
                </c:pt>
                <c:pt idx="2">
                  <c:v>9.1633E8</c:v>
                </c:pt>
                <c:pt idx="3">
                  <c:v>7.1015E8</c:v>
                </c:pt>
                <c:pt idx="4">
                  <c:v>9.8873E8</c:v>
                </c:pt>
                <c:pt idx="5">
                  <c:v>8.8304E8</c:v>
                </c:pt>
                <c:pt idx="6">
                  <c:v>4.4679E8</c:v>
                </c:pt>
                <c:pt idx="7">
                  <c:v>1.5564E8</c:v>
                </c:pt>
                <c:pt idx="8">
                  <c:v>1.05156E9</c:v>
                </c:pt>
                <c:pt idx="9">
                  <c:v>8.638E8</c:v>
                </c:pt>
                <c:pt idx="10">
                  <c:v>1.0039E9</c:v>
                </c:pt>
                <c:pt idx="11">
                  <c:v>1.67865E9</c:v>
                </c:pt>
                <c:pt idx="12">
                  <c:v>1.67699E9</c:v>
                </c:pt>
                <c:pt idx="13">
                  <c:v>2.31928E9</c:v>
                </c:pt>
                <c:pt idx="14">
                  <c:v>2.13902E9</c:v>
                </c:pt>
                <c:pt idx="15">
                  <c:v>1.60734E9</c:v>
                </c:pt>
                <c:pt idx="16">
                  <c:v>1.97376E9</c:v>
                </c:pt>
                <c:pt idx="17">
                  <c:v>1.93267E9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Data!$F$20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Data!$D$21:$D$38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Data!$F$21:$F$38</c:f>
              <c:numCache>
                <c:formatCode>_-* #,##0_-;\-* #,##0_-;_-* "-"??_-;_-@_-</c:formatCode>
                <c:ptCount val="18"/>
                <c:pt idx="0">
                  <c:v>1.26883E9</c:v>
                </c:pt>
                <c:pt idx="1">
                  <c:v>1.7798E9</c:v>
                </c:pt>
                <c:pt idx="2">
                  <c:v>1.89359E9</c:v>
                </c:pt>
                <c:pt idx="3">
                  <c:v>1.29824E9</c:v>
                </c:pt>
                <c:pt idx="4">
                  <c:v>1.11958E9</c:v>
                </c:pt>
                <c:pt idx="5">
                  <c:v>1.26915E9</c:v>
                </c:pt>
                <c:pt idx="6">
                  <c:v>1.21125E9</c:v>
                </c:pt>
                <c:pt idx="7">
                  <c:v>1.65959E9</c:v>
                </c:pt>
                <c:pt idx="8">
                  <c:v>1.75779E9</c:v>
                </c:pt>
                <c:pt idx="9">
                  <c:v>1.21843E9</c:v>
                </c:pt>
                <c:pt idx="10">
                  <c:v>1.45967E9</c:v>
                </c:pt>
                <c:pt idx="11">
                  <c:v>1.44909E9</c:v>
                </c:pt>
                <c:pt idx="12">
                  <c:v>1.23139E9</c:v>
                </c:pt>
                <c:pt idx="13">
                  <c:v>7.9003E8</c:v>
                </c:pt>
                <c:pt idx="14">
                  <c:v>7.509E8</c:v>
                </c:pt>
                <c:pt idx="15">
                  <c:v>2.7763E8</c:v>
                </c:pt>
                <c:pt idx="16">
                  <c:v>-1.2416E8</c:v>
                </c:pt>
                <c:pt idx="17">
                  <c:v>-3.01E8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0691512"/>
        <c:axId val="2100654472"/>
      </c:lineChart>
      <c:catAx>
        <c:axId val="2100691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0654472"/>
        <c:crosses val="autoZero"/>
        <c:auto val="1"/>
        <c:lblAlgn val="ctr"/>
        <c:lblOffset val="100"/>
        <c:noMultiLvlLbl val="0"/>
      </c:catAx>
      <c:valAx>
        <c:axId val="2100654472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210069151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8248742797099"/>
          <c:y val="0.0482311968115761"/>
          <c:w val="0.870594070246482"/>
          <c:h val="0.937299444144951"/>
        </c:manualLayout>
      </c:layout>
      <c:lineChart>
        <c:grouping val="standard"/>
        <c:varyColors val="0"/>
        <c:ser>
          <c:idx val="0"/>
          <c:order val="0"/>
          <c:tx>
            <c:strRef>
              <c:f>Data!$H$20</c:f>
              <c:strCache>
                <c:ptCount val="1"/>
                <c:pt idx="0">
                  <c:v>Indonesia</c:v>
                </c:pt>
              </c:strCache>
            </c:strRef>
          </c:tx>
          <c:marker>
            <c:symbol val="none"/>
          </c:marker>
          <c:cat>
            <c:numRef>
              <c:f>Data!$G$21:$G$38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Data!$H$21:$H$38</c:f>
              <c:numCache>
                <c:formatCode>_-* #,##0_-;\-* #,##0_-;_-* "-"??_-;_-@_-</c:formatCode>
                <c:ptCount val="18"/>
                <c:pt idx="0">
                  <c:v>7.8366E8</c:v>
                </c:pt>
                <c:pt idx="1">
                  <c:v>1.25242E9</c:v>
                </c:pt>
                <c:pt idx="2">
                  <c:v>2.1125E9</c:v>
                </c:pt>
                <c:pt idx="3">
                  <c:v>1.58545E9</c:v>
                </c:pt>
                <c:pt idx="4">
                  <c:v>1.39653E9</c:v>
                </c:pt>
                <c:pt idx="5">
                  <c:v>1.20061E9</c:v>
                </c:pt>
                <c:pt idx="6">
                  <c:v>1.63859E9</c:v>
                </c:pt>
                <c:pt idx="7">
                  <c:v>-5.786E7</c:v>
                </c:pt>
                <c:pt idx="8">
                  <c:v>2.33324E9</c:v>
                </c:pt>
                <c:pt idx="9">
                  <c:v>7.6194E8</c:v>
                </c:pt>
                <c:pt idx="10">
                  <c:v>5.2597E8</c:v>
                </c:pt>
                <c:pt idx="11">
                  <c:v>6.4818E8</c:v>
                </c:pt>
                <c:pt idx="12">
                  <c:v>4.4652E8</c:v>
                </c:pt>
                <c:pt idx="13">
                  <c:v>1.09103E9</c:v>
                </c:pt>
                <c:pt idx="14">
                  <c:v>2.42E8</c:v>
                </c:pt>
                <c:pt idx="15">
                  <c:v>4.713E7</c:v>
                </c:pt>
                <c:pt idx="16">
                  <c:v>7.982E7</c:v>
                </c:pt>
                <c:pt idx="17">
                  <c:v>-2.8268E8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Data!$I$20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Data!$G$21:$G$38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Data!$I$21:$I$38</c:f>
              <c:numCache>
                <c:formatCode>_-* #,##0_-;\-* #,##0_-;_-* "-"??_-;_-@_-</c:formatCode>
                <c:ptCount val="18"/>
                <c:pt idx="0">
                  <c:v>-2.43E8</c:v>
                </c:pt>
                <c:pt idx="1">
                  <c:v>1.9945E8</c:v>
                </c:pt>
                <c:pt idx="2">
                  <c:v>1.4191E8</c:v>
                </c:pt>
                <c:pt idx="3">
                  <c:v>4.374E7</c:v>
                </c:pt>
                <c:pt idx="4">
                  <c:v>2.539E7</c:v>
                </c:pt>
                <c:pt idx="5">
                  <c:v>8.597E7</c:v>
                </c:pt>
                <c:pt idx="6">
                  <c:v>1.0398E8</c:v>
                </c:pt>
                <c:pt idx="7">
                  <c:v>2.9416E8</c:v>
                </c:pt>
                <c:pt idx="8">
                  <c:v>2.003E7</c:v>
                </c:pt>
                <c:pt idx="9">
                  <c:v>2.3248E8</c:v>
                </c:pt>
                <c:pt idx="10">
                  <c:v>1.9278E8</c:v>
                </c:pt>
                <c:pt idx="11">
                  <c:v>1.4999E8</c:v>
                </c:pt>
                <c:pt idx="12">
                  <c:v>1.3297E8</c:v>
                </c:pt>
                <c:pt idx="13">
                  <c:v>-1.362E7</c:v>
                </c:pt>
                <c:pt idx="14">
                  <c:v>2.565E7</c:v>
                </c:pt>
                <c:pt idx="15">
                  <c:v>9.09E6</c:v>
                </c:pt>
                <c:pt idx="16">
                  <c:v>-1.2999E8</c:v>
                </c:pt>
                <c:pt idx="17">
                  <c:v>-6.83E6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Data!$J$20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Data!$G$21:$G$38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Data!$J$21:$J$38</c:f>
              <c:numCache>
                <c:formatCode>_-* #,##0_-;\-* #,##0_-;_-* "-"??_-;_-@_-</c:formatCode>
                <c:ptCount val="18"/>
                <c:pt idx="0">
                  <c:v>6.1819E8</c:v>
                </c:pt>
                <c:pt idx="1">
                  <c:v>6.9035E8</c:v>
                </c:pt>
                <c:pt idx="2">
                  <c:v>1.01287E9</c:v>
                </c:pt>
                <c:pt idx="3">
                  <c:v>6.956E8</c:v>
                </c:pt>
                <c:pt idx="4">
                  <c:v>2.8122E8</c:v>
                </c:pt>
                <c:pt idx="5">
                  <c:v>2.9388E8</c:v>
                </c:pt>
                <c:pt idx="6">
                  <c:v>-9.5508E8</c:v>
                </c:pt>
                <c:pt idx="7">
                  <c:v>1.71E7</c:v>
                </c:pt>
                <c:pt idx="8">
                  <c:v>-1.9047E8</c:v>
                </c:pt>
                <c:pt idx="9">
                  <c:v>-2.5995E8</c:v>
                </c:pt>
                <c:pt idx="10">
                  <c:v>-3.6377E8</c:v>
                </c:pt>
                <c:pt idx="11">
                  <c:v>-6.7144E8</c:v>
                </c:pt>
                <c:pt idx="12">
                  <c:v>-7.114E7</c:v>
                </c:pt>
                <c:pt idx="13">
                  <c:v>-7.673E7</c:v>
                </c:pt>
                <c:pt idx="14">
                  <c:v>-1.6E8</c:v>
                </c:pt>
                <c:pt idx="15">
                  <c:v>-1.8303E8</c:v>
                </c:pt>
                <c:pt idx="16">
                  <c:v>-8.4E7</c:v>
                </c:pt>
                <c:pt idx="17">
                  <c:v>2.9107E8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7569304"/>
        <c:axId val="2097572312"/>
      </c:lineChart>
      <c:catAx>
        <c:axId val="2097569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97572312"/>
        <c:crosses val="autoZero"/>
        <c:auto val="1"/>
        <c:lblAlgn val="ctr"/>
        <c:lblOffset val="100"/>
        <c:noMultiLvlLbl val="0"/>
      </c:catAx>
      <c:valAx>
        <c:axId val="2097572312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20975693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5129862677106"/>
          <c:y val="0.0448965324940863"/>
          <c:w val="0.882713547923688"/>
          <c:h val="0.892398124420841"/>
        </c:manualLayout>
      </c:layout>
      <c:lineChart>
        <c:grouping val="standard"/>
        <c:varyColors val="0"/>
        <c:ser>
          <c:idx val="0"/>
          <c:order val="0"/>
          <c:tx>
            <c:strRef>
              <c:f>Data!$L$20</c:f>
              <c:strCache>
                <c:ptCount val="1"/>
                <c:pt idx="0">
                  <c:v>Cambodia</c:v>
                </c:pt>
              </c:strCache>
            </c:strRef>
          </c:tx>
          <c:marker>
            <c:symbol val="none"/>
          </c:marker>
          <c:cat>
            <c:numRef>
              <c:f>Data!$K$21:$K$38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Data!$L$21:$L$38</c:f>
              <c:numCache>
                <c:formatCode>_-* #,##0_-;\-* #,##0_-;_-* "-"??_-;_-@_-</c:formatCode>
                <c:ptCount val="18"/>
                <c:pt idx="0">
                  <c:v>2.631E8</c:v>
                </c:pt>
                <c:pt idx="1">
                  <c:v>2.638E8</c:v>
                </c:pt>
                <c:pt idx="2">
                  <c:v>1.9487E8</c:v>
                </c:pt>
                <c:pt idx="3">
                  <c:v>2.7476E8</c:v>
                </c:pt>
                <c:pt idx="4">
                  <c:v>2.9015E8</c:v>
                </c:pt>
                <c:pt idx="5">
                  <c:v>3.2324E8</c:v>
                </c:pt>
                <c:pt idx="6">
                  <c:v>3.4534E8</c:v>
                </c:pt>
                <c:pt idx="7">
                  <c:v>3.3308E8</c:v>
                </c:pt>
                <c:pt idx="8">
                  <c:v>3.8453E8</c:v>
                </c:pt>
                <c:pt idx="9">
                  <c:v>3.9092E8</c:v>
                </c:pt>
                <c:pt idx="10">
                  <c:v>4.9757E8</c:v>
                </c:pt>
                <c:pt idx="11">
                  <c:v>4.9736E8</c:v>
                </c:pt>
                <c:pt idx="12">
                  <c:v>5.1961E8</c:v>
                </c:pt>
                <c:pt idx="13">
                  <c:v>5.4443E8</c:v>
                </c:pt>
                <c:pt idx="14">
                  <c:v>5.4884E8</c:v>
                </c:pt>
                <c:pt idx="15">
                  <c:v>6.6856E8</c:v>
                </c:pt>
                <c:pt idx="16">
                  <c:v>5.6482E8</c:v>
                </c:pt>
                <c:pt idx="17">
                  <c:v>6.0013E8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Data!$M$20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Data!$K$21:$K$38</c:f>
              <c:numCache>
                <c:formatCode>General</c:formatCode>
                <c:ptCount val="18"/>
                <c:pt idx="0">
                  <c:v>1997.0</c:v>
                </c:pt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  <c:pt idx="11">
                  <c:v>2008.0</c:v>
                </c:pt>
                <c:pt idx="12">
                  <c:v>2009.0</c:v>
                </c:pt>
                <c:pt idx="13">
                  <c:v>2010.0</c:v>
                </c:pt>
                <c:pt idx="14">
                  <c:v>2011.0</c:v>
                </c:pt>
                <c:pt idx="15">
                  <c:v>2012.0</c:v>
                </c:pt>
                <c:pt idx="16">
                  <c:v>2013.0</c:v>
                </c:pt>
                <c:pt idx="17">
                  <c:v>2014.0</c:v>
                </c:pt>
              </c:numCache>
            </c:numRef>
          </c:cat>
          <c:val>
            <c:numRef>
              <c:f>Data!$M$21:$M$38</c:f>
              <c:numCache>
                <c:formatCode>_-* #,##0_-;\-* #,##0_-;_-* "-"??_-;_-@_-</c:formatCode>
                <c:ptCount val="18"/>
                <c:pt idx="0">
                  <c:v>6.1586E8</c:v>
                </c:pt>
                <c:pt idx="1">
                  <c:v>7.4632E8</c:v>
                </c:pt>
                <c:pt idx="2">
                  <c:v>1.04137E9</c:v>
                </c:pt>
                <c:pt idx="3">
                  <c:v>1.27434E9</c:v>
                </c:pt>
                <c:pt idx="4">
                  <c:v>8.7891E8</c:v>
                </c:pt>
                <c:pt idx="5">
                  <c:v>7.8665E8</c:v>
                </c:pt>
                <c:pt idx="6">
                  <c:v>1.01039E9</c:v>
                </c:pt>
                <c:pt idx="7">
                  <c:v>1.24408E9</c:v>
                </c:pt>
                <c:pt idx="8">
                  <c:v>1.31271E9</c:v>
                </c:pt>
                <c:pt idx="9">
                  <c:v>1.36018E9</c:v>
                </c:pt>
                <c:pt idx="10">
                  <c:v>1.58453E9</c:v>
                </c:pt>
                <c:pt idx="11">
                  <c:v>1.72221E9</c:v>
                </c:pt>
                <c:pt idx="12">
                  <c:v>2.1324E9</c:v>
                </c:pt>
                <c:pt idx="13">
                  <c:v>1.87231E9</c:v>
                </c:pt>
                <c:pt idx="14">
                  <c:v>2.23152E9</c:v>
                </c:pt>
                <c:pt idx="15">
                  <c:v>2.68948E9</c:v>
                </c:pt>
                <c:pt idx="16">
                  <c:v>2.43448E9</c:v>
                </c:pt>
                <c:pt idx="17">
                  <c:v>2.46562E9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7607848"/>
        <c:axId val="2097610888"/>
      </c:lineChart>
      <c:catAx>
        <c:axId val="2097607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97610888"/>
        <c:crosses val="autoZero"/>
        <c:auto val="1"/>
        <c:lblAlgn val="ctr"/>
        <c:lblOffset val="100"/>
        <c:noMultiLvlLbl val="0"/>
      </c:catAx>
      <c:valAx>
        <c:axId val="2097610888"/>
        <c:scaling>
          <c:orientation val="minMax"/>
        </c:scaling>
        <c:delete val="0"/>
        <c:axPos val="l"/>
        <c:majorGridlines/>
        <c:numFmt formatCode="_-* #,##0_-;\-* #,##0_-;_-* &quot;-&quot;??_-;_-@_-" sourceLinked="1"/>
        <c:majorTickMark val="out"/>
        <c:minorTickMark val="none"/>
        <c:tickLblPos val="nextTo"/>
        <c:crossAx val="20976078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0.62748</cdr:x>
      <cdr:y>0.04172</cdr:y>
    </cdr:from>
    <cdr:to>
      <cdr:x>0.73859</cdr:x>
      <cdr:y>0.24376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163930" y="18884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India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0.70748</cdr:x>
      <cdr:y>0.60942</cdr:y>
    </cdr:from>
    <cdr:to>
      <cdr:x>0.81859</cdr:x>
      <cdr:y>0.81145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822247" y="275821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China</a:t>
          </a:r>
          <a:endParaRPr lang="en-US" sz="2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0.51103</cdr:x>
      <cdr:y>0.18349</cdr:y>
    </cdr:from>
    <cdr:to>
      <cdr:x>0.61776</cdr:x>
      <cdr:y>0.35712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378006" y="96630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Indonesia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0.50713</cdr:x>
      <cdr:y>0.77986</cdr:y>
    </cdr:from>
    <cdr:to>
      <cdr:x>0.67749</cdr:x>
      <cdr:y>0.89409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344583" y="4106970"/>
          <a:ext cx="1459475" cy="6015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Thailand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0.1326</cdr:x>
      <cdr:y>0.68059</cdr:y>
    </cdr:from>
    <cdr:to>
      <cdr:x>0.23933</cdr:x>
      <cdr:y>0.85422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135968" y="35841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Malaysia</a:t>
          </a:r>
          <a:endParaRPr lang="en-US" sz="24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0.51709</cdr:x>
      <cdr:y>0.21255</cdr:y>
    </cdr:from>
    <cdr:to>
      <cdr:x>0.6282</cdr:x>
      <cdr:y>0.41458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255455" y="9619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Viet Nam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0.68496</cdr:x>
      <cdr:y>0.61128</cdr:y>
    </cdr:from>
    <cdr:to>
      <cdr:x>0.79607</cdr:x>
      <cdr:y>0.81332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636944" y="276663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800" dirty="0" smtClean="0"/>
            <a:t>Cambodia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0.87208</cdr:x>
      <cdr:y>0.77651</cdr:y>
    </cdr:from>
    <cdr:to>
      <cdr:x>0.97798</cdr:x>
      <cdr:y>0.88875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529945" y="3514436"/>
          <a:ext cx="914400" cy="508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$0.% billion</a:t>
          </a:r>
          <a:endParaRPr lang="en-US" sz="18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613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625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141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22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620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678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610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532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961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772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4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35268-588C-4A49-8DD9-3F09E32B1F7E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96908-402D-C845-B954-D42474C5E4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00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Foreign Aid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 462 Development Macroeconomics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590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Purpose of aid:</a:t>
            </a:r>
            <a:br>
              <a:rPr lang="en-US" dirty="0" smtClean="0"/>
            </a:br>
            <a:r>
              <a:rPr lang="en-US" sz="3100" dirty="0" smtClean="0"/>
              <a:t>Benefit poor countries (recipients)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Assist the development of poorer countries</a:t>
            </a:r>
          </a:p>
          <a:p>
            <a:pPr lvl="1"/>
            <a:r>
              <a:rPr lang="en-US" dirty="0" smtClean="0"/>
              <a:t>Improve the welfare of people in these countries</a:t>
            </a:r>
          </a:p>
          <a:p>
            <a:pPr lvl="1"/>
            <a:r>
              <a:rPr lang="en-US" dirty="0" smtClean="0"/>
              <a:t>Support economic growth</a:t>
            </a:r>
          </a:p>
          <a:p>
            <a:pPr lvl="1"/>
            <a:r>
              <a:rPr lang="en-US" dirty="0" smtClean="0"/>
              <a:t>Build infrastructure</a:t>
            </a:r>
          </a:p>
          <a:p>
            <a:pPr lvl="1"/>
            <a:r>
              <a:rPr lang="en-US" dirty="0" smtClean="0"/>
              <a:t>Reduce disease</a:t>
            </a:r>
          </a:p>
          <a:p>
            <a:pPr lvl="1"/>
            <a:r>
              <a:rPr lang="en-US" dirty="0" smtClean="0"/>
              <a:t>Increase education </a:t>
            </a:r>
          </a:p>
          <a:p>
            <a:r>
              <a:rPr lang="en-US" dirty="0" smtClean="0"/>
              <a:t>Respond to natural disasters</a:t>
            </a:r>
          </a:p>
          <a:p>
            <a:pPr lvl="1"/>
            <a:r>
              <a:rPr lang="en-US" dirty="0" smtClean="0"/>
              <a:t>Help people affected by drought, tsunami, hurricane, etc. </a:t>
            </a:r>
          </a:p>
          <a:p>
            <a:r>
              <a:rPr lang="en-US" dirty="0" smtClean="0"/>
              <a:t>Respond to man-made disasters</a:t>
            </a:r>
          </a:p>
          <a:p>
            <a:pPr lvl="1"/>
            <a:r>
              <a:rPr lang="en-US" dirty="0" smtClean="0"/>
              <a:t>Reconstruction after war (Iraq, Afghanistan, Cambodia)</a:t>
            </a:r>
          </a:p>
          <a:p>
            <a:pPr lvl="1"/>
            <a:r>
              <a:rPr lang="en-US" dirty="0" smtClean="0"/>
              <a:t>Marshall Plan: US helping Europe after WWII</a:t>
            </a:r>
          </a:p>
          <a:p>
            <a:pPr lvl="1"/>
            <a:r>
              <a:rPr lang="en-US" dirty="0" smtClean="0"/>
              <a:t>Dodge Plan: US and allies helping Japan after WWII</a:t>
            </a:r>
          </a:p>
          <a:p>
            <a:r>
              <a:rPr lang="en-US" dirty="0" smtClean="0"/>
              <a:t>Support the Balance of Payments</a:t>
            </a:r>
          </a:p>
          <a:p>
            <a:pPr lvl="1"/>
            <a:r>
              <a:rPr lang="en-US" dirty="0" smtClean="0"/>
              <a:t>IMF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25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</a:t>
            </a:r>
            <a:r>
              <a:rPr lang="en-US" dirty="0" smtClean="0"/>
              <a:t>urpose of aid:</a:t>
            </a:r>
            <a:br>
              <a:rPr lang="en-US" dirty="0" smtClean="0"/>
            </a:br>
            <a:r>
              <a:rPr lang="en-US" sz="3100" dirty="0" smtClean="0"/>
              <a:t>Benefit rich countries (donors)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Political interests</a:t>
            </a:r>
          </a:p>
          <a:p>
            <a:pPr lvl="1"/>
            <a:r>
              <a:rPr lang="en-US" dirty="0" smtClean="0"/>
              <a:t>Gain allies</a:t>
            </a:r>
          </a:p>
          <a:p>
            <a:pPr lvl="2"/>
            <a:r>
              <a:rPr lang="en-US" dirty="0" smtClean="0"/>
              <a:t>Poor countries votes with aid donor in UN</a:t>
            </a:r>
          </a:p>
          <a:p>
            <a:pPr lvl="2"/>
            <a:r>
              <a:rPr lang="en-US" dirty="0" smtClean="0"/>
              <a:t>Fight the spread of communism</a:t>
            </a:r>
          </a:p>
          <a:p>
            <a:pPr lvl="2"/>
            <a:r>
              <a:rPr lang="en-US" dirty="0" smtClean="0"/>
              <a:t>Taiwan: aid to countries that recognized it as separate from China</a:t>
            </a:r>
          </a:p>
          <a:p>
            <a:r>
              <a:rPr lang="en-US" dirty="0" smtClean="0"/>
              <a:t>Commercial interests</a:t>
            </a:r>
          </a:p>
          <a:p>
            <a:pPr lvl="1"/>
            <a:r>
              <a:rPr lang="en-US" dirty="0" smtClean="0"/>
              <a:t>Contracts for own companies, consultants, experts</a:t>
            </a:r>
          </a:p>
          <a:p>
            <a:pPr lvl="2"/>
            <a:r>
              <a:rPr lang="en-US" dirty="0" smtClean="0"/>
              <a:t>Canadian government lends money to Nepal to build road</a:t>
            </a:r>
          </a:p>
          <a:p>
            <a:pPr lvl="2"/>
            <a:r>
              <a:rPr lang="en-US" dirty="0" smtClean="0"/>
              <a:t>Canadian company is contracted to build the road</a:t>
            </a:r>
          </a:p>
          <a:p>
            <a:pPr lvl="2"/>
            <a:r>
              <a:rPr lang="en-US" dirty="0" smtClean="0"/>
              <a:t>Called “tied aid” </a:t>
            </a:r>
          </a:p>
          <a:p>
            <a:pPr lvl="1"/>
            <a:r>
              <a:rPr lang="en-US" dirty="0" smtClean="0"/>
              <a:t>Secure access to resources (minerals, oil)</a:t>
            </a:r>
          </a:p>
          <a:p>
            <a:pPr lvl="1"/>
            <a:r>
              <a:rPr lang="en-US" dirty="0" smtClean="0"/>
              <a:t>Get rid of excess commodities (food grains)</a:t>
            </a:r>
          </a:p>
          <a:p>
            <a:pPr lvl="1"/>
            <a:r>
              <a:rPr lang="en-US" dirty="0" smtClean="0"/>
              <a:t>Develop trade relations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939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561522" y="960085"/>
            <a:ext cx="2131390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Foreign Aid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1656522" y="3237948"/>
            <a:ext cx="2153478" cy="9144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Money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5499724" y="3237948"/>
            <a:ext cx="2153478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Policy Advice</a:t>
            </a:r>
            <a:endParaRPr lang="en-US" dirty="0"/>
          </a:p>
        </p:txBody>
      </p:sp>
      <p:cxnSp>
        <p:nvCxnSpPr>
          <p:cNvPr id="8" name="Straight Connector 7"/>
          <p:cNvCxnSpPr>
            <a:stCxn id="6" idx="2"/>
            <a:endCxn id="5" idx="6"/>
          </p:cNvCxnSpPr>
          <p:nvPr/>
        </p:nvCxnSpPr>
        <p:spPr>
          <a:xfrm flipH="1">
            <a:off x="3810000" y="3695148"/>
            <a:ext cx="168972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endCxn id="4" idx="2"/>
          </p:cNvCxnSpPr>
          <p:nvPr/>
        </p:nvCxnSpPr>
        <p:spPr>
          <a:xfrm flipH="1" flipV="1">
            <a:off x="4627217" y="1874485"/>
            <a:ext cx="38652" cy="182066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899369" y="5321874"/>
            <a:ext cx="33672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Conditionality </a:t>
            </a:r>
          </a:p>
          <a:p>
            <a:pPr algn="ctr"/>
            <a:r>
              <a:rPr lang="en-US" dirty="0" smtClean="0"/>
              <a:t>Donor provides money on condition that recipient changes/implements certain economic policies.</a:t>
            </a:r>
            <a:endParaRPr lang="en-US" dirty="0"/>
          </a:p>
        </p:txBody>
      </p:sp>
      <p:cxnSp>
        <p:nvCxnSpPr>
          <p:cNvPr id="19" name="Curved Connector 18"/>
          <p:cNvCxnSpPr>
            <a:stCxn id="6" idx="3"/>
            <a:endCxn id="5" idx="5"/>
          </p:cNvCxnSpPr>
          <p:nvPr/>
        </p:nvCxnSpPr>
        <p:spPr>
          <a:xfrm rot="5400000">
            <a:off x="4654862" y="2858205"/>
            <a:ext cx="12700" cy="2320464"/>
          </a:xfrm>
          <a:prstGeom prst="curvedConnector3">
            <a:avLst>
              <a:gd name="adj1" fmla="val 2854417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5136856" y="4513410"/>
            <a:ext cx="362868" cy="759794"/>
          </a:xfrm>
          <a:prstGeom prst="straightConnector1">
            <a:avLst/>
          </a:prstGeom>
          <a:ln w="57150" cmpd="sng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57200" y="5506540"/>
            <a:ext cx="21076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Only a portion of aid</a:t>
            </a:r>
          </a:p>
          <a:p>
            <a:pPr algn="ctr"/>
            <a:r>
              <a:rPr lang="en-US" dirty="0" smtClean="0"/>
              <a:t> has conditionality.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811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‘Official development assistance’</a:t>
            </a:r>
          </a:p>
          <a:p>
            <a:pPr lvl="1"/>
            <a:r>
              <a:rPr lang="en-US" dirty="0" smtClean="0"/>
              <a:t>Defined by </a:t>
            </a:r>
            <a:r>
              <a:rPr lang="en-US" dirty="0"/>
              <a:t>Development Assistance Committee (DAC) </a:t>
            </a:r>
            <a:r>
              <a:rPr lang="en-US" dirty="0" smtClean="0"/>
              <a:t>of OECD</a:t>
            </a:r>
            <a:endParaRPr lang="en-US" dirty="0"/>
          </a:p>
          <a:p>
            <a:r>
              <a:rPr lang="en-US" dirty="0" smtClean="0"/>
              <a:t>Official</a:t>
            </a:r>
          </a:p>
          <a:p>
            <a:pPr lvl="1"/>
            <a:r>
              <a:rPr lang="en-US" dirty="0" smtClean="0"/>
              <a:t>Provide by government(s)</a:t>
            </a:r>
            <a:r>
              <a:rPr lang="en-US" dirty="0"/>
              <a:t> </a:t>
            </a:r>
            <a:r>
              <a:rPr lang="en-US" dirty="0" smtClean="0"/>
              <a:t>or international agency (e.g. ADB)</a:t>
            </a:r>
          </a:p>
          <a:p>
            <a:pPr lvl="1"/>
            <a:r>
              <a:rPr lang="en-US" dirty="0" smtClean="0"/>
              <a:t>Provided to a government (receives the aid)</a:t>
            </a:r>
          </a:p>
          <a:p>
            <a:r>
              <a:rPr lang="en-US" dirty="0"/>
              <a:t>G</a:t>
            </a:r>
            <a:r>
              <a:rPr lang="en-US" dirty="0" smtClean="0"/>
              <a:t>rants and concessional lending</a:t>
            </a:r>
          </a:p>
          <a:p>
            <a:pPr lvl="1"/>
            <a:r>
              <a:rPr lang="en-US" dirty="0" smtClean="0"/>
              <a:t>Grant: </a:t>
            </a:r>
            <a:r>
              <a:rPr lang="en-US" dirty="0" smtClean="0"/>
              <a:t>no </a:t>
            </a:r>
            <a:r>
              <a:rPr lang="en-US" dirty="0" smtClean="0"/>
              <a:t>need to pay back</a:t>
            </a:r>
          </a:p>
          <a:p>
            <a:pPr lvl="1"/>
            <a:r>
              <a:rPr lang="en-US" dirty="0" smtClean="0"/>
              <a:t>Concessional</a:t>
            </a:r>
            <a:r>
              <a:rPr lang="en-US" dirty="0"/>
              <a:t>:</a:t>
            </a:r>
            <a:r>
              <a:rPr lang="en-US" dirty="0" smtClean="0"/>
              <a:t> means below market rates of interest</a:t>
            </a:r>
          </a:p>
          <a:p>
            <a:pPr lvl="1"/>
            <a:r>
              <a:rPr lang="en-US" dirty="0" smtClean="0"/>
              <a:t>Interest rates must be 25% below market rate</a:t>
            </a:r>
          </a:p>
          <a:p>
            <a:pPr lvl="2"/>
            <a:r>
              <a:rPr lang="en-US" dirty="0" smtClean="0"/>
              <a:t>Market rate often assumed to be 10%</a:t>
            </a:r>
          </a:p>
          <a:p>
            <a:r>
              <a:rPr lang="en-US" dirty="0" smtClean="0"/>
              <a:t>Development</a:t>
            </a:r>
          </a:p>
          <a:p>
            <a:pPr lvl="1"/>
            <a:r>
              <a:rPr lang="en-US" dirty="0" smtClean="0"/>
              <a:t>Excludes military aid</a:t>
            </a:r>
          </a:p>
          <a:p>
            <a:pPr lvl="1"/>
            <a:r>
              <a:rPr lang="en-US" dirty="0" smtClean="0"/>
              <a:t>Large “aid”</a:t>
            </a:r>
            <a:r>
              <a:rPr lang="en-US" dirty="0"/>
              <a:t> </a:t>
            </a:r>
            <a:r>
              <a:rPr lang="en-US" dirty="0" smtClean="0"/>
              <a:t>by US is military aid to Egypt and Israel</a:t>
            </a:r>
          </a:p>
        </p:txBody>
      </p:sp>
    </p:spTree>
    <p:extLst>
      <p:ext uri="{BB962C8B-B14F-4D97-AF65-F5344CB8AC3E}">
        <p14:creationId xmlns:p14="http://schemas.microsoft.com/office/powerpoint/2010/main" val="1406260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>Bilateral and Multilateral</a:t>
            </a:r>
            <a:br>
              <a:rPr lang="en-US" sz="4000" dirty="0" smtClean="0"/>
            </a:br>
            <a:r>
              <a:rPr lang="en-US" sz="3600" dirty="0" smtClean="0"/>
              <a:t>(both are “official”)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Bilateral aid</a:t>
            </a:r>
          </a:p>
          <a:p>
            <a:pPr lvl="1"/>
            <a:r>
              <a:rPr lang="en-US" dirty="0" smtClean="0"/>
              <a:t>Government to government</a:t>
            </a:r>
          </a:p>
          <a:p>
            <a:r>
              <a:rPr lang="en-US" dirty="0" smtClean="0"/>
              <a:t>Multilateral aid</a:t>
            </a:r>
          </a:p>
          <a:p>
            <a:pPr lvl="1"/>
            <a:r>
              <a:rPr lang="en-US" dirty="0" smtClean="0"/>
              <a:t>Multilateral institutions</a:t>
            </a:r>
          </a:p>
          <a:p>
            <a:pPr lvl="1"/>
            <a:r>
              <a:rPr lang="en-US" dirty="0" smtClean="0"/>
              <a:t>Shareholders or members are governments</a:t>
            </a:r>
          </a:p>
          <a:p>
            <a:pPr lvl="1"/>
            <a:r>
              <a:rPr lang="en-US" dirty="0" smtClean="0"/>
              <a:t>IMF, World Bank, regional development banks</a:t>
            </a:r>
          </a:p>
          <a:p>
            <a:pPr lvl="2"/>
            <a:r>
              <a:rPr lang="en-US" dirty="0" smtClean="0"/>
              <a:t>Lending at concessional and non concessional rates</a:t>
            </a:r>
          </a:p>
          <a:p>
            <a:pPr lvl="2"/>
            <a:r>
              <a:rPr lang="en-US" dirty="0" smtClean="0"/>
              <a:t>Concessional rate: less than 1% (fee not interest rate)</a:t>
            </a:r>
          </a:p>
          <a:p>
            <a:pPr lvl="1"/>
            <a:r>
              <a:rPr lang="en-US" dirty="0" smtClean="0"/>
              <a:t>United Nations agencies:</a:t>
            </a:r>
          </a:p>
          <a:p>
            <a:pPr lvl="2"/>
            <a:r>
              <a:rPr lang="en-US" dirty="0" smtClean="0"/>
              <a:t>UNICEF, UNIDO, UNHCR, UNDP, ILO, UNEP, UNIFEM, FAO, WHO, WFP, UNESCO, UNESCAP, IOM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 lending: only grants and technical assistance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453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NGOs</a:t>
            </a:r>
            <a:br>
              <a:rPr lang="en-US" dirty="0" smtClean="0"/>
            </a:br>
            <a:r>
              <a:rPr lang="en-US" sz="3100" dirty="0" smtClean="0"/>
              <a:t>Not “official”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Non-governmental organizations</a:t>
            </a:r>
          </a:p>
          <a:p>
            <a:pPr lvl="1"/>
            <a:r>
              <a:rPr lang="en-US" dirty="0" smtClean="0"/>
              <a:t>Charities</a:t>
            </a:r>
          </a:p>
          <a:p>
            <a:pPr lvl="1"/>
            <a:r>
              <a:rPr lang="en-US" dirty="0" smtClean="0"/>
              <a:t>Mostly based in rich countries</a:t>
            </a:r>
          </a:p>
          <a:p>
            <a:pPr lvl="2"/>
            <a:r>
              <a:rPr lang="en-US" dirty="0" smtClean="0"/>
              <a:t>Donations from public</a:t>
            </a:r>
          </a:p>
          <a:p>
            <a:pPr lvl="2"/>
            <a:r>
              <a:rPr lang="en-US" dirty="0" smtClean="0"/>
              <a:t>But also part funded by governments to carry out projects</a:t>
            </a:r>
          </a:p>
          <a:p>
            <a:pPr lvl="2"/>
            <a:r>
              <a:rPr lang="en-US" dirty="0" smtClean="0"/>
              <a:t>Examples</a:t>
            </a:r>
          </a:p>
          <a:p>
            <a:pPr lvl="3"/>
            <a:r>
              <a:rPr lang="en-US" dirty="0" smtClean="0"/>
              <a:t>CARE</a:t>
            </a:r>
          </a:p>
          <a:p>
            <a:pPr lvl="3"/>
            <a:r>
              <a:rPr lang="en-US" dirty="0" smtClean="0"/>
              <a:t>World Vision</a:t>
            </a:r>
          </a:p>
          <a:p>
            <a:pPr lvl="3"/>
            <a:r>
              <a:rPr lang="en-US" dirty="0" smtClean="0"/>
              <a:t>Oxfam</a:t>
            </a:r>
          </a:p>
          <a:p>
            <a:pPr lvl="3"/>
            <a:r>
              <a:rPr lang="en-US" dirty="0" smtClean="0"/>
              <a:t>Red Cross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ealthy people and their foundations</a:t>
            </a:r>
          </a:p>
          <a:p>
            <a:pPr lvl="2"/>
            <a:r>
              <a:rPr lang="en-US" dirty="0" smtClean="0"/>
              <a:t>Bill and Linda Gates Foundation</a:t>
            </a:r>
          </a:p>
          <a:p>
            <a:pPr lvl="2"/>
            <a:r>
              <a:rPr lang="en-US" dirty="0" smtClean="0"/>
              <a:t>Rockefeller Foundation</a:t>
            </a:r>
          </a:p>
          <a:p>
            <a:pPr lvl="2"/>
            <a:r>
              <a:rPr lang="en-US" dirty="0" smtClean="0"/>
              <a:t>Clinton Foundation</a:t>
            </a:r>
          </a:p>
          <a:p>
            <a:pPr marL="457200" lvl="1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12908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ODA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Net</a:t>
            </a:r>
          </a:p>
          <a:p>
            <a:pPr marL="457200" lvl="1" indent="0">
              <a:buNone/>
            </a:pPr>
            <a:r>
              <a:rPr lang="en-US" sz="2400" dirty="0" smtClean="0"/>
              <a:t>Net ODA = Aid received – loan repayments – aiding others </a:t>
            </a:r>
          </a:p>
          <a:p>
            <a:r>
              <a:rPr lang="en-US" dirty="0" smtClean="0"/>
              <a:t>Upper-middle</a:t>
            </a:r>
            <a:r>
              <a:rPr lang="en-US" dirty="0"/>
              <a:t>-</a:t>
            </a:r>
            <a:r>
              <a:rPr lang="en-US" dirty="0" smtClean="0"/>
              <a:t>income countries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eceiving less new aid</a:t>
            </a:r>
          </a:p>
          <a:p>
            <a:pPr lvl="1"/>
            <a:r>
              <a:rPr lang="en-US" dirty="0" smtClean="0"/>
              <a:t>Paying back loans</a:t>
            </a:r>
          </a:p>
          <a:p>
            <a:pPr lvl="1"/>
            <a:r>
              <a:rPr lang="en-US" dirty="0" smtClean="0"/>
              <a:t>Give aid to other countries (Thailand to Myanmar)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et ODA can be negative</a:t>
            </a:r>
          </a:p>
          <a:p>
            <a:pPr lvl="2"/>
            <a:r>
              <a:rPr lang="en-US" dirty="0" smtClean="0"/>
              <a:t>Net financial outflow</a:t>
            </a:r>
          </a:p>
          <a:p>
            <a:r>
              <a:rPr lang="en-US" dirty="0" smtClean="0"/>
              <a:t>Low- and lower-middle-income countries</a:t>
            </a:r>
          </a:p>
          <a:p>
            <a:pPr lvl="1"/>
            <a:r>
              <a:rPr lang="en-US" dirty="0" smtClean="0"/>
              <a:t>Net ODA </a:t>
            </a:r>
            <a:r>
              <a:rPr lang="en-US" dirty="0"/>
              <a:t>(</a:t>
            </a:r>
            <a:r>
              <a:rPr lang="en-US" dirty="0" smtClean="0"/>
              <a:t>usually) positive</a:t>
            </a:r>
          </a:p>
          <a:p>
            <a:pPr lvl="2"/>
            <a:r>
              <a:rPr lang="en-US" dirty="0" smtClean="0"/>
              <a:t>Net financial inflow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69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China</a:t>
            </a:r>
          </a:p>
          <a:p>
            <a:r>
              <a:rPr lang="en-US" dirty="0" smtClean="0"/>
              <a:t>India</a:t>
            </a:r>
          </a:p>
          <a:p>
            <a:r>
              <a:rPr lang="en-US" dirty="0" smtClean="0"/>
              <a:t>Thailand</a:t>
            </a:r>
          </a:p>
          <a:p>
            <a:r>
              <a:rPr lang="en-US" dirty="0" smtClean="0"/>
              <a:t>Indonesia</a:t>
            </a:r>
          </a:p>
          <a:p>
            <a:r>
              <a:rPr lang="en-US" dirty="0" smtClean="0"/>
              <a:t>Malaysia</a:t>
            </a:r>
          </a:p>
          <a:p>
            <a:r>
              <a:rPr lang="en-US" dirty="0" smtClean="0"/>
              <a:t>Cambodia</a:t>
            </a:r>
          </a:p>
          <a:p>
            <a:r>
              <a:rPr lang="en-US" dirty="0" smtClean="0"/>
              <a:t>Viet Nam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94364" y="1600200"/>
            <a:ext cx="5292436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Net ODA: Which countries on the left have positive (net inflow) and which have negative (net outflow)?</a:t>
            </a:r>
          </a:p>
          <a:p>
            <a:endParaRPr lang="en-US" dirty="0"/>
          </a:p>
          <a:p>
            <a:r>
              <a:rPr lang="en-US" dirty="0" smtClean="0"/>
              <a:t>Which country had the largest net ODA inflow?</a:t>
            </a:r>
          </a:p>
          <a:p>
            <a:endParaRPr lang="en-US" dirty="0"/>
          </a:p>
          <a:p>
            <a:r>
              <a:rPr lang="en-US" dirty="0" smtClean="0"/>
              <a:t>Which country had the largest net ODA outflow?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37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Net ODA – India and China</a:t>
            </a:r>
            <a:br>
              <a:rPr lang="en-US" sz="3600" dirty="0" smtClean="0"/>
            </a:br>
            <a:r>
              <a:rPr lang="en-US" sz="2200" dirty="0" smtClean="0"/>
              <a:t>US$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0984647"/>
              </p:ext>
            </p:extLst>
          </p:nvPr>
        </p:nvGraphicFramePr>
        <p:xfrm>
          <a:off x="167115" y="1417638"/>
          <a:ext cx="8845977" cy="52877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56356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>Net ODA </a:t>
            </a:r>
            <a:br>
              <a:rPr lang="en-US" sz="4000" dirty="0" smtClean="0"/>
            </a:br>
            <a:r>
              <a:rPr lang="en-US" sz="3100" dirty="0" smtClean="0"/>
              <a:t>Indonesia, Thailand, Malaysia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US$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1062658"/>
              </p:ext>
            </p:extLst>
          </p:nvPr>
        </p:nvGraphicFramePr>
        <p:xfrm>
          <a:off x="200539" y="1417638"/>
          <a:ext cx="8823695" cy="5266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0865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ODA – Cambodia and Viet Nam</a:t>
            </a:r>
            <a:br>
              <a:rPr lang="en-US" sz="3200" dirty="0" smtClean="0"/>
            </a:br>
            <a:r>
              <a:rPr lang="en-US" sz="2800" dirty="0" smtClean="0"/>
              <a:t>(</a:t>
            </a:r>
            <a:r>
              <a:rPr lang="en-US" sz="2800" dirty="0"/>
              <a:t>a</a:t>
            </a:r>
            <a:r>
              <a:rPr lang="en-US" sz="2800" dirty="0" smtClean="0"/>
              <a:t>nnual net inflow)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5474955"/>
              </p:ext>
            </p:extLst>
          </p:nvPr>
        </p:nvGraphicFramePr>
        <p:xfrm>
          <a:off x="242455" y="1600200"/>
          <a:ext cx="8634467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654637" y="1743486"/>
            <a:ext cx="1222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$2.5 billion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3038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</a:t>
            </a:r>
            <a:r>
              <a:rPr lang="en-US" dirty="0" smtClean="0"/>
              <a:t>id might impact economic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Adds to capital stock - K</a:t>
            </a:r>
          </a:p>
          <a:p>
            <a:pPr lvl="1"/>
            <a:r>
              <a:rPr lang="en-US" dirty="0" smtClean="0"/>
              <a:t>Roads, railways, bridges, electrical power</a:t>
            </a:r>
          </a:p>
          <a:p>
            <a:r>
              <a:rPr lang="en-US" dirty="0" smtClean="0"/>
              <a:t>Support increased human capital – H</a:t>
            </a:r>
          </a:p>
          <a:p>
            <a:pPr lvl="1"/>
            <a:r>
              <a:rPr lang="en-US" dirty="0" smtClean="0"/>
              <a:t>Education and training programs</a:t>
            </a:r>
          </a:p>
          <a:p>
            <a:pPr lvl="1"/>
            <a:r>
              <a:rPr lang="en-US" dirty="0" smtClean="0"/>
              <a:t>Health programs</a:t>
            </a:r>
          </a:p>
          <a:p>
            <a:r>
              <a:rPr lang="en-US" dirty="0" smtClean="0"/>
              <a:t>Develop technology (?) – A</a:t>
            </a:r>
          </a:p>
          <a:p>
            <a:pPr lvl="1"/>
            <a:r>
              <a:rPr lang="en-US" dirty="0" smtClean="0"/>
              <a:t>Not a lot of aid goes to technology or industry</a:t>
            </a:r>
          </a:p>
          <a:p>
            <a:pPr lvl="1"/>
            <a:r>
              <a:rPr lang="en-US" dirty="0" smtClean="0"/>
              <a:t>Most technology aid is to agriculture</a:t>
            </a:r>
          </a:p>
          <a:p>
            <a:pPr lvl="1"/>
            <a:r>
              <a:rPr lang="en-US" dirty="0" smtClean="0"/>
              <a:t>Development and adoption of better techniques</a:t>
            </a:r>
          </a:p>
          <a:p>
            <a:pPr lvl="2"/>
            <a:r>
              <a:rPr lang="en-US" dirty="0" smtClean="0"/>
              <a:t>New high yielding seeds</a:t>
            </a:r>
          </a:p>
          <a:p>
            <a:pPr lvl="2"/>
            <a:r>
              <a:rPr lang="en-US" dirty="0" smtClean="0"/>
              <a:t>Cultivation techniques, fertilizers</a:t>
            </a:r>
          </a:p>
          <a:p>
            <a:pPr lvl="1"/>
            <a:r>
              <a:rPr lang="en-US" dirty="0" smtClean="0"/>
              <a:t>International Rice Research Institute (IRRI) in Philippines</a:t>
            </a:r>
          </a:p>
          <a:p>
            <a:pPr lvl="2"/>
            <a:r>
              <a:rPr lang="en-US" dirty="0" smtClean="0"/>
              <a:t>New seed varieties which supported Asian green revolution in the 1960s</a:t>
            </a:r>
          </a:p>
          <a:p>
            <a:pPr lvl="2"/>
            <a:r>
              <a:rPr lang="en-US" dirty="0" smtClean="0"/>
              <a:t>Helped to avoid famine and improve farm </a:t>
            </a:r>
            <a:r>
              <a:rPr lang="en-US" dirty="0" smtClean="0"/>
              <a:t>output</a:t>
            </a:r>
          </a:p>
          <a:p>
            <a:r>
              <a:rPr lang="en-US" dirty="0" smtClean="0"/>
              <a:t>Better economic policies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782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types of aid – 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Emergency and humanitarian </a:t>
            </a:r>
          </a:p>
          <a:p>
            <a:pPr marL="400050" lvl="1" indent="0">
              <a:buNone/>
            </a:pPr>
            <a:r>
              <a:rPr lang="en-US" dirty="0"/>
              <a:t>	</a:t>
            </a:r>
            <a:r>
              <a:rPr lang="en-US" dirty="0" smtClean="0"/>
              <a:t>	Natural disasters, war zones, etc.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Aid with long-term effects</a:t>
            </a:r>
          </a:p>
          <a:p>
            <a:pPr marL="457200" lvl="1" indent="0">
              <a:buNone/>
            </a:pPr>
            <a:r>
              <a:rPr lang="en-US" dirty="0" smtClean="0"/>
              <a:t>	Education, health, environment, democracy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Infrastructure and agriculture support</a:t>
            </a:r>
          </a:p>
          <a:p>
            <a:pPr marL="457200" lvl="1" indent="0">
              <a:buNone/>
            </a:pPr>
            <a:r>
              <a:rPr lang="en-US" dirty="0" smtClean="0"/>
              <a:t>	Road, ports, electricity</a:t>
            </a:r>
          </a:p>
          <a:p>
            <a:pPr lvl="1"/>
            <a:endParaRPr lang="en-US" dirty="0"/>
          </a:p>
          <a:p>
            <a:r>
              <a:rPr lang="en-US" dirty="0" smtClean="0"/>
              <a:t>Question: Which types of aid are correlated with higher economic growth?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198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Does aid impact growth?</a:t>
            </a:r>
            <a:br>
              <a:rPr lang="en-US" dirty="0" smtClean="0"/>
            </a:br>
            <a:r>
              <a:rPr lang="en-US" sz="3100" dirty="0" smtClean="0"/>
              <a:t>Unconditional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Unconditional correlation does not exist</a:t>
            </a:r>
          </a:p>
          <a:p>
            <a:pPr lvl="1"/>
            <a:r>
              <a:rPr lang="en-US" dirty="0" smtClean="0"/>
              <a:t>Plot net ODA (% GDP) against GDP p.c. growth</a:t>
            </a:r>
          </a:p>
          <a:p>
            <a:pPr lvl="1"/>
            <a:r>
              <a:rPr lang="en-US" dirty="0" smtClean="0"/>
              <a:t>No pattern, dots all over the place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Aid may not have an impact</a:t>
            </a:r>
          </a:p>
          <a:p>
            <a:pPr lvl="1"/>
            <a:r>
              <a:rPr lang="en-US" dirty="0" smtClean="0"/>
              <a:t>Aid is going to slow growing countries</a:t>
            </a:r>
          </a:p>
          <a:p>
            <a:pPr lvl="2"/>
            <a:r>
              <a:rPr lang="en-US" dirty="0" smtClean="0"/>
              <a:t>That’s why they get aid!</a:t>
            </a:r>
          </a:p>
          <a:p>
            <a:pPr lvl="1"/>
            <a:r>
              <a:rPr lang="en-US" dirty="0" smtClean="0"/>
              <a:t>Other factors may affect the effectiveness of aid</a:t>
            </a:r>
          </a:p>
          <a:p>
            <a:pPr lvl="1"/>
            <a:r>
              <a:rPr lang="en-US" dirty="0" smtClean="0"/>
              <a:t>Aid may take long time to have impact</a:t>
            </a:r>
          </a:p>
          <a:p>
            <a:pPr lvl="2"/>
            <a:r>
              <a:rPr lang="en-US" dirty="0" smtClean="0"/>
              <a:t>For example, aid for health and education</a:t>
            </a:r>
          </a:p>
          <a:p>
            <a:pPr lvl="2"/>
            <a:r>
              <a:rPr lang="en-US" dirty="0" smtClean="0"/>
              <a:t>Hard to evaluate full impact on GDP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1081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Does aid impact growth?</a:t>
            </a:r>
            <a:br>
              <a:rPr lang="en-US" dirty="0" smtClean="0"/>
            </a:br>
            <a:r>
              <a:rPr lang="en-US" sz="3100" dirty="0" smtClean="0"/>
              <a:t>Conditional and Timing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Conditional story is different</a:t>
            </a:r>
          </a:p>
          <a:p>
            <a:r>
              <a:rPr lang="en-US" dirty="0" smtClean="0"/>
              <a:t>Control for:</a:t>
            </a:r>
          </a:p>
          <a:p>
            <a:pPr lvl="1"/>
            <a:r>
              <a:rPr lang="en-US" dirty="0" smtClean="0"/>
              <a:t>Political conflict</a:t>
            </a:r>
          </a:p>
          <a:p>
            <a:pPr lvl="1"/>
            <a:r>
              <a:rPr lang="en-US" dirty="0" smtClean="0"/>
              <a:t>Quality of institutions</a:t>
            </a:r>
          </a:p>
          <a:p>
            <a:pPr lvl="1"/>
            <a:r>
              <a:rPr lang="en-US" dirty="0" smtClean="0"/>
              <a:t>Policies</a:t>
            </a:r>
          </a:p>
          <a:p>
            <a:pPr lvl="1"/>
            <a:r>
              <a:rPr lang="en-US" dirty="0" smtClean="0"/>
              <a:t>Geography</a:t>
            </a:r>
          </a:p>
          <a:p>
            <a:r>
              <a:rPr lang="en-US" dirty="0" smtClean="0"/>
              <a:t>Then there is a positive correlation	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etween the level of aid and economic </a:t>
            </a:r>
            <a:r>
              <a:rPr lang="en-US" dirty="0" smtClean="0"/>
              <a:t>growth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“Counting Chickens when </a:t>
            </a:r>
            <a:r>
              <a:rPr lang="en-US" smtClean="0"/>
              <a:t>they Hatch</a:t>
            </a:r>
            <a:r>
              <a:rPr lang="en-US" dirty="0" smtClean="0"/>
              <a:t>: Timing and </a:t>
            </a:r>
            <a:r>
              <a:rPr lang="en-US" smtClean="0"/>
              <a:t>the Effects of Aid on Growth</a:t>
            </a:r>
            <a:r>
              <a:rPr lang="en-US" dirty="0" smtClean="0"/>
              <a:t>,” Clemens, </a:t>
            </a:r>
            <a:r>
              <a:rPr lang="en-US" dirty="0" err="1" smtClean="0"/>
              <a:t>Radelet</a:t>
            </a:r>
            <a:r>
              <a:rPr lang="en-US" dirty="0" smtClean="0"/>
              <a:t>, </a:t>
            </a:r>
            <a:r>
              <a:rPr lang="en-US" dirty="0" err="1" smtClean="0"/>
              <a:t>Bhavnani</a:t>
            </a:r>
            <a:r>
              <a:rPr lang="en-US" dirty="0" smtClean="0"/>
              <a:t> and </a:t>
            </a:r>
            <a:r>
              <a:rPr lang="en-US" dirty="0" err="1" smtClean="0"/>
              <a:t>Bazzi</a:t>
            </a:r>
            <a:r>
              <a:rPr lang="en-US" dirty="0" smtClean="0"/>
              <a:t>, </a:t>
            </a:r>
            <a:r>
              <a:rPr lang="en-US" i="1" dirty="0" smtClean="0"/>
              <a:t>Economic Journal</a:t>
            </a:r>
            <a:r>
              <a:rPr lang="en-US" dirty="0" smtClean="0"/>
              <a:t>, 2011</a:t>
            </a:r>
          </a:p>
          <a:p>
            <a:pPr lvl="1"/>
            <a:r>
              <a:rPr lang="en-US" dirty="0" smtClean="0"/>
              <a:t>Aid occurs now but effects in future</a:t>
            </a:r>
          </a:p>
          <a:p>
            <a:pPr lvl="1"/>
            <a:r>
              <a:rPr lang="en-US" dirty="0" smtClean="0"/>
              <a:t>Therefore must try to measure future effects, not current ones</a:t>
            </a:r>
          </a:p>
          <a:p>
            <a:pPr lvl="1"/>
            <a:r>
              <a:rPr lang="en-US" dirty="0" smtClean="0"/>
              <a:t>They find modest but positive impact of aid on growth</a:t>
            </a:r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042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918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Benefits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</a:t>
            </a:r>
            <a:r>
              <a:rPr lang="en-US" sz="3100" dirty="0" smtClean="0"/>
              <a:t>Not related to growth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Many projects do have an impact</a:t>
            </a:r>
          </a:p>
          <a:p>
            <a:pPr lvl="1"/>
            <a:r>
              <a:rPr lang="en-US" dirty="0"/>
              <a:t>But impact not large enough to affect </a:t>
            </a:r>
            <a:r>
              <a:rPr lang="en-US" dirty="0" smtClean="0"/>
              <a:t>GDP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oost </a:t>
            </a:r>
            <a:r>
              <a:rPr lang="en-US" dirty="0"/>
              <a:t>economic activity and improve lives in </a:t>
            </a:r>
            <a:r>
              <a:rPr lang="en-US" dirty="0" smtClean="0"/>
              <a:t>local areas</a:t>
            </a:r>
            <a:endParaRPr lang="en-US" dirty="0"/>
          </a:p>
          <a:p>
            <a:pPr lvl="1"/>
            <a:r>
              <a:rPr lang="en-US" dirty="0" smtClean="0"/>
              <a:t>Designed to aid specific people</a:t>
            </a:r>
          </a:p>
          <a:p>
            <a:pPr lvl="2"/>
            <a:r>
              <a:rPr lang="en-US" dirty="0" smtClean="0"/>
              <a:t>Poor or farmers or women or children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Calculate rate of return of aid project</a:t>
            </a:r>
          </a:p>
          <a:p>
            <a:pPr lvl="1"/>
            <a:r>
              <a:rPr lang="en-US" dirty="0" smtClean="0"/>
              <a:t>Aid project is like an investment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Not all aid projects are beneficial</a:t>
            </a:r>
          </a:p>
          <a:p>
            <a:pPr lvl="2"/>
            <a:r>
              <a:rPr lang="en-US" dirty="0" smtClean="0"/>
              <a:t>Wasteful</a:t>
            </a:r>
          </a:p>
          <a:p>
            <a:pPr lvl="2"/>
            <a:r>
              <a:rPr lang="en-US" dirty="0" smtClean="0"/>
              <a:t>Poorly designed and implemented</a:t>
            </a:r>
          </a:p>
          <a:p>
            <a:pPr lvl="2"/>
            <a:r>
              <a:rPr lang="en-US" dirty="0" smtClean="0"/>
              <a:t>Corruption</a:t>
            </a: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118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Donor health initiatives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Eradicated smallpox in 1977</a:t>
            </a:r>
          </a:p>
          <a:p>
            <a:r>
              <a:rPr lang="en-US" dirty="0" smtClean="0"/>
              <a:t>Eradicated polio (nearly)</a:t>
            </a:r>
          </a:p>
          <a:p>
            <a:pPr lvl="1"/>
            <a:r>
              <a:rPr lang="en-US" dirty="0" smtClean="0"/>
              <a:t>Global Polio Eradication Initiative, WHO and others</a:t>
            </a:r>
          </a:p>
          <a:p>
            <a:r>
              <a:rPr lang="en-US" dirty="0" smtClean="0"/>
              <a:t>River blindness in West Africa</a:t>
            </a:r>
          </a:p>
          <a:p>
            <a:pPr lvl="1"/>
            <a:r>
              <a:rPr lang="en-US" dirty="0" err="1" smtClean="0"/>
              <a:t>Onchocerciasis</a:t>
            </a:r>
            <a:r>
              <a:rPr lang="en-US" dirty="0" smtClean="0"/>
              <a:t>, blackfly borne disease, near fast flowing water</a:t>
            </a:r>
          </a:p>
          <a:p>
            <a:pPr lvl="1"/>
            <a:r>
              <a:rPr lang="en-US" dirty="0" smtClean="0"/>
              <a:t>In 1974, 2.5 m of 30 m people in W. Africa affected</a:t>
            </a:r>
          </a:p>
          <a:p>
            <a:pPr lvl="1"/>
            <a:r>
              <a:rPr lang="en-US" dirty="0" smtClean="0"/>
              <a:t>100,000 were blind</a:t>
            </a:r>
          </a:p>
          <a:p>
            <a:pPr lvl="1"/>
            <a:r>
              <a:rPr lang="en-US" dirty="0" smtClean="0"/>
              <a:t>18-year program (WHO, World Bank, FAO, UNDP, 22 </a:t>
            </a:r>
            <a:r>
              <a:rPr lang="en-US" dirty="0" err="1" smtClean="0"/>
              <a:t>bilaterals</a:t>
            </a:r>
            <a:r>
              <a:rPr lang="en-US" dirty="0" smtClean="0"/>
              <a:t>, Merck (pharm company), $560 m</a:t>
            </a:r>
          </a:p>
          <a:p>
            <a:pPr lvl="1"/>
            <a:r>
              <a:rPr lang="en-US" dirty="0" smtClean="0"/>
              <a:t>600,000 cases of blindness prevented, </a:t>
            </a:r>
          </a:p>
          <a:p>
            <a:pPr lvl="1"/>
            <a:r>
              <a:rPr lang="en-US" dirty="0" smtClean="0"/>
              <a:t>25 m hectares of land can be cultivated, producing food for 17 million people</a:t>
            </a:r>
          </a:p>
          <a:p>
            <a:pPr lvl="1"/>
            <a:r>
              <a:rPr lang="en-US" dirty="0" smtClean="0"/>
              <a:t>Return on investment 20%, increased agricultural output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3296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Food 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To combat famine or “food insecurity”</a:t>
            </a:r>
          </a:p>
          <a:p>
            <a:r>
              <a:rPr lang="en-US" dirty="0"/>
              <a:t>P</a:t>
            </a:r>
            <a:r>
              <a:rPr lang="en-US" dirty="0" smtClean="0"/>
              <a:t>rovided by countries with large food sector and surplus</a:t>
            </a:r>
          </a:p>
          <a:p>
            <a:pPr lvl="1"/>
            <a:r>
              <a:rPr lang="en-US" dirty="0" smtClean="0"/>
              <a:t>Canada, US, Europe</a:t>
            </a:r>
          </a:p>
          <a:p>
            <a:pPr lvl="1"/>
            <a:r>
              <a:rPr lang="en-US" dirty="0" smtClean="0"/>
              <a:t>Donor government buys food from its own farmers, to support the domestic farm sector</a:t>
            </a:r>
          </a:p>
          <a:p>
            <a:pPr lvl="1"/>
            <a:r>
              <a:rPr lang="en-US" dirty="0" smtClean="0"/>
              <a:t>Government gives it to food deficit country</a:t>
            </a:r>
          </a:p>
          <a:p>
            <a:pPr lvl="2"/>
            <a:r>
              <a:rPr lang="en-US" dirty="0" smtClean="0"/>
              <a:t>Counted as aid, looks good for the donor</a:t>
            </a:r>
          </a:p>
          <a:p>
            <a:r>
              <a:rPr lang="en-US" dirty="0" smtClean="0"/>
              <a:t>However, may interfere with local markets</a:t>
            </a:r>
          </a:p>
          <a:p>
            <a:pPr lvl="1"/>
            <a:r>
              <a:rPr lang="en-US" dirty="0" smtClean="0"/>
              <a:t>Depresses price of food</a:t>
            </a:r>
          </a:p>
          <a:p>
            <a:pPr lvl="1"/>
            <a:r>
              <a:rPr lang="en-US" dirty="0" smtClean="0"/>
              <a:t>Not good for local farmers, discourages production</a:t>
            </a:r>
          </a:p>
          <a:p>
            <a:r>
              <a:rPr lang="en-US" dirty="0" smtClean="0"/>
              <a:t>Donors need to (and some do) monitor prices in local markets</a:t>
            </a:r>
          </a:p>
          <a:p>
            <a:pPr lvl="1"/>
            <a:r>
              <a:rPr lang="en-US" dirty="0" smtClean="0"/>
              <a:t>To ensure that aid not depressing prices</a:t>
            </a:r>
          </a:p>
          <a:p>
            <a:pPr lvl="1"/>
            <a:r>
              <a:rPr lang="en-US" dirty="0" smtClean="0"/>
              <a:t>Food for work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4164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75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</TotalTime>
  <Words>1063</Words>
  <Application>Microsoft Macintosh PowerPoint</Application>
  <PresentationFormat>On-screen Show (4:3)</PresentationFormat>
  <Paragraphs>217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Foreign Aid</vt:lpstr>
      <vt:lpstr>Purpose of aid: Benefit poor countries (recipients)</vt:lpstr>
      <vt:lpstr>Purpose of aid: Benefit rich countries (donors)</vt:lpstr>
      <vt:lpstr>PowerPoint Presentation</vt:lpstr>
      <vt:lpstr>ODA</vt:lpstr>
      <vt:lpstr>Bilateral and Multilateral (both are “official”)</vt:lpstr>
      <vt:lpstr>NGOs Not “official”</vt:lpstr>
      <vt:lpstr>Net ODA</vt:lpstr>
      <vt:lpstr>Take 5 minutes</vt:lpstr>
      <vt:lpstr>Net ODA – India and China US$</vt:lpstr>
      <vt:lpstr>Net ODA  Indonesia, Thailand, Malaysia US$</vt:lpstr>
      <vt:lpstr>ODA – Cambodia and Viet Nam (annual net inflow)</vt:lpstr>
      <vt:lpstr>Aid might impact economic growth</vt:lpstr>
      <vt:lpstr>3 types of aid – Take 5 minutes</vt:lpstr>
      <vt:lpstr>Does aid impact growth? Unconditional</vt:lpstr>
      <vt:lpstr>Does aid impact growth? Conditional and Timing</vt:lpstr>
      <vt:lpstr>Benefits  Not related to growth</vt:lpstr>
      <vt:lpstr>Donor health initiatives</vt:lpstr>
      <vt:lpstr>Food aid</vt:lpstr>
      <vt:lpstr>     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Aid</dc:title>
  <dc:creator>Akiko Vandenberg</dc:creator>
  <cp:lastModifiedBy>Akiko Vandenberg</cp:lastModifiedBy>
  <cp:revision>35</cp:revision>
  <cp:lastPrinted>2017-11-17T11:42:06Z</cp:lastPrinted>
  <dcterms:created xsi:type="dcterms:W3CDTF">2016-11-08T09:59:08Z</dcterms:created>
  <dcterms:modified xsi:type="dcterms:W3CDTF">2017-11-18T02:47:22Z</dcterms:modified>
</cp:coreProperties>
</file>