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3" r:id="rId6"/>
    <p:sldId id="260" r:id="rId7"/>
    <p:sldId id="261" r:id="rId8"/>
    <p:sldId id="262" r:id="rId9"/>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44BC"/>
    <a:srgbClr val="00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varScale="1">
        <p:scale>
          <a:sx n="88" d="100"/>
          <a:sy n="88" d="100"/>
        </p:scale>
        <p:origin x="-145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2E101D1-CD98-4E30-ADFE-E7EE933FF097}" type="datetimeFigureOut">
              <a:rPr lang="th-TH" smtClean="0"/>
              <a:pPr/>
              <a:t>23/11/55</a:t>
            </a:fld>
            <a:endParaRPr lang="th-TH"/>
          </a:p>
        </p:txBody>
      </p:sp>
      <p:sp>
        <p:nvSpPr>
          <p:cNvPr id="8" name="Slide Number Placeholder 7"/>
          <p:cNvSpPr>
            <a:spLocks noGrp="1"/>
          </p:cNvSpPr>
          <p:nvPr>
            <p:ph type="sldNum" sz="quarter" idx="11"/>
          </p:nvPr>
        </p:nvSpPr>
        <p:spPr/>
        <p:txBody>
          <a:bodyPr/>
          <a:lstStyle/>
          <a:p>
            <a:fld id="{5F3AE510-0DBD-49BB-B724-3CA4229C946F}" type="slidenum">
              <a:rPr lang="th-TH" smtClean="0"/>
              <a:pPr/>
              <a:t>‹#›</a:t>
            </a:fld>
            <a:endParaRPr lang="th-TH"/>
          </a:p>
        </p:txBody>
      </p:sp>
      <p:sp>
        <p:nvSpPr>
          <p:cNvPr id="9" name="Footer Placeholder 8"/>
          <p:cNvSpPr>
            <a:spLocks noGrp="1"/>
          </p:cNvSpPr>
          <p:nvPr>
            <p:ph type="ftr" sz="quarter" idx="12"/>
          </p:nvPr>
        </p:nvSpPr>
        <p:spPr/>
        <p:txBody>
          <a:bodyPr/>
          <a:lstStyle/>
          <a:p>
            <a:endParaRPr lang="th-TH"/>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E101D1-CD98-4E30-ADFE-E7EE933FF097}" type="datetimeFigureOut">
              <a:rPr lang="th-TH" smtClean="0"/>
              <a:pPr/>
              <a:t>23/11/55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E101D1-CD98-4E30-ADFE-E7EE933FF097}" type="datetimeFigureOut">
              <a:rPr lang="th-TH" smtClean="0"/>
              <a:pPr/>
              <a:t>23/11/55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E101D1-CD98-4E30-ADFE-E7EE933FF097}" type="datetimeFigureOut">
              <a:rPr lang="th-TH" smtClean="0"/>
              <a:pPr/>
              <a:t>23/11/55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E101D1-CD98-4E30-ADFE-E7EE933FF097}" type="datetimeFigureOut">
              <a:rPr lang="th-TH" smtClean="0"/>
              <a:pPr/>
              <a:t>23/11/55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2E101D1-CD98-4E30-ADFE-E7EE933FF097}" type="datetimeFigureOut">
              <a:rPr lang="th-TH" smtClean="0"/>
              <a:pPr/>
              <a:t>23/11/55</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5F3AE510-0DBD-49BB-B724-3CA4229C946F}" type="slidenum">
              <a:rPr lang="th-TH" smtClean="0"/>
              <a:pPr/>
              <a:t>‹#›</a:t>
            </a:fld>
            <a:endParaRPr lang="th-TH"/>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2E101D1-CD98-4E30-ADFE-E7EE933FF097}" type="datetimeFigureOut">
              <a:rPr lang="th-TH" smtClean="0"/>
              <a:pPr/>
              <a:t>23/11/55</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5F3AE510-0DBD-49BB-B724-3CA4229C946F}" type="slidenum">
              <a:rPr lang="th-TH" smtClean="0"/>
              <a:pPr/>
              <a:t>‹#›</a:t>
            </a:fld>
            <a:endParaRPr lang="th-TH"/>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E101D1-CD98-4E30-ADFE-E7EE933FF097}" type="datetimeFigureOut">
              <a:rPr lang="th-TH" smtClean="0"/>
              <a:pPr/>
              <a:t>23/11/55</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E101D1-CD98-4E30-ADFE-E7EE933FF097}" type="datetimeFigureOut">
              <a:rPr lang="th-TH" smtClean="0"/>
              <a:pPr/>
              <a:t>23/11/55</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E101D1-CD98-4E30-ADFE-E7EE933FF097}" type="datetimeFigureOut">
              <a:rPr lang="th-TH" smtClean="0"/>
              <a:pPr/>
              <a:t>23/11/55</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E101D1-CD98-4E30-ADFE-E7EE933FF097}" type="datetimeFigureOut">
              <a:rPr lang="th-TH" smtClean="0"/>
              <a:pPr/>
              <a:t>23/11/55</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5F3AE510-0DBD-49BB-B724-3CA4229C946F}" type="slidenum">
              <a:rPr lang="th-TH" smtClean="0"/>
              <a:pPr/>
              <a:t>‹#›</a:t>
            </a:fld>
            <a:endParaRPr lang="th-T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42E101D1-CD98-4E30-ADFE-E7EE933FF097}" type="datetimeFigureOut">
              <a:rPr lang="th-TH" smtClean="0"/>
              <a:pPr/>
              <a:t>23/11/55</a:t>
            </a:fld>
            <a:endParaRPr lang="th-TH"/>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5F3AE510-0DBD-49BB-B724-3CA4229C946F}" type="slidenum">
              <a:rPr lang="th-TH" smtClean="0"/>
              <a:pPr/>
              <a:t>‹#›</a:t>
            </a:fld>
            <a:endParaRPr lang="th-TH"/>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th-TH"/>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b="1" dirty="0" smtClean="0">
                <a:effectLst>
                  <a:outerShdw blurRad="38100" dist="38100" dir="2700000" algn="tl">
                    <a:srgbClr val="000000">
                      <a:alpha val="43137"/>
                    </a:srgbClr>
                  </a:outerShdw>
                </a:effectLst>
              </a:rPr>
              <a:t>Why Not Hang Them All:                 The Virtues of Inefficient Punishment</a:t>
            </a:r>
            <a:endParaRPr lang="th-TH" sz="4400"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sz="3200" i="1" dirty="0" smtClean="0">
                <a:solidFill>
                  <a:srgbClr val="FF0000"/>
                </a:solidFill>
              </a:rPr>
              <a:t>David Friedman</a:t>
            </a:r>
            <a:endParaRPr lang="th-TH" sz="3200" i="1" dirty="0">
              <a:solidFill>
                <a:srgbClr val="FF0000"/>
              </a:solidFill>
            </a:endParaRPr>
          </a:p>
        </p:txBody>
      </p:sp>
    </p:spTree>
    <p:extLst>
      <p:ext uri="{BB962C8B-B14F-4D97-AF65-F5344CB8AC3E}">
        <p14:creationId xmlns:p14="http://schemas.microsoft.com/office/powerpoint/2010/main" xmlns="" val="612607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688" y="404664"/>
            <a:ext cx="5904656" cy="864096"/>
          </a:xfrm>
        </p:spPr>
        <p:txBody>
          <a:bodyPr>
            <a:normAutofit/>
          </a:bodyPr>
          <a:lstStyle/>
          <a:p>
            <a:pPr algn="ctr"/>
            <a:r>
              <a:rPr lang="en-US" sz="4400" i="1" dirty="0" smtClean="0"/>
              <a:t>Efficient Punishment</a:t>
            </a:r>
            <a:endParaRPr lang="th-TH" sz="4400" i="1" dirty="0"/>
          </a:p>
        </p:txBody>
      </p:sp>
      <p:sp>
        <p:nvSpPr>
          <p:cNvPr id="3" name="Subtitle 2"/>
          <p:cNvSpPr>
            <a:spLocks noGrp="1"/>
          </p:cNvSpPr>
          <p:nvPr>
            <p:ph type="subTitle" idx="1"/>
          </p:nvPr>
        </p:nvSpPr>
        <p:spPr>
          <a:xfrm>
            <a:off x="914400" y="1412776"/>
            <a:ext cx="7315200" cy="4898386"/>
          </a:xfrm>
        </p:spPr>
        <p:txBody>
          <a:bodyPr>
            <a:normAutofit fontScale="92500" lnSpcReduction="20000"/>
          </a:bodyPr>
          <a:lstStyle/>
          <a:p>
            <a:pPr marL="342900" indent="-342900">
              <a:buFont typeface="Arial" pitchFamily="34" charset="0"/>
              <a:buChar char="•"/>
            </a:pPr>
            <a:r>
              <a:rPr lang="en-US" dirty="0" smtClean="0"/>
              <a:t>Criminal punishment with </a:t>
            </a:r>
            <a:r>
              <a:rPr lang="en-US" b="1" dirty="0">
                <a:solidFill>
                  <a:srgbClr val="00B0F0"/>
                </a:solidFill>
                <a:effectLst>
                  <a:outerShdw blurRad="38100" dist="38100" dir="2700000" algn="tl">
                    <a:srgbClr val="000000">
                      <a:alpha val="43137"/>
                    </a:srgbClr>
                  </a:outerShdw>
                </a:effectLst>
              </a:rPr>
              <a:t>the lower ratio of punishment cost to amount of punishment</a:t>
            </a:r>
            <a:r>
              <a:rPr lang="en-US" dirty="0"/>
              <a:t> is considered to be better in term of </a:t>
            </a:r>
            <a:r>
              <a:rPr lang="en-US" dirty="0" smtClean="0"/>
              <a:t>efficiency</a:t>
            </a:r>
          </a:p>
          <a:p>
            <a:pPr marL="342900" indent="-342900">
              <a:buFont typeface="Arial" pitchFamily="34" charset="0"/>
              <a:buChar char="•"/>
            </a:pPr>
            <a:endParaRPr lang="en-US" dirty="0"/>
          </a:p>
          <a:p>
            <a:pPr marL="342900" indent="-342900">
              <a:buFont typeface="Arial" pitchFamily="34" charset="0"/>
              <a:buChar char="•"/>
            </a:pPr>
            <a:r>
              <a:rPr lang="en-US" dirty="0" smtClean="0"/>
              <a:t>According to this criteria</a:t>
            </a:r>
          </a:p>
          <a:p>
            <a:r>
              <a:rPr lang="en-US" dirty="0" smtClean="0"/>
              <a:t>    1. Fine </a:t>
            </a:r>
          </a:p>
          <a:p>
            <a:r>
              <a:rPr lang="en-US" dirty="0" smtClean="0"/>
              <a:t>    2. Execution</a:t>
            </a:r>
          </a:p>
          <a:p>
            <a:r>
              <a:rPr lang="en-US" dirty="0" smtClean="0"/>
              <a:t>    3. Imprisonment</a:t>
            </a:r>
          </a:p>
          <a:p>
            <a:endParaRPr lang="en-US" dirty="0"/>
          </a:p>
          <a:p>
            <a:pPr marL="342900" indent="-342900">
              <a:buFont typeface="Arial" pitchFamily="34" charset="0"/>
              <a:buChar char="•"/>
            </a:pPr>
            <a:r>
              <a:rPr lang="en-US" dirty="0" smtClean="0"/>
              <a:t>In ideal society, </a:t>
            </a:r>
            <a:r>
              <a:rPr lang="en-US" dirty="0"/>
              <a:t>e</a:t>
            </a:r>
            <a:r>
              <a:rPr lang="en-US" dirty="0" smtClean="0"/>
              <a:t>fficient </a:t>
            </a:r>
            <a:r>
              <a:rPr lang="en-US" dirty="0"/>
              <a:t>legal system will </a:t>
            </a:r>
            <a:r>
              <a:rPr lang="en-US" dirty="0" smtClean="0"/>
              <a:t>most likely</a:t>
            </a:r>
          </a:p>
          <a:p>
            <a:pPr marL="742950" lvl="1" indent="-285750" algn="l">
              <a:buFont typeface="Arial" pitchFamily="34" charset="0"/>
              <a:buChar char="•"/>
            </a:pPr>
            <a:r>
              <a:rPr lang="en-US" dirty="0" smtClean="0"/>
              <a:t>Trying to take as much fine as possible from convicted criminal</a:t>
            </a:r>
          </a:p>
          <a:p>
            <a:pPr marL="742950" lvl="1" indent="-285750" algn="l">
              <a:buFont typeface="Arial" pitchFamily="34" charset="0"/>
              <a:buChar char="•"/>
            </a:pPr>
            <a:r>
              <a:rPr lang="en-US" dirty="0"/>
              <a:t>While those who cannot pay will be executed </a:t>
            </a:r>
            <a:endParaRPr lang="en-US" dirty="0" smtClean="0"/>
          </a:p>
          <a:p>
            <a:pPr marL="742950" lvl="1" indent="-285750" algn="l">
              <a:buFont typeface="Arial" pitchFamily="34" charset="0"/>
              <a:buChar char="•"/>
            </a:pPr>
            <a:r>
              <a:rPr lang="en-US" dirty="0" smtClean="0"/>
              <a:t>Imprisonment will no longer exist</a:t>
            </a:r>
          </a:p>
          <a:p>
            <a:pPr lvl="1" algn="l"/>
            <a:endParaRPr lang="en-US" dirty="0" smtClean="0"/>
          </a:p>
          <a:p>
            <a:pPr marL="285750" indent="-285750">
              <a:buFont typeface="Arial" pitchFamily="34" charset="0"/>
              <a:buChar char="•"/>
            </a:pPr>
            <a:r>
              <a:rPr lang="en-US" dirty="0" smtClean="0"/>
              <a:t>However, the system of punishment actually exist nowadays does not seem to fit with our ideal efficient system. </a:t>
            </a:r>
            <a:r>
              <a:rPr lang="en-US" b="1" dirty="0" smtClean="0">
                <a:solidFill>
                  <a:srgbClr val="FF0000"/>
                </a:solidFill>
                <a:effectLst>
                  <a:outerShdw blurRad="38100" dist="38100" dir="2700000" algn="tl">
                    <a:srgbClr val="000000">
                      <a:alpha val="43137"/>
                    </a:srgbClr>
                  </a:outerShdw>
                </a:effectLst>
              </a:rPr>
              <a:t>Why?</a:t>
            </a:r>
          </a:p>
          <a:p>
            <a:endParaRPr lang="th-TH" dirty="0"/>
          </a:p>
        </p:txBody>
      </p:sp>
    </p:spTree>
    <p:extLst>
      <p:ext uri="{BB962C8B-B14F-4D97-AF65-F5344CB8AC3E}">
        <p14:creationId xmlns:p14="http://schemas.microsoft.com/office/powerpoint/2010/main" xmlns="" val="226695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12" end="12"/>
                                            </p:txEl>
                                          </p:spTgt>
                                        </p:tgtEl>
                                        <p:attrNameLst>
                                          <p:attrName>style.visibility</p:attrName>
                                        </p:attrNameLst>
                                      </p:cBhvr>
                                      <p:to>
                                        <p:strVal val="visible"/>
                                      </p:to>
                                    </p:set>
                                    <p:animEffect transition="in" filter="fade">
                                      <p:cBhvr>
                                        <p:cTn id="4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76672"/>
            <a:ext cx="7618040" cy="853988"/>
          </a:xfrm>
        </p:spPr>
        <p:txBody>
          <a:bodyPr>
            <a:normAutofit fontScale="90000"/>
          </a:bodyPr>
          <a:lstStyle/>
          <a:p>
            <a:pPr algn="ctr"/>
            <a:r>
              <a:rPr lang="en-US" i="1" dirty="0" smtClean="0"/>
              <a:t>The Virtue of Inefficient Punishment</a:t>
            </a:r>
            <a:endParaRPr lang="th-TH" i="1" dirty="0"/>
          </a:p>
        </p:txBody>
      </p:sp>
      <p:sp>
        <p:nvSpPr>
          <p:cNvPr id="3" name="Content Placeholder 2"/>
          <p:cNvSpPr>
            <a:spLocks noGrp="1"/>
          </p:cNvSpPr>
          <p:nvPr>
            <p:ph idx="1"/>
          </p:nvPr>
        </p:nvSpPr>
        <p:spPr>
          <a:xfrm>
            <a:off x="899592" y="1340768"/>
            <a:ext cx="7315200" cy="5328592"/>
          </a:xfrm>
        </p:spPr>
        <p:txBody>
          <a:bodyPr>
            <a:normAutofit lnSpcReduction="10000"/>
          </a:bodyPr>
          <a:lstStyle/>
          <a:p>
            <a:pPr>
              <a:buFont typeface="Arial" pitchFamily="34" charset="0"/>
              <a:buChar char="•"/>
            </a:pPr>
            <a:r>
              <a:rPr lang="en-US" dirty="0"/>
              <a:t>The ordinary theory of optimal punishment had been </a:t>
            </a:r>
            <a:r>
              <a:rPr lang="en-US" dirty="0" smtClean="0"/>
              <a:t>mistaken </a:t>
            </a:r>
          </a:p>
          <a:p>
            <a:pPr lvl="1">
              <a:buFont typeface="Arial" pitchFamily="34" charset="0"/>
              <a:buChar char="•"/>
            </a:pPr>
            <a:r>
              <a:rPr lang="en-US" dirty="0" smtClean="0"/>
              <a:t>Criminals                 rational </a:t>
            </a:r>
            <a:r>
              <a:rPr lang="en-US" dirty="0"/>
              <a:t>self-interested actors </a:t>
            </a:r>
            <a:endParaRPr lang="en-US" dirty="0" smtClean="0"/>
          </a:p>
          <a:p>
            <a:pPr lvl="1">
              <a:buFont typeface="Arial" pitchFamily="34" charset="0"/>
              <a:buChar char="•"/>
            </a:pPr>
            <a:r>
              <a:rPr lang="en-US" dirty="0"/>
              <a:t>E</a:t>
            </a:r>
            <a:r>
              <a:rPr lang="en-US" dirty="0" smtClean="0"/>
              <a:t>nforcement </a:t>
            </a:r>
            <a:r>
              <a:rPr lang="en-US" dirty="0"/>
              <a:t>players </a:t>
            </a:r>
            <a:r>
              <a:rPr lang="en-US" dirty="0" smtClean="0"/>
              <a:t>              good with </a:t>
            </a:r>
            <a:r>
              <a:rPr lang="en-US" dirty="0"/>
              <a:t>only the best motives</a:t>
            </a:r>
            <a:r>
              <a:rPr lang="en-US" dirty="0" smtClean="0"/>
              <a:t>.</a:t>
            </a:r>
          </a:p>
          <a:p>
            <a:pPr lvl="1">
              <a:buFont typeface="Arial" pitchFamily="34" charset="0"/>
              <a:buChar char="•"/>
            </a:pPr>
            <a:endParaRPr lang="en-US" dirty="0"/>
          </a:p>
          <a:p>
            <a:pPr>
              <a:buFont typeface="Arial" pitchFamily="34" charset="0"/>
              <a:buChar char="•"/>
            </a:pPr>
            <a:r>
              <a:rPr lang="en-US" dirty="0"/>
              <a:t>The world of efficient punishment represents the world in which we must take into account the incentives of all relevant actors in the </a:t>
            </a:r>
            <a:r>
              <a:rPr lang="en-US" dirty="0" smtClean="0"/>
              <a:t>society</a:t>
            </a:r>
          </a:p>
          <a:p>
            <a:pPr lvl="1">
              <a:buFont typeface="Arial" pitchFamily="34" charset="0"/>
              <a:buChar char="•"/>
            </a:pPr>
            <a:r>
              <a:rPr lang="en-US" dirty="0"/>
              <a:t>In fact, these enforcement actors are also rational self-interested just like the criminal and others normal </a:t>
            </a:r>
            <a:r>
              <a:rPr lang="en-US" dirty="0" smtClean="0"/>
              <a:t>people</a:t>
            </a:r>
          </a:p>
          <a:p>
            <a:pPr lvl="1">
              <a:buFont typeface="Arial" pitchFamily="34" charset="0"/>
              <a:buChar char="•"/>
            </a:pPr>
            <a:endParaRPr lang="en-US" dirty="0"/>
          </a:p>
          <a:p>
            <a:pPr>
              <a:buFont typeface="Arial" pitchFamily="34" charset="0"/>
              <a:buChar char="•"/>
            </a:pPr>
            <a:r>
              <a:rPr lang="en-US" dirty="0"/>
              <a:t>Once we implement efficient punishment </a:t>
            </a:r>
            <a:r>
              <a:rPr lang="en-US" dirty="0" smtClean="0"/>
              <a:t>system along </a:t>
            </a:r>
            <a:r>
              <a:rPr lang="en-US" smtClean="0"/>
              <a:t>with </a:t>
            </a:r>
            <a:r>
              <a:rPr lang="en-US" smtClean="0"/>
              <a:t>symmetrical </a:t>
            </a:r>
            <a:r>
              <a:rPr lang="en-US" dirty="0" smtClean="0"/>
              <a:t>incentives of both parties, there exists              </a:t>
            </a:r>
            <a:r>
              <a:rPr lang="en-US" b="1" dirty="0" smtClean="0">
                <a:solidFill>
                  <a:srgbClr val="FE44BC"/>
                </a:solidFill>
                <a:effectLst>
                  <a:outerShdw blurRad="38100" dist="38100" dir="2700000" algn="tl">
                    <a:srgbClr val="000000">
                      <a:alpha val="43137"/>
                    </a:srgbClr>
                  </a:outerShdw>
                </a:effectLst>
              </a:rPr>
              <a:t>‘rent seeking problem’</a:t>
            </a:r>
          </a:p>
          <a:p>
            <a:pPr lvl="1">
              <a:buFont typeface="Arial" pitchFamily="34" charset="0"/>
              <a:buChar char="•"/>
            </a:pPr>
            <a:r>
              <a:rPr lang="en-US" dirty="0" smtClean="0"/>
              <a:t>In this case, rent seeking problem occurs when some people </a:t>
            </a:r>
            <a:r>
              <a:rPr lang="en-US" dirty="0"/>
              <a:t>try to manipulate the legal system for their </a:t>
            </a:r>
            <a:r>
              <a:rPr lang="en-US" dirty="0" smtClean="0"/>
              <a:t>own profit and advantages by exploiting others</a:t>
            </a:r>
          </a:p>
          <a:p>
            <a:pPr lvl="1">
              <a:buFont typeface="Arial" pitchFamily="34" charset="0"/>
              <a:buChar char="•"/>
            </a:pPr>
            <a:endParaRPr lang="en-US" dirty="0"/>
          </a:p>
          <a:p>
            <a:pPr>
              <a:buFont typeface="Arial" pitchFamily="34" charset="0"/>
              <a:buChar char="•"/>
            </a:pPr>
            <a:endParaRPr lang="en-US" dirty="0" smtClean="0"/>
          </a:p>
          <a:p>
            <a:pPr>
              <a:buFont typeface="Arial" pitchFamily="34" charset="0"/>
              <a:buChar char="•"/>
            </a:pPr>
            <a:endParaRPr lang="en-US" dirty="0"/>
          </a:p>
          <a:p>
            <a:pPr>
              <a:buFont typeface="Arial" pitchFamily="34" charset="0"/>
              <a:buChar char="•"/>
            </a:pPr>
            <a:endParaRPr lang="en-US" dirty="0" smtClean="0"/>
          </a:p>
          <a:p>
            <a:pPr marL="45720" indent="0">
              <a:buNone/>
            </a:pPr>
            <a:endParaRPr lang="en-US" dirty="0" smtClean="0"/>
          </a:p>
          <a:p>
            <a:pPr lvl="1">
              <a:buFont typeface="Arial" pitchFamily="34" charset="0"/>
              <a:buChar char="•"/>
            </a:pPr>
            <a:endParaRPr lang="en-US" dirty="0"/>
          </a:p>
          <a:p>
            <a:pPr>
              <a:buFont typeface="Arial" pitchFamily="34" charset="0"/>
              <a:buChar char="•"/>
            </a:pPr>
            <a:endParaRPr lang="en-US" dirty="0" smtClean="0"/>
          </a:p>
        </p:txBody>
      </p:sp>
      <p:sp>
        <p:nvSpPr>
          <p:cNvPr id="4" name="Right Arrow 3"/>
          <p:cNvSpPr/>
          <p:nvPr/>
        </p:nvSpPr>
        <p:spPr>
          <a:xfrm>
            <a:off x="2654400" y="1977187"/>
            <a:ext cx="720080"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 name="Right Arrow 4"/>
          <p:cNvSpPr/>
          <p:nvPr/>
        </p:nvSpPr>
        <p:spPr>
          <a:xfrm>
            <a:off x="3722440" y="2287124"/>
            <a:ext cx="720080"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6" name="Multiply 5"/>
          <p:cNvSpPr/>
          <p:nvPr/>
        </p:nvSpPr>
        <p:spPr>
          <a:xfrm>
            <a:off x="1331640" y="969075"/>
            <a:ext cx="5904656" cy="2016224"/>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bg1"/>
              </a:solidFill>
            </a:endParaRPr>
          </a:p>
        </p:txBody>
      </p:sp>
    </p:spTree>
    <p:extLst>
      <p:ext uri="{BB962C8B-B14F-4D97-AF65-F5344CB8AC3E}">
        <p14:creationId xmlns:p14="http://schemas.microsoft.com/office/powerpoint/2010/main" xmlns="" val="467951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fade">
                                      <p:cBhvr>
                                        <p:cTn id="4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7992888" cy="720080"/>
          </a:xfrm>
        </p:spPr>
        <p:txBody>
          <a:bodyPr>
            <a:normAutofit/>
          </a:bodyPr>
          <a:lstStyle/>
          <a:p>
            <a:pPr algn="ctr"/>
            <a:r>
              <a:rPr lang="en-US" sz="3200" i="1" dirty="0"/>
              <a:t>The Virtue of Inefficient </a:t>
            </a:r>
            <a:r>
              <a:rPr lang="en-US" sz="3200" i="1" dirty="0" smtClean="0"/>
              <a:t>Punishment (Cont.)</a:t>
            </a:r>
            <a:endParaRPr lang="th-TH" sz="3200" dirty="0"/>
          </a:p>
        </p:txBody>
      </p:sp>
      <p:sp>
        <p:nvSpPr>
          <p:cNvPr id="3" name="Content Placeholder 2"/>
          <p:cNvSpPr>
            <a:spLocks noGrp="1"/>
          </p:cNvSpPr>
          <p:nvPr>
            <p:ph idx="1"/>
          </p:nvPr>
        </p:nvSpPr>
        <p:spPr>
          <a:xfrm>
            <a:off x="914400" y="1340767"/>
            <a:ext cx="7315200" cy="4680521"/>
          </a:xfrm>
        </p:spPr>
        <p:txBody>
          <a:bodyPr/>
          <a:lstStyle/>
          <a:p>
            <a:pPr>
              <a:buFont typeface="Arial" pitchFamily="34" charset="0"/>
              <a:buChar char="•"/>
            </a:pPr>
            <a:r>
              <a:rPr lang="en-US" sz="2200" dirty="0" smtClean="0"/>
              <a:t>With efficient punishment, money or properties will be collected from convicted defendants and will be in hand of someone (victim, tax collector, State)</a:t>
            </a:r>
          </a:p>
          <a:p>
            <a:pPr>
              <a:buFont typeface="Arial" pitchFamily="34" charset="0"/>
              <a:buChar char="•"/>
            </a:pPr>
            <a:endParaRPr lang="en-US" sz="2200" dirty="0" smtClean="0"/>
          </a:p>
          <a:p>
            <a:pPr>
              <a:buFont typeface="Arial" pitchFamily="34" charset="0"/>
              <a:buChar char="•"/>
            </a:pPr>
            <a:endParaRPr lang="en-US" sz="2200" dirty="0"/>
          </a:p>
          <a:p>
            <a:pPr>
              <a:buFont typeface="Arial" pitchFamily="34" charset="0"/>
              <a:buChar char="•"/>
            </a:pPr>
            <a:r>
              <a:rPr lang="en-US" sz="2200" dirty="0" smtClean="0"/>
              <a:t>Now, there is incentive to convict the defendants whether they are guilty or not in the interest of their money and properties</a:t>
            </a:r>
          </a:p>
          <a:p>
            <a:pPr>
              <a:buFont typeface="Arial" pitchFamily="34" charset="0"/>
              <a:buChar char="•"/>
            </a:pPr>
            <a:endParaRPr lang="en-US" sz="2200" dirty="0" smtClean="0"/>
          </a:p>
          <a:p>
            <a:pPr>
              <a:buFont typeface="Arial" pitchFamily="34" charset="0"/>
              <a:buChar char="•"/>
            </a:pPr>
            <a:endParaRPr lang="en-US" sz="2200" dirty="0"/>
          </a:p>
          <a:p>
            <a:pPr>
              <a:buFont typeface="Arial" pitchFamily="34" charset="0"/>
              <a:buChar char="•"/>
            </a:pPr>
            <a:r>
              <a:rPr lang="en-US" sz="2200" dirty="0" smtClean="0"/>
              <a:t>In this perspective, </a:t>
            </a:r>
            <a:r>
              <a:rPr lang="en-US" sz="2200" b="1" dirty="0" smtClean="0">
                <a:solidFill>
                  <a:srgbClr val="FFFF00"/>
                </a:solidFill>
                <a:effectLst>
                  <a:outerShdw blurRad="38100" dist="38100" dir="2700000" algn="tl">
                    <a:srgbClr val="000000">
                      <a:alpha val="43137"/>
                    </a:srgbClr>
                  </a:outerShdw>
                </a:effectLst>
              </a:rPr>
              <a:t>‘society as a whole is better off with less efficient punishment’</a:t>
            </a:r>
            <a:endParaRPr lang="en-US" sz="2200" dirty="0" smtClean="0"/>
          </a:p>
          <a:p>
            <a:pPr marL="45720" indent="0">
              <a:buNone/>
            </a:pPr>
            <a:endParaRPr lang="en-US" dirty="0"/>
          </a:p>
        </p:txBody>
      </p:sp>
    </p:spTree>
    <p:extLst>
      <p:ext uri="{BB962C8B-B14F-4D97-AF65-F5344CB8AC3E}">
        <p14:creationId xmlns:p14="http://schemas.microsoft.com/office/powerpoint/2010/main" xmlns="" val="112599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7992888" cy="720080"/>
          </a:xfrm>
        </p:spPr>
        <p:txBody>
          <a:bodyPr>
            <a:normAutofit/>
          </a:bodyPr>
          <a:lstStyle/>
          <a:p>
            <a:pPr algn="ctr"/>
            <a:r>
              <a:rPr lang="en-US" sz="3200" i="1" dirty="0"/>
              <a:t>The Virtue of Inefficient </a:t>
            </a:r>
            <a:r>
              <a:rPr lang="en-US" sz="3200" i="1" dirty="0" smtClean="0"/>
              <a:t>Punishment (Cont.)</a:t>
            </a:r>
            <a:endParaRPr lang="th-TH" sz="3200" dirty="0"/>
          </a:p>
        </p:txBody>
      </p:sp>
      <p:sp>
        <p:nvSpPr>
          <p:cNvPr id="3" name="Content Placeholder 2"/>
          <p:cNvSpPr>
            <a:spLocks noGrp="1"/>
          </p:cNvSpPr>
          <p:nvPr>
            <p:ph idx="1"/>
          </p:nvPr>
        </p:nvSpPr>
        <p:spPr>
          <a:xfrm>
            <a:off x="914400" y="1340767"/>
            <a:ext cx="7315200" cy="4680521"/>
          </a:xfrm>
        </p:spPr>
        <p:txBody>
          <a:bodyPr>
            <a:normAutofit/>
          </a:bodyPr>
          <a:lstStyle/>
          <a:p>
            <a:pPr>
              <a:buFont typeface="Arial" pitchFamily="34" charset="0"/>
              <a:buChar char="•"/>
            </a:pPr>
            <a:r>
              <a:rPr lang="en-US" sz="2200" b="1" dirty="0" smtClean="0">
                <a:effectLst>
                  <a:outerShdw blurRad="38100" dist="38100" dir="2700000" algn="tl">
                    <a:srgbClr val="000000">
                      <a:alpha val="43137"/>
                    </a:srgbClr>
                  </a:outerShdw>
                </a:effectLst>
              </a:rPr>
              <a:t>Example</a:t>
            </a:r>
            <a:endParaRPr lang="en-US" sz="2200" dirty="0" smtClean="0"/>
          </a:p>
          <a:p>
            <a:pPr lvl="1"/>
            <a:r>
              <a:rPr lang="en-US" sz="2000" b="1" dirty="0" smtClean="0">
                <a:solidFill>
                  <a:schemeClr val="accent5"/>
                </a:solidFill>
                <a:effectLst>
                  <a:outerShdw blurRad="38100" dist="38100" dir="2700000" algn="tl">
                    <a:srgbClr val="000000">
                      <a:alpha val="43137"/>
                    </a:srgbClr>
                  </a:outerShdw>
                </a:effectLst>
              </a:rPr>
              <a:t>Reward system </a:t>
            </a:r>
            <a:r>
              <a:rPr lang="en-US" sz="2000" b="1" dirty="0">
                <a:solidFill>
                  <a:schemeClr val="accent5"/>
                </a:solidFill>
                <a:effectLst>
                  <a:outerShdw blurRad="38100" dist="38100" dir="2700000" algn="tl">
                    <a:srgbClr val="000000">
                      <a:alpha val="43137"/>
                    </a:srgbClr>
                  </a:outerShdw>
                </a:effectLst>
              </a:rPr>
              <a:t>in England during </a:t>
            </a:r>
            <a:r>
              <a:rPr lang="en-US" sz="2000" b="1" dirty="0" smtClean="0">
                <a:solidFill>
                  <a:schemeClr val="accent5"/>
                </a:solidFill>
                <a:effectLst>
                  <a:outerShdw blurRad="38100" dist="38100" dir="2700000" algn="tl">
                    <a:srgbClr val="000000">
                      <a:alpha val="43137"/>
                    </a:srgbClr>
                  </a:outerShdw>
                </a:effectLst>
              </a:rPr>
              <a:t>eighteenth century</a:t>
            </a:r>
          </a:p>
          <a:p>
            <a:pPr marL="320040" lvl="1" indent="0">
              <a:buNone/>
            </a:pPr>
            <a:r>
              <a:rPr lang="en-US" b="1" dirty="0" smtClean="0">
                <a:solidFill>
                  <a:schemeClr val="accent5"/>
                </a:solidFill>
                <a:effectLst>
                  <a:outerShdw blurRad="38100" dist="38100" dir="2700000" algn="tl">
                    <a:srgbClr val="000000">
                      <a:alpha val="43137"/>
                    </a:srgbClr>
                  </a:outerShdw>
                </a:effectLst>
              </a:rPr>
              <a:t>  </a:t>
            </a:r>
            <a:endParaRPr lang="th-TH" b="1" dirty="0">
              <a:solidFill>
                <a:schemeClr val="accent5"/>
              </a:solidFill>
              <a:effectLst>
                <a:outerShdw blurRad="38100" dist="38100" dir="2700000" algn="tl">
                  <a:srgbClr val="000000">
                    <a:alpha val="43137"/>
                  </a:srgbClr>
                </a:outerShdw>
              </a:effectLst>
            </a:endParaRPr>
          </a:p>
          <a:p>
            <a:pPr lvl="2"/>
            <a:r>
              <a:rPr lang="en-US" b="1" dirty="0" smtClean="0">
                <a:solidFill>
                  <a:srgbClr val="FF0000"/>
                </a:solidFill>
                <a:effectLst>
                  <a:outerShdw blurRad="38100" dist="38100" dir="2700000" algn="tl">
                    <a:srgbClr val="000000">
                      <a:alpha val="43137"/>
                    </a:srgbClr>
                  </a:outerShdw>
                </a:effectLst>
              </a:rPr>
              <a:t>Problem:</a:t>
            </a:r>
            <a:r>
              <a:rPr lang="en-US" dirty="0" smtClean="0"/>
              <a:t> No incentive to report a crime because of no compensation</a:t>
            </a:r>
          </a:p>
          <a:p>
            <a:pPr marL="502920" lvl="2" indent="0">
              <a:buNone/>
            </a:pPr>
            <a:r>
              <a:rPr lang="en-US" dirty="0"/>
              <a:t> </a:t>
            </a:r>
            <a:r>
              <a:rPr lang="en-US" dirty="0" smtClean="0"/>
              <a:t>                   even the defendant is guilty</a:t>
            </a:r>
          </a:p>
          <a:p>
            <a:pPr lvl="2"/>
            <a:r>
              <a:rPr lang="en-US" b="1" dirty="0" smtClean="0">
                <a:solidFill>
                  <a:srgbClr val="FF0000"/>
                </a:solidFill>
                <a:effectLst>
                  <a:outerShdw blurRad="38100" dist="38100" dir="2700000" algn="tl">
                    <a:srgbClr val="000000">
                      <a:alpha val="43137"/>
                    </a:srgbClr>
                  </a:outerShdw>
                </a:effectLst>
              </a:rPr>
              <a:t>Solution:</a:t>
            </a:r>
            <a:r>
              <a:rPr lang="en-US" dirty="0" smtClean="0"/>
              <a:t> The Crown offer reward for successful prosecution of certain</a:t>
            </a:r>
          </a:p>
          <a:p>
            <a:pPr marL="502920" lvl="2" indent="0">
              <a:buNone/>
            </a:pPr>
            <a:r>
              <a:rPr lang="en-US" dirty="0" smtClean="0"/>
              <a:t>                    </a:t>
            </a:r>
            <a:r>
              <a:rPr lang="en-US" smtClean="0"/>
              <a:t>crimes (more </a:t>
            </a:r>
            <a:r>
              <a:rPr lang="en-US" dirty="0" smtClean="0"/>
              <a:t>efficient)</a:t>
            </a:r>
          </a:p>
          <a:p>
            <a:pPr lvl="2"/>
            <a:r>
              <a:rPr lang="en-US" b="1" dirty="0" smtClean="0">
                <a:solidFill>
                  <a:srgbClr val="FF0000"/>
                </a:solidFill>
                <a:effectLst>
                  <a:outerShdw blurRad="38100" dist="38100" dir="2700000" algn="tl">
                    <a:srgbClr val="000000">
                      <a:alpha val="43137"/>
                    </a:srgbClr>
                  </a:outerShdw>
                </a:effectLst>
              </a:rPr>
              <a:t>New Problem: </a:t>
            </a:r>
            <a:r>
              <a:rPr lang="en-US" dirty="0" smtClean="0"/>
              <a:t>It was found out that </a:t>
            </a:r>
            <a:r>
              <a:rPr lang="en-US" dirty="0"/>
              <a:t>convicted defendants had </a:t>
            </a:r>
            <a:r>
              <a:rPr lang="en-US" dirty="0" smtClean="0"/>
              <a:t>been</a:t>
            </a:r>
          </a:p>
          <a:p>
            <a:pPr marL="502920" lvl="2" indent="0">
              <a:buNone/>
            </a:pPr>
            <a:r>
              <a:rPr lang="en-US" b="1" dirty="0">
                <a:solidFill>
                  <a:srgbClr val="FF0000"/>
                </a:solidFill>
                <a:effectLst>
                  <a:outerShdw blurRad="38100" dist="38100" dir="2700000" algn="tl">
                    <a:srgbClr val="000000">
                      <a:alpha val="43137"/>
                    </a:srgbClr>
                  </a:outerShdw>
                </a:effectLst>
              </a:rPr>
              <a:t> </a:t>
            </a:r>
            <a:r>
              <a:rPr lang="en-US" b="1" dirty="0" smtClean="0">
                <a:solidFill>
                  <a:srgbClr val="FF0000"/>
                </a:solidFill>
                <a:effectLst>
                  <a:outerShdw blurRad="38100" dist="38100" dir="2700000" algn="tl">
                    <a:srgbClr val="000000">
                      <a:alpha val="43137"/>
                    </a:srgbClr>
                  </a:outerShdw>
                </a:effectLst>
              </a:rPr>
              <a:t>                           </a:t>
            </a:r>
            <a:r>
              <a:rPr lang="en-US" dirty="0"/>
              <a:t>entrapped so the </a:t>
            </a:r>
            <a:r>
              <a:rPr lang="en-US" dirty="0" smtClean="0"/>
              <a:t>reporters </a:t>
            </a:r>
            <a:r>
              <a:rPr lang="en-US" dirty="0"/>
              <a:t>could get </a:t>
            </a:r>
            <a:r>
              <a:rPr lang="en-US" dirty="0" smtClean="0"/>
              <a:t>reward</a:t>
            </a:r>
          </a:p>
          <a:p>
            <a:pPr marL="502920" lvl="2" indent="0">
              <a:buNone/>
            </a:pPr>
            <a:r>
              <a:rPr lang="en-US" b="1" dirty="0">
                <a:solidFill>
                  <a:srgbClr val="FF0000"/>
                </a:solidFill>
              </a:rPr>
              <a:t> </a:t>
            </a:r>
            <a:r>
              <a:rPr lang="en-US" b="1" dirty="0" smtClean="0">
                <a:solidFill>
                  <a:srgbClr val="FF0000"/>
                </a:solidFill>
              </a:rPr>
              <a:t>                         </a:t>
            </a:r>
            <a:r>
              <a:rPr lang="en-US" b="1" dirty="0" smtClean="0">
                <a:solidFill>
                  <a:srgbClr val="FF0000"/>
                </a:solidFill>
                <a:effectLst>
                  <a:outerShdw blurRad="38100" dist="38100" dir="2700000" algn="tl">
                    <a:srgbClr val="000000">
                      <a:alpha val="43137"/>
                    </a:srgbClr>
                  </a:outerShdw>
                </a:effectLst>
              </a:rPr>
              <a:t>:</a:t>
            </a:r>
            <a:r>
              <a:rPr lang="en-US" dirty="0" smtClean="0"/>
              <a:t> </a:t>
            </a:r>
            <a:r>
              <a:rPr lang="en-US" dirty="0"/>
              <a:t>sometimes the witnesses had given lied </a:t>
            </a:r>
            <a:r>
              <a:rPr lang="en-US" dirty="0" smtClean="0"/>
              <a:t>testimony for</a:t>
            </a:r>
          </a:p>
          <a:p>
            <a:pPr marL="502920" lvl="2" indent="0">
              <a:buNone/>
            </a:pPr>
            <a:r>
              <a:rPr lang="en-US" b="1" dirty="0">
                <a:solidFill>
                  <a:srgbClr val="FF0000"/>
                </a:solidFill>
                <a:effectLst>
                  <a:outerShdw blurRad="38100" dist="38100" dir="2700000" algn="tl">
                    <a:srgbClr val="000000">
                      <a:alpha val="43137"/>
                    </a:srgbClr>
                  </a:outerShdw>
                </a:effectLst>
              </a:rPr>
              <a:t> </a:t>
            </a:r>
            <a:r>
              <a:rPr lang="en-US" b="1" dirty="0" smtClean="0">
                <a:solidFill>
                  <a:srgbClr val="FF0000"/>
                </a:solidFill>
                <a:effectLst>
                  <a:outerShdw blurRad="38100" dist="38100" dir="2700000" algn="tl">
                    <a:srgbClr val="000000">
                      <a:alpha val="43137"/>
                    </a:srgbClr>
                  </a:outerShdw>
                </a:effectLst>
              </a:rPr>
              <a:t>                           </a:t>
            </a:r>
            <a:r>
              <a:rPr lang="en-US" dirty="0"/>
              <a:t>exchange of some parts of the reward</a:t>
            </a:r>
            <a:endParaRPr lang="en-US" b="1" dirty="0">
              <a:solidFill>
                <a:srgbClr val="FF0000"/>
              </a:solidFill>
              <a:effectLst>
                <a:outerShdw blurRad="38100" dist="38100" dir="2700000" algn="tl">
                  <a:srgbClr val="000000">
                    <a:alpha val="43137"/>
                  </a:srgbClr>
                </a:outerShdw>
              </a:effectLst>
            </a:endParaRPr>
          </a:p>
          <a:p>
            <a:pPr lvl="1"/>
            <a:endParaRPr lang="en-US" b="1" dirty="0" smtClean="0">
              <a:solidFill>
                <a:srgbClr val="FF0000"/>
              </a:solidFill>
              <a:effectLst>
                <a:outerShdw blurRad="38100" dist="38100" dir="2700000" algn="tl">
                  <a:srgbClr val="000000">
                    <a:alpha val="43137"/>
                  </a:srgbClr>
                </a:outerShdw>
              </a:effectLst>
            </a:endParaRPr>
          </a:p>
          <a:p>
            <a:pPr lvl="1"/>
            <a:r>
              <a:rPr lang="en-US" b="1" dirty="0" smtClean="0">
                <a:effectLst>
                  <a:outerShdw blurRad="38100" dist="38100" dir="2700000" algn="tl">
                    <a:srgbClr val="000000">
                      <a:alpha val="43137"/>
                    </a:srgbClr>
                  </a:outerShdw>
                </a:effectLst>
              </a:rPr>
              <a:t>Therefore, the reward system was banned in the middle of the century because the society was better without more efficient punishment</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3365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fade">
                                      <p:cBhvr>
                                        <p:cTn id="45" dur="500"/>
                                        <p:tgtEl>
                                          <p:spTgt spid="3">
                                            <p:txEl>
                                              <p:pRg st="10" end="1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12" end="12"/>
                                            </p:txEl>
                                          </p:spTgt>
                                        </p:tgtEl>
                                        <p:attrNameLst>
                                          <p:attrName>style.visibility</p:attrName>
                                        </p:attrNameLst>
                                      </p:cBhvr>
                                      <p:to>
                                        <p:strVal val="visible"/>
                                      </p:to>
                                    </p:set>
                                    <p:animEffect transition="in" filter="fade">
                                      <p:cBhvr>
                                        <p:cTn id="5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7920880" cy="720081"/>
          </a:xfrm>
        </p:spPr>
        <p:txBody>
          <a:bodyPr>
            <a:normAutofit/>
          </a:bodyPr>
          <a:lstStyle/>
          <a:p>
            <a:pPr algn="ctr"/>
            <a:r>
              <a:rPr lang="en-US" sz="3200" dirty="0" smtClean="0"/>
              <a:t>Efficient Norms with Inefficient Punishment</a:t>
            </a:r>
            <a:endParaRPr lang="th-TH" sz="3200" dirty="0"/>
          </a:p>
        </p:txBody>
      </p:sp>
      <p:sp>
        <p:nvSpPr>
          <p:cNvPr id="3" name="Content Placeholder 2"/>
          <p:cNvSpPr>
            <a:spLocks noGrp="1"/>
          </p:cNvSpPr>
          <p:nvPr>
            <p:ph idx="1"/>
          </p:nvPr>
        </p:nvSpPr>
        <p:spPr>
          <a:xfrm>
            <a:off x="914400" y="1340768"/>
            <a:ext cx="7315200" cy="5328591"/>
          </a:xfrm>
        </p:spPr>
        <p:txBody>
          <a:bodyPr>
            <a:normAutofit lnSpcReduction="10000"/>
          </a:bodyPr>
          <a:lstStyle/>
          <a:p>
            <a:pPr>
              <a:buFont typeface="Arial" pitchFamily="34" charset="0"/>
              <a:buChar char="•"/>
            </a:pPr>
            <a:r>
              <a:rPr lang="en-US" dirty="0" smtClean="0"/>
              <a:t>Sometimes, </a:t>
            </a:r>
            <a:r>
              <a:rPr lang="en-US" dirty="0"/>
              <a:t>the system of </a:t>
            </a:r>
            <a:r>
              <a:rPr lang="en-US" dirty="0" smtClean="0"/>
              <a:t>private </a:t>
            </a:r>
            <a:r>
              <a:rPr lang="en-US" dirty="0"/>
              <a:t>norms </a:t>
            </a:r>
            <a:r>
              <a:rPr lang="en-US" dirty="0" smtClean="0"/>
              <a:t>can </a:t>
            </a:r>
            <a:r>
              <a:rPr lang="en-US" dirty="0"/>
              <a:t>prevent the problem of rent seeking</a:t>
            </a:r>
            <a:r>
              <a:rPr lang="en-US" dirty="0" smtClean="0"/>
              <a:t>.</a:t>
            </a:r>
          </a:p>
          <a:p>
            <a:pPr>
              <a:buFont typeface="Arial" pitchFamily="34" charset="0"/>
              <a:buChar char="•"/>
            </a:pPr>
            <a:endParaRPr lang="en-US" dirty="0"/>
          </a:p>
          <a:p>
            <a:pPr>
              <a:buFont typeface="Arial" pitchFamily="34" charset="0"/>
              <a:buChar char="•"/>
            </a:pPr>
            <a:r>
              <a:rPr lang="en-US" dirty="0" smtClean="0"/>
              <a:t>Example</a:t>
            </a:r>
          </a:p>
          <a:p>
            <a:pPr lvl="1">
              <a:buFont typeface="Arial" pitchFamily="34" charset="0"/>
              <a:buChar char="•"/>
            </a:pPr>
            <a:r>
              <a:rPr lang="en-US" b="1" dirty="0" smtClean="0">
                <a:solidFill>
                  <a:srgbClr val="00FF00"/>
                </a:solidFill>
              </a:rPr>
              <a:t>Shasta County, California</a:t>
            </a:r>
          </a:p>
          <a:p>
            <a:pPr lvl="2">
              <a:buFont typeface="Arial" pitchFamily="34" charset="0"/>
              <a:buChar char="•"/>
            </a:pPr>
            <a:r>
              <a:rPr lang="en-US" sz="1700" dirty="0" smtClean="0"/>
              <a:t>When some </a:t>
            </a:r>
            <a:r>
              <a:rPr lang="en-US" sz="1700" dirty="0"/>
              <a:t>cattle accidently get lost and walk into other’s field and damage the </a:t>
            </a:r>
            <a:r>
              <a:rPr lang="en-US" sz="1700" dirty="0" smtClean="0"/>
              <a:t>crops</a:t>
            </a:r>
          </a:p>
          <a:p>
            <a:pPr lvl="2">
              <a:buFont typeface="Arial" pitchFamily="34" charset="0"/>
              <a:buChar char="•"/>
            </a:pPr>
            <a:r>
              <a:rPr lang="en-US" sz="1700" dirty="0" smtClean="0"/>
              <a:t>Efficient punishment is to sell </a:t>
            </a:r>
            <a:r>
              <a:rPr lang="en-US" sz="1700" dirty="0"/>
              <a:t>or </a:t>
            </a:r>
            <a:r>
              <a:rPr lang="en-US" sz="1700" dirty="0" smtClean="0"/>
              <a:t>slaughter </a:t>
            </a:r>
            <a:r>
              <a:rPr lang="en-US" sz="1700" dirty="0"/>
              <a:t>the cattle to compensate </a:t>
            </a:r>
            <a:r>
              <a:rPr lang="en-US" sz="1700"/>
              <a:t>for </a:t>
            </a:r>
            <a:r>
              <a:rPr lang="en-US" sz="1700" smtClean="0"/>
              <a:t>the </a:t>
            </a:r>
            <a:r>
              <a:rPr lang="en-US" sz="1700" dirty="0" smtClean="0"/>
              <a:t>damages </a:t>
            </a:r>
          </a:p>
          <a:p>
            <a:pPr lvl="2">
              <a:buFont typeface="Arial" pitchFamily="34" charset="0"/>
              <a:buChar char="•"/>
            </a:pPr>
            <a:r>
              <a:rPr lang="en-US" sz="1700" dirty="0" smtClean="0"/>
              <a:t>However, local norms require the cattle’s owner only to apologize, help repairing the damages and ensure this will never happen again.</a:t>
            </a:r>
          </a:p>
          <a:p>
            <a:pPr lvl="2">
              <a:buFont typeface="Arial" pitchFamily="34" charset="0"/>
              <a:buChar char="•"/>
            </a:pPr>
            <a:endParaRPr lang="en-US" sz="1700" dirty="0" smtClean="0"/>
          </a:p>
          <a:p>
            <a:pPr lvl="1">
              <a:buFont typeface="Arial" pitchFamily="34" charset="0"/>
              <a:buChar char="•"/>
            </a:pPr>
            <a:r>
              <a:rPr lang="en-US" dirty="0" smtClean="0"/>
              <a:t>It’s better to the society because without local norms there will be excuse to kill or steal others’ cattle even when the damage is so small or when those cattle do not actually enter into the field.  </a:t>
            </a:r>
          </a:p>
          <a:p>
            <a:pPr lvl="2">
              <a:buFont typeface="Arial" pitchFamily="34" charset="0"/>
              <a:buChar char="•"/>
            </a:pPr>
            <a:r>
              <a:rPr lang="en-US" sz="1700" b="1" dirty="0" smtClean="0">
                <a:solidFill>
                  <a:srgbClr val="FFFF00"/>
                </a:solidFill>
                <a:effectLst>
                  <a:outerShdw blurRad="38100" dist="38100" dir="2700000" algn="tl">
                    <a:srgbClr val="000000">
                      <a:alpha val="43137"/>
                    </a:srgbClr>
                  </a:outerShdw>
                </a:effectLst>
              </a:rPr>
              <a:t>“ The system of private norms prevent the more efficient punishment as well as rent seeking problem.”</a:t>
            </a:r>
            <a:endParaRPr lang="en-US" sz="1700" b="1" dirty="0">
              <a:solidFill>
                <a:srgbClr val="FFFF00"/>
              </a:solidFill>
              <a:effectLst>
                <a:outerShdw blurRad="38100" dist="38100" dir="2700000" algn="tl">
                  <a:srgbClr val="000000">
                    <a:alpha val="43137"/>
                  </a:srgbClr>
                </a:outerShdw>
              </a:effectLst>
            </a:endParaRPr>
          </a:p>
          <a:p>
            <a:pPr lvl="2">
              <a:buFont typeface="Arial" pitchFamily="34" charset="0"/>
              <a:buChar char="•"/>
            </a:pPr>
            <a:endParaRPr lang="en-US" dirty="0" smtClean="0"/>
          </a:p>
          <a:p>
            <a:pPr lvl="2">
              <a:buFont typeface="Arial" pitchFamily="34" charset="0"/>
              <a:buChar char="•"/>
            </a:pPr>
            <a:endParaRPr lang="th-TH" dirty="0"/>
          </a:p>
        </p:txBody>
      </p:sp>
    </p:spTree>
    <p:extLst>
      <p:ext uri="{BB962C8B-B14F-4D97-AF65-F5344CB8AC3E}">
        <p14:creationId xmlns:p14="http://schemas.microsoft.com/office/powerpoint/2010/main" xmlns="" val="285071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404664"/>
            <a:ext cx="6624736" cy="866065"/>
          </a:xfrm>
        </p:spPr>
        <p:txBody>
          <a:bodyPr/>
          <a:lstStyle/>
          <a:p>
            <a:pPr algn="ctr"/>
            <a:r>
              <a:rPr lang="en-US" dirty="0" smtClean="0"/>
              <a:t>Why Not Hang Them All ???</a:t>
            </a:r>
            <a:endParaRPr lang="th-TH" dirty="0"/>
          </a:p>
        </p:txBody>
      </p:sp>
      <p:sp>
        <p:nvSpPr>
          <p:cNvPr id="3" name="Content Placeholder 2"/>
          <p:cNvSpPr>
            <a:spLocks noGrp="1"/>
          </p:cNvSpPr>
          <p:nvPr>
            <p:ph idx="1"/>
          </p:nvPr>
        </p:nvSpPr>
        <p:spPr>
          <a:xfrm>
            <a:off x="914400" y="1556792"/>
            <a:ext cx="7315200" cy="5040559"/>
          </a:xfrm>
        </p:spPr>
        <p:txBody>
          <a:bodyPr>
            <a:normAutofit lnSpcReduction="10000"/>
          </a:bodyPr>
          <a:lstStyle/>
          <a:p>
            <a:pPr>
              <a:buFont typeface="Arial" pitchFamily="34" charset="0"/>
              <a:buChar char="•"/>
            </a:pPr>
            <a:r>
              <a:rPr lang="en-US" sz="2200" b="1" dirty="0" smtClean="0">
                <a:solidFill>
                  <a:srgbClr val="FF0000"/>
                </a:solidFill>
              </a:rPr>
              <a:t>Two Reasons</a:t>
            </a:r>
          </a:p>
          <a:p>
            <a:pPr lvl="1">
              <a:buFont typeface="Arial" pitchFamily="34" charset="0"/>
              <a:buChar char="•"/>
            </a:pPr>
            <a:endParaRPr lang="en-US" b="1" dirty="0" smtClean="0">
              <a:solidFill>
                <a:srgbClr val="FF0000"/>
              </a:solidFill>
            </a:endParaRPr>
          </a:p>
          <a:p>
            <a:pPr lvl="1">
              <a:buFont typeface="Arial" pitchFamily="34" charset="0"/>
              <a:buChar char="•"/>
            </a:pPr>
            <a:r>
              <a:rPr lang="en-US" sz="2200" b="1" dirty="0" smtClean="0">
                <a:solidFill>
                  <a:srgbClr val="92D050"/>
                </a:solidFill>
                <a:effectLst>
                  <a:outerShdw blurRad="38100" dist="38100" dir="2700000" algn="tl">
                    <a:srgbClr val="000000">
                      <a:alpha val="43137"/>
                    </a:srgbClr>
                  </a:outerShdw>
                </a:effectLst>
              </a:rPr>
              <a:t>1. </a:t>
            </a:r>
            <a:r>
              <a:rPr lang="en-US" sz="2200" b="1" dirty="0">
                <a:solidFill>
                  <a:srgbClr val="92D050"/>
                </a:solidFill>
                <a:effectLst>
                  <a:outerShdw blurRad="38100" dist="38100" dir="2700000" algn="tl">
                    <a:srgbClr val="000000">
                      <a:alpha val="43137"/>
                    </a:srgbClr>
                  </a:outerShdw>
                </a:effectLst>
              </a:rPr>
              <a:t>I</a:t>
            </a:r>
            <a:r>
              <a:rPr lang="en-US" sz="2200" b="1" dirty="0" smtClean="0">
                <a:solidFill>
                  <a:srgbClr val="92D050"/>
                </a:solidFill>
                <a:effectLst>
                  <a:outerShdw blurRad="38100" dist="38100" dir="2700000" algn="tl">
                    <a:srgbClr val="000000">
                      <a:alpha val="43137"/>
                    </a:srgbClr>
                  </a:outerShdw>
                </a:effectLst>
              </a:rPr>
              <a:t>mposing large cost (hanging) on the criminal defendants while impose lower cost on everybody else, it might result in massive overenforcement</a:t>
            </a:r>
          </a:p>
          <a:p>
            <a:pPr lvl="2">
              <a:buFont typeface="Arial" pitchFamily="34" charset="0"/>
              <a:buChar char="•"/>
            </a:pPr>
            <a:r>
              <a:rPr lang="en-US" sz="1900" dirty="0" smtClean="0"/>
              <a:t>Because criminal defendants tend to be poor people and too much pressure on </a:t>
            </a:r>
            <a:r>
              <a:rPr lang="en-US" sz="1900" dirty="0"/>
              <a:t>them </a:t>
            </a:r>
            <a:r>
              <a:rPr lang="en-US" sz="1900" dirty="0" smtClean="0"/>
              <a:t>might result in worse outcome.</a:t>
            </a:r>
          </a:p>
          <a:p>
            <a:pPr lvl="2">
              <a:buFont typeface="Arial" pitchFamily="34" charset="0"/>
              <a:buChar char="•"/>
            </a:pPr>
            <a:endParaRPr lang="en-US" sz="1900" b="1" dirty="0"/>
          </a:p>
          <a:p>
            <a:pPr lvl="1">
              <a:buFont typeface="Arial" pitchFamily="34" charset="0"/>
              <a:buChar char="•"/>
            </a:pPr>
            <a:r>
              <a:rPr lang="en-US" sz="2200" b="1" dirty="0" smtClean="0">
                <a:solidFill>
                  <a:srgbClr val="92D050"/>
                </a:solidFill>
                <a:effectLst>
                  <a:outerShdw blurRad="38100" dist="38100" dir="2700000" algn="tl">
                    <a:srgbClr val="000000">
                      <a:alpha val="43137"/>
                    </a:srgbClr>
                  </a:outerShdw>
                </a:effectLst>
              </a:rPr>
              <a:t>2. The punishment will not work well because </a:t>
            </a:r>
            <a:r>
              <a:rPr lang="en-US" sz="2200" b="1" dirty="0">
                <a:solidFill>
                  <a:srgbClr val="92D050"/>
                </a:solidFill>
                <a:effectLst>
                  <a:outerShdw blurRad="38100" dist="38100" dir="2700000" algn="tl">
                    <a:srgbClr val="000000">
                      <a:alpha val="43137"/>
                    </a:srgbClr>
                  </a:outerShdw>
                </a:effectLst>
              </a:rPr>
              <a:t>there will be incentive of out-of-court </a:t>
            </a:r>
            <a:r>
              <a:rPr lang="en-US" sz="2200" b="1" dirty="0" smtClean="0">
                <a:solidFill>
                  <a:srgbClr val="92D050"/>
                </a:solidFill>
                <a:effectLst>
                  <a:outerShdw blurRad="38100" dist="38100" dir="2700000" algn="tl">
                    <a:srgbClr val="000000">
                      <a:alpha val="43137"/>
                    </a:srgbClr>
                  </a:outerShdw>
                </a:effectLst>
              </a:rPr>
              <a:t>settlement </a:t>
            </a:r>
            <a:r>
              <a:rPr lang="en-US" sz="2200" b="1" dirty="0">
                <a:solidFill>
                  <a:srgbClr val="92D050"/>
                </a:solidFill>
                <a:effectLst>
                  <a:outerShdw blurRad="38100" dist="38100" dir="2700000" algn="tl">
                    <a:srgbClr val="000000">
                      <a:alpha val="43137"/>
                    </a:srgbClr>
                  </a:outerShdw>
                </a:effectLst>
              </a:rPr>
              <a:t>between enforcers and defendants</a:t>
            </a:r>
            <a:r>
              <a:rPr lang="en-US" sz="2200" b="1" dirty="0" smtClean="0">
                <a:solidFill>
                  <a:srgbClr val="92D050"/>
                </a:solidFill>
                <a:effectLst>
                  <a:outerShdw blurRad="38100" dist="38100" dir="2700000" algn="tl">
                    <a:srgbClr val="000000">
                      <a:alpha val="43137"/>
                    </a:srgbClr>
                  </a:outerShdw>
                </a:effectLst>
              </a:rPr>
              <a:t>  </a:t>
            </a:r>
          </a:p>
          <a:p>
            <a:pPr lvl="2">
              <a:buFont typeface="Arial" pitchFamily="34" charset="0"/>
              <a:buChar char="•"/>
            </a:pPr>
            <a:r>
              <a:rPr lang="en-US" sz="1900" dirty="0"/>
              <a:t>E</a:t>
            </a:r>
            <a:r>
              <a:rPr lang="en-US" sz="1900" dirty="0" smtClean="0"/>
              <a:t>nforcers threat defendants for money, services, information etc.</a:t>
            </a:r>
          </a:p>
          <a:p>
            <a:pPr lvl="2">
              <a:buFont typeface="Arial" pitchFamily="34" charset="0"/>
              <a:buChar char="•"/>
            </a:pPr>
            <a:r>
              <a:rPr lang="en-US" sz="1900" dirty="0" smtClean="0"/>
              <a:t>Defendants offer money or anything in exchange of keeping them alive</a:t>
            </a:r>
          </a:p>
          <a:p>
            <a:pPr lvl="2">
              <a:buFont typeface="Arial" pitchFamily="34" charset="0"/>
              <a:buChar char="•"/>
            </a:pPr>
            <a:endParaRPr lang="th-TH" b="1" dirty="0"/>
          </a:p>
        </p:txBody>
      </p:sp>
    </p:spTree>
    <p:extLst>
      <p:ext uri="{BB962C8B-B14F-4D97-AF65-F5344CB8AC3E}">
        <p14:creationId xmlns:p14="http://schemas.microsoft.com/office/powerpoint/2010/main" xmlns="" val="2660930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76672"/>
            <a:ext cx="7315200" cy="792089"/>
          </a:xfrm>
        </p:spPr>
        <p:txBody>
          <a:bodyPr>
            <a:normAutofit/>
          </a:bodyPr>
          <a:lstStyle/>
          <a:p>
            <a:pPr algn="ctr"/>
            <a:r>
              <a:rPr lang="en-US" dirty="0" smtClean="0"/>
              <a:t>Lessons from the Paper</a:t>
            </a:r>
            <a:endParaRPr lang="th-TH" dirty="0"/>
          </a:p>
        </p:txBody>
      </p:sp>
      <p:sp>
        <p:nvSpPr>
          <p:cNvPr id="3" name="Content Placeholder 2"/>
          <p:cNvSpPr>
            <a:spLocks noGrp="1"/>
          </p:cNvSpPr>
          <p:nvPr>
            <p:ph idx="1"/>
          </p:nvPr>
        </p:nvSpPr>
        <p:spPr>
          <a:xfrm>
            <a:off x="914400" y="1556793"/>
            <a:ext cx="7315200" cy="4752568"/>
          </a:xfrm>
        </p:spPr>
        <p:txBody>
          <a:bodyPr>
            <a:normAutofit lnSpcReduction="10000"/>
          </a:bodyPr>
          <a:lstStyle/>
          <a:p>
            <a:pPr>
              <a:buFont typeface="Arial" pitchFamily="34" charset="0"/>
              <a:buChar char="•"/>
            </a:pPr>
            <a:endParaRPr lang="en-US" dirty="0" smtClean="0"/>
          </a:p>
          <a:p>
            <a:pPr>
              <a:buFont typeface="Arial" pitchFamily="34" charset="0"/>
              <a:buChar char="•"/>
            </a:pPr>
            <a:r>
              <a:rPr lang="en-US" sz="2400" dirty="0" smtClean="0"/>
              <a:t>Sometimes the society welfare is better off with less efficient punishment compared to the more efficient one</a:t>
            </a:r>
          </a:p>
          <a:p>
            <a:pPr>
              <a:buFont typeface="Arial" pitchFamily="34" charset="0"/>
              <a:buChar char="•"/>
            </a:pPr>
            <a:endParaRPr lang="en-US" sz="2400" dirty="0"/>
          </a:p>
          <a:p>
            <a:pPr>
              <a:buFont typeface="Arial" pitchFamily="34" charset="0"/>
              <a:buChar char="•"/>
            </a:pPr>
            <a:r>
              <a:rPr lang="en-US" sz="2400" dirty="0" smtClean="0"/>
              <a:t>The cost we impose between criminal defendants and other parties in the society should be weighted equally</a:t>
            </a:r>
          </a:p>
          <a:p>
            <a:pPr>
              <a:buFont typeface="Arial" pitchFamily="34" charset="0"/>
              <a:buChar char="•"/>
            </a:pPr>
            <a:endParaRPr lang="en-US" sz="2400" dirty="0"/>
          </a:p>
          <a:p>
            <a:pPr>
              <a:buFont typeface="Arial" pitchFamily="34" charset="0"/>
              <a:buChar char="•"/>
            </a:pPr>
            <a:r>
              <a:rPr lang="en-US" sz="2400" dirty="0" smtClean="0"/>
              <a:t>The legal </a:t>
            </a:r>
            <a:r>
              <a:rPr lang="en-US" sz="2400" dirty="0"/>
              <a:t>system </a:t>
            </a:r>
            <a:r>
              <a:rPr lang="en-US" sz="2400" dirty="0" smtClean="0"/>
              <a:t>should </a:t>
            </a:r>
            <a:r>
              <a:rPr lang="en-US" sz="2400" dirty="0"/>
              <a:t>be flexible because different cases of crime have different components that should carefully be considered.</a:t>
            </a:r>
            <a:r>
              <a:rPr lang="en-US" sz="2400" dirty="0" smtClean="0"/>
              <a:t> </a:t>
            </a:r>
            <a:endParaRPr lang="th-TH" sz="2400" dirty="0"/>
          </a:p>
        </p:txBody>
      </p:sp>
    </p:spTree>
    <p:extLst>
      <p:ext uri="{BB962C8B-B14F-4D97-AF65-F5344CB8AC3E}">
        <p14:creationId xmlns:p14="http://schemas.microsoft.com/office/powerpoint/2010/main" xmlns="" val="405227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446</TotalTime>
  <Words>702</Words>
  <Application>Microsoft Office PowerPoint</Application>
  <PresentationFormat>On-screen Show (4:3)</PresentationFormat>
  <Paragraphs>80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Perspective</vt:lpstr>
      <vt:lpstr>Why Not Hang Them All:                 The Virtues of Inefficient Punishment</vt:lpstr>
      <vt:lpstr>Efficient Punishment</vt:lpstr>
      <vt:lpstr>The Virtue of Inefficient Punishment</vt:lpstr>
      <vt:lpstr>The Virtue of Inefficient Punishment (Cont.)</vt:lpstr>
      <vt:lpstr>The Virtue of Inefficient Punishment (Cont.)</vt:lpstr>
      <vt:lpstr>Efficient Norms with Inefficient Punishment</vt:lpstr>
      <vt:lpstr>Why Not Hang Them All ???</vt:lpstr>
      <vt:lpstr>Lessons from the Paper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Not Hang Them All:                 The Virtues of Inefficient Punishment</dc:title>
  <dc:creator>ImageY</dc:creator>
  <cp:lastModifiedBy>ImageY</cp:lastModifiedBy>
  <cp:revision>58</cp:revision>
  <dcterms:created xsi:type="dcterms:W3CDTF">2012-11-14T10:09:48Z</dcterms:created>
  <dcterms:modified xsi:type="dcterms:W3CDTF">2012-11-23T05:26:11Z</dcterms:modified>
</cp:coreProperties>
</file>