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5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300" r:id="rId23"/>
    <p:sldId id="299" r:id="rId24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0000FF"/>
    <a:srgbClr val="006600"/>
    <a:srgbClr val="800080"/>
    <a:srgbClr val="FF0000"/>
    <a:srgbClr val="CC0000"/>
    <a:srgbClr val="33CCFF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83" autoAdjust="0"/>
    <p:restoredTop sz="90929"/>
  </p:normalViewPr>
  <p:slideViewPr>
    <p:cSldViewPr>
      <p:cViewPr>
        <p:scale>
          <a:sx n="80" d="100"/>
          <a:sy n="80" d="100"/>
        </p:scale>
        <p:origin x="-1116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B6FE848-94A4-41B9-BB85-C99DEC1F37F5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fld id="{B1614025-5493-4593-A2BB-EDD7CD664A9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fld id="{DA7F32CC-43C0-4BFA-A21C-66933089ED7B}" type="datetimeFigureOut">
              <a:rPr lang="en-US"/>
              <a:pPr>
                <a:defRPr/>
              </a:pPr>
              <a:t>11/5/2012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Angsana New" pitchFamily="18" charset="-34"/>
              </a:defRPr>
            </a:lvl1pPr>
          </a:lstStyle>
          <a:p>
            <a:pPr>
              <a:defRPr/>
            </a:pPr>
            <a:fld id="{E1846039-BA83-443E-B063-4150752F1D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2ED129-AA70-4B66-A28C-FAC024A7413B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3EB06F-50AB-4EDD-962A-ADFFAE42ACEF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16520-3ECC-4605-B0F4-A22F10C0F7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BBEB04-D0A3-4808-A571-345BB0C468BE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BCFE3-99ED-4E67-B8A3-9DC881D7D71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FA8727-6FB7-4D69-A33E-4E18E4B8C61F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48453-BC0E-4B2F-AA65-A724A5F6E59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7D2A48-98C5-4238-8E52-043EEB9B35E1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EDAE4-9945-4E11-B606-4F89519F2B1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92AC25-3A0C-4EF2-9733-E1A6A8374582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08191-EB8A-47E2-8CBA-BB1AE12BA4F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7F407-138C-45F6-A108-121E2BDDC19C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B23EE-CA35-4875-A053-DB2040563C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F136E-A427-48D4-A4E4-B96B928C077B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1FFF7-9CAC-43A1-AAD8-6A88BE0CD9E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CC0E28-ECC4-4FA6-8AD7-2FCA6A6467BE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C3008-4382-420F-A85C-8BB68832B6B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BA608E-AE74-4ACA-858C-00B165FC6713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A1A98-1A07-4D64-83A7-41C84DDDCB2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760037-1812-49BC-BDC0-9DAA85944682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942A4-9E37-49DA-A8D3-A514402893C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5F62BF-F974-43B6-BD93-62B517349B65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0EBFC-FBCC-494E-A65F-443EA622EA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70B965C-8CC9-4882-A7E0-DFE3D63E2797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ngsana New" pitchFamily="18" charset="-34"/>
              </a:defRPr>
            </a:lvl1pPr>
          </a:lstStyle>
          <a:p>
            <a:pPr>
              <a:defRPr/>
            </a:pPr>
            <a:fld id="{096E4901-027A-4CA2-80E9-8920AF7C1C2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 txBox="1">
            <a:spLocks noChangeArrowheads="1"/>
          </p:cNvSpPr>
          <p:nvPr/>
        </p:nvSpPr>
        <p:spPr bwMode="auto">
          <a:xfrm>
            <a:off x="714375" y="1071563"/>
            <a:ext cx="77724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6600" b="1">
                <a:solidFill>
                  <a:srgbClr val="800080"/>
                </a:solidFill>
              </a:rPr>
              <a:t>Exchange Rate Policy</a:t>
            </a:r>
            <a:endParaRPr lang="th-TH" sz="6600" b="1">
              <a:solidFill>
                <a:srgbClr val="800080"/>
              </a:solidFill>
            </a:endParaRPr>
          </a:p>
        </p:txBody>
      </p:sp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DC81DD-ECFC-4F4C-B48C-FAE242BF17F3}" type="slidenum">
              <a:rPr lang="en-US" smtClean="0">
                <a:cs typeface="Angsana New" charset="-34"/>
              </a:rPr>
              <a:pPr/>
              <a:t>1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CC3300"/>
                </a:solidFill>
                <a:latin typeface="+mn-lt"/>
                <a:cs typeface="Angsana New" pitchFamily="18" charset="-34"/>
              </a:rPr>
              <a:t>Just after WW2: high inflation, shortages of goods and foreign exchange</a:t>
            </a:r>
            <a:endParaRPr lang="th-TH" sz="4000" b="1" dirty="0">
              <a:solidFill>
                <a:srgbClr val="CC3300"/>
              </a:solidFill>
              <a:latin typeface="+mn-lt"/>
              <a:cs typeface="Angsana New" pitchFamily="18" charset="-34"/>
            </a:endParaRPr>
          </a:p>
          <a:p>
            <a:pPr marL="468000" indent="-457200" eaLnBrk="0" hangingPunct="0">
              <a:buFontTx/>
              <a:buChar char="•"/>
              <a:defRPr/>
            </a:pPr>
            <a:r>
              <a:rPr lang="th-TH" sz="40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Began to use the multiple exchange rate system in 1947</a:t>
            </a:r>
            <a:endParaRPr lang="th-TH" sz="4000" b="1" dirty="0">
              <a:solidFill>
                <a:srgbClr val="800080"/>
              </a:solidFill>
              <a:latin typeface="+mn-lt"/>
              <a:cs typeface="Angsana New" pitchFamily="18" charset="-34"/>
            </a:endParaRPr>
          </a:p>
          <a:p>
            <a:pPr lvl="2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Official rates and market rate</a:t>
            </a:r>
            <a:endParaRPr lang="th-TH" sz="3600" b="1" dirty="0">
              <a:solidFill>
                <a:srgbClr val="80008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638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271C2C-17E4-48BD-B49D-7B933AF94E2D}" type="slidenum">
              <a:rPr lang="en-US" smtClean="0">
                <a:cs typeface="Angsana New" charset="-34"/>
              </a:rPr>
              <a:pPr/>
              <a:t>2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Began to use the multiple exchange rate system in 1947</a:t>
            </a:r>
            <a:endParaRPr lang="th-TH" sz="4000" b="1" dirty="0">
              <a:solidFill>
                <a:srgbClr val="80008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Required exporters of rice, tin, and teak to sell foreign exchange at an official rate (12.50 baht/$ which was lower than the market rate)</a:t>
            </a:r>
            <a:endParaRPr lang="th-TH" sz="36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741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A5EB1-48CE-4ADB-8457-D5D66C168795}" type="slidenum">
              <a:rPr lang="en-US" smtClean="0">
                <a:cs typeface="Angsana New" charset="-34"/>
              </a:rPr>
              <a:pPr/>
              <a:t>3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Began to use the multiple exchange rate system in 1947</a:t>
            </a:r>
            <a:endParaRPr lang="th-TH" sz="4000" b="1" dirty="0">
              <a:solidFill>
                <a:srgbClr val="80008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Sold $ at an official rate for essential imports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Less inflation, and more $ available + government revenue from export taxes</a:t>
            </a:r>
            <a:endParaRPr lang="th-TH" sz="36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843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469FFDD-D197-426F-8477-8AAB9E083CC2}" type="slidenum">
              <a:rPr lang="en-US" smtClean="0">
                <a:cs typeface="Angsana New" charset="-34"/>
              </a:rPr>
              <a:pPr/>
              <a:t>4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CC0000"/>
                </a:solidFill>
              </a:rPr>
              <a:t>Thailand became a member of IMF in 1949</a:t>
            </a:r>
            <a:endParaRPr lang="th-TH" sz="4000" b="1">
              <a:solidFill>
                <a:srgbClr val="CC000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But no par value of the baht until 1963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The world adopted the Bretton Woods system of $ and gold + adjustable peg ER system</a:t>
            </a:r>
          </a:p>
        </p:txBody>
      </p:sp>
      <p:sp>
        <p:nvSpPr>
          <p:cNvPr id="1945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3E0875-08E1-4C37-AFBA-1D1054AD8EAC}" type="slidenum">
              <a:rPr lang="en-US" smtClean="0">
                <a:cs typeface="Angsana New" charset="-34"/>
              </a:rPr>
              <a:pPr/>
              <a:t>5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FF0000"/>
                </a:solidFill>
              </a:rPr>
              <a:t>Thailand started liberalization of trade in 1955</a:t>
            </a:r>
            <a:endParaRPr lang="th-TH" sz="4000" b="1">
              <a:solidFill>
                <a:srgbClr val="FF000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7030A0"/>
                </a:solidFill>
              </a:rPr>
              <a:t>Abandoned the multiple ER system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Established the Exchange Equalization Fund (EEF) to maintain the baht value at 20 </a:t>
            </a:r>
            <a:r>
              <a:rPr lang="th-TH" sz="3600" b="1">
                <a:solidFill>
                  <a:srgbClr val="0000FF"/>
                </a:solidFill>
              </a:rPr>
              <a:t>฿</a:t>
            </a:r>
            <a:r>
              <a:rPr lang="en-US" sz="3600" b="1">
                <a:solidFill>
                  <a:srgbClr val="0000FF"/>
                </a:solidFill>
              </a:rPr>
              <a:t>/$</a:t>
            </a:r>
          </a:p>
        </p:txBody>
      </p:sp>
      <p:sp>
        <p:nvSpPr>
          <p:cNvPr id="2048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F89AC63-A015-4A4D-AF2C-8CD9F383E371}" type="slidenum">
              <a:rPr lang="en-US" smtClean="0">
                <a:cs typeface="Angsana New" charset="-34"/>
              </a:rPr>
              <a:pPr/>
              <a:t>6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4000" b="1">
                <a:solidFill>
                  <a:srgbClr val="FF0000"/>
                </a:solidFill>
              </a:rPr>
              <a:t>6 periods of ER system in Thailand:</a:t>
            </a:r>
          </a:p>
          <a:p>
            <a:pPr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1 (1955-1963)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no par value of the baht 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800080"/>
                </a:solidFill>
              </a:rPr>
              <a:t>Bank of Thailand (BOT) intervened (through EEF) to maintain the baht value 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Small changes in ER, lowest at   21 </a:t>
            </a:r>
            <a:r>
              <a:rPr lang="th-TH" sz="3600" b="1">
                <a:solidFill>
                  <a:srgbClr val="006600"/>
                </a:solidFill>
              </a:rPr>
              <a:t>฿</a:t>
            </a:r>
            <a:r>
              <a:rPr lang="en-US" sz="3600" b="1">
                <a:solidFill>
                  <a:srgbClr val="006600"/>
                </a:solidFill>
              </a:rPr>
              <a:t>/$</a:t>
            </a:r>
          </a:p>
        </p:txBody>
      </p:sp>
      <p:sp>
        <p:nvSpPr>
          <p:cNvPr id="2150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F83E197-73DF-42CC-875F-15656188B986}" type="slidenum">
              <a:rPr lang="en-US" smtClean="0">
                <a:cs typeface="Angsana New" charset="-34"/>
              </a:rPr>
              <a:pPr/>
              <a:t>7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3"/>
          <p:cNvSpPr txBox="1">
            <a:spLocks noChangeAspect="1" noChangeArrowheads="1"/>
          </p:cNvSpPr>
          <p:nvPr/>
        </p:nvSpPr>
        <p:spPr bwMode="auto">
          <a:xfrm>
            <a:off x="539750" y="692150"/>
            <a:ext cx="7759700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2 (1963-1978)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set par value of the baht at    20.88 </a:t>
            </a:r>
            <a:r>
              <a:rPr lang="th-TH" sz="3600" b="1">
                <a:solidFill>
                  <a:srgbClr val="FF0000"/>
                </a:solidFill>
              </a:rPr>
              <a:t>฿</a:t>
            </a:r>
            <a:r>
              <a:rPr lang="en-US" sz="3600" b="1">
                <a:solidFill>
                  <a:srgbClr val="FF0000"/>
                </a:solidFill>
              </a:rPr>
              <a:t>/$ </a:t>
            </a:r>
            <a:r>
              <a:rPr lang="en-US" sz="3600" b="1" u="sng">
                <a:solidFill>
                  <a:srgbClr val="FF0000"/>
                </a:solidFill>
              </a:rPr>
              <a:t>+</a:t>
            </a:r>
            <a:r>
              <a:rPr lang="en-US" sz="3600" b="1">
                <a:solidFill>
                  <a:srgbClr val="FF0000"/>
                </a:solidFill>
              </a:rPr>
              <a:t> 1%</a:t>
            </a:r>
            <a:endParaRPr lang="en-US" sz="3600" b="1" u="sng">
              <a:solidFill>
                <a:srgbClr val="FF000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800080"/>
                </a:solidFill>
              </a:rPr>
              <a:t>Rather stable, pegged with $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Devalued with $ in 1972-73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Adjusted parity to 20</a:t>
            </a:r>
            <a:r>
              <a:rPr lang="th-TH" sz="3600" b="1">
                <a:solidFill>
                  <a:srgbClr val="006600"/>
                </a:solidFill>
              </a:rPr>
              <a:t> ฿</a:t>
            </a:r>
            <a:r>
              <a:rPr lang="en-US" sz="3600" b="1">
                <a:solidFill>
                  <a:srgbClr val="006600"/>
                </a:solidFill>
              </a:rPr>
              <a:t>/$ in 1973 with a wider band </a:t>
            </a:r>
            <a:r>
              <a:rPr lang="en-US" sz="3600" b="1" u="sng">
                <a:solidFill>
                  <a:srgbClr val="006600"/>
                </a:solidFill>
              </a:rPr>
              <a:t>+</a:t>
            </a:r>
            <a:r>
              <a:rPr lang="en-US" sz="3600" b="1">
                <a:solidFill>
                  <a:srgbClr val="006600"/>
                </a:solidFill>
              </a:rPr>
              <a:t> 2.25%</a:t>
            </a:r>
            <a:endParaRPr lang="en-US" sz="3600" b="1" u="sng">
              <a:solidFill>
                <a:srgbClr val="006600"/>
              </a:solidFill>
            </a:endParaRPr>
          </a:p>
        </p:txBody>
      </p:sp>
      <p:sp>
        <p:nvSpPr>
          <p:cNvPr id="2253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F7047C-7EE5-432E-91BF-99CB377DD56E}" type="slidenum">
              <a:rPr lang="en-US" smtClean="0">
                <a:cs typeface="Angsana New" charset="-34"/>
              </a:rPr>
              <a:pPr/>
              <a:t>8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3 (1978-1981): daily fixing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The global floating ER system</a:t>
            </a:r>
            <a:endParaRPr lang="en-US" sz="3600" b="1" u="sng" dirty="0">
              <a:solidFill>
                <a:srgbClr val="0000FF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Thailand abandoned  parity, and pegged  the baht with a basket of currencies</a:t>
            </a:r>
          </a:p>
        </p:txBody>
      </p:sp>
      <p:sp>
        <p:nvSpPr>
          <p:cNvPr id="2355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467B490-30E2-4455-9931-F0A53716DCB3}" type="slidenum">
              <a:rPr lang="en-US" smtClean="0">
                <a:cs typeface="Angsana New" charset="-34"/>
              </a:rPr>
              <a:pPr/>
              <a:t>9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3 (1978-1981): daily fixing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and banks jointly fixed exchange rates every morning by creating demand-supply balance</a:t>
            </a:r>
            <a:endParaRPr lang="en-US" sz="3600" b="1" u="sng">
              <a:solidFill>
                <a:srgbClr val="0000FF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More fluctuations in the baht value (weakest at 21 </a:t>
            </a:r>
            <a:r>
              <a:rPr lang="th-TH" sz="3600" b="1">
                <a:solidFill>
                  <a:srgbClr val="FF0000"/>
                </a:solidFill>
              </a:rPr>
              <a:t>฿</a:t>
            </a:r>
            <a:r>
              <a:rPr lang="en-US" sz="3600" b="1">
                <a:solidFill>
                  <a:srgbClr val="FF0000"/>
                </a:solidFill>
              </a:rPr>
              <a:t>/$)</a:t>
            </a:r>
          </a:p>
        </p:txBody>
      </p:sp>
      <p:sp>
        <p:nvSpPr>
          <p:cNvPr id="2457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7DE726-9098-4CCA-9430-86F6BFFD1B5C}" type="slidenum">
              <a:rPr lang="en-US" smtClean="0">
                <a:cs typeface="Angsana New" charset="-34"/>
              </a:rPr>
              <a:pPr/>
              <a:t>10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4 (1981-1984): fixing by BOT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800080"/>
                </a:solidFill>
                <a:latin typeface="+mn-lt"/>
                <a:cs typeface="Angsana New" pitchFamily="18" charset="-34"/>
              </a:rPr>
              <a:t>The baht began to depreciate against $ with BOP deficits (second oil crisis)</a:t>
            </a:r>
            <a:endParaRPr lang="en-US" sz="3600" b="1" u="sng" dirty="0">
              <a:solidFill>
                <a:srgbClr val="80008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Speculation against the baht, with BOT defending and losing much of the reserves through the daily fixing</a:t>
            </a:r>
          </a:p>
        </p:txBody>
      </p:sp>
      <p:sp>
        <p:nvSpPr>
          <p:cNvPr id="2560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973E94-74C3-4550-B656-8A65C9F75212}" type="slidenum">
              <a:rPr lang="en-US" smtClean="0">
                <a:cs typeface="Angsana New" charset="-34"/>
              </a:rPr>
              <a:pPr/>
              <a:t>11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4 (1981-1984): fixing by BOT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stopped the daily fixing</a:t>
            </a:r>
            <a:endParaRPr lang="en-US" sz="3600" b="1" u="sng">
              <a:solidFill>
                <a:srgbClr val="0000FF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BOT devalued the baht in 1981 from 21 to 23 </a:t>
            </a:r>
            <a:r>
              <a:rPr lang="th-TH" sz="3600" b="1">
                <a:solidFill>
                  <a:srgbClr val="C00000"/>
                </a:solidFill>
              </a:rPr>
              <a:t>฿</a:t>
            </a:r>
            <a:r>
              <a:rPr lang="en-US" sz="3600" b="1">
                <a:solidFill>
                  <a:srgbClr val="C00000"/>
                </a:solidFill>
              </a:rPr>
              <a:t>/$</a:t>
            </a:r>
            <a:endParaRPr lang="en-US" sz="3600" b="1" u="sng">
              <a:solidFill>
                <a:srgbClr val="C00000"/>
              </a:solidFill>
            </a:endParaRPr>
          </a:p>
        </p:txBody>
      </p:sp>
      <p:sp>
        <p:nvSpPr>
          <p:cNvPr id="2662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9E73F4-08CE-4E53-8EFB-D7764AE0CD96}" type="slidenum">
              <a:rPr lang="en-US" smtClean="0">
                <a:cs typeface="Angsana New" charset="-34"/>
              </a:rPr>
              <a:pPr/>
              <a:t>12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5 (1984-1997): basket peg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BOT pegged the baht with a basket of currencies (7 including $ with the biggest weight), aiming at more flexibility and independence from $</a:t>
            </a:r>
            <a:endParaRPr lang="en-US" sz="3600" b="1" u="sng" dirty="0">
              <a:solidFill>
                <a:srgbClr val="0000FF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765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84C0DC-1602-478C-88E7-E0A34C864992}" type="slidenum">
              <a:rPr lang="en-US" smtClean="0">
                <a:cs typeface="Angsana New" charset="-34"/>
              </a:rPr>
              <a:pPr/>
              <a:t>13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5 (1984-1997): basket peg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devalued the baht in 1984  to 27 </a:t>
            </a:r>
            <a:r>
              <a:rPr lang="th-TH" sz="3600" b="1">
                <a:solidFill>
                  <a:srgbClr val="0000FF"/>
                </a:solidFill>
              </a:rPr>
              <a:t>฿</a:t>
            </a:r>
            <a:r>
              <a:rPr lang="en-US" sz="3600" b="1">
                <a:solidFill>
                  <a:srgbClr val="0000FF"/>
                </a:solidFill>
              </a:rPr>
              <a:t>/$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2060"/>
                </a:solidFill>
              </a:rPr>
              <a:t>Exports and the economy recovered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In practice, the baht was more flexible, but still very much fixed with $</a:t>
            </a:r>
          </a:p>
        </p:txBody>
      </p:sp>
      <p:sp>
        <p:nvSpPr>
          <p:cNvPr id="2867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D60607-C9A6-49D0-AB4D-FFD6D62C90CE}" type="slidenum">
              <a:rPr lang="en-US" smtClean="0">
                <a:cs typeface="Angsana New" charset="-34"/>
              </a:rPr>
              <a:pPr/>
              <a:t>14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5 (1984-1997): basket peg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cs typeface="Angsana New" pitchFamily="18" charset="-34"/>
              </a:rPr>
              <a:t>Financial liberalization: no interest rate ceiling, free capital movement, BIBF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800080"/>
                </a:solidFill>
                <a:cs typeface="Angsana New" pitchFamily="18" charset="-34"/>
              </a:rPr>
              <a:t>High economic growth, influx of capital inflows (high returns with no ER risk), real estate and stock speculative boom</a:t>
            </a:r>
          </a:p>
        </p:txBody>
      </p:sp>
      <p:sp>
        <p:nvSpPr>
          <p:cNvPr id="2969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41D3D-C6A1-453C-9688-D6CBB1E31064}" type="slidenum">
              <a:rPr lang="en-US" smtClean="0">
                <a:cs typeface="Angsana New" charset="-34"/>
              </a:rPr>
              <a:pPr/>
              <a:t>15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5 (1984-1997): basket peg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6600"/>
                </a:solidFill>
                <a:cs typeface="Angsana New" pitchFamily="18" charset="-34"/>
              </a:rPr>
              <a:t>Export stagnation in 1996 triggered speculation against the baht, bursting the bubble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cs typeface="Angsana New" pitchFamily="18" charset="-34"/>
              </a:rPr>
              <a:t>BOT lost most reserves in defending the baht</a:t>
            </a:r>
          </a:p>
        </p:txBody>
      </p:sp>
      <p:sp>
        <p:nvSpPr>
          <p:cNvPr id="3072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E56204-8EFC-4655-A6B8-B2E9F6588171}" type="slidenum">
              <a:rPr lang="en-US" smtClean="0">
                <a:cs typeface="Angsana New" charset="-34"/>
              </a:rPr>
              <a:pPr/>
              <a:t>16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BOT floated the baht on 2 July 1997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The baht depreciated very quickly, weakest at 56 </a:t>
            </a:r>
            <a:r>
              <a:rPr lang="th-TH" sz="3600" b="1">
                <a:solidFill>
                  <a:srgbClr val="C00000"/>
                </a:solidFill>
              </a:rPr>
              <a:t>฿</a:t>
            </a:r>
            <a:r>
              <a:rPr lang="en-US" sz="3600" b="1">
                <a:solidFill>
                  <a:srgbClr val="C00000"/>
                </a:solidFill>
              </a:rPr>
              <a:t>/$ in early 1998</a:t>
            </a:r>
          </a:p>
        </p:txBody>
      </p:sp>
      <p:sp>
        <p:nvSpPr>
          <p:cNvPr id="3174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F11AD6A-2D98-428C-B749-458E219D94EA}" type="slidenum">
              <a:rPr lang="en-US" smtClean="0">
                <a:cs typeface="Angsana New" charset="-34"/>
              </a:rPr>
              <a:pPr/>
              <a:t>17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Managed float system: no target of ER to defend, but intervene only to reduce short-term fluctuations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During 1999-2000  the baht stabilized at 36-39 </a:t>
            </a:r>
            <a:r>
              <a:rPr lang="th-TH" sz="3600" b="1">
                <a:solidFill>
                  <a:srgbClr val="C00000"/>
                </a:solidFill>
              </a:rPr>
              <a:t>฿</a:t>
            </a:r>
            <a:r>
              <a:rPr lang="en-US" sz="3600" b="1">
                <a:solidFill>
                  <a:srgbClr val="C00000"/>
                </a:solidFill>
              </a:rPr>
              <a:t>/$</a:t>
            </a:r>
          </a:p>
        </p:txBody>
      </p:sp>
      <p:sp>
        <p:nvSpPr>
          <p:cNvPr id="3277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2F86CE4-63BC-4A8C-AE0A-EFE989EE09CA}" type="slidenum">
              <a:rPr lang="en-US" smtClean="0">
                <a:cs typeface="Angsana New" charset="-34"/>
              </a:rPr>
              <a:pPr/>
              <a:t>18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800080"/>
                </a:solidFill>
              </a:rPr>
              <a:t>During 2001-2002  the baht depreciated to 43 - 44 </a:t>
            </a:r>
            <a:r>
              <a:rPr lang="th-TH" sz="3600" b="1">
                <a:solidFill>
                  <a:srgbClr val="800080"/>
                </a:solidFill>
              </a:rPr>
              <a:t>฿</a:t>
            </a:r>
            <a:r>
              <a:rPr lang="en-US" sz="3600" b="1">
                <a:solidFill>
                  <a:srgbClr val="800080"/>
                </a:solidFill>
              </a:rPr>
              <a:t>/$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Later stabilized at 40 - 41 </a:t>
            </a:r>
            <a:r>
              <a:rPr lang="th-TH" sz="3600" b="1">
                <a:solidFill>
                  <a:srgbClr val="006600"/>
                </a:solidFill>
              </a:rPr>
              <a:t>฿</a:t>
            </a:r>
            <a:r>
              <a:rPr lang="en-US" sz="3600" b="1">
                <a:solidFill>
                  <a:srgbClr val="006600"/>
                </a:solidFill>
              </a:rPr>
              <a:t>/$ during 2003-2005</a:t>
            </a:r>
          </a:p>
        </p:txBody>
      </p:sp>
      <p:sp>
        <p:nvSpPr>
          <p:cNvPr id="3379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C038AC-9988-4716-A17C-3A5FADAC0350}" type="slidenum">
              <a:rPr lang="en-US" smtClean="0">
                <a:cs typeface="Angsana New" charset="-34"/>
              </a:rPr>
              <a:pPr/>
              <a:t>19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During 2006-2007  the baht appreciated to 33 - 38 </a:t>
            </a:r>
            <a:r>
              <a:rPr lang="th-TH" sz="3600" b="1">
                <a:solidFill>
                  <a:srgbClr val="FF0000"/>
                </a:solidFill>
              </a:rPr>
              <a:t>฿</a:t>
            </a:r>
            <a:r>
              <a:rPr lang="en-US" sz="3600" b="1">
                <a:solidFill>
                  <a:srgbClr val="FF0000"/>
                </a:solidFill>
              </a:rPr>
              <a:t>/$, while  $ weakened worldwide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introduced at end of 2006 a capital control measure (unremunerated required reserve for S-T capital inflow or URR) to slow down baht appreciation</a:t>
            </a:r>
          </a:p>
        </p:txBody>
      </p:sp>
      <p:sp>
        <p:nvSpPr>
          <p:cNvPr id="3481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3766C3-F812-42A5-81C0-9B523F39A1D8}" type="slidenum">
              <a:rPr lang="en-US" smtClean="0">
                <a:cs typeface="Angsana New" charset="-34"/>
              </a:rPr>
              <a:pPr/>
              <a:t>20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6 (1997-present): managed float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3366CC"/>
                </a:solidFill>
                <a:cs typeface="Angsana New" pitchFamily="18" charset="-34"/>
              </a:rPr>
              <a:t>BOT abolished the Exchange Equalization Fund (EFF) in 2007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C00000"/>
                </a:solidFill>
                <a:cs typeface="Angsana New" pitchFamily="18" charset="-34"/>
              </a:rPr>
              <a:t>BOT just ended the capital control measure (URR) in March 2008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cs typeface="Angsana New" pitchFamily="18" charset="-34"/>
              </a:rPr>
              <a:t>The baht has appreciated against the US dollar in recent years, due to the weak dollar worldwide</a:t>
            </a:r>
          </a:p>
        </p:txBody>
      </p:sp>
      <p:sp>
        <p:nvSpPr>
          <p:cNvPr id="3584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69EE12A-B797-4DBC-882A-FDEFDFEDF88F}" type="slidenum">
              <a:rPr lang="en-US" smtClean="0">
                <a:cs typeface="Angsana New" charset="-34"/>
              </a:rPr>
              <a:pPr/>
              <a:t>21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Period 6 (1997-present): managed float</a:t>
            </a:r>
            <a:endParaRPr lang="th-TH" sz="4000" b="1" dirty="0">
              <a:solidFill>
                <a:srgbClr val="002060"/>
              </a:solidFill>
              <a:latin typeface="+mn-lt"/>
              <a:cs typeface="Angsana New" pitchFamily="18" charset="-34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3366CC"/>
                </a:solidFill>
                <a:cs typeface="Angsana New" pitchFamily="18" charset="-34"/>
              </a:rPr>
              <a:t>The baht can be compared against a number of currencies</a:t>
            </a:r>
            <a:endParaRPr lang="en-US" sz="36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3686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E4523B-5014-4B38-83FE-6E93EA60EE3C}" type="slidenum">
              <a:rPr lang="en-US" smtClean="0">
                <a:cs typeface="Angsana New" charset="-34"/>
              </a:rPr>
              <a:pPr/>
              <a:t>22</a:t>
            </a:fld>
            <a:endParaRPr lang="th-TH" smtClean="0">
              <a:cs typeface="Angsana New" charset="-34"/>
            </a:endParaRP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3286125"/>
            <a:ext cx="7272338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61A40D2-0A62-4210-87FA-9C8E8086EFB1}" type="slidenum">
              <a:rPr lang="en-US" smtClean="0">
                <a:cs typeface="Angsana New" charset="-34"/>
              </a:rPr>
              <a:pPr/>
              <a:t>23</a:t>
            </a:fld>
            <a:endParaRPr lang="th-TH" smtClean="0">
              <a:cs typeface="Angsana New" charset="-34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333375"/>
            <a:ext cx="72009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1916113"/>
            <a:ext cx="832167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ค่าเริ่มต้นการออกแบบ">
  <a:themeElements>
    <a:clrScheme name="ค่าเริ่มต้นการออกแบบ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749</Words>
  <Application>Microsoft Office PowerPoint</Application>
  <PresentationFormat>On-screen Show (4:3)</PresentationFormat>
  <Paragraphs>91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ค่าเริ่มต้นการออกแบบ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การเงินระหว่างประเทศของไทยและ ปัญหาวิกฤตการณ์ทางการเงินระหว่างประเทศ</dc:title>
  <dc:creator>praipol</dc:creator>
  <cp:lastModifiedBy>Praipol</cp:lastModifiedBy>
  <cp:revision>24</cp:revision>
  <dcterms:created xsi:type="dcterms:W3CDTF">2004-09-09T09:34:35Z</dcterms:created>
  <dcterms:modified xsi:type="dcterms:W3CDTF">2012-11-05T02:50:20Z</dcterms:modified>
</cp:coreProperties>
</file>