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7"/>
  </p:notesMasterIdLst>
  <p:sldIdLst>
    <p:sldId id="256" r:id="rId2"/>
    <p:sldId id="260" r:id="rId3"/>
    <p:sldId id="261" r:id="rId4"/>
    <p:sldId id="274" r:id="rId5"/>
    <p:sldId id="295" r:id="rId6"/>
    <p:sldId id="259" r:id="rId7"/>
    <p:sldId id="258" r:id="rId8"/>
    <p:sldId id="265" r:id="rId9"/>
    <p:sldId id="264" r:id="rId10"/>
    <p:sldId id="266" r:id="rId11"/>
    <p:sldId id="267" r:id="rId12"/>
    <p:sldId id="268" r:id="rId13"/>
    <p:sldId id="287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94" r:id="rId26"/>
    <p:sldId id="282" r:id="rId27"/>
    <p:sldId id="281" r:id="rId28"/>
    <p:sldId id="283" r:id="rId29"/>
    <p:sldId id="293" r:id="rId30"/>
    <p:sldId id="284" r:id="rId31"/>
    <p:sldId id="292" r:id="rId32"/>
    <p:sldId id="285" r:id="rId33"/>
    <p:sldId id="286" r:id="rId34"/>
    <p:sldId id="290" r:id="rId35"/>
    <p:sldId id="289" r:id="rId36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C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9917" autoAdjust="0"/>
  </p:normalViewPr>
  <p:slideViewPr>
    <p:cSldViewPr>
      <p:cViewPr varScale="1">
        <p:scale>
          <a:sx n="66" d="100"/>
          <a:sy n="66" d="100"/>
        </p:scale>
        <p:origin x="-120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4DEBCC-C239-48BD-ABF6-11316355CCAA}" type="datetimeFigureOut">
              <a:rPr lang="en-US" smtClean="0"/>
              <a:t>11/11/2013</a:t>
            </a:fld>
            <a:endParaRPr lang="en-US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A29EEE-A5F8-444A-A84D-2D36C7D9E03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82270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sicaccountinghelp.com/accounting_journal_entries.html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www.bookkeeping-financial-accounting-resources.com/sample-general-ledger-journal-entry.html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42900" indent="-342900" eaLnBrk="1" hangingPunct="1">
              <a:spcBef>
                <a:spcPct val="20000"/>
              </a:spcBef>
              <a:spcAft>
                <a:spcPts val="600"/>
              </a:spcAft>
            </a:pPr>
            <a:r>
              <a:rPr lang="en-US" sz="1200" b="1" dirty="0" smtClean="0">
                <a:latin typeface="Times" pitchFamily="1" charset="0"/>
              </a:rPr>
              <a:t>Open book management </a:t>
            </a:r>
            <a:r>
              <a:rPr lang="en-US" sz="1200" dirty="0" smtClean="0">
                <a:latin typeface="Times" pitchFamily="1" charset="0"/>
              </a:rPr>
              <a:t>Sharing sensitive financial information with employees and teaching them how to understand and use financial statements. </a:t>
            </a:r>
          </a:p>
          <a:p>
            <a:pPr marL="342900" indent="-342900" eaLnBrk="1" hangingPunct="1">
              <a:spcBef>
                <a:spcPct val="20000"/>
              </a:spcBef>
              <a:spcAft>
                <a:spcPts val="600"/>
              </a:spcAft>
            </a:pPr>
            <a:r>
              <a:rPr lang="en-US" sz="1200" dirty="0" smtClean="0">
                <a:latin typeface="Times" pitchFamily="1" charset="0"/>
              </a:rPr>
              <a:t>	• Viewing financial information may help them better understand how their work contributes to the company’s success.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17320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Journal</a:t>
            </a:r>
            <a:r>
              <a:rPr lang="de-DE" baseline="0" dirty="0" smtClean="0"/>
              <a:t> – a time-ordered list of account transaction</a:t>
            </a:r>
          </a:p>
          <a:p>
            <a:r>
              <a:rPr lang="de-DE" baseline="0" dirty="0" smtClean="0"/>
              <a:t>Ledger – a book or computer file with seperate sections for each account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36637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Find example: Buchungssätze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390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>
                <a:hlinkClick r:id="rId3"/>
              </a:rPr>
              <a:t>http://www.basicaccountinghelp.com/accounting_journal_entries.html</a:t>
            </a:r>
            <a:endParaRPr lang="th-TH" dirty="0" smtClean="0"/>
          </a:p>
          <a:p>
            <a:r>
              <a:rPr lang="en-GB" smtClean="0">
                <a:hlinkClick r:id="rId4"/>
              </a:rPr>
              <a:t>http://www.bookkeeping-financial-accounting-resources.com/sample-general-ledger-journal-entry.html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763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Where</a:t>
            </a:r>
            <a:r>
              <a:rPr lang="de-DE" baseline="0" dirty="0" smtClean="0"/>
              <a:t> the cash is used and where it‘s from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813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3827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Profit</a:t>
            </a:r>
            <a:r>
              <a:rPr lang="de-DE" baseline="0" dirty="0" smtClean="0"/>
              <a:t> margin (gross, net)</a:t>
            </a:r>
          </a:p>
          <a:p>
            <a:r>
              <a:rPr lang="de-DE" baseline="0" dirty="0" smtClean="0"/>
              <a:t>Earning per share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A29EEE-A5F8-444A-A84D-2D36C7D9E03E}" type="slidenum">
              <a:rPr lang="en-US" smtClean="0"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5795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Rechtec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el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Untertitel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de-DE" smtClean="0"/>
              <a:t>Formatvorlage des Untertitelmasters durch Klicken bearbeiten</a:t>
            </a:r>
            <a:endParaRPr kumimoji="0" lang="en-US"/>
          </a:p>
        </p:txBody>
      </p:sp>
      <p:sp>
        <p:nvSpPr>
          <p:cNvPr id="28" name="Datumsplatzhalt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B4C4C41-19A3-46CB-9A00-539087127590}" type="datetime1">
              <a:rPr lang="en-US" smtClean="0"/>
              <a:t>11/11/2013</a:t>
            </a:fld>
            <a:endParaRPr lang="en-US" dirty="0"/>
          </a:p>
        </p:txBody>
      </p:sp>
      <p:sp>
        <p:nvSpPr>
          <p:cNvPr id="17" name="Fußzeilenplatzhalt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9" name="Foliennummernplatzhalt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27463-FF6C-4863-A67E-39900212CB2F}" type="datetime1">
              <a:rPr lang="en-US" smtClean="0"/>
              <a:t>11/11/2013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Inhaltsplatzhalt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überschrift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7" name="Rechtec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6A2D2-A204-42E5-80F3-28BE6334C3BE}" type="datetime1">
              <a:rPr lang="en-US" smtClean="0"/>
              <a:t>11/11/2013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8" name="Datumsplatzhalt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D70C28B-9C08-462C-807F-80DF8D90F709}" type="datetime1">
              <a:rPr lang="en-US" smtClean="0"/>
              <a:t>11/11/2013</a:t>
            </a:fld>
            <a:endParaRPr lang="en-US" dirty="0"/>
          </a:p>
        </p:txBody>
      </p:sp>
      <p:sp>
        <p:nvSpPr>
          <p:cNvPr id="10" name="Foliennummernplatzhalt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Fußzeilenplatzhalt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Inhaltsplatzhalt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3" name="Inhaltsplatzhalt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10" name="Datumsplatzhalt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73BBCEA-20C2-447F-9806-0F34DBE0B193}" type="datetime1">
              <a:rPr lang="en-US" smtClean="0"/>
              <a:t>11/11/2013</a:t>
            </a:fld>
            <a:endParaRPr lang="en-US" dirty="0"/>
          </a:p>
        </p:txBody>
      </p:sp>
      <p:sp>
        <p:nvSpPr>
          <p:cNvPr id="12" name="Foliennummernplatzhalt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 dirty="0"/>
          </a:p>
        </p:txBody>
      </p:sp>
      <p:sp>
        <p:nvSpPr>
          <p:cNvPr id="16" name="Textplatzhalt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15" name="Textplatzhalt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85527-DB96-4C27-97D5-D3F4006D6EDE}" type="datetime1">
              <a:rPr lang="en-US" smtClean="0"/>
              <a:t>11/11/2013</a:t>
            </a:fld>
            <a:endParaRPr lang="en-US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D3851-FA2A-4195-930C-649A370D1A1F}" type="datetime1">
              <a:rPr lang="en-US" smtClean="0"/>
              <a:t>11/11/2013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AA700-44D2-4288-8DDF-61362AC99274}" type="datetime1">
              <a:rPr lang="en-US" smtClean="0"/>
              <a:t>11/11/2013</a:t>
            </a:fld>
            <a:endParaRPr lang="en-US" dirty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9" name="Inhaltsplatzhalt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</p:txBody>
      </p:sp>
      <p:sp>
        <p:nvSpPr>
          <p:cNvPr id="8" name="Rechtec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htec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1" name="Rechtec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Datumsplatzhalt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ED48819-F2E8-4898-B7CF-C430DC799EA4}" type="datetime1">
              <a:rPr lang="en-US" smtClean="0"/>
              <a:t>11/11/2013</a:t>
            </a:fld>
            <a:endParaRPr lang="en-US" dirty="0"/>
          </a:p>
        </p:txBody>
      </p:sp>
      <p:sp>
        <p:nvSpPr>
          <p:cNvPr id="13" name="Foliennummernplatzhalt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Fußzeilenplatzhalt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de-DE" smtClean="0"/>
              <a:t>Bild durch Klicken auf Symbol hinzufügen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D9DB5-905D-44B0-A21C-5A1B5CF6565C}" type="datetime1">
              <a:rPr lang="en-US" smtClean="0"/>
              <a:t>11/11/2013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de-DE" smtClean="0"/>
              <a:t>Textmasterformate durch Klicken bearbeiten</a:t>
            </a:r>
          </a:p>
          <a:p>
            <a:pPr lvl="1" eaLnBrk="1" latinLnBrk="0" hangingPunct="1"/>
            <a:r>
              <a:rPr lang="de-DE" smtClean="0"/>
              <a:t>Zweite Ebene</a:t>
            </a:r>
          </a:p>
          <a:p>
            <a:pPr lvl="2" eaLnBrk="1" latinLnBrk="0" hangingPunct="1"/>
            <a:r>
              <a:rPr lang="de-DE" smtClean="0"/>
              <a:t>Dritte Ebene</a:t>
            </a:r>
          </a:p>
          <a:p>
            <a:pPr lvl="3" eaLnBrk="1" latinLnBrk="0" hangingPunct="1"/>
            <a:r>
              <a:rPr lang="de-DE" smtClean="0"/>
              <a:t>Vierte Ebene</a:t>
            </a:r>
          </a:p>
          <a:p>
            <a:pPr lvl="4" eaLnBrk="1" latinLnBrk="0" hangingPunct="1"/>
            <a:r>
              <a:rPr lang="de-DE" smtClean="0"/>
              <a:t>Fünfte Ebene</a:t>
            </a:r>
            <a:endParaRPr kumimoji="0" lang="en-US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4F7506FA-A875-4B6C-A294-7C08F200CEE0}" type="datetime1">
              <a:rPr lang="en-US" smtClean="0"/>
              <a:t>11/11/2013</a:t>
            </a:fld>
            <a:endParaRPr lang="en-US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elplatzhalt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de-DE" smtClean="0"/>
              <a:t>Titelmasterformat durch Klicken bearbeiten</a:t>
            </a:r>
            <a:endParaRPr kumimoji="0" lang="en-US"/>
          </a:p>
        </p:txBody>
      </p:sp>
      <p:sp>
        <p:nvSpPr>
          <p:cNvPr id="13" name="Textplatzhalt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de-DE" smtClean="0"/>
              <a:t>Textmasterformate durch Klicken bearbeiten</a:t>
            </a:r>
          </a:p>
          <a:p>
            <a:pPr lvl="1" eaLnBrk="1" latinLnBrk="0" hangingPunct="1"/>
            <a:r>
              <a:rPr kumimoji="0" lang="de-DE" smtClean="0"/>
              <a:t>Zweite Ebene</a:t>
            </a:r>
          </a:p>
          <a:p>
            <a:pPr lvl="2" eaLnBrk="1" latinLnBrk="0" hangingPunct="1"/>
            <a:r>
              <a:rPr kumimoji="0" lang="de-DE" smtClean="0"/>
              <a:t>Dritte Ebene</a:t>
            </a:r>
          </a:p>
          <a:p>
            <a:pPr lvl="3" eaLnBrk="1" latinLnBrk="0" hangingPunct="1"/>
            <a:r>
              <a:rPr kumimoji="0" lang="de-DE" smtClean="0"/>
              <a:t>Vierte Ebene</a:t>
            </a:r>
          </a:p>
          <a:p>
            <a:pPr lvl="4" eaLnBrk="1" latinLnBrk="0" hangingPunct="1"/>
            <a:r>
              <a:rPr kumimoji="0" lang="de-DE" smtClean="0"/>
              <a:t>Fünfte Ebene</a:t>
            </a:r>
            <a:endParaRPr kumimoji="0" lang="en-US"/>
          </a:p>
        </p:txBody>
      </p:sp>
      <p:sp>
        <p:nvSpPr>
          <p:cNvPr id="14" name="Datumsplatzhalt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D7ADBA3-6665-47AF-B018-19531778DF87}" type="datetime1">
              <a:rPr lang="en-US" smtClean="0"/>
              <a:t>11/11/2013</a:t>
            </a:fld>
            <a:endParaRPr lang="en-US" dirty="0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Rechtec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Rechtec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htec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Foliennummernplatzhalt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0D98189-6F2D-40B6-AD96-EC92D0A170CD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/>
        </p:nvSpPr>
        <p:spPr>
          <a:xfrm>
            <a:off x="-13648" y="0"/>
            <a:ext cx="9144000" cy="59436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BA 291 – </a:t>
            </a:r>
            <a:r>
              <a:rPr lang="de-DE" sz="6000" b="1" dirty="0" smtClean="0">
                <a:solidFill>
                  <a:schemeClr val="bg1"/>
                </a:solidFill>
                <a:latin typeface="CordiaUPC" pitchFamily="34" charset="-34"/>
                <a:cs typeface="CordiaUPC" pitchFamily="34" charset="-34"/>
              </a:rPr>
              <a:t>Accounting and financial statement</a:t>
            </a:r>
            <a:endParaRPr lang="en-US" sz="6000" b="1" dirty="0">
              <a:solidFill>
                <a:schemeClr val="bg1"/>
              </a:solidFill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04800"/>
            <a:ext cx="11430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hteck 6"/>
          <p:cNvSpPr/>
          <p:nvPr/>
        </p:nvSpPr>
        <p:spPr>
          <a:xfrm>
            <a:off x="2362200" y="6019800"/>
            <a:ext cx="6781800" cy="73152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dirty="0" smtClean="0"/>
              <a:t>By </a:t>
            </a:r>
            <a:r>
              <a:rPr lang="en-US" dirty="0" err="1" smtClean="0"/>
              <a:t>Aj</a:t>
            </a:r>
            <a:r>
              <a:rPr lang="en-US" dirty="0" smtClean="0"/>
              <a:t>. </a:t>
            </a:r>
            <a:r>
              <a:rPr lang="en-US" dirty="0" err="1" smtClean="0"/>
              <a:t>Parichat</a:t>
            </a:r>
            <a:r>
              <a:rPr lang="en-US" dirty="0" smtClean="0"/>
              <a:t> </a:t>
            </a:r>
            <a:r>
              <a:rPr lang="en-US" dirty="0" err="1" smtClean="0"/>
              <a:t>Jantori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Accounting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 smtClean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Accounting: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Process of measuring, interpreting, and communicating financial information to support internal and external business decision making.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 descr="Picture 4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68" r="16216"/>
          <a:stretch/>
        </p:blipFill>
        <p:spPr bwMode="auto">
          <a:xfrm>
            <a:off x="2133600" y="3124200"/>
            <a:ext cx="4724400" cy="3309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User of accounting information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Accounting information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- helps managers to plan and control daily and long-range operations.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shows how well managers are operating the organizations.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are used by union officials in contract negotiating.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helps employee to understand how their work affects the bottom line.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helps potential investor (external user) to evaluate investment opportunities, whether to invest or buy firm’s securities.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helps bankers and creditors to evaluate a potential borrowers’ financial soundness.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Managerial accounting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Managerial accounting refers to the internal use of accounting statements by managers in planning and directing the organization activities.</a:t>
            </a:r>
          </a:p>
          <a:p>
            <a:pPr marL="0" indent="0">
              <a:buNone/>
            </a:pPr>
            <a:endParaRPr lang="en-GB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en-GB" dirty="0" smtClean="0">
                <a:latin typeface="CordiaUPC" pitchFamily="34" charset="-34"/>
                <a:cs typeface="CordiaUPC" pitchFamily="34" charset="-34"/>
              </a:rPr>
              <a:t>Cash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flow – movement of money through organization over a daily, weekly, or monthly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basis.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For any business to succeed, it needs to generate enough cash to pay its bills as they fall due.</a:t>
            </a:r>
            <a:endParaRPr lang="en-GB" dirty="0">
              <a:latin typeface="CordiaUPC" pitchFamily="34" charset="-34"/>
              <a:cs typeface="CordiaUPC" pitchFamily="34" charset="-34"/>
            </a:endParaRPr>
          </a:p>
          <a:p>
            <a:pPr>
              <a:buFont typeface="Wingdings" pitchFamily="2" charset="2"/>
              <a:buChar char="§"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Budget – the internal financial plan that forecasts expenses and income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(cash outflow and inflow) over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a set period of time.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0601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de-DE" b="1" dirty="0" smtClean="0">
                <a:latin typeface="CordiaUPC" pitchFamily="34" charset="-34"/>
                <a:cs typeface="CordiaUPC" pitchFamily="34" charset="-34"/>
              </a:rPr>
              <a:t>Financial accounting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Financial accounting is a field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of accountancy concerned with the preparation of financial statements for decision makers, such as stockholders, suppliers, banks, employees, government agencies, owners, and other stakeholders.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Financial accountancy is governed by both local and international accounting standards.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97226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foundation of accounting system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53000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Local GAAP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Germany (HGB – </a:t>
            </a:r>
            <a:r>
              <a:rPr lang="en-US" dirty="0" err="1" smtClean="0">
                <a:latin typeface="CordiaUPC" pitchFamily="34" charset="-34"/>
                <a:cs typeface="CordiaUPC" pitchFamily="34" charset="-34"/>
              </a:rPr>
              <a:t>Handelsgesetzbuch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)</a:t>
            </a:r>
          </a:p>
          <a:p>
            <a:pPr>
              <a:buFont typeface="Wingdings" pitchFamily="2" charset="2"/>
              <a:buChar char="§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Thailand (</a:t>
            </a:r>
            <a:r>
              <a:rPr lang="th-TH" dirty="0" smtClean="0">
                <a:latin typeface="CordiaUPC" pitchFamily="34" charset="-34"/>
                <a:cs typeface="CordiaUPC" pitchFamily="34" charset="-34"/>
              </a:rPr>
              <a:t>พระราชบัญญัติการบัญชี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Account Acts B.E. 2543 )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International accounting standards</a:t>
            </a:r>
          </a:p>
          <a:p>
            <a:pPr>
              <a:buFont typeface="Wingdings" pitchFamily="2" charset="2"/>
              <a:buChar char="§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US GAAP (Generally accepted accounting standards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)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widely used in USA</a:t>
            </a:r>
          </a:p>
          <a:p>
            <a:pPr>
              <a:buFontTx/>
              <a:buChar char="-"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The US GAAP provisions differ somewhat from International Financial Reporting Standards (IFRS)</a:t>
            </a:r>
          </a:p>
          <a:p>
            <a:pPr>
              <a:buFontTx/>
              <a:buChar char="-"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all U.S. companies to drop GAAP by 2016, with the largest companies switching to IFRS as early as 2009</a:t>
            </a:r>
          </a:p>
          <a:p>
            <a:pPr>
              <a:buFont typeface="Wingdings" pitchFamily="2" charset="2"/>
              <a:buChar char="§"/>
            </a:pPr>
            <a:r>
              <a:rPr lang="de-DE" dirty="0">
                <a:latin typeface="CordiaUPC" pitchFamily="34" charset="-34"/>
                <a:cs typeface="CordiaUPC" pitchFamily="34" charset="-34"/>
              </a:rPr>
              <a:t>IFRS (International Financial Reporting Standards)</a:t>
            </a:r>
          </a:p>
          <a:p>
            <a:pPr>
              <a:buFontTx/>
              <a:buChar char="-"/>
            </a:pPr>
            <a:r>
              <a:rPr lang="de-DE" dirty="0">
                <a:latin typeface="CordiaUPC" pitchFamily="34" charset="-34"/>
                <a:cs typeface="CordiaUPC" pitchFamily="34" charset="-34"/>
              </a:rPr>
              <a:t>adopted by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 the International Accounting Standards Board (IASB)</a:t>
            </a:r>
          </a:p>
          <a:p>
            <a:pPr>
              <a:buFontTx/>
              <a:buChar char="-"/>
            </a:pPr>
            <a:r>
              <a:rPr lang="de-DE" dirty="0">
                <a:latin typeface="CordiaUPC" pitchFamily="34" charset="-34"/>
                <a:cs typeface="CordiaUPC" pitchFamily="34" charset="-34"/>
              </a:rPr>
              <a:t>tends to be global standard for accounting</a:t>
            </a: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395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accounting process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Content Placeholder 7" descr="Picture 6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031" r="12458"/>
          <a:stretch/>
        </p:blipFill>
        <p:spPr bwMode="auto">
          <a:xfrm>
            <a:off x="1447800" y="2514600"/>
            <a:ext cx="6487136" cy="403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1000" y="1676400"/>
            <a:ext cx="8229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400" dirty="0" smtClean="0">
                <a:latin typeface="Cordia New" pitchFamily="34" charset="-34"/>
                <a:cs typeface="Cordia New" pitchFamily="34" charset="-34"/>
              </a:rPr>
              <a:t>A set of activites involved in converting information about individual transactions into financial statements</a:t>
            </a:r>
            <a:endParaRPr lang="en-GB" sz="24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16539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accounting process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>
                <a:latin typeface="CordiaUPC" pitchFamily="34" charset="-34"/>
                <a:cs typeface="CordiaUPC" pitchFamily="34" charset="-34"/>
              </a:rPr>
              <a:t>Double-entry bookkeeping </a:t>
            </a:r>
            <a:endParaRPr lang="en-US" b="1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A system of recording and classifying business transactions in separate accounts in order to maintain the balance of the accounting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equation</a:t>
            </a:r>
            <a:endParaRPr lang="en-GB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3" descr="fer73587_15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5801" y="3034646"/>
            <a:ext cx="7467600" cy="3836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accounting process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accounting equation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Assets -</a:t>
            </a:r>
            <a:r>
              <a:rPr lang="en-US" sz="3200" dirty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anything of value owned or leased by a business.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Liability -</a:t>
            </a:r>
            <a:r>
              <a:rPr lang="en-US" sz="3200" dirty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claim against a firm’s assets by a creditor.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3200" b="1" dirty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Owner’s equity -</a:t>
            </a:r>
            <a:r>
              <a:rPr lang="en-US" sz="3200" dirty="0">
                <a:solidFill>
                  <a:srgbClr val="006EAD"/>
                </a:solidFill>
                <a:latin typeface="Cordia New" pitchFamily="34" charset="-34"/>
                <a:cs typeface="Cordia New" pitchFamily="34" charset="-34"/>
              </a:rPr>
              <a:t>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all claims of the proprietor, partners, or stockholders against the assets of a firm, equal to the excess of assets over liabilities.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 descr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327524"/>
            <a:ext cx="6912964" cy="6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Financial statement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Financial statements provide managers with essential information needed to evaluate liquidity position of an organization – its ability to meet current obligations and needs by converting assets into cash, the firm’s profitability and its overall financial health.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Important financial statements are:</a:t>
            </a:r>
          </a:p>
          <a:p>
            <a:pPr marL="319088" indent="-28575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The balance sheet</a:t>
            </a:r>
          </a:p>
          <a:p>
            <a:pPr marL="319088" indent="-28575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Income statement</a:t>
            </a:r>
          </a:p>
          <a:p>
            <a:pPr marL="319088" indent="-28575">
              <a:buFont typeface="Wingdings" pitchFamily="2" charset="2"/>
              <a:buChar char="Ø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 Statement of cash flow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Financial statement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Inhaltsplatzhalt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63775564"/>
              </p:ext>
            </p:extLst>
          </p:nvPr>
        </p:nvGraphicFramePr>
        <p:xfrm>
          <a:off x="460374" y="2743200"/>
          <a:ext cx="8302626" cy="32918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981200"/>
                <a:gridCol w="786342"/>
                <a:gridCol w="1383771"/>
                <a:gridCol w="1335087"/>
                <a:gridCol w="1432455"/>
                <a:gridCol w="1383771"/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Type of business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Balance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sheet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Income statement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Statement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of changes in shareholders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Statement of cash flows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Financial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statement notes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Registered partnership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Limited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liablity company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Public</a:t>
                      </a:r>
                      <a:r>
                        <a:rPr lang="de-DE" sz="2000" baseline="0" dirty="0" smtClean="0">
                          <a:latin typeface="Cordia New" pitchFamily="34" charset="-34"/>
                          <a:cs typeface="Cordia New" pitchFamily="34" charset="-34"/>
                        </a:rPr>
                        <a:t> company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Legal entity based on foreign law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Joint  venture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sz="2000" dirty="0" smtClean="0">
                          <a:latin typeface="Cordia New" pitchFamily="34" charset="-34"/>
                          <a:cs typeface="Cordia New" pitchFamily="34" charset="-34"/>
                        </a:rPr>
                        <a:t>X</a:t>
                      </a:r>
                      <a:endParaRPr lang="en-US" sz="2000" dirty="0"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91884" y="1905000"/>
            <a:ext cx="8271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200" dirty="0" smtClean="0">
                <a:latin typeface="Cordia New" pitchFamily="34" charset="-34"/>
                <a:cs typeface="Cordia New" pitchFamily="34" charset="-34"/>
              </a:rPr>
              <a:t>Who has to provide the financial statement according to Thai law?</a:t>
            </a:r>
            <a:endParaRPr lang="en-GB" sz="3200" dirty="0">
              <a:latin typeface="Cordia New" pitchFamily="34" charset="-34"/>
              <a:cs typeface="Cordia New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balance sheet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510488"/>
            <a:ext cx="8153400" cy="449580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A “snapshot” of an organization’s financial position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The balance sheet indicate what the organization owns or controls and the various source of funds used to pay for these assets.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CordiaUPC" pitchFamily="34" charset="-34"/>
                <a:cs typeface="CordiaUPC" pitchFamily="34" charset="-34"/>
              </a:rPr>
              <a:t>The balance sheet takes its name from its reliance on the accounting equation. </a:t>
            </a:r>
            <a:endParaRPr lang="en-US" sz="24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1655928" y="3361225"/>
            <a:ext cx="6400800" cy="3478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8" name="Picture 7" descr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4769" y="629769"/>
            <a:ext cx="3954462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balance sheet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Assets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major category for all physical, monetary or intangible goods that have some value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Current assets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Assets that are either cas</a:t>
            </a:r>
            <a:r>
              <a:rPr lang="de-DE" dirty="0" smtClean="0">
                <a:latin typeface="CordiaUPC" pitchFamily="34" charset="-34"/>
                <a:cs typeface="CordiaUPC" pitchFamily="34" charset="-34"/>
              </a:rPr>
              <a:t>h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 or are expected to be turned into cash within the next 12 months.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Cash and cash equivalent: cash or checking account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M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arketable securities: Short-term investment in securities that can be converted into cash quickly (liquid asset)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A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ccounts receivable: Cash due from customers in payment for goods received. (sales on credit)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Inventory: Finished goods ready for sale, goods in process, or raw materials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repaid expense: A future expense item that has already been paid.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balance sheet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Non-current assets (fix assets):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Assets that are long term in nature or have a minimum life expectancy that exceeds one year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L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ong-term investment: assets held as investment in bonds or small ownership in other companies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G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ross property, plant and equipment: Land, buildings and other fix assets listed at original cost</a:t>
            </a:r>
          </a:p>
          <a:p>
            <a:pPr>
              <a:buFontTx/>
              <a:buChar char="-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I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ntangible assets: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 non-monetary assets that cannot be seen, touched or physically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measured (trade secret, copyright, patents, trademarks, knowhow, goodwill)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Other assets: any other asset that is long term and does not fit into above categories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balance sheet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Liabilities and stockholders’ equity</a:t>
            </a: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Liabilities refer to all indebtedness and loans of both long-term and short-term nature. Stockholders’ equity is all money that has been contributed to the company over the life of the firm by the owners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Current liabilities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Accounts payable: money owned to suppliers for goods ordered. Firms usually have between 30-90 days to pay this account.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Wages payable: money owned to employees for hours worked or salary.  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Note payable: short-term loans from banks or other lenders.</a:t>
            </a:r>
          </a:p>
          <a:p>
            <a:pPr>
              <a:buFontTx/>
              <a:buChar char="-"/>
            </a:pPr>
            <a:r>
              <a:rPr lang="en-GB" dirty="0">
                <a:latin typeface="Cordia New" pitchFamily="34" charset="-34"/>
                <a:cs typeface="Cordia New" pitchFamily="34" charset="-34"/>
              </a:rPr>
              <a:t>Unearned revenue for services paid for by customers but not yet </a:t>
            </a:r>
            <a:r>
              <a:rPr lang="en-GB" dirty="0" smtClean="0">
                <a:latin typeface="Cordia New" pitchFamily="34" charset="-34"/>
                <a:cs typeface="Cordia New" pitchFamily="34" charset="-34"/>
              </a:rPr>
              <a:t>provided</a:t>
            </a:r>
          </a:p>
          <a:p>
            <a:pPr>
              <a:buFontTx/>
              <a:buChar char="-"/>
            </a:pPr>
            <a:r>
              <a:rPr lang="de-DE" dirty="0">
                <a:latin typeface="Cordia New" pitchFamily="34" charset="-34"/>
                <a:cs typeface="Cordia New" pitchFamily="34" charset="-34"/>
              </a:rPr>
              <a:t> A</a:t>
            </a:r>
            <a:r>
              <a:rPr lang="de-DE" dirty="0" smtClean="0">
                <a:latin typeface="Cordia New" pitchFamily="34" charset="-34"/>
                <a:cs typeface="Cordia New" pitchFamily="34" charset="-34"/>
              </a:rPr>
              <a:t>ccrued expense: all unpaid financial obligations incurred by the organization</a:t>
            </a:r>
            <a:endParaRPr lang="en-US" dirty="0" smtClean="0">
              <a:latin typeface="Cordia New" pitchFamily="34" charset="-34"/>
              <a:cs typeface="Cordia New" pitchFamily="34" charset="-34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Other current liabilities: other short-term debts that do not fit above categories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balance sheet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Long-term liabilities: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All long-term debt that will not be paid in the next 12 months</a:t>
            </a:r>
            <a:endParaRPr lang="en-US" b="1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Long term debt: loans of more than one year from banks, pension funds, insurance companies or other lenders (debenture, loan, mortgage)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Stockholders’ equity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owners’ initial amount of investment in the company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Common stock: The tangible evidence of ownership is a security called common stock. The par value is sated value and does not indicate the company’s worth.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Capital in excess of par</a:t>
            </a:r>
          </a:p>
          <a:p>
            <a:pPr>
              <a:buFontTx/>
              <a:buChar char="-"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Retain earnings: reinvestment of earnings into company assets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income statement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CordiaUPC" pitchFamily="34" charset="-34"/>
                <a:cs typeface="CordiaUPC" pitchFamily="34" charset="-34"/>
              </a:rPr>
              <a:t>The income statement is a financial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record of a company’s revenues, expenses, and profits over a period of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time (month, quarter, year)</a:t>
            </a:r>
          </a:p>
          <a:p>
            <a:pPr>
              <a:buNone/>
            </a:pPr>
            <a:endParaRPr lang="en-GB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" name="Picture 9" descr="Picture 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03" b="6505"/>
          <a:stretch/>
        </p:blipFill>
        <p:spPr bwMode="auto">
          <a:xfrm>
            <a:off x="2743200" y="2465293"/>
            <a:ext cx="3847026" cy="4361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597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income statement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Revenues (sales)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Total amount of products and service sold over a specific period of time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Cost of goods sold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cost of producing the goods and services, including the cost of labor and raw material and other expenses associated with production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Operating expense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cost of promoting, advertising and selling products as well as the overhead cost of managing the company. 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Interest expense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A cost of borrowing money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Taxes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tax rate is specified in the tax law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Depreciation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The process of spreading the costs of long-lived assets over the total number of accounting periods</a:t>
            </a:r>
          </a:p>
          <a:p>
            <a:pPr marL="0" indent="0"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Net income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: Sales minus total expenses, profit after tax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19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The statement of cash flows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Statement of cash flow provides the information about firm’s cash receipts and cash payments for its operations, investments and financing activities during an accounting period.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4098" name="Picture 2" descr="http://us.cdn1.123rf.com/168nwm/yayayoy/yayayoy1008/yayayoy100800038/7699419-cartoon-detectiv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56" y="4343400"/>
            <a:ext cx="139065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362200" y="3657600"/>
            <a:ext cx="6477000" cy="1815882"/>
          </a:xfrm>
          <a:prstGeom prst="rect">
            <a:avLst/>
          </a:prstGeom>
          <a:solidFill>
            <a:srgbClr val="EBFC4A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ordiaUPC" pitchFamily="34" charset="-34"/>
                <a:cs typeface="CordiaUPC" pitchFamily="34" charset="-34"/>
              </a:rPr>
              <a:t>Many investors and other users of financial statements want more information about the cash flowing into and out of the firm in order to better understand the company’s financial health. </a:t>
            </a: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statement of cash flows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Cash from operating activities: </a:t>
            </a:r>
          </a:p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This section shows how much cash comes from sales of the company's goods and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services. Operating cash flows include: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Receipts from the sale of goods or services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Receipts for the sale of loans, debt or equity instruments in a trading portfolio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Interest received on loans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to suppliers for goods and services.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to employees or on behalf of employees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Interest payments </a:t>
            </a:r>
            <a:endParaRPr lang="en-US" dirty="0" smtClean="0">
              <a:latin typeface="CordiaUPC" pitchFamily="34" charset="-34"/>
              <a:cs typeface="CordiaUPC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B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uying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Merchandise</a:t>
            </a:r>
            <a:endParaRPr lang="en-GB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1026" name="Picture 2" descr="http://us.cdn2.123rf.com/168nwm/antonbrand/antonbrand1106/antonbrand110600041/9701392-cartoon-handyman-with-a-hammer-isolated-on-whit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4876800"/>
            <a:ext cx="8382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statement of cash flows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Cash from investing activities</a:t>
            </a:r>
          </a:p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This section largely reflects the amount of cash the company has spent on capital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expenditures to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keep the business going. </a:t>
            </a:r>
            <a:endParaRPr lang="en-GB" dirty="0" smtClean="0">
              <a:latin typeface="CordiaUPC" pitchFamily="34" charset="-34"/>
              <a:cs typeface="CordiaUPC" pitchFamily="34" charset="-34"/>
            </a:endParaRPr>
          </a:p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Examples </a:t>
            </a:r>
            <a:r>
              <a:rPr lang="en-US" dirty="0">
                <a:latin typeface="CordiaUPC" pitchFamily="34" charset="-34"/>
                <a:cs typeface="CordiaUPC" pitchFamily="34" charset="-34"/>
              </a:rPr>
              <a:t>of Investing activities are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Purchase or Sale of an asset (assets can be land, building, equipment, marketable securities, etc.)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Loans made to suppliers or received from customers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related to mergers and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acquisitions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Dividends </a:t>
            </a:r>
            <a:r>
              <a:rPr lang="en-US" dirty="0" smtClean="0">
                <a:latin typeface="CordiaUPC" pitchFamily="34" charset="-34"/>
                <a:cs typeface="CordiaUPC" pitchFamily="34" charset="-34"/>
              </a:rPr>
              <a:t>Received</a:t>
            </a:r>
            <a:endParaRPr lang="en-GB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statement of cash flows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Cash from financing activities</a:t>
            </a:r>
          </a:p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This section describes the goings-on of cash associated with outside financing activities. Typical sources of cash inflow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and outflow in financial activities are: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Proceeds from issuing short-term or long-term debt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of dividends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Payments for repurchase of company shares</a:t>
            </a:r>
          </a:p>
          <a:p>
            <a:pPr>
              <a:buFont typeface="Arial" pitchFamily="34" charset="0"/>
              <a:buChar char="•"/>
            </a:pPr>
            <a:r>
              <a:rPr lang="en-US" dirty="0">
                <a:latin typeface="CordiaUPC" pitchFamily="34" charset="-34"/>
                <a:cs typeface="CordiaUPC" pitchFamily="34" charset="-34"/>
              </a:rPr>
              <a:t>Repayment of debt principal, including capital leases</a:t>
            </a:r>
            <a:endParaRPr lang="en-GB" dirty="0">
              <a:latin typeface="CordiaUPC" pitchFamily="34" charset="-34"/>
              <a:cs typeface="CordiaUPC" pitchFamily="34" charset="-34"/>
            </a:endParaRPr>
          </a:p>
          <a:p>
            <a:pPr>
              <a:buNone/>
            </a:pPr>
            <a:endParaRPr lang="en-GB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>
                <a:latin typeface="CordiaUPC" pitchFamily="34" charset="-34"/>
                <a:cs typeface="CordiaUPC" pitchFamily="34" charset="-34"/>
              </a:rPr>
              <a:t>The statement of cash flows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" name="Picture 8" descr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799730"/>
            <a:ext cx="4319587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Case 1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Which company would you like to invest?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5359205"/>
              </p:ext>
            </p:extLst>
          </p:nvPr>
        </p:nvGraphicFramePr>
        <p:xfrm>
          <a:off x="575554" y="2590800"/>
          <a:ext cx="7848600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62150"/>
                <a:gridCol w="1962150"/>
                <a:gridCol w="1962150"/>
                <a:gridCol w="1962150"/>
              </a:tblGrid>
              <a:tr h="685800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Company</a:t>
                      </a:r>
                      <a:r>
                        <a:rPr lang="de-DE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A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CompanyB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Company C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Cash from</a:t>
                      </a:r>
                      <a:r>
                        <a:rPr lang="de-DE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operating activities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Cash</a:t>
                      </a:r>
                      <a:r>
                        <a:rPr lang="de-DE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from investing activities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Cash from financing activities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685800">
                <a:tc>
                  <a:txBody>
                    <a:bodyPr/>
                    <a:lstStyle/>
                    <a:p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Total cash-flow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500000</a:t>
                      </a:r>
                      <a:endParaRPr lang="en-GB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17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Financial analysis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CordiaUPC" pitchFamily="34" charset="-34"/>
                <a:cs typeface="CordiaUPC" pitchFamily="34" charset="-34"/>
              </a:rPr>
              <a:t>The process of evaluating businesses, projects, budgets and other finance-related entities to determine their suitability for investment.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Financial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analysis is used to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analyse </a:t>
            </a:r>
            <a:r>
              <a:rPr lang="en-GB" dirty="0">
                <a:latin typeface="CordiaUPC" pitchFamily="34" charset="-34"/>
                <a:cs typeface="CordiaUPC" pitchFamily="34" charset="-34"/>
              </a:rPr>
              <a:t>whether an entity is stable, solvent, liquid, or profitable enough to be invested </a:t>
            </a:r>
            <a:r>
              <a:rPr lang="en-GB" dirty="0" smtClean="0">
                <a:latin typeface="CordiaUPC" pitchFamily="34" charset="-34"/>
                <a:cs typeface="CordiaUPC" pitchFamily="34" charset="-34"/>
              </a:rPr>
              <a:t>in. It indicates the past performance of an organization, the ability to gain profits and ability to manage organizational assets. It helps investors to predict the risks within an organization. </a:t>
            </a: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26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pic>
        <p:nvPicPr>
          <p:cNvPr id="5122" name="Picture 2" descr="Vollbild anzei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4572000"/>
            <a:ext cx="2057400" cy="1936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Financial analysis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3200" b="1" dirty="0" smtClean="0">
                <a:latin typeface="Cordia New" pitchFamily="34" charset="-34"/>
                <a:cs typeface="Cordia New" pitchFamily="34" charset="-34"/>
              </a:rPr>
              <a:t>- Trend </a:t>
            </a:r>
            <a:r>
              <a:rPr lang="de-DE" sz="3200" b="1" dirty="0">
                <a:latin typeface="Cordia New" pitchFamily="34" charset="-34"/>
                <a:cs typeface="Cordia New" pitchFamily="34" charset="-34"/>
              </a:rPr>
              <a:t>analysis</a:t>
            </a:r>
            <a:r>
              <a:rPr lang="de-DE" sz="3200" dirty="0">
                <a:latin typeface="Cordia New" pitchFamily="34" charset="-34"/>
                <a:cs typeface="Cordia New" pitchFamily="34" charset="-34"/>
              </a:rPr>
              <a:t>: </a:t>
            </a:r>
            <a:r>
              <a:rPr lang="en-GB" sz="3200" dirty="0">
                <a:latin typeface="Cordia New" pitchFamily="34" charset="-34"/>
                <a:cs typeface="Cordia New" pitchFamily="34" charset="-34"/>
              </a:rPr>
              <a:t>analysis that tries to predict the future movement of a stock based on past data. Trend analysis is based on the idea that what has happened in the past gives traders an idea of what will happen in the future. </a:t>
            </a:r>
            <a:endParaRPr lang="de-DE" sz="3200" dirty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endParaRPr lang="en-US" sz="3200" b="1" dirty="0" smtClean="0">
              <a:latin typeface="Cordia New" pitchFamily="34" charset="-34"/>
              <a:cs typeface="Cordia New" pitchFamily="34" charset="-34"/>
            </a:endParaRPr>
          </a:p>
          <a:p>
            <a:pPr marL="0" indent="0">
              <a:buNone/>
            </a:pPr>
            <a:r>
              <a:rPr lang="en-US" sz="3200" b="1" dirty="0" smtClean="0">
                <a:latin typeface="Cordia New" pitchFamily="34" charset="-34"/>
                <a:cs typeface="Cordia New" pitchFamily="34" charset="-34"/>
              </a:rPr>
              <a:t>- Ratio </a:t>
            </a:r>
            <a:r>
              <a:rPr lang="en-US" sz="3200" b="1" dirty="0">
                <a:latin typeface="Cordia New" pitchFamily="34" charset="-34"/>
                <a:cs typeface="Cordia New" pitchFamily="34" charset="-34"/>
              </a:rPr>
              <a:t>analysis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Tool for measuring a firm’s liquidity, profitability, and reliance on debt financing, as well as the effectiveness of management’s resource utilization.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27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Liquidity Ratios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Liquidity ratio is used to measure the ability of a firm to meet its short-term obligations when they must be paid.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28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86205122"/>
              </p:ext>
            </p:extLst>
          </p:nvPr>
        </p:nvGraphicFramePr>
        <p:xfrm>
          <a:off x="910984" y="2895600"/>
          <a:ext cx="7180263" cy="2575672"/>
        </p:xfrm>
        <a:graphic>
          <a:graphicData uri="http://schemas.openxmlformats.org/drawingml/2006/table">
            <a:tbl>
              <a:tblPr/>
              <a:tblGrid>
                <a:gridCol w="2170113"/>
                <a:gridCol w="812800"/>
                <a:gridCol w="4197350"/>
              </a:tblGrid>
              <a:tr h="597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Current ratio</a:t>
                      </a:r>
                    </a:p>
                  </a:txBody>
                  <a:tcPr marT="45730" marB="45730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30" marB="45730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Current assets</a:t>
                      </a:r>
                    </a:p>
                  </a:txBody>
                  <a:tcPr marT="45730" marB="45730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60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30" marB="4573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30" marB="4573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Current liabilities</a:t>
                      </a:r>
                    </a:p>
                  </a:txBody>
                  <a:tcPr marT="45730" marB="45730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43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Quick ratio</a:t>
                      </a:r>
                    </a:p>
                  </a:txBody>
                  <a:tcPr marT="45730" marB="4573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30" marB="4573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Current assets - inventory</a:t>
                      </a:r>
                    </a:p>
                  </a:txBody>
                  <a:tcPr marT="45730" marB="45730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2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30" marB="45730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30" marB="4573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Current liabilities</a:t>
                      </a:r>
                    </a:p>
                  </a:txBody>
                  <a:tcPr marT="45730" marB="45730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smtClean="0">
                <a:latin typeface="CordiaUPC" pitchFamily="34" charset="-34"/>
                <a:cs typeface="CordiaUPC" pitchFamily="34" charset="-34"/>
              </a:rPr>
              <a:t>Case 3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Liquidity ratio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29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2818358"/>
              </p:ext>
            </p:extLst>
          </p:nvPr>
        </p:nvGraphicFramePr>
        <p:xfrm>
          <a:off x="910985" y="2667000"/>
          <a:ext cx="7471015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4203"/>
                <a:gridCol w="1494203"/>
                <a:gridCol w="1494203"/>
                <a:gridCol w="1494203"/>
                <a:gridCol w="1494203"/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Ratio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2000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2001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2002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2003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Current ratio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2.61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2.94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1.69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2.3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Quick</a:t>
                      </a:r>
                      <a:r>
                        <a:rPr lang="de-DE" sz="2800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ratio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0.13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0.11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0.07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8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0.08</a:t>
                      </a:r>
                      <a:endParaRPr lang="en-GB" sz="28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179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Profitability Ratios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Ratio that measure the ability to generate revenues in excess of operating costs and other expenses.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30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Group 116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50288756"/>
              </p:ext>
            </p:extLst>
          </p:nvPr>
        </p:nvGraphicFramePr>
        <p:xfrm>
          <a:off x="910984" y="2514599"/>
          <a:ext cx="6480416" cy="4384176"/>
        </p:xfrm>
        <a:graphic>
          <a:graphicData uri="http://schemas.openxmlformats.org/drawingml/2006/table">
            <a:tbl>
              <a:tblPr/>
              <a:tblGrid>
                <a:gridCol w="3164350"/>
                <a:gridCol w="476820"/>
                <a:gridCol w="2839246"/>
              </a:tblGrid>
              <a:tr h="4543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Profit margin</a:t>
                      </a:r>
                    </a:p>
                  </a:txBody>
                  <a:tcPr marT="45717" marB="45717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Net income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69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Sales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2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Return on assets</a:t>
                      </a:r>
                    </a:p>
                  </a:txBody>
                  <a:tcPr marT="45717" marB="4571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Net income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89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Assets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2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Return on equity</a:t>
                      </a:r>
                    </a:p>
                  </a:txBody>
                  <a:tcPr marT="45717" marB="4571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Net income</a:t>
                      </a:r>
                    </a:p>
                  </a:txBody>
                  <a:tcPr marT="45717" marB="45717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34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Equity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7" marB="45717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Case 2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>
          <a:xfrm>
            <a:off x="568656" y="1510488"/>
            <a:ext cx="8153400" cy="4495800"/>
          </a:xfrm>
        </p:spPr>
        <p:txBody>
          <a:bodyPr/>
          <a:lstStyle/>
          <a:p>
            <a:pPr>
              <a:buNone/>
            </a:pPr>
            <a:r>
              <a:rPr lang="de-DE" dirty="0" smtClean="0">
                <a:latin typeface="CordiaUPC" pitchFamily="34" charset="-34"/>
                <a:cs typeface="CordiaUPC" pitchFamily="34" charset="-34"/>
              </a:rPr>
              <a:t>Profitability ratios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31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2132179"/>
              </p:ext>
            </p:extLst>
          </p:nvPr>
        </p:nvGraphicFramePr>
        <p:xfrm>
          <a:off x="568656" y="2514600"/>
          <a:ext cx="8118145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3629"/>
                <a:gridCol w="1623629"/>
                <a:gridCol w="1623629"/>
                <a:gridCol w="1623629"/>
                <a:gridCol w="1623629"/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3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Ratio</a:t>
                      </a:r>
                      <a:endParaRPr lang="en-GB" sz="32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2001</a:t>
                      </a:r>
                      <a:endParaRPr lang="en-GB" sz="32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2002</a:t>
                      </a:r>
                      <a:endParaRPr lang="en-GB" sz="32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2003</a:t>
                      </a:r>
                      <a:endParaRPr lang="en-GB" sz="32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32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2004</a:t>
                      </a:r>
                      <a:endParaRPr lang="en-GB" sz="32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487680">
                <a:tc>
                  <a:txBody>
                    <a:bodyPr/>
                    <a:lstStyle/>
                    <a:p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Gross margin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46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44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39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39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Net</a:t>
                      </a:r>
                      <a:r>
                        <a:rPr lang="de-DE" sz="2400" baseline="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 profit margin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18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12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ROE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23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11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8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ROA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9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4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2400" dirty="0" smtClean="0">
                          <a:solidFill>
                            <a:schemeClr val="tx1"/>
                          </a:solidFill>
                          <a:latin typeface="Cordia New" pitchFamily="34" charset="-34"/>
                          <a:cs typeface="Cordia New" pitchFamily="34" charset="-34"/>
                        </a:rPr>
                        <a:t>6</a:t>
                      </a:r>
                      <a:endParaRPr lang="en-GB" sz="2400" dirty="0">
                        <a:solidFill>
                          <a:schemeClr val="tx1"/>
                        </a:solidFill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7514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Asset Utilization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Ratios (Activity ratio)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Ratios that measure how well a firm uses its assets to generate each 1$ of sales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32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Group 6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69110079"/>
              </p:ext>
            </p:extLst>
          </p:nvPr>
        </p:nvGraphicFramePr>
        <p:xfrm>
          <a:off x="1390650" y="2741565"/>
          <a:ext cx="6838951" cy="3940223"/>
        </p:xfrm>
        <a:graphic>
          <a:graphicData uri="http://schemas.openxmlformats.org/drawingml/2006/table">
            <a:tbl>
              <a:tblPr/>
              <a:tblGrid>
                <a:gridCol w="3253628"/>
                <a:gridCol w="961916"/>
                <a:gridCol w="2623407"/>
              </a:tblGrid>
              <a:tr h="6815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Receivables turnover</a:t>
                      </a: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Sales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97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Receivables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Inventory turnover</a:t>
                      </a: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Sales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23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Inventory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4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Total asset turnover</a:t>
                      </a: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Sales</a:t>
                      </a: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154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Total assets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21" marB="45721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dirty="0">
                <a:latin typeface="Cordia New" pitchFamily="34" charset="-34"/>
                <a:cs typeface="Cordia New" pitchFamily="34" charset="-34"/>
              </a:rPr>
              <a:t>Debt Utilization </a:t>
            </a:r>
            <a:r>
              <a:rPr lang="en-US" dirty="0" smtClean="0">
                <a:latin typeface="Cordia New" pitchFamily="34" charset="-34"/>
                <a:cs typeface="Cordia New" pitchFamily="34" charset="-34"/>
              </a:rPr>
              <a:t>Ratios (Leverage ratio)</a:t>
            </a:r>
            <a:endParaRPr lang="en-US" b="1" dirty="0">
              <a:latin typeface="Cordia New" pitchFamily="34" charset="-34"/>
              <a:cs typeface="Cordia New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CordiaUPC" pitchFamily="34" charset="-34"/>
                <a:cs typeface="CordiaUPC" pitchFamily="34" charset="-34"/>
              </a:rPr>
              <a:t>Ratios that measure how much debt an organization is using relative to other sources of capital. It shows the extent to which a firm relies on debt financing. </a:t>
            </a: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33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aphicFrame>
        <p:nvGraphicFramePr>
          <p:cNvPr id="8" name="Group 4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7864591"/>
              </p:ext>
            </p:extLst>
          </p:nvPr>
        </p:nvGraphicFramePr>
        <p:xfrm>
          <a:off x="568657" y="3386830"/>
          <a:ext cx="7965744" cy="2795950"/>
        </p:xfrm>
        <a:graphic>
          <a:graphicData uri="http://schemas.openxmlformats.org/drawingml/2006/table">
            <a:tbl>
              <a:tblPr/>
              <a:tblGrid>
                <a:gridCol w="3152624"/>
                <a:gridCol w="373805"/>
                <a:gridCol w="4439315"/>
              </a:tblGrid>
              <a:tr h="51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Debt to total assets</a:t>
                      </a: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Total debt</a:t>
                      </a:r>
                    </a:p>
                  </a:txBody>
                  <a:tcPr marT="45715" marB="45715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95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Total assets</a:t>
                      </a:r>
                    </a:p>
                  </a:txBody>
                  <a:tcPr marT="45715" marB="45715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482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Times interest earned</a:t>
                      </a: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=</a:t>
                      </a: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Income before interest &amp; taxes</a:t>
                      </a:r>
                    </a:p>
                  </a:txBody>
                  <a:tcPr marT="45715" marB="45715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5" marB="45715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endParaRPr kumimoji="0" lang="en-US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rdia New" pitchFamily="34" charset="-34"/>
                        <a:cs typeface="Cordia New" pitchFamily="34" charset="-34"/>
                      </a:endParaRPr>
                    </a:p>
                  </a:txBody>
                  <a:tcPr marT="45715" marB="45715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FFC67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3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rdia New" pitchFamily="34" charset="-34"/>
                          <a:cs typeface="Cordia New" pitchFamily="34" charset="-34"/>
                        </a:rPr>
                        <a:t>Interest expense</a:t>
                      </a:r>
                    </a:p>
                  </a:txBody>
                  <a:tcPr marT="45715" marB="45715" horzOverflow="overflow">
                    <a:lnL>
                      <a:noFill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8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914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Budget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342900" indent="-342900">
              <a:spcBef>
                <a:spcPct val="20000"/>
              </a:spcBef>
              <a:spcAft>
                <a:spcPct val="50000"/>
              </a:spcAft>
              <a:buFontTx/>
              <a:buChar char="•"/>
            </a:pPr>
            <a:r>
              <a:rPr lang="en-GB" sz="3200" dirty="0" smtClean="0">
                <a:latin typeface="Cordia New" pitchFamily="34" charset="-34"/>
                <a:cs typeface="Cordia New" pitchFamily="34" charset="-34"/>
              </a:rPr>
              <a:t>Planning </a:t>
            </a:r>
            <a:r>
              <a:rPr lang="en-GB" sz="3200" dirty="0">
                <a:latin typeface="Cordia New" pitchFamily="34" charset="-34"/>
                <a:cs typeface="Cordia New" pitchFamily="34" charset="-34"/>
              </a:rPr>
              <a:t>and control tool that reflects a firm’s expected sales revenues, operating expenses, and cash receipts and outlays</a:t>
            </a:r>
            <a:r>
              <a:rPr lang="en-GB" sz="3200" dirty="0" smtClean="0">
                <a:latin typeface="Cordia New" pitchFamily="34" charset="-34"/>
                <a:cs typeface="Cordia New" pitchFamily="34" charset="-34"/>
              </a:rPr>
              <a:t>.</a:t>
            </a:r>
            <a:endParaRPr lang="en-US" sz="3200" dirty="0" smtClean="0">
              <a:latin typeface="Cordia New" pitchFamily="34" charset="-34"/>
              <a:cs typeface="Cordia New" pitchFamily="34" charset="-34"/>
            </a:endParaRP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FontTx/>
              <a:buChar char="•"/>
            </a:pPr>
            <a:r>
              <a:rPr lang="en-US" sz="3200" dirty="0" smtClean="0">
                <a:latin typeface="Cordia New" pitchFamily="34" charset="-34"/>
                <a:cs typeface="Cordia New" pitchFamily="34" charset="-34"/>
              </a:rPr>
              <a:t>Management </a:t>
            </a:r>
            <a:r>
              <a:rPr lang="en-US" sz="3200" dirty="0">
                <a:latin typeface="Cordia New" pitchFamily="34" charset="-34"/>
                <a:cs typeface="Cordia New" pitchFamily="34" charset="-34"/>
              </a:rPr>
              <a:t>estimates of expected sales, cash inflows and outflows, and costs.</a:t>
            </a:r>
          </a:p>
          <a:p>
            <a:pPr marL="342900" indent="-342900">
              <a:spcBef>
                <a:spcPct val="20000"/>
              </a:spcBef>
              <a:spcAft>
                <a:spcPct val="50000"/>
              </a:spcAft>
              <a:buFontTx/>
              <a:buChar char="•"/>
            </a:pPr>
            <a:r>
              <a:rPr lang="en-US" sz="3200" dirty="0">
                <a:latin typeface="Cordia New" pitchFamily="34" charset="-34"/>
                <a:cs typeface="Cordia New" pitchFamily="34" charset="-34"/>
              </a:rPr>
              <a:t>Budgets are a financial blueprint that serves as a financial plan.</a:t>
            </a:r>
          </a:p>
          <a:p>
            <a:pPr>
              <a:buNone/>
            </a:pPr>
            <a:endParaRPr lang="en-US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34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7514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143000" y="146712"/>
            <a:ext cx="7623048" cy="990600"/>
          </a:xfrm>
        </p:spPr>
        <p:txBody>
          <a:bodyPr/>
          <a:lstStyle/>
          <a:p>
            <a:r>
              <a:rPr lang="en-US" b="1" dirty="0" smtClean="0">
                <a:latin typeface="CordiaUPC" pitchFamily="34" charset="-34"/>
                <a:cs typeface="CordiaUPC" pitchFamily="34" charset="-34"/>
              </a:rPr>
              <a:t>Budget</a:t>
            </a:r>
            <a:endParaRPr lang="en-US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4" name="Rechteck 3"/>
          <p:cNvSpPr/>
          <p:nvPr/>
        </p:nvSpPr>
        <p:spPr>
          <a:xfrm>
            <a:off x="568656" y="1254456"/>
            <a:ext cx="8575344" cy="25603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fik 5" descr="http://ww3.econ.tu.ac.th/images/news/901/BE_Log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784" y="168320"/>
            <a:ext cx="8382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>
            <a:noAutofit/>
          </a:bodyPr>
          <a:lstStyle/>
          <a:p>
            <a:fld id="{20D98189-6F2D-40B6-AD96-EC92D0A170CD}" type="slidenum">
              <a:rPr lang="en-US" sz="1600" smtClean="0">
                <a:latin typeface="CordiaUPC" pitchFamily="34" charset="-34"/>
                <a:cs typeface="CordiaUPC" pitchFamily="34" charset="-34"/>
              </a:rPr>
              <a:t>35</a:t>
            </a:fld>
            <a:endParaRPr lang="en-US" sz="1600" dirty="0">
              <a:latin typeface="CordiaUPC" pitchFamily="34" charset="-34"/>
              <a:cs typeface="CordiaUPC" pitchFamily="34" charset="-34"/>
            </a:endParaRPr>
          </a:p>
        </p:txBody>
      </p:sp>
      <p:grpSp>
        <p:nvGrpSpPr>
          <p:cNvPr id="8" name="Inhaltsplatzhalter 5"/>
          <p:cNvGrpSpPr>
            <a:grpSpLocks noGrp="1"/>
          </p:cNvGrpSpPr>
          <p:nvPr/>
        </p:nvGrpSpPr>
        <p:grpSpPr>
          <a:xfrm>
            <a:off x="762000" y="1676400"/>
            <a:ext cx="7904328" cy="4958001"/>
            <a:chOff x="1295400" y="1828800"/>
            <a:chExt cx="6019800" cy="5161054"/>
          </a:xfrm>
        </p:grpSpPr>
        <p:sp>
          <p:nvSpPr>
            <p:cNvPr id="9" name="Textfeld 6"/>
            <p:cNvSpPr txBox="1"/>
            <p:nvPr/>
          </p:nvSpPr>
          <p:spPr>
            <a:xfrm>
              <a:off x="3352800" y="18288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Sales volume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0" name="Textfeld 7"/>
            <p:cNvSpPr txBox="1"/>
            <p:nvPr/>
          </p:nvSpPr>
          <p:spPr>
            <a:xfrm>
              <a:off x="3360060" y="2485572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Production volume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1" name="Textfeld 8"/>
            <p:cNvSpPr txBox="1"/>
            <p:nvPr/>
          </p:nvSpPr>
          <p:spPr>
            <a:xfrm>
              <a:off x="5638800" y="31242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Production cost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2" name="Textfeld 9"/>
            <p:cNvSpPr txBox="1"/>
            <p:nvPr/>
          </p:nvSpPr>
          <p:spPr>
            <a:xfrm>
              <a:off x="1295400" y="31242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Material cost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3" name="Textfeld 10"/>
            <p:cNvSpPr txBox="1"/>
            <p:nvPr/>
          </p:nvSpPr>
          <p:spPr>
            <a:xfrm>
              <a:off x="3352799" y="3124200"/>
              <a:ext cx="1676400" cy="82172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Labour cost (directly associated with production)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4" name="Textfeld 11"/>
            <p:cNvSpPr txBox="1"/>
            <p:nvPr/>
          </p:nvSpPr>
          <p:spPr>
            <a:xfrm>
              <a:off x="3352800" y="38862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Inventory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5" name="Textfeld 12"/>
            <p:cNvSpPr txBox="1"/>
            <p:nvPr/>
          </p:nvSpPr>
          <p:spPr>
            <a:xfrm>
              <a:off x="1981200" y="4680858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Sales and overhead cost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6" name="Textfeld 13"/>
            <p:cNvSpPr txBox="1"/>
            <p:nvPr/>
          </p:nvSpPr>
          <p:spPr>
            <a:xfrm>
              <a:off x="4648200" y="4724400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Cost of good sold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7" name="Textfeld 14"/>
            <p:cNvSpPr txBox="1"/>
            <p:nvPr/>
          </p:nvSpPr>
          <p:spPr>
            <a:xfrm>
              <a:off x="3352800" y="5428344"/>
              <a:ext cx="1600200" cy="82172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Approximated income statement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8" name="Textfeld 15"/>
            <p:cNvSpPr txBox="1"/>
            <p:nvPr/>
          </p:nvSpPr>
          <p:spPr>
            <a:xfrm>
              <a:off x="1295400" y="6168127"/>
              <a:ext cx="1600200" cy="82172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th-TH" dirty="0" smtClean="0">
                <a:latin typeface="CordiaUPC" pitchFamily="34" charset="-34"/>
                <a:cs typeface="CordiaUPC" pitchFamily="34" charset="-34"/>
              </a:endParaRPr>
            </a:p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Cash budget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19" name="Textfeld 16"/>
            <p:cNvSpPr txBox="1"/>
            <p:nvPr/>
          </p:nvSpPr>
          <p:spPr>
            <a:xfrm>
              <a:off x="3429000" y="6343528"/>
              <a:ext cx="1600200" cy="46955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Approx. Balance sheet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sp>
          <p:nvSpPr>
            <p:cNvPr id="20" name="Textfeld 17"/>
            <p:cNvSpPr txBox="1"/>
            <p:nvPr/>
          </p:nvSpPr>
          <p:spPr>
            <a:xfrm>
              <a:off x="5715000" y="6045198"/>
              <a:ext cx="1600200" cy="821727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de-DE" dirty="0" smtClean="0">
                  <a:latin typeface="CordiaUPC" pitchFamily="34" charset="-34"/>
                  <a:cs typeface="CordiaUPC" pitchFamily="34" charset="-34"/>
                </a:rPr>
                <a:t>Approx. Statement of cashflow</a:t>
              </a:r>
              <a:endParaRPr lang="de-DE" dirty="0">
                <a:latin typeface="CordiaUPC" pitchFamily="34" charset="-34"/>
                <a:cs typeface="CordiaUPC" pitchFamily="34" charset="-34"/>
              </a:endParaRPr>
            </a:p>
          </p:txBody>
        </p:sp>
        <p:cxnSp>
          <p:nvCxnSpPr>
            <p:cNvPr id="21" name="Gerade Verbindung mit Pfeil 18"/>
            <p:cNvCxnSpPr>
              <a:stCxn id="9" idx="2"/>
              <a:endCxn id="10" idx="0"/>
            </p:cNvCxnSpPr>
            <p:nvPr/>
          </p:nvCxnSpPr>
          <p:spPr>
            <a:xfrm>
              <a:off x="4152900" y="2298359"/>
              <a:ext cx="7260" cy="187213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Gerade Verbindung mit Pfeil 19"/>
            <p:cNvCxnSpPr>
              <a:stCxn id="10" idx="2"/>
            </p:cNvCxnSpPr>
            <p:nvPr/>
          </p:nvCxnSpPr>
          <p:spPr>
            <a:xfrm>
              <a:off x="4160160" y="2955131"/>
              <a:ext cx="1478640" cy="32146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Gerade Verbindung mit Pfeil 20"/>
            <p:cNvCxnSpPr>
              <a:stCxn id="10" idx="2"/>
            </p:cNvCxnSpPr>
            <p:nvPr/>
          </p:nvCxnSpPr>
          <p:spPr>
            <a:xfrm flipH="1">
              <a:off x="2895600" y="2955131"/>
              <a:ext cx="1264560" cy="32147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Gerade Verbindung mit Pfeil 21"/>
            <p:cNvCxnSpPr/>
            <p:nvPr/>
          </p:nvCxnSpPr>
          <p:spPr>
            <a:xfrm>
              <a:off x="2895600" y="3733800"/>
              <a:ext cx="4572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Gerade Verbindung mit Pfeil 22"/>
            <p:cNvCxnSpPr/>
            <p:nvPr/>
          </p:nvCxnSpPr>
          <p:spPr>
            <a:xfrm rot="10800000" flipV="1">
              <a:off x="4953000" y="3733800"/>
              <a:ext cx="685800" cy="15240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Gerade Verbindung mit Pfeil 23"/>
            <p:cNvCxnSpPr>
              <a:stCxn id="14" idx="2"/>
              <a:endCxn id="15" idx="3"/>
            </p:cNvCxnSpPr>
            <p:nvPr/>
          </p:nvCxnSpPr>
          <p:spPr>
            <a:xfrm flipH="1">
              <a:off x="3581400" y="4355758"/>
              <a:ext cx="571500" cy="55987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mit Pfeil 24"/>
            <p:cNvCxnSpPr>
              <a:stCxn id="14" idx="2"/>
              <a:endCxn id="16" idx="1"/>
            </p:cNvCxnSpPr>
            <p:nvPr/>
          </p:nvCxnSpPr>
          <p:spPr>
            <a:xfrm>
              <a:off x="4152900" y="4355758"/>
              <a:ext cx="495300" cy="60342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Gerade Verbindung mit Pfeil 25"/>
            <p:cNvCxnSpPr>
              <a:stCxn id="15" idx="2"/>
              <a:endCxn id="17" idx="1"/>
            </p:cNvCxnSpPr>
            <p:nvPr/>
          </p:nvCxnSpPr>
          <p:spPr>
            <a:xfrm>
              <a:off x="2781300" y="5150417"/>
              <a:ext cx="571500" cy="688791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mit Pfeil 26"/>
            <p:cNvCxnSpPr>
              <a:endCxn id="17" idx="3"/>
            </p:cNvCxnSpPr>
            <p:nvPr/>
          </p:nvCxnSpPr>
          <p:spPr>
            <a:xfrm flipH="1">
              <a:off x="4953000" y="5105400"/>
              <a:ext cx="685800" cy="73380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Gerade Verbindung mit Pfeil 27"/>
            <p:cNvCxnSpPr>
              <a:stCxn id="17" idx="2"/>
            </p:cNvCxnSpPr>
            <p:nvPr/>
          </p:nvCxnSpPr>
          <p:spPr>
            <a:xfrm flipH="1">
              <a:off x="4114804" y="6250072"/>
              <a:ext cx="38096" cy="7453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mit Pfeil 28"/>
            <p:cNvCxnSpPr>
              <a:stCxn id="17" idx="2"/>
              <a:endCxn id="18" idx="3"/>
            </p:cNvCxnSpPr>
            <p:nvPr/>
          </p:nvCxnSpPr>
          <p:spPr>
            <a:xfrm flipH="1">
              <a:off x="2895600" y="6250072"/>
              <a:ext cx="1257300" cy="328919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Gerade Verbindung mit Pfeil 29"/>
            <p:cNvCxnSpPr/>
            <p:nvPr/>
          </p:nvCxnSpPr>
          <p:spPr>
            <a:xfrm>
              <a:off x="2895600" y="6553200"/>
              <a:ext cx="4572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Gerade Verbindung mit Pfeil 30"/>
            <p:cNvCxnSpPr/>
            <p:nvPr/>
          </p:nvCxnSpPr>
          <p:spPr>
            <a:xfrm>
              <a:off x="5029200" y="6400800"/>
              <a:ext cx="6858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Gerade Verbindung mit Pfeil 31"/>
            <p:cNvCxnSpPr/>
            <p:nvPr/>
          </p:nvCxnSpPr>
          <p:spPr>
            <a:xfrm rot="10800000">
              <a:off x="2971800" y="6705600"/>
              <a:ext cx="457200" cy="1588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7514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alathea">
  <a:themeElements>
    <a:clrScheme name="Ganymed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Galathea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Galathea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811</TotalTime>
  <Words>2129</Words>
  <Application>Microsoft Office PowerPoint</Application>
  <PresentationFormat>On-screen Show (4:3)</PresentationFormat>
  <Paragraphs>347</Paragraphs>
  <Slides>35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Galathea</vt:lpstr>
      <vt:lpstr>BA 291 – Accounting and financial statement</vt:lpstr>
      <vt:lpstr>Accounting</vt:lpstr>
      <vt:lpstr>User of accounting information</vt:lpstr>
      <vt:lpstr>Managerial accounting</vt:lpstr>
      <vt:lpstr>Financial accounting</vt:lpstr>
      <vt:lpstr>The foundation of accounting system</vt:lpstr>
      <vt:lpstr>The accounting process</vt:lpstr>
      <vt:lpstr>The accounting process</vt:lpstr>
      <vt:lpstr>The accounting process</vt:lpstr>
      <vt:lpstr>Financial statement</vt:lpstr>
      <vt:lpstr>Financial statement</vt:lpstr>
      <vt:lpstr>The balance sheet</vt:lpstr>
      <vt:lpstr>PowerPoint Presentation</vt:lpstr>
      <vt:lpstr>The balance sheet</vt:lpstr>
      <vt:lpstr>The balance sheet</vt:lpstr>
      <vt:lpstr>The balance sheet</vt:lpstr>
      <vt:lpstr>The balance sheet</vt:lpstr>
      <vt:lpstr>The income statement</vt:lpstr>
      <vt:lpstr>The income statement</vt:lpstr>
      <vt:lpstr>The statement of cash flows</vt:lpstr>
      <vt:lpstr>The statement of cash flows</vt:lpstr>
      <vt:lpstr>The statement of cash flows</vt:lpstr>
      <vt:lpstr>The statement of cash flows</vt:lpstr>
      <vt:lpstr>The statement of cash flows</vt:lpstr>
      <vt:lpstr>Case 1</vt:lpstr>
      <vt:lpstr>Financial analysis</vt:lpstr>
      <vt:lpstr>Financial analysis</vt:lpstr>
      <vt:lpstr>Liquidity Ratios</vt:lpstr>
      <vt:lpstr>Case 3</vt:lpstr>
      <vt:lpstr>Profitability Ratios</vt:lpstr>
      <vt:lpstr>Case 2</vt:lpstr>
      <vt:lpstr>Asset Utilization Ratios (Activity ratio)</vt:lpstr>
      <vt:lpstr>Debt Utilization Ratios (Leverage ratio)</vt:lpstr>
      <vt:lpstr>Budget</vt:lpstr>
      <vt:lpstr>Budget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 291 – Introductions to Business</dc:title>
  <dc:creator>praemont</dc:creator>
  <cp:lastModifiedBy>USER</cp:lastModifiedBy>
  <cp:revision>65</cp:revision>
  <dcterms:created xsi:type="dcterms:W3CDTF">2011-06-18T02:09:47Z</dcterms:created>
  <dcterms:modified xsi:type="dcterms:W3CDTF">2013-11-11T01:06:19Z</dcterms:modified>
</cp:coreProperties>
</file>