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</p:sldMasterIdLst>
  <p:notesMasterIdLst>
    <p:notesMasterId r:id="rId48"/>
  </p:notesMasterIdLst>
  <p:sldIdLst>
    <p:sldId id="384" r:id="rId2"/>
    <p:sldId id="303" r:id="rId3"/>
    <p:sldId id="355" r:id="rId4"/>
    <p:sldId id="356" r:id="rId5"/>
    <p:sldId id="309" r:id="rId6"/>
    <p:sldId id="310" r:id="rId7"/>
    <p:sldId id="357" r:id="rId8"/>
    <p:sldId id="358" r:id="rId9"/>
    <p:sldId id="362" r:id="rId10"/>
    <p:sldId id="363" r:id="rId11"/>
    <p:sldId id="364" r:id="rId12"/>
    <p:sldId id="365" r:id="rId13"/>
    <p:sldId id="366" r:id="rId14"/>
    <p:sldId id="370" r:id="rId15"/>
    <p:sldId id="374" r:id="rId16"/>
    <p:sldId id="375" r:id="rId17"/>
    <p:sldId id="376" r:id="rId18"/>
    <p:sldId id="378" r:id="rId19"/>
    <p:sldId id="379" r:id="rId20"/>
    <p:sldId id="380" r:id="rId21"/>
    <p:sldId id="381" r:id="rId22"/>
    <p:sldId id="382" r:id="rId23"/>
    <p:sldId id="383" r:id="rId24"/>
    <p:sldId id="385" r:id="rId25"/>
    <p:sldId id="327" r:id="rId26"/>
    <p:sldId id="328" r:id="rId27"/>
    <p:sldId id="329" r:id="rId28"/>
    <p:sldId id="330" r:id="rId29"/>
    <p:sldId id="332" r:id="rId30"/>
    <p:sldId id="331" r:id="rId31"/>
    <p:sldId id="333" r:id="rId32"/>
    <p:sldId id="334" r:id="rId33"/>
    <p:sldId id="335" r:id="rId34"/>
    <p:sldId id="336" r:id="rId35"/>
    <p:sldId id="337" r:id="rId36"/>
    <p:sldId id="338" r:id="rId37"/>
    <p:sldId id="341" r:id="rId38"/>
    <p:sldId id="342" r:id="rId39"/>
    <p:sldId id="343" r:id="rId40"/>
    <p:sldId id="344" r:id="rId41"/>
    <p:sldId id="345" r:id="rId42"/>
    <p:sldId id="346" r:id="rId43"/>
    <p:sldId id="347" r:id="rId44"/>
    <p:sldId id="349" r:id="rId45"/>
    <p:sldId id="348" r:id="rId46"/>
    <p:sldId id="350" r:id="rId4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68">
          <p15:clr>
            <a:srgbClr val="A4A3A4"/>
          </p15:clr>
        </p15:guide>
        <p15:guide id="2" pos="287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33CC33"/>
    <a:srgbClr val="33E237"/>
    <a:srgbClr val="0066FF"/>
    <a:srgbClr val="E25B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1200" y="66"/>
      </p:cViewPr>
      <p:guideLst>
        <p:guide orient="horz" pos="1968"/>
        <p:guide pos="287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683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114" name="Group 2">
            <a:extLst>
              <a:ext uri="{FF2B5EF4-FFF2-40B4-BE49-F238E27FC236}">
                <a16:creationId xmlns:a16="http://schemas.microsoft.com/office/drawing/2014/main" id="{B60C71E1-9828-421C-A873-567876B86F5B}"/>
              </a:ext>
            </a:extLst>
          </p:cNvPr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90115" name="Group 3">
              <a:extLst>
                <a:ext uri="{FF2B5EF4-FFF2-40B4-BE49-F238E27FC236}">
                  <a16:creationId xmlns:a16="http://schemas.microsoft.com/office/drawing/2014/main" id="{2BA6C0F1-8D3F-4462-924E-22462566ED0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90116" name="Rectangle 4">
                <a:extLst>
                  <a:ext uri="{FF2B5EF4-FFF2-40B4-BE49-F238E27FC236}">
                    <a16:creationId xmlns:a16="http://schemas.microsoft.com/office/drawing/2014/main" id="{334AF2D5-BC66-4B20-B4CC-8DC94F4E38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117" name="Rectangle 5">
                <a:extLst>
                  <a:ext uri="{FF2B5EF4-FFF2-40B4-BE49-F238E27FC236}">
                    <a16:creationId xmlns:a16="http://schemas.microsoft.com/office/drawing/2014/main" id="{9A22C1F8-FC76-4ABF-9AF0-ED0D7E2381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90118" name="Group 6">
              <a:extLst>
                <a:ext uri="{FF2B5EF4-FFF2-40B4-BE49-F238E27FC236}">
                  <a16:creationId xmlns:a16="http://schemas.microsoft.com/office/drawing/2014/main" id="{919B9486-2F86-4343-9438-F158CB7F3FF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90119" name="Rectangle 7">
                <a:extLst>
                  <a:ext uri="{FF2B5EF4-FFF2-40B4-BE49-F238E27FC236}">
                    <a16:creationId xmlns:a16="http://schemas.microsoft.com/office/drawing/2014/main" id="{718AEE21-C55B-4869-888A-A7F31A88D0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120" name="Rectangle 8">
                <a:extLst>
                  <a:ext uri="{FF2B5EF4-FFF2-40B4-BE49-F238E27FC236}">
                    <a16:creationId xmlns:a16="http://schemas.microsoft.com/office/drawing/2014/main" id="{071525F5-D42A-41A9-9B83-9F089C6156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90121" name="Rectangle 9">
              <a:extLst>
                <a:ext uri="{FF2B5EF4-FFF2-40B4-BE49-F238E27FC236}">
                  <a16:creationId xmlns:a16="http://schemas.microsoft.com/office/drawing/2014/main" id="{D9F3DB56-BB23-449D-B511-51ED14AF9D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0122" name="Rectangle 10">
              <a:extLst>
                <a:ext uri="{FF2B5EF4-FFF2-40B4-BE49-F238E27FC236}">
                  <a16:creationId xmlns:a16="http://schemas.microsoft.com/office/drawing/2014/main" id="{B7841C69-C439-4E75-819F-E1C76428EF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0123" name="Rectangle 11">
              <a:extLst>
                <a:ext uri="{FF2B5EF4-FFF2-40B4-BE49-F238E27FC236}">
                  <a16:creationId xmlns:a16="http://schemas.microsoft.com/office/drawing/2014/main" id="{80893F47-E8FD-4152-9CC7-6FB7669ADC30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0124" name="Rectangle 12">
            <a:extLst>
              <a:ext uri="{FF2B5EF4-FFF2-40B4-BE49-F238E27FC236}">
                <a16:creationId xmlns:a16="http://schemas.microsoft.com/office/drawing/2014/main" id="{5F34B7A8-1698-496C-9288-D605244449B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90125" name="Rectangle 13">
            <a:extLst>
              <a:ext uri="{FF2B5EF4-FFF2-40B4-BE49-F238E27FC236}">
                <a16:creationId xmlns:a16="http://schemas.microsoft.com/office/drawing/2014/main" id="{44A4F52B-DF08-48FC-B21C-D807CD51DE05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90126" name="Rectangle 14">
            <a:extLst>
              <a:ext uri="{FF2B5EF4-FFF2-40B4-BE49-F238E27FC236}">
                <a16:creationId xmlns:a16="http://schemas.microsoft.com/office/drawing/2014/main" id="{FD767BF7-08A7-4C53-A127-26E23B463A9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90127" name="Rectangle 15">
            <a:extLst>
              <a:ext uri="{FF2B5EF4-FFF2-40B4-BE49-F238E27FC236}">
                <a16:creationId xmlns:a16="http://schemas.microsoft.com/office/drawing/2014/main" id="{9B0DEDF9-17D6-482E-AEB6-8BCFCA21F78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80C40-140F-42F3-9BB3-FA6F67BBF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BE8EA9-DA06-4D15-81FE-4E5DF5EF29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E77B95-B5E6-4284-A1F4-254BDC356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417610-0EDF-4017-93C2-9082403AE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29707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2A056-8B4C-4FF5-A97C-D358F0B51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969EF3-85D2-45B7-947D-D11BBC1FE1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E3E42C-410E-4CA2-ADAE-68D0F2A21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257301-F908-42ED-8CC7-A0B594D2D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43031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9298E-9105-417D-B232-82D84D20C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45A6E7-AC2F-4F43-A4E8-6A45D603C3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C5D780-50B6-4759-8965-A77405731A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3E70D9-544B-44E7-90D4-F1BB63B6F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EFC783-6CFC-47FF-9401-BFFBED68C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2783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FECF5-C2EE-4F59-8E6C-12FEE197A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09F620-95EF-468B-885E-89828C5A84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D8DCCC-4937-4A74-8534-8B037DDF16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821148-28B0-42E3-8A78-081B65BCC5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AF1833-2845-49B8-BA72-88A94C05A2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62AC67-F079-4C88-91C3-355E33C25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6195CD-CD60-4E50-BCC5-FD8181A2B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0161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E026F4-D39F-4B2D-BEC7-28020B869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D6E431-7FFB-462E-A7F3-10971298F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5D1D60-ADA5-4CBE-BED6-93485CF59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06672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E6FEA8-DA35-460B-B120-279D6E1E7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E73B12-CF8F-40FD-A169-2EBAA0D69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81587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0BECF-7B70-4D90-90AF-F9B3C01F3C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53BF82-1FC2-4EFA-B724-2C0EA09AFF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F6FCAE-69C2-4217-8DCB-BB0FF9812B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2D653C-05B9-47B3-BD3E-7118BA623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65AA94-AA1D-4000-9557-038ECE1A3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E03111-2B18-4FEF-A291-E02DC394F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42150" y="6243638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615CEFA-B62D-4D15-826B-E772C47569E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92235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E597F-6FE7-4FA7-81E3-D9EC9F5A7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DB7CC8-C42C-47AD-9DF4-0B7D61B04C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D961CF-3C4B-41C3-8ADF-CBE0501688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ADE1B4-8664-4406-B396-A1C85818A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FBE60A-2CAB-4794-8570-2B5ED5BE1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766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8A76F-2D95-4218-AA68-359784596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7E9C28-562F-4B00-A43F-4B9019F733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54AB94-BC73-4FFC-8125-8B863F8342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423ABF-C01C-4D55-990F-8ED8A8DCB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5262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D2408A5-188D-4924-AB80-0FD1762DF0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9F1282-67B9-44F9-A21C-DECB2CAF1D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F57A2A-5308-457D-88A6-250DCB7F2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BE02E5-C564-4189-BC92-977C81229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101964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C52C5-3037-44A9-BE97-DBA3910D9C0C}"/>
              </a:ext>
            </a:extLst>
          </p:cNvPr>
          <p:cNvSpPr>
            <a:spLocks noGrp="1"/>
          </p:cNvSpPr>
          <p:nvPr>
            <p:ph type="title" sz="quarter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7E8B6F-741B-4B60-9DB4-85F52DA0CFFB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182688" y="2017713"/>
            <a:ext cx="3810000" cy="1981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97DC1C-A53D-4BE1-B1DB-C96236EB4A8C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5D0B80C-9449-4F05-8D41-8A31235A8C4A}"/>
              </a:ext>
            </a:extLst>
          </p:cNvPr>
          <p:cNvSpPr>
            <a:spLocks noGrp="1"/>
          </p:cNvSpPr>
          <p:nvPr>
            <p:ph sz="quarter" idx="3"/>
          </p:nvPr>
        </p:nvSpPr>
        <p:spPr>
          <a:xfrm>
            <a:off x="1182688" y="4151313"/>
            <a:ext cx="3810000" cy="1981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B4E291-537B-47AB-A12A-D895B307EF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940D32-C5F6-4BBF-9AC8-A6EC08C686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620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85E84F1-FBA0-41E8-9420-DBBFD192E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576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8403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:a16="http://schemas.microsoft.com/office/drawing/2014/main" id="{ECD5381E-AC86-4290-82F0-900DBE5B6B25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kumimoji="1" lang="th-TH" altLang="en-US" sz="2400"/>
          </a:p>
        </p:txBody>
      </p:sp>
      <p:sp>
        <p:nvSpPr>
          <p:cNvPr id="89091" name="Rectangle 3">
            <a:extLst>
              <a:ext uri="{FF2B5EF4-FFF2-40B4-BE49-F238E27FC236}">
                <a16:creationId xmlns:a16="http://schemas.microsoft.com/office/drawing/2014/main" id="{7A65897E-49FB-4AC1-974B-98E84C970B22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kumimoji="1" lang="th-TH" altLang="en-US" sz="2400"/>
          </a:p>
        </p:txBody>
      </p:sp>
      <p:sp>
        <p:nvSpPr>
          <p:cNvPr id="89092" name="Rectangle 4">
            <a:extLst>
              <a:ext uri="{FF2B5EF4-FFF2-40B4-BE49-F238E27FC236}">
                <a16:creationId xmlns:a16="http://schemas.microsoft.com/office/drawing/2014/main" id="{AAA3606D-7785-4122-ADFD-01B89136CCE3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kumimoji="1" lang="th-TH" altLang="en-US" sz="2400"/>
          </a:p>
        </p:txBody>
      </p:sp>
      <p:sp>
        <p:nvSpPr>
          <p:cNvPr id="89093" name="Rectangle 5">
            <a:extLst>
              <a:ext uri="{FF2B5EF4-FFF2-40B4-BE49-F238E27FC236}">
                <a16:creationId xmlns:a16="http://schemas.microsoft.com/office/drawing/2014/main" id="{E0A6B43F-0FD1-4A79-B3A5-A59B9FBBE726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kumimoji="1" lang="th-TH" altLang="en-US" sz="2400"/>
          </a:p>
        </p:txBody>
      </p:sp>
      <p:sp>
        <p:nvSpPr>
          <p:cNvPr id="89094" name="Rectangle 6">
            <a:extLst>
              <a:ext uri="{FF2B5EF4-FFF2-40B4-BE49-F238E27FC236}">
                <a16:creationId xmlns:a16="http://schemas.microsoft.com/office/drawing/2014/main" id="{222957FC-1B9B-4000-B8B1-BEC8E1EB4656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kumimoji="1" lang="th-TH" altLang="en-US" sz="2400"/>
          </a:p>
        </p:txBody>
      </p:sp>
      <p:sp>
        <p:nvSpPr>
          <p:cNvPr id="89095" name="Rectangle 7">
            <a:extLst>
              <a:ext uri="{FF2B5EF4-FFF2-40B4-BE49-F238E27FC236}">
                <a16:creationId xmlns:a16="http://schemas.microsoft.com/office/drawing/2014/main" id="{A37E7EF3-A029-4FF5-96D3-7B6149340CD1}"/>
              </a:ext>
            </a:extLst>
          </p:cNvPr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kumimoji="1" lang="th-TH" altLang="en-US" sz="2400"/>
          </a:p>
        </p:txBody>
      </p:sp>
      <p:sp>
        <p:nvSpPr>
          <p:cNvPr id="89096" name="Rectangle 8">
            <a:extLst>
              <a:ext uri="{FF2B5EF4-FFF2-40B4-BE49-F238E27FC236}">
                <a16:creationId xmlns:a16="http://schemas.microsoft.com/office/drawing/2014/main" id="{4CDAF528-985C-4501-B732-9ED1F24EA087}"/>
              </a:ext>
            </a:extLst>
          </p:cNvPr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kumimoji="1" lang="th-TH" altLang="en-US" sz="2400"/>
          </a:p>
        </p:txBody>
      </p:sp>
      <p:sp>
        <p:nvSpPr>
          <p:cNvPr id="89097" name="Rectangle 9">
            <a:extLst>
              <a:ext uri="{FF2B5EF4-FFF2-40B4-BE49-F238E27FC236}">
                <a16:creationId xmlns:a16="http://schemas.microsoft.com/office/drawing/2014/main" id="{D0AE8C2E-1DB1-4E06-8063-F88402A9F3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89098" name="Rectangle 10">
            <a:extLst>
              <a:ext uri="{FF2B5EF4-FFF2-40B4-BE49-F238E27FC236}">
                <a16:creationId xmlns:a16="http://schemas.microsoft.com/office/drawing/2014/main" id="{0805434F-2260-4471-8715-CA0FBA13F1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89099" name="Rectangle 11">
            <a:extLst>
              <a:ext uri="{FF2B5EF4-FFF2-40B4-BE49-F238E27FC236}">
                <a16:creationId xmlns:a16="http://schemas.microsoft.com/office/drawing/2014/main" id="{41EC37D7-635F-4F11-BC2B-A44879A5920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endParaRPr lang="en-US" altLang="en-US"/>
          </a:p>
        </p:txBody>
      </p:sp>
      <p:sp>
        <p:nvSpPr>
          <p:cNvPr id="89100" name="Rectangle 12">
            <a:extLst>
              <a:ext uri="{FF2B5EF4-FFF2-40B4-BE49-F238E27FC236}">
                <a16:creationId xmlns:a16="http://schemas.microsoft.com/office/drawing/2014/main" id="{3170C758-FEFB-4440-B9B6-8302ADCC2BF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B16DD-1C7B-48F2-AAA7-0CDDDD3DDF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Pure and Mixed Strategies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5E2A11-3C9D-463E-B330-18639B950F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4432" y="5907505"/>
            <a:ext cx="8598568" cy="637674"/>
          </a:xfrm>
        </p:spPr>
        <p:txBody>
          <a:bodyPr/>
          <a:lstStyle/>
          <a:p>
            <a:pPr algn="l"/>
            <a:r>
              <a:rPr lang="en-US" sz="2000" dirty="0"/>
              <a:t>Source: Varian, Intermediate Microeconomics: A Modern Approach, 8</a:t>
            </a:r>
            <a:r>
              <a:rPr lang="en-US" sz="2000" baseline="30000" dirty="0"/>
              <a:t>th</a:t>
            </a:r>
            <a:r>
              <a:rPr lang="en-US" sz="2000" dirty="0"/>
              <a:t> Edition, 2010, Norton.</a:t>
            </a:r>
          </a:p>
        </p:txBody>
      </p:sp>
    </p:spTree>
    <p:extLst>
      <p:ext uri="{BB962C8B-B14F-4D97-AF65-F5344CB8AC3E}">
        <p14:creationId xmlns:p14="http://schemas.microsoft.com/office/powerpoint/2010/main" val="2779103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0F7853FB-6B63-47DD-90C0-615CD5FC83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Pure Strategies</a:t>
            </a:r>
          </a:p>
        </p:txBody>
      </p:sp>
      <p:sp>
        <p:nvSpPr>
          <p:cNvPr id="47108" name="Rectangle 4">
            <a:extLst>
              <a:ext uri="{FF2B5EF4-FFF2-40B4-BE49-F238E27FC236}">
                <a16:creationId xmlns:a16="http://schemas.microsoft.com/office/drawing/2014/main" id="{9736EBF0-51AD-4A68-B074-3EB745C96B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47109" name="Rectangle 5">
            <a:extLst>
              <a:ext uri="{FF2B5EF4-FFF2-40B4-BE49-F238E27FC236}">
                <a16:creationId xmlns:a16="http://schemas.microsoft.com/office/drawing/2014/main" id="{5EA2F258-2580-46C4-B939-15280A7FCA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47114" name="Rectangle 10">
            <a:extLst>
              <a:ext uri="{FF2B5EF4-FFF2-40B4-BE49-F238E27FC236}">
                <a16:creationId xmlns:a16="http://schemas.microsoft.com/office/drawing/2014/main" id="{9492FB5A-1C17-497B-99AC-5268E20790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863" y="5008563"/>
            <a:ext cx="858043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r>
              <a:rPr lang="en-US" altLang="en-US"/>
              <a:t>Here is a new game.  Are there any pure strategy Nash equilibria?</a:t>
            </a:r>
          </a:p>
        </p:txBody>
      </p:sp>
      <p:sp>
        <p:nvSpPr>
          <p:cNvPr id="47115" name="Text Box 11">
            <a:extLst>
              <a:ext uri="{FF2B5EF4-FFF2-40B4-BE49-F238E27FC236}">
                <a16:creationId xmlns:a16="http://schemas.microsoft.com/office/drawing/2014/main" id="{22F12924-5483-4100-8E87-0F0A0A9793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31591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(1,2)</a:t>
            </a:r>
          </a:p>
        </p:txBody>
      </p:sp>
      <p:sp>
        <p:nvSpPr>
          <p:cNvPr id="47116" name="Text Box 12">
            <a:extLst>
              <a:ext uri="{FF2B5EF4-FFF2-40B4-BE49-F238E27FC236}">
                <a16:creationId xmlns:a16="http://schemas.microsoft.com/office/drawing/2014/main" id="{1D7E9684-07C0-48B9-AD8F-C683096825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31591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(0,4)</a:t>
            </a:r>
          </a:p>
        </p:txBody>
      </p:sp>
      <p:sp>
        <p:nvSpPr>
          <p:cNvPr id="47117" name="Text Box 13">
            <a:extLst>
              <a:ext uri="{FF2B5EF4-FFF2-40B4-BE49-F238E27FC236}">
                <a16:creationId xmlns:a16="http://schemas.microsoft.com/office/drawing/2014/main" id="{C9D2A60A-E589-4D27-8B7B-BBF1D948C8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40497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(0,5)</a:t>
            </a:r>
          </a:p>
        </p:txBody>
      </p:sp>
      <p:sp>
        <p:nvSpPr>
          <p:cNvPr id="47118" name="Text Box 14">
            <a:extLst>
              <a:ext uri="{FF2B5EF4-FFF2-40B4-BE49-F238E27FC236}">
                <a16:creationId xmlns:a16="http://schemas.microsoft.com/office/drawing/2014/main" id="{F4121CEC-60B5-461C-9944-83E678C0AC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40497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(3,2)</a:t>
            </a:r>
          </a:p>
        </p:txBody>
      </p:sp>
      <p:sp>
        <p:nvSpPr>
          <p:cNvPr id="47119" name="Rectangle 15">
            <a:extLst>
              <a:ext uri="{FF2B5EF4-FFF2-40B4-BE49-F238E27FC236}">
                <a16:creationId xmlns:a16="http://schemas.microsoft.com/office/drawing/2014/main" id="{0A637F36-2FC9-4A7F-8E06-A77E96D2B1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120" name="Line 16">
            <a:extLst>
              <a:ext uri="{FF2B5EF4-FFF2-40B4-BE49-F238E27FC236}">
                <a16:creationId xmlns:a16="http://schemas.microsoft.com/office/drawing/2014/main" id="{B4C5253B-37EE-48B0-BE7A-9CB64CC517F9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121" name="Line 17">
            <a:extLst>
              <a:ext uri="{FF2B5EF4-FFF2-40B4-BE49-F238E27FC236}">
                <a16:creationId xmlns:a16="http://schemas.microsoft.com/office/drawing/2014/main" id="{E87AA49D-B29F-4FB6-A2AB-E24F238E6118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122" name="Text Box 18">
            <a:extLst>
              <a:ext uri="{FF2B5EF4-FFF2-40B4-BE49-F238E27FC236}">
                <a16:creationId xmlns:a16="http://schemas.microsoft.com/office/drawing/2014/main" id="{5B15804F-667D-4585-B0C0-9854B310F4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47123" name="Text Box 19">
            <a:extLst>
              <a:ext uri="{FF2B5EF4-FFF2-40B4-BE49-F238E27FC236}">
                <a16:creationId xmlns:a16="http://schemas.microsoft.com/office/drawing/2014/main" id="{63289748-B4FC-4132-A0ED-C33960FC0D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3488" y="3187700"/>
            <a:ext cx="4778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</a:t>
            </a:r>
          </a:p>
        </p:txBody>
      </p:sp>
      <p:sp>
        <p:nvSpPr>
          <p:cNvPr id="47124" name="Text Box 20">
            <a:extLst>
              <a:ext uri="{FF2B5EF4-FFF2-40B4-BE49-F238E27FC236}">
                <a16:creationId xmlns:a16="http://schemas.microsoft.com/office/drawing/2014/main" id="{8CB9D4FF-5A8B-4FAD-9D2E-5A1597287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300" y="4068763"/>
            <a:ext cx="4778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47125" name="Text Box 21">
            <a:extLst>
              <a:ext uri="{FF2B5EF4-FFF2-40B4-BE49-F238E27FC236}">
                <a16:creationId xmlns:a16="http://schemas.microsoft.com/office/drawing/2014/main" id="{66E0B4E1-816E-4D68-90E7-FC76E056D5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2675" y="2378075"/>
            <a:ext cx="431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</a:t>
            </a:r>
          </a:p>
        </p:txBody>
      </p:sp>
      <p:sp>
        <p:nvSpPr>
          <p:cNvPr id="47126" name="Text Box 22">
            <a:extLst>
              <a:ext uri="{FF2B5EF4-FFF2-40B4-BE49-F238E27FC236}">
                <a16:creationId xmlns:a16="http://schemas.microsoft.com/office/drawing/2014/main" id="{35D693C6-F0DE-4778-B2CE-910D0ADA27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3800" y="2378075"/>
            <a:ext cx="4778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id="{9ED0A9FB-3BE7-4AF3-A5D3-2A265DA63E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Pure Strategies</a:t>
            </a:r>
          </a:p>
        </p:txBody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C508A0FA-7FF1-4E51-B486-834A105C84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03428" name="Rectangle 4">
            <a:extLst>
              <a:ext uri="{FF2B5EF4-FFF2-40B4-BE49-F238E27FC236}">
                <a16:creationId xmlns:a16="http://schemas.microsoft.com/office/drawing/2014/main" id="{2EB78E27-1BC6-4B30-B873-17EA74A621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03429" name="Rectangle 5">
            <a:extLst>
              <a:ext uri="{FF2B5EF4-FFF2-40B4-BE49-F238E27FC236}">
                <a16:creationId xmlns:a16="http://schemas.microsoft.com/office/drawing/2014/main" id="{ACA560EE-5FAB-4760-8571-8E82D3847C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863" y="5008563"/>
            <a:ext cx="8580437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r>
              <a:rPr lang="en-US" altLang="en-US" dirty="0"/>
              <a:t>Is (U,L) a Nash equilibrium?  </a:t>
            </a:r>
            <a:br>
              <a:rPr lang="en-US" altLang="en-US" dirty="0"/>
            </a:br>
            <a:r>
              <a:rPr lang="en-US" altLang="en-US" dirty="0"/>
              <a:t>Is (U,R) a Nash equilibrium?  </a:t>
            </a:r>
            <a:br>
              <a:rPr lang="en-US" altLang="en-US" dirty="0"/>
            </a:br>
            <a:r>
              <a:rPr lang="en-US" altLang="en-US" dirty="0"/>
              <a:t>Is (D,L) a Nash equilibrium?  </a:t>
            </a:r>
            <a:br>
              <a:rPr lang="en-US" altLang="en-US" dirty="0"/>
            </a:br>
            <a:r>
              <a:rPr lang="en-US" altLang="en-US" dirty="0"/>
              <a:t>Is (D,R) a Nash equilibrium?  </a:t>
            </a:r>
          </a:p>
        </p:txBody>
      </p:sp>
      <p:sp>
        <p:nvSpPr>
          <p:cNvPr id="103430" name="Text Box 6">
            <a:extLst>
              <a:ext uri="{FF2B5EF4-FFF2-40B4-BE49-F238E27FC236}">
                <a16:creationId xmlns:a16="http://schemas.microsoft.com/office/drawing/2014/main" id="{45BD2879-E62F-4AF2-B66E-EC846ECC06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31591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(1,2)</a:t>
            </a:r>
          </a:p>
        </p:txBody>
      </p:sp>
      <p:sp>
        <p:nvSpPr>
          <p:cNvPr id="103431" name="Text Box 7">
            <a:extLst>
              <a:ext uri="{FF2B5EF4-FFF2-40B4-BE49-F238E27FC236}">
                <a16:creationId xmlns:a16="http://schemas.microsoft.com/office/drawing/2014/main" id="{2A94AA18-441C-4116-96C5-97BC258523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31591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(0,4)</a:t>
            </a:r>
          </a:p>
        </p:txBody>
      </p:sp>
      <p:sp>
        <p:nvSpPr>
          <p:cNvPr id="103432" name="Text Box 8">
            <a:extLst>
              <a:ext uri="{FF2B5EF4-FFF2-40B4-BE49-F238E27FC236}">
                <a16:creationId xmlns:a16="http://schemas.microsoft.com/office/drawing/2014/main" id="{A2FBD1A9-7EF5-4A22-83DA-7668D2253C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40497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(0,5)</a:t>
            </a:r>
          </a:p>
        </p:txBody>
      </p:sp>
      <p:sp>
        <p:nvSpPr>
          <p:cNvPr id="103433" name="Text Box 9">
            <a:extLst>
              <a:ext uri="{FF2B5EF4-FFF2-40B4-BE49-F238E27FC236}">
                <a16:creationId xmlns:a16="http://schemas.microsoft.com/office/drawing/2014/main" id="{A79C7EE4-A62F-40A6-95B5-28F6B674B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40497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</a:t>
            </a:r>
            <a:r>
              <a:rPr lang="en-US" altLang="en-US" sz="3200" b="1">
                <a:solidFill>
                  <a:srgbClr val="E25B01"/>
                </a:solidFill>
                <a:latin typeface="Arial" panose="020B0604020202020204" pitchFamily="34" charset="0"/>
              </a:rPr>
              <a:t>3</a:t>
            </a:r>
            <a:r>
              <a:rPr lang="en-US" altLang="en-US" sz="3200" b="1">
                <a:latin typeface="Arial" panose="020B0604020202020204" pitchFamily="34" charset="0"/>
              </a:rPr>
              <a:t>,</a:t>
            </a:r>
            <a:r>
              <a:rPr lang="en-US" altLang="en-US" sz="3200" b="1">
                <a:solidFill>
                  <a:srgbClr val="33CC33"/>
                </a:solidFill>
                <a:latin typeface="Arial" panose="020B0604020202020204" pitchFamily="34" charset="0"/>
              </a:rPr>
              <a:t>2</a:t>
            </a:r>
            <a:r>
              <a:rPr lang="en-US" altLang="en-US" sz="3200" b="1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103434" name="Rectangle 10">
            <a:extLst>
              <a:ext uri="{FF2B5EF4-FFF2-40B4-BE49-F238E27FC236}">
                <a16:creationId xmlns:a16="http://schemas.microsoft.com/office/drawing/2014/main" id="{673ADAC6-9056-4708-9503-1E5D74E6D4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435" name="Line 11">
            <a:extLst>
              <a:ext uri="{FF2B5EF4-FFF2-40B4-BE49-F238E27FC236}">
                <a16:creationId xmlns:a16="http://schemas.microsoft.com/office/drawing/2014/main" id="{45C4ABC0-41CB-45FD-8C44-98F29BED774A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436" name="Line 12">
            <a:extLst>
              <a:ext uri="{FF2B5EF4-FFF2-40B4-BE49-F238E27FC236}">
                <a16:creationId xmlns:a16="http://schemas.microsoft.com/office/drawing/2014/main" id="{C9DE5AF9-F01A-41A2-9184-F59FF7346CAC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437" name="Text Box 13">
            <a:extLst>
              <a:ext uri="{FF2B5EF4-FFF2-40B4-BE49-F238E27FC236}">
                <a16:creationId xmlns:a16="http://schemas.microsoft.com/office/drawing/2014/main" id="{8E64B20B-18DB-48A0-8DE5-96240FA87F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03438" name="Text Box 14">
            <a:extLst>
              <a:ext uri="{FF2B5EF4-FFF2-40B4-BE49-F238E27FC236}">
                <a16:creationId xmlns:a16="http://schemas.microsoft.com/office/drawing/2014/main" id="{897EFFC8-DF6F-4D95-82B3-0F5ED29EE9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3488" y="3187700"/>
            <a:ext cx="4778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</a:t>
            </a:r>
          </a:p>
        </p:txBody>
      </p:sp>
      <p:sp>
        <p:nvSpPr>
          <p:cNvPr id="103439" name="Text Box 15">
            <a:extLst>
              <a:ext uri="{FF2B5EF4-FFF2-40B4-BE49-F238E27FC236}">
                <a16:creationId xmlns:a16="http://schemas.microsoft.com/office/drawing/2014/main" id="{580D5475-E211-403B-97E5-9FF70F35C3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300" y="4068763"/>
            <a:ext cx="4778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solidFill>
                  <a:srgbClr val="E25B01"/>
                </a:solidFill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103440" name="Text Box 16">
            <a:extLst>
              <a:ext uri="{FF2B5EF4-FFF2-40B4-BE49-F238E27FC236}">
                <a16:creationId xmlns:a16="http://schemas.microsoft.com/office/drawing/2014/main" id="{344FFB99-56E3-420D-9EC3-42A3333DAA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2675" y="2378075"/>
            <a:ext cx="431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</a:t>
            </a:r>
          </a:p>
        </p:txBody>
      </p:sp>
      <p:sp>
        <p:nvSpPr>
          <p:cNvPr id="103441" name="Text Box 17">
            <a:extLst>
              <a:ext uri="{FF2B5EF4-FFF2-40B4-BE49-F238E27FC236}">
                <a16:creationId xmlns:a16="http://schemas.microsoft.com/office/drawing/2014/main" id="{F696699F-22E7-4527-A20B-5997700B25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3800" y="2378075"/>
            <a:ext cx="4778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solidFill>
                  <a:srgbClr val="33CC33"/>
                </a:solidFill>
                <a:latin typeface="Arial" panose="020B0604020202020204" pitchFamily="34" charset="0"/>
              </a:rPr>
              <a:t>R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>
            <a:extLst>
              <a:ext uri="{FF2B5EF4-FFF2-40B4-BE49-F238E27FC236}">
                <a16:creationId xmlns:a16="http://schemas.microsoft.com/office/drawing/2014/main" id="{04F200A6-4757-448D-B1A0-A562C7F68D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Pure Strategies</a:t>
            </a:r>
          </a:p>
        </p:txBody>
      </p:sp>
      <p:sp>
        <p:nvSpPr>
          <p:cNvPr id="104451" name="Rectangle 3">
            <a:extLst>
              <a:ext uri="{FF2B5EF4-FFF2-40B4-BE49-F238E27FC236}">
                <a16:creationId xmlns:a16="http://schemas.microsoft.com/office/drawing/2014/main" id="{83A37C19-0598-4814-9A2D-E15EA91AE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04452" name="Rectangle 4">
            <a:extLst>
              <a:ext uri="{FF2B5EF4-FFF2-40B4-BE49-F238E27FC236}">
                <a16:creationId xmlns:a16="http://schemas.microsoft.com/office/drawing/2014/main" id="{20B2CAF3-8882-462D-B159-8C1F8133FB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04453" name="Rectangle 5">
            <a:extLst>
              <a:ext uri="{FF2B5EF4-FFF2-40B4-BE49-F238E27FC236}">
                <a16:creationId xmlns:a16="http://schemas.microsoft.com/office/drawing/2014/main" id="{11F03322-DBF7-4B22-AD05-B3EAAD16C3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863" y="5008563"/>
            <a:ext cx="8791575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r>
              <a:rPr lang="en-US" altLang="en-US"/>
              <a:t>So the game has no Nash equilibria in pure strategies.  Even so, the game does have a Nash equilibrium, but in </a:t>
            </a:r>
            <a:r>
              <a:rPr lang="en-US" altLang="en-US" b="1">
                <a:solidFill>
                  <a:srgbClr val="33CC33"/>
                </a:solidFill>
              </a:rPr>
              <a:t>mixed strategies</a:t>
            </a:r>
            <a:r>
              <a:rPr lang="en-US" altLang="en-US" sz="1800"/>
              <a:t>.</a:t>
            </a:r>
          </a:p>
        </p:txBody>
      </p:sp>
      <p:sp>
        <p:nvSpPr>
          <p:cNvPr id="104454" name="Text Box 6">
            <a:extLst>
              <a:ext uri="{FF2B5EF4-FFF2-40B4-BE49-F238E27FC236}">
                <a16:creationId xmlns:a16="http://schemas.microsoft.com/office/drawing/2014/main" id="{1DC6BC8C-8D34-44D7-91BE-3B7CDE7E83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31591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(1,2)</a:t>
            </a:r>
          </a:p>
        </p:txBody>
      </p:sp>
      <p:sp>
        <p:nvSpPr>
          <p:cNvPr id="104455" name="Text Box 7">
            <a:extLst>
              <a:ext uri="{FF2B5EF4-FFF2-40B4-BE49-F238E27FC236}">
                <a16:creationId xmlns:a16="http://schemas.microsoft.com/office/drawing/2014/main" id="{A0469358-12E7-4621-824B-07AF665678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31591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(0,4)</a:t>
            </a:r>
          </a:p>
        </p:txBody>
      </p:sp>
      <p:sp>
        <p:nvSpPr>
          <p:cNvPr id="104456" name="Text Box 8">
            <a:extLst>
              <a:ext uri="{FF2B5EF4-FFF2-40B4-BE49-F238E27FC236}">
                <a16:creationId xmlns:a16="http://schemas.microsoft.com/office/drawing/2014/main" id="{63153ECD-5453-4C47-AEDB-832052BFFA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40497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(0,5)</a:t>
            </a:r>
          </a:p>
        </p:txBody>
      </p:sp>
      <p:sp>
        <p:nvSpPr>
          <p:cNvPr id="104457" name="Text Box 9">
            <a:extLst>
              <a:ext uri="{FF2B5EF4-FFF2-40B4-BE49-F238E27FC236}">
                <a16:creationId xmlns:a16="http://schemas.microsoft.com/office/drawing/2014/main" id="{2CE23FCB-2EF2-41CB-BDFC-80DCA726B5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40497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(3,2)</a:t>
            </a:r>
          </a:p>
        </p:txBody>
      </p:sp>
      <p:sp>
        <p:nvSpPr>
          <p:cNvPr id="104458" name="Rectangle 10">
            <a:extLst>
              <a:ext uri="{FF2B5EF4-FFF2-40B4-BE49-F238E27FC236}">
                <a16:creationId xmlns:a16="http://schemas.microsoft.com/office/drawing/2014/main" id="{35FFB85E-5AE0-4C86-BB95-DEE8AF7CD2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4459" name="Line 11">
            <a:extLst>
              <a:ext uri="{FF2B5EF4-FFF2-40B4-BE49-F238E27FC236}">
                <a16:creationId xmlns:a16="http://schemas.microsoft.com/office/drawing/2014/main" id="{3C8499B8-B53B-47D6-B12B-7C0604F0FBEC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4460" name="Line 12">
            <a:extLst>
              <a:ext uri="{FF2B5EF4-FFF2-40B4-BE49-F238E27FC236}">
                <a16:creationId xmlns:a16="http://schemas.microsoft.com/office/drawing/2014/main" id="{AF2E35A8-9C13-40EE-8B78-9902735A9FC8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4461" name="Text Box 13">
            <a:extLst>
              <a:ext uri="{FF2B5EF4-FFF2-40B4-BE49-F238E27FC236}">
                <a16:creationId xmlns:a16="http://schemas.microsoft.com/office/drawing/2014/main" id="{53A31A3B-E774-4F6F-8E31-3C54EBF3C3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04462" name="Text Box 14">
            <a:extLst>
              <a:ext uri="{FF2B5EF4-FFF2-40B4-BE49-F238E27FC236}">
                <a16:creationId xmlns:a16="http://schemas.microsoft.com/office/drawing/2014/main" id="{D40EB075-E704-4392-92C8-5F7A7C998A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3488" y="3187700"/>
            <a:ext cx="4778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</a:t>
            </a:r>
          </a:p>
        </p:txBody>
      </p:sp>
      <p:sp>
        <p:nvSpPr>
          <p:cNvPr id="104463" name="Text Box 15">
            <a:extLst>
              <a:ext uri="{FF2B5EF4-FFF2-40B4-BE49-F238E27FC236}">
                <a16:creationId xmlns:a16="http://schemas.microsoft.com/office/drawing/2014/main" id="{9A6EDD02-AFFE-4260-AD52-01217477ED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300" y="4068763"/>
            <a:ext cx="4778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104464" name="Text Box 16">
            <a:extLst>
              <a:ext uri="{FF2B5EF4-FFF2-40B4-BE49-F238E27FC236}">
                <a16:creationId xmlns:a16="http://schemas.microsoft.com/office/drawing/2014/main" id="{A79C6BD5-5112-499A-BA26-0B1B304D5A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2675" y="2378075"/>
            <a:ext cx="431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</a:t>
            </a:r>
          </a:p>
        </p:txBody>
      </p:sp>
      <p:sp>
        <p:nvSpPr>
          <p:cNvPr id="104465" name="Text Box 17">
            <a:extLst>
              <a:ext uri="{FF2B5EF4-FFF2-40B4-BE49-F238E27FC236}">
                <a16:creationId xmlns:a16="http://schemas.microsoft.com/office/drawing/2014/main" id="{6A77F1F7-06CE-4FF9-A752-F09ACB4901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3800" y="2378075"/>
            <a:ext cx="4778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B43332AD-11A7-4659-BD3E-6C8F20A228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7CE95C12-6763-412D-A3D7-BA554D5514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2438" y="1936750"/>
            <a:ext cx="8405812" cy="4476750"/>
          </a:xfrm>
          <a:noFill/>
          <a:ln/>
        </p:spPr>
        <p:txBody>
          <a:bodyPr lIns="92075" tIns="46038" rIns="92075" bIns="46038"/>
          <a:lstStyle/>
          <a:p>
            <a:r>
              <a:rPr lang="en-US" altLang="en-US"/>
              <a:t>Instead of playing purely Up or Down, Player A selects a probability distribution (</a:t>
            </a:r>
            <a:r>
              <a:rPr lang="en-US" altLang="en-US">
                <a:latin typeface="Symbol" panose="05050102010706020507" pitchFamily="18" charset="2"/>
              </a:rPr>
              <a:t>p</a:t>
            </a:r>
            <a:r>
              <a:rPr lang="en-US" altLang="en-US" baseline="-25000"/>
              <a:t>U</a:t>
            </a:r>
            <a:r>
              <a:rPr lang="en-US" altLang="en-US"/>
              <a:t>,1-</a:t>
            </a:r>
            <a:r>
              <a:rPr lang="en-US" altLang="en-US">
                <a:latin typeface="Symbol" panose="05050102010706020507" pitchFamily="18" charset="2"/>
              </a:rPr>
              <a:t>p</a:t>
            </a:r>
            <a:r>
              <a:rPr lang="en-US" altLang="en-US" baseline="-25000"/>
              <a:t>U</a:t>
            </a:r>
            <a:r>
              <a:rPr lang="en-US" altLang="en-US"/>
              <a:t>), meaning that with probability </a:t>
            </a:r>
            <a:r>
              <a:rPr lang="en-US" altLang="en-US">
                <a:latin typeface="Symbol" panose="05050102010706020507" pitchFamily="18" charset="2"/>
              </a:rPr>
              <a:t>p</a:t>
            </a:r>
            <a:r>
              <a:rPr lang="en-US" altLang="en-US" baseline="-25000"/>
              <a:t>U</a:t>
            </a:r>
            <a:r>
              <a:rPr lang="en-US" altLang="en-US"/>
              <a:t> Player A will play Up and with probability 1-</a:t>
            </a:r>
            <a:r>
              <a:rPr lang="en-US" altLang="en-US">
                <a:latin typeface="Symbol" panose="05050102010706020507" pitchFamily="18" charset="2"/>
              </a:rPr>
              <a:t>p</a:t>
            </a:r>
            <a:r>
              <a:rPr lang="en-US" altLang="en-US" baseline="-25000"/>
              <a:t>U</a:t>
            </a:r>
            <a:r>
              <a:rPr lang="en-US" altLang="en-US"/>
              <a:t> will play Down.</a:t>
            </a:r>
          </a:p>
          <a:p>
            <a:r>
              <a:rPr lang="en-US" altLang="en-US"/>
              <a:t>Player A is </a:t>
            </a:r>
            <a:r>
              <a:rPr lang="en-US" altLang="en-US" b="1">
                <a:solidFill>
                  <a:srgbClr val="33CC33"/>
                </a:solidFill>
              </a:rPr>
              <a:t>mixing</a:t>
            </a:r>
            <a:r>
              <a:rPr lang="en-US" altLang="en-US"/>
              <a:t> over the pure strategies Up and Down.</a:t>
            </a:r>
          </a:p>
          <a:p>
            <a:r>
              <a:rPr lang="en-US" altLang="en-US" b="1">
                <a:solidFill>
                  <a:srgbClr val="33CC33"/>
                </a:solidFill>
              </a:rPr>
              <a:t>The probability distribution (</a:t>
            </a:r>
            <a:r>
              <a:rPr lang="en-US" altLang="en-US" b="1">
                <a:solidFill>
                  <a:srgbClr val="33CC33"/>
                </a:solidFill>
                <a:latin typeface="Symbol" panose="05050102010706020507" pitchFamily="18" charset="2"/>
              </a:rPr>
              <a:t>p</a:t>
            </a:r>
            <a:r>
              <a:rPr lang="en-US" altLang="en-US" b="1" baseline="-25000">
                <a:solidFill>
                  <a:srgbClr val="33CC33"/>
                </a:solidFill>
              </a:rPr>
              <a:t>U</a:t>
            </a:r>
            <a:r>
              <a:rPr lang="en-US" altLang="en-US" b="1">
                <a:solidFill>
                  <a:srgbClr val="33CC33"/>
                </a:solidFill>
              </a:rPr>
              <a:t>,1-</a:t>
            </a:r>
            <a:r>
              <a:rPr lang="en-US" altLang="en-US" b="1">
                <a:solidFill>
                  <a:srgbClr val="33CC33"/>
                </a:solidFill>
                <a:latin typeface="Symbol" panose="05050102010706020507" pitchFamily="18" charset="2"/>
              </a:rPr>
              <a:t>p</a:t>
            </a:r>
            <a:r>
              <a:rPr lang="en-US" altLang="en-US" b="1" baseline="-25000">
                <a:solidFill>
                  <a:srgbClr val="33CC33"/>
                </a:solidFill>
              </a:rPr>
              <a:t>U</a:t>
            </a:r>
            <a:r>
              <a:rPr lang="en-US" altLang="en-US" b="1">
                <a:solidFill>
                  <a:srgbClr val="33CC33"/>
                </a:solidFill>
              </a:rPr>
              <a:t>) is a mixed strategy</a:t>
            </a:r>
            <a:r>
              <a:rPr lang="en-US" altLang="en-US"/>
              <a:t> for Player A.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026">
            <a:extLst>
              <a:ext uri="{FF2B5EF4-FFF2-40B4-BE49-F238E27FC236}">
                <a16:creationId xmlns:a16="http://schemas.microsoft.com/office/drawing/2014/main" id="{B2301F09-6BDD-462F-9E13-D583446628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55299" name="Rectangle 1027">
            <a:extLst>
              <a:ext uri="{FF2B5EF4-FFF2-40B4-BE49-F238E27FC236}">
                <a16:creationId xmlns:a16="http://schemas.microsoft.com/office/drawing/2014/main" id="{6B983EAA-9B52-4415-8EC6-AB6E5D15AB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2438" y="1936750"/>
            <a:ext cx="8405812" cy="4476750"/>
          </a:xfrm>
          <a:noFill/>
          <a:ln/>
        </p:spPr>
        <p:txBody>
          <a:bodyPr lIns="92075" tIns="46038" rIns="92075" bIns="46038"/>
          <a:lstStyle/>
          <a:p>
            <a:r>
              <a:rPr lang="en-US" altLang="en-US"/>
              <a:t>Similarly, Player B selects a probability distribution (</a:t>
            </a:r>
            <a:r>
              <a:rPr lang="en-US" altLang="en-US">
                <a:latin typeface="Symbol" panose="05050102010706020507" pitchFamily="18" charset="2"/>
              </a:rPr>
              <a:t>p</a:t>
            </a:r>
            <a:r>
              <a:rPr lang="en-US" altLang="en-US" baseline="-25000"/>
              <a:t>L</a:t>
            </a:r>
            <a:r>
              <a:rPr lang="en-US" altLang="en-US"/>
              <a:t>,1-</a:t>
            </a:r>
            <a:r>
              <a:rPr lang="en-US" altLang="en-US">
                <a:latin typeface="Symbol" panose="05050102010706020507" pitchFamily="18" charset="2"/>
              </a:rPr>
              <a:t>p</a:t>
            </a:r>
            <a:r>
              <a:rPr lang="en-US" altLang="en-US" baseline="-25000"/>
              <a:t>L</a:t>
            </a:r>
            <a:r>
              <a:rPr lang="en-US" altLang="en-US"/>
              <a:t>), meaning that with probability </a:t>
            </a:r>
            <a:r>
              <a:rPr lang="en-US" altLang="en-US">
                <a:latin typeface="Symbol" panose="05050102010706020507" pitchFamily="18" charset="2"/>
              </a:rPr>
              <a:t>p</a:t>
            </a:r>
            <a:r>
              <a:rPr lang="en-US" altLang="en-US" baseline="-25000"/>
              <a:t>L</a:t>
            </a:r>
            <a:r>
              <a:rPr lang="en-US" altLang="en-US"/>
              <a:t> Player B will play Left and with probability 1-</a:t>
            </a:r>
            <a:r>
              <a:rPr lang="en-US" altLang="en-US">
                <a:latin typeface="Symbol" panose="05050102010706020507" pitchFamily="18" charset="2"/>
              </a:rPr>
              <a:t>p</a:t>
            </a:r>
            <a:r>
              <a:rPr lang="en-US" altLang="en-US" baseline="-25000"/>
              <a:t>L</a:t>
            </a:r>
            <a:r>
              <a:rPr lang="en-US" altLang="en-US"/>
              <a:t> will play Right.</a:t>
            </a:r>
          </a:p>
          <a:p>
            <a:r>
              <a:rPr lang="en-US" altLang="en-US"/>
              <a:t>Player B is </a:t>
            </a:r>
            <a:r>
              <a:rPr lang="en-US" altLang="en-US" b="1">
                <a:solidFill>
                  <a:srgbClr val="33CC33"/>
                </a:solidFill>
              </a:rPr>
              <a:t>mixing</a:t>
            </a:r>
            <a:r>
              <a:rPr lang="en-US" altLang="en-US"/>
              <a:t> over the pure strategies Left and Right.</a:t>
            </a:r>
          </a:p>
          <a:p>
            <a:r>
              <a:rPr lang="en-US" altLang="en-US" b="1">
                <a:solidFill>
                  <a:srgbClr val="33CC33"/>
                </a:solidFill>
              </a:rPr>
              <a:t>The probability distribution (</a:t>
            </a:r>
            <a:r>
              <a:rPr lang="en-US" altLang="en-US" b="1">
                <a:solidFill>
                  <a:srgbClr val="33CC33"/>
                </a:solidFill>
                <a:latin typeface="Symbol" panose="05050102010706020507" pitchFamily="18" charset="2"/>
              </a:rPr>
              <a:t>p</a:t>
            </a:r>
            <a:r>
              <a:rPr lang="en-US" altLang="en-US" b="1" baseline="-25000">
                <a:solidFill>
                  <a:srgbClr val="33CC33"/>
                </a:solidFill>
              </a:rPr>
              <a:t>L</a:t>
            </a:r>
            <a:r>
              <a:rPr lang="en-US" altLang="en-US" b="1">
                <a:solidFill>
                  <a:srgbClr val="33CC33"/>
                </a:solidFill>
              </a:rPr>
              <a:t>,1-</a:t>
            </a:r>
            <a:r>
              <a:rPr lang="en-US" altLang="en-US" b="1">
                <a:solidFill>
                  <a:srgbClr val="33CC33"/>
                </a:solidFill>
                <a:latin typeface="Symbol" panose="05050102010706020507" pitchFamily="18" charset="2"/>
              </a:rPr>
              <a:t>p</a:t>
            </a:r>
            <a:r>
              <a:rPr lang="en-US" altLang="en-US" b="1" baseline="-25000">
                <a:solidFill>
                  <a:srgbClr val="33CC33"/>
                </a:solidFill>
              </a:rPr>
              <a:t>L</a:t>
            </a:r>
            <a:r>
              <a:rPr lang="en-US" altLang="en-US" b="1">
                <a:solidFill>
                  <a:srgbClr val="33CC33"/>
                </a:solidFill>
              </a:rPr>
              <a:t>) is a mixed strategy</a:t>
            </a:r>
            <a:r>
              <a:rPr lang="en-US" altLang="en-US"/>
              <a:t> for Player B.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3DC019A6-0844-4761-92FD-D85C52FE6D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D66B0501-D61A-4897-91DE-7ACDACBAFC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05476" name="Rectangle 4">
            <a:extLst>
              <a:ext uri="{FF2B5EF4-FFF2-40B4-BE49-F238E27FC236}">
                <a16:creationId xmlns:a16="http://schemas.microsoft.com/office/drawing/2014/main" id="{D66E2361-7CC6-4AF8-A7A8-6FA8387007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05477" name="Rectangle 5">
            <a:extLst>
              <a:ext uri="{FF2B5EF4-FFF2-40B4-BE49-F238E27FC236}">
                <a16:creationId xmlns:a16="http://schemas.microsoft.com/office/drawing/2014/main" id="{6F008F12-76E4-49D6-9A8C-F9190B0C18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863" y="5008563"/>
            <a:ext cx="8791575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r>
              <a:rPr lang="en-US" altLang="en-US"/>
              <a:t>This game has no Nash equilibrium in pure strategies, but it does have a Nash equilibrium in mixed strategies.  How is it computed?</a:t>
            </a:r>
            <a:endParaRPr lang="en-US" altLang="en-US" sz="1800"/>
          </a:p>
        </p:txBody>
      </p:sp>
      <p:sp>
        <p:nvSpPr>
          <p:cNvPr id="105478" name="Text Box 6">
            <a:extLst>
              <a:ext uri="{FF2B5EF4-FFF2-40B4-BE49-F238E27FC236}">
                <a16:creationId xmlns:a16="http://schemas.microsoft.com/office/drawing/2014/main" id="{C5871EC3-9F11-43CF-AE57-5B517B7A1F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31591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(1,2)</a:t>
            </a:r>
          </a:p>
        </p:txBody>
      </p:sp>
      <p:sp>
        <p:nvSpPr>
          <p:cNvPr id="105479" name="Text Box 7">
            <a:extLst>
              <a:ext uri="{FF2B5EF4-FFF2-40B4-BE49-F238E27FC236}">
                <a16:creationId xmlns:a16="http://schemas.microsoft.com/office/drawing/2014/main" id="{604A66C1-C22C-45E3-8A85-72D80AECF7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31591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(0,4)</a:t>
            </a:r>
          </a:p>
        </p:txBody>
      </p:sp>
      <p:sp>
        <p:nvSpPr>
          <p:cNvPr id="105480" name="Text Box 8">
            <a:extLst>
              <a:ext uri="{FF2B5EF4-FFF2-40B4-BE49-F238E27FC236}">
                <a16:creationId xmlns:a16="http://schemas.microsoft.com/office/drawing/2014/main" id="{1D33060F-CD78-4A19-B440-891E0228D1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40497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(0,5)</a:t>
            </a:r>
          </a:p>
        </p:txBody>
      </p:sp>
      <p:sp>
        <p:nvSpPr>
          <p:cNvPr id="105481" name="Text Box 9">
            <a:extLst>
              <a:ext uri="{FF2B5EF4-FFF2-40B4-BE49-F238E27FC236}">
                <a16:creationId xmlns:a16="http://schemas.microsoft.com/office/drawing/2014/main" id="{12BF75F8-4FBA-41FB-8351-3BEECE9A44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40497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(3,2)</a:t>
            </a:r>
          </a:p>
        </p:txBody>
      </p:sp>
      <p:sp>
        <p:nvSpPr>
          <p:cNvPr id="105482" name="Rectangle 10">
            <a:extLst>
              <a:ext uri="{FF2B5EF4-FFF2-40B4-BE49-F238E27FC236}">
                <a16:creationId xmlns:a16="http://schemas.microsoft.com/office/drawing/2014/main" id="{62243DBF-2756-4E3E-A90F-2DA02944DD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5483" name="Line 11">
            <a:extLst>
              <a:ext uri="{FF2B5EF4-FFF2-40B4-BE49-F238E27FC236}">
                <a16:creationId xmlns:a16="http://schemas.microsoft.com/office/drawing/2014/main" id="{5B66602A-E983-4F7C-ACCC-2D54E11996B2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5484" name="Line 12">
            <a:extLst>
              <a:ext uri="{FF2B5EF4-FFF2-40B4-BE49-F238E27FC236}">
                <a16:creationId xmlns:a16="http://schemas.microsoft.com/office/drawing/2014/main" id="{3171740D-CA00-487D-84B3-54A5E22D3057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5485" name="Text Box 13">
            <a:extLst>
              <a:ext uri="{FF2B5EF4-FFF2-40B4-BE49-F238E27FC236}">
                <a16:creationId xmlns:a16="http://schemas.microsoft.com/office/drawing/2014/main" id="{FAE82388-39A4-405E-A4D3-1B21F01AD9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05486" name="Text Box 14">
            <a:extLst>
              <a:ext uri="{FF2B5EF4-FFF2-40B4-BE49-F238E27FC236}">
                <a16:creationId xmlns:a16="http://schemas.microsoft.com/office/drawing/2014/main" id="{27775C29-66C5-4449-AA19-24F9EF2785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3488" y="3187700"/>
            <a:ext cx="4778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</a:t>
            </a:r>
          </a:p>
        </p:txBody>
      </p:sp>
      <p:sp>
        <p:nvSpPr>
          <p:cNvPr id="105487" name="Text Box 15">
            <a:extLst>
              <a:ext uri="{FF2B5EF4-FFF2-40B4-BE49-F238E27FC236}">
                <a16:creationId xmlns:a16="http://schemas.microsoft.com/office/drawing/2014/main" id="{C4302E48-309E-410C-85E9-6E98035DB3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300" y="4068763"/>
            <a:ext cx="4778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105488" name="Text Box 16">
            <a:extLst>
              <a:ext uri="{FF2B5EF4-FFF2-40B4-BE49-F238E27FC236}">
                <a16:creationId xmlns:a16="http://schemas.microsoft.com/office/drawing/2014/main" id="{0486E8BC-3628-44D6-83B5-E9057C878C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2675" y="2378075"/>
            <a:ext cx="431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</a:t>
            </a:r>
          </a:p>
        </p:txBody>
      </p:sp>
      <p:sp>
        <p:nvSpPr>
          <p:cNvPr id="105489" name="Text Box 17">
            <a:extLst>
              <a:ext uri="{FF2B5EF4-FFF2-40B4-BE49-F238E27FC236}">
                <a16:creationId xmlns:a16="http://schemas.microsoft.com/office/drawing/2014/main" id="{575E96D4-0198-46C5-A970-4AC783A08A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3800" y="2378075"/>
            <a:ext cx="4778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>
            <a:extLst>
              <a:ext uri="{FF2B5EF4-FFF2-40B4-BE49-F238E27FC236}">
                <a16:creationId xmlns:a16="http://schemas.microsoft.com/office/drawing/2014/main" id="{F0220C23-4F52-4698-B241-BB841AB68D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id="{86590E11-6B67-431F-BE31-14EE2F5A29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06500" name="Rectangle 4">
            <a:extLst>
              <a:ext uri="{FF2B5EF4-FFF2-40B4-BE49-F238E27FC236}">
                <a16:creationId xmlns:a16="http://schemas.microsoft.com/office/drawing/2014/main" id="{3A42249C-BDEB-4D48-B0A7-78C7F8E6FD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06502" name="Text Box 6">
            <a:extLst>
              <a:ext uri="{FF2B5EF4-FFF2-40B4-BE49-F238E27FC236}">
                <a16:creationId xmlns:a16="http://schemas.microsoft.com/office/drawing/2014/main" id="{19323BF1-D67F-4032-B7B8-F6FF3ACCE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(1,2)</a:t>
            </a:r>
          </a:p>
        </p:txBody>
      </p:sp>
      <p:sp>
        <p:nvSpPr>
          <p:cNvPr id="106503" name="Text Box 7">
            <a:extLst>
              <a:ext uri="{FF2B5EF4-FFF2-40B4-BE49-F238E27FC236}">
                <a16:creationId xmlns:a16="http://schemas.microsoft.com/office/drawing/2014/main" id="{413BE8F1-2B91-4D83-8676-5E44F5A6B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(0,4)</a:t>
            </a:r>
          </a:p>
        </p:txBody>
      </p:sp>
      <p:sp>
        <p:nvSpPr>
          <p:cNvPr id="106504" name="Text Box 8">
            <a:extLst>
              <a:ext uri="{FF2B5EF4-FFF2-40B4-BE49-F238E27FC236}">
                <a16:creationId xmlns:a16="http://schemas.microsoft.com/office/drawing/2014/main" id="{EC816C68-9CC2-42F5-B8AF-4AC24B1535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(0,5)</a:t>
            </a:r>
          </a:p>
        </p:txBody>
      </p:sp>
      <p:sp>
        <p:nvSpPr>
          <p:cNvPr id="106505" name="Text Box 9">
            <a:extLst>
              <a:ext uri="{FF2B5EF4-FFF2-40B4-BE49-F238E27FC236}">
                <a16:creationId xmlns:a16="http://schemas.microsoft.com/office/drawing/2014/main" id="{7E120D9E-C59A-4BBB-B1F2-05810BA7E0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(3,2)</a:t>
            </a:r>
          </a:p>
        </p:txBody>
      </p:sp>
      <p:sp>
        <p:nvSpPr>
          <p:cNvPr id="106506" name="Rectangle 10">
            <a:extLst>
              <a:ext uri="{FF2B5EF4-FFF2-40B4-BE49-F238E27FC236}">
                <a16:creationId xmlns:a16="http://schemas.microsoft.com/office/drawing/2014/main" id="{4E176964-DEE7-464B-8000-076DE884A7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507" name="Line 11">
            <a:extLst>
              <a:ext uri="{FF2B5EF4-FFF2-40B4-BE49-F238E27FC236}">
                <a16:creationId xmlns:a16="http://schemas.microsoft.com/office/drawing/2014/main" id="{48A7E71F-BCDE-4874-B92C-F5E5AC39A2C2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508" name="Line 12">
            <a:extLst>
              <a:ext uri="{FF2B5EF4-FFF2-40B4-BE49-F238E27FC236}">
                <a16:creationId xmlns:a16="http://schemas.microsoft.com/office/drawing/2014/main" id="{BBE29775-8042-4351-9F71-F5F380655DC3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509" name="Text Box 13">
            <a:extLst>
              <a:ext uri="{FF2B5EF4-FFF2-40B4-BE49-F238E27FC236}">
                <a16:creationId xmlns:a16="http://schemas.microsoft.com/office/drawing/2014/main" id="{CA51526A-28EE-411F-B4B5-6996B1BBBD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06510" name="Text Box 14">
            <a:extLst>
              <a:ext uri="{FF2B5EF4-FFF2-40B4-BE49-F238E27FC236}">
                <a16:creationId xmlns:a16="http://schemas.microsoft.com/office/drawing/2014/main" id="{04C1528D-A711-4945-A3B3-0E86E6B7FC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4688" y="3187700"/>
            <a:ext cx="10572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U, 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U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06511" name="Text Box 15">
            <a:extLst>
              <a:ext uri="{FF2B5EF4-FFF2-40B4-BE49-F238E27FC236}">
                <a16:creationId xmlns:a16="http://schemas.microsoft.com/office/drawing/2014/main" id="{ECF78336-1F9B-4CA7-BADB-AC099E0ECF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2425" y="4068763"/>
            <a:ext cx="13795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D, </a:t>
            </a:r>
            <a:r>
              <a:rPr lang="en-US" altLang="en-US"/>
              <a:t>1-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U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06512" name="Text Box 16">
            <a:extLst>
              <a:ext uri="{FF2B5EF4-FFF2-40B4-BE49-F238E27FC236}">
                <a16:creationId xmlns:a16="http://schemas.microsoft.com/office/drawing/2014/main" id="{62D9A39A-D87E-46C7-80A6-C322FF8CF8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3275" y="2378075"/>
            <a:ext cx="973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L, 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L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06513" name="Text Box 17">
            <a:extLst>
              <a:ext uri="{FF2B5EF4-FFF2-40B4-BE49-F238E27FC236}">
                <a16:creationId xmlns:a16="http://schemas.microsoft.com/office/drawing/2014/main" id="{EEB81542-D82A-4F09-AC74-9CEC9B5E57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4700" y="2378075"/>
            <a:ext cx="13414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R, </a:t>
            </a:r>
            <a:r>
              <a:rPr lang="en-US" altLang="en-US"/>
              <a:t>1-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L</a:t>
            </a:r>
            <a:endParaRPr lang="en-US" altLang="en-US"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83" name="Text Box 19">
            <a:extLst>
              <a:ext uri="{FF2B5EF4-FFF2-40B4-BE49-F238E27FC236}">
                <a16:creationId xmlns:a16="http://schemas.microsoft.com/office/drawing/2014/main" id="{0214A022-3457-4CE1-AD23-C2C941EB96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4864100"/>
            <a:ext cx="8802687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dirty="0"/>
              <a:t>A’s expected value of choosing Up is_______</a:t>
            </a:r>
            <a:r>
              <a:rPr lang="en-US" altLang="en-US" dirty="0">
                <a:sym typeface="Symbol" panose="05050102010706020507" pitchFamily="18" charset="2"/>
              </a:rPr>
              <a:t>.</a:t>
            </a:r>
            <a:br>
              <a:rPr lang="en-US" altLang="en-US" dirty="0">
                <a:sym typeface="Symbol" panose="05050102010706020507" pitchFamily="18" charset="2"/>
              </a:rPr>
            </a:br>
            <a:r>
              <a:rPr lang="en-US" altLang="en-US" dirty="0"/>
              <a:t>A’s expected value of choosing Down is ________</a:t>
            </a:r>
            <a:r>
              <a:rPr lang="en-US" altLang="en-US" dirty="0">
                <a:sym typeface="Symbol" panose="05050102010706020507" pitchFamily="18" charset="2"/>
              </a:rPr>
              <a:t>.</a:t>
            </a:r>
            <a:br>
              <a:rPr lang="en-US" altLang="en-US" dirty="0">
                <a:sym typeface="Symbol" panose="05050102010706020507" pitchFamily="18" charset="2"/>
              </a:rPr>
            </a:br>
            <a:r>
              <a:rPr lang="en-US" altLang="en-US" dirty="0"/>
              <a:t>If </a:t>
            </a:r>
            <a:r>
              <a:rPr lang="en-US" altLang="en-US" dirty="0">
                <a:sym typeface="Symbol" panose="05050102010706020507" pitchFamily="18" charset="2"/>
              </a:rPr>
              <a:t>____________</a:t>
            </a:r>
            <a:r>
              <a:rPr lang="en-US" altLang="en-US" dirty="0"/>
              <a:t>then A will choose only ________, but there is no NE in which A plays only Up. </a:t>
            </a:r>
          </a:p>
        </p:txBody>
      </p:sp>
      <p:sp>
        <p:nvSpPr>
          <p:cNvPr id="113666" name="Rectangle 2">
            <a:extLst>
              <a:ext uri="{FF2B5EF4-FFF2-40B4-BE49-F238E27FC236}">
                <a16:creationId xmlns:a16="http://schemas.microsoft.com/office/drawing/2014/main" id="{9C7B027D-0AF8-45F4-9BDC-1F065DCB9F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113669" name="Rectangle 5">
            <a:extLst>
              <a:ext uri="{FF2B5EF4-FFF2-40B4-BE49-F238E27FC236}">
                <a16:creationId xmlns:a16="http://schemas.microsoft.com/office/drawing/2014/main" id="{7E0AC30D-0FB7-465E-A523-DAF5FAFDD9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13670" name="Rectangle 6">
            <a:extLst>
              <a:ext uri="{FF2B5EF4-FFF2-40B4-BE49-F238E27FC236}">
                <a16:creationId xmlns:a16="http://schemas.microsoft.com/office/drawing/2014/main" id="{1B141936-8830-4AFC-AAD4-B5115D471E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13671" name="Text Box 7">
            <a:extLst>
              <a:ext uri="{FF2B5EF4-FFF2-40B4-BE49-F238E27FC236}">
                <a16:creationId xmlns:a16="http://schemas.microsoft.com/office/drawing/2014/main" id="{98FAC4E4-B3F6-4009-B6F6-ED4B121FEA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(1,2)</a:t>
            </a:r>
          </a:p>
        </p:txBody>
      </p:sp>
      <p:sp>
        <p:nvSpPr>
          <p:cNvPr id="113672" name="Text Box 8">
            <a:extLst>
              <a:ext uri="{FF2B5EF4-FFF2-40B4-BE49-F238E27FC236}">
                <a16:creationId xmlns:a16="http://schemas.microsoft.com/office/drawing/2014/main" id="{EC4CCB9B-B587-40E1-9465-B22D1EEDEE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(0,4)</a:t>
            </a:r>
          </a:p>
        </p:txBody>
      </p:sp>
      <p:sp>
        <p:nvSpPr>
          <p:cNvPr id="113673" name="Text Box 9">
            <a:extLst>
              <a:ext uri="{FF2B5EF4-FFF2-40B4-BE49-F238E27FC236}">
                <a16:creationId xmlns:a16="http://schemas.microsoft.com/office/drawing/2014/main" id="{37B8AB8D-95BD-4E69-A0A3-6BF56B4C1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(0,5)</a:t>
            </a:r>
          </a:p>
        </p:txBody>
      </p:sp>
      <p:sp>
        <p:nvSpPr>
          <p:cNvPr id="113674" name="Text Box 10">
            <a:extLst>
              <a:ext uri="{FF2B5EF4-FFF2-40B4-BE49-F238E27FC236}">
                <a16:creationId xmlns:a16="http://schemas.microsoft.com/office/drawing/2014/main" id="{177895AF-F45C-4C9B-A800-74756DB4BC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(3,2)</a:t>
            </a:r>
          </a:p>
        </p:txBody>
      </p:sp>
      <p:sp>
        <p:nvSpPr>
          <p:cNvPr id="113675" name="Rectangle 11">
            <a:extLst>
              <a:ext uri="{FF2B5EF4-FFF2-40B4-BE49-F238E27FC236}">
                <a16:creationId xmlns:a16="http://schemas.microsoft.com/office/drawing/2014/main" id="{2D41DFDA-7A15-4DA9-A8A0-37865F8E3A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676" name="Line 12">
            <a:extLst>
              <a:ext uri="{FF2B5EF4-FFF2-40B4-BE49-F238E27FC236}">
                <a16:creationId xmlns:a16="http://schemas.microsoft.com/office/drawing/2014/main" id="{8737255B-F524-4CFD-813E-7014491B5563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677" name="Line 13">
            <a:extLst>
              <a:ext uri="{FF2B5EF4-FFF2-40B4-BE49-F238E27FC236}">
                <a16:creationId xmlns:a16="http://schemas.microsoft.com/office/drawing/2014/main" id="{0C8FD583-9700-4EFE-9743-D0109DDC0240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678" name="Text Box 14">
            <a:extLst>
              <a:ext uri="{FF2B5EF4-FFF2-40B4-BE49-F238E27FC236}">
                <a16:creationId xmlns:a16="http://schemas.microsoft.com/office/drawing/2014/main" id="{5080D2D6-48A8-45CE-8D8A-E1E980C4C1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13679" name="Text Box 15">
            <a:extLst>
              <a:ext uri="{FF2B5EF4-FFF2-40B4-BE49-F238E27FC236}">
                <a16:creationId xmlns:a16="http://schemas.microsoft.com/office/drawing/2014/main" id="{2D7BD831-4DAA-4DF9-95A3-D76F55C445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4688" y="3187700"/>
            <a:ext cx="10572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U, 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U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13680" name="Text Box 16">
            <a:extLst>
              <a:ext uri="{FF2B5EF4-FFF2-40B4-BE49-F238E27FC236}">
                <a16:creationId xmlns:a16="http://schemas.microsoft.com/office/drawing/2014/main" id="{E8225928-D4B2-4418-93BF-AF94D15ADE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2425" y="4068763"/>
            <a:ext cx="13795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D, </a:t>
            </a:r>
            <a:r>
              <a:rPr lang="en-US" altLang="en-US"/>
              <a:t>1-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U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13681" name="Text Box 17">
            <a:extLst>
              <a:ext uri="{FF2B5EF4-FFF2-40B4-BE49-F238E27FC236}">
                <a16:creationId xmlns:a16="http://schemas.microsoft.com/office/drawing/2014/main" id="{0C393440-A96C-4D70-A6B5-04A612E58F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3275" y="2378075"/>
            <a:ext cx="973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L, 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L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13682" name="Text Box 18">
            <a:extLst>
              <a:ext uri="{FF2B5EF4-FFF2-40B4-BE49-F238E27FC236}">
                <a16:creationId xmlns:a16="http://schemas.microsoft.com/office/drawing/2014/main" id="{6190CD27-FBE4-48A1-B8FC-8A82B81AB1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4700" y="2378075"/>
            <a:ext cx="13414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R, </a:t>
            </a:r>
            <a:r>
              <a:rPr lang="en-US" altLang="en-US"/>
              <a:t>1-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L</a:t>
            </a:r>
            <a:endParaRPr lang="en-US" altLang="en-US"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>
            <a:extLst>
              <a:ext uri="{FF2B5EF4-FFF2-40B4-BE49-F238E27FC236}">
                <a16:creationId xmlns:a16="http://schemas.microsoft.com/office/drawing/2014/main" id="{883C1B9D-A68A-4A44-A587-905D07C861F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115716" name="Rectangle 4">
            <a:extLst>
              <a:ext uri="{FF2B5EF4-FFF2-40B4-BE49-F238E27FC236}">
                <a16:creationId xmlns:a16="http://schemas.microsoft.com/office/drawing/2014/main" id="{BA57DFBC-BFB7-4C84-9656-0F2B518450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15717" name="Rectangle 5">
            <a:extLst>
              <a:ext uri="{FF2B5EF4-FFF2-40B4-BE49-F238E27FC236}">
                <a16:creationId xmlns:a16="http://schemas.microsoft.com/office/drawing/2014/main" id="{DD2F6AD1-2EBC-4FE2-BF91-0E94DDDC0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15718" name="Text Box 6">
            <a:extLst>
              <a:ext uri="{FF2B5EF4-FFF2-40B4-BE49-F238E27FC236}">
                <a16:creationId xmlns:a16="http://schemas.microsoft.com/office/drawing/2014/main" id="{D23C3D4B-BD7C-4390-9BA0-6AC8739AC0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(1,2)</a:t>
            </a:r>
          </a:p>
        </p:txBody>
      </p:sp>
      <p:sp>
        <p:nvSpPr>
          <p:cNvPr id="115719" name="Text Box 7">
            <a:extLst>
              <a:ext uri="{FF2B5EF4-FFF2-40B4-BE49-F238E27FC236}">
                <a16:creationId xmlns:a16="http://schemas.microsoft.com/office/drawing/2014/main" id="{4C10E89F-7B5B-447E-91F5-9D039A94ED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(0,4)</a:t>
            </a:r>
          </a:p>
        </p:txBody>
      </p:sp>
      <p:sp>
        <p:nvSpPr>
          <p:cNvPr id="115720" name="Text Box 8">
            <a:extLst>
              <a:ext uri="{FF2B5EF4-FFF2-40B4-BE49-F238E27FC236}">
                <a16:creationId xmlns:a16="http://schemas.microsoft.com/office/drawing/2014/main" id="{70A588DB-1FDD-4F76-AFCB-A49B087169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(0,5)</a:t>
            </a:r>
          </a:p>
        </p:txBody>
      </p:sp>
      <p:sp>
        <p:nvSpPr>
          <p:cNvPr id="115721" name="Text Box 9">
            <a:extLst>
              <a:ext uri="{FF2B5EF4-FFF2-40B4-BE49-F238E27FC236}">
                <a16:creationId xmlns:a16="http://schemas.microsoft.com/office/drawing/2014/main" id="{3513EA06-736C-4C85-BBB2-6271E1550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(3,2)</a:t>
            </a:r>
          </a:p>
        </p:txBody>
      </p:sp>
      <p:sp>
        <p:nvSpPr>
          <p:cNvPr id="115722" name="Rectangle 10">
            <a:extLst>
              <a:ext uri="{FF2B5EF4-FFF2-40B4-BE49-F238E27FC236}">
                <a16:creationId xmlns:a16="http://schemas.microsoft.com/office/drawing/2014/main" id="{828E9B96-DC11-46F1-A286-8397D00B47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5723" name="Line 11">
            <a:extLst>
              <a:ext uri="{FF2B5EF4-FFF2-40B4-BE49-F238E27FC236}">
                <a16:creationId xmlns:a16="http://schemas.microsoft.com/office/drawing/2014/main" id="{4000B17F-57AC-4E02-8901-7B9B6C6DD58D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5724" name="Line 12">
            <a:extLst>
              <a:ext uri="{FF2B5EF4-FFF2-40B4-BE49-F238E27FC236}">
                <a16:creationId xmlns:a16="http://schemas.microsoft.com/office/drawing/2014/main" id="{C07E4989-2836-4F9C-B0E8-E1179D4CBCD3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5725" name="Text Box 13">
            <a:extLst>
              <a:ext uri="{FF2B5EF4-FFF2-40B4-BE49-F238E27FC236}">
                <a16:creationId xmlns:a16="http://schemas.microsoft.com/office/drawing/2014/main" id="{EE7A5FF7-4743-438A-AB1D-F99583E048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15726" name="Text Box 14">
            <a:extLst>
              <a:ext uri="{FF2B5EF4-FFF2-40B4-BE49-F238E27FC236}">
                <a16:creationId xmlns:a16="http://schemas.microsoft.com/office/drawing/2014/main" id="{81E96CAA-31E7-443D-A07A-FBDD3FA546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4688" y="3187700"/>
            <a:ext cx="10572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U, 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U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15727" name="Text Box 15">
            <a:extLst>
              <a:ext uri="{FF2B5EF4-FFF2-40B4-BE49-F238E27FC236}">
                <a16:creationId xmlns:a16="http://schemas.microsoft.com/office/drawing/2014/main" id="{047861AD-A412-4FF7-A7CE-CD8F9E04C6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2425" y="4068763"/>
            <a:ext cx="13795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D, </a:t>
            </a:r>
            <a:r>
              <a:rPr lang="en-US" altLang="en-US"/>
              <a:t>1-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U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15728" name="Text Box 16">
            <a:extLst>
              <a:ext uri="{FF2B5EF4-FFF2-40B4-BE49-F238E27FC236}">
                <a16:creationId xmlns:a16="http://schemas.microsoft.com/office/drawing/2014/main" id="{8789A2E0-BCAD-4303-923E-82BD3C8819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3275" y="2378075"/>
            <a:ext cx="973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L, 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L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15729" name="Text Box 17">
            <a:extLst>
              <a:ext uri="{FF2B5EF4-FFF2-40B4-BE49-F238E27FC236}">
                <a16:creationId xmlns:a16="http://schemas.microsoft.com/office/drawing/2014/main" id="{AEB50293-21A0-46C3-9981-00DDF83A9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4700" y="2378075"/>
            <a:ext cx="13414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R, </a:t>
            </a:r>
            <a:r>
              <a:rPr lang="en-US" altLang="en-US"/>
              <a:t>1-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L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15730" name="Text Box 18">
            <a:extLst>
              <a:ext uri="{FF2B5EF4-FFF2-40B4-BE49-F238E27FC236}">
                <a16:creationId xmlns:a16="http://schemas.microsoft.com/office/drawing/2014/main" id="{468BEF82-88C5-468F-8927-260213463D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" y="5246669"/>
            <a:ext cx="8645525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/>
              <a:t>If ______________</a:t>
            </a:r>
            <a:r>
              <a:rPr lang="en-US" altLang="en-US" dirty="0">
                <a:sym typeface="Symbol" panose="05050102010706020507" pitchFamily="18" charset="2"/>
              </a:rPr>
              <a:t> </a:t>
            </a:r>
            <a:r>
              <a:rPr lang="en-US" altLang="en-US" dirty="0"/>
              <a:t>then A will choose only ______, but there is no NE in which A plays only Down.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54" name="Text Box 18">
            <a:extLst>
              <a:ext uri="{FF2B5EF4-FFF2-40B4-BE49-F238E27FC236}">
                <a16:creationId xmlns:a16="http://schemas.microsoft.com/office/drawing/2014/main" id="{6648AE58-2FFC-44AC-8278-8A3F40DF3C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4849813"/>
            <a:ext cx="8858250" cy="156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en-US" altLang="en-US"/>
              <a:t>If there is a NE necessarily 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L</a:t>
            </a:r>
            <a:r>
              <a:rPr lang="en-US" altLang="en-US">
                <a:sym typeface="Symbol" panose="05050102010706020507" pitchFamily="18" charset="2"/>
              </a:rPr>
              <a:t> = 3(1 - </a:t>
            </a:r>
            <a:r>
              <a:rPr lang="en-US" altLang="en-US" baseline="-25000">
                <a:sym typeface="Symbol" panose="05050102010706020507" pitchFamily="18" charset="2"/>
              </a:rPr>
              <a:t>L</a:t>
            </a:r>
            <a:r>
              <a:rPr lang="en-US" altLang="en-US">
                <a:sym typeface="Symbol" panose="05050102010706020507" pitchFamily="18" charset="2"/>
              </a:rPr>
              <a:t>)    </a:t>
            </a:r>
            <a:r>
              <a:rPr lang="en-US" altLang="en-US" baseline="-25000">
                <a:sym typeface="Symbol" panose="05050102010706020507" pitchFamily="18" charset="2"/>
              </a:rPr>
              <a:t>L</a:t>
            </a:r>
            <a:r>
              <a:rPr lang="en-US" altLang="en-US">
                <a:sym typeface="Symbol" panose="05050102010706020507" pitchFamily="18" charset="2"/>
              </a:rPr>
              <a:t> = 3/4;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 i="1"/>
              <a:t>i.e.</a:t>
            </a:r>
            <a:r>
              <a:rPr lang="en-US" altLang="en-US"/>
              <a:t> the way B mixes over Left and Right must make A</a:t>
            </a:r>
            <a:br>
              <a:rPr lang="en-US" altLang="en-US"/>
            </a:br>
            <a:r>
              <a:rPr lang="en-US" altLang="en-US"/>
              <a:t>indifferent between choosing Up or Down. </a:t>
            </a:r>
          </a:p>
        </p:txBody>
      </p:sp>
      <p:sp>
        <p:nvSpPr>
          <p:cNvPr id="116738" name="Rectangle 2">
            <a:extLst>
              <a:ext uri="{FF2B5EF4-FFF2-40B4-BE49-F238E27FC236}">
                <a16:creationId xmlns:a16="http://schemas.microsoft.com/office/drawing/2014/main" id="{191FBD87-B34C-4718-ADDD-02A8BDB0881C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116740" name="Rectangle 4">
            <a:extLst>
              <a:ext uri="{FF2B5EF4-FFF2-40B4-BE49-F238E27FC236}">
                <a16:creationId xmlns:a16="http://schemas.microsoft.com/office/drawing/2014/main" id="{E1E16FB6-0C95-48B2-9006-0599A25A6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16741" name="Rectangle 5">
            <a:extLst>
              <a:ext uri="{FF2B5EF4-FFF2-40B4-BE49-F238E27FC236}">
                <a16:creationId xmlns:a16="http://schemas.microsoft.com/office/drawing/2014/main" id="{B29F31A3-3010-4350-9B26-BE87F9CC1B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16742" name="Text Box 6">
            <a:extLst>
              <a:ext uri="{FF2B5EF4-FFF2-40B4-BE49-F238E27FC236}">
                <a16:creationId xmlns:a16="http://schemas.microsoft.com/office/drawing/2014/main" id="{DC9ECA9A-92C9-482D-ACF7-995F0E9709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(1,2)</a:t>
            </a:r>
          </a:p>
        </p:txBody>
      </p:sp>
      <p:sp>
        <p:nvSpPr>
          <p:cNvPr id="116743" name="Text Box 7">
            <a:extLst>
              <a:ext uri="{FF2B5EF4-FFF2-40B4-BE49-F238E27FC236}">
                <a16:creationId xmlns:a16="http://schemas.microsoft.com/office/drawing/2014/main" id="{64455261-FD9A-4249-9D15-1D2A31F6BD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(0,4)</a:t>
            </a:r>
          </a:p>
        </p:txBody>
      </p:sp>
      <p:sp>
        <p:nvSpPr>
          <p:cNvPr id="116744" name="Text Box 8">
            <a:extLst>
              <a:ext uri="{FF2B5EF4-FFF2-40B4-BE49-F238E27FC236}">
                <a16:creationId xmlns:a16="http://schemas.microsoft.com/office/drawing/2014/main" id="{08008061-20CE-47DA-B0CF-2444212675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(0,5)</a:t>
            </a:r>
          </a:p>
        </p:txBody>
      </p:sp>
      <p:sp>
        <p:nvSpPr>
          <p:cNvPr id="116745" name="Text Box 9">
            <a:extLst>
              <a:ext uri="{FF2B5EF4-FFF2-40B4-BE49-F238E27FC236}">
                <a16:creationId xmlns:a16="http://schemas.microsoft.com/office/drawing/2014/main" id="{78473E57-388D-4667-BF05-F41A9D65F9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(3,2)</a:t>
            </a:r>
          </a:p>
        </p:txBody>
      </p:sp>
      <p:sp>
        <p:nvSpPr>
          <p:cNvPr id="116746" name="Rectangle 10">
            <a:extLst>
              <a:ext uri="{FF2B5EF4-FFF2-40B4-BE49-F238E27FC236}">
                <a16:creationId xmlns:a16="http://schemas.microsoft.com/office/drawing/2014/main" id="{36332F9B-474A-4863-A35C-4AC38EF497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6747" name="Line 11">
            <a:extLst>
              <a:ext uri="{FF2B5EF4-FFF2-40B4-BE49-F238E27FC236}">
                <a16:creationId xmlns:a16="http://schemas.microsoft.com/office/drawing/2014/main" id="{9A7A4B4F-D9D0-4B1D-9EF3-F0B0C306EE7B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6748" name="Line 12">
            <a:extLst>
              <a:ext uri="{FF2B5EF4-FFF2-40B4-BE49-F238E27FC236}">
                <a16:creationId xmlns:a16="http://schemas.microsoft.com/office/drawing/2014/main" id="{4632F78B-BDFB-4117-8462-FF7996419CD8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6749" name="Text Box 13">
            <a:extLst>
              <a:ext uri="{FF2B5EF4-FFF2-40B4-BE49-F238E27FC236}">
                <a16:creationId xmlns:a16="http://schemas.microsoft.com/office/drawing/2014/main" id="{0E4CF28E-3EB2-4537-9147-7F72B9E5D1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16750" name="Text Box 14">
            <a:extLst>
              <a:ext uri="{FF2B5EF4-FFF2-40B4-BE49-F238E27FC236}">
                <a16:creationId xmlns:a16="http://schemas.microsoft.com/office/drawing/2014/main" id="{29ABF991-8B72-416A-A68F-0ED1CF9AFF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4688" y="3187700"/>
            <a:ext cx="10572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U, 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U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16751" name="Text Box 15">
            <a:extLst>
              <a:ext uri="{FF2B5EF4-FFF2-40B4-BE49-F238E27FC236}">
                <a16:creationId xmlns:a16="http://schemas.microsoft.com/office/drawing/2014/main" id="{1BC77EFC-4003-4896-8E3A-EB8D71F00B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2425" y="4068763"/>
            <a:ext cx="13795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D, </a:t>
            </a:r>
            <a:r>
              <a:rPr lang="en-US" altLang="en-US"/>
              <a:t>1-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U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16752" name="Text Box 16">
            <a:extLst>
              <a:ext uri="{FF2B5EF4-FFF2-40B4-BE49-F238E27FC236}">
                <a16:creationId xmlns:a16="http://schemas.microsoft.com/office/drawing/2014/main" id="{A3365367-10C9-4D7F-949E-EA710B5AB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3275" y="2378075"/>
            <a:ext cx="973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L, 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L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16753" name="Text Box 17">
            <a:extLst>
              <a:ext uri="{FF2B5EF4-FFF2-40B4-BE49-F238E27FC236}">
                <a16:creationId xmlns:a16="http://schemas.microsoft.com/office/drawing/2014/main" id="{5F6C2201-D94E-4AD6-AD51-03FB9B59CF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4700" y="2378075"/>
            <a:ext cx="13414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R, </a:t>
            </a:r>
            <a:r>
              <a:rPr lang="en-US" altLang="en-US"/>
              <a:t>1-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L</a:t>
            </a:r>
            <a:endParaRPr lang="en-US" altLang="en-US"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Text Box 2">
            <a:extLst>
              <a:ext uri="{FF2B5EF4-FFF2-40B4-BE49-F238E27FC236}">
                <a16:creationId xmlns:a16="http://schemas.microsoft.com/office/drawing/2014/main" id="{F038604F-2062-4A42-92EC-BAC78F972A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4840288"/>
            <a:ext cx="8858250" cy="156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en-US" altLang="en-US"/>
              <a:t>If there is a NE necessarily 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L</a:t>
            </a:r>
            <a:r>
              <a:rPr lang="en-US" altLang="en-US">
                <a:sym typeface="Symbol" panose="05050102010706020507" pitchFamily="18" charset="2"/>
              </a:rPr>
              <a:t> = 3(1 - </a:t>
            </a:r>
            <a:r>
              <a:rPr lang="en-US" altLang="en-US" baseline="-25000">
                <a:sym typeface="Symbol" panose="05050102010706020507" pitchFamily="18" charset="2"/>
              </a:rPr>
              <a:t>L</a:t>
            </a:r>
            <a:r>
              <a:rPr lang="en-US" altLang="en-US">
                <a:sym typeface="Symbol" panose="05050102010706020507" pitchFamily="18" charset="2"/>
              </a:rPr>
              <a:t>)    </a:t>
            </a:r>
            <a:r>
              <a:rPr lang="en-US" altLang="en-US" baseline="-25000">
                <a:sym typeface="Symbol" panose="05050102010706020507" pitchFamily="18" charset="2"/>
              </a:rPr>
              <a:t>L</a:t>
            </a:r>
            <a:r>
              <a:rPr lang="en-US" altLang="en-US">
                <a:sym typeface="Symbol" panose="05050102010706020507" pitchFamily="18" charset="2"/>
              </a:rPr>
              <a:t> = 3/4;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 i="1"/>
              <a:t>i.e.</a:t>
            </a:r>
            <a:r>
              <a:rPr lang="en-US" altLang="en-US"/>
              <a:t> the way B mixes over Left and Right must make A</a:t>
            </a:r>
            <a:br>
              <a:rPr lang="en-US" altLang="en-US"/>
            </a:br>
            <a:r>
              <a:rPr lang="en-US" altLang="en-US"/>
              <a:t>indifferent between choosing Up or Down. </a:t>
            </a:r>
          </a:p>
        </p:txBody>
      </p:sp>
      <p:sp>
        <p:nvSpPr>
          <p:cNvPr id="120835" name="Rectangle 3">
            <a:extLst>
              <a:ext uri="{FF2B5EF4-FFF2-40B4-BE49-F238E27FC236}">
                <a16:creationId xmlns:a16="http://schemas.microsoft.com/office/drawing/2014/main" id="{849BDC46-6F6E-4CE8-A963-492087CC30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120836" name="Rectangle 4">
            <a:extLst>
              <a:ext uri="{FF2B5EF4-FFF2-40B4-BE49-F238E27FC236}">
                <a16:creationId xmlns:a16="http://schemas.microsoft.com/office/drawing/2014/main" id="{2D19CA19-A86F-483A-9225-9D548B0E4B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20837" name="Rectangle 5">
            <a:extLst>
              <a:ext uri="{FF2B5EF4-FFF2-40B4-BE49-F238E27FC236}">
                <a16:creationId xmlns:a16="http://schemas.microsoft.com/office/drawing/2014/main" id="{49B6E4B5-C61F-4557-93B3-862AD34D2F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20838" name="Text Box 6">
            <a:extLst>
              <a:ext uri="{FF2B5EF4-FFF2-40B4-BE49-F238E27FC236}">
                <a16:creationId xmlns:a16="http://schemas.microsoft.com/office/drawing/2014/main" id="{ADB613FD-EADB-45A5-8A37-1CE60B37D7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(1,2)</a:t>
            </a:r>
          </a:p>
        </p:txBody>
      </p:sp>
      <p:sp>
        <p:nvSpPr>
          <p:cNvPr id="120839" name="Text Box 7">
            <a:extLst>
              <a:ext uri="{FF2B5EF4-FFF2-40B4-BE49-F238E27FC236}">
                <a16:creationId xmlns:a16="http://schemas.microsoft.com/office/drawing/2014/main" id="{58E60288-D2BE-4893-934D-CE6A083137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(0,4)</a:t>
            </a:r>
          </a:p>
        </p:txBody>
      </p:sp>
      <p:sp>
        <p:nvSpPr>
          <p:cNvPr id="120840" name="Text Box 8">
            <a:extLst>
              <a:ext uri="{FF2B5EF4-FFF2-40B4-BE49-F238E27FC236}">
                <a16:creationId xmlns:a16="http://schemas.microsoft.com/office/drawing/2014/main" id="{91D42FA4-48C2-4A61-A38C-9988609832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(0,5)</a:t>
            </a:r>
          </a:p>
        </p:txBody>
      </p:sp>
      <p:sp>
        <p:nvSpPr>
          <p:cNvPr id="120841" name="Text Box 9">
            <a:extLst>
              <a:ext uri="{FF2B5EF4-FFF2-40B4-BE49-F238E27FC236}">
                <a16:creationId xmlns:a16="http://schemas.microsoft.com/office/drawing/2014/main" id="{1A036134-0DB7-4461-B1AA-1939538C65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(3,2)</a:t>
            </a:r>
          </a:p>
        </p:txBody>
      </p:sp>
      <p:sp>
        <p:nvSpPr>
          <p:cNvPr id="120842" name="Rectangle 10">
            <a:extLst>
              <a:ext uri="{FF2B5EF4-FFF2-40B4-BE49-F238E27FC236}">
                <a16:creationId xmlns:a16="http://schemas.microsoft.com/office/drawing/2014/main" id="{0B1150C8-65BB-45F0-9CC1-2D4F1D4B82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0843" name="Line 11">
            <a:extLst>
              <a:ext uri="{FF2B5EF4-FFF2-40B4-BE49-F238E27FC236}">
                <a16:creationId xmlns:a16="http://schemas.microsoft.com/office/drawing/2014/main" id="{5852B7D2-EF12-4761-8CE8-0F37EA2CB7AA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0844" name="Line 12">
            <a:extLst>
              <a:ext uri="{FF2B5EF4-FFF2-40B4-BE49-F238E27FC236}">
                <a16:creationId xmlns:a16="http://schemas.microsoft.com/office/drawing/2014/main" id="{01BF5ABE-484B-410B-9A6E-3FC79A2A5E4F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0845" name="Text Box 13">
            <a:extLst>
              <a:ext uri="{FF2B5EF4-FFF2-40B4-BE49-F238E27FC236}">
                <a16:creationId xmlns:a16="http://schemas.microsoft.com/office/drawing/2014/main" id="{E6355CA7-2C3C-40B8-BCDB-BA0AB20500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20846" name="Text Box 14">
            <a:extLst>
              <a:ext uri="{FF2B5EF4-FFF2-40B4-BE49-F238E27FC236}">
                <a16:creationId xmlns:a16="http://schemas.microsoft.com/office/drawing/2014/main" id="{B56AD434-0E51-4B49-9611-1BB77458FC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4688" y="3187700"/>
            <a:ext cx="10572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U, 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U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20847" name="Text Box 15">
            <a:extLst>
              <a:ext uri="{FF2B5EF4-FFF2-40B4-BE49-F238E27FC236}">
                <a16:creationId xmlns:a16="http://schemas.microsoft.com/office/drawing/2014/main" id="{91C358F2-3E6C-4EF1-B6C5-A613601843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2425" y="4068763"/>
            <a:ext cx="13795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D, </a:t>
            </a:r>
            <a:r>
              <a:rPr lang="en-US" altLang="en-US"/>
              <a:t>1-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U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20848" name="Text Box 16">
            <a:extLst>
              <a:ext uri="{FF2B5EF4-FFF2-40B4-BE49-F238E27FC236}">
                <a16:creationId xmlns:a16="http://schemas.microsoft.com/office/drawing/2014/main" id="{FBE93AD4-DFBF-47B9-94FA-6A0E0DE8BD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8975" y="2378075"/>
            <a:ext cx="1181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L, </a:t>
            </a:r>
            <a:r>
              <a:rPr lang="en-US" altLang="en-US"/>
              <a:t>3/4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20849" name="Text Box 17">
            <a:extLst>
              <a:ext uri="{FF2B5EF4-FFF2-40B4-BE49-F238E27FC236}">
                <a16:creationId xmlns:a16="http://schemas.microsoft.com/office/drawing/2014/main" id="{C1D6F655-4B25-41A6-A470-EF4A32C9BA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1850" y="2378075"/>
            <a:ext cx="1227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R, </a:t>
            </a:r>
            <a:r>
              <a:rPr lang="en-US" altLang="en-US"/>
              <a:t>1/4</a:t>
            </a:r>
            <a:endParaRPr lang="en-US" altLang="en-US"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>
            <a:extLst>
              <a:ext uri="{FF2B5EF4-FFF2-40B4-BE49-F238E27FC236}">
                <a16:creationId xmlns:a16="http://schemas.microsoft.com/office/drawing/2014/main" id="{E60BAA80-3EE8-4BF7-ADA1-918FE1394C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129027" name="Rectangle 3">
            <a:extLst>
              <a:ext uri="{FF2B5EF4-FFF2-40B4-BE49-F238E27FC236}">
                <a16:creationId xmlns:a16="http://schemas.microsoft.com/office/drawing/2014/main" id="{76D48E19-70C6-4D4A-A2AA-43D4F3C1D1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29028" name="Rectangle 4">
            <a:extLst>
              <a:ext uri="{FF2B5EF4-FFF2-40B4-BE49-F238E27FC236}">
                <a16:creationId xmlns:a16="http://schemas.microsoft.com/office/drawing/2014/main" id="{97246D8A-9947-44FB-BFEC-8840401372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29029" name="Text Box 5">
            <a:extLst>
              <a:ext uri="{FF2B5EF4-FFF2-40B4-BE49-F238E27FC236}">
                <a16:creationId xmlns:a16="http://schemas.microsoft.com/office/drawing/2014/main" id="{3A640898-CB6F-4F6D-9C2A-68C61BC977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(1,2)</a:t>
            </a:r>
          </a:p>
        </p:txBody>
      </p:sp>
      <p:sp>
        <p:nvSpPr>
          <p:cNvPr id="129030" name="Text Box 6">
            <a:extLst>
              <a:ext uri="{FF2B5EF4-FFF2-40B4-BE49-F238E27FC236}">
                <a16:creationId xmlns:a16="http://schemas.microsoft.com/office/drawing/2014/main" id="{D71768CD-0330-46FF-B1EA-DC71816D3F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(0,4)</a:t>
            </a:r>
          </a:p>
        </p:txBody>
      </p:sp>
      <p:sp>
        <p:nvSpPr>
          <p:cNvPr id="129031" name="Text Box 7">
            <a:extLst>
              <a:ext uri="{FF2B5EF4-FFF2-40B4-BE49-F238E27FC236}">
                <a16:creationId xmlns:a16="http://schemas.microsoft.com/office/drawing/2014/main" id="{FCA0DDA8-CDB1-4A04-BEEA-37BB75D6B0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(0,5)</a:t>
            </a:r>
          </a:p>
        </p:txBody>
      </p:sp>
      <p:sp>
        <p:nvSpPr>
          <p:cNvPr id="129032" name="Text Box 8">
            <a:extLst>
              <a:ext uri="{FF2B5EF4-FFF2-40B4-BE49-F238E27FC236}">
                <a16:creationId xmlns:a16="http://schemas.microsoft.com/office/drawing/2014/main" id="{FE458F85-33F1-4B04-8DA0-0697AA0FF9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(3,2)</a:t>
            </a:r>
          </a:p>
        </p:txBody>
      </p:sp>
      <p:sp>
        <p:nvSpPr>
          <p:cNvPr id="129033" name="Rectangle 9">
            <a:extLst>
              <a:ext uri="{FF2B5EF4-FFF2-40B4-BE49-F238E27FC236}">
                <a16:creationId xmlns:a16="http://schemas.microsoft.com/office/drawing/2014/main" id="{C8ED8599-2BDC-45D1-BB65-CF84DA41D4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9034" name="Line 10">
            <a:extLst>
              <a:ext uri="{FF2B5EF4-FFF2-40B4-BE49-F238E27FC236}">
                <a16:creationId xmlns:a16="http://schemas.microsoft.com/office/drawing/2014/main" id="{0156E276-65A8-4F0B-8440-D13FD8FB1AF1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9035" name="Line 11">
            <a:extLst>
              <a:ext uri="{FF2B5EF4-FFF2-40B4-BE49-F238E27FC236}">
                <a16:creationId xmlns:a16="http://schemas.microsoft.com/office/drawing/2014/main" id="{D4561DC8-A9C7-4262-8F31-C999A2EFFDD8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9036" name="Text Box 12">
            <a:extLst>
              <a:ext uri="{FF2B5EF4-FFF2-40B4-BE49-F238E27FC236}">
                <a16:creationId xmlns:a16="http://schemas.microsoft.com/office/drawing/2014/main" id="{B5181DBF-F8FB-418C-B0F2-9CD671EB79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29037" name="Text Box 13">
            <a:extLst>
              <a:ext uri="{FF2B5EF4-FFF2-40B4-BE49-F238E27FC236}">
                <a16:creationId xmlns:a16="http://schemas.microsoft.com/office/drawing/2014/main" id="{642C331E-3A05-43F3-89C1-FC8BEA9C8A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4688" y="3187700"/>
            <a:ext cx="10572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U, 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U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29038" name="Text Box 14">
            <a:extLst>
              <a:ext uri="{FF2B5EF4-FFF2-40B4-BE49-F238E27FC236}">
                <a16:creationId xmlns:a16="http://schemas.microsoft.com/office/drawing/2014/main" id="{155EFEAA-C3DF-4602-8D93-C6CCA58C31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2425" y="4068763"/>
            <a:ext cx="13795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D, </a:t>
            </a:r>
            <a:r>
              <a:rPr lang="en-US" altLang="en-US"/>
              <a:t>1-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U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29041" name="Text Box 17">
            <a:extLst>
              <a:ext uri="{FF2B5EF4-FFF2-40B4-BE49-F238E27FC236}">
                <a16:creationId xmlns:a16="http://schemas.microsoft.com/office/drawing/2014/main" id="{147DC479-EDA5-400F-B6D1-AD5DEE594A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8975" y="2378075"/>
            <a:ext cx="1181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L, </a:t>
            </a:r>
            <a:r>
              <a:rPr lang="en-US" altLang="en-US"/>
              <a:t>3/4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29042" name="Text Box 18">
            <a:extLst>
              <a:ext uri="{FF2B5EF4-FFF2-40B4-BE49-F238E27FC236}">
                <a16:creationId xmlns:a16="http://schemas.microsoft.com/office/drawing/2014/main" id="{5D79D9AE-C403-4423-9B70-A4539A0218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1850" y="2378075"/>
            <a:ext cx="1227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R, </a:t>
            </a:r>
            <a:r>
              <a:rPr lang="en-US" altLang="en-US"/>
              <a:t>1/4</a:t>
            </a:r>
            <a:endParaRPr lang="en-US" altLang="en-US"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Text Box 2">
            <a:extLst>
              <a:ext uri="{FF2B5EF4-FFF2-40B4-BE49-F238E27FC236}">
                <a16:creationId xmlns:a16="http://schemas.microsoft.com/office/drawing/2014/main" id="{E4B5FD08-4A6B-480D-A660-B910150D12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4864100"/>
            <a:ext cx="9088385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B’s expected value of choosing Left is </a:t>
            </a:r>
            <a:r>
              <a:rPr lang="en-US" altLang="en-US" dirty="0">
                <a:solidFill>
                  <a:schemeClr val="bg1"/>
                </a:solidFill>
              </a:rPr>
              <a:t>2</a:t>
            </a:r>
            <a:r>
              <a:rPr lang="en-US" altLang="en-US" dirty="0">
                <a:solidFill>
                  <a:schemeClr val="bg1"/>
                </a:solidFill>
                <a:sym typeface="Symbol" panose="05050102010706020507" pitchFamily="18" charset="2"/>
              </a:rPr>
              <a:t></a:t>
            </a:r>
            <a:r>
              <a:rPr lang="en-US" altLang="en-US" baseline="-25000" dirty="0">
                <a:solidFill>
                  <a:schemeClr val="bg1"/>
                </a:solidFill>
                <a:sym typeface="Symbol" panose="05050102010706020507" pitchFamily="18" charset="2"/>
              </a:rPr>
              <a:t>U</a:t>
            </a:r>
            <a:r>
              <a:rPr lang="en-US" altLang="en-US" dirty="0">
                <a:solidFill>
                  <a:schemeClr val="bg1"/>
                </a:solidFill>
                <a:sym typeface="Symbol" panose="05050102010706020507" pitchFamily="18" charset="2"/>
              </a:rPr>
              <a:t> + 5(1 - </a:t>
            </a:r>
            <a:r>
              <a:rPr lang="en-US" altLang="en-US" baseline="-25000" dirty="0">
                <a:solidFill>
                  <a:schemeClr val="bg1"/>
                </a:solidFill>
                <a:sym typeface="Symbol" panose="05050102010706020507" pitchFamily="18" charset="2"/>
              </a:rPr>
              <a:t>U</a:t>
            </a:r>
            <a:r>
              <a:rPr lang="en-US" altLang="en-US" dirty="0">
                <a:solidFill>
                  <a:schemeClr val="bg1"/>
                </a:solidFill>
                <a:sym typeface="Symbol" panose="05050102010706020507" pitchFamily="18" charset="2"/>
              </a:rPr>
              <a:t>).</a:t>
            </a:r>
            <a:br>
              <a:rPr lang="en-US" altLang="en-US" dirty="0">
                <a:sym typeface="Symbol" panose="05050102010706020507" pitchFamily="18" charset="2"/>
              </a:rPr>
            </a:br>
            <a:r>
              <a:rPr lang="en-US" altLang="en-US" dirty="0"/>
              <a:t>B’s expected value of choosing Right is </a:t>
            </a:r>
            <a:r>
              <a:rPr lang="en-US" altLang="en-US" dirty="0">
                <a:solidFill>
                  <a:schemeClr val="bg1"/>
                </a:solidFill>
              </a:rPr>
              <a:t>4</a:t>
            </a:r>
            <a:r>
              <a:rPr lang="en-US" altLang="en-US" dirty="0">
                <a:solidFill>
                  <a:schemeClr val="bg1"/>
                </a:solidFill>
                <a:sym typeface="Symbol" panose="05050102010706020507" pitchFamily="18" charset="2"/>
              </a:rPr>
              <a:t></a:t>
            </a:r>
            <a:r>
              <a:rPr lang="en-US" altLang="en-US" baseline="-25000" dirty="0">
                <a:solidFill>
                  <a:schemeClr val="bg1"/>
                </a:solidFill>
                <a:sym typeface="Symbol" panose="05050102010706020507" pitchFamily="18" charset="2"/>
              </a:rPr>
              <a:t>U</a:t>
            </a:r>
            <a:r>
              <a:rPr lang="en-US" altLang="en-US" dirty="0">
                <a:solidFill>
                  <a:schemeClr val="bg1"/>
                </a:solidFill>
                <a:sym typeface="Symbol" panose="05050102010706020507" pitchFamily="18" charset="2"/>
              </a:rPr>
              <a:t> +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  <a:r>
              <a:rPr lang="en-US" altLang="en-US" dirty="0">
                <a:solidFill>
                  <a:schemeClr val="bg1"/>
                </a:solidFill>
                <a:sym typeface="Symbol" panose="05050102010706020507" pitchFamily="18" charset="2"/>
              </a:rPr>
              <a:t>2(1 - </a:t>
            </a:r>
            <a:r>
              <a:rPr lang="en-US" altLang="en-US" baseline="-25000" dirty="0">
                <a:solidFill>
                  <a:schemeClr val="bg1"/>
                </a:solidFill>
                <a:sym typeface="Symbol" panose="05050102010706020507" pitchFamily="18" charset="2"/>
              </a:rPr>
              <a:t>U</a:t>
            </a:r>
            <a:r>
              <a:rPr lang="en-US" altLang="en-US" dirty="0">
                <a:solidFill>
                  <a:schemeClr val="bg1"/>
                </a:solidFill>
                <a:sym typeface="Symbol" panose="05050102010706020507" pitchFamily="18" charset="2"/>
              </a:rPr>
              <a:t>).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  <a:br>
              <a:rPr lang="en-US" altLang="en-US" dirty="0">
                <a:sym typeface="Symbol" panose="05050102010706020507" pitchFamily="18" charset="2"/>
              </a:rPr>
            </a:br>
            <a:r>
              <a:rPr lang="en-US" altLang="en-US" dirty="0"/>
              <a:t>If </a:t>
            </a:r>
            <a:r>
              <a:rPr lang="en-US" altLang="en-US" dirty="0">
                <a:solidFill>
                  <a:schemeClr val="bg1"/>
                </a:solidFill>
              </a:rPr>
              <a:t>2</a:t>
            </a:r>
            <a:r>
              <a:rPr lang="en-US" altLang="en-US" dirty="0">
                <a:solidFill>
                  <a:schemeClr val="bg1"/>
                </a:solidFill>
                <a:sym typeface="Symbol" panose="05050102010706020507" pitchFamily="18" charset="2"/>
              </a:rPr>
              <a:t></a:t>
            </a:r>
            <a:r>
              <a:rPr lang="en-US" altLang="en-US" baseline="-25000" dirty="0">
                <a:solidFill>
                  <a:schemeClr val="bg1"/>
                </a:solidFill>
                <a:sym typeface="Symbol" panose="05050102010706020507" pitchFamily="18" charset="2"/>
              </a:rPr>
              <a:t>U</a:t>
            </a:r>
            <a:r>
              <a:rPr lang="en-US" altLang="en-US" dirty="0">
                <a:solidFill>
                  <a:schemeClr val="bg1"/>
                </a:solidFill>
                <a:sym typeface="Symbol" panose="05050102010706020507" pitchFamily="18" charset="2"/>
              </a:rPr>
              <a:t> + 5(1 - </a:t>
            </a:r>
            <a:r>
              <a:rPr lang="en-US" altLang="en-US" baseline="-25000" dirty="0">
                <a:solidFill>
                  <a:schemeClr val="bg1"/>
                </a:solidFill>
                <a:sym typeface="Symbol" panose="05050102010706020507" pitchFamily="18" charset="2"/>
              </a:rPr>
              <a:t>U</a:t>
            </a:r>
            <a:r>
              <a:rPr lang="en-US" altLang="en-US" dirty="0">
                <a:solidFill>
                  <a:schemeClr val="bg1"/>
                </a:solidFill>
                <a:sym typeface="Symbol" panose="05050102010706020507" pitchFamily="18" charset="2"/>
              </a:rPr>
              <a:t>) &gt; </a:t>
            </a:r>
            <a:r>
              <a:rPr lang="en-US" altLang="en-US" dirty="0">
                <a:solidFill>
                  <a:schemeClr val="bg1"/>
                </a:solidFill>
              </a:rPr>
              <a:t>4</a:t>
            </a:r>
            <a:r>
              <a:rPr lang="en-US" altLang="en-US" dirty="0">
                <a:solidFill>
                  <a:schemeClr val="bg1"/>
                </a:solidFill>
                <a:sym typeface="Symbol" panose="05050102010706020507" pitchFamily="18" charset="2"/>
              </a:rPr>
              <a:t></a:t>
            </a:r>
            <a:r>
              <a:rPr lang="en-US" altLang="en-US" baseline="-25000" dirty="0">
                <a:solidFill>
                  <a:schemeClr val="bg1"/>
                </a:solidFill>
                <a:sym typeface="Symbol" panose="05050102010706020507" pitchFamily="18" charset="2"/>
              </a:rPr>
              <a:t>U</a:t>
            </a:r>
            <a:r>
              <a:rPr lang="en-US" altLang="en-US" dirty="0">
                <a:solidFill>
                  <a:schemeClr val="bg1"/>
                </a:solidFill>
                <a:sym typeface="Symbol" panose="05050102010706020507" pitchFamily="18" charset="2"/>
              </a:rPr>
              <a:t> +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  <a:r>
              <a:rPr lang="en-US" altLang="en-US" dirty="0">
                <a:solidFill>
                  <a:schemeClr val="bg1"/>
                </a:solidFill>
                <a:sym typeface="Symbol" panose="05050102010706020507" pitchFamily="18" charset="2"/>
              </a:rPr>
              <a:t>2(1 - </a:t>
            </a:r>
            <a:r>
              <a:rPr lang="en-US" altLang="en-US" baseline="-25000" dirty="0">
                <a:solidFill>
                  <a:schemeClr val="bg1"/>
                </a:solidFill>
                <a:sym typeface="Symbol" panose="05050102010706020507" pitchFamily="18" charset="2"/>
              </a:rPr>
              <a:t>U</a:t>
            </a:r>
            <a:r>
              <a:rPr lang="en-US" altLang="en-US" dirty="0">
                <a:solidFill>
                  <a:schemeClr val="bg1"/>
                </a:solidFill>
                <a:sym typeface="Symbol" panose="05050102010706020507" pitchFamily="18" charset="2"/>
              </a:rPr>
              <a:t>) </a:t>
            </a:r>
            <a:r>
              <a:rPr lang="en-US" altLang="en-US" dirty="0"/>
              <a:t>then B will choose</a:t>
            </a:r>
            <a:br>
              <a:rPr lang="en-US" altLang="en-US" dirty="0"/>
            </a:br>
            <a:r>
              <a:rPr lang="en-US" altLang="en-US" dirty="0"/>
              <a:t>only____, but there is no NE in which B plays only Left. </a:t>
            </a:r>
          </a:p>
        </p:txBody>
      </p:sp>
      <p:sp>
        <p:nvSpPr>
          <p:cNvPr id="133123" name="Rectangle 3">
            <a:extLst>
              <a:ext uri="{FF2B5EF4-FFF2-40B4-BE49-F238E27FC236}">
                <a16:creationId xmlns:a16="http://schemas.microsoft.com/office/drawing/2014/main" id="{D0364834-1140-43EB-A1B8-322173E6FD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133124" name="Rectangle 4">
            <a:extLst>
              <a:ext uri="{FF2B5EF4-FFF2-40B4-BE49-F238E27FC236}">
                <a16:creationId xmlns:a16="http://schemas.microsoft.com/office/drawing/2014/main" id="{247A860E-E1F8-4AF9-A7EB-AE840805D7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33125" name="Rectangle 5">
            <a:extLst>
              <a:ext uri="{FF2B5EF4-FFF2-40B4-BE49-F238E27FC236}">
                <a16:creationId xmlns:a16="http://schemas.microsoft.com/office/drawing/2014/main" id="{49CDFFB8-0F63-47D0-AA9D-B45AA63D49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33126" name="Text Box 6">
            <a:extLst>
              <a:ext uri="{FF2B5EF4-FFF2-40B4-BE49-F238E27FC236}">
                <a16:creationId xmlns:a16="http://schemas.microsoft.com/office/drawing/2014/main" id="{8C438703-2216-4382-BD76-5E58286BF4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(1,2)</a:t>
            </a:r>
          </a:p>
        </p:txBody>
      </p:sp>
      <p:sp>
        <p:nvSpPr>
          <p:cNvPr id="133127" name="Text Box 7">
            <a:extLst>
              <a:ext uri="{FF2B5EF4-FFF2-40B4-BE49-F238E27FC236}">
                <a16:creationId xmlns:a16="http://schemas.microsoft.com/office/drawing/2014/main" id="{642AB452-F986-41D9-889C-64410BCF2F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(0,4)</a:t>
            </a:r>
          </a:p>
        </p:txBody>
      </p:sp>
      <p:sp>
        <p:nvSpPr>
          <p:cNvPr id="133128" name="Text Box 8">
            <a:extLst>
              <a:ext uri="{FF2B5EF4-FFF2-40B4-BE49-F238E27FC236}">
                <a16:creationId xmlns:a16="http://schemas.microsoft.com/office/drawing/2014/main" id="{0858D014-3D39-4773-9244-5CAE67CDA9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(0,5)</a:t>
            </a:r>
          </a:p>
        </p:txBody>
      </p:sp>
      <p:sp>
        <p:nvSpPr>
          <p:cNvPr id="133129" name="Text Box 9">
            <a:extLst>
              <a:ext uri="{FF2B5EF4-FFF2-40B4-BE49-F238E27FC236}">
                <a16:creationId xmlns:a16="http://schemas.microsoft.com/office/drawing/2014/main" id="{F4C24EB9-62B0-4AE7-B45A-3D01D2E98A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(3,2)</a:t>
            </a:r>
          </a:p>
        </p:txBody>
      </p:sp>
      <p:sp>
        <p:nvSpPr>
          <p:cNvPr id="133130" name="Rectangle 10">
            <a:extLst>
              <a:ext uri="{FF2B5EF4-FFF2-40B4-BE49-F238E27FC236}">
                <a16:creationId xmlns:a16="http://schemas.microsoft.com/office/drawing/2014/main" id="{9E3AFFA5-674D-426A-9A67-624F983E1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31" name="Line 11">
            <a:extLst>
              <a:ext uri="{FF2B5EF4-FFF2-40B4-BE49-F238E27FC236}">
                <a16:creationId xmlns:a16="http://schemas.microsoft.com/office/drawing/2014/main" id="{145A7245-FDE2-4AB9-84A7-F63B781F36D0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32" name="Line 12">
            <a:extLst>
              <a:ext uri="{FF2B5EF4-FFF2-40B4-BE49-F238E27FC236}">
                <a16:creationId xmlns:a16="http://schemas.microsoft.com/office/drawing/2014/main" id="{14463352-7857-48D3-B7C4-2A8C5C708309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33" name="Text Box 13">
            <a:extLst>
              <a:ext uri="{FF2B5EF4-FFF2-40B4-BE49-F238E27FC236}">
                <a16:creationId xmlns:a16="http://schemas.microsoft.com/office/drawing/2014/main" id="{4C7526CE-49DD-426B-974B-62B9E8E175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33134" name="Text Box 14">
            <a:extLst>
              <a:ext uri="{FF2B5EF4-FFF2-40B4-BE49-F238E27FC236}">
                <a16:creationId xmlns:a16="http://schemas.microsoft.com/office/drawing/2014/main" id="{70E93743-A9E8-4344-860F-D3CEAB23AC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4688" y="3187700"/>
            <a:ext cx="10572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U, 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U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33135" name="Text Box 15">
            <a:extLst>
              <a:ext uri="{FF2B5EF4-FFF2-40B4-BE49-F238E27FC236}">
                <a16:creationId xmlns:a16="http://schemas.microsoft.com/office/drawing/2014/main" id="{D63D67F3-EB24-4237-AE35-B68D5BD4C0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2425" y="4068763"/>
            <a:ext cx="13795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D, </a:t>
            </a:r>
            <a:r>
              <a:rPr lang="en-US" altLang="en-US"/>
              <a:t>1-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U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33138" name="Text Box 18">
            <a:extLst>
              <a:ext uri="{FF2B5EF4-FFF2-40B4-BE49-F238E27FC236}">
                <a16:creationId xmlns:a16="http://schemas.microsoft.com/office/drawing/2014/main" id="{B7D70DB3-56A0-49FD-A39F-9E875B6F50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8975" y="2378075"/>
            <a:ext cx="1181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L, </a:t>
            </a:r>
            <a:r>
              <a:rPr lang="en-US" altLang="en-US"/>
              <a:t>3/4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33139" name="Text Box 19">
            <a:extLst>
              <a:ext uri="{FF2B5EF4-FFF2-40B4-BE49-F238E27FC236}">
                <a16:creationId xmlns:a16="http://schemas.microsoft.com/office/drawing/2014/main" id="{4AF34B50-627B-4F2B-9B84-44B7D71A4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1850" y="2378075"/>
            <a:ext cx="1227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R, </a:t>
            </a:r>
            <a:r>
              <a:rPr lang="en-US" altLang="en-US"/>
              <a:t>1/4</a:t>
            </a:r>
            <a:endParaRPr lang="en-US" altLang="en-US"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Text Box 2">
            <a:extLst>
              <a:ext uri="{FF2B5EF4-FFF2-40B4-BE49-F238E27FC236}">
                <a16:creationId xmlns:a16="http://schemas.microsoft.com/office/drawing/2014/main" id="{B36CDAA5-38E6-45CC-AC49-5D03AC04E9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644" y="5140325"/>
            <a:ext cx="900271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/>
              <a:t>If 2</a:t>
            </a:r>
            <a:r>
              <a:rPr lang="en-US" altLang="en-US" dirty="0">
                <a:sym typeface="Symbol" panose="05050102010706020507" pitchFamily="18" charset="2"/>
              </a:rPr>
              <a:t></a:t>
            </a:r>
            <a:r>
              <a:rPr lang="en-US" altLang="en-US" baseline="-25000" dirty="0">
                <a:sym typeface="Symbol" panose="05050102010706020507" pitchFamily="18" charset="2"/>
              </a:rPr>
              <a:t>U</a:t>
            </a:r>
            <a:r>
              <a:rPr lang="en-US" altLang="en-US" dirty="0">
                <a:sym typeface="Symbol" panose="05050102010706020507" pitchFamily="18" charset="2"/>
              </a:rPr>
              <a:t> + 5(1 - </a:t>
            </a:r>
            <a:r>
              <a:rPr lang="en-US" altLang="en-US" baseline="-25000" dirty="0">
                <a:sym typeface="Symbol" panose="05050102010706020507" pitchFamily="18" charset="2"/>
              </a:rPr>
              <a:t>U</a:t>
            </a:r>
            <a:r>
              <a:rPr lang="en-US" altLang="en-US" dirty="0">
                <a:sym typeface="Symbol" panose="05050102010706020507" pitchFamily="18" charset="2"/>
              </a:rPr>
              <a:t>) &lt; </a:t>
            </a:r>
            <a:r>
              <a:rPr lang="en-US" altLang="en-US" dirty="0"/>
              <a:t>4</a:t>
            </a:r>
            <a:r>
              <a:rPr lang="en-US" altLang="en-US" dirty="0">
                <a:sym typeface="Symbol" panose="05050102010706020507" pitchFamily="18" charset="2"/>
              </a:rPr>
              <a:t></a:t>
            </a:r>
            <a:r>
              <a:rPr lang="en-US" altLang="en-US" baseline="-25000" dirty="0">
                <a:sym typeface="Symbol" panose="05050102010706020507" pitchFamily="18" charset="2"/>
              </a:rPr>
              <a:t>U</a:t>
            </a:r>
            <a:r>
              <a:rPr lang="en-US" altLang="en-US" dirty="0">
                <a:sym typeface="Symbol" panose="05050102010706020507" pitchFamily="18" charset="2"/>
              </a:rPr>
              <a:t> +</a:t>
            </a:r>
            <a:r>
              <a:rPr lang="en-US" altLang="en-US" dirty="0"/>
              <a:t> </a:t>
            </a:r>
            <a:r>
              <a:rPr lang="en-US" altLang="en-US" dirty="0">
                <a:sym typeface="Symbol" panose="05050102010706020507" pitchFamily="18" charset="2"/>
              </a:rPr>
              <a:t>2(1 - </a:t>
            </a:r>
            <a:r>
              <a:rPr lang="en-US" altLang="en-US" baseline="-25000" dirty="0">
                <a:sym typeface="Symbol" panose="05050102010706020507" pitchFamily="18" charset="2"/>
              </a:rPr>
              <a:t>U</a:t>
            </a:r>
            <a:r>
              <a:rPr lang="en-US" altLang="en-US" dirty="0">
                <a:sym typeface="Symbol" panose="05050102010706020507" pitchFamily="18" charset="2"/>
              </a:rPr>
              <a:t>) </a:t>
            </a:r>
            <a:r>
              <a:rPr lang="en-US" altLang="en-US" dirty="0"/>
              <a:t>then B plays only</a:t>
            </a:r>
            <a:br>
              <a:rPr lang="en-US" altLang="en-US" dirty="0"/>
            </a:br>
            <a:r>
              <a:rPr lang="en-US" altLang="en-US" dirty="0"/>
              <a:t>______ , but there is no NE where B plays only Right. </a:t>
            </a:r>
          </a:p>
        </p:txBody>
      </p:sp>
      <p:sp>
        <p:nvSpPr>
          <p:cNvPr id="137219" name="Rectangle 3">
            <a:extLst>
              <a:ext uri="{FF2B5EF4-FFF2-40B4-BE49-F238E27FC236}">
                <a16:creationId xmlns:a16="http://schemas.microsoft.com/office/drawing/2014/main" id="{4CDBB753-3351-47E2-A3E4-0CC875A4F3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137220" name="Rectangle 4">
            <a:extLst>
              <a:ext uri="{FF2B5EF4-FFF2-40B4-BE49-F238E27FC236}">
                <a16:creationId xmlns:a16="http://schemas.microsoft.com/office/drawing/2014/main" id="{329B412B-4CA9-4098-AF0D-82C8426D12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37221" name="Rectangle 5">
            <a:extLst>
              <a:ext uri="{FF2B5EF4-FFF2-40B4-BE49-F238E27FC236}">
                <a16:creationId xmlns:a16="http://schemas.microsoft.com/office/drawing/2014/main" id="{264F77B8-01FF-4627-90F1-982EFD41FF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37222" name="Text Box 6">
            <a:extLst>
              <a:ext uri="{FF2B5EF4-FFF2-40B4-BE49-F238E27FC236}">
                <a16:creationId xmlns:a16="http://schemas.microsoft.com/office/drawing/2014/main" id="{4D93E085-1DC8-43C4-9BEC-72C30A86A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(1,2)</a:t>
            </a:r>
          </a:p>
        </p:txBody>
      </p:sp>
      <p:sp>
        <p:nvSpPr>
          <p:cNvPr id="137223" name="Text Box 7">
            <a:extLst>
              <a:ext uri="{FF2B5EF4-FFF2-40B4-BE49-F238E27FC236}">
                <a16:creationId xmlns:a16="http://schemas.microsoft.com/office/drawing/2014/main" id="{AD5C2D8F-6AD6-444E-B1FC-B7F4896771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(0,4)</a:t>
            </a:r>
          </a:p>
        </p:txBody>
      </p:sp>
      <p:sp>
        <p:nvSpPr>
          <p:cNvPr id="137224" name="Text Box 8">
            <a:extLst>
              <a:ext uri="{FF2B5EF4-FFF2-40B4-BE49-F238E27FC236}">
                <a16:creationId xmlns:a16="http://schemas.microsoft.com/office/drawing/2014/main" id="{23A2CA90-FC17-4128-8DDB-D1BAB1605F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(0,5)</a:t>
            </a:r>
          </a:p>
        </p:txBody>
      </p:sp>
      <p:sp>
        <p:nvSpPr>
          <p:cNvPr id="137225" name="Text Box 9">
            <a:extLst>
              <a:ext uri="{FF2B5EF4-FFF2-40B4-BE49-F238E27FC236}">
                <a16:creationId xmlns:a16="http://schemas.microsoft.com/office/drawing/2014/main" id="{E40A982E-4A4C-4A0B-8144-8BD93F0026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(3,2)</a:t>
            </a:r>
          </a:p>
        </p:txBody>
      </p:sp>
      <p:sp>
        <p:nvSpPr>
          <p:cNvPr id="137226" name="Rectangle 10">
            <a:extLst>
              <a:ext uri="{FF2B5EF4-FFF2-40B4-BE49-F238E27FC236}">
                <a16:creationId xmlns:a16="http://schemas.microsoft.com/office/drawing/2014/main" id="{9A71C9D4-EBBC-4349-968C-37223B3156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7227" name="Line 11">
            <a:extLst>
              <a:ext uri="{FF2B5EF4-FFF2-40B4-BE49-F238E27FC236}">
                <a16:creationId xmlns:a16="http://schemas.microsoft.com/office/drawing/2014/main" id="{0BF1C22A-5D4B-4339-9A85-CA012B402691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7228" name="Line 12">
            <a:extLst>
              <a:ext uri="{FF2B5EF4-FFF2-40B4-BE49-F238E27FC236}">
                <a16:creationId xmlns:a16="http://schemas.microsoft.com/office/drawing/2014/main" id="{1A0922A3-5180-4B85-AFF0-185A0A08F279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7229" name="Text Box 13">
            <a:extLst>
              <a:ext uri="{FF2B5EF4-FFF2-40B4-BE49-F238E27FC236}">
                <a16:creationId xmlns:a16="http://schemas.microsoft.com/office/drawing/2014/main" id="{CE839FE8-2762-445E-A99C-9D05AC71A7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37230" name="Text Box 14">
            <a:extLst>
              <a:ext uri="{FF2B5EF4-FFF2-40B4-BE49-F238E27FC236}">
                <a16:creationId xmlns:a16="http://schemas.microsoft.com/office/drawing/2014/main" id="{62E221A9-8EF1-48EC-948B-BE8A96B595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4688" y="3187700"/>
            <a:ext cx="10572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U, 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U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37231" name="Text Box 15">
            <a:extLst>
              <a:ext uri="{FF2B5EF4-FFF2-40B4-BE49-F238E27FC236}">
                <a16:creationId xmlns:a16="http://schemas.microsoft.com/office/drawing/2014/main" id="{42B631B9-EF60-4FF5-8DA3-F6007E3ABE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2425" y="4068763"/>
            <a:ext cx="13795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D, </a:t>
            </a:r>
            <a:r>
              <a:rPr lang="en-US" altLang="en-US"/>
              <a:t>1-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-25000">
                <a:sym typeface="Symbol" panose="05050102010706020507" pitchFamily="18" charset="2"/>
              </a:rPr>
              <a:t>U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37232" name="Text Box 16">
            <a:extLst>
              <a:ext uri="{FF2B5EF4-FFF2-40B4-BE49-F238E27FC236}">
                <a16:creationId xmlns:a16="http://schemas.microsoft.com/office/drawing/2014/main" id="{AD3B5BC4-E546-4212-96DC-45D8ADD845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8975" y="2378075"/>
            <a:ext cx="1181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L, </a:t>
            </a:r>
            <a:r>
              <a:rPr lang="en-US" altLang="en-US"/>
              <a:t>3/4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37233" name="Text Box 17">
            <a:extLst>
              <a:ext uri="{FF2B5EF4-FFF2-40B4-BE49-F238E27FC236}">
                <a16:creationId xmlns:a16="http://schemas.microsoft.com/office/drawing/2014/main" id="{C541A7F0-1780-4834-953B-CBA293B6B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1850" y="2378075"/>
            <a:ext cx="1227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R, </a:t>
            </a:r>
            <a:r>
              <a:rPr lang="en-US" altLang="en-US"/>
              <a:t>1/4</a:t>
            </a:r>
            <a:endParaRPr lang="en-US" altLang="en-US"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Text Box 2">
            <a:extLst>
              <a:ext uri="{FF2B5EF4-FFF2-40B4-BE49-F238E27FC236}">
                <a16:creationId xmlns:a16="http://schemas.microsoft.com/office/drawing/2014/main" id="{34E08025-B5E2-49CF-8468-6633060D25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4864100"/>
            <a:ext cx="9002712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/>
              <a:t>If there is a NE then necessarily</a:t>
            </a:r>
            <a:br>
              <a:rPr lang="en-US" altLang="en-US" dirty="0"/>
            </a:br>
            <a:r>
              <a:rPr lang="en-US" altLang="en-US" dirty="0"/>
              <a:t>2</a:t>
            </a:r>
            <a:r>
              <a:rPr lang="en-US" altLang="en-US" dirty="0">
                <a:sym typeface="Symbol" panose="05050102010706020507" pitchFamily="18" charset="2"/>
              </a:rPr>
              <a:t></a:t>
            </a:r>
            <a:r>
              <a:rPr lang="en-US" altLang="en-US" baseline="-25000" dirty="0">
                <a:sym typeface="Symbol" panose="05050102010706020507" pitchFamily="18" charset="2"/>
              </a:rPr>
              <a:t>U</a:t>
            </a:r>
            <a:r>
              <a:rPr lang="en-US" altLang="en-US" dirty="0">
                <a:sym typeface="Symbol" panose="05050102010706020507" pitchFamily="18" charset="2"/>
              </a:rPr>
              <a:t> + 5(1 - </a:t>
            </a:r>
            <a:r>
              <a:rPr lang="en-US" altLang="en-US" baseline="-25000" dirty="0">
                <a:sym typeface="Symbol" panose="05050102010706020507" pitchFamily="18" charset="2"/>
              </a:rPr>
              <a:t>U</a:t>
            </a:r>
            <a:r>
              <a:rPr lang="en-US" altLang="en-US" dirty="0">
                <a:sym typeface="Symbol" panose="05050102010706020507" pitchFamily="18" charset="2"/>
              </a:rPr>
              <a:t>) = </a:t>
            </a:r>
            <a:r>
              <a:rPr lang="en-US" altLang="en-US" dirty="0"/>
              <a:t>4</a:t>
            </a:r>
            <a:r>
              <a:rPr lang="en-US" altLang="en-US" dirty="0">
                <a:sym typeface="Symbol" panose="05050102010706020507" pitchFamily="18" charset="2"/>
              </a:rPr>
              <a:t></a:t>
            </a:r>
            <a:r>
              <a:rPr lang="en-US" altLang="en-US" baseline="-25000" dirty="0">
                <a:sym typeface="Symbol" panose="05050102010706020507" pitchFamily="18" charset="2"/>
              </a:rPr>
              <a:t>U</a:t>
            </a:r>
            <a:r>
              <a:rPr lang="en-US" altLang="en-US" dirty="0">
                <a:sym typeface="Symbol" panose="05050102010706020507" pitchFamily="18" charset="2"/>
              </a:rPr>
              <a:t> +</a:t>
            </a:r>
            <a:r>
              <a:rPr lang="en-US" altLang="en-US" dirty="0"/>
              <a:t> </a:t>
            </a:r>
            <a:r>
              <a:rPr lang="en-US" altLang="en-US" dirty="0">
                <a:sym typeface="Symbol" panose="05050102010706020507" pitchFamily="18" charset="2"/>
              </a:rPr>
              <a:t>2(1 - </a:t>
            </a:r>
            <a:r>
              <a:rPr lang="en-US" altLang="en-US" baseline="-25000" dirty="0">
                <a:sym typeface="Symbol" panose="05050102010706020507" pitchFamily="18" charset="2"/>
              </a:rPr>
              <a:t>U</a:t>
            </a:r>
            <a:r>
              <a:rPr lang="en-US" altLang="en-US" dirty="0">
                <a:sym typeface="Symbol" panose="05050102010706020507" pitchFamily="18" charset="2"/>
              </a:rPr>
              <a:t>)    </a:t>
            </a:r>
            <a:r>
              <a:rPr lang="en-US" altLang="en-US" baseline="-25000" dirty="0">
                <a:sym typeface="Symbol" panose="05050102010706020507" pitchFamily="18" charset="2"/>
              </a:rPr>
              <a:t>U</a:t>
            </a:r>
            <a:r>
              <a:rPr lang="en-US" altLang="en-US" dirty="0">
                <a:sym typeface="Symbol" panose="05050102010706020507" pitchFamily="18" charset="2"/>
              </a:rPr>
              <a:t> = 3/5;</a:t>
            </a:r>
            <a:br>
              <a:rPr lang="en-US" altLang="en-US" dirty="0">
                <a:sym typeface="Symbol" panose="05050102010706020507" pitchFamily="18" charset="2"/>
              </a:rPr>
            </a:br>
            <a:r>
              <a:rPr lang="en-US" altLang="en-US" i="1" dirty="0">
                <a:sym typeface="Symbol" panose="05050102010706020507" pitchFamily="18" charset="2"/>
              </a:rPr>
              <a:t>i.e.</a:t>
            </a:r>
            <a:r>
              <a:rPr lang="en-US" altLang="en-US" dirty="0">
                <a:sym typeface="Symbol" panose="05050102010706020507" pitchFamily="18" charset="2"/>
              </a:rPr>
              <a:t> </a:t>
            </a:r>
            <a:r>
              <a:rPr lang="en-US" altLang="en-US" dirty="0"/>
              <a:t>the way A mixes over Up and Down must make B</a:t>
            </a:r>
            <a:br>
              <a:rPr lang="en-US" altLang="en-US" dirty="0"/>
            </a:br>
            <a:r>
              <a:rPr lang="en-US" altLang="en-US" dirty="0"/>
              <a:t>indifferent between choosing Left or Right. </a:t>
            </a:r>
          </a:p>
        </p:txBody>
      </p:sp>
      <p:sp>
        <p:nvSpPr>
          <p:cNvPr id="138243" name="Rectangle 3">
            <a:extLst>
              <a:ext uri="{FF2B5EF4-FFF2-40B4-BE49-F238E27FC236}">
                <a16:creationId xmlns:a16="http://schemas.microsoft.com/office/drawing/2014/main" id="{B5BAB745-A4AF-4EE3-B5A0-C775B434A9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138244" name="Rectangle 4">
            <a:extLst>
              <a:ext uri="{FF2B5EF4-FFF2-40B4-BE49-F238E27FC236}">
                <a16:creationId xmlns:a16="http://schemas.microsoft.com/office/drawing/2014/main" id="{AB4AB616-A4FB-4DDB-9FCB-CF03E7DD9D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38245" name="Rectangle 5">
            <a:extLst>
              <a:ext uri="{FF2B5EF4-FFF2-40B4-BE49-F238E27FC236}">
                <a16:creationId xmlns:a16="http://schemas.microsoft.com/office/drawing/2014/main" id="{78FFEFD6-B1E3-4625-94AC-77AC60DBA3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38246" name="Text Box 6">
            <a:extLst>
              <a:ext uri="{FF2B5EF4-FFF2-40B4-BE49-F238E27FC236}">
                <a16:creationId xmlns:a16="http://schemas.microsoft.com/office/drawing/2014/main" id="{64B3C360-9947-4535-A3BB-F5802B4E03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(1,2)</a:t>
            </a:r>
          </a:p>
        </p:txBody>
      </p:sp>
      <p:sp>
        <p:nvSpPr>
          <p:cNvPr id="138247" name="Text Box 7">
            <a:extLst>
              <a:ext uri="{FF2B5EF4-FFF2-40B4-BE49-F238E27FC236}">
                <a16:creationId xmlns:a16="http://schemas.microsoft.com/office/drawing/2014/main" id="{FF222AD1-8585-4585-AD8C-90E900FCE3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(0,4)</a:t>
            </a:r>
          </a:p>
        </p:txBody>
      </p:sp>
      <p:sp>
        <p:nvSpPr>
          <p:cNvPr id="138248" name="Text Box 8">
            <a:extLst>
              <a:ext uri="{FF2B5EF4-FFF2-40B4-BE49-F238E27FC236}">
                <a16:creationId xmlns:a16="http://schemas.microsoft.com/office/drawing/2014/main" id="{5511549E-B8F9-4652-91FA-0529D81818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(0,5)</a:t>
            </a:r>
          </a:p>
        </p:txBody>
      </p:sp>
      <p:sp>
        <p:nvSpPr>
          <p:cNvPr id="138249" name="Text Box 9">
            <a:extLst>
              <a:ext uri="{FF2B5EF4-FFF2-40B4-BE49-F238E27FC236}">
                <a16:creationId xmlns:a16="http://schemas.microsoft.com/office/drawing/2014/main" id="{7BB137FD-876E-42EF-8A23-9DB8FF8751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(3,2)</a:t>
            </a:r>
          </a:p>
        </p:txBody>
      </p:sp>
      <p:sp>
        <p:nvSpPr>
          <p:cNvPr id="138250" name="Rectangle 10">
            <a:extLst>
              <a:ext uri="{FF2B5EF4-FFF2-40B4-BE49-F238E27FC236}">
                <a16:creationId xmlns:a16="http://schemas.microsoft.com/office/drawing/2014/main" id="{3C9C86E8-7CAE-4E6D-8D0C-E2CF72AC93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8251" name="Line 11">
            <a:extLst>
              <a:ext uri="{FF2B5EF4-FFF2-40B4-BE49-F238E27FC236}">
                <a16:creationId xmlns:a16="http://schemas.microsoft.com/office/drawing/2014/main" id="{F7AE1C58-DB44-41D3-BF3E-C32071D5B062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8252" name="Line 12">
            <a:extLst>
              <a:ext uri="{FF2B5EF4-FFF2-40B4-BE49-F238E27FC236}">
                <a16:creationId xmlns:a16="http://schemas.microsoft.com/office/drawing/2014/main" id="{AFCCBA89-1134-44C7-A204-3A246C614101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8253" name="Text Box 13">
            <a:extLst>
              <a:ext uri="{FF2B5EF4-FFF2-40B4-BE49-F238E27FC236}">
                <a16:creationId xmlns:a16="http://schemas.microsoft.com/office/drawing/2014/main" id="{6212F69A-9809-4F59-AA6B-8C8CF57DED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38254" name="Text Box 14">
            <a:extLst>
              <a:ext uri="{FF2B5EF4-FFF2-40B4-BE49-F238E27FC236}">
                <a16:creationId xmlns:a16="http://schemas.microsoft.com/office/drawing/2014/main" id="{589C7852-BF7C-480D-A6A3-8A6B940E6F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288" y="3187700"/>
            <a:ext cx="12271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U, </a:t>
            </a:r>
            <a:r>
              <a:rPr lang="en-US" altLang="en-US">
                <a:sym typeface="Symbol" panose="05050102010706020507" pitchFamily="18" charset="2"/>
              </a:rPr>
              <a:t>3/5</a:t>
            </a:r>
          </a:p>
        </p:txBody>
      </p:sp>
      <p:sp>
        <p:nvSpPr>
          <p:cNvPr id="138255" name="Text Box 15">
            <a:extLst>
              <a:ext uri="{FF2B5EF4-FFF2-40B4-BE49-F238E27FC236}">
                <a16:creationId xmlns:a16="http://schemas.microsoft.com/office/drawing/2014/main" id="{EDCE2723-EDE3-4F48-B53E-43F0433AD8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288" y="4068763"/>
            <a:ext cx="12271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D, </a:t>
            </a:r>
            <a:r>
              <a:rPr lang="en-US" altLang="en-US"/>
              <a:t>2/5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38256" name="Text Box 16">
            <a:extLst>
              <a:ext uri="{FF2B5EF4-FFF2-40B4-BE49-F238E27FC236}">
                <a16:creationId xmlns:a16="http://schemas.microsoft.com/office/drawing/2014/main" id="{C18C869F-032F-4BBE-9E8D-09E4F2AB65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8975" y="2378075"/>
            <a:ext cx="1181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L, </a:t>
            </a:r>
            <a:r>
              <a:rPr lang="en-US" altLang="en-US"/>
              <a:t>3/4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38257" name="Text Box 17">
            <a:extLst>
              <a:ext uri="{FF2B5EF4-FFF2-40B4-BE49-F238E27FC236}">
                <a16:creationId xmlns:a16="http://schemas.microsoft.com/office/drawing/2014/main" id="{DB5B9F2E-0ED6-435B-94E3-7E6CE6C878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1850" y="2378075"/>
            <a:ext cx="1227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R, </a:t>
            </a:r>
            <a:r>
              <a:rPr lang="en-US" altLang="en-US"/>
              <a:t>1/4</a:t>
            </a:r>
            <a:endParaRPr lang="en-US" altLang="en-US"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Text Box 2">
            <a:extLst>
              <a:ext uri="{FF2B5EF4-FFF2-40B4-BE49-F238E27FC236}">
                <a16:creationId xmlns:a16="http://schemas.microsoft.com/office/drawing/2014/main" id="{581D2C47-9618-4F7A-9795-AF189B6AE4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4864100"/>
            <a:ext cx="9002712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The game’s only Nash equilibrium consists of A</a:t>
            </a:r>
            <a:br>
              <a:rPr lang="en-US" altLang="en-US"/>
            </a:br>
            <a:r>
              <a:rPr lang="en-US" altLang="en-US"/>
              <a:t>playing the mixed strategy (3/5, 2/5) and B playing</a:t>
            </a:r>
            <a:br>
              <a:rPr lang="en-US" altLang="en-US"/>
            </a:br>
            <a:r>
              <a:rPr lang="en-US" altLang="en-US"/>
              <a:t>the mixed strategy (3/4, 1/4).</a:t>
            </a:r>
          </a:p>
        </p:txBody>
      </p:sp>
      <p:sp>
        <p:nvSpPr>
          <p:cNvPr id="139267" name="Rectangle 3">
            <a:extLst>
              <a:ext uri="{FF2B5EF4-FFF2-40B4-BE49-F238E27FC236}">
                <a16:creationId xmlns:a16="http://schemas.microsoft.com/office/drawing/2014/main" id="{993A2631-AD47-472E-86D8-E69B45F3E7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139268" name="Rectangle 4">
            <a:extLst>
              <a:ext uri="{FF2B5EF4-FFF2-40B4-BE49-F238E27FC236}">
                <a16:creationId xmlns:a16="http://schemas.microsoft.com/office/drawing/2014/main" id="{17627430-DF2C-4DB7-9615-06F5CE27F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39269" name="Rectangle 5">
            <a:extLst>
              <a:ext uri="{FF2B5EF4-FFF2-40B4-BE49-F238E27FC236}">
                <a16:creationId xmlns:a16="http://schemas.microsoft.com/office/drawing/2014/main" id="{395CF6C4-1074-4D44-99A5-F9A5C5B16C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39270" name="Text Box 6">
            <a:extLst>
              <a:ext uri="{FF2B5EF4-FFF2-40B4-BE49-F238E27FC236}">
                <a16:creationId xmlns:a16="http://schemas.microsoft.com/office/drawing/2014/main" id="{19BC50CE-89AC-4E0E-AA14-FD6C2FC9D8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(1,2)</a:t>
            </a:r>
          </a:p>
        </p:txBody>
      </p:sp>
      <p:sp>
        <p:nvSpPr>
          <p:cNvPr id="139271" name="Text Box 7">
            <a:extLst>
              <a:ext uri="{FF2B5EF4-FFF2-40B4-BE49-F238E27FC236}">
                <a16:creationId xmlns:a16="http://schemas.microsoft.com/office/drawing/2014/main" id="{5A6252F6-60E0-4F5F-A0C2-E313C16EDC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(0,4)</a:t>
            </a:r>
          </a:p>
        </p:txBody>
      </p:sp>
      <p:sp>
        <p:nvSpPr>
          <p:cNvPr id="139272" name="Text Box 8">
            <a:extLst>
              <a:ext uri="{FF2B5EF4-FFF2-40B4-BE49-F238E27FC236}">
                <a16:creationId xmlns:a16="http://schemas.microsoft.com/office/drawing/2014/main" id="{5E277A7D-F597-4BC7-AB26-5FCA6AE3DC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(0,5)</a:t>
            </a:r>
          </a:p>
        </p:txBody>
      </p:sp>
      <p:sp>
        <p:nvSpPr>
          <p:cNvPr id="139273" name="Text Box 9">
            <a:extLst>
              <a:ext uri="{FF2B5EF4-FFF2-40B4-BE49-F238E27FC236}">
                <a16:creationId xmlns:a16="http://schemas.microsoft.com/office/drawing/2014/main" id="{8C68DEC7-43AB-4553-A3AA-3578A76BC6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(3,2)</a:t>
            </a:r>
          </a:p>
        </p:txBody>
      </p:sp>
      <p:sp>
        <p:nvSpPr>
          <p:cNvPr id="139274" name="Rectangle 10">
            <a:extLst>
              <a:ext uri="{FF2B5EF4-FFF2-40B4-BE49-F238E27FC236}">
                <a16:creationId xmlns:a16="http://schemas.microsoft.com/office/drawing/2014/main" id="{72226598-AF6D-42A8-8E5F-0D6BB54991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9275" name="Line 11">
            <a:extLst>
              <a:ext uri="{FF2B5EF4-FFF2-40B4-BE49-F238E27FC236}">
                <a16:creationId xmlns:a16="http://schemas.microsoft.com/office/drawing/2014/main" id="{35F954A3-EFD0-4D61-897D-0BF6E270F0EA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9276" name="Line 12">
            <a:extLst>
              <a:ext uri="{FF2B5EF4-FFF2-40B4-BE49-F238E27FC236}">
                <a16:creationId xmlns:a16="http://schemas.microsoft.com/office/drawing/2014/main" id="{C7F8134E-E4BE-427D-BD5E-228B55390062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9277" name="Text Box 13">
            <a:extLst>
              <a:ext uri="{FF2B5EF4-FFF2-40B4-BE49-F238E27FC236}">
                <a16:creationId xmlns:a16="http://schemas.microsoft.com/office/drawing/2014/main" id="{29AE521A-702D-4245-9632-7C9B0BC736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39278" name="Text Box 14">
            <a:extLst>
              <a:ext uri="{FF2B5EF4-FFF2-40B4-BE49-F238E27FC236}">
                <a16:creationId xmlns:a16="http://schemas.microsoft.com/office/drawing/2014/main" id="{D8CB213B-79B8-4B68-93D8-DF67211AD5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288" y="3187700"/>
            <a:ext cx="12271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U, </a:t>
            </a:r>
            <a:r>
              <a:rPr lang="en-US" altLang="en-US">
                <a:sym typeface="Symbol" panose="05050102010706020507" pitchFamily="18" charset="2"/>
              </a:rPr>
              <a:t>3/5</a:t>
            </a:r>
          </a:p>
        </p:txBody>
      </p:sp>
      <p:sp>
        <p:nvSpPr>
          <p:cNvPr id="139279" name="Text Box 15">
            <a:extLst>
              <a:ext uri="{FF2B5EF4-FFF2-40B4-BE49-F238E27FC236}">
                <a16:creationId xmlns:a16="http://schemas.microsoft.com/office/drawing/2014/main" id="{1336BB55-64BE-419A-9769-1643ABB7DD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288" y="4068763"/>
            <a:ext cx="12271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D, </a:t>
            </a:r>
            <a:r>
              <a:rPr lang="en-US" altLang="en-US"/>
              <a:t>2/5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39280" name="Text Box 16">
            <a:extLst>
              <a:ext uri="{FF2B5EF4-FFF2-40B4-BE49-F238E27FC236}">
                <a16:creationId xmlns:a16="http://schemas.microsoft.com/office/drawing/2014/main" id="{85DA97F0-599E-48D1-8ACA-D379424C68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8975" y="2378075"/>
            <a:ext cx="1181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L, </a:t>
            </a:r>
            <a:r>
              <a:rPr lang="en-US" altLang="en-US"/>
              <a:t>3/4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39281" name="Text Box 17">
            <a:extLst>
              <a:ext uri="{FF2B5EF4-FFF2-40B4-BE49-F238E27FC236}">
                <a16:creationId xmlns:a16="http://schemas.microsoft.com/office/drawing/2014/main" id="{DB6D8627-5B32-4CE1-AC6E-9A18562D77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1850" y="2378075"/>
            <a:ext cx="1227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R, </a:t>
            </a:r>
            <a:r>
              <a:rPr lang="en-US" altLang="en-US"/>
              <a:t>1/4</a:t>
            </a:r>
            <a:endParaRPr lang="en-US" altLang="en-US"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Text Box 2">
            <a:extLst>
              <a:ext uri="{FF2B5EF4-FFF2-40B4-BE49-F238E27FC236}">
                <a16:creationId xmlns:a16="http://schemas.microsoft.com/office/drawing/2014/main" id="{73CD5568-BF9B-4AD7-9A88-2DF16D1B4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4864100"/>
            <a:ext cx="900271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The payoff will be (1,2) with probability</a:t>
            </a:r>
            <a:br>
              <a:rPr lang="en-US" altLang="en-US"/>
            </a:br>
            <a:r>
              <a:rPr lang="en-US" altLang="en-US"/>
              <a:t>                           3/5 </a:t>
            </a:r>
            <a:r>
              <a:rPr lang="en-US" altLang="en-US">
                <a:cs typeface="Tahoma" panose="020B0604030504040204" pitchFamily="34" charset="0"/>
              </a:rPr>
              <a:t>×</a:t>
            </a:r>
            <a:r>
              <a:rPr lang="en-US" altLang="en-US"/>
              <a:t> 3/4 = 9/20.</a:t>
            </a:r>
          </a:p>
        </p:txBody>
      </p:sp>
      <p:sp>
        <p:nvSpPr>
          <p:cNvPr id="141315" name="Rectangle 3">
            <a:extLst>
              <a:ext uri="{FF2B5EF4-FFF2-40B4-BE49-F238E27FC236}">
                <a16:creationId xmlns:a16="http://schemas.microsoft.com/office/drawing/2014/main" id="{E2F5381F-08C3-47DE-93C3-65F4C4C72B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141316" name="Rectangle 4">
            <a:extLst>
              <a:ext uri="{FF2B5EF4-FFF2-40B4-BE49-F238E27FC236}">
                <a16:creationId xmlns:a16="http://schemas.microsoft.com/office/drawing/2014/main" id="{D4B2F8FB-0C9E-4470-B571-E646DA9CC5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41317" name="Rectangle 5">
            <a:extLst>
              <a:ext uri="{FF2B5EF4-FFF2-40B4-BE49-F238E27FC236}">
                <a16:creationId xmlns:a16="http://schemas.microsoft.com/office/drawing/2014/main" id="{C16CE5F4-CA95-49B5-B21A-CD8E87540E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41318" name="Text Box 6">
            <a:extLst>
              <a:ext uri="{FF2B5EF4-FFF2-40B4-BE49-F238E27FC236}">
                <a16:creationId xmlns:a16="http://schemas.microsoft.com/office/drawing/2014/main" id="{0CCE0BA4-15C1-42F3-B11A-E8BD7A825F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2994025"/>
            <a:ext cx="1017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(1,2)</a:t>
            </a:r>
            <a:br>
              <a:rPr lang="en-US" altLang="en-US" sz="3200" b="1">
                <a:latin typeface="Arial" panose="020B0604020202020204" pitchFamily="34" charset="0"/>
              </a:rPr>
            </a:br>
            <a:r>
              <a:rPr lang="en-US" altLang="en-US"/>
              <a:t> 9/20</a:t>
            </a:r>
            <a:endParaRPr lang="en-US" altLang="en-US" sz="3200" b="1">
              <a:latin typeface="Arial" panose="020B0604020202020204" pitchFamily="34" charset="0"/>
            </a:endParaRPr>
          </a:p>
        </p:txBody>
      </p:sp>
      <p:sp>
        <p:nvSpPr>
          <p:cNvPr id="141319" name="Text Box 7">
            <a:extLst>
              <a:ext uri="{FF2B5EF4-FFF2-40B4-BE49-F238E27FC236}">
                <a16:creationId xmlns:a16="http://schemas.microsoft.com/office/drawing/2014/main" id="{CD334DA3-D564-456B-9877-7C97255DBA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3197225"/>
            <a:ext cx="1017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(0,4)</a:t>
            </a:r>
          </a:p>
        </p:txBody>
      </p:sp>
      <p:sp>
        <p:nvSpPr>
          <p:cNvPr id="141320" name="Text Box 8">
            <a:extLst>
              <a:ext uri="{FF2B5EF4-FFF2-40B4-BE49-F238E27FC236}">
                <a16:creationId xmlns:a16="http://schemas.microsoft.com/office/drawing/2014/main" id="{E0D06EDB-476A-4C15-A1B6-EAC0BE39BA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(0,5)</a:t>
            </a:r>
          </a:p>
        </p:txBody>
      </p:sp>
      <p:sp>
        <p:nvSpPr>
          <p:cNvPr id="141321" name="Text Box 9">
            <a:extLst>
              <a:ext uri="{FF2B5EF4-FFF2-40B4-BE49-F238E27FC236}">
                <a16:creationId xmlns:a16="http://schemas.microsoft.com/office/drawing/2014/main" id="{49B9F894-5B69-4AA0-84A1-09DCFB4DF0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(3,2)</a:t>
            </a:r>
          </a:p>
        </p:txBody>
      </p:sp>
      <p:sp>
        <p:nvSpPr>
          <p:cNvPr id="141322" name="Rectangle 10">
            <a:extLst>
              <a:ext uri="{FF2B5EF4-FFF2-40B4-BE49-F238E27FC236}">
                <a16:creationId xmlns:a16="http://schemas.microsoft.com/office/drawing/2014/main" id="{59F27BB2-9DD9-4E18-9C80-5BE771F58C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1323" name="Line 11">
            <a:extLst>
              <a:ext uri="{FF2B5EF4-FFF2-40B4-BE49-F238E27FC236}">
                <a16:creationId xmlns:a16="http://schemas.microsoft.com/office/drawing/2014/main" id="{5F712E4E-F593-451F-A70C-8CEC86669DEB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1324" name="Line 12">
            <a:extLst>
              <a:ext uri="{FF2B5EF4-FFF2-40B4-BE49-F238E27FC236}">
                <a16:creationId xmlns:a16="http://schemas.microsoft.com/office/drawing/2014/main" id="{FCFA886A-3D6E-4720-A98C-C2BA0DA5C536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1325" name="Text Box 13">
            <a:extLst>
              <a:ext uri="{FF2B5EF4-FFF2-40B4-BE49-F238E27FC236}">
                <a16:creationId xmlns:a16="http://schemas.microsoft.com/office/drawing/2014/main" id="{D444E2E0-8791-4159-B036-A44D409B2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41326" name="Text Box 14">
            <a:extLst>
              <a:ext uri="{FF2B5EF4-FFF2-40B4-BE49-F238E27FC236}">
                <a16:creationId xmlns:a16="http://schemas.microsoft.com/office/drawing/2014/main" id="{9C5BCF9C-31BC-4182-B7B1-B3F1140B01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288" y="3187700"/>
            <a:ext cx="12271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U, </a:t>
            </a:r>
            <a:r>
              <a:rPr lang="en-US" altLang="en-US">
                <a:sym typeface="Symbol" panose="05050102010706020507" pitchFamily="18" charset="2"/>
              </a:rPr>
              <a:t>3/5</a:t>
            </a:r>
          </a:p>
        </p:txBody>
      </p:sp>
      <p:sp>
        <p:nvSpPr>
          <p:cNvPr id="141327" name="Text Box 15">
            <a:extLst>
              <a:ext uri="{FF2B5EF4-FFF2-40B4-BE49-F238E27FC236}">
                <a16:creationId xmlns:a16="http://schemas.microsoft.com/office/drawing/2014/main" id="{66D45BD5-1279-425A-BB3C-BC7492A9D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288" y="4068763"/>
            <a:ext cx="12271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D, </a:t>
            </a:r>
            <a:r>
              <a:rPr lang="en-US" altLang="en-US"/>
              <a:t>2/5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41328" name="Text Box 16">
            <a:extLst>
              <a:ext uri="{FF2B5EF4-FFF2-40B4-BE49-F238E27FC236}">
                <a16:creationId xmlns:a16="http://schemas.microsoft.com/office/drawing/2014/main" id="{0A2CFABF-A192-46A2-83BD-010EDF426B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8975" y="2378075"/>
            <a:ext cx="1181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L, </a:t>
            </a:r>
            <a:r>
              <a:rPr lang="en-US" altLang="en-US"/>
              <a:t>3/4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41329" name="Text Box 17">
            <a:extLst>
              <a:ext uri="{FF2B5EF4-FFF2-40B4-BE49-F238E27FC236}">
                <a16:creationId xmlns:a16="http://schemas.microsoft.com/office/drawing/2014/main" id="{070EB3A4-D70F-419C-BB1D-4151306465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1850" y="2378075"/>
            <a:ext cx="1227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R, </a:t>
            </a:r>
            <a:r>
              <a:rPr lang="en-US" altLang="en-US"/>
              <a:t>1/4</a:t>
            </a:r>
            <a:endParaRPr lang="en-US" altLang="en-US"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Text Box 2">
            <a:extLst>
              <a:ext uri="{FF2B5EF4-FFF2-40B4-BE49-F238E27FC236}">
                <a16:creationId xmlns:a16="http://schemas.microsoft.com/office/drawing/2014/main" id="{409C5504-7920-428A-84DC-92F5F51334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4864100"/>
            <a:ext cx="900271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The payoff will be (0,4) with probability</a:t>
            </a:r>
            <a:br>
              <a:rPr lang="en-US" altLang="en-US"/>
            </a:br>
            <a:r>
              <a:rPr lang="en-US" altLang="en-US"/>
              <a:t>                           3/5 </a:t>
            </a:r>
            <a:r>
              <a:rPr lang="en-US" altLang="en-US">
                <a:cs typeface="Tahoma" panose="020B0604030504040204" pitchFamily="34" charset="0"/>
              </a:rPr>
              <a:t>×</a:t>
            </a:r>
            <a:r>
              <a:rPr lang="en-US" altLang="en-US"/>
              <a:t> 1/4 = 3/20.</a:t>
            </a:r>
          </a:p>
        </p:txBody>
      </p:sp>
      <p:sp>
        <p:nvSpPr>
          <p:cNvPr id="142339" name="Rectangle 3">
            <a:extLst>
              <a:ext uri="{FF2B5EF4-FFF2-40B4-BE49-F238E27FC236}">
                <a16:creationId xmlns:a16="http://schemas.microsoft.com/office/drawing/2014/main" id="{4BC46409-8B9F-4172-ABCA-B40A4A2830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142340" name="Rectangle 4">
            <a:extLst>
              <a:ext uri="{FF2B5EF4-FFF2-40B4-BE49-F238E27FC236}">
                <a16:creationId xmlns:a16="http://schemas.microsoft.com/office/drawing/2014/main" id="{66676132-6BD9-4954-B8F2-3562F89574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42341" name="Rectangle 5">
            <a:extLst>
              <a:ext uri="{FF2B5EF4-FFF2-40B4-BE49-F238E27FC236}">
                <a16:creationId xmlns:a16="http://schemas.microsoft.com/office/drawing/2014/main" id="{B90DE2B5-107D-47D1-8A0A-FC812287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42342" name="Text Box 6">
            <a:extLst>
              <a:ext uri="{FF2B5EF4-FFF2-40B4-BE49-F238E27FC236}">
                <a16:creationId xmlns:a16="http://schemas.microsoft.com/office/drawing/2014/main" id="{E3265AF0-A7FA-4232-B321-D31EAF8F7D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2994025"/>
            <a:ext cx="1017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(1,2)</a:t>
            </a:r>
            <a:br>
              <a:rPr lang="en-US" altLang="en-US" sz="3200" b="1">
                <a:latin typeface="Arial" panose="020B0604020202020204" pitchFamily="34" charset="0"/>
              </a:rPr>
            </a:br>
            <a:r>
              <a:rPr lang="en-US" altLang="en-US"/>
              <a:t> 9/20</a:t>
            </a:r>
            <a:endParaRPr lang="en-US" altLang="en-US" sz="3200" b="1">
              <a:latin typeface="Arial" panose="020B0604020202020204" pitchFamily="34" charset="0"/>
            </a:endParaRPr>
          </a:p>
        </p:txBody>
      </p:sp>
      <p:sp>
        <p:nvSpPr>
          <p:cNvPr id="142343" name="Text Box 7">
            <a:extLst>
              <a:ext uri="{FF2B5EF4-FFF2-40B4-BE49-F238E27FC236}">
                <a16:creationId xmlns:a16="http://schemas.microsoft.com/office/drawing/2014/main" id="{A661838C-58D8-40A2-B227-4D3F0C3FC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2994025"/>
            <a:ext cx="1017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(0,4)</a:t>
            </a:r>
            <a:br>
              <a:rPr lang="en-US" altLang="en-US" sz="3200" b="1">
                <a:latin typeface="Arial" panose="020B0604020202020204" pitchFamily="34" charset="0"/>
              </a:rPr>
            </a:br>
            <a:r>
              <a:rPr lang="en-US" altLang="en-US"/>
              <a:t>3/20</a:t>
            </a:r>
            <a:endParaRPr lang="en-US" altLang="en-US" sz="3200" b="1">
              <a:latin typeface="Arial" panose="020B0604020202020204" pitchFamily="34" charset="0"/>
            </a:endParaRPr>
          </a:p>
        </p:txBody>
      </p:sp>
      <p:sp>
        <p:nvSpPr>
          <p:cNvPr id="142344" name="Text Box 8">
            <a:extLst>
              <a:ext uri="{FF2B5EF4-FFF2-40B4-BE49-F238E27FC236}">
                <a16:creationId xmlns:a16="http://schemas.microsoft.com/office/drawing/2014/main" id="{7EC67746-2184-4ADA-8DDD-676854B002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(0,5)</a:t>
            </a:r>
          </a:p>
        </p:txBody>
      </p:sp>
      <p:sp>
        <p:nvSpPr>
          <p:cNvPr id="142345" name="Text Box 9">
            <a:extLst>
              <a:ext uri="{FF2B5EF4-FFF2-40B4-BE49-F238E27FC236}">
                <a16:creationId xmlns:a16="http://schemas.microsoft.com/office/drawing/2014/main" id="{E205A1AB-0408-4CA1-89E2-3C018A9333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(3,2)</a:t>
            </a:r>
          </a:p>
        </p:txBody>
      </p:sp>
      <p:sp>
        <p:nvSpPr>
          <p:cNvPr id="142346" name="Rectangle 10">
            <a:extLst>
              <a:ext uri="{FF2B5EF4-FFF2-40B4-BE49-F238E27FC236}">
                <a16:creationId xmlns:a16="http://schemas.microsoft.com/office/drawing/2014/main" id="{3C40A118-C017-487E-BE0D-764D8ADAA5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2347" name="Line 11">
            <a:extLst>
              <a:ext uri="{FF2B5EF4-FFF2-40B4-BE49-F238E27FC236}">
                <a16:creationId xmlns:a16="http://schemas.microsoft.com/office/drawing/2014/main" id="{1E381CEB-1D61-4EDB-9DD2-F401CAA9C0C2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2348" name="Line 12">
            <a:extLst>
              <a:ext uri="{FF2B5EF4-FFF2-40B4-BE49-F238E27FC236}">
                <a16:creationId xmlns:a16="http://schemas.microsoft.com/office/drawing/2014/main" id="{E1BEC5A7-4BFE-487E-BE17-590CB07E4335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2349" name="Text Box 13">
            <a:extLst>
              <a:ext uri="{FF2B5EF4-FFF2-40B4-BE49-F238E27FC236}">
                <a16:creationId xmlns:a16="http://schemas.microsoft.com/office/drawing/2014/main" id="{241C834E-9C30-44A5-B561-C628CE9F9D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42350" name="Text Box 14">
            <a:extLst>
              <a:ext uri="{FF2B5EF4-FFF2-40B4-BE49-F238E27FC236}">
                <a16:creationId xmlns:a16="http://schemas.microsoft.com/office/drawing/2014/main" id="{9875313E-8DBE-4098-93D4-DA421A48E3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288" y="3187700"/>
            <a:ext cx="12271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U, </a:t>
            </a:r>
            <a:r>
              <a:rPr lang="en-US" altLang="en-US">
                <a:sym typeface="Symbol" panose="05050102010706020507" pitchFamily="18" charset="2"/>
              </a:rPr>
              <a:t>3/5</a:t>
            </a:r>
          </a:p>
        </p:txBody>
      </p:sp>
      <p:sp>
        <p:nvSpPr>
          <p:cNvPr id="142351" name="Text Box 15">
            <a:extLst>
              <a:ext uri="{FF2B5EF4-FFF2-40B4-BE49-F238E27FC236}">
                <a16:creationId xmlns:a16="http://schemas.microsoft.com/office/drawing/2014/main" id="{EE8BAECD-136D-48C0-9AE0-20D65C35A3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288" y="4068763"/>
            <a:ext cx="12271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D, </a:t>
            </a:r>
            <a:r>
              <a:rPr lang="en-US" altLang="en-US"/>
              <a:t>2/5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42352" name="Text Box 16">
            <a:extLst>
              <a:ext uri="{FF2B5EF4-FFF2-40B4-BE49-F238E27FC236}">
                <a16:creationId xmlns:a16="http://schemas.microsoft.com/office/drawing/2014/main" id="{556E2186-6382-42F5-A457-5B50108E78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8975" y="2378075"/>
            <a:ext cx="1181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L, </a:t>
            </a:r>
            <a:r>
              <a:rPr lang="en-US" altLang="en-US"/>
              <a:t>3/4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42353" name="Text Box 17">
            <a:extLst>
              <a:ext uri="{FF2B5EF4-FFF2-40B4-BE49-F238E27FC236}">
                <a16:creationId xmlns:a16="http://schemas.microsoft.com/office/drawing/2014/main" id="{9E273CCD-AC00-4250-9FE9-291E87AB82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1850" y="2378075"/>
            <a:ext cx="1227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R, </a:t>
            </a:r>
            <a:r>
              <a:rPr lang="en-US" altLang="en-US"/>
              <a:t>1/4</a:t>
            </a:r>
            <a:endParaRPr lang="en-US" altLang="en-US"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Text Box 2">
            <a:extLst>
              <a:ext uri="{FF2B5EF4-FFF2-40B4-BE49-F238E27FC236}">
                <a16:creationId xmlns:a16="http://schemas.microsoft.com/office/drawing/2014/main" id="{62F1E61A-F491-4E49-8A6F-16BD205FE0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4864100"/>
            <a:ext cx="900271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The payoff will be (0,5) with probability</a:t>
            </a:r>
            <a:br>
              <a:rPr lang="en-US" altLang="en-US"/>
            </a:br>
            <a:r>
              <a:rPr lang="en-US" altLang="en-US"/>
              <a:t>                           2/5 </a:t>
            </a:r>
            <a:r>
              <a:rPr lang="en-US" altLang="en-US">
                <a:cs typeface="Tahoma" panose="020B0604030504040204" pitchFamily="34" charset="0"/>
              </a:rPr>
              <a:t>×</a:t>
            </a:r>
            <a:r>
              <a:rPr lang="en-US" altLang="en-US"/>
              <a:t> 3/4 = 6/20.</a:t>
            </a:r>
          </a:p>
        </p:txBody>
      </p:sp>
      <p:sp>
        <p:nvSpPr>
          <p:cNvPr id="143363" name="Rectangle 3">
            <a:extLst>
              <a:ext uri="{FF2B5EF4-FFF2-40B4-BE49-F238E27FC236}">
                <a16:creationId xmlns:a16="http://schemas.microsoft.com/office/drawing/2014/main" id="{B259858F-0DCE-4E9F-A5F9-8463822696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143364" name="Rectangle 4">
            <a:extLst>
              <a:ext uri="{FF2B5EF4-FFF2-40B4-BE49-F238E27FC236}">
                <a16:creationId xmlns:a16="http://schemas.microsoft.com/office/drawing/2014/main" id="{27B192E1-756E-4F17-8AC4-7232A1939E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43365" name="Rectangle 5">
            <a:extLst>
              <a:ext uri="{FF2B5EF4-FFF2-40B4-BE49-F238E27FC236}">
                <a16:creationId xmlns:a16="http://schemas.microsoft.com/office/drawing/2014/main" id="{A76061E4-1B19-4D10-9874-7CEF5C9E76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43366" name="Text Box 6">
            <a:extLst>
              <a:ext uri="{FF2B5EF4-FFF2-40B4-BE49-F238E27FC236}">
                <a16:creationId xmlns:a16="http://schemas.microsoft.com/office/drawing/2014/main" id="{0FFEDFA6-5381-41BF-8876-17F73313A9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2994025"/>
            <a:ext cx="1017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(1,2)</a:t>
            </a:r>
            <a:br>
              <a:rPr lang="en-US" altLang="en-US" sz="3200" b="1">
                <a:latin typeface="Arial" panose="020B0604020202020204" pitchFamily="34" charset="0"/>
              </a:rPr>
            </a:br>
            <a:r>
              <a:rPr lang="en-US" altLang="en-US"/>
              <a:t> 9/20</a:t>
            </a:r>
            <a:endParaRPr lang="en-US" altLang="en-US" sz="3200" b="1">
              <a:latin typeface="Arial" panose="020B0604020202020204" pitchFamily="34" charset="0"/>
            </a:endParaRPr>
          </a:p>
        </p:txBody>
      </p:sp>
      <p:sp>
        <p:nvSpPr>
          <p:cNvPr id="143367" name="Text Box 7">
            <a:extLst>
              <a:ext uri="{FF2B5EF4-FFF2-40B4-BE49-F238E27FC236}">
                <a16:creationId xmlns:a16="http://schemas.microsoft.com/office/drawing/2014/main" id="{9EA0476A-4890-4D99-B8DD-E24D5D69F3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2994025"/>
            <a:ext cx="1017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(0,4)</a:t>
            </a:r>
            <a:br>
              <a:rPr lang="en-US" altLang="en-US" sz="3200" b="1">
                <a:latin typeface="Arial" panose="020B0604020202020204" pitchFamily="34" charset="0"/>
              </a:rPr>
            </a:br>
            <a:r>
              <a:rPr lang="en-US" altLang="en-US"/>
              <a:t>3/20</a:t>
            </a:r>
            <a:endParaRPr lang="en-US" altLang="en-US" sz="3200" b="1">
              <a:latin typeface="Arial" panose="020B0604020202020204" pitchFamily="34" charset="0"/>
            </a:endParaRPr>
          </a:p>
        </p:txBody>
      </p:sp>
      <p:sp>
        <p:nvSpPr>
          <p:cNvPr id="143368" name="Text Box 8">
            <a:extLst>
              <a:ext uri="{FF2B5EF4-FFF2-40B4-BE49-F238E27FC236}">
                <a16:creationId xmlns:a16="http://schemas.microsoft.com/office/drawing/2014/main" id="{34124B73-A431-427A-AC12-062C00360F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3871913"/>
            <a:ext cx="10175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(0,5)</a:t>
            </a:r>
            <a:br>
              <a:rPr lang="en-US" altLang="en-US" sz="3200" b="1">
                <a:latin typeface="Arial" panose="020B0604020202020204" pitchFamily="34" charset="0"/>
              </a:rPr>
            </a:br>
            <a:r>
              <a:rPr lang="en-US" altLang="en-US" sz="3200" b="1">
                <a:latin typeface="Arial" panose="020B0604020202020204" pitchFamily="34" charset="0"/>
              </a:rPr>
              <a:t> </a:t>
            </a:r>
            <a:r>
              <a:rPr lang="en-US" altLang="en-US"/>
              <a:t>6/20</a:t>
            </a:r>
          </a:p>
        </p:txBody>
      </p:sp>
      <p:sp>
        <p:nvSpPr>
          <p:cNvPr id="143370" name="Rectangle 10">
            <a:extLst>
              <a:ext uri="{FF2B5EF4-FFF2-40B4-BE49-F238E27FC236}">
                <a16:creationId xmlns:a16="http://schemas.microsoft.com/office/drawing/2014/main" id="{9ED1FC33-BB5B-4C28-921E-6A5EB98416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371" name="Line 11">
            <a:extLst>
              <a:ext uri="{FF2B5EF4-FFF2-40B4-BE49-F238E27FC236}">
                <a16:creationId xmlns:a16="http://schemas.microsoft.com/office/drawing/2014/main" id="{8877D3DF-C7B3-43C1-AFC5-86864470AFDE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372" name="Line 12">
            <a:extLst>
              <a:ext uri="{FF2B5EF4-FFF2-40B4-BE49-F238E27FC236}">
                <a16:creationId xmlns:a16="http://schemas.microsoft.com/office/drawing/2014/main" id="{7E46B1FC-EDFF-4C19-A42D-DBB9FF97C2F6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373" name="Text Box 13">
            <a:extLst>
              <a:ext uri="{FF2B5EF4-FFF2-40B4-BE49-F238E27FC236}">
                <a16:creationId xmlns:a16="http://schemas.microsoft.com/office/drawing/2014/main" id="{52BE2941-4E9F-42B2-93AA-D2C05D07C3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43374" name="Text Box 14">
            <a:extLst>
              <a:ext uri="{FF2B5EF4-FFF2-40B4-BE49-F238E27FC236}">
                <a16:creationId xmlns:a16="http://schemas.microsoft.com/office/drawing/2014/main" id="{F68BA27A-CD72-49D2-96B4-62677E6F83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288" y="3187700"/>
            <a:ext cx="12271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U, </a:t>
            </a:r>
            <a:r>
              <a:rPr lang="en-US" altLang="en-US">
                <a:sym typeface="Symbol" panose="05050102010706020507" pitchFamily="18" charset="2"/>
              </a:rPr>
              <a:t>3/5</a:t>
            </a:r>
          </a:p>
        </p:txBody>
      </p:sp>
      <p:sp>
        <p:nvSpPr>
          <p:cNvPr id="143375" name="Text Box 15">
            <a:extLst>
              <a:ext uri="{FF2B5EF4-FFF2-40B4-BE49-F238E27FC236}">
                <a16:creationId xmlns:a16="http://schemas.microsoft.com/office/drawing/2014/main" id="{A7EE9E2D-8D99-4E44-8897-B706D0872F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288" y="4068763"/>
            <a:ext cx="12271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D, </a:t>
            </a:r>
            <a:r>
              <a:rPr lang="en-US" altLang="en-US"/>
              <a:t>2/5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43376" name="Text Box 16">
            <a:extLst>
              <a:ext uri="{FF2B5EF4-FFF2-40B4-BE49-F238E27FC236}">
                <a16:creationId xmlns:a16="http://schemas.microsoft.com/office/drawing/2014/main" id="{6218ABBA-3A3F-4A47-B206-09C7A5F4A2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8975" y="2378075"/>
            <a:ext cx="1181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L, </a:t>
            </a:r>
            <a:r>
              <a:rPr lang="en-US" altLang="en-US"/>
              <a:t>3/4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43377" name="Text Box 17">
            <a:extLst>
              <a:ext uri="{FF2B5EF4-FFF2-40B4-BE49-F238E27FC236}">
                <a16:creationId xmlns:a16="http://schemas.microsoft.com/office/drawing/2014/main" id="{EC5CA74D-950A-4718-AE7D-F8D618C0A3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1850" y="2378075"/>
            <a:ext cx="1227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R, </a:t>
            </a:r>
            <a:r>
              <a:rPr lang="en-US" altLang="en-US"/>
              <a:t>1/4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43378" name="Text Box 18">
            <a:extLst>
              <a:ext uri="{FF2B5EF4-FFF2-40B4-BE49-F238E27FC236}">
                <a16:creationId xmlns:a16="http://schemas.microsoft.com/office/drawing/2014/main" id="{05422673-0BDF-4DFC-B691-91701D6077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4087813"/>
            <a:ext cx="1017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(3,2)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Text Box 2">
            <a:extLst>
              <a:ext uri="{FF2B5EF4-FFF2-40B4-BE49-F238E27FC236}">
                <a16:creationId xmlns:a16="http://schemas.microsoft.com/office/drawing/2014/main" id="{6D5C8651-3693-480A-B415-12423D88FE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4864100"/>
            <a:ext cx="900271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The payoff will be (3,2) with probability</a:t>
            </a:r>
            <a:br>
              <a:rPr lang="en-US" altLang="en-US"/>
            </a:br>
            <a:r>
              <a:rPr lang="en-US" altLang="en-US"/>
              <a:t>                           2/5 </a:t>
            </a:r>
            <a:r>
              <a:rPr lang="en-US" altLang="en-US">
                <a:cs typeface="Tahoma" panose="020B0604030504040204" pitchFamily="34" charset="0"/>
              </a:rPr>
              <a:t>×</a:t>
            </a:r>
            <a:r>
              <a:rPr lang="en-US" altLang="en-US"/>
              <a:t> 1/4 = 2/20.</a:t>
            </a:r>
          </a:p>
        </p:txBody>
      </p:sp>
      <p:sp>
        <p:nvSpPr>
          <p:cNvPr id="144387" name="Rectangle 3">
            <a:extLst>
              <a:ext uri="{FF2B5EF4-FFF2-40B4-BE49-F238E27FC236}">
                <a16:creationId xmlns:a16="http://schemas.microsoft.com/office/drawing/2014/main" id="{18454B40-EE4D-4A06-9981-D40C355F83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144388" name="Rectangle 4">
            <a:extLst>
              <a:ext uri="{FF2B5EF4-FFF2-40B4-BE49-F238E27FC236}">
                <a16:creationId xmlns:a16="http://schemas.microsoft.com/office/drawing/2014/main" id="{2A775A7F-CFAC-4628-BFBA-049FD612FC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44389" name="Rectangle 5">
            <a:extLst>
              <a:ext uri="{FF2B5EF4-FFF2-40B4-BE49-F238E27FC236}">
                <a16:creationId xmlns:a16="http://schemas.microsoft.com/office/drawing/2014/main" id="{C59E8139-705E-49B7-B4C1-99DB5F235E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44390" name="Text Box 6">
            <a:extLst>
              <a:ext uri="{FF2B5EF4-FFF2-40B4-BE49-F238E27FC236}">
                <a16:creationId xmlns:a16="http://schemas.microsoft.com/office/drawing/2014/main" id="{4D3B44A3-0B6E-4AC5-81F8-7E99895E46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2994025"/>
            <a:ext cx="1017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(1,2)</a:t>
            </a:r>
            <a:br>
              <a:rPr lang="en-US" altLang="en-US" sz="3200" b="1">
                <a:latin typeface="Arial" panose="020B0604020202020204" pitchFamily="34" charset="0"/>
              </a:rPr>
            </a:br>
            <a:r>
              <a:rPr lang="en-US" altLang="en-US"/>
              <a:t> 9/20</a:t>
            </a:r>
            <a:endParaRPr lang="en-US" altLang="en-US" sz="3200" b="1">
              <a:latin typeface="Arial" panose="020B0604020202020204" pitchFamily="34" charset="0"/>
            </a:endParaRPr>
          </a:p>
        </p:txBody>
      </p:sp>
      <p:sp>
        <p:nvSpPr>
          <p:cNvPr id="144391" name="Text Box 7">
            <a:extLst>
              <a:ext uri="{FF2B5EF4-FFF2-40B4-BE49-F238E27FC236}">
                <a16:creationId xmlns:a16="http://schemas.microsoft.com/office/drawing/2014/main" id="{D8941635-84DE-4A76-B5C0-82A8656F2C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2994025"/>
            <a:ext cx="1017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(0,4)</a:t>
            </a:r>
            <a:br>
              <a:rPr lang="en-US" altLang="en-US" sz="3200" b="1">
                <a:latin typeface="Arial" panose="020B0604020202020204" pitchFamily="34" charset="0"/>
              </a:rPr>
            </a:br>
            <a:r>
              <a:rPr lang="en-US" altLang="en-US"/>
              <a:t>3/20</a:t>
            </a:r>
            <a:endParaRPr lang="en-US" altLang="en-US" sz="3200" b="1">
              <a:latin typeface="Arial" panose="020B0604020202020204" pitchFamily="34" charset="0"/>
            </a:endParaRPr>
          </a:p>
        </p:txBody>
      </p:sp>
      <p:sp>
        <p:nvSpPr>
          <p:cNvPr id="144392" name="Text Box 8">
            <a:extLst>
              <a:ext uri="{FF2B5EF4-FFF2-40B4-BE49-F238E27FC236}">
                <a16:creationId xmlns:a16="http://schemas.microsoft.com/office/drawing/2014/main" id="{6270EC5B-75ED-41DB-9140-32E5291445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3863975"/>
            <a:ext cx="1017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(0,5)</a:t>
            </a:r>
            <a:br>
              <a:rPr lang="en-US" altLang="en-US"/>
            </a:br>
            <a:r>
              <a:rPr lang="en-US" altLang="en-US"/>
              <a:t> 6/20</a:t>
            </a:r>
          </a:p>
        </p:txBody>
      </p:sp>
      <p:sp>
        <p:nvSpPr>
          <p:cNvPr id="144393" name="Text Box 9">
            <a:extLst>
              <a:ext uri="{FF2B5EF4-FFF2-40B4-BE49-F238E27FC236}">
                <a16:creationId xmlns:a16="http://schemas.microsoft.com/office/drawing/2014/main" id="{29A009AF-053D-4B85-99AE-BE172D53DA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3863975"/>
            <a:ext cx="1017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(3,2)</a:t>
            </a:r>
            <a:br>
              <a:rPr lang="en-US" altLang="en-US"/>
            </a:br>
            <a:r>
              <a:rPr lang="en-US" altLang="en-US"/>
              <a:t> 2/20</a:t>
            </a:r>
            <a:endParaRPr lang="en-US" altLang="en-US" sz="3200" b="1">
              <a:latin typeface="Arial" panose="020B0604020202020204" pitchFamily="34" charset="0"/>
            </a:endParaRPr>
          </a:p>
        </p:txBody>
      </p:sp>
      <p:sp>
        <p:nvSpPr>
          <p:cNvPr id="144394" name="Rectangle 10">
            <a:extLst>
              <a:ext uri="{FF2B5EF4-FFF2-40B4-BE49-F238E27FC236}">
                <a16:creationId xmlns:a16="http://schemas.microsoft.com/office/drawing/2014/main" id="{86538B8A-ABA5-42DD-9D39-91AAB355B1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4395" name="Line 11">
            <a:extLst>
              <a:ext uri="{FF2B5EF4-FFF2-40B4-BE49-F238E27FC236}">
                <a16:creationId xmlns:a16="http://schemas.microsoft.com/office/drawing/2014/main" id="{229F10C7-9E85-4283-B66F-B54FF0F2B218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4396" name="Line 12">
            <a:extLst>
              <a:ext uri="{FF2B5EF4-FFF2-40B4-BE49-F238E27FC236}">
                <a16:creationId xmlns:a16="http://schemas.microsoft.com/office/drawing/2014/main" id="{BC9528F3-61BB-43B6-BDBF-5F661F429F86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4397" name="Text Box 13">
            <a:extLst>
              <a:ext uri="{FF2B5EF4-FFF2-40B4-BE49-F238E27FC236}">
                <a16:creationId xmlns:a16="http://schemas.microsoft.com/office/drawing/2014/main" id="{B0CC3817-B577-4D79-9D8D-27971D6FB8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44398" name="Text Box 14">
            <a:extLst>
              <a:ext uri="{FF2B5EF4-FFF2-40B4-BE49-F238E27FC236}">
                <a16:creationId xmlns:a16="http://schemas.microsoft.com/office/drawing/2014/main" id="{761CDF3F-3592-4508-840F-B9E337339D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288" y="3187700"/>
            <a:ext cx="12271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U, </a:t>
            </a:r>
            <a:r>
              <a:rPr lang="en-US" altLang="en-US">
                <a:sym typeface="Symbol" panose="05050102010706020507" pitchFamily="18" charset="2"/>
              </a:rPr>
              <a:t>3/5</a:t>
            </a:r>
          </a:p>
        </p:txBody>
      </p:sp>
      <p:sp>
        <p:nvSpPr>
          <p:cNvPr id="144399" name="Text Box 15">
            <a:extLst>
              <a:ext uri="{FF2B5EF4-FFF2-40B4-BE49-F238E27FC236}">
                <a16:creationId xmlns:a16="http://schemas.microsoft.com/office/drawing/2014/main" id="{C75A827D-0EDE-4A2B-B6EE-C45FBEBB57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288" y="4068763"/>
            <a:ext cx="12271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D, </a:t>
            </a:r>
            <a:r>
              <a:rPr lang="en-US" altLang="en-US"/>
              <a:t>2/5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44400" name="Text Box 16">
            <a:extLst>
              <a:ext uri="{FF2B5EF4-FFF2-40B4-BE49-F238E27FC236}">
                <a16:creationId xmlns:a16="http://schemas.microsoft.com/office/drawing/2014/main" id="{CA80BDBC-A1EF-47A4-8FC2-BDD40D2223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8975" y="2378075"/>
            <a:ext cx="1181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L, </a:t>
            </a:r>
            <a:r>
              <a:rPr lang="en-US" altLang="en-US"/>
              <a:t>3/4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44401" name="Text Box 17">
            <a:extLst>
              <a:ext uri="{FF2B5EF4-FFF2-40B4-BE49-F238E27FC236}">
                <a16:creationId xmlns:a16="http://schemas.microsoft.com/office/drawing/2014/main" id="{3C08627F-DEBD-4681-86B5-084055BCC9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1850" y="2378075"/>
            <a:ext cx="1227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R, </a:t>
            </a:r>
            <a:r>
              <a:rPr lang="en-US" altLang="en-US"/>
              <a:t>1/4</a:t>
            </a:r>
            <a:endParaRPr lang="en-US" altLang="en-US"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Text Box 2">
            <a:extLst>
              <a:ext uri="{FF2B5EF4-FFF2-40B4-BE49-F238E27FC236}">
                <a16:creationId xmlns:a16="http://schemas.microsoft.com/office/drawing/2014/main" id="{8BEE56C5-B4FB-4F72-BCE2-51787B09B4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4864100"/>
            <a:ext cx="900271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A’s NE expected payoff is </a:t>
            </a:r>
            <a:br>
              <a:rPr lang="en-US" altLang="en-US"/>
            </a:br>
            <a:r>
              <a:rPr lang="en-US" altLang="en-US"/>
              <a:t>                      1</a:t>
            </a:r>
            <a:r>
              <a:rPr lang="en-US" altLang="en-US">
                <a:cs typeface="Tahoma" panose="020B0604030504040204" pitchFamily="34" charset="0"/>
              </a:rPr>
              <a:t>×9/20 + </a:t>
            </a:r>
            <a:r>
              <a:rPr lang="en-US" altLang="en-US"/>
              <a:t>3</a:t>
            </a:r>
            <a:r>
              <a:rPr lang="en-US" altLang="en-US">
                <a:cs typeface="Tahoma" panose="020B0604030504040204" pitchFamily="34" charset="0"/>
              </a:rPr>
              <a:t>×2/20 = 3/4.</a:t>
            </a:r>
          </a:p>
        </p:txBody>
      </p:sp>
      <p:sp>
        <p:nvSpPr>
          <p:cNvPr id="145411" name="Rectangle 3">
            <a:extLst>
              <a:ext uri="{FF2B5EF4-FFF2-40B4-BE49-F238E27FC236}">
                <a16:creationId xmlns:a16="http://schemas.microsoft.com/office/drawing/2014/main" id="{6430623A-9FE5-4419-9AFA-9EEBFDB8D8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145412" name="Rectangle 4">
            <a:extLst>
              <a:ext uri="{FF2B5EF4-FFF2-40B4-BE49-F238E27FC236}">
                <a16:creationId xmlns:a16="http://schemas.microsoft.com/office/drawing/2014/main" id="{781BABC0-BCA6-4F0C-99DD-A37A8186AB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45413" name="Rectangle 5">
            <a:extLst>
              <a:ext uri="{FF2B5EF4-FFF2-40B4-BE49-F238E27FC236}">
                <a16:creationId xmlns:a16="http://schemas.microsoft.com/office/drawing/2014/main" id="{6E08B628-E694-4F8E-9721-24CB79BB54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45414" name="Text Box 6">
            <a:extLst>
              <a:ext uri="{FF2B5EF4-FFF2-40B4-BE49-F238E27FC236}">
                <a16:creationId xmlns:a16="http://schemas.microsoft.com/office/drawing/2014/main" id="{9733D7FF-7E67-433F-A186-2547F81B73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2994025"/>
            <a:ext cx="1017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</a:t>
            </a:r>
            <a:r>
              <a:rPr lang="en-US" altLang="en-US" sz="3200" b="1">
                <a:solidFill>
                  <a:srgbClr val="33CC33"/>
                </a:solidFill>
                <a:latin typeface="Arial" panose="020B0604020202020204" pitchFamily="34" charset="0"/>
              </a:rPr>
              <a:t>1</a:t>
            </a:r>
            <a:r>
              <a:rPr lang="en-US" altLang="en-US" sz="3200" b="1">
                <a:latin typeface="Arial" panose="020B0604020202020204" pitchFamily="34" charset="0"/>
              </a:rPr>
              <a:t>,2)</a:t>
            </a:r>
            <a:br>
              <a:rPr lang="en-US" altLang="en-US" sz="3200" b="1">
                <a:latin typeface="Arial" panose="020B0604020202020204" pitchFamily="34" charset="0"/>
              </a:rPr>
            </a:br>
            <a:r>
              <a:rPr lang="en-US" altLang="en-US"/>
              <a:t> 9/20</a:t>
            </a:r>
            <a:endParaRPr lang="en-US" altLang="en-US" sz="3200" b="1">
              <a:latin typeface="Arial" panose="020B0604020202020204" pitchFamily="34" charset="0"/>
            </a:endParaRPr>
          </a:p>
        </p:txBody>
      </p:sp>
      <p:sp>
        <p:nvSpPr>
          <p:cNvPr id="145415" name="Text Box 7">
            <a:extLst>
              <a:ext uri="{FF2B5EF4-FFF2-40B4-BE49-F238E27FC236}">
                <a16:creationId xmlns:a16="http://schemas.microsoft.com/office/drawing/2014/main" id="{C4929F44-D00A-4CCF-8CE1-56523D808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2994025"/>
            <a:ext cx="1017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</a:t>
            </a:r>
            <a:r>
              <a:rPr lang="en-US" altLang="en-US" sz="3200" b="1">
                <a:solidFill>
                  <a:srgbClr val="33CC33"/>
                </a:solidFill>
                <a:latin typeface="Arial" panose="020B0604020202020204" pitchFamily="34" charset="0"/>
              </a:rPr>
              <a:t>0</a:t>
            </a:r>
            <a:r>
              <a:rPr lang="en-US" altLang="en-US" sz="3200" b="1">
                <a:latin typeface="Arial" panose="020B0604020202020204" pitchFamily="34" charset="0"/>
              </a:rPr>
              <a:t>,4)</a:t>
            </a:r>
            <a:br>
              <a:rPr lang="en-US" altLang="en-US" sz="3200" b="1">
                <a:latin typeface="Arial" panose="020B0604020202020204" pitchFamily="34" charset="0"/>
              </a:rPr>
            </a:br>
            <a:r>
              <a:rPr lang="en-US" altLang="en-US"/>
              <a:t>3/20</a:t>
            </a:r>
            <a:endParaRPr lang="en-US" altLang="en-US" sz="3200" b="1">
              <a:latin typeface="Arial" panose="020B0604020202020204" pitchFamily="34" charset="0"/>
            </a:endParaRPr>
          </a:p>
        </p:txBody>
      </p:sp>
      <p:sp>
        <p:nvSpPr>
          <p:cNvPr id="145416" name="Text Box 8">
            <a:extLst>
              <a:ext uri="{FF2B5EF4-FFF2-40B4-BE49-F238E27FC236}">
                <a16:creationId xmlns:a16="http://schemas.microsoft.com/office/drawing/2014/main" id="{2CF5CA30-FB12-4858-AC53-FFB9C4A906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3863975"/>
            <a:ext cx="1017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</a:t>
            </a:r>
            <a:r>
              <a:rPr lang="en-US" altLang="en-US" sz="3200" b="1">
                <a:solidFill>
                  <a:srgbClr val="33CC33"/>
                </a:solidFill>
                <a:latin typeface="Arial" panose="020B0604020202020204" pitchFamily="34" charset="0"/>
              </a:rPr>
              <a:t>0</a:t>
            </a:r>
            <a:r>
              <a:rPr lang="en-US" altLang="en-US" sz="3200" b="1">
                <a:latin typeface="Arial" panose="020B0604020202020204" pitchFamily="34" charset="0"/>
              </a:rPr>
              <a:t>,5)</a:t>
            </a:r>
            <a:br>
              <a:rPr lang="en-US" altLang="en-US"/>
            </a:br>
            <a:r>
              <a:rPr lang="en-US" altLang="en-US"/>
              <a:t> 6/20</a:t>
            </a:r>
          </a:p>
        </p:txBody>
      </p:sp>
      <p:sp>
        <p:nvSpPr>
          <p:cNvPr id="145417" name="Text Box 9">
            <a:extLst>
              <a:ext uri="{FF2B5EF4-FFF2-40B4-BE49-F238E27FC236}">
                <a16:creationId xmlns:a16="http://schemas.microsoft.com/office/drawing/2014/main" id="{CD4F389B-213F-4CBC-9035-D30CD64B24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3863975"/>
            <a:ext cx="1017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</a:t>
            </a:r>
            <a:r>
              <a:rPr lang="en-US" altLang="en-US" sz="3200" b="1">
                <a:solidFill>
                  <a:srgbClr val="33CC33"/>
                </a:solidFill>
                <a:latin typeface="Arial" panose="020B0604020202020204" pitchFamily="34" charset="0"/>
              </a:rPr>
              <a:t>3</a:t>
            </a:r>
            <a:r>
              <a:rPr lang="en-US" altLang="en-US" sz="3200" b="1">
                <a:latin typeface="Arial" panose="020B0604020202020204" pitchFamily="34" charset="0"/>
              </a:rPr>
              <a:t>,2)</a:t>
            </a:r>
            <a:br>
              <a:rPr lang="en-US" altLang="en-US"/>
            </a:br>
            <a:r>
              <a:rPr lang="en-US" altLang="en-US"/>
              <a:t> 2/20</a:t>
            </a:r>
            <a:endParaRPr lang="en-US" altLang="en-US" sz="3200" b="1">
              <a:latin typeface="Arial" panose="020B0604020202020204" pitchFamily="34" charset="0"/>
            </a:endParaRPr>
          </a:p>
        </p:txBody>
      </p:sp>
      <p:sp>
        <p:nvSpPr>
          <p:cNvPr id="145418" name="Rectangle 10">
            <a:extLst>
              <a:ext uri="{FF2B5EF4-FFF2-40B4-BE49-F238E27FC236}">
                <a16:creationId xmlns:a16="http://schemas.microsoft.com/office/drawing/2014/main" id="{17CD4A2C-C98D-48F9-A27E-EA3E3509E2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5419" name="Line 11">
            <a:extLst>
              <a:ext uri="{FF2B5EF4-FFF2-40B4-BE49-F238E27FC236}">
                <a16:creationId xmlns:a16="http://schemas.microsoft.com/office/drawing/2014/main" id="{253E989D-06CB-4C7C-AA79-918BA37EB15C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5420" name="Line 12">
            <a:extLst>
              <a:ext uri="{FF2B5EF4-FFF2-40B4-BE49-F238E27FC236}">
                <a16:creationId xmlns:a16="http://schemas.microsoft.com/office/drawing/2014/main" id="{334455A8-7E3D-4C68-B25D-FAC259132997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5421" name="Text Box 13">
            <a:extLst>
              <a:ext uri="{FF2B5EF4-FFF2-40B4-BE49-F238E27FC236}">
                <a16:creationId xmlns:a16="http://schemas.microsoft.com/office/drawing/2014/main" id="{35CF4C72-4D70-4AD1-A90B-86CE6B9E4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45422" name="Text Box 14">
            <a:extLst>
              <a:ext uri="{FF2B5EF4-FFF2-40B4-BE49-F238E27FC236}">
                <a16:creationId xmlns:a16="http://schemas.microsoft.com/office/drawing/2014/main" id="{72575576-1535-447A-9795-8038873CEF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288" y="3187700"/>
            <a:ext cx="12271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U, </a:t>
            </a:r>
            <a:r>
              <a:rPr lang="en-US" altLang="en-US">
                <a:sym typeface="Symbol" panose="05050102010706020507" pitchFamily="18" charset="2"/>
              </a:rPr>
              <a:t>3/5</a:t>
            </a:r>
          </a:p>
        </p:txBody>
      </p:sp>
      <p:sp>
        <p:nvSpPr>
          <p:cNvPr id="145423" name="Text Box 15">
            <a:extLst>
              <a:ext uri="{FF2B5EF4-FFF2-40B4-BE49-F238E27FC236}">
                <a16:creationId xmlns:a16="http://schemas.microsoft.com/office/drawing/2014/main" id="{B35B61CB-0A57-4AD6-A4FD-C54B4CFC36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288" y="4068763"/>
            <a:ext cx="12271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D, </a:t>
            </a:r>
            <a:r>
              <a:rPr lang="en-US" altLang="en-US"/>
              <a:t>2/5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45424" name="Text Box 16">
            <a:extLst>
              <a:ext uri="{FF2B5EF4-FFF2-40B4-BE49-F238E27FC236}">
                <a16:creationId xmlns:a16="http://schemas.microsoft.com/office/drawing/2014/main" id="{0A1E22EA-3C7F-4ECE-9501-330D1A8CEE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8975" y="2378075"/>
            <a:ext cx="1181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L, </a:t>
            </a:r>
            <a:r>
              <a:rPr lang="en-US" altLang="en-US"/>
              <a:t>3/4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45425" name="Text Box 17">
            <a:extLst>
              <a:ext uri="{FF2B5EF4-FFF2-40B4-BE49-F238E27FC236}">
                <a16:creationId xmlns:a16="http://schemas.microsoft.com/office/drawing/2014/main" id="{3089D6C8-2188-448F-817B-B6E54FBD0F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1850" y="2378075"/>
            <a:ext cx="1227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R, </a:t>
            </a:r>
            <a:r>
              <a:rPr lang="en-US" altLang="en-US"/>
              <a:t>1/4</a:t>
            </a:r>
            <a:endParaRPr lang="en-US" altLang="en-US"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Text Box 2">
            <a:extLst>
              <a:ext uri="{FF2B5EF4-FFF2-40B4-BE49-F238E27FC236}">
                <a16:creationId xmlns:a16="http://schemas.microsoft.com/office/drawing/2014/main" id="{5ED0B7A6-054F-4F2E-B90A-8BE81AA642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4864100"/>
            <a:ext cx="8670925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A’s NE expected payoff is</a:t>
            </a:r>
            <a:br>
              <a:rPr lang="en-US" altLang="en-US"/>
            </a:br>
            <a:r>
              <a:rPr lang="en-US" altLang="en-US"/>
              <a:t>                      1</a:t>
            </a:r>
            <a:r>
              <a:rPr lang="en-US" altLang="en-US">
                <a:cs typeface="Tahoma" panose="020B0604030504040204" pitchFamily="34" charset="0"/>
              </a:rPr>
              <a:t>×9/20 + </a:t>
            </a:r>
            <a:r>
              <a:rPr lang="en-US" altLang="en-US"/>
              <a:t>3</a:t>
            </a:r>
            <a:r>
              <a:rPr lang="en-US" altLang="en-US">
                <a:cs typeface="Tahoma" panose="020B0604030504040204" pitchFamily="34" charset="0"/>
              </a:rPr>
              <a:t>×2/20 = 3/4.</a:t>
            </a:r>
            <a:br>
              <a:rPr lang="en-US" altLang="en-US">
                <a:cs typeface="Tahoma" panose="020B0604030504040204" pitchFamily="34" charset="0"/>
              </a:rPr>
            </a:br>
            <a:r>
              <a:rPr lang="en-US" altLang="en-US">
                <a:cs typeface="Tahoma" panose="020B0604030504040204" pitchFamily="34" charset="0"/>
              </a:rPr>
              <a:t>B’s NE expected payoff is</a:t>
            </a:r>
            <a:br>
              <a:rPr lang="en-US" altLang="en-US">
                <a:cs typeface="Tahoma" panose="020B0604030504040204" pitchFamily="34" charset="0"/>
              </a:rPr>
            </a:br>
            <a:r>
              <a:rPr lang="en-US" altLang="en-US">
                <a:cs typeface="Tahoma" panose="020B0604030504040204" pitchFamily="34" charset="0"/>
              </a:rPr>
              <a:t>      2×9/20 + 4×3/20 + 5×6/20 + 2×2/20 = 16/5. </a:t>
            </a:r>
          </a:p>
        </p:txBody>
      </p:sp>
      <p:sp>
        <p:nvSpPr>
          <p:cNvPr id="146435" name="Rectangle 3">
            <a:extLst>
              <a:ext uri="{FF2B5EF4-FFF2-40B4-BE49-F238E27FC236}">
                <a16:creationId xmlns:a16="http://schemas.microsoft.com/office/drawing/2014/main" id="{1329593A-68C3-4AC4-B34C-38E9741983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 altLang="en-US"/>
              <a:t>Mixed Strategies</a:t>
            </a:r>
          </a:p>
        </p:txBody>
      </p:sp>
      <p:sp>
        <p:nvSpPr>
          <p:cNvPr id="146436" name="Rectangle 4">
            <a:extLst>
              <a:ext uri="{FF2B5EF4-FFF2-40B4-BE49-F238E27FC236}">
                <a16:creationId xmlns:a16="http://schemas.microsoft.com/office/drawing/2014/main" id="{6E58079C-15F7-43EF-824F-869E5C9A6E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1906588"/>
            <a:ext cx="146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B</a:t>
            </a:r>
          </a:p>
        </p:txBody>
      </p:sp>
      <p:sp>
        <p:nvSpPr>
          <p:cNvPr id="146437" name="Rectangle 5">
            <a:extLst>
              <a:ext uri="{FF2B5EF4-FFF2-40B4-BE49-F238E27FC236}">
                <a16:creationId xmlns:a16="http://schemas.microsoft.com/office/drawing/2014/main" id="{4098D16B-F919-48D0-9A6A-EA42EB23D8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525" y="3681413"/>
            <a:ext cx="1465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Player A</a:t>
            </a:r>
          </a:p>
        </p:txBody>
      </p:sp>
      <p:sp>
        <p:nvSpPr>
          <p:cNvPr id="146438" name="Text Box 6">
            <a:extLst>
              <a:ext uri="{FF2B5EF4-FFF2-40B4-BE49-F238E27FC236}">
                <a16:creationId xmlns:a16="http://schemas.microsoft.com/office/drawing/2014/main" id="{9FF05E42-584F-46F1-ACB4-F20D75CFFE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2994025"/>
            <a:ext cx="1017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</a:t>
            </a:r>
            <a:r>
              <a:rPr lang="en-US" altLang="en-US" sz="3200" b="1">
                <a:solidFill>
                  <a:srgbClr val="33CC33"/>
                </a:solidFill>
                <a:latin typeface="Arial" panose="020B0604020202020204" pitchFamily="34" charset="0"/>
              </a:rPr>
              <a:t>1</a:t>
            </a:r>
            <a:r>
              <a:rPr lang="en-US" altLang="en-US" sz="3200" b="1">
                <a:latin typeface="Arial" panose="020B0604020202020204" pitchFamily="34" charset="0"/>
              </a:rPr>
              <a:t>,</a:t>
            </a:r>
            <a:r>
              <a:rPr lang="en-US" altLang="en-US" sz="3200" b="1">
                <a:solidFill>
                  <a:srgbClr val="FF00FF"/>
                </a:solidFill>
                <a:latin typeface="Arial" panose="020B0604020202020204" pitchFamily="34" charset="0"/>
              </a:rPr>
              <a:t>2</a:t>
            </a:r>
            <a:r>
              <a:rPr lang="en-US" altLang="en-US" sz="3200" b="1">
                <a:latin typeface="Arial" panose="020B0604020202020204" pitchFamily="34" charset="0"/>
              </a:rPr>
              <a:t>)</a:t>
            </a:r>
            <a:br>
              <a:rPr lang="en-US" altLang="en-US" sz="3200" b="1">
                <a:latin typeface="Arial" panose="020B0604020202020204" pitchFamily="34" charset="0"/>
              </a:rPr>
            </a:br>
            <a:r>
              <a:rPr lang="en-US" altLang="en-US"/>
              <a:t> 9/20</a:t>
            </a:r>
            <a:endParaRPr lang="en-US" altLang="en-US" sz="3200" b="1">
              <a:latin typeface="Arial" panose="020B0604020202020204" pitchFamily="34" charset="0"/>
            </a:endParaRPr>
          </a:p>
        </p:txBody>
      </p:sp>
      <p:sp>
        <p:nvSpPr>
          <p:cNvPr id="146439" name="Text Box 7">
            <a:extLst>
              <a:ext uri="{FF2B5EF4-FFF2-40B4-BE49-F238E27FC236}">
                <a16:creationId xmlns:a16="http://schemas.microsoft.com/office/drawing/2014/main" id="{1CA34016-FE6B-40F1-8AFB-A954888CAB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2994025"/>
            <a:ext cx="1017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</a:t>
            </a:r>
            <a:r>
              <a:rPr lang="en-US" altLang="en-US" sz="3200" b="1">
                <a:solidFill>
                  <a:srgbClr val="33CC33"/>
                </a:solidFill>
                <a:latin typeface="Arial" panose="020B0604020202020204" pitchFamily="34" charset="0"/>
              </a:rPr>
              <a:t>0</a:t>
            </a:r>
            <a:r>
              <a:rPr lang="en-US" altLang="en-US" sz="3200" b="1">
                <a:latin typeface="Arial" panose="020B0604020202020204" pitchFamily="34" charset="0"/>
              </a:rPr>
              <a:t>,</a:t>
            </a:r>
            <a:r>
              <a:rPr lang="en-US" altLang="en-US" sz="3200" b="1">
                <a:solidFill>
                  <a:srgbClr val="FF00FF"/>
                </a:solidFill>
                <a:latin typeface="Arial" panose="020B0604020202020204" pitchFamily="34" charset="0"/>
              </a:rPr>
              <a:t>4</a:t>
            </a:r>
            <a:r>
              <a:rPr lang="en-US" altLang="en-US" sz="3200" b="1">
                <a:latin typeface="Arial" panose="020B0604020202020204" pitchFamily="34" charset="0"/>
              </a:rPr>
              <a:t>)</a:t>
            </a:r>
            <a:br>
              <a:rPr lang="en-US" altLang="en-US" sz="3200" b="1">
                <a:latin typeface="Arial" panose="020B0604020202020204" pitchFamily="34" charset="0"/>
              </a:rPr>
            </a:br>
            <a:r>
              <a:rPr lang="en-US" altLang="en-US"/>
              <a:t>3/20</a:t>
            </a:r>
            <a:endParaRPr lang="en-US" altLang="en-US" sz="3200" b="1">
              <a:latin typeface="Arial" panose="020B0604020202020204" pitchFamily="34" charset="0"/>
            </a:endParaRPr>
          </a:p>
        </p:txBody>
      </p:sp>
      <p:sp>
        <p:nvSpPr>
          <p:cNvPr id="146440" name="Text Box 8">
            <a:extLst>
              <a:ext uri="{FF2B5EF4-FFF2-40B4-BE49-F238E27FC236}">
                <a16:creationId xmlns:a16="http://schemas.microsoft.com/office/drawing/2014/main" id="{53A55FCF-13E9-4AB0-8A2B-A7F22EBE3D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9300" y="3863975"/>
            <a:ext cx="1017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</a:t>
            </a:r>
            <a:r>
              <a:rPr lang="en-US" altLang="en-US" sz="3200" b="1">
                <a:solidFill>
                  <a:srgbClr val="33CC33"/>
                </a:solidFill>
                <a:latin typeface="Arial" panose="020B0604020202020204" pitchFamily="34" charset="0"/>
              </a:rPr>
              <a:t>0</a:t>
            </a:r>
            <a:r>
              <a:rPr lang="en-US" altLang="en-US" sz="3200" b="1">
                <a:latin typeface="Arial" panose="020B0604020202020204" pitchFamily="34" charset="0"/>
              </a:rPr>
              <a:t>,</a:t>
            </a:r>
            <a:r>
              <a:rPr lang="en-US" altLang="en-US" sz="3200" b="1">
                <a:solidFill>
                  <a:srgbClr val="FF00FF"/>
                </a:solidFill>
                <a:latin typeface="Arial" panose="020B0604020202020204" pitchFamily="34" charset="0"/>
              </a:rPr>
              <a:t>5</a:t>
            </a:r>
            <a:r>
              <a:rPr lang="en-US" altLang="en-US" sz="3200" b="1">
                <a:latin typeface="Arial" panose="020B0604020202020204" pitchFamily="34" charset="0"/>
              </a:rPr>
              <a:t>)</a:t>
            </a:r>
            <a:br>
              <a:rPr lang="en-US" altLang="en-US" b="1"/>
            </a:br>
            <a:r>
              <a:rPr lang="en-US" altLang="en-US"/>
              <a:t> 6/20</a:t>
            </a:r>
          </a:p>
        </p:txBody>
      </p:sp>
      <p:sp>
        <p:nvSpPr>
          <p:cNvPr id="146441" name="Text Box 9">
            <a:extLst>
              <a:ext uri="{FF2B5EF4-FFF2-40B4-BE49-F238E27FC236}">
                <a16:creationId xmlns:a16="http://schemas.microsoft.com/office/drawing/2014/main" id="{216F1AD8-C50D-4077-9D60-8413B1D5DC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5675" y="3863975"/>
            <a:ext cx="1017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(</a:t>
            </a:r>
            <a:r>
              <a:rPr lang="en-US" altLang="en-US" sz="3200" b="1">
                <a:solidFill>
                  <a:srgbClr val="33CC33"/>
                </a:solidFill>
                <a:latin typeface="Arial" panose="020B0604020202020204" pitchFamily="34" charset="0"/>
              </a:rPr>
              <a:t>3</a:t>
            </a:r>
            <a:r>
              <a:rPr lang="en-US" altLang="en-US" sz="3200" b="1">
                <a:latin typeface="Arial" panose="020B0604020202020204" pitchFamily="34" charset="0"/>
              </a:rPr>
              <a:t>,</a:t>
            </a:r>
            <a:r>
              <a:rPr lang="en-US" altLang="en-US" sz="3200" b="1">
                <a:solidFill>
                  <a:srgbClr val="FF00FF"/>
                </a:solidFill>
                <a:latin typeface="Arial" panose="020B0604020202020204" pitchFamily="34" charset="0"/>
              </a:rPr>
              <a:t>2</a:t>
            </a:r>
            <a:r>
              <a:rPr lang="en-US" altLang="en-US" sz="3200" b="1">
                <a:latin typeface="Arial" panose="020B0604020202020204" pitchFamily="34" charset="0"/>
              </a:rPr>
              <a:t>)</a:t>
            </a:r>
            <a:br>
              <a:rPr lang="en-US" altLang="en-US"/>
            </a:br>
            <a:r>
              <a:rPr lang="en-US" altLang="en-US"/>
              <a:t> 2/20</a:t>
            </a:r>
            <a:endParaRPr lang="en-US" altLang="en-US" sz="3200" b="1">
              <a:latin typeface="Arial" panose="020B0604020202020204" pitchFamily="34" charset="0"/>
            </a:endParaRPr>
          </a:p>
        </p:txBody>
      </p:sp>
      <p:sp>
        <p:nvSpPr>
          <p:cNvPr id="146442" name="Rectangle 10">
            <a:extLst>
              <a:ext uri="{FF2B5EF4-FFF2-40B4-BE49-F238E27FC236}">
                <a16:creationId xmlns:a16="http://schemas.microsoft.com/office/drawing/2014/main" id="{6997C6F1-98B1-4F97-84F2-46C72DA01F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3033713"/>
            <a:ext cx="2881313" cy="180975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6443" name="Line 11">
            <a:extLst>
              <a:ext uri="{FF2B5EF4-FFF2-40B4-BE49-F238E27FC236}">
                <a16:creationId xmlns:a16="http://schemas.microsoft.com/office/drawing/2014/main" id="{1ABA20F8-9C09-40DC-ADA0-DE9409FB8927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0725" y="3033713"/>
            <a:ext cx="0" cy="1804987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6444" name="Line 12">
            <a:extLst>
              <a:ext uri="{FF2B5EF4-FFF2-40B4-BE49-F238E27FC236}">
                <a16:creationId xmlns:a16="http://schemas.microsoft.com/office/drawing/2014/main" id="{1490FC0E-7DE4-405D-B355-DBAB136B2B1C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1975" y="3943350"/>
            <a:ext cx="287178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6445" name="Text Box 13">
            <a:extLst>
              <a:ext uri="{FF2B5EF4-FFF2-40B4-BE49-F238E27FC236}">
                <a16:creationId xmlns:a16="http://schemas.microsoft.com/office/drawing/2014/main" id="{BF1987EE-0B60-4375-BF6B-7D74E8C31F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825" y="32686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h-TH" altLang="en-US" sz="3200" b="1">
              <a:latin typeface="Arial" panose="020B0604020202020204" pitchFamily="34" charset="0"/>
            </a:endParaRPr>
          </a:p>
        </p:txBody>
      </p:sp>
      <p:sp>
        <p:nvSpPr>
          <p:cNvPr id="146446" name="Text Box 14">
            <a:extLst>
              <a:ext uri="{FF2B5EF4-FFF2-40B4-BE49-F238E27FC236}">
                <a16:creationId xmlns:a16="http://schemas.microsoft.com/office/drawing/2014/main" id="{F8E34ACB-241F-4C3A-986E-8E7360A37D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288" y="3187700"/>
            <a:ext cx="12271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U, </a:t>
            </a:r>
            <a:r>
              <a:rPr lang="en-US" altLang="en-US">
                <a:sym typeface="Symbol" panose="05050102010706020507" pitchFamily="18" charset="2"/>
              </a:rPr>
              <a:t>3/5</a:t>
            </a:r>
          </a:p>
        </p:txBody>
      </p:sp>
      <p:sp>
        <p:nvSpPr>
          <p:cNvPr id="146447" name="Text Box 15">
            <a:extLst>
              <a:ext uri="{FF2B5EF4-FFF2-40B4-BE49-F238E27FC236}">
                <a16:creationId xmlns:a16="http://schemas.microsoft.com/office/drawing/2014/main" id="{5B308168-8FD6-44D4-A0BF-A8EC01376E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288" y="4068763"/>
            <a:ext cx="12271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D, </a:t>
            </a:r>
            <a:r>
              <a:rPr lang="en-US" altLang="en-US"/>
              <a:t>2/5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46448" name="Text Box 16">
            <a:extLst>
              <a:ext uri="{FF2B5EF4-FFF2-40B4-BE49-F238E27FC236}">
                <a16:creationId xmlns:a16="http://schemas.microsoft.com/office/drawing/2014/main" id="{C4327622-4797-4D32-878B-D3B7701839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8975" y="2378075"/>
            <a:ext cx="1181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L, </a:t>
            </a:r>
            <a:r>
              <a:rPr lang="en-US" altLang="en-US"/>
              <a:t>3/4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146449" name="Text Box 17">
            <a:extLst>
              <a:ext uri="{FF2B5EF4-FFF2-40B4-BE49-F238E27FC236}">
                <a16:creationId xmlns:a16="http://schemas.microsoft.com/office/drawing/2014/main" id="{B9C8D2C2-EA65-42A9-A3BC-8391578824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1850" y="2378075"/>
            <a:ext cx="1227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latin typeface="Arial" panose="020B0604020202020204" pitchFamily="34" charset="0"/>
              </a:rPr>
              <a:t>R, </a:t>
            </a:r>
            <a:r>
              <a:rPr lang="en-US" altLang="en-US"/>
              <a:t>1/4</a:t>
            </a:r>
            <a:endParaRPr lang="en-US" altLang="en-US"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AC656-DC2C-4A70-B48B-D0E4BCDBD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0963" y="262440"/>
            <a:ext cx="7793037" cy="1462087"/>
          </a:xfrm>
        </p:spPr>
        <p:txBody>
          <a:bodyPr/>
          <a:lstStyle/>
          <a:p>
            <a:r>
              <a:rPr lang="en-US" dirty="0"/>
              <a:t>Mixed Strategies with Visualization</a:t>
            </a:r>
          </a:p>
        </p:txBody>
      </p:sp>
    </p:spTree>
    <p:extLst>
      <p:ext uri="{BB962C8B-B14F-4D97-AF65-F5344CB8AC3E}">
        <p14:creationId xmlns:p14="http://schemas.microsoft.com/office/powerpoint/2010/main" val="6810921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88" name="Text Box 20">
            <a:extLst>
              <a:ext uri="{FF2B5EF4-FFF2-40B4-BE49-F238E27FC236}">
                <a16:creationId xmlns:a16="http://schemas.microsoft.com/office/drawing/2014/main" id="{B2BE0BCE-E075-42E8-8AA1-12953A3539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3,1</a:t>
            </a: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841C7A8C-1917-4109-A842-AAAFD7E006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A63C11F8-D0C6-4054-B58E-B44A0E8362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819400"/>
            <a:ext cx="3429000" cy="22098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349" name="Line 4">
            <a:extLst>
              <a:ext uri="{FF2B5EF4-FFF2-40B4-BE49-F238E27FC236}">
                <a16:creationId xmlns:a16="http://schemas.microsoft.com/office/drawing/2014/main" id="{3C03E97A-3EFA-45C1-ABEF-3573A76A8100}"/>
              </a:ext>
            </a:extLst>
          </p:cNvPr>
          <p:cNvSpPr>
            <a:spLocks noChangeShapeType="1"/>
          </p:cNvSpPr>
          <p:nvPr/>
        </p:nvSpPr>
        <p:spPr bwMode="auto">
          <a:xfrm>
            <a:off x="4013200" y="2819400"/>
            <a:ext cx="0" cy="2209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50" name="Line 5">
            <a:extLst>
              <a:ext uri="{FF2B5EF4-FFF2-40B4-BE49-F238E27FC236}">
                <a16:creationId xmlns:a16="http://schemas.microsoft.com/office/drawing/2014/main" id="{CB074FD5-C3DB-4E67-A5B7-0CAE46A63885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4006850" y="2203450"/>
            <a:ext cx="0" cy="3416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51" name="Text Box 6">
            <a:extLst>
              <a:ext uri="{FF2B5EF4-FFF2-40B4-BE49-F238E27FC236}">
                <a16:creationId xmlns:a16="http://schemas.microsoft.com/office/drawing/2014/main" id="{6BA5B4F2-B5A9-4A43-B458-4F82BD1D82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6,4</a:t>
            </a:r>
          </a:p>
        </p:txBody>
      </p:sp>
      <p:sp>
        <p:nvSpPr>
          <p:cNvPr id="57353" name="Text Box 8">
            <a:extLst>
              <a:ext uri="{FF2B5EF4-FFF2-40B4-BE49-F238E27FC236}">
                <a16:creationId xmlns:a16="http://schemas.microsoft.com/office/drawing/2014/main" id="{BD456398-76D5-402B-AF21-120A49534C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5,7</a:t>
            </a:r>
          </a:p>
        </p:txBody>
      </p:sp>
      <p:sp>
        <p:nvSpPr>
          <p:cNvPr id="57354" name="Text Box 9">
            <a:extLst>
              <a:ext uri="{FF2B5EF4-FFF2-40B4-BE49-F238E27FC236}">
                <a16:creationId xmlns:a16="http://schemas.microsoft.com/office/drawing/2014/main" id="{8DD8F760-AA0D-417F-89F0-25135BF0E6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4,3</a:t>
            </a:r>
          </a:p>
        </p:txBody>
      </p:sp>
      <p:sp>
        <p:nvSpPr>
          <p:cNvPr id="57355" name="Text Box 10">
            <a:extLst>
              <a:ext uri="{FF2B5EF4-FFF2-40B4-BE49-F238E27FC236}">
                <a16:creationId xmlns:a16="http://schemas.microsoft.com/office/drawing/2014/main" id="{31879B60-954F-4B93-99DB-3DABA6A7E4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1384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57356" name="Text Box 11">
            <a:extLst>
              <a:ext uri="{FF2B5EF4-FFF2-40B4-BE49-F238E27FC236}">
                <a16:creationId xmlns:a16="http://schemas.microsoft.com/office/drawing/2014/main" id="{AB0C2D25-A698-49C5-AED2-F2E78F3FF9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42306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57357" name="Text Box 12">
            <a:extLst>
              <a:ext uri="{FF2B5EF4-FFF2-40B4-BE49-F238E27FC236}">
                <a16:creationId xmlns:a16="http://schemas.microsoft.com/office/drawing/2014/main" id="{AFD3E545-6142-4016-A66B-A1C0D92D20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57358" name="Text Box 13">
            <a:extLst>
              <a:ext uri="{FF2B5EF4-FFF2-40B4-BE49-F238E27FC236}">
                <a16:creationId xmlns:a16="http://schemas.microsoft.com/office/drawing/2014/main" id="{BFB9D04A-009F-47FE-994A-0CDFC7E9FE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57359" name="Text Box 14">
            <a:extLst>
              <a:ext uri="{FF2B5EF4-FFF2-40B4-BE49-F238E27FC236}">
                <a16:creationId xmlns:a16="http://schemas.microsoft.com/office/drawing/2014/main" id="{E390E283-365D-4B12-9F0F-5260B23627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4525" y="1758950"/>
            <a:ext cx="1657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B</a:t>
            </a:r>
          </a:p>
        </p:txBody>
      </p:sp>
      <p:sp>
        <p:nvSpPr>
          <p:cNvPr id="57360" name="Text Box 15">
            <a:extLst>
              <a:ext uri="{FF2B5EF4-FFF2-40B4-BE49-F238E27FC236}">
                <a16:creationId xmlns:a16="http://schemas.microsoft.com/office/drawing/2014/main" id="{7129BA7A-8C9F-4DE8-B17F-A6D956FF66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3657600"/>
            <a:ext cx="16557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A</a:t>
            </a:r>
          </a:p>
        </p:txBody>
      </p:sp>
      <p:sp>
        <p:nvSpPr>
          <p:cNvPr id="109584" name="Text Box 16">
            <a:extLst>
              <a:ext uri="{FF2B5EF4-FFF2-40B4-BE49-F238E27FC236}">
                <a16:creationId xmlns:a16="http://schemas.microsoft.com/office/drawing/2014/main" id="{68D7EE17-25BA-47CD-BCFB-830F14BEBA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9300" y="1824038"/>
            <a:ext cx="203041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Here is a new</a:t>
            </a:r>
            <a:br>
              <a:rPr lang="en-US" altLang="en-US"/>
            </a:br>
            <a:r>
              <a:rPr lang="en-US" altLang="en-US"/>
              <a:t>2×2 game.</a:t>
            </a:r>
            <a:endParaRPr lang="en-US" altLang="en-US">
              <a:sym typeface="Symbol" panose="05050102010706020507" pitchFamily="18" charset="2"/>
            </a:endParaRPr>
          </a:p>
        </p:txBody>
      </p:sp>
      <p:sp>
        <p:nvSpPr>
          <p:cNvPr id="57362" name="Text Box 17">
            <a:extLst>
              <a:ext uri="{FF2B5EF4-FFF2-40B4-BE49-F238E27FC236}">
                <a16:creationId xmlns:a16="http://schemas.microsoft.com/office/drawing/2014/main" id="{2B0F2598-BBF0-4E2D-9744-5DCCCB92D1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4913" y="58547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th-TH" altLang="en-US" sz="18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9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9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109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88" grpId="0"/>
      <p:bldP spid="10958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>
            <a:extLst>
              <a:ext uri="{FF2B5EF4-FFF2-40B4-BE49-F238E27FC236}">
                <a16:creationId xmlns:a16="http://schemas.microsoft.com/office/drawing/2014/main" id="{99D04C77-8189-4546-846B-4D5CA16F07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3,1</a:t>
            </a:r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6DC75317-6421-423C-BD67-82F75E5769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58372" name="Rectangle 4">
            <a:extLst>
              <a:ext uri="{FF2B5EF4-FFF2-40B4-BE49-F238E27FC236}">
                <a16:creationId xmlns:a16="http://schemas.microsoft.com/office/drawing/2014/main" id="{E427FE04-AB73-4A8E-9523-97A2721D15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819400"/>
            <a:ext cx="3429000" cy="22098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8373" name="Line 5">
            <a:extLst>
              <a:ext uri="{FF2B5EF4-FFF2-40B4-BE49-F238E27FC236}">
                <a16:creationId xmlns:a16="http://schemas.microsoft.com/office/drawing/2014/main" id="{AAA7EAEE-E2FE-4053-8803-175FDCD5EF4E}"/>
              </a:ext>
            </a:extLst>
          </p:cNvPr>
          <p:cNvSpPr>
            <a:spLocks noChangeShapeType="1"/>
          </p:cNvSpPr>
          <p:nvPr/>
        </p:nvSpPr>
        <p:spPr bwMode="auto">
          <a:xfrm>
            <a:off x="4013200" y="2819400"/>
            <a:ext cx="0" cy="2209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74" name="Line 6">
            <a:extLst>
              <a:ext uri="{FF2B5EF4-FFF2-40B4-BE49-F238E27FC236}">
                <a16:creationId xmlns:a16="http://schemas.microsoft.com/office/drawing/2014/main" id="{2E132370-6035-430C-9692-85998EEB5CBF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4006850" y="2203450"/>
            <a:ext cx="0" cy="3416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75" name="Text Box 7">
            <a:extLst>
              <a:ext uri="{FF2B5EF4-FFF2-40B4-BE49-F238E27FC236}">
                <a16:creationId xmlns:a16="http://schemas.microsoft.com/office/drawing/2014/main" id="{9E362C8A-8579-4D1A-9789-1A87EC4EFF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6,4</a:t>
            </a:r>
          </a:p>
        </p:txBody>
      </p:sp>
      <p:sp>
        <p:nvSpPr>
          <p:cNvPr id="58376" name="Text Box 9">
            <a:extLst>
              <a:ext uri="{FF2B5EF4-FFF2-40B4-BE49-F238E27FC236}">
                <a16:creationId xmlns:a16="http://schemas.microsoft.com/office/drawing/2014/main" id="{FFDAA224-5883-4245-82DE-C86631449B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5,7</a:t>
            </a:r>
          </a:p>
        </p:txBody>
      </p:sp>
      <p:sp>
        <p:nvSpPr>
          <p:cNvPr id="58377" name="Text Box 10">
            <a:extLst>
              <a:ext uri="{FF2B5EF4-FFF2-40B4-BE49-F238E27FC236}">
                <a16:creationId xmlns:a16="http://schemas.microsoft.com/office/drawing/2014/main" id="{DCCE5525-F8AA-4707-873C-E582F26F71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4,3</a:t>
            </a:r>
          </a:p>
        </p:txBody>
      </p:sp>
      <p:sp>
        <p:nvSpPr>
          <p:cNvPr id="58378" name="Text Box 11">
            <a:extLst>
              <a:ext uri="{FF2B5EF4-FFF2-40B4-BE49-F238E27FC236}">
                <a16:creationId xmlns:a16="http://schemas.microsoft.com/office/drawing/2014/main" id="{BC1DFFD3-180E-46C8-A206-DEF0B9747D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1384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58379" name="Text Box 12">
            <a:extLst>
              <a:ext uri="{FF2B5EF4-FFF2-40B4-BE49-F238E27FC236}">
                <a16:creationId xmlns:a16="http://schemas.microsoft.com/office/drawing/2014/main" id="{23D82828-05A0-4FF3-B4A8-5F2D1CC44E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42306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58380" name="Text Box 13">
            <a:extLst>
              <a:ext uri="{FF2B5EF4-FFF2-40B4-BE49-F238E27FC236}">
                <a16:creationId xmlns:a16="http://schemas.microsoft.com/office/drawing/2014/main" id="{85707FFE-258B-4BA8-BE26-3FA229FD1A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58381" name="Text Box 14">
            <a:extLst>
              <a:ext uri="{FF2B5EF4-FFF2-40B4-BE49-F238E27FC236}">
                <a16:creationId xmlns:a16="http://schemas.microsoft.com/office/drawing/2014/main" id="{4A7693BA-BA39-47D2-A9A5-E221968920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58382" name="Text Box 15">
            <a:extLst>
              <a:ext uri="{FF2B5EF4-FFF2-40B4-BE49-F238E27FC236}">
                <a16:creationId xmlns:a16="http://schemas.microsoft.com/office/drawing/2014/main" id="{A0BB580C-7333-49AB-9167-2C1B38C997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4525" y="1758950"/>
            <a:ext cx="1657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B</a:t>
            </a:r>
          </a:p>
        </p:txBody>
      </p:sp>
      <p:sp>
        <p:nvSpPr>
          <p:cNvPr id="58383" name="Text Box 16">
            <a:extLst>
              <a:ext uri="{FF2B5EF4-FFF2-40B4-BE49-F238E27FC236}">
                <a16:creationId xmlns:a16="http://schemas.microsoft.com/office/drawing/2014/main" id="{FF29674C-6FD1-49F8-B1E9-B59320983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3657600"/>
            <a:ext cx="16557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A</a:t>
            </a:r>
          </a:p>
        </p:txBody>
      </p:sp>
      <p:sp>
        <p:nvSpPr>
          <p:cNvPr id="58384" name="Text Box 17">
            <a:extLst>
              <a:ext uri="{FF2B5EF4-FFF2-40B4-BE49-F238E27FC236}">
                <a16:creationId xmlns:a16="http://schemas.microsoft.com/office/drawing/2014/main" id="{BC21C1DD-BB0C-4426-8F0F-37831A7CD0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9300" y="1824038"/>
            <a:ext cx="3086100" cy="301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Here is a new</a:t>
            </a:r>
            <a:br>
              <a:rPr lang="en-US" altLang="en-US"/>
            </a:br>
            <a:r>
              <a:rPr lang="en-US" altLang="en-US"/>
              <a:t>2×2 game.  Again</a:t>
            </a:r>
            <a:br>
              <a:rPr lang="en-US" altLang="en-US"/>
            </a:br>
            <a:r>
              <a:rPr lang="en-US" altLang="en-US"/>
              <a:t>let 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be the prob.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that A chooses a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and let 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be the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prob. that B chooses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a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  What are the NE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of this game?</a:t>
            </a:r>
          </a:p>
        </p:txBody>
      </p:sp>
      <p:sp>
        <p:nvSpPr>
          <p:cNvPr id="58385" name="Text Box 18">
            <a:extLst>
              <a:ext uri="{FF2B5EF4-FFF2-40B4-BE49-F238E27FC236}">
                <a16:creationId xmlns:a16="http://schemas.microsoft.com/office/drawing/2014/main" id="{EADA4CDF-C6F7-4909-BD0E-71065CE468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4913" y="58547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th-TH" altLang="en-US" sz="1800" b="1"/>
          </a:p>
        </p:txBody>
      </p:sp>
      <p:sp>
        <p:nvSpPr>
          <p:cNvPr id="58386" name="Text Box 19">
            <a:extLst>
              <a:ext uri="{FF2B5EF4-FFF2-40B4-BE49-F238E27FC236}">
                <a16:creationId xmlns:a16="http://schemas.microsoft.com/office/drawing/2014/main" id="{3FC47411-F89A-44FA-BE8B-C06212E714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275" y="5480050"/>
            <a:ext cx="8359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Notice that Player B no longer has a strictly dominant action.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>
            <a:extLst>
              <a:ext uri="{FF2B5EF4-FFF2-40B4-BE49-F238E27FC236}">
                <a16:creationId xmlns:a16="http://schemas.microsoft.com/office/drawing/2014/main" id="{2DCBE5E1-D60F-4B68-8C11-9E3EF9746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3,1</a:t>
            </a:r>
          </a:p>
        </p:txBody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01EF9699-389E-499A-914D-F8A848F241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79823444-0510-434B-B821-15035B4CC7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819400"/>
            <a:ext cx="3429000" cy="22098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397" name="Line 5">
            <a:extLst>
              <a:ext uri="{FF2B5EF4-FFF2-40B4-BE49-F238E27FC236}">
                <a16:creationId xmlns:a16="http://schemas.microsoft.com/office/drawing/2014/main" id="{9AAE2AFE-4BD6-49B5-8206-66D48D3D7A71}"/>
              </a:ext>
            </a:extLst>
          </p:cNvPr>
          <p:cNvSpPr>
            <a:spLocks noChangeShapeType="1"/>
          </p:cNvSpPr>
          <p:nvPr/>
        </p:nvSpPr>
        <p:spPr bwMode="auto">
          <a:xfrm>
            <a:off x="4013200" y="2819400"/>
            <a:ext cx="0" cy="2209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398" name="Line 6">
            <a:extLst>
              <a:ext uri="{FF2B5EF4-FFF2-40B4-BE49-F238E27FC236}">
                <a16:creationId xmlns:a16="http://schemas.microsoft.com/office/drawing/2014/main" id="{6E9B3BFF-1E9C-4EC5-A768-675CB46475C2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4006850" y="2203450"/>
            <a:ext cx="0" cy="3416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399" name="Text Box 7">
            <a:extLst>
              <a:ext uri="{FF2B5EF4-FFF2-40B4-BE49-F238E27FC236}">
                <a16:creationId xmlns:a16="http://schemas.microsoft.com/office/drawing/2014/main" id="{AD0D30EB-453F-4496-8508-956AA18192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6,4</a:t>
            </a:r>
          </a:p>
        </p:txBody>
      </p:sp>
      <p:sp>
        <p:nvSpPr>
          <p:cNvPr id="59400" name="Text Box 8">
            <a:extLst>
              <a:ext uri="{FF2B5EF4-FFF2-40B4-BE49-F238E27FC236}">
                <a16:creationId xmlns:a16="http://schemas.microsoft.com/office/drawing/2014/main" id="{89EA03E7-B0DF-4517-83D6-BC7AAA54D4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5,7</a:t>
            </a:r>
          </a:p>
        </p:txBody>
      </p:sp>
      <p:sp>
        <p:nvSpPr>
          <p:cNvPr id="59401" name="Text Box 9">
            <a:extLst>
              <a:ext uri="{FF2B5EF4-FFF2-40B4-BE49-F238E27FC236}">
                <a16:creationId xmlns:a16="http://schemas.microsoft.com/office/drawing/2014/main" id="{9832AB0B-ABB8-4818-BCB7-6524226B5B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4,3</a:t>
            </a:r>
          </a:p>
        </p:txBody>
      </p:sp>
      <p:sp>
        <p:nvSpPr>
          <p:cNvPr id="59402" name="Text Box 10">
            <a:extLst>
              <a:ext uri="{FF2B5EF4-FFF2-40B4-BE49-F238E27FC236}">
                <a16:creationId xmlns:a16="http://schemas.microsoft.com/office/drawing/2014/main" id="{C53E5FF5-6106-4049-91F9-20DE5D1EE0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1384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59403" name="Text Box 11">
            <a:extLst>
              <a:ext uri="{FF2B5EF4-FFF2-40B4-BE49-F238E27FC236}">
                <a16:creationId xmlns:a16="http://schemas.microsoft.com/office/drawing/2014/main" id="{CCDF0051-1482-4502-A833-ED19969604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42306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59404" name="Text Box 12">
            <a:extLst>
              <a:ext uri="{FF2B5EF4-FFF2-40B4-BE49-F238E27FC236}">
                <a16:creationId xmlns:a16="http://schemas.microsoft.com/office/drawing/2014/main" id="{FEA9EB47-DDCB-4C56-8CEA-9BA7A4B100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59405" name="Text Box 13">
            <a:extLst>
              <a:ext uri="{FF2B5EF4-FFF2-40B4-BE49-F238E27FC236}">
                <a16:creationId xmlns:a16="http://schemas.microsoft.com/office/drawing/2014/main" id="{5923BA76-BC94-429C-8CBA-454ECDA421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59406" name="Text Box 14">
            <a:extLst>
              <a:ext uri="{FF2B5EF4-FFF2-40B4-BE49-F238E27FC236}">
                <a16:creationId xmlns:a16="http://schemas.microsoft.com/office/drawing/2014/main" id="{3A13215E-6522-427F-B79B-A11777FB12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4525" y="1758950"/>
            <a:ext cx="1657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B</a:t>
            </a:r>
          </a:p>
        </p:txBody>
      </p:sp>
      <p:sp>
        <p:nvSpPr>
          <p:cNvPr id="59407" name="Text Box 15">
            <a:extLst>
              <a:ext uri="{FF2B5EF4-FFF2-40B4-BE49-F238E27FC236}">
                <a16:creationId xmlns:a16="http://schemas.microsoft.com/office/drawing/2014/main" id="{C0E77F2E-EB28-49CC-9C42-44F0F32F50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3657600"/>
            <a:ext cx="16557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A</a:t>
            </a:r>
          </a:p>
        </p:txBody>
      </p:sp>
      <p:sp>
        <p:nvSpPr>
          <p:cNvPr id="59408" name="Text Box 16">
            <a:extLst>
              <a:ext uri="{FF2B5EF4-FFF2-40B4-BE49-F238E27FC236}">
                <a16:creationId xmlns:a16="http://schemas.microsoft.com/office/drawing/2014/main" id="{BADBF0BD-8AA7-4555-82F6-478A248603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9300" y="1825625"/>
            <a:ext cx="311785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is the prob. that A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chooses a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is the prob. that B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chooses a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</a:t>
            </a:r>
          </a:p>
        </p:txBody>
      </p:sp>
      <p:sp>
        <p:nvSpPr>
          <p:cNvPr id="59409" name="Text Box 17">
            <a:extLst>
              <a:ext uri="{FF2B5EF4-FFF2-40B4-BE49-F238E27FC236}">
                <a16:creationId xmlns:a16="http://schemas.microsoft.com/office/drawing/2014/main" id="{6463D85F-DFA9-4E20-B911-FC8635CD26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4913" y="58547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th-TH" altLang="en-US" sz="1800" b="1"/>
          </a:p>
        </p:txBody>
      </p:sp>
      <p:sp>
        <p:nvSpPr>
          <p:cNvPr id="59410" name="Text Box 19">
            <a:extLst>
              <a:ext uri="{FF2B5EF4-FFF2-40B4-BE49-F238E27FC236}">
                <a16:creationId xmlns:a16="http://schemas.microsoft.com/office/drawing/2014/main" id="{ED9B0319-3B6A-4B0B-84A1-7A7E473C4D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175" y="5295900"/>
            <a:ext cx="199072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EV</a:t>
            </a:r>
            <a:r>
              <a:rPr lang="en-US" altLang="en-US" baseline="30000"/>
              <a:t>A</a:t>
            </a:r>
            <a:r>
              <a:rPr lang="en-US" altLang="en-US"/>
              <a:t>(a</a:t>
            </a:r>
            <a:r>
              <a:rPr lang="en-US" altLang="en-US" baseline="30000"/>
              <a:t>A</a:t>
            </a:r>
            <a:r>
              <a:rPr lang="en-US" altLang="en-US" baseline="-25000"/>
              <a:t>1</a:t>
            </a:r>
            <a:r>
              <a:rPr lang="en-US" altLang="en-US"/>
              <a:t>) = ??</a:t>
            </a:r>
            <a:br>
              <a:rPr lang="en-US" altLang="en-US"/>
            </a:br>
            <a:r>
              <a:rPr lang="en-US" altLang="en-US"/>
              <a:t>EV</a:t>
            </a:r>
            <a:r>
              <a:rPr lang="en-US" altLang="en-US" baseline="30000"/>
              <a:t>A</a:t>
            </a:r>
            <a:r>
              <a:rPr lang="en-US" altLang="en-US"/>
              <a:t>(a</a:t>
            </a:r>
            <a:r>
              <a:rPr lang="en-US" altLang="en-US" baseline="30000"/>
              <a:t>A</a:t>
            </a:r>
            <a:r>
              <a:rPr lang="en-US" altLang="en-US" baseline="-25000"/>
              <a:t>2</a:t>
            </a:r>
            <a:r>
              <a:rPr lang="en-US" altLang="en-US"/>
              <a:t>) = ??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>
            <a:extLst>
              <a:ext uri="{FF2B5EF4-FFF2-40B4-BE49-F238E27FC236}">
                <a16:creationId xmlns:a16="http://schemas.microsoft.com/office/drawing/2014/main" id="{494F3314-D86B-46CB-B42C-FBF50181B7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>
                <a:solidFill>
                  <a:srgbClr val="33CC33"/>
                </a:solidFill>
              </a:rPr>
              <a:t>3</a:t>
            </a:r>
            <a:r>
              <a:rPr lang="en-US" altLang="en-US" sz="2800" b="1"/>
              <a:t>,1</a:t>
            </a:r>
          </a:p>
        </p:txBody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5D38353A-D08A-4CF3-8B9E-3888247C78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60420" name="Rectangle 4">
            <a:extLst>
              <a:ext uri="{FF2B5EF4-FFF2-40B4-BE49-F238E27FC236}">
                <a16:creationId xmlns:a16="http://schemas.microsoft.com/office/drawing/2014/main" id="{4B343DBF-3B13-4159-B9CA-73A9F208DE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819400"/>
            <a:ext cx="3429000" cy="22098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60421" name="Line 5">
            <a:extLst>
              <a:ext uri="{FF2B5EF4-FFF2-40B4-BE49-F238E27FC236}">
                <a16:creationId xmlns:a16="http://schemas.microsoft.com/office/drawing/2014/main" id="{DB32E65A-5B15-4F6E-9513-CC79CE28BD5A}"/>
              </a:ext>
            </a:extLst>
          </p:cNvPr>
          <p:cNvSpPr>
            <a:spLocks noChangeShapeType="1"/>
          </p:cNvSpPr>
          <p:nvPr/>
        </p:nvSpPr>
        <p:spPr bwMode="auto">
          <a:xfrm>
            <a:off x="4013200" y="2819400"/>
            <a:ext cx="0" cy="2209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22" name="Line 6">
            <a:extLst>
              <a:ext uri="{FF2B5EF4-FFF2-40B4-BE49-F238E27FC236}">
                <a16:creationId xmlns:a16="http://schemas.microsoft.com/office/drawing/2014/main" id="{A0CFE350-119D-4056-AD36-EE9DD76083DB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4006850" y="2203450"/>
            <a:ext cx="0" cy="3416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23" name="Text Box 7">
            <a:extLst>
              <a:ext uri="{FF2B5EF4-FFF2-40B4-BE49-F238E27FC236}">
                <a16:creationId xmlns:a16="http://schemas.microsoft.com/office/drawing/2014/main" id="{31B01721-0611-4A1F-81CB-1401F13DD8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>
                <a:solidFill>
                  <a:srgbClr val="33CC33"/>
                </a:solidFill>
              </a:rPr>
              <a:t>6</a:t>
            </a:r>
            <a:r>
              <a:rPr lang="en-US" altLang="en-US" sz="2800" b="1"/>
              <a:t>,4</a:t>
            </a:r>
          </a:p>
        </p:txBody>
      </p:sp>
      <p:sp>
        <p:nvSpPr>
          <p:cNvPr id="60424" name="Text Box 8">
            <a:extLst>
              <a:ext uri="{FF2B5EF4-FFF2-40B4-BE49-F238E27FC236}">
                <a16:creationId xmlns:a16="http://schemas.microsoft.com/office/drawing/2014/main" id="{A69F4E6C-71A2-41BB-BB80-B49AE7F3F6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5,7</a:t>
            </a:r>
          </a:p>
        </p:txBody>
      </p:sp>
      <p:sp>
        <p:nvSpPr>
          <p:cNvPr id="60425" name="Text Box 9">
            <a:extLst>
              <a:ext uri="{FF2B5EF4-FFF2-40B4-BE49-F238E27FC236}">
                <a16:creationId xmlns:a16="http://schemas.microsoft.com/office/drawing/2014/main" id="{4462C486-2D3A-41EE-90D1-DF3D244037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4,3</a:t>
            </a:r>
          </a:p>
        </p:txBody>
      </p:sp>
      <p:sp>
        <p:nvSpPr>
          <p:cNvPr id="60426" name="Text Box 10">
            <a:extLst>
              <a:ext uri="{FF2B5EF4-FFF2-40B4-BE49-F238E27FC236}">
                <a16:creationId xmlns:a16="http://schemas.microsoft.com/office/drawing/2014/main" id="{CD574420-A21C-4B58-A826-CC4D68D790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1384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60427" name="Text Box 11">
            <a:extLst>
              <a:ext uri="{FF2B5EF4-FFF2-40B4-BE49-F238E27FC236}">
                <a16:creationId xmlns:a16="http://schemas.microsoft.com/office/drawing/2014/main" id="{6D1BE98C-C382-4658-885F-FC6F9E4E2D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42306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60428" name="Text Box 12">
            <a:extLst>
              <a:ext uri="{FF2B5EF4-FFF2-40B4-BE49-F238E27FC236}">
                <a16:creationId xmlns:a16="http://schemas.microsoft.com/office/drawing/2014/main" id="{3D3681E6-85FE-43EF-8BF4-E46B66B34E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60429" name="Text Box 13">
            <a:extLst>
              <a:ext uri="{FF2B5EF4-FFF2-40B4-BE49-F238E27FC236}">
                <a16:creationId xmlns:a16="http://schemas.microsoft.com/office/drawing/2014/main" id="{39EA338F-331B-44A6-982D-EF271D71E9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60430" name="Text Box 14">
            <a:extLst>
              <a:ext uri="{FF2B5EF4-FFF2-40B4-BE49-F238E27FC236}">
                <a16:creationId xmlns:a16="http://schemas.microsoft.com/office/drawing/2014/main" id="{39BB860C-335B-4B5F-B7BC-8D19AF3BC7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4525" y="1758950"/>
            <a:ext cx="1657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B</a:t>
            </a:r>
          </a:p>
        </p:txBody>
      </p:sp>
      <p:sp>
        <p:nvSpPr>
          <p:cNvPr id="60431" name="Text Box 15">
            <a:extLst>
              <a:ext uri="{FF2B5EF4-FFF2-40B4-BE49-F238E27FC236}">
                <a16:creationId xmlns:a16="http://schemas.microsoft.com/office/drawing/2014/main" id="{9E8B344B-66C2-4B8F-86E3-D6953D8300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3657600"/>
            <a:ext cx="16557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A</a:t>
            </a:r>
          </a:p>
        </p:txBody>
      </p:sp>
      <p:sp>
        <p:nvSpPr>
          <p:cNvPr id="60432" name="Text Box 16">
            <a:extLst>
              <a:ext uri="{FF2B5EF4-FFF2-40B4-BE49-F238E27FC236}">
                <a16:creationId xmlns:a16="http://schemas.microsoft.com/office/drawing/2014/main" id="{93A374F7-C3F5-47FF-8399-78A192EEB5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9300" y="1825625"/>
            <a:ext cx="311785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is the prob. that A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chooses a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is the prob. that B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chooses a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</a:t>
            </a:r>
          </a:p>
        </p:txBody>
      </p:sp>
      <p:sp>
        <p:nvSpPr>
          <p:cNvPr id="60433" name="Text Box 17">
            <a:extLst>
              <a:ext uri="{FF2B5EF4-FFF2-40B4-BE49-F238E27FC236}">
                <a16:creationId xmlns:a16="http://schemas.microsoft.com/office/drawing/2014/main" id="{CB63B581-660C-4F7E-AA7E-2EB5B57A12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4913" y="58547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th-TH" altLang="en-US" sz="1800" b="1"/>
          </a:p>
        </p:txBody>
      </p:sp>
      <p:sp>
        <p:nvSpPr>
          <p:cNvPr id="60434" name="Text Box 18">
            <a:extLst>
              <a:ext uri="{FF2B5EF4-FFF2-40B4-BE49-F238E27FC236}">
                <a16:creationId xmlns:a16="http://schemas.microsoft.com/office/drawing/2014/main" id="{9375B6DC-E1AA-4678-AC18-74023627E5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175" y="5297488"/>
            <a:ext cx="568801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EV</a:t>
            </a:r>
            <a:r>
              <a:rPr lang="en-US" altLang="en-US" baseline="30000"/>
              <a:t>A</a:t>
            </a:r>
            <a:r>
              <a:rPr lang="en-US" altLang="en-US"/>
              <a:t>(a</a:t>
            </a:r>
            <a:r>
              <a:rPr lang="en-US" altLang="en-US" baseline="30000"/>
              <a:t>A</a:t>
            </a:r>
            <a:r>
              <a:rPr lang="en-US" altLang="en-US" baseline="-25000"/>
              <a:t>1</a:t>
            </a:r>
            <a:r>
              <a:rPr lang="en-US" altLang="en-US"/>
              <a:t>) = 6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+ 3(1 - 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) = 3 + 3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 </a:t>
            </a:r>
            <a:br>
              <a:rPr lang="en-US" altLang="en-US"/>
            </a:br>
            <a:r>
              <a:rPr lang="en-US" altLang="en-US"/>
              <a:t>EV</a:t>
            </a:r>
            <a:r>
              <a:rPr lang="en-US" altLang="en-US" baseline="30000"/>
              <a:t>A</a:t>
            </a:r>
            <a:r>
              <a:rPr lang="en-US" altLang="en-US"/>
              <a:t>(a</a:t>
            </a:r>
            <a:r>
              <a:rPr lang="en-US" altLang="en-US" baseline="30000"/>
              <a:t>A</a:t>
            </a:r>
            <a:r>
              <a:rPr lang="en-US" altLang="en-US" baseline="-25000"/>
              <a:t>2</a:t>
            </a:r>
            <a:r>
              <a:rPr lang="en-US" altLang="en-US"/>
              <a:t>) = ??</a:t>
            </a:r>
            <a:r>
              <a:rPr lang="en-US" altLang="en-US">
                <a:sym typeface="Symbol" panose="05050102010706020507" pitchFamily="18" charset="2"/>
              </a:rPr>
              <a:t>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>
            <a:extLst>
              <a:ext uri="{FF2B5EF4-FFF2-40B4-BE49-F238E27FC236}">
                <a16:creationId xmlns:a16="http://schemas.microsoft.com/office/drawing/2014/main" id="{9D9BE32C-8740-45A8-9018-E808C8E506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3,1</a:t>
            </a:r>
          </a:p>
        </p:txBody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DE79DA7B-A622-4270-B1AE-98CF26A897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61444" name="Rectangle 4">
            <a:extLst>
              <a:ext uri="{FF2B5EF4-FFF2-40B4-BE49-F238E27FC236}">
                <a16:creationId xmlns:a16="http://schemas.microsoft.com/office/drawing/2014/main" id="{0A32A431-6562-4A21-A990-CE4B357D36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819400"/>
            <a:ext cx="3429000" cy="22098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61445" name="Line 5">
            <a:extLst>
              <a:ext uri="{FF2B5EF4-FFF2-40B4-BE49-F238E27FC236}">
                <a16:creationId xmlns:a16="http://schemas.microsoft.com/office/drawing/2014/main" id="{57E74D38-25BB-483E-A624-5087025AD98F}"/>
              </a:ext>
            </a:extLst>
          </p:cNvPr>
          <p:cNvSpPr>
            <a:spLocks noChangeShapeType="1"/>
          </p:cNvSpPr>
          <p:nvPr/>
        </p:nvSpPr>
        <p:spPr bwMode="auto">
          <a:xfrm>
            <a:off x="4013200" y="2819400"/>
            <a:ext cx="0" cy="2209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46" name="Line 6">
            <a:extLst>
              <a:ext uri="{FF2B5EF4-FFF2-40B4-BE49-F238E27FC236}">
                <a16:creationId xmlns:a16="http://schemas.microsoft.com/office/drawing/2014/main" id="{4F1D2210-36BC-47CB-8238-BA4648FE5713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4006850" y="2203450"/>
            <a:ext cx="0" cy="3416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47" name="Text Box 7">
            <a:extLst>
              <a:ext uri="{FF2B5EF4-FFF2-40B4-BE49-F238E27FC236}">
                <a16:creationId xmlns:a16="http://schemas.microsoft.com/office/drawing/2014/main" id="{BBF09606-0AF0-4BA0-8A38-037E588463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6,4</a:t>
            </a:r>
          </a:p>
        </p:txBody>
      </p:sp>
      <p:sp>
        <p:nvSpPr>
          <p:cNvPr id="61448" name="Text Box 8">
            <a:extLst>
              <a:ext uri="{FF2B5EF4-FFF2-40B4-BE49-F238E27FC236}">
                <a16:creationId xmlns:a16="http://schemas.microsoft.com/office/drawing/2014/main" id="{1C392AFD-3128-4DD6-907C-F449576FB4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>
                <a:solidFill>
                  <a:srgbClr val="33CC33"/>
                </a:solidFill>
              </a:rPr>
              <a:t>5</a:t>
            </a:r>
            <a:r>
              <a:rPr lang="en-US" altLang="en-US" sz="2800" b="1"/>
              <a:t>,7</a:t>
            </a:r>
          </a:p>
        </p:txBody>
      </p:sp>
      <p:sp>
        <p:nvSpPr>
          <p:cNvPr id="61449" name="Text Box 9">
            <a:extLst>
              <a:ext uri="{FF2B5EF4-FFF2-40B4-BE49-F238E27FC236}">
                <a16:creationId xmlns:a16="http://schemas.microsoft.com/office/drawing/2014/main" id="{A14017C6-F2C0-43DC-825A-6F0E50AEC8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>
                <a:solidFill>
                  <a:srgbClr val="33CC33"/>
                </a:solidFill>
              </a:rPr>
              <a:t>4</a:t>
            </a:r>
            <a:r>
              <a:rPr lang="en-US" altLang="en-US" sz="2800" b="1"/>
              <a:t>,3</a:t>
            </a:r>
          </a:p>
        </p:txBody>
      </p:sp>
      <p:sp>
        <p:nvSpPr>
          <p:cNvPr id="61450" name="Text Box 10">
            <a:extLst>
              <a:ext uri="{FF2B5EF4-FFF2-40B4-BE49-F238E27FC236}">
                <a16:creationId xmlns:a16="http://schemas.microsoft.com/office/drawing/2014/main" id="{EA34174A-9DDA-4C5C-973C-73B546DA5C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1384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61451" name="Text Box 11">
            <a:extLst>
              <a:ext uri="{FF2B5EF4-FFF2-40B4-BE49-F238E27FC236}">
                <a16:creationId xmlns:a16="http://schemas.microsoft.com/office/drawing/2014/main" id="{97BEBC32-040F-42E9-BA30-88C857FDD2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42306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61452" name="Text Box 12">
            <a:extLst>
              <a:ext uri="{FF2B5EF4-FFF2-40B4-BE49-F238E27FC236}">
                <a16:creationId xmlns:a16="http://schemas.microsoft.com/office/drawing/2014/main" id="{A4FAEC42-87EA-4C14-8E82-B28EA726DA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61453" name="Text Box 13">
            <a:extLst>
              <a:ext uri="{FF2B5EF4-FFF2-40B4-BE49-F238E27FC236}">
                <a16:creationId xmlns:a16="http://schemas.microsoft.com/office/drawing/2014/main" id="{75A86765-5BAF-4937-9E1E-00BA2D1E63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61454" name="Text Box 14">
            <a:extLst>
              <a:ext uri="{FF2B5EF4-FFF2-40B4-BE49-F238E27FC236}">
                <a16:creationId xmlns:a16="http://schemas.microsoft.com/office/drawing/2014/main" id="{C97E3B2C-DF1E-48FF-BE02-15BB0AA202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4525" y="1758950"/>
            <a:ext cx="1657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B</a:t>
            </a:r>
          </a:p>
        </p:txBody>
      </p:sp>
      <p:sp>
        <p:nvSpPr>
          <p:cNvPr id="61455" name="Text Box 15">
            <a:extLst>
              <a:ext uri="{FF2B5EF4-FFF2-40B4-BE49-F238E27FC236}">
                <a16:creationId xmlns:a16="http://schemas.microsoft.com/office/drawing/2014/main" id="{934FF2E7-5D42-468F-89E9-746E82A26D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3657600"/>
            <a:ext cx="16557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A</a:t>
            </a:r>
          </a:p>
        </p:txBody>
      </p:sp>
      <p:sp>
        <p:nvSpPr>
          <p:cNvPr id="61456" name="Text Box 16">
            <a:extLst>
              <a:ext uri="{FF2B5EF4-FFF2-40B4-BE49-F238E27FC236}">
                <a16:creationId xmlns:a16="http://schemas.microsoft.com/office/drawing/2014/main" id="{2B200D35-47D7-4CAE-902E-81716E00AE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9300" y="1825625"/>
            <a:ext cx="311785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is the prob. that A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chooses a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is the prob. that B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chooses a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</a:t>
            </a:r>
          </a:p>
        </p:txBody>
      </p:sp>
      <p:sp>
        <p:nvSpPr>
          <p:cNvPr id="61457" name="Text Box 17">
            <a:extLst>
              <a:ext uri="{FF2B5EF4-FFF2-40B4-BE49-F238E27FC236}">
                <a16:creationId xmlns:a16="http://schemas.microsoft.com/office/drawing/2014/main" id="{3DCF60C5-8CC1-4127-9BB4-F320D5E6DE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4913" y="58547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th-TH" altLang="en-US" sz="1800" b="1"/>
          </a:p>
        </p:txBody>
      </p:sp>
      <p:sp>
        <p:nvSpPr>
          <p:cNvPr id="61458" name="Text Box 18">
            <a:extLst>
              <a:ext uri="{FF2B5EF4-FFF2-40B4-BE49-F238E27FC236}">
                <a16:creationId xmlns:a16="http://schemas.microsoft.com/office/drawing/2014/main" id="{E9D96D8F-B8A1-46AD-81FD-D7D0B01BA0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175" y="5297488"/>
            <a:ext cx="568801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EV</a:t>
            </a:r>
            <a:r>
              <a:rPr lang="en-US" altLang="en-US" baseline="30000"/>
              <a:t>A</a:t>
            </a:r>
            <a:r>
              <a:rPr lang="en-US" altLang="en-US"/>
              <a:t>(a</a:t>
            </a:r>
            <a:r>
              <a:rPr lang="en-US" altLang="en-US" baseline="30000"/>
              <a:t>A</a:t>
            </a:r>
            <a:r>
              <a:rPr lang="en-US" altLang="en-US" baseline="-25000"/>
              <a:t>1</a:t>
            </a:r>
            <a:r>
              <a:rPr lang="en-US" altLang="en-US"/>
              <a:t>) = 6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+ 3(1 - 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) = 3 + 3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 </a:t>
            </a:r>
            <a:br>
              <a:rPr lang="en-US" altLang="en-US"/>
            </a:br>
            <a:r>
              <a:rPr lang="en-US" altLang="en-US"/>
              <a:t>EV</a:t>
            </a:r>
            <a:r>
              <a:rPr lang="en-US" altLang="en-US" baseline="30000"/>
              <a:t>A</a:t>
            </a:r>
            <a:r>
              <a:rPr lang="en-US" altLang="en-US"/>
              <a:t>(a</a:t>
            </a:r>
            <a:r>
              <a:rPr lang="en-US" altLang="en-US" baseline="30000"/>
              <a:t>A</a:t>
            </a:r>
            <a:r>
              <a:rPr lang="en-US" altLang="en-US" baseline="-25000"/>
              <a:t>2</a:t>
            </a:r>
            <a:r>
              <a:rPr lang="en-US" altLang="en-US"/>
              <a:t>) = 4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+ 5(1 - 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) = 5 - 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2">
            <a:extLst>
              <a:ext uri="{FF2B5EF4-FFF2-40B4-BE49-F238E27FC236}">
                <a16:creationId xmlns:a16="http://schemas.microsoft.com/office/drawing/2014/main" id="{0929F7BA-66C7-485F-8DA4-301DD80552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3,1</a:t>
            </a:r>
          </a:p>
        </p:txBody>
      </p:sp>
      <p:sp>
        <p:nvSpPr>
          <p:cNvPr id="62467" name="Rectangle 3">
            <a:extLst>
              <a:ext uri="{FF2B5EF4-FFF2-40B4-BE49-F238E27FC236}">
                <a16:creationId xmlns:a16="http://schemas.microsoft.com/office/drawing/2014/main" id="{120BCF7F-31E0-4A06-AD87-D24326B65E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62468" name="Rectangle 4">
            <a:extLst>
              <a:ext uri="{FF2B5EF4-FFF2-40B4-BE49-F238E27FC236}">
                <a16:creationId xmlns:a16="http://schemas.microsoft.com/office/drawing/2014/main" id="{0D04B98F-2DAF-433B-994A-0140E64A25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819400"/>
            <a:ext cx="3429000" cy="22098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62469" name="Line 5">
            <a:extLst>
              <a:ext uri="{FF2B5EF4-FFF2-40B4-BE49-F238E27FC236}">
                <a16:creationId xmlns:a16="http://schemas.microsoft.com/office/drawing/2014/main" id="{B7DF1E2F-2ED4-4FAB-A58B-45E75F827A36}"/>
              </a:ext>
            </a:extLst>
          </p:cNvPr>
          <p:cNvSpPr>
            <a:spLocks noChangeShapeType="1"/>
          </p:cNvSpPr>
          <p:nvPr/>
        </p:nvSpPr>
        <p:spPr bwMode="auto">
          <a:xfrm>
            <a:off x="4013200" y="2819400"/>
            <a:ext cx="0" cy="2209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0" name="Line 6">
            <a:extLst>
              <a:ext uri="{FF2B5EF4-FFF2-40B4-BE49-F238E27FC236}">
                <a16:creationId xmlns:a16="http://schemas.microsoft.com/office/drawing/2014/main" id="{59D5D952-15BC-4C98-9DB4-706964D37D2F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4006850" y="2203450"/>
            <a:ext cx="0" cy="3416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1" name="Text Box 7">
            <a:extLst>
              <a:ext uri="{FF2B5EF4-FFF2-40B4-BE49-F238E27FC236}">
                <a16:creationId xmlns:a16="http://schemas.microsoft.com/office/drawing/2014/main" id="{94242B6F-56E8-4785-BC36-07CD69B05C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6,4</a:t>
            </a:r>
          </a:p>
        </p:txBody>
      </p:sp>
      <p:sp>
        <p:nvSpPr>
          <p:cNvPr id="62472" name="Text Box 8">
            <a:extLst>
              <a:ext uri="{FF2B5EF4-FFF2-40B4-BE49-F238E27FC236}">
                <a16:creationId xmlns:a16="http://schemas.microsoft.com/office/drawing/2014/main" id="{26491DC5-C2D4-429A-9678-9B6E11EC1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5,7</a:t>
            </a:r>
          </a:p>
        </p:txBody>
      </p:sp>
      <p:sp>
        <p:nvSpPr>
          <p:cNvPr id="62473" name="Text Box 9">
            <a:extLst>
              <a:ext uri="{FF2B5EF4-FFF2-40B4-BE49-F238E27FC236}">
                <a16:creationId xmlns:a16="http://schemas.microsoft.com/office/drawing/2014/main" id="{467CDD08-6841-49B3-BFD1-4A1106EE99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4,3</a:t>
            </a:r>
          </a:p>
        </p:txBody>
      </p:sp>
      <p:sp>
        <p:nvSpPr>
          <p:cNvPr id="62474" name="Text Box 10">
            <a:extLst>
              <a:ext uri="{FF2B5EF4-FFF2-40B4-BE49-F238E27FC236}">
                <a16:creationId xmlns:a16="http://schemas.microsoft.com/office/drawing/2014/main" id="{9D09B827-1E75-47D2-85BC-5DE4BA2EA7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1384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62475" name="Text Box 11">
            <a:extLst>
              <a:ext uri="{FF2B5EF4-FFF2-40B4-BE49-F238E27FC236}">
                <a16:creationId xmlns:a16="http://schemas.microsoft.com/office/drawing/2014/main" id="{8A1BAABC-0A0C-4169-930F-32CB371661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42306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62476" name="Text Box 12">
            <a:extLst>
              <a:ext uri="{FF2B5EF4-FFF2-40B4-BE49-F238E27FC236}">
                <a16:creationId xmlns:a16="http://schemas.microsoft.com/office/drawing/2014/main" id="{D2A25BCE-A592-4CAA-9615-F2994082DA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62477" name="Text Box 13">
            <a:extLst>
              <a:ext uri="{FF2B5EF4-FFF2-40B4-BE49-F238E27FC236}">
                <a16:creationId xmlns:a16="http://schemas.microsoft.com/office/drawing/2014/main" id="{4DC8CDD8-D791-4512-A121-D4851C2117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62478" name="Text Box 14">
            <a:extLst>
              <a:ext uri="{FF2B5EF4-FFF2-40B4-BE49-F238E27FC236}">
                <a16:creationId xmlns:a16="http://schemas.microsoft.com/office/drawing/2014/main" id="{9AC740FE-C304-4BF7-B340-163D456C0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4525" y="1758950"/>
            <a:ext cx="1657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B</a:t>
            </a:r>
          </a:p>
        </p:txBody>
      </p:sp>
      <p:sp>
        <p:nvSpPr>
          <p:cNvPr id="62479" name="Text Box 15">
            <a:extLst>
              <a:ext uri="{FF2B5EF4-FFF2-40B4-BE49-F238E27FC236}">
                <a16:creationId xmlns:a16="http://schemas.microsoft.com/office/drawing/2014/main" id="{51FC3395-575A-44A6-A57C-0715830A54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3657600"/>
            <a:ext cx="16557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A</a:t>
            </a:r>
          </a:p>
        </p:txBody>
      </p:sp>
      <p:sp>
        <p:nvSpPr>
          <p:cNvPr id="62480" name="Text Box 16">
            <a:extLst>
              <a:ext uri="{FF2B5EF4-FFF2-40B4-BE49-F238E27FC236}">
                <a16:creationId xmlns:a16="http://schemas.microsoft.com/office/drawing/2014/main" id="{1BC19761-4BB5-4A23-8FE3-4D4EE8A9D7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9300" y="1825625"/>
            <a:ext cx="311785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is the prob. that A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chooses a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is the prob. that B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chooses a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</a:t>
            </a:r>
          </a:p>
        </p:txBody>
      </p:sp>
      <p:sp>
        <p:nvSpPr>
          <p:cNvPr id="62481" name="Text Box 17">
            <a:extLst>
              <a:ext uri="{FF2B5EF4-FFF2-40B4-BE49-F238E27FC236}">
                <a16:creationId xmlns:a16="http://schemas.microsoft.com/office/drawing/2014/main" id="{F6C1B7D5-6695-4E8F-9C20-55B84AFBD4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4913" y="58547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th-TH" altLang="en-US" sz="1800" b="1"/>
          </a:p>
        </p:txBody>
      </p:sp>
      <p:sp>
        <p:nvSpPr>
          <p:cNvPr id="62482" name="Text Box 18">
            <a:extLst>
              <a:ext uri="{FF2B5EF4-FFF2-40B4-BE49-F238E27FC236}">
                <a16:creationId xmlns:a16="http://schemas.microsoft.com/office/drawing/2014/main" id="{AE70F4F6-93CF-4BDF-A3EC-FFF78968F5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175" y="5297488"/>
            <a:ext cx="5688013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EV</a:t>
            </a:r>
            <a:r>
              <a:rPr lang="en-US" altLang="en-US" baseline="30000"/>
              <a:t>A</a:t>
            </a:r>
            <a:r>
              <a:rPr lang="en-US" altLang="en-US"/>
              <a:t>(a</a:t>
            </a:r>
            <a:r>
              <a:rPr lang="en-US" altLang="en-US" baseline="30000"/>
              <a:t>A</a:t>
            </a:r>
            <a:r>
              <a:rPr lang="en-US" altLang="en-US" baseline="-25000"/>
              <a:t>1</a:t>
            </a:r>
            <a:r>
              <a:rPr lang="en-US" altLang="en-US"/>
              <a:t>) = 6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+ 3(1 - 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) = 3 + 3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 </a:t>
            </a:r>
            <a:br>
              <a:rPr lang="en-US" altLang="en-US"/>
            </a:br>
            <a:r>
              <a:rPr lang="en-US" altLang="en-US"/>
              <a:t>EV</a:t>
            </a:r>
            <a:r>
              <a:rPr lang="en-US" altLang="en-US" baseline="30000"/>
              <a:t>A</a:t>
            </a:r>
            <a:r>
              <a:rPr lang="en-US" altLang="en-US"/>
              <a:t>(a</a:t>
            </a:r>
            <a:r>
              <a:rPr lang="en-US" altLang="en-US" baseline="30000"/>
              <a:t>A</a:t>
            </a:r>
            <a:r>
              <a:rPr lang="en-US" altLang="en-US" baseline="-25000"/>
              <a:t>2</a:t>
            </a:r>
            <a:r>
              <a:rPr lang="en-US" altLang="en-US"/>
              <a:t>) = 4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+ 5(1 - 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) = 5 - 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 3 + 3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       </a:t>
            </a:r>
            <a:r>
              <a:rPr lang="en-US" altLang="en-US">
                <a:sym typeface="Symbol" panose="05050102010706020507" pitchFamily="18" charset="2"/>
              </a:rPr>
              <a:t>5 - 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 as  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    ½.</a:t>
            </a:r>
            <a:endParaRPr lang="en-US" altLang="en-US" baseline="-25000">
              <a:sym typeface="Symbol" panose="05050102010706020507" pitchFamily="18" charset="2"/>
            </a:endParaRPr>
          </a:p>
        </p:txBody>
      </p:sp>
      <p:sp>
        <p:nvSpPr>
          <p:cNvPr id="62483" name="Text Box 19">
            <a:extLst>
              <a:ext uri="{FF2B5EF4-FFF2-40B4-BE49-F238E27FC236}">
                <a16:creationId xmlns:a16="http://schemas.microsoft.com/office/drawing/2014/main" id="{1D0563F3-3642-4478-9C92-B0DDB1AAFD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6450" y="6057900"/>
            <a:ext cx="442913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lnSpc>
                <a:spcPct val="40000"/>
              </a:lnSpc>
            </a:pPr>
            <a:r>
              <a:rPr lang="en-US" altLang="en-US" sz="2800"/>
              <a:t>&gt;</a:t>
            </a:r>
            <a:br>
              <a:rPr lang="en-US" altLang="en-US" sz="2800"/>
            </a:br>
            <a:r>
              <a:rPr lang="en-US" altLang="en-US" sz="2800"/>
              <a:t>=</a:t>
            </a:r>
            <a:br>
              <a:rPr lang="en-US" altLang="en-US" sz="2800"/>
            </a:br>
            <a:r>
              <a:rPr lang="en-US" altLang="en-US" sz="2800"/>
              <a:t>&lt;</a:t>
            </a:r>
          </a:p>
        </p:txBody>
      </p:sp>
      <p:sp>
        <p:nvSpPr>
          <p:cNvPr id="62484" name="Text Box 20">
            <a:extLst>
              <a:ext uri="{FF2B5EF4-FFF2-40B4-BE49-F238E27FC236}">
                <a16:creationId xmlns:a16="http://schemas.microsoft.com/office/drawing/2014/main" id="{E623EBB1-5AC2-4896-9ACD-52A141696F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6275" y="6057900"/>
            <a:ext cx="442913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lnSpc>
                <a:spcPct val="40000"/>
              </a:lnSpc>
            </a:pPr>
            <a:r>
              <a:rPr lang="en-US" altLang="en-US" sz="2800"/>
              <a:t>&gt;</a:t>
            </a:r>
            <a:br>
              <a:rPr lang="en-US" altLang="en-US" sz="2800"/>
            </a:br>
            <a:r>
              <a:rPr lang="en-US" altLang="en-US" sz="2800"/>
              <a:t>=</a:t>
            </a:r>
            <a:br>
              <a:rPr lang="en-US" altLang="en-US" sz="2800"/>
            </a:br>
            <a:r>
              <a:rPr lang="en-US" altLang="en-US" sz="2800"/>
              <a:t>&lt;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">
            <a:extLst>
              <a:ext uri="{FF2B5EF4-FFF2-40B4-BE49-F238E27FC236}">
                <a16:creationId xmlns:a16="http://schemas.microsoft.com/office/drawing/2014/main" id="{0CE0810E-D98D-4CE9-B9CD-C6342C6EF0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63491" name="Text Box 17">
            <a:extLst>
              <a:ext uri="{FF2B5EF4-FFF2-40B4-BE49-F238E27FC236}">
                <a16:creationId xmlns:a16="http://schemas.microsoft.com/office/drawing/2014/main" id="{ED04EE9C-4F80-4C85-AB92-ADFDA6A685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4913" y="58547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th-TH" altLang="en-US" sz="1800" b="1"/>
          </a:p>
        </p:txBody>
      </p:sp>
      <p:grpSp>
        <p:nvGrpSpPr>
          <p:cNvPr id="63492" name="Group 21">
            <a:extLst>
              <a:ext uri="{FF2B5EF4-FFF2-40B4-BE49-F238E27FC236}">
                <a16:creationId xmlns:a16="http://schemas.microsoft.com/office/drawing/2014/main" id="{F1346625-767B-44EC-B124-A3EA040E3CD2}"/>
              </a:ext>
            </a:extLst>
          </p:cNvPr>
          <p:cNvGrpSpPr>
            <a:grpSpLocks/>
          </p:cNvGrpSpPr>
          <p:nvPr/>
        </p:nvGrpSpPr>
        <p:grpSpPr bwMode="auto">
          <a:xfrm>
            <a:off x="1879600" y="1854200"/>
            <a:ext cx="5688013" cy="1366838"/>
            <a:chOff x="482" y="3337"/>
            <a:chExt cx="3583" cy="861"/>
          </a:xfrm>
        </p:grpSpPr>
        <p:sp>
          <p:nvSpPr>
            <p:cNvPr id="63507" name="Text Box 18">
              <a:extLst>
                <a:ext uri="{FF2B5EF4-FFF2-40B4-BE49-F238E27FC236}">
                  <a16:creationId xmlns:a16="http://schemas.microsoft.com/office/drawing/2014/main" id="{B8B1358B-61A3-4134-A21A-12B08C0CE8F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2" y="3337"/>
              <a:ext cx="3583" cy="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/>
                <a:t>EV</a:t>
              </a:r>
              <a:r>
                <a:rPr lang="en-US" altLang="en-US" baseline="30000"/>
                <a:t>A</a:t>
              </a:r>
              <a:r>
                <a:rPr lang="en-US" altLang="en-US"/>
                <a:t>(a</a:t>
              </a:r>
              <a:r>
                <a:rPr lang="en-US" altLang="en-US" baseline="30000"/>
                <a:t>A</a:t>
              </a:r>
              <a:r>
                <a:rPr lang="en-US" altLang="en-US" baseline="-25000"/>
                <a:t>1</a:t>
              </a:r>
              <a:r>
                <a:rPr lang="en-US" altLang="en-US"/>
                <a:t>) = 6</a:t>
              </a:r>
              <a:r>
                <a:rPr lang="en-US" altLang="en-US">
                  <a:sym typeface="Symbol" panose="05050102010706020507" pitchFamily="18" charset="2"/>
                </a:rPr>
                <a:t></a:t>
              </a:r>
              <a:r>
                <a:rPr lang="en-US" altLang="en-US" baseline="30000">
                  <a:sym typeface="Symbol" panose="05050102010706020507" pitchFamily="18" charset="2"/>
                </a:rPr>
                <a:t>B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+ 3(1 - </a:t>
              </a:r>
              <a:r>
                <a:rPr lang="en-US" altLang="en-US" baseline="30000">
                  <a:sym typeface="Symbol" panose="05050102010706020507" pitchFamily="18" charset="2"/>
                </a:rPr>
                <a:t>B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) = 3 + 3</a:t>
              </a:r>
              <a:r>
                <a:rPr lang="en-US" altLang="en-US" baseline="30000">
                  <a:sym typeface="Symbol" panose="05050102010706020507" pitchFamily="18" charset="2"/>
                </a:rPr>
                <a:t>B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. </a:t>
              </a:r>
              <a:br>
                <a:rPr lang="en-US" altLang="en-US"/>
              </a:br>
              <a:r>
                <a:rPr lang="en-US" altLang="en-US"/>
                <a:t>EV</a:t>
              </a:r>
              <a:r>
                <a:rPr lang="en-US" altLang="en-US" baseline="30000"/>
                <a:t>A</a:t>
              </a:r>
              <a:r>
                <a:rPr lang="en-US" altLang="en-US"/>
                <a:t>(a</a:t>
              </a:r>
              <a:r>
                <a:rPr lang="en-US" altLang="en-US" baseline="30000"/>
                <a:t>A</a:t>
              </a:r>
              <a:r>
                <a:rPr lang="en-US" altLang="en-US" baseline="-25000"/>
                <a:t>2</a:t>
              </a:r>
              <a:r>
                <a:rPr lang="en-US" altLang="en-US"/>
                <a:t>) = 4</a:t>
              </a:r>
              <a:r>
                <a:rPr lang="en-US" altLang="en-US">
                  <a:sym typeface="Symbol" panose="05050102010706020507" pitchFamily="18" charset="2"/>
                </a:rPr>
                <a:t></a:t>
              </a:r>
              <a:r>
                <a:rPr lang="en-US" altLang="en-US" baseline="30000">
                  <a:sym typeface="Symbol" panose="05050102010706020507" pitchFamily="18" charset="2"/>
                </a:rPr>
                <a:t>B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+ 5(1 - </a:t>
              </a:r>
              <a:r>
                <a:rPr lang="en-US" altLang="en-US" baseline="30000">
                  <a:sym typeface="Symbol" panose="05050102010706020507" pitchFamily="18" charset="2"/>
                </a:rPr>
                <a:t>B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) = 5 - </a:t>
              </a:r>
              <a:r>
                <a:rPr lang="en-US" altLang="en-US" baseline="30000">
                  <a:sym typeface="Symbol" panose="05050102010706020507" pitchFamily="18" charset="2"/>
                </a:rPr>
                <a:t>B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.</a:t>
              </a:r>
              <a:br>
                <a:rPr lang="en-US" altLang="en-US">
                  <a:sym typeface="Symbol" panose="05050102010706020507" pitchFamily="18" charset="2"/>
                </a:rPr>
              </a:br>
              <a:r>
                <a:rPr lang="en-US" altLang="en-US">
                  <a:sym typeface="Symbol" panose="05050102010706020507" pitchFamily="18" charset="2"/>
                </a:rPr>
                <a:t> 3 + 3</a:t>
              </a:r>
              <a:r>
                <a:rPr lang="en-US" altLang="en-US" baseline="30000">
                  <a:sym typeface="Symbol" panose="05050102010706020507" pitchFamily="18" charset="2"/>
                </a:rPr>
                <a:t>B</a:t>
              </a:r>
              <a:r>
                <a:rPr lang="en-US" altLang="en-US" baseline="-25000">
                  <a:sym typeface="Symbol" panose="05050102010706020507" pitchFamily="18" charset="2"/>
                </a:rPr>
                <a:t>1       </a:t>
              </a:r>
              <a:r>
                <a:rPr lang="en-US" altLang="en-US">
                  <a:sym typeface="Symbol" panose="05050102010706020507" pitchFamily="18" charset="2"/>
                </a:rPr>
                <a:t>5 - </a:t>
              </a:r>
              <a:r>
                <a:rPr lang="en-US" altLang="en-US" baseline="30000">
                  <a:sym typeface="Symbol" panose="05050102010706020507" pitchFamily="18" charset="2"/>
                </a:rPr>
                <a:t>B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 as  </a:t>
              </a:r>
              <a:r>
                <a:rPr lang="en-US" altLang="en-US" baseline="30000">
                  <a:sym typeface="Symbol" panose="05050102010706020507" pitchFamily="18" charset="2"/>
                </a:rPr>
                <a:t>B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    ½.</a:t>
              </a:r>
              <a:endParaRPr lang="en-US" altLang="en-US" baseline="-25000">
                <a:sym typeface="Symbol" panose="05050102010706020507" pitchFamily="18" charset="2"/>
              </a:endParaRPr>
            </a:p>
          </p:txBody>
        </p:sp>
        <p:sp>
          <p:nvSpPr>
            <p:cNvPr id="63508" name="Text Box 19">
              <a:extLst>
                <a:ext uri="{FF2B5EF4-FFF2-40B4-BE49-F238E27FC236}">
                  <a16:creationId xmlns:a16="http://schemas.microsoft.com/office/drawing/2014/main" id="{F5E02C1D-32CD-45A4-BFFD-24A4E632B7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08" y="3816"/>
              <a:ext cx="279" cy="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lnSpc>
                  <a:spcPct val="40000"/>
                </a:lnSpc>
              </a:pPr>
              <a:r>
                <a:rPr lang="en-US" altLang="en-US" sz="2800"/>
                <a:t>&gt;</a:t>
              </a:r>
              <a:br>
                <a:rPr lang="en-US" altLang="en-US" sz="2800"/>
              </a:br>
              <a:r>
                <a:rPr lang="en-US" altLang="en-US" sz="2800"/>
                <a:t>=</a:t>
              </a:r>
              <a:br>
                <a:rPr lang="en-US" altLang="en-US" sz="2800"/>
              </a:br>
              <a:r>
                <a:rPr lang="en-US" altLang="en-US" sz="2800"/>
                <a:t>&lt;</a:t>
              </a:r>
            </a:p>
          </p:txBody>
        </p:sp>
        <p:sp>
          <p:nvSpPr>
            <p:cNvPr id="63509" name="Text Box 20">
              <a:extLst>
                <a:ext uri="{FF2B5EF4-FFF2-40B4-BE49-F238E27FC236}">
                  <a16:creationId xmlns:a16="http://schemas.microsoft.com/office/drawing/2014/main" id="{3C6FF069-A886-4645-BAC8-E76584D71A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26" y="3816"/>
              <a:ext cx="279" cy="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lnSpc>
                  <a:spcPct val="40000"/>
                </a:lnSpc>
              </a:pPr>
              <a:r>
                <a:rPr lang="en-US" altLang="en-US" sz="2800"/>
                <a:t>&gt;</a:t>
              </a:r>
              <a:br>
                <a:rPr lang="en-US" altLang="en-US" sz="2800"/>
              </a:br>
              <a:r>
                <a:rPr lang="en-US" altLang="en-US" sz="2800"/>
                <a:t>=</a:t>
              </a:r>
              <a:br>
                <a:rPr lang="en-US" altLang="en-US" sz="2800"/>
              </a:br>
              <a:r>
                <a:rPr lang="en-US" altLang="en-US" sz="2800"/>
                <a:t>&lt;</a:t>
              </a:r>
            </a:p>
          </p:txBody>
        </p:sp>
      </p:grpSp>
      <p:sp>
        <p:nvSpPr>
          <p:cNvPr id="63493" name="Line 22">
            <a:extLst>
              <a:ext uri="{FF2B5EF4-FFF2-40B4-BE49-F238E27FC236}">
                <a16:creationId xmlns:a16="http://schemas.microsoft.com/office/drawing/2014/main" id="{247A5B87-DF41-468E-B8EA-BC8C541BDD8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57400" y="354330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3494" name="Line 23">
            <a:extLst>
              <a:ext uri="{FF2B5EF4-FFF2-40B4-BE49-F238E27FC236}">
                <a16:creationId xmlns:a16="http://schemas.microsoft.com/office/drawing/2014/main" id="{3CE7917C-42E9-49F3-88B5-97A237E3DBEB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5829300"/>
            <a:ext cx="2743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3495" name="Text Box 24">
            <a:extLst>
              <a:ext uri="{FF2B5EF4-FFF2-40B4-BE49-F238E27FC236}">
                <a16:creationId xmlns:a16="http://schemas.microsoft.com/office/drawing/2014/main" id="{CB2770FD-EAA1-4122-BC5B-C754D9D28D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56229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63496" name="Text Box 25">
            <a:extLst>
              <a:ext uri="{FF2B5EF4-FFF2-40B4-BE49-F238E27FC236}">
                <a16:creationId xmlns:a16="http://schemas.microsoft.com/office/drawing/2014/main" id="{1313FA97-1C27-4ABB-8048-8913812D94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390900"/>
            <a:ext cx="584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A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63497" name="Text Box 26">
            <a:extLst>
              <a:ext uri="{FF2B5EF4-FFF2-40B4-BE49-F238E27FC236}">
                <a16:creationId xmlns:a16="http://schemas.microsoft.com/office/drawing/2014/main" id="{D510090C-CFAA-45C3-B171-54A9D2A934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338" y="58515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63498" name="Text Box 27">
            <a:extLst>
              <a:ext uri="{FF2B5EF4-FFF2-40B4-BE49-F238E27FC236}">
                <a16:creationId xmlns:a16="http://schemas.microsoft.com/office/drawing/2014/main" id="{9448D62C-CC98-4D3F-A0C6-72818459A8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0575" y="5753100"/>
            <a:ext cx="581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B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63499" name="Line 28">
            <a:extLst>
              <a:ext uri="{FF2B5EF4-FFF2-40B4-BE49-F238E27FC236}">
                <a16:creationId xmlns:a16="http://schemas.microsoft.com/office/drawing/2014/main" id="{7A05702B-58DD-4B11-B4CC-5F67E6E0A9A2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0005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3500" name="Line 29">
            <a:extLst>
              <a:ext uri="{FF2B5EF4-FFF2-40B4-BE49-F238E27FC236}">
                <a16:creationId xmlns:a16="http://schemas.microsoft.com/office/drawing/2014/main" id="{318CAC0A-655F-42C4-ABAD-D945B34394A0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2971800" y="49149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3501" name="Text Box 30">
            <a:extLst>
              <a:ext uri="{FF2B5EF4-FFF2-40B4-BE49-F238E27FC236}">
                <a16:creationId xmlns:a16="http://schemas.microsoft.com/office/drawing/2014/main" id="{28813CC3-2BBF-4FA9-8A37-53CB0AA94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5851525"/>
            <a:ext cx="3222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63502" name="Text Box 31">
            <a:extLst>
              <a:ext uri="{FF2B5EF4-FFF2-40B4-BE49-F238E27FC236}">
                <a16:creationId xmlns:a16="http://schemas.microsoft.com/office/drawing/2014/main" id="{96B5A961-078A-4B4F-9710-3AEC024A92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300990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A’s best response</a:t>
            </a:r>
          </a:p>
        </p:txBody>
      </p:sp>
      <p:sp>
        <p:nvSpPr>
          <p:cNvPr id="63503" name="Text Box 32">
            <a:extLst>
              <a:ext uri="{FF2B5EF4-FFF2-40B4-BE49-F238E27FC236}">
                <a16:creationId xmlns:a16="http://schemas.microsoft.com/office/drawing/2014/main" id="{07B09A53-2876-4899-8E9E-646C417734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9550" y="5851525"/>
            <a:ext cx="438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½</a:t>
            </a:r>
          </a:p>
        </p:txBody>
      </p:sp>
      <p:sp>
        <p:nvSpPr>
          <p:cNvPr id="63504" name="Text Box 33">
            <a:extLst>
              <a:ext uri="{FF2B5EF4-FFF2-40B4-BE49-F238E27FC236}">
                <a16:creationId xmlns:a16="http://schemas.microsoft.com/office/drawing/2014/main" id="{54C2BC29-6F8D-4FA3-8C67-66C5B6D857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3797300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63505" name="Line 35">
            <a:extLst>
              <a:ext uri="{FF2B5EF4-FFF2-40B4-BE49-F238E27FC236}">
                <a16:creationId xmlns:a16="http://schemas.microsoft.com/office/drawing/2014/main" id="{C9B38060-05EF-40FC-8B0E-D68F009DD956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2038350" y="4895850"/>
            <a:ext cx="18669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>
            <a:extLst>
              <a:ext uri="{FF2B5EF4-FFF2-40B4-BE49-F238E27FC236}">
                <a16:creationId xmlns:a16="http://schemas.microsoft.com/office/drawing/2014/main" id="{708F1B56-DFD4-4344-8A15-C87ED732A7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64515" name="Text Box 3">
            <a:extLst>
              <a:ext uri="{FF2B5EF4-FFF2-40B4-BE49-F238E27FC236}">
                <a16:creationId xmlns:a16="http://schemas.microsoft.com/office/drawing/2014/main" id="{74EAE816-053B-4CFC-9F7A-5E6A68B3E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4913" y="58547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th-TH" altLang="en-US" sz="1800" b="1"/>
          </a:p>
        </p:txBody>
      </p:sp>
      <p:grpSp>
        <p:nvGrpSpPr>
          <p:cNvPr id="64516" name="Group 4">
            <a:extLst>
              <a:ext uri="{FF2B5EF4-FFF2-40B4-BE49-F238E27FC236}">
                <a16:creationId xmlns:a16="http://schemas.microsoft.com/office/drawing/2014/main" id="{2B039F48-4F4E-48D2-8EA9-66D970D8F567}"/>
              </a:ext>
            </a:extLst>
          </p:cNvPr>
          <p:cNvGrpSpPr>
            <a:grpSpLocks/>
          </p:cNvGrpSpPr>
          <p:nvPr/>
        </p:nvGrpSpPr>
        <p:grpSpPr bwMode="auto">
          <a:xfrm>
            <a:off x="1879600" y="1854200"/>
            <a:ext cx="5688013" cy="1366838"/>
            <a:chOff x="482" y="3337"/>
            <a:chExt cx="3583" cy="861"/>
          </a:xfrm>
        </p:grpSpPr>
        <p:sp>
          <p:nvSpPr>
            <p:cNvPr id="64535" name="Text Box 5">
              <a:extLst>
                <a:ext uri="{FF2B5EF4-FFF2-40B4-BE49-F238E27FC236}">
                  <a16:creationId xmlns:a16="http://schemas.microsoft.com/office/drawing/2014/main" id="{C0D73C69-89BB-44E9-BC0B-4E4B38823D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2" y="3337"/>
              <a:ext cx="3583" cy="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/>
                <a:t>EV</a:t>
              </a:r>
              <a:r>
                <a:rPr lang="en-US" altLang="en-US" baseline="30000"/>
                <a:t>A</a:t>
              </a:r>
              <a:r>
                <a:rPr lang="en-US" altLang="en-US"/>
                <a:t>(a</a:t>
              </a:r>
              <a:r>
                <a:rPr lang="en-US" altLang="en-US" baseline="30000"/>
                <a:t>A</a:t>
              </a:r>
              <a:r>
                <a:rPr lang="en-US" altLang="en-US" baseline="-25000"/>
                <a:t>1</a:t>
              </a:r>
              <a:r>
                <a:rPr lang="en-US" altLang="en-US"/>
                <a:t>) = 6</a:t>
              </a:r>
              <a:r>
                <a:rPr lang="en-US" altLang="en-US">
                  <a:sym typeface="Symbol" panose="05050102010706020507" pitchFamily="18" charset="2"/>
                </a:rPr>
                <a:t></a:t>
              </a:r>
              <a:r>
                <a:rPr lang="en-US" altLang="en-US" baseline="30000">
                  <a:sym typeface="Symbol" panose="05050102010706020507" pitchFamily="18" charset="2"/>
                </a:rPr>
                <a:t>B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+ 3(1 - </a:t>
              </a:r>
              <a:r>
                <a:rPr lang="en-US" altLang="en-US" baseline="30000">
                  <a:sym typeface="Symbol" panose="05050102010706020507" pitchFamily="18" charset="2"/>
                </a:rPr>
                <a:t>B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) = 3 + 3</a:t>
              </a:r>
              <a:r>
                <a:rPr lang="en-US" altLang="en-US" baseline="30000">
                  <a:sym typeface="Symbol" panose="05050102010706020507" pitchFamily="18" charset="2"/>
                </a:rPr>
                <a:t>B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. </a:t>
              </a:r>
              <a:br>
                <a:rPr lang="en-US" altLang="en-US"/>
              </a:br>
              <a:r>
                <a:rPr lang="en-US" altLang="en-US"/>
                <a:t>EV</a:t>
              </a:r>
              <a:r>
                <a:rPr lang="en-US" altLang="en-US" baseline="30000"/>
                <a:t>A</a:t>
              </a:r>
              <a:r>
                <a:rPr lang="en-US" altLang="en-US"/>
                <a:t>(a</a:t>
              </a:r>
              <a:r>
                <a:rPr lang="en-US" altLang="en-US" baseline="30000"/>
                <a:t>A</a:t>
              </a:r>
              <a:r>
                <a:rPr lang="en-US" altLang="en-US" baseline="-25000"/>
                <a:t>2</a:t>
              </a:r>
              <a:r>
                <a:rPr lang="en-US" altLang="en-US"/>
                <a:t>) = 4</a:t>
              </a:r>
              <a:r>
                <a:rPr lang="en-US" altLang="en-US">
                  <a:sym typeface="Symbol" panose="05050102010706020507" pitchFamily="18" charset="2"/>
                </a:rPr>
                <a:t></a:t>
              </a:r>
              <a:r>
                <a:rPr lang="en-US" altLang="en-US" baseline="30000">
                  <a:sym typeface="Symbol" panose="05050102010706020507" pitchFamily="18" charset="2"/>
                </a:rPr>
                <a:t>B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+ 5(1 - </a:t>
              </a:r>
              <a:r>
                <a:rPr lang="en-US" altLang="en-US" baseline="30000">
                  <a:sym typeface="Symbol" panose="05050102010706020507" pitchFamily="18" charset="2"/>
                </a:rPr>
                <a:t>B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) = 5 - </a:t>
              </a:r>
              <a:r>
                <a:rPr lang="en-US" altLang="en-US" baseline="30000">
                  <a:sym typeface="Symbol" panose="05050102010706020507" pitchFamily="18" charset="2"/>
                </a:rPr>
                <a:t>B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.</a:t>
              </a:r>
              <a:br>
                <a:rPr lang="en-US" altLang="en-US">
                  <a:sym typeface="Symbol" panose="05050102010706020507" pitchFamily="18" charset="2"/>
                </a:rPr>
              </a:br>
              <a:r>
                <a:rPr lang="en-US" altLang="en-US">
                  <a:sym typeface="Symbol" panose="05050102010706020507" pitchFamily="18" charset="2"/>
                </a:rPr>
                <a:t> 3 + 3</a:t>
              </a:r>
              <a:r>
                <a:rPr lang="en-US" altLang="en-US" baseline="30000">
                  <a:sym typeface="Symbol" panose="05050102010706020507" pitchFamily="18" charset="2"/>
                </a:rPr>
                <a:t>B</a:t>
              </a:r>
              <a:r>
                <a:rPr lang="en-US" altLang="en-US" baseline="-25000">
                  <a:sym typeface="Symbol" panose="05050102010706020507" pitchFamily="18" charset="2"/>
                </a:rPr>
                <a:t>1       </a:t>
              </a:r>
              <a:r>
                <a:rPr lang="en-US" altLang="en-US">
                  <a:sym typeface="Symbol" panose="05050102010706020507" pitchFamily="18" charset="2"/>
                </a:rPr>
                <a:t>5 - </a:t>
              </a:r>
              <a:r>
                <a:rPr lang="en-US" altLang="en-US" baseline="30000">
                  <a:sym typeface="Symbol" panose="05050102010706020507" pitchFamily="18" charset="2"/>
                </a:rPr>
                <a:t>B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 as  </a:t>
              </a:r>
              <a:r>
                <a:rPr lang="en-US" altLang="en-US" baseline="30000">
                  <a:sym typeface="Symbol" panose="05050102010706020507" pitchFamily="18" charset="2"/>
                </a:rPr>
                <a:t>B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    ½.</a:t>
              </a:r>
              <a:endParaRPr lang="en-US" altLang="en-US" baseline="-25000">
                <a:sym typeface="Symbol" panose="05050102010706020507" pitchFamily="18" charset="2"/>
              </a:endParaRPr>
            </a:p>
          </p:txBody>
        </p:sp>
        <p:sp>
          <p:nvSpPr>
            <p:cNvPr id="64536" name="Text Box 6">
              <a:extLst>
                <a:ext uri="{FF2B5EF4-FFF2-40B4-BE49-F238E27FC236}">
                  <a16:creationId xmlns:a16="http://schemas.microsoft.com/office/drawing/2014/main" id="{39144511-E5F6-4105-A8EB-1E508F1955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08" y="3816"/>
              <a:ext cx="279" cy="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lnSpc>
                  <a:spcPct val="40000"/>
                </a:lnSpc>
              </a:pPr>
              <a:r>
                <a:rPr lang="en-US" altLang="en-US" sz="2800"/>
                <a:t>&gt;</a:t>
              </a:r>
              <a:br>
                <a:rPr lang="en-US" altLang="en-US" sz="2800"/>
              </a:br>
              <a:r>
                <a:rPr lang="en-US" altLang="en-US" sz="2800"/>
                <a:t>=</a:t>
              </a:r>
              <a:br>
                <a:rPr lang="en-US" altLang="en-US" sz="2800"/>
              </a:br>
              <a:r>
                <a:rPr lang="en-US" altLang="en-US" sz="2800"/>
                <a:t>&lt;</a:t>
              </a:r>
            </a:p>
          </p:txBody>
        </p:sp>
        <p:sp>
          <p:nvSpPr>
            <p:cNvPr id="64537" name="Text Box 7">
              <a:extLst>
                <a:ext uri="{FF2B5EF4-FFF2-40B4-BE49-F238E27FC236}">
                  <a16:creationId xmlns:a16="http://schemas.microsoft.com/office/drawing/2014/main" id="{8E604B4E-A30A-40B9-93CB-52C55FA482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26" y="3816"/>
              <a:ext cx="279" cy="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lnSpc>
                  <a:spcPct val="40000"/>
                </a:lnSpc>
              </a:pPr>
              <a:r>
                <a:rPr lang="en-US" altLang="en-US" sz="2800"/>
                <a:t>&gt;</a:t>
              </a:r>
              <a:br>
                <a:rPr lang="en-US" altLang="en-US" sz="2800"/>
              </a:br>
              <a:r>
                <a:rPr lang="en-US" altLang="en-US" sz="2800"/>
                <a:t>=</a:t>
              </a:r>
              <a:br>
                <a:rPr lang="en-US" altLang="en-US" sz="2800"/>
              </a:br>
              <a:r>
                <a:rPr lang="en-US" altLang="en-US" sz="2800"/>
                <a:t>&lt;</a:t>
              </a:r>
            </a:p>
          </p:txBody>
        </p:sp>
      </p:grpSp>
      <p:sp>
        <p:nvSpPr>
          <p:cNvPr id="64517" name="Line 8">
            <a:extLst>
              <a:ext uri="{FF2B5EF4-FFF2-40B4-BE49-F238E27FC236}">
                <a16:creationId xmlns:a16="http://schemas.microsoft.com/office/drawing/2014/main" id="{4E77D8D6-C713-4E66-BF1B-AEA02CEFF8F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57400" y="354330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4518" name="Line 9">
            <a:extLst>
              <a:ext uri="{FF2B5EF4-FFF2-40B4-BE49-F238E27FC236}">
                <a16:creationId xmlns:a16="http://schemas.microsoft.com/office/drawing/2014/main" id="{A0D14ED0-7DBB-4C80-8916-363277696AA6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5829300"/>
            <a:ext cx="2743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4519" name="Text Box 10">
            <a:extLst>
              <a:ext uri="{FF2B5EF4-FFF2-40B4-BE49-F238E27FC236}">
                <a16:creationId xmlns:a16="http://schemas.microsoft.com/office/drawing/2014/main" id="{9247B162-D202-488B-9412-53C584BB0D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56229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64520" name="Text Box 11">
            <a:extLst>
              <a:ext uri="{FF2B5EF4-FFF2-40B4-BE49-F238E27FC236}">
                <a16:creationId xmlns:a16="http://schemas.microsoft.com/office/drawing/2014/main" id="{30228B95-1522-452C-A8D4-7B04E9128A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390900"/>
            <a:ext cx="584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A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64521" name="Text Box 12">
            <a:extLst>
              <a:ext uri="{FF2B5EF4-FFF2-40B4-BE49-F238E27FC236}">
                <a16:creationId xmlns:a16="http://schemas.microsoft.com/office/drawing/2014/main" id="{D85E131A-FF29-4201-9358-5FF506D35F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338" y="58515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64522" name="Text Box 13">
            <a:extLst>
              <a:ext uri="{FF2B5EF4-FFF2-40B4-BE49-F238E27FC236}">
                <a16:creationId xmlns:a16="http://schemas.microsoft.com/office/drawing/2014/main" id="{293C430B-7D20-46EA-8214-B7D5E61A15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0575" y="5753100"/>
            <a:ext cx="581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B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64523" name="Line 14">
            <a:extLst>
              <a:ext uri="{FF2B5EF4-FFF2-40B4-BE49-F238E27FC236}">
                <a16:creationId xmlns:a16="http://schemas.microsoft.com/office/drawing/2014/main" id="{C54E5EA3-2B78-42E7-8E53-1682970E377E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0005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4524" name="Line 15">
            <a:extLst>
              <a:ext uri="{FF2B5EF4-FFF2-40B4-BE49-F238E27FC236}">
                <a16:creationId xmlns:a16="http://schemas.microsoft.com/office/drawing/2014/main" id="{997DF80E-7756-4C1C-9598-74F0CA79576A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2971800" y="49149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4525" name="Text Box 16">
            <a:extLst>
              <a:ext uri="{FF2B5EF4-FFF2-40B4-BE49-F238E27FC236}">
                <a16:creationId xmlns:a16="http://schemas.microsoft.com/office/drawing/2014/main" id="{81B9FB20-ACA1-4B1C-B9C8-763EE2D59D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5851525"/>
            <a:ext cx="3222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64526" name="Text Box 17">
            <a:extLst>
              <a:ext uri="{FF2B5EF4-FFF2-40B4-BE49-F238E27FC236}">
                <a16:creationId xmlns:a16="http://schemas.microsoft.com/office/drawing/2014/main" id="{FCC0FAC8-13C7-4D25-9226-E8F6640B45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300990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A’s best response</a:t>
            </a:r>
          </a:p>
        </p:txBody>
      </p:sp>
      <p:sp>
        <p:nvSpPr>
          <p:cNvPr id="64527" name="Text Box 18">
            <a:extLst>
              <a:ext uri="{FF2B5EF4-FFF2-40B4-BE49-F238E27FC236}">
                <a16:creationId xmlns:a16="http://schemas.microsoft.com/office/drawing/2014/main" id="{376FDB9C-58D1-4773-B597-27E82CB7D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9550" y="5851525"/>
            <a:ext cx="438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½</a:t>
            </a:r>
          </a:p>
        </p:txBody>
      </p:sp>
      <p:sp>
        <p:nvSpPr>
          <p:cNvPr id="64528" name="Text Box 19">
            <a:extLst>
              <a:ext uri="{FF2B5EF4-FFF2-40B4-BE49-F238E27FC236}">
                <a16:creationId xmlns:a16="http://schemas.microsoft.com/office/drawing/2014/main" id="{3C96A531-90BA-4570-BC6E-B0519DE043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3797300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64529" name="Line 20">
            <a:extLst>
              <a:ext uri="{FF2B5EF4-FFF2-40B4-BE49-F238E27FC236}">
                <a16:creationId xmlns:a16="http://schemas.microsoft.com/office/drawing/2014/main" id="{6D719B45-A220-44D8-AC9E-0C6BAFAFF6A1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2038350" y="4895850"/>
            <a:ext cx="18669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4530" name="Line 21">
            <a:extLst>
              <a:ext uri="{FF2B5EF4-FFF2-40B4-BE49-F238E27FC236}">
                <a16:creationId xmlns:a16="http://schemas.microsoft.com/office/drawing/2014/main" id="{8EA3F87E-0840-4107-8EB4-701064C71598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2038350" y="4895850"/>
            <a:ext cx="18669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4531" name="Line 22">
            <a:extLst>
              <a:ext uri="{FF2B5EF4-FFF2-40B4-BE49-F238E27FC236}">
                <a16:creationId xmlns:a16="http://schemas.microsoft.com/office/drawing/2014/main" id="{2FD2778A-2B73-4B97-A264-6164D83D9E91}"/>
              </a:ext>
            </a:extLst>
          </p:cNvPr>
          <p:cNvSpPr>
            <a:spLocks noChangeShapeType="1"/>
          </p:cNvSpPr>
          <p:nvPr/>
        </p:nvSpPr>
        <p:spPr bwMode="auto">
          <a:xfrm>
            <a:off x="2049463" y="5816600"/>
            <a:ext cx="922337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4532" name="Line 23">
            <a:extLst>
              <a:ext uri="{FF2B5EF4-FFF2-40B4-BE49-F238E27FC236}">
                <a16:creationId xmlns:a16="http://schemas.microsoft.com/office/drawing/2014/main" id="{7649714B-9613-4959-9841-1B75B1FD1E5A}"/>
              </a:ext>
            </a:extLst>
          </p:cNvPr>
          <p:cNvSpPr>
            <a:spLocks noChangeShapeType="1"/>
          </p:cNvSpPr>
          <p:nvPr/>
        </p:nvSpPr>
        <p:spPr bwMode="auto">
          <a:xfrm>
            <a:off x="2981325" y="4000500"/>
            <a:ext cx="914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4533" name="Line 24">
            <a:extLst>
              <a:ext uri="{FF2B5EF4-FFF2-40B4-BE49-F238E27FC236}">
                <a16:creationId xmlns:a16="http://schemas.microsoft.com/office/drawing/2014/main" id="{6720F4DA-08F3-498E-A99C-36E71AA4B95A}"/>
              </a:ext>
            </a:extLst>
          </p:cNvPr>
          <p:cNvSpPr>
            <a:spLocks noChangeShapeType="1"/>
          </p:cNvSpPr>
          <p:nvPr/>
        </p:nvSpPr>
        <p:spPr bwMode="auto">
          <a:xfrm>
            <a:off x="2984500" y="3971925"/>
            <a:ext cx="0" cy="1871663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>
            <a:extLst>
              <a:ext uri="{FF2B5EF4-FFF2-40B4-BE49-F238E27FC236}">
                <a16:creationId xmlns:a16="http://schemas.microsoft.com/office/drawing/2014/main" id="{8925DC46-FB25-4128-B8CA-31CD00895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3,1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C771FD8F-818B-4351-BAE8-3714974754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65540" name="Rectangle 4">
            <a:extLst>
              <a:ext uri="{FF2B5EF4-FFF2-40B4-BE49-F238E27FC236}">
                <a16:creationId xmlns:a16="http://schemas.microsoft.com/office/drawing/2014/main" id="{CD53B4C3-B083-4148-936C-B300F9F5F5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819400"/>
            <a:ext cx="3429000" cy="22098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65541" name="Line 5">
            <a:extLst>
              <a:ext uri="{FF2B5EF4-FFF2-40B4-BE49-F238E27FC236}">
                <a16:creationId xmlns:a16="http://schemas.microsoft.com/office/drawing/2014/main" id="{156D125F-A194-4D35-BE57-819A14E4898F}"/>
              </a:ext>
            </a:extLst>
          </p:cNvPr>
          <p:cNvSpPr>
            <a:spLocks noChangeShapeType="1"/>
          </p:cNvSpPr>
          <p:nvPr/>
        </p:nvSpPr>
        <p:spPr bwMode="auto">
          <a:xfrm>
            <a:off x="4013200" y="2819400"/>
            <a:ext cx="0" cy="2209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42" name="Line 6">
            <a:extLst>
              <a:ext uri="{FF2B5EF4-FFF2-40B4-BE49-F238E27FC236}">
                <a16:creationId xmlns:a16="http://schemas.microsoft.com/office/drawing/2014/main" id="{B7435F57-E5E3-4562-BB42-2A1757A4D6C8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4006850" y="2203450"/>
            <a:ext cx="0" cy="3416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43" name="Text Box 7">
            <a:extLst>
              <a:ext uri="{FF2B5EF4-FFF2-40B4-BE49-F238E27FC236}">
                <a16:creationId xmlns:a16="http://schemas.microsoft.com/office/drawing/2014/main" id="{3D37FEAB-36A7-44CF-B162-1C5EA2CE86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6,4</a:t>
            </a:r>
          </a:p>
        </p:txBody>
      </p:sp>
      <p:sp>
        <p:nvSpPr>
          <p:cNvPr id="65544" name="Text Box 8">
            <a:extLst>
              <a:ext uri="{FF2B5EF4-FFF2-40B4-BE49-F238E27FC236}">
                <a16:creationId xmlns:a16="http://schemas.microsoft.com/office/drawing/2014/main" id="{2941E01C-DCBA-44F7-8C18-911299D7E3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5,7</a:t>
            </a:r>
          </a:p>
        </p:txBody>
      </p:sp>
      <p:sp>
        <p:nvSpPr>
          <p:cNvPr id="65545" name="Text Box 9">
            <a:extLst>
              <a:ext uri="{FF2B5EF4-FFF2-40B4-BE49-F238E27FC236}">
                <a16:creationId xmlns:a16="http://schemas.microsoft.com/office/drawing/2014/main" id="{6FDAF1F4-338C-4B2D-A3AA-4E9F4600F4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4,3</a:t>
            </a:r>
          </a:p>
        </p:txBody>
      </p:sp>
      <p:sp>
        <p:nvSpPr>
          <p:cNvPr id="65546" name="Text Box 10">
            <a:extLst>
              <a:ext uri="{FF2B5EF4-FFF2-40B4-BE49-F238E27FC236}">
                <a16:creationId xmlns:a16="http://schemas.microsoft.com/office/drawing/2014/main" id="{1E35BAD6-DF82-496A-A4CD-49D736B41B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1384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65547" name="Text Box 11">
            <a:extLst>
              <a:ext uri="{FF2B5EF4-FFF2-40B4-BE49-F238E27FC236}">
                <a16:creationId xmlns:a16="http://schemas.microsoft.com/office/drawing/2014/main" id="{E4339ADB-5214-4BB6-BF2E-4F12F87150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42306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65548" name="Text Box 12">
            <a:extLst>
              <a:ext uri="{FF2B5EF4-FFF2-40B4-BE49-F238E27FC236}">
                <a16:creationId xmlns:a16="http://schemas.microsoft.com/office/drawing/2014/main" id="{D7D14293-6CF6-4059-ACFF-8329D2F92A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65549" name="Text Box 13">
            <a:extLst>
              <a:ext uri="{FF2B5EF4-FFF2-40B4-BE49-F238E27FC236}">
                <a16:creationId xmlns:a16="http://schemas.microsoft.com/office/drawing/2014/main" id="{9DEBEBA4-A627-405E-BED0-BC59BA026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65550" name="Text Box 14">
            <a:extLst>
              <a:ext uri="{FF2B5EF4-FFF2-40B4-BE49-F238E27FC236}">
                <a16:creationId xmlns:a16="http://schemas.microsoft.com/office/drawing/2014/main" id="{12A4D706-C5B5-4B9F-9496-D8CB6AE9FB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4525" y="1758950"/>
            <a:ext cx="1657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B</a:t>
            </a:r>
          </a:p>
        </p:txBody>
      </p:sp>
      <p:sp>
        <p:nvSpPr>
          <p:cNvPr id="65551" name="Text Box 15">
            <a:extLst>
              <a:ext uri="{FF2B5EF4-FFF2-40B4-BE49-F238E27FC236}">
                <a16:creationId xmlns:a16="http://schemas.microsoft.com/office/drawing/2014/main" id="{06480C24-6BE0-431E-831B-E9A7F36FFC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3657600"/>
            <a:ext cx="16557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A</a:t>
            </a:r>
          </a:p>
        </p:txBody>
      </p:sp>
      <p:sp>
        <p:nvSpPr>
          <p:cNvPr id="65552" name="Text Box 16">
            <a:extLst>
              <a:ext uri="{FF2B5EF4-FFF2-40B4-BE49-F238E27FC236}">
                <a16:creationId xmlns:a16="http://schemas.microsoft.com/office/drawing/2014/main" id="{91A1DD2F-B6F9-46C1-B67E-8D75D1E5BF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9300" y="1825625"/>
            <a:ext cx="311785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is the prob. that A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chooses a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is the prob. that B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chooses a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</a:t>
            </a:r>
          </a:p>
        </p:txBody>
      </p:sp>
      <p:sp>
        <p:nvSpPr>
          <p:cNvPr id="65553" name="Text Box 17">
            <a:extLst>
              <a:ext uri="{FF2B5EF4-FFF2-40B4-BE49-F238E27FC236}">
                <a16:creationId xmlns:a16="http://schemas.microsoft.com/office/drawing/2014/main" id="{0F1A41F7-588D-4278-ADA1-AA8A82C9A4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4913" y="58547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th-TH" altLang="en-US" sz="1800" b="1"/>
          </a:p>
        </p:txBody>
      </p:sp>
      <p:sp>
        <p:nvSpPr>
          <p:cNvPr id="65554" name="Text Box 18">
            <a:extLst>
              <a:ext uri="{FF2B5EF4-FFF2-40B4-BE49-F238E27FC236}">
                <a16:creationId xmlns:a16="http://schemas.microsoft.com/office/drawing/2014/main" id="{443C7C3C-C65C-4BCC-9B8C-B189B3856B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175" y="5295900"/>
            <a:ext cx="19843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EV</a:t>
            </a:r>
            <a:r>
              <a:rPr lang="en-US" altLang="en-US" baseline="30000"/>
              <a:t>B</a:t>
            </a:r>
            <a:r>
              <a:rPr lang="en-US" altLang="en-US"/>
              <a:t>(a</a:t>
            </a:r>
            <a:r>
              <a:rPr lang="en-US" altLang="en-US" baseline="30000"/>
              <a:t>B</a:t>
            </a:r>
            <a:r>
              <a:rPr lang="en-US" altLang="en-US" baseline="-25000"/>
              <a:t>1</a:t>
            </a:r>
            <a:r>
              <a:rPr lang="en-US" altLang="en-US"/>
              <a:t>) = ??</a:t>
            </a:r>
            <a:br>
              <a:rPr lang="en-US" altLang="en-US"/>
            </a:br>
            <a:r>
              <a:rPr lang="en-US" altLang="en-US"/>
              <a:t>EV</a:t>
            </a:r>
            <a:r>
              <a:rPr lang="en-US" altLang="en-US" baseline="30000"/>
              <a:t>B</a:t>
            </a:r>
            <a:r>
              <a:rPr lang="en-US" altLang="en-US"/>
              <a:t>(a</a:t>
            </a:r>
            <a:r>
              <a:rPr lang="en-US" altLang="en-US" baseline="30000"/>
              <a:t>B</a:t>
            </a:r>
            <a:r>
              <a:rPr lang="en-US" altLang="en-US" baseline="-25000"/>
              <a:t>2</a:t>
            </a:r>
            <a:r>
              <a:rPr lang="en-US" altLang="en-US"/>
              <a:t>) = ??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2">
            <a:extLst>
              <a:ext uri="{FF2B5EF4-FFF2-40B4-BE49-F238E27FC236}">
                <a16:creationId xmlns:a16="http://schemas.microsoft.com/office/drawing/2014/main" id="{5F093209-5641-42B3-8861-7D80685F53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3,1</a:t>
            </a: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FC5C2510-1E83-4D13-A892-AFF6BB9E67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66564" name="Rectangle 4">
            <a:extLst>
              <a:ext uri="{FF2B5EF4-FFF2-40B4-BE49-F238E27FC236}">
                <a16:creationId xmlns:a16="http://schemas.microsoft.com/office/drawing/2014/main" id="{C72B624D-7FD0-41F6-AF05-C864ADE1A0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819400"/>
            <a:ext cx="3429000" cy="22098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66565" name="Line 5">
            <a:extLst>
              <a:ext uri="{FF2B5EF4-FFF2-40B4-BE49-F238E27FC236}">
                <a16:creationId xmlns:a16="http://schemas.microsoft.com/office/drawing/2014/main" id="{F8F28EDB-C731-4B10-918D-372C852A2466}"/>
              </a:ext>
            </a:extLst>
          </p:cNvPr>
          <p:cNvSpPr>
            <a:spLocks noChangeShapeType="1"/>
          </p:cNvSpPr>
          <p:nvPr/>
        </p:nvSpPr>
        <p:spPr bwMode="auto">
          <a:xfrm>
            <a:off x="4013200" y="2819400"/>
            <a:ext cx="0" cy="2209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6566" name="Line 6">
            <a:extLst>
              <a:ext uri="{FF2B5EF4-FFF2-40B4-BE49-F238E27FC236}">
                <a16:creationId xmlns:a16="http://schemas.microsoft.com/office/drawing/2014/main" id="{A35A19D6-E42C-439D-83D8-008753275000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4006850" y="2203450"/>
            <a:ext cx="0" cy="3416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6567" name="Text Box 7">
            <a:extLst>
              <a:ext uri="{FF2B5EF4-FFF2-40B4-BE49-F238E27FC236}">
                <a16:creationId xmlns:a16="http://schemas.microsoft.com/office/drawing/2014/main" id="{AE92F05B-EEB2-42E4-91DE-69E7C963ED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6,</a:t>
            </a:r>
            <a:r>
              <a:rPr lang="en-US" altLang="en-US" sz="2800" b="1">
                <a:solidFill>
                  <a:srgbClr val="33CC33"/>
                </a:solidFill>
              </a:rPr>
              <a:t>4</a:t>
            </a:r>
          </a:p>
        </p:txBody>
      </p:sp>
      <p:sp>
        <p:nvSpPr>
          <p:cNvPr id="66568" name="Text Box 8">
            <a:extLst>
              <a:ext uri="{FF2B5EF4-FFF2-40B4-BE49-F238E27FC236}">
                <a16:creationId xmlns:a16="http://schemas.microsoft.com/office/drawing/2014/main" id="{7F447442-33EB-447E-806B-FAE634D073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5,7</a:t>
            </a:r>
          </a:p>
        </p:txBody>
      </p:sp>
      <p:sp>
        <p:nvSpPr>
          <p:cNvPr id="66569" name="Text Box 9">
            <a:extLst>
              <a:ext uri="{FF2B5EF4-FFF2-40B4-BE49-F238E27FC236}">
                <a16:creationId xmlns:a16="http://schemas.microsoft.com/office/drawing/2014/main" id="{09C83055-D4AD-48C0-9102-C0220D47F1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4,</a:t>
            </a:r>
            <a:r>
              <a:rPr lang="en-US" altLang="en-US" sz="2800" b="1">
                <a:solidFill>
                  <a:srgbClr val="33CC33"/>
                </a:solidFill>
              </a:rPr>
              <a:t>3</a:t>
            </a:r>
          </a:p>
        </p:txBody>
      </p:sp>
      <p:sp>
        <p:nvSpPr>
          <p:cNvPr id="66570" name="Text Box 10">
            <a:extLst>
              <a:ext uri="{FF2B5EF4-FFF2-40B4-BE49-F238E27FC236}">
                <a16:creationId xmlns:a16="http://schemas.microsoft.com/office/drawing/2014/main" id="{707E8F09-0E86-49D2-9F86-D2E5FB21BE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1384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66571" name="Text Box 11">
            <a:extLst>
              <a:ext uri="{FF2B5EF4-FFF2-40B4-BE49-F238E27FC236}">
                <a16:creationId xmlns:a16="http://schemas.microsoft.com/office/drawing/2014/main" id="{DD7805BB-FBFF-4FC3-B53A-61309D7972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42306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66572" name="Text Box 12">
            <a:extLst>
              <a:ext uri="{FF2B5EF4-FFF2-40B4-BE49-F238E27FC236}">
                <a16:creationId xmlns:a16="http://schemas.microsoft.com/office/drawing/2014/main" id="{2ED6ACF3-416C-49B3-974B-DA4EA7AB8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66573" name="Text Box 13">
            <a:extLst>
              <a:ext uri="{FF2B5EF4-FFF2-40B4-BE49-F238E27FC236}">
                <a16:creationId xmlns:a16="http://schemas.microsoft.com/office/drawing/2014/main" id="{AF85D679-F5C9-4FD1-8B81-505CF02A89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66574" name="Text Box 14">
            <a:extLst>
              <a:ext uri="{FF2B5EF4-FFF2-40B4-BE49-F238E27FC236}">
                <a16:creationId xmlns:a16="http://schemas.microsoft.com/office/drawing/2014/main" id="{55D4C087-6FA7-4F8E-BE71-143D13DBC1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4525" y="1758950"/>
            <a:ext cx="1657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B</a:t>
            </a:r>
          </a:p>
        </p:txBody>
      </p:sp>
      <p:sp>
        <p:nvSpPr>
          <p:cNvPr id="66575" name="Text Box 15">
            <a:extLst>
              <a:ext uri="{FF2B5EF4-FFF2-40B4-BE49-F238E27FC236}">
                <a16:creationId xmlns:a16="http://schemas.microsoft.com/office/drawing/2014/main" id="{11E1FC82-465D-4DC7-923F-F063E472F9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3657600"/>
            <a:ext cx="16557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A</a:t>
            </a:r>
          </a:p>
        </p:txBody>
      </p:sp>
      <p:sp>
        <p:nvSpPr>
          <p:cNvPr id="66576" name="Text Box 16">
            <a:extLst>
              <a:ext uri="{FF2B5EF4-FFF2-40B4-BE49-F238E27FC236}">
                <a16:creationId xmlns:a16="http://schemas.microsoft.com/office/drawing/2014/main" id="{AA134ECC-89DB-42A7-B603-D73BD2D936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9300" y="1825625"/>
            <a:ext cx="311785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is the prob. that A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chooses a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is the prob. that B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chooses a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</a:t>
            </a:r>
          </a:p>
        </p:txBody>
      </p:sp>
      <p:sp>
        <p:nvSpPr>
          <p:cNvPr id="66577" name="Text Box 17">
            <a:extLst>
              <a:ext uri="{FF2B5EF4-FFF2-40B4-BE49-F238E27FC236}">
                <a16:creationId xmlns:a16="http://schemas.microsoft.com/office/drawing/2014/main" id="{C9726C22-8262-4026-8A36-4D39BCB2A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4913" y="58547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th-TH" altLang="en-US" sz="1800" b="1"/>
          </a:p>
        </p:txBody>
      </p:sp>
      <p:sp>
        <p:nvSpPr>
          <p:cNvPr id="66578" name="Text Box 18">
            <a:extLst>
              <a:ext uri="{FF2B5EF4-FFF2-40B4-BE49-F238E27FC236}">
                <a16:creationId xmlns:a16="http://schemas.microsoft.com/office/drawing/2014/main" id="{313D9C62-0959-41DC-9010-7CD0BADBDF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175" y="5297488"/>
            <a:ext cx="55245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EV</a:t>
            </a:r>
            <a:r>
              <a:rPr lang="en-US" altLang="en-US" baseline="30000"/>
              <a:t>B</a:t>
            </a:r>
            <a:r>
              <a:rPr lang="en-US" altLang="en-US"/>
              <a:t>(a</a:t>
            </a:r>
            <a:r>
              <a:rPr lang="en-US" altLang="en-US" baseline="30000"/>
              <a:t>B</a:t>
            </a:r>
            <a:r>
              <a:rPr lang="en-US" altLang="en-US" baseline="-25000"/>
              <a:t>1</a:t>
            </a:r>
            <a:r>
              <a:rPr lang="en-US" altLang="en-US"/>
              <a:t>) = 4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+ 3(1 - 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) = 3 + 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 </a:t>
            </a:r>
            <a:br>
              <a:rPr lang="en-US" altLang="en-US"/>
            </a:br>
            <a:r>
              <a:rPr lang="en-US" altLang="en-US"/>
              <a:t>EV</a:t>
            </a:r>
            <a:r>
              <a:rPr lang="en-US" altLang="en-US" baseline="30000"/>
              <a:t>B</a:t>
            </a:r>
            <a:r>
              <a:rPr lang="en-US" altLang="en-US"/>
              <a:t>(a</a:t>
            </a:r>
            <a:r>
              <a:rPr lang="en-US" altLang="en-US" baseline="30000"/>
              <a:t>B</a:t>
            </a:r>
            <a:r>
              <a:rPr lang="en-US" altLang="en-US" baseline="-25000"/>
              <a:t>2</a:t>
            </a:r>
            <a:r>
              <a:rPr lang="en-US" altLang="en-US"/>
              <a:t>) = ??</a:t>
            </a:r>
            <a:r>
              <a:rPr lang="en-US" altLang="en-US">
                <a:sym typeface="Symbol" panose="05050102010706020507" pitchFamily="18" charset="2"/>
              </a:rPr>
              <a:t>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>
            <a:extLst>
              <a:ext uri="{FF2B5EF4-FFF2-40B4-BE49-F238E27FC236}">
                <a16:creationId xmlns:a16="http://schemas.microsoft.com/office/drawing/2014/main" id="{DC52E575-0D4F-4E24-B6B1-37608581B7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3,</a:t>
            </a:r>
            <a:r>
              <a:rPr lang="en-US" altLang="en-US" sz="2800" b="1">
                <a:solidFill>
                  <a:srgbClr val="33CC33"/>
                </a:solidFill>
              </a:rPr>
              <a:t>1</a:t>
            </a:r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2584A9CF-4165-4079-A2D8-339E722953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67588" name="Rectangle 4">
            <a:extLst>
              <a:ext uri="{FF2B5EF4-FFF2-40B4-BE49-F238E27FC236}">
                <a16:creationId xmlns:a16="http://schemas.microsoft.com/office/drawing/2014/main" id="{D2BBEDD9-3B6B-45A7-987D-9331A12209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819400"/>
            <a:ext cx="3429000" cy="22098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67589" name="Line 5">
            <a:extLst>
              <a:ext uri="{FF2B5EF4-FFF2-40B4-BE49-F238E27FC236}">
                <a16:creationId xmlns:a16="http://schemas.microsoft.com/office/drawing/2014/main" id="{6DB9328C-CE24-4C16-96E9-C82DBECC0687}"/>
              </a:ext>
            </a:extLst>
          </p:cNvPr>
          <p:cNvSpPr>
            <a:spLocks noChangeShapeType="1"/>
          </p:cNvSpPr>
          <p:nvPr/>
        </p:nvSpPr>
        <p:spPr bwMode="auto">
          <a:xfrm>
            <a:off x="4013200" y="2819400"/>
            <a:ext cx="0" cy="2209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590" name="Line 6">
            <a:extLst>
              <a:ext uri="{FF2B5EF4-FFF2-40B4-BE49-F238E27FC236}">
                <a16:creationId xmlns:a16="http://schemas.microsoft.com/office/drawing/2014/main" id="{2F03954E-528F-4D79-B530-71E776DC0689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4006850" y="2203450"/>
            <a:ext cx="0" cy="3416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591" name="Text Box 7">
            <a:extLst>
              <a:ext uri="{FF2B5EF4-FFF2-40B4-BE49-F238E27FC236}">
                <a16:creationId xmlns:a16="http://schemas.microsoft.com/office/drawing/2014/main" id="{77D05C80-0DC5-4ECD-A755-AB12C579D1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6,4</a:t>
            </a:r>
          </a:p>
        </p:txBody>
      </p:sp>
      <p:sp>
        <p:nvSpPr>
          <p:cNvPr id="67592" name="Text Box 8">
            <a:extLst>
              <a:ext uri="{FF2B5EF4-FFF2-40B4-BE49-F238E27FC236}">
                <a16:creationId xmlns:a16="http://schemas.microsoft.com/office/drawing/2014/main" id="{0BB5C86A-D367-4C22-B205-BB24CBCDEF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5,</a:t>
            </a:r>
            <a:r>
              <a:rPr lang="en-US" altLang="en-US" sz="2800" b="1">
                <a:solidFill>
                  <a:srgbClr val="33CC33"/>
                </a:solidFill>
              </a:rPr>
              <a:t>7</a:t>
            </a:r>
          </a:p>
        </p:txBody>
      </p:sp>
      <p:sp>
        <p:nvSpPr>
          <p:cNvPr id="67593" name="Text Box 9">
            <a:extLst>
              <a:ext uri="{FF2B5EF4-FFF2-40B4-BE49-F238E27FC236}">
                <a16:creationId xmlns:a16="http://schemas.microsoft.com/office/drawing/2014/main" id="{C4761E72-6F99-42BB-980F-6111F5E297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4,3</a:t>
            </a:r>
          </a:p>
        </p:txBody>
      </p:sp>
      <p:sp>
        <p:nvSpPr>
          <p:cNvPr id="67594" name="Text Box 10">
            <a:extLst>
              <a:ext uri="{FF2B5EF4-FFF2-40B4-BE49-F238E27FC236}">
                <a16:creationId xmlns:a16="http://schemas.microsoft.com/office/drawing/2014/main" id="{100F0C88-ECE5-4CBE-9D9A-886793A008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1384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67595" name="Text Box 11">
            <a:extLst>
              <a:ext uri="{FF2B5EF4-FFF2-40B4-BE49-F238E27FC236}">
                <a16:creationId xmlns:a16="http://schemas.microsoft.com/office/drawing/2014/main" id="{91F50779-324E-46E8-8985-71D7FDDC9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42306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67596" name="Text Box 12">
            <a:extLst>
              <a:ext uri="{FF2B5EF4-FFF2-40B4-BE49-F238E27FC236}">
                <a16:creationId xmlns:a16="http://schemas.microsoft.com/office/drawing/2014/main" id="{E7C51F1A-2BE2-4B6D-BC1B-1BB078DAE8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67597" name="Text Box 13">
            <a:extLst>
              <a:ext uri="{FF2B5EF4-FFF2-40B4-BE49-F238E27FC236}">
                <a16:creationId xmlns:a16="http://schemas.microsoft.com/office/drawing/2014/main" id="{EB6951F5-120B-4EDF-989F-ACD47FAD50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67598" name="Text Box 14">
            <a:extLst>
              <a:ext uri="{FF2B5EF4-FFF2-40B4-BE49-F238E27FC236}">
                <a16:creationId xmlns:a16="http://schemas.microsoft.com/office/drawing/2014/main" id="{5668B99A-61D0-46AF-AAA9-56A5F8E4EF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4525" y="1758950"/>
            <a:ext cx="1657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B</a:t>
            </a:r>
          </a:p>
        </p:txBody>
      </p:sp>
      <p:sp>
        <p:nvSpPr>
          <p:cNvPr id="67599" name="Text Box 15">
            <a:extLst>
              <a:ext uri="{FF2B5EF4-FFF2-40B4-BE49-F238E27FC236}">
                <a16:creationId xmlns:a16="http://schemas.microsoft.com/office/drawing/2014/main" id="{66AED5C0-63EB-40D9-B22D-35578FCFF6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3657600"/>
            <a:ext cx="16557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A</a:t>
            </a:r>
          </a:p>
        </p:txBody>
      </p:sp>
      <p:sp>
        <p:nvSpPr>
          <p:cNvPr id="67600" name="Text Box 16">
            <a:extLst>
              <a:ext uri="{FF2B5EF4-FFF2-40B4-BE49-F238E27FC236}">
                <a16:creationId xmlns:a16="http://schemas.microsoft.com/office/drawing/2014/main" id="{98ABE325-4149-40BA-AD1D-4FAA00C3A9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9300" y="1825625"/>
            <a:ext cx="311785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is the prob. that A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chooses a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is the prob. that B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chooses a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</a:t>
            </a:r>
          </a:p>
        </p:txBody>
      </p:sp>
      <p:sp>
        <p:nvSpPr>
          <p:cNvPr id="67601" name="Text Box 17">
            <a:extLst>
              <a:ext uri="{FF2B5EF4-FFF2-40B4-BE49-F238E27FC236}">
                <a16:creationId xmlns:a16="http://schemas.microsoft.com/office/drawing/2014/main" id="{3489DEBB-514A-49F3-9AE3-D56973E6F1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4913" y="58547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th-TH" altLang="en-US" sz="1800" b="1"/>
          </a:p>
        </p:txBody>
      </p:sp>
      <p:sp>
        <p:nvSpPr>
          <p:cNvPr id="67602" name="Text Box 18">
            <a:extLst>
              <a:ext uri="{FF2B5EF4-FFF2-40B4-BE49-F238E27FC236}">
                <a16:creationId xmlns:a16="http://schemas.microsoft.com/office/drawing/2014/main" id="{BD643BF1-C4FD-4238-B1C8-B0DE15F8B3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175" y="5297488"/>
            <a:ext cx="55245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EV</a:t>
            </a:r>
            <a:r>
              <a:rPr lang="en-US" altLang="en-US" baseline="30000"/>
              <a:t>B</a:t>
            </a:r>
            <a:r>
              <a:rPr lang="en-US" altLang="en-US"/>
              <a:t>(a</a:t>
            </a:r>
            <a:r>
              <a:rPr lang="en-US" altLang="en-US" baseline="30000"/>
              <a:t>B</a:t>
            </a:r>
            <a:r>
              <a:rPr lang="en-US" altLang="en-US" baseline="-25000"/>
              <a:t>1</a:t>
            </a:r>
            <a:r>
              <a:rPr lang="en-US" altLang="en-US"/>
              <a:t>) = 4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+ 3(1 - 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) = 4 + 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 </a:t>
            </a:r>
            <a:br>
              <a:rPr lang="en-US" altLang="en-US"/>
            </a:br>
            <a:r>
              <a:rPr lang="en-US" altLang="en-US"/>
              <a:t>EV</a:t>
            </a:r>
            <a:r>
              <a:rPr lang="en-US" altLang="en-US" baseline="30000"/>
              <a:t>B</a:t>
            </a:r>
            <a:r>
              <a:rPr lang="en-US" altLang="en-US"/>
              <a:t>(a</a:t>
            </a:r>
            <a:r>
              <a:rPr lang="en-US" altLang="en-US" baseline="30000"/>
              <a:t>B</a:t>
            </a:r>
            <a:r>
              <a:rPr lang="en-US" altLang="en-US" baseline="-25000"/>
              <a:t>2</a:t>
            </a:r>
            <a:r>
              <a:rPr lang="en-US" altLang="en-US"/>
              <a:t>) = 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+ 7(1 - 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) = 7 - 6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 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>
            <a:extLst>
              <a:ext uri="{FF2B5EF4-FFF2-40B4-BE49-F238E27FC236}">
                <a16:creationId xmlns:a16="http://schemas.microsoft.com/office/drawing/2014/main" id="{4AF2FB36-59B7-4CDD-92BC-4555B824DA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3,1</a:t>
            </a: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CF9B03FA-D431-4988-BC64-4EAAA7F4B65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68612" name="Rectangle 4">
            <a:extLst>
              <a:ext uri="{FF2B5EF4-FFF2-40B4-BE49-F238E27FC236}">
                <a16:creationId xmlns:a16="http://schemas.microsoft.com/office/drawing/2014/main" id="{3D5851BC-AE34-452F-9F2D-4AB3C17754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819400"/>
            <a:ext cx="3429000" cy="22098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68613" name="Line 5">
            <a:extLst>
              <a:ext uri="{FF2B5EF4-FFF2-40B4-BE49-F238E27FC236}">
                <a16:creationId xmlns:a16="http://schemas.microsoft.com/office/drawing/2014/main" id="{40B73C86-D434-4713-B86B-D2F84E251B0C}"/>
              </a:ext>
            </a:extLst>
          </p:cNvPr>
          <p:cNvSpPr>
            <a:spLocks noChangeShapeType="1"/>
          </p:cNvSpPr>
          <p:nvPr/>
        </p:nvSpPr>
        <p:spPr bwMode="auto">
          <a:xfrm>
            <a:off x="4013200" y="2819400"/>
            <a:ext cx="0" cy="2209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614" name="Line 6">
            <a:extLst>
              <a:ext uri="{FF2B5EF4-FFF2-40B4-BE49-F238E27FC236}">
                <a16:creationId xmlns:a16="http://schemas.microsoft.com/office/drawing/2014/main" id="{61EBFD5F-33C5-4F1F-8BF0-5E3BC5578C4F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4006850" y="2203450"/>
            <a:ext cx="0" cy="3416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615" name="Text Box 7">
            <a:extLst>
              <a:ext uri="{FF2B5EF4-FFF2-40B4-BE49-F238E27FC236}">
                <a16:creationId xmlns:a16="http://schemas.microsoft.com/office/drawing/2014/main" id="{E8130F94-0E54-4717-B1A2-3B1B707338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311785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6,4</a:t>
            </a:r>
          </a:p>
        </p:txBody>
      </p:sp>
      <p:sp>
        <p:nvSpPr>
          <p:cNvPr id="68616" name="Text Box 8">
            <a:extLst>
              <a:ext uri="{FF2B5EF4-FFF2-40B4-BE49-F238E27FC236}">
                <a16:creationId xmlns:a16="http://schemas.microsoft.com/office/drawing/2014/main" id="{EA3F5F2C-4FB3-45E8-9D35-A5E85817DB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400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5,7</a:t>
            </a:r>
          </a:p>
        </p:txBody>
      </p:sp>
      <p:sp>
        <p:nvSpPr>
          <p:cNvPr id="68617" name="Text Box 9">
            <a:extLst>
              <a:ext uri="{FF2B5EF4-FFF2-40B4-BE49-F238E27FC236}">
                <a16:creationId xmlns:a16="http://schemas.microsoft.com/office/drawing/2014/main" id="{579D8DCA-C1EF-44AC-ADD2-ED7607B4E8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5" y="4229100"/>
            <a:ext cx="749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4,3</a:t>
            </a:r>
          </a:p>
        </p:txBody>
      </p:sp>
      <p:sp>
        <p:nvSpPr>
          <p:cNvPr id="68618" name="Text Box 10">
            <a:extLst>
              <a:ext uri="{FF2B5EF4-FFF2-40B4-BE49-F238E27FC236}">
                <a16:creationId xmlns:a16="http://schemas.microsoft.com/office/drawing/2014/main" id="{4DA94282-E46A-4D07-BD27-6141A6E701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1384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68619" name="Text Box 11">
            <a:extLst>
              <a:ext uri="{FF2B5EF4-FFF2-40B4-BE49-F238E27FC236}">
                <a16:creationId xmlns:a16="http://schemas.microsoft.com/office/drawing/2014/main" id="{FF50BAA9-1611-4429-9BF0-14A86D7FB7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4230688"/>
            <a:ext cx="715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A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68620" name="Text Box 12">
            <a:extLst>
              <a:ext uri="{FF2B5EF4-FFF2-40B4-BE49-F238E27FC236}">
                <a16:creationId xmlns:a16="http://schemas.microsoft.com/office/drawing/2014/main" id="{9F0D6597-322D-44C8-8327-2107BEF08B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1</a:t>
            </a:r>
            <a:endParaRPr lang="en-US" altLang="en-US" sz="2800" b="1"/>
          </a:p>
        </p:txBody>
      </p:sp>
      <p:sp>
        <p:nvSpPr>
          <p:cNvPr id="68621" name="Text Box 13">
            <a:extLst>
              <a:ext uri="{FF2B5EF4-FFF2-40B4-BE49-F238E27FC236}">
                <a16:creationId xmlns:a16="http://schemas.microsoft.com/office/drawing/2014/main" id="{48EBC918-AC70-4823-9617-37114677D3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2209800"/>
            <a:ext cx="715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a</a:t>
            </a:r>
            <a:r>
              <a:rPr lang="en-US" altLang="en-US" sz="2800" b="1" baseline="30000"/>
              <a:t>B</a:t>
            </a:r>
            <a:r>
              <a:rPr lang="en-US" altLang="en-US" sz="2800" b="1" baseline="-25000"/>
              <a:t>2</a:t>
            </a:r>
            <a:endParaRPr lang="en-US" altLang="en-US" sz="2800" b="1"/>
          </a:p>
        </p:txBody>
      </p:sp>
      <p:sp>
        <p:nvSpPr>
          <p:cNvPr id="68622" name="Text Box 14">
            <a:extLst>
              <a:ext uri="{FF2B5EF4-FFF2-40B4-BE49-F238E27FC236}">
                <a16:creationId xmlns:a16="http://schemas.microsoft.com/office/drawing/2014/main" id="{ACF62C78-D293-4607-BE77-9E1373A6FF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4525" y="1758950"/>
            <a:ext cx="1657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B</a:t>
            </a:r>
          </a:p>
        </p:txBody>
      </p:sp>
      <p:sp>
        <p:nvSpPr>
          <p:cNvPr id="68623" name="Text Box 15">
            <a:extLst>
              <a:ext uri="{FF2B5EF4-FFF2-40B4-BE49-F238E27FC236}">
                <a16:creationId xmlns:a16="http://schemas.microsoft.com/office/drawing/2014/main" id="{8D25CEB3-D59F-42D8-958F-3B03F8EB6B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3657600"/>
            <a:ext cx="16557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 b="1"/>
              <a:t>Player A</a:t>
            </a:r>
          </a:p>
        </p:txBody>
      </p:sp>
      <p:sp>
        <p:nvSpPr>
          <p:cNvPr id="68624" name="Text Box 16">
            <a:extLst>
              <a:ext uri="{FF2B5EF4-FFF2-40B4-BE49-F238E27FC236}">
                <a16:creationId xmlns:a16="http://schemas.microsoft.com/office/drawing/2014/main" id="{250C3B51-C00F-4BEC-AE68-D96A9BA2B7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9300" y="1825625"/>
            <a:ext cx="311785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is the prob. that A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chooses a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 is the prob. that B</a:t>
            </a:r>
            <a:br>
              <a:rPr lang="en-US" altLang="en-US">
                <a:sym typeface="Symbol" panose="05050102010706020507" pitchFamily="18" charset="2"/>
              </a:rPr>
            </a:br>
            <a:r>
              <a:rPr lang="en-US" altLang="en-US">
                <a:sym typeface="Symbol" panose="05050102010706020507" pitchFamily="18" charset="2"/>
              </a:rPr>
              <a:t>chooses a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.</a:t>
            </a:r>
          </a:p>
        </p:txBody>
      </p:sp>
      <p:sp>
        <p:nvSpPr>
          <p:cNvPr id="68625" name="Text Box 17">
            <a:extLst>
              <a:ext uri="{FF2B5EF4-FFF2-40B4-BE49-F238E27FC236}">
                <a16:creationId xmlns:a16="http://schemas.microsoft.com/office/drawing/2014/main" id="{F3C82CEA-A080-4741-A5C4-17BE6D618B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4913" y="58547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th-TH" altLang="en-US" sz="1800" b="1"/>
          </a:p>
        </p:txBody>
      </p:sp>
      <p:grpSp>
        <p:nvGrpSpPr>
          <p:cNvPr id="68626" name="Group 26">
            <a:extLst>
              <a:ext uri="{FF2B5EF4-FFF2-40B4-BE49-F238E27FC236}">
                <a16:creationId xmlns:a16="http://schemas.microsoft.com/office/drawing/2014/main" id="{D512ECDD-5EF0-45A9-887A-E9BED02BCCD9}"/>
              </a:ext>
            </a:extLst>
          </p:cNvPr>
          <p:cNvGrpSpPr>
            <a:grpSpLocks/>
          </p:cNvGrpSpPr>
          <p:nvPr/>
        </p:nvGrpSpPr>
        <p:grpSpPr bwMode="auto">
          <a:xfrm>
            <a:off x="765175" y="5297488"/>
            <a:ext cx="5524500" cy="1366837"/>
            <a:chOff x="482" y="3337"/>
            <a:chExt cx="3480" cy="861"/>
          </a:xfrm>
        </p:grpSpPr>
        <p:sp>
          <p:nvSpPr>
            <p:cNvPr id="68628" name="Text Box 18">
              <a:extLst>
                <a:ext uri="{FF2B5EF4-FFF2-40B4-BE49-F238E27FC236}">
                  <a16:creationId xmlns:a16="http://schemas.microsoft.com/office/drawing/2014/main" id="{33BA380F-C78E-4228-A905-054E803464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2" y="3337"/>
              <a:ext cx="3480" cy="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/>
                <a:t>EV</a:t>
              </a:r>
              <a:r>
                <a:rPr lang="en-US" altLang="en-US" baseline="30000"/>
                <a:t>B</a:t>
              </a:r>
              <a:r>
                <a:rPr lang="en-US" altLang="en-US"/>
                <a:t>(a</a:t>
              </a:r>
              <a:r>
                <a:rPr lang="en-US" altLang="en-US" baseline="30000"/>
                <a:t>B</a:t>
              </a:r>
              <a:r>
                <a:rPr lang="en-US" altLang="en-US" baseline="-25000"/>
                <a:t>1</a:t>
              </a:r>
              <a:r>
                <a:rPr lang="en-US" altLang="en-US"/>
                <a:t>) = 4</a:t>
              </a:r>
              <a:r>
                <a:rPr lang="en-US" altLang="en-US">
                  <a:sym typeface="Symbol" panose="05050102010706020507" pitchFamily="18" charset="2"/>
                </a:rPr>
                <a:t>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+ 3(1 - 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) = 3 + 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. </a:t>
              </a:r>
              <a:br>
                <a:rPr lang="en-US" altLang="en-US"/>
              </a:br>
              <a:r>
                <a:rPr lang="en-US" altLang="en-US"/>
                <a:t>EV</a:t>
              </a:r>
              <a:r>
                <a:rPr lang="en-US" altLang="en-US" baseline="30000"/>
                <a:t>B</a:t>
              </a:r>
              <a:r>
                <a:rPr lang="en-US" altLang="en-US"/>
                <a:t>(a</a:t>
              </a:r>
              <a:r>
                <a:rPr lang="en-US" altLang="en-US" baseline="30000"/>
                <a:t>B</a:t>
              </a:r>
              <a:r>
                <a:rPr lang="en-US" altLang="en-US" baseline="-25000"/>
                <a:t>2</a:t>
              </a:r>
              <a:r>
                <a:rPr lang="en-US" altLang="en-US"/>
                <a:t>) = </a:t>
              </a:r>
              <a:r>
                <a:rPr lang="en-US" altLang="en-US">
                  <a:sym typeface="Symbol" panose="05050102010706020507" pitchFamily="18" charset="2"/>
                </a:rPr>
                <a:t>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+ 7(1 - 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) = 7 - 6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.</a:t>
              </a:r>
              <a:br>
                <a:rPr lang="en-US" altLang="en-US">
                  <a:sym typeface="Symbol" panose="05050102010706020507" pitchFamily="18" charset="2"/>
                </a:rPr>
              </a:br>
              <a:r>
                <a:rPr lang="en-US" altLang="en-US">
                  <a:sym typeface="Symbol" panose="05050102010706020507" pitchFamily="18" charset="2"/>
                </a:rPr>
                <a:t> 3 + 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       </a:t>
              </a:r>
              <a:r>
                <a:rPr lang="en-US" altLang="en-US">
                  <a:sym typeface="Symbol" panose="05050102010706020507" pitchFamily="18" charset="2"/>
                </a:rPr>
                <a:t>7 - 6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 as  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        .</a:t>
              </a:r>
              <a:endParaRPr lang="en-US" altLang="en-US" baseline="-25000">
                <a:sym typeface="Symbol" panose="05050102010706020507" pitchFamily="18" charset="2"/>
              </a:endParaRPr>
            </a:p>
          </p:txBody>
        </p:sp>
        <p:sp>
          <p:nvSpPr>
            <p:cNvPr id="68629" name="Text Box 19">
              <a:extLst>
                <a:ext uri="{FF2B5EF4-FFF2-40B4-BE49-F238E27FC236}">
                  <a16:creationId xmlns:a16="http://schemas.microsoft.com/office/drawing/2014/main" id="{09A39DB8-8179-426F-B5FA-4EA28A3DF7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0" y="3816"/>
              <a:ext cx="279" cy="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lnSpc>
                  <a:spcPct val="40000"/>
                </a:lnSpc>
              </a:pPr>
              <a:r>
                <a:rPr lang="en-US" altLang="en-US" sz="2800"/>
                <a:t>&gt;</a:t>
              </a:r>
              <a:br>
                <a:rPr lang="en-US" altLang="en-US" sz="2800"/>
              </a:br>
              <a:r>
                <a:rPr lang="en-US" altLang="en-US" sz="2800"/>
                <a:t>=</a:t>
              </a:r>
              <a:br>
                <a:rPr lang="en-US" altLang="en-US" sz="2800"/>
              </a:br>
              <a:r>
                <a:rPr lang="en-US" altLang="en-US" sz="2800"/>
                <a:t>&lt;</a:t>
              </a:r>
            </a:p>
          </p:txBody>
        </p:sp>
        <p:sp>
          <p:nvSpPr>
            <p:cNvPr id="68630" name="Text Box 20">
              <a:extLst>
                <a:ext uri="{FF2B5EF4-FFF2-40B4-BE49-F238E27FC236}">
                  <a16:creationId xmlns:a16="http://schemas.microsoft.com/office/drawing/2014/main" id="{7F640F4C-BBCF-44C5-8D10-6CE9D2901E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26" y="3816"/>
              <a:ext cx="279" cy="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lnSpc>
                  <a:spcPct val="40000"/>
                </a:lnSpc>
              </a:pPr>
              <a:r>
                <a:rPr lang="en-US" altLang="en-US" sz="2800"/>
                <a:t>&gt;</a:t>
              </a:r>
              <a:br>
                <a:rPr lang="en-US" altLang="en-US" sz="2800"/>
              </a:br>
              <a:r>
                <a:rPr lang="en-US" altLang="en-US" sz="2800"/>
                <a:t>=</a:t>
              </a:r>
              <a:br>
                <a:rPr lang="en-US" altLang="en-US" sz="2800"/>
              </a:br>
              <a:r>
                <a:rPr lang="en-US" altLang="en-US" sz="2800"/>
                <a:t>&lt;</a:t>
              </a:r>
            </a:p>
          </p:txBody>
        </p:sp>
        <p:grpSp>
          <p:nvGrpSpPr>
            <p:cNvPr id="68631" name="Group 25">
              <a:extLst>
                <a:ext uri="{FF2B5EF4-FFF2-40B4-BE49-F238E27FC236}">
                  <a16:creationId xmlns:a16="http://schemas.microsoft.com/office/drawing/2014/main" id="{11610973-5812-413E-B03B-70AFF6C52F7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62" y="3775"/>
              <a:ext cx="326" cy="322"/>
              <a:chOff x="4174" y="2583"/>
              <a:chExt cx="326" cy="322"/>
            </a:xfrm>
          </p:grpSpPr>
          <p:grpSp>
            <p:nvGrpSpPr>
              <p:cNvPr id="68632" name="Group 24">
                <a:extLst>
                  <a:ext uri="{FF2B5EF4-FFF2-40B4-BE49-F238E27FC236}">
                    <a16:creationId xmlns:a16="http://schemas.microsoft.com/office/drawing/2014/main" id="{89652BF9-E57D-4E51-AD63-38FF75713EF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174" y="2583"/>
                <a:ext cx="326" cy="322"/>
                <a:chOff x="4174" y="2583"/>
                <a:chExt cx="326" cy="322"/>
              </a:xfrm>
            </p:grpSpPr>
            <p:sp>
              <p:nvSpPr>
                <p:cNvPr id="68634" name="Text Box 21">
                  <a:extLst>
                    <a:ext uri="{FF2B5EF4-FFF2-40B4-BE49-F238E27FC236}">
                      <a16:creationId xmlns:a16="http://schemas.microsoft.com/office/drawing/2014/main" id="{A2253818-4731-4248-817C-13A21C4851A7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174" y="2583"/>
                  <a:ext cx="195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r>
                    <a:rPr lang="en-US" altLang="en-US" sz="1800"/>
                    <a:t>4</a:t>
                  </a:r>
                </a:p>
              </p:txBody>
            </p:sp>
            <p:sp>
              <p:nvSpPr>
                <p:cNvPr id="68635" name="Text Box 22">
                  <a:extLst>
                    <a:ext uri="{FF2B5EF4-FFF2-40B4-BE49-F238E27FC236}">
                      <a16:creationId xmlns:a16="http://schemas.microsoft.com/office/drawing/2014/main" id="{63D3ED8B-C1DE-4CD7-B971-CECDE3CFB01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305" y="2674"/>
                  <a:ext cx="195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r>
                    <a:rPr lang="en-US" altLang="en-US" sz="1800"/>
                    <a:t>7</a:t>
                  </a:r>
                </a:p>
              </p:txBody>
            </p:sp>
          </p:grpSp>
          <p:sp>
            <p:nvSpPr>
              <p:cNvPr id="68633" name="Text Box 23">
                <a:extLst>
                  <a:ext uri="{FF2B5EF4-FFF2-40B4-BE49-F238E27FC236}">
                    <a16:creationId xmlns:a16="http://schemas.microsoft.com/office/drawing/2014/main" id="{F88477B3-7865-4CB0-B393-F5957AF178B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47" y="2613"/>
                <a:ext cx="17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/</a:t>
                </a:r>
              </a:p>
            </p:txBody>
          </p:sp>
        </p:grpSp>
      </p:grp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3">
            <a:extLst>
              <a:ext uri="{FF2B5EF4-FFF2-40B4-BE49-F238E27FC236}">
                <a16:creationId xmlns:a16="http://schemas.microsoft.com/office/drawing/2014/main" id="{2369C6A0-5E37-42C4-91B1-52CC1CD7A10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69635" name="Text Box 17">
            <a:extLst>
              <a:ext uri="{FF2B5EF4-FFF2-40B4-BE49-F238E27FC236}">
                <a16:creationId xmlns:a16="http://schemas.microsoft.com/office/drawing/2014/main" id="{2B7EC9C6-003E-4140-8F88-639E2E8993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4913" y="58547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th-TH" altLang="en-US" sz="1800" b="1"/>
          </a:p>
        </p:txBody>
      </p:sp>
      <p:grpSp>
        <p:nvGrpSpPr>
          <p:cNvPr id="69636" name="Group 53">
            <a:extLst>
              <a:ext uri="{FF2B5EF4-FFF2-40B4-BE49-F238E27FC236}">
                <a16:creationId xmlns:a16="http://schemas.microsoft.com/office/drawing/2014/main" id="{3057B06B-5A81-4BAB-9EB7-201D4E530AD0}"/>
              </a:ext>
            </a:extLst>
          </p:cNvPr>
          <p:cNvGrpSpPr>
            <a:grpSpLocks/>
          </p:cNvGrpSpPr>
          <p:nvPr/>
        </p:nvGrpSpPr>
        <p:grpSpPr bwMode="auto">
          <a:xfrm>
            <a:off x="1603375" y="1843088"/>
            <a:ext cx="5524500" cy="1366837"/>
            <a:chOff x="1010" y="1161"/>
            <a:chExt cx="3480" cy="861"/>
          </a:xfrm>
        </p:grpSpPr>
        <p:sp>
          <p:nvSpPr>
            <p:cNvPr id="69655" name="Text Box 19">
              <a:extLst>
                <a:ext uri="{FF2B5EF4-FFF2-40B4-BE49-F238E27FC236}">
                  <a16:creationId xmlns:a16="http://schemas.microsoft.com/office/drawing/2014/main" id="{08BBCE0C-BB70-4D99-A121-8AE3C00E933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10" y="1161"/>
              <a:ext cx="3480" cy="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/>
                <a:t>EV</a:t>
              </a:r>
              <a:r>
                <a:rPr lang="en-US" altLang="en-US" baseline="30000"/>
                <a:t>B</a:t>
              </a:r>
              <a:r>
                <a:rPr lang="en-US" altLang="en-US"/>
                <a:t>(a</a:t>
              </a:r>
              <a:r>
                <a:rPr lang="en-US" altLang="en-US" baseline="30000"/>
                <a:t>B</a:t>
              </a:r>
              <a:r>
                <a:rPr lang="en-US" altLang="en-US" baseline="-25000"/>
                <a:t>1</a:t>
              </a:r>
              <a:r>
                <a:rPr lang="en-US" altLang="en-US"/>
                <a:t>) = 4</a:t>
              </a:r>
              <a:r>
                <a:rPr lang="en-US" altLang="en-US">
                  <a:sym typeface="Symbol" panose="05050102010706020507" pitchFamily="18" charset="2"/>
                </a:rPr>
                <a:t>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+ 3(1 - 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) = 3 + 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. </a:t>
              </a:r>
              <a:br>
                <a:rPr lang="en-US" altLang="en-US"/>
              </a:br>
              <a:r>
                <a:rPr lang="en-US" altLang="en-US"/>
                <a:t>EV</a:t>
              </a:r>
              <a:r>
                <a:rPr lang="en-US" altLang="en-US" baseline="30000"/>
                <a:t>B</a:t>
              </a:r>
              <a:r>
                <a:rPr lang="en-US" altLang="en-US"/>
                <a:t>(a</a:t>
              </a:r>
              <a:r>
                <a:rPr lang="en-US" altLang="en-US" baseline="30000"/>
                <a:t>B</a:t>
              </a:r>
              <a:r>
                <a:rPr lang="en-US" altLang="en-US" baseline="-25000"/>
                <a:t>2</a:t>
              </a:r>
              <a:r>
                <a:rPr lang="en-US" altLang="en-US"/>
                <a:t>) = </a:t>
              </a:r>
              <a:r>
                <a:rPr lang="en-US" altLang="en-US">
                  <a:sym typeface="Symbol" panose="05050102010706020507" pitchFamily="18" charset="2"/>
                </a:rPr>
                <a:t>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+ 7(1 - 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) = 7 - 6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.</a:t>
              </a:r>
              <a:br>
                <a:rPr lang="en-US" altLang="en-US">
                  <a:sym typeface="Symbol" panose="05050102010706020507" pitchFamily="18" charset="2"/>
                </a:rPr>
              </a:br>
              <a:r>
                <a:rPr lang="en-US" altLang="en-US">
                  <a:sym typeface="Symbol" panose="05050102010706020507" pitchFamily="18" charset="2"/>
                </a:rPr>
                <a:t> 3 + 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       </a:t>
              </a:r>
              <a:r>
                <a:rPr lang="en-US" altLang="en-US">
                  <a:sym typeface="Symbol" panose="05050102010706020507" pitchFamily="18" charset="2"/>
                </a:rPr>
                <a:t>7 - 6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 as  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        .</a:t>
              </a:r>
              <a:endParaRPr lang="en-US" altLang="en-US" baseline="-25000">
                <a:sym typeface="Symbol" panose="05050102010706020507" pitchFamily="18" charset="2"/>
              </a:endParaRPr>
            </a:p>
          </p:txBody>
        </p:sp>
        <p:sp>
          <p:nvSpPr>
            <p:cNvPr id="69656" name="Text Box 20">
              <a:extLst>
                <a:ext uri="{FF2B5EF4-FFF2-40B4-BE49-F238E27FC236}">
                  <a16:creationId xmlns:a16="http://schemas.microsoft.com/office/drawing/2014/main" id="{E5F39FB4-48D4-4F57-9DC5-AD8A72D0E3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48" y="1640"/>
              <a:ext cx="279" cy="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lnSpc>
                  <a:spcPct val="40000"/>
                </a:lnSpc>
              </a:pPr>
              <a:r>
                <a:rPr lang="en-US" altLang="en-US" sz="2800"/>
                <a:t>&gt;</a:t>
              </a:r>
              <a:br>
                <a:rPr lang="en-US" altLang="en-US" sz="2800"/>
              </a:br>
              <a:r>
                <a:rPr lang="en-US" altLang="en-US" sz="2800"/>
                <a:t>=</a:t>
              </a:r>
              <a:br>
                <a:rPr lang="en-US" altLang="en-US" sz="2800"/>
              </a:br>
              <a:r>
                <a:rPr lang="en-US" altLang="en-US" sz="2800"/>
                <a:t>&lt;</a:t>
              </a:r>
            </a:p>
          </p:txBody>
        </p:sp>
        <p:sp>
          <p:nvSpPr>
            <p:cNvPr id="69657" name="Text Box 21">
              <a:extLst>
                <a:ext uri="{FF2B5EF4-FFF2-40B4-BE49-F238E27FC236}">
                  <a16:creationId xmlns:a16="http://schemas.microsoft.com/office/drawing/2014/main" id="{ABA7C698-D8FC-4865-B243-AC8604B71C9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54" y="1640"/>
              <a:ext cx="279" cy="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lnSpc>
                  <a:spcPct val="40000"/>
                </a:lnSpc>
              </a:pPr>
              <a:r>
                <a:rPr lang="en-US" altLang="en-US" sz="2800"/>
                <a:t>&gt;</a:t>
              </a:r>
              <a:br>
                <a:rPr lang="en-US" altLang="en-US" sz="2800"/>
              </a:br>
              <a:r>
                <a:rPr lang="en-US" altLang="en-US" sz="2800"/>
                <a:t>=</a:t>
              </a:r>
              <a:br>
                <a:rPr lang="en-US" altLang="en-US" sz="2800"/>
              </a:br>
              <a:r>
                <a:rPr lang="en-US" altLang="en-US" sz="2800"/>
                <a:t>&lt;</a:t>
              </a:r>
            </a:p>
          </p:txBody>
        </p:sp>
        <p:grpSp>
          <p:nvGrpSpPr>
            <p:cNvPr id="69658" name="Group 22">
              <a:extLst>
                <a:ext uri="{FF2B5EF4-FFF2-40B4-BE49-F238E27FC236}">
                  <a16:creationId xmlns:a16="http://schemas.microsoft.com/office/drawing/2014/main" id="{9E0F990D-FDB8-4E5E-8A78-D6D04A7BFC2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90" y="1599"/>
              <a:ext cx="326" cy="322"/>
              <a:chOff x="4174" y="2583"/>
              <a:chExt cx="326" cy="322"/>
            </a:xfrm>
          </p:grpSpPr>
          <p:grpSp>
            <p:nvGrpSpPr>
              <p:cNvPr id="69659" name="Group 23">
                <a:extLst>
                  <a:ext uri="{FF2B5EF4-FFF2-40B4-BE49-F238E27FC236}">
                    <a16:creationId xmlns:a16="http://schemas.microsoft.com/office/drawing/2014/main" id="{565788DC-EF82-4DC9-A68A-9FE0DD58683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174" y="2583"/>
                <a:ext cx="326" cy="322"/>
                <a:chOff x="4174" y="2583"/>
                <a:chExt cx="326" cy="322"/>
              </a:xfrm>
            </p:grpSpPr>
            <p:sp>
              <p:nvSpPr>
                <p:cNvPr id="69661" name="Text Box 24">
                  <a:extLst>
                    <a:ext uri="{FF2B5EF4-FFF2-40B4-BE49-F238E27FC236}">
                      <a16:creationId xmlns:a16="http://schemas.microsoft.com/office/drawing/2014/main" id="{4A905A71-5BAC-420E-8FE9-6400A3B4E22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174" y="2583"/>
                  <a:ext cx="195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r>
                    <a:rPr lang="en-US" altLang="en-US" sz="1800"/>
                    <a:t>4</a:t>
                  </a:r>
                </a:p>
              </p:txBody>
            </p:sp>
            <p:sp>
              <p:nvSpPr>
                <p:cNvPr id="69662" name="Text Box 25">
                  <a:extLst>
                    <a:ext uri="{FF2B5EF4-FFF2-40B4-BE49-F238E27FC236}">
                      <a16:creationId xmlns:a16="http://schemas.microsoft.com/office/drawing/2014/main" id="{20D6EE44-F5B1-4566-BA73-DC47A8F22A0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305" y="2674"/>
                  <a:ext cx="195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r>
                    <a:rPr lang="en-US" altLang="en-US" sz="1800"/>
                    <a:t>7</a:t>
                  </a:r>
                </a:p>
              </p:txBody>
            </p:sp>
          </p:grpSp>
          <p:sp>
            <p:nvSpPr>
              <p:cNvPr id="69660" name="Text Box 26">
                <a:extLst>
                  <a:ext uri="{FF2B5EF4-FFF2-40B4-BE49-F238E27FC236}">
                    <a16:creationId xmlns:a16="http://schemas.microsoft.com/office/drawing/2014/main" id="{12493BCB-7098-47DF-A207-1E83DC28ACE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47" y="2613"/>
                <a:ext cx="17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/</a:t>
                </a:r>
              </a:p>
            </p:txBody>
          </p:sp>
        </p:grpSp>
      </p:grpSp>
      <p:sp>
        <p:nvSpPr>
          <p:cNvPr id="69637" name="Line 27">
            <a:extLst>
              <a:ext uri="{FF2B5EF4-FFF2-40B4-BE49-F238E27FC236}">
                <a16:creationId xmlns:a16="http://schemas.microsoft.com/office/drawing/2014/main" id="{67CA8A20-DE98-4091-A4F2-2DB7424AB54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57400" y="354330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38" name="Line 28">
            <a:extLst>
              <a:ext uri="{FF2B5EF4-FFF2-40B4-BE49-F238E27FC236}">
                <a16:creationId xmlns:a16="http://schemas.microsoft.com/office/drawing/2014/main" id="{637B91EA-BD10-4D5B-A533-78A32C573EA2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5829300"/>
            <a:ext cx="2743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39" name="Text Box 29">
            <a:extLst>
              <a:ext uri="{FF2B5EF4-FFF2-40B4-BE49-F238E27FC236}">
                <a16:creationId xmlns:a16="http://schemas.microsoft.com/office/drawing/2014/main" id="{D938F6E8-E0A3-45B6-8136-87FC9E0B34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56229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69640" name="Text Box 30">
            <a:extLst>
              <a:ext uri="{FF2B5EF4-FFF2-40B4-BE49-F238E27FC236}">
                <a16:creationId xmlns:a16="http://schemas.microsoft.com/office/drawing/2014/main" id="{D563BD83-CB74-4908-B78B-1FC93AAC19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390900"/>
            <a:ext cx="584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A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69641" name="Text Box 31">
            <a:extLst>
              <a:ext uri="{FF2B5EF4-FFF2-40B4-BE49-F238E27FC236}">
                <a16:creationId xmlns:a16="http://schemas.microsoft.com/office/drawing/2014/main" id="{EEFB8E58-1081-4809-A33C-896E90E438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338" y="58515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69642" name="Text Box 32">
            <a:extLst>
              <a:ext uri="{FF2B5EF4-FFF2-40B4-BE49-F238E27FC236}">
                <a16:creationId xmlns:a16="http://schemas.microsoft.com/office/drawing/2014/main" id="{F65461B9-87C1-4E3F-83C0-E6967260BB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0575" y="5753100"/>
            <a:ext cx="581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B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69643" name="Line 33">
            <a:extLst>
              <a:ext uri="{FF2B5EF4-FFF2-40B4-BE49-F238E27FC236}">
                <a16:creationId xmlns:a16="http://schemas.microsoft.com/office/drawing/2014/main" id="{4D2A2B92-E1B1-4339-9DB4-08BABD9060F3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0005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44" name="Line 34">
            <a:extLst>
              <a:ext uri="{FF2B5EF4-FFF2-40B4-BE49-F238E27FC236}">
                <a16:creationId xmlns:a16="http://schemas.microsoft.com/office/drawing/2014/main" id="{EC42ECFC-28E8-4A50-BBE3-B62EACED80E3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2971800" y="49149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45" name="Text Box 35">
            <a:extLst>
              <a:ext uri="{FF2B5EF4-FFF2-40B4-BE49-F238E27FC236}">
                <a16:creationId xmlns:a16="http://schemas.microsoft.com/office/drawing/2014/main" id="{724A301E-B343-44BC-A469-9133B148BA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5851525"/>
            <a:ext cx="3222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69646" name="Text Box 38">
            <a:extLst>
              <a:ext uri="{FF2B5EF4-FFF2-40B4-BE49-F238E27FC236}">
                <a16:creationId xmlns:a16="http://schemas.microsoft.com/office/drawing/2014/main" id="{DAC56D20-4F25-4685-B139-20AEF9251F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3797300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grpSp>
        <p:nvGrpSpPr>
          <p:cNvPr id="69647" name="Group 48">
            <a:extLst>
              <a:ext uri="{FF2B5EF4-FFF2-40B4-BE49-F238E27FC236}">
                <a16:creationId xmlns:a16="http://schemas.microsoft.com/office/drawing/2014/main" id="{9986844C-804C-484B-A7DE-F65531FBE3F4}"/>
              </a:ext>
            </a:extLst>
          </p:cNvPr>
          <p:cNvGrpSpPr>
            <a:grpSpLocks/>
          </p:cNvGrpSpPr>
          <p:nvPr/>
        </p:nvGrpSpPr>
        <p:grpSpPr bwMode="auto">
          <a:xfrm>
            <a:off x="1539875" y="4606925"/>
            <a:ext cx="517525" cy="511175"/>
            <a:chOff x="4174" y="2583"/>
            <a:chExt cx="326" cy="322"/>
          </a:xfrm>
        </p:grpSpPr>
        <p:grpSp>
          <p:nvGrpSpPr>
            <p:cNvPr id="69651" name="Group 49">
              <a:extLst>
                <a:ext uri="{FF2B5EF4-FFF2-40B4-BE49-F238E27FC236}">
                  <a16:creationId xmlns:a16="http://schemas.microsoft.com/office/drawing/2014/main" id="{155D3985-5978-4087-9BA1-61242C1AC28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74" y="2583"/>
              <a:ext cx="326" cy="322"/>
              <a:chOff x="4174" y="2583"/>
              <a:chExt cx="326" cy="322"/>
            </a:xfrm>
          </p:grpSpPr>
          <p:sp>
            <p:nvSpPr>
              <p:cNvPr id="69653" name="Text Box 50">
                <a:extLst>
                  <a:ext uri="{FF2B5EF4-FFF2-40B4-BE49-F238E27FC236}">
                    <a16:creationId xmlns:a16="http://schemas.microsoft.com/office/drawing/2014/main" id="{AE9AAC32-86D7-48AE-A536-250094E5C90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174" y="2583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4</a:t>
                </a:r>
              </a:p>
            </p:txBody>
          </p:sp>
          <p:sp>
            <p:nvSpPr>
              <p:cNvPr id="69654" name="Text Box 51">
                <a:extLst>
                  <a:ext uri="{FF2B5EF4-FFF2-40B4-BE49-F238E27FC236}">
                    <a16:creationId xmlns:a16="http://schemas.microsoft.com/office/drawing/2014/main" id="{AC0C2630-575A-425D-B0FA-C558367F4F3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05" y="2674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7</a:t>
                </a:r>
              </a:p>
            </p:txBody>
          </p:sp>
        </p:grpSp>
        <p:sp>
          <p:nvSpPr>
            <p:cNvPr id="69652" name="Text Box 52">
              <a:extLst>
                <a:ext uri="{FF2B5EF4-FFF2-40B4-BE49-F238E27FC236}">
                  <a16:creationId xmlns:a16="http://schemas.microsoft.com/office/drawing/2014/main" id="{27635D6E-60DB-4A42-A546-A7A9689634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47" y="2613"/>
              <a:ext cx="171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 sz="1800"/>
                <a:t>/</a:t>
              </a:r>
            </a:p>
          </p:txBody>
        </p:sp>
      </p:grpSp>
      <p:sp>
        <p:nvSpPr>
          <p:cNvPr id="69648" name="Line 54">
            <a:extLst>
              <a:ext uri="{FF2B5EF4-FFF2-40B4-BE49-F238E27FC236}">
                <a16:creationId xmlns:a16="http://schemas.microsoft.com/office/drawing/2014/main" id="{AC774DEA-9D96-4A38-9763-41A0E13A6D59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8133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49" name="Text Box 55">
            <a:extLst>
              <a:ext uri="{FF2B5EF4-FFF2-40B4-BE49-F238E27FC236}">
                <a16:creationId xmlns:a16="http://schemas.microsoft.com/office/drawing/2014/main" id="{DC400350-91E0-4A4D-B56D-B1C0AEF346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7563" y="621665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B’s best response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>
            <a:extLst>
              <a:ext uri="{FF2B5EF4-FFF2-40B4-BE49-F238E27FC236}">
                <a16:creationId xmlns:a16="http://schemas.microsoft.com/office/drawing/2014/main" id="{A70A38F4-99E3-474A-B41A-C2B890382E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70659" name="Text Box 3">
            <a:extLst>
              <a:ext uri="{FF2B5EF4-FFF2-40B4-BE49-F238E27FC236}">
                <a16:creationId xmlns:a16="http://schemas.microsoft.com/office/drawing/2014/main" id="{79BF400E-1AB7-4D90-8868-27B2BDAEA2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4913" y="58547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th-TH" altLang="en-US" sz="1800" b="1"/>
          </a:p>
        </p:txBody>
      </p:sp>
      <p:grpSp>
        <p:nvGrpSpPr>
          <p:cNvPr id="70660" name="Group 4">
            <a:extLst>
              <a:ext uri="{FF2B5EF4-FFF2-40B4-BE49-F238E27FC236}">
                <a16:creationId xmlns:a16="http://schemas.microsoft.com/office/drawing/2014/main" id="{A20A643F-7ECA-4939-82FC-90B67353746D}"/>
              </a:ext>
            </a:extLst>
          </p:cNvPr>
          <p:cNvGrpSpPr>
            <a:grpSpLocks/>
          </p:cNvGrpSpPr>
          <p:nvPr/>
        </p:nvGrpSpPr>
        <p:grpSpPr bwMode="auto">
          <a:xfrm>
            <a:off x="1603375" y="1843088"/>
            <a:ext cx="5524500" cy="1366837"/>
            <a:chOff x="1010" y="1161"/>
            <a:chExt cx="3480" cy="861"/>
          </a:xfrm>
        </p:grpSpPr>
        <p:sp>
          <p:nvSpPr>
            <p:cNvPr id="70682" name="Text Box 5">
              <a:extLst>
                <a:ext uri="{FF2B5EF4-FFF2-40B4-BE49-F238E27FC236}">
                  <a16:creationId xmlns:a16="http://schemas.microsoft.com/office/drawing/2014/main" id="{9294621E-6F40-4688-A05A-99605F23D3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10" y="1161"/>
              <a:ext cx="3480" cy="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/>
                <a:t>EV</a:t>
              </a:r>
              <a:r>
                <a:rPr lang="en-US" altLang="en-US" baseline="30000"/>
                <a:t>B</a:t>
              </a:r>
              <a:r>
                <a:rPr lang="en-US" altLang="en-US"/>
                <a:t>(a</a:t>
              </a:r>
              <a:r>
                <a:rPr lang="en-US" altLang="en-US" baseline="30000"/>
                <a:t>B</a:t>
              </a:r>
              <a:r>
                <a:rPr lang="en-US" altLang="en-US" baseline="-25000"/>
                <a:t>1</a:t>
              </a:r>
              <a:r>
                <a:rPr lang="en-US" altLang="en-US"/>
                <a:t>) = 4</a:t>
              </a:r>
              <a:r>
                <a:rPr lang="en-US" altLang="en-US">
                  <a:sym typeface="Symbol" panose="05050102010706020507" pitchFamily="18" charset="2"/>
                </a:rPr>
                <a:t>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+ 3(1 - 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) = 3 + 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. </a:t>
              </a:r>
              <a:br>
                <a:rPr lang="en-US" altLang="en-US"/>
              </a:br>
              <a:r>
                <a:rPr lang="en-US" altLang="en-US"/>
                <a:t>EV</a:t>
              </a:r>
              <a:r>
                <a:rPr lang="en-US" altLang="en-US" baseline="30000"/>
                <a:t>B</a:t>
              </a:r>
              <a:r>
                <a:rPr lang="en-US" altLang="en-US"/>
                <a:t>(a</a:t>
              </a:r>
              <a:r>
                <a:rPr lang="en-US" altLang="en-US" baseline="30000"/>
                <a:t>B</a:t>
              </a:r>
              <a:r>
                <a:rPr lang="en-US" altLang="en-US" baseline="-25000"/>
                <a:t>2</a:t>
              </a:r>
              <a:r>
                <a:rPr lang="en-US" altLang="en-US"/>
                <a:t>) = </a:t>
              </a:r>
              <a:r>
                <a:rPr lang="en-US" altLang="en-US">
                  <a:sym typeface="Symbol" panose="05050102010706020507" pitchFamily="18" charset="2"/>
                </a:rPr>
                <a:t>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+ 7(1 - 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) = 7 - 6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.</a:t>
              </a:r>
              <a:br>
                <a:rPr lang="en-US" altLang="en-US">
                  <a:sym typeface="Symbol" panose="05050102010706020507" pitchFamily="18" charset="2"/>
                </a:rPr>
              </a:br>
              <a:r>
                <a:rPr lang="en-US" altLang="en-US">
                  <a:sym typeface="Symbol" panose="05050102010706020507" pitchFamily="18" charset="2"/>
                </a:rPr>
                <a:t> 3 + 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       </a:t>
              </a:r>
              <a:r>
                <a:rPr lang="en-US" altLang="en-US">
                  <a:sym typeface="Symbol" panose="05050102010706020507" pitchFamily="18" charset="2"/>
                </a:rPr>
                <a:t>7 - 6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 as  </a:t>
              </a:r>
              <a:r>
                <a:rPr lang="en-US" altLang="en-US" baseline="30000">
                  <a:sym typeface="Symbol" panose="05050102010706020507" pitchFamily="18" charset="2"/>
                </a:rPr>
                <a:t>A</a:t>
              </a:r>
              <a:r>
                <a:rPr lang="en-US" altLang="en-US" baseline="-25000">
                  <a:sym typeface="Symbol" panose="05050102010706020507" pitchFamily="18" charset="2"/>
                </a:rPr>
                <a:t>1</a:t>
              </a:r>
              <a:r>
                <a:rPr lang="en-US" altLang="en-US">
                  <a:sym typeface="Symbol" panose="05050102010706020507" pitchFamily="18" charset="2"/>
                </a:rPr>
                <a:t>         .</a:t>
              </a:r>
              <a:endParaRPr lang="en-US" altLang="en-US" baseline="-25000">
                <a:sym typeface="Symbol" panose="05050102010706020507" pitchFamily="18" charset="2"/>
              </a:endParaRPr>
            </a:p>
          </p:txBody>
        </p:sp>
        <p:sp>
          <p:nvSpPr>
            <p:cNvPr id="70683" name="Text Box 6">
              <a:extLst>
                <a:ext uri="{FF2B5EF4-FFF2-40B4-BE49-F238E27FC236}">
                  <a16:creationId xmlns:a16="http://schemas.microsoft.com/office/drawing/2014/main" id="{75C24274-45A5-45F8-94BC-BDA3F2B72F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48" y="1640"/>
              <a:ext cx="279" cy="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lnSpc>
                  <a:spcPct val="40000"/>
                </a:lnSpc>
              </a:pPr>
              <a:r>
                <a:rPr lang="en-US" altLang="en-US" sz="2800"/>
                <a:t>&gt;</a:t>
              </a:r>
              <a:br>
                <a:rPr lang="en-US" altLang="en-US" sz="2800"/>
              </a:br>
              <a:r>
                <a:rPr lang="en-US" altLang="en-US" sz="2800"/>
                <a:t>=</a:t>
              </a:r>
              <a:br>
                <a:rPr lang="en-US" altLang="en-US" sz="2800"/>
              </a:br>
              <a:r>
                <a:rPr lang="en-US" altLang="en-US" sz="2800"/>
                <a:t>&lt;</a:t>
              </a:r>
            </a:p>
          </p:txBody>
        </p:sp>
        <p:sp>
          <p:nvSpPr>
            <p:cNvPr id="70684" name="Text Box 7">
              <a:extLst>
                <a:ext uri="{FF2B5EF4-FFF2-40B4-BE49-F238E27FC236}">
                  <a16:creationId xmlns:a16="http://schemas.microsoft.com/office/drawing/2014/main" id="{BB79C084-D320-4F21-B836-4FB73CEE34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54" y="1640"/>
              <a:ext cx="279" cy="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lnSpc>
                  <a:spcPct val="40000"/>
                </a:lnSpc>
              </a:pPr>
              <a:r>
                <a:rPr lang="en-US" altLang="en-US" sz="2800"/>
                <a:t>&gt;</a:t>
              </a:r>
              <a:br>
                <a:rPr lang="en-US" altLang="en-US" sz="2800"/>
              </a:br>
              <a:r>
                <a:rPr lang="en-US" altLang="en-US" sz="2800"/>
                <a:t>=</a:t>
              </a:r>
              <a:br>
                <a:rPr lang="en-US" altLang="en-US" sz="2800"/>
              </a:br>
              <a:r>
                <a:rPr lang="en-US" altLang="en-US" sz="2800"/>
                <a:t>&lt;</a:t>
              </a:r>
            </a:p>
          </p:txBody>
        </p:sp>
        <p:grpSp>
          <p:nvGrpSpPr>
            <p:cNvPr id="70685" name="Group 8">
              <a:extLst>
                <a:ext uri="{FF2B5EF4-FFF2-40B4-BE49-F238E27FC236}">
                  <a16:creationId xmlns:a16="http://schemas.microsoft.com/office/drawing/2014/main" id="{828E3CAC-14D5-4C88-A9C5-ACE54148FEB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90" y="1599"/>
              <a:ext cx="326" cy="322"/>
              <a:chOff x="4174" y="2583"/>
              <a:chExt cx="326" cy="322"/>
            </a:xfrm>
          </p:grpSpPr>
          <p:grpSp>
            <p:nvGrpSpPr>
              <p:cNvPr id="70686" name="Group 9">
                <a:extLst>
                  <a:ext uri="{FF2B5EF4-FFF2-40B4-BE49-F238E27FC236}">
                    <a16:creationId xmlns:a16="http://schemas.microsoft.com/office/drawing/2014/main" id="{806C5448-9E32-47B8-B364-14E7660BF81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174" y="2583"/>
                <a:ext cx="326" cy="322"/>
                <a:chOff x="4174" y="2583"/>
                <a:chExt cx="326" cy="322"/>
              </a:xfrm>
            </p:grpSpPr>
            <p:sp>
              <p:nvSpPr>
                <p:cNvPr id="70688" name="Text Box 10">
                  <a:extLst>
                    <a:ext uri="{FF2B5EF4-FFF2-40B4-BE49-F238E27FC236}">
                      <a16:creationId xmlns:a16="http://schemas.microsoft.com/office/drawing/2014/main" id="{CF428671-94C6-49D0-AFF1-EE586FC6250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174" y="2583"/>
                  <a:ext cx="195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r>
                    <a:rPr lang="en-US" altLang="en-US" sz="1800"/>
                    <a:t>4</a:t>
                  </a:r>
                </a:p>
              </p:txBody>
            </p:sp>
            <p:sp>
              <p:nvSpPr>
                <p:cNvPr id="70689" name="Text Box 11">
                  <a:extLst>
                    <a:ext uri="{FF2B5EF4-FFF2-40B4-BE49-F238E27FC236}">
                      <a16:creationId xmlns:a16="http://schemas.microsoft.com/office/drawing/2014/main" id="{500418BD-7A0C-4090-8DC3-504554AE02F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305" y="2674"/>
                  <a:ext cx="195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r>
                    <a:rPr lang="en-US" altLang="en-US" sz="1800"/>
                    <a:t>7</a:t>
                  </a:r>
                </a:p>
              </p:txBody>
            </p:sp>
          </p:grpSp>
          <p:sp>
            <p:nvSpPr>
              <p:cNvPr id="70687" name="Text Box 12">
                <a:extLst>
                  <a:ext uri="{FF2B5EF4-FFF2-40B4-BE49-F238E27FC236}">
                    <a16:creationId xmlns:a16="http://schemas.microsoft.com/office/drawing/2014/main" id="{2CD3925D-E614-4D63-A672-7C146121B8A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47" y="2613"/>
                <a:ext cx="17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/</a:t>
                </a:r>
              </a:p>
            </p:txBody>
          </p:sp>
        </p:grpSp>
      </p:grpSp>
      <p:sp>
        <p:nvSpPr>
          <p:cNvPr id="70661" name="Line 13">
            <a:extLst>
              <a:ext uri="{FF2B5EF4-FFF2-40B4-BE49-F238E27FC236}">
                <a16:creationId xmlns:a16="http://schemas.microsoft.com/office/drawing/2014/main" id="{0AE6F30B-12BC-4BD9-96FC-AF85046A78E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57400" y="354330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662" name="Line 14">
            <a:extLst>
              <a:ext uri="{FF2B5EF4-FFF2-40B4-BE49-F238E27FC236}">
                <a16:creationId xmlns:a16="http://schemas.microsoft.com/office/drawing/2014/main" id="{527FA2DB-2C0B-4263-8998-6AC09B51CF9D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5829300"/>
            <a:ext cx="2743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663" name="Text Box 15">
            <a:extLst>
              <a:ext uri="{FF2B5EF4-FFF2-40B4-BE49-F238E27FC236}">
                <a16:creationId xmlns:a16="http://schemas.microsoft.com/office/drawing/2014/main" id="{42BC6AA3-F729-4806-97BD-51A8329401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56229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0664" name="Text Box 16">
            <a:extLst>
              <a:ext uri="{FF2B5EF4-FFF2-40B4-BE49-F238E27FC236}">
                <a16:creationId xmlns:a16="http://schemas.microsoft.com/office/drawing/2014/main" id="{2884736C-29FC-4CB6-8897-45C7A4CB72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390900"/>
            <a:ext cx="584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A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0665" name="Text Box 17">
            <a:extLst>
              <a:ext uri="{FF2B5EF4-FFF2-40B4-BE49-F238E27FC236}">
                <a16:creationId xmlns:a16="http://schemas.microsoft.com/office/drawing/2014/main" id="{CC877149-5106-48AC-969D-3F4A5CE502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338" y="58515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70666" name="Text Box 18">
            <a:extLst>
              <a:ext uri="{FF2B5EF4-FFF2-40B4-BE49-F238E27FC236}">
                <a16:creationId xmlns:a16="http://schemas.microsoft.com/office/drawing/2014/main" id="{DC25B789-2588-46BE-83AD-524F652B9D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0575" y="5753100"/>
            <a:ext cx="581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B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0667" name="Line 19">
            <a:extLst>
              <a:ext uri="{FF2B5EF4-FFF2-40B4-BE49-F238E27FC236}">
                <a16:creationId xmlns:a16="http://schemas.microsoft.com/office/drawing/2014/main" id="{A206E62A-D732-4B9C-A342-57DAFF02BD0B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0005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668" name="Line 20">
            <a:extLst>
              <a:ext uri="{FF2B5EF4-FFF2-40B4-BE49-F238E27FC236}">
                <a16:creationId xmlns:a16="http://schemas.microsoft.com/office/drawing/2014/main" id="{B1D78797-4CC3-44CC-A057-E75578481547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2971800" y="49149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669" name="Text Box 21">
            <a:extLst>
              <a:ext uri="{FF2B5EF4-FFF2-40B4-BE49-F238E27FC236}">
                <a16:creationId xmlns:a16="http://schemas.microsoft.com/office/drawing/2014/main" id="{23020882-4CCB-4878-95D4-879E131D6A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5851525"/>
            <a:ext cx="3222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0670" name="Text Box 23">
            <a:extLst>
              <a:ext uri="{FF2B5EF4-FFF2-40B4-BE49-F238E27FC236}">
                <a16:creationId xmlns:a16="http://schemas.microsoft.com/office/drawing/2014/main" id="{B46AC2C4-0712-41B4-8993-057E0D4CE9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3797300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grpSp>
        <p:nvGrpSpPr>
          <p:cNvPr id="70671" name="Group 24">
            <a:extLst>
              <a:ext uri="{FF2B5EF4-FFF2-40B4-BE49-F238E27FC236}">
                <a16:creationId xmlns:a16="http://schemas.microsoft.com/office/drawing/2014/main" id="{7D08DC5B-DF01-47A5-84F5-7AE7796B4EE3}"/>
              </a:ext>
            </a:extLst>
          </p:cNvPr>
          <p:cNvGrpSpPr>
            <a:grpSpLocks/>
          </p:cNvGrpSpPr>
          <p:nvPr/>
        </p:nvGrpSpPr>
        <p:grpSpPr bwMode="auto">
          <a:xfrm>
            <a:off x="1539875" y="4606925"/>
            <a:ext cx="517525" cy="511175"/>
            <a:chOff x="4174" y="2583"/>
            <a:chExt cx="326" cy="322"/>
          </a:xfrm>
        </p:grpSpPr>
        <p:grpSp>
          <p:nvGrpSpPr>
            <p:cNvPr id="70678" name="Group 25">
              <a:extLst>
                <a:ext uri="{FF2B5EF4-FFF2-40B4-BE49-F238E27FC236}">
                  <a16:creationId xmlns:a16="http://schemas.microsoft.com/office/drawing/2014/main" id="{EE2925C0-7188-4772-8808-EC488D43789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74" y="2583"/>
              <a:ext cx="326" cy="322"/>
              <a:chOff x="4174" y="2583"/>
              <a:chExt cx="326" cy="322"/>
            </a:xfrm>
          </p:grpSpPr>
          <p:sp>
            <p:nvSpPr>
              <p:cNvPr id="70680" name="Text Box 26">
                <a:extLst>
                  <a:ext uri="{FF2B5EF4-FFF2-40B4-BE49-F238E27FC236}">
                    <a16:creationId xmlns:a16="http://schemas.microsoft.com/office/drawing/2014/main" id="{E818DB81-17B1-4828-925F-9E2E75D0446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174" y="2583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4</a:t>
                </a:r>
              </a:p>
            </p:txBody>
          </p:sp>
          <p:sp>
            <p:nvSpPr>
              <p:cNvPr id="70681" name="Text Box 27">
                <a:extLst>
                  <a:ext uri="{FF2B5EF4-FFF2-40B4-BE49-F238E27FC236}">
                    <a16:creationId xmlns:a16="http://schemas.microsoft.com/office/drawing/2014/main" id="{5A46A806-A6A7-43DA-85FF-FED09AE5F9E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05" y="2674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7</a:t>
                </a:r>
              </a:p>
            </p:txBody>
          </p:sp>
        </p:grpSp>
        <p:sp>
          <p:nvSpPr>
            <p:cNvPr id="70679" name="Text Box 28">
              <a:extLst>
                <a:ext uri="{FF2B5EF4-FFF2-40B4-BE49-F238E27FC236}">
                  <a16:creationId xmlns:a16="http://schemas.microsoft.com/office/drawing/2014/main" id="{A036790D-E320-4062-971F-4763DDAADD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47" y="2613"/>
              <a:ext cx="171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 sz="1800"/>
                <a:t>/</a:t>
              </a:r>
            </a:p>
          </p:txBody>
        </p:sp>
      </p:grpSp>
      <p:sp>
        <p:nvSpPr>
          <p:cNvPr id="70672" name="Line 29">
            <a:extLst>
              <a:ext uri="{FF2B5EF4-FFF2-40B4-BE49-F238E27FC236}">
                <a16:creationId xmlns:a16="http://schemas.microsoft.com/office/drawing/2014/main" id="{9368FA49-8234-4D6D-A0D6-62629FEE2D47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8133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673" name="Line 30">
            <a:extLst>
              <a:ext uri="{FF2B5EF4-FFF2-40B4-BE49-F238E27FC236}">
                <a16:creationId xmlns:a16="http://schemas.microsoft.com/office/drawing/2014/main" id="{3B1EFDA2-39DB-47F0-AE88-2C7735E4B53F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3471863" y="4398963"/>
            <a:ext cx="81915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674" name="Line 31">
            <a:extLst>
              <a:ext uri="{FF2B5EF4-FFF2-40B4-BE49-F238E27FC236}">
                <a16:creationId xmlns:a16="http://schemas.microsoft.com/office/drawing/2014/main" id="{1C59A93E-F7E5-46AB-8F72-815796D4D457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1541463" y="5326063"/>
            <a:ext cx="102235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675" name="Line 32">
            <a:extLst>
              <a:ext uri="{FF2B5EF4-FFF2-40B4-BE49-F238E27FC236}">
                <a16:creationId xmlns:a16="http://schemas.microsoft.com/office/drawing/2014/main" id="{29C22403-0E22-4527-8559-5A5AAD31284E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2024063" y="4821238"/>
            <a:ext cx="188595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676" name="Text Box 34">
            <a:extLst>
              <a:ext uri="{FF2B5EF4-FFF2-40B4-BE49-F238E27FC236}">
                <a16:creationId xmlns:a16="http://schemas.microsoft.com/office/drawing/2014/main" id="{59B72B0C-AB0D-4BAA-A345-A2EB683A21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7563" y="621665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B’s best response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>
            <a:extLst>
              <a:ext uri="{FF2B5EF4-FFF2-40B4-BE49-F238E27FC236}">
                <a16:creationId xmlns:a16="http://schemas.microsoft.com/office/drawing/2014/main" id="{5BD8E8ED-2177-4AD7-A324-1CA4F2853F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71683" name="Line 3">
            <a:extLst>
              <a:ext uri="{FF2B5EF4-FFF2-40B4-BE49-F238E27FC236}">
                <a16:creationId xmlns:a16="http://schemas.microsoft.com/office/drawing/2014/main" id="{7E4E0135-B80E-4A89-9B2A-9C5A6CE09C7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57400" y="354330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684" name="Line 4">
            <a:extLst>
              <a:ext uri="{FF2B5EF4-FFF2-40B4-BE49-F238E27FC236}">
                <a16:creationId xmlns:a16="http://schemas.microsoft.com/office/drawing/2014/main" id="{F4CDA915-1F45-4D5C-80C2-86219BE32FE9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5829300"/>
            <a:ext cx="2743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685" name="Text Box 5">
            <a:extLst>
              <a:ext uri="{FF2B5EF4-FFF2-40B4-BE49-F238E27FC236}">
                <a16:creationId xmlns:a16="http://schemas.microsoft.com/office/drawing/2014/main" id="{210BD1C6-1467-4BC3-8670-CAE2B33BCB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56229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1686" name="Text Box 6">
            <a:extLst>
              <a:ext uri="{FF2B5EF4-FFF2-40B4-BE49-F238E27FC236}">
                <a16:creationId xmlns:a16="http://schemas.microsoft.com/office/drawing/2014/main" id="{B8FBE327-FB7B-4D4F-9CEA-C2955E0855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390900"/>
            <a:ext cx="584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A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1687" name="Text Box 7">
            <a:extLst>
              <a:ext uri="{FF2B5EF4-FFF2-40B4-BE49-F238E27FC236}">
                <a16:creationId xmlns:a16="http://schemas.microsoft.com/office/drawing/2014/main" id="{445B153C-6089-496C-BA3C-5C8E01CB5B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338" y="58515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71688" name="Text Box 8">
            <a:extLst>
              <a:ext uri="{FF2B5EF4-FFF2-40B4-BE49-F238E27FC236}">
                <a16:creationId xmlns:a16="http://schemas.microsoft.com/office/drawing/2014/main" id="{AAD3559B-8E83-44E0-B7F5-C4EE0D9CE1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0575" y="5753100"/>
            <a:ext cx="581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B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1689" name="Line 9">
            <a:extLst>
              <a:ext uri="{FF2B5EF4-FFF2-40B4-BE49-F238E27FC236}">
                <a16:creationId xmlns:a16="http://schemas.microsoft.com/office/drawing/2014/main" id="{73970548-1694-427F-AA0E-16262E7CC995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0005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690" name="Line 10">
            <a:extLst>
              <a:ext uri="{FF2B5EF4-FFF2-40B4-BE49-F238E27FC236}">
                <a16:creationId xmlns:a16="http://schemas.microsoft.com/office/drawing/2014/main" id="{A387C7FF-AD48-4F84-AF62-11F37C705A7D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2971800" y="49149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691" name="Text Box 11">
            <a:extLst>
              <a:ext uri="{FF2B5EF4-FFF2-40B4-BE49-F238E27FC236}">
                <a16:creationId xmlns:a16="http://schemas.microsoft.com/office/drawing/2014/main" id="{6DE853A8-0F50-463F-8C68-5A83F777D4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5851525"/>
            <a:ext cx="3222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1692" name="Text Box 12">
            <a:extLst>
              <a:ext uri="{FF2B5EF4-FFF2-40B4-BE49-F238E27FC236}">
                <a16:creationId xmlns:a16="http://schemas.microsoft.com/office/drawing/2014/main" id="{C2345E6D-FF3A-4325-A86F-F69E6FF6AE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7563" y="621665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B’s best response</a:t>
            </a:r>
          </a:p>
        </p:txBody>
      </p:sp>
      <p:sp>
        <p:nvSpPr>
          <p:cNvPr id="71693" name="Text Box 14">
            <a:extLst>
              <a:ext uri="{FF2B5EF4-FFF2-40B4-BE49-F238E27FC236}">
                <a16:creationId xmlns:a16="http://schemas.microsoft.com/office/drawing/2014/main" id="{76CF5164-7F0B-47B7-B6E5-C38D927032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3797300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71694" name="Line 16">
            <a:extLst>
              <a:ext uri="{FF2B5EF4-FFF2-40B4-BE49-F238E27FC236}">
                <a16:creationId xmlns:a16="http://schemas.microsoft.com/office/drawing/2014/main" id="{C0AEE20A-E73D-4EDA-9D8B-CA0E8A867C7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75300" y="354330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695" name="Line 17">
            <a:extLst>
              <a:ext uri="{FF2B5EF4-FFF2-40B4-BE49-F238E27FC236}">
                <a16:creationId xmlns:a16="http://schemas.microsoft.com/office/drawing/2014/main" id="{B4A48839-045C-4642-BE5D-B74327A87DA7}"/>
              </a:ext>
            </a:extLst>
          </p:cNvPr>
          <p:cNvSpPr>
            <a:spLocks noChangeShapeType="1"/>
          </p:cNvSpPr>
          <p:nvPr/>
        </p:nvSpPr>
        <p:spPr bwMode="auto">
          <a:xfrm>
            <a:off x="5575300" y="5829300"/>
            <a:ext cx="2743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696" name="Text Box 18">
            <a:extLst>
              <a:ext uri="{FF2B5EF4-FFF2-40B4-BE49-F238E27FC236}">
                <a16:creationId xmlns:a16="http://schemas.microsoft.com/office/drawing/2014/main" id="{2B7C4D6F-62CB-4B4C-BAF4-0F8663FA0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3038" y="56229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1697" name="Text Box 19">
            <a:extLst>
              <a:ext uri="{FF2B5EF4-FFF2-40B4-BE49-F238E27FC236}">
                <a16:creationId xmlns:a16="http://schemas.microsoft.com/office/drawing/2014/main" id="{BA18BA50-6163-4107-A26A-B64D2B022E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5700" y="3390900"/>
            <a:ext cx="584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A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1698" name="Text Box 20">
            <a:extLst>
              <a:ext uri="{FF2B5EF4-FFF2-40B4-BE49-F238E27FC236}">
                <a16:creationId xmlns:a16="http://schemas.microsoft.com/office/drawing/2014/main" id="{9044CB5E-159E-44E0-9F4C-139B279A70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4238" y="58515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71699" name="Text Box 21">
            <a:extLst>
              <a:ext uri="{FF2B5EF4-FFF2-40B4-BE49-F238E27FC236}">
                <a16:creationId xmlns:a16="http://schemas.microsoft.com/office/drawing/2014/main" id="{E07889B4-CAC0-49E4-96CF-AB94CB4480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8475" y="5753100"/>
            <a:ext cx="581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B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1700" name="Line 22">
            <a:extLst>
              <a:ext uri="{FF2B5EF4-FFF2-40B4-BE49-F238E27FC236}">
                <a16:creationId xmlns:a16="http://schemas.microsoft.com/office/drawing/2014/main" id="{9FD3B657-EB53-4236-AB35-4D80B7FBD627}"/>
              </a:ext>
            </a:extLst>
          </p:cNvPr>
          <p:cNvSpPr>
            <a:spLocks noChangeShapeType="1"/>
          </p:cNvSpPr>
          <p:nvPr/>
        </p:nvSpPr>
        <p:spPr bwMode="auto">
          <a:xfrm>
            <a:off x="5575300" y="40005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01" name="Line 23">
            <a:extLst>
              <a:ext uri="{FF2B5EF4-FFF2-40B4-BE49-F238E27FC236}">
                <a16:creationId xmlns:a16="http://schemas.microsoft.com/office/drawing/2014/main" id="{C17C1274-6DCA-42D8-A5F2-B8753565660F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6489700" y="49149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02" name="Text Box 24">
            <a:extLst>
              <a:ext uri="{FF2B5EF4-FFF2-40B4-BE49-F238E27FC236}">
                <a16:creationId xmlns:a16="http://schemas.microsoft.com/office/drawing/2014/main" id="{AD0D0BF8-6E84-4F04-B450-389E22193D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2900" y="5851525"/>
            <a:ext cx="3222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1703" name="Text Box 25">
            <a:extLst>
              <a:ext uri="{FF2B5EF4-FFF2-40B4-BE49-F238E27FC236}">
                <a16:creationId xmlns:a16="http://schemas.microsoft.com/office/drawing/2014/main" id="{D3226356-BDB7-4862-B590-FB4FC417A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9900" y="300990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A’s best response</a:t>
            </a:r>
          </a:p>
        </p:txBody>
      </p:sp>
      <p:sp>
        <p:nvSpPr>
          <p:cNvPr id="71704" name="Text Box 26">
            <a:extLst>
              <a:ext uri="{FF2B5EF4-FFF2-40B4-BE49-F238E27FC236}">
                <a16:creationId xmlns:a16="http://schemas.microsoft.com/office/drawing/2014/main" id="{94A94DE0-0A1F-43DA-AD7D-6832630BC2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7450" y="5851525"/>
            <a:ext cx="438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½</a:t>
            </a:r>
          </a:p>
        </p:txBody>
      </p:sp>
      <p:sp>
        <p:nvSpPr>
          <p:cNvPr id="71705" name="Text Box 27">
            <a:extLst>
              <a:ext uri="{FF2B5EF4-FFF2-40B4-BE49-F238E27FC236}">
                <a16:creationId xmlns:a16="http://schemas.microsoft.com/office/drawing/2014/main" id="{0B6B0F8F-B186-4F8D-B30E-AE2DF0932C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3038" y="3797300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71706" name="Text Box 31">
            <a:extLst>
              <a:ext uri="{FF2B5EF4-FFF2-40B4-BE49-F238E27FC236}">
                <a16:creationId xmlns:a16="http://schemas.microsoft.com/office/drawing/2014/main" id="{A8770E5C-BB74-4E6E-986B-85DA11AA51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5588" y="2474913"/>
            <a:ext cx="393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b="1" u="sng"/>
              <a:t>B</a:t>
            </a:r>
          </a:p>
        </p:txBody>
      </p:sp>
      <p:sp>
        <p:nvSpPr>
          <p:cNvPr id="71707" name="Text Box 32">
            <a:extLst>
              <a:ext uri="{FF2B5EF4-FFF2-40B4-BE49-F238E27FC236}">
                <a16:creationId xmlns:a16="http://schemas.microsoft.com/office/drawing/2014/main" id="{B372FFF7-7B24-4447-B74B-45F97CE8F5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2474913"/>
            <a:ext cx="3921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b="1" u="sng"/>
              <a:t>A</a:t>
            </a:r>
          </a:p>
        </p:txBody>
      </p:sp>
      <p:grpSp>
        <p:nvGrpSpPr>
          <p:cNvPr id="71708" name="Group 33">
            <a:extLst>
              <a:ext uri="{FF2B5EF4-FFF2-40B4-BE49-F238E27FC236}">
                <a16:creationId xmlns:a16="http://schemas.microsoft.com/office/drawing/2014/main" id="{19C458D9-8FE4-4971-93CB-DB9FFAA2FD11}"/>
              </a:ext>
            </a:extLst>
          </p:cNvPr>
          <p:cNvGrpSpPr>
            <a:grpSpLocks/>
          </p:cNvGrpSpPr>
          <p:nvPr/>
        </p:nvGrpSpPr>
        <p:grpSpPr bwMode="auto">
          <a:xfrm>
            <a:off x="1552575" y="4606925"/>
            <a:ext cx="517525" cy="511175"/>
            <a:chOff x="4174" y="2583"/>
            <a:chExt cx="326" cy="322"/>
          </a:xfrm>
        </p:grpSpPr>
        <p:grpSp>
          <p:nvGrpSpPr>
            <p:cNvPr id="71716" name="Group 34">
              <a:extLst>
                <a:ext uri="{FF2B5EF4-FFF2-40B4-BE49-F238E27FC236}">
                  <a16:creationId xmlns:a16="http://schemas.microsoft.com/office/drawing/2014/main" id="{B28FA233-5400-4FE9-926D-4FB3AB34E98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74" y="2583"/>
              <a:ext cx="326" cy="322"/>
              <a:chOff x="4174" y="2583"/>
              <a:chExt cx="326" cy="322"/>
            </a:xfrm>
          </p:grpSpPr>
          <p:sp>
            <p:nvSpPr>
              <p:cNvPr id="71718" name="Text Box 35">
                <a:extLst>
                  <a:ext uri="{FF2B5EF4-FFF2-40B4-BE49-F238E27FC236}">
                    <a16:creationId xmlns:a16="http://schemas.microsoft.com/office/drawing/2014/main" id="{B48CCB92-8A27-44C6-9013-0D834E2F839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174" y="2583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4</a:t>
                </a:r>
              </a:p>
            </p:txBody>
          </p:sp>
          <p:sp>
            <p:nvSpPr>
              <p:cNvPr id="71719" name="Text Box 36">
                <a:extLst>
                  <a:ext uri="{FF2B5EF4-FFF2-40B4-BE49-F238E27FC236}">
                    <a16:creationId xmlns:a16="http://schemas.microsoft.com/office/drawing/2014/main" id="{673BE5F2-5825-4ECC-8865-B6E04E5EFAE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05" y="2674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7</a:t>
                </a:r>
              </a:p>
            </p:txBody>
          </p:sp>
        </p:grpSp>
        <p:sp>
          <p:nvSpPr>
            <p:cNvPr id="71717" name="Text Box 37">
              <a:extLst>
                <a:ext uri="{FF2B5EF4-FFF2-40B4-BE49-F238E27FC236}">
                  <a16:creationId xmlns:a16="http://schemas.microsoft.com/office/drawing/2014/main" id="{8A81901A-F54F-49DA-B655-FAEAD98965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47" y="2613"/>
              <a:ext cx="171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 sz="1800"/>
                <a:t>/</a:t>
              </a:r>
            </a:p>
          </p:txBody>
        </p:sp>
      </p:grpSp>
      <p:sp>
        <p:nvSpPr>
          <p:cNvPr id="71709" name="Line 44">
            <a:extLst>
              <a:ext uri="{FF2B5EF4-FFF2-40B4-BE49-F238E27FC236}">
                <a16:creationId xmlns:a16="http://schemas.microsoft.com/office/drawing/2014/main" id="{D69E00A3-5F53-48E1-8785-968604BA1299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3471863" y="4398963"/>
            <a:ext cx="81915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10" name="Line 45">
            <a:extLst>
              <a:ext uri="{FF2B5EF4-FFF2-40B4-BE49-F238E27FC236}">
                <a16:creationId xmlns:a16="http://schemas.microsoft.com/office/drawing/2014/main" id="{36F2DCFB-4F0F-4B3A-B054-BDEB00C2C88C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1541463" y="5326063"/>
            <a:ext cx="102235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11" name="Line 46">
            <a:extLst>
              <a:ext uri="{FF2B5EF4-FFF2-40B4-BE49-F238E27FC236}">
                <a16:creationId xmlns:a16="http://schemas.microsoft.com/office/drawing/2014/main" id="{84DC766E-D38E-497F-AEC6-22A1FF67603F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2024063" y="4821238"/>
            <a:ext cx="188595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12" name="Line 47">
            <a:extLst>
              <a:ext uri="{FF2B5EF4-FFF2-40B4-BE49-F238E27FC236}">
                <a16:creationId xmlns:a16="http://schemas.microsoft.com/office/drawing/2014/main" id="{E8EC64DB-E51C-4C10-A614-996BDFC67814}"/>
              </a:ext>
            </a:extLst>
          </p:cNvPr>
          <p:cNvSpPr>
            <a:spLocks noChangeShapeType="1"/>
          </p:cNvSpPr>
          <p:nvPr/>
        </p:nvSpPr>
        <p:spPr bwMode="auto">
          <a:xfrm>
            <a:off x="5567363" y="5816600"/>
            <a:ext cx="922337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13" name="Line 48">
            <a:extLst>
              <a:ext uri="{FF2B5EF4-FFF2-40B4-BE49-F238E27FC236}">
                <a16:creationId xmlns:a16="http://schemas.microsoft.com/office/drawing/2014/main" id="{E80ADE27-A736-40C6-B7D5-057EECE33DAD}"/>
              </a:ext>
            </a:extLst>
          </p:cNvPr>
          <p:cNvSpPr>
            <a:spLocks noChangeShapeType="1"/>
          </p:cNvSpPr>
          <p:nvPr/>
        </p:nvSpPr>
        <p:spPr bwMode="auto">
          <a:xfrm>
            <a:off x="6499225" y="4000500"/>
            <a:ext cx="914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14" name="Line 49">
            <a:extLst>
              <a:ext uri="{FF2B5EF4-FFF2-40B4-BE49-F238E27FC236}">
                <a16:creationId xmlns:a16="http://schemas.microsoft.com/office/drawing/2014/main" id="{C6F629A5-9D4D-467C-A341-CF67A39A44FB}"/>
              </a:ext>
            </a:extLst>
          </p:cNvPr>
          <p:cNvSpPr>
            <a:spLocks noChangeShapeType="1"/>
          </p:cNvSpPr>
          <p:nvPr/>
        </p:nvSpPr>
        <p:spPr bwMode="auto">
          <a:xfrm>
            <a:off x="6502400" y="3971925"/>
            <a:ext cx="0" cy="1871663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>
            <a:extLst>
              <a:ext uri="{FF2B5EF4-FFF2-40B4-BE49-F238E27FC236}">
                <a16:creationId xmlns:a16="http://schemas.microsoft.com/office/drawing/2014/main" id="{E8767E8E-CC19-409B-9BA5-C5F88FF526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72707" name="Line 3">
            <a:extLst>
              <a:ext uri="{FF2B5EF4-FFF2-40B4-BE49-F238E27FC236}">
                <a16:creationId xmlns:a16="http://schemas.microsoft.com/office/drawing/2014/main" id="{66C3CB00-9775-44D4-824B-7C9B5B9994A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57400" y="354330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08" name="Line 4">
            <a:extLst>
              <a:ext uri="{FF2B5EF4-FFF2-40B4-BE49-F238E27FC236}">
                <a16:creationId xmlns:a16="http://schemas.microsoft.com/office/drawing/2014/main" id="{1605D278-CF9E-4C40-9D45-191F23819387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5829300"/>
            <a:ext cx="2743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09" name="Text Box 5">
            <a:extLst>
              <a:ext uri="{FF2B5EF4-FFF2-40B4-BE49-F238E27FC236}">
                <a16:creationId xmlns:a16="http://schemas.microsoft.com/office/drawing/2014/main" id="{4DA51217-CC34-46A9-944E-5BBE12FE76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56229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2710" name="Text Box 6">
            <a:extLst>
              <a:ext uri="{FF2B5EF4-FFF2-40B4-BE49-F238E27FC236}">
                <a16:creationId xmlns:a16="http://schemas.microsoft.com/office/drawing/2014/main" id="{F88B4310-5A06-4C64-8E97-413CBE7BAC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390900"/>
            <a:ext cx="584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A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2711" name="Text Box 7">
            <a:extLst>
              <a:ext uri="{FF2B5EF4-FFF2-40B4-BE49-F238E27FC236}">
                <a16:creationId xmlns:a16="http://schemas.microsoft.com/office/drawing/2014/main" id="{6885DED5-A517-42CE-B21C-1060534679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338" y="58515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72712" name="Text Box 8">
            <a:extLst>
              <a:ext uri="{FF2B5EF4-FFF2-40B4-BE49-F238E27FC236}">
                <a16:creationId xmlns:a16="http://schemas.microsoft.com/office/drawing/2014/main" id="{A84A77A2-5301-47C6-A0A3-7786D67AE2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0575" y="5753100"/>
            <a:ext cx="581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B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2713" name="Line 9">
            <a:extLst>
              <a:ext uri="{FF2B5EF4-FFF2-40B4-BE49-F238E27FC236}">
                <a16:creationId xmlns:a16="http://schemas.microsoft.com/office/drawing/2014/main" id="{114E5B49-F5C5-4B0C-BB0E-EEAABFB7664C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0005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14" name="Line 10">
            <a:extLst>
              <a:ext uri="{FF2B5EF4-FFF2-40B4-BE49-F238E27FC236}">
                <a16:creationId xmlns:a16="http://schemas.microsoft.com/office/drawing/2014/main" id="{B7D6B436-481B-4291-8263-0F67F33BBF8D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2971800" y="49149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15" name="Text Box 11">
            <a:extLst>
              <a:ext uri="{FF2B5EF4-FFF2-40B4-BE49-F238E27FC236}">
                <a16:creationId xmlns:a16="http://schemas.microsoft.com/office/drawing/2014/main" id="{20AC3426-0119-4F18-ACD7-BCF422FC0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5851525"/>
            <a:ext cx="3222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2716" name="Text Box 12">
            <a:extLst>
              <a:ext uri="{FF2B5EF4-FFF2-40B4-BE49-F238E27FC236}">
                <a16:creationId xmlns:a16="http://schemas.microsoft.com/office/drawing/2014/main" id="{263CA518-0DA8-4507-A599-424E03511D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7563" y="621665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B’s best response</a:t>
            </a:r>
          </a:p>
        </p:txBody>
      </p:sp>
      <p:sp>
        <p:nvSpPr>
          <p:cNvPr id="72717" name="Text Box 14">
            <a:extLst>
              <a:ext uri="{FF2B5EF4-FFF2-40B4-BE49-F238E27FC236}">
                <a16:creationId xmlns:a16="http://schemas.microsoft.com/office/drawing/2014/main" id="{4FF4C572-108B-4C8C-9544-F5C7CB2583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3797300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72718" name="Line 15">
            <a:extLst>
              <a:ext uri="{FF2B5EF4-FFF2-40B4-BE49-F238E27FC236}">
                <a16:creationId xmlns:a16="http://schemas.microsoft.com/office/drawing/2014/main" id="{BDC8240A-EEBD-4980-BD6E-E975384C3D2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75300" y="354330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19" name="Line 16">
            <a:extLst>
              <a:ext uri="{FF2B5EF4-FFF2-40B4-BE49-F238E27FC236}">
                <a16:creationId xmlns:a16="http://schemas.microsoft.com/office/drawing/2014/main" id="{FB976391-2B5A-4CBA-9EE4-F716BA60808F}"/>
              </a:ext>
            </a:extLst>
          </p:cNvPr>
          <p:cNvSpPr>
            <a:spLocks noChangeShapeType="1"/>
          </p:cNvSpPr>
          <p:nvPr/>
        </p:nvSpPr>
        <p:spPr bwMode="auto">
          <a:xfrm>
            <a:off x="5575300" y="5829300"/>
            <a:ext cx="2743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20" name="Text Box 17">
            <a:extLst>
              <a:ext uri="{FF2B5EF4-FFF2-40B4-BE49-F238E27FC236}">
                <a16:creationId xmlns:a16="http://schemas.microsoft.com/office/drawing/2014/main" id="{E0ED325B-1963-4E45-9AD6-D5EEE87BE4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3038" y="56229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2721" name="Text Box 18">
            <a:extLst>
              <a:ext uri="{FF2B5EF4-FFF2-40B4-BE49-F238E27FC236}">
                <a16:creationId xmlns:a16="http://schemas.microsoft.com/office/drawing/2014/main" id="{D3F4CA69-9687-4F05-9828-89B9D2A98E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5700" y="3390900"/>
            <a:ext cx="584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A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2722" name="Text Box 19">
            <a:extLst>
              <a:ext uri="{FF2B5EF4-FFF2-40B4-BE49-F238E27FC236}">
                <a16:creationId xmlns:a16="http://schemas.microsoft.com/office/drawing/2014/main" id="{AF1F5F02-21F9-4699-AF8F-E9453840DF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4238" y="58515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72723" name="Text Box 20">
            <a:extLst>
              <a:ext uri="{FF2B5EF4-FFF2-40B4-BE49-F238E27FC236}">
                <a16:creationId xmlns:a16="http://schemas.microsoft.com/office/drawing/2014/main" id="{CE793938-30E3-4CB3-9BB0-AAFA1C51E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8475" y="5753100"/>
            <a:ext cx="581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B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2724" name="Line 21">
            <a:extLst>
              <a:ext uri="{FF2B5EF4-FFF2-40B4-BE49-F238E27FC236}">
                <a16:creationId xmlns:a16="http://schemas.microsoft.com/office/drawing/2014/main" id="{BFE1425F-E3F5-439E-AC39-00BEF4B04590}"/>
              </a:ext>
            </a:extLst>
          </p:cNvPr>
          <p:cNvSpPr>
            <a:spLocks noChangeShapeType="1"/>
          </p:cNvSpPr>
          <p:nvPr/>
        </p:nvSpPr>
        <p:spPr bwMode="auto">
          <a:xfrm>
            <a:off x="5575300" y="40005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25" name="Line 22">
            <a:extLst>
              <a:ext uri="{FF2B5EF4-FFF2-40B4-BE49-F238E27FC236}">
                <a16:creationId xmlns:a16="http://schemas.microsoft.com/office/drawing/2014/main" id="{81FC4B12-0E1D-4F69-B38F-F432D8C12E03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6489700" y="49149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26" name="Text Box 23">
            <a:extLst>
              <a:ext uri="{FF2B5EF4-FFF2-40B4-BE49-F238E27FC236}">
                <a16:creationId xmlns:a16="http://schemas.microsoft.com/office/drawing/2014/main" id="{A2A7E351-69AE-4787-A780-1CA318799F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2900" y="5851525"/>
            <a:ext cx="3222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2727" name="Text Box 24">
            <a:extLst>
              <a:ext uri="{FF2B5EF4-FFF2-40B4-BE49-F238E27FC236}">
                <a16:creationId xmlns:a16="http://schemas.microsoft.com/office/drawing/2014/main" id="{44FC5D74-51F5-4256-B9AA-995B07C30D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9900" y="300990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A’s best response</a:t>
            </a:r>
          </a:p>
        </p:txBody>
      </p:sp>
      <p:sp>
        <p:nvSpPr>
          <p:cNvPr id="72728" name="Text Box 25">
            <a:extLst>
              <a:ext uri="{FF2B5EF4-FFF2-40B4-BE49-F238E27FC236}">
                <a16:creationId xmlns:a16="http://schemas.microsoft.com/office/drawing/2014/main" id="{DE8ACC7E-C1E9-480D-B710-6D8B65FD6C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7450" y="5851525"/>
            <a:ext cx="438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½</a:t>
            </a:r>
          </a:p>
        </p:txBody>
      </p:sp>
      <p:sp>
        <p:nvSpPr>
          <p:cNvPr id="72729" name="Text Box 26">
            <a:extLst>
              <a:ext uri="{FF2B5EF4-FFF2-40B4-BE49-F238E27FC236}">
                <a16:creationId xmlns:a16="http://schemas.microsoft.com/office/drawing/2014/main" id="{B4CD31EE-9629-4D48-B477-1BB57E5184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3038" y="3797300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72730" name="Text Box 27">
            <a:extLst>
              <a:ext uri="{FF2B5EF4-FFF2-40B4-BE49-F238E27FC236}">
                <a16:creationId xmlns:a16="http://schemas.microsoft.com/office/drawing/2014/main" id="{C1F745EA-2395-4131-A230-1D326DD6E6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5588" y="2474913"/>
            <a:ext cx="393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b="1" u="sng"/>
              <a:t>B</a:t>
            </a:r>
          </a:p>
        </p:txBody>
      </p:sp>
      <p:sp>
        <p:nvSpPr>
          <p:cNvPr id="72731" name="Text Box 28">
            <a:extLst>
              <a:ext uri="{FF2B5EF4-FFF2-40B4-BE49-F238E27FC236}">
                <a16:creationId xmlns:a16="http://schemas.microsoft.com/office/drawing/2014/main" id="{9AA7C57B-B263-4D7A-AA60-D84950AD1F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2474913"/>
            <a:ext cx="3921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b="1" u="sng"/>
              <a:t>A</a:t>
            </a:r>
          </a:p>
        </p:txBody>
      </p:sp>
      <p:grpSp>
        <p:nvGrpSpPr>
          <p:cNvPr id="72732" name="Group 29">
            <a:extLst>
              <a:ext uri="{FF2B5EF4-FFF2-40B4-BE49-F238E27FC236}">
                <a16:creationId xmlns:a16="http://schemas.microsoft.com/office/drawing/2014/main" id="{2A7B5CFB-619E-4443-8E76-C349E6CB61C6}"/>
              </a:ext>
            </a:extLst>
          </p:cNvPr>
          <p:cNvGrpSpPr>
            <a:grpSpLocks/>
          </p:cNvGrpSpPr>
          <p:nvPr/>
        </p:nvGrpSpPr>
        <p:grpSpPr bwMode="auto">
          <a:xfrm>
            <a:off x="1552575" y="4606925"/>
            <a:ext cx="517525" cy="511175"/>
            <a:chOff x="4174" y="2583"/>
            <a:chExt cx="326" cy="322"/>
          </a:xfrm>
        </p:grpSpPr>
        <p:grpSp>
          <p:nvGrpSpPr>
            <p:cNvPr id="72741" name="Group 30">
              <a:extLst>
                <a:ext uri="{FF2B5EF4-FFF2-40B4-BE49-F238E27FC236}">
                  <a16:creationId xmlns:a16="http://schemas.microsoft.com/office/drawing/2014/main" id="{B9981CF8-4F6C-46FE-93BA-BA7583092FB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74" y="2583"/>
              <a:ext cx="326" cy="322"/>
              <a:chOff x="4174" y="2583"/>
              <a:chExt cx="326" cy="322"/>
            </a:xfrm>
          </p:grpSpPr>
          <p:sp>
            <p:nvSpPr>
              <p:cNvPr id="72743" name="Text Box 31">
                <a:extLst>
                  <a:ext uri="{FF2B5EF4-FFF2-40B4-BE49-F238E27FC236}">
                    <a16:creationId xmlns:a16="http://schemas.microsoft.com/office/drawing/2014/main" id="{324265E3-37F5-4101-BF91-6BD5EC9D5D9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174" y="2583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4</a:t>
                </a:r>
              </a:p>
            </p:txBody>
          </p:sp>
          <p:sp>
            <p:nvSpPr>
              <p:cNvPr id="72744" name="Text Box 32">
                <a:extLst>
                  <a:ext uri="{FF2B5EF4-FFF2-40B4-BE49-F238E27FC236}">
                    <a16:creationId xmlns:a16="http://schemas.microsoft.com/office/drawing/2014/main" id="{1B741A39-A302-4213-9197-253F5B89B30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05" y="2674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7</a:t>
                </a:r>
              </a:p>
            </p:txBody>
          </p:sp>
        </p:grpSp>
        <p:sp>
          <p:nvSpPr>
            <p:cNvPr id="72742" name="Text Box 33">
              <a:extLst>
                <a:ext uri="{FF2B5EF4-FFF2-40B4-BE49-F238E27FC236}">
                  <a16:creationId xmlns:a16="http://schemas.microsoft.com/office/drawing/2014/main" id="{7CE8AC4D-2FC2-45EC-BBA0-B6BBF46F9E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47" y="2613"/>
              <a:ext cx="171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 sz="1800"/>
                <a:t>/</a:t>
              </a:r>
            </a:p>
          </p:txBody>
        </p:sp>
      </p:grpSp>
      <p:sp>
        <p:nvSpPr>
          <p:cNvPr id="72733" name="Line 34">
            <a:extLst>
              <a:ext uri="{FF2B5EF4-FFF2-40B4-BE49-F238E27FC236}">
                <a16:creationId xmlns:a16="http://schemas.microsoft.com/office/drawing/2014/main" id="{6CAB2BAC-1466-437A-8691-15A4F16C5C64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3482975" y="4403726"/>
            <a:ext cx="822325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34" name="Line 35">
            <a:extLst>
              <a:ext uri="{FF2B5EF4-FFF2-40B4-BE49-F238E27FC236}">
                <a16:creationId xmlns:a16="http://schemas.microsoft.com/office/drawing/2014/main" id="{75BC8601-4DFC-448D-9C8D-5E3CF8A0BFA2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1548607" y="5325269"/>
            <a:ext cx="1020762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35" name="Line 36">
            <a:extLst>
              <a:ext uri="{FF2B5EF4-FFF2-40B4-BE49-F238E27FC236}">
                <a16:creationId xmlns:a16="http://schemas.microsoft.com/office/drawing/2014/main" id="{02AFE473-5221-4246-BA03-5E42FDE9E183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2030413" y="4821238"/>
            <a:ext cx="1893887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36" name="Line 37">
            <a:extLst>
              <a:ext uri="{FF2B5EF4-FFF2-40B4-BE49-F238E27FC236}">
                <a16:creationId xmlns:a16="http://schemas.microsoft.com/office/drawing/2014/main" id="{3CEFA34D-01C0-4A76-8945-D9BC8E50173F}"/>
              </a:ext>
            </a:extLst>
          </p:cNvPr>
          <p:cNvSpPr>
            <a:spLocks noChangeShapeType="1"/>
          </p:cNvSpPr>
          <p:nvPr/>
        </p:nvSpPr>
        <p:spPr bwMode="auto">
          <a:xfrm>
            <a:off x="5562600" y="5816600"/>
            <a:ext cx="914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37" name="Line 38">
            <a:extLst>
              <a:ext uri="{FF2B5EF4-FFF2-40B4-BE49-F238E27FC236}">
                <a16:creationId xmlns:a16="http://schemas.microsoft.com/office/drawing/2014/main" id="{10654F47-D8CA-4E85-A684-CA7971957F0E}"/>
              </a:ext>
            </a:extLst>
          </p:cNvPr>
          <p:cNvSpPr>
            <a:spLocks noChangeShapeType="1"/>
          </p:cNvSpPr>
          <p:nvPr/>
        </p:nvSpPr>
        <p:spPr bwMode="auto">
          <a:xfrm>
            <a:off x="6499225" y="4000500"/>
            <a:ext cx="914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38" name="Line 39">
            <a:extLst>
              <a:ext uri="{FF2B5EF4-FFF2-40B4-BE49-F238E27FC236}">
                <a16:creationId xmlns:a16="http://schemas.microsoft.com/office/drawing/2014/main" id="{559DA4F4-46EA-4E9B-B6CA-A9900866BFFD}"/>
              </a:ext>
            </a:extLst>
          </p:cNvPr>
          <p:cNvSpPr>
            <a:spLocks noChangeShapeType="1"/>
          </p:cNvSpPr>
          <p:nvPr/>
        </p:nvSpPr>
        <p:spPr bwMode="auto">
          <a:xfrm>
            <a:off x="6489700" y="3971925"/>
            <a:ext cx="0" cy="1871663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39" name="Text Box 40">
            <a:extLst>
              <a:ext uri="{FF2B5EF4-FFF2-40B4-BE49-F238E27FC236}">
                <a16:creationId xmlns:a16="http://schemas.microsoft.com/office/drawing/2014/main" id="{6209BD3C-D8FC-489D-8D5C-CB4A1F2995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7188" y="1838325"/>
            <a:ext cx="3973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Is there a Nash equilibrium?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>
            <a:extLst>
              <a:ext uri="{FF2B5EF4-FFF2-40B4-BE49-F238E27FC236}">
                <a16:creationId xmlns:a16="http://schemas.microsoft.com/office/drawing/2014/main" id="{F0F1187A-D321-42A9-9DE2-3B3287206D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73731" name="Line 3">
            <a:extLst>
              <a:ext uri="{FF2B5EF4-FFF2-40B4-BE49-F238E27FC236}">
                <a16:creationId xmlns:a16="http://schemas.microsoft.com/office/drawing/2014/main" id="{AA19A95C-A986-41E5-81F9-F54F757C469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57400" y="354330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32" name="Line 4">
            <a:extLst>
              <a:ext uri="{FF2B5EF4-FFF2-40B4-BE49-F238E27FC236}">
                <a16:creationId xmlns:a16="http://schemas.microsoft.com/office/drawing/2014/main" id="{D2C3A826-3B2B-489A-95E0-52670CB92CAD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5829300"/>
            <a:ext cx="2743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33" name="Text Box 5">
            <a:extLst>
              <a:ext uri="{FF2B5EF4-FFF2-40B4-BE49-F238E27FC236}">
                <a16:creationId xmlns:a16="http://schemas.microsoft.com/office/drawing/2014/main" id="{A17CB71B-EA9C-4B65-9301-C4A7027848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56229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3734" name="Text Box 6">
            <a:extLst>
              <a:ext uri="{FF2B5EF4-FFF2-40B4-BE49-F238E27FC236}">
                <a16:creationId xmlns:a16="http://schemas.microsoft.com/office/drawing/2014/main" id="{38C99A8D-5720-4529-856A-B7821DBAB0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390900"/>
            <a:ext cx="584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A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3735" name="Text Box 7">
            <a:extLst>
              <a:ext uri="{FF2B5EF4-FFF2-40B4-BE49-F238E27FC236}">
                <a16:creationId xmlns:a16="http://schemas.microsoft.com/office/drawing/2014/main" id="{E577B24E-E7B4-4F47-98F8-B98DA3DA99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338" y="58515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73736" name="Text Box 8">
            <a:extLst>
              <a:ext uri="{FF2B5EF4-FFF2-40B4-BE49-F238E27FC236}">
                <a16:creationId xmlns:a16="http://schemas.microsoft.com/office/drawing/2014/main" id="{F17954D3-BB8D-420D-B2EF-FB99CB246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0575" y="5753100"/>
            <a:ext cx="581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B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3737" name="Line 9">
            <a:extLst>
              <a:ext uri="{FF2B5EF4-FFF2-40B4-BE49-F238E27FC236}">
                <a16:creationId xmlns:a16="http://schemas.microsoft.com/office/drawing/2014/main" id="{BF3CD5CC-BDC4-430D-808B-E14D4E3480C9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0005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38" name="Line 10">
            <a:extLst>
              <a:ext uri="{FF2B5EF4-FFF2-40B4-BE49-F238E27FC236}">
                <a16:creationId xmlns:a16="http://schemas.microsoft.com/office/drawing/2014/main" id="{E119518A-25A8-432D-B774-7DD63E47F7CC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2971800" y="49149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39" name="Text Box 11">
            <a:extLst>
              <a:ext uri="{FF2B5EF4-FFF2-40B4-BE49-F238E27FC236}">
                <a16:creationId xmlns:a16="http://schemas.microsoft.com/office/drawing/2014/main" id="{C6DAFAC6-1440-4461-8ED3-4EB4FD48F5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5851525"/>
            <a:ext cx="3222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3740" name="Text Box 12">
            <a:extLst>
              <a:ext uri="{FF2B5EF4-FFF2-40B4-BE49-F238E27FC236}">
                <a16:creationId xmlns:a16="http://schemas.microsoft.com/office/drawing/2014/main" id="{65A79746-8158-471B-9BA0-295A50A2E6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7563" y="621665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B’s best response</a:t>
            </a:r>
          </a:p>
        </p:txBody>
      </p:sp>
      <p:sp>
        <p:nvSpPr>
          <p:cNvPr id="73741" name="Text Box 14">
            <a:extLst>
              <a:ext uri="{FF2B5EF4-FFF2-40B4-BE49-F238E27FC236}">
                <a16:creationId xmlns:a16="http://schemas.microsoft.com/office/drawing/2014/main" id="{9E832AEF-B26B-4E33-AACD-B0857D9776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3797300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128027" name="Text Box 27">
            <a:extLst>
              <a:ext uri="{FF2B5EF4-FFF2-40B4-BE49-F238E27FC236}">
                <a16:creationId xmlns:a16="http://schemas.microsoft.com/office/drawing/2014/main" id="{5DAAE352-B505-461C-9FB2-A8302C6D9A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5588" y="2474913"/>
            <a:ext cx="393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b="1" u="sng"/>
              <a:t>B</a:t>
            </a:r>
          </a:p>
        </p:txBody>
      </p:sp>
      <p:sp>
        <p:nvSpPr>
          <p:cNvPr id="128028" name="Text Box 28">
            <a:extLst>
              <a:ext uri="{FF2B5EF4-FFF2-40B4-BE49-F238E27FC236}">
                <a16:creationId xmlns:a16="http://schemas.microsoft.com/office/drawing/2014/main" id="{52EC95C9-E8B4-4DA6-946B-FE3E9BCF68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2474913"/>
            <a:ext cx="3921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b="1" u="sng"/>
              <a:t>A</a:t>
            </a:r>
          </a:p>
        </p:txBody>
      </p:sp>
      <p:grpSp>
        <p:nvGrpSpPr>
          <p:cNvPr id="73744" name="Group 29">
            <a:extLst>
              <a:ext uri="{FF2B5EF4-FFF2-40B4-BE49-F238E27FC236}">
                <a16:creationId xmlns:a16="http://schemas.microsoft.com/office/drawing/2014/main" id="{F0F62B2B-FFBE-464E-A516-20682A5D3B6F}"/>
              </a:ext>
            </a:extLst>
          </p:cNvPr>
          <p:cNvGrpSpPr>
            <a:grpSpLocks/>
          </p:cNvGrpSpPr>
          <p:nvPr/>
        </p:nvGrpSpPr>
        <p:grpSpPr bwMode="auto">
          <a:xfrm>
            <a:off x="1552575" y="4606925"/>
            <a:ext cx="517525" cy="511175"/>
            <a:chOff x="4174" y="2583"/>
            <a:chExt cx="326" cy="322"/>
          </a:xfrm>
        </p:grpSpPr>
        <p:grpSp>
          <p:nvGrpSpPr>
            <p:cNvPr id="73766" name="Group 30">
              <a:extLst>
                <a:ext uri="{FF2B5EF4-FFF2-40B4-BE49-F238E27FC236}">
                  <a16:creationId xmlns:a16="http://schemas.microsoft.com/office/drawing/2014/main" id="{496AC42C-2AB4-48C2-A4B0-EB1AB0D5105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74" y="2583"/>
              <a:ext cx="326" cy="322"/>
              <a:chOff x="4174" y="2583"/>
              <a:chExt cx="326" cy="322"/>
            </a:xfrm>
          </p:grpSpPr>
          <p:sp>
            <p:nvSpPr>
              <p:cNvPr id="73768" name="Text Box 31">
                <a:extLst>
                  <a:ext uri="{FF2B5EF4-FFF2-40B4-BE49-F238E27FC236}">
                    <a16:creationId xmlns:a16="http://schemas.microsoft.com/office/drawing/2014/main" id="{4DCE33D1-C9EA-4B4E-85B2-F581781F149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174" y="2583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4</a:t>
                </a:r>
              </a:p>
            </p:txBody>
          </p:sp>
          <p:sp>
            <p:nvSpPr>
              <p:cNvPr id="73769" name="Text Box 32">
                <a:extLst>
                  <a:ext uri="{FF2B5EF4-FFF2-40B4-BE49-F238E27FC236}">
                    <a16:creationId xmlns:a16="http://schemas.microsoft.com/office/drawing/2014/main" id="{C56682FB-FED2-4848-BB07-921C2918162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05" y="2674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7</a:t>
                </a:r>
              </a:p>
            </p:txBody>
          </p:sp>
        </p:grpSp>
        <p:sp>
          <p:nvSpPr>
            <p:cNvPr id="73767" name="Text Box 33">
              <a:extLst>
                <a:ext uri="{FF2B5EF4-FFF2-40B4-BE49-F238E27FC236}">
                  <a16:creationId xmlns:a16="http://schemas.microsoft.com/office/drawing/2014/main" id="{E09AAEFF-6F19-47DC-BA1E-523135654D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47" y="2613"/>
              <a:ext cx="171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 sz="1800"/>
                <a:t>/</a:t>
              </a:r>
            </a:p>
          </p:txBody>
        </p:sp>
      </p:grpSp>
      <p:grpSp>
        <p:nvGrpSpPr>
          <p:cNvPr id="4" name="Group 41">
            <a:extLst>
              <a:ext uri="{FF2B5EF4-FFF2-40B4-BE49-F238E27FC236}">
                <a16:creationId xmlns:a16="http://schemas.microsoft.com/office/drawing/2014/main" id="{F80EB2F3-0BFF-496B-BC99-CD99D479720B}"/>
              </a:ext>
            </a:extLst>
          </p:cNvPr>
          <p:cNvGrpSpPr>
            <a:grpSpLocks/>
          </p:cNvGrpSpPr>
          <p:nvPr/>
        </p:nvGrpSpPr>
        <p:grpSpPr bwMode="auto">
          <a:xfrm>
            <a:off x="4279900" y="3009900"/>
            <a:ext cx="4419600" cy="3238500"/>
            <a:chOff x="2696" y="1896"/>
            <a:chExt cx="2784" cy="2040"/>
          </a:xfrm>
        </p:grpSpPr>
        <p:sp>
          <p:nvSpPr>
            <p:cNvPr id="73751" name="Line 15">
              <a:extLst>
                <a:ext uri="{FF2B5EF4-FFF2-40B4-BE49-F238E27FC236}">
                  <a16:creationId xmlns:a16="http://schemas.microsoft.com/office/drawing/2014/main" id="{B0D9DDAE-451E-46A9-A8DD-1270A73FB80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12" y="2232"/>
              <a:ext cx="0" cy="144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52" name="Line 16">
              <a:extLst>
                <a:ext uri="{FF2B5EF4-FFF2-40B4-BE49-F238E27FC236}">
                  <a16:creationId xmlns:a16="http://schemas.microsoft.com/office/drawing/2014/main" id="{85E2059B-3E74-400A-BE4E-B1B04C7DE39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12" y="3672"/>
              <a:ext cx="172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53" name="Text Box 17">
              <a:extLst>
                <a:ext uri="{FF2B5EF4-FFF2-40B4-BE49-F238E27FC236}">
                  <a16:creationId xmlns:a16="http://schemas.microsoft.com/office/drawing/2014/main" id="{6A7CB689-1F35-4A9F-9A32-45612DC0EF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09" y="3542"/>
              <a:ext cx="20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 sz="2000"/>
                <a:t>0</a:t>
              </a:r>
            </a:p>
          </p:txBody>
        </p:sp>
        <p:sp>
          <p:nvSpPr>
            <p:cNvPr id="73754" name="Text Box 18">
              <a:extLst>
                <a:ext uri="{FF2B5EF4-FFF2-40B4-BE49-F238E27FC236}">
                  <a16:creationId xmlns:a16="http://schemas.microsoft.com/office/drawing/2014/main" id="{C34DDA0A-F1B5-418F-862E-E396255467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28" y="2136"/>
              <a:ext cx="36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>
                  <a:sym typeface="Symbol" panose="05050102010706020507" pitchFamily="18" charset="2"/>
                </a:rPr>
                <a:t></a:t>
              </a:r>
              <a:r>
                <a:rPr lang="en-US" altLang="en-US" baseline="30000"/>
                <a:t>A</a:t>
              </a:r>
              <a:r>
                <a:rPr lang="en-US" altLang="en-US" baseline="-25000"/>
                <a:t>1</a:t>
              </a:r>
              <a:endParaRPr lang="en-US" altLang="en-US"/>
            </a:p>
          </p:txBody>
        </p:sp>
        <p:sp>
          <p:nvSpPr>
            <p:cNvPr id="73755" name="Text Box 19">
              <a:extLst>
                <a:ext uri="{FF2B5EF4-FFF2-40B4-BE49-F238E27FC236}">
                  <a16:creationId xmlns:a16="http://schemas.microsoft.com/office/drawing/2014/main" id="{D13A83FB-4C25-4000-8E2D-3004E2EB75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57" y="3686"/>
              <a:ext cx="20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 sz="2000"/>
                <a:t>1</a:t>
              </a:r>
            </a:p>
          </p:txBody>
        </p:sp>
        <p:sp>
          <p:nvSpPr>
            <p:cNvPr id="73756" name="Text Box 20">
              <a:extLst>
                <a:ext uri="{FF2B5EF4-FFF2-40B4-BE49-F238E27FC236}">
                  <a16:creationId xmlns:a16="http://schemas.microsoft.com/office/drawing/2014/main" id="{0E711552-9DF3-435F-83D6-CBCE1DA426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14" y="3624"/>
              <a:ext cx="36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>
                  <a:sym typeface="Symbol" panose="05050102010706020507" pitchFamily="18" charset="2"/>
                </a:rPr>
                <a:t></a:t>
              </a:r>
              <a:r>
                <a:rPr lang="en-US" altLang="en-US" baseline="30000"/>
                <a:t>B</a:t>
              </a:r>
              <a:r>
                <a:rPr lang="en-US" altLang="en-US" baseline="-25000"/>
                <a:t>1</a:t>
              </a:r>
              <a:endParaRPr lang="en-US" altLang="en-US"/>
            </a:p>
          </p:txBody>
        </p:sp>
        <p:sp>
          <p:nvSpPr>
            <p:cNvPr id="73757" name="Line 21">
              <a:extLst>
                <a:ext uri="{FF2B5EF4-FFF2-40B4-BE49-F238E27FC236}">
                  <a16:creationId xmlns:a16="http://schemas.microsoft.com/office/drawing/2014/main" id="{E3566734-F89E-46D6-940E-29F368DB52D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12" y="2520"/>
              <a:ext cx="115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58" name="Line 22">
              <a:extLst>
                <a:ext uri="{FF2B5EF4-FFF2-40B4-BE49-F238E27FC236}">
                  <a16:creationId xmlns:a16="http://schemas.microsoft.com/office/drawing/2014/main" id="{E3FF6B86-024A-4B9F-B09A-5D65A1B5BD72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5400000">
              <a:off x="4088" y="3096"/>
              <a:ext cx="115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59" name="Text Box 23">
              <a:extLst>
                <a:ext uri="{FF2B5EF4-FFF2-40B4-BE49-F238E27FC236}">
                  <a16:creationId xmlns:a16="http://schemas.microsoft.com/office/drawing/2014/main" id="{D5C3B62E-6809-432C-B9FB-0205473D9A9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16" y="3686"/>
              <a:ext cx="20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 sz="2000"/>
                <a:t>0</a:t>
              </a:r>
            </a:p>
          </p:txBody>
        </p:sp>
        <p:sp>
          <p:nvSpPr>
            <p:cNvPr id="73760" name="Text Box 24">
              <a:extLst>
                <a:ext uri="{FF2B5EF4-FFF2-40B4-BE49-F238E27FC236}">
                  <a16:creationId xmlns:a16="http://schemas.microsoft.com/office/drawing/2014/main" id="{5612A277-9514-4B5A-8558-AE7F22450F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96" y="1896"/>
              <a:ext cx="16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/>
                <a:t>A’s best response</a:t>
              </a:r>
            </a:p>
          </p:txBody>
        </p:sp>
        <p:sp>
          <p:nvSpPr>
            <p:cNvPr id="73761" name="Text Box 25">
              <a:extLst>
                <a:ext uri="{FF2B5EF4-FFF2-40B4-BE49-F238E27FC236}">
                  <a16:creationId xmlns:a16="http://schemas.microsoft.com/office/drawing/2014/main" id="{FD5A80B0-BEDA-4C78-B4F3-8DA41B8628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48" y="3686"/>
              <a:ext cx="27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 sz="2000"/>
                <a:t>½</a:t>
              </a:r>
            </a:p>
          </p:txBody>
        </p:sp>
        <p:sp>
          <p:nvSpPr>
            <p:cNvPr id="73762" name="Text Box 26">
              <a:extLst>
                <a:ext uri="{FF2B5EF4-FFF2-40B4-BE49-F238E27FC236}">
                  <a16:creationId xmlns:a16="http://schemas.microsoft.com/office/drawing/2014/main" id="{969377D7-0E5B-42F2-88A9-22032DBBFA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09" y="2392"/>
              <a:ext cx="20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 sz="2000"/>
                <a:t>1</a:t>
              </a:r>
            </a:p>
          </p:txBody>
        </p:sp>
        <p:sp>
          <p:nvSpPr>
            <p:cNvPr id="73763" name="Line 37">
              <a:extLst>
                <a:ext uri="{FF2B5EF4-FFF2-40B4-BE49-F238E27FC236}">
                  <a16:creationId xmlns:a16="http://schemas.microsoft.com/office/drawing/2014/main" id="{3C3E1F52-2ED5-4BA5-9C45-C4F6E49A4C7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04" y="3664"/>
              <a:ext cx="576" cy="0"/>
            </a:xfrm>
            <a:prstGeom prst="line">
              <a:avLst/>
            </a:prstGeom>
            <a:noFill/>
            <a:ln w="57150">
              <a:solidFill>
                <a:srgbClr val="00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64" name="Line 38">
              <a:extLst>
                <a:ext uri="{FF2B5EF4-FFF2-40B4-BE49-F238E27FC236}">
                  <a16:creationId xmlns:a16="http://schemas.microsoft.com/office/drawing/2014/main" id="{A63A8F22-62BF-44B7-8870-BFD13F2FF00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0" y="2520"/>
              <a:ext cx="576" cy="0"/>
            </a:xfrm>
            <a:prstGeom prst="line">
              <a:avLst/>
            </a:prstGeom>
            <a:noFill/>
            <a:ln w="57150">
              <a:solidFill>
                <a:srgbClr val="00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65" name="Line 39">
              <a:extLst>
                <a:ext uri="{FF2B5EF4-FFF2-40B4-BE49-F238E27FC236}">
                  <a16:creationId xmlns:a16="http://schemas.microsoft.com/office/drawing/2014/main" id="{4F922E00-1531-44FF-992B-5A98F47A6DE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8" y="2500"/>
              <a:ext cx="0" cy="1184"/>
            </a:xfrm>
            <a:prstGeom prst="line">
              <a:avLst/>
            </a:prstGeom>
            <a:noFill/>
            <a:ln w="57150">
              <a:solidFill>
                <a:srgbClr val="00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3746" name="Text Box 40">
            <a:extLst>
              <a:ext uri="{FF2B5EF4-FFF2-40B4-BE49-F238E27FC236}">
                <a16:creationId xmlns:a16="http://schemas.microsoft.com/office/drawing/2014/main" id="{562139E1-3163-409D-949E-58CB9FA2F4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7188" y="1838325"/>
            <a:ext cx="3973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Is there a Nash equilibrium?</a:t>
            </a:r>
          </a:p>
        </p:txBody>
      </p:sp>
      <p:sp>
        <p:nvSpPr>
          <p:cNvPr id="73747" name="Line 42">
            <a:extLst>
              <a:ext uri="{FF2B5EF4-FFF2-40B4-BE49-F238E27FC236}">
                <a16:creationId xmlns:a16="http://schemas.microsoft.com/office/drawing/2014/main" id="{79485209-0BB9-4E92-B837-78E91F2CC4A7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3482975" y="4403726"/>
            <a:ext cx="822325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48" name="Line 43">
            <a:extLst>
              <a:ext uri="{FF2B5EF4-FFF2-40B4-BE49-F238E27FC236}">
                <a16:creationId xmlns:a16="http://schemas.microsoft.com/office/drawing/2014/main" id="{6B9F5A2E-7901-4D8F-AFF2-656408C33266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1548607" y="5325269"/>
            <a:ext cx="1020762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49" name="Line 44">
            <a:extLst>
              <a:ext uri="{FF2B5EF4-FFF2-40B4-BE49-F238E27FC236}">
                <a16:creationId xmlns:a16="http://schemas.microsoft.com/office/drawing/2014/main" id="{DC526215-9BB3-43F4-B0E5-6E36D553F86F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2030413" y="4821238"/>
            <a:ext cx="1893887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022E-16 L -0.38333 1.11022E-1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6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" dur="3000"/>
                                        <p:tgtEl>
                                          <p:spTgt spid="128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8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3000"/>
                                        <p:tgtEl>
                                          <p:spTgt spid="128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8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27" grpId="0"/>
      <p:bldP spid="12802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16991B3B-6A27-41A2-9BDA-16FADA2BA4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74755" name="Line 3">
            <a:extLst>
              <a:ext uri="{FF2B5EF4-FFF2-40B4-BE49-F238E27FC236}">
                <a16:creationId xmlns:a16="http://schemas.microsoft.com/office/drawing/2014/main" id="{4BEC220E-35C5-40B9-AFC5-E0CD655FE77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57400" y="354330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756" name="Line 4">
            <a:extLst>
              <a:ext uri="{FF2B5EF4-FFF2-40B4-BE49-F238E27FC236}">
                <a16:creationId xmlns:a16="http://schemas.microsoft.com/office/drawing/2014/main" id="{3FC5E466-4594-476F-B528-88D35C117500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5829300"/>
            <a:ext cx="2743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757" name="Text Box 5">
            <a:extLst>
              <a:ext uri="{FF2B5EF4-FFF2-40B4-BE49-F238E27FC236}">
                <a16:creationId xmlns:a16="http://schemas.microsoft.com/office/drawing/2014/main" id="{A5ABCB46-D974-488A-8E40-2593DD5DC2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56229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4758" name="Text Box 6">
            <a:extLst>
              <a:ext uri="{FF2B5EF4-FFF2-40B4-BE49-F238E27FC236}">
                <a16:creationId xmlns:a16="http://schemas.microsoft.com/office/drawing/2014/main" id="{44949335-C8FC-4F88-9530-9F57420BC7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390900"/>
            <a:ext cx="584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A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4759" name="Text Box 7">
            <a:extLst>
              <a:ext uri="{FF2B5EF4-FFF2-40B4-BE49-F238E27FC236}">
                <a16:creationId xmlns:a16="http://schemas.microsoft.com/office/drawing/2014/main" id="{40A4256D-756A-49DA-8CC1-10F3F51E01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338" y="58515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74760" name="Text Box 8">
            <a:extLst>
              <a:ext uri="{FF2B5EF4-FFF2-40B4-BE49-F238E27FC236}">
                <a16:creationId xmlns:a16="http://schemas.microsoft.com/office/drawing/2014/main" id="{CC9DCC3E-B980-499C-AB99-6967E69454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0575" y="5753100"/>
            <a:ext cx="581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B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4761" name="Line 9">
            <a:extLst>
              <a:ext uri="{FF2B5EF4-FFF2-40B4-BE49-F238E27FC236}">
                <a16:creationId xmlns:a16="http://schemas.microsoft.com/office/drawing/2014/main" id="{2E508EBA-BCE1-49B6-BB2E-7332F991AD7F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0005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762" name="Line 10">
            <a:extLst>
              <a:ext uri="{FF2B5EF4-FFF2-40B4-BE49-F238E27FC236}">
                <a16:creationId xmlns:a16="http://schemas.microsoft.com/office/drawing/2014/main" id="{4AF37E39-9FEB-4024-A154-A2676C8FD17E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2971800" y="49149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763" name="Text Box 11">
            <a:extLst>
              <a:ext uri="{FF2B5EF4-FFF2-40B4-BE49-F238E27FC236}">
                <a16:creationId xmlns:a16="http://schemas.microsoft.com/office/drawing/2014/main" id="{9A679011-82B0-4315-8C7C-C4456A873D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5851525"/>
            <a:ext cx="3222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4764" name="Text Box 12">
            <a:extLst>
              <a:ext uri="{FF2B5EF4-FFF2-40B4-BE49-F238E27FC236}">
                <a16:creationId xmlns:a16="http://schemas.microsoft.com/office/drawing/2014/main" id="{B6978491-8984-4059-BCCA-D468F8EC85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7563" y="621665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B’s best response</a:t>
            </a:r>
          </a:p>
        </p:txBody>
      </p:sp>
      <p:sp>
        <p:nvSpPr>
          <p:cNvPr id="74765" name="Text Box 13">
            <a:extLst>
              <a:ext uri="{FF2B5EF4-FFF2-40B4-BE49-F238E27FC236}">
                <a16:creationId xmlns:a16="http://schemas.microsoft.com/office/drawing/2014/main" id="{BA625183-CD41-4ECB-A74D-BDC5EBD1E8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3797300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grpSp>
        <p:nvGrpSpPr>
          <p:cNvPr id="74766" name="Group 16">
            <a:extLst>
              <a:ext uri="{FF2B5EF4-FFF2-40B4-BE49-F238E27FC236}">
                <a16:creationId xmlns:a16="http://schemas.microsoft.com/office/drawing/2014/main" id="{A3E6E245-79A8-4E39-A8C5-EDF23F0EA995}"/>
              </a:ext>
            </a:extLst>
          </p:cNvPr>
          <p:cNvGrpSpPr>
            <a:grpSpLocks/>
          </p:cNvGrpSpPr>
          <p:nvPr/>
        </p:nvGrpSpPr>
        <p:grpSpPr bwMode="auto">
          <a:xfrm>
            <a:off x="1552575" y="4606925"/>
            <a:ext cx="517525" cy="511175"/>
            <a:chOff x="4174" y="2583"/>
            <a:chExt cx="326" cy="322"/>
          </a:xfrm>
        </p:grpSpPr>
        <p:grpSp>
          <p:nvGrpSpPr>
            <p:cNvPr id="74777" name="Group 17">
              <a:extLst>
                <a:ext uri="{FF2B5EF4-FFF2-40B4-BE49-F238E27FC236}">
                  <a16:creationId xmlns:a16="http://schemas.microsoft.com/office/drawing/2014/main" id="{0E290DD1-6E96-4346-9CF5-33354BF1FB5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74" y="2583"/>
              <a:ext cx="326" cy="322"/>
              <a:chOff x="4174" y="2583"/>
              <a:chExt cx="326" cy="322"/>
            </a:xfrm>
          </p:grpSpPr>
          <p:sp>
            <p:nvSpPr>
              <p:cNvPr id="74779" name="Text Box 18">
                <a:extLst>
                  <a:ext uri="{FF2B5EF4-FFF2-40B4-BE49-F238E27FC236}">
                    <a16:creationId xmlns:a16="http://schemas.microsoft.com/office/drawing/2014/main" id="{6527CD1A-CE58-425F-A30E-8DEB5F468BC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174" y="2583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4</a:t>
                </a:r>
              </a:p>
            </p:txBody>
          </p:sp>
          <p:sp>
            <p:nvSpPr>
              <p:cNvPr id="74780" name="Text Box 19">
                <a:extLst>
                  <a:ext uri="{FF2B5EF4-FFF2-40B4-BE49-F238E27FC236}">
                    <a16:creationId xmlns:a16="http://schemas.microsoft.com/office/drawing/2014/main" id="{EBC9A514-6B9E-48D1-BDAB-AE90163A028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05" y="2674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7</a:t>
                </a:r>
              </a:p>
            </p:txBody>
          </p:sp>
        </p:grpSp>
        <p:sp>
          <p:nvSpPr>
            <p:cNvPr id="74778" name="Text Box 20">
              <a:extLst>
                <a:ext uri="{FF2B5EF4-FFF2-40B4-BE49-F238E27FC236}">
                  <a16:creationId xmlns:a16="http://schemas.microsoft.com/office/drawing/2014/main" id="{4F7FFBD6-C863-4055-9B90-57D3FD5C4D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47" y="2613"/>
              <a:ext cx="171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 sz="1800"/>
                <a:t>/</a:t>
              </a:r>
            </a:p>
          </p:txBody>
        </p:sp>
      </p:grpSp>
      <p:sp>
        <p:nvSpPr>
          <p:cNvPr id="74767" name="Line 21">
            <a:extLst>
              <a:ext uri="{FF2B5EF4-FFF2-40B4-BE49-F238E27FC236}">
                <a16:creationId xmlns:a16="http://schemas.microsoft.com/office/drawing/2014/main" id="{ED0138D6-B7E4-425C-8F63-4A17F05537C9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3478213" y="4405313"/>
            <a:ext cx="81915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768" name="Line 22">
            <a:extLst>
              <a:ext uri="{FF2B5EF4-FFF2-40B4-BE49-F238E27FC236}">
                <a16:creationId xmlns:a16="http://schemas.microsoft.com/office/drawing/2014/main" id="{16195425-E919-4951-B3B2-8CB354FD0BEE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1557338" y="5316538"/>
            <a:ext cx="100330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769" name="Line 23">
            <a:extLst>
              <a:ext uri="{FF2B5EF4-FFF2-40B4-BE49-F238E27FC236}">
                <a16:creationId xmlns:a16="http://schemas.microsoft.com/office/drawing/2014/main" id="{C660091E-CD80-4795-80EF-677C8E8C7FB3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2030413" y="4821238"/>
            <a:ext cx="188595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770" name="Text Box 34">
            <a:extLst>
              <a:ext uri="{FF2B5EF4-FFF2-40B4-BE49-F238E27FC236}">
                <a16:creationId xmlns:a16="http://schemas.microsoft.com/office/drawing/2014/main" id="{7962AE4A-BB51-469E-BD75-AC97A4DDB9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700" y="300990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A’s best response</a:t>
            </a:r>
          </a:p>
        </p:txBody>
      </p:sp>
      <p:sp>
        <p:nvSpPr>
          <p:cNvPr id="74771" name="Text Box 35">
            <a:extLst>
              <a:ext uri="{FF2B5EF4-FFF2-40B4-BE49-F238E27FC236}">
                <a16:creationId xmlns:a16="http://schemas.microsoft.com/office/drawing/2014/main" id="{BB8BF8D8-5CAA-41E1-B126-C429A5028D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2250" y="5851525"/>
            <a:ext cx="438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½</a:t>
            </a:r>
          </a:p>
        </p:txBody>
      </p:sp>
      <p:sp>
        <p:nvSpPr>
          <p:cNvPr id="74772" name="Line 37">
            <a:extLst>
              <a:ext uri="{FF2B5EF4-FFF2-40B4-BE49-F238E27FC236}">
                <a16:creationId xmlns:a16="http://schemas.microsoft.com/office/drawing/2014/main" id="{4FFD6240-90E9-4153-9F17-22828F867179}"/>
              </a:ext>
            </a:extLst>
          </p:cNvPr>
          <p:cNvSpPr>
            <a:spLocks noChangeShapeType="1"/>
          </p:cNvSpPr>
          <p:nvPr/>
        </p:nvSpPr>
        <p:spPr bwMode="auto">
          <a:xfrm>
            <a:off x="2035175" y="5819775"/>
            <a:ext cx="936625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773" name="Line 38">
            <a:extLst>
              <a:ext uri="{FF2B5EF4-FFF2-40B4-BE49-F238E27FC236}">
                <a16:creationId xmlns:a16="http://schemas.microsoft.com/office/drawing/2014/main" id="{6A722E1D-7DAB-4CDB-BF31-8AF4046A766B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0375" y="3997325"/>
            <a:ext cx="914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774" name="Line 39">
            <a:extLst>
              <a:ext uri="{FF2B5EF4-FFF2-40B4-BE49-F238E27FC236}">
                <a16:creationId xmlns:a16="http://schemas.microsoft.com/office/drawing/2014/main" id="{A472BA31-1ADE-4BFD-948A-CBAEA168EDE7}"/>
              </a:ext>
            </a:extLst>
          </p:cNvPr>
          <p:cNvSpPr>
            <a:spLocks noChangeShapeType="1"/>
          </p:cNvSpPr>
          <p:nvPr/>
        </p:nvSpPr>
        <p:spPr bwMode="auto">
          <a:xfrm>
            <a:off x="2984500" y="3968750"/>
            <a:ext cx="0" cy="187960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775" name="Text Box 40">
            <a:extLst>
              <a:ext uri="{FF2B5EF4-FFF2-40B4-BE49-F238E27FC236}">
                <a16:creationId xmlns:a16="http://schemas.microsoft.com/office/drawing/2014/main" id="{A4B2E5DB-A08A-420B-B02A-C268D8ECDF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7188" y="1838325"/>
            <a:ext cx="3973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Is there a Nash equilibrium?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>
            <a:extLst>
              <a:ext uri="{FF2B5EF4-FFF2-40B4-BE49-F238E27FC236}">
                <a16:creationId xmlns:a16="http://schemas.microsoft.com/office/drawing/2014/main" id="{2B0501BA-DBF8-4275-88D2-7313467F2D4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75779" name="Line 3">
            <a:extLst>
              <a:ext uri="{FF2B5EF4-FFF2-40B4-BE49-F238E27FC236}">
                <a16:creationId xmlns:a16="http://schemas.microsoft.com/office/drawing/2014/main" id="{1193AC91-AF36-4629-838E-9B7F323D228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57400" y="354330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780" name="Line 4">
            <a:extLst>
              <a:ext uri="{FF2B5EF4-FFF2-40B4-BE49-F238E27FC236}">
                <a16:creationId xmlns:a16="http://schemas.microsoft.com/office/drawing/2014/main" id="{BE008E27-61D3-49F5-8548-ABB73F0839A3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5829300"/>
            <a:ext cx="2743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781" name="Text Box 5">
            <a:extLst>
              <a:ext uri="{FF2B5EF4-FFF2-40B4-BE49-F238E27FC236}">
                <a16:creationId xmlns:a16="http://schemas.microsoft.com/office/drawing/2014/main" id="{5AA0A09A-70E4-4F39-83FD-8CDAF64044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56229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5782" name="Text Box 6">
            <a:extLst>
              <a:ext uri="{FF2B5EF4-FFF2-40B4-BE49-F238E27FC236}">
                <a16:creationId xmlns:a16="http://schemas.microsoft.com/office/drawing/2014/main" id="{2ECCF724-F1AE-48E2-AC39-05181867E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390900"/>
            <a:ext cx="584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A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5783" name="Text Box 7">
            <a:extLst>
              <a:ext uri="{FF2B5EF4-FFF2-40B4-BE49-F238E27FC236}">
                <a16:creationId xmlns:a16="http://schemas.microsoft.com/office/drawing/2014/main" id="{CEB4F08D-8258-4950-9494-A9FDBB30B2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338" y="58515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75784" name="Text Box 8">
            <a:extLst>
              <a:ext uri="{FF2B5EF4-FFF2-40B4-BE49-F238E27FC236}">
                <a16:creationId xmlns:a16="http://schemas.microsoft.com/office/drawing/2014/main" id="{AE23653A-C95C-4D97-9194-37035478BD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0575" y="5753100"/>
            <a:ext cx="581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B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5785" name="Line 9">
            <a:extLst>
              <a:ext uri="{FF2B5EF4-FFF2-40B4-BE49-F238E27FC236}">
                <a16:creationId xmlns:a16="http://schemas.microsoft.com/office/drawing/2014/main" id="{6CA11AAD-A70E-4BDB-B313-B1E70BACB1D1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0005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786" name="Line 10">
            <a:extLst>
              <a:ext uri="{FF2B5EF4-FFF2-40B4-BE49-F238E27FC236}">
                <a16:creationId xmlns:a16="http://schemas.microsoft.com/office/drawing/2014/main" id="{7CF17EE9-97FA-456F-8F32-861FE822CD40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2971800" y="49149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787" name="Text Box 11">
            <a:extLst>
              <a:ext uri="{FF2B5EF4-FFF2-40B4-BE49-F238E27FC236}">
                <a16:creationId xmlns:a16="http://schemas.microsoft.com/office/drawing/2014/main" id="{DCADD1B8-A817-4351-AE36-D2289235A9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5851525"/>
            <a:ext cx="3222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5788" name="Text Box 12">
            <a:extLst>
              <a:ext uri="{FF2B5EF4-FFF2-40B4-BE49-F238E27FC236}">
                <a16:creationId xmlns:a16="http://schemas.microsoft.com/office/drawing/2014/main" id="{2F3F3E9C-25DB-4DF2-B3EB-D8905D8C3A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7563" y="621665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B’s best response</a:t>
            </a:r>
          </a:p>
        </p:txBody>
      </p:sp>
      <p:sp>
        <p:nvSpPr>
          <p:cNvPr id="75789" name="Text Box 13">
            <a:extLst>
              <a:ext uri="{FF2B5EF4-FFF2-40B4-BE49-F238E27FC236}">
                <a16:creationId xmlns:a16="http://schemas.microsoft.com/office/drawing/2014/main" id="{C16527CC-0215-4437-A299-AB012BD99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3797300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grpSp>
        <p:nvGrpSpPr>
          <p:cNvPr id="75790" name="Group 14">
            <a:extLst>
              <a:ext uri="{FF2B5EF4-FFF2-40B4-BE49-F238E27FC236}">
                <a16:creationId xmlns:a16="http://schemas.microsoft.com/office/drawing/2014/main" id="{95922FCE-FC36-4FB1-B354-EC6953935B6A}"/>
              </a:ext>
            </a:extLst>
          </p:cNvPr>
          <p:cNvGrpSpPr>
            <a:grpSpLocks/>
          </p:cNvGrpSpPr>
          <p:nvPr/>
        </p:nvGrpSpPr>
        <p:grpSpPr bwMode="auto">
          <a:xfrm>
            <a:off x="1552575" y="4606925"/>
            <a:ext cx="517525" cy="511175"/>
            <a:chOff x="4174" y="2583"/>
            <a:chExt cx="326" cy="322"/>
          </a:xfrm>
        </p:grpSpPr>
        <p:grpSp>
          <p:nvGrpSpPr>
            <p:cNvPr id="75801" name="Group 15">
              <a:extLst>
                <a:ext uri="{FF2B5EF4-FFF2-40B4-BE49-F238E27FC236}">
                  <a16:creationId xmlns:a16="http://schemas.microsoft.com/office/drawing/2014/main" id="{E3A6CDCD-7629-4750-9104-4A9EAD3B083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74" y="2583"/>
              <a:ext cx="326" cy="322"/>
              <a:chOff x="4174" y="2583"/>
              <a:chExt cx="326" cy="322"/>
            </a:xfrm>
          </p:grpSpPr>
          <p:sp>
            <p:nvSpPr>
              <p:cNvPr id="75803" name="Text Box 16">
                <a:extLst>
                  <a:ext uri="{FF2B5EF4-FFF2-40B4-BE49-F238E27FC236}">
                    <a16:creationId xmlns:a16="http://schemas.microsoft.com/office/drawing/2014/main" id="{8F2D5845-8FC2-49DF-84F6-E2763AEC5E3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174" y="2583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4</a:t>
                </a:r>
              </a:p>
            </p:txBody>
          </p:sp>
          <p:sp>
            <p:nvSpPr>
              <p:cNvPr id="75804" name="Text Box 17">
                <a:extLst>
                  <a:ext uri="{FF2B5EF4-FFF2-40B4-BE49-F238E27FC236}">
                    <a16:creationId xmlns:a16="http://schemas.microsoft.com/office/drawing/2014/main" id="{6DB9433A-B38D-4CC4-B1F7-2975FBE5C3F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05" y="2674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7</a:t>
                </a:r>
              </a:p>
            </p:txBody>
          </p:sp>
        </p:grpSp>
        <p:sp>
          <p:nvSpPr>
            <p:cNvPr id="75802" name="Text Box 18">
              <a:extLst>
                <a:ext uri="{FF2B5EF4-FFF2-40B4-BE49-F238E27FC236}">
                  <a16:creationId xmlns:a16="http://schemas.microsoft.com/office/drawing/2014/main" id="{C262B7E0-5032-4AFB-A485-83BBAB8E925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47" y="2613"/>
              <a:ext cx="171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 sz="1800"/>
                <a:t>/</a:t>
              </a:r>
            </a:p>
          </p:txBody>
        </p:sp>
      </p:grpSp>
      <p:sp>
        <p:nvSpPr>
          <p:cNvPr id="75791" name="Text Box 22">
            <a:extLst>
              <a:ext uri="{FF2B5EF4-FFF2-40B4-BE49-F238E27FC236}">
                <a16:creationId xmlns:a16="http://schemas.microsoft.com/office/drawing/2014/main" id="{A5222339-F47C-4C89-BF5A-4C71CD208C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700" y="300990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A’s best response</a:t>
            </a:r>
          </a:p>
        </p:txBody>
      </p:sp>
      <p:sp>
        <p:nvSpPr>
          <p:cNvPr id="75792" name="Text Box 23">
            <a:extLst>
              <a:ext uri="{FF2B5EF4-FFF2-40B4-BE49-F238E27FC236}">
                <a16:creationId xmlns:a16="http://schemas.microsoft.com/office/drawing/2014/main" id="{CC626CC9-B1DB-477B-895F-6CFB1549BA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2250" y="5851525"/>
            <a:ext cx="438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½</a:t>
            </a:r>
          </a:p>
        </p:txBody>
      </p:sp>
      <p:sp>
        <p:nvSpPr>
          <p:cNvPr id="75793" name="Text Box 27">
            <a:extLst>
              <a:ext uri="{FF2B5EF4-FFF2-40B4-BE49-F238E27FC236}">
                <a16:creationId xmlns:a16="http://schemas.microsoft.com/office/drawing/2014/main" id="{725D2270-4B68-42FC-A763-BFBC51279B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7188" y="1838325"/>
            <a:ext cx="6318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Is there a Nash equilibrium?  Yes.  3 of them.</a:t>
            </a:r>
          </a:p>
        </p:txBody>
      </p:sp>
      <p:sp>
        <p:nvSpPr>
          <p:cNvPr id="75794" name="Line 28">
            <a:extLst>
              <a:ext uri="{FF2B5EF4-FFF2-40B4-BE49-F238E27FC236}">
                <a16:creationId xmlns:a16="http://schemas.microsoft.com/office/drawing/2014/main" id="{34805DA4-7D4A-4E7D-8DA4-99B979BF8ECC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3478213" y="4405313"/>
            <a:ext cx="81915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795" name="Line 29">
            <a:extLst>
              <a:ext uri="{FF2B5EF4-FFF2-40B4-BE49-F238E27FC236}">
                <a16:creationId xmlns:a16="http://schemas.microsoft.com/office/drawing/2014/main" id="{30FF2293-856F-43E8-831D-24ECF8C1E08C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1557338" y="5316538"/>
            <a:ext cx="100330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796" name="Line 30">
            <a:extLst>
              <a:ext uri="{FF2B5EF4-FFF2-40B4-BE49-F238E27FC236}">
                <a16:creationId xmlns:a16="http://schemas.microsoft.com/office/drawing/2014/main" id="{9B6AA517-8FEF-41C5-92FB-B77377AAFA9E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2030413" y="4821238"/>
            <a:ext cx="188595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797" name="Line 31">
            <a:extLst>
              <a:ext uri="{FF2B5EF4-FFF2-40B4-BE49-F238E27FC236}">
                <a16:creationId xmlns:a16="http://schemas.microsoft.com/office/drawing/2014/main" id="{118091FC-E766-46F3-8832-6DA919B167BC}"/>
              </a:ext>
            </a:extLst>
          </p:cNvPr>
          <p:cNvSpPr>
            <a:spLocks noChangeShapeType="1"/>
          </p:cNvSpPr>
          <p:nvPr/>
        </p:nvSpPr>
        <p:spPr bwMode="auto">
          <a:xfrm>
            <a:off x="2035175" y="5819775"/>
            <a:ext cx="936625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798" name="Line 32">
            <a:extLst>
              <a:ext uri="{FF2B5EF4-FFF2-40B4-BE49-F238E27FC236}">
                <a16:creationId xmlns:a16="http://schemas.microsoft.com/office/drawing/2014/main" id="{D3A8CA19-F9B1-4CF2-A404-A51D0094D556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0375" y="3997325"/>
            <a:ext cx="914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799" name="Line 33">
            <a:extLst>
              <a:ext uri="{FF2B5EF4-FFF2-40B4-BE49-F238E27FC236}">
                <a16:creationId xmlns:a16="http://schemas.microsoft.com/office/drawing/2014/main" id="{05A63FA7-4AC5-4CE0-8181-36E36EBE37DF}"/>
              </a:ext>
            </a:extLst>
          </p:cNvPr>
          <p:cNvSpPr>
            <a:spLocks noChangeShapeType="1"/>
          </p:cNvSpPr>
          <p:nvPr/>
        </p:nvSpPr>
        <p:spPr bwMode="auto">
          <a:xfrm>
            <a:off x="2984500" y="3968750"/>
            <a:ext cx="0" cy="187960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>
            <a:extLst>
              <a:ext uri="{FF2B5EF4-FFF2-40B4-BE49-F238E27FC236}">
                <a16:creationId xmlns:a16="http://schemas.microsoft.com/office/drawing/2014/main" id="{D36B0843-8AA1-4717-AC1D-3D53FE5E66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76803" name="Line 3">
            <a:extLst>
              <a:ext uri="{FF2B5EF4-FFF2-40B4-BE49-F238E27FC236}">
                <a16:creationId xmlns:a16="http://schemas.microsoft.com/office/drawing/2014/main" id="{C74930F7-D7CA-489A-A910-FE1A4030122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57400" y="354330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04" name="Line 4">
            <a:extLst>
              <a:ext uri="{FF2B5EF4-FFF2-40B4-BE49-F238E27FC236}">
                <a16:creationId xmlns:a16="http://schemas.microsoft.com/office/drawing/2014/main" id="{CD6A7E2D-E450-43A5-9900-C26B80595CE9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5829300"/>
            <a:ext cx="2743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05" name="Text Box 5">
            <a:extLst>
              <a:ext uri="{FF2B5EF4-FFF2-40B4-BE49-F238E27FC236}">
                <a16:creationId xmlns:a16="http://schemas.microsoft.com/office/drawing/2014/main" id="{01281B66-DFBD-4B44-8411-C177E7AAEA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56229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6806" name="Text Box 6">
            <a:extLst>
              <a:ext uri="{FF2B5EF4-FFF2-40B4-BE49-F238E27FC236}">
                <a16:creationId xmlns:a16="http://schemas.microsoft.com/office/drawing/2014/main" id="{160FADC9-C04C-43E9-A12D-5B5F7F2618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390900"/>
            <a:ext cx="584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A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6807" name="Text Box 7">
            <a:extLst>
              <a:ext uri="{FF2B5EF4-FFF2-40B4-BE49-F238E27FC236}">
                <a16:creationId xmlns:a16="http://schemas.microsoft.com/office/drawing/2014/main" id="{484E121D-DC37-4395-9FDF-02EC5E539A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338" y="58515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76808" name="Text Box 8">
            <a:extLst>
              <a:ext uri="{FF2B5EF4-FFF2-40B4-BE49-F238E27FC236}">
                <a16:creationId xmlns:a16="http://schemas.microsoft.com/office/drawing/2014/main" id="{DF87E698-8705-41D7-9366-4B82B1F1AB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0575" y="5753100"/>
            <a:ext cx="581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B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6809" name="Line 9">
            <a:extLst>
              <a:ext uri="{FF2B5EF4-FFF2-40B4-BE49-F238E27FC236}">
                <a16:creationId xmlns:a16="http://schemas.microsoft.com/office/drawing/2014/main" id="{F787B5C9-E699-486E-A8DA-063C959A748E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0005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10" name="Line 10">
            <a:extLst>
              <a:ext uri="{FF2B5EF4-FFF2-40B4-BE49-F238E27FC236}">
                <a16:creationId xmlns:a16="http://schemas.microsoft.com/office/drawing/2014/main" id="{E4C3A100-5086-413F-99CB-4BC40C5B6369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2971800" y="49149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11" name="Text Box 11">
            <a:extLst>
              <a:ext uri="{FF2B5EF4-FFF2-40B4-BE49-F238E27FC236}">
                <a16:creationId xmlns:a16="http://schemas.microsoft.com/office/drawing/2014/main" id="{F7979596-9233-438D-A0BE-5FA407F0C6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5851525"/>
            <a:ext cx="3222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6812" name="Text Box 12">
            <a:extLst>
              <a:ext uri="{FF2B5EF4-FFF2-40B4-BE49-F238E27FC236}">
                <a16:creationId xmlns:a16="http://schemas.microsoft.com/office/drawing/2014/main" id="{47DE0A27-517A-47EE-BFAF-C7DEB1A0FF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7563" y="621665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B’s best response</a:t>
            </a:r>
          </a:p>
        </p:txBody>
      </p:sp>
      <p:sp>
        <p:nvSpPr>
          <p:cNvPr id="76813" name="Text Box 13">
            <a:extLst>
              <a:ext uri="{FF2B5EF4-FFF2-40B4-BE49-F238E27FC236}">
                <a16:creationId xmlns:a16="http://schemas.microsoft.com/office/drawing/2014/main" id="{D6864593-262A-44EF-AA81-F1DEC4E5BF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3797300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grpSp>
        <p:nvGrpSpPr>
          <p:cNvPr id="76814" name="Group 14">
            <a:extLst>
              <a:ext uri="{FF2B5EF4-FFF2-40B4-BE49-F238E27FC236}">
                <a16:creationId xmlns:a16="http://schemas.microsoft.com/office/drawing/2014/main" id="{E095F363-9054-458F-910F-5A70612DB7C0}"/>
              </a:ext>
            </a:extLst>
          </p:cNvPr>
          <p:cNvGrpSpPr>
            <a:grpSpLocks/>
          </p:cNvGrpSpPr>
          <p:nvPr/>
        </p:nvGrpSpPr>
        <p:grpSpPr bwMode="auto">
          <a:xfrm>
            <a:off x="1552575" y="4606925"/>
            <a:ext cx="517525" cy="511175"/>
            <a:chOff x="4174" y="2583"/>
            <a:chExt cx="326" cy="322"/>
          </a:xfrm>
        </p:grpSpPr>
        <p:grpSp>
          <p:nvGrpSpPr>
            <p:cNvPr id="76828" name="Group 15">
              <a:extLst>
                <a:ext uri="{FF2B5EF4-FFF2-40B4-BE49-F238E27FC236}">
                  <a16:creationId xmlns:a16="http://schemas.microsoft.com/office/drawing/2014/main" id="{D5EB7E47-77FE-4332-9681-0FB530ABC95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74" y="2583"/>
              <a:ext cx="326" cy="322"/>
              <a:chOff x="4174" y="2583"/>
              <a:chExt cx="326" cy="322"/>
            </a:xfrm>
          </p:grpSpPr>
          <p:sp>
            <p:nvSpPr>
              <p:cNvPr id="76830" name="Text Box 16">
                <a:extLst>
                  <a:ext uri="{FF2B5EF4-FFF2-40B4-BE49-F238E27FC236}">
                    <a16:creationId xmlns:a16="http://schemas.microsoft.com/office/drawing/2014/main" id="{FA7A9C9B-D045-427B-B86E-FB8F3C9DB2B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174" y="2583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4</a:t>
                </a:r>
              </a:p>
            </p:txBody>
          </p:sp>
          <p:sp>
            <p:nvSpPr>
              <p:cNvPr id="76831" name="Text Box 17">
                <a:extLst>
                  <a:ext uri="{FF2B5EF4-FFF2-40B4-BE49-F238E27FC236}">
                    <a16:creationId xmlns:a16="http://schemas.microsoft.com/office/drawing/2014/main" id="{1645905B-8FBC-4B90-985A-2191D1AF76F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05" y="2674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7</a:t>
                </a:r>
              </a:p>
            </p:txBody>
          </p:sp>
        </p:grpSp>
        <p:sp>
          <p:nvSpPr>
            <p:cNvPr id="76829" name="Text Box 18">
              <a:extLst>
                <a:ext uri="{FF2B5EF4-FFF2-40B4-BE49-F238E27FC236}">
                  <a16:creationId xmlns:a16="http://schemas.microsoft.com/office/drawing/2014/main" id="{F0478392-6479-438C-876F-74BD828853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47" y="2613"/>
              <a:ext cx="171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 sz="1800"/>
                <a:t>/</a:t>
              </a:r>
            </a:p>
          </p:txBody>
        </p:sp>
      </p:grpSp>
      <p:sp>
        <p:nvSpPr>
          <p:cNvPr id="76815" name="Text Box 22">
            <a:extLst>
              <a:ext uri="{FF2B5EF4-FFF2-40B4-BE49-F238E27FC236}">
                <a16:creationId xmlns:a16="http://schemas.microsoft.com/office/drawing/2014/main" id="{62E21314-AF9B-4FB9-BD86-CDFB555EF8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700" y="300990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A’s best response</a:t>
            </a:r>
          </a:p>
        </p:txBody>
      </p:sp>
      <p:sp>
        <p:nvSpPr>
          <p:cNvPr id="76816" name="Text Box 23">
            <a:extLst>
              <a:ext uri="{FF2B5EF4-FFF2-40B4-BE49-F238E27FC236}">
                <a16:creationId xmlns:a16="http://schemas.microsoft.com/office/drawing/2014/main" id="{E41359FE-E848-405B-8A9C-EDF0AE0095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2250" y="5851525"/>
            <a:ext cx="438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½</a:t>
            </a:r>
          </a:p>
        </p:txBody>
      </p:sp>
      <p:sp>
        <p:nvSpPr>
          <p:cNvPr id="76817" name="Text Box 27">
            <a:extLst>
              <a:ext uri="{FF2B5EF4-FFF2-40B4-BE49-F238E27FC236}">
                <a16:creationId xmlns:a16="http://schemas.microsoft.com/office/drawing/2014/main" id="{0DC7A382-34AA-4059-87D6-14092A9AA6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7188" y="1838325"/>
            <a:ext cx="6318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Is there a Nash equilibrium?  Yes.  3 of them.</a:t>
            </a:r>
          </a:p>
        </p:txBody>
      </p:sp>
      <p:sp>
        <p:nvSpPr>
          <p:cNvPr id="76818" name="Text Box 28">
            <a:extLst>
              <a:ext uri="{FF2B5EF4-FFF2-40B4-BE49-F238E27FC236}">
                <a16:creationId xmlns:a16="http://schemas.microsoft.com/office/drawing/2014/main" id="{BC659E58-C79E-410B-A117-B23BB87258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1488" y="2270125"/>
            <a:ext cx="24765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US">
                <a:solidFill>
                  <a:schemeClr val="hlink"/>
                </a:solidFill>
              </a:rPr>
              <a:t>(</a:t>
            </a:r>
            <a:r>
              <a:rPr lang="en-US" altLang="en-US">
                <a:solidFill>
                  <a:schemeClr val="hlink"/>
                </a:solidFill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olidFill>
                  <a:schemeClr val="hlink"/>
                </a:solidFill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olidFill>
                  <a:schemeClr val="hlink"/>
                </a:solidFill>
                <a:sym typeface="Symbol" panose="05050102010706020507" pitchFamily="18" charset="2"/>
              </a:rPr>
              <a:t>1</a:t>
            </a:r>
            <a:r>
              <a:rPr lang="en-US" altLang="en-US">
                <a:solidFill>
                  <a:schemeClr val="hlink"/>
                </a:solidFill>
                <a:sym typeface="Symbol" panose="05050102010706020507" pitchFamily="18" charset="2"/>
              </a:rPr>
              <a:t>, </a:t>
            </a:r>
            <a:r>
              <a:rPr lang="en-US" altLang="en-US" baseline="30000">
                <a:solidFill>
                  <a:schemeClr val="hlink"/>
                </a:solidFill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olidFill>
                  <a:schemeClr val="hlink"/>
                </a:solidFill>
                <a:sym typeface="Symbol" panose="05050102010706020507" pitchFamily="18" charset="2"/>
              </a:rPr>
              <a:t>1</a:t>
            </a:r>
            <a:r>
              <a:rPr lang="en-US" altLang="en-US">
                <a:solidFill>
                  <a:schemeClr val="hlink"/>
                </a:solidFill>
              </a:rPr>
              <a:t>) = (0,0)</a:t>
            </a:r>
            <a:endParaRPr lang="en-US" altLang="en-US"/>
          </a:p>
        </p:txBody>
      </p:sp>
      <p:sp>
        <p:nvSpPr>
          <p:cNvPr id="76819" name="Freeform 36">
            <a:extLst>
              <a:ext uri="{FF2B5EF4-FFF2-40B4-BE49-F238E27FC236}">
                <a16:creationId xmlns:a16="http://schemas.microsoft.com/office/drawing/2014/main" id="{7D382C4C-035D-41CB-ACBB-3BAAB18E3702}"/>
              </a:ext>
            </a:extLst>
          </p:cNvPr>
          <p:cNvSpPr>
            <a:spLocks/>
          </p:cNvSpPr>
          <p:nvPr/>
        </p:nvSpPr>
        <p:spPr bwMode="auto">
          <a:xfrm>
            <a:off x="2200275" y="2624138"/>
            <a:ext cx="2014538" cy="3087687"/>
          </a:xfrm>
          <a:custGeom>
            <a:avLst/>
            <a:gdLst>
              <a:gd name="T0" fmla="*/ 1269 w 1269"/>
              <a:gd name="T1" fmla="*/ 0 h 1945"/>
              <a:gd name="T2" fmla="*/ 659 w 1269"/>
              <a:gd name="T3" fmla="*/ 100 h 1945"/>
              <a:gd name="T4" fmla="*/ 267 w 1269"/>
              <a:gd name="T5" fmla="*/ 350 h 1945"/>
              <a:gd name="T6" fmla="*/ 67 w 1269"/>
              <a:gd name="T7" fmla="*/ 776 h 1945"/>
              <a:gd name="T8" fmla="*/ 108 w 1269"/>
              <a:gd name="T9" fmla="*/ 1436 h 1945"/>
              <a:gd name="T10" fmla="*/ 125 w 1269"/>
              <a:gd name="T11" fmla="*/ 1753 h 1945"/>
              <a:gd name="T12" fmla="*/ 0 w 1269"/>
              <a:gd name="T13" fmla="*/ 1945 h 194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69"/>
              <a:gd name="T22" fmla="*/ 0 h 1945"/>
              <a:gd name="T23" fmla="*/ 1269 w 1269"/>
              <a:gd name="T24" fmla="*/ 1945 h 194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69" h="1945">
                <a:moveTo>
                  <a:pt x="1269" y="0"/>
                </a:moveTo>
                <a:cubicBezTo>
                  <a:pt x="1047" y="21"/>
                  <a:pt x="826" y="42"/>
                  <a:pt x="659" y="100"/>
                </a:cubicBezTo>
                <a:cubicBezTo>
                  <a:pt x="492" y="158"/>
                  <a:pt x="366" y="237"/>
                  <a:pt x="267" y="350"/>
                </a:cubicBezTo>
                <a:cubicBezTo>
                  <a:pt x="168" y="463"/>
                  <a:pt x="93" y="595"/>
                  <a:pt x="67" y="776"/>
                </a:cubicBezTo>
                <a:cubicBezTo>
                  <a:pt x="41" y="957"/>
                  <a:pt x="98" y="1273"/>
                  <a:pt x="108" y="1436"/>
                </a:cubicBezTo>
                <a:cubicBezTo>
                  <a:pt x="118" y="1599"/>
                  <a:pt x="143" y="1668"/>
                  <a:pt x="125" y="1753"/>
                </a:cubicBezTo>
                <a:cubicBezTo>
                  <a:pt x="107" y="1838"/>
                  <a:pt x="53" y="1891"/>
                  <a:pt x="0" y="1945"/>
                </a:cubicBezTo>
              </a:path>
            </a:pathLst>
          </a:custGeom>
          <a:noFill/>
          <a:ln w="31750">
            <a:solidFill>
              <a:schemeClr val="hlink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6820" name="Line 37">
            <a:extLst>
              <a:ext uri="{FF2B5EF4-FFF2-40B4-BE49-F238E27FC236}">
                <a16:creationId xmlns:a16="http://schemas.microsoft.com/office/drawing/2014/main" id="{4849B950-3891-4222-ACAC-F4F52F531258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3478213" y="4405313"/>
            <a:ext cx="81915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21" name="Line 38">
            <a:extLst>
              <a:ext uri="{FF2B5EF4-FFF2-40B4-BE49-F238E27FC236}">
                <a16:creationId xmlns:a16="http://schemas.microsoft.com/office/drawing/2014/main" id="{96C01C59-3D72-4D98-978F-A8471189D61D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1557338" y="5316538"/>
            <a:ext cx="100330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22" name="Line 39">
            <a:extLst>
              <a:ext uri="{FF2B5EF4-FFF2-40B4-BE49-F238E27FC236}">
                <a16:creationId xmlns:a16="http://schemas.microsoft.com/office/drawing/2014/main" id="{3EBD3298-2633-4D71-9066-EB21C6F17CBD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2030413" y="4821238"/>
            <a:ext cx="188595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23" name="Line 40">
            <a:extLst>
              <a:ext uri="{FF2B5EF4-FFF2-40B4-BE49-F238E27FC236}">
                <a16:creationId xmlns:a16="http://schemas.microsoft.com/office/drawing/2014/main" id="{9EF8228A-8875-418B-85B7-274D8B9CBD35}"/>
              </a:ext>
            </a:extLst>
          </p:cNvPr>
          <p:cNvSpPr>
            <a:spLocks noChangeShapeType="1"/>
          </p:cNvSpPr>
          <p:nvPr/>
        </p:nvSpPr>
        <p:spPr bwMode="auto">
          <a:xfrm>
            <a:off x="2035175" y="5819775"/>
            <a:ext cx="936625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24" name="Line 41">
            <a:extLst>
              <a:ext uri="{FF2B5EF4-FFF2-40B4-BE49-F238E27FC236}">
                <a16:creationId xmlns:a16="http://schemas.microsoft.com/office/drawing/2014/main" id="{86078034-BAA1-493C-BD13-5316CF17AF54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0375" y="3997325"/>
            <a:ext cx="914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25" name="Line 42">
            <a:extLst>
              <a:ext uri="{FF2B5EF4-FFF2-40B4-BE49-F238E27FC236}">
                <a16:creationId xmlns:a16="http://schemas.microsoft.com/office/drawing/2014/main" id="{CF00DB37-609D-4429-A723-DF241A33D2D8}"/>
              </a:ext>
            </a:extLst>
          </p:cNvPr>
          <p:cNvSpPr>
            <a:spLocks noChangeShapeType="1"/>
          </p:cNvSpPr>
          <p:nvPr/>
        </p:nvSpPr>
        <p:spPr bwMode="auto">
          <a:xfrm>
            <a:off x="2984500" y="3968750"/>
            <a:ext cx="0" cy="187960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26" name="Oval 34">
            <a:extLst>
              <a:ext uri="{FF2B5EF4-FFF2-40B4-BE49-F238E27FC236}">
                <a16:creationId xmlns:a16="http://schemas.microsoft.com/office/drawing/2014/main" id="{D8EA8BB0-624A-4D77-A149-A786B87F58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9138" y="5735638"/>
            <a:ext cx="158750" cy="1587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>
            <a:extLst>
              <a:ext uri="{FF2B5EF4-FFF2-40B4-BE49-F238E27FC236}">
                <a16:creationId xmlns:a16="http://schemas.microsoft.com/office/drawing/2014/main" id="{B25CE97B-EE3B-4F93-A400-A167CD240E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77827" name="Line 3">
            <a:extLst>
              <a:ext uri="{FF2B5EF4-FFF2-40B4-BE49-F238E27FC236}">
                <a16:creationId xmlns:a16="http://schemas.microsoft.com/office/drawing/2014/main" id="{2038CA26-2C9E-4BAE-AC01-CB688EBB722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57400" y="354330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828" name="Line 4">
            <a:extLst>
              <a:ext uri="{FF2B5EF4-FFF2-40B4-BE49-F238E27FC236}">
                <a16:creationId xmlns:a16="http://schemas.microsoft.com/office/drawing/2014/main" id="{09B9295C-353E-4D01-8D67-935C1911DE2C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5829300"/>
            <a:ext cx="2743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829" name="Text Box 5">
            <a:extLst>
              <a:ext uri="{FF2B5EF4-FFF2-40B4-BE49-F238E27FC236}">
                <a16:creationId xmlns:a16="http://schemas.microsoft.com/office/drawing/2014/main" id="{E63BF52B-45B6-4201-BF29-EFB23A6450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56229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7830" name="Text Box 6">
            <a:extLst>
              <a:ext uri="{FF2B5EF4-FFF2-40B4-BE49-F238E27FC236}">
                <a16:creationId xmlns:a16="http://schemas.microsoft.com/office/drawing/2014/main" id="{A2485DA6-C6BA-419B-BC55-EDA5885A45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390900"/>
            <a:ext cx="584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A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7831" name="Text Box 7">
            <a:extLst>
              <a:ext uri="{FF2B5EF4-FFF2-40B4-BE49-F238E27FC236}">
                <a16:creationId xmlns:a16="http://schemas.microsoft.com/office/drawing/2014/main" id="{83C16E38-66B7-4E4C-B32E-0B2D5EA48D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338" y="58515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77832" name="Text Box 8">
            <a:extLst>
              <a:ext uri="{FF2B5EF4-FFF2-40B4-BE49-F238E27FC236}">
                <a16:creationId xmlns:a16="http://schemas.microsoft.com/office/drawing/2014/main" id="{BE37CD7F-E08E-458C-9FA6-2EBB48543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0575" y="5753100"/>
            <a:ext cx="581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B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7833" name="Line 9">
            <a:extLst>
              <a:ext uri="{FF2B5EF4-FFF2-40B4-BE49-F238E27FC236}">
                <a16:creationId xmlns:a16="http://schemas.microsoft.com/office/drawing/2014/main" id="{3B96F3E3-797F-4853-8472-BC06182EE616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0005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834" name="Line 10">
            <a:extLst>
              <a:ext uri="{FF2B5EF4-FFF2-40B4-BE49-F238E27FC236}">
                <a16:creationId xmlns:a16="http://schemas.microsoft.com/office/drawing/2014/main" id="{14DB0990-98B8-4C03-9F1D-43B721A6F72F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2971800" y="49149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4582ED7F-663B-4A7A-8BC6-0B35153134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5851525"/>
            <a:ext cx="3222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7836" name="Text Box 12">
            <a:extLst>
              <a:ext uri="{FF2B5EF4-FFF2-40B4-BE49-F238E27FC236}">
                <a16:creationId xmlns:a16="http://schemas.microsoft.com/office/drawing/2014/main" id="{CD914961-AC8F-4B6F-9DBB-DB61773FFC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7563" y="621665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B’s best response</a:t>
            </a:r>
          </a:p>
        </p:txBody>
      </p:sp>
      <p:sp>
        <p:nvSpPr>
          <p:cNvPr id="77837" name="Text Box 13">
            <a:extLst>
              <a:ext uri="{FF2B5EF4-FFF2-40B4-BE49-F238E27FC236}">
                <a16:creationId xmlns:a16="http://schemas.microsoft.com/office/drawing/2014/main" id="{DC6F0463-4156-4321-AA15-8656B3791F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3797300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grpSp>
        <p:nvGrpSpPr>
          <p:cNvPr id="77838" name="Group 14">
            <a:extLst>
              <a:ext uri="{FF2B5EF4-FFF2-40B4-BE49-F238E27FC236}">
                <a16:creationId xmlns:a16="http://schemas.microsoft.com/office/drawing/2014/main" id="{63D0950F-0498-49C4-B5A2-5F7B15C63AFD}"/>
              </a:ext>
            </a:extLst>
          </p:cNvPr>
          <p:cNvGrpSpPr>
            <a:grpSpLocks/>
          </p:cNvGrpSpPr>
          <p:nvPr/>
        </p:nvGrpSpPr>
        <p:grpSpPr bwMode="auto">
          <a:xfrm>
            <a:off x="1552575" y="4606925"/>
            <a:ext cx="517525" cy="511175"/>
            <a:chOff x="4174" y="2583"/>
            <a:chExt cx="326" cy="322"/>
          </a:xfrm>
        </p:grpSpPr>
        <p:grpSp>
          <p:nvGrpSpPr>
            <p:cNvPr id="77855" name="Group 15">
              <a:extLst>
                <a:ext uri="{FF2B5EF4-FFF2-40B4-BE49-F238E27FC236}">
                  <a16:creationId xmlns:a16="http://schemas.microsoft.com/office/drawing/2014/main" id="{3F207F43-2EA7-4A35-B7FE-445EAA0DE77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74" y="2583"/>
              <a:ext cx="326" cy="322"/>
              <a:chOff x="4174" y="2583"/>
              <a:chExt cx="326" cy="322"/>
            </a:xfrm>
          </p:grpSpPr>
          <p:sp>
            <p:nvSpPr>
              <p:cNvPr id="77857" name="Text Box 16">
                <a:extLst>
                  <a:ext uri="{FF2B5EF4-FFF2-40B4-BE49-F238E27FC236}">
                    <a16:creationId xmlns:a16="http://schemas.microsoft.com/office/drawing/2014/main" id="{B03E5833-E901-46DF-B04F-4DC9A72C2E8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174" y="2583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4</a:t>
                </a:r>
              </a:p>
            </p:txBody>
          </p:sp>
          <p:sp>
            <p:nvSpPr>
              <p:cNvPr id="77858" name="Text Box 17">
                <a:extLst>
                  <a:ext uri="{FF2B5EF4-FFF2-40B4-BE49-F238E27FC236}">
                    <a16:creationId xmlns:a16="http://schemas.microsoft.com/office/drawing/2014/main" id="{18E2C941-AC66-4C2A-8202-CD46FB9E223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05" y="2674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7</a:t>
                </a:r>
              </a:p>
            </p:txBody>
          </p:sp>
        </p:grpSp>
        <p:sp>
          <p:nvSpPr>
            <p:cNvPr id="77856" name="Text Box 18">
              <a:extLst>
                <a:ext uri="{FF2B5EF4-FFF2-40B4-BE49-F238E27FC236}">
                  <a16:creationId xmlns:a16="http://schemas.microsoft.com/office/drawing/2014/main" id="{3E0BED82-5C8E-4836-9355-4EDCA9242E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47" y="2613"/>
              <a:ext cx="171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 sz="1800"/>
                <a:t>/</a:t>
              </a:r>
            </a:p>
          </p:txBody>
        </p:sp>
      </p:grpSp>
      <p:sp>
        <p:nvSpPr>
          <p:cNvPr id="77839" name="Text Box 22">
            <a:extLst>
              <a:ext uri="{FF2B5EF4-FFF2-40B4-BE49-F238E27FC236}">
                <a16:creationId xmlns:a16="http://schemas.microsoft.com/office/drawing/2014/main" id="{AB0331C5-A941-419E-8945-743EAAEFBE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700" y="300990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A’s best response</a:t>
            </a:r>
          </a:p>
        </p:txBody>
      </p:sp>
      <p:sp>
        <p:nvSpPr>
          <p:cNvPr id="77840" name="Text Box 23">
            <a:extLst>
              <a:ext uri="{FF2B5EF4-FFF2-40B4-BE49-F238E27FC236}">
                <a16:creationId xmlns:a16="http://schemas.microsoft.com/office/drawing/2014/main" id="{F9CDA04C-3E99-4E6D-B8A5-0B641F254D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2250" y="5851525"/>
            <a:ext cx="438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½</a:t>
            </a:r>
          </a:p>
        </p:txBody>
      </p:sp>
      <p:sp>
        <p:nvSpPr>
          <p:cNvPr id="77841" name="Text Box 27">
            <a:extLst>
              <a:ext uri="{FF2B5EF4-FFF2-40B4-BE49-F238E27FC236}">
                <a16:creationId xmlns:a16="http://schemas.microsoft.com/office/drawing/2014/main" id="{98978199-D20A-4776-85B4-2B16BCB18C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7188" y="1838325"/>
            <a:ext cx="6318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Is there a Nash equilibrium?  Yes.  3 of them.</a:t>
            </a:r>
          </a:p>
        </p:txBody>
      </p:sp>
      <p:sp>
        <p:nvSpPr>
          <p:cNvPr id="77842" name="Text Box 28">
            <a:extLst>
              <a:ext uri="{FF2B5EF4-FFF2-40B4-BE49-F238E27FC236}">
                <a16:creationId xmlns:a16="http://schemas.microsoft.com/office/drawing/2014/main" id="{722BA606-D2C3-439E-8CCF-2B9DEDB2C9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1488" y="2270125"/>
            <a:ext cx="2476500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US">
                <a:solidFill>
                  <a:schemeClr val="hlink"/>
                </a:solidFill>
              </a:rPr>
              <a:t>(</a:t>
            </a:r>
            <a:r>
              <a:rPr lang="en-US" altLang="en-US">
                <a:solidFill>
                  <a:schemeClr val="hlink"/>
                </a:solidFill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olidFill>
                  <a:schemeClr val="hlink"/>
                </a:solidFill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olidFill>
                  <a:schemeClr val="hlink"/>
                </a:solidFill>
                <a:sym typeface="Symbol" panose="05050102010706020507" pitchFamily="18" charset="2"/>
              </a:rPr>
              <a:t>1</a:t>
            </a:r>
            <a:r>
              <a:rPr lang="en-US" altLang="en-US">
                <a:solidFill>
                  <a:schemeClr val="hlink"/>
                </a:solidFill>
                <a:sym typeface="Symbol" panose="05050102010706020507" pitchFamily="18" charset="2"/>
              </a:rPr>
              <a:t>, </a:t>
            </a:r>
            <a:r>
              <a:rPr lang="en-US" altLang="en-US" baseline="30000">
                <a:solidFill>
                  <a:schemeClr val="hlink"/>
                </a:solidFill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olidFill>
                  <a:schemeClr val="hlink"/>
                </a:solidFill>
                <a:sym typeface="Symbol" panose="05050102010706020507" pitchFamily="18" charset="2"/>
              </a:rPr>
              <a:t>1</a:t>
            </a:r>
            <a:r>
              <a:rPr lang="en-US" altLang="en-US">
                <a:solidFill>
                  <a:schemeClr val="hlink"/>
                </a:solidFill>
              </a:rPr>
              <a:t>) = (0,0)</a:t>
            </a:r>
            <a:br>
              <a:rPr lang="en-US" altLang="en-US"/>
            </a:br>
            <a:r>
              <a:rPr lang="en-US" altLang="en-US">
                <a:solidFill>
                  <a:srgbClr val="FF33CC"/>
                </a:solidFill>
              </a:rPr>
              <a:t>(</a:t>
            </a:r>
            <a:r>
              <a:rPr lang="en-US" altLang="en-US">
                <a:solidFill>
                  <a:srgbClr val="FF33CC"/>
                </a:solidFill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olidFill>
                  <a:srgbClr val="FF33CC"/>
                </a:solidFill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olidFill>
                  <a:srgbClr val="FF33CC"/>
                </a:solidFill>
                <a:sym typeface="Symbol" panose="05050102010706020507" pitchFamily="18" charset="2"/>
              </a:rPr>
              <a:t>1</a:t>
            </a:r>
            <a:r>
              <a:rPr lang="en-US" altLang="en-US">
                <a:solidFill>
                  <a:srgbClr val="FF33CC"/>
                </a:solidFill>
                <a:sym typeface="Symbol" panose="05050102010706020507" pitchFamily="18" charset="2"/>
              </a:rPr>
              <a:t>, </a:t>
            </a:r>
            <a:r>
              <a:rPr lang="en-US" altLang="en-US" baseline="30000">
                <a:solidFill>
                  <a:srgbClr val="FF33CC"/>
                </a:solidFill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olidFill>
                  <a:srgbClr val="FF33CC"/>
                </a:solidFill>
                <a:sym typeface="Symbol" panose="05050102010706020507" pitchFamily="18" charset="2"/>
              </a:rPr>
              <a:t>1</a:t>
            </a:r>
            <a:r>
              <a:rPr lang="en-US" altLang="en-US">
                <a:solidFill>
                  <a:srgbClr val="FF33CC"/>
                </a:solidFill>
              </a:rPr>
              <a:t>) = (1,1)</a:t>
            </a:r>
            <a:endParaRPr lang="en-US" altLang="en-US"/>
          </a:p>
        </p:txBody>
      </p:sp>
      <p:sp>
        <p:nvSpPr>
          <p:cNvPr id="77843" name="Text Box 35">
            <a:extLst>
              <a:ext uri="{FF2B5EF4-FFF2-40B4-BE49-F238E27FC236}">
                <a16:creationId xmlns:a16="http://schemas.microsoft.com/office/drawing/2014/main" id="{18EEFA32-706C-498F-9124-E57DF8D0A0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7188" y="1838325"/>
            <a:ext cx="3973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Is there a Nash equilibrium?</a:t>
            </a:r>
          </a:p>
        </p:txBody>
      </p:sp>
      <p:sp>
        <p:nvSpPr>
          <p:cNvPr id="77844" name="Freeform 38">
            <a:extLst>
              <a:ext uri="{FF2B5EF4-FFF2-40B4-BE49-F238E27FC236}">
                <a16:creationId xmlns:a16="http://schemas.microsoft.com/office/drawing/2014/main" id="{C2CC95C9-0FD9-4BD0-825E-FA80129D9472}"/>
              </a:ext>
            </a:extLst>
          </p:cNvPr>
          <p:cNvSpPr>
            <a:spLocks/>
          </p:cNvSpPr>
          <p:nvPr/>
        </p:nvSpPr>
        <p:spPr bwMode="auto">
          <a:xfrm>
            <a:off x="2200275" y="2624138"/>
            <a:ext cx="2014538" cy="3087687"/>
          </a:xfrm>
          <a:custGeom>
            <a:avLst/>
            <a:gdLst>
              <a:gd name="T0" fmla="*/ 1269 w 1269"/>
              <a:gd name="T1" fmla="*/ 0 h 1945"/>
              <a:gd name="T2" fmla="*/ 659 w 1269"/>
              <a:gd name="T3" fmla="*/ 100 h 1945"/>
              <a:gd name="T4" fmla="*/ 267 w 1269"/>
              <a:gd name="T5" fmla="*/ 350 h 1945"/>
              <a:gd name="T6" fmla="*/ 67 w 1269"/>
              <a:gd name="T7" fmla="*/ 776 h 1945"/>
              <a:gd name="T8" fmla="*/ 108 w 1269"/>
              <a:gd name="T9" fmla="*/ 1436 h 1945"/>
              <a:gd name="T10" fmla="*/ 125 w 1269"/>
              <a:gd name="T11" fmla="*/ 1753 h 1945"/>
              <a:gd name="T12" fmla="*/ 0 w 1269"/>
              <a:gd name="T13" fmla="*/ 1945 h 194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69"/>
              <a:gd name="T22" fmla="*/ 0 h 1945"/>
              <a:gd name="T23" fmla="*/ 1269 w 1269"/>
              <a:gd name="T24" fmla="*/ 1945 h 194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69" h="1945">
                <a:moveTo>
                  <a:pt x="1269" y="0"/>
                </a:moveTo>
                <a:cubicBezTo>
                  <a:pt x="1047" y="21"/>
                  <a:pt x="826" y="42"/>
                  <a:pt x="659" y="100"/>
                </a:cubicBezTo>
                <a:cubicBezTo>
                  <a:pt x="492" y="158"/>
                  <a:pt x="366" y="237"/>
                  <a:pt x="267" y="350"/>
                </a:cubicBezTo>
                <a:cubicBezTo>
                  <a:pt x="168" y="463"/>
                  <a:pt x="93" y="595"/>
                  <a:pt x="67" y="776"/>
                </a:cubicBezTo>
                <a:cubicBezTo>
                  <a:pt x="41" y="957"/>
                  <a:pt x="98" y="1273"/>
                  <a:pt x="108" y="1436"/>
                </a:cubicBezTo>
                <a:cubicBezTo>
                  <a:pt x="118" y="1599"/>
                  <a:pt x="143" y="1668"/>
                  <a:pt x="125" y="1753"/>
                </a:cubicBezTo>
                <a:cubicBezTo>
                  <a:pt x="107" y="1838"/>
                  <a:pt x="53" y="1891"/>
                  <a:pt x="0" y="1945"/>
                </a:cubicBezTo>
              </a:path>
            </a:pathLst>
          </a:custGeom>
          <a:noFill/>
          <a:ln w="31750">
            <a:solidFill>
              <a:schemeClr val="hlink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7845" name="Freeform 40">
            <a:extLst>
              <a:ext uri="{FF2B5EF4-FFF2-40B4-BE49-F238E27FC236}">
                <a16:creationId xmlns:a16="http://schemas.microsoft.com/office/drawing/2014/main" id="{8D7C4C68-6FEA-49B8-A245-BE041AFF53F8}"/>
              </a:ext>
            </a:extLst>
          </p:cNvPr>
          <p:cNvSpPr>
            <a:spLocks/>
          </p:cNvSpPr>
          <p:nvPr/>
        </p:nvSpPr>
        <p:spPr bwMode="auto">
          <a:xfrm>
            <a:off x="3729038" y="3021013"/>
            <a:ext cx="525462" cy="835025"/>
          </a:xfrm>
          <a:custGeom>
            <a:avLst/>
            <a:gdLst>
              <a:gd name="T0" fmla="*/ 331 w 331"/>
              <a:gd name="T1" fmla="*/ 0 h 526"/>
              <a:gd name="T2" fmla="*/ 47 w 331"/>
              <a:gd name="T3" fmla="*/ 100 h 526"/>
              <a:gd name="T4" fmla="*/ 47 w 331"/>
              <a:gd name="T5" fmla="*/ 359 h 526"/>
              <a:gd name="T6" fmla="*/ 80 w 331"/>
              <a:gd name="T7" fmla="*/ 526 h 526"/>
              <a:gd name="T8" fmla="*/ 0 60000 65536"/>
              <a:gd name="T9" fmla="*/ 0 60000 65536"/>
              <a:gd name="T10" fmla="*/ 0 60000 65536"/>
              <a:gd name="T11" fmla="*/ 0 60000 65536"/>
              <a:gd name="T12" fmla="*/ 0 w 331"/>
              <a:gd name="T13" fmla="*/ 0 h 526"/>
              <a:gd name="T14" fmla="*/ 331 w 331"/>
              <a:gd name="T15" fmla="*/ 526 h 52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1" h="526">
                <a:moveTo>
                  <a:pt x="331" y="0"/>
                </a:moveTo>
                <a:cubicBezTo>
                  <a:pt x="212" y="20"/>
                  <a:pt x="94" y="40"/>
                  <a:pt x="47" y="100"/>
                </a:cubicBezTo>
                <a:cubicBezTo>
                  <a:pt x="0" y="160"/>
                  <a:pt x="42" y="288"/>
                  <a:pt x="47" y="359"/>
                </a:cubicBezTo>
                <a:cubicBezTo>
                  <a:pt x="52" y="430"/>
                  <a:pt x="66" y="478"/>
                  <a:pt x="80" y="526"/>
                </a:cubicBezTo>
              </a:path>
            </a:pathLst>
          </a:custGeom>
          <a:noFill/>
          <a:ln w="31750">
            <a:solidFill>
              <a:srgbClr val="FF33CC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7846" name="Line 41">
            <a:extLst>
              <a:ext uri="{FF2B5EF4-FFF2-40B4-BE49-F238E27FC236}">
                <a16:creationId xmlns:a16="http://schemas.microsoft.com/office/drawing/2014/main" id="{0176B887-BEE8-440E-8CDB-E4170547BBD2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3478213" y="4405313"/>
            <a:ext cx="81915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847" name="Line 42">
            <a:extLst>
              <a:ext uri="{FF2B5EF4-FFF2-40B4-BE49-F238E27FC236}">
                <a16:creationId xmlns:a16="http://schemas.microsoft.com/office/drawing/2014/main" id="{1B6C0C36-14DE-4160-AD00-95FC4AA7CF56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1557338" y="5316538"/>
            <a:ext cx="100330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848" name="Line 43">
            <a:extLst>
              <a:ext uri="{FF2B5EF4-FFF2-40B4-BE49-F238E27FC236}">
                <a16:creationId xmlns:a16="http://schemas.microsoft.com/office/drawing/2014/main" id="{ADA6115B-3BC5-4D00-901A-C0FEE99AD5C7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2030413" y="4821238"/>
            <a:ext cx="188595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849" name="Line 44">
            <a:extLst>
              <a:ext uri="{FF2B5EF4-FFF2-40B4-BE49-F238E27FC236}">
                <a16:creationId xmlns:a16="http://schemas.microsoft.com/office/drawing/2014/main" id="{CDF2D993-8628-46FC-806C-569BA80D257B}"/>
              </a:ext>
            </a:extLst>
          </p:cNvPr>
          <p:cNvSpPr>
            <a:spLocks noChangeShapeType="1"/>
          </p:cNvSpPr>
          <p:nvPr/>
        </p:nvSpPr>
        <p:spPr bwMode="auto">
          <a:xfrm>
            <a:off x="2035175" y="5819775"/>
            <a:ext cx="936625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850" name="Line 45">
            <a:extLst>
              <a:ext uri="{FF2B5EF4-FFF2-40B4-BE49-F238E27FC236}">
                <a16:creationId xmlns:a16="http://schemas.microsoft.com/office/drawing/2014/main" id="{C194C485-FCC4-4A0D-9533-0D614D0D26A3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0375" y="3997325"/>
            <a:ext cx="914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851" name="Line 46">
            <a:extLst>
              <a:ext uri="{FF2B5EF4-FFF2-40B4-BE49-F238E27FC236}">
                <a16:creationId xmlns:a16="http://schemas.microsoft.com/office/drawing/2014/main" id="{55DE6FC3-A5C7-49CE-B739-A0DD23C9CE11}"/>
              </a:ext>
            </a:extLst>
          </p:cNvPr>
          <p:cNvSpPr>
            <a:spLocks noChangeShapeType="1"/>
          </p:cNvSpPr>
          <p:nvPr/>
        </p:nvSpPr>
        <p:spPr bwMode="auto">
          <a:xfrm>
            <a:off x="2984500" y="3968750"/>
            <a:ext cx="0" cy="187960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852" name="Oval 39">
            <a:extLst>
              <a:ext uri="{FF2B5EF4-FFF2-40B4-BE49-F238E27FC236}">
                <a16:creationId xmlns:a16="http://schemas.microsoft.com/office/drawing/2014/main" id="{6E825C5A-165B-4D61-8D9C-4D80A86B03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6825" y="3917950"/>
            <a:ext cx="158750" cy="158750"/>
          </a:xfrm>
          <a:prstGeom prst="ellipse">
            <a:avLst/>
          </a:prstGeom>
          <a:solidFill>
            <a:srgbClr val="FF33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7853" name="Oval 37">
            <a:extLst>
              <a:ext uri="{FF2B5EF4-FFF2-40B4-BE49-F238E27FC236}">
                <a16:creationId xmlns:a16="http://schemas.microsoft.com/office/drawing/2014/main" id="{8BA50BAB-2281-4E30-A414-F4EB165BF6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9138" y="5735638"/>
            <a:ext cx="158750" cy="1587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>
            <a:extLst>
              <a:ext uri="{FF2B5EF4-FFF2-40B4-BE49-F238E27FC236}">
                <a16:creationId xmlns:a16="http://schemas.microsoft.com/office/drawing/2014/main" id="{87885AAC-86D5-476E-B00B-DF75F7B59D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Responses &amp; Nash Equilibria</a:t>
            </a:r>
          </a:p>
        </p:txBody>
      </p:sp>
      <p:sp>
        <p:nvSpPr>
          <p:cNvPr id="78851" name="Line 3">
            <a:extLst>
              <a:ext uri="{FF2B5EF4-FFF2-40B4-BE49-F238E27FC236}">
                <a16:creationId xmlns:a16="http://schemas.microsoft.com/office/drawing/2014/main" id="{A0F5B437-8042-4769-9674-FF8DC37906B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57400" y="354330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2" name="Line 4">
            <a:extLst>
              <a:ext uri="{FF2B5EF4-FFF2-40B4-BE49-F238E27FC236}">
                <a16:creationId xmlns:a16="http://schemas.microsoft.com/office/drawing/2014/main" id="{71E509C4-F6EF-4EBF-8B3E-6BA2BB3115F6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5829300"/>
            <a:ext cx="2743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3" name="Text Box 5">
            <a:extLst>
              <a:ext uri="{FF2B5EF4-FFF2-40B4-BE49-F238E27FC236}">
                <a16:creationId xmlns:a16="http://schemas.microsoft.com/office/drawing/2014/main" id="{831DB677-4E9A-4571-B8EE-F6C00F5A89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56229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8854" name="Text Box 6">
            <a:extLst>
              <a:ext uri="{FF2B5EF4-FFF2-40B4-BE49-F238E27FC236}">
                <a16:creationId xmlns:a16="http://schemas.microsoft.com/office/drawing/2014/main" id="{50735004-2DAA-4FA5-B0E6-F8E6FD36C9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390900"/>
            <a:ext cx="584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A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8855" name="Text Box 7">
            <a:extLst>
              <a:ext uri="{FF2B5EF4-FFF2-40B4-BE49-F238E27FC236}">
                <a16:creationId xmlns:a16="http://schemas.microsoft.com/office/drawing/2014/main" id="{01C77755-D801-4FA3-B862-F8B00A004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338" y="5851525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sp>
        <p:nvSpPr>
          <p:cNvPr id="78856" name="Text Box 8">
            <a:extLst>
              <a:ext uri="{FF2B5EF4-FFF2-40B4-BE49-F238E27FC236}">
                <a16:creationId xmlns:a16="http://schemas.microsoft.com/office/drawing/2014/main" id="{4663C8F9-1033-40C8-876D-FD3B5BEDDE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0575" y="5753100"/>
            <a:ext cx="581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/>
              <a:t>B</a:t>
            </a:r>
            <a:r>
              <a:rPr lang="en-US" altLang="en-US" baseline="-25000"/>
              <a:t>1</a:t>
            </a:r>
            <a:endParaRPr lang="en-US" altLang="en-US"/>
          </a:p>
        </p:txBody>
      </p:sp>
      <p:sp>
        <p:nvSpPr>
          <p:cNvPr id="78857" name="Line 9">
            <a:extLst>
              <a:ext uri="{FF2B5EF4-FFF2-40B4-BE49-F238E27FC236}">
                <a16:creationId xmlns:a16="http://schemas.microsoft.com/office/drawing/2014/main" id="{3F68F164-E2B4-46D6-A7B3-EFE66A9D06FF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0005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8" name="Line 10">
            <a:extLst>
              <a:ext uri="{FF2B5EF4-FFF2-40B4-BE49-F238E27FC236}">
                <a16:creationId xmlns:a16="http://schemas.microsoft.com/office/drawing/2014/main" id="{F2AB2932-3D09-478B-9479-D482691796A1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2971800" y="4914900"/>
            <a:ext cx="1828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9" name="Text Box 11">
            <a:extLst>
              <a:ext uri="{FF2B5EF4-FFF2-40B4-BE49-F238E27FC236}">
                <a16:creationId xmlns:a16="http://schemas.microsoft.com/office/drawing/2014/main" id="{9C661609-AAAB-4F82-B570-BC0857E635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5851525"/>
            <a:ext cx="3222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0</a:t>
            </a:r>
          </a:p>
        </p:txBody>
      </p:sp>
      <p:sp>
        <p:nvSpPr>
          <p:cNvPr id="78860" name="Text Box 12">
            <a:extLst>
              <a:ext uri="{FF2B5EF4-FFF2-40B4-BE49-F238E27FC236}">
                <a16:creationId xmlns:a16="http://schemas.microsoft.com/office/drawing/2014/main" id="{2C9BA6BC-B19C-43A9-8B0E-009057AFEB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7563" y="621665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B’s best response</a:t>
            </a:r>
          </a:p>
        </p:txBody>
      </p:sp>
      <p:sp>
        <p:nvSpPr>
          <p:cNvPr id="78861" name="Text Box 13">
            <a:extLst>
              <a:ext uri="{FF2B5EF4-FFF2-40B4-BE49-F238E27FC236}">
                <a16:creationId xmlns:a16="http://schemas.microsoft.com/office/drawing/2014/main" id="{76BBE6B4-CB40-42C4-A877-6F46427E50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8" y="3797300"/>
            <a:ext cx="322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1</a:t>
            </a:r>
          </a:p>
        </p:txBody>
      </p:sp>
      <p:grpSp>
        <p:nvGrpSpPr>
          <p:cNvPr id="78862" name="Group 14">
            <a:extLst>
              <a:ext uri="{FF2B5EF4-FFF2-40B4-BE49-F238E27FC236}">
                <a16:creationId xmlns:a16="http://schemas.microsoft.com/office/drawing/2014/main" id="{694379AB-AC6C-4888-B51F-2EF0C93C16D0}"/>
              </a:ext>
            </a:extLst>
          </p:cNvPr>
          <p:cNvGrpSpPr>
            <a:grpSpLocks/>
          </p:cNvGrpSpPr>
          <p:nvPr/>
        </p:nvGrpSpPr>
        <p:grpSpPr bwMode="auto">
          <a:xfrm>
            <a:off x="1552575" y="4606925"/>
            <a:ext cx="517525" cy="511175"/>
            <a:chOff x="4174" y="2583"/>
            <a:chExt cx="326" cy="322"/>
          </a:xfrm>
        </p:grpSpPr>
        <p:grpSp>
          <p:nvGrpSpPr>
            <p:cNvPr id="78887" name="Group 15">
              <a:extLst>
                <a:ext uri="{FF2B5EF4-FFF2-40B4-BE49-F238E27FC236}">
                  <a16:creationId xmlns:a16="http://schemas.microsoft.com/office/drawing/2014/main" id="{675B43D5-8FF1-45D5-8EB5-51E4AE4EF2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74" y="2583"/>
              <a:ext cx="326" cy="322"/>
              <a:chOff x="4174" y="2583"/>
              <a:chExt cx="326" cy="322"/>
            </a:xfrm>
          </p:grpSpPr>
          <p:sp>
            <p:nvSpPr>
              <p:cNvPr id="78889" name="Text Box 16">
                <a:extLst>
                  <a:ext uri="{FF2B5EF4-FFF2-40B4-BE49-F238E27FC236}">
                    <a16:creationId xmlns:a16="http://schemas.microsoft.com/office/drawing/2014/main" id="{25A19EBD-5D53-4718-9AA9-A47CFAA117D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174" y="2583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4</a:t>
                </a:r>
              </a:p>
            </p:txBody>
          </p:sp>
          <p:sp>
            <p:nvSpPr>
              <p:cNvPr id="78890" name="Text Box 17">
                <a:extLst>
                  <a:ext uri="{FF2B5EF4-FFF2-40B4-BE49-F238E27FC236}">
                    <a16:creationId xmlns:a16="http://schemas.microsoft.com/office/drawing/2014/main" id="{19D87893-F41D-4A6A-A68E-3D9D7AC5FE2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05" y="2674"/>
                <a:ext cx="195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800"/>
                  <a:t>7</a:t>
                </a:r>
              </a:p>
            </p:txBody>
          </p:sp>
        </p:grpSp>
        <p:sp>
          <p:nvSpPr>
            <p:cNvPr id="78888" name="Text Box 18">
              <a:extLst>
                <a:ext uri="{FF2B5EF4-FFF2-40B4-BE49-F238E27FC236}">
                  <a16:creationId xmlns:a16="http://schemas.microsoft.com/office/drawing/2014/main" id="{47B0899E-8DE9-40D8-A1EF-0B93ED6EB2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47" y="2613"/>
              <a:ext cx="171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 sz="1800"/>
                <a:t>/</a:t>
              </a:r>
            </a:p>
          </p:txBody>
        </p:sp>
      </p:grpSp>
      <p:sp>
        <p:nvSpPr>
          <p:cNvPr id="78863" name="Line 19">
            <a:extLst>
              <a:ext uri="{FF2B5EF4-FFF2-40B4-BE49-F238E27FC236}">
                <a16:creationId xmlns:a16="http://schemas.microsoft.com/office/drawing/2014/main" id="{DCDB3DCA-EDAF-4C78-B01D-22079AC42E7E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3484563" y="4405313"/>
            <a:ext cx="81915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4" name="Text Box 22">
            <a:extLst>
              <a:ext uri="{FF2B5EF4-FFF2-40B4-BE49-F238E27FC236}">
                <a16:creationId xmlns:a16="http://schemas.microsoft.com/office/drawing/2014/main" id="{ACB3ECDE-CBE5-4C41-BC27-DB7747C41F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700" y="300990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A’s best response</a:t>
            </a:r>
          </a:p>
        </p:txBody>
      </p:sp>
      <p:sp>
        <p:nvSpPr>
          <p:cNvPr id="78865" name="Text Box 23">
            <a:extLst>
              <a:ext uri="{FF2B5EF4-FFF2-40B4-BE49-F238E27FC236}">
                <a16:creationId xmlns:a16="http://schemas.microsoft.com/office/drawing/2014/main" id="{2191368A-F8A9-426D-B128-3D24DD6757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2250" y="5851525"/>
            <a:ext cx="438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000"/>
              <a:t>½</a:t>
            </a:r>
          </a:p>
        </p:txBody>
      </p:sp>
      <p:sp>
        <p:nvSpPr>
          <p:cNvPr id="78866" name="Text Box 27">
            <a:extLst>
              <a:ext uri="{FF2B5EF4-FFF2-40B4-BE49-F238E27FC236}">
                <a16:creationId xmlns:a16="http://schemas.microsoft.com/office/drawing/2014/main" id="{B4CCB906-ACF0-44BF-B685-0258C59A54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7188" y="1838325"/>
            <a:ext cx="6318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Is there a Nash equilibrium?  Yes.  3 of them.</a:t>
            </a:r>
          </a:p>
        </p:txBody>
      </p:sp>
      <p:sp>
        <p:nvSpPr>
          <p:cNvPr id="78867" name="Text Box 28">
            <a:extLst>
              <a:ext uri="{FF2B5EF4-FFF2-40B4-BE49-F238E27FC236}">
                <a16:creationId xmlns:a16="http://schemas.microsoft.com/office/drawing/2014/main" id="{D280BB92-0DFC-4EEA-8988-EBCFA0C669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1488" y="2270125"/>
            <a:ext cx="2905125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US">
                <a:solidFill>
                  <a:schemeClr val="hlink"/>
                </a:solidFill>
              </a:rPr>
              <a:t>(</a:t>
            </a:r>
            <a:r>
              <a:rPr lang="en-US" altLang="en-US">
                <a:solidFill>
                  <a:schemeClr val="hlink"/>
                </a:solidFill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olidFill>
                  <a:schemeClr val="hlink"/>
                </a:solidFill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olidFill>
                  <a:schemeClr val="hlink"/>
                </a:solidFill>
                <a:sym typeface="Symbol" panose="05050102010706020507" pitchFamily="18" charset="2"/>
              </a:rPr>
              <a:t>1</a:t>
            </a:r>
            <a:r>
              <a:rPr lang="en-US" altLang="en-US">
                <a:solidFill>
                  <a:schemeClr val="hlink"/>
                </a:solidFill>
                <a:sym typeface="Symbol" panose="05050102010706020507" pitchFamily="18" charset="2"/>
              </a:rPr>
              <a:t>, </a:t>
            </a:r>
            <a:r>
              <a:rPr lang="en-US" altLang="en-US" baseline="30000">
                <a:solidFill>
                  <a:schemeClr val="hlink"/>
                </a:solidFill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olidFill>
                  <a:schemeClr val="hlink"/>
                </a:solidFill>
                <a:sym typeface="Symbol" panose="05050102010706020507" pitchFamily="18" charset="2"/>
              </a:rPr>
              <a:t>1</a:t>
            </a:r>
            <a:r>
              <a:rPr lang="en-US" altLang="en-US">
                <a:solidFill>
                  <a:schemeClr val="hlink"/>
                </a:solidFill>
              </a:rPr>
              <a:t>) = (0,0)</a:t>
            </a:r>
            <a:br>
              <a:rPr lang="en-US" altLang="en-US"/>
            </a:br>
            <a:r>
              <a:rPr lang="en-US" altLang="en-US">
                <a:solidFill>
                  <a:srgbClr val="FF33CC"/>
                </a:solidFill>
              </a:rPr>
              <a:t>(</a:t>
            </a:r>
            <a:r>
              <a:rPr lang="en-US" altLang="en-US">
                <a:solidFill>
                  <a:srgbClr val="FF33CC"/>
                </a:solidFill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olidFill>
                  <a:srgbClr val="FF33CC"/>
                </a:solidFill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olidFill>
                  <a:srgbClr val="FF33CC"/>
                </a:solidFill>
                <a:sym typeface="Symbol" panose="05050102010706020507" pitchFamily="18" charset="2"/>
              </a:rPr>
              <a:t>1</a:t>
            </a:r>
            <a:r>
              <a:rPr lang="en-US" altLang="en-US">
                <a:solidFill>
                  <a:srgbClr val="FF33CC"/>
                </a:solidFill>
                <a:sym typeface="Symbol" panose="05050102010706020507" pitchFamily="18" charset="2"/>
              </a:rPr>
              <a:t>, </a:t>
            </a:r>
            <a:r>
              <a:rPr lang="en-US" altLang="en-US" baseline="30000">
                <a:solidFill>
                  <a:srgbClr val="FF33CC"/>
                </a:solidFill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olidFill>
                  <a:srgbClr val="FF33CC"/>
                </a:solidFill>
                <a:sym typeface="Symbol" panose="05050102010706020507" pitchFamily="18" charset="2"/>
              </a:rPr>
              <a:t>1</a:t>
            </a:r>
            <a:r>
              <a:rPr lang="en-US" altLang="en-US">
                <a:solidFill>
                  <a:srgbClr val="FF33CC"/>
                </a:solidFill>
              </a:rPr>
              <a:t>) = (1,1)</a:t>
            </a:r>
          </a:p>
          <a:p>
            <a:pPr>
              <a:lnSpc>
                <a:spcPct val="120000"/>
              </a:lnSpc>
            </a:pPr>
            <a:r>
              <a:rPr lang="en-US" altLang="en-US"/>
              <a:t>(</a:t>
            </a:r>
            <a:r>
              <a:rPr lang="en-US" altLang="en-US">
                <a:sym typeface="Symbol" panose="05050102010706020507" pitchFamily="18" charset="2"/>
              </a:rPr>
              <a:t></a:t>
            </a:r>
            <a:r>
              <a:rPr lang="en-US" altLang="en-US" baseline="30000">
                <a:sym typeface="Symbol" panose="05050102010706020507" pitchFamily="18" charset="2"/>
              </a:rPr>
              <a:t>A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>
                <a:sym typeface="Symbol" panose="05050102010706020507" pitchFamily="18" charset="2"/>
              </a:rPr>
              <a:t>, </a:t>
            </a:r>
            <a:r>
              <a:rPr lang="en-US" altLang="en-US" baseline="30000">
                <a:sym typeface="Symbol" panose="05050102010706020507" pitchFamily="18" charset="2"/>
              </a:rPr>
              <a:t>B</a:t>
            </a:r>
            <a:r>
              <a:rPr lang="en-US" altLang="en-US" baseline="-25000">
                <a:sym typeface="Symbol" panose="05050102010706020507" pitchFamily="18" charset="2"/>
              </a:rPr>
              <a:t>1</a:t>
            </a:r>
            <a:r>
              <a:rPr lang="en-US" altLang="en-US"/>
              <a:t>) = (    ,    )</a:t>
            </a:r>
          </a:p>
        </p:txBody>
      </p:sp>
      <p:sp>
        <p:nvSpPr>
          <p:cNvPr id="78868" name="Text Box 29">
            <a:extLst>
              <a:ext uri="{FF2B5EF4-FFF2-40B4-BE49-F238E27FC236}">
                <a16:creationId xmlns:a16="http://schemas.microsoft.com/office/drawing/2014/main" id="{84E46374-1498-40C5-BDBA-71DEFC1D03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8750" y="3176588"/>
            <a:ext cx="5397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2800"/>
              <a:t>½</a:t>
            </a:r>
          </a:p>
        </p:txBody>
      </p:sp>
      <p:grpSp>
        <p:nvGrpSpPr>
          <p:cNvPr id="78869" name="Group 30">
            <a:extLst>
              <a:ext uri="{FF2B5EF4-FFF2-40B4-BE49-F238E27FC236}">
                <a16:creationId xmlns:a16="http://schemas.microsoft.com/office/drawing/2014/main" id="{AC62E0F6-7A88-4802-99EC-D10E4A62ECF2}"/>
              </a:ext>
            </a:extLst>
          </p:cNvPr>
          <p:cNvGrpSpPr>
            <a:grpSpLocks/>
          </p:cNvGrpSpPr>
          <p:nvPr/>
        </p:nvGrpSpPr>
        <p:grpSpPr bwMode="auto">
          <a:xfrm>
            <a:off x="6037263" y="3189288"/>
            <a:ext cx="517525" cy="511175"/>
            <a:chOff x="4174" y="2583"/>
            <a:chExt cx="326" cy="322"/>
          </a:xfrm>
        </p:grpSpPr>
        <p:sp>
          <p:nvSpPr>
            <p:cNvPr id="78885" name="Text Box 31">
              <a:extLst>
                <a:ext uri="{FF2B5EF4-FFF2-40B4-BE49-F238E27FC236}">
                  <a16:creationId xmlns:a16="http://schemas.microsoft.com/office/drawing/2014/main" id="{0B3FD074-C3BB-42E4-B88A-AEF742B2D6B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74" y="2583"/>
              <a:ext cx="19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 sz="1800"/>
                <a:t>4</a:t>
              </a:r>
            </a:p>
          </p:txBody>
        </p:sp>
        <p:sp>
          <p:nvSpPr>
            <p:cNvPr id="78886" name="Text Box 32">
              <a:extLst>
                <a:ext uri="{FF2B5EF4-FFF2-40B4-BE49-F238E27FC236}">
                  <a16:creationId xmlns:a16="http://schemas.microsoft.com/office/drawing/2014/main" id="{F7C7FA78-37A5-4221-9BF7-F3CAA79A6B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05" y="2674"/>
              <a:ext cx="19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en-US" altLang="en-US" sz="1800"/>
                <a:t>7</a:t>
              </a:r>
            </a:p>
          </p:txBody>
        </p:sp>
      </p:grpSp>
      <p:sp>
        <p:nvSpPr>
          <p:cNvPr id="78870" name="Text Box 33">
            <a:extLst>
              <a:ext uri="{FF2B5EF4-FFF2-40B4-BE49-F238E27FC236}">
                <a16:creationId xmlns:a16="http://schemas.microsoft.com/office/drawing/2014/main" id="{754B5F03-16A8-464E-86D5-FBEC94E72D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3150" y="3236913"/>
            <a:ext cx="2714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1800"/>
              <a:t>/</a:t>
            </a:r>
          </a:p>
        </p:txBody>
      </p:sp>
      <p:sp>
        <p:nvSpPr>
          <p:cNvPr id="78871" name="Text Box 34">
            <a:extLst>
              <a:ext uri="{FF2B5EF4-FFF2-40B4-BE49-F238E27FC236}">
                <a16:creationId xmlns:a16="http://schemas.microsoft.com/office/drawing/2014/main" id="{B0024169-752C-4453-AA6F-C3EDBA91FE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7188" y="1838325"/>
            <a:ext cx="3973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/>
              <a:t>Is there a Nash equilibrium?</a:t>
            </a:r>
          </a:p>
        </p:txBody>
      </p:sp>
      <p:sp>
        <p:nvSpPr>
          <p:cNvPr id="78872" name="Freeform 36">
            <a:extLst>
              <a:ext uri="{FF2B5EF4-FFF2-40B4-BE49-F238E27FC236}">
                <a16:creationId xmlns:a16="http://schemas.microsoft.com/office/drawing/2014/main" id="{5135610A-1ED9-4F29-8E4E-B8815CA48AD7}"/>
              </a:ext>
            </a:extLst>
          </p:cNvPr>
          <p:cNvSpPr>
            <a:spLocks/>
          </p:cNvSpPr>
          <p:nvPr/>
        </p:nvSpPr>
        <p:spPr bwMode="auto">
          <a:xfrm>
            <a:off x="2200275" y="2624138"/>
            <a:ext cx="2014538" cy="3087687"/>
          </a:xfrm>
          <a:custGeom>
            <a:avLst/>
            <a:gdLst>
              <a:gd name="T0" fmla="*/ 1269 w 1269"/>
              <a:gd name="T1" fmla="*/ 0 h 1945"/>
              <a:gd name="T2" fmla="*/ 659 w 1269"/>
              <a:gd name="T3" fmla="*/ 100 h 1945"/>
              <a:gd name="T4" fmla="*/ 267 w 1269"/>
              <a:gd name="T5" fmla="*/ 350 h 1945"/>
              <a:gd name="T6" fmla="*/ 67 w 1269"/>
              <a:gd name="T7" fmla="*/ 776 h 1945"/>
              <a:gd name="T8" fmla="*/ 108 w 1269"/>
              <a:gd name="T9" fmla="*/ 1436 h 1945"/>
              <a:gd name="T10" fmla="*/ 125 w 1269"/>
              <a:gd name="T11" fmla="*/ 1753 h 1945"/>
              <a:gd name="T12" fmla="*/ 0 w 1269"/>
              <a:gd name="T13" fmla="*/ 1945 h 194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69"/>
              <a:gd name="T22" fmla="*/ 0 h 1945"/>
              <a:gd name="T23" fmla="*/ 1269 w 1269"/>
              <a:gd name="T24" fmla="*/ 1945 h 194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69" h="1945">
                <a:moveTo>
                  <a:pt x="1269" y="0"/>
                </a:moveTo>
                <a:cubicBezTo>
                  <a:pt x="1047" y="21"/>
                  <a:pt x="826" y="42"/>
                  <a:pt x="659" y="100"/>
                </a:cubicBezTo>
                <a:cubicBezTo>
                  <a:pt x="492" y="158"/>
                  <a:pt x="366" y="237"/>
                  <a:pt x="267" y="350"/>
                </a:cubicBezTo>
                <a:cubicBezTo>
                  <a:pt x="168" y="463"/>
                  <a:pt x="93" y="595"/>
                  <a:pt x="67" y="776"/>
                </a:cubicBezTo>
                <a:cubicBezTo>
                  <a:pt x="41" y="957"/>
                  <a:pt x="98" y="1273"/>
                  <a:pt x="108" y="1436"/>
                </a:cubicBezTo>
                <a:cubicBezTo>
                  <a:pt x="118" y="1599"/>
                  <a:pt x="143" y="1668"/>
                  <a:pt x="125" y="1753"/>
                </a:cubicBezTo>
                <a:cubicBezTo>
                  <a:pt x="107" y="1838"/>
                  <a:pt x="53" y="1891"/>
                  <a:pt x="0" y="1945"/>
                </a:cubicBezTo>
              </a:path>
            </a:pathLst>
          </a:custGeom>
          <a:noFill/>
          <a:ln w="31750">
            <a:solidFill>
              <a:schemeClr val="hlink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8873" name="Freeform 38">
            <a:extLst>
              <a:ext uri="{FF2B5EF4-FFF2-40B4-BE49-F238E27FC236}">
                <a16:creationId xmlns:a16="http://schemas.microsoft.com/office/drawing/2014/main" id="{1FC91B90-1641-463B-89FC-39308D9DA7C4}"/>
              </a:ext>
            </a:extLst>
          </p:cNvPr>
          <p:cNvSpPr>
            <a:spLocks/>
          </p:cNvSpPr>
          <p:nvPr/>
        </p:nvSpPr>
        <p:spPr bwMode="auto">
          <a:xfrm>
            <a:off x="3729038" y="3021013"/>
            <a:ext cx="525462" cy="835025"/>
          </a:xfrm>
          <a:custGeom>
            <a:avLst/>
            <a:gdLst>
              <a:gd name="T0" fmla="*/ 331 w 331"/>
              <a:gd name="T1" fmla="*/ 0 h 526"/>
              <a:gd name="T2" fmla="*/ 47 w 331"/>
              <a:gd name="T3" fmla="*/ 100 h 526"/>
              <a:gd name="T4" fmla="*/ 47 w 331"/>
              <a:gd name="T5" fmla="*/ 359 h 526"/>
              <a:gd name="T6" fmla="*/ 80 w 331"/>
              <a:gd name="T7" fmla="*/ 526 h 526"/>
              <a:gd name="T8" fmla="*/ 0 60000 65536"/>
              <a:gd name="T9" fmla="*/ 0 60000 65536"/>
              <a:gd name="T10" fmla="*/ 0 60000 65536"/>
              <a:gd name="T11" fmla="*/ 0 60000 65536"/>
              <a:gd name="T12" fmla="*/ 0 w 331"/>
              <a:gd name="T13" fmla="*/ 0 h 526"/>
              <a:gd name="T14" fmla="*/ 331 w 331"/>
              <a:gd name="T15" fmla="*/ 526 h 52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1" h="526">
                <a:moveTo>
                  <a:pt x="331" y="0"/>
                </a:moveTo>
                <a:cubicBezTo>
                  <a:pt x="212" y="20"/>
                  <a:pt x="94" y="40"/>
                  <a:pt x="47" y="100"/>
                </a:cubicBezTo>
                <a:cubicBezTo>
                  <a:pt x="0" y="160"/>
                  <a:pt x="42" y="288"/>
                  <a:pt x="47" y="359"/>
                </a:cubicBezTo>
                <a:cubicBezTo>
                  <a:pt x="52" y="430"/>
                  <a:pt x="66" y="478"/>
                  <a:pt x="80" y="526"/>
                </a:cubicBezTo>
              </a:path>
            </a:pathLst>
          </a:custGeom>
          <a:noFill/>
          <a:ln w="31750">
            <a:solidFill>
              <a:srgbClr val="FF33CC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8874" name="Freeform 40">
            <a:extLst>
              <a:ext uri="{FF2B5EF4-FFF2-40B4-BE49-F238E27FC236}">
                <a16:creationId xmlns:a16="http://schemas.microsoft.com/office/drawing/2014/main" id="{D48FD573-9C8D-453C-ACCE-5BE276546D3A}"/>
              </a:ext>
            </a:extLst>
          </p:cNvPr>
          <p:cNvSpPr>
            <a:spLocks/>
          </p:cNvSpPr>
          <p:nvPr/>
        </p:nvSpPr>
        <p:spPr bwMode="auto">
          <a:xfrm>
            <a:off x="3074988" y="3736975"/>
            <a:ext cx="1612900" cy="1495425"/>
          </a:xfrm>
          <a:custGeom>
            <a:avLst/>
            <a:gdLst>
              <a:gd name="T0" fmla="*/ 993 w 1016"/>
              <a:gd name="T1" fmla="*/ 0 h 942"/>
              <a:gd name="T2" fmla="*/ 976 w 1016"/>
              <a:gd name="T3" fmla="*/ 526 h 942"/>
              <a:gd name="T4" fmla="*/ 751 w 1016"/>
              <a:gd name="T5" fmla="*/ 852 h 942"/>
              <a:gd name="T6" fmla="*/ 417 w 1016"/>
              <a:gd name="T7" fmla="*/ 935 h 942"/>
              <a:gd name="T8" fmla="*/ 158 w 1016"/>
              <a:gd name="T9" fmla="*/ 893 h 942"/>
              <a:gd name="T10" fmla="*/ 0 w 1016"/>
              <a:gd name="T11" fmla="*/ 743 h 94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016"/>
              <a:gd name="T19" fmla="*/ 0 h 942"/>
              <a:gd name="T20" fmla="*/ 1016 w 1016"/>
              <a:gd name="T21" fmla="*/ 942 h 94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016" h="942">
                <a:moveTo>
                  <a:pt x="993" y="0"/>
                </a:moveTo>
                <a:cubicBezTo>
                  <a:pt x="1004" y="192"/>
                  <a:pt x="1016" y="384"/>
                  <a:pt x="976" y="526"/>
                </a:cubicBezTo>
                <a:cubicBezTo>
                  <a:pt x="936" y="668"/>
                  <a:pt x="844" y="784"/>
                  <a:pt x="751" y="852"/>
                </a:cubicBezTo>
                <a:cubicBezTo>
                  <a:pt x="658" y="920"/>
                  <a:pt x="516" y="928"/>
                  <a:pt x="417" y="935"/>
                </a:cubicBezTo>
                <a:cubicBezTo>
                  <a:pt x="318" y="942"/>
                  <a:pt x="227" y="925"/>
                  <a:pt x="158" y="893"/>
                </a:cubicBezTo>
                <a:cubicBezTo>
                  <a:pt x="89" y="861"/>
                  <a:pt x="44" y="802"/>
                  <a:pt x="0" y="743"/>
                </a:cubicBezTo>
              </a:path>
            </a:pathLst>
          </a:custGeom>
          <a:noFill/>
          <a:ln w="31750">
            <a:solidFill>
              <a:schemeClr val="tx1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8875" name="Line 41">
            <a:extLst>
              <a:ext uri="{FF2B5EF4-FFF2-40B4-BE49-F238E27FC236}">
                <a16:creationId xmlns:a16="http://schemas.microsoft.com/office/drawing/2014/main" id="{13E924C5-EDF7-439B-854D-44267FD2D4BD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3478213" y="4405313"/>
            <a:ext cx="81915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76" name="Line 42">
            <a:extLst>
              <a:ext uri="{FF2B5EF4-FFF2-40B4-BE49-F238E27FC236}">
                <a16:creationId xmlns:a16="http://schemas.microsoft.com/office/drawing/2014/main" id="{1F831736-B1C6-41DF-B9DE-35F354325491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1557338" y="5316538"/>
            <a:ext cx="100330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77" name="Line 43">
            <a:extLst>
              <a:ext uri="{FF2B5EF4-FFF2-40B4-BE49-F238E27FC236}">
                <a16:creationId xmlns:a16="http://schemas.microsoft.com/office/drawing/2014/main" id="{7C27747B-ACCE-4FF5-89E6-2E6423894507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2030413" y="4821238"/>
            <a:ext cx="1885950" cy="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78" name="Line 44">
            <a:extLst>
              <a:ext uri="{FF2B5EF4-FFF2-40B4-BE49-F238E27FC236}">
                <a16:creationId xmlns:a16="http://schemas.microsoft.com/office/drawing/2014/main" id="{5AB80A8C-2420-4C37-9BD4-4BF8DF215508}"/>
              </a:ext>
            </a:extLst>
          </p:cNvPr>
          <p:cNvSpPr>
            <a:spLocks noChangeShapeType="1"/>
          </p:cNvSpPr>
          <p:nvPr/>
        </p:nvSpPr>
        <p:spPr bwMode="auto">
          <a:xfrm>
            <a:off x="2035175" y="5819775"/>
            <a:ext cx="936625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79" name="Line 45">
            <a:extLst>
              <a:ext uri="{FF2B5EF4-FFF2-40B4-BE49-F238E27FC236}">
                <a16:creationId xmlns:a16="http://schemas.microsoft.com/office/drawing/2014/main" id="{304B9EDD-0B54-412F-83E2-585298DE2D85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0375" y="3997325"/>
            <a:ext cx="914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80" name="Line 46">
            <a:extLst>
              <a:ext uri="{FF2B5EF4-FFF2-40B4-BE49-F238E27FC236}">
                <a16:creationId xmlns:a16="http://schemas.microsoft.com/office/drawing/2014/main" id="{B8997990-CB5F-4EF2-B952-0971A3B8DE50}"/>
              </a:ext>
            </a:extLst>
          </p:cNvPr>
          <p:cNvSpPr>
            <a:spLocks noChangeShapeType="1"/>
          </p:cNvSpPr>
          <p:nvPr/>
        </p:nvSpPr>
        <p:spPr bwMode="auto">
          <a:xfrm>
            <a:off x="2984500" y="3968750"/>
            <a:ext cx="0" cy="187960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81" name="Oval 37">
            <a:extLst>
              <a:ext uri="{FF2B5EF4-FFF2-40B4-BE49-F238E27FC236}">
                <a16:creationId xmlns:a16="http://schemas.microsoft.com/office/drawing/2014/main" id="{CADA974B-74BE-4CB3-90EB-3408A1646E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6825" y="3917950"/>
            <a:ext cx="158750" cy="158750"/>
          </a:xfrm>
          <a:prstGeom prst="ellipse">
            <a:avLst/>
          </a:prstGeom>
          <a:solidFill>
            <a:srgbClr val="FF33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8882" name="Oval 39">
            <a:extLst>
              <a:ext uri="{FF2B5EF4-FFF2-40B4-BE49-F238E27FC236}">
                <a16:creationId xmlns:a16="http://schemas.microsoft.com/office/drawing/2014/main" id="{452AD90F-916E-4C2A-9066-16FC33AA93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8300" y="4725988"/>
            <a:ext cx="158750" cy="1587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8883" name="Oval 35">
            <a:extLst>
              <a:ext uri="{FF2B5EF4-FFF2-40B4-BE49-F238E27FC236}">
                <a16:creationId xmlns:a16="http://schemas.microsoft.com/office/drawing/2014/main" id="{53F377B2-5BDD-4366-AA1C-D6BBE56591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9138" y="5735638"/>
            <a:ext cx="158750" cy="1587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1136</TotalTime>
  <Words>1897</Words>
  <Application>Microsoft Office PowerPoint</Application>
  <PresentationFormat>On-screen Show (4:3)</PresentationFormat>
  <Paragraphs>588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1" baseType="lpstr">
      <vt:lpstr>Arial</vt:lpstr>
      <vt:lpstr>Symbol</vt:lpstr>
      <vt:lpstr>Tahoma</vt:lpstr>
      <vt:lpstr>Wingdings</vt:lpstr>
      <vt:lpstr>Blends</vt:lpstr>
      <vt:lpstr>Pure and Mixed Strategies</vt:lpstr>
      <vt:lpstr>Pure Strategies</vt:lpstr>
      <vt:lpstr>Pure Strategies</vt:lpstr>
      <vt:lpstr>Pure Strategies</vt:lpstr>
      <vt:lpstr>Mixed Strategies</vt:lpstr>
      <vt:lpstr>Mixed Strategies</vt:lpstr>
      <vt:lpstr>Mixed Strategies</vt:lpstr>
      <vt:lpstr>Mixed Strategies</vt:lpstr>
      <vt:lpstr>Mixed Strategies</vt:lpstr>
      <vt:lpstr>Mixed Strategies</vt:lpstr>
      <vt:lpstr>Mixed Strategies</vt:lpstr>
      <vt:lpstr>Mixed Strategies</vt:lpstr>
      <vt:lpstr>Mixed Strategies</vt:lpstr>
      <vt:lpstr>Mixed Strategies</vt:lpstr>
      <vt:lpstr>Mixed Strategies</vt:lpstr>
      <vt:lpstr>Mixed Strategies</vt:lpstr>
      <vt:lpstr>Mixed Strategies</vt:lpstr>
      <vt:lpstr>Mixed Strategies</vt:lpstr>
      <vt:lpstr>Mixed Strategies</vt:lpstr>
      <vt:lpstr>Mixed Strategies</vt:lpstr>
      <vt:lpstr>Mixed Strategies</vt:lpstr>
      <vt:lpstr>Mixed Strategies</vt:lpstr>
      <vt:lpstr>Mixed Strategies</vt:lpstr>
      <vt:lpstr>Mixed Strategies with Visualization</vt:lpstr>
      <vt:lpstr>Best Responses &amp; Nash Equilibria</vt:lpstr>
      <vt:lpstr>Best Responses &amp; Nash Equilibria</vt:lpstr>
      <vt:lpstr>Best Responses &amp; Nash Equilibria</vt:lpstr>
      <vt:lpstr>Best Responses &amp; Nash Equilibria</vt:lpstr>
      <vt:lpstr>Best Responses &amp; Nash Equilibria</vt:lpstr>
      <vt:lpstr>Best Responses &amp; Nash Equilibria</vt:lpstr>
      <vt:lpstr>Best Responses &amp; Nash Equilibria</vt:lpstr>
      <vt:lpstr>Best Responses &amp; Nash Equilibria</vt:lpstr>
      <vt:lpstr>Best Responses &amp; Nash Equilibria</vt:lpstr>
      <vt:lpstr>Best Responses &amp; Nash Equilibria</vt:lpstr>
      <vt:lpstr>Best Responses &amp; Nash Equilibria</vt:lpstr>
      <vt:lpstr>Best Responses &amp; Nash Equilibria</vt:lpstr>
      <vt:lpstr>Best Responses &amp; Nash Equilibria</vt:lpstr>
      <vt:lpstr>Best Responses &amp; Nash Equilibria</vt:lpstr>
      <vt:lpstr>Best Responses &amp; Nash Equilibria</vt:lpstr>
      <vt:lpstr>Best Responses &amp; Nash Equilibria</vt:lpstr>
      <vt:lpstr>Best Responses &amp; Nash Equilibria</vt:lpstr>
      <vt:lpstr>Best Responses &amp; Nash Equilibria</vt:lpstr>
      <vt:lpstr>Best Responses &amp; Nash Equilibria</vt:lpstr>
      <vt:lpstr>Best Responses &amp; Nash Equilibria</vt:lpstr>
      <vt:lpstr>Best Responses &amp; Nash Equilibria</vt:lpstr>
      <vt:lpstr>Best Responses &amp; Nash Equilibria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Twenty-Seven</dc:title>
  <dc:creator>LSA Media Services, PC-69</dc:creator>
  <cp:lastModifiedBy>Phongthorn  Wrasai</cp:lastModifiedBy>
  <cp:revision>77</cp:revision>
  <dcterms:created xsi:type="dcterms:W3CDTF">1997-02-18T03:03:14Z</dcterms:created>
  <dcterms:modified xsi:type="dcterms:W3CDTF">2019-11-01T03:25:32Z</dcterms:modified>
</cp:coreProperties>
</file>