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notesMasterIdLst>
    <p:notesMasterId r:id="rId41"/>
  </p:notesMasterIdLst>
  <p:sldIdLst>
    <p:sldId id="256" r:id="rId2"/>
    <p:sldId id="257" r:id="rId3"/>
    <p:sldId id="295" r:id="rId4"/>
    <p:sldId id="297" r:id="rId5"/>
    <p:sldId id="259" r:id="rId6"/>
    <p:sldId id="260" r:id="rId7"/>
    <p:sldId id="298" r:id="rId8"/>
    <p:sldId id="261" r:id="rId9"/>
    <p:sldId id="307" r:id="rId10"/>
    <p:sldId id="308" r:id="rId11"/>
    <p:sldId id="309" r:id="rId12"/>
    <p:sldId id="263" r:id="rId13"/>
    <p:sldId id="299" r:id="rId14"/>
    <p:sldId id="265" r:id="rId15"/>
    <p:sldId id="266" r:id="rId16"/>
    <p:sldId id="267" r:id="rId17"/>
    <p:sldId id="268" r:id="rId18"/>
    <p:sldId id="269" r:id="rId19"/>
    <p:sldId id="310" r:id="rId20"/>
    <p:sldId id="300" r:id="rId21"/>
    <p:sldId id="270" r:id="rId22"/>
    <p:sldId id="271" r:id="rId23"/>
    <p:sldId id="311" r:id="rId24"/>
    <p:sldId id="272" r:id="rId25"/>
    <p:sldId id="302" r:id="rId26"/>
    <p:sldId id="303" r:id="rId27"/>
    <p:sldId id="275" r:id="rId28"/>
    <p:sldId id="276" r:id="rId29"/>
    <p:sldId id="277" r:id="rId30"/>
    <p:sldId id="278" r:id="rId31"/>
    <p:sldId id="279" r:id="rId32"/>
    <p:sldId id="280" r:id="rId33"/>
    <p:sldId id="281" r:id="rId34"/>
    <p:sldId id="301" r:id="rId35"/>
    <p:sldId id="304" r:id="rId36"/>
    <p:sldId id="282" r:id="rId37"/>
    <p:sldId id="283" r:id="rId38"/>
    <p:sldId id="284" r:id="rId39"/>
    <p:sldId id="286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4919" autoAdjust="0"/>
  </p:normalViewPr>
  <p:slideViewPr>
    <p:cSldViewPr>
      <p:cViewPr>
        <p:scale>
          <a:sx n="81" d="100"/>
          <a:sy n="81" d="100"/>
        </p:scale>
        <p:origin x="-2484" y="-4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320A27-187A-4FE7-ADDE-9E5116C2665E}" type="datetimeFigureOut">
              <a:rPr lang="en-US" smtClean="0"/>
              <a:t>08-11-19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4771CC-726E-4838-B6F1-8C656C3F7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1111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dirty="0" smtClean="0"/>
              <a:t>Aaron Beck’s Cognitive Therapy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dirty="0" smtClean="0"/>
              <a:t>A focus on client cognition (expectations, attitudes, beliefs) to relieve distress and promote adaptive behavior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dirty="0" smtClean="0"/>
              <a:t>Selective perception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dirty="0" smtClean="0"/>
              <a:t>Overgeneralizing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dirty="0" smtClean="0"/>
              <a:t>Magnifying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dirty="0" smtClean="0"/>
              <a:t>Absolutist thinking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dirty="0" smtClean="0"/>
              <a:t>*focus on cognitive errors and changing them. 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771CC-726E-4838-B6F1-8C656C3F758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1717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 eaLnBrk="1" hangingPunct="1">
              <a:defRPr/>
            </a:pPr>
            <a:r>
              <a:rPr lang="en-US" dirty="0" smtClean="0"/>
              <a:t>the creation of a warm therapeutic atmosphere that frees clients to engage in self-exploration and expression. </a:t>
            </a:r>
          </a:p>
          <a:p>
            <a:pPr lvl="2" eaLnBrk="1" hangingPunct="1">
              <a:defRPr/>
            </a:pPr>
            <a:r>
              <a:rPr lang="en-US" dirty="0" smtClean="0"/>
              <a:t>Assumes people disown parts of themselves that weren’t accepted: </a:t>
            </a:r>
          </a:p>
          <a:p>
            <a:pPr lvl="3" eaLnBrk="1" hangingPunct="1">
              <a:defRPr/>
            </a:pPr>
            <a:r>
              <a:rPr lang="en-US" dirty="0" smtClean="0"/>
              <a:t>Conditions of worth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771CC-726E-4838-B6F1-8C656C3F7582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7654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Smoking and nausea</a:t>
            </a:r>
            <a:r>
              <a:rPr lang="en-US" baseline="0" dirty="0" smtClean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771CC-726E-4838-B6F1-8C656C3F7582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7291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8784-7274-42A0-A949-8353859A8690}" type="datetimeFigureOut">
              <a:rPr lang="en-US" smtClean="0"/>
              <a:t>08-11-19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9B5FAAE-6D3F-48DA-89D3-18F7B96478D2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8784-7274-42A0-A949-8353859A8690}" type="datetimeFigureOut">
              <a:rPr lang="en-US" smtClean="0"/>
              <a:t>08-11-19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5FAAE-6D3F-48DA-89D3-18F7B96478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8784-7274-42A0-A949-8353859A8690}" type="datetimeFigureOut">
              <a:rPr lang="en-US" smtClean="0"/>
              <a:t>08-11-19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5FAAE-6D3F-48DA-89D3-18F7B96478D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8784-7274-42A0-A949-8353859A8690}" type="datetimeFigureOut">
              <a:rPr lang="en-US" smtClean="0"/>
              <a:t>08-11-19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5FAAE-6D3F-48DA-89D3-18F7B96478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8784-7274-42A0-A949-8353859A8690}" type="datetimeFigureOut">
              <a:rPr lang="en-US" smtClean="0"/>
              <a:t>08-11-19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5FAAE-6D3F-48DA-89D3-18F7B96478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8784-7274-42A0-A949-8353859A8690}" type="datetimeFigureOut">
              <a:rPr lang="en-US" smtClean="0"/>
              <a:t>08-11-19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5FAAE-6D3F-48DA-89D3-18F7B96478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8784-7274-42A0-A949-8353859A8690}" type="datetimeFigureOut">
              <a:rPr lang="en-US" smtClean="0"/>
              <a:t>08-11-19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5FAAE-6D3F-48DA-89D3-18F7B96478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8784-7274-42A0-A949-8353859A8690}" type="datetimeFigureOut">
              <a:rPr lang="en-US" smtClean="0"/>
              <a:t>08-11-19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5FAAE-6D3F-48DA-89D3-18F7B96478D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 smtClean="0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8784-7274-42A0-A949-8353859A8690}" type="datetimeFigureOut">
              <a:rPr lang="en-US" smtClean="0"/>
              <a:t>08-11-19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5FAAE-6D3F-48DA-89D3-18F7B96478D2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8784-7274-42A0-A949-8353859A8690}" type="datetimeFigureOut">
              <a:rPr lang="en-US" smtClean="0"/>
              <a:t>08-11-19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5FAAE-6D3F-48DA-89D3-18F7B96478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8784-7274-42A0-A949-8353859A8690}" type="datetimeFigureOut">
              <a:rPr lang="en-US" smtClean="0"/>
              <a:t>08-11-19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5FAAE-6D3F-48DA-89D3-18F7B96478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©John Wiley &amp; Sons, Inc. 2007                  Huffman: Psychology in Action (8e)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FF02FC8A-A826-43B3-825E-210CF1F6577C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6C868784-7274-42A0-A949-8353859A8690}" type="datetimeFigureOut">
              <a:rPr lang="en-US" smtClean="0"/>
              <a:t>08-11-19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99B5FAAE-6D3F-48DA-89D3-18F7B96478D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AU" dirty="0" smtClean="0"/>
              <a:t>General Psychology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Methods of Therapy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Agendas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Psychotherapy</a:t>
            </a:r>
          </a:p>
          <a:p>
            <a:r>
              <a:rPr lang="en-AU" dirty="0" smtClean="0"/>
              <a:t>Insight Therapies</a:t>
            </a:r>
          </a:p>
          <a:p>
            <a:r>
              <a:rPr lang="en-AU" dirty="0" smtClean="0"/>
              <a:t>Behaviour Therapies</a:t>
            </a:r>
          </a:p>
          <a:p>
            <a:r>
              <a:rPr lang="en-AU" dirty="0" smtClean="0"/>
              <a:t>Biomedical Therapies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Psychotherapy</a:t>
            </a:r>
            <a:endParaRPr lang="th-TH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sz="2800" dirty="0" smtClean="0"/>
              <a:t>A </a:t>
            </a:r>
            <a:r>
              <a:rPr lang="en-US" sz="2800" b="1" dirty="0" smtClean="0"/>
              <a:t>systematic interaction </a:t>
            </a:r>
            <a:r>
              <a:rPr lang="en-US" sz="2800" dirty="0" smtClean="0"/>
              <a:t>between a therapist and a client </a:t>
            </a:r>
          </a:p>
          <a:p>
            <a:pPr eaLnBrk="1" hangingPunct="1">
              <a:defRPr/>
            </a:pPr>
            <a:endParaRPr lang="en-US" sz="2800" dirty="0" smtClean="0"/>
          </a:p>
          <a:p>
            <a:pPr eaLnBrk="1" hangingPunct="1">
              <a:defRPr/>
            </a:pPr>
            <a:r>
              <a:rPr lang="en-US" sz="2800" dirty="0" smtClean="0"/>
              <a:t>that uses </a:t>
            </a:r>
            <a:r>
              <a:rPr lang="en-US" sz="2800" b="1" dirty="0" smtClean="0"/>
              <a:t>psychological principles </a:t>
            </a:r>
            <a:r>
              <a:rPr lang="en-US" sz="2800" dirty="0" smtClean="0"/>
              <a:t>to influence the client’s </a:t>
            </a:r>
            <a:r>
              <a:rPr lang="en-US" sz="2800" b="1" dirty="0" smtClean="0"/>
              <a:t>thoughts, feelings, or behavior</a:t>
            </a:r>
            <a:r>
              <a:rPr lang="en-US" sz="2800" dirty="0" smtClean="0"/>
              <a:t> </a:t>
            </a:r>
          </a:p>
          <a:p>
            <a:pPr eaLnBrk="1" hangingPunct="1">
              <a:defRPr/>
            </a:pPr>
            <a:endParaRPr lang="en-US" sz="2800" dirty="0" smtClean="0"/>
          </a:p>
          <a:p>
            <a:pPr eaLnBrk="1" hangingPunct="1">
              <a:defRPr/>
            </a:pPr>
            <a:r>
              <a:rPr lang="en-US" sz="2800" dirty="0" smtClean="0"/>
              <a:t>to help them overcome </a:t>
            </a:r>
            <a:r>
              <a:rPr lang="en-US" sz="2800" b="1" dirty="0" smtClean="0"/>
              <a:t>psychological disorders, adjust to problems in living, or develop as an individual</a:t>
            </a:r>
            <a:endParaRPr lang="th-TH" sz="2800" b="1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History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772816"/>
            <a:ext cx="7772400" cy="4246984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dirty="0" smtClean="0"/>
              <a:t>Asylums  </a:t>
            </a:r>
          </a:p>
          <a:p>
            <a:pPr lvl="1">
              <a:defRPr/>
            </a:pPr>
            <a:r>
              <a:rPr lang="en-AU" dirty="0" smtClean="0"/>
              <a:t>Warehouse not a treatment</a:t>
            </a:r>
            <a:endParaRPr lang="en-US" dirty="0" smtClean="0"/>
          </a:p>
          <a:p>
            <a:pPr lvl="1">
              <a:buNone/>
              <a:defRPr/>
            </a:pPr>
            <a:endParaRPr lang="en-US" dirty="0" smtClean="0"/>
          </a:p>
          <a:p>
            <a:pPr eaLnBrk="1" hangingPunct="1">
              <a:defRPr/>
            </a:pPr>
            <a:r>
              <a:rPr lang="en-US" dirty="0" smtClean="0"/>
              <a:t>Mental Hospitals</a:t>
            </a:r>
          </a:p>
          <a:p>
            <a:pPr lvl="1">
              <a:defRPr/>
            </a:pPr>
            <a:r>
              <a:rPr lang="en-AU" dirty="0" smtClean="0"/>
              <a:t>Get treatment</a:t>
            </a:r>
            <a:endParaRPr lang="en-US" dirty="0" smtClean="0"/>
          </a:p>
          <a:p>
            <a:pPr eaLnBrk="1" hangingPunct="1">
              <a:buNone/>
              <a:defRPr/>
            </a:pPr>
            <a:endParaRPr lang="en-US" dirty="0" smtClean="0"/>
          </a:p>
          <a:p>
            <a:pPr eaLnBrk="1" hangingPunct="1">
              <a:defRPr/>
            </a:pPr>
            <a:r>
              <a:rPr lang="en-US" dirty="0" smtClean="0"/>
              <a:t>Community Health Care Movement</a:t>
            </a:r>
          </a:p>
          <a:p>
            <a:pPr lvl="1">
              <a:defRPr/>
            </a:pPr>
            <a:r>
              <a:rPr lang="en-AU" dirty="0" smtClean="0"/>
              <a:t>Patients live in the community</a:t>
            </a:r>
            <a:endParaRPr lang="th-TH" dirty="0" smtClean="0"/>
          </a:p>
          <a:p>
            <a:pPr>
              <a:defRPr/>
            </a:pPr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6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accent2"/>
                </a:solidFill>
              </a:rPr>
              <a:t>Three Major Approaches to Therapy:</a:t>
            </a:r>
            <a:endParaRPr lang="en-US" dirty="0"/>
          </a:p>
        </p:txBody>
      </p:sp>
      <p:sp>
        <p:nvSpPr>
          <p:cNvPr id="151555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772816"/>
            <a:ext cx="7772400" cy="4246984"/>
          </a:xfrm>
        </p:spPr>
        <p:txBody>
          <a:bodyPr>
            <a:normAutofit/>
          </a:bodyPr>
          <a:lstStyle/>
          <a:p>
            <a:pPr lvl="1"/>
            <a:r>
              <a:rPr lang="en-US" sz="3200" dirty="0" smtClean="0">
                <a:solidFill>
                  <a:schemeClr val="accent1"/>
                </a:solidFill>
              </a:rPr>
              <a:t>Insight</a:t>
            </a:r>
            <a:r>
              <a:rPr lang="en-US" sz="3200" dirty="0" smtClean="0"/>
              <a:t> </a:t>
            </a:r>
            <a:r>
              <a:rPr lang="en-US" sz="3200" dirty="0"/>
              <a:t>(personal understanding)</a:t>
            </a:r>
          </a:p>
          <a:p>
            <a:pPr lvl="1"/>
            <a:r>
              <a:rPr lang="en-US" sz="3200" dirty="0">
                <a:solidFill>
                  <a:schemeClr val="accent1"/>
                </a:solidFill>
              </a:rPr>
              <a:t>Behavior</a:t>
            </a:r>
            <a:r>
              <a:rPr lang="en-US" sz="3200" dirty="0"/>
              <a:t> (maladaptive behaviors)</a:t>
            </a:r>
          </a:p>
          <a:p>
            <a:pPr lvl="1"/>
            <a:r>
              <a:rPr lang="en-US" sz="3200" dirty="0">
                <a:solidFill>
                  <a:schemeClr val="accent1"/>
                </a:solidFill>
              </a:rPr>
              <a:t>Biomedical </a:t>
            </a:r>
            <a:r>
              <a:rPr lang="en-US" sz="3200" dirty="0"/>
              <a:t>(mental illness and medical treatments, such as drugs</a:t>
            </a:r>
            <a:r>
              <a:rPr lang="en-US" sz="3200" dirty="0" smtClean="0"/>
              <a:t>)</a:t>
            </a:r>
          </a:p>
          <a:p>
            <a:pPr lvl="1"/>
            <a:endParaRPr lang="en-AU" sz="3200" dirty="0" smtClean="0"/>
          </a:p>
          <a:p>
            <a:pPr>
              <a:buNone/>
            </a:pPr>
            <a:r>
              <a:rPr lang="en-US" dirty="0" smtClean="0">
                <a:solidFill>
                  <a:srgbClr val="6600CC"/>
                </a:solidFill>
              </a:rPr>
              <a:t>Eclectic Approach</a:t>
            </a:r>
            <a:endParaRPr lang="en-US" dirty="0" smtClean="0"/>
          </a:p>
          <a:p>
            <a:pPr lvl="1">
              <a:buFont typeface="Wingdings" pitchFamily="2" charset="2"/>
              <a:buChar char="§"/>
            </a:pPr>
            <a:r>
              <a:rPr lang="en-US" dirty="0" smtClean="0"/>
              <a:t>an approach to psychotherapy that, depending on the client’s problems, uses  techniques from various forms of therapy</a:t>
            </a:r>
          </a:p>
          <a:p>
            <a:pPr lvl="1"/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062" name="Picture 6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917" t="2702" r="1834" b="1352"/>
          <a:stretch>
            <a:fillRect/>
          </a:stretch>
        </p:blipFill>
        <p:spPr bwMode="auto">
          <a:xfrm>
            <a:off x="395536" y="332656"/>
            <a:ext cx="8291264" cy="6120680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Psychoanalytical Perspective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Psychoanalysis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/>
              <a:t>Insight Therapies: Psychoanalysis/Psychodynamic</a:t>
            </a:r>
          </a:p>
        </p:txBody>
      </p:sp>
      <p:sp>
        <p:nvSpPr>
          <p:cNvPr id="17613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057400"/>
            <a:ext cx="5029200" cy="3352800"/>
          </a:xfrm>
        </p:spPr>
        <p:txBody>
          <a:bodyPr/>
          <a:lstStyle/>
          <a:p>
            <a:endParaRPr lang="en-US" sz="3200" dirty="0">
              <a:solidFill>
                <a:schemeClr val="accent1"/>
              </a:solidFill>
            </a:endParaRPr>
          </a:p>
          <a:p>
            <a:r>
              <a:rPr lang="en-US" sz="3200" dirty="0">
                <a:solidFill>
                  <a:schemeClr val="accent1"/>
                </a:solidFill>
              </a:rPr>
              <a:t>Psychoanalysis:  </a:t>
            </a:r>
            <a:r>
              <a:rPr lang="en-US" sz="3200" dirty="0"/>
              <a:t>Freudian therapy designed to bring unconscious conflicts into consciousness</a:t>
            </a:r>
          </a:p>
        </p:txBody>
      </p:sp>
      <p:pic>
        <p:nvPicPr>
          <p:cNvPr id="176143" name="Picture 15" descr="MCBD10627_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81600" y="2286000"/>
            <a:ext cx="3505200" cy="3124200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4000" b="1" i="1" smtClean="0"/>
              <a:t>Psychoanalytic Therapy</a:t>
            </a:r>
            <a:br>
              <a:rPr lang="en-US" sz="4000" b="1" i="1" smtClean="0"/>
            </a:br>
            <a:endParaRPr lang="th-TH" sz="4000" b="1" i="1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Psychoanalysis - 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Freud’s method of psychotherapy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en-U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Catharsis-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release of emotional tension (psychic energy) by expressing repressed feelings and impulses.  </a:t>
            </a:r>
          </a:p>
          <a:p>
            <a:pPr lvl="1" eaLnBrk="1" hangingPunct="1">
              <a:lnSpc>
                <a:spcPct val="90000"/>
              </a:lnSpc>
              <a:defRPr/>
            </a:pPr>
            <a:endParaRPr lang="en-U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Free Association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talk about any topic that comes to mind.  </a:t>
            </a:r>
          </a:p>
          <a:p>
            <a:pPr lvl="1" eaLnBrk="1" hangingPunct="1">
              <a:lnSpc>
                <a:spcPct val="90000"/>
              </a:lnSpc>
              <a:defRPr/>
            </a:pPr>
            <a:endParaRPr lang="en-U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Resistance-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the tendency to block free expression of impulses and primitive ideas- a reflection of the defense mechanism </a:t>
            </a:r>
            <a:r>
              <a:rPr lang="en-US" sz="2400" dirty="0" smtClean="0">
                <a:effectLst/>
              </a:rPr>
              <a:t>‘repression</a:t>
            </a:r>
            <a:r>
              <a:rPr lang="en-US" sz="2400" dirty="0" smtClean="0"/>
              <a:t>’</a:t>
            </a:r>
            <a:endParaRPr lang="th-TH" sz="2400" dirty="0" smtClean="0"/>
          </a:p>
        </p:txBody>
      </p:sp>
    </p:spTree>
    <p:extLst>
      <p:ext uri="{BB962C8B-B14F-4D97-AF65-F5344CB8AC3E}">
        <p14:creationId xmlns:p14="http://schemas.microsoft.com/office/powerpoint/2010/main" val="15775551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000" b="1" i="1" dirty="0" smtClean="0"/>
              <a:t>Psychoanalytic Therapy</a:t>
            </a:r>
            <a:endParaRPr lang="th-TH" sz="4000" b="1" i="1" dirty="0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800" b="1" dirty="0" smtClean="0"/>
              <a:t>Transference-</a:t>
            </a:r>
            <a:r>
              <a:rPr lang="en-US" sz="2800" dirty="0" smtClean="0"/>
              <a:t> responding to one person in a way that is similar to the way one responded to another person. 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2400" dirty="0" smtClean="0"/>
              <a:t>E.g. a young woman client may seek affection and approval from the therapist because she wants these things from her father.  </a:t>
            </a:r>
          </a:p>
          <a:p>
            <a:pPr lvl="1" eaLnBrk="1" hangingPunct="1">
              <a:lnSpc>
                <a:spcPct val="80000"/>
              </a:lnSpc>
              <a:defRPr/>
            </a:pPr>
            <a:endParaRPr lang="en-US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2800" b="1" dirty="0" smtClean="0"/>
              <a:t>Wish fulfillment- 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dreams, acting out repressed impulses, ideas. </a:t>
            </a:r>
            <a:endParaRPr lang="en-US" altLang="ja-JP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99007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b="1" i="1" dirty="0" smtClean="0"/>
              <a:t>Psychoanalytic Therapy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US" altLang="ja-JP" sz="3200" b="1" dirty="0" smtClean="0">
                <a:ea typeface="ＭＳ Ｐゴシック" charset="-128"/>
              </a:rPr>
              <a:t>Modern psychodynamic approaches differ:</a:t>
            </a:r>
          </a:p>
          <a:p>
            <a:pPr lvl="1">
              <a:defRPr/>
            </a:pPr>
            <a:r>
              <a:rPr lang="en-US" sz="3200" dirty="0" smtClean="0"/>
              <a:t>face to face interaction (no lying on a couch)</a:t>
            </a:r>
          </a:p>
          <a:p>
            <a:pPr lvl="1">
              <a:defRPr/>
            </a:pPr>
            <a:r>
              <a:rPr lang="en-US" sz="3200" dirty="0" smtClean="0"/>
              <a:t>therapist is directive in suggesting helpful behavior (not only focused on insight)</a:t>
            </a:r>
          </a:p>
          <a:p>
            <a:pPr lvl="1">
              <a:defRPr/>
            </a:pPr>
            <a:r>
              <a:rPr lang="en-US" sz="3200" dirty="0" smtClean="0"/>
              <a:t>more focus on ego than id (so, many are considered </a:t>
            </a:r>
            <a:r>
              <a:rPr lang="en-US" sz="3200" b="1" dirty="0" smtClean="0"/>
              <a:t>ego-analysts</a:t>
            </a:r>
            <a:r>
              <a:rPr lang="en-US" sz="3200" dirty="0" smtClean="0"/>
              <a:t>)</a:t>
            </a:r>
          </a:p>
          <a:p>
            <a:pPr lvl="1">
              <a:defRPr/>
            </a:pPr>
            <a:r>
              <a:rPr lang="en-US" sz="3200" dirty="0" smtClean="0"/>
              <a:t>less emphasis on sex and aggression.</a:t>
            </a:r>
            <a:endParaRPr lang="en-US" sz="3200" i="1" dirty="0" smtClean="0"/>
          </a:p>
          <a:p>
            <a:pPr>
              <a:defRPr/>
            </a:pP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7042907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Insight Therapies: Psychoanalysis/Psychodynamic</a:t>
            </a:r>
          </a:p>
        </p:txBody>
      </p:sp>
      <p:sp>
        <p:nvSpPr>
          <p:cNvPr id="18739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133600"/>
            <a:ext cx="8229600" cy="3505200"/>
          </a:xfrm>
        </p:spPr>
        <p:txBody>
          <a:bodyPr>
            <a:normAutofit fontScale="92500" lnSpcReduction="10000"/>
          </a:bodyPr>
          <a:lstStyle/>
          <a:p>
            <a:r>
              <a:rPr lang="en-US" sz="3200">
                <a:solidFill>
                  <a:schemeClr val="accent2"/>
                </a:solidFill>
              </a:rPr>
              <a:t>Evaluation of psychoanalysis: </a:t>
            </a:r>
            <a:r>
              <a:rPr lang="en-US" sz="3200"/>
              <a:t>Limited applicability and lack of scientific credibility</a:t>
            </a:r>
          </a:p>
          <a:p>
            <a:endParaRPr lang="en-US" sz="1400">
              <a:solidFill>
                <a:schemeClr val="accent1"/>
              </a:solidFill>
            </a:endParaRPr>
          </a:p>
          <a:p>
            <a:r>
              <a:rPr lang="en-US" sz="3200">
                <a:solidFill>
                  <a:schemeClr val="accent1"/>
                </a:solidFill>
              </a:rPr>
              <a:t>Psychodynamic Therapy: </a:t>
            </a:r>
            <a:r>
              <a:rPr lang="en-US" sz="3200"/>
              <a:t>briefer, more directive, and more modern form of psychoanalysis that focuses on conscious processes and current problems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Cognitive Perspectives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AU" dirty="0" smtClean="0"/>
              <a:t>Rational-Emotive Behavioural Therapy (REBT)</a:t>
            </a:r>
          </a:p>
          <a:p>
            <a:r>
              <a:rPr lang="en-AU" dirty="0" smtClean="0"/>
              <a:t>Cognitive Therapy (CT)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Insight Therapies: Cognitive</a:t>
            </a:r>
          </a:p>
        </p:txBody>
      </p:sp>
      <p:sp>
        <p:nvSpPr>
          <p:cNvPr id="15360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200" dirty="0">
                <a:solidFill>
                  <a:schemeClr val="accent1"/>
                </a:solidFill>
              </a:rPr>
              <a:t>Cognitive Therapy: </a:t>
            </a:r>
            <a:r>
              <a:rPr lang="en-US" sz="3200" dirty="0"/>
              <a:t>focuses on </a:t>
            </a:r>
            <a:r>
              <a:rPr lang="en-US" sz="3200" dirty="0" smtClean="0"/>
              <a:t>faulty </a:t>
            </a:r>
            <a:r>
              <a:rPr lang="en-US" sz="3200" dirty="0"/>
              <a:t>thinking and beliefs</a:t>
            </a:r>
          </a:p>
          <a:p>
            <a:pPr>
              <a:buFont typeface="Wingdings" pitchFamily="2" charset="2"/>
              <a:buNone/>
            </a:pPr>
            <a:endParaRPr lang="en-US" sz="1400" dirty="0"/>
          </a:p>
          <a:p>
            <a:pPr lvl="1"/>
            <a:r>
              <a:rPr lang="en-US" sz="3200" dirty="0"/>
              <a:t>Improvement comes from insight into negative </a:t>
            </a:r>
            <a:r>
              <a:rPr lang="en-US" sz="3200" dirty="0">
                <a:solidFill>
                  <a:schemeClr val="accent1"/>
                </a:solidFill>
              </a:rPr>
              <a:t>self-talk</a:t>
            </a:r>
            <a:r>
              <a:rPr lang="en-US" sz="3200" b="1" dirty="0"/>
              <a:t> </a:t>
            </a:r>
            <a:r>
              <a:rPr lang="en-US" sz="3200" dirty="0"/>
              <a:t>(unrealistic things a person has been telling himself or herself) </a:t>
            </a:r>
          </a:p>
          <a:p>
            <a:pPr lvl="1"/>
            <a:r>
              <a:rPr lang="en-US" sz="3200" dirty="0">
                <a:solidFill>
                  <a:schemeClr val="accent1"/>
                </a:solidFill>
              </a:rPr>
              <a:t>Cognitive Restructuring </a:t>
            </a:r>
            <a:r>
              <a:rPr lang="en-US" sz="3200" dirty="0"/>
              <a:t>(process of changing destructive thoughts</a:t>
            </a:r>
            <a:r>
              <a:rPr lang="en-US" sz="3200" b="1" dirty="0"/>
              <a:t> </a:t>
            </a:r>
            <a:r>
              <a:rPr lang="en-US" sz="3200" dirty="0"/>
              <a:t>or inappropriate interpretations)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Insight Therapies: Cognitive (Continued)</a:t>
            </a:r>
          </a:p>
        </p:txBody>
      </p:sp>
      <p:sp>
        <p:nvSpPr>
          <p:cNvPr id="18841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916832"/>
            <a:ext cx="7772400" cy="4102968"/>
          </a:xfrm>
        </p:spPr>
        <p:txBody>
          <a:bodyPr/>
          <a:lstStyle/>
          <a:p>
            <a:pPr marL="571500" indent="-571500"/>
            <a:r>
              <a:rPr lang="en-US" sz="3200" dirty="0">
                <a:solidFill>
                  <a:schemeClr val="accent2"/>
                </a:solidFill>
              </a:rPr>
              <a:t>Two Major Cognitive Therapies:</a:t>
            </a:r>
            <a:r>
              <a:rPr lang="en-US" sz="3200" dirty="0">
                <a:solidFill>
                  <a:schemeClr val="accent1"/>
                </a:solidFill>
              </a:rPr>
              <a:t> </a:t>
            </a:r>
          </a:p>
          <a:p>
            <a:pPr marL="571500" indent="-571500"/>
            <a:endParaRPr lang="en-US" sz="3200" dirty="0">
              <a:solidFill>
                <a:schemeClr val="accent1"/>
              </a:solidFill>
            </a:endParaRPr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 sz="3200" dirty="0"/>
              <a:t>Albert Ellis’s</a:t>
            </a:r>
            <a:r>
              <a:rPr lang="en-US" sz="3200" dirty="0">
                <a:solidFill>
                  <a:schemeClr val="accent1"/>
                </a:solidFill>
              </a:rPr>
              <a:t> Rational-Emotive Behavior Therapy (REBT)</a:t>
            </a:r>
            <a:r>
              <a:rPr lang="en-US" sz="3200" dirty="0"/>
              <a:t>  </a:t>
            </a:r>
          </a:p>
          <a:p>
            <a:pPr marL="571500" indent="-571500">
              <a:buFont typeface="Wingdings" pitchFamily="2" charset="2"/>
              <a:buAutoNum type="arabicPeriod"/>
            </a:pPr>
            <a:endParaRPr lang="en-US" sz="3200" dirty="0"/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 sz="3200" dirty="0"/>
              <a:t>Aaron Beck’s</a:t>
            </a:r>
            <a:r>
              <a:rPr lang="en-US" sz="3200" dirty="0">
                <a:solidFill>
                  <a:schemeClr val="accent1"/>
                </a:solidFill>
              </a:rPr>
              <a:t> </a:t>
            </a:r>
            <a:r>
              <a:rPr lang="en-US" sz="3200" dirty="0" smtClean="0">
                <a:solidFill>
                  <a:schemeClr val="accent1"/>
                </a:solidFill>
              </a:rPr>
              <a:t>Cognitive </a:t>
            </a:r>
            <a:r>
              <a:rPr lang="en-US" sz="3200" dirty="0">
                <a:solidFill>
                  <a:schemeClr val="accent1"/>
                </a:solidFill>
              </a:rPr>
              <a:t>Therapy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33400" y="332656"/>
            <a:ext cx="8229600" cy="1800225"/>
          </a:xfrm>
        </p:spPr>
        <p:txBody>
          <a:bodyPr>
            <a:normAutofit fontScale="92500"/>
          </a:bodyPr>
          <a:lstStyle/>
          <a:p>
            <a:r>
              <a:rPr lang="en-US" sz="3200" dirty="0"/>
              <a:t>Ellis’s</a:t>
            </a:r>
            <a:r>
              <a:rPr lang="en-US" sz="3200" dirty="0">
                <a:solidFill>
                  <a:schemeClr val="accent1"/>
                </a:solidFill>
              </a:rPr>
              <a:t> Rational-Emotive Behavior Therapy (REBT): </a:t>
            </a:r>
            <a:r>
              <a:rPr lang="en-US" sz="3200" dirty="0"/>
              <a:t>eliminates self-defeating beliefs through rational examination</a:t>
            </a:r>
            <a:endParaRPr lang="en-US" dirty="0"/>
          </a:p>
        </p:txBody>
      </p:sp>
      <p:pic>
        <p:nvPicPr>
          <p:cNvPr id="154636" name="Picture 12"/>
          <p:cNvPicPr>
            <a:picLocks noChangeAspect="1" noChangeArrowheads="1"/>
          </p:cNvPicPr>
          <p:nvPr/>
        </p:nvPicPr>
        <p:blipFill>
          <a:blip r:embed="rId2" cstate="print">
            <a:lum bright="-12000" contrast="18000"/>
          </a:blip>
          <a:srcRect/>
          <a:stretch>
            <a:fillRect/>
          </a:stretch>
        </p:blipFill>
        <p:spPr bwMode="auto">
          <a:xfrm>
            <a:off x="381000" y="2348880"/>
            <a:ext cx="8534400" cy="3888432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6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Cognitive Therapy </a:t>
            </a:r>
            <a:endParaRPr lang="en-US" dirty="0"/>
          </a:p>
        </p:txBody>
      </p:sp>
      <p:sp>
        <p:nvSpPr>
          <p:cNvPr id="15667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90000"/>
              </a:lnSpc>
              <a:defRPr/>
            </a:pPr>
            <a:r>
              <a:rPr lang="en-US" sz="2800" dirty="0" smtClean="0"/>
              <a:t>Focus on </a:t>
            </a:r>
            <a:r>
              <a:rPr lang="en-US" sz="2800" dirty="0"/>
              <a:t>client cognition (expectations, attitudes, beliefs) to relieve distress and promote adaptive </a:t>
            </a:r>
            <a:r>
              <a:rPr lang="en-US" sz="2800" dirty="0" smtClean="0"/>
              <a:t>behavior</a:t>
            </a:r>
            <a:endParaRPr lang="en-US" sz="3200" dirty="0" smtClean="0"/>
          </a:p>
          <a:p>
            <a:pPr>
              <a:lnSpc>
                <a:spcPct val="90000"/>
              </a:lnSpc>
            </a:pPr>
            <a:r>
              <a:rPr lang="en-US" sz="3200" dirty="0" smtClean="0"/>
              <a:t>Beck’s </a:t>
            </a:r>
            <a:r>
              <a:rPr lang="en-US" sz="3200" dirty="0" smtClean="0">
                <a:solidFill>
                  <a:schemeClr val="accent1"/>
                </a:solidFill>
              </a:rPr>
              <a:t>Cognitive </a:t>
            </a:r>
            <a:r>
              <a:rPr lang="en-US" sz="3200" dirty="0">
                <a:solidFill>
                  <a:schemeClr val="accent1"/>
                </a:solidFill>
              </a:rPr>
              <a:t>Therapy:</a:t>
            </a:r>
            <a:r>
              <a:rPr lang="en-US" sz="3200" b="1" dirty="0">
                <a:solidFill>
                  <a:schemeClr val="accent1"/>
                </a:solidFill>
              </a:rPr>
              <a:t> </a:t>
            </a:r>
            <a:r>
              <a:rPr lang="en-US" sz="3200" dirty="0"/>
              <a:t>confronts and changes behaviors associated with destructive cognitions</a:t>
            </a:r>
          </a:p>
          <a:p>
            <a:pPr>
              <a:lnSpc>
                <a:spcPct val="90000"/>
              </a:lnSpc>
            </a:pPr>
            <a:endParaRPr lang="en-US" sz="3200" dirty="0"/>
          </a:p>
          <a:p>
            <a:pPr>
              <a:lnSpc>
                <a:spcPct val="90000"/>
              </a:lnSpc>
            </a:pPr>
            <a:r>
              <a:rPr lang="en-US" sz="3200" dirty="0">
                <a:solidFill>
                  <a:schemeClr val="accent2"/>
                </a:solidFill>
              </a:rPr>
              <a:t>Depressive Thinking Patterns:</a:t>
            </a:r>
            <a:r>
              <a:rPr lang="en-US" sz="3200" dirty="0"/>
              <a:t> </a:t>
            </a:r>
          </a:p>
          <a:p>
            <a:pPr lvl="1">
              <a:lnSpc>
                <a:spcPct val="90000"/>
              </a:lnSpc>
            </a:pPr>
            <a:r>
              <a:rPr lang="en-US" sz="3200" dirty="0">
                <a:solidFill>
                  <a:schemeClr val="accent1"/>
                </a:solidFill>
              </a:rPr>
              <a:t>selective perception</a:t>
            </a:r>
          </a:p>
          <a:p>
            <a:pPr lvl="1">
              <a:lnSpc>
                <a:spcPct val="90000"/>
              </a:lnSpc>
            </a:pPr>
            <a:r>
              <a:rPr lang="en-US" sz="3200" dirty="0">
                <a:solidFill>
                  <a:schemeClr val="accent1"/>
                </a:solidFill>
              </a:rPr>
              <a:t>overgeneralization</a:t>
            </a:r>
          </a:p>
          <a:p>
            <a:pPr lvl="1">
              <a:lnSpc>
                <a:spcPct val="90000"/>
              </a:lnSpc>
            </a:pPr>
            <a:r>
              <a:rPr lang="en-US" sz="3200" dirty="0">
                <a:solidFill>
                  <a:schemeClr val="accent1"/>
                </a:solidFill>
              </a:rPr>
              <a:t>magnification</a:t>
            </a:r>
          </a:p>
          <a:p>
            <a:pPr lvl="1">
              <a:lnSpc>
                <a:spcPct val="90000"/>
              </a:lnSpc>
            </a:pPr>
            <a:r>
              <a:rPr lang="en-US" sz="3200" dirty="0">
                <a:solidFill>
                  <a:schemeClr val="accent1"/>
                </a:solidFill>
              </a:rPr>
              <a:t>all-or-nothing </a:t>
            </a:r>
            <a:r>
              <a:rPr lang="en-US" sz="3200" dirty="0" smtClean="0">
                <a:solidFill>
                  <a:schemeClr val="accent1"/>
                </a:solidFill>
              </a:rPr>
              <a:t>thinking </a:t>
            </a:r>
          </a:p>
          <a:p>
            <a:pPr marL="320040" lvl="1" indent="0">
              <a:lnSpc>
                <a:spcPct val="90000"/>
              </a:lnSpc>
              <a:buNone/>
            </a:pPr>
            <a:r>
              <a:rPr lang="en-US" sz="3200" dirty="0" smtClean="0">
                <a:solidFill>
                  <a:schemeClr val="accent1"/>
                </a:solidFill>
              </a:rPr>
              <a:t>(Absolutist thinking)</a:t>
            </a:r>
            <a:endParaRPr lang="en-US" sz="3200" dirty="0"/>
          </a:p>
        </p:txBody>
      </p:sp>
      <p:pic>
        <p:nvPicPr>
          <p:cNvPr id="156682" name="Picture 10" descr="MCPE06923_000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394868">
            <a:off x="5410200" y="4114800"/>
            <a:ext cx="1519238" cy="1825625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56684" name="Picture 12" descr="MCPE06900_0000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15221">
            <a:off x="7003057" y="3696652"/>
            <a:ext cx="1709738" cy="1606550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accent1"/>
                </a:solidFill>
              </a:rPr>
              <a:t>Evaluation of cognitive therapy:</a:t>
            </a:r>
            <a:r>
              <a:rPr lang="en-US" dirty="0" smtClean="0">
                <a:solidFill>
                  <a:schemeClr val="accent2"/>
                </a:solidFill>
              </a:rPr>
              <a:t> </a:t>
            </a:r>
            <a:endParaRPr lang="en-US" dirty="0"/>
          </a:p>
        </p:txBody>
      </p:sp>
      <p:sp>
        <p:nvSpPr>
          <p:cNvPr id="18944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en-US" sz="3200" dirty="0">
              <a:solidFill>
                <a:schemeClr val="accent2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3200" dirty="0">
                <a:solidFill>
                  <a:schemeClr val="accent2"/>
                </a:solidFill>
              </a:rPr>
              <a:t>Pro: </a:t>
            </a:r>
            <a:r>
              <a:rPr lang="en-US" sz="3200" dirty="0"/>
              <a:t>Considerable success with a range of problems</a:t>
            </a:r>
          </a:p>
          <a:p>
            <a:pPr>
              <a:lnSpc>
                <a:spcPct val="90000"/>
              </a:lnSpc>
            </a:pPr>
            <a:endParaRPr lang="en-US" sz="3200" dirty="0"/>
          </a:p>
          <a:p>
            <a:pPr>
              <a:lnSpc>
                <a:spcPct val="90000"/>
              </a:lnSpc>
            </a:pPr>
            <a:r>
              <a:rPr lang="en-US" sz="3200" dirty="0">
                <a:solidFill>
                  <a:schemeClr val="accent2"/>
                </a:solidFill>
              </a:rPr>
              <a:t>Con:</a:t>
            </a:r>
            <a:r>
              <a:rPr lang="en-US" sz="3200" dirty="0"/>
              <a:t> Criticized for overemphasizing rationality, ignoring unconscious dynamics, minimizing importance of the past, etc.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Cognitive </a:t>
            </a:r>
            <a:r>
              <a:rPr lang="en-US" dirty="0" err="1" smtClean="0"/>
              <a:t>Behaviour</a:t>
            </a:r>
            <a:r>
              <a:rPr lang="en-US" dirty="0" smtClean="0"/>
              <a:t> Therapy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Combines </a:t>
            </a:r>
            <a:r>
              <a:rPr lang="en-US" dirty="0"/>
              <a:t>the techniques of behavior therapy and cognitive therapy.  </a:t>
            </a:r>
            <a:endParaRPr lang="en-US" dirty="0" smtClean="0"/>
          </a:p>
          <a:p>
            <a:pPr>
              <a:defRPr/>
            </a:pPr>
            <a:r>
              <a:rPr lang="en-US" dirty="0" smtClean="0"/>
              <a:t>Effective </a:t>
            </a:r>
            <a:r>
              <a:rPr lang="en-US" dirty="0"/>
              <a:t>with anxiety, depression, personality disorders, anorexia.</a:t>
            </a:r>
            <a:endParaRPr lang="th-TH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33253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Humanistic Perspectives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Client-centred Therapy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Insight Therapies: Humanistic</a:t>
            </a:r>
          </a:p>
        </p:txBody>
      </p:sp>
      <p:sp>
        <p:nvSpPr>
          <p:cNvPr id="15872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844824"/>
            <a:ext cx="7772400" cy="4174976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</a:pPr>
            <a:r>
              <a:rPr lang="en-US" sz="3200" dirty="0">
                <a:solidFill>
                  <a:schemeClr val="accent1"/>
                </a:solidFill>
              </a:rPr>
              <a:t>Humanistic therapy: </a:t>
            </a:r>
            <a:r>
              <a:rPr lang="en-US" sz="3200" dirty="0" smtClean="0"/>
              <a:t>Maximizes </a:t>
            </a:r>
            <a:r>
              <a:rPr lang="en-US" sz="3200" dirty="0"/>
              <a:t>personal </a:t>
            </a:r>
            <a:r>
              <a:rPr lang="en-US" sz="3200" dirty="0" smtClean="0"/>
              <a:t>growth through </a:t>
            </a:r>
            <a:r>
              <a:rPr lang="en-US" sz="3200" dirty="0"/>
              <a:t>affective </a:t>
            </a:r>
            <a:r>
              <a:rPr lang="en-US" sz="3200" dirty="0" smtClean="0"/>
              <a:t>restructuring (emotional </a:t>
            </a:r>
            <a:r>
              <a:rPr lang="en-US" sz="3200" dirty="0"/>
              <a:t>readjustment</a:t>
            </a:r>
            <a:r>
              <a:rPr lang="en-US" sz="3200" dirty="0" smtClean="0"/>
              <a:t>)</a:t>
            </a:r>
          </a:p>
          <a:p>
            <a:pPr>
              <a:lnSpc>
                <a:spcPct val="90000"/>
              </a:lnSpc>
            </a:pPr>
            <a:r>
              <a:rPr lang="en-US" sz="3200" dirty="0" smtClean="0"/>
              <a:t>Focuses </a:t>
            </a:r>
            <a:r>
              <a:rPr lang="en-US" sz="3200" dirty="0"/>
              <a:t>on the client’s subjective, conscious experience ‘here and now.</a:t>
            </a:r>
          </a:p>
          <a:p>
            <a:pPr>
              <a:lnSpc>
                <a:spcPct val="90000"/>
              </a:lnSpc>
            </a:pPr>
            <a:endParaRPr lang="en-US" sz="3200" dirty="0"/>
          </a:p>
          <a:p>
            <a:pPr>
              <a:lnSpc>
                <a:spcPct val="90000"/>
              </a:lnSpc>
            </a:pPr>
            <a:r>
              <a:rPr lang="en-US" sz="3200" dirty="0"/>
              <a:t> </a:t>
            </a:r>
            <a:r>
              <a:rPr lang="en-US" sz="3200" dirty="0">
                <a:solidFill>
                  <a:schemeClr val="accent2"/>
                </a:solidFill>
              </a:rPr>
              <a:t>Key assumption:</a:t>
            </a:r>
            <a:r>
              <a:rPr lang="en-US" sz="3200" dirty="0"/>
              <a:t> People with problems are suffering from a blockage or disruption of their normal growth potential, which leads to a defective self-concept.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8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Client-Centered Therapy </a:t>
            </a:r>
            <a:endParaRPr lang="en-US" dirty="0"/>
          </a:p>
        </p:txBody>
      </p:sp>
      <p:sp>
        <p:nvSpPr>
          <p:cNvPr id="15974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90000"/>
              </a:lnSpc>
            </a:pPr>
            <a:r>
              <a:rPr lang="en-US" sz="3200" dirty="0">
                <a:solidFill>
                  <a:schemeClr val="accent1"/>
                </a:solidFill>
              </a:rPr>
              <a:t>Rogers’s Client-Centered Therapy: </a:t>
            </a:r>
            <a:r>
              <a:rPr lang="en-US" sz="3200" dirty="0"/>
              <a:t>emphasizes client’s natural tendency to become healthy and </a:t>
            </a:r>
            <a:r>
              <a:rPr lang="en-US" sz="3200" dirty="0" smtClean="0"/>
              <a:t>productive</a:t>
            </a:r>
          </a:p>
          <a:p>
            <a:pPr>
              <a:lnSpc>
                <a:spcPct val="90000"/>
              </a:lnSpc>
            </a:pPr>
            <a:r>
              <a:rPr lang="en-US" sz="3200" dirty="0" smtClean="0"/>
              <a:t>A </a:t>
            </a:r>
            <a:r>
              <a:rPr lang="en-US" sz="3200" dirty="0"/>
              <a:t>warm therapeutic atmosphere that frees clients to engage in self-exploration and expression</a:t>
            </a:r>
          </a:p>
          <a:p>
            <a:pPr>
              <a:lnSpc>
                <a:spcPct val="90000"/>
              </a:lnSpc>
            </a:pPr>
            <a:endParaRPr lang="en-US" sz="1000" dirty="0"/>
          </a:p>
          <a:p>
            <a:pPr>
              <a:lnSpc>
                <a:spcPct val="90000"/>
              </a:lnSpc>
            </a:pPr>
            <a:endParaRPr lang="en-US" sz="1400" dirty="0"/>
          </a:p>
          <a:p>
            <a:pPr>
              <a:lnSpc>
                <a:spcPct val="90000"/>
              </a:lnSpc>
            </a:pPr>
            <a:r>
              <a:rPr lang="en-US" sz="3200" dirty="0">
                <a:solidFill>
                  <a:schemeClr val="accent2"/>
                </a:solidFill>
              </a:rPr>
              <a:t>Techniques include: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solidFill>
                  <a:schemeClr val="accent1"/>
                </a:solidFill>
              </a:rPr>
              <a:t>Empathy </a:t>
            </a:r>
            <a:r>
              <a:rPr lang="en-US" sz="3200" dirty="0" smtClean="0"/>
              <a:t>Recognize client’s feelings, experiences from their point of view</a:t>
            </a:r>
            <a:endParaRPr lang="en-US" sz="3200" dirty="0">
              <a:solidFill>
                <a:schemeClr val="accent1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3200" dirty="0">
                <a:solidFill>
                  <a:schemeClr val="accent1"/>
                </a:solidFill>
              </a:rPr>
              <a:t>Unconditional positive </a:t>
            </a:r>
            <a:r>
              <a:rPr lang="en-US" sz="3200" dirty="0" smtClean="0">
                <a:solidFill>
                  <a:schemeClr val="accent1"/>
                </a:solidFill>
              </a:rPr>
              <a:t>regard </a:t>
            </a:r>
            <a:r>
              <a:rPr lang="en-US" sz="3200" dirty="0" smtClean="0"/>
              <a:t>Accepting the value of another person, but not everything they do.</a:t>
            </a:r>
            <a:endParaRPr lang="en-US" sz="3200" dirty="0">
              <a:solidFill>
                <a:schemeClr val="accent1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3200" dirty="0" smtClean="0">
                <a:solidFill>
                  <a:schemeClr val="accent1"/>
                </a:solidFill>
              </a:rPr>
              <a:t>Genuineness </a:t>
            </a:r>
            <a:r>
              <a:rPr lang="en-US" sz="3200" dirty="0" smtClean="0"/>
              <a:t>Openness and honesty in responding to the client.</a:t>
            </a:r>
            <a:endParaRPr lang="en-US" sz="3200" dirty="0">
              <a:solidFill>
                <a:schemeClr val="accent1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3200" dirty="0">
                <a:solidFill>
                  <a:schemeClr val="accent1"/>
                </a:solidFill>
              </a:rPr>
              <a:t>Active </a:t>
            </a:r>
            <a:r>
              <a:rPr lang="en-US" sz="3200" dirty="0" smtClean="0">
                <a:solidFill>
                  <a:schemeClr val="accent1"/>
                </a:solidFill>
              </a:rPr>
              <a:t>listening </a:t>
            </a:r>
            <a:r>
              <a:rPr lang="en-US" sz="3200" dirty="0" smtClean="0">
                <a:solidFill>
                  <a:srgbClr val="6600CC"/>
                </a:solidFill>
              </a:rPr>
              <a:t>-</a:t>
            </a:r>
            <a:r>
              <a:rPr lang="en-US" sz="3200" dirty="0" smtClean="0"/>
              <a:t>empathic listening in which the listener echoes, restates, and clarifies</a:t>
            </a:r>
          </a:p>
          <a:p>
            <a:pPr lvl="1">
              <a:lnSpc>
                <a:spcPct val="90000"/>
              </a:lnSpc>
            </a:pPr>
            <a:endParaRPr lang="en-US" sz="3200" dirty="0">
              <a:solidFill>
                <a:schemeClr val="accent1"/>
              </a:solidFill>
            </a:endParaRPr>
          </a:p>
          <a:p>
            <a:pPr>
              <a:lnSpc>
                <a:spcPct val="90000"/>
              </a:lnSpc>
              <a:buFont typeface="Arial" charset="0"/>
              <a:buChar char="–"/>
            </a:pPr>
            <a:endParaRPr lang="en-US" sz="28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Client-Centered Therapy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sz="3200" dirty="0"/>
              <a:t>Practiced widely in university counseling centers.</a:t>
            </a:r>
          </a:p>
          <a:p>
            <a:pPr lvl="1">
              <a:defRPr/>
            </a:pPr>
            <a:r>
              <a:rPr lang="en-US" dirty="0"/>
              <a:t>Helps with anxiety, depression, making decisions</a:t>
            </a:r>
          </a:p>
          <a:p>
            <a:pPr lvl="1">
              <a:defRPr/>
            </a:pPr>
            <a:r>
              <a:rPr lang="en-US" dirty="0"/>
              <a:t>Helps clients reach their own decisions.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5856" y="3717032"/>
            <a:ext cx="2643248" cy="292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0007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 smtClean="0">
                <a:solidFill>
                  <a:schemeClr val="accent1"/>
                </a:solidFill>
              </a:rPr>
              <a:t>Evaluation of humanistic therapy:</a:t>
            </a:r>
            <a:r>
              <a:rPr lang="en-US" sz="3200" dirty="0" smtClean="0">
                <a:solidFill>
                  <a:schemeClr val="accent2"/>
                </a:solidFill>
              </a:rPr>
              <a:t> </a:t>
            </a:r>
            <a:endParaRPr lang="en-US" sz="3800" dirty="0"/>
          </a:p>
        </p:txBody>
      </p:sp>
      <p:sp>
        <p:nvSpPr>
          <p:cNvPr id="1914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en-US" sz="3200" dirty="0">
              <a:solidFill>
                <a:schemeClr val="accent2"/>
              </a:solidFill>
            </a:endParaRPr>
          </a:p>
          <a:p>
            <a:r>
              <a:rPr lang="en-US" sz="3200" dirty="0">
                <a:solidFill>
                  <a:schemeClr val="accent2"/>
                </a:solidFill>
              </a:rPr>
              <a:t>Pro: </a:t>
            </a:r>
            <a:r>
              <a:rPr lang="en-US" sz="3200" dirty="0"/>
              <a:t>Evidence for success</a:t>
            </a:r>
          </a:p>
          <a:p>
            <a:endParaRPr lang="en-US" sz="3200" dirty="0"/>
          </a:p>
          <a:p>
            <a:r>
              <a:rPr lang="en-US" sz="3200" dirty="0">
                <a:solidFill>
                  <a:schemeClr val="accent2"/>
                </a:solidFill>
              </a:rPr>
              <a:t>Con:</a:t>
            </a:r>
            <a:r>
              <a:rPr lang="en-US" sz="3200" dirty="0"/>
              <a:t> Basic tenets, such as self-actualization, difficult to test scientifically 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Behavioural/ Learning Perspectives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Behaviour Therapy</a:t>
            </a:r>
            <a:endParaRPr 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Behaviour Therapy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200" dirty="0" err="1" smtClean="0">
                <a:solidFill>
                  <a:schemeClr val="accent1"/>
                </a:solidFill>
              </a:rPr>
              <a:t>Behaviour</a:t>
            </a:r>
            <a:r>
              <a:rPr lang="en-US" sz="3200" dirty="0" smtClean="0">
                <a:solidFill>
                  <a:schemeClr val="accent1"/>
                </a:solidFill>
              </a:rPr>
              <a:t> Therapy: </a:t>
            </a:r>
            <a:r>
              <a:rPr lang="en-US" sz="3200" dirty="0" smtClean="0"/>
              <a:t>group of techniques based on learning principles used to change maladaptive behaviors</a:t>
            </a:r>
          </a:p>
          <a:p>
            <a:endParaRPr lang="en-US" sz="1000" dirty="0" smtClean="0"/>
          </a:p>
          <a:p>
            <a:r>
              <a:rPr lang="en-US" sz="3200" dirty="0" smtClean="0">
                <a:solidFill>
                  <a:schemeClr val="accent2"/>
                </a:solidFill>
              </a:rPr>
              <a:t>Three foundations of behavior therapy:</a:t>
            </a:r>
          </a:p>
          <a:p>
            <a:pPr lvl="1"/>
            <a:r>
              <a:rPr lang="en-US" sz="3200" dirty="0" smtClean="0">
                <a:solidFill>
                  <a:schemeClr val="accent1"/>
                </a:solidFill>
              </a:rPr>
              <a:t>Classical conditioning</a:t>
            </a:r>
          </a:p>
          <a:p>
            <a:pPr lvl="1"/>
            <a:r>
              <a:rPr lang="en-US" sz="3200" dirty="0" smtClean="0">
                <a:solidFill>
                  <a:schemeClr val="accent1"/>
                </a:solidFill>
              </a:rPr>
              <a:t>Operant conditioning</a:t>
            </a:r>
          </a:p>
          <a:p>
            <a:pPr lvl="1"/>
            <a:r>
              <a:rPr lang="en-US" sz="3200" dirty="0" smtClean="0">
                <a:solidFill>
                  <a:schemeClr val="accent1"/>
                </a:solidFill>
              </a:rPr>
              <a:t>Observational learning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/>
              <a:t>Classical </a:t>
            </a:r>
            <a:r>
              <a:rPr lang="en-US" dirty="0"/>
              <a:t>Conditioning</a:t>
            </a:r>
          </a:p>
        </p:txBody>
      </p:sp>
      <p:sp>
        <p:nvSpPr>
          <p:cNvPr id="1935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endParaRPr lang="en-US" sz="3200" dirty="0">
              <a:solidFill>
                <a:schemeClr val="accent1"/>
              </a:solidFill>
            </a:endParaRPr>
          </a:p>
          <a:p>
            <a:r>
              <a:rPr lang="en-US" sz="3200" dirty="0">
                <a:solidFill>
                  <a:schemeClr val="accent1"/>
                </a:solidFill>
              </a:rPr>
              <a:t>Systematic Desensitization: </a:t>
            </a:r>
            <a:r>
              <a:rPr lang="en-US" sz="3200" dirty="0" smtClean="0">
                <a:solidFill>
                  <a:schemeClr val="accent1"/>
                </a:solidFill>
              </a:rPr>
              <a:t> </a:t>
            </a:r>
            <a:r>
              <a:rPr lang="en-US" sz="3200" dirty="0"/>
              <a:t>gradual process of extinguishing a learned fear (or phobia) by working through a hierarchy of fearful stimuli while remaining relaxed </a:t>
            </a:r>
            <a:endParaRPr lang="en-US" sz="3200" dirty="0" smtClean="0"/>
          </a:p>
          <a:p>
            <a:r>
              <a:rPr lang="en-US" sz="3200" dirty="0" smtClean="0"/>
              <a:t>Flooding </a:t>
            </a:r>
            <a:endParaRPr lang="en-US" sz="3200" dirty="0"/>
          </a:p>
          <a:p>
            <a:pPr lvl="1"/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371600" y="1447800"/>
            <a:ext cx="7772400" cy="4572000"/>
          </a:xfrm>
        </p:spPr>
        <p:txBody>
          <a:bodyPr/>
          <a:lstStyle/>
          <a:p>
            <a:endParaRPr lang="en-US" sz="3600">
              <a:solidFill>
                <a:schemeClr val="accent1"/>
              </a:solidFill>
            </a:endParaRPr>
          </a:p>
          <a:p>
            <a:pPr lvl="1"/>
            <a:endParaRPr lang="en-US" sz="3200"/>
          </a:p>
        </p:txBody>
      </p:sp>
      <p:pic>
        <p:nvPicPr>
          <p:cNvPr id="20378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76672"/>
            <a:ext cx="8496944" cy="5976664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274638"/>
            <a:ext cx="8003232" cy="114300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Classical </a:t>
            </a:r>
            <a:r>
              <a:rPr lang="en-US" dirty="0"/>
              <a:t>Conditioning</a:t>
            </a:r>
          </a:p>
        </p:txBody>
      </p:sp>
      <p:sp>
        <p:nvSpPr>
          <p:cNvPr id="202755" name="Rectangle 3"/>
          <p:cNvSpPr>
            <a:spLocks noGrp="1" noChangeArrowheads="1"/>
          </p:cNvSpPr>
          <p:nvPr>
            <p:ph idx="1"/>
          </p:nvPr>
        </p:nvSpPr>
        <p:spPr>
          <a:xfrm>
            <a:off x="-76200" y="1717675"/>
            <a:ext cx="9220200" cy="4530725"/>
          </a:xfrm>
        </p:spPr>
        <p:txBody>
          <a:bodyPr/>
          <a:lstStyle/>
          <a:p>
            <a:pPr lvl="1"/>
            <a:r>
              <a:rPr lang="en-US" sz="3000" dirty="0">
                <a:solidFill>
                  <a:schemeClr val="accent1"/>
                </a:solidFill>
              </a:rPr>
              <a:t>Aversion Therapy: </a:t>
            </a:r>
            <a:r>
              <a:rPr lang="en-US" sz="2800" dirty="0"/>
              <a:t>pairing an aversive (unpleasant) stimulus with a maladaptive </a:t>
            </a:r>
            <a:r>
              <a:rPr lang="en-US" sz="2800" dirty="0" smtClean="0"/>
              <a:t>behavior </a:t>
            </a:r>
            <a:endParaRPr lang="en-US" sz="2800" dirty="0"/>
          </a:p>
          <a:p>
            <a:pPr lvl="1"/>
            <a:endParaRPr lang="en-US" sz="2800" dirty="0"/>
          </a:p>
        </p:txBody>
      </p:sp>
      <p:pic>
        <p:nvPicPr>
          <p:cNvPr id="202756" name="Picture 4"/>
          <p:cNvPicPr>
            <a:picLocks noChangeAspect="1" noChangeArrowheads="1"/>
          </p:cNvPicPr>
          <p:nvPr/>
        </p:nvPicPr>
        <p:blipFill>
          <a:blip r:embed="rId3" cstate="print">
            <a:lum bright="-12000" contrast="18000"/>
          </a:blip>
          <a:srcRect/>
          <a:stretch>
            <a:fillRect/>
          </a:stretch>
        </p:blipFill>
        <p:spPr bwMode="auto">
          <a:xfrm>
            <a:off x="323528" y="3140968"/>
            <a:ext cx="8496944" cy="3240360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Operant </a:t>
            </a:r>
            <a:r>
              <a:rPr lang="en-US" dirty="0"/>
              <a:t>Conditioning</a:t>
            </a:r>
          </a:p>
        </p:txBody>
      </p:sp>
      <p:sp>
        <p:nvSpPr>
          <p:cNvPr id="19456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700808"/>
            <a:ext cx="7772400" cy="4318992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sz="3200" dirty="0"/>
              <a:t>Operant Conditioning Techniques Used to </a:t>
            </a:r>
            <a:r>
              <a:rPr lang="en-US" sz="3200" u="sng" dirty="0"/>
              <a:t>INCREASE</a:t>
            </a:r>
            <a:r>
              <a:rPr lang="en-US" sz="3200" dirty="0"/>
              <a:t> Adaptive Behaviors: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1000" dirty="0">
              <a:solidFill>
                <a:schemeClr val="accent2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800" dirty="0">
                <a:solidFill>
                  <a:schemeClr val="accent1"/>
                </a:solidFill>
              </a:rPr>
              <a:t>Shaping--</a:t>
            </a:r>
            <a:r>
              <a:rPr lang="en-US" sz="2800" dirty="0"/>
              <a:t>successive approximations of  target behavior are rewarded (</a:t>
            </a:r>
            <a:r>
              <a:rPr lang="en-US" sz="2800" dirty="0" smtClean="0"/>
              <a:t>includes </a:t>
            </a:r>
            <a:r>
              <a:rPr lang="en-US" sz="2800" dirty="0"/>
              <a:t>role-playing, behavior rehearsal, assertiveness training</a:t>
            </a:r>
            <a:r>
              <a:rPr lang="en-US" sz="2800" dirty="0" smtClean="0"/>
              <a:t>)</a:t>
            </a:r>
          </a:p>
          <a:p>
            <a:pPr>
              <a:lnSpc>
                <a:spcPct val="90000"/>
              </a:lnSpc>
            </a:pPr>
            <a:endParaRPr lang="en-US" sz="2800" dirty="0"/>
          </a:p>
          <a:p>
            <a:pPr>
              <a:lnSpc>
                <a:spcPct val="90000"/>
              </a:lnSpc>
            </a:pPr>
            <a:r>
              <a:rPr lang="en-US" sz="2800" dirty="0">
                <a:solidFill>
                  <a:schemeClr val="accent1"/>
                </a:solidFill>
              </a:rPr>
              <a:t>Tokens: </a:t>
            </a:r>
            <a:r>
              <a:rPr lang="en-US" sz="2800" dirty="0"/>
              <a:t>symbolic rewards used to immediately reinforce desired behavior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Operant </a:t>
            </a:r>
            <a:r>
              <a:rPr lang="en-US" dirty="0"/>
              <a:t>Conditioning</a:t>
            </a:r>
          </a:p>
        </p:txBody>
      </p:sp>
      <p:sp>
        <p:nvSpPr>
          <p:cNvPr id="218115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844824"/>
            <a:ext cx="7772400" cy="4174976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200" dirty="0">
                <a:solidFill>
                  <a:schemeClr val="accent2"/>
                </a:solidFill>
              </a:rPr>
              <a:t>Operant Conditioning Techniques Used to </a:t>
            </a:r>
            <a:r>
              <a:rPr lang="en-US" sz="3200" dirty="0">
                <a:solidFill>
                  <a:schemeClr val="tx2"/>
                </a:solidFill>
              </a:rPr>
              <a:t>DECREASE Maladaptive</a:t>
            </a:r>
            <a:r>
              <a:rPr lang="en-US" sz="3200" dirty="0">
                <a:solidFill>
                  <a:schemeClr val="accent2"/>
                </a:solidFill>
              </a:rPr>
              <a:t> Behaviors: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1000" dirty="0">
              <a:solidFill>
                <a:schemeClr val="accent2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800" dirty="0">
                <a:solidFill>
                  <a:schemeClr val="accent1"/>
                </a:solidFill>
              </a:rPr>
              <a:t>Extinction: </a:t>
            </a:r>
            <a:r>
              <a:rPr lang="en-US" sz="2800" dirty="0"/>
              <a:t>withdrawal of attention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 </a:t>
            </a:r>
          </a:p>
          <a:p>
            <a:pPr>
              <a:lnSpc>
                <a:spcPct val="90000"/>
              </a:lnSpc>
            </a:pPr>
            <a:r>
              <a:rPr lang="en-US" sz="2800" dirty="0">
                <a:solidFill>
                  <a:schemeClr val="accent1"/>
                </a:solidFill>
              </a:rPr>
              <a:t>Punishment: </a:t>
            </a:r>
            <a:r>
              <a:rPr lang="en-US" sz="2800" dirty="0"/>
              <a:t>adding or taking away something</a:t>
            </a:r>
            <a:r>
              <a:rPr lang="en-US" sz="2800" dirty="0">
                <a:solidFill>
                  <a:schemeClr val="accent1"/>
                </a:solidFill>
              </a:rPr>
              <a:t> </a:t>
            </a:r>
            <a:r>
              <a:rPr lang="en-US" sz="2800" dirty="0"/>
              <a:t>(e.g., time-out</a:t>
            </a:r>
            <a:r>
              <a:rPr lang="en-US" sz="2800" dirty="0" smtClean="0"/>
              <a:t>)</a:t>
            </a:r>
          </a:p>
          <a:p>
            <a:pPr>
              <a:defRPr/>
            </a:pPr>
            <a:r>
              <a:rPr lang="en-US" dirty="0" smtClean="0"/>
              <a:t>Begins </a:t>
            </a:r>
            <a:r>
              <a:rPr lang="en-US" dirty="0"/>
              <a:t>with functional analysis.</a:t>
            </a:r>
          </a:p>
          <a:p>
            <a:pPr lvl="1">
              <a:defRPr/>
            </a:pPr>
            <a:r>
              <a:rPr lang="en-US" dirty="0"/>
              <a:t>Trigger, </a:t>
            </a:r>
            <a:r>
              <a:rPr lang="en-US" dirty="0" err="1"/>
              <a:t>reinforcers</a:t>
            </a:r>
            <a:endParaRPr lang="en-US" dirty="0"/>
          </a:p>
          <a:p>
            <a:pPr>
              <a:lnSpc>
                <a:spcPct val="90000"/>
              </a:lnSpc>
            </a:pP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Observational </a:t>
            </a:r>
            <a:r>
              <a:rPr lang="en-US" dirty="0"/>
              <a:t>Learning</a:t>
            </a:r>
          </a:p>
        </p:txBody>
      </p:sp>
      <p:sp>
        <p:nvSpPr>
          <p:cNvPr id="19558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700808"/>
            <a:ext cx="7772400" cy="4752528"/>
          </a:xfrm>
        </p:spPr>
        <p:txBody>
          <a:bodyPr>
            <a:normAutofit fontScale="70000" lnSpcReduction="20000"/>
          </a:bodyPr>
          <a:lstStyle/>
          <a:p>
            <a:r>
              <a:rPr lang="en-US" sz="3800" dirty="0">
                <a:solidFill>
                  <a:schemeClr val="accent1"/>
                </a:solidFill>
              </a:rPr>
              <a:t>Modeling: </a:t>
            </a:r>
            <a:r>
              <a:rPr lang="en-US" sz="3800" dirty="0"/>
              <a:t>watching and imitating models that demonstrate desirable behaviors</a:t>
            </a:r>
          </a:p>
          <a:p>
            <a:pPr>
              <a:buFont typeface="Wingdings" pitchFamily="2" charset="2"/>
              <a:buNone/>
            </a:pPr>
            <a:endParaRPr lang="en-US" sz="3800" dirty="0"/>
          </a:p>
          <a:p>
            <a:r>
              <a:rPr lang="en-US" sz="3800" dirty="0">
                <a:solidFill>
                  <a:schemeClr val="accent1"/>
                </a:solidFill>
              </a:rPr>
              <a:t>Participant Modeling: </a:t>
            </a:r>
            <a:r>
              <a:rPr lang="en-US" sz="3800" dirty="0"/>
              <a:t>combining live modeling with direct and gradual </a:t>
            </a:r>
            <a:r>
              <a:rPr lang="en-US" sz="3800" dirty="0" smtClean="0"/>
              <a:t>practice</a:t>
            </a:r>
          </a:p>
          <a:p>
            <a:pPr marL="0" indent="0">
              <a:buNone/>
            </a:pPr>
            <a:endParaRPr lang="en-US" sz="3800" dirty="0"/>
          </a:p>
          <a:p>
            <a:r>
              <a:rPr lang="en-US" sz="3800" dirty="0"/>
              <a:t>Social skills training</a:t>
            </a:r>
          </a:p>
          <a:p>
            <a:pPr lvl="1"/>
            <a:r>
              <a:rPr lang="en-US" sz="3800" dirty="0"/>
              <a:t>Self-monitoring</a:t>
            </a:r>
          </a:p>
          <a:p>
            <a:pPr lvl="1"/>
            <a:r>
              <a:rPr lang="en-US" sz="3800" dirty="0"/>
              <a:t>Behavior rehearsal</a:t>
            </a:r>
          </a:p>
          <a:p>
            <a:pPr lvl="1"/>
            <a:r>
              <a:rPr lang="en-US" sz="3800" dirty="0"/>
              <a:t>Feedback </a:t>
            </a:r>
          </a:p>
          <a:p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accent2"/>
                </a:solidFill>
              </a:rPr>
              <a:t>Evaluation of behavior therapies: </a:t>
            </a:r>
            <a:endParaRPr lang="en-US" dirty="0"/>
          </a:p>
        </p:txBody>
      </p:sp>
      <p:sp>
        <p:nvSpPr>
          <p:cNvPr id="1966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en-US" sz="3200" dirty="0">
              <a:solidFill>
                <a:schemeClr val="accent2"/>
              </a:solidFill>
            </a:endParaRPr>
          </a:p>
          <a:p>
            <a:r>
              <a:rPr lang="en-US" sz="3200" dirty="0">
                <a:solidFill>
                  <a:schemeClr val="accent2"/>
                </a:solidFill>
              </a:rPr>
              <a:t>Pro: </a:t>
            </a:r>
            <a:r>
              <a:rPr lang="en-US" sz="3200" dirty="0"/>
              <a:t>Strong evidence for success with a wide range of problems</a:t>
            </a:r>
          </a:p>
          <a:p>
            <a:endParaRPr lang="en-US" sz="3200" dirty="0"/>
          </a:p>
          <a:p>
            <a:r>
              <a:rPr lang="en-US" sz="3200" dirty="0">
                <a:solidFill>
                  <a:schemeClr val="accent2"/>
                </a:solidFill>
              </a:rPr>
              <a:t>Con:</a:t>
            </a:r>
            <a:r>
              <a:rPr lang="en-US" sz="3200" dirty="0"/>
              <a:t> Questioned and criticized </a:t>
            </a:r>
            <a:r>
              <a:rPr lang="en-US" sz="3200" dirty="0" smtClean="0"/>
              <a:t>for </a:t>
            </a:r>
            <a:r>
              <a:rPr lang="en-US" sz="3200" dirty="0" err="1" smtClean="0"/>
              <a:t>generalizability</a:t>
            </a:r>
            <a:r>
              <a:rPr lang="en-US" sz="3200" dirty="0" smtClean="0"/>
              <a:t> </a:t>
            </a:r>
            <a:r>
              <a:rPr lang="en-US" sz="3200" dirty="0"/>
              <a:t>and ethics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Group, Family, and Marital Therapies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700808"/>
            <a:ext cx="7772400" cy="4318992"/>
          </a:xfrm>
        </p:spPr>
        <p:txBody>
          <a:bodyPr/>
          <a:lstStyle/>
          <a:p>
            <a:r>
              <a:rPr lang="en-US" sz="2800" dirty="0" smtClean="0">
                <a:solidFill>
                  <a:schemeClr val="accent1"/>
                </a:solidFill>
              </a:rPr>
              <a:t>Group Therapy: </a:t>
            </a:r>
            <a:r>
              <a:rPr lang="en-US" sz="2800" dirty="0" smtClean="0"/>
              <a:t>a number of people meet together to work toward therapeutic goals</a:t>
            </a:r>
          </a:p>
          <a:p>
            <a:endParaRPr lang="en-US" sz="2800" dirty="0" smtClean="0"/>
          </a:p>
          <a:p>
            <a:r>
              <a:rPr lang="en-US" sz="2800" dirty="0" smtClean="0">
                <a:solidFill>
                  <a:schemeClr val="accent1"/>
                </a:solidFill>
              </a:rPr>
              <a:t>Family and Marital Therapies: </a:t>
            </a:r>
            <a:r>
              <a:rPr lang="en-US" sz="2800" dirty="0" smtClean="0"/>
              <a:t>work to change            maladaptive family and couple interaction patterns</a:t>
            </a:r>
            <a:endParaRPr lang="en-US" sz="2800" dirty="0" smtClean="0">
              <a:solidFill>
                <a:schemeClr val="accent1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Biological Perspectives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Biomedical Therapies  </a:t>
            </a:r>
            <a:br>
              <a:rPr lang="en-US"/>
            </a:br>
            <a:endParaRPr lang="en-US" sz="3000"/>
          </a:p>
        </p:txBody>
      </p:sp>
      <p:sp>
        <p:nvSpPr>
          <p:cNvPr id="12185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200">
                <a:solidFill>
                  <a:schemeClr val="accent1"/>
                </a:solidFill>
              </a:rPr>
              <a:t>Biomedical Therapy:</a:t>
            </a:r>
            <a:r>
              <a:rPr lang="en-US" sz="3200"/>
              <a:t> uses physiological interventions, such as drugs, to reduce or alleviate symptoms of psychological disorders</a:t>
            </a:r>
          </a:p>
          <a:p>
            <a:pPr>
              <a:buFont typeface="Wingdings" pitchFamily="2" charset="2"/>
              <a:buNone/>
            </a:pPr>
            <a:endParaRPr lang="en-US" sz="3200"/>
          </a:p>
          <a:p>
            <a:r>
              <a:rPr lang="en-US" sz="3200">
                <a:solidFill>
                  <a:schemeClr val="accent2"/>
                </a:solidFill>
              </a:rPr>
              <a:t>Three forms of biomedical therapy:</a:t>
            </a:r>
          </a:p>
          <a:p>
            <a:pPr lvl="1"/>
            <a:r>
              <a:rPr lang="en-US" sz="3200">
                <a:solidFill>
                  <a:schemeClr val="accent1"/>
                </a:solidFill>
              </a:rPr>
              <a:t>Psychopharmacology</a:t>
            </a:r>
          </a:p>
          <a:p>
            <a:pPr lvl="1"/>
            <a:r>
              <a:rPr lang="en-US" sz="3200">
                <a:solidFill>
                  <a:schemeClr val="accent1"/>
                </a:solidFill>
              </a:rPr>
              <a:t>Electroconvulsive therapy (ECT)</a:t>
            </a:r>
          </a:p>
          <a:p>
            <a:pPr lvl="1"/>
            <a:r>
              <a:rPr lang="en-US" sz="3200">
                <a:solidFill>
                  <a:schemeClr val="accent1"/>
                </a:solidFill>
              </a:rPr>
              <a:t>Psychosurgery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Psychopharmacology</a:t>
            </a:r>
            <a:endParaRPr lang="en-US" dirty="0"/>
          </a:p>
        </p:txBody>
      </p:sp>
      <p:sp>
        <p:nvSpPr>
          <p:cNvPr id="19763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200" dirty="0">
                <a:solidFill>
                  <a:schemeClr val="accent2"/>
                </a:solidFill>
              </a:rPr>
              <a:t>Four major categories of drugs: </a:t>
            </a:r>
          </a:p>
          <a:p>
            <a:pPr>
              <a:buFont typeface="Wingdings" pitchFamily="2" charset="2"/>
              <a:buNone/>
            </a:pPr>
            <a:endParaRPr lang="en-US" sz="1000" dirty="0">
              <a:solidFill>
                <a:schemeClr val="accent2"/>
              </a:solidFill>
            </a:endParaRPr>
          </a:p>
          <a:p>
            <a:pPr>
              <a:buFontTx/>
              <a:buChar char="•"/>
            </a:pPr>
            <a:r>
              <a:rPr lang="en-US" sz="2800" dirty="0" err="1">
                <a:solidFill>
                  <a:schemeClr val="accent1"/>
                </a:solidFill>
              </a:rPr>
              <a:t>Antianxiety</a:t>
            </a:r>
            <a:r>
              <a:rPr lang="en-US" sz="2800" dirty="0">
                <a:solidFill>
                  <a:schemeClr val="accent1"/>
                </a:solidFill>
              </a:rPr>
              <a:t> </a:t>
            </a:r>
            <a:r>
              <a:rPr lang="en-US" sz="2800" dirty="0"/>
              <a:t>(increases relaxation, </a:t>
            </a:r>
            <a:r>
              <a:rPr lang="en-US" sz="2800" dirty="0" smtClean="0"/>
              <a:t>reduces </a:t>
            </a:r>
            <a:r>
              <a:rPr lang="en-US" sz="2800" dirty="0"/>
              <a:t>anxiety and muscle tension)</a:t>
            </a:r>
          </a:p>
          <a:p>
            <a:pPr>
              <a:buFontTx/>
              <a:buChar char="•"/>
            </a:pPr>
            <a:r>
              <a:rPr lang="en-US" sz="2800" dirty="0">
                <a:solidFill>
                  <a:schemeClr val="accent1"/>
                </a:solidFill>
              </a:rPr>
              <a:t>Antipsychotic </a:t>
            </a:r>
            <a:r>
              <a:rPr lang="en-US" sz="2800" dirty="0"/>
              <a:t>(treats hallucinations </a:t>
            </a:r>
            <a:r>
              <a:rPr lang="en-US" sz="2800" dirty="0" smtClean="0"/>
              <a:t>and </a:t>
            </a:r>
            <a:r>
              <a:rPr lang="en-US" sz="2800" dirty="0"/>
              <a:t>other symptoms of psychosis)</a:t>
            </a:r>
          </a:p>
          <a:p>
            <a:pPr>
              <a:buFontTx/>
              <a:buChar char="•"/>
            </a:pPr>
            <a:r>
              <a:rPr lang="en-US" sz="2800" dirty="0">
                <a:solidFill>
                  <a:schemeClr val="accent1"/>
                </a:solidFill>
              </a:rPr>
              <a:t>Mood Stabilizer </a:t>
            </a:r>
            <a:r>
              <a:rPr lang="en-US" sz="2800" dirty="0"/>
              <a:t>(treats manic </a:t>
            </a:r>
            <a:r>
              <a:rPr lang="en-US" sz="2800" dirty="0" smtClean="0"/>
              <a:t>episodes </a:t>
            </a:r>
            <a:r>
              <a:rPr lang="en-US" sz="2800" dirty="0"/>
              <a:t>and depression) </a:t>
            </a:r>
          </a:p>
          <a:p>
            <a:pPr>
              <a:buFontTx/>
              <a:buChar char="•"/>
            </a:pPr>
            <a:r>
              <a:rPr lang="en-US" sz="2800" dirty="0">
                <a:solidFill>
                  <a:schemeClr val="accent1"/>
                </a:solidFill>
              </a:rPr>
              <a:t>Antidepressant </a:t>
            </a:r>
            <a:r>
              <a:rPr lang="en-US" sz="2800" dirty="0"/>
              <a:t>(treats symptoms of depression)</a:t>
            </a:r>
          </a:p>
          <a:p>
            <a:pPr>
              <a:buFontTx/>
              <a:buChar char="•"/>
            </a:pPr>
            <a:endParaRPr lang="en-US" sz="2800" dirty="0"/>
          </a:p>
          <a:p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447800"/>
            <a:ext cx="8305800" cy="4530725"/>
          </a:xfrm>
        </p:spPr>
        <p:txBody>
          <a:bodyPr/>
          <a:lstStyle/>
          <a:p>
            <a:pPr>
              <a:buFontTx/>
              <a:buChar char="•"/>
            </a:pPr>
            <a:endParaRPr lang="en-US" sz="3200"/>
          </a:p>
          <a:p>
            <a:endParaRPr lang="en-US" sz="2600"/>
          </a:p>
        </p:txBody>
      </p:sp>
      <p:pic>
        <p:nvPicPr>
          <p:cNvPr id="199684" name="Picture 4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1666" r="2499" b="2817"/>
          <a:stretch>
            <a:fillRect/>
          </a:stretch>
        </p:blipFill>
        <p:spPr bwMode="auto">
          <a:xfrm>
            <a:off x="251520" y="476672"/>
            <a:ext cx="8640960" cy="5976664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4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Biomedical Therapies (Continued)</a:t>
            </a:r>
          </a:p>
        </p:txBody>
      </p:sp>
      <p:sp>
        <p:nvSpPr>
          <p:cNvPr id="163843" name="Rectangle 3"/>
          <p:cNvSpPr>
            <a:spLocks noGrp="1" noChangeArrowheads="1"/>
          </p:cNvSpPr>
          <p:nvPr>
            <p:ph idx="1"/>
          </p:nvPr>
        </p:nvSpPr>
        <p:spPr>
          <a:noFill/>
          <a:ln/>
        </p:spPr>
        <p:txBody>
          <a:bodyPr>
            <a:normAutofit fontScale="92500"/>
          </a:bodyPr>
          <a:lstStyle/>
          <a:p>
            <a:r>
              <a:rPr lang="en-US" sz="3200" dirty="0">
                <a:solidFill>
                  <a:schemeClr val="accent1"/>
                </a:solidFill>
              </a:rPr>
              <a:t>Electroconvulsive </a:t>
            </a:r>
            <a:r>
              <a:rPr lang="en-US" sz="3200" dirty="0" smtClean="0">
                <a:solidFill>
                  <a:schemeClr val="accent1"/>
                </a:solidFill>
              </a:rPr>
              <a:t>Therapy (ECT):</a:t>
            </a:r>
            <a:r>
              <a:rPr lang="en-US" sz="3200" dirty="0" smtClean="0"/>
              <a:t> </a:t>
            </a:r>
            <a:r>
              <a:rPr lang="en-US" sz="3200" dirty="0"/>
              <a:t>based on passing electrical current through the brain and used when other methods have not been successful</a:t>
            </a:r>
          </a:p>
          <a:p>
            <a:pPr>
              <a:buFont typeface="Wingdings" pitchFamily="2" charset="2"/>
              <a:buNone/>
            </a:pPr>
            <a:endParaRPr lang="en-US" sz="1400" dirty="0"/>
          </a:p>
          <a:p>
            <a:r>
              <a:rPr lang="en-US" sz="3200" dirty="0">
                <a:solidFill>
                  <a:schemeClr val="accent1"/>
                </a:solidFill>
              </a:rPr>
              <a:t>Psychosurgery</a:t>
            </a:r>
            <a:r>
              <a:rPr lang="en-US" sz="3200" dirty="0"/>
              <a:t>: operative procedures on the brain designed to relieve severe mental symptoms that have not responded to other forms of treatment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เภสัชกร">
  <a:themeElements>
    <a:clrScheme name="เภสัชกร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เภสัชกร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เภสัชกร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76</TotalTime>
  <Words>1183</Words>
  <Application>Microsoft Office PowerPoint</Application>
  <PresentationFormat>นำเสนอทางหน้าจอ (4:3)</PresentationFormat>
  <Paragraphs>196</Paragraphs>
  <Slides>39</Slides>
  <Notes>3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39</vt:i4>
      </vt:variant>
    </vt:vector>
  </HeadingPairs>
  <TitlesOfParts>
    <vt:vector size="40" baseType="lpstr">
      <vt:lpstr>เภสัชกร</vt:lpstr>
      <vt:lpstr>Methods of Therapy</vt:lpstr>
      <vt:lpstr>Agendas</vt:lpstr>
      <vt:lpstr>Psychotherapy</vt:lpstr>
      <vt:lpstr>History</vt:lpstr>
      <vt:lpstr>Three Major Approaches to Therapy:</vt:lpstr>
      <vt:lpstr>งานนำเสนอ PowerPoint</vt:lpstr>
      <vt:lpstr>Psychoanalytical Perspective</vt:lpstr>
      <vt:lpstr>Insight Therapies: Psychoanalysis/Psychodynamic</vt:lpstr>
      <vt:lpstr>Psychoanalytic Therapy </vt:lpstr>
      <vt:lpstr>Psychoanalytic Therapy</vt:lpstr>
      <vt:lpstr>Psychoanalytic Therapy</vt:lpstr>
      <vt:lpstr>Insight Therapies: Psychoanalysis/Psychodynamic</vt:lpstr>
      <vt:lpstr>Cognitive Perspectives</vt:lpstr>
      <vt:lpstr>Insight Therapies: Cognitive</vt:lpstr>
      <vt:lpstr>Insight Therapies: Cognitive (Continued)</vt:lpstr>
      <vt:lpstr>งานนำเสนอ PowerPoint</vt:lpstr>
      <vt:lpstr>Cognitive Therapy </vt:lpstr>
      <vt:lpstr>Evaluation of cognitive therapy: </vt:lpstr>
      <vt:lpstr>Cognitive Behaviour Therapy</vt:lpstr>
      <vt:lpstr>Humanistic Perspectives</vt:lpstr>
      <vt:lpstr>Insight Therapies: Humanistic</vt:lpstr>
      <vt:lpstr>Client-Centered Therapy </vt:lpstr>
      <vt:lpstr>Client-Centered Therapy </vt:lpstr>
      <vt:lpstr>Evaluation of humanistic therapy: </vt:lpstr>
      <vt:lpstr>Behavioural/ Learning Perspectives</vt:lpstr>
      <vt:lpstr>Behaviour Therapy</vt:lpstr>
      <vt:lpstr>Classical Conditioning</vt:lpstr>
      <vt:lpstr>งานนำเสนอ PowerPoint</vt:lpstr>
      <vt:lpstr>Classical Conditioning</vt:lpstr>
      <vt:lpstr>Operant Conditioning</vt:lpstr>
      <vt:lpstr>Operant Conditioning</vt:lpstr>
      <vt:lpstr>Observational Learning</vt:lpstr>
      <vt:lpstr>Evaluation of behavior therapies: </vt:lpstr>
      <vt:lpstr>Group, Family, and Marital Therapies</vt:lpstr>
      <vt:lpstr>Biological Perspectives</vt:lpstr>
      <vt:lpstr>Biomedical Therapies   </vt:lpstr>
      <vt:lpstr>Psychopharmacology</vt:lpstr>
      <vt:lpstr>งานนำเสนอ PowerPoint</vt:lpstr>
      <vt:lpstr>Biomedical Therapies (Continued)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Methods of Therapy</dc:title>
  <dc:creator>hp</dc:creator>
  <cp:lastModifiedBy>jaruwan</cp:lastModifiedBy>
  <cp:revision>6</cp:revision>
  <dcterms:created xsi:type="dcterms:W3CDTF">2013-11-26T04:14:13Z</dcterms:created>
  <dcterms:modified xsi:type="dcterms:W3CDTF">2019-11-08T12:43:22Z</dcterms:modified>
</cp:coreProperties>
</file>