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70"/>
  </p:notesMasterIdLst>
  <p:sldIdLst>
    <p:sldId id="256" r:id="rId2"/>
    <p:sldId id="395" r:id="rId3"/>
    <p:sldId id="396" r:id="rId4"/>
    <p:sldId id="334" r:id="rId5"/>
    <p:sldId id="339" r:id="rId6"/>
    <p:sldId id="335" r:id="rId7"/>
    <p:sldId id="336" r:id="rId8"/>
    <p:sldId id="342" r:id="rId9"/>
    <p:sldId id="343" r:id="rId10"/>
    <p:sldId id="344" r:id="rId11"/>
    <p:sldId id="346" r:id="rId12"/>
    <p:sldId id="347" r:id="rId13"/>
    <p:sldId id="348" r:id="rId14"/>
    <p:sldId id="349" r:id="rId15"/>
    <p:sldId id="350" r:id="rId16"/>
    <p:sldId id="345" r:id="rId17"/>
    <p:sldId id="351" r:id="rId18"/>
    <p:sldId id="352" r:id="rId19"/>
    <p:sldId id="353" r:id="rId20"/>
    <p:sldId id="354" r:id="rId21"/>
    <p:sldId id="355" r:id="rId22"/>
    <p:sldId id="376" r:id="rId23"/>
    <p:sldId id="378" r:id="rId24"/>
    <p:sldId id="377" r:id="rId25"/>
    <p:sldId id="379" r:id="rId26"/>
    <p:sldId id="358" r:id="rId27"/>
    <p:sldId id="359" r:id="rId28"/>
    <p:sldId id="360" r:id="rId29"/>
    <p:sldId id="361" r:id="rId30"/>
    <p:sldId id="362" r:id="rId31"/>
    <p:sldId id="363" r:id="rId32"/>
    <p:sldId id="364" r:id="rId33"/>
    <p:sldId id="365" r:id="rId34"/>
    <p:sldId id="366" r:id="rId35"/>
    <p:sldId id="367" r:id="rId36"/>
    <p:sldId id="369" r:id="rId37"/>
    <p:sldId id="370" r:id="rId38"/>
    <p:sldId id="371" r:id="rId39"/>
    <p:sldId id="273" r:id="rId40"/>
    <p:sldId id="274" r:id="rId41"/>
    <p:sldId id="275" r:id="rId42"/>
    <p:sldId id="277" r:id="rId43"/>
    <p:sldId id="278" r:id="rId44"/>
    <p:sldId id="281" r:id="rId45"/>
    <p:sldId id="309" r:id="rId46"/>
    <p:sldId id="310" r:id="rId47"/>
    <p:sldId id="312" r:id="rId48"/>
    <p:sldId id="394" r:id="rId49"/>
    <p:sldId id="313" r:id="rId50"/>
    <p:sldId id="314" r:id="rId51"/>
    <p:sldId id="315" r:id="rId52"/>
    <p:sldId id="316" r:id="rId53"/>
    <p:sldId id="317" r:id="rId54"/>
    <p:sldId id="322" r:id="rId55"/>
    <p:sldId id="323" r:id="rId56"/>
    <p:sldId id="324" r:id="rId57"/>
    <p:sldId id="380" r:id="rId58"/>
    <p:sldId id="381" r:id="rId59"/>
    <p:sldId id="383" r:id="rId60"/>
    <p:sldId id="384" r:id="rId61"/>
    <p:sldId id="382" r:id="rId62"/>
    <p:sldId id="392" r:id="rId63"/>
    <p:sldId id="393" r:id="rId64"/>
    <p:sldId id="385" r:id="rId65"/>
    <p:sldId id="386" r:id="rId66"/>
    <p:sldId id="387" r:id="rId67"/>
    <p:sldId id="388" r:id="rId68"/>
    <p:sldId id="333" r:id="rId69"/>
  </p:sldIdLst>
  <p:sldSz cx="9144000" cy="6858000" type="screen4x3"/>
  <p:notesSz cx="7099300" cy="10234613"/>
  <p:defaultText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vertBarState="maximized">
    <p:restoredLeft sz="10665" autoAdjust="0"/>
    <p:restoredTop sz="94660"/>
  </p:normalViewPr>
  <p:slideViewPr>
    <p:cSldViewPr>
      <p:cViewPr varScale="1">
        <p:scale>
          <a:sx n="87" d="100"/>
          <a:sy n="87" d="100"/>
        </p:scale>
        <p:origin x="-1344" y="-8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 Type="http://schemas.openxmlformats.org/officeDocument/2006/relationships/slide" Target="slides/slide6.xml"/><Relationship Id="rId71"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76363" cy="511731"/>
          </a:xfrm>
          <a:prstGeom prst="rect">
            <a:avLst/>
          </a:prstGeom>
        </p:spPr>
        <p:txBody>
          <a:bodyPr vert="horz" lIns="99048" tIns="49524" rIns="99048" bIns="49524" rtlCol="0"/>
          <a:lstStyle>
            <a:lvl1pPr algn="l">
              <a:defRPr sz="1300"/>
            </a:lvl1pPr>
          </a:lstStyle>
          <a:p>
            <a:endParaRPr lang="th-TH"/>
          </a:p>
        </p:txBody>
      </p:sp>
      <p:sp>
        <p:nvSpPr>
          <p:cNvPr id="3" name="Date Placeholder 2"/>
          <p:cNvSpPr>
            <a:spLocks noGrp="1"/>
          </p:cNvSpPr>
          <p:nvPr>
            <p:ph type="dt" idx="1"/>
          </p:nvPr>
        </p:nvSpPr>
        <p:spPr>
          <a:xfrm>
            <a:off x="4021294" y="0"/>
            <a:ext cx="3076363" cy="511731"/>
          </a:xfrm>
          <a:prstGeom prst="rect">
            <a:avLst/>
          </a:prstGeom>
        </p:spPr>
        <p:txBody>
          <a:bodyPr vert="horz" lIns="99048" tIns="49524" rIns="99048" bIns="49524" rtlCol="0"/>
          <a:lstStyle>
            <a:lvl1pPr algn="r">
              <a:defRPr sz="1300"/>
            </a:lvl1pPr>
          </a:lstStyle>
          <a:p>
            <a:fld id="{DA235473-4F83-4C0C-8146-AA2AF2A9FE58}" type="datetimeFigureOut">
              <a:rPr lang="th-TH" smtClean="0"/>
              <a:t>13/08/56</a:t>
            </a:fld>
            <a:endParaRPr lang="th-TH"/>
          </a:p>
        </p:txBody>
      </p:sp>
      <p:sp>
        <p:nvSpPr>
          <p:cNvPr id="4" name="Slide Image Placeholder 3"/>
          <p:cNvSpPr>
            <a:spLocks noGrp="1" noRot="1" noChangeAspect="1"/>
          </p:cNvSpPr>
          <p:nvPr>
            <p:ph type="sldImg" idx="2"/>
          </p:nvPr>
        </p:nvSpPr>
        <p:spPr>
          <a:xfrm>
            <a:off x="992188" y="768350"/>
            <a:ext cx="5114925" cy="3836988"/>
          </a:xfrm>
          <a:prstGeom prst="rect">
            <a:avLst/>
          </a:prstGeom>
          <a:noFill/>
          <a:ln w="12700">
            <a:solidFill>
              <a:prstClr val="black"/>
            </a:solidFill>
          </a:ln>
        </p:spPr>
        <p:txBody>
          <a:bodyPr vert="horz" lIns="99048" tIns="49524" rIns="99048" bIns="49524" rtlCol="0" anchor="ctr"/>
          <a:lstStyle/>
          <a:p>
            <a:endParaRPr lang="th-TH"/>
          </a:p>
        </p:txBody>
      </p:sp>
      <p:sp>
        <p:nvSpPr>
          <p:cNvPr id="5" name="Notes Placeholder 4"/>
          <p:cNvSpPr>
            <a:spLocks noGrp="1"/>
          </p:cNvSpPr>
          <p:nvPr>
            <p:ph type="body" sz="quarter" idx="3"/>
          </p:nvPr>
        </p:nvSpPr>
        <p:spPr>
          <a:xfrm>
            <a:off x="709930" y="4861441"/>
            <a:ext cx="5679440" cy="4605576"/>
          </a:xfrm>
          <a:prstGeom prst="rect">
            <a:avLst/>
          </a:prstGeom>
        </p:spPr>
        <p:txBody>
          <a:bodyPr vert="horz" lIns="99048" tIns="49524" rIns="99048" bIns="49524"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6" name="Footer Placeholder 5"/>
          <p:cNvSpPr>
            <a:spLocks noGrp="1"/>
          </p:cNvSpPr>
          <p:nvPr>
            <p:ph type="ftr" sz="quarter" idx="4"/>
          </p:nvPr>
        </p:nvSpPr>
        <p:spPr>
          <a:xfrm>
            <a:off x="0" y="9721106"/>
            <a:ext cx="3076363" cy="511731"/>
          </a:xfrm>
          <a:prstGeom prst="rect">
            <a:avLst/>
          </a:prstGeom>
        </p:spPr>
        <p:txBody>
          <a:bodyPr vert="horz" lIns="99048" tIns="49524" rIns="99048" bIns="49524" rtlCol="0" anchor="b"/>
          <a:lstStyle>
            <a:lvl1pPr algn="l">
              <a:defRPr sz="1300"/>
            </a:lvl1pPr>
          </a:lstStyle>
          <a:p>
            <a:endParaRPr lang="th-TH"/>
          </a:p>
        </p:txBody>
      </p:sp>
      <p:sp>
        <p:nvSpPr>
          <p:cNvPr id="7" name="Slide Number Placeholder 6"/>
          <p:cNvSpPr>
            <a:spLocks noGrp="1"/>
          </p:cNvSpPr>
          <p:nvPr>
            <p:ph type="sldNum" sz="quarter" idx="5"/>
          </p:nvPr>
        </p:nvSpPr>
        <p:spPr>
          <a:xfrm>
            <a:off x="4021294" y="9721106"/>
            <a:ext cx="3076363" cy="511731"/>
          </a:xfrm>
          <a:prstGeom prst="rect">
            <a:avLst/>
          </a:prstGeom>
        </p:spPr>
        <p:txBody>
          <a:bodyPr vert="horz" lIns="99048" tIns="49524" rIns="99048" bIns="49524" rtlCol="0" anchor="b"/>
          <a:lstStyle>
            <a:lvl1pPr algn="r">
              <a:defRPr sz="1300"/>
            </a:lvl1pPr>
          </a:lstStyle>
          <a:p>
            <a:fld id="{67FF7C9C-7ED3-4796-A680-41C387ACF789}" type="slidenum">
              <a:rPr lang="th-TH" smtClean="0"/>
              <a:t>‹#›</a:t>
            </a:fld>
            <a:endParaRPr lang="th-TH"/>
          </a:p>
        </p:txBody>
      </p:sp>
    </p:spTree>
    <p:extLst>
      <p:ext uri="{BB962C8B-B14F-4D97-AF65-F5344CB8AC3E}">
        <p14:creationId xmlns:p14="http://schemas.microsoft.com/office/powerpoint/2010/main" val="3300189430"/>
      </p:ext>
    </p:extLst>
  </p:cSld>
  <p:clrMap bg1="lt1" tx1="dk1" bg2="lt2" tx2="dk2" accent1="accent1" accent2="accent2" accent3="accent3" accent4="accent4" accent5="accent5" accent6="accent6" hlink="hlink" folHlink="folHlink"/>
  <p:notes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6146" name="Rectangle 2"/>
          <p:cNvSpPr>
            <a:spLocks noGrp="1" noRot="1" noChangeAspect="1" noChangeArrowheads="1" noTextEdit="1"/>
          </p:cNvSpPr>
          <p:nvPr>
            <p:ph type="sldImg"/>
          </p:nvPr>
        </p:nvSpPr>
        <p:spPr>
          <a:ln/>
        </p:spPr>
      </p:sp>
      <p:sp>
        <p:nvSpPr>
          <p:cNvPr id="646147"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b="1" smtClean="0">
                <a:latin typeface="Arial" pitchFamily="34" charset="0"/>
              </a:rPr>
              <a:t>Figure 2.1</a:t>
            </a:r>
            <a:r>
              <a:rPr lang="en-US" smtClean="0">
                <a:latin typeface="Arial" pitchFamily="34" charset="0"/>
              </a:rPr>
              <a:t> - </a:t>
            </a:r>
            <a:r>
              <a:rPr lang="en-US" b="1" smtClean="0">
                <a:latin typeface="Arial" pitchFamily="34" charset="0"/>
              </a:rPr>
              <a:t>The Production Possibility Frontier</a:t>
            </a:r>
          </a:p>
          <a:p>
            <a:r>
              <a:rPr lang="en-US" smtClean="0">
                <a:latin typeface="Arial" pitchFamily="34" charset="0"/>
              </a:rPr>
              <a:t>The production possibility frontier illustrates the trade-offs facing an economy that produces two goods. It shows the maximum quantity of one good that can be produced given the quantity of the other good produced. Here, the maximum quantity of coconuts that Tom can gather depends on the quantity of fish he catches, and vice versa. His feasible production is shown by the area </a:t>
            </a:r>
            <a:r>
              <a:rPr lang="en-US" i="1" smtClean="0">
                <a:latin typeface="Arial" pitchFamily="34" charset="0"/>
              </a:rPr>
              <a:t>inside </a:t>
            </a:r>
            <a:r>
              <a:rPr lang="en-US" smtClean="0">
                <a:latin typeface="Arial" pitchFamily="34" charset="0"/>
              </a:rPr>
              <a:t>or </a:t>
            </a:r>
            <a:r>
              <a:rPr lang="en-US" i="1" smtClean="0">
                <a:latin typeface="Arial" pitchFamily="34" charset="0"/>
              </a:rPr>
              <a:t>on </a:t>
            </a:r>
            <a:r>
              <a:rPr lang="en-US" smtClean="0">
                <a:latin typeface="Arial" pitchFamily="34" charset="0"/>
              </a:rPr>
              <a:t>the curve. Production at point </a:t>
            </a:r>
            <a:r>
              <a:rPr lang="en-US" i="1" smtClean="0">
                <a:latin typeface="Arial" pitchFamily="34" charset="0"/>
              </a:rPr>
              <a:t>C </a:t>
            </a:r>
            <a:r>
              <a:rPr lang="en-US" smtClean="0">
                <a:latin typeface="Arial" pitchFamily="34" charset="0"/>
              </a:rPr>
              <a:t>is feasible but not efficient. Points </a:t>
            </a:r>
            <a:r>
              <a:rPr lang="en-US" i="1" smtClean="0">
                <a:latin typeface="Arial" pitchFamily="34" charset="0"/>
              </a:rPr>
              <a:t>A </a:t>
            </a:r>
            <a:r>
              <a:rPr lang="en-US" smtClean="0">
                <a:latin typeface="Arial" pitchFamily="34" charset="0"/>
              </a:rPr>
              <a:t>and </a:t>
            </a:r>
            <a:r>
              <a:rPr lang="en-US" i="1" smtClean="0">
                <a:latin typeface="Arial" pitchFamily="34" charset="0"/>
              </a:rPr>
              <a:t>B </a:t>
            </a:r>
            <a:r>
              <a:rPr lang="en-US" smtClean="0">
                <a:latin typeface="Arial" pitchFamily="34" charset="0"/>
              </a:rPr>
              <a:t>are feasible and efficient in production, but point </a:t>
            </a:r>
            <a:r>
              <a:rPr lang="en-US" i="1" smtClean="0">
                <a:latin typeface="Arial" pitchFamily="34" charset="0"/>
              </a:rPr>
              <a:t>D </a:t>
            </a:r>
            <a:r>
              <a:rPr lang="en-US" smtClean="0">
                <a:latin typeface="Arial" pitchFamily="34" charset="0"/>
              </a:rPr>
              <a:t>is not feasible.</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7170" name="Rectangle 2"/>
          <p:cNvSpPr>
            <a:spLocks noGrp="1" noRot="1" noChangeAspect="1" noChangeArrowheads="1" noTextEdit="1"/>
          </p:cNvSpPr>
          <p:nvPr>
            <p:ph type="sldImg"/>
          </p:nvPr>
        </p:nvSpPr>
        <p:spPr>
          <a:ln/>
        </p:spPr>
      </p:sp>
      <p:sp>
        <p:nvSpPr>
          <p:cNvPr id="64717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b="1" smtClean="0">
                <a:latin typeface="Arial" pitchFamily="34" charset="0"/>
              </a:rPr>
              <a:t>Figure 2.2</a:t>
            </a:r>
            <a:r>
              <a:rPr lang="en-US" smtClean="0">
                <a:latin typeface="Arial" pitchFamily="34" charset="0"/>
              </a:rPr>
              <a:t> - </a:t>
            </a:r>
            <a:r>
              <a:rPr lang="en-US" b="1" smtClean="0">
                <a:latin typeface="Arial" pitchFamily="34" charset="0"/>
              </a:rPr>
              <a:t>Increasing Opportunity Cost</a:t>
            </a:r>
          </a:p>
          <a:p>
            <a:r>
              <a:rPr lang="en-US" smtClean="0">
                <a:latin typeface="Arial" pitchFamily="34" charset="0"/>
              </a:rPr>
              <a:t>The bowed-out shape of the production possibility frontier reflects increasing opportunity cost. In</a:t>
            </a:r>
          </a:p>
          <a:p>
            <a:r>
              <a:rPr lang="en-US" smtClean="0">
                <a:latin typeface="Arial" pitchFamily="34" charset="0"/>
              </a:rPr>
              <a:t>this example, to produce the first 20 fish, Tom must give up 5 coconuts. But to produce an additional 20 fish, he must give up 25 more coconuts.</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8194" name="Rectangle 2"/>
          <p:cNvSpPr>
            <a:spLocks noGrp="1" noRot="1" noChangeAspect="1" noChangeArrowheads="1" noTextEdit="1"/>
          </p:cNvSpPr>
          <p:nvPr>
            <p:ph type="sldImg"/>
          </p:nvPr>
        </p:nvSpPr>
        <p:spPr>
          <a:ln/>
        </p:spPr>
      </p:sp>
      <p:sp>
        <p:nvSpPr>
          <p:cNvPr id="648195"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b="1" smtClean="0">
                <a:latin typeface="Arial" pitchFamily="34" charset="0"/>
              </a:rPr>
              <a:t>Figure 2.3</a:t>
            </a:r>
            <a:r>
              <a:rPr lang="en-US" smtClean="0">
                <a:latin typeface="Arial" pitchFamily="34" charset="0"/>
              </a:rPr>
              <a:t> - </a:t>
            </a:r>
            <a:r>
              <a:rPr lang="en-US" b="1" smtClean="0">
                <a:latin typeface="Arial" pitchFamily="34" charset="0"/>
              </a:rPr>
              <a:t>Economic Growth</a:t>
            </a:r>
          </a:p>
          <a:p>
            <a:r>
              <a:rPr lang="en-US" smtClean="0">
                <a:latin typeface="Arial" pitchFamily="34" charset="0"/>
              </a:rPr>
              <a:t>Economic growth results in an </a:t>
            </a:r>
            <a:r>
              <a:rPr lang="en-US" i="1" smtClean="0">
                <a:latin typeface="Arial" pitchFamily="34" charset="0"/>
              </a:rPr>
              <a:t>outward shift </a:t>
            </a:r>
            <a:r>
              <a:rPr lang="en-US" smtClean="0">
                <a:latin typeface="Arial" pitchFamily="34" charset="0"/>
              </a:rPr>
              <a:t>of the production possibility frontier because production possibilities are expanded. The economy can now produce more of everything. For example, if production</a:t>
            </a:r>
          </a:p>
          <a:p>
            <a:r>
              <a:rPr lang="en-US" smtClean="0">
                <a:latin typeface="Arial" pitchFamily="34" charset="0"/>
              </a:rPr>
              <a:t>is initially at point </a:t>
            </a:r>
            <a:r>
              <a:rPr lang="en-US" i="1" smtClean="0">
                <a:latin typeface="Arial" pitchFamily="34" charset="0"/>
              </a:rPr>
              <a:t>A </a:t>
            </a:r>
            <a:r>
              <a:rPr lang="en-US" smtClean="0">
                <a:latin typeface="Arial" pitchFamily="34" charset="0"/>
              </a:rPr>
              <a:t>(20 fish and 25 coconuts), it could move to point </a:t>
            </a:r>
            <a:r>
              <a:rPr lang="en-US" i="1" smtClean="0">
                <a:latin typeface="Arial" pitchFamily="34" charset="0"/>
              </a:rPr>
              <a:t>E </a:t>
            </a:r>
            <a:r>
              <a:rPr lang="en-US" smtClean="0">
                <a:latin typeface="Arial" pitchFamily="34" charset="0"/>
              </a:rPr>
              <a:t>(25 fish and 30 coconuts).</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9218" name="Rectangle 2"/>
          <p:cNvSpPr>
            <a:spLocks noGrp="1" noRot="1" noChangeAspect="1" noChangeArrowheads="1" noTextEdit="1"/>
          </p:cNvSpPr>
          <p:nvPr>
            <p:ph type="sldImg"/>
          </p:nvPr>
        </p:nvSpPr>
        <p:spPr>
          <a:ln/>
        </p:spPr>
      </p:sp>
      <p:sp>
        <p:nvSpPr>
          <p:cNvPr id="649219"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b="1" smtClean="0">
                <a:latin typeface="Arial" pitchFamily="34" charset="0"/>
              </a:rPr>
              <a:t>Figure 2.4 - Production Possibilities for Two Castaways</a:t>
            </a:r>
          </a:p>
          <a:p>
            <a:r>
              <a:rPr lang="en-US" smtClean="0">
                <a:latin typeface="Arial" pitchFamily="34" charset="0"/>
              </a:rPr>
              <a:t>Here, each of the two castaways has a constant opportunity cost of fish and a straight-line production possibility frontier. In Tom’s case, each fish always has an opportunity cost of 3⁄4 of a coconut.</a:t>
            </a: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0242" name="Rectangle 2"/>
          <p:cNvSpPr>
            <a:spLocks noGrp="1" noRot="1" noChangeAspect="1" noChangeArrowheads="1" noTextEdit="1"/>
          </p:cNvSpPr>
          <p:nvPr>
            <p:ph type="sldImg"/>
          </p:nvPr>
        </p:nvSpPr>
        <p:spPr>
          <a:ln/>
        </p:spPr>
      </p:sp>
      <p:sp>
        <p:nvSpPr>
          <p:cNvPr id="650243"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b="1" dirty="0" smtClean="0">
                <a:latin typeface="Arial" pitchFamily="34" charset="0"/>
              </a:rPr>
              <a:t>Figure 2.4 - Production Possibilities for Two Castaways</a:t>
            </a:r>
          </a:p>
          <a:p>
            <a:r>
              <a:rPr lang="en-US" dirty="0" smtClean="0">
                <a:latin typeface="Arial" pitchFamily="34" charset="0"/>
              </a:rPr>
              <a:t>Here, each of the two castaways has a constant opportunity cost of fish and a straight-line production possibility frontier. In Hank’s case, each fish always has an opportunity cost of 2 coconuts.</a:t>
            </a:r>
          </a:p>
          <a:p>
            <a:endParaRPr lang="en-US" dirty="0" smtClean="0">
              <a:latin typeface="Arial" pitchFamily="34"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1266" name="Rectangle 2"/>
          <p:cNvSpPr>
            <a:spLocks noGrp="1" noRot="1" noChangeAspect="1" noChangeArrowheads="1" noTextEdit="1"/>
          </p:cNvSpPr>
          <p:nvPr>
            <p:ph type="sldImg"/>
          </p:nvPr>
        </p:nvSpPr>
        <p:spPr>
          <a:ln/>
        </p:spPr>
      </p:sp>
      <p:sp>
        <p:nvSpPr>
          <p:cNvPr id="651267"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b="1" smtClean="0">
                <a:latin typeface="Arial" pitchFamily="34" charset="0"/>
              </a:rPr>
              <a:t>Figure 2-5: Comparative Advantage and Gains from Trade By specializing and trading, the two castaways can produce</a:t>
            </a:r>
          </a:p>
          <a:p>
            <a:r>
              <a:rPr lang="en-US" smtClean="0">
                <a:latin typeface="Arial" pitchFamily="34" charset="0"/>
              </a:rPr>
              <a:t>By specializing and trading, the two castaways can produce and consume more of both goods. Tom specializes in</a:t>
            </a:r>
          </a:p>
          <a:p>
            <a:r>
              <a:rPr lang="en-US" smtClean="0">
                <a:latin typeface="Arial" pitchFamily="34" charset="0"/>
              </a:rPr>
              <a:t>catching fish, his comparative advantage, and Hank— who has an </a:t>
            </a:r>
            <a:r>
              <a:rPr lang="en-US" i="1" smtClean="0">
                <a:latin typeface="Arial" pitchFamily="34" charset="0"/>
              </a:rPr>
              <a:t>absolute </a:t>
            </a:r>
            <a:r>
              <a:rPr lang="en-US" smtClean="0">
                <a:latin typeface="Arial" pitchFamily="34" charset="0"/>
              </a:rPr>
              <a:t>disadvantage in both goods but a </a:t>
            </a:r>
            <a:r>
              <a:rPr lang="en-US" i="1" smtClean="0">
                <a:latin typeface="Arial" pitchFamily="34" charset="0"/>
              </a:rPr>
              <a:t>comparative </a:t>
            </a:r>
            <a:r>
              <a:rPr lang="en-US" smtClean="0">
                <a:latin typeface="Arial" pitchFamily="34" charset="0"/>
              </a:rPr>
              <a:t>advantage in coconuts—specializes in gathering coconuts. The result is that each castaway can consume more of both goods than either could without trade.</a:t>
            </a: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3314" name="Rectangle 2"/>
          <p:cNvSpPr>
            <a:spLocks noGrp="1" noRot="1" noChangeAspect="1" noChangeArrowheads="1" noTextEdit="1"/>
          </p:cNvSpPr>
          <p:nvPr>
            <p:ph type="sldImg"/>
          </p:nvPr>
        </p:nvSpPr>
        <p:spPr>
          <a:ln/>
        </p:spPr>
      </p:sp>
      <p:sp>
        <p:nvSpPr>
          <p:cNvPr id="653315"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b="1" smtClean="0">
                <a:latin typeface="Arial" pitchFamily="34" charset="0"/>
              </a:rPr>
              <a:t>Figure 2.6: </a:t>
            </a:r>
            <a:r>
              <a:rPr lang="en-US" sz="1100" b="1">
                <a:latin typeface="Arial" pitchFamily="34" charset="0"/>
              </a:rPr>
              <a:t>Comparative Advantage and International Trade</a:t>
            </a:r>
          </a:p>
          <a:p>
            <a:r>
              <a:rPr lang="en-US" smtClean="0">
                <a:latin typeface="Arial" pitchFamily="34" charset="0"/>
              </a:rPr>
              <a:t>In this hypothetical example, Canada and the United States produce only two goods: pork and aircraft. Aircraft are measured on the vertical axis and pork on the horizontal axis. Panel (a) shows the U.S. production possibility frontier. It is relatively flat, implying that the United States has a comparative advantage in pork production. Panel (b) shows the Canadian production possibility frontier. It is relatively steep, implying that Canada has a comparative advantage in aircraft production. Just like two individuals, both countries gain from specialization and trade.</a:t>
            </a: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62" name="Rectangle 2"/>
          <p:cNvSpPr>
            <a:spLocks noGrp="1" noRot="1" noChangeAspect="1" noChangeArrowheads="1" noTextEdit="1"/>
          </p:cNvSpPr>
          <p:nvPr>
            <p:ph type="sldImg"/>
          </p:nvPr>
        </p:nvSpPr>
        <p:spPr>
          <a:ln/>
        </p:spPr>
      </p:sp>
      <p:sp>
        <p:nvSpPr>
          <p:cNvPr id="655363"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b="1" smtClean="0">
                <a:latin typeface="Arial" pitchFamily="34" charset="0"/>
              </a:rPr>
              <a:t>Figure 2.7:</a:t>
            </a:r>
            <a:r>
              <a:rPr lang="en-US" smtClean="0">
                <a:latin typeface="Arial" pitchFamily="34" charset="0"/>
              </a:rPr>
              <a:t> </a:t>
            </a:r>
            <a:r>
              <a:rPr lang="en-US" b="1" smtClean="0">
                <a:latin typeface="Arial" pitchFamily="34" charset="0"/>
              </a:rPr>
              <a:t>The Circular-Flow Diagram</a:t>
            </a:r>
          </a:p>
          <a:p>
            <a:r>
              <a:rPr lang="en-US" smtClean="0">
                <a:latin typeface="Arial" pitchFamily="34" charset="0"/>
              </a:rPr>
              <a:t>This diagram represents the flows of money and goods and services in the economy. In the markets for goods and services, households purchase goods and services from firms, generating a flow of money to the firms and a flow of goods and services to the households. The money flows back to households as firms purchase factors of production from the households in factor markets.</a:t>
            </a: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3"/>
          <p:cNvSpPr>
            <a:spLocks noGrp="1" noChangeArrowheads="1"/>
          </p:cNvSpPr>
          <p:nvPr>
            <p:ph type="dt" idx="1"/>
          </p:nvPr>
        </p:nvSpPr>
        <p:spPr>
          <a:ln/>
        </p:spPr>
        <p:txBody>
          <a:bodyPr/>
          <a:lstStyle/>
          <a:p>
            <a:r>
              <a:rPr lang="en-US"/>
              <a:t>1-24</a:t>
            </a:r>
          </a:p>
        </p:txBody>
      </p:sp>
      <p:sp>
        <p:nvSpPr>
          <p:cNvPr id="7" name="Rectangle 7"/>
          <p:cNvSpPr>
            <a:spLocks noGrp="1" noChangeArrowheads="1"/>
          </p:cNvSpPr>
          <p:nvPr>
            <p:ph type="sldNum" sz="quarter" idx="5"/>
          </p:nvPr>
        </p:nvSpPr>
        <p:spPr>
          <a:ln/>
        </p:spPr>
        <p:txBody>
          <a:bodyPr/>
          <a:lstStyle/>
          <a:p>
            <a:fld id="{846AA2D7-154B-45E8-9CB7-12191EA691A8}" type="slidenum">
              <a:rPr lang="en-US"/>
              <a:pPr/>
              <a:t>44</a:t>
            </a:fld>
            <a:endParaRPr lang="en-US"/>
          </a:p>
        </p:txBody>
      </p:sp>
      <p:sp>
        <p:nvSpPr>
          <p:cNvPr id="51202" name="Rectangle 2"/>
          <p:cNvSpPr>
            <a:spLocks noGrp="1" noRot="1" noChangeAspect="1" noChangeArrowheads="1" noTextEdit="1"/>
          </p:cNvSpPr>
          <p:nvPr>
            <p:ph type="sldImg"/>
          </p:nvPr>
        </p:nvSpPr>
        <p:spPr>
          <a:ln/>
        </p:spPr>
      </p:sp>
      <p:sp>
        <p:nvSpPr>
          <p:cNvPr id="51203" name="Rectangle 3"/>
          <p:cNvSpPr>
            <a:spLocks noGrp="1" noChangeArrowheads="1"/>
          </p:cNvSpPr>
          <p:nvPr>
            <p:ph type="body" idx="1"/>
          </p:nvPr>
        </p:nvSpPr>
        <p:spPr/>
        <p:txBody>
          <a:bodyPr/>
          <a:lstStyle/>
          <a:p>
            <a:endParaRPr lang="th-TH"/>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3" name="Rectangle 22"/>
          <p:cNvSpPr/>
          <p:nvPr/>
        </p:nvSpPr>
        <p:spPr>
          <a:xfrm flipV="1">
            <a:off x="5410182" y="3810000"/>
            <a:ext cx="3733819" cy="9108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4" name="Rectangle 23"/>
          <p:cNvSpPr/>
          <p:nvPr/>
        </p:nvSpPr>
        <p:spPr>
          <a:xfrm flipV="1">
            <a:off x="5410200" y="3897010"/>
            <a:ext cx="3733801" cy="192024"/>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5" name="Rectangle 24"/>
          <p:cNvSpPr/>
          <p:nvPr/>
        </p:nvSpPr>
        <p:spPr>
          <a:xfrm flipV="1">
            <a:off x="5410200" y="4115167"/>
            <a:ext cx="3733801" cy="9144"/>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6" name="Rectangle 25"/>
          <p:cNvSpPr/>
          <p:nvPr/>
        </p:nvSpPr>
        <p:spPr>
          <a:xfrm flipV="1">
            <a:off x="5410200" y="4164403"/>
            <a:ext cx="1965960" cy="18288"/>
          </a:xfrm>
          <a:prstGeom prst="rect">
            <a:avLst/>
          </a:prstGeom>
          <a:solidFill>
            <a:schemeClr val="accent2">
              <a:alpha val="6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7" name="Rectangle 26"/>
          <p:cNvSpPr/>
          <p:nvPr/>
        </p:nvSpPr>
        <p:spPr>
          <a:xfrm flipV="1">
            <a:off x="5410200" y="4199572"/>
            <a:ext cx="1965960" cy="9144"/>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0" name="Rounded Rectangle 29"/>
          <p:cNvSpPr/>
          <p:nvPr/>
        </p:nvSpPr>
        <p:spPr bwMode="white">
          <a:xfrm>
            <a:off x="5410200" y="3962400"/>
            <a:ext cx="3063240" cy="27432"/>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1" name="Rounded Rectangle 30"/>
          <p:cNvSpPr/>
          <p:nvPr/>
        </p:nvSpPr>
        <p:spPr bwMode="white">
          <a:xfrm>
            <a:off x="7376507" y="4060983"/>
            <a:ext cx="1600200" cy="36576"/>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Rectangle 6"/>
          <p:cNvSpPr/>
          <p:nvPr/>
        </p:nvSpPr>
        <p:spPr>
          <a:xfrm>
            <a:off x="1" y="3649662"/>
            <a:ext cx="9144000" cy="244170"/>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0" y="3675527"/>
            <a:ext cx="9144001" cy="14067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flipV="1">
            <a:off x="6414051" y="3643090"/>
            <a:ext cx="2729950" cy="248432"/>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Rectangle 18"/>
          <p:cNvSpPr/>
          <p:nvPr/>
        </p:nvSpPr>
        <p:spPr>
          <a:xfrm>
            <a:off x="0" y="0"/>
            <a:ext cx="9144000" cy="3701700"/>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457200" y="2401887"/>
            <a:ext cx="8458200" cy="1470025"/>
          </a:xfrm>
        </p:spPr>
        <p:txBody>
          <a:bodyPr anchor="b"/>
          <a:lstStyle>
            <a:lvl1pPr>
              <a:defRPr sz="4400">
                <a:solidFill>
                  <a:schemeClr val="bg1"/>
                </a:solidFill>
              </a:defRPr>
            </a:lvl1pPr>
          </a:lstStyle>
          <a:p>
            <a:r>
              <a:rPr kumimoji="0" lang="en-US" smtClean="0"/>
              <a:t>Click to edit Master title style</a:t>
            </a:r>
            <a:endParaRPr kumimoji="0" lang="en-US"/>
          </a:p>
        </p:txBody>
      </p:sp>
      <p:sp>
        <p:nvSpPr>
          <p:cNvPr id="9" name="Subtitle 8"/>
          <p:cNvSpPr>
            <a:spLocks noGrp="1"/>
          </p:cNvSpPr>
          <p:nvPr>
            <p:ph type="subTitle" idx="1"/>
          </p:nvPr>
        </p:nvSpPr>
        <p:spPr>
          <a:xfrm>
            <a:off x="457200" y="3899938"/>
            <a:ext cx="4953000" cy="1752600"/>
          </a:xfrm>
        </p:spPr>
        <p:txBody>
          <a:bodyPr/>
          <a:lstStyle>
            <a:lvl1pPr marL="64008" indent="0" algn="l">
              <a:buNone/>
              <a:defRPr sz="24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a:xfrm>
            <a:off x="6705600" y="4206240"/>
            <a:ext cx="960120" cy="457200"/>
          </a:xfrm>
        </p:spPr>
        <p:txBody>
          <a:bodyPr/>
          <a:lstStyle/>
          <a:p>
            <a:fld id="{FD050AE3-D353-4645-865D-A3C719C6858A}" type="datetimeFigureOut">
              <a:rPr lang="th-TH" smtClean="0"/>
              <a:t>13/08/56</a:t>
            </a:fld>
            <a:endParaRPr lang="th-TH"/>
          </a:p>
        </p:txBody>
      </p:sp>
      <p:sp>
        <p:nvSpPr>
          <p:cNvPr id="17" name="Footer Placeholder 16"/>
          <p:cNvSpPr>
            <a:spLocks noGrp="1"/>
          </p:cNvSpPr>
          <p:nvPr>
            <p:ph type="ftr" sz="quarter" idx="11"/>
          </p:nvPr>
        </p:nvSpPr>
        <p:spPr>
          <a:xfrm>
            <a:off x="5410200" y="4205288"/>
            <a:ext cx="1295400" cy="457200"/>
          </a:xfrm>
        </p:spPr>
        <p:txBody>
          <a:bodyPr/>
          <a:lstStyle/>
          <a:p>
            <a:endParaRPr lang="th-TH"/>
          </a:p>
        </p:txBody>
      </p:sp>
      <p:sp>
        <p:nvSpPr>
          <p:cNvPr id="29" name="Slide Number Placeholder 28"/>
          <p:cNvSpPr>
            <a:spLocks noGrp="1"/>
          </p:cNvSpPr>
          <p:nvPr>
            <p:ph type="sldNum" sz="quarter" idx="12"/>
          </p:nvPr>
        </p:nvSpPr>
        <p:spPr>
          <a:xfrm>
            <a:off x="8320088" y="1136"/>
            <a:ext cx="747712" cy="365760"/>
          </a:xfrm>
        </p:spPr>
        <p:txBody>
          <a:bodyPr/>
          <a:lstStyle>
            <a:lvl1pPr algn="r">
              <a:defRPr sz="1800">
                <a:solidFill>
                  <a:schemeClr val="bg1"/>
                </a:solidFill>
              </a:defRPr>
            </a:lvl1pPr>
          </a:lstStyle>
          <a:p>
            <a:fld id="{640379B1-F300-4B8F-B78B-7E6ED89F9635}" type="slidenum">
              <a:rPr lang="th-TH" smtClean="0"/>
              <a:t>‹#›</a:t>
            </a:fld>
            <a:endParaRPr lang="th-TH"/>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FD050AE3-D353-4645-865D-A3C719C6858A}" type="datetimeFigureOut">
              <a:rPr lang="th-TH" smtClean="0"/>
              <a:t>13/08/56</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640379B1-F300-4B8F-B78B-7E6ED89F9635}" type="slidenum">
              <a:rPr lang="th-TH" smtClean="0"/>
              <a:t>‹#›</a:t>
            </a:fld>
            <a:endParaRPr lang="th-TH"/>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1981200"/>
            <a:ext cx="7772400" cy="1362075"/>
          </a:xfrm>
        </p:spPr>
        <p:txBody>
          <a:bodyPr anchor="b">
            <a:noAutofit/>
          </a:bodyPr>
          <a:lstStyle>
            <a:lvl1pPr algn="l">
              <a:buNone/>
              <a:defRPr sz="4300" b="1" cap="none" baseline="0">
                <a:ln w="12700">
                  <a:solidFill>
                    <a:schemeClr val="accent2">
                      <a:shade val="90000"/>
                      <a:satMod val="150000"/>
                    </a:schemeClr>
                  </a:solidFill>
                </a:ln>
                <a:solidFill>
                  <a:srgbClr val="FFFFFF"/>
                </a:solidFill>
                <a:effectLst>
                  <a:outerShdw blurRad="38100" dist="38100" dir="5400000" algn="tl" rotWithShape="0">
                    <a:srgbClr val="000000">
                      <a:alpha val="25000"/>
                    </a:srgbClr>
                  </a:outerShdw>
                </a:effectLst>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722313" y="3367088"/>
            <a:ext cx="7772400" cy="1509712"/>
          </a:xfrm>
        </p:spPr>
        <p:txBody>
          <a:bodyPr anchor="t"/>
          <a:lstStyle>
            <a:lvl1pPr marL="45720" indent="0">
              <a:buNone/>
              <a:defRPr sz="2100" b="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FD050AE3-D353-4645-865D-A3C719C6858A}" type="datetimeFigureOut">
              <a:rPr lang="th-TH" smtClean="0"/>
              <a:t>13/08/56</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640379B1-F300-4B8F-B78B-7E6ED89F9635}" type="slidenum">
              <a:rPr lang="th-TH" smtClean="0"/>
              <a:t>‹#›</a:t>
            </a:fld>
            <a:endParaRPr lang="th-TH"/>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2249424"/>
            <a:ext cx="4038600" cy="4525963"/>
          </a:xfrm>
        </p:spPr>
        <p:txBody>
          <a:bodyPr/>
          <a:lstStyle>
            <a:lvl1pPr>
              <a:defRPr sz="2000"/>
            </a:lvl1pPr>
            <a:lvl2pPr>
              <a:defRPr sz="1900"/>
            </a:lvl2pPr>
            <a:lvl3pPr>
              <a:defRPr sz="18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2249424"/>
            <a:ext cx="4038600" cy="4525963"/>
          </a:xfrm>
        </p:spPr>
        <p:txBody>
          <a:bodyPr/>
          <a:lstStyle>
            <a:lvl1pPr>
              <a:defRPr sz="2000"/>
            </a:lvl1pPr>
            <a:lvl2pPr>
              <a:defRPr sz="1900"/>
            </a:lvl2pPr>
            <a:lvl3pPr>
              <a:defRPr sz="18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FD050AE3-D353-4645-865D-A3C719C6858A}" type="datetimeFigureOut">
              <a:rPr lang="th-TH" smtClean="0"/>
              <a:t>13/08/56</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640379B1-F300-4B8F-B78B-7E6ED89F9635}" type="slidenum">
              <a:rPr lang="th-TH" smtClean="0"/>
              <a:t>‹#›</a:t>
            </a:fld>
            <a:endParaRPr lang="th-TH"/>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81000" y="1143000"/>
            <a:ext cx="8382000" cy="1069848"/>
          </a:xfrm>
        </p:spPr>
        <p:txBody>
          <a:bodyPr anchor="ctr"/>
          <a:lstStyle>
            <a:lvl1pPr>
              <a:defRPr sz="4000" b="0" i="0" cap="none" baseline="0"/>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381000" y="2244970"/>
            <a:ext cx="4041648" cy="457200"/>
          </a:xfrm>
          <a:solidFill>
            <a:schemeClr val="accent2">
              <a:satMod val="150000"/>
              <a:alpha val="25000"/>
            </a:schemeClr>
          </a:solidFill>
          <a:ln w="12700">
            <a:solidFill>
              <a:schemeClr val="accent2"/>
            </a:solidFill>
          </a:ln>
        </p:spPr>
        <p:txBody>
          <a:bodyPr anchor="ctr">
            <a:noAutofit/>
          </a:bodyPr>
          <a:lstStyle>
            <a:lvl1pPr marL="45720" indent="0">
              <a:buNone/>
              <a:defRPr sz="1900" b="1">
                <a:solidFill>
                  <a:schemeClr val="tx1">
                    <a:tint val="95000"/>
                  </a:schemeClr>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721225" y="2244970"/>
            <a:ext cx="4041775" cy="457200"/>
          </a:xfrm>
          <a:solidFill>
            <a:schemeClr val="accent2">
              <a:satMod val="150000"/>
              <a:alpha val="25000"/>
            </a:schemeClr>
          </a:solidFill>
          <a:ln w="12700">
            <a:solidFill>
              <a:schemeClr val="accent2"/>
            </a:solidFill>
          </a:ln>
        </p:spPr>
        <p:txBody>
          <a:bodyPr anchor="ctr">
            <a:noAutofit/>
          </a:bodyPr>
          <a:lstStyle>
            <a:lvl1pPr marL="45720" indent="0">
              <a:buNone/>
              <a:defRPr sz="1900" b="1">
                <a:solidFill>
                  <a:schemeClr val="tx1">
                    <a:tint val="95000"/>
                  </a:schemeClr>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381000" y="2708519"/>
            <a:ext cx="4041648" cy="3886200"/>
          </a:xfrm>
        </p:spPr>
        <p:txBody>
          <a:bodyPr/>
          <a:lstStyle>
            <a:lvl1pPr>
              <a:defRPr sz="20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718304" y="2708519"/>
            <a:ext cx="4041775" cy="3886200"/>
          </a:xfrm>
        </p:spPr>
        <p:txBody>
          <a:bodyPr/>
          <a:lstStyle>
            <a:lvl1pPr>
              <a:defRPr sz="20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6" name="Date Placeholder 25"/>
          <p:cNvSpPr>
            <a:spLocks noGrp="1"/>
          </p:cNvSpPr>
          <p:nvPr>
            <p:ph type="dt" sz="half" idx="10"/>
          </p:nvPr>
        </p:nvSpPr>
        <p:spPr/>
        <p:txBody>
          <a:bodyPr rtlCol="0"/>
          <a:lstStyle/>
          <a:p>
            <a:fld id="{FD050AE3-D353-4645-865D-A3C719C6858A}" type="datetimeFigureOut">
              <a:rPr lang="th-TH" smtClean="0"/>
              <a:t>13/08/56</a:t>
            </a:fld>
            <a:endParaRPr lang="th-TH"/>
          </a:p>
        </p:txBody>
      </p:sp>
      <p:sp>
        <p:nvSpPr>
          <p:cNvPr id="27" name="Slide Number Placeholder 26"/>
          <p:cNvSpPr>
            <a:spLocks noGrp="1"/>
          </p:cNvSpPr>
          <p:nvPr>
            <p:ph type="sldNum" sz="quarter" idx="11"/>
          </p:nvPr>
        </p:nvSpPr>
        <p:spPr/>
        <p:txBody>
          <a:bodyPr rtlCol="0"/>
          <a:lstStyle/>
          <a:p>
            <a:fld id="{640379B1-F300-4B8F-B78B-7E6ED89F9635}" type="slidenum">
              <a:rPr lang="th-TH" smtClean="0"/>
              <a:t>‹#›</a:t>
            </a:fld>
            <a:endParaRPr lang="th-TH"/>
          </a:p>
        </p:txBody>
      </p:sp>
      <p:sp>
        <p:nvSpPr>
          <p:cNvPr id="28" name="Footer Placeholder 27"/>
          <p:cNvSpPr>
            <a:spLocks noGrp="1"/>
          </p:cNvSpPr>
          <p:nvPr>
            <p:ph type="ftr" sz="quarter" idx="12"/>
          </p:nvPr>
        </p:nvSpPr>
        <p:spPr/>
        <p:txBody>
          <a:bodyPr rtlCol="0"/>
          <a:lstStyle/>
          <a:p>
            <a:endParaRPr lang="th-TH"/>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1143000"/>
            <a:ext cx="8229600" cy="1069848"/>
          </a:xfrm>
        </p:spPr>
        <p:txBody>
          <a:bodyPr anchor="ctr"/>
          <a:lstStyle>
            <a:lvl1pPr>
              <a:defRPr sz="4000">
                <a:solidFill>
                  <a:schemeClr val="tx2"/>
                </a:solidFill>
              </a:defRPr>
            </a:lvl1pPr>
          </a:lstStyle>
          <a:p>
            <a:r>
              <a:rPr kumimoji="0" lang="en-US" smtClean="0"/>
              <a:t>Click to edit Master title style</a:t>
            </a:r>
            <a:endParaRPr kumimoji="0" lang="en-US"/>
          </a:p>
        </p:txBody>
      </p:sp>
      <p:sp>
        <p:nvSpPr>
          <p:cNvPr id="3" name="Date Placeholder 2"/>
          <p:cNvSpPr>
            <a:spLocks noGrp="1"/>
          </p:cNvSpPr>
          <p:nvPr>
            <p:ph type="dt" sz="half" idx="10"/>
          </p:nvPr>
        </p:nvSpPr>
        <p:spPr>
          <a:xfrm>
            <a:off x="6583680" y="612648"/>
            <a:ext cx="957264" cy="457200"/>
          </a:xfrm>
        </p:spPr>
        <p:txBody>
          <a:bodyPr/>
          <a:lstStyle/>
          <a:p>
            <a:fld id="{FD050AE3-D353-4645-865D-A3C719C6858A}" type="datetimeFigureOut">
              <a:rPr lang="th-TH" smtClean="0"/>
              <a:t>13/08/56</a:t>
            </a:fld>
            <a:endParaRPr lang="th-TH"/>
          </a:p>
        </p:txBody>
      </p:sp>
      <p:sp>
        <p:nvSpPr>
          <p:cNvPr id="4" name="Footer Placeholder 3"/>
          <p:cNvSpPr>
            <a:spLocks noGrp="1"/>
          </p:cNvSpPr>
          <p:nvPr>
            <p:ph type="ftr" sz="quarter" idx="11"/>
          </p:nvPr>
        </p:nvSpPr>
        <p:spPr>
          <a:xfrm>
            <a:off x="5257800" y="612648"/>
            <a:ext cx="1325880" cy="457200"/>
          </a:xfrm>
        </p:spPr>
        <p:txBody>
          <a:bodyPr/>
          <a:lstStyle/>
          <a:p>
            <a:endParaRPr lang="th-TH"/>
          </a:p>
        </p:txBody>
      </p:sp>
      <p:sp>
        <p:nvSpPr>
          <p:cNvPr id="5" name="Slide Number Placeholder 4"/>
          <p:cNvSpPr>
            <a:spLocks noGrp="1"/>
          </p:cNvSpPr>
          <p:nvPr>
            <p:ph type="sldNum" sz="quarter" idx="12"/>
          </p:nvPr>
        </p:nvSpPr>
        <p:spPr>
          <a:xfrm>
            <a:off x="8174736" y="2272"/>
            <a:ext cx="762000" cy="365760"/>
          </a:xfrm>
        </p:spPr>
        <p:txBody>
          <a:bodyPr/>
          <a:lstStyle/>
          <a:p>
            <a:fld id="{640379B1-F300-4B8F-B78B-7E6ED89F9635}" type="slidenum">
              <a:rPr lang="th-TH" smtClean="0"/>
              <a:t>‹#›</a:t>
            </a:fld>
            <a:endParaRPr lang="th-TH"/>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D050AE3-D353-4645-865D-A3C719C6858A}" type="datetimeFigureOut">
              <a:rPr lang="th-TH" smtClean="0"/>
              <a:t>13/08/56</a:t>
            </a:fld>
            <a:endParaRPr lang="th-TH"/>
          </a:p>
        </p:txBody>
      </p:sp>
      <p:sp>
        <p:nvSpPr>
          <p:cNvPr id="3" name="Footer Placeholder 2"/>
          <p:cNvSpPr>
            <a:spLocks noGrp="1"/>
          </p:cNvSpPr>
          <p:nvPr>
            <p:ph type="ftr" sz="quarter" idx="11"/>
          </p:nvPr>
        </p:nvSpPr>
        <p:spPr/>
        <p:txBody>
          <a:bodyPr/>
          <a:lstStyle/>
          <a:p>
            <a:endParaRPr lang="th-TH"/>
          </a:p>
        </p:txBody>
      </p:sp>
      <p:sp>
        <p:nvSpPr>
          <p:cNvPr id="4" name="Slide Number Placeholder 3"/>
          <p:cNvSpPr>
            <a:spLocks noGrp="1"/>
          </p:cNvSpPr>
          <p:nvPr>
            <p:ph type="sldNum" sz="quarter" idx="12"/>
          </p:nvPr>
        </p:nvSpPr>
        <p:spPr/>
        <p:txBody>
          <a:bodyPr/>
          <a:lstStyle/>
          <a:p>
            <a:fld id="{640379B1-F300-4B8F-B78B-7E6ED89F9635}" type="slidenum">
              <a:rPr lang="th-TH" smtClean="0"/>
              <a:t>‹#›</a:t>
            </a:fld>
            <a:endParaRPr lang="th-TH"/>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353496" y="1101970"/>
            <a:ext cx="3383280" cy="877824"/>
          </a:xfrm>
        </p:spPr>
        <p:txBody>
          <a:bodyPr anchor="b"/>
          <a:lstStyle>
            <a:lvl1pPr algn="l">
              <a:buNone/>
              <a:defRPr sz="1800" b="1"/>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5353496" y="2010727"/>
            <a:ext cx="3383280" cy="4617720"/>
          </a:xfrm>
        </p:spPr>
        <p:txBody>
          <a:bodyPr/>
          <a:lstStyle>
            <a:lvl1pPr marL="9144"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152400" y="776287"/>
            <a:ext cx="5102352" cy="5852160"/>
          </a:xfrm>
        </p:spPr>
        <p:txBody>
          <a:bodyPr/>
          <a:lstStyle>
            <a:lvl1pPr>
              <a:defRPr sz="3200"/>
            </a:lvl1pPr>
            <a:lvl2pPr>
              <a:defRPr sz="2800"/>
            </a:lvl2pPr>
            <a:lvl3pPr>
              <a:defRPr sz="2400"/>
            </a:lvl3pPr>
            <a:lvl4pPr>
              <a:defRPr sz="2000"/>
            </a:lvl4pPr>
            <a:lvl5pPr>
              <a:defRPr sz="20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FD050AE3-D353-4645-865D-A3C719C6858A}" type="datetimeFigureOut">
              <a:rPr lang="th-TH" smtClean="0"/>
              <a:t>13/08/56</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640379B1-F300-4B8F-B78B-7E6ED89F9635}" type="slidenum">
              <a:rPr lang="th-TH" smtClean="0"/>
              <a:t>‹#›</a:t>
            </a:fld>
            <a:endParaRPr lang="th-TH"/>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440434" y="1109160"/>
            <a:ext cx="586803" cy="4681637"/>
          </a:xfrm>
        </p:spPr>
        <p:txBody>
          <a:bodyPr vert="vert270" lIns="45720" tIns="0" rIns="45720" anchor="t"/>
          <a:lstStyle>
            <a:lvl1pPr algn="ctr">
              <a:buNone/>
              <a:defRPr sz="2000" b="1"/>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403671" y="1143000"/>
            <a:ext cx="4572000" cy="4572000"/>
          </a:xfrm>
          <a:solidFill>
            <a:srgbClr val="EAEAEA"/>
          </a:solidFill>
          <a:ln w="50800">
            <a:solidFill>
              <a:srgbClr val="FFFFFF"/>
            </a:solidFill>
            <a:miter lim="800000"/>
          </a:ln>
          <a:effectLst>
            <a:outerShdw blurRad="57150" dist="31750" dir="4800000" algn="tl" rotWithShape="0">
              <a:srgbClr val="000000">
                <a:alpha val="25000"/>
              </a:srgbClr>
            </a:outerShdw>
          </a:effectLst>
          <a:scene3d>
            <a:camera prst="orthographicFront"/>
            <a:lightRig rig="twoPt" dir="t">
              <a:rot lat="0" lon="0" rev="7200000"/>
            </a:lightRig>
          </a:scene3d>
          <a:sp3d contourW="2540">
            <a:bevelT w="25400" h="19050"/>
            <a:contourClr>
              <a:srgbClr val="AEAEAE"/>
            </a:contourClr>
          </a:sp3d>
        </p:spPr>
        <p:txBody>
          <a:bodyPr/>
          <a:lstStyle>
            <a:lvl1pPr marL="0" indent="0">
              <a:buNone/>
              <a:defRPr sz="3200"/>
            </a:lvl1pPr>
          </a:lstStyle>
          <a:p>
            <a:r>
              <a:rPr kumimoji="0" lang="en-US" smtClean="0"/>
              <a:t>Click icon to add picture</a:t>
            </a:r>
            <a:endParaRPr kumimoji="0" lang="en-US" dirty="0"/>
          </a:p>
        </p:txBody>
      </p:sp>
      <p:sp>
        <p:nvSpPr>
          <p:cNvPr id="4" name="Text Placeholder 3"/>
          <p:cNvSpPr>
            <a:spLocks noGrp="1"/>
          </p:cNvSpPr>
          <p:nvPr>
            <p:ph type="body" sz="half" idx="2"/>
          </p:nvPr>
        </p:nvSpPr>
        <p:spPr>
          <a:xfrm>
            <a:off x="6088443" y="3274308"/>
            <a:ext cx="2590800" cy="2516489"/>
          </a:xfrm>
        </p:spPr>
        <p:txBody>
          <a:bodyPr lIns="0" tIns="0" rIns="45720" anchor="t"/>
          <a:lstStyle>
            <a:lvl1pPr marL="0" indent="0">
              <a:lnSpc>
                <a:spcPct val="100000"/>
              </a:lnSpc>
              <a:spcBef>
                <a:spcPts val="0"/>
              </a:spcBef>
              <a:buFontTx/>
              <a:buNone/>
              <a:defRPr sz="13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FD050AE3-D353-4645-865D-A3C719C6858A}" type="datetimeFigureOut">
              <a:rPr lang="th-TH" smtClean="0"/>
              <a:t>13/08/56</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640379B1-F300-4B8F-B78B-7E6ED89F9635}" type="slidenum">
              <a:rPr lang="th-TH" smtClean="0"/>
              <a:t>‹#›</a:t>
            </a:fld>
            <a:endParaRPr lang="th-TH"/>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FD050AE3-D353-4645-865D-A3C719C6858A}" type="datetimeFigureOut">
              <a:rPr lang="th-TH" smtClean="0"/>
              <a:t>13/08/56</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640379B1-F300-4B8F-B78B-7E6ED89F9635}" type="slidenum">
              <a:rPr lang="th-TH" smtClean="0"/>
              <a:t>‹#›</a:t>
            </a:fld>
            <a:endParaRPr lang="th-TH"/>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81800" y="1143000"/>
            <a:ext cx="1905000" cy="5486400"/>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1143000"/>
            <a:ext cx="6248400" cy="5486400"/>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FD050AE3-D353-4645-865D-A3C719C6858A}" type="datetimeFigureOut">
              <a:rPr lang="th-TH" smtClean="0"/>
              <a:t>13/08/56</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640379B1-F300-4B8F-B78B-7E6ED89F9635}" type="slidenum">
              <a:rPr lang="th-TH" smtClean="0"/>
              <a:t>‹#›</a:t>
            </a:fld>
            <a:endParaRPr lang="th-TH"/>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8" name="Rectangle 27"/>
          <p:cNvSpPr/>
          <p:nvPr/>
        </p:nvSpPr>
        <p:spPr>
          <a:xfrm>
            <a:off x="1" y="366818"/>
            <a:ext cx="9144000" cy="84407"/>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9" name="Rectangle 28"/>
          <p:cNvSpPr/>
          <p:nvPr/>
        </p:nvSpPr>
        <p:spPr>
          <a:xfrm>
            <a:off x="0" y="-1"/>
            <a:ext cx="9144000" cy="310663"/>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0" name="Rectangle 29"/>
          <p:cNvSpPr/>
          <p:nvPr/>
        </p:nvSpPr>
        <p:spPr>
          <a:xfrm>
            <a:off x="0" y="308276"/>
            <a:ext cx="9144001" cy="91441"/>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1" name="Rectangle 30"/>
          <p:cNvSpPr/>
          <p:nvPr/>
        </p:nvSpPr>
        <p:spPr>
          <a:xfrm flipV="1">
            <a:off x="5410182" y="360246"/>
            <a:ext cx="3733819" cy="9108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2" name="Rectangle 31"/>
          <p:cNvSpPr/>
          <p:nvPr/>
        </p:nvSpPr>
        <p:spPr>
          <a:xfrm flipV="1">
            <a:off x="5410200" y="440112"/>
            <a:ext cx="3733801" cy="180035"/>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3" name="Rounded Rectangle 32"/>
          <p:cNvSpPr/>
          <p:nvPr/>
        </p:nvSpPr>
        <p:spPr bwMode="white">
          <a:xfrm>
            <a:off x="5407339" y="497504"/>
            <a:ext cx="3063240" cy="27432"/>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4" name="Rounded Rectangle 33"/>
          <p:cNvSpPr/>
          <p:nvPr/>
        </p:nvSpPr>
        <p:spPr bwMode="white">
          <a:xfrm>
            <a:off x="7373646" y="588943"/>
            <a:ext cx="1600200" cy="36576"/>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5" name="Rectangle 34"/>
          <p:cNvSpPr/>
          <p:nvPr/>
        </p:nvSpPr>
        <p:spPr bwMode="invGray">
          <a:xfrm>
            <a:off x="9084966" y="-2001"/>
            <a:ext cx="57626" cy="621792"/>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6" name="Rectangle 35"/>
          <p:cNvSpPr/>
          <p:nvPr/>
        </p:nvSpPr>
        <p:spPr bwMode="invGray">
          <a:xfrm>
            <a:off x="9044481" y="-2001"/>
            <a:ext cx="27432" cy="621792"/>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7" name="Rectangle 36"/>
          <p:cNvSpPr/>
          <p:nvPr/>
        </p:nvSpPr>
        <p:spPr bwMode="invGray">
          <a:xfrm>
            <a:off x="9025428" y="-2001"/>
            <a:ext cx="9144" cy="621792"/>
          </a:xfrm>
          <a:prstGeom prst="rect">
            <a:avLst/>
          </a:prstGeom>
          <a:solidFill>
            <a:srgbClr val="FFFFFF">
              <a:alpha val="6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8" name="Rectangle 37"/>
          <p:cNvSpPr/>
          <p:nvPr/>
        </p:nvSpPr>
        <p:spPr bwMode="invGray">
          <a:xfrm>
            <a:off x="8975423" y="-2001"/>
            <a:ext cx="27432" cy="621792"/>
          </a:xfrm>
          <a:prstGeom prst="rect">
            <a:avLst/>
          </a:prstGeom>
          <a:solidFill>
            <a:srgbClr val="FFFFFF">
              <a:alpha val="4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9" name="Rectangle 38"/>
          <p:cNvSpPr/>
          <p:nvPr/>
        </p:nvSpPr>
        <p:spPr bwMode="invGray">
          <a:xfrm>
            <a:off x="8915677" y="380"/>
            <a:ext cx="54864" cy="585216"/>
          </a:xfrm>
          <a:prstGeom prst="rect">
            <a:avLst/>
          </a:prstGeom>
          <a:solidFill>
            <a:srgbClr val="FFFFFF">
              <a:alpha val="2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40" name="Rectangle 39"/>
          <p:cNvSpPr/>
          <p:nvPr/>
        </p:nvSpPr>
        <p:spPr bwMode="invGray">
          <a:xfrm>
            <a:off x="8873475" y="380"/>
            <a:ext cx="9144" cy="585216"/>
          </a:xfrm>
          <a:prstGeom prst="rect">
            <a:avLst/>
          </a:prstGeom>
          <a:solidFill>
            <a:srgbClr val="FFFFFF">
              <a:alpha val="30196"/>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Title Placeholder 21"/>
          <p:cNvSpPr>
            <a:spLocks noGrp="1"/>
          </p:cNvSpPr>
          <p:nvPr>
            <p:ph type="title"/>
          </p:nvPr>
        </p:nvSpPr>
        <p:spPr>
          <a:xfrm>
            <a:off x="457200" y="1143000"/>
            <a:ext cx="8229600" cy="1066800"/>
          </a:xfrm>
          <a:prstGeom prst="rect">
            <a:avLst/>
          </a:prstGeom>
        </p:spPr>
        <p:txBody>
          <a:bodyPr vert="horz" anchor="ctr">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457200" y="2249424"/>
            <a:ext cx="8229600" cy="4325112"/>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6586536" y="612648"/>
            <a:ext cx="957264" cy="457200"/>
          </a:xfrm>
          <a:prstGeom prst="rect">
            <a:avLst/>
          </a:prstGeom>
        </p:spPr>
        <p:txBody>
          <a:bodyPr vert="horz"/>
          <a:lstStyle>
            <a:lvl1pPr algn="l" eaLnBrk="1" latinLnBrk="0" hangingPunct="1">
              <a:defRPr kumimoji="0" sz="800">
                <a:solidFill>
                  <a:schemeClr val="accent2"/>
                </a:solidFill>
              </a:defRPr>
            </a:lvl1pPr>
          </a:lstStyle>
          <a:p>
            <a:fld id="{FD050AE3-D353-4645-865D-A3C719C6858A}" type="datetimeFigureOut">
              <a:rPr lang="th-TH" smtClean="0"/>
              <a:t>13/08/56</a:t>
            </a:fld>
            <a:endParaRPr lang="th-TH"/>
          </a:p>
        </p:txBody>
      </p:sp>
      <p:sp>
        <p:nvSpPr>
          <p:cNvPr id="3" name="Footer Placeholder 2"/>
          <p:cNvSpPr>
            <a:spLocks noGrp="1"/>
          </p:cNvSpPr>
          <p:nvPr>
            <p:ph type="ftr" sz="quarter" idx="3"/>
          </p:nvPr>
        </p:nvSpPr>
        <p:spPr>
          <a:xfrm>
            <a:off x="5257800" y="612648"/>
            <a:ext cx="1325880" cy="457200"/>
          </a:xfrm>
          <a:prstGeom prst="rect">
            <a:avLst/>
          </a:prstGeom>
        </p:spPr>
        <p:txBody>
          <a:bodyPr vert="horz"/>
          <a:lstStyle>
            <a:lvl1pPr algn="r" eaLnBrk="1" latinLnBrk="0" hangingPunct="1">
              <a:defRPr kumimoji="0" sz="800">
                <a:solidFill>
                  <a:schemeClr val="accent2"/>
                </a:solidFill>
              </a:defRPr>
            </a:lvl1pPr>
          </a:lstStyle>
          <a:p>
            <a:endParaRPr lang="th-TH"/>
          </a:p>
        </p:txBody>
      </p:sp>
      <p:sp>
        <p:nvSpPr>
          <p:cNvPr id="23" name="Slide Number Placeholder 22"/>
          <p:cNvSpPr>
            <a:spLocks noGrp="1"/>
          </p:cNvSpPr>
          <p:nvPr>
            <p:ph type="sldNum" sz="quarter" idx="4"/>
          </p:nvPr>
        </p:nvSpPr>
        <p:spPr>
          <a:xfrm>
            <a:off x="8174736" y="2272"/>
            <a:ext cx="762000" cy="365760"/>
          </a:xfrm>
          <a:prstGeom prst="rect">
            <a:avLst/>
          </a:prstGeom>
        </p:spPr>
        <p:txBody>
          <a:bodyPr vert="horz" anchor="b"/>
          <a:lstStyle>
            <a:lvl1pPr algn="r" eaLnBrk="1" latinLnBrk="0" hangingPunct="1">
              <a:defRPr kumimoji="0" sz="1800">
                <a:solidFill>
                  <a:srgbClr val="FFFFFF"/>
                </a:solidFill>
              </a:defRPr>
            </a:lvl1pPr>
          </a:lstStyle>
          <a:p>
            <a:fld id="{640379B1-F300-4B8F-B78B-7E6ED89F9635}" type="slidenum">
              <a:rPr lang="th-TH" smtClean="0"/>
              <a:t>‹#›</a:t>
            </a:fld>
            <a:endParaRPr lang="th-TH"/>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365760" indent="-256032" algn="l" rtl="0" eaLnBrk="1" latinLnBrk="0" hangingPunct="1">
        <a:spcBef>
          <a:spcPts val="300"/>
        </a:spcBef>
        <a:buClr>
          <a:schemeClr val="accent3"/>
        </a:buClr>
        <a:buFont typeface="Georgia"/>
        <a:buChar char="•"/>
        <a:defRPr kumimoji="0" sz="2800" kern="1200">
          <a:solidFill>
            <a:schemeClr val="tx1"/>
          </a:solidFill>
          <a:latin typeface="+mn-lt"/>
          <a:ea typeface="+mn-ea"/>
          <a:cs typeface="+mn-cs"/>
        </a:defRPr>
      </a:lvl1pPr>
      <a:lvl2pPr marL="658368" indent="-246888" algn="l" rtl="0" eaLnBrk="1" latinLnBrk="0" hangingPunct="1">
        <a:spcBef>
          <a:spcPts val="300"/>
        </a:spcBef>
        <a:buClr>
          <a:schemeClr val="accent2"/>
        </a:buClr>
        <a:buFont typeface="Georgia"/>
        <a:buChar char="▫"/>
        <a:defRPr kumimoji="0" sz="2600" kern="1200">
          <a:solidFill>
            <a:schemeClr val="accent2"/>
          </a:solidFill>
          <a:latin typeface="+mn-lt"/>
          <a:ea typeface="+mn-ea"/>
          <a:cs typeface="+mn-cs"/>
        </a:defRPr>
      </a:lvl2pPr>
      <a:lvl3pPr marL="923544" indent="-219456" algn="l" rtl="0" eaLnBrk="1" latinLnBrk="0" hangingPunct="1">
        <a:spcBef>
          <a:spcPts val="300"/>
        </a:spcBef>
        <a:buClr>
          <a:schemeClr val="accent1"/>
        </a:buClr>
        <a:buFont typeface="Wingdings 2"/>
        <a:buChar char=""/>
        <a:defRPr kumimoji="0" sz="2400" kern="1200">
          <a:solidFill>
            <a:schemeClr val="accent1"/>
          </a:solidFill>
          <a:latin typeface="+mn-lt"/>
          <a:ea typeface="+mn-ea"/>
          <a:cs typeface="+mn-cs"/>
        </a:defRPr>
      </a:lvl3pPr>
      <a:lvl4pPr marL="1179576" indent="-201168" algn="l" rtl="0" eaLnBrk="1" latinLnBrk="0" hangingPunct="1">
        <a:spcBef>
          <a:spcPts val="300"/>
        </a:spcBef>
        <a:buClr>
          <a:schemeClr val="accent1"/>
        </a:buClr>
        <a:buFont typeface="Wingdings 2"/>
        <a:buChar char=""/>
        <a:defRPr kumimoji="0" sz="2200" kern="1200">
          <a:solidFill>
            <a:schemeClr val="accent1"/>
          </a:solidFill>
          <a:latin typeface="+mn-lt"/>
          <a:ea typeface="+mn-ea"/>
          <a:cs typeface="+mn-cs"/>
        </a:defRPr>
      </a:lvl4pPr>
      <a:lvl5pPr marL="1389888" indent="-182880" algn="l" rtl="0" eaLnBrk="1" latinLnBrk="0" hangingPunct="1">
        <a:spcBef>
          <a:spcPts val="300"/>
        </a:spcBef>
        <a:buClr>
          <a:schemeClr val="accent3"/>
        </a:buClr>
        <a:buFont typeface="Georgia"/>
        <a:buChar char="▫"/>
        <a:defRPr kumimoji="0" sz="2000" kern="1200">
          <a:solidFill>
            <a:schemeClr val="accent3"/>
          </a:solidFill>
          <a:latin typeface="+mn-lt"/>
          <a:ea typeface="+mn-ea"/>
          <a:cs typeface="+mn-cs"/>
        </a:defRPr>
      </a:lvl5pPr>
      <a:lvl6pPr marL="1609344" indent="-182880" algn="l" rtl="0" eaLnBrk="1" latinLnBrk="0" hangingPunct="1">
        <a:spcBef>
          <a:spcPts val="300"/>
        </a:spcBef>
        <a:buClr>
          <a:schemeClr val="accent3"/>
        </a:buClr>
        <a:buFont typeface="Georgia"/>
        <a:buChar char="▫"/>
        <a:defRPr kumimoji="0" sz="1800" kern="1200">
          <a:solidFill>
            <a:schemeClr val="accent3"/>
          </a:solidFill>
          <a:latin typeface="+mn-lt"/>
          <a:ea typeface="+mn-ea"/>
          <a:cs typeface="+mn-cs"/>
        </a:defRPr>
      </a:lvl6pPr>
      <a:lvl7pPr marL="1828800" indent="-182880" algn="l" rtl="0" eaLnBrk="1" latinLnBrk="0" hangingPunct="1">
        <a:spcBef>
          <a:spcPts val="300"/>
        </a:spcBef>
        <a:buClr>
          <a:schemeClr val="accent3"/>
        </a:buClr>
        <a:buFont typeface="Georgia"/>
        <a:buChar char="▫"/>
        <a:defRPr kumimoji="0" sz="1600" kern="1200">
          <a:solidFill>
            <a:schemeClr val="accent3"/>
          </a:solidFill>
          <a:latin typeface="+mn-lt"/>
          <a:ea typeface="+mn-ea"/>
          <a:cs typeface="+mn-cs"/>
        </a:defRPr>
      </a:lvl7pPr>
      <a:lvl8pPr marL="2029968" indent="-182880" algn="l" rtl="0" eaLnBrk="1" latinLnBrk="0" hangingPunct="1">
        <a:spcBef>
          <a:spcPts val="300"/>
        </a:spcBef>
        <a:buClr>
          <a:schemeClr val="accent3"/>
        </a:buClr>
        <a:buFont typeface="Georgia"/>
        <a:buChar char="◦"/>
        <a:defRPr kumimoji="0" sz="1500" kern="1200">
          <a:solidFill>
            <a:schemeClr val="accent3"/>
          </a:solidFill>
          <a:latin typeface="+mn-lt"/>
          <a:ea typeface="+mn-ea"/>
          <a:cs typeface="+mn-cs"/>
        </a:defRPr>
      </a:lvl8pPr>
      <a:lvl9pPr marL="2240280" indent="-182880" algn="l" rtl="0" eaLnBrk="1" latinLnBrk="0" hangingPunct="1">
        <a:spcBef>
          <a:spcPts val="300"/>
        </a:spcBef>
        <a:buClr>
          <a:schemeClr val="accent3"/>
        </a:buClr>
        <a:buFont typeface="Georgia"/>
        <a:buChar char="◦"/>
        <a:defRPr kumimoji="0" sz="1400" kern="1200" baseline="0">
          <a:solidFill>
            <a:schemeClr val="accent3"/>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5.wmf"/><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US" sz="4000" dirty="0" smtClean="0"/>
              <a:t>What is Economics All About ?</a:t>
            </a:r>
            <a:endParaRPr lang="th-TH" sz="4000" dirty="0"/>
          </a:p>
        </p:txBody>
      </p:sp>
      <p:sp>
        <p:nvSpPr>
          <p:cNvPr id="3" name="Subtitle 2"/>
          <p:cNvSpPr>
            <a:spLocks noGrp="1"/>
          </p:cNvSpPr>
          <p:nvPr>
            <p:ph type="subTitle" idx="1"/>
          </p:nvPr>
        </p:nvSpPr>
        <p:spPr/>
        <p:txBody>
          <a:bodyPr/>
          <a:lstStyle/>
          <a:p>
            <a:r>
              <a:rPr lang="en-US" dirty="0" smtClean="0">
                <a:latin typeface="+mj-lt"/>
              </a:rPr>
              <a:t>EE 211</a:t>
            </a:r>
            <a:endParaRPr lang="th-TH" dirty="0">
              <a:latin typeface="+mj-lt"/>
            </a:endParaRPr>
          </a:p>
        </p:txBody>
      </p:sp>
    </p:spTree>
    <p:extLst>
      <p:ext uri="{BB962C8B-B14F-4D97-AF65-F5344CB8AC3E}">
        <p14:creationId xmlns:p14="http://schemas.microsoft.com/office/powerpoint/2010/main" val="362723102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64704"/>
            <a:ext cx="8229600" cy="5809832"/>
          </a:xfrm>
        </p:spPr>
        <p:txBody>
          <a:bodyPr>
            <a:normAutofit lnSpcReduction="10000"/>
          </a:bodyPr>
          <a:lstStyle/>
          <a:p>
            <a:pPr marL="0" indent="0">
              <a:buClr>
                <a:srgbClr val="993366"/>
              </a:buClr>
              <a:buNone/>
            </a:pPr>
            <a:r>
              <a:rPr lang="en-US" sz="2400" dirty="0">
                <a:latin typeface="+mj-lt"/>
              </a:rPr>
              <a:t>A set of principles for understanding the economics of </a:t>
            </a:r>
            <a:r>
              <a:rPr lang="en-US" sz="2400" b="1" dirty="0">
                <a:latin typeface="+mj-lt"/>
              </a:rPr>
              <a:t>how individuals make choices</a:t>
            </a:r>
          </a:p>
          <a:p>
            <a:pPr marL="0" indent="0">
              <a:buClr>
                <a:srgbClr val="993366"/>
              </a:buClr>
            </a:pPr>
            <a:endParaRPr lang="en-US" sz="2400" b="1" dirty="0">
              <a:latin typeface="+mj-lt"/>
            </a:endParaRPr>
          </a:p>
          <a:p>
            <a:pPr marL="0" indent="0">
              <a:buClr>
                <a:srgbClr val="993366"/>
              </a:buClr>
              <a:buNone/>
            </a:pPr>
            <a:r>
              <a:rPr lang="en-US" sz="2400" dirty="0">
                <a:latin typeface="+mj-lt"/>
              </a:rPr>
              <a:t>A set of principles for understanding how individual </a:t>
            </a:r>
            <a:r>
              <a:rPr lang="en-US" sz="2400" b="1" dirty="0">
                <a:latin typeface="+mj-lt"/>
              </a:rPr>
              <a:t>choices interact</a:t>
            </a:r>
          </a:p>
          <a:p>
            <a:pPr marL="0" indent="0">
              <a:buClr>
                <a:srgbClr val="993366"/>
              </a:buClr>
              <a:buNone/>
            </a:pPr>
            <a:r>
              <a:rPr lang="en-US" sz="2400" dirty="0">
                <a:latin typeface="+mj-lt"/>
              </a:rPr>
              <a:t>	</a:t>
            </a:r>
          </a:p>
          <a:p>
            <a:pPr marL="0" indent="0">
              <a:buClr>
                <a:srgbClr val="993366"/>
              </a:buClr>
              <a:buNone/>
            </a:pPr>
            <a:r>
              <a:rPr lang="en-US" sz="2400" dirty="0">
                <a:latin typeface="+mj-lt"/>
              </a:rPr>
              <a:t>A set of principles for understanding </a:t>
            </a:r>
            <a:r>
              <a:rPr lang="en-US" sz="2400" b="1" dirty="0">
                <a:latin typeface="+mj-lt"/>
              </a:rPr>
              <a:t>economy-wide interactions</a:t>
            </a:r>
          </a:p>
          <a:p>
            <a:pPr marL="109728" indent="0">
              <a:buNone/>
            </a:pPr>
            <a:endParaRPr lang="en-US" sz="2400" dirty="0">
              <a:latin typeface="+mj-lt"/>
            </a:endParaRPr>
          </a:p>
          <a:p>
            <a:pPr marL="109728" indent="0">
              <a:buNone/>
            </a:pPr>
            <a:r>
              <a:rPr lang="en-US" sz="2400" dirty="0" smtClean="0">
                <a:latin typeface="+mj-lt"/>
              </a:rPr>
              <a:t>Explain </a:t>
            </a:r>
            <a:r>
              <a:rPr lang="en-US" sz="2400" dirty="0">
                <a:latin typeface="+mj-lt"/>
              </a:rPr>
              <a:t>the importance of scarcity, choice, and opportunity cost, and they are illustrated by the production possibilities </a:t>
            </a:r>
            <a:r>
              <a:rPr lang="en-US" sz="2400" dirty="0" smtClean="0">
                <a:latin typeface="+mj-lt"/>
              </a:rPr>
              <a:t>boundary</a:t>
            </a:r>
            <a:endParaRPr lang="en-US" sz="2400" dirty="0">
              <a:latin typeface="+mj-lt"/>
            </a:endParaRPr>
          </a:p>
          <a:p>
            <a:pPr marL="109728" indent="0">
              <a:buNone/>
            </a:pPr>
            <a:endParaRPr lang="en-US" sz="2400" dirty="0" smtClean="0">
              <a:latin typeface="+mj-lt"/>
            </a:endParaRPr>
          </a:p>
          <a:p>
            <a:pPr marL="109728" indent="0">
              <a:buNone/>
            </a:pPr>
            <a:r>
              <a:rPr lang="en-US" sz="2400" dirty="0">
                <a:latin typeface="+mj-lt"/>
              </a:rPr>
              <a:t>Explain that all economies are mixed economies, having elements of free markets, tradition, and government </a:t>
            </a:r>
            <a:r>
              <a:rPr lang="en-US" sz="2400" dirty="0" smtClean="0">
                <a:latin typeface="+mj-lt"/>
              </a:rPr>
              <a:t>intervention</a:t>
            </a:r>
            <a:endParaRPr lang="en-US" sz="2400" dirty="0">
              <a:latin typeface="+mj-lt"/>
            </a:endParaRPr>
          </a:p>
          <a:p>
            <a:pPr marL="109728" indent="0">
              <a:buNone/>
            </a:pPr>
            <a:endParaRPr lang="th-TH" sz="2400" dirty="0">
              <a:latin typeface="+mj-lt"/>
            </a:endParaRPr>
          </a:p>
        </p:txBody>
      </p:sp>
    </p:spTree>
    <p:extLst>
      <p:ext uri="{BB962C8B-B14F-4D97-AF65-F5344CB8AC3E}">
        <p14:creationId xmlns:p14="http://schemas.microsoft.com/office/powerpoint/2010/main" val="323177304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64704"/>
            <a:ext cx="8229600" cy="5809832"/>
          </a:xfrm>
        </p:spPr>
        <p:txBody>
          <a:bodyPr>
            <a:noAutofit/>
          </a:bodyPr>
          <a:lstStyle/>
          <a:p>
            <a:pPr marL="109728" indent="0">
              <a:buNone/>
            </a:pPr>
            <a:r>
              <a:rPr lang="en-US" sz="2400" dirty="0">
                <a:latin typeface="+mj-lt"/>
              </a:rPr>
              <a:t>Distinguish between positive and normative statements in economics.</a:t>
            </a:r>
          </a:p>
          <a:p>
            <a:pPr marL="109728" indent="0">
              <a:buNone/>
            </a:pPr>
            <a:r>
              <a:rPr lang="en-US" sz="2400" dirty="0">
                <a:latin typeface="+mj-lt"/>
              </a:rPr>
              <a:t>	</a:t>
            </a:r>
          </a:p>
          <a:p>
            <a:pPr marL="109728" indent="0">
              <a:buNone/>
            </a:pPr>
            <a:r>
              <a:rPr lang="en-US" sz="2400" dirty="0" smtClean="0">
                <a:latin typeface="+mj-lt"/>
              </a:rPr>
              <a:t>Explain </a:t>
            </a:r>
            <a:r>
              <a:rPr lang="en-US" sz="2400" dirty="0">
                <a:latin typeface="+mj-lt"/>
              </a:rPr>
              <a:t>how economists use models to help them think about the economy.</a:t>
            </a:r>
          </a:p>
          <a:p>
            <a:pPr marL="109728" indent="0">
              <a:buNone/>
            </a:pPr>
            <a:r>
              <a:rPr lang="en-US" sz="2400" dirty="0">
                <a:latin typeface="+mj-lt"/>
              </a:rPr>
              <a:t>	</a:t>
            </a:r>
          </a:p>
          <a:p>
            <a:pPr marL="109728" indent="0">
              <a:buNone/>
            </a:pPr>
            <a:r>
              <a:rPr lang="en-US" sz="2400" dirty="0" smtClean="0">
                <a:latin typeface="+mj-lt"/>
              </a:rPr>
              <a:t>Describe </a:t>
            </a:r>
            <a:r>
              <a:rPr lang="en-US" sz="2400" dirty="0">
                <a:latin typeface="+mj-lt"/>
              </a:rPr>
              <a:t>the interaction between economic theories and empirical observation.</a:t>
            </a:r>
          </a:p>
          <a:p>
            <a:pPr marL="109728" indent="0">
              <a:buNone/>
            </a:pPr>
            <a:r>
              <a:rPr lang="en-US" sz="2400" dirty="0">
                <a:latin typeface="+mj-lt"/>
              </a:rPr>
              <a:t>	</a:t>
            </a:r>
          </a:p>
          <a:p>
            <a:pPr marL="109728" indent="0">
              <a:buNone/>
            </a:pPr>
            <a:r>
              <a:rPr lang="en-US" sz="2400" dirty="0" smtClean="0">
                <a:latin typeface="+mj-lt"/>
              </a:rPr>
              <a:t>Describe </a:t>
            </a:r>
            <a:r>
              <a:rPr lang="en-US" sz="2400" dirty="0">
                <a:latin typeface="+mj-lt"/>
              </a:rPr>
              <a:t>several types of economic data, including time-series and cross-sectional data, and scatter diagrams.</a:t>
            </a:r>
          </a:p>
          <a:p>
            <a:pPr marL="109728" indent="0">
              <a:buNone/>
            </a:pPr>
            <a:r>
              <a:rPr lang="en-US" sz="2400" dirty="0">
                <a:latin typeface="+mj-lt"/>
              </a:rPr>
              <a:t>	</a:t>
            </a:r>
          </a:p>
          <a:p>
            <a:pPr marL="109728" indent="0">
              <a:buNone/>
            </a:pPr>
            <a:r>
              <a:rPr lang="en-US" sz="2400" dirty="0" smtClean="0">
                <a:latin typeface="+mj-lt"/>
              </a:rPr>
              <a:t>Explain </a:t>
            </a:r>
            <a:r>
              <a:rPr lang="en-US" sz="2400" dirty="0">
                <a:latin typeface="+mj-lt"/>
              </a:rPr>
              <a:t>how the slope of a relation between two variables,  </a:t>
            </a:r>
            <a:r>
              <a:rPr lang="en-US" sz="2400" i="1" dirty="0">
                <a:latin typeface="+mj-lt"/>
              </a:rPr>
              <a:t>X</a:t>
            </a:r>
            <a:r>
              <a:rPr lang="en-US" sz="2400" dirty="0">
                <a:latin typeface="+mj-lt"/>
              </a:rPr>
              <a:t> and </a:t>
            </a:r>
            <a:r>
              <a:rPr lang="en-US" sz="2400" i="1" dirty="0">
                <a:latin typeface="+mj-lt"/>
              </a:rPr>
              <a:t>Y</a:t>
            </a:r>
            <a:r>
              <a:rPr lang="en-US" sz="2400" dirty="0">
                <a:latin typeface="+mj-lt"/>
              </a:rPr>
              <a:t>, is interpreted as the marginal response in </a:t>
            </a:r>
            <a:r>
              <a:rPr lang="en-US" sz="2400" i="1" dirty="0">
                <a:latin typeface="+mj-lt"/>
              </a:rPr>
              <a:t>Y</a:t>
            </a:r>
            <a:r>
              <a:rPr lang="en-US" sz="2400" dirty="0">
                <a:latin typeface="+mj-lt"/>
              </a:rPr>
              <a:t> to a unit change in </a:t>
            </a:r>
            <a:r>
              <a:rPr lang="en-US" sz="2400" i="1" dirty="0">
                <a:latin typeface="+mj-lt"/>
              </a:rPr>
              <a:t>X</a:t>
            </a:r>
            <a:r>
              <a:rPr lang="en-US" sz="2400" dirty="0">
                <a:latin typeface="+mj-lt"/>
              </a:rPr>
              <a:t>.</a:t>
            </a:r>
          </a:p>
          <a:p>
            <a:endParaRPr lang="th-TH" sz="2400" dirty="0">
              <a:latin typeface="+mj-lt"/>
            </a:endParaRPr>
          </a:p>
        </p:txBody>
      </p:sp>
    </p:spTree>
    <p:extLst>
      <p:ext uri="{BB962C8B-B14F-4D97-AF65-F5344CB8AC3E}">
        <p14:creationId xmlns:p14="http://schemas.microsoft.com/office/powerpoint/2010/main" val="156185274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0098" name="Rectangle 2"/>
          <p:cNvSpPr>
            <a:spLocks noGrp="1" noRot="1" noChangeArrowheads="1"/>
          </p:cNvSpPr>
          <p:nvPr>
            <p:ph type="title"/>
          </p:nvPr>
        </p:nvSpPr>
        <p:spPr>
          <a:xfrm>
            <a:off x="395536" y="476672"/>
            <a:ext cx="8229600" cy="1066800"/>
          </a:xfrm>
        </p:spPr>
        <p:txBody>
          <a:bodyPr>
            <a:normAutofit/>
          </a:bodyPr>
          <a:lstStyle/>
          <a:p>
            <a:pPr algn="l"/>
            <a:r>
              <a:rPr lang="en-US" sz="3200" dirty="0" smtClean="0"/>
              <a:t>Individual Choice</a:t>
            </a:r>
          </a:p>
        </p:txBody>
      </p:sp>
      <p:sp>
        <p:nvSpPr>
          <p:cNvPr id="260099" name="Rectangle 3"/>
          <p:cNvSpPr>
            <a:spLocks noGrp="1" noChangeArrowheads="1"/>
          </p:cNvSpPr>
          <p:nvPr>
            <p:ph idx="1"/>
          </p:nvPr>
        </p:nvSpPr>
        <p:spPr>
          <a:xfrm>
            <a:off x="323528" y="1628800"/>
            <a:ext cx="8229600" cy="4325112"/>
          </a:xfrm>
        </p:spPr>
        <p:txBody>
          <a:bodyPr>
            <a:normAutofit/>
          </a:bodyPr>
          <a:lstStyle/>
          <a:p>
            <a:pPr marL="692150" indent="-342900"/>
            <a:r>
              <a:rPr lang="en-US" sz="2400" dirty="0" smtClean="0">
                <a:latin typeface="+mj-lt"/>
              </a:rPr>
              <a:t>is the decision by an individual of what to do, which necessarily involves a decision of what not to do</a:t>
            </a:r>
          </a:p>
          <a:p>
            <a:pPr marL="398463" indent="-49213"/>
            <a:endParaRPr lang="en-US" sz="2400" dirty="0" smtClean="0">
              <a:latin typeface="+mj-lt"/>
            </a:endParaRPr>
          </a:p>
          <a:p>
            <a:pPr marL="692150" indent="-342900"/>
            <a:r>
              <a:rPr lang="en-US" sz="2400" dirty="0" smtClean="0">
                <a:latin typeface="+mj-lt"/>
              </a:rPr>
              <a:t>Basic principles behind the individual choices: </a:t>
            </a:r>
          </a:p>
          <a:p>
            <a:pPr marL="984758" lvl="1" indent="-342900"/>
            <a:r>
              <a:rPr lang="en-US" sz="2200" dirty="0" smtClean="0">
                <a:latin typeface="+mj-lt"/>
              </a:rPr>
              <a:t>Resources are scarce</a:t>
            </a:r>
          </a:p>
          <a:p>
            <a:pPr marL="984758" lvl="1" indent="-342900"/>
            <a:r>
              <a:rPr lang="en-US" sz="2200" dirty="0" smtClean="0">
                <a:latin typeface="+mj-lt"/>
              </a:rPr>
              <a:t>The real cost of something is what you must give up to get it</a:t>
            </a:r>
          </a:p>
          <a:p>
            <a:pPr marL="984758" lvl="1" indent="-342900"/>
            <a:r>
              <a:rPr lang="en-US" sz="2200" dirty="0" smtClean="0">
                <a:latin typeface="+mj-lt"/>
              </a:rPr>
              <a:t>“How much?” is a decision at the margin </a:t>
            </a:r>
          </a:p>
          <a:p>
            <a:pPr marL="984758" lvl="1" indent="-342900"/>
            <a:r>
              <a:rPr lang="en-US" sz="2200" dirty="0" smtClean="0">
                <a:latin typeface="+mj-lt"/>
              </a:rPr>
              <a:t>People usually take advantage of opportunities to make themselves better off</a:t>
            </a:r>
          </a:p>
        </p:txBody>
      </p:sp>
    </p:spTree>
    <p:extLst>
      <p:ext uri="{BB962C8B-B14F-4D97-AF65-F5344CB8AC3E}">
        <p14:creationId xmlns:p14="http://schemas.microsoft.com/office/powerpoint/2010/main" val="342156780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3009" y="620688"/>
            <a:ext cx="8229600" cy="1066800"/>
          </a:xfrm>
        </p:spPr>
        <p:txBody>
          <a:bodyPr>
            <a:normAutofit fontScale="90000"/>
          </a:bodyPr>
          <a:lstStyle/>
          <a:p>
            <a:r>
              <a:rPr lang="en-US" dirty="0"/>
              <a:t>Scarcity, Choice, and Opportunity Cost</a:t>
            </a:r>
            <a:br>
              <a:rPr lang="en-US" dirty="0"/>
            </a:br>
            <a:endParaRPr lang="th-TH" dirty="0"/>
          </a:p>
        </p:txBody>
      </p:sp>
      <p:sp>
        <p:nvSpPr>
          <p:cNvPr id="3" name="Content Placeholder 2"/>
          <p:cNvSpPr>
            <a:spLocks noGrp="1"/>
          </p:cNvSpPr>
          <p:nvPr>
            <p:ph idx="1"/>
          </p:nvPr>
        </p:nvSpPr>
        <p:spPr>
          <a:xfrm>
            <a:off x="419019" y="1313688"/>
            <a:ext cx="8229600" cy="4325112"/>
          </a:xfrm>
        </p:spPr>
        <p:txBody>
          <a:bodyPr>
            <a:normAutofit/>
          </a:bodyPr>
          <a:lstStyle/>
          <a:p>
            <a:r>
              <a:rPr lang="en-US" sz="2400" dirty="0">
                <a:latin typeface="+mj-lt"/>
              </a:rPr>
              <a:t>Economics is the study of the use of </a:t>
            </a:r>
            <a:r>
              <a:rPr lang="en-US" sz="2400" u="sng" dirty="0">
                <a:latin typeface="+mj-lt"/>
              </a:rPr>
              <a:t>scarce</a:t>
            </a:r>
            <a:r>
              <a:rPr lang="en-US" sz="2400" dirty="0">
                <a:latin typeface="+mj-lt"/>
              </a:rPr>
              <a:t> </a:t>
            </a:r>
            <a:r>
              <a:rPr lang="en-US" sz="2400" u="sng" dirty="0">
                <a:latin typeface="+mj-lt"/>
              </a:rPr>
              <a:t>resources</a:t>
            </a:r>
            <a:r>
              <a:rPr lang="en-US" sz="2400" dirty="0">
                <a:latin typeface="+mj-lt"/>
              </a:rPr>
              <a:t> to satisfy unlimited human </a:t>
            </a:r>
            <a:r>
              <a:rPr lang="en-US" sz="2400" dirty="0" smtClean="0">
                <a:latin typeface="+mj-lt"/>
              </a:rPr>
              <a:t>wants</a:t>
            </a:r>
            <a:endParaRPr lang="en-US" sz="2400" dirty="0">
              <a:latin typeface="+mj-lt"/>
            </a:endParaRPr>
          </a:p>
          <a:p>
            <a:endParaRPr lang="en-US" sz="2400" b="1" dirty="0" smtClean="0">
              <a:solidFill>
                <a:schemeClr val="accent2"/>
              </a:solidFill>
              <a:latin typeface="+mj-lt"/>
            </a:endParaRPr>
          </a:p>
          <a:p>
            <a:pPr marL="109728" indent="0">
              <a:buNone/>
            </a:pPr>
            <a:r>
              <a:rPr lang="en-US" sz="2400" b="1" dirty="0" smtClean="0">
                <a:solidFill>
                  <a:schemeClr val="accent2"/>
                </a:solidFill>
                <a:latin typeface="+mj-lt"/>
              </a:rPr>
              <a:t>Resources</a:t>
            </a:r>
            <a:endParaRPr lang="en-US" sz="2400" b="1" dirty="0">
              <a:latin typeface="+mj-lt"/>
            </a:endParaRPr>
          </a:p>
          <a:p>
            <a:r>
              <a:rPr lang="en-US" sz="2400" dirty="0">
                <a:latin typeface="+mj-lt"/>
              </a:rPr>
              <a:t>A society’s resources are divided into </a:t>
            </a:r>
            <a:r>
              <a:rPr lang="en-US" sz="2400" u="sng" dirty="0">
                <a:latin typeface="+mj-lt"/>
              </a:rPr>
              <a:t>land</a:t>
            </a:r>
            <a:r>
              <a:rPr lang="en-US" sz="2400" dirty="0">
                <a:latin typeface="+mj-lt"/>
              </a:rPr>
              <a:t>, </a:t>
            </a:r>
            <a:r>
              <a:rPr lang="en-US" sz="2400" u="sng" dirty="0">
                <a:latin typeface="+mj-lt"/>
              </a:rPr>
              <a:t>labor</a:t>
            </a:r>
            <a:r>
              <a:rPr lang="en-US" sz="2400" dirty="0">
                <a:latin typeface="+mj-lt"/>
              </a:rPr>
              <a:t>, and </a:t>
            </a:r>
            <a:r>
              <a:rPr lang="en-US" sz="2400" u="sng" dirty="0" smtClean="0">
                <a:latin typeface="+mj-lt"/>
              </a:rPr>
              <a:t>capital</a:t>
            </a:r>
            <a:endParaRPr lang="en-US" sz="2400" dirty="0" smtClean="0">
              <a:latin typeface="+mj-lt"/>
            </a:endParaRPr>
          </a:p>
          <a:p>
            <a:endParaRPr lang="en-US" sz="2400" dirty="0" smtClean="0">
              <a:latin typeface="+mj-lt"/>
            </a:endParaRPr>
          </a:p>
          <a:p>
            <a:r>
              <a:rPr lang="en-US" sz="2400" dirty="0" smtClean="0">
                <a:latin typeface="+mj-lt"/>
              </a:rPr>
              <a:t>Economists </a:t>
            </a:r>
            <a:r>
              <a:rPr lang="en-US" sz="2400" dirty="0">
                <a:latin typeface="+mj-lt"/>
              </a:rPr>
              <a:t>refer to resources as </a:t>
            </a:r>
            <a:r>
              <a:rPr lang="en-US" sz="2400" u="sng" dirty="0">
                <a:latin typeface="+mj-lt"/>
              </a:rPr>
              <a:t>factors of </a:t>
            </a:r>
            <a:r>
              <a:rPr lang="en-US" sz="2400" u="sng" dirty="0" smtClean="0">
                <a:latin typeface="+mj-lt"/>
              </a:rPr>
              <a:t>production</a:t>
            </a:r>
            <a:endParaRPr lang="en-US" sz="2400" dirty="0" smtClean="0">
              <a:latin typeface="+mj-lt"/>
            </a:endParaRPr>
          </a:p>
          <a:p>
            <a:endParaRPr lang="en-US" sz="2400" dirty="0" smtClean="0">
              <a:latin typeface="+mj-lt"/>
            </a:endParaRPr>
          </a:p>
          <a:p>
            <a:r>
              <a:rPr lang="en-US" sz="2400" dirty="0" smtClean="0">
                <a:latin typeface="+mj-lt"/>
              </a:rPr>
              <a:t>Outputs </a:t>
            </a:r>
            <a:r>
              <a:rPr lang="en-US" sz="2400" dirty="0">
                <a:latin typeface="+mj-lt"/>
              </a:rPr>
              <a:t>are </a:t>
            </a:r>
            <a:r>
              <a:rPr lang="en-US" sz="2400" u="sng" dirty="0">
                <a:latin typeface="+mj-lt"/>
              </a:rPr>
              <a:t>goods</a:t>
            </a:r>
            <a:r>
              <a:rPr lang="en-US" sz="2400" dirty="0">
                <a:latin typeface="+mj-lt"/>
              </a:rPr>
              <a:t> (tangibles) or </a:t>
            </a:r>
            <a:r>
              <a:rPr lang="en-US" sz="2400" u="sng" dirty="0">
                <a:latin typeface="+mj-lt"/>
              </a:rPr>
              <a:t>services</a:t>
            </a:r>
            <a:r>
              <a:rPr lang="en-US" sz="2400" dirty="0">
                <a:latin typeface="+mj-lt"/>
              </a:rPr>
              <a:t> (intangibles</a:t>
            </a:r>
            <a:r>
              <a:rPr lang="en-US" sz="2400" dirty="0" smtClean="0">
                <a:latin typeface="+mj-lt"/>
              </a:rPr>
              <a:t>)</a:t>
            </a:r>
            <a:endParaRPr lang="en-US" sz="2400" dirty="0">
              <a:latin typeface="+mj-lt"/>
            </a:endParaRPr>
          </a:p>
          <a:p>
            <a:endParaRPr lang="en-US" sz="2400" dirty="0">
              <a:latin typeface="+mj-lt"/>
            </a:endParaRPr>
          </a:p>
          <a:p>
            <a:endParaRPr lang="en-US" sz="2400" dirty="0">
              <a:latin typeface="+mj-lt"/>
            </a:endParaRPr>
          </a:p>
          <a:p>
            <a:endParaRPr lang="th-TH" sz="2400" dirty="0">
              <a:latin typeface="+mj-lt"/>
            </a:endParaRPr>
          </a:p>
        </p:txBody>
      </p:sp>
      <p:sp>
        <p:nvSpPr>
          <p:cNvPr id="8202" name="Text Box 10"/>
          <p:cNvSpPr txBox="1">
            <a:spLocks noChangeArrowheads="1"/>
          </p:cNvSpPr>
          <p:nvPr/>
        </p:nvSpPr>
        <p:spPr bwMode="auto">
          <a:xfrm>
            <a:off x="304800" y="152400"/>
            <a:ext cx="8001000"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lnSpc>
                <a:spcPct val="90000"/>
              </a:lnSpc>
              <a:spcBef>
                <a:spcPct val="40000"/>
              </a:spcBef>
            </a:pPr>
            <a:endParaRPr lang="en-US" sz="4000" dirty="0"/>
          </a:p>
        </p:txBody>
      </p:sp>
    </p:spTree>
    <p:extLst>
      <p:ext uri="{BB962C8B-B14F-4D97-AF65-F5344CB8AC3E}">
        <p14:creationId xmlns:p14="http://schemas.microsoft.com/office/powerpoint/2010/main" val="53309738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1122" name="Rectangle 2"/>
          <p:cNvSpPr>
            <a:spLocks noGrp="1" noRot="1" noChangeArrowheads="1"/>
          </p:cNvSpPr>
          <p:nvPr>
            <p:ph type="title"/>
          </p:nvPr>
        </p:nvSpPr>
        <p:spPr>
          <a:xfrm>
            <a:off x="395536" y="548680"/>
            <a:ext cx="8229600" cy="1066800"/>
          </a:xfrm>
        </p:spPr>
        <p:txBody>
          <a:bodyPr>
            <a:normAutofit/>
          </a:bodyPr>
          <a:lstStyle/>
          <a:p>
            <a:pPr algn="l"/>
            <a:r>
              <a:rPr lang="en-US" sz="3200" dirty="0" smtClean="0"/>
              <a:t>Resources are scarce</a:t>
            </a:r>
          </a:p>
        </p:txBody>
      </p:sp>
      <p:sp>
        <p:nvSpPr>
          <p:cNvPr id="261123" name="Rectangle 3"/>
          <p:cNvSpPr>
            <a:spLocks noGrp="1" noChangeArrowheads="1"/>
          </p:cNvSpPr>
          <p:nvPr>
            <p:ph idx="1"/>
          </p:nvPr>
        </p:nvSpPr>
        <p:spPr>
          <a:xfrm>
            <a:off x="467544" y="1700808"/>
            <a:ext cx="8229600" cy="4325112"/>
          </a:xfrm>
        </p:spPr>
        <p:txBody>
          <a:bodyPr>
            <a:normAutofit/>
          </a:bodyPr>
          <a:lstStyle/>
          <a:p>
            <a:pPr marL="0" indent="3175">
              <a:buFont typeface="Wingdings" pitchFamily="2" charset="2"/>
              <a:buNone/>
            </a:pPr>
            <a:r>
              <a:rPr lang="en-US" sz="2400" dirty="0" smtClean="0">
                <a:latin typeface="+mj-lt"/>
              </a:rPr>
              <a:t>A </a:t>
            </a:r>
            <a:r>
              <a:rPr lang="en-US" sz="2400" b="1" dirty="0" smtClean="0">
                <a:latin typeface="+mj-lt"/>
              </a:rPr>
              <a:t>resource</a:t>
            </a:r>
            <a:r>
              <a:rPr lang="en-US" sz="2400" dirty="0" smtClean="0">
                <a:latin typeface="+mj-lt"/>
              </a:rPr>
              <a:t> is anything that can be used to produce something else</a:t>
            </a:r>
          </a:p>
          <a:p>
            <a:pPr marL="793750" lvl="1"/>
            <a:r>
              <a:rPr lang="en-US" sz="2400" dirty="0" smtClean="0">
                <a:latin typeface="+mj-lt"/>
              </a:rPr>
              <a:t>Example Land, labor, capital</a:t>
            </a:r>
          </a:p>
          <a:p>
            <a:pPr marL="0" indent="3175"/>
            <a:endParaRPr lang="en-US" sz="2400" dirty="0" smtClean="0">
              <a:latin typeface="+mj-lt"/>
            </a:endParaRPr>
          </a:p>
          <a:p>
            <a:pPr marL="0" indent="3175">
              <a:buFont typeface="Wingdings" pitchFamily="2" charset="2"/>
              <a:buNone/>
            </a:pPr>
            <a:r>
              <a:rPr lang="en-US" sz="2400" dirty="0" smtClean="0">
                <a:latin typeface="+mj-lt"/>
              </a:rPr>
              <a:t>Resources are </a:t>
            </a:r>
            <a:r>
              <a:rPr lang="en-US" sz="2400" b="1" dirty="0" smtClean="0">
                <a:latin typeface="+mj-lt"/>
              </a:rPr>
              <a:t>scarce</a:t>
            </a:r>
            <a:r>
              <a:rPr lang="en-US" sz="2400" dirty="0" smtClean="0">
                <a:latin typeface="+mj-lt"/>
              </a:rPr>
              <a:t> – the quantity available isn’t large enough to satisfy all productive uses</a:t>
            </a:r>
          </a:p>
          <a:p>
            <a:pPr marL="793750" lvl="1"/>
            <a:r>
              <a:rPr lang="en-US" sz="2400" dirty="0" smtClean="0">
                <a:latin typeface="+mj-lt"/>
              </a:rPr>
              <a:t>Example Petroleum, lumber, intelligence, …</a:t>
            </a:r>
          </a:p>
          <a:p>
            <a:pPr marL="0" indent="3175"/>
            <a:endParaRPr lang="en-US" sz="2400" dirty="0" smtClean="0">
              <a:latin typeface="+mj-lt"/>
            </a:endParaRPr>
          </a:p>
          <a:p>
            <a:pPr marL="0" indent="3175"/>
            <a:endParaRPr lang="en-US" sz="2400" dirty="0" smtClean="0">
              <a:latin typeface="+mj-lt"/>
            </a:endParaRPr>
          </a:p>
        </p:txBody>
      </p:sp>
    </p:spTree>
    <p:extLst>
      <p:ext uri="{BB962C8B-B14F-4D97-AF65-F5344CB8AC3E}">
        <p14:creationId xmlns:p14="http://schemas.microsoft.com/office/powerpoint/2010/main" val="427609786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2146" name="Rectangle 2"/>
          <p:cNvSpPr>
            <a:spLocks noGrp="1" noRot="1" noChangeArrowheads="1"/>
          </p:cNvSpPr>
          <p:nvPr>
            <p:ph type="title"/>
          </p:nvPr>
        </p:nvSpPr>
        <p:spPr>
          <a:xfrm>
            <a:off x="323528" y="620688"/>
            <a:ext cx="8229600" cy="1066800"/>
          </a:xfrm>
        </p:spPr>
        <p:txBody>
          <a:bodyPr>
            <a:normAutofit/>
          </a:bodyPr>
          <a:lstStyle/>
          <a:p>
            <a:pPr algn="l"/>
            <a:r>
              <a:rPr lang="en-US" sz="2800" dirty="0" smtClean="0"/>
              <a:t>The real cost of something is what you must give up to get it</a:t>
            </a:r>
          </a:p>
        </p:txBody>
      </p:sp>
      <p:sp>
        <p:nvSpPr>
          <p:cNvPr id="262147" name="Rectangle 3"/>
          <p:cNvSpPr>
            <a:spLocks noGrp="1" noChangeArrowheads="1"/>
          </p:cNvSpPr>
          <p:nvPr>
            <p:ph idx="1"/>
          </p:nvPr>
        </p:nvSpPr>
        <p:spPr>
          <a:xfrm>
            <a:off x="395536" y="1916832"/>
            <a:ext cx="8229600" cy="4325112"/>
          </a:xfrm>
        </p:spPr>
        <p:txBody>
          <a:bodyPr>
            <a:normAutofit/>
          </a:bodyPr>
          <a:lstStyle/>
          <a:p>
            <a:pPr marL="0" indent="3175">
              <a:lnSpc>
                <a:spcPct val="90000"/>
              </a:lnSpc>
            </a:pPr>
            <a:r>
              <a:rPr lang="en-US" sz="2400" dirty="0" smtClean="0">
                <a:latin typeface="+mj-lt"/>
              </a:rPr>
              <a:t>The real cost of an item is its </a:t>
            </a:r>
            <a:r>
              <a:rPr lang="en-US" sz="2400" b="1" dirty="0" smtClean="0">
                <a:latin typeface="+mj-lt"/>
              </a:rPr>
              <a:t>opportunity cost</a:t>
            </a:r>
            <a:r>
              <a:rPr lang="en-US" sz="2400" dirty="0" smtClean="0">
                <a:latin typeface="+mj-lt"/>
              </a:rPr>
              <a:t>: what you must give up in order to get it</a:t>
            </a:r>
          </a:p>
          <a:p>
            <a:pPr marL="0" indent="3175">
              <a:lnSpc>
                <a:spcPct val="90000"/>
              </a:lnSpc>
            </a:pPr>
            <a:endParaRPr lang="en-US" sz="2400" dirty="0" smtClean="0">
              <a:latin typeface="+mj-lt"/>
            </a:endParaRPr>
          </a:p>
          <a:p>
            <a:pPr marL="0" indent="3175">
              <a:lnSpc>
                <a:spcPct val="90000"/>
              </a:lnSpc>
            </a:pPr>
            <a:r>
              <a:rPr lang="en-US" sz="2400" dirty="0" smtClean="0">
                <a:latin typeface="+mj-lt"/>
              </a:rPr>
              <a:t>Opportunity cost is crucial to understanding individual choice:</a:t>
            </a:r>
          </a:p>
          <a:p>
            <a:pPr marL="793750" lvl="1">
              <a:lnSpc>
                <a:spcPct val="90000"/>
              </a:lnSpc>
            </a:pPr>
            <a:r>
              <a:rPr lang="en-US" sz="2400" dirty="0" smtClean="0">
                <a:latin typeface="+mj-lt"/>
              </a:rPr>
              <a:t>Example The cost of attending the economics class is what you must give up to be in the classroom during the lecture</a:t>
            </a:r>
          </a:p>
          <a:p>
            <a:pPr marL="793750" lvl="1">
              <a:lnSpc>
                <a:spcPct val="90000"/>
              </a:lnSpc>
            </a:pPr>
            <a:endParaRPr lang="en-US" sz="2400" dirty="0" smtClean="0">
              <a:latin typeface="+mj-lt"/>
            </a:endParaRPr>
          </a:p>
          <a:p>
            <a:pPr marL="0" indent="3175">
              <a:lnSpc>
                <a:spcPct val="90000"/>
              </a:lnSpc>
            </a:pPr>
            <a:r>
              <a:rPr lang="en-US" sz="2400" dirty="0" smtClean="0">
                <a:latin typeface="+mj-lt"/>
              </a:rPr>
              <a:t>Sleep? Watching TV? Rock climbing? Work?</a:t>
            </a:r>
          </a:p>
          <a:p>
            <a:pPr marL="0" indent="3175">
              <a:lnSpc>
                <a:spcPct val="90000"/>
              </a:lnSpc>
            </a:pPr>
            <a:endParaRPr lang="en-US" sz="2400" dirty="0" smtClean="0">
              <a:latin typeface="+mj-lt"/>
            </a:endParaRPr>
          </a:p>
          <a:p>
            <a:pPr marL="0" indent="3175">
              <a:lnSpc>
                <a:spcPct val="90000"/>
              </a:lnSpc>
            </a:pPr>
            <a:r>
              <a:rPr lang="en-US" sz="2400" i="1" dirty="0" smtClean="0">
                <a:latin typeface="+mj-lt"/>
              </a:rPr>
              <a:t>All </a:t>
            </a:r>
            <a:r>
              <a:rPr lang="en-US" sz="2400" dirty="0" smtClean="0">
                <a:latin typeface="+mj-lt"/>
              </a:rPr>
              <a:t>costs are ultimately opportunity costs</a:t>
            </a:r>
          </a:p>
        </p:txBody>
      </p:sp>
    </p:spTree>
    <p:extLst>
      <p:ext uri="{BB962C8B-B14F-4D97-AF65-F5344CB8AC3E}">
        <p14:creationId xmlns:p14="http://schemas.microsoft.com/office/powerpoint/2010/main" val="402649132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4194" name="Rectangle 2"/>
          <p:cNvSpPr>
            <a:spLocks noGrp="1" noRot="1" noChangeArrowheads="1"/>
          </p:cNvSpPr>
          <p:nvPr>
            <p:ph type="title"/>
          </p:nvPr>
        </p:nvSpPr>
        <p:spPr>
          <a:xfrm>
            <a:off x="467544" y="764704"/>
            <a:ext cx="8229600" cy="1066800"/>
          </a:xfrm>
        </p:spPr>
        <p:txBody>
          <a:bodyPr>
            <a:noAutofit/>
          </a:bodyPr>
          <a:lstStyle/>
          <a:p>
            <a:pPr algn="l"/>
            <a:r>
              <a:rPr lang="en-US" sz="2800" dirty="0" smtClean="0"/>
              <a:t>“How much?” is a decision at the margin</a:t>
            </a:r>
          </a:p>
        </p:txBody>
      </p:sp>
      <p:sp>
        <p:nvSpPr>
          <p:cNvPr id="264195" name="Rectangle 3"/>
          <p:cNvSpPr>
            <a:spLocks noGrp="1" noChangeArrowheads="1"/>
          </p:cNvSpPr>
          <p:nvPr>
            <p:ph idx="1"/>
          </p:nvPr>
        </p:nvSpPr>
        <p:spPr>
          <a:xfrm>
            <a:off x="395536" y="1916832"/>
            <a:ext cx="8229600" cy="4325112"/>
          </a:xfrm>
        </p:spPr>
        <p:txBody>
          <a:bodyPr>
            <a:normAutofit/>
          </a:bodyPr>
          <a:lstStyle/>
          <a:p>
            <a:pPr marL="0" indent="3175"/>
            <a:r>
              <a:rPr lang="en-US" sz="2400" dirty="0" smtClean="0">
                <a:latin typeface="+mj-lt"/>
              </a:rPr>
              <a:t>You make a </a:t>
            </a:r>
            <a:r>
              <a:rPr lang="en-US" sz="2400" b="1" dirty="0" smtClean="0">
                <a:latin typeface="+mj-lt"/>
              </a:rPr>
              <a:t>trade-off </a:t>
            </a:r>
            <a:r>
              <a:rPr lang="en-US" sz="2400" dirty="0" smtClean="0">
                <a:latin typeface="+mj-lt"/>
              </a:rPr>
              <a:t>when you compare the costs with the benefits of doing something</a:t>
            </a:r>
          </a:p>
          <a:p>
            <a:pPr marL="0" indent="3175"/>
            <a:endParaRPr lang="en-US" sz="2400" dirty="0" smtClean="0">
              <a:latin typeface="+mj-lt"/>
            </a:endParaRPr>
          </a:p>
          <a:p>
            <a:pPr marL="0" indent="3175"/>
            <a:r>
              <a:rPr lang="en-US" sz="2400" dirty="0" smtClean="0">
                <a:latin typeface="+mj-lt"/>
              </a:rPr>
              <a:t>Decisions about whether to do a bit more or a bit less of an activity are </a:t>
            </a:r>
            <a:r>
              <a:rPr lang="en-US" sz="2400" b="1" dirty="0" smtClean="0">
                <a:latin typeface="+mj-lt"/>
              </a:rPr>
              <a:t>marginal decisions</a:t>
            </a:r>
            <a:endParaRPr lang="en-US" sz="2400" dirty="0" smtClean="0">
              <a:latin typeface="+mj-lt"/>
            </a:endParaRPr>
          </a:p>
          <a:p>
            <a:pPr marL="0" indent="3175"/>
            <a:endParaRPr lang="en-US" sz="2400" dirty="0" smtClean="0">
              <a:latin typeface="+mj-lt"/>
            </a:endParaRPr>
          </a:p>
          <a:p>
            <a:pPr marL="0" indent="3175"/>
            <a:endParaRPr lang="en-US" sz="2400" dirty="0" smtClean="0">
              <a:latin typeface="+mj-lt"/>
            </a:endParaRPr>
          </a:p>
          <a:p>
            <a:pPr marL="0" indent="3175"/>
            <a:endParaRPr lang="en-US" sz="2400" dirty="0" smtClean="0">
              <a:latin typeface="+mj-lt"/>
            </a:endParaRPr>
          </a:p>
        </p:txBody>
      </p:sp>
    </p:spTree>
    <p:extLst>
      <p:ext uri="{BB962C8B-B14F-4D97-AF65-F5344CB8AC3E}">
        <p14:creationId xmlns:p14="http://schemas.microsoft.com/office/powerpoint/2010/main" val="360626295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5218" name="Rectangle 2"/>
          <p:cNvSpPr>
            <a:spLocks noGrp="1" noRot="1" noChangeArrowheads="1"/>
          </p:cNvSpPr>
          <p:nvPr>
            <p:ph type="title"/>
          </p:nvPr>
        </p:nvSpPr>
        <p:spPr>
          <a:xfrm>
            <a:off x="323528" y="476672"/>
            <a:ext cx="8229600" cy="1066800"/>
          </a:xfrm>
        </p:spPr>
        <p:txBody>
          <a:bodyPr/>
          <a:lstStyle/>
          <a:p>
            <a:pPr algn="l"/>
            <a:r>
              <a:rPr lang="en-US" smtClean="0"/>
              <a:t>Marginal Analysis</a:t>
            </a:r>
          </a:p>
        </p:txBody>
      </p:sp>
      <p:sp>
        <p:nvSpPr>
          <p:cNvPr id="265219" name="Rectangle 3"/>
          <p:cNvSpPr>
            <a:spLocks noGrp="1" noChangeArrowheads="1"/>
          </p:cNvSpPr>
          <p:nvPr>
            <p:ph idx="1"/>
          </p:nvPr>
        </p:nvSpPr>
        <p:spPr>
          <a:xfrm>
            <a:off x="395536" y="1556792"/>
            <a:ext cx="8229600" cy="4325112"/>
          </a:xfrm>
        </p:spPr>
        <p:txBody>
          <a:bodyPr>
            <a:normAutofit/>
          </a:bodyPr>
          <a:lstStyle/>
          <a:p>
            <a:pPr marL="0" indent="3175"/>
            <a:r>
              <a:rPr lang="en-US" sz="2400" dirty="0" smtClean="0">
                <a:latin typeface="+mj-lt"/>
              </a:rPr>
              <a:t>Making trade-offs </a:t>
            </a:r>
            <a:r>
              <a:rPr lang="en-US" sz="2400" i="1" dirty="0" smtClean="0">
                <a:latin typeface="+mj-lt"/>
              </a:rPr>
              <a:t>at the margin</a:t>
            </a:r>
            <a:r>
              <a:rPr lang="en-US" sz="2400" dirty="0" smtClean="0">
                <a:latin typeface="+mj-lt"/>
              </a:rPr>
              <a:t>: comparing the costs and benefits of doing a little bit more of an activity versus doing a little bit less</a:t>
            </a:r>
          </a:p>
          <a:p>
            <a:pPr marL="0" indent="3175"/>
            <a:endParaRPr lang="en-US" sz="2400" dirty="0" smtClean="0">
              <a:latin typeface="+mj-lt"/>
            </a:endParaRPr>
          </a:p>
          <a:p>
            <a:pPr marL="0" indent="3175"/>
            <a:r>
              <a:rPr lang="en-US" sz="2400" dirty="0" smtClean="0">
                <a:latin typeface="+mj-lt"/>
              </a:rPr>
              <a:t>The study of such decisions is known as </a:t>
            </a:r>
            <a:r>
              <a:rPr lang="en-US" sz="2400" b="1" dirty="0" smtClean="0">
                <a:latin typeface="+mj-lt"/>
              </a:rPr>
              <a:t>marginal analysis</a:t>
            </a:r>
            <a:endParaRPr lang="en-US" sz="2400" dirty="0" smtClean="0">
              <a:latin typeface="+mj-lt"/>
            </a:endParaRPr>
          </a:p>
          <a:p>
            <a:pPr marL="746125" lvl="1"/>
            <a:endParaRPr lang="en-US" sz="2400" dirty="0" smtClean="0">
              <a:latin typeface="+mj-lt"/>
            </a:endParaRPr>
          </a:p>
          <a:p>
            <a:pPr marL="746125" lvl="1"/>
            <a:r>
              <a:rPr lang="en-US" sz="2400" dirty="0" smtClean="0">
                <a:latin typeface="+mj-lt"/>
              </a:rPr>
              <a:t>Example Hiring one more worker, studying one more hour, eating one more cookie, buying one more CD…</a:t>
            </a:r>
          </a:p>
          <a:p>
            <a:pPr marL="0" indent="3175"/>
            <a:endParaRPr lang="en-US" sz="2400" dirty="0" smtClean="0">
              <a:latin typeface="+mj-lt"/>
            </a:endParaRPr>
          </a:p>
        </p:txBody>
      </p:sp>
    </p:spTree>
    <p:extLst>
      <p:ext uri="{BB962C8B-B14F-4D97-AF65-F5344CB8AC3E}">
        <p14:creationId xmlns:p14="http://schemas.microsoft.com/office/powerpoint/2010/main" val="263722923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42" name="Rectangle 2"/>
          <p:cNvSpPr>
            <a:spLocks noGrp="1" noRot="1" noChangeArrowheads="1"/>
          </p:cNvSpPr>
          <p:nvPr>
            <p:ph type="title"/>
          </p:nvPr>
        </p:nvSpPr>
        <p:spPr>
          <a:xfrm>
            <a:off x="395536" y="764704"/>
            <a:ext cx="8229600" cy="1066800"/>
          </a:xfrm>
        </p:spPr>
        <p:txBody>
          <a:bodyPr>
            <a:normAutofit/>
          </a:bodyPr>
          <a:lstStyle/>
          <a:p>
            <a:pPr algn="l"/>
            <a:r>
              <a:rPr lang="en-US" sz="2800" dirty="0" smtClean="0"/>
              <a:t>People usually take advantage of opportunities to make themselves better off </a:t>
            </a:r>
          </a:p>
        </p:txBody>
      </p:sp>
      <p:sp>
        <p:nvSpPr>
          <p:cNvPr id="266243" name="Rectangle 3"/>
          <p:cNvSpPr>
            <a:spLocks noGrp="1" noChangeArrowheads="1"/>
          </p:cNvSpPr>
          <p:nvPr>
            <p:ph idx="1"/>
          </p:nvPr>
        </p:nvSpPr>
        <p:spPr>
          <a:xfrm>
            <a:off x="395536" y="1916832"/>
            <a:ext cx="8229600" cy="4325112"/>
          </a:xfrm>
        </p:spPr>
        <p:txBody>
          <a:bodyPr>
            <a:noAutofit/>
          </a:bodyPr>
          <a:lstStyle/>
          <a:p>
            <a:pPr marL="0" indent="3175"/>
            <a:r>
              <a:rPr lang="en-US" sz="2400" dirty="0" smtClean="0">
                <a:latin typeface="+mj-lt"/>
              </a:rPr>
              <a:t>An </a:t>
            </a:r>
            <a:r>
              <a:rPr lang="en-US" sz="2400" b="1" dirty="0" smtClean="0">
                <a:latin typeface="+mj-lt"/>
              </a:rPr>
              <a:t>incentive </a:t>
            </a:r>
            <a:r>
              <a:rPr lang="en-US" sz="2400" dirty="0" smtClean="0">
                <a:latin typeface="+mj-lt"/>
              </a:rPr>
              <a:t>is anything that offers rewards to people who change their behavior</a:t>
            </a:r>
          </a:p>
          <a:p>
            <a:pPr marL="0" indent="3175"/>
            <a:endParaRPr lang="en-US" sz="2400" dirty="0" smtClean="0">
              <a:latin typeface="+mj-lt"/>
            </a:endParaRPr>
          </a:p>
          <a:p>
            <a:pPr marL="857250" lvl="1"/>
            <a:r>
              <a:rPr lang="en-US" sz="2400" dirty="0" smtClean="0">
                <a:latin typeface="+mj-lt"/>
              </a:rPr>
              <a:t>Example Price of gasoline rises </a:t>
            </a:r>
            <a:r>
              <a:rPr lang="en-US" sz="2400" dirty="0" smtClean="0">
                <a:latin typeface="+mj-lt"/>
                <a:sym typeface="Wingdings" pitchFamily="2" charset="2"/>
              </a:rPr>
              <a:t></a:t>
            </a:r>
            <a:r>
              <a:rPr lang="en-US" sz="2400" dirty="0" smtClean="0">
                <a:latin typeface="+mj-lt"/>
              </a:rPr>
              <a:t> people buy more fuel-efficient cars</a:t>
            </a:r>
          </a:p>
          <a:p>
            <a:pPr marL="857250" lvl="1"/>
            <a:endParaRPr lang="en-US" sz="2400" dirty="0" smtClean="0">
              <a:latin typeface="+mj-lt"/>
            </a:endParaRPr>
          </a:p>
          <a:p>
            <a:pPr marL="0" indent="3175"/>
            <a:r>
              <a:rPr lang="en-US" sz="2400" dirty="0" smtClean="0">
                <a:latin typeface="+mj-lt"/>
              </a:rPr>
              <a:t>There are more well-paid jobs available for college graduates with economics degrees </a:t>
            </a:r>
            <a:r>
              <a:rPr lang="en-US" sz="2400" dirty="0" smtClean="0">
                <a:latin typeface="+mj-lt"/>
                <a:sym typeface="Wingdings" pitchFamily="2" charset="2"/>
              </a:rPr>
              <a:t></a:t>
            </a:r>
            <a:r>
              <a:rPr lang="en-US" sz="2400" dirty="0" smtClean="0">
                <a:latin typeface="+mj-lt"/>
              </a:rPr>
              <a:t>more students major in economics</a:t>
            </a:r>
          </a:p>
          <a:p>
            <a:pPr marL="0" indent="3175"/>
            <a:endParaRPr lang="en-US" sz="2400" dirty="0" smtClean="0">
              <a:latin typeface="+mj-lt"/>
            </a:endParaRPr>
          </a:p>
          <a:p>
            <a:pPr marL="0" indent="3175"/>
            <a:r>
              <a:rPr lang="en-US" sz="2400" dirty="0" smtClean="0">
                <a:latin typeface="+mj-lt"/>
              </a:rPr>
              <a:t>People respond to these incentives</a:t>
            </a:r>
          </a:p>
        </p:txBody>
      </p:sp>
    </p:spTree>
    <p:extLst>
      <p:ext uri="{BB962C8B-B14F-4D97-AF65-F5344CB8AC3E}">
        <p14:creationId xmlns:p14="http://schemas.microsoft.com/office/powerpoint/2010/main" val="421622191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7266" name="Rectangle 2"/>
          <p:cNvSpPr>
            <a:spLocks noGrp="1" noRot="1" noChangeArrowheads="1"/>
          </p:cNvSpPr>
          <p:nvPr>
            <p:ph type="title"/>
          </p:nvPr>
        </p:nvSpPr>
        <p:spPr>
          <a:xfrm>
            <a:off x="467544" y="620688"/>
            <a:ext cx="8229600" cy="1066800"/>
          </a:xfrm>
        </p:spPr>
        <p:txBody>
          <a:bodyPr/>
          <a:lstStyle/>
          <a:p>
            <a:pPr algn="l"/>
            <a:r>
              <a:rPr lang="en-US" sz="3200" dirty="0" smtClean="0"/>
              <a:t>Interaction: How Economies Work</a:t>
            </a:r>
            <a:endParaRPr lang="en-US" sz="3200" b="0" dirty="0" smtClean="0"/>
          </a:p>
        </p:txBody>
      </p:sp>
      <p:sp>
        <p:nvSpPr>
          <p:cNvPr id="267267" name="Rectangle 3"/>
          <p:cNvSpPr>
            <a:spLocks noGrp="1" noChangeArrowheads="1"/>
          </p:cNvSpPr>
          <p:nvPr>
            <p:ph idx="1"/>
          </p:nvPr>
        </p:nvSpPr>
        <p:spPr>
          <a:xfrm>
            <a:off x="395536" y="1700808"/>
            <a:ext cx="8229600" cy="4325112"/>
          </a:xfrm>
        </p:spPr>
        <p:txBody>
          <a:bodyPr>
            <a:normAutofit/>
          </a:bodyPr>
          <a:lstStyle/>
          <a:p>
            <a:pPr marL="0" indent="3175">
              <a:lnSpc>
                <a:spcPct val="90000"/>
              </a:lnSpc>
              <a:buFont typeface="Wingdings" pitchFamily="2" charset="2"/>
              <a:buNone/>
            </a:pPr>
            <a:r>
              <a:rPr lang="en-US" sz="2400" b="1" dirty="0" smtClean="0">
                <a:latin typeface="+mj-lt"/>
              </a:rPr>
              <a:t>Interaction </a:t>
            </a:r>
            <a:r>
              <a:rPr lang="en-US" sz="2400" dirty="0" smtClean="0">
                <a:latin typeface="+mj-lt"/>
              </a:rPr>
              <a:t>of choices—my choices affect your choices, and vice versa</a:t>
            </a:r>
          </a:p>
          <a:p>
            <a:pPr marL="0" indent="3175">
              <a:lnSpc>
                <a:spcPct val="90000"/>
              </a:lnSpc>
              <a:buFont typeface="Wingdings" pitchFamily="2" charset="2"/>
              <a:buNone/>
            </a:pPr>
            <a:endParaRPr lang="en-US" sz="2400" dirty="0" smtClean="0">
              <a:latin typeface="+mj-lt"/>
            </a:endParaRPr>
          </a:p>
          <a:p>
            <a:pPr marL="0" indent="3175">
              <a:lnSpc>
                <a:spcPct val="90000"/>
              </a:lnSpc>
              <a:buFont typeface="Wingdings" pitchFamily="2" charset="2"/>
              <a:buNone/>
            </a:pPr>
            <a:r>
              <a:rPr lang="en-US" sz="2400" dirty="0" smtClean="0">
                <a:latin typeface="+mj-lt"/>
              </a:rPr>
              <a:t>Principles that underlie the interaction of individual choices:</a:t>
            </a:r>
          </a:p>
          <a:p>
            <a:pPr marL="342900" indent="-342900">
              <a:lnSpc>
                <a:spcPct val="90000"/>
              </a:lnSpc>
            </a:pPr>
            <a:r>
              <a:rPr lang="en-US" sz="2400" dirty="0" smtClean="0">
                <a:latin typeface="+mj-lt"/>
              </a:rPr>
              <a:t>There are gains from trade</a:t>
            </a:r>
          </a:p>
          <a:p>
            <a:pPr marL="342900" indent="-342900">
              <a:lnSpc>
                <a:spcPct val="90000"/>
              </a:lnSpc>
            </a:pPr>
            <a:r>
              <a:rPr lang="en-US" sz="2400" dirty="0" smtClean="0">
                <a:latin typeface="+mj-lt"/>
              </a:rPr>
              <a:t>Markets move toward equilibrium</a:t>
            </a:r>
          </a:p>
          <a:p>
            <a:pPr marL="342900" indent="-342900">
              <a:lnSpc>
                <a:spcPct val="90000"/>
              </a:lnSpc>
            </a:pPr>
            <a:r>
              <a:rPr lang="en-US" sz="2400" dirty="0" smtClean="0">
                <a:latin typeface="+mj-lt"/>
              </a:rPr>
              <a:t>Resources should be used as efficiently as possible to achieve society’s goals</a:t>
            </a:r>
          </a:p>
          <a:p>
            <a:pPr marL="342900" indent="-342900">
              <a:lnSpc>
                <a:spcPct val="90000"/>
              </a:lnSpc>
            </a:pPr>
            <a:r>
              <a:rPr lang="en-US" sz="2400" dirty="0" smtClean="0">
                <a:latin typeface="+mj-lt"/>
              </a:rPr>
              <a:t>Markets usually lead to efficiency</a:t>
            </a:r>
          </a:p>
          <a:p>
            <a:pPr marL="342900" indent="-342900">
              <a:lnSpc>
                <a:spcPct val="90000"/>
              </a:lnSpc>
            </a:pPr>
            <a:r>
              <a:rPr lang="en-US" sz="2400" dirty="0" smtClean="0">
                <a:latin typeface="+mj-lt"/>
              </a:rPr>
              <a:t>When markets don’t achieve efficiency, government intervention can improve society’s welfare</a:t>
            </a:r>
          </a:p>
        </p:txBody>
      </p:sp>
    </p:spTree>
    <p:extLst>
      <p:ext uri="{BB962C8B-B14F-4D97-AF65-F5344CB8AC3E}">
        <p14:creationId xmlns:p14="http://schemas.microsoft.com/office/powerpoint/2010/main" val="336004319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8290" name="Rectangle 2"/>
          <p:cNvSpPr>
            <a:spLocks noGrp="1" noRot="1" noChangeArrowheads="1"/>
          </p:cNvSpPr>
          <p:nvPr>
            <p:ph type="title"/>
          </p:nvPr>
        </p:nvSpPr>
        <p:spPr>
          <a:xfrm>
            <a:off x="467544" y="548680"/>
            <a:ext cx="8229600" cy="1066800"/>
          </a:xfrm>
        </p:spPr>
        <p:txBody>
          <a:bodyPr/>
          <a:lstStyle/>
          <a:p>
            <a:pPr algn="l"/>
            <a:r>
              <a:rPr lang="en-US" dirty="0" smtClean="0"/>
              <a:t>There are gains from trade</a:t>
            </a:r>
          </a:p>
        </p:txBody>
      </p:sp>
      <p:sp>
        <p:nvSpPr>
          <p:cNvPr id="268291" name="Rectangle 3"/>
          <p:cNvSpPr>
            <a:spLocks noGrp="1" noChangeArrowheads="1"/>
          </p:cNvSpPr>
          <p:nvPr>
            <p:ph idx="1"/>
          </p:nvPr>
        </p:nvSpPr>
        <p:spPr>
          <a:xfrm>
            <a:off x="467544" y="1700808"/>
            <a:ext cx="8229600" cy="4325112"/>
          </a:xfrm>
        </p:spPr>
        <p:txBody>
          <a:bodyPr>
            <a:normAutofit/>
          </a:bodyPr>
          <a:lstStyle/>
          <a:p>
            <a:pPr marL="0" indent="3175"/>
            <a:r>
              <a:rPr lang="en-US" sz="2400" dirty="0" smtClean="0">
                <a:latin typeface="+mj-lt"/>
              </a:rPr>
              <a:t>In a market economy, individuals engage in </a:t>
            </a:r>
            <a:r>
              <a:rPr lang="en-US" sz="2400" b="1" dirty="0" smtClean="0">
                <a:latin typeface="+mj-lt"/>
              </a:rPr>
              <a:t>trade</a:t>
            </a:r>
            <a:r>
              <a:rPr lang="en-US" sz="2400" dirty="0" smtClean="0">
                <a:latin typeface="+mj-lt"/>
              </a:rPr>
              <a:t>: They provide goods and services to others and receive goods and services in return</a:t>
            </a:r>
          </a:p>
          <a:p>
            <a:pPr marL="0" indent="3175"/>
            <a:endParaRPr lang="en-US" sz="2400" dirty="0" smtClean="0">
              <a:latin typeface="+mj-lt"/>
            </a:endParaRPr>
          </a:p>
          <a:p>
            <a:pPr marL="0" indent="3175"/>
            <a:r>
              <a:rPr lang="en-US" sz="2400" dirty="0" smtClean="0">
                <a:latin typeface="+mj-lt"/>
              </a:rPr>
              <a:t>There are </a:t>
            </a:r>
            <a:r>
              <a:rPr lang="en-US" sz="2400" b="1" dirty="0" smtClean="0">
                <a:latin typeface="+mj-lt"/>
              </a:rPr>
              <a:t>gains from trade</a:t>
            </a:r>
            <a:r>
              <a:rPr lang="en-US" sz="2400" dirty="0" smtClean="0">
                <a:latin typeface="+mj-lt"/>
              </a:rPr>
              <a:t>: people can get more of what they want through trade than they could if they tried to be self-sufficient</a:t>
            </a:r>
          </a:p>
          <a:p>
            <a:pPr marL="0" indent="3175"/>
            <a:endParaRPr lang="en-US" sz="2400" dirty="0" smtClean="0">
              <a:latin typeface="+mj-lt"/>
            </a:endParaRPr>
          </a:p>
          <a:p>
            <a:pPr marL="0" indent="3175"/>
            <a:endParaRPr lang="en-US" sz="2400" dirty="0" smtClean="0">
              <a:latin typeface="+mj-lt"/>
            </a:endParaRPr>
          </a:p>
        </p:txBody>
      </p:sp>
    </p:spTree>
    <p:extLst>
      <p:ext uri="{BB962C8B-B14F-4D97-AF65-F5344CB8AC3E}">
        <p14:creationId xmlns:p14="http://schemas.microsoft.com/office/powerpoint/2010/main" val="146790393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9314" name="Rectangle 2"/>
          <p:cNvSpPr>
            <a:spLocks noChangeArrowheads="1"/>
          </p:cNvSpPr>
          <p:nvPr/>
        </p:nvSpPr>
        <p:spPr bwMode="auto">
          <a:xfrm>
            <a:off x="304800" y="914400"/>
            <a:ext cx="8610600"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type="none" w="med" len="lg"/>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L="1588" indent="-1588">
              <a:lnSpc>
                <a:spcPct val="100000"/>
              </a:lnSpc>
              <a:spcBef>
                <a:spcPct val="20000"/>
              </a:spcBef>
            </a:pPr>
            <a:r>
              <a:rPr lang="en-US" sz="2400" dirty="0"/>
              <a:t>This increase in output is due to </a:t>
            </a:r>
            <a:r>
              <a:rPr lang="en-US" sz="2400" b="1" dirty="0"/>
              <a:t>specialization</a:t>
            </a:r>
            <a:r>
              <a:rPr lang="en-US" sz="2400" dirty="0"/>
              <a:t>: each person specializes in the task that he or she is good at performing.</a:t>
            </a:r>
          </a:p>
        </p:txBody>
      </p:sp>
      <p:pic>
        <p:nvPicPr>
          <p:cNvPr id="269315" name="Picture 3" descr="Krugman_Wells_CH01 pg 05-19_Page_08_Image_000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28800" y="1905000"/>
            <a:ext cx="5486400" cy="3027363"/>
          </a:xfrm>
          <a:prstGeom prst="rect">
            <a:avLst/>
          </a:prstGeom>
          <a:noFill/>
          <a:extLst>
            <a:ext uri="{909E8E84-426E-40DD-AFC4-6F175D3DCCD1}">
              <a14:hiddenFill xmlns:a14="http://schemas.microsoft.com/office/drawing/2010/main">
                <a:solidFill>
                  <a:srgbClr val="FFFFFF"/>
                </a:solidFill>
              </a14:hiddenFill>
            </a:ext>
          </a:extLst>
        </p:spPr>
      </p:pic>
      <p:sp>
        <p:nvSpPr>
          <p:cNvPr id="269316" name="Rectangle 4"/>
          <p:cNvSpPr>
            <a:spLocks noChangeArrowheads="1"/>
          </p:cNvSpPr>
          <p:nvPr/>
        </p:nvSpPr>
        <p:spPr bwMode="auto">
          <a:xfrm rot="10800000">
            <a:off x="838200" y="1371600"/>
            <a:ext cx="762000" cy="3581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type="none" w="med" len="lg"/>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b"/>
          <a:lstStyle/>
          <a:p>
            <a:pPr marL="1588" indent="-1588"/>
            <a:r>
              <a:rPr lang="en-US" sz="1200">
                <a:cs typeface="Arial" pitchFamily="34" charset="0"/>
              </a:rPr>
              <a:t>©</a:t>
            </a:r>
            <a:r>
              <a:rPr lang="en-US" sz="1200"/>
              <a:t>The New Yorker Collection 1991 </a:t>
            </a:r>
          </a:p>
          <a:p>
            <a:pPr marL="1588" indent="-1588"/>
            <a:r>
              <a:rPr lang="en-US" sz="1200"/>
              <a:t>Ed Frascino from cartoonbank.com.</a:t>
            </a:r>
          </a:p>
          <a:p>
            <a:pPr marL="1588" indent="-1588"/>
            <a:r>
              <a:rPr lang="en-US" sz="1200"/>
              <a:t>All Rights Reserved.</a:t>
            </a:r>
          </a:p>
        </p:txBody>
      </p:sp>
      <p:sp>
        <p:nvSpPr>
          <p:cNvPr id="269317" name="Text Box 5"/>
          <p:cNvSpPr txBox="1">
            <a:spLocks noChangeArrowheads="1"/>
          </p:cNvSpPr>
          <p:nvPr/>
        </p:nvSpPr>
        <p:spPr bwMode="auto">
          <a:xfrm>
            <a:off x="381000" y="5527675"/>
            <a:ext cx="830580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type="none" w="med" len="lg"/>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1588" indent="-1588" eaLnBrk="0" hangingPunct="0">
              <a:defRPr sz="2000">
                <a:solidFill>
                  <a:schemeClr val="tx1"/>
                </a:solidFill>
                <a:latin typeface="Arial" pitchFamily="34" charset="0"/>
              </a:defRPr>
            </a:lvl1pPr>
            <a:lvl2pPr eaLnBrk="0" hangingPunct="0">
              <a:defRPr sz="2000">
                <a:solidFill>
                  <a:schemeClr val="tx1"/>
                </a:solidFill>
                <a:latin typeface="Arial" pitchFamily="34" charset="0"/>
              </a:defRPr>
            </a:lvl2pPr>
            <a:lvl3pPr eaLnBrk="0" hangingPunct="0">
              <a:defRPr sz="2000">
                <a:solidFill>
                  <a:schemeClr val="tx1"/>
                </a:solidFill>
                <a:latin typeface="Arial" pitchFamily="34" charset="0"/>
              </a:defRPr>
            </a:lvl3pPr>
            <a:lvl4pPr eaLnBrk="0" hangingPunct="0">
              <a:defRPr sz="2000">
                <a:solidFill>
                  <a:schemeClr val="tx1"/>
                </a:solidFill>
                <a:latin typeface="Arial" pitchFamily="34" charset="0"/>
              </a:defRPr>
            </a:lvl4pPr>
            <a:lvl5pPr eaLnBrk="0" hangingPunct="0">
              <a:defRPr sz="2000">
                <a:solidFill>
                  <a:schemeClr val="tx1"/>
                </a:solidFill>
                <a:latin typeface="Arial" pitchFamily="34" charset="0"/>
              </a:defRPr>
            </a:lvl5pPr>
            <a:lvl6pPr eaLnBrk="0" fontAlgn="base" hangingPunct="0">
              <a:lnSpc>
                <a:spcPct val="80000"/>
              </a:lnSpc>
              <a:spcBef>
                <a:spcPct val="50000"/>
              </a:spcBef>
              <a:spcAft>
                <a:spcPct val="0"/>
              </a:spcAft>
              <a:buClr>
                <a:schemeClr val="hlink"/>
              </a:buClr>
              <a:buSzPct val="70000"/>
              <a:buFont typeface="Wingdings" pitchFamily="2" charset="2"/>
              <a:defRPr sz="2000">
                <a:solidFill>
                  <a:schemeClr val="tx1"/>
                </a:solidFill>
                <a:latin typeface="Arial" pitchFamily="34" charset="0"/>
              </a:defRPr>
            </a:lvl6pPr>
            <a:lvl7pPr eaLnBrk="0" fontAlgn="base" hangingPunct="0">
              <a:lnSpc>
                <a:spcPct val="80000"/>
              </a:lnSpc>
              <a:spcBef>
                <a:spcPct val="50000"/>
              </a:spcBef>
              <a:spcAft>
                <a:spcPct val="0"/>
              </a:spcAft>
              <a:buClr>
                <a:schemeClr val="hlink"/>
              </a:buClr>
              <a:buSzPct val="70000"/>
              <a:buFont typeface="Wingdings" pitchFamily="2" charset="2"/>
              <a:defRPr sz="2000">
                <a:solidFill>
                  <a:schemeClr val="tx1"/>
                </a:solidFill>
                <a:latin typeface="Arial" pitchFamily="34" charset="0"/>
              </a:defRPr>
            </a:lvl7pPr>
            <a:lvl8pPr eaLnBrk="0" fontAlgn="base" hangingPunct="0">
              <a:lnSpc>
                <a:spcPct val="80000"/>
              </a:lnSpc>
              <a:spcBef>
                <a:spcPct val="50000"/>
              </a:spcBef>
              <a:spcAft>
                <a:spcPct val="0"/>
              </a:spcAft>
              <a:buClr>
                <a:schemeClr val="hlink"/>
              </a:buClr>
              <a:buSzPct val="70000"/>
              <a:buFont typeface="Wingdings" pitchFamily="2" charset="2"/>
              <a:defRPr sz="2000">
                <a:solidFill>
                  <a:schemeClr val="tx1"/>
                </a:solidFill>
                <a:latin typeface="Arial" pitchFamily="34" charset="0"/>
              </a:defRPr>
            </a:lvl8pPr>
            <a:lvl9pPr eaLnBrk="0" fontAlgn="base" hangingPunct="0">
              <a:lnSpc>
                <a:spcPct val="80000"/>
              </a:lnSpc>
              <a:spcBef>
                <a:spcPct val="50000"/>
              </a:spcBef>
              <a:spcAft>
                <a:spcPct val="0"/>
              </a:spcAft>
              <a:buClr>
                <a:schemeClr val="hlink"/>
              </a:buClr>
              <a:buSzPct val="70000"/>
              <a:buFont typeface="Wingdings" pitchFamily="2" charset="2"/>
              <a:defRPr sz="2000">
                <a:solidFill>
                  <a:schemeClr val="tx1"/>
                </a:solidFill>
                <a:latin typeface="Arial" pitchFamily="34" charset="0"/>
              </a:defRPr>
            </a:lvl9pPr>
          </a:lstStyle>
          <a:p>
            <a:pPr eaLnBrk="1" hangingPunct="1">
              <a:lnSpc>
                <a:spcPct val="100000"/>
              </a:lnSpc>
              <a:spcBef>
                <a:spcPct val="20000"/>
              </a:spcBef>
            </a:pPr>
            <a:r>
              <a:rPr lang="en-US" sz="2400" dirty="0">
                <a:latin typeface="+mj-lt"/>
              </a:rPr>
              <a:t>The economy, as a whole, can produce more when each person specializes in a task and trades with </a:t>
            </a:r>
            <a:r>
              <a:rPr lang="en-US" sz="2400" dirty="0" smtClean="0">
                <a:latin typeface="+mj-lt"/>
              </a:rPr>
              <a:t>others</a:t>
            </a:r>
            <a:endParaRPr lang="en-US" sz="2400" dirty="0">
              <a:latin typeface="+mj-lt"/>
            </a:endParaRPr>
          </a:p>
        </p:txBody>
      </p:sp>
      <p:sp>
        <p:nvSpPr>
          <p:cNvPr id="269320" name="Text Box 8"/>
          <p:cNvSpPr txBox="1">
            <a:spLocks noChangeArrowheads="1"/>
          </p:cNvSpPr>
          <p:nvPr/>
        </p:nvSpPr>
        <p:spPr bwMode="auto">
          <a:xfrm>
            <a:off x="1371600" y="4953000"/>
            <a:ext cx="7772400" cy="311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algn="ctr">
                <a:solidFill>
                  <a:schemeClr val="tx1"/>
                </a:solidFill>
                <a:prstDash val="sysDot"/>
                <a:miter lim="800000"/>
                <a:headEnd/>
                <a:tailEnd type="none" w="med" len="lg"/>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1588" indent="-1588" eaLnBrk="0" hangingPunct="0">
              <a:defRPr sz="2000">
                <a:solidFill>
                  <a:schemeClr val="tx1"/>
                </a:solidFill>
                <a:latin typeface="Arial" pitchFamily="34" charset="0"/>
              </a:defRPr>
            </a:lvl1pPr>
            <a:lvl2pPr eaLnBrk="0" hangingPunct="0">
              <a:defRPr sz="2000">
                <a:solidFill>
                  <a:schemeClr val="tx1"/>
                </a:solidFill>
                <a:latin typeface="Arial" pitchFamily="34" charset="0"/>
              </a:defRPr>
            </a:lvl2pPr>
            <a:lvl3pPr eaLnBrk="0" hangingPunct="0">
              <a:defRPr sz="2000">
                <a:solidFill>
                  <a:schemeClr val="tx1"/>
                </a:solidFill>
                <a:latin typeface="Arial" pitchFamily="34" charset="0"/>
              </a:defRPr>
            </a:lvl3pPr>
            <a:lvl4pPr eaLnBrk="0" hangingPunct="0">
              <a:defRPr sz="2000">
                <a:solidFill>
                  <a:schemeClr val="tx1"/>
                </a:solidFill>
                <a:latin typeface="Arial" pitchFamily="34" charset="0"/>
              </a:defRPr>
            </a:lvl4pPr>
            <a:lvl5pPr eaLnBrk="0" hangingPunct="0">
              <a:defRPr sz="2000">
                <a:solidFill>
                  <a:schemeClr val="tx1"/>
                </a:solidFill>
                <a:latin typeface="Arial" pitchFamily="34" charset="0"/>
              </a:defRPr>
            </a:lvl5pPr>
            <a:lvl6pPr eaLnBrk="0" fontAlgn="base" hangingPunct="0">
              <a:lnSpc>
                <a:spcPct val="80000"/>
              </a:lnSpc>
              <a:spcBef>
                <a:spcPct val="50000"/>
              </a:spcBef>
              <a:spcAft>
                <a:spcPct val="0"/>
              </a:spcAft>
              <a:buClr>
                <a:schemeClr val="hlink"/>
              </a:buClr>
              <a:buSzPct val="70000"/>
              <a:buFont typeface="Wingdings" pitchFamily="2" charset="2"/>
              <a:defRPr sz="2000">
                <a:solidFill>
                  <a:schemeClr val="tx1"/>
                </a:solidFill>
                <a:latin typeface="Arial" pitchFamily="34" charset="0"/>
              </a:defRPr>
            </a:lvl6pPr>
            <a:lvl7pPr eaLnBrk="0" fontAlgn="base" hangingPunct="0">
              <a:lnSpc>
                <a:spcPct val="80000"/>
              </a:lnSpc>
              <a:spcBef>
                <a:spcPct val="50000"/>
              </a:spcBef>
              <a:spcAft>
                <a:spcPct val="0"/>
              </a:spcAft>
              <a:buClr>
                <a:schemeClr val="hlink"/>
              </a:buClr>
              <a:buSzPct val="70000"/>
              <a:buFont typeface="Wingdings" pitchFamily="2" charset="2"/>
              <a:defRPr sz="2000">
                <a:solidFill>
                  <a:schemeClr val="tx1"/>
                </a:solidFill>
                <a:latin typeface="Arial" pitchFamily="34" charset="0"/>
              </a:defRPr>
            </a:lvl7pPr>
            <a:lvl8pPr eaLnBrk="0" fontAlgn="base" hangingPunct="0">
              <a:lnSpc>
                <a:spcPct val="80000"/>
              </a:lnSpc>
              <a:spcBef>
                <a:spcPct val="50000"/>
              </a:spcBef>
              <a:spcAft>
                <a:spcPct val="0"/>
              </a:spcAft>
              <a:buClr>
                <a:schemeClr val="hlink"/>
              </a:buClr>
              <a:buSzPct val="70000"/>
              <a:buFont typeface="Wingdings" pitchFamily="2" charset="2"/>
              <a:defRPr sz="2000">
                <a:solidFill>
                  <a:schemeClr val="tx1"/>
                </a:solidFill>
                <a:latin typeface="Arial" pitchFamily="34" charset="0"/>
              </a:defRPr>
            </a:lvl8pPr>
            <a:lvl9pPr eaLnBrk="0" fontAlgn="base" hangingPunct="0">
              <a:lnSpc>
                <a:spcPct val="80000"/>
              </a:lnSpc>
              <a:spcBef>
                <a:spcPct val="50000"/>
              </a:spcBef>
              <a:spcAft>
                <a:spcPct val="0"/>
              </a:spcAft>
              <a:buClr>
                <a:schemeClr val="hlink"/>
              </a:buClr>
              <a:buSzPct val="70000"/>
              <a:buFont typeface="Wingdings" pitchFamily="2" charset="2"/>
              <a:defRPr sz="2000">
                <a:solidFill>
                  <a:schemeClr val="tx1"/>
                </a:solidFill>
                <a:latin typeface="Arial" pitchFamily="34" charset="0"/>
              </a:defRPr>
            </a:lvl9pPr>
          </a:lstStyle>
          <a:p>
            <a:pPr eaLnBrk="1" hangingPunct="1"/>
            <a:r>
              <a:rPr lang="en-US" sz="1800"/>
              <a:t>“I hunt and she gathers – otherwise we couldn’t make ends meet.”</a:t>
            </a:r>
          </a:p>
        </p:txBody>
      </p:sp>
    </p:spTree>
    <p:extLst>
      <p:ext uri="{BB962C8B-B14F-4D97-AF65-F5344CB8AC3E}">
        <p14:creationId xmlns:p14="http://schemas.microsoft.com/office/powerpoint/2010/main" val="334420842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6931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0" presetClass="entr" presetSubtype="0" fill="hold" nodeType="clickEffect">
                                  <p:stCondLst>
                                    <p:cond delay="0"/>
                                  </p:stCondLst>
                                  <p:childTnLst>
                                    <p:set>
                                      <p:cBhvr>
                                        <p:cTn id="10" dur="1" fill="hold">
                                          <p:stCondLst>
                                            <p:cond delay="0"/>
                                          </p:stCondLst>
                                        </p:cTn>
                                        <p:tgtEl>
                                          <p:spTgt spid="269315"/>
                                        </p:tgtEl>
                                        <p:attrNameLst>
                                          <p:attrName>style.visibility</p:attrName>
                                        </p:attrNameLst>
                                      </p:cBhvr>
                                      <p:to>
                                        <p:strVal val="visible"/>
                                      </p:to>
                                    </p:set>
                                    <p:animEffect transition="in" filter="fade">
                                      <p:cBhvr>
                                        <p:cTn id="11" dur="1000"/>
                                        <p:tgtEl>
                                          <p:spTgt spid="269315"/>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269316"/>
                                        </p:tgtEl>
                                        <p:attrNameLst>
                                          <p:attrName>style.visibility</p:attrName>
                                        </p:attrNameLst>
                                      </p:cBhvr>
                                      <p:to>
                                        <p:strVal val="visible"/>
                                      </p:to>
                                    </p:set>
                                    <p:animEffect transition="in" filter="fade">
                                      <p:cBhvr>
                                        <p:cTn id="14" dur="1000"/>
                                        <p:tgtEl>
                                          <p:spTgt spid="269316"/>
                                        </p:tgtEl>
                                      </p:cBhvr>
                                    </p:animEffect>
                                  </p:childTnLst>
                                </p:cTn>
                              </p:par>
                              <p:par>
                                <p:cTn id="15" presetID="22" presetClass="entr" presetSubtype="8" fill="hold" grpId="0" nodeType="withEffect">
                                  <p:stCondLst>
                                    <p:cond delay="0"/>
                                  </p:stCondLst>
                                  <p:childTnLst>
                                    <p:set>
                                      <p:cBhvr>
                                        <p:cTn id="16" dur="1" fill="hold">
                                          <p:stCondLst>
                                            <p:cond delay="0"/>
                                          </p:stCondLst>
                                        </p:cTn>
                                        <p:tgtEl>
                                          <p:spTgt spid="269320"/>
                                        </p:tgtEl>
                                        <p:attrNameLst>
                                          <p:attrName>style.visibility</p:attrName>
                                        </p:attrNameLst>
                                      </p:cBhvr>
                                      <p:to>
                                        <p:strVal val="visible"/>
                                      </p:to>
                                    </p:set>
                                    <p:animEffect transition="in" filter="wipe(left)">
                                      <p:cBhvr>
                                        <p:cTn id="17" dur="500"/>
                                        <p:tgtEl>
                                          <p:spTgt spid="269320"/>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 presetClass="entr" presetSubtype="0" fill="hold" grpId="0" nodeType="clickEffect">
                                  <p:stCondLst>
                                    <p:cond delay="0"/>
                                  </p:stCondLst>
                                  <p:childTnLst>
                                    <p:set>
                                      <p:cBhvr>
                                        <p:cTn id="21" dur="1" fill="hold">
                                          <p:stCondLst>
                                            <p:cond delay="0"/>
                                          </p:stCondLst>
                                        </p:cTn>
                                        <p:tgtEl>
                                          <p:spTgt spid="2693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9314" grpId="0"/>
      <p:bldP spid="269316" grpId="0"/>
      <p:bldP spid="269317" grpId="0"/>
      <p:bldP spid="269320"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0338" name="Rectangle 2"/>
          <p:cNvSpPr>
            <a:spLocks noGrp="1" noRot="1" noChangeArrowheads="1"/>
          </p:cNvSpPr>
          <p:nvPr>
            <p:ph type="title"/>
          </p:nvPr>
        </p:nvSpPr>
        <p:spPr>
          <a:xfrm>
            <a:off x="467544" y="548680"/>
            <a:ext cx="8229600" cy="1066800"/>
          </a:xfrm>
        </p:spPr>
        <p:txBody>
          <a:bodyPr>
            <a:normAutofit/>
          </a:bodyPr>
          <a:lstStyle/>
          <a:p>
            <a:r>
              <a:rPr lang="en-US" sz="3600" dirty="0" smtClean="0"/>
              <a:t>Markets move toward equilibrium</a:t>
            </a:r>
          </a:p>
        </p:txBody>
      </p:sp>
      <p:sp>
        <p:nvSpPr>
          <p:cNvPr id="270339" name="Rectangle 3"/>
          <p:cNvSpPr>
            <a:spLocks noGrp="1" noChangeArrowheads="1"/>
          </p:cNvSpPr>
          <p:nvPr>
            <p:ph idx="1"/>
          </p:nvPr>
        </p:nvSpPr>
        <p:spPr>
          <a:xfrm>
            <a:off x="467544" y="1772816"/>
            <a:ext cx="8229600" cy="4325112"/>
          </a:xfrm>
        </p:spPr>
        <p:txBody>
          <a:bodyPr>
            <a:normAutofit/>
          </a:bodyPr>
          <a:lstStyle/>
          <a:p>
            <a:pPr marL="0" indent="3175">
              <a:tabLst>
                <a:tab pos="457200" algn="l"/>
              </a:tabLst>
            </a:pPr>
            <a:r>
              <a:rPr lang="en-US" sz="2400" dirty="0" smtClean="0">
                <a:latin typeface="+mj-lt"/>
              </a:rPr>
              <a:t>An economic situation is in </a:t>
            </a:r>
            <a:r>
              <a:rPr lang="en-US" sz="2400" b="1" dirty="0" smtClean="0">
                <a:latin typeface="+mj-lt"/>
              </a:rPr>
              <a:t>equilibrium </a:t>
            </a:r>
            <a:r>
              <a:rPr lang="en-US" sz="2400" dirty="0" smtClean="0">
                <a:latin typeface="+mj-lt"/>
              </a:rPr>
              <a:t>when no individual would be better off doing something different</a:t>
            </a:r>
          </a:p>
          <a:p>
            <a:pPr marL="0" indent="3175">
              <a:tabLst>
                <a:tab pos="457200" algn="l"/>
              </a:tabLst>
            </a:pPr>
            <a:endParaRPr lang="en-US" sz="2400" dirty="0" smtClean="0">
              <a:latin typeface="+mj-lt"/>
            </a:endParaRPr>
          </a:p>
          <a:p>
            <a:pPr marL="0" indent="3175">
              <a:tabLst>
                <a:tab pos="457200" algn="l"/>
              </a:tabLst>
            </a:pPr>
            <a:r>
              <a:rPr lang="en-US" sz="2400" dirty="0" smtClean="0">
                <a:latin typeface="+mj-lt"/>
              </a:rPr>
              <a:t>Any time there is a change, the economy will move to a new equilibrium</a:t>
            </a:r>
          </a:p>
          <a:p>
            <a:pPr marL="0" indent="3175">
              <a:tabLst>
                <a:tab pos="457200" algn="l"/>
              </a:tabLst>
            </a:pPr>
            <a:endParaRPr lang="en-US" sz="2400" dirty="0" smtClean="0">
              <a:latin typeface="+mj-lt"/>
            </a:endParaRPr>
          </a:p>
          <a:p>
            <a:pPr marL="746125" lvl="1">
              <a:tabLst>
                <a:tab pos="457200" algn="l"/>
              </a:tabLst>
            </a:pPr>
            <a:r>
              <a:rPr lang="en-US" sz="2400" dirty="0" smtClean="0">
                <a:latin typeface="+mj-lt"/>
              </a:rPr>
              <a:t>Example what happens when a new checkout line opens at a busy supermarket?</a:t>
            </a:r>
          </a:p>
        </p:txBody>
      </p:sp>
    </p:spTree>
    <p:extLst>
      <p:ext uri="{BB962C8B-B14F-4D97-AF65-F5344CB8AC3E}">
        <p14:creationId xmlns:p14="http://schemas.microsoft.com/office/powerpoint/2010/main" val="403736232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1362" name="Rectangle 2"/>
          <p:cNvSpPr>
            <a:spLocks noGrp="1" noRot="1" noChangeArrowheads="1"/>
          </p:cNvSpPr>
          <p:nvPr>
            <p:ph type="title"/>
          </p:nvPr>
        </p:nvSpPr>
        <p:spPr>
          <a:xfrm>
            <a:off x="395536" y="836712"/>
            <a:ext cx="8229600" cy="1066800"/>
          </a:xfrm>
        </p:spPr>
        <p:txBody>
          <a:bodyPr>
            <a:noAutofit/>
          </a:bodyPr>
          <a:lstStyle/>
          <a:p>
            <a:pPr algn="l"/>
            <a:r>
              <a:rPr lang="en-US" sz="2800" dirty="0" smtClean="0"/>
              <a:t>Resources should be used as efficiently as possible to achieve society’s goals</a:t>
            </a:r>
          </a:p>
        </p:txBody>
      </p:sp>
      <p:sp>
        <p:nvSpPr>
          <p:cNvPr id="271363" name="Rectangle 3"/>
          <p:cNvSpPr>
            <a:spLocks noGrp="1" noChangeArrowheads="1"/>
          </p:cNvSpPr>
          <p:nvPr>
            <p:ph idx="1"/>
          </p:nvPr>
        </p:nvSpPr>
        <p:spPr/>
        <p:txBody>
          <a:bodyPr>
            <a:normAutofit/>
          </a:bodyPr>
          <a:lstStyle/>
          <a:p>
            <a:pPr marL="0" indent="3175"/>
            <a:r>
              <a:rPr lang="en-US" sz="2400" dirty="0" smtClean="0">
                <a:latin typeface="+mj-lt"/>
              </a:rPr>
              <a:t>An economy is </a:t>
            </a:r>
            <a:r>
              <a:rPr lang="en-US" sz="2400" b="1" dirty="0" smtClean="0">
                <a:latin typeface="+mj-lt"/>
              </a:rPr>
              <a:t>efficient </a:t>
            </a:r>
            <a:r>
              <a:rPr lang="en-US" sz="2400" dirty="0" smtClean="0">
                <a:latin typeface="+mj-lt"/>
              </a:rPr>
              <a:t>if it takes all opportunities to make some people better off without making other people worse off</a:t>
            </a:r>
          </a:p>
          <a:p>
            <a:pPr marL="0" indent="3175"/>
            <a:r>
              <a:rPr lang="en-US" sz="2400" dirty="0" smtClean="0">
                <a:latin typeface="+mj-lt"/>
              </a:rPr>
              <a:t>Should economic policy makers always strive to achieve economic efficiency?</a:t>
            </a:r>
          </a:p>
          <a:p>
            <a:pPr marL="0" indent="3175"/>
            <a:endParaRPr lang="en-US" sz="2400" dirty="0" smtClean="0">
              <a:latin typeface="+mj-lt"/>
            </a:endParaRPr>
          </a:p>
          <a:p>
            <a:pPr marL="0" indent="0">
              <a:buNone/>
            </a:pPr>
            <a:r>
              <a:rPr lang="en-US" sz="2400" b="1" dirty="0" smtClean="0">
                <a:latin typeface="+mj-lt"/>
              </a:rPr>
              <a:t>Equity </a:t>
            </a:r>
            <a:endParaRPr lang="en-US" sz="2400" dirty="0" smtClean="0">
              <a:latin typeface="+mj-lt"/>
            </a:endParaRPr>
          </a:p>
          <a:p>
            <a:pPr marL="342900" indent="-342900"/>
            <a:r>
              <a:rPr lang="en-US" sz="2400" dirty="0" smtClean="0">
                <a:latin typeface="+mj-lt"/>
              </a:rPr>
              <a:t>everyone gets his or her fair share</a:t>
            </a:r>
          </a:p>
          <a:p>
            <a:pPr marL="342900" indent="-342900"/>
            <a:r>
              <a:rPr lang="en-US" sz="2400" dirty="0" smtClean="0">
                <a:latin typeface="+mj-lt"/>
              </a:rPr>
              <a:t>Since people can disagree about what’s “fair,” equity isn’t as well-defined a concept as efficiency</a:t>
            </a:r>
          </a:p>
        </p:txBody>
      </p:sp>
    </p:spTree>
    <p:extLst>
      <p:ext uri="{BB962C8B-B14F-4D97-AF65-F5344CB8AC3E}">
        <p14:creationId xmlns:p14="http://schemas.microsoft.com/office/powerpoint/2010/main" val="308334665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47" name="Text Box 27"/>
          <p:cNvSpPr txBox="1">
            <a:spLocks noChangeArrowheads="1"/>
          </p:cNvSpPr>
          <p:nvPr/>
        </p:nvSpPr>
        <p:spPr bwMode="auto">
          <a:xfrm>
            <a:off x="395536" y="476672"/>
            <a:ext cx="7204075" cy="129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0" hangingPunct="0"/>
            <a:endParaRPr lang="en-CA" sz="4000" dirty="0"/>
          </a:p>
        </p:txBody>
      </p:sp>
      <p:sp>
        <p:nvSpPr>
          <p:cNvPr id="2" name="Title 1"/>
          <p:cNvSpPr>
            <a:spLocks noGrp="1"/>
          </p:cNvSpPr>
          <p:nvPr>
            <p:ph type="title"/>
          </p:nvPr>
        </p:nvSpPr>
        <p:spPr>
          <a:xfrm>
            <a:off x="395536" y="590972"/>
            <a:ext cx="8229600" cy="1066800"/>
          </a:xfrm>
        </p:spPr>
        <p:txBody>
          <a:bodyPr>
            <a:normAutofit fontScale="90000"/>
          </a:bodyPr>
          <a:lstStyle/>
          <a:p>
            <a:r>
              <a:rPr lang="en-CA" altLang="zh-CN" dirty="0">
                <a:ea typeface="SimSun" pitchFamily="2" charset="-122"/>
              </a:rPr>
              <a:t>Efficiency</a:t>
            </a:r>
            <a:r>
              <a:rPr lang="en-CA" dirty="0"/>
              <a:t/>
            </a:r>
            <a:br>
              <a:rPr lang="en-CA" dirty="0"/>
            </a:br>
            <a:endParaRPr lang="th-TH" dirty="0"/>
          </a:p>
        </p:txBody>
      </p:sp>
      <p:sp>
        <p:nvSpPr>
          <p:cNvPr id="3" name="Content Placeholder 2"/>
          <p:cNvSpPr>
            <a:spLocks noGrp="1"/>
          </p:cNvSpPr>
          <p:nvPr>
            <p:ph idx="1"/>
          </p:nvPr>
        </p:nvSpPr>
        <p:spPr>
          <a:xfrm>
            <a:off x="395536" y="1772072"/>
            <a:ext cx="8229600" cy="4325112"/>
          </a:xfrm>
        </p:spPr>
        <p:txBody>
          <a:bodyPr>
            <a:normAutofit/>
          </a:bodyPr>
          <a:lstStyle/>
          <a:p>
            <a:r>
              <a:rPr lang="en-US" sz="2400" dirty="0" smtClean="0">
                <a:latin typeface="+mj-lt"/>
              </a:rPr>
              <a:t>the </a:t>
            </a:r>
            <a:r>
              <a:rPr lang="en-US" sz="2400" dirty="0">
                <a:latin typeface="+mj-lt"/>
              </a:rPr>
              <a:t>resources are organized so as to produce the largest possible amount of the goods and services that people want to purchase</a:t>
            </a:r>
          </a:p>
          <a:p>
            <a:endParaRPr lang="th-TH" sz="2400" dirty="0">
              <a:latin typeface="+mj-lt"/>
            </a:endParaRPr>
          </a:p>
        </p:txBody>
      </p:sp>
    </p:spTree>
    <p:extLst>
      <p:ext uri="{BB962C8B-B14F-4D97-AF65-F5344CB8AC3E}">
        <p14:creationId xmlns:p14="http://schemas.microsoft.com/office/powerpoint/2010/main" val="19752689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2386" name="Rectangle 2"/>
          <p:cNvSpPr>
            <a:spLocks noGrp="1" noRot="1" noChangeArrowheads="1"/>
          </p:cNvSpPr>
          <p:nvPr>
            <p:ph type="title"/>
          </p:nvPr>
        </p:nvSpPr>
        <p:spPr>
          <a:xfrm>
            <a:off x="467544" y="620688"/>
            <a:ext cx="8229600" cy="1066800"/>
          </a:xfrm>
        </p:spPr>
        <p:txBody>
          <a:bodyPr>
            <a:normAutofit/>
          </a:bodyPr>
          <a:lstStyle/>
          <a:p>
            <a:pPr algn="l"/>
            <a:r>
              <a:rPr lang="en-US" dirty="0" smtClean="0"/>
              <a:t>Efficiency vs. Equity</a:t>
            </a:r>
          </a:p>
        </p:txBody>
      </p:sp>
      <p:sp>
        <p:nvSpPr>
          <p:cNvPr id="272387" name="Rectangle 3"/>
          <p:cNvSpPr>
            <a:spLocks noGrp="1" noChangeArrowheads="1"/>
          </p:cNvSpPr>
          <p:nvPr>
            <p:ph idx="1"/>
          </p:nvPr>
        </p:nvSpPr>
        <p:spPr>
          <a:xfrm>
            <a:off x="323528" y="1844824"/>
            <a:ext cx="8229600" cy="4325112"/>
          </a:xfrm>
        </p:spPr>
        <p:txBody>
          <a:bodyPr>
            <a:normAutofit/>
          </a:bodyPr>
          <a:lstStyle/>
          <a:p>
            <a:pPr marL="0" indent="349250"/>
            <a:r>
              <a:rPr lang="en-US" sz="2400" dirty="0" smtClean="0">
                <a:latin typeface="+mj-lt"/>
              </a:rPr>
              <a:t>Example Handicapped-designated parking spaces in a busy parking lot</a:t>
            </a:r>
          </a:p>
          <a:p>
            <a:pPr marL="0" indent="349250">
              <a:buFont typeface="Wingdings" pitchFamily="2" charset="2"/>
              <a:buNone/>
            </a:pPr>
            <a:r>
              <a:rPr lang="en-US" sz="2400" dirty="0" smtClean="0">
                <a:latin typeface="+mj-lt"/>
              </a:rPr>
              <a:t>A conflict between:</a:t>
            </a:r>
          </a:p>
          <a:p>
            <a:pPr marL="0" indent="349250"/>
            <a:r>
              <a:rPr lang="en-US" sz="2400" b="1" i="1" dirty="0" smtClean="0">
                <a:latin typeface="+mj-lt"/>
              </a:rPr>
              <a:t>equity</a:t>
            </a:r>
            <a:r>
              <a:rPr lang="en-US" sz="2400" dirty="0" smtClean="0">
                <a:latin typeface="+mj-lt"/>
              </a:rPr>
              <a:t>, making life “fairer” for handicapped people, and </a:t>
            </a:r>
          </a:p>
          <a:p>
            <a:pPr marL="0" indent="349250"/>
            <a:r>
              <a:rPr lang="en-US" sz="2400" b="1" i="1" dirty="0" smtClean="0">
                <a:latin typeface="+mj-lt"/>
              </a:rPr>
              <a:t>efficiency</a:t>
            </a:r>
            <a:r>
              <a:rPr lang="en-US" sz="2400" dirty="0" smtClean="0">
                <a:latin typeface="+mj-lt"/>
              </a:rPr>
              <a:t>, making sure that all opportunities to make people better off have been fully exploited by never letting parking spaces go unused</a:t>
            </a:r>
          </a:p>
          <a:p>
            <a:pPr marL="0" indent="0">
              <a:buNone/>
            </a:pPr>
            <a:endParaRPr lang="en-US" sz="2400" dirty="0" smtClean="0">
              <a:latin typeface="+mj-lt"/>
            </a:endParaRPr>
          </a:p>
          <a:p>
            <a:pPr marL="0" indent="349250"/>
            <a:r>
              <a:rPr lang="en-US" sz="2400" dirty="0" smtClean="0">
                <a:latin typeface="+mj-lt"/>
              </a:rPr>
              <a:t>How far policy makers should go in promoting equity over efficiency?</a:t>
            </a:r>
          </a:p>
        </p:txBody>
      </p:sp>
    </p:spTree>
    <p:extLst>
      <p:ext uri="{BB962C8B-B14F-4D97-AF65-F5344CB8AC3E}">
        <p14:creationId xmlns:p14="http://schemas.microsoft.com/office/powerpoint/2010/main" val="124961645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3410" name="Rectangle 2"/>
          <p:cNvSpPr>
            <a:spLocks noGrp="1" noRot="1" noChangeArrowheads="1"/>
          </p:cNvSpPr>
          <p:nvPr>
            <p:ph type="title"/>
          </p:nvPr>
        </p:nvSpPr>
        <p:spPr>
          <a:xfrm>
            <a:off x="395536" y="692696"/>
            <a:ext cx="8229600" cy="1066800"/>
          </a:xfrm>
        </p:spPr>
        <p:txBody>
          <a:bodyPr>
            <a:normAutofit/>
          </a:bodyPr>
          <a:lstStyle/>
          <a:p>
            <a:pPr algn="l"/>
            <a:r>
              <a:rPr lang="en-US" dirty="0" smtClean="0"/>
              <a:t>Markets usually lead to efficiency</a:t>
            </a:r>
          </a:p>
        </p:txBody>
      </p:sp>
      <p:sp>
        <p:nvSpPr>
          <p:cNvPr id="273411" name="Rectangle 3"/>
          <p:cNvSpPr>
            <a:spLocks noGrp="1" noChangeArrowheads="1"/>
          </p:cNvSpPr>
          <p:nvPr>
            <p:ph idx="1"/>
          </p:nvPr>
        </p:nvSpPr>
        <p:spPr/>
        <p:txBody>
          <a:bodyPr>
            <a:normAutofit/>
          </a:bodyPr>
          <a:lstStyle/>
          <a:p>
            <a:pPr marL="0" indent="3175"/>
            <a:r>
              <a:rPr lang="en-US" sz="2400" dirty="0" smtClean="0">
                <a:latin typeface="+mj-lt"/>
              </a:rPr>
              <a:t>The incentives built into a market economy already ensure that resources are usually put to good use</a:t>
            </a:r>
            <a:endParaRPr lang="en-US" sz="2400" dirty="0">
              <a:latin typeface="+mj-lt"/>
            </a:endParaRPr>
          </a:p>
          <a:p>
            <a:pPr marL="0" indent="3175"/>
            <a:endParaRPr lang="en-US" sz="2400" dirty="0" smtClean="0">
              <a:latin typeface="+mj-lt"/>
            </a:endParaRPr>
          </a:p>
          <a:p>
            <a:pPr marL="0" indent="3175"/>
            <a:r>
              <a:rPr lang="en-US" sz="2400" dirty="0" smtClean="0">
                <a:latin typeface="+mj-lt"/>
              </a:rPr>
              <a:t>Opportunities to make people better off are not wasted</a:t>
            </a:r>
          </a:p>
          <a:p>
            <a:pPr marL="0" indent="3175"/>
            <a:endParaRPr lang="en-US" sz="2400" dirty="0" smtClean="0">
              <a:latin typeface="+mj-lt"/>
            </a:endParaRPr>
          </a:p>
          <a:p>
            <a:pPr marL="0" indent="3175"/>
            <a:r>
              <a:rPr lang="en-US" sz="2400" dirty="0" smtClean="0">
                <a:latin typeface="+mj-lt"/>
              </a:rPr>
              <a:t>Exceptions: </a:t>
            </a:r>
            <a:r>
              <a:rPr lang="en-US" sz="2400" i="1" dirty="0" smtClean="0">
                <a:latin typeface="+mj-lt"/>
              </a:rPr>
              <a:t>market failure</a:t>
            </a:r>
            <a:r>
              <a:rPr lang="en-US" sz="2400" dirty="0" smtClean="0">
                <a:latin typeface="+mj-lt"/>
              </a:rPr>
              <a:t>, the individual pursuit of self-interest found in markets makes society worse off </a:t>
            </a:r>
          </a:p>
          <a:p>
            <a:pPr marL="0" indent="3175">
              <a:buFont typeface="Wingdings" pitchFamily="2" charset="2"/>
              <a:buNone/>
            </a:pPr>
            <a:r>
              <a:rPr lang="en-US" sz="2400" dirty="0" smtClean="0">
                <a:latin typeface="+mj-lt"/>
                <a:sym typeface="Wingdings" pitchFamily="2" charset="2"/>
              </a:rPr>
              <a:t>	</a:t>
            </a:r>
            <a:r>
              <a:rPr lang="en-US" sz="2400" dirty="0" smtClean="0">
                <a:latin typeface="+mj-lt"/>
              </a:rPr>
              <a:t> the market outcome is inefficient</a:t>
            </a:r>
          </a:p>
          <a:p>
            <a:pPr marL="0" indent="3175"/>
            <a:endParaRPr lang="en-US" sz="2400" dirty="0" smtClean="0">
              <a:latin typeface="+mj-lt"/>
            </a:endParaRPr>
          </a:p>
        </p:txBody>
      </p:sp>
    </p:spTree>
    <p:extLst>
      <p:ext uri="{BB962C8B-B14F-4D97-AF65-F5344CB8AC3E}">
        <p14:creationId xmlns:p14="http://schemas.microsoft.com/office/powerpoint/2010/main" val="232817132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4434" name="Rectangle 2"/>
          <p:cNvSpPr>
            <a:spLocks noGrp="1" noRot="1" noChangeArrowheads="1"/>
          </p:cNvSpPr>
          <p:nvPr>
            <p:ph type="title"/>
          </p:nvPr>
        </p:nvSpPr>
        <p:spPr>
          <a:xfrm>
            <a:off x="323528" y="692696"/>
            <a:ext cx="8229600" cy="1066800"/>
          </a:xfrm>
        </p:spPr>
        <p:txBody>
          <a:bodyPr/>
          <a:lstStyle/>
          <a:p>
            <a:pPr algn="l"/>
            <a:r>
              <a:rPr lang="en-US" sz="3200" dirty="0" smtClean="0"/>
              <a:t>When markets don’t achieve efficiency</a:t>
            </a:r>
          </a:p>
        </p:txBody>
      </p:sp>
      <p:sp>
        <p:nvSpPr>
          <p:cNvPr id="274435" name="Rectangle 3"/>
          <p:cNvSpPr>
            <a:spLocks noGrp="1" noChangeArrowheads="1"/>
          </p:cNvSpPr>
          <p:nvPr>
            <p:ph idx="1"/>
          </p:nvPr>
        </p:nvSpPr>
        <p:spPr/>
        <p:txBody>
          <a:bodyPr>
            <a:normAutofit lnSpcReduction="10000"/>
          </a:bodyPr>
          <a:lstStyle/>
          <a:p>
            <a:pPr marL="0" indent="233363"/>
            <a:r>
              <a:rPr lang="en-US" sz="2400" dirty="0" smtClean="0">
                <a:latin typeface="+mj-lt"/>
              </a:rPr>
              <a:t>Why do markets fail?</a:t>
            </a:r>
          </a:p>
          <a:p>
            <a:pPr marL="0" indent="233363"/>
            <a:endParaRPr lang="en-US" sz="2400" dirty="0" smtClean="0">
              <a:latin typeface="+mj-lt"/>
            </a:endParaRPr>
          </a:p>
          <a:p>
            <a:pPr marL="0" indent="233363"/>
            <a:r>
              <a:rPr lang="en-US" sz="2400" dirty="0" smtClean="0">
                <a:latin typeface="+mj-lt"/>
              </a:rPr>
              <a:t>Individual actions have </a:t>
            </a:r>
            <a:r>
              <a:rPr lang="en-US" sz="2400" i="1" dirty="0" smtClean="0">
                <a:latin typeface="+mj-lt"/>
              </a:rPr>
              <a:t>side effects </a:t>
            </a:r>
            <a:r>
              <a:rPr lang="en-US" sz="2400" dirty="0" smtClean="0">
                <a:latin typeface="+mj-lt"/>
              </a:rPr>
              <a:t>not taken into account by the market (externalities)</a:t>
            </a:r>
          </a:p>
          <a:p>
            <a:pPr marL="0" indent="233363"/>
            <a:endParaRPr lang="en-US" sz="2400" dirty="0" smtClean="0">
              <a:latin typeface="+mj-lt"/>
            </a:endParaRPr>
          </a:p>
          <a:p>
            <a:pPr marL="0" indent="233363"/>
            <a:r>
              <a:rPr lang="en-US" sz="2400" dirty="0" smtClean="0">
                <a:latin typeface="+mj-lt"/>
              </a:rPr>
              <a:t>One party prevents mutually beneficial trades from occurring in the attempt to capture a greater share of resources for itself</a:t>
            </a:r>
          </a:p>
          <a:p>
            <a:pPr marL="0" indent="233363"/>
            <a:endParaRPr lang="en-US" sz="2400" dirty="0" smtClean="0">
              <a:latin typeface="+mj-lt"/>
            </a:endParaRPr>
          </a:p>
          <a:p>
            <a:pPr marL="0" indent="233363"/>
            <a:r>
              <a:rPr lang="en-US" sz="2400" dirty="0" smtClean="0">
                <a:latin typeface="+mj-lt"/>
              </a:rPr>
              <a:t>Some goods cannot be efficiently management by markets</a:t>
            </a:r>
          </a:p>
          <a:p>
            <a:pPr marL="0" indent="233363"/>
            <a:endParaRPr lang="en-US" sz="2400" dirty="0" smtClean="0">
              <a:latin typeface="+mj-lt"/>
            </a:endParaRPr>
          </a:p>
        </p:txBody>
      </p:sp>
    </p:spTree>
    <p:extLst>
      <p:ext uri="{BB962C8B-B14F-4D97-AF65-F5344CB8AC3E}">
        <p14:creationId xmlns:p14="http://schemas.microsoft.com/office/powerpoint/2010/main" val="107736482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2114" name="Rectangle 2"/>
          <p:cNvSpPr>
            <a:spLocks noGrp="1" noRot="1" noChangeArrowheads="1"/>
          </p:cNvSpPr>
          <p:nvPr>
            <p:ph type="title"/>
          </p:nvPr>
        </p:nvSpPr>
        <p:spPr>
          <a:xfrm>
            <a:off x="323528" y="692696"/>
            <a:ext cx="8229600" cy="1066800"/>
          </a:xfrm>
        </p:spPr>
        <p:txBody>
          <a:bodyPr/>
          <a:lstStyle/>
          <a:p>
            <a:pPr algn="l"/>
            <a:r>
              <a:rPr lang="en-US" sz="2800" dirty="0" smtClean="0"/>
              <a:t>Trade-offs: The Production Possibility Frontier</a:t>
            </a:r>
          </a:p>
        </p:txBody>
      </p:sp>
      <p:sp>
        <p:nvSpPr>
          <p:cNvPr id="602115" name="Rectangle 3"/>
          <p:cNvSpPr>
            <a:spLocks noGrp="1" noChangeArrowheads="1"/>
          </p:cNvSpPr>
          <p:nvPr>
            <p:ph idx="1"/>
          </p:nvPr>
        </p:nvSpPr>
        <p:spPr>
          <a:xfrm>
            <a:off x="395536" y="1916832"/>
            <a:ext cx="8229600" cy="4325112"/>
          </a:xfrm>
        </p:spPr>
        <p:txBody>
          <a:bodyPr>
            <a:normAutofit/>
          </a:bodyPr>
          <a:lstStyle/>
          <a:p>
            <a:pPr marL="0" indent="3175"/>
            <a:r>
              <a:rPr lang="en-US" sz="2400" b="1" dirty="0" smtClean="0"/>
              <a:t> </a:t>
            </a:r>
            <a:r>
              <a:rPr lang="en-US" sz="2400" dirty="0" smtClean="0"/>
              <a:t>illustrates the trade-offs facing an economy that produces only two goods</a:t>
            </a:r>
          </a:p>
          <a:p>
            <a:pPr marL="0" indent="0">
              <a:buNone/>
            </a:pPr>
            <a:endParaRPr lang="en-US" sz="2400" dirty="0" smtClean="0"/>
          </a:p>
          <a:p>
            <a:pPr marL="0" indent="3175"/>
            <a:r>
              <a:rPr lang="en-US" sz="2400" dirty="0" smtClean="0"/>
              <a:t>shows the maximum quantity of one good that can be produced for any given production of the other</a:t>
            </a:r>
          </a:p>
          <a:p>
            <a:pPr marL="0" indent="3175"/>
            <a:endParaRPr lang="en-US" sz="2400" dirty="0" smtClean="0"/>
          </a:p>
          <a:p>
            <a:pPr marL="0" indent="3175"/>
            <a:r>
              <a:rPr lang="en-US" sz="2400" dirty="0" smtClean="0"/>
              <a:t>improves our understanding of trade-offs by considering a simplified economy that produces only two goods by showing this trade-off graphically</a:t>
            </a:r>
          </a:p>
          <a:p>
            <a:pPr marL="0" indent="3175"/>
            <a:endParaRPr lang="en-US" sz="2400" dirty="0" smtClean="0"/>
          </a:p>
          <a:p>
            <a:pPr marL="0" indent="3175"/>
            <a:endParaRPr lang="en-US" sz="2400" dirty="0" smtClean="0"/>
          </a:p>
        </p:txBody>
      </p:sp>
    </p:spTree>
    <p:extLst>
      <p:ext uri="{BB962C8B-B14F-4D97-AF65-F5344CB8AC3E}">
        <p14:creationId xmlns:p14="http://schemas.microsoft.com/office/powerpoint/2010/main" val="286897171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8738" name="Rectangle 2"/>
          <p:cNvSpPr>
            <a:spLocks noGrp="1" noRot="1" noChangeArrowheads="1"/>
          </p:cNvSpPr>
          <p:nvPr>
            <p:ph type="title"/>
          </p:nvPr>
        </p:nvSpPr>
        <p:spPr>
          <a:xfrm>
            <a:off x="457200" y="188640"/>
            <a:ext cx="8229600" cy="1143000"/>
          </a:xfrm>
        </p:spPr>
        <p:txBody>
          <a:bodyPr>
            <a:normAutofit/>
          </a:bodyPr>
          <a:lstStyle/>
          <a:p>
            <a:pPr algn="l"/>
            <a:r>
              <a:rPr lang="en-US" dirty="0" smtClean="0"/>
              <a:t>The Production Possibility Frontier</a:t>
            </a:r>
          </a:p>
        </p:txBody>
      </p:sp>
      <p:sp>
        <p:nvSpPr>
          <p:cNvPr id="628741" name="Freeform 5"/>
          <p:cNvSpPr>
            <a:spLocks/>
          </p:cNvSpPr>
          <p:nvPr/>
        </p:nvSpPr>
        <p:spPr bwMode="auto">
          <a:xfrm>
            <a:off x="1498600" y="2403475"/>
            <a:ext cx="4487863" cy="3313113"/>
          </a:xfrm>
          <a:custGeom>
            <a:avLst/>
            <a:gdLst>
              <a:gd name="T0" fmla="*/ 0 w 633"/>
              <a:gd name="T1" fmla="*/ 488 h 488"/>
              <a:gd name="T2" fmla="*/ 0 w 633"/>
              <a:gd name="T3" fmla="*/ 0 h 488"/>
              <a:gd name="T4" fmla="*/ 633 w 633"/>
              <a:gd name="T5" fmla="*/ 488 h 488"/>
              <a:gd name="T6" fmla="*/ 0 w 633"/>
              <a:gd name="T7" fmla="*/ 488 h 488"/>
            </a:gdLst>
            <a:ahLst/>
            <a:cxnLst>
              <a:cxn ang="0">
                <a:pos x="T0" y="T1"/>
              </a:cxn>
              <a:cxn ang="0">
                <a:pos x="T2" y="T3"/>
              </a:cxn>
              <a:cxn ang="0">
                <a:pos x="T4" y="T5"/>
              </a:cxn>
              <a:cxn ang="0">
                <a:pos x="T6" y="T7"/>
              </a:cxn>
            </a:cxnLst>
            <a:rect l="0" t="0" r="r" b="b"/>
            <a:pathLst>
              <a:path w="633" h="488">
                <a:moveTo>
                  <a:pt x="0" y="488"/>
                </a:moveTo>
                <a:cubicBezTo>
                  <a:pt x="0" y="485"/>
                  <a:pt x="0" y="0"/>
                  <a:pt x="0" y="0"/>
                </a:cubicBezTo>
                <a:cubicBezTo>
                  <a:pt x="633" y="488"/>
                  <a:pt x="633" y="488"/>
                  <a:pt x="633" y="488"/>
                </a:cubicBezTo>
                <a:lnTo>
                  <a:pt x="0" y="488"/>
                </a:lnTo>
                <a:close/>
              </a:path>
            </a:pathLst>
          </a:custGeom>
          <a:solidFill>
            <a:srgbClr val="C7D6E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28742" name="Line 6"/>
          <p:cNvSpPr>
            <a:spLocks noChangeShapeType="1"/>
          </p:cNvSpPr>
          <p:nvPr/>
        </p:nvSpPr>
        <p:spPr bwMode="auto">
          <a:xfrm>
            <a:off x="1498600" y="4794250"/>
            <a:ext cx="190500" cy="0"/>
          </a:xfrm>
          <a:prstGeom prst="line">
            <a:avLst/>
          </a:prstGeom>
          <a:noFill/>
          <a:ln w="6350">
            <a:solidFill>
              <a:srgbClr val="000000"/>
            </a:solidFill>
            <a:miter lim="800000"/>
            <a:headEnd/>
            <a:tailEnd/>
          </a:ln>
          <a:extLst>
            <a:ext uri="{909E8E84-426E-40DD-AFC4-6F175D3DCCD1}">
              <a14:hiddenFill xmlns:a14="http://schemas.microsoft.com/office/drawing/2010/main">
                <a:noFill/>
              </a14:hiddenFill>
            </a:ext>
          </a:extLst>
        </p:spPr>
        <p:txBody>
          <a:bodyPr/>
          <a:lstStyle/>
          <a:p>
            <a:endParaRPr lang="th-TH"/>
          </a:p>
        </p:txBody>
      </p:sp>
      <p:sp>
        <p:nvSpPr>
          <p:cNvPr id="628743" name="Line 7"/>
          <p:cNvSpPr>
            <a:spLocks noChangeShapeType="1"/>
          </p:cNvSpPr>
          <p:nvPr/>
        </p:nvSpPr>
        <p:spPr bwMode="auto">
          <a:xfrm flipV="1">
            <a:off x="4746625" y="5527675"/>
            <a:ext cx="0" cy="188913"/>
          </a:xfrm>
          <a:prstGeom prst="line">
            <a:avLst/>
          </a:prstGeom>
          <a:noFill/>
          <a:ln w="6350">
            <a:solidFill>
              <a:srgbClr val="000000"/>
            </a:solidFill>
            <a:miter lim="800000"/>
            <a:headEnd/>
            <a:tailEnd/>
          </a:ln>
          <a:extLst>
            <a:ext uri="{909E8E84-426E-40DD-AFC4-6F175D3DCCD1}">
              <a14:hiddenFill xmlns:a14="http://schemas.microsoft.com/office/drawing/2010/main">
                <a:noFill/>
              </a14:hiddenFill>
            </a:ext>
          </a:extLst>
        </p:spPr>
        <p:txBody>
          <a:bodyPr/>
          <a:lstStyle/>
          <a:p>
            <a:endParaRPr lang="th-TH"/>
          </a:p>
        </p:txBody>
      </p:sp>
      <p:sp>
        <p:nvSpPr>
          <p:cNvPr id="628744" name="Rectangle 8"/>
          <p:cNvSpPr>
            <a:spLocks noChangeArrowheads="1"/>
          </p:cNvSpPr>
          <p:nvPr/>
        </p:nvSpPr>
        <p:spPr bwMode="auto">
          <a:xfrm>
            <a:off x="4603750" y="5748338"/>
            <a:ext cx="180975"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nSpc>
                <a:spcPct val="100000"/>
              </a:lnSpc>
              <a:spcBef>
                <a:spcPct val="0"/>
              </a:spcBef>
              <a:buClrTx/>
              <a:buSzTx/>
              <a:buFontTx/>
              <a:buNone/>
            </a:pPr>
            <a:r>
              <a:rPr lang="en-US" sz="1400">
                <a:solidFill>
                  <a:srgbClr val="000000"/>
                </a:solidFill>
                <a:latin typeface="Myriad Pro" pitchFamily="34" charset="0"/>
                <a:cs typeface="Arial" pitchFamily="34" charset="0"/>
              </a:rPr>
              <a:t>28</a:t>
            </a:r>
            <a:endParaRPr lang="en-US" sz="1400">
              <a:cs typeface="Arial" pitchFamily="34" charset="0"/>
            </a:endParaRPr>
          </a:p>
        </p:txBody>
      </p:sp>
      <p:sp>
        <p:nvSpPr>
          <p:cNvPr id="628745" name="Rectangle 9"/>
          <p:cNvSpPr>
            <a:spLocks noChangeArrowheads="1"/>
          </p:cNvSpPr>
          <p:nvPr/>
        </p:nvSpPr>
        <p:spPr bwMode="auto">
          <a:xfrm>
            <a:off x="3614738" y="5748338"/>
            <a:ext cx="180975"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nSpc>
                <a:spcPct val="100000"/>
              </a:lnSpc>
              <a:spcBef>
                <a:spcPct val="0"/>
              </a:spcBef>
              <a:buClrTx/>
              <a:buSzTx/>
              <a:buFontTx/>
              <a:buNone/>
            </a:pPr>
            <a:r>
              <a:rPr lang="en-US" sz="1400">
                <a:solidFill>
                  <a:srgbClr val="000000"/>
                </a:solidFill>
                <a:latin typeface="Myriad Pro" pitchFamily="34" charset="0"/>
                <a:cs typeface="Arial" pitchFamily="34" charset="0"/>
              </a:rPr>
              <a:t>20</a:t>
            </a:r>
            <a:endParaRPr lang="en-US" sz="1400">
              <a:cs typeface="Arial" pitchFamily="34" charset="0"/>
            </a:endParaRPr>
          </a:p>
        </p:txBody>
      </p:sp>
      <p:sp>
        <p:nvSpPr>
          <p:cNvPr id="628746" name="Rectangle 10"/>
          <p:cNvSpPr>
            <a:spLocks noChangeArrowheads="1"/>
          </p:cNvSpPr>
          <p:nvPr/>
        </p:nvSpPr>
        <p:spPr bwMode="auto">
          <a:xfrm>
            <a:off x="5856288" y="5748338"/>
            <a:ext cx="180975"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nSpc>
                <a:spcPct val="100000"/>
              </a:lnSpc>
              <a:spcBef>
                <a:spcPct val="0"/>
              </a:spcBef>
              <a:buClrTx/>
              <a:buSzTx/>
              <a:buFontTx/>
              <a:buNone/>
            </a:pPr>
            <a:r>
              <a:rPr lang="en-US" sz="1400">
                <a:solidFill>
                  <a:srgbClr val="000000"/>
                </a:solidFill>
                <a:latin typeface="Myriad Pro" pitchFamily="34" charset="0"/>
                <a:cs typeface="Arial" pitchFamily="34" charset="0"/>
              </a:rPr>
              <a:t>40</a:t>
            </a:r>
            <a:endParaRPr lang="en-US" sz="1400">
              <a:cs typeface="Arial" pitchFamily="34" charset="0"/>
            </a:endParaRPr>
          </a:p>
        </p:txBody>
      </p:sp>
      <p:sp>
        <p:nvSpPr>
          <p:cNvPr id="628747" name="Rectangle 11"/>
          <p:cNvSpPr>
            <a:spLocks noChangeArrowheads="1"/>
          </p:cNvSpPr>
          <p:nvPr/>
        </p:nvSpPr>
        <p:spPr bwMode="auto">
          <a:xfrm>
            <a:off x="1241425" y="5748338"/>
            <a:ext cx="90488"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nSpc>
                <a:spcPct val="100000"/>
              </a:lnSpc>
              <a:spcBef>
                <a:spcPct val="0"/>
              </a:spcBef>
              <a:buClrTx/>
              <a:buSzTx/>
              <a:buFontTx/>
              <a:buNone/>
            </a:pPr>
            <a:r>
              <a:rPr lang="en-US" sz="1400">
                <a:solidFill>
                  <a:srgbClr val="000000"/>
                </a:solidFill>
                <a:latin typeface="Myriad Pro" pitchFamily="34" charset="0"/>
                <a:cs typeface="Arial" pitchFamily="34" charset="0"/>
              </a:rPr>
              <a:t>0</a:t>
            </a:r>
            <a:endParaRPr lang="en-US" sz="1400">
              <a:cs typeface="Arial" pitchFamily="34" charset="0"/>
            </a:endParaRPr>
          </a:p>
        </p:txBody>
      </p:sp>
      <p:sp>
        <p:nvSpPr>
          <p:cNvPr id="628748" name="Rectangle 12"/>
          <p:cNvSpPr>
            <a:spLocks noChangeArrowheads="1"/>
          </p:cNvSpPr>
          <p:nvPr/>
        </p:nvSpPr>
        <p:spPr bwMode="auto">
          <a:xfrm>
            <a:off x="1101725" y="2308225"/>
            <a:ext cx="180975"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nSpc>
                <a:spcPct val="100000"/>
              </a:lnSpc>
              <a:spcBef>
                <a:spcPct val="0"/>
              </a:spcBef>
              <a:buClrTx/>
              <a:buSzTx/>
              <a:buFontTx/>
              <a:buNone/>
            </a:pPr>
            <a:r>
              <a:rPr lang="en-US" sz="1400">
                <a:solidFill>
                  <a:srgbClr val="000000"/>
                </a:solidFill>
                <a:latin typeface="Myriad Pro" pitchFamily="34" charset="0"/>
                <a:cs typeface="Arial" pitchFamily="34" charset="0"/>
              </a:rPr>
              <a:t>30</a:t>
            </a:r>
            <a:endParaRPr lang="en-US" sz="1400">
              <a:cs typeface="Arial" pitchFamily="34" charset="0"/>
            </a:endParaRPr>
          </a:p>
        </p:txBody>
      </p:sp>
      <p:sp>
        <p:nvSpPr>
          <p:cNvPr id="628749" name="Rectangle 13"/>
          <p:cNvSpPr>
            <a:spLocks noChangeArrowheads="1"/>
          </p:cNvSpPr>
          <p:nvPr/>
        </p:nvSpPr>
        <p:spPr bwMode="auto">
          <a:xfrm>
            <a:off x="1241425" y="4641850"/>
            <a:ext cx="90488"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nSpc>
                <a:spcPct val="100000"/>
              </a:lnSpc>
              <a:spcBef>
                <a:spcPct val="0"/>
              </a:spcBef>
              <a:buClrTx/>
              <a:buSzTx/>
              <a:buFontTx/>
              <a:buNone/>
            </a:pPr>
            <a:r>
              <a:rPr lang="en-US" sz="1400">
                <a:solidFill>
                  <a:srgbClr val="000000"/>
                </a:solidFill>
                <a:latin typeface="Myriad Pro" pitchFamily="34" charset="0"/>
                <a:cs typeface="Arial" pitchFamily="34" charset="0"/>
              </a:rPr>
              <a:t>9</a:t>
            </a:r>
            <a:endParaRPr lang="en-US" sz="1400">
              <a:cs typeface="Arial" pitchFamily="34" charset="0"/>
            </a:endParaRPr>
          </a:p>
        </p:txBody>
      </p:sp>
      <p:sp>
        <p:nvSpPr>
          <p:cNvPr id="628750" name="Rectangle 14"/>
          <p:cNvSpPr>
            <a:spLocks noChangeArrowheads="1"/>
          </p:cNvSpPr>
          <p:nvPr/>
        </p:nvSpPr>
        <p:spPr bwMode="auto">
          <a:xfrm>
            <a:off x="1085850" y="3917950"/>
            <a:ext cx="180975"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nSpc>
                <a:spcPct val="100000"/>
              </a:lnSpc>
              <a:spcBef>
                <a:spcPct val="0"/>
              </a:spcBef>
              <a:buClrTx/>
              <a:buSzTx/>
              <a:buFontTx/>
              <a:buNone/>
            </a:pPr>
            <a:r>
              <a:rPr lang="en-US" sz="1400">
                <a:solidFill>
                  <a:srgbClr val="000000"/>
                </a:solidFill>
                <a:latin typeface="Myriad Pro" pitchFamily="34" charset="0"/>
                <a:cs typeface="Arial" pitchFamily="34" charset="0"/>
              </a:rPr>
              <a:t>15</a:t>
            </a:r>
            <a:endParaRPr lang="en-US" sz="1400">
              <a:cs typeface="Arial" pitchFamily="34" charset="0"/>
            </a:endParaRPr>
          </a:p>
        </p:txBody>
      </p:sp>
      <p:sp>
        <p:nvSpPr>
          <p:cNvPr id="628751" name="Rectangle 15"/>
          <p:cNvSpPr>
            <a:spLocks noChangeArrowheads="1"/>
          </p:cNvSpPr>
          <p:nvPr/>
        </p:nvSpPr>
        <p:spPr bwMode="auto">
          <a:xfrm>
            <a:off x="762000" y="914400"/>
            <a:ext cx="1550988"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nSpc>
                <a:spcPct val="100000"/>
              </a:lnSpc>
              <a:spcBef>
                <a:spcPct val="0"/>
              </a:spcBef>
              <a:buClrTx/>
              <a:buSzTx/>
              <a:buFontTx/>
              <a:buNone/>
            </a:pPr>
            <a:r>
              <a:rPr lang="en-US" sz="1400">
                <a:solidFill>
                  <a:srgbClr val="000000"/>
                </a:solidFill>
                <a:latin typeface="Myriad Pro" pitchFamily="34" charset="0"/>
                <a:cs typeface="Arial" pitchFamily="34" charset="0"/>
              </a:rPr>
              <a:t>Quantity of coconuts</a:t>
            </a:r>
            <a:endParaRPr lang="en-US" sz="1400">
              <a:cs typeface="Arial" pitchFamily="34" charset="0"/>
            </a:endParaRPr>
          </a:p>
        </p:txBody>
      </p:sp>
      <p:sp>
        <p:nvSpPr>
          <p:cNvPr id="628752" name="Line 16"/>
          <p:cNvSpPr>
            <a:spLocks noChangeShapeType="1"/>
          </p:cNvSpPr>
          <p:nvPr/>
        </p:nvSpPr>
        <p:spPr bwMode="auto">
          <a:xfrm flipV="1">
            <a:off x="2773363" y="3055938"/>
            <a:ext cx="754062" cy="307975"/>
          </a:xfrm>
          <a:prstGeom prst="line">
            <a:avLst/>
          </a:prstGeom>
          <a:noFill/>
          <a:ln w="6350">
            <a:solidFill>
              <a:srgbClr val="000000"/>
            </a:solidFill>
            <a:miter lim="800000"/>
            <a:headEnd/>
            <a:tailEnd/>
          </a:ln>
          <a:extLst>
            <a:ext uri="{909E8E84-426E-40DD-AFC4-6F175D3DCCD1}">
              <a14:hiddenFill xmlns:a14="http://schemas.microsoft.com/office/drawing/2010/main">
                <a:noFill/>
              </a14:hiddenFill>
            </a:ext>
          </a:extLst>
        </p:spPr>
        <p:txBody>
          <a:bodyPr/>
          <a:lstStyle/>
          <a:p>
            <a:endParaRPr lang="th-TH"/>
          </a:p>
        </p:txBody>
      </p:sp>
      <p:sp>
        <p:nvSpPr>
          <p:cNvPr id="628753" name="Rectangle 17"/>
          <p:cNvSpPr>
            <a:spLocks noChangeArrowheads="1"/>
          </p:cNvSpPr>
          <p:nvPr/>
        </p:nvSpPr>
        <p:spPr bwMode="auto">
          <a:xfrm>
            <a:off x="6089650" y="5029200"/>
            <a:ext cx="2201863"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nSpc>
                <a:spcPct val="100000"/>
              </a:lnSpc>
              <a:spcBef>
                <a:spcPct val="0"/>
              </a:spcBef>
              <a:buClrTx/>
              <a:buSzTx/>
              <a:buFontTx/>
              <a:buNone/>
            </a:pPr>
            <a:r>
              <a:rPr lang="en-US" sz="1400">
                <a:solidFill>
                  <a:srgbClr val="000000"/>
                </a:solidFill>
                <a:latin typeface="Myriad Pro" pitchFamily="34" charset="0"/>
                <a:cs typeface="Arial" pitchFamily="34" charset="0"/>
              </a:rPr>
              <a:t>Production possibility frontier</a:t>
            </a:r>
            <a:endParaRPr lang="en-US" sz="1400">
              <a:cs typeface="Arial" pitchFamily="34" charset="0"/>
            </a:endParaRPr>
          </a:p>
        </p:txBody>
      </p:sp>
      <p:sp>
        <p:nvSpPr>
          <p:cNvPr id="628754" name="Rectangle 18"/>
          <p:cNvSpPr>
            <a:spLocks noChangeArrowheads="1"/>
          </p:cNvSpPr>
          <p:nvPr/>
        </p:nvSpPr>
        <p:spPr bwMode="auto">
          <a:xfrm>
            <a:off x="3814763" y="3736975"/>
            <a:ext cx="109537"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nSpc>
                <a:spcPct val="100000"/>
              </a:lnSpc>
              <a:spcBef>
                <a:spcPct val="0"/>
              </a:spcBef>
              <a:buClrTx/>
              <a:buSzTx/>
              <a:buFontTx/>
              <a:buNone/>
            </a:pPr>
            <a:r>
              <a:rPr lang="en-US" sz="1400">
                <a:solidFill>
                  <a:srgbClr val="000000"/>
                </a:solidFill>
                <a:latin typeface="Myriad Pro" pitchFamily="34" charset="0"/>
                <a:cs typeface="Arial" pitchFamily="34" charset="0"/>
              </a:rPr>
              <a:t>A</a:t>
            </a:r>
            <a:endParaRPr lang="en-US" sz="1400">
              <a:cs typeface="Arial" pitchFamily="34" charset="0"/>
            </a:endParaRPr>
          </a:p>
        </p:txBody>
      </p:sp>
      <p:sp>
        <p:nvSpPr>
          <p:cNvPr id="628755" name="Rectangle 19"/>
          <p:cNvSpPr>
            <a:spLocks noChangeArrowheads="1"/>
          </p:cNvSpPr>
          <p:nvPr/>
        </p:nvSpPr>
        <p:spPr bwMode="auto">
          <a:xfrm>
            <a:off x="4799013" y="4460875"/>
            <a:ext cx="96837"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nSpc>
                <a:spcPct val="100000"/>
              </a:lnSpc>
              <a:spcBef>
                <a:spcPct val="0"/>
              </a:spcBef>
              <a:buClrTx/>
              <a:buSzTx/>
              <a:buFontTx/>
              <a:buNone/>
            </a:pPr>
            <a:r>
              <a:rPr lang="en-US" sz="1400">
                <a:solidFill>
                  <a:srgbClr val="000000"/>
                </a:solidFill>
                <a:latin typeface="Myriad Pro" pitchFamily="34" charset="0"/>
                <a:cs typeface="Arial" pitchFamily="34" charset="0"/>
              </a:rPr>
              <a:t>B</a:t>
            </a:r>
            <a:endParaRPr lang="en-US" sz="1400">
              <a:cs typeface="Arial" pitchFamily="34" charset="0"/>
            </a:endParaRPr>
          </a:p>
        </p:txBody>
      </p:sp>
      <p:sp>
        <p:nvSpPr>
          <p:cNvPr id="628756" name="Rectangle 20"/>
          <p:cNvSpPr>
            <a:spLocks noChangeArrowheads="1"/>
          </p:cNvSpPr>
          <p:nvPr/>
        </p:nvSpPr>
        <p:spPr bwMode="auto">
          <a:xfrm>
            <a:off x="6162675" y="2276475"/>
            <a:ext cx="119063"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nSpc>
                <a:spcPct val="100000"/>
              </a:lnSpc>
              <a:spcBef>
                <a:spcPct val="0"/>
              </a:spcBef>
              <a:buClrTx/>
              <a:buSzTx/>
              <a:buFontTx/>
              <a:buNone/>
            </a:pPr>
            <a:r>
              <a:rPr lang="en-US" sz="1400">
                <a:solidFill>
                  <a:srgbClr val="000000"/>
                </a:solidFill>
                <a:latin typeface="Myriad Pro" pitchFamily="34" charset="0"/>
                <a:cs typeface="Arial" pitchFamily="34" charset="0"/>
              </a:rPr>
              <a:t>D</a:t>
            </a:r>
            <a:endParaRPr lang="en-US" sz="1400">
              <a:cs typeface="Arial" pitchFamily="34" charset="0"/>
            </a:endParaRPr>
          </a:p>
        </p:txBody>
      </p:sp>
      <p:sp>
        <p:nvSpPr>
          <p:cNvPr id="628757" name="Rectangle 21"/>
          <p:cNvSpPr>
            <a:spLocks noChangeArrowheads="1"/>
          </p:cNvSpPr>
          <p:nvPr/>
        </p:nvSpPr>
        <p:spPr bwMode="auto">
          <a:xfrm>
            <a:off x="3519488" y="4814888"/>
            <a:ext cx="103187"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nSpc>
                <a:spcPct val="100000"/>
              </a:lnSpc>
              <a:spcBef>
                <a:spcPct val="0"/>
              </a:spcBef>
              <a:buClrTx/>
              <a:buSzTx/>
              <a:buFontTx/>
              <a:buNone/>
            </a:pPr>
            <a:r>
              <a:rPr lang="en-US" sz="1400">
                <a:solidFill>
                  <a:srgbClr val="000000"/>
                </a:solidFill>
                <a:latin typeface="Myriad Pro" pitchFamily="34" charset="0"/>
                <a:cs typeface="Arial" pitchFamily="34" charset="0"/>
              </a:rPr>
              <a:t>C</a:t>
            </a:r>
            <a:endParaRPr lang="en-US" sz="1400">
              <a:cs typeface="Arial" pitchFamily="34" charset="0"/>
            </a:endParaRPr>
          </a:p>
        </p:txBody>
      </p:sp>
      <p:sp>
        <p:nvSpPr>
          <p:cNvPr id="628758" name="Line 22"/>
          <p:cNvSpPr>
            <a:spLocks noChangeShapeType="1"/>
          </p:cNvSpPr>
          <p:nvPr/>
        </p:nvSpPr>
        <p:spPr bwMode="auto">
          <a:xfrm>
            <a:off x="1455738" y="2392363"/>
            <a:ext cx="4581525" cy="3367087"/>
          </a:xfrm>
          <a:prstGeom prst="line">
            <a:avLst/>
          </a:prstGeom>
          <a:noFill/>
          <a:ln w="30163">
            <a:solidFill>
              <a:srgbClr val="0076A3"/>
            </a:solidFill>
            <a:miter lim="800000"/>
            <a:headEnd/>
            <a:tailEnd/>
          </a:ln>
          <a:extLst>
            <a:ext uri="{909E8E84-426E-40DD-AFC4-6F175D3DCCD1}">
              <a14:hiddenFill xmlns:a14="http://schemas.microsoft.com/office/drawing/2010/main">
                <a:noFill/>
              </a14:hiddenFill>
            </a:ext>
          </a:extLst>
        </p:spPr>
        <p:txBody>
          <a:bodyPr/>
          <a:lstStyle/>
          <a:p>
            <a:endParaRPr lang="th-TH"/>
          </a:p>
        </p:txBody>
      </p:sp>
      <p:sp>
        <p:nvSpPr>
          <p:cNvPr id="628759" name="Oval 23"/>
          <p:cNvSpPr>
            <a:spLocks noChangeArrowheads="1"/>
          </p:cNvSpPr>
          <p:nvPr/>
        </p:nvSpPr>
        <p:spPr bwMode="auto">
          <a:xfrm>
            <a:off x="5930900" y="2363788"/>
            <a:ext cx="142875" cy="136525"/>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28760" name="Freeform 24"/>
          <p:cNvSpPr>
            <a:spLocks noEditPoints="1"/>
          </p:cNvSpPr>
          <p:nvPr/>
        </p:nvSpPr>
        <p:spPr bwMode="auto">
          <a:xfrm>
            <a:off x="1752600" y="4779963"/>
            <a:ext cx="2851150" cy="28575"/>
          </a:xfrm>
          <a:custGeom>
            <a:avLst/>
            <a:gdLst>
              <a:gd name="T0" fmla="*/ 402 w 402"/>
              <a:gd name="T1" fmla="*/ 2 h 4"/>
              <a:gd name="T2" fmla="*/ 398 w 402"/>
              <a:gd name="T3" fmla="*/ 2 h 4"/>
              <a:gd name="T4" fmla="*/ 385 w 402"/>
              <a:gd name="T5" fmla="*/ 2 h 4"/>
              <a:gd name="T6" fmla="*/ 381 w 402"/>
              <a:gd name="T7" fmla="*/ 2 h 4"/>
              <a:gd name="T8" fmla="*/ 368 w 402"/>
              <a:gd name="T9" fmla="*/ 2 h 4"/>
              <a:gd name="T10" fmla="*/ 364 w 402"/>
              <a:gd name="T11" fmla="*/ 2 h 4"/>
              <a:gd name="T12" fmla="*/ 350 w 402"/>
              <a:gd name="T13" fmla="*/ 2 h 4"/>
              <a:gd name="T14" fmla="*/ 346 w 402"/>
              <a:gd name="T15" fmla="*/ 2 h 4"/>
              <a:gd name="T16" fmla="*/ 333 w 402"/>
              <a:gd name="T17" fmla="*/ 2 h 4"/>
              <a:gd name="T18" fmla="*/ 329 w 402"/>
              <a:gd name="T19" fmla="*/ 2 h 4"/>
              <a:gd name="T20" fmla="*/ 316 w 402"/>
              <a:gd name="T21" fmla="*/ 2 h 4"/>
              <a:gd name="T22" fmla="*/ 312 w 402"/>
              <a:gd name="T23" fmla="*/ 2 h 4"/>
              <a:gd name="T24" fmla="*/ 298 w 402"/>
              <a:gd name="T25" fmla="*/ 2 h 4"/>
              <a:gd name="T26" fmla="*/ 294 w 402"/>
              <a:gd name="T27" fmla="*/ 2 h 4"/>
              <a:gd name="T28" fmla="*/ 281 w 402"/>
              <a:gd name="T29" fmla="*/ 2 h 4"/>
              <a:gd name="T30" fmla="*/ 277 w 402"/>
              <a:gd name="T31" fmla="*/ 2 h 4"/>
              <a:gd name="T32" fmla="*/ 264 w 402"/>
              <a:gd name="T33" fmla="*/ 2 h 4"/>
              <a:gd name="T34" fmla="*/ 260 w 402"/>
              <a:gd name="T35" fmla="*/ 2 h 4"/>
              <a:gd name="T36" fmla="*/ 246 w 402"/>
              <a:gd name="T37" fmla="*/ 2 h 4"/>
              <a:gd name="T38" fmla="*/ 242 w 402"/>
              <a:gd name="T39" fmla="*/ 2 h 4"/>
              <a:gd name="T40" fmla="*/ 229 w 402"/>
              <a:gd name="T41" fmla="*/ 2 h 4"/>
              <a:gd name="T42" fmla="*/ 225 w 402"/>
              <a:gd name="T43" fmla="*/ 2 h 4"/>
              <a:gd name="T44" fmla="*/ 212 w 402"/>
              <a:gd name="T45" fmla="*/ 2 h 4"/>
              <a:gd name="T46" fmla="*/ 208 w 402"/>
              <a:gd name="T47" fmla="*/ 2 h 4"/>
              <a:gd name="T48" fmla="*/ 195 w 402"/>
              <a:gd name="T49" fmla="*/ 2 h 4"/>
              <a:gd name="T50" fmla="*/ 191 w 402"/>
              <a:gd name="T51" fmla="*/ 2 h 4"/>
              <a:gd name="T52" fmla="*/ 177 w 402"/>
              <a:gd name="T53" fmla="*/ 2 h 4"/>
              <a:gd name="T54" fmla="*/ 173 w 402"/>
              <a:gd name="T55" fmla="*/ 2 h 4"/>
              <a:gd name="T56" fmla="*/ 160 w 402"/>
              <a:gd name="T57" fmla="*/ 2 h 4"/>
              <a:gd name="T58" fmla="*/ 156 w 402"/>
              <a:gd name="T59" fmla="*/ 2 h 4"/>
              <a:gd name="T60" fmla="*/ 143 w 402"/>
              <a:gd name="T61" fmla="*/ 2 h 4"/>
              <a:gd name="T62" fmla="*/ 139 w 402"/>
              <a:gd name="T63" fmla="*/ 2 h 4"/>
              <a:gd name="T64" fmla="*/ 125 w 402"/>
              <a:gd name="T65" fmla="*/ 2 h 4"/>
              <a:gd name="T66" fmla="*/ 121 w 402"/>
              <a:gd name="T67" fmla="*/ 2 h 4"/>
              <a:gd name="T68" fmla="*/ 108 w 402"/>
              <a:gd name="T69" fmla="*/ 2 h 4"/>
              <a:gd name="T70" fmla="*/ 104 w 402"/>
              <a:gd name="T71" fmla="*/ 2 h 4"/>
              <a:gd name="T72" fmla="*/ 91 w 402"/>
              <a:gd name="T73" fmla="*/ 2 h 4"/>
              <a:gd name="T74" fmla="*/ 87 w 402"/>
              <a:gd name="T75" fmla="*/ 2 h 4"/>
              <a:gd name="T76" fmla="*/ 73 w 402"/>
              <a:gd name="T77" fmla="*/ 2 h 4"/>
              <a:gd name="T78" fmla="*/ 69 w 402"/>
              <a:gd name="T79" fmla="*/ 2 h 4"/>
              <a:gd name="T80" fmla="*/ 56 w 402"/>
              <a:gd name="T81" fmla="*/ 2 h 4"/>
              <a:gd name="T82" fmla="*/ 52 w 402"/>
              <a:gd name="T83" fmla="*/ 2 h 4"/>
              <a:gd name="T84" fmla="*/ 39 w 402"/>
              <a:gd name="T85" fmla="*/ 2 h 4"/>
              <a:gd name="T86" fmla="*/ 35 w 402"/>
              <a:gd name="T87" fmla="*/ 2 h 4"/>
              <a:gd name="T88" fmla="*/ 21 w 402"/>
              <a:gd name="T89" fmla="*/ 2 h 4"/>
              <a:gd name="T90" fmla="*/ 17 w 402"/>
              <a:gd name="T91" fmla="*/ 2 h 4"/>
              <a:gd name="T92" fmla="*/ 4 w 402"/>
              <a:gd name="T93" fmla="*/ 2 h 4"/>
              <a:gd name="T94" fmla="*/ 0 w 402"/>
              <a:gd name="T95" fmla="*/ 2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402" h="4">
                <a:moveTo>
                  <a:pt x="398" y="2"/>
                </a:moveTo>
                <a:cubicBezTo>
                  <a:pt x="398" y="1"/>
                  <a:pt x="399" y="0"/>
                  <a:pt x="400" y="0"/>
                </a:cubicBezTo>
                <a:cubicBezTo>
                  <a:pt x="400" y="0"/>
                  <a:pt x="400" y="0"/>
                  <a:pt x="400" y="0"/>
                </a:cubicBezTo>
                <a:cubicBezTo>
                  <a:pt x="401" y="0"/>
                  <a:pt x="402" y="1"/>
                  <a:pt x="402" y="2"/>
                </a:cubicBezTo>
                <a:cubicBezTo>
                  <a:pt x="402" y="2"/>
                  <a:pt x="402" y="2"/>
                  <a:pt x="402" y="2"/>
                </a:cubicBezTo>
                <a:cubicBezTo>
                  <a:pt x="402" y="4"/>
                  <a:pt x="401" y="4"/>
                  <a:pt x="400" y="4"/>
                </a:cubicBezTo>
                <a:cubicBezTo>
                  <a:pt x="400" y="4"/>
                  <a:pt x="400" y="4"/>
                  <a:pt x="400" y="4"/>
                </a:cubicBezTo>
                <a:cubicBezTo>
                  <a:pt x="399" y="4"/>
                  <a:pt x="398" y="4"/>
                  <a:pt x="398" y="2"/>
                </a:cubicBezTo>
                <a:close/>
                <a:moveTo>
                  <a:pt x="381" y="2"/>
                </a:moveTo>
                <a:cubicBezTo>
                  <a:pt x="381" y="1"/>
                  <a:pt x="382" y="0"/>
                  <a:pt x="383" y="0"/>
                </a:cubicBezTo>
                <a:cubicBezTo>
                  <a:pt x="383" y="0"/>
                  <a:pt x="383" y="0"/>
                  <a:pt x="383" y="0"/>
                </a:cubicBezTo>
                <a:cubicBezTo>
                  <a:pt x="384" y="0"/>
                  <a:pt x="385" y="1"/>
                  <a:pt x="385" y="2"/>
                </a:cubicBezTo>
                <a:cubicBezTo>
                  <a:pt x="385" y="2"/>
                  <a:pt x="385" y="2"/>
                  <a:pt x="385" y="2"/>
                </a:cubicBezTo>
                <a:cubicBezTo>
                  <a:pt x="385" y="4"/>
                  <a:pt x="384" y="4"/>
                  <a:pt x="383" y="4"/>
                </a:cubicBezTo>
                <a:cubicBezTo>
                  <a:pt x="383" y="4"/>
                  <a:pt x="383" y="4"/>
                  <a:pt x="383" y="4"/>
                </a:cubicBezTo>
                <a:cubicBezTo>
                  <a:pt x="382" y="4"/>
                  <a:pt x="381" y="4"/>
                  <a:pt x="381" y="2"/>
                </a:cubicBezTo>
                <a:close/>
                <a:moveTo>
                  <a:pt x="364" y="2"/>
                </a:moveTo>
                <a:cubicBezTo>
                  <a:pt x="364" y="1"/>
                  <a:pt x="365" y="0"/>
                  <a:pt x="366" y="0"/>
                </a:cubicBezTo>
                <a:cubicBezTo>
                  <a:pt x="366" y="0"/>
                  <a:pt x="366" y="0"/>
                  <a:pt x="366" y="0"/>
                </a:cubicBezTo>
                <a:cubicBezTo>
                  <a:pt x="367" y="0"/>
                  <a:pt x="368" y="1"/>
                  <a:pt x="368" y="2"/>
                </a:cubicBezTo>
                <a:cubicBezTo>
                  <a:pt x="368" y="2"/>
                  <a:pt x="368" y="2"/>
                  <a:pt x="368" y="2"/>
                </a:cubicBezTo>
                <a:cubicBezTo>
                  <a:pt x="368" y="4"/>
                  <a:pt x="367" y="4"/>
                  <a:pt x="366" y="4"/>
                </a:cubicBezTo>
                <a:cubicBezTo>
                  <a:pt x="366" y="4"/>
                  <a:pt x="366" y="4"/>
                  <a:pt x="366" y="4"/>
                </a:cubicBezTo>
                <a:cubicBezTo>
                  <a:pt x="365" y="4"/>
                  <a:pt x="364" y="4"/>
                  <a:pt x="364" y="2"/>
                </a:cubicBezTo>
                <a:close/>
                <a:moveTo>
                  <a:pt x="346" y="2"/>
                </a:moveTo>
                <a:cubicBezTo>
                  <a:pt x="346" y="1"/>
                  <a:pt x="347" y="0"/>
                  <a:pt x="348" y="0"/>
                </a:cubicBezTo>
                <a:cubicBezTo>
                  <a:pt x="348" y="0"/>
                  <a:pt x="348" y="0"/>
                  <a:pt x="348" y="0"/>
                </a:cubicBezTo>
                <a:cubicBezTo>
                  <a:pt x="349" y="0"/>
                  <a:pt x="350" y="1"/>
                  <a:pt x="350" y="2"/>
                </a:cubicBezTo>
                <a:cubicBezTo>
                  <a:pt x="350" y="2"/>
                  <a:pt x="350" y="2"/>
                  <a:pt x="350" y="2"/>
                </a:cubicBezTo>
                <a:cubicBezTo>
                  <a:pt x="350" y="4"/>
                  <a:pt x="349" y="4"/>
                  <a:pt x="348" y="4"/>
                </a:cubicBezTo>
                <a:cubicBezTo>
                  <a:pt x="348" y="4"/>
                  <a:pt x="348" y="4"/>
                  <a:pt x="348" y="4"/>
                </a:cubicBezTo>
                <a:cubicBezTo>
                  <a:pt x="347" y="4"/>
                  <a:pt x="346" y="4"/>
                  <a:pt x="346" y="2"/>
                </a:cubicBezTo>
                <a:close/>
                <a:moveTo>
                  <a:pt x="329" y="2"/>
                </a:moveTo>
                <a:cubicBezTo>
                  <a:pt x="329" y="1"/>
                  <a:pt x="330" y="0"/>
                  <a:pt x="331" y="0"/>
                </a:cubicBezTo>
                <a:cubicBezTo>
                  <a:pt x="331" y="0"/>
                  <a:pt x="331" y="0"/>
                  <a:pt x="331" y="0"/>
                </a:cubicBezTo>
                <a:cubicBezTo>
                  <a:pt x="332" y="0"/>
                  <a:pt x="333" y="1"/>
                  <a:pt x="333" y="2"/>
                </a:cubicBezTo>
                <a:cubicBezTo>
                  <a:pt x="333" y="2"/>
                  <a:pt x="333" y="2"/>
                  <a:pt x="333" y="2"/>
                </a:cubicBezTo>
                <a:cubicBezTo>
                  <a:pt x="333" y="4"/>
                  <a:pt x="332" y="4"/>
                  <a:pt x="331" y="4"/>
                </a:cubicBezTo>
                <a:cubicBezTo>
                  <a:pt x="331" y="4"/>
                  <a:pt x="331" y="4"/>
                  <a:pt x="331" y="4"/>
                </a:cubicBezTo>
                <a:cubicBezTo>
                  <a:pt x="330" y="4"/>
                  <a:pt x="329" y="4"/>
                  <a:pt x="329" y="2"/>
                </a:cubicBezTo>
                <a:close/>
                <a:moveTo>
                  <a:pt x="312" y="2"/>
                </a:moveTo>
                <a:cubicBezTo>
                  <a:pt x="312" y="1"/>
                  <a:pt x="313" y="0"/>
                  <a:pt x="314" y="0"/>
                </a:cubicBezTo>
                <a:cubicBezTo>
                  <a:pt x="314" y="0"/>
                  <a:pt x="314" y="0"/>
                  <a:pt x="314" y="0"/>
                </a:cubicBezTo>
                <a:cubicBezTo>
                  <a:pt x="315" y="0"/>
                  <a:pt x="316" y="1"/>
                  <a:pt x="316" y="2"/>
                </a:cubicBezTo>
                <a:cubicBezTo>
                  <a:pt x="316" y="2"/>
                  <a:pt x="316" y="2"/>
                  <a:pt x="316" y="2"/>
                </a:cubicBezTo>
                <a:cubicBezTo>
                  <a:pt x="316" y="4"/>
                  <a:pt x="315" y="4"/>
                  <a:pt x="314" y="4"/>
                </a:cubicBezTo>
                <a:cubicBezTo>
                  <a:pt x="314" y="4"/>
                  <a:pt x="314" y="4"/>
                  <a:pt x="314" y="4"/>
                </a:cubicBezTo>
                <a:cubicBezTo>
                  <a:pt x="313" y="4"/>
                  <a:pt x="312" y="4"/>
                  <a:pt x="312" y="2"/>
                </a:cubicBezTo>
                <a:close/>
                <a:moveTo>
                  <a:pt x="294" y="2"/>
                </a:moveTo>
                <a:cubicBezTo>
                  <a:pt x="294" y="1"/>
                  <a:pt x="295" y="0"/>
                  <a:pt x="296" y="0"/>
                </a:cubicBezTo>
                <a:cubicBezTo>
                  <a:pt x="296" y="0"/>
                  <a:pt x="296" y="0"/>
                  <a:pt x="296" y="0"/>
                </a:cubicBezTo>
                <a:cubicBezTo>
                  <a:pt x="298" y="0"/>
                  <a:pt x="298" y="1"/>
                  <a:pt x="298" y="2"/>
                </a:cubicBezTo>
                <a:cubicBezTo>
                  <a:pt x="298" y="2"/>
                  <a:pt x="298" y="2"/>
                  <a:pt x="298" y="2"/>
                </a:cubicBezTo>
                <a:cubicBezTo>
                  <a:pt x="298" y="4"/>
                  <a:pt x="298" y="4"/>
                  <a:pt x="296" y="4"/>
                </a:cubicBezTo>
                <a:cubicBezTo>
                  <a:pt x="296" y="4"/>
                  <a:pt x="296" y="4"/>
                  <a:pt x="296" y="4"/>
                </a:cubicBezTo>
                <a:cubicBezTo>
                  <a:pt x="295" y="4"/>
                  <a:pt x="294" y="4"/>
                  <a:pt x="294" y="2"/>
                </a:cubicBezTo>
                <a:close/>
                <a:moveTo>
                  <a:pt x="277" y="2"/>
                </a:moveTo>
                <a:cubicBezTo>
                  <a:pt x="277" y="1"/>
                  <a:pt x="278" y="0"/>
                  <a:pt x="279" y="0"/>
                </a:cubicBezTo>
                <a:cubicBezTo>
                  <a:pt x="279" y="0"/>
                  <a:pt x="279" y="0"/>
                  <a:pt x="279" y="0"/>
                </a:cubicBezTo>
                <a:cubicBezTo>
                  <a:pt x="280" y="0"/>
                  <a:pt x="281" y="1"/>
                  <a:pt x="281" y="2"/>
                </a:cubicBezTo>
                <a:cubicBezTo>
                  <a:pt x="281" y="2"/>
                  <a:pt x="281" y="2"/>
                  <a:pt x="281" y="2"/>
                </a:cubicBezTo>
                <a:cubicBezTo>
                  <a:pt x="281" y="4"/>
                  <a:pt x="280" y="4"/>
                  <a:pt x="279" y="4"/>
                </a:cubicBezTo>
                <a:cubicBezTo>
                  <a:pt x="279" y="4"/>
                  <a:pt x="279" y="4"/>
                  <a:pt x="279" y="4"/>
                </a:cubicBezTo>
                <a:cubicBezTo>
                  <a:pt x="278" y="4"/>
                  <a:pt x="277" y="4"/>
                  <a:pt x="277" y="2"/>
                </a:cubicBezTo>
                <a:close/>
                <a:moveTo>
                  <a:pt x="260" y="2"/>
                </a:moveTo>
                <a:cubicBezTo>
                  <a:pt x="260" y="1"/>
                  <a:pt x="261" y="0"/>
                  <a:pt x="262" y="0"/>
                </a:cubicBezTo>
                <a:cubicBezTo>
                  <a:pt x="262" y="0"/>
                  <a:pt x="262" y="0"/>
                  <a:pt x="262" y="0"/>
                </a:cubicBezTo>
                <a:cubicBezTo>
                  <a:pt x="263" y="0"/>
                  <a:pt x="264" y="1"/>
                  <a:pt x="264" y="2"/>
                </a:cubicBezTo>
                <a:cubicBezTo>
                  <a:pt x="264" y="2"/>
                  <a:pt x="264" y="2"/>
                  <a:pt x="264" y="2"/>
                </a:cubicBezTo>
                <a:cubicBezTo>
                  <a:pt x="264" y="4"/>
                  <a:pt x="263" y="4"/>
                  <a:pt x="262" y="4"/>
                </a:cubicBezTo>
                <a:cubicBezTo>
                  <a:pt x="262" y="4"/>
                  <a:pt x="262" y="4"/>
                  <a:pt x="262" y="4"/>
                </a:cubicBezTo>
                <a:cubicBezTo>
                  <a:pt x="261" y="4"/>
                  <a:pt x="260" y="4"/>
                  <a:pt x="260" y="2"/>
                </a:cubicBezTo>
                <a:close/>
                <a:moveTo>
                  <a:pt x="242" y="2"/>
                </a:moveTo>
                <a:cubicBezTo>
                  <a:pt x="242" y="1"/>
                  <a:pt x="243" y="0"/>
                  <a:pt x="244" y="0"/>
                </a:cubicBezTo>
                <a:cubicBezTo>
                  <a:pt x="244" y="0"/>
                  <a:pt x="244" y="0"/>
                  <a:pt x="244" y="0"/>
                </a:cubicBezTo>
                <a:cubicBezTo>
                  <a:pt x="246" y="0"/>
                  <a:pt x="246" y="1"/>
                  <a:pt x="246" y="2"/>
                </a:cubicBezTo>
                <a:cubicBezTo>
                  <a:pt x="246" y="2"/>
                  <a:pt x="246" y="2"/>
                  <a:pt x="246" y="2"/>
                </a:cubicBezTo>
                <a:cubicBezTo>
                  <a:pt x="246" y="4"/>
                  <a:pt x="246" y="4"/>
                  <a:pt x="244" y="4"/>
                </a:cubicBezTo>
                <a:cubicBezTo>
                  <a:pt x="244" y="4"/>
                  <a:pt x="244" y="4"/>
                  <a:pt x="244" y="4"/>
                </a:cubicBezTo>
                <a:cubicBezTo>
                  <a:pt x="243" y="4"/>
                  <a:pt x="242" y="4"/>
                  <a:pt x="242" y="2"/>
                </a:cubicBezTo>
                <a:close/>
                <a:moveTo>
                  <a:pt x="225" y="2"/>
                </a:moveTo>
                <a:cubicBezTo>
                  <a:pt x="225" y="1"/>
                  <a:pt x="226" y="0"/>
                  <a:pt x="227" y="0"/>
                </a:cubicBezTo>
                <a:cubicBezTo>
                  <a:pt x="227" y="0"/>
                  <a:pt x="227" y="0"/>
                  <a:pt x="227" y="0"/>
                </a:cubicBezTo>
                <a:cubicBezTo>
                  <a:pt x="228" y="0"/>
                  <a:pt x="229" y="1"/>
                  <a:pt x="229" y="2"/>
                </a:cubicBezTo>
                <a:cubicBezTo>
                  <a:pt x="229" y="2"/>
                  <a:pt x="229" y="2"/>
                  <a:pt x="229" y="2"/>
                </a:cubicBezTo>
                <a:cubicBezTo>
                  <a:pt x="229" y="4"/>
                  <a:pt x="228" y="4"/>
                  <a:pt x="227" y="4"/>
                </a:cubicBezTo>
                <a:cubicBezTo>
                  <a:pt x="227" y="4"/>
                  <a:pt x="227" y="4"/>
                  <a:pt x="227" y="4"/>
                </a:cubicBezTo>
                <a:cubicBezTo>
                  <a:pt x="226" y="4"/>
                  <a:pt x="225" y="4"/>
                  <a:pt x="225" y="2"/>
                </a:cubicBezTo>
                <a:close/>
                <a:moveTo>
                  <a:pt x="208" y="2"/>
                </a:moveTo>
                <a:cubicBezTo>
                  <a:pt x="208" y="1"/>
                  <a:pt x="209" y="0"/>
                  <a:pt x="210" y="0"/>
                </a:cubicBezTo>
                <a:cubicBezTo>
                  <a:pt x="210" y="0"/>
                  <a:pt x="210" y="0"/>
                  <a:pt x="210" y="0"/>
                </a:cubicBezTo>
                <a:cubicBezTo>
                  <a:pt x="211" y="0"/>
                  <a:pt x="212" y="1"/>
                  <a:pt x="212" y="2"/>
                </a:cubicBezTo>
                <a:cubicBezTo>
                  <a:pt x="212" y="2"/>
                  <a:pt x="212" y="2"/>
                  <a:pt x="212" y="2"/>
                </a:cubicBezTo>
                <a:cubicBezTo>
                  <a:pt x="212" y="4"/>
                  <a:pt x="211" y="4"/>
                  <a:pt x="210" y="4"/>
                </a:cubicBezTo>
                <a:cubicBezTo>
                  <a:pt x="210" y="4"/>
                  <a:pt x="210" y="4"/>
                  <a:pt x="210" y="4"/>
                </a:cubicBezTo>
                <a:cubicBezTo>
                  <a:pt x="209" y="4"/>
                  <a:pt x="208" y="4"/>
                  <a:pt x="208" y="2"/>
                </a:cubicBezTo>
                <a:close/>
                <a:moveTo>
                  <a:pt x="191" y="2"/>
                </a:moveTo>
                <a:cubicBezTo>
                  <a:pt x="191" y="1"/>
                  <a:pt x="191" y="0"/>
                  <a:pt x="193" y="0"/>
                </a:cubicBezTo>
                <a:cubicBezTo>
                  <a:pt x="193" y="0"/>
                  <a:pt x="193" y="0"/>
                  <a:pt x="193" y="0"/>
                </a:cubicBezTo>
                <a:cubicBezTo>
                  <a:pt x="194" y="0"/>
                  <a:pt x="195" y="1"/>
                  <a:pt x="195" y="2"/>
                </a:cubicBezTo>
                <a:cubicBezTo>
                  <a:pt x="195" y="2"/>
                  <a:pt x="195" y="2"/>
                  <a:pt x="195" y="2"/>
                </a:cubicBezTo>
                <a:cubicBezTo>
                  <a:pt x="195" y="4"/>
                  <a:pt x="194" y="4"/>
                  <a:pt x="193" y="4"/>
                </a:cubicBezTo>
                <a:cubicBezTo>
                  <a:pt x="193" y="4"/>
                  <a:pt x="193" y="4"/>
                  <a:pt x="193" y="4"/>
                </a:cubicBezTo>
                <a:cubicBezTo>
                  <a:pt x="191" y="4"/>
                  <a:pt x="191" y="4"/>
                  <a:pt x="191" y="2"/>
                </a:cubicBezTo>
                <a:close/>
                <a:moveTo>
                  <a:pt x="173" y="2"/>
                </a:moveTo>
                <a:cubicBezTo>
                  <a:pt x="173" y="1"/>
                  <a:pt x="174" y="0"/>
                  <a:pt x="175" y="0"/>
                </a:cubicBezTo>
                <a:cubicBezTo>
                  <a:pt x="175" y="0"/>
                  <a:pt x="175" y="0"/>
                  <a:pt x="175" y="0"/>
                </a:cubicBezTo>
                <a:cubicBezTo>
                  <a:pt x="176" y="0"/>
                  <a:pt x="177" y="1"/>
                  <a:pt x="177" y="2"/>
                </a:cubicBezTo>
                <a:cubicBezTo>
                  <a:pt x="177" y="2"/>
                  <a:pt x="177" y="2"/>
                  <a:pt x="177" y="2"/>
                </a:cubicBezTo>
                <a:cubicBezTo>
                  <a:pt x="177" y="4"/>
                  <a:pt x="176" y="4"/>
                  <a:pt x="175" y="4"/>
                </a:cubicBezTo>
                <a:cubicBezTo>
                  <a:pt x="175" y="4"/>
                  <a:pt x="175" y="4"/>
                  <a:pt x="175" y="4"/>
                </a:cubicBezTo>
                <a:cubicBezTo>
                  <a:pt x="174" y="4"/>
                  <a:pt x="173" y="4"/>
                  <a:pt x="173" y="2"/>
                </a:cubicBezTo>
                <a:close/>
                <a:moveTo>
                  <a:pt x="156" y="2"/>
                </a:moveTo>
                <a:cubicBezTo>
                  <a:pt x="156" y="1"/>
                  <a:pt x="157" y="0"/>
                  <a:pt x="158" y="0"/>
                </a:cubicBezTo>
                <a:cubicBezTo>
                  <a:pt x="158" y="0"/>
                  <a:pt x="158" y="0"/>
                  <a:pt x="158" y="0"/>
                </a:cubicBezTo>
                <a:cubicBezTo>
                  <a:pt x="159" y="0"/>
                  <a:pt x="160" y="1"/>
                  <a:pt x="160" y="2"/>
                </a:cubicBezTo>
                <a:cubicBezTo>
                  <a:pt x="160" y="2"/>
                  <a:pt x="160" y="2"/>
                  <a:pt x="160" y="2"/>
                </a:cubicBezTo>
                <a:cubicBezTo>
                  <a:pt x="160" y="4"/>
                  <a:pt x="159" y="4"/>
                  <a:pt x="158" y="4"/>
                </a:cubicBezTo>
                <a:cubicBezTo>
                  <a:pt x="158" y="4"/>
                  <a:pt x="158" y="4"/>
                  <a:pt x="158" y="4"/>
                </a:cubicBezTo>
                <a:cubicBezTo>
                  <a:pt x="157" y="4"/>
                  <a:pt x="156" y="4"/>
                  <a:pt x="156" y="2"/>
                </a:cubicBezTo>
                <a:close/>
                <a:moveTo>
                  <a:pt x="139" y="2"/>
                </a:moveTo>
                <a:cubicBezTo>
                  <a:pt x="139" y="1"/>
                  <a:pt x="139" y="0"/>
                  <a:pt x="141" y="0"/>
                </a:cubicBezTo>
                <a:cubicBezTo>
                  <a:pt x="141" y="0"/>
                  <a:pt x="141" y="0"/>
                  <a:pt x="141" y="0"/>
                </a:cubicBezTo>
                <a:cubicBezTo>
                  <a:pt x="142" y="0"/>
                  <a:pt x="143" y="1"/>
                  <a:pt x="143" y="2"/>
                </a:cubicBezTo>
                <a:cubicBezTo>
                  <a:pt x="143" y="2"/>
                  <a:pt x="143" y="2"/>
                  <a:pt x="143" y="2"/>
                </a:cubicBezTo>
                <a:cubicBezTo>
                  <a:pt x="143" y="4"/>
                  <a:pt x="142" y="4"/>
                  <a:pt x="141" y="4"/>
                </a:cubicBezTo>
                <a:cubicBezTo>
                  <a:pt x="141" y="4"/>
                  <a:pt x="141" y="4"/>
                  <a:pt x="141" y="4"/>
                </a:cubicBezTo>
                <a:cubicBezTo>
                  <a:pt x="139" y="4"/>
                  <a:pt x="139" y="4"/>
                  <a:pt x="139" y="2"/>
                </a:cubicBezTo>
                <a:close/>
                <a:moveTo>
                  <a:pt x="121" y="2"/>
                </a:moveTo>
                <a:cubicBezTo>
                  <a:pt x="121" y="1"/>
                  <a:pt x="122" y="0"/>
                  <a:pt x="123" y="0"/>
                </a:cubicBezTo>
                <a:cubicBezTo>
                  <a:pt x="123" y="0"/>
                  <a:pt x="123" y="0"/>
                  <a:pt x="123" y="0"/>
                </a:cubicBezTo>
                <a:cubicBezTo>
                  <a:pt x="124" y="0"/>
                  <a:pt x="125" y="1"/>
                  <a:pt x="125" y="2"/>
                </a:cubicBezTo>
                <a:cubicBezTo>
                  <a:pt x="125" y="2"/>
                  <a:pt x="125" y="2"/>
                  <a:pt x="125" y="2"/>
                </a:cubicBezTo>
                <a:cubicBezTo>
                  <a:pt x="125" y="4"/>
                  <a:pt x="124" y="4"/>
                  <a:pt x="123" y="4"/>
                </a:cubicBezTo>
                <a:cubicBezTo>
                  <a:pt x="123" y="4"/>
                  <a:pt x="123" y="4"/>
                  <a:pt x="123" y="4"/>
                </a:cubicBezTo>
                <a:cubicBezTo>
                  <a:pt x="122" y="4"/>
                  <a:pt x="121" y="4"/>
                  <a:pt x="121" y="2"/>
                </a:cubicBezTo>
                <a:close/>
                <a:moveTo>
                  <a:pt x="104" y="2"/>
                </a:moveTo>
                <a:cubicBezTo>
                  <a:pt x="104" y="1"/>
                  <a:pt x="105" y="0"/>
                  <a:pt x="106" y="0"/>
                </a:cubicBezTo>
                <a:cubicBezTo>
                  <a:pt x="106" y="0"/>
                  <a:pt x="106" y="0"/>
                  <a:pt x="106" y="0"/>
                </a:cubicBezTo>
                <a:cubicBezTo>
                  <a:pt x="107" y="0"/>
                  <a:pt x="108" y="1"/>
                  <a:pt x="108" y="2"/>
                </a:cubicBezTo>
                <a:cubicBezTo>
                  <a:pt x="108" y="2"/>
                  <a:pt x="108" y="2"/>
                  <a:pt x="108" y="2"/>
                </a:cubicBezTo>
                <a:cubicBezTo>
                  <a:pt x="108" y="4"/>
                  <a:pt x="107" y="4"/>
                  <a:pt x="106" y="4"/>
                </a:cubicBezTo>
                <a:cubicBezTo>
                  <a:pt x="106" y="4"/>
                  <a:pt x="106" y="4"/>
                  <a:pt x="106" y="4"/>
                </a:cubicBezTo>
                <a:cubicBezTo>
                  <a:pt x="105" y="4"/>
                  <a:pt x="104" y="4"/>
                  <a:pt x="104" y="2"/>
                </a:cubicBezTo>
                <a:close/>
                <a:moveTo>
                  <a:pt x="87" y="2"/>
                </a:moveTo>
                <a:cubicBezTo>
                  <a:pt x="87" y="1"/>
                  <a:pt x="87" y="0"/>
                  <a:pt x="89" y="0"/>
                </a:cubicBezTo>
                <a:cubicBezTo>
                  <a:pt x="89" y="0"/>
                  <a:pt x="89" y="0"/>
                  <a:pt x="89" y="0"/>
                </a:cubicBezTo>
                <a:cubicBezTo>
                  <a:pt x="90" y="0"/>
                  <a:pt x="91" y="1"/>
                  <a:pt x="91" y="2"/>
                </a:cubicBezTo>
                <a:cubicBezTo>
                  <a:pt x="91" y="2"/>
                  <a:pt x="91" y="2"/>
                  <a:pt x="91" y="2"/>
                </a:cubicBezTo>
                <a:cubicBezTo>
                  <a:pt x="91" y="4"/>
                  <a:pt x="90" y="4"/>
                  <a:pt x="89" y="4"/>
                </a:cubicBezTo>
                <a:cubicBezTo>
                  <a:pt x="89" y="4"/>
                  <a:pt x="89" y="4"/>
                  <a:pt x="89" y="4"/>
                </a:cubicBezTo>
                <a:cubicBezTo>
                  <a:pt x="87" y="4"/>
                  <a:pt x="87" y="4"/>
                  <a:pt x="87" y="2"/>
                </a:cubicBezTo>
                <a:close/>
                <a:moveTo>
                  <a:pt x="69" y="2"/>
                </a:moveTo>
                <a:cubicBezTo>
                  <a:pt x="69" y="1"/>
                  <a:pt x="70" y="0"/>
                  <a:pt x="71" y="0"/>
                </a:cubicBezTo>
                <a:cubicBezTo>
                  <a:pt x="71" y="0"/>
                  <a:pt x="71" y="0"/>
                  <a:pt x="71" y="0"/>
                </a:cubicBezTo>
                <a:cubicBezTo>
                  <a:pt x="72" y="0"/>
                  <a:pt x="73" y="1"/>
                  <a:pt x="73" y="2"/>
                </a:cubicBezTo>
                <a:cubicBezTo>
                  <a:pt x="73" y="2"/>
                  <a:pt x="73" y="2"/>
                  <a:pt x="73" y="2"/>
                </a:cubicBezTo>
                <a:cubicBezTo>
                  <a:pt x="73" y="4"/>
                  <a:pt x="72" y="4"/>
                  <a:pt x="71" y="4"/>
                </a:cubicBezTo>
                <a:cubicBezTo>
                  <a:pt x="71" y="4"/>
                  <a:pt x="71" y="4"/>
                  <a:pt x="71" y="4"/>
                </a:cubicBezTo>
                <a:cubicBezTo>
                  <a:pt x="70" y="4"/>
                  <a:pt x="69" y="4"/>
                  <a:pt x="69" y="2"/>
                </a:cubicBezTo>
                <a:close/>
                <a:moveTo>
                  <a:pt x="52" y="2"/>
                </a:moveTo>
                <a:cubicBezTo>
                  <a:pt x="52" y="1"/>
                  <a:pt x="53" y="0"/>
                  <a:pt x="54" y="0"/>
                </a:cubicBezTo>
                <a:cubicBezTo>
                  <a:pt x="54" y="0"/>
                  <a:pt x="54" y="0"/>
                  <a:pt x="54" y="0"/>
                </a:cubicBezTo>
                <a:cubicBezTo>
                  <a:pt x="55" y="0"/>
                  <a:pt x="56" y="1"/>
                  <a:pt x="56" y="2"/>
                </a:cubicBezTo>
                <a:cubicBezTo>
                  <a:pt x="56" y="2"/>
                  <a:pt x="56" y="2"/>
                  <a:pt x="56" y="2"/>
                </a:cubicBezTo>
                <a:cubicBezTo>
                  <a:pt x="56" y="4"/>
                  <a:pt x="55" y="4"/>
                  <a:pt x="54" y="4"/>
                </a:cubicBezTo>
                <a:cubicBezTo>
                  <a:pt x="54" y="4"/>
                  <a:pt x="54" y="4"/>
                  <a:pt x="54" y="4"/>
                </a:cubicBezTo>
                <a:cubicBezTo>
                  <a:pt x="53" y="4"/>
                  <a:pt x="52" y="4"/>
                  <a:pt x="52" y="2"/>
                </a:cubicBezTo>
                <a:close/>
                <a:moveTo>
                  <a:pt x="35" y="2"/>
                </a:moveTo>
                <a:cubicBezTo>
                  <a:pt x="35" y="1"/>
                  <a:pt x="36" y="0"/>
                  <a:pt x="37" y="0"/>
                </a:cubicBezTo>
                <a:cubicBezTo>
                  <a:pt x="37" y="0"/>
                  <a:pt x="37" y="0"/>
                  <a:pt x="37" y="0"/>
                </a:cubicBezTo>
                <a:cubicBezTo>
                  <a:pt x="38" y="0"/>
                  <a:pt x="39" y="1"/>
                  <a:pt x="39" y="2"/>
                </a:cubicBezTo>
                <a:cubicBezTo>
                  <a:pt x="39" y="2"/>
                  <a:pt x="39" y="2"/>
                  <a:pt x="39" y="2"/>
                </a:cubicBezTo>
                <a:cubicBezTo>
                  <a:pt x="39" y="4"/>
                  <a:pt x="38" y="4"/>
                  <a:pt x="37" y="4"/>
                </a:cubicBezTo>
                <a:cubicBezTo>
                  <a:pt x="37" y="4"/>
                  <a:pt x="37" y="4"/>
                  <a:pt x="37" y="4"/>
                </a:cubicBezTo>
                <a:cubicBezTo>
                  <a:pt x="36" y="4"/>
                  <a:pt x="35" y="4"/>
                  <a:pt x="35" y="2"/>
                </a:cubicBezTo>
                <a:close/>
                <a:moveTo>
                  <a:pt x="17" y="2"/>
                </a:moveTo>
                <a:cubicBezTo>
                  <a:pt x="17" y="1"/>
                  <a:pt x="18" y="0"/>
                  <a:pt x="19" y="0"/>
                </a:cubicBezTo>
                <a:cubicBezTo>
                  <a:pt x="19" y="0"/>
                  <a:pt x="19" y="0"/>
                  <a:pt x="19" y="0"/>
                </a:cubicBezTo>
                <a:cubicBezTo>
                  <a:pt x="20" y="0"/>
                  <a:pt x="21" y="1"/>
                  <a:pt x="21" y="2"/>
                </a:cubicBezTo>
                <a:cubicBezTo>
                  <a:pt x="21" y="2"/>
                  <a:pt x="21" y="2"/>
                  <a:pt x="21" y="2"/>
                </a:cubicBezTo>
                <a:cubicBezTo>
                  <a:pt x="21" y="4"/>
                  <a:pt x="20" y="4"/>
                  <a:pt x="19" y="4"/>
                </a:cubicBezTo>
                <a:cubicBezTo>
                  <a:pt x="19" y="4"/>
                  <a:pt x="19" y="4"/>
                  <a:pt x="19" y="4"/>
                </a:cubicBezTo>
                <a:cubicBezTo>
                  <a:pt x="18" y="4"/>
                  <a:pt x="17" y="4"/>
                  <a:pt x="17" y="2"/>
                </a:cubicBezTo>
                <a:close/>
                <a:moveTo>
                  <a:pt x="0" y="2"/>
                </a:moveTo>
                <a:cubicBezTo>
                  <a:pt x="0" y="1"/>
                  <a:pt x="1" y="0"/>
                  <a:pt x="2" y="0"/>
                </a:cubicBezTo>
                <a:cubicBezTo>
                  <a:pt x="2" y="0"/>
                  <a:pt x="2" y="0"/>
                  <a:pt x="2" y="0"/>
                </a:cubicBezTo>
                <a:cubicBezTo>
                  <a:pt x="3" y="0"/>
                  <a:pt x="4" y="1"/>
                  <a:pt x="4" y="2"/>
                </a:cubicBezTo>
                <a:cubicBezTo>
                  <a:pt x="4" y="2"/>
                  <a:pt x="4" y="2"/>
                  <a:pt x="4" y="2"/>
                </a:cubicBezTo>
                <a:cubicBezTo>
                  <a:pt x="4" y="4"/>
                  <a:pt x="3" y="4"/>
                  <a:pt x="2" y="4"/>
                </a:cubicBezTo>
                <a:cubicBezTo>
                  <a:pt x="2" y="4"/>
                  <a:pt x="2" y="4"/>
                  <a:pt x="2" y="4"/>
                </a:cubicBezTo>
                <a:cubicBezTo>
                  <a:pt x="1" y="4"/>
                  <a:pt x="0" y="4"/>
                  <a:pt x="0" y="2"/>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28761" name="Freeform 25"/>
          <p:cNvSpPr>
            <a:spLocks noEditPoints="1"/>
          </p:cNvSpPr>
          <p:nvPr/>
        </p:nvSpPr>
        <p:spPr bwMode="auto">
          <a:xfrm>
            <a:off x="1601788" y="2417763"/>
            <a:ext cx="4329112" cy="28575"/>
          </a:xfrm>
          <a:custGeom>
            <a:avLst/>
            <a:gdLst>
              <a:gd name="T0" fmla="*/ 610 w 610"/>
              <a:gd name="T1" fmla="*/ 2 h 4"/>
              <a:gd name="T2" fmla="*/ 591 w 610"/>
              <a:gd name="T3" fmla="*/ 0 h 4"/>
              <a:gd name="T4" fmla="*/ 591 w 610"/>
              <a:gd name="T5" fmla="*/ 4 h 4"/>
              <a:gd name="T6" fmla="*/ 575 w 610"/>
              <a:gd name="T7" fmla="*/ 2 h 4"/>
              <a:gd name="T8" fmla="*/ 554 w 610"/>
              <a:gd name="T9" fmla="*/ 2 h 4"/>
              <a:gd name="T10" fmla="*/ 556 w 610"/>
              <a:gd name="T11" fmla="*/ 4 h 4"/>
              <a:gd name="T12" fmla="*/ 539 w 610"/>
              <a:gd name="T13" fmla="*/ 0 h 4"/>
              <a:gd name="T14" fmla="*/ 537 w 610"/>
              <a:gd name="T15" fmla="*/ 2 h 4"/>
              <a:gd name="T16" fmla="*/ 524 w 610"/>
              <a:gd name="T17" fmla="*/ 2 h 4"/>
              <a:gd name="T18" fmla="*/ 504 w 610"/>
              <a:gd name="T19" fmla="*/ 0 h 4"/>
              <a:gd name="T20" fmla="*/ 504 w 610"/>
              <a:gd name="T21" fmla="*/ 4 h 4"/>
              <a:gd name="T22" fmla="*/ 489 w 610"/>
              <a:gd name="T23" fmla="*/ 2 h 4"/>
              <a:gd name="T24" fmla="*/ 468 w 610"/>
              <a:gd name="T25" fmla="*/ 2 h 4"/>
              <a:gd name="T26" fmla="*/ 470 w 610"/>
              <a:gd name="T27" fmla="*/ 4 h 4"/>
              <a:gd name="T28" fmla="*/ 452 w 610"/>
              <a:gd name="T29" fmla="*/ 0 h 4"/>
              <a:gd name="T30" fmla="*/ 450 w 610"/>
              <a:gd name="T31" fmla="*/ 2 h 4"/>
              <a:gd name="T32" fmla="*/ 437 w 610"/>
              <a:gd name="T33" fmla="*/ 2 h 4"/>
              <a:gd name="T34" fmla="*/ 418 w 610"/>
              <a:gd name="T35" fmla="*/ 0 h 4"/>
              <a:gd name="T36" fmla="*/ 418 w 610"/>
              <a:gd name="T37" fmla="*/ 4 h 4"/>
              <a:gd name="T38" fmla="*/ 402 w 610"/>
              <a:gd name="T39" fmla="*/ 2 h 4"/>
              <a:gd name="T40" fmla="*/ 381 w 610"/>
              <a:gd name="T41" fmla="*/ 2 h 4"/>
              <a:gd name="T42" fmla="*/ 383 w 610"/>
              <a:gd name="T43" fmla="*/ 4 h 4"/>
              <a:gd name="T44" fmla="*/ 366 w 610"/>
              <a:gd name="T45" fmla="*/ 0 h 4"/>
              <a:gd name="T46" fmla="*/ 364 w 610"/>
              <a:gd name="T47" fmla="*/ 2 h 4"/>
              <a:gd name="T48" fmla="*/ 350 w 610"/>
              <a:gd name="T49" fmla="*/ 2 h 4"/>
              <a:gd name="T50" fmla="*/ 331 w 610"/>
              <a:gd name="T51" fmla="*/ 0 h 4"/>
              <a:gd name="T52" fmla="*/ 331 w 610"/>
              <a:gd name="T53" fmla="*/ 4 h 4"/>
              <a:gd name="T54" fmla="*/ 316 w 610"/>
              <a:gd name="T55" fmla="*/ 2 h 4"/>
              <a:gd name="T56" fmla="*/ 294 w 610"/>
              <a:gd name="T57" fmla="*/ 2 h 4"/>
              <a:gd name="T58" fmla="*/ 296 w 610"/>
              <a:gd name="T59" fmla="*/ 4 h 4"/>
              <a:gd name="T60" fmla="*/ 279 w 610"/>
              <a:gd name="T61" fmla="*/ 0 h 4"/>
              <a:gd name="T62" fmla="*/ 277 w 610"/>
              <a:gd name="T63" fmla="*/ 2 h 4"/>
              <a:gd name="T64" fmla="*/ 264 w 610"/>
              <a:gd name="T65" fmla="*/ 2 h 4"/>
              <a:gd name="T66" fmla="*/ 244 w 610"/>
              <a:gd name="T67" fmla="*/ 0 h 4"/>
              <a:gd name="T68" fmla="*/ 244 w 610"/>
              <a:gd name="T69" fmla="*/ 4 h 4"/>
              <a:gd name="T70" fmla="*/ 229 w 610"/>
              <a:gd name="T71" fmla="*/ 2 h 4"/>
              <a:gd name="T72" fmla="*/ 208 w 610"/>
              <a:gd name="T73" fmla="*/ 2 h 4"/>
              <a:gd name="T74" fmla="*/ 210 w 610"/>
              <a:gd name="T75" fmla="*/ 4 h 4"/>
              <a:gd name="T76" fmla="*/ 192 w 610"/>
              <a:gd name="T77" fmla="*/ 0 h 4"/>
              <a:gd name="T78" fmla="*/ 190 w 610"/>
              <a:gd name="T79" fmla="*/ 2 h 4"/>
              <a:gd name="T80" fmla="*/ 177 w 610"/>
              <a:gd name="T81" fmla="*/ 2 h 4"/>
              <a:gd name="T82" fmla="*/ 158 w 610"/>
              <a:gd name="T83" fmla="*/ 0 h 4"/>
              <a:gd name="T84" fmla="*/ 158 w 610"/>
              <a:gd name="T85" fmla="*/ 4 h 4"/>
              <a:gd name="T86" fmla="*/ 142 w 610"/>
              <a:gd name="T87" fmla="*/ 2 h 4"/>
              <a:gd name="T88" fmla="*/ 121 w 610"/>
              <a:gd name="T89" fmla="*/ 2 h 4"/>
              <a:gd name="T90" fmla="*/ 123 w 610"/>
              <a:gd name="T91" fmla="*/ 4 h 4"/>
              <a:gd name="T92" fmla="*/ 106 w 610"/>
              <a:gd name="T93" fmla="*/ 0 h 4"/>
              <a:gd name="T94" fmla="*/ 104 w 610"/>
              <a:gd name="T95" fmla="*/ 2 h 4"/>
              <a:gd name="T96" fmla="*/ 91 w 610"/>
              <a:gd name="T97" fmla="*/ 2 h 4"/>
              <a:gd name="T98" fmla="*/ 71 w 610"/>
              <a:gd name="T99" fmla="*/ 0 h 4"/>
              <a:gd name="T100" fmla="*/ 71 w 610"/>
              <a:gd name="T101" fmla="*/ 4 h 4"/>
              <a:gd name="T102" fmla="*/ 56 w 610"/>
              <a:gd name="T103" fmla="*/ 2 h 4"/>
              <a:gd name="T104" fmla="*/ 35 w 610"/>
              <a:gd name="T105" fmla="*/ 2 h 4"/>
              <a:gd name="T106" fmla="*/ 37 w 610"/>
              <a:gd name="T107" fmla="*/ 4 h 4"/>
              <a:gd name="T108" fmla="*/ 19 w 610"/>
              <a:gd name="T109" fmla="*/ 0 h 4"/>
              <a:gd name="T110" fmla="*/ 17 w 610"/>
              <a:gd name="T111" fmla="*/ 2 h 4"/>
              <a:gd name="T112" fmla="*/ 4 w 610"/>
              <a:gd name="T113" fmla="*/ 2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610" h="4">
                <a:moveTo>
                  <a:pt x="606" y="2"/>
                </a:moveTo>
                <a:cubicBezTo>
                  <a:pt x="606" y="1"/>
                  <a:pt x="607" y="0"/>
                  <a:pt x="608" y="0"/>
                </a:cubicBezTo>
                <a:cubicBezTo>
                  <a:pt x="608" y="0"/>
                  <a:pt x="608" y="0"/>
                  <a:pt x="608" y="0"/>
                </a:cubicBezTo>
                <a:cubicBezTo>
                  <a:pt x="609" y="0"/>
                  <a:pt x="610" y="1"/>
                  <a:pt x="610" y="2"/>
                </a:cubicBezTo>
                <a:cubicBezTo>
                  <a:pt x="610" y="2"/>
                  <a:pt x="610" y="2"/>
                  <a:pt x="610" y="2"/>
                </a:cubicBezTo>
                <a:cubicBezTo>
                  <a:pt x="610" y="3"/>
                  <a:pt x="609" y="4"/>
                  <a:pt x="608" y="4"/>
                </a:cubicBezTo>
                <a:cubicBezTo>
                  <a:pt x="608" y="4"/>
                  <a:pt x="608" y="4"/>
                  <a:pt x="608" y="4"/>
                </a:cubicBezTo>
                <a:cubicBezTo>
                  <a:pt x="607" y="4"/>
                  <a:pt x="606" y="3"/>
                  <a:pt x="606" y="2"/>
                </a:cubicBezTo>
                <a:close/>
                <a:moveTo>
                  <a:pt x="589" y="2"/>
                </a:moveTo>
                <a:cubicBezTo>
                  <a:pt x="589" y="1"/>
                  <a:pt x="590" y="0"/>
                  <a:pt x="591" y="0"/>
                </a:cubicBezTo>
                <a:cubicBezTo>
                  <a:pt x="591" y="0"/>
                  <a:pt x="591" y="0"/>
                  <a:pt x="591" y="0"/>
                </a:cubicBezTo>
                <a:cubicBezTo>
                  <a:pt x="592" y="0"/>
                  <a:pt x="593" y="1"/>
                  <a:pt x="593" y="2"/>
                </a:cubicBezTo>
                <a:cubicBezTo>
                  <a:pt x="593" y="2"/>
                  <a:pt x="593" y="2"/>
                  <a:pt x="593" y="2"/>
                </a:cubicBezTo>
                <a:cubicBezTo>
                  <a:pt x="593" y="3"/>
                  <a:pt x="592" y="4"/>
                  <a:pt x="591" y="4"/>
                </a:cubicBezTo>
                <a:cubicBezTo>
                  <a:pt x="591" y="4"/>
                  <a:pt x="591" y="4"/>
                  <a:pt x="591" y="4"/>
                </a:cubicBezTo>
                <a:cubicBezTo>
                  <a:pt x="590" y="4"/>
                  <a:pt x="589" y="3"/>
                  <a:pt x="589" y="2"/>
                </a:cubicBezTo>
                <a:close/>
                <a:moveTo>
                  <a:pt x="571" y="2"/>
                </a:moveTo>
                <a:cubicBezTo>
                  <a:pt x="571" y="1"/>
                  <a:pt x="572" y="0"/>
                  <a:pt x="573" y="0"/>
                </a:cubicBezTo>
                <a:cubicBezTo>
                  <a:pt x="573" y="0"/>
                  <a:pt x="573" y="0"/>
                  <a:pt x="573" y="0"/>
                </a:cubicBezTo>
                <a:cubicBezTo>
                  <a:pt x="575" y="0"/>
                  <a:pt x="575" y="1"/>
                  <a:pt x="575" y="2"/>
                </a:cubicBezTo>
                <a:cubicBezTo>
                  <a:pt x="575" y="2"/>
                  <a:pt x="575" y="2"/>
                  <a:pt x="575" y="2"/>
                </a:cubicBezTo>
                <a:cubicBezTo>
                  <a:pt x="575" y="3"/>
                  <a:pt x="575" y="4"/>
                  <a:pt x="573" y="4"/>
                </a:cubicBezTo>
                <a:cubicBezTo>
                  <a:pt x="573" y="4"/>
                  <a:pt x="573" y="4"/>
                  <a:pt x="573" y="4"/>
                </a:cubicBezTo>
                <a:cubicBezTo>
                  <a:pt x="572" y="4"/>
                  <a:pt x="571" y="3"/>
                  <a:pt x="571" y="2"/>
                </a:cubicBezTo>
                <a:close/>
                <a:moveTo>
                  <a:pt x="554" y="2"/>
                </a:moveTo>
                <a:cubicBezTo>
                  <a:pt x="554" y="1"/>
                  <a:pt x="555" y="0"/>
                  <a:pt x="556" y="0"/>
                </a:cubicBezTo>
                <a:cubicBezTo>
                  <a:pt x="556" y="0"/>
                  <a:pt x="556" y="0"/>
                  <a:pt x="556" y="0"/>
                </a:cubicBezTo>
                <a:cubicBezTo>
                  <a:pt x="557" y="0"/>
                  <a:pt x="558" y="1"/>
                  <a:pt x="558" y="2"/>
                </a:cubicBezTo>
                <a:cubicBezTo>
                  <a:pt x="558" y="2"/>
                  <a:pt x="558" y="2"/>
                  <a:pt x="558" y="2"/>
                </a:cubicBezTo>
                <a:cubicBezTo>
                  <a:pt x="558" y="3"/>
                  <a:pt x="557" y="4"/>
                  <a:pt x="556" y="4"/>
                </a:cubicBezTo>
                <a:cubicBezTo>
                  <a:pt x="556" y="4"/>
                  <a:pt x="556" y="4"/>
                  <a:pt x="556" y="4"/>
                </a:cubicBezTo>
                <a:cubicBezTo>
                  <a:pt x="555" y="4"/>
                  <a:pt x="554" y="3"/>
                  <a:pt x="554" y="2"/>
                </a:cubicBezTo>
                <a:close/>
                <a:moveTo>
                  <a:pt x="537" y="2"/>
                </a:moveTo>
                <a:cubicBezTo>
                  <a:pt x="537" y="1"/>
                  <a:pt x="538" y="0"/>
                  <a:pt x="539" y="0"/>
                </a:cubicBezTo>
                <a:cubicBezTo>
                  <a:pt x="539" y="0"/>
                  <a:pt x="539" y="0"/>
                  <a:pt x="539" y="0"/>
                </a:cubicBezTo>
                <a:cubicBezTo>
                  <a:pt x="540" y="0"/>
                  <a:pt x="541" y="1"/>
                  <a:pt x="541" y="2"/>
                </a:cubicBezTo>
                <a:cubicBezTo>
                  <a:pt x="541" y="2"/>
                  <a:pt x="541" y="2"/>
                  <a:pt x="541" y="2"/>
                </a:cubicBezTo>
                <a:cubicBezTo>
                  <a:pt x="541" y="3"/>
                  <a:pt x="540" y="4"/>
                  <a:pt x="539" y="4"/>
                </a:cubicBezTo>
                <a:cubicBezTo>
                  <a:pt x="539" y="4"/>
                  <a:pt x="539" y="4"/>
                  <a:pt x="539" y="4"/>
                </a:cubicBezTo>
                <a:cubicBezTo>
                  <a:pt x="538" y="4"/>
                  <a:pt x="537" y="3"/>
                  <a:pt x="537" y="2"/>
                </a:cubicBezTo>
                <a:close/>
                <a:moveTo>
                  <a:pt x="520" y="2"/>
                </a:moveTo>
                <a:cubicBezTo>
                  <a:pt x="520" y="1"/>
                  <a:pt x="520" y="0"/>
                  <a:pt x="522" y="0"/>
                </a:cubicBezTo>
                <a:cubicBezTo>
                  <a:pt x="522" y="0"/>
                  <a:pt x="522" y="0"/>
                  <a:pt x="522" y="0"/>
                </a:cubicBezTo>
                <a:cubicBezTo>
                  <a:pt x="523" y="0"/>
                  <a:pt x="524" y="1"/>
                  <a:pt x="524" y="2"/>
                </a:cubicBezTo>
                <a:cubicBezTo>
                  <a:pt x="524" y="2"/>
                  <a:pt x="524" y="2"/>
                  <a:pt x="524" y="2"/>
                </a:cubicBezTo>
                <a:cubicBezTo>
                  <a:pt x="524" y="3"/>
                  <a:pt x="523" y="4"/>
                  <a:pt x="522" y="4"/>
                </a:cubicBezTo>
                <a:cubicBezTo>
                  <a:pt x="522" y="4"/>
                  <a:pt x="522" y="4"/>
                  <a:pt x="522" y="4"/>
                </a:cubicBezTo>
                <a:cubicBezTo>
                  <a:pt x="520" y="4"/>
                  <a:pt x="520" y="3"/>
                  <a:pt x="520" y="2"/>
                </a:cubicBezTo>
                <a:close/>
                <a:moveTo>
                  <a:pt x="502" y="2"/>
                </a:moveTo>
                <a:cubicBezTo>
                  <a:pt x="502" y="1"/>
                  <a:pt x="503" y="0"/>
                  <a:pt x="504" y="0"/>
                </a:cubicBezTo>
                <a:cubicBezTo>
                  <a:pt x="504" y="0"/>
                  <a:pt x="504" y="0"/>
                  <a:pt x="504" y="0"/>
                </a:cubicBezTo>
                <a:cubicBezTo>
                  <a:pt x="505" y="0"/>
                  <a:pt x="506" y="1"/>
                  <a:pt x="506" y="2"/>
                </a:cubicBezTo>
                <a:cubicBezTo>
                  <a:pt x="506" y="2"/>
                  <a:pt x="506" y="2"/>
                  <a:pt x="506" y="2"/>
                </a:cubicBezTo>
                <a:cubicBezTo>
                  <a:pt x="506" y="3"/>
                  <a:pt x="505" y="4"/>
                  <a:pt x="504" y="4"/>
                </a:cubicBezTo>
                <a:cubicBezTo>
                  <a:pt x="504" y="4"/>
                  <a:pt x="504" y="4"/>
                  <a:pt x="504" y="4"/>
                </a:cubicBezTo>
                <a:cubicBezTo>
                  <a:pt x="503" y="4"/>
                  <a:pt x="502" y="3"/>
                  <a:pt x="502" y="2"/>
                </a:cubicBezTo>
                <a:close/>
                <a:moveTo>
                  <a:pt x="485" y="2"/>
                </a:moveTo>
                <a:cubicBezTo>
                  <a:pt x="485" y="1"/>
                  <a:pt x="486" y="0"/>
                  <a:pt x="487" y="0"/>
                </a:cubicBezTo>
                <a:cubicBezTo>
                  <a:pt x="487" y="0"/>
                  <a:pt x="487" y="0"/>
                  <a:pt x="487" y="0"/>
                </a:cubicBezTo>
                <a:cubicBezTo>
                  <a:pt x="488" y="0"/>
                  <a:pt x="489" y="1"/>
                  <a:pt x="489" y="2"/>
                </a:cubicBezTo>
                <a:cubicBezTo>
                  <a:pt x="489" y="2"/>
                  <a:pt x="489" y="2"/>
                  <a:pt x="489" y="2"/>
                </a:cubicBezTo>
                <a:cubicBezTo>
                  <a:pt x="489" y="3"/>
                  <a:pt x="488" y="4"/>
                  <a:pt x="487" y="4"/>
                </a:cubicBezTo>
                <a:cubicBezTo>
                  <a:pt x="487" y="4"/>
                  <a:pt x="487" y="4"/>
                  <a:pt x="487" y="4"/>
                </a:cubicBezTo>
                <a:cubicBezTo>
                  <a:pt x="486" y="4"/>
                  <a:pt x="485" y="3"/>
                  <a:pt x="485" y="2"/>
                </a:cubicBezTo>
                <a:close/>
                <a:moveTo>
                  <a:pt x="468" y="2"/>
                </a:moveTo>
                <a:cubicBezTo>
                  <a:pt x="468" y="1"/>
                  <a:pt x="468" y="0"/>
                  <a:pt x="470" y="0"/>
                </a:cubicBezTo>
                <a:cubicBezTo>
                  <a:pt x="470" y="0"/>
                  <a:pt x="470" y="0"/>
                  <a:pt x="470" y="0"/>
                </a:cubicBezTo>
                <a:cubicBezTo>
                  <a:pt x="471" y="0"/>
                  <a:pt x="472" y="1"/>
                  <a:pt x="472" y="2"/>
                </a:cubicBezTo>
                <a:cubicBezTo>
                  <a:pt x="472" y="2"/>
                  <a:pt x="472" y="2"/>
                  <a:pt x="472" y="2"/>
                </a:cubicBezTo>
                <a:cubicBezTo>
                  <a:pt x="472" y="3"/>
                  <a:pt x="471" y="4"/>
                  <a:pt x="470" y="4"/>
                </a:cubicBezTo>
                <a:cubicBezTo>
                  <a:pt x="470" y="4"/>
                  <a:pt x="470" y="4"/>
                  <a:pt x="470" y="4"/>
                </a:cubicBezTo>
                <a:cubicBezTo>
                  <a:pt x="468" y="4"/>
                  <a:pt x="468" y="3"/>
                  <a:pt x="468" y="2"/>
                </a:cubicBezTo>
                <a:close/>
                <a:moveTo>
                  <a:pt x="450" y="2"/>
                </a:moveTo>
                <a:cubicBezTo>
                  <a:pt x="450" y="1"/>
                  <a:pt x="451" y="0"/>
                  <a:pt x="452" y="0"/>
                </a:cubicBezTo>
                <a:cubicBezTo>
                  <a:pt x="452" y="0"/>
                  <a:pt x="452" y="0"/>
                  <a:pt x="452" y="0"/>
                </a:cubicBezTo>
                <a:cubicBezTo>
                  <a:pt x="453" y="0"/>
                  <a:pt x="454" y="1"/>
                  <a:pt x="454" y="2"/>
                </a:cubicBezTo>
                <a:cubicBezTo>
                  <a:pt x="454" y="2"/>
                  <a:pt x="454" y="2"/>
                  <a:pt x="454" y="2"/>
                </a:cubicBezTo>
                <a:cubicBezTo>
                  <a:pt x="454" y="3"/>
                  <a:pt x="453" y="4"/>
                  <a:pt x="452" y="4"/>
                </a:cubicBezTo>
                <a:cubicBezTo>
                  <a:pt x="452" y="4"/>
                  <a:pt x="452" y="4"/>
                  <a:pt x="452" y="4"/>
                </a:cubicBezTo>
                <a:cubicBezTo>
                  <a:pt x="451" y="4"/>
                  <a:pt x="450" y="3"/>
                  <a:pt x="450" y="2"/>
                </a:cubicBezTo>
                <a:close/>
                <a:moveTo>
                  <a:pt x="433" y="2"/>
                </a:moveTo>
                <a:cubicBezTo>
                  <a:pt x="433" y="1"/>
                  <a:pt x="434" y="0"/>
                  <a:pt x="435" y="0"/>
                </a:cubicBezTo>
                <a:cubicBezTo>
                  <a:pt x="435" y="0"/>
                  <a:pt x="435" y="0"/>
                  <a:pt x="435" y="0"/>
                </a:cubicBezTo>
                <a:cubicBezTo>
                  <a:pt x="436" y="0"/>
                  <a:pt x="437" y="1"/>
                  <a:pt x="437" y="2"/>
                </a:cubicBezTo>
                <a:cubicBezTo>
                  <a:pt x="437" y="2"/>
                  <a:pt x="437" y="2"/>
                  <a:pt x="437" y="2"/>
                </a:cubicBezTo>
                <a:cubicBezTo>
                  <a:pt x="437" y="3"/>
                  <a:pt x="436" y="4"/>
                  <a:pt x="435" y="4"/>
                </a:cubicBezTo>
                <a:cubicBezTo>
                  <a:pt x="435" y="4"/>
                  <a:pt x="435" y="4"/>
                  <a:pt x="435" y="4"/>
                </a:cubicBezTo>
                <a:cubicBezTo>
                  <a:pt x="434" y="4"/>
                  <a:pt x="433" y="3"/>
                  <a:pt x="433" y="2"/>
                </a:cubicBezTo>
                <a:close/>
                <a:moveTo>
                  <a:pt x="416" y="2"/>
                </a:moveTo>
                <a:cubicBezTo>
                  <a:pt x="416" y="1"/>
                  <a:pt x="416" y="0"/>
                  <a:pt x="418" y="0"/>
                </a:cubicBezTo>
                <a:cubicBezTo>
                  <a:pt x="418" y="0"/>
                  <a:pt x="418" y="0"/>
                  <a:pt x="418" y="0"/>
                </a:cubicBezTo>
                <a:cubicBezTo>
                  <a:pt x="419" y="0"/>
                  <a:pt x="420" y="1"/>
                  <a:pt x="420" y="2"/>
                </a:cubicBezTo>
                <a:cubicBezTo>
                  <a:pt x="420" y="2"/>
                  <a:pt x="420" y="2"/>
                  <a:pt x="420" y="2"/>
                </a:cubicBezTo>
                <a:cubicBezTo>
                  <a:pt x="420" y="3"/>
                  <a:pt x="419" y="4"/>
                  <a:pt x="418" y="4"/>
                </a:cubicBezTo>
                <a:cubicBezTo>
                  <a:pt x="418" y="4"/>
                  <a:pt x="418" y="4"/>
                  <a:pt x="418" y="4"/>
                </a:cubicBezTo>
                <a:cubicBezTo>
                  <a:pt x="416" y="4"/>
                  <a:pt x="416" y="3"/>
                  <a:pt x="416" y="2"/>
                </a:cubicBezTo>
                <a:close/>
                <a:moveTo>
                  <a:pt x="398" y="2"/>
                </a:moveTo>
                <a:cubicBezTo>
                  <a:pt x="398" y="1"/>
                  <a:pt x="399" y="0"/>
                  <a:pt x="400" y="0"/>
                </a:cubicBezTo>
                <a:cubicBezTo>
                  <a:pt x="400" y="0"/>
                  <a:pt x="400" y="0"/>
                  <a:pt x="400" y="0"/>
                </a:cubicBezTo>
                <a:cubicBezTo>
                  <a:pt x="401" y="0"/>
                  <a:pt x="402" y="1"/>
                  <a:pt x="402" y="2"/>
                </a:cubicBezTo>
                <a:cubicBezTo>
                  <a:pt x="402" y="2"/>
                  <a:pt x="402" y="2"/>
                  <a:pt x="402" y="2"/>
                </a:cubicBezTo>
                <a:cubicBezTo>
                  <a:pt x="402" y="3"/>
                  <a:pt x="401" y="4"/>
                  <a:pt x="400" y="4"/>
                </a:cubicBezTo>
                <a:cubicBezTo>
                  <a:pt x="400" y="4"/>
                  <a:pt x="400" y="4"/>
                  <a:pt x="400" y="4"/>
                </a:cubicBezTo>
                <a:cubicBezTo>
                  <a:pt x="399" y="4"/>
                  <a:pt x="398" y="3"/>
                  <a:pt x="398" y="2"/>
                </a:cubicBezTo>
                <a:close/>
                <a:moveTo>
                  <a:pt x="381" y="2"/>
                </a:moveTo>
                <a:cubicBezTo>
                  <a:pt x="381" y="1"/>
                  <a:pt x="382" y="0"/>
                  <a:pt x="383" y="0"/>
                </a:cubicBezTo>
                <a:cubicBezTo>
                  <a:pt x="383" y="0"/>
                  <a:pt x="383" y="0"/>
                  <a:pt x="383" y="0"/>
                </a:cubicBezTo>
                <a:cubicBezTo>
                  <a:pt x="384" y="0"/>
                  <a:pt x="385" y="1"/>
                  <a:pt x="385" y="2"/>
                </a:cubicBezTo>
                <a:cubicBezTo>
                  <a:pt x="385" y="2"/>
                  <a:pt x="385" y="2"/>
                  <a:pt x="385" y="2"/>
                </a:cubicBezTo>
                <a:cubicBezTo>
                  <a:pt x="385" y="3"/>
                  <a:pt x="384" y="4"/>
                  <a:pt x="383" y="4"/>
                </a:cubicBezTo>
                <a:cubicBezTo>
                  <a:pt x="383" y="4"/>
                  <a:pt x="383" y="4"/>
                  <a:pt x="383" y="4"/>
                </a:cubicBezTo>
                <a:cubicBezTo>
                  <a:pt x="382" y="4"/>
                  <a:pt x="381" y="3"/>
                  <a:pt x="381" y="2"/>
                </a:cubicBezTo>
                <a:close/>
                <a:moveTo>
                  <a:pt x="364" y="2"/>
                </a:moveTo>
                <a:cubicBezTo>
                  <a:pt x="364" y="1"/>
                  <a:pt x="365" y="0"/>
                  <a:pt x="366" y="0"/>
                </a:cubicBezTo>
                <a:cubicBezTo>
                  <a:pt x="366" y="0"/>
                  <a:pt x="366" y="0"/>
                  <a:pt x="366" y="0"/>
                </a:cubicBezTo>
                <a:cubicBezTo>
                  <a:pt x="367" y="0"/>
                  <a:pt x="368" y="1"/>
                  <a:pt x="368" y="2"/>
                </a:cubicBezTo>
                <a:cubicBezTo>
                  <a:pt x="368" y="2"/>
                  <a:pt x="368" y="2"/>
                  <a:pt x="368" y="2"/>
                </a:cubicBezTo>
                <a:cubicBezTo>
                  <a:pt x="368" y="3"/>
                  <a:pt x="367" y="4"/>
                  <a:pt x="366" y="4"/>
                </a:cubicBezTo>
                <a:cubicBezTo>
                  <a:pt x="366" y="4"/>
                  <a:pt x="366" y="4"/>
                  <a:pt x="366" y="4"/>
                </a:cubicBezTo>
                <a:cubicBezTo>
                  <a:pt x="365" y="4"/>
                  <a:pt x="364" y="3"/>
                  <a:pt x="364" y="2"/>
                </a:cubicBezTo>
                <a:close/>
                <a:moveTo>
                  <a:pt x="346" y="2"/>
                </a:moveTo>
                <a:cubicBezTo>
                  <a:pt x="346" y="1"/>
                  <a:pt x="347" y="0"/>
                  <a:pt x="348" y="0"/>
                </a:cubicBezTo>
                <a:cubicBezTo>
                  <a:pt x="348" y="0"/>
                  <a:pt x="348" y="0"/>
                  <a:pt x="348" y="0"/>
                </a:cubicBezTo>
                <a:cubicBezTo>
                  <a:pt x="349" y="0"/>
                  <a:pt x="350" y="1"/>
                  <a:pt x="350" y="2"/>
                </a:cubicBezTo>
                <a:cubicBezTo>
                  <a:pt x="350" y="2"/>
                  <a:pt x="350" y="2"/>
                  <a:pt x="350" y="2"/>
                </a:cubicBezTo>
                <a:cubicBezTo>
                  <a:pt x="350" y="3"/>
                  <a:pt x="349" y="4"/>
                  <a:pt x="348" y="4"/>
                </a:cubicBezTo>
                <a:cubicBezTo>
                  <a:pt x="348" y="4"/>
                  <a:pt x="348" y="4"/>
                  <a:pt x="348" y="4"/>
                </a:cubicBezTo>
                <a:cubicBezTo>
                  <a:pt x="347" y="4"/>
                  <a:pt x="346" y="3"/>
                  <a:pt x="346" y="2"/>
                </a:cubicBezTo>
                <a:close/>
                <a:moveTo>
                  <a:pt x="329" y="2"/>
                </a:moveTo>
                <a:cubicBezTo>
                  <a:pt x="329" y="1"/>
                  <a:pt x="330" y="0"/>
                  <a:pt x="331" y="0"/>
                </a:cubicBezTo>
                <a:cubicBezTo>
                  <a:pt x="331" y="0"/>
                  <a:pt x="331" y="0"/>
                  <a:pt x="331" y="0"/>
                </a:cubicBezTo>
                <a:cubicBezTo>
                  <a:pt x="332" y="0"/>
                  <a:pt x="333" y="1"/>
                  <a:pt x="333" y="2"/>
                </a:cubicBezTo>
                <a:cubicBezTo>
                  <a:pt x="333" y="2"/>
                  <a:pt x="333" y="2"/>
                  <a:pt x="333" y="2"/>
                </a:cubicBezTo>
                <a:cubicBezTo>
                  <a:pt x="333" y="3"/>
                  <a:pt x="332" y="4"/>
                  <a:pt x="331" y="4"/>
                </a:cubicBezTo>
                <a:cubicBezTo>
                  <a:pt x="331" y="4"/>
                  <a:pt x="331" y="4"/>
                  <a:pt x="331" y="4"/>
                </a:cubicBezTo>
                <a:cubicBezTo>
                  <a:pt x="330" y="4"/>
                  <a:pt x="329" y="3"/>
                  <a:pt x="329" y="2"/>
                </a:cubicBezTo>
                <a:close/>
                <a:moveTo>
                  <a:pt x="312" y="2"/>
                </a:moveTo>
                <a:cubicBezTo>
                  <a:pt x="312" y="1"/>
                  <a:pt x="313" y="0"/>
                  <a:pt x="314" y="0"/>
                </a:cubicBezTo>
                <a:cubicBezTo>
                  <a:pt x="314" y="0"/>
                  <a:pt x="314" y="0"/>
                  <a:pt x="314" y="0"/>
                </a:cubicBezTo>
                <a:cubicBezTo>
                  <a:pt x="315" y="0"/>
                  <a:pt x="316" y="1"/>
                  <a:pt x="316" y="2"/>
                </a:cubicBezTo>
                <a:cubicBezTo>
                  <a:pt x="316" y="2"/>
                  <a:pt x="316" y="2"/>
                  <a:pt x="316" y="2"/>
                </a:cubicBezTo>
                <a:cubicBezTo>
                  <a:pt x="316" y="3"/>
                  <a:pt x="315" y="4"/>
                  <a:pt x="314" y="4"/>
                </a:cubicBezTo>
                <a:cubicBezTo>
                  <a:pt x="314" y="4"/>
                  <a:pt x="314" y="4"/>
                  <a:pt x="314" y="4"/>
                </a:cubicBezTo>
                <a:cubicBezTo>
                  <a:pt x="313" y="4"/>
                  <a:pt x="312" y="3"/>
                  <a:pt x="312" y="2"/>
                </a:cubicBezTo>
                <a:close/>
                <a:moveTo>
                  <a:pt x="294" y="2"/>
                </a:moveTo>
                <a:cubicBezTo>
                  <a:pt x="294" y="1"/>
                  <a:pt x="295" y="0"/>
                  <a:pt x="296" y="0"/>
                </a:cubicBezTo>
                <a:cubicBezTo>
                  <a:pt x="296" y="0"/>
                  <a:pt x="296" y="0"/>
                  <a:pt x="296" y="0"/>
                </a:cubicBezTo>
                <a:cubicBezTo>
                  <a:pt x="297" y="0"/>
                  <a:pt x="298" y="1"/>
                  <a:pt x="298" y="2"/>
                </a:cubicBezTo>
                <a:cubicBezTo>
                  <a:pt x="298" y="2"/>
                  <a:pt x="298" y="2"/>
                  <a:pt x="298" y="2"/>
                </a:cubicBezTo>
                <a:cubicBezTo>
                  <a:pt x="298" y="3"/>
                  <a:pt x="297" y="4"/>
                  <a:pt x="296" y="4"/>
                </a:cubicBezTo>
                <a:cubicBezTo>
                  <a:pt x="296" y="4"/>
                  <a:pt x="296" y="4"/>
                  <a:pt x="296" y="4"/>
                </a:cubicBezTo>
                <a:cubicBezTo>
                  <a:pt x="295" y="4"/>
                  <a:pt x="294" y="3"/>
                  <a:pt x="294" y="2"/>
                </a:cubicBezTo>
                <a:close/>
                <a:moveTo>
                  <a:pt x="277" y="2"/>
                </a:moveTo>
                <a:cubicBezTo>
                  <a:pt x="277" y="1"/>
                  <a:pt x="278" y="0"/>
                  <a:pt x="279" y="0"/>
                </a:cubicBezTo>
                <a:cubicBezTo>
                  <a:pt x="279" y="0"/>
                  <a:pt x="279" y="0"/>
                  <a:pt x="279" y="0"/>
                </a:cubicBezTo>
                <a:cubicBezTo>
                  <a:pt x="280" y="0"/>
                  <a:pt x="281" y="1"/>
                  <a:pt x="281" y="2"/>
                </a:cubicBezTo>
                <a:cubicBezTo>
                  <a:pt x="281" y="2"/>
                  <a:pt x="281" y="2"/>
                  <a:pt x="281" y="2"/>
                </a:cubicBezTo>
                <a:cubicBezTo>
                  <a:pt x="281" y="3"/>
                  <a:pt x="280" y="4"/>
                  <a:pt x="279" y="4"/>
                </a:cubicBezTo>
                <a:cubicBezTo>
                  <a:pt x="279" y="4"/>
                  <a:pt x="279" y="4"/>
                  <a:pt x="279" y="4"/>
                </a:cubicBezTo>
                <a:cubicBezTo>
                  <a:pt x="278" y="4"/>
                  <a:pt x="277" y="3"/>
                  <a:pt x="277" y="2"/>
                </a:cubicBezTo>
                <a:close/>
                <a:moveTo>
                  <a:pt x="260" y="2"/>
                </a:moveTo>
                <a:cubicBezTo>
                  <a:pt x="260" y="1"/>
                  <a:pt x="261" y="0"/>
                  <a:pt x="262" y="0"/>
                </a:cubicBezTo>
                <a:cubicBezTo>
                  <a:pt x="262" y="0"/>
                  <a:pt x="262" y="0"/>
                  <a:pt x="262" y="0"/>
                </a:cubicBezTo>
                <a:cubicBezTo>
                  <a:pt x="263" y="0"/>
                  <a:pt x="264" y="1"/>
                  <a:pt x="264" y="2"/>
                </a:cubicBezTo>
                <a:cubicBezTo>
                  <a:pt x="264" y="2"/>
                  <a:pt x="264" y="2"/>
                  <a:pt x="264" y="2"/>
                </a:cubicBezTo>
                <a:cubicBezTo>
                  <a:pt x="264" y="3"/>
                  <a:pt x="263" y="4"/>
                  <a:pt x="262" y="4"/>
                </a:cubicBezTo>
                <a:cubicBezTo>
                  <a:pt x="262" y="4"/>
                  <a:pt x="262" y="4"/>
                  <a:pt x="262" y="4"/>
                </a:cubicBezTo>
                <a:cubicBezTo>
                  <a:pt x="261" y="4"/>
                  <a:pt x="260" y="3"/>
                  <a:pt x="260" y="2"/>
                </a:cubicBezTo>
                <a:close/>
                <a:moveTo>
                  <a:pt x="242" y="2"/>
                </a:moveTo>
                <a:cubicBezTo>
                  <a:pt x="242" y="1"/>
                  <a:pt x="243" y="0"/>
                  <a:pt x="244" y="0"/>
                </a:cubicBezTo>
                <a:cubicBezTo>
                  <a:pt x="244" y="0"/>
                  <a:pt x="244" y="0"/>
                  <a:pt x="244" y="0"/>
                </a:cubicBezTo>
                <a:cubicBezTo>
                  <a:pt x="246" y="0"/>
                  <a:pt x="246" y="1"/>
                  <a:pt x="246" y="2"/>
                </a:cubicBezTo>
                <a:cubicBezTo>
                  <a:pt x="246" y="2"/>
                  <a:pt x="246" y="2"/>
                  <a:pt x="246" y="2"/>
                </a:cubicBezTo>
                <a:cubicBezTo>
                  <a:pt x="246" y="3"/>
                  <a:pt x="246" y="4"/>
                  <a:pt x="244" y="4"/>
                </a:cubicBezTo>
                <a:cubicBezTo>
                  <a:pt x="244" y="4"/>
                  <a:pt x="244" y="4"/>
                  <a:pt x="244" y="4"/>
                </a:cubicBezTo>
                <a:cubicBezTo>
                  <a:pt x="243" y="4"/>
                  <a:pt x="242" y="3"/>
                  <a:pt x="242" y="2"/>
                </a:cubicBezTo>
                <a:close/>
                <a:moveTo>
                  <a:pt x="225" y="2"/>
                </a:moveTo>
                <a:cubicBezTo>
                  <a:pt x="225" y="1"/>
                  <a:pt x="226" y="0"/>
                  <a:pt x="227" y="0"/>
                </a:cubicBezTo>
                <a:cubicBezTo>
                  <a:pt x="227" y="0"/>
                  <a:pt x="227" y="0"/>
                  <a:pt x="227" y="0"/>
                </a:cubicBezTo>
                <a:cubicBezTo>
                  <a:pt x="228" y="0"/>
                  <a:pt x="229" y="1"/>
                  <a:pt x="229" y="2"/>
                </a:cubicBezTo>
                <a:cubicBezTo>
                  <a:pt x="229" y="2"/>
                  <a:pt x="229" y="2"/>
                  <a:pt x="229" y="2"/>
                </a:cubicBezTo>
                <a:cubicBezTo>
                  <a:pt x="229" y="3"/>
                  <a:pt x="228" y="4"/>
                  <a:pt x="227" y="4"/>
                </a:cubicBezTo>
                <a:cubicBezTo>
                  <a:pt x="227" y="4"/>
                  <a:pt x="227" y="4"/>
                  <a:pt x="227" y="4"/>
                </a:cubicBezTo>
                <a:cubicBezTo>
                  <a:pt x="226" y="4"/>
                  <a:pt x="225" y="3"/>
                  <a:pt x="225" y="2"/>
                </a:cubicBezTo>
                <a:close/>
                <a:moveTo>
                  <a:pt x="208" y="2"/>
                </a:moveTo>
                <a:cubicBezTo>
                  <a:pt x="208" y="1"/>
                  <a:pt x="209" y="0"/>
                  <a:pt x="210" y="0"/>
                </a:cubicBezTo>
                <a:cubicBezTo>
                  <a:pt x="210" y="0"/>
                  <a:pt x="210" y="0"/>
                  <a:pt x="210" y="0"/>
                </a:cubicBezTo>
                <a:cubicBezTo>
                  <a:pt x="211" y="0"/>
                  <a:pt x="212" y="1"/>
                  <a:pt x="212" y="2"/>
                </a:cubicBezTo>
                <a:cubicBezTo>
                  <a:pt x="212" y="2"/>
                  <a:pt x="212" y="2"/>
                  <a:pt x="212" y="2"/>
                </a:cubicBezTo>
                <a:cubicBezTo>
                  <a:pt x="212" y="3"/>
                  <a:pt x="211" y="4"/>
                  <a:pt x="210" y="4"/>
                </a:cubicBezTo>
                <a:cubicBezTo>
                  <a:pt x="210" y="4"/>
                  <a:pt x="210" y="4"/>
                  <a:pt x="210" y="4"/>
                </a:cubicBezTo>
                <a:cubicBezTo>
                  <a:pt x="209" y="4"/>
                  <a:pt x="208" y="3"/>
                  <a:pt x="208" y="2"/>
                </a:cubicBezTo>
                <a:close/>
                <a:moveTo>
                  <a:pt x="190" y="2"/>
                </a:moveTo>
                <a:cubicBezTo>
                  <a:pt x="190" y="1"/>
                  <a:pt x="191" y="0"/>
                  <a:pt x="192" y="0"/>
                </a:cubicBezTo>
                <a:cubicBezTo>
                  <a:pt x="192" y="0"/>
                  <a:pt x="192" y="0"/>
                  <a:pt x="192" y="0"/>
                </a:cubicBezTo>
                <a:cubicBezTo>
                  <a:pt x="194" y="0"/>
                  <a:pt x="194" y="1"/>
                  <a:pt x="194" y="2"/>
                </a:cubicBezTo>
                <a:cubicBezTo>
                  <a:pt x="194" y="2"/>
                  <a:pt x="194" y="2"/>
                  <a:pt x="194" y="2"/>
                </a:cubicBezTo>
                <a:cubicBezTo>
                  <a:pt x="194" y="3"/>
                  <a:pt x="194" y="4"/>
                  <a:pt x="192" y="4"/>
                </a:cubicBezTo>
                <a:cubicBezTo>
                  <a:pt x="192" y="4"/>
                  <a:pt x="192" y="4"/>
                  <a:pt x="192" y="4"/>
                </a:cubicBezTo>
                <a:cubicBezTo>
                  <a:pt x="191" y="4"/>
                  <a:pt x="190" y="3"/>
                  <a:pt x="190" y="2"/>
                </a:cubicBezTo>
                <a:close/>
                <a:moveTo>
                  <a:pt x="173" y="2"/>
                </a:moveTo>
                <a:cubicBezTo>
                  <a:pt x="173" y="1"/>
                  <a:pt x="174" y="0"/>
                  <a:pt x="175" y="0"/>
                </a:cubicBezTo>
                <a:cubicBezTo>
                  <a:pt x="175" y="0"/>
                  <a:pt x="175" y="0"/>
                  <a:pt x="175" y="0"/>
                </a:cubicBezTo>
                <a:cubicBezTo>
                  <a:pt x="176" y="0"/>
                  <a:pt x="177" y="1"/>
                  <a:pt x="177" y="2"/>
                </a:cubicBezTo>
                <a:cubicBezTo>
                  <a:pt x="177" y="2"/>
                  <a:pt x="177" y="2"/>
                  <a:pt x="177" y="2"/>
                </a:cubicBezTo>
                <a:cubicBezTo>
                  <a:pt x="177" y="3"/>
                  <a:pt x="176" y="4"/>
                  <a:pt x="175" y="4"/>
                </a:cubicBezTo>
                <a:cubicBezTo>
                  <a:pt x="175" y="4"/>
                  <a:pt x="175" y="4"/>
                  <a:pt x="175" y="4"/>
                </a:cubicBezTo>
                <a:cubicBezTo>
                  <a:pt x="174" y="4"/>
                  <a:pt x="173" y="3"/>
                  <a:pt x="173" y="2"/>
                </a:cubicBezTo>
                <a:close/>
                <a:moveTo>
                  <a:pt x="156" y="2"/>
                </a:moveTo>
                <a:cubicBezTo>
                  <a:pt x="156" y="1"/>
                  <a:pt x="157" y="0"/>
                  <a:pt x="158" y="0"/>
                </a:cubicBezTo>
                <a:cubicBezTo>
                  <a:pt x="158" y="0"/>
                  <a:pt x="158" y="0"/>
                  <a:pt x="158" y="0"/>
                </a:cubicBezTo>
                <a:cubicBezTo>
                  <a:pt x="159" y="0"/>
                  <a:pt x="160" y="1"/>
                  <a:pt x="160" y="2"/>
                </a:cubicBezTo>
                <a:cubicBezTo>
                  <a:pt x="160" y="2"/>
                  <a:pt x="160" y="2"/>
                  <a:pt x="160" y="2"/>
                </a:cubicBezTo>
                <a:cubicBezTo>
                  <a:pt x="160" y="3"/>
                  <a:pt x="159" y="4"/>
                  <a:pt x="158" y="4"/>
                </a:cubicBezTo>
                <a:cubicBezTo>
                  <a:pt x="158" y="4"/>
                  <a:pt x="158" y="4"/>
                  <a:pt x="158" y="4"/>
                </a:cubicBezTo>
                <a:cubicBezTo>
                  <a:pt x="157" y="4"/>
                  <a:pt x="156" y="3"/>
                  <a:pt x="156" y="2"/>
                </a:cubicBezTo>
                <a:close/>
                <a:moveTo>
                  <a:pt x="138" y="2"/>
                </a:moveTo>
                <a:cubicBezTo>
                  <a:pt x="138" y="1"/>
                  <a:pt x="139" y="0"/>
                  <a:pt x="140" y="0"/>
                </a:cubicBezTo>
                <a:cubicBezTo>
                  <a:pt x="140" y="0"/>
                  <a:pt x="140" y="0"/>
                  <a:pt x="140" y="0"/>
                </a:cubicBezTo>
                <a:cubicBezTo>
                  <a:pt x="142" y="0"/>
                  <a:pt x="142" y="1"/>
                  <a:pt x="142" y="2"/>
                </a:cubicBezTo>
                <a:cubicBezTo>
                  <a:pt x="142" y="2"/>
                  <a:pt x="142" y="2"/>
                  <a:pt x="142" y="2"/>
                </a:cubicBezTo>
                <a:cubicBezTo>
                  <a:pt x="142" y="3"/>
                  <a:pt x="142" y="4"/>
                  <a:pt x="140" y="4"/>
                </a:cubicBezTo>
                <a:cubicBezTo>
                  <a:pt x="140" y="4"/>
                  <a:pt x="140" y="4"/>
                  <a:pt x="140" y="4"/>
                </a:cubicBezTo>
                <a:cubicBezTo>
                  <a:pt x="139" y="4"/>
                  <a:pt x="138" y="3"/>
                  <a:pt x="138" y="2"/>
                </a:cubicBezTo>
                <a:close/>
                <a:moveTo>
                  <a:pt x="121" y="2"/>
                </a:moveTo>
                <a:cubicBezTo>
                  <a:pt x="121" y="1"/>
                  <a:pt x="122" y="0"/>
                  <a:pt x="123" y="0"/>
                </a:cubicBezTo>
                <a:cubicBezTo>
                  <a:pt x="123" y="0"/>
                  <a:pt x="123" y="0"/>
                  <a:pt x="123" y="0"/>
                </a:cubicBezTo>
                <a:cubicBezTo>
                  <a:pt x="124" y="0"/>
                  <a:pt x="125" y="1"/>
                  <a:pt x="125" y="2"/>
                </a:cubicBezTo>
                <a:cubicBezTo>
                  <a:pt x="125" y="2"/>
                  <a:pt x="125" y="2"/>
                  <a:pt x="125" y="2"/>
                </a:cubicBezTo>
                <a:cubicBezTo>
                  <a:pt x="125" y="3"/>
                  <a:pt x="124" y="4"/>
                  <a:pt x="123" y="4"/>
                </a:cubicBezTo>
                <a:cubicBezTo>
                  <a:pt x="123" y="4"/>
                  <a:pt x="123" y="4"/>
                  <a:pt x="123" y="4"/>
                </a:cubicBezTo>
                <a:cubicBezTo>
                  <a:pt x="122" y="4"/>
                  <a:pt x="121" y="3"/>
                  <a:pt x="121" y="2"/>
                </a:cubicBezTo>
                <a:close/>
                <a:moveTo>
                  <a:pt x="104" y="2"/>
                </a:moveTo>
                <a:cubicBezTo>
                  <a:pt x="104" y="1"/>
                  <a:pt x="105" y="0"/>
                  <a:pt x="106" y="0"/>
                </a:cubicBezTo>
                <a:cubicBezTo>
                  <a:pt x="106" y="0"/>
                  <a:pt x="106" y="0"/>
                  <a:pt x="106" y="0"/>
                </a:cubicBezTo>
                <a:cubicBezTo>
                  <a:pt x="107" y="0"/>
                  <a:pt x="108" y="1"/>
                  <a:pt x="108" y="2"/>
                </a:cubicBezTo>
                <a:cubicBezTo>
                  <a:pt x="108" y="2"/>
                  <a:pt x="108" y="2"/>
                  <a:pt x="108" y="2"/>
                </a:cubicBezTo>
                <a:cubicBezTo>
                  <a:pt x="108" y="3"/>
                  <a:pt x="107" y="4"/>
                  <a:pt x="106" y="4"/>
                </a:cubicBezTo>
                <a:cubicBezTo>
                  <a:pt x="106" y="4"/>
                  <a:pt x="106" y="4"/>
                  <a:pt x="106" y="4"/>
                </a:cubicBezTo>
                <a:cubicBezTo>
                  <a:pt x="105" y="4"/>
                  <a:pt x="104" y="3"/>
                  <a:pt x="104" y="2"/>
                </a:cubicBezTo>
                <a:close/>
                <a:moveTo>
                  <a:pt x="87" y="2"/>
                </a:moveTo>
                <a:cubicBezTo>
                  <a:pt x="87" y="1"/>
                  <a:pt x="87" y="0"/>
                  <a:pt x="89" y="0"/>
                </a:cubicBezTo>
                <a:cubicBezTo>
                  <a:pt x="89" y="0"/>
                  <a:pt x="89" y="0"/>
                  <a:pt x="89" y="0"/>
                </a:cubicBezTo>
                <a:cubicBezTo>
                  <a:pt x="90" y="0"/>
                  <a:pt x="91" y="1"/>
                  <a:pt x="91" y="2"/>
                </a:cubicBezTo>
                <a:cubicBezTo>
                  <a:pt x="91" y="2"/>
                  <a:pt x="91" y="2"/>
                  <a:pt x="91" y="2"/>
                </a:cubicBezTo>
                <a:cubicBezTo>
                  <a:pt x="91" y="3"/>
                  <a:pt x="90" y="4"/>
                  <a:pt x="89" y="4"/>
                </a:cubicBezTo>
                <a:cubicBezTo>
                  <a:pt x="89" y="4"/>
                  <a:pt x="89" y="4"/>
                  <a:pt x="89" y="4"/>
                </a:cubicBezTo>
                <a:cubicBezTo>
                  <a:pt x="87" y="4"/>
                  <a:pt x="87" y="3"/>
                  <a:pt x="87" y="2"/>
                </a:cubicBezTo>
                <a:close/>
                <a:moveTo>
                  <a:pt x="69" y="2"/>
                </a:moveTo>
                <a:cubicBezTo>
                  <a:pt x="69" y="1"/>
                  <a:pt x="70" y="0"/>
                  <a:pt x="71" y="0"/>
                </a:cubicBezTo>
                <a:cubicBezTo>
                  <a:pt x="71" y="0"/>
                  <a:pt x="71" y="0"/>
                  <a:pt x="71" y="0"/>
                </a:cubicBezTo>
                <a:cubicBezTo>
                  <a:pt x="72" y="0"/>
                  <a:pt x="73" y="1"/>
                  <a:pt x="73" y="2"/>
                </a:cubicBezTo>
                <a:cubicBezTo>
                  <a:pt x="73" y="2"/>
                  <a:pt x="73" y="2"/>
                  <a:pt x="73" y="2"/>
                </a:cubicBezTo>
                <a:cubicBezTo>
                  <a:pt x="73" y="3"/>
                  <a:pt x="72" y="4"/>
                  <a:pt x="71" y="4"/>
                </a:cubicBezTo>
                <a:cubicBezTo>
                  <a:pt x="71" y="4"/>
                  <a:pt x="71" y="4"/>
                  <a:pt x="71" y="4"/>
                </a:cubicBezTo>
                <a:cubicBezTo>
                  <a:pt x="70" y="4"/>
                  <a:pt x="69" y="3"/>
                  <a:pt x="69" y="2"/>
                </a:cubicBezTo>
                <a:close/>
                <a:moveTo>
                  <a:pt x="52" y="2"/>
                </a:moveTo>
                <a:cubicBezTo>
                  <a:pt x="52" y="1"/>
                  <a:pt x="53" y="0"/>
                  <a:pt x="54" y="0"/>
                </a:cubicBezTo>
                <a:cubicBezTo>
                  <a:pt x="54" y="0"/>
                  <a:pt x="54" y="0"/>
                  <a:pt x="54" y="0"/>
                </a:cubicBezTo>
                <a:cubicBezTo>
                  <a:pt x="55" y="0"/>
                  <a:pt x="56" y="1"/>
                  <a:pt x="56" y="2"/>
                </a:cubicBezTo>
                <a:cubicBezTo>
                  <a:pt x="56" y="2"/>
                  <a:pt x="56" y="2"/>
                  <a:pt x="56" y="2"/>
                </a:cubicBezTo>
                <a:cubicBezTo>
                  <a:pt x="56" y="3"/>
                  <a:pt x="55" y="4"/>
                  <a:pt x="54" y="4"/>
                </a:cubicBezTo>
                <a:cubicBezTo>
                  <a:pt x="54" y="4"/>
                  <a:pt x="54" y="4"/>
                  <a:pt x="54" y="4"/>
                </a:cubicBezTo>
                <a:cubicBezTo>
                  <a:pt x="53" y="4"/>
                  <a:pt x="52" y="3"/>
                  <a:pt x="52" y="2"/>
                </a:cubicBezTo>
                <a:close/>
                <a:moveTo>
                  <a:pt x="35" y="2"/>
                </a:moveTo>
                <a:cubicBezTo>
                  <a:pt x="35" y="1"/>
                  <a:pt x="35" y="0"/>
                  <a:pt x="37" y="0"/>
                </a:cubicBezTo>
                <a:cubicBezTo>
                  <a:pt x="37" y="0"/>
                  <a:pt x="37" y="0"/>
                  <a:pt x="37" y="0"/>
                </a:cubicBezTo>
                <a:cubicBezTo>
                  <a:pt x="38" y="0"/>
                  <a:pt x="39" y="1"/>
                  <a:pt x="39" y="2"/>
                </a:cubicBezTo>
                <a:cubicBezTo>
                  <a:pt x="39" y="2"/>
                  <a:pt x="39" y="2"/>
                  <a:pt x="39" y="2"/>
                </a:cubicBezTo>
                <a:cubicBezTo>
                  <a:pt x="39" y="3"/>
                  <a:pt x="38" y="4"/>
                  <a:pt x="37" y="4"/>
                </a:cubicBezTo>
                <a:cubicBezTo>
                  <a:pt x="37" y="4"/>
                  <a:pt x="37" y="4"/>
                  <a:pt x="37" y="4"/>
                </a:cubicBezTo>
                <a:cubicBezTo>
                  <a:pt x="35" y="4"/>
                  <a:pt x="35" y="3"/>
                  <a:pt x="35" y="2"/>
                </a:cubicBezTo>
                <a:close/>
                <a:moveTo>
                  <a:pt x="17" y="2"/>
                </a:moveTo>
                <a:cubicBezTo>
                  <a:pt x="17" y="1"/>
                  <a:pt x="18" y="0"/>
                  <a:pt x="19" y="0"/>
                </a:cubicBezTo>
                <a:cubicBezTo>
                  <a:pt x="19" y="0"/>
                  <a:pt x="19" y="0"/>
                  <a:pt x="19" y="0"/>
                </a:cubicBezTo>
                <a:cubicBezTo>
                  <a:pt x="20" y="0"/>
                  <a:pt x="21" y="1"/>
                  <a:pt x="21" y="2"/>
                </a:cubicBezTo>
                <a:cubicBezTo>
                  <a:pt x="21" y="2"/>
                  <a:pt x="21" y="2"/>
                  <a:pt x="21" y="2"/>
                </a:cubicBezTo>
                <a:cubicBezTo>
                  <a:pt x="21" y="3"/>
                  <a:pt x="20" y="4"/>
                  <a:pt x="19" y="4"/>
                </a:cubicBezTo>
                <a:cubicBezTo>
                  <a:pt x="19" y="4"/>
                  <a:pt x="19" y="4"/>
                  <a:pt x="19" y="4"/>
                </a:cubicBezTo>
                <a:cubicBezTo>
                  <a:pt x="18" y="4"/>
                  <a:pt x="17" y="3"/>
                  <a:pt x="17" y="2"/>
                </a:cubicBezTo>
                <a:close/>
                <a:moveTo>
                  <a:pt x="0" y="2"/>
                </a:moveTo>
                <a:cubicBezTo>
                  <a:pt x="0" y="1"/>
                  <a:pt x="1" y="0"/>
                  <a:pt x="2" y="0"/>
                </a:cubicBezTo>
                <a:cubicBezTo>
                  <a:pt x="2" y="0"/>
                  <a:pt x="2" y="0"/>
                  <a:pt x="2" y="0"/>
                </a:cubicBezTo>
                <a:cubicBezTo>
                  <a:pt x="3" y="0"/>
                  <a:pt x="4" y="1"/>
                  <a:pt x="4" y="2"/>
                </a:cubicBezTo>
                <a:cubicBezTo>
                  <a:pt x="4" y="2"/>
                  <a:pt x="4" y="2"/>
                  <a:pt x="4" y="2"/>
                </a:cubicBezTo>
                <a:cubicBezTo>
                  <a:pt x="4" y="3"/>
                  <a:pt x="3" y="4"/>
                  <a:pt x="2" y="4"/>
                </a:cubicBezTo>
                <a:cubicBezTo>
                  <a:pt x="2" y="4"/>
                  <a:pt x="2" y="4"/>
                  <a:pt x="2" y="4"/>
                </a:cubicBezTo>
                <a:cubicBezTo>
                  <a:pt x="1" y="4"/>
                  <a:pt x="0" y="3"/>
                  <a:pt x="0" y="2"/>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28762" name="Freeform 26"/>
          <p:cNvSpPr>
            <a:spLocks noEditPoints="1"/>
          </p:cNvSpPr>
          <p:nvPr/>
        </p:nvSpPr>
        <p:spPr bwMode="auto">
          <a:xfrm>
            <a:off x="1752600" y="4060825"/>
            <a:ext cx="2000250" cy="26988"/>
          </a:xfrm>
          <a:custGeom>
            <a:avLst/>
            <a:gdLst>
              <a:gd name="T0" fmla="*/ 280 w 282"/>
              <a:gd name="T1" fmla="*/ 0 h 4"/>
              <a:gd name="T2" fmla="*/ 280 w 282"/>
              <a:gd name="T3" fmla="*/ 4 h 4"/>
              <a:gd name="T4" fmla="*/ 260 w 282"/>
              <a:gd name="T5" fmla="*/ 2 h 4"/>
              <a:gd name="T6" fmla="*/ 264 w 282"/>
              <a:gd name="T7" fmla="*/ 2 h 4"/>
              <a:gd name="T8" fmla="*/ 262 w 282"/>
              <a:gd name="T9" fmla="*/ 4 h 4"/>
              <a:gd name="T10" fmla="*/ 245 w 282"/>
              <a:gd name="T11" fmla="*/ 0 h 4"/>
              <a:gd name="T12" fmla="*/ 247 w 282"/>
              <a:gd name="T13" fmla="*/ 2 h 4"/>
              <a:gd name="T14" fmla="*/ 243 w 282"/>
              <a:gd name="T15" fmla="*/ 2 h 4"/>
              <a:gd name="T16" fmla="*/ 228 w 282"/>
              <a:gd name="T17" fmla="*/ 0 h 4"/>
              <a:gd name="T18" fmla="*/ 228 w 282"/>
              <a:gd name="T19" fmla="*/ 4 h 4"/>
              <a:gd name="T20" fmla="*/ 208 w 282"/>
              <a:gd name="T21" fmla="*/ 2 h 4"/>
              <a:gd name="T22" fmla="*/ 212 w 282"/>
              <a:gd name="T23" fmla="*/ 2 h 4"/>
              <a:gd name="T24" fmla="*/ 210 w 282"/>
              <a:gd name="T25" fmla="*/ 4 h 4"/>
              <a:gd name="T26" fmla="*/ 193 w 282"/>
              <a:gd name="T27" fmla="*/ 0 h 4"/>
              <a:gd name="T28" fmla="*/ 195 w 282"/>
              <a:gd name="T29" fmla="*/ 2 h 4"/>
              <a:gd name="T30" fmla="*/ 191 w 282"/>
              <a:gd name="T31" fmla="*/ 2 h 4"/>
              <a:gd name="T32" fmla="*/ 176 w 282"/>
              <a:gd name="T33" fmla="*/ 0 h 4"/>
              <a:gd name="T34" fmla="*/ 176 w 282"/>
              <a:gd name="T35" fmla="*/ 4 h 4"/>
              <a:gd name="T36" fmla="*/ 156 w 282"/>
              <a:gd name="T37" fmla="*/ 2 h 4"/>
              <a:gd name="T38" fmla="*/ 160 w 282"/>
              <a:gd name="T39" fmla="*/ 2 h 4"/>
              <a:gd name="T40" fmla="*/ 158 w 282"/>
              <a:gd name="T41" fmla="*/ 4 h 4"/>
              <a:gd name="T42" fmla="*/ 141 w 282"/>
              <a:gd name="T43" fmla="*/ 0 h 4"/>
              <a:gd name="T44" fmla="*/ 143 w 282"/>
              <a:gd name="T45" fmla="*/ 2 h 4"/>
              <a:gd name="T46" fmla="*/ 139 w 282"/>
              <a:gd name="T47" fmla="*/ 2 h 4"/>
              <a:gd name="T48" fmla="*/ 124 w 282"/>
              <a:gd name="T49" fmla="*/ 0 h 4"/>
              <a:gd name="T50" fmla="*/ 124 w 282"/>
              <a:gd name="T51" fmla="*/ 4 h 4"/>
              <a:gd name="T52" fmla="*/ 104 w 282"/>
              <a:gd name="T53" fmla="*/ 2 h 4"/>
              <a:gd name="T54" fmla="*/ 108 w 282"/>
              <a:gd name="T55" fmla="*/ 2 h 4"/>
              <a:gd name="T56" fmla="*/ 106 w 282"/>
              <a:gd name="T57" fmla="*/ 4 h 4"/>
              <a:gd name="T58" fmla="*/ 89 w 282"/>
              <a:gd name="T59" fmla="*/ 0 h 4"/>
              <a:gd name="T60" fmla="*/ 91 w 282"/>
              <a:gd name="T61" fmla="*/ 2 h 4"/>
              <a:gd name="T62" fmla="*/ 87 w 282"/>
              <a:gd name="T63" fmla="*/ 2 h 4"/>
              <a:gd name="T64" fmla="*/ 72 w 282"/>
              <a:gd name="T65" fmla="*/ 0 h 4"/>
              <a:gd name="T66" fmla="*/ 72 w 282"/>
              <a:gd name="T67" fmla="*/ 4 h 4"/>
              <a:gd name="T68" fmla="*/ 52 w 282"/>
              <a:gd name="T69" fmla="*/ 2 h 4"/>
              <a:gd name="T70" fmla="*/ 56 w 282"/>
              <a:gd name="T71" fmla="*/ 2 h 4"/>
              <a:gd name="T72" fmla="*/ 54 w 282"/>
              <a:gd name="T73" fmla="*/ 4 h 4"/>
              <a:gd name="T74" fmla="*/ 37 w 282"/>
              <a:gd name="T75" fmla="*/ 0 h 4"/>
              <a:gd name="T76" fmla="*/ 39 w 282"/>
              <a:gd name="T77" fmla="*/ 2 h 4"/>
              <a:gd name="T78" fmla="*/ 35 w 282"/>
              <a:gd name="T79" fmla="*/ 2 h 4"/>
              <a:gd name="T80" fmla="*/ 20 w 282"/>
              <a:gd name="T81" fmla="*/ 0 h 4"/>
              <a:gd name="T82" fmla="*/ 20 w 282"/>
              <a:gd name="T83" fmla="*/ 4 h 4"/>
              <a:gd name="T84" fmla="*/ 0 w 282"/>
              <a:gd name="T85" fmla="*/ 2 h 4"/>
              <a:gd name="T86" fmla="*/ 4 w 282"/>
              <a:gd name="T87" fmla="*/ 2 h 4"/>
              <a:gd name="T88" fmla="*/ 2 w 282"/>
              <a:gd name="T89"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82" h="4">
                <a:moveTo>
                  <a:pt x="277" y="2"/>
                </a:moveTo>
                <a:cubicBezTo>
                  <a:pt x="277" y="1"/>
                  <a:pt x="278" y="0"/>
                  <a:pt x="280" y="0"/>
                </a:cubicBezTo>
                <a:cubicBezTo>
                  <a:pt x="280" y="0"/>
                  <a:pt x="280" y="0"/>
                  <a:pt x="280" y="0"/>
                </a:cubicBezTo>
                <a:cubicBezTo>
                  <a:pt x="281" y="0"/>
                  <a:pt x="282" y="1"/>
                  <a:pt x="282" y="2"/>
                </a:cubicBezTo>
                <a:cubicBezTo>
                  <a:pt x="282" y="2"/>
                  <a:pt x="282" y="2"/>
                  <a:pt x="282" y="2"/>
                </a:cubicBezTo>
                <a:cubicBezTo>
                  <a:pt x="282" y="3"/>
                  <a:pt x="281" y="4"/>
                  <a:pt x="280" y="4"/>
                </a:cubicBezTo>
                <a:cubicBezTo>
                  <a:pt x="280" y="4"/>
                  <a:pt x="280" y="4"/>
                  <a:pt x="280" y="4"/>
                </a:cubicBezTo>
                <a:cubicBezTo>
                  <a:pt x="278" y="4"/>
                  <a:pt x="277" y="3"/>
                  <a:pt x="277" y="2"/>
                </a:cubicBezTo>
                <a:close/>
                <a:moveTo>
                  <a:pt x="260" y="2"/>
                </a:moveTo>
                <a:cubicBezTo>
                  <a:pt x="260" y="1"/>
                  <a:pt x="261" y="0"/>
                  <a:pt x="262" y="0"/>
                </a:cubicBezTo>
                <a:cubicBezTo>
                  <a:pt x="262" y="0"/>
                  <a:pt x="262" y="0"/>
                  <a:pt x="262" y="0"/>
                </a:cubicBezTo>
                <a:cubicBezTo>
                  <a:pt x="263" y="0"/>
                  <a:pt x="264" y="1"/>
                  <a:pt x="264" y="2"/>
                </a:cubicBezTo>
                <a:cubicBezTo>
                  <a:pt x="264" y="2"/>
                  <a:pt x="264" y="2"/>
                  <a:pt x="264" y="2"/>
                </a:cubicBezTo>
                <a:cubicBezTo>
                  <a:pt x="264" y="3"/>
                  <a:pt x="263" y="4"/>
                  <a:pt x="262" y="4"/>
                </a:cubicBezTo>
                <a:cubicBezTo>
                  <a:pt x="262" y="4"/>
                  <a:pt x="262" y="4"/>
                  <a:pt x="262" y="4"/>
                </a:cubicBezTo>
                <a:cubicBezTo>
                  <a:pt x="261" y="4"/>
                  <a:pt x="260" y="3"/>
                  <a:pt x="260" y="2"/>
                </a:cubicBezTo>
                <a:close/>
                <a:moveTo>
                  <a:pt x="243" y="2"/>
                </a:moveTo>
                <a:cubicBezTo>
                  <a:pt x="243" y="1"/>
                  <a:pt x="244" y="0"/>
                  <a:pt x="245" y="0"/>
                </a:cubicBezTo>
                <a:cubicBezTo>
                  <a:pt x="245" y="0"/>
                  <a:pt x="245" y="0"/>
                  <a:pt x="245" y="0"/>
                </a:cubicBezTo>
                <a:cubicBezTo>
                  <a:pt x="246" y="0"/>
                  <a:pt x="247" y="1"/>
                  <a:pt x="247" y="2"/>
                </a:cubicBezTo>
                <a:cubicBezTo>
                  <a:pt x="247" y="2"/>
                  <a:pt x="247" y="2"/>
                  <a:pt x="247" y="2"/>
                </a:cubicBezTo>
                <a:cubicBezTo>
                  <a:pt x="247" y="3"/>
                  <a:pt x="246" y="4"/>
                  <a:pt x="245" y="4"/>
                </a:cubicBezTo>
                <a:cubicBezTo>
                  <a:pt x="245" y="4"/>
                  <a:pt x="245" y="4"/>
                  <a:pt x="245" y="4"/>
                </a:cubicBezTo>
                <a:cubicBezTo>
                  <a:pt x="244" y="4"/>
                  <a:pt x="243" y="3"/>
                  <a:pt x="243" y="2"/>
                </a:cubicBezTo>
                <a:close/>
                <a:moveTo>
                  <a:pt x="226" y="2"/>
                </a:moveTo>
                <a:cubicBezTo>
                  <a:pt x="226" y="1"/>
                  <a:pt x="226" y="0"/>
                  <a:pt x="228" y="0"/>
                </a:cubicBezTo>
                <a:cubicBezTo>
                  <a:pt x="228" y="0"/>
                  <a:pt x="228" y="0"/>
                  <a:pt x="228" y="0"/>
                </a:cubicBezTo>
                <a:cubicBezTo>
                  <a:pt x="229" y="0"/>
                  <a:pt x="230" y="1"/>
                  <a:pt x="230" y="2"/>
                </a:cubicBezTo>
                <a:cubicBezTo>
                  <a:pt x="230" y="2"/>
                  <a:pt x="230" y="2"/>
                  <a:pt x="230" y="2"/>
                </a:cubicBezTo>
                <a:cubicBezTo>
                  <a:pt x="230" y="3"/>
                  <a:pt x="229" y="4"/>
                  <a:pt x="228" y="4"/>
                </a:cubicBezTo>
                <a:cubicBezTo>
                  <a:pt x="228" y="4"/>
                  <a:pt x="228" y="4"/>
                  <a:pt x="228" y="4"/>
                </a:cubicBezTo>
                <a:cubicBezTo>
                  <a:pt x="226" y="4"/>
                  <a:pt x="226" y="3"/>
                  <a:pt x="226" y="2"/>
                </a:cubicBezTo>
                <a:close/>
                <a:moveTo>
                  <a:pt x="208" y="2"/>
                </a:moveTo>
                <a:cubicBezTo>
                  <a:pt x="208" y="1"/>
                  <a:pt x="209" y="0"/>
                  <a:pt x="210" y="0"/>
                </a:cubicBezTo>
                <a:cubicBezTo>
                  <a:pt x="210" y="0"/>
                  <a:pt x="210" y="0"/>
                  <a:pt x="210" y="0"/>
                </a:cubicBezTo>
                <a:cubicBezTo>
                  <a:pt x="211" y="0"/>
                  <a:pt x="212" y="1"/>
                  <a:pt x="212" y="2"/>
                </a:cubicBezTo>
                <a:cubicBezTo>
                  <a:pt x="212" y="2"/>
                  <a:pt x="212" y="2"/>
                  <a:pt x="212" y="2"/>
                </a:cubicBezTo>
                <a:cubicBezTo>
                  <a:pt x="212" y="3"/>
                  <a:pt x="211" y="4"/>
                  <a:pt x="210" y="4"/>
                </a:cubicBezTo>
                <a:cubicBezTo>
                  <a:pt x="210" y="4"/>
                  <a:pt x="210" y="4"/>
                  <a:pt x="210" y="4"/>
                </a:cubicBezTo>
                <a:cubicBezTo>
                  <a:pt x="209" y="4"/>
                  <a:pt x="208" y="3"/>
                  <a:pt x="208" y="2"/>
                </a:cubicBezTo>
                <a:close/>
                <a:moveTo>
                  <a:pt x="191" y="2"/>
                </a:moveTo>
                <a:cubicBezTo>
                  <a:pt x="191" y="1"/>
                  <a:pt x="192" y="0"/>
                  <a:pt x="193" y="0"/>
                </a:cubicBezTo>
                <a:cubicBezTo>
                  <a:pt x="193" y="0"/>
                  <a:pt x="193" y="0"/>
                  <a:pt x="193" y="0"/>
                </a:cubicBezTo>
                <a:cubicBezTo>
                  <a:pt x="194" y="0"/>
                  <a:pt x="195" y="1"/>
                  <a:pt x="195" y="2"/>
                </a:cubicBezTo>
                <a:cubicBezTo>
                  <a:pt x="195" y="2"/>
                  <a:pt x="195" y="2"/>
                  <a:pt x="195" y="2"/>
                </a:cubicBezTo>
                <a:cubicBezTo>
                  <a:pt x="195" y="3"/>
                  <a:pt x="194" y="4"/>
                  <a:pt x="193" y="4"/>
                </a:cubicBezTo>
                <a:cubicBezTo>
                  <a:pt x="193" y="4"/>
                  <a:pt x="193" y="4"/>
                  <a:pt x="193" y="4"/>
                </a:cubicBezTo>
                <a:cubicBezTo>
                  <a:pt x="192" y="4"/>
                  <a:pt x="191" y="3"/>
                  <a:pt x="191" y="2"/>
                </a:cubicBezTo>
                <a:close/>
                <a:moveTo>
                  <a:pt x="174" y="2"/>
                </a:moveTo>
                <a:cubicBezTo>
                  <a:pt x="174" y="1"/>
                  <a:pt x="174" y="0"/>
                  <a:pt x="176" y="0"/>
                </a:cubicBezTo>
                <a:cubicBezTo>
                  <a:pt x="176" y="0"/>
                  <a:pt x="176" y="0"/>
                  <a:pt x="176" y="0"/>
                </a:cubicBezTo>
                <a:cubicBezTo>
                  <a:pt x="177" y="0"/>
                  <a:pt x="178" y="1"/>
                  <a:pt x="178" y="2"/>
                </a:cubicBezTo>
                <a:cubicBezTo>
                  <a:pt x="178" y="2"/>
                  <a:pt x="178" y="2"/>
                  <a:pt x="178" y="2"/>
                </a:cubicBezTo>
                <a:cubicBezTo>
                  <a:pt x="178" y="3"/>
                  <a:pt x="177" y="4"/>
                  <a:pt x="176" y="4"/>
                </a:cubicBezTo>
                <a:cubicBezTo>
                  <a:pt x="176" y="4"/>
                  <a:pt x="176" y="4"/>
                  <a:pt x="176" y="4"/>
                </a:cubicBezTo>
                <a:cubicBezTo>
                  <a:pt x="174" y="4"/>
                  <a:pt x="174" y="3"/>
                  <a:pt x="174" y="2"/>
                </a:cubicBezTo>
                <a:close/>
                <a:moveTo>
                  <a:pt x="156" y="2"/>
                </a:moveTo>
                <a:cubicBezTo>
                  <a:pt x="156" y="1"/>
                  <a:pt x="157" y="0"/>
                  <a:pt x="158" y="0"/>
                </a:cubicBezTo>
                <a:cubicBezTo>
                  <a:pt x="158" y="0"/>
                  <a:pt x="158" y="0"/>
                  <a:pt x="158" y="0"/>
                </a:cubicBezTo>
                <a:cubicBezTo>
                  <a:pt x="159" y="0"/>
                  <a:pt x="160" y="1"/>
                  <a:pt x="160" y="2"/>
                </a:cubicBezTo>
                <a:cubicBezTo>
                  <a:pt x="160" y="2"/>
                  <a:pt x="160" y="2"/>
                  <a:pt x="160" y="2"/>
                </a:cubicBezTo>
                <a:cubicBezTo>
                  <a:pt x="160" y="3"/>
                  <a:pt x="159" y="4"/>
                  <a:pt x="158" y="4"/>
                </a:cubicBezTo>
                <a:cubicBezTo>
                  <a:pt x="158" y="4"/>
                  <a:pt x="158" y="4"/>
                  <a:pt x="158" y="4"/>
                </a:cubicBezTo>
                <a:cubicBezTo>
                  <a:pt x="157" y="4"/>
                  <a:pt x="156" y="3"/>
                  <a:pt x="156" y="2"/>
                </a:cubicBezTo>
                <a:close/>
                <a:moveTo>
                  <a:pt x="139" y="2"/>
                </a:moveTo>
                <a:cubicBezTo>
                  <a:pt x="139" y="1"/>
                  <a:pt x="140" y="0"/>
                  <a:pt x="141" y="0"/>
                </a:cubicBezTo>
                <a:cubicBezTo>
                  <a:pt x="141" y="0"/>
                  <a:pt x="141" y="0"/>
                  <a:pt x="141" y="0"/>
                </a:cubicBezTo>
                <a:cubicBezTo>
                  <a:pt x="142" y="0"/>
                  <a:pt x="143" y="1"/>
                  <a:pt x="143" y="2"/>
                </a:cubicBezTo>
                <a:cubicBezTo>
                  <a:pt x="143" y="2"/>
                  <a:pt x="143" y="2"/>
                  <a:pt x="143" y="2"/>
                </a:cubicBezTo>
                <a:cubicBezTo>
                  <a:pt x="143" y="3"/>
                  <a:pt x="142" y="4"/>
                  <a:pt x="141" y="4"/>
                </a:cubicBezTo>
                <a:cubicBezTo>
                  <a:pt x="141" y="4"/>
                  <a:pt x="141" y="4"/>
                  <a:pt x="141" y="4"/>
                </a:cubicBezTo>
                <a:cubicBezTo>
                  <a:pt x="140" y="4"/>
                  <a:pt x="139" y="3"/>
                  <a:pt x="139" y="2"/>
                </a:cubicBezTo>
                <a:close/>
                <a:moveTo>
                  <a:pt x="122" y="2"/>
                </a:moveTo>
                <a:cubicBezTo>
                  <a:pt x="122" y="1"/>
                  <a:pt x="123" y="0"/>
                  <a:pt x="124" y="0"/>
                </a:cubicBezTo>
                <a:cubicBezTo>
                  <a:pt x="124" y="0"/>
                  <a:pt x="124" y="0"/>
                  <a:pt x="124" y="0"/>
                </a:cubicBezTo>
                <a:cubicBezTo>
                  <a:pt x="125" y="0"/>
                  <a:pt x="126" y="1"/>
                  <a:pt x="126" y="2"/>
                </a:cubicBezTo>
                <a:cubicBezTo>
                  <a:pt x="126" y="2"/>
                  <a:pt x="126" y="2"/>
                  <a:pt x="126" y="2"/>
                </a:cubicBezTo>
                <a:cubicBezTo>
                  <a:pt x="126" y="3"/>
                  <a:pt x="125" y="4"/>
                  <a:pt x="124" y="4"/>
                </a:cubicBezTo>
                <a:cubicBezTo>
                  <a:pt x="124" y="4"/>
                  <a:pt x="124" y="4"/>
                  <a:pt x="124" y="4"/>
                </a:cubicBezTo>
                <a:cubicBezTo>
                  <a:pt x="123" y="4"/>
                  <a:pt x="122" y="3"/>
                  <a:pt x="122" y="2"/>
                </a:cubicBezTo>
                <a:close/>
                <a:moveTo>
                  <a:pt x="104" y="2"/>
                </a:moveTo>
                <a:cubicBezTo>
                  <a:pt x="104" y="1"/>
                  <a:pt x="105" y="0"/>
                  <a:pt x="106" y="0"/>
                </a:cubicBezTo>
                <a:cubicBezTo>
                  <a:pt x="106" y="0"/>
                  <a:pt x="106" y="0"/>
                  <a:pt x="106" y="0"/>
                </a:cubicBezTo>
                <a:cubicBezTo>
                  <a:pt x="107" y="0"/>
                  <a:pt x="108" y="1"/>
                  <a:pt x="108" y="2"/>
                </a:cubicBezTo>
                <a:cubicBezTo>
                  <a:pt x="108" y="2"/>
                  <a:pt x="108" y="2"/>
                  <a:pt x="108" y="2"/>
                </a:cubicBezTo>
                <a:cubicBezTo>
                  <a:pt x="108" y="3"/>
                  <a:pt x="107" y="4"/>
                  <a:pt x="106" y="4"/>
                </a:cubicBezTo>
                <a:cubicBezTo>
                  <a:pt x="106" y="4"/>
                  <a:pt x="106" y="4"/>
                  <a:pt x="106" y="4"/>
                </a:cubicBezTo>
                <a:cubicBezTo>
                  <a:pt x="105" y="4"/>
                  <a:pt x="104" y="3"/>
                  <a:pt x="104" y="2"/>
                </a:cubicBezTo>
                <a:close/>
                <a:moveTo>
                  <a:pt x="87" y="2"/>
                </a:moveTo>
                <a:cubicBezTo>
                  <a:pt x="87" y="1"/>
                  <a:pt x="88" y="0"/>
                  <a:pt x="89" y="0"/>
                </a:cubicBezTo>
                <a:cubicBezTo>
                  <a:pt x="89" y="0"/>
                  <a:pt x="89" y="0"/>
                  <a:pt x="89" y="0"/>
                </a:cubicBezTo>
                <a:cubicBezTo>
                  <a:pt x="90" y="0"/>
                  <a:pt x="91" y="1"/>
                  <a:pt x="91" y="2"/>
                </a:cubicBezTo>
                <a:cubicBezTo>
                  <a:pt x="91" y="2"/>
                  <a:pt x="91" y="2"/>
                  <a:pt x="91" y="2"/>
                </a:cubicBezTo>
                <a:cubicBezTo>
                  <a:pt x="91" y="3"/>
                  <a:pt x="90" y="4"/>
                  <a:pt x="89" y="4"/>
                </a:cubicBezTo>
                <a:cubicBezTo>
                  <a:pt x="89" y="4"/>
                  <a:pt x="89" y="4"/>
                  <a:pt x="89" y="4"/>
                </a:cubicBezTo>
                <a:cubicBezTo>
                  <a:pt x="88" y="4"/>
                  <a:pt x="87" y="3"/>
                  <a:pt x="87" y="2"/>
                </a:cubicBezTo>
                <a:close/>
                <a:moveTo>
                  <a:pt x="70" y="2"/>
                </a:moveTo>
                <a:cubicBezTo>
                  <a:pt x="70" y="1"/>
                  <a:pt x="71" y="0"/>
                  <a:pt x="72" y="0"/>
                </a:cubicBezTo>
                <a:cubicBezTo>
                  <a:pt x="72" y="0"/>
                  <a:pt x="72" y="0"/>
                  <a:pt x="72" y="0"/>
                </a:cubicBezTo>
                <a:cubicBezTo>
                  <a:pt x="73" y="0"/>
                  <a:pt x="74" y="1"/>
                  <a:pt x="74" y="2"/>
                </a:cubicBezTo>
                <a:cubicBezTo>
                  <a:pt x="74" y="2"/>
                  <a:pt x="74" y="2"/>
                  <a:pt x="74" y="2"/>
                </a:cubicBezTo>
                <a:cubicBezTo>
                  <a:pt x="74" y="3"/>
                  <a:pt x="73" y="4"/>
                  <a:pt x="72" y="4"/>
                </a:cubicBezTo>
                <a:cubicBezTo>
                  <a:pt x="72" y="4"/>
                  <a:pt x="72" y="4"/>
                  <a:pt x="72" y="4"/>
                </a:cubicBezTo>
                <a:cubicBezTo>
                  <a:pt x="71" y="4"/>
                  <a:pt x="70" y="3"/>
                  <a:pt x="70" y="2"/>
                </a:cubicBezTo>
                <a:close/>
                <a:moveTo>
                  <a:pt x="52" y="2"/>
                </a:moveTo>
                <a:cubicBezTo>
                  <a:pt x="52" y="1"/>
                  <a:pt x="53" y="0"/>
                  <a:pt x="54" y="0"/>
                </a:cubicBezTo>
                <a:cubicBezTo>
                  <a:pt x="54" y="0"/>
                  <a:pt x="54" y="0"/>
                  <a:pt x="54" y="0"/>
                </a:cubicBezTo>
                <a:cubicBezTo>
                  <a:pt x="55" y="0"/>
                  <a:pt x="56" y="1"/>
                  <a:pt x="56" y="2"/>
                </a:cubicBezTo>
                <a:cubicBezTo>
                  <a:pt x="56" y="2"/>
                  <a:pt x="56" y="2"/>
                  <a:pt x="56" y="2"/>
                </a:cubicBezTo>
                <a:cubicBezTo>
                  <a:pt x="56" y="3"/>
                  <a:pt x="55" y="4"/>
                  <a:pt x="54" y="4"/>
                </a:cubicBezTo>
                <a:cubicBezTo>
                  <a:pt x="54" y="4"/>
                  <a:pt x="54" y="4"/>
                  <a:pt x="54" y="4"/>
                </a:cubicBezTo>
                <a:cubicBezTo>
                  <a:pt x="53" y="4"/>
                  <a:pt x="52" y="3"/>
                  <a:pt x="52" y="2"/>
                </a:cubicBezTo>
                <a:close/>
                <a:moveTo>
                  <a:pt x="35" y="2"/>
                </a:moveTo>
                <a:cubicBezTo>
                  <a:pt x="35" y="1"/>
                  <a:pt x="36" y="0"/>
                  <a:pt x="37" y="0"/>
                </a:cubicBezTo>
                <a:cubicBezTo>
                  <a:pt x="37" y="0"/>
                  <a:pt x="37" y="0"/>
                  <a:pt x="37" y="0"/>
                </a:cubicBezTo>
                <a:cubicBezTo>
                  <a:pt x="38" y="0"/>
                  <a:pt x="39" y="1"/>
                  <a:pt x="39" y="2"/>
                </a:cubicBezTo>
                <a:cubicBezTo>
                  <a:pt x="39" y="2"/>
                  <a:pt x="39" y="2"/>
                  <a:pt x="39" y="2"/>
                </a:cubicBezTo>
                <a:cubicBezTo>
                  <a:pt x="39" y="3"/>
                  <a:pt x="38" y="4"/>
                  <a:pt x="37" y="4"/>
                </a:cubicBezTo>
                <a:cubicBezTo>
                  <a:pt x="37" y="4"/>
                  <a:pt x="37" y="4"/>
                  <a:pt x="37" y="4"/>
                </a:cubicBezTo>
                <a:cubicBezTo>
                  <a:pt x="36" y="4"/>
                  <a:pt x="35" y="3"/>
                  <a:pt x="35" y="2"/>
                </a:cubicBezTo>
                <a:close/>
                <a:moveTo>
                  <a:pt x="18" y="2"/>
                </a:moveTo>
                <a:cubicBezTo>
                  <a:pt x="18" y="1"/>
                  <a:pt x="19" y="0"/>
                  <a:pt x="20" y="0"/>
                </a:cubicBezTo>
                <a:cubicBezTo>
                  <a:pt x="20" y="0"/>
                  <a:pt x="20" y="0"/>
                  <a:pt x="20" y="0"/>
                </a:cubicBezTo>
                <a:cubicBezTo>
                  <a:pt x="21" y="0"/>
                  <a:pt x="22" y="1"/>
                  <a:pt x="22" y="2"/>
                </a:cubicBezTo>
                <a:cubicBezTo>
                  <a:pt x="22" y="2"/>
                  <a:pt x="22" y="2"/>
                  <a:pt x="22" y="2"/>
                </a:cubicBezTo>
                <a:cubicBezTo>
                  <a:pt x="22" y="3"/>
                  <a:pt x="21" y="4"/>
                  <a:pt x="20" y="4"/>
                </a:cubicBezTo>
                <a:cubicBezTo>
                  <a:pt x="20" y="4"/>
                  <a:pt x="20" y="4"/>
                  <a:pt x="20" y="4"/>
                </a:cubicBezTo>
                <a:cubicBezTo>
                  <a:pt x="19" y="4"/>
                  <a:pt x="18" y="3"/>
                  <a:pt x="18" y="2"/>
                </a:cubicBezTo>
                <a:close/>
                <a:moveTo>
                  <a:pt x="0" y="2"/>
                </a:moveTo>
                <a:cubicBezTo>
                  <a:pt x="0" y="1"/>
                  <a:pt x="1" y="0"/>
                  <a:pt x="2" y="0"/>
                </a:cubicBezTo>
                <a:cubicBezTo>
                  <a:pt x="2" y="0"/>
                  <a:pt x="2" y="0"/>
                  <a:pt x="2" y="0"/>
                </a:cubicBezTo>
                <a:cubicBezTo>
                  <a:pt x="3" y="0"/>
                  <a:pt x="4" y="1"/>
                  <a:pt x="4" y="2"/>
                </a:cubicBezTo>
                <a:cubicBezTo>
                  <a:pt x="4" y="2"/>
                  <a:pt x="4" y="2"/>
                  <a:pt x="4" y="2"/>
                </a:cubicBezTo>
                <a:cubicBezTo>
                  <a:pt x="4" y="3"/>
                  <a:pt x="3" y="4"/>
                  <a:pt x="2" y="4"/>
                </a:cubicBezTo>
                <a:cubicBezTo>
                  <a:pt x="2" y="4"/>
                  <a:pt x="2" y="4"/>
                  <a:pt x="2" y="4"/>
                </a:cubicBezTo>
                <a:cubicBezTo>
                  <a:pt x="1" y="4"/>
                  <a:pt x="0" y="3"/>
                  <a:pt x="0" y="2"/>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28763" name="Freeform 27"/>
          <p:cNvSpPr>
            <a:spLocks noEditPoints="1"/>
          </p:cNvSpPr>
          <p:nvPr/>
        </p:nvSpPr>
        <p:spPr bwMode="auto">
          <a:xfrm>
            <a:off x="4730750" y="4964113"/>
            <a:ext cx="30163" cy="496887"/>
          </a:xfrm>
          <a:custGeom>
            <a:avLst/>
            <a:gdLst>
              <a:gd name="T0" fmla="*/ 0 w 4"/>
              <a:gd name="T1" fmla="*/ 71 h 73"/>
              <a:gd name="T2" fmla="*/ 2 w 4"/>
              <a:gd name="T3" fmla="*/ 69 h 73"/>
              <a:gd name="T4" fmla="*/ 2 w 4"/>
              <a:gd name="T5" fmla="*/ 69 h 73"/>
              <a:gd name="T6" fmla="*/ 4 w 4"/>
              <a:gd name="T7" fmla="*/ 71 h 73"/>
              <a:gd name="T8" fmla="*/ 4 w 4"/>
              <a:gd name="T9" fmla="*/ 71 h 73"/>
              <a:gd name="T10" fmla="*/ 2 w 4"/>
              <a:gd name="T11" fmla="*/ 73 h 73"/>
              <a:gd name="T12" fmla="*/ 2 w 4"/>
              <a:gd name="T13" fmla="*/ 73 h 73"/>
              <a:gd name="T14" fmla="*/ 0 w 4"/>
              <a:gd name="T15" fmla="*/ 71 h 73"/>
              <a:gd name="T16" fmla="*/ 0 w 4"/>
              <a:gd name="T17" fmla="*/ 54 h 73"/>
              <a:gd name="T18" fmla="*/ 2 w 4"/>
              <a:gd name="T19" fmla="*/ 51 h 73"/>
              <a:gd name="T20" fmla="*/ 2 w 4"/>
              <a:gd name="T21" fmla="*/ 51 h 73"/>
              <a:gd name="T22" fmla="*/ 4 w 4"/>
              <a:gd name="T23" fmla="*/ 54 h 73"/>
              <a:gd name="T24" fmla="*/ 4 w 4"/>
              <a:gd name="T25" fmla="*/ 54 h 73"/>
              <a:gd name="T26" fmla="*/ 2 w 4"/>
              <a:gd name="T27" fmla="*/ 56 h 73"/>
              <a:gd name="T28" fmla="*/ 2 w 4"/>
              <a:gd name="T29" fmla="*/ 56 h 73"/>
              <a:gd name="T30" fmla="*/ 0 w 4"/>
              <a:gd name="T31" fmla="*/ 54 h 73"/>
              <a:gd name="T32" fmla="*/ 0 w 4"/>
              <a:gd name="T33" fmla="*/ 36 h 73"/>
              <a:gd name="T34" fmla="*/ 2 w 4"/>
              <a:gd name="T35" fmla="*/ 34 h 73"/>
              <a:gd name="T36" fmla="*/ 2 w 4"/>
              <a:gd name="T37" fmla="*/ 34 h 73"/>
              <a:gd name="T38" fmla="*/ 4 w 4"/>
              <a:gd name="T39" fmla="*/ 36 h 73"/>
              <a:gd name="T40" fmla="*/ 4 w 4"/>
              <a:gd name="T41" fmla="*/ 36 h 73"/>
              <a:gd name="T42" fmla="*/ 2 w 4"/>
              <a:gd name="T43" fmla="*/ 38 h 73"/>
              <a:gd name="T44" fmla="*/ 2 w 4"/>
              <a:gd name="T45" fmla="*/ 38 h 73"/>
              <a:gd name="T46" fmla="*/ 0 w 4"/>
              <a:gd name="T47" fmla="*/ 36 h 73"/>
              <a:gd name="T48" fmla="*/ 0 w 4"/>
              <a:gd name="T49" fmla="*/ 19 h 73"/>
              <a:gd name="T50" fmla="*/ 2 w 4"/>
              <a:gd name="T51" fmla="*/ 17 h 73"/>
              <a:gd name="T52" fmla="*/ 2 w 4"/>
              <a:gd name="T53" fmla="*/ 17 h 73"/>
              <a:gd name="T54" fmla="*/ 4 w 4"/>
              <a:gd name="T55" fmla="*/ 19 h 73"/>
              <a:gd name="T56" fmla="*/ 4 w 4"/>
              <a:gd name="T57" fmla="*/ 19 h 73"/>
              <a:gd name="T58" fmla="*/ 2 w 4"/>
              <a:gd name="T59" fmla="*/ 21 h 73"/>
              <a:gd name="T60" fmla="*/ 2 w 4"/>
              <a:gd name="T61" fmla="*/ 21 h 73"/>
              <a:gd name="T62" fmla="*/ 0 w 4"/>
              <a:gd name="T63" fmla="*/ 19 h 73"/>
              <a:gd name="T64" fmla="*/ 0 w 4"/>
              <a:gd name="T65" fmla="*/ 2 h 73"/>
              <a:gd name="T66" fmla="*/ 2 w 4"/>
              <a:gd name="T67" fmla="*/ 0 h 73"/>
              <a:gd name="T68" fmla="*/ 2 w 4"/>
              <a:gd name="T69" fmla="*/ 0 h 73"/>
              <a:gd name="T70" fmla="*/ 4 w 4"/>
              <a:gd name="T71" fmla="*/ 2 h 73"/>
              <a:gd name="T72" fmla="*/ 4 w 4"/>
              <a:gd name="T73" fmla="*/ 2 h 73"/>
              <a:gd name="T74" fmla="*/ 2 w 4"/>
              <a:gd name="T75" fmla="*/ 4 h 73"/>
              <a:gd name="T76" fmla="*/ 2 w 4"/>
              <a:gd name="T77" fmla="*/ 4 h 73"/>
              <a:gd name="T78" fmla="*/ 0 w 4"/>
              <a:gd name="T79" fmla="*/ 2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4" h="73">
                <a:moveTo>
                  <a:pt x="0" y="71"/>
                </a:moveTo>
                <a:cubicBezTo>
                  <a:pt x="0" y="70"/>
                  <a:pt x="1" y="69"/>
                  <a:pt x="2" y="69"/>
                </a:cubicBezTo>
                <a:cubicBezTo>
                  <a:pt x="2" y="69"/>
                  <a:pt x="2" y="69"/>
                  <a:pt x="2" y="69"/>
                </a:cubicBezTo>
                <a:cubicBezTo>
                  <a:pt x="3" y="69"/>
                  <a:pt x="4" y="70"/>
                  <a:pt x="4" y="71"/>
                </a:cubicBezTo>
                <a:cubicBezTo>
                  <a:pt x="4" y="71"/>
                  <a:pt x="4" y="71"/>
                  <a:pt x="4" y="71"/>
                </a:cubicBezTo>
                <a:cubicBezTo>
                  <a:pt x="4" y="72"/>
                  <a:pt x="3" y="73"/>
                  <a:pt x="2" y="73"/>
                </a:cubicBezTo>
                <a:cubicBezTo>
                  <a:pt x="2" y="73"/>
                  <a:pt x="2" y="73"/>
                  <a:pt x="2" y="73"/>
                </a:cubicBezTo>
                <a:cubicBezTo>
                  <a:pt x="1" y="73"/>
                  <a:pt x="0" y="72"/>
                  <a:pt x="0" y="71"/>
                </a:cubicBezTo>
                <a:close/>
                <a:moveTo>
                  <a:pt x="0" y="54"/>
                </a:moveTo>
                <a:cubicBezTo>
                  <a:pt x="0" y="52"/>
                  <a:pt x="1" y="51"/>
                  <a:pt x="2" y="51"/>
                </a:cubicBezTo>
                <a:cubicBezTo>
                  <a:pt x="2" y="51"/>
                  <a:pt x="2" y="51"/>
                  <a:pt x="2" y="51"/>
                </a:cubicBezTo>
                <a:cubicBezTo>
                  <a:pt x="3" y="51"/>
                  <a:pt x="4" y="52"/>
                  <a:pt x="4" y="54"/>
                </a:cubicBezTo>
                <a:cubicBezTo>
                  <a:pt x="4" y="54"/>
                  <a:pt x="4" y="54"/>
                  <a:pt x="4" y="54"/>
                </a:cubicBezTo>
                <a:cubicBezTo>
                  <a:pt x="4" y="55"/>
                  <a:pt x="3" y="56"/>
                  <a:pt x="2" y="56"/>
                </a:cubicBezTo>
                <a:cubicBezTo>
                  <a:pt x="2" y="56"/>
                  <a:pt x="2" y="56"/>
                  <a:pt x="2" y="56"/>
                </a:cubicBezTo>
                <a:cubicBezTo>
                  <a:pt x="1" y="56"/>
                  <a:pt x="0" y="55"/>
                  <a:pt x="0" y="54"/>
                </a:cubicBezTo>
                <a:close/>
                <a:moveTo>
                  <a:pt x="0" y="36"/>
                </a:moveTo>
                <a:cubicBezTo>
                  <a:pt x="0" y="35"/>
                  <a:pt x="1" y="34"/>
                  <a:pt x="2" y="34"/>
                </a:cubicBezTo>
                <a:cubicBezTo>
                  <a:pt x="2" y="34"/>
                  <a:pt x="2" y="34"/>
                  <a:pt x="2" y="34"/>
                </a:cubicBezTo>
                <a:cubicBezTo>
                  <a:pt x="3" y="34"/>
                  <a:pt x="4" y="35"/>
                  <a:pt x="4" y="36"/>
                </a:cubicBezTo>
                <a:cubicBezTo>
                  <a:pt x="4" y="36"/>
                  <a:pt x="4" y="36"/>
                  <a:pt x="4" y="36"/>
                </a:cubicBezTo>
                <a:cubicBezTo>
                  <a:pt x="4" y="37"/>
                  <a:pt x="3" y="38"/>
                  <a:pt x="2" y="38"/>
                </a:cubicBezTo>
                <a:cubicBezTo>
                  <a:pt x="2" y="38"/>
                  <a:pt x="2" y="38"/>
                  <a:pt x="2" y="38"/>
                </a:cubicBezTo>
                <a:cubicBezTo>
                  <a:pt x="1" y="38"/>
                  <a:pt x="0" y="37"/>
                  <a:pt x="0" y="36"/>
                </a:cubicBezTo>
                <a:close/>
                <a:moveTo>
                  <a:pt x="0" y="19"/>
                </a:moveTo>
                <a:cubicBezTo>
                  <a:pt x="0" y="18"/>
                  <a:pt x="1" y="17"/>
                  <a:pt x="2" y="17"/>
                </a:cubicBezTo>
                <a:cubicBezTo>
                  <a:pt x="2" y="17"/>
                  <a:pt x="2" y="17"/>
                  <a:pt x="2" y="17"/>
                </a:cubicBezTo>
                <a:cubicBezTo>
                  <a:pt x="3" y="17"/>
                  <a:pt x="4" y="18"/>
                  <a:pt x="4" y="19"/>
                </a:cubicBezTo>
                <a:cubicBezTo>
                  <a:pt x="4" y="19"/>
                  <a:pt x="4" y="19"/>
                  <a:pt x="4" y="19"/>
                </a:cubicBezTo>
                <a:cubicBezTo>
                  <a:pt x="4" y="20"/>
                  <a:pt x="3" y="21"/>
                  <a:pt x="2" y="21"/>
                </a:cubicBezTo>
                <a:cubicBezTo>
                  <a:pt x="2" y="21"/>
                  <a:pt x="2" y="21"/>
                  <a:pt x="2" y="21"/>
                </a:cubicBezTo>
                <a:cubicBezTo>
                  <a:pt x="1" y="21"/>
                  <a:pt x="0" y="20"/>
                  <a:pt x="0" y="19"/>
                </a:cubicBezTo>
                <a:close/>
                <a:moveTo>
                  <a:pt x="0" y="2"/>
                </a:moveTo>
                <a:cubicBezTo>
                  <a:pt x="0" y="0"/>
                  <a:pt x="1" y="0"/>
                  <a:pt x="2" y="0"/>
                </a:cubicBezTo>
                <a:cubicBezTo>
                  <a:pt x="2" y="0"/>
                  <a:pt x="2" y="0"/>
                  <a:pt x="2" y="0"/>
                </a:cubicBezTo>
                <a:cubicBezTo>
                  <a:pt x="3" y="0"/>
                  <a:pt x="4" y="0"/>
                  <a:pt x="4" y="2"/>
                </a:cubicBezTo>
                <a:cubicBezTo>
                  <a:pt x="4" y="2"/>
                  <a:pt x="4" y="2"/>
                  <a:pt x="4" y="2"/>
                </a:cubicBezTo>
                <a:cubicBezTo>
                  <a:pt x="4" y="3"/>
                  <a:pt x="3" y="4"/>
                  <a:pt x="2" y="4"/>
                </a:cubicBezTo>
                <a:cubicBezTo>
                  <a:pt x="2" y="4"/>
                  <a:pt x="2" y="4"/>
                  <a:pt x="2" y="4"/>
                </a:cubicBezTo>
                <a:cubicBezTo>
                  <a:pt x="1" y="4"/>
                  <a:pt x="0" y="3"/>
                  <a:pt x="0" y="2"/>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28764" name="Freeform 28"/>
          <p:cNvSpPr>
            <a:spLocks noEditPoints="1"/>
          </p:cNvSpPr>
          <p:nvPr/>
        </p:nvSpPr>
        <p:spPr bwMode="auto">
          <a:xfrm>
            <a:off x="5973763" y="2417763"/>
            <a:ext cx="26987" cy="3203575"/>
          </a:xfrm>
          <a:custGeom>
            <a:avLst/>
            <a:gdLst>
              <a:gd name="T0" fmla="*/ 4 w 4"/>
              <a:gd name="T1" fmla="*/ 470 h 472"/>
              <a:gd name="T2" fmla="*/ 0 w 4"/>
              <a:gd name="T3" fmla="*/ 470 h 472"/>
              <a:gd name="T4" fmla="*/ 4 w 4"/>
              <a:gd name="T5" fmla="*/ 452 h 472"/>
              <a:gd name="T6" fmla="*/ 0 w 4"/>
              <a:gd name="T7" fmla="*/ 452 h 472"/>
              <a:gd name="T8" fmla="*/ 4 w 4"/>
              <a:gd name="T9" fmla="*/ 435 h 472"/>
              <a:gd name="T10" fmla="*/ 0 w 4"/>
              <a:gd name="T11" fmla="*/ 435 h 472"/>
              <a:gd name="T12" fmla="*/ 4 w 4"/>
              <a:gd name="T13" fmla="*/ 418 h 472"/>
              <a:gd name="T14" fmla="*/ 0 w 4"/>
              <a:gd name="T15" fmla="*/ 418 h 472"/>
              <a:gd name="T16" fmla="*/ 4 w 4"/>
              <a:gd name="T17" fmla="*/ 400 h 472"/>
              <a:gd name="T18" fmla="*/ 0 w 4"/>
              <a:gd name="T19" fmla="*/ 400 h 472"/>
              <a:gd name="T20" fmla="*/ 4 w 4"/>
              <a:gd name="T21" fmla="*/ 383 h 472"/>
              <a:gd name="T22" fmla="*/ 0 w 4"/>
              <a:gd name="T23" fmla="*/ 383 h 472"/>
              <a:gd name="T24" fmla="*/ 4 w 4"/>
              <a:gd name="T25" fmla="*/ 366 h 472"/>
              <a:gd name="T26" fmla="*/ 0 w 4"/>
              <a:gd name="T27" fmla="*/ 366 h 472"/>
              <a:gd name="T28" fmla="*/ 4 w 4"/>
              <a:gd name="T29" fmla="*/ 348 h 472"/>
              <a:gd name="T30" fmla="*/ 0 w 4"/>
              <a:gd name="T31" fmla="*/ 348 h 472"/>
              <a:gd name="T32" fmla="*/ 4 w 4"/>
              <a:gd name="T33" fmla="*/ 331 h 472"/>
              <a:gd name="T34" fmla="*/ 0 w 4"/>
              <a:gd name="T35" fmla="*/ 331 h 472"/>
              <a:gd name="T36" fmla="*/ 4 w 4"/>
              <a:gd name="T37" fmla="*/ 314 h 472"/>
              <a:gd name="T38" fmla="*/ 0 w 4"/>
              <a:gd name="T39" fmla="*/ 314 h 472"/>
              <a:gd name="T40" fmla="*/ 4 w 4"/>
              <a:gd name="T41" fmla="*/ 296 h 472"/>
              <a:gd name="T42" fmla="*/ 0 w 4"/>
              <a:gd name="T43" fmla="*/ 296 h 472"/>
              <a:gd name="T44" fmla="*/ 4 w 4"/>
              <a:gd name="T45" fmla="*/ 279 h 472"/>
              <a:gd name="T46" fmla="*/ 0 w 4"/>
              <a:gd name="T47" fmla="*/ 279 h 472"/>
              <a:gd name="T48" fmla="*/ 4 w 4"/>
              <a:gd name="T49" fmla="*/ 262 h 472"/>
              <a:gd name="T50" fmla="*/ 0 w 4"/>
              <a:gd name="T51" fmla="*/ 262 h 472"/>
              <a:gd name="T52" fmla="*/ 4 w 4"/>
              <a:gd name="T53" fmla="*/ 244 h 472"/>
              <a:gd name="T54" fmla="*/ 0 w 4"/>
              <a:gd name="T55" fmla="*/ 244 h 472"/>
              <a:gd name="T56" fmla="*/ 4 w 4"/>
              <a:gd name="T57" fmla="*/ 227 h 472"/>
              <a:gd name="T58" fmla="*/ 0 w 4"/>
              <a:gd name="T59" fmla="*/ 227 h 472"/>
              <a:gd name="T60" fmla="*/ 4 w 4"/>
              <a:gd name="T61" fmla="*/ 210 h 472"/>
              <a:gd name="T62" fmla="*/ 0 w 4"/>
              <a:gd name="T63" fmla="*/ 210 h 472"/>
              <a:gd name="T64" fmla="*/ 4 w 4"/>
              <a:gd name="T65" fmla="*/ 193 h 472"/>
              <a:gd name="T66" fmla="*/ 0 w 4"/>
              <a:gd name="T67" fmla="*/ 193 h 472"/>
              <a:gd name="T68" fmla="*/ 4 w 4"/>
              <a:gd name="T69" fmla="*/ 175 h 472"/>
              <a:gd name="T70" fmla="*/ 0 w 4"/>
              <a:gd name="T71" fmla="*/ 175 h 472"/>
              <a:gd name="T72" fmla="*/ 4 w 4"/>
              <a:gd name="T73" fmla="*/ 158 h 472"/>
              <a:gd name="T74" fmla="*/ 0 w 4"/>
              <a:gd name="T75" fmla="*/ 158 h 472"/>
              <a:gd name="T76" fmla="*/ 4 w 4"/>
              <a:gd name="T77" fmla="*/ 141 h 472"/>
              <a:gd name="T78" fmla="*/ 0 w 4"/>
              <a:gd name="T79" fmla="*/ 141 h 472"/>
              <a:gd name="T80" fmla="*/ 4 w 4"/>
              <a:gd name="T81" fmla="*/ 123 h 472"/>
              <a:gd name="T82" fmla="*/ 0 w 4"/>
              <a:gd name="T83" fmla="*/ 123 h 472"/>
              <a:gd name="T84" fmla="*/ 4 w 4"/>
              <a:gd name="T85" fmla="*/ 106 h 472"/>
              <a:gd name="T86" fmla="*/ 0 w 4"/>
              <a:gd name="T87" fmla="*/ 106 h 472"/>
              <a:gd name="T88" fmla="*/ 4 w 4"/>
              <a:gd name="T89" fmla="*/ 89 h 472"/>
              <a:gd name="T90" fmla="*/ 0 w 4"/>
              <a:gd name="T91" fmla="*/ 89 h 472"/>
              <a:gd name="T92" fmla="*/ 4 w 4"/>
              <a:gd name="T93" fmla="*/ 71 h 472"/>
              <a:gd name="T94" fmla="*/ 0 w 4"/>
              <a:gd name="T95" fmla="*/ 71 h 472"/>
              <a:gd name="T96" fmla="*/ 4 w 4"/>
              <a:gd name="T97" fmla="*/ 54 h 472"/>
              <a:gd name="T98" fmla="*/ 0 w 4"/>
              <a:gd name="T99" fmla="*/ 54 h 472"/>
              <a:gd name="T100" fmla="*/ 4 w 4"/>
              <a:gd name="T101" fmla="*/ 37 h 472"/>
              <a:gd name="T102" fmla="*/ 0 w 4"/>
              <a:gd name="T103" fmla="*/ 37 h 472"/>
              <a:gd name="T104" fmla="*/ 4 w 4"/>
              <a:gd name="T105" fmla="*/ 19 h 472"/>
              <a:gd name="T106" fmla="*/ 0 w 4"/>
              <a:gd name="T107" fmla="*/ 19 h 472"/>
              <a:gd name="T108" fmla="*/ 4 w 4"/>
              <a:gd name="T109" fmla="*/ 2 h 472"/>
              <a:gd name="T110" fmla="*/ 0 w 4"/>
              <a:gd name="T111" fmla="*/ 2 h 4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4" h="472">
                <a:moveTo>
                  <a:pt x="0" y="470"/>
                </a:moveTo>
                <a:cubicBezTo>
                  <a:pt x="0" y="469"/>
                  <a:pt x="1" y="468"/>
                  <a:pt x="2" y="468"/>
                </a:cubicBezTo>
                <a:cubicBezTo>
                  <a:pt x="2" y="468"/>
                  <a:pt x="2" y="468"/>
                  <a:pt x="2" y="468"/>
                </a:cubicBezTo>
                <a:cubicBezTo>
                  <a:pt x="4" y="468"/>
                  <a:pt x="4" y="469"/>
                  <a:pt x="4" y="470"/>
                </a:cubicBezTo>
                <a:cubicBezTo>
                  <a:pt x="4" y="470"/>
                  <a:pt x="4" y="470"/>
                  <a:pt x="4" y="470"/>
                </a:cubicBezTo>
                <a:cubicBezTo>
                  <a:pt x="4" y="471"/>
                  <a:pt x="4" y="472"/>
                  <a:pt x="2" y="472"/>
                </a:cubicBezTo>
                <a:cubicBezTo>
                  <a:pt x="2" y="472"/>
                  <a:pt x="2" y="472"/>
                  <a:pt x="2" y="472"/>
                </a:cubicBezTo>
                <a:cubicBezTo>
                  <a:pt x="1" y="472"/>
                  <a:pt x="0" y="471"/>
                  <a:pt x="0" y="470"/>
                </a:cubicBezTo>
                <a:close/>
                <a:moveTo>
                  <a:pt x="0" y="452"/>
                </a:moveTo>
                <a:cubicBezTo>
                  <a:pt x="0" y="451"/>
                  <a:pt x="1" y="450"/>
                  <a:pt x="2" y="450"/>
                </a:cubicBezTo>
                <a:cubicBezTo>
                  <a:pt x="2" y="450"/>
                  <a:pt x="2" y="450"/>
                  <a:pt x="2" y="450"/>
                </a:cubicBezTo>
                <a:cubicBezTo>
                  <a:pt x="4" y="450"/>
                  <a:pt x="4" y="451"/>
                  <a:pt x="4" y="452"/>
                </a:cubicBezTo>
                <a:cubicBezTo>
                  <a:pt x="4" y="452"/>
                  <a:pt x="4" y="452"/>
                  <a:pt x="4" y="452"/>
                </a:cubicBezTo>
                <a:cubicBezTo>
                  <a:pt x="4" y="453"/>
                  <a:pt x="4" y="454"/>
                  <a:pt x="2" y="454"/>
                </a:cubicBezTo>
                <a:cubicBezTo>
                  <a:pt x="2" y="454"/>
                  <a:pt x="2" y="454"/>
                  <a:pt x="2" y="454"/>
                </a:cubicBezTo>
                <a:cubicBezTo>
                  <a:pt x="1" y="454"/>
                  <a:pt x="0" y="453"/>
                  <a:pt x="0" y="452"/>
                </a:cubicBezTo>
                <a:close/>
                <a:moveTo>
                  <a:pt x="0" y="435"/>
                </a:moveTo>
                <a:cubicBezTo>
                  <a:pt x="0" y="434"/>
                  <a:pt x="1" y="433"/>
                  <a:pt x="2" y="433"/>
                </a:cubicBezTo>
                <a:cubicBezTo>
                  <a:pt x="2" y="433"/>
                  <a:pt x="2" y="433"/>
                  <a:pt x="2" y="433"/>
                </a:cubicBezTo>
                <a:cubicBezTo>
                  <a:pt x="4" y="433"/>
                  <a:pt x="4" y="434"/>
                  <a:pt x="4" y="435"/>
                </a:cubicBezTo>
                <a:cubicBezTo>
                  <a:pt x="4" y="435"/>
                  <a:pt x="4" y="435"/>
                  <a:pt x="4" y="435"/>
                </a:cubicBezTo>
                <a:cubicBezTo>
                  <a:pt x="4" y="436"/>
                  <a:pt x="4" y="437"/>
                  <a:pt x="2" y="437"/>
                </a:cubicBezTo>
                <a:cubicBezTo>
                  <a:pt x="2" y="437"/>
                  <a:pt x="2" y="437"/>
                  <a:pt x="2" y="437"/>
                </a:cubicBezTo>
                <a:cubicBezTo>
                  <a:pt x="1" y="437"/>
                  <a:pt x="0" y="436"/>
                  <a:pt x="0" y="435"/>
                </a:cubicBezTo>
                <a:close/>
                <a:moveTo>
                  <a:pt x="0" y="418"/>
                </a:moveTo>
                <a:cubicBezTo>
                  <a:pt x="0" y="417"/>
                  <a:pt x="1" y="416"/>
                  <a:pt x="2" y="416"/>
                </a:cubicBezTo>
                <a:cubicBezTo>
                  <a:pt x="2" y="416"/>
                  <a:pt x="2" y="416"/>
                  <a:pt x="2" y="416"/>
                </a:cubicBezTo>
                <a:cubicBezTo>
                  <a:pt x="4" y="416"/>
                  <a:pt x="4" y="417"/>
                  <a:pt x="4" y="418"/>
                </a:cubicBezTo>
                <a:cubicBezTo>
                  <a:pt x="4" y="418"/>
                  <a:pt x="4" y="418"/>
                  <a:pt x="4" y="418"/>
                </a:cubicBezTo>
                <a:cubicBezTo>
                  <a:pt x="4" y="419"/>
                  <a:pt x="4" y="420"/>
                  <a:pt x="2" y="420"/>
                </a:cubicBezTo>
                <a:cubicBezTo>
                  <a:pt x="2" y="420"/>
                  <a:pt x="2" y="420"/>
                  <a:pt x="2" y="420"/>
                </a:cubicBezTo>
                <a:cubicBezTo>
                  <a:pt x="1" y="420"/>
                  <a:pt x="0" y="419"/>
                  <a:pt x="0" y="418"/>
                </a:cubicBezTo>
                <a:close/>
                <a:moveTo>
                  <a:pt x="0" y="400"/>
                </a:moveTo>
                <a:cubicBezTo>
                  <a:pt x="0" y="399"/>
                  <a:pt x="1" y="398"/>
                  <a:pt x="2" y="398"/>
                </a:cubicBezTo>
                <a:cubicBezTo>
                  <a:pt x="2" y="398"/>
                  <a:pt x="2" y="398"/>
                  <a:pt x="2" y="398"/>
                </a:cubicBezTo>
                <a:cubicBezTo>
                  <a:pt x="4" y="398"/>
                  <a:pt x="4" y="399"/>
                  <a:pt x="4" y="400"/>
                </a:cubicBezTo>
                <a:cubicBezTo>
                  <a:pt x="4" y="400"/>
                  <a:pt x="4" y="400"/>
                  <a:pt x="4" y="400"/>
                </a:cubicBezTo>
                <a:cubicBezTo>
                  <a:pt x="4" y="401"/>
                  <a:pt x="4" y="402"/>
                  <a:pt x="2" y="402"/>
                </a:cubicBezTo>
                <a:cubicBezTo>
                  <a:pt x="2" y="402"/>
                  <a:pt x="2" y="402"/>
                  <a:pt x="2" y="402"/>
                </a:cubicBezTo>
                <a:cubicBezTo>
                  <a:pt x="1" y="402"/>
                  <a:pt x="0" y="401"/>
                  <a:pt x="0" y="400"/>
                </a:cubicBezTo>
                <a:close/>
                <a:moveTo>
                  <a:pt x="0" y="383"/>
                </a:moveTo>
                <a:cubicBezTo>
                  <a:pt x="0" y="382"/>
                  <a:pt x="1" y="381"/>
                  <a:pt x="2" y="381"/>
                </a:cubicBezTo>
                <a:cubicBezTo>
                  <a:pt x="2" y="381"/>
                  <a:pt x="2" y="381"/>
                  <a:pt x="2" y="381"/>
                </a:cubicBezTo>
                <a:cubicBezTo>
                  <a:pt x="4" y="381"/>
                  <a:pt x="4" y="382"/>
                  <a:pt x="4" y="383"/>
                </a:cubicBezTo>
                <a:cubicBezTo>
                  <a:pt x="4" y="383"/>
                  <a:pt x="4" y="383"/>
                  <a:pt x="4" y="383"/>
                </a:cubicBezTo>
                <a:cubicBezTo>
                  <a:pt x="4" y="384"/>
                  <a:pt x="4" y="385"/>
                  <a:pt x="2" y="385"/>
                </a:cubicBezTo>
                <a:cubicBezTo>
                  <a:pt x="2" y="385"/>
                  <a:pt x="2" y="385"/>
                  <a:pt x="2" y="385"/>
                </a:cubicBezTo>
                <a:cubicBezTo>
                  <a:pt x="1" y="385"/>
                  <a:pt x="0" y="384"/>
                  <a:pt x="0" y="383"/>
                </a:cubicBezTo>
                <a:close/>
                <a:moveTo>
                  <a:pt x="0" y="366"/>
                </a:moveTo>
                <a:cubicBezTo>
                  <a:pt x="0" y="365"/>
                  <a:pt x="1" y="364"/>
                  <a:pt x="2" y="364"/>
                </a:cubicBezTo>
                <a:cubicBezTo>
                  <a:pt x="2" y="364"/>
                  <a:pt x="2" y="364"/>
                  <a:pt x="2" y="364"/>
                </a:cubicBezTo>
                <a:cubicBezTo>
                  <a:pt x="4" y="364"/>
                  <a:pt x="4" y="365"/>
                  <a:pt x="4" y="366"/>
                </a:cubicBezTo>
                <a:cubicBezTo>
                  <a:pt x="4" y="366"/>
                  <a:pt x="4" y="366"/>
                  <a:pt x="4" y="366"/>
                </a:cubicBezTo>
                <a:cubicBezTo>
                  <a:pt x="4" y="367"/>
                  <a:pt x="4" y="368"/>
                  <a:pt x="2" y="368"/>
                </a:cubicBezTo>
                <a:cubicBezTo>
                  <a:pt x="2" y="368"/>
                  <a:pt x="2" y="368"/>
                  <a:pt x="2" y="368"/>
                </a:cubicBezTo>
                <a:cubicBezTo>
                  <a:pt x="1" y="368"/>
                  <a:pt x="0" y="367"/>
                  <a:pt x="0" y="366"/>
                </a:cubicBezTo>
                <a:close/>
                <a:moveTo>
                  <a:pt x="0" y="348"/>
                </a:moveTo>
                <a:cubicBezTo>
                  <a:pt x="0" y="347"/>
                  <a:pt x="1" y="346"/>
                  <a:pt x="2" y="346"/>
                </a:cubicBezTo>
                <a:cubicBezTo>
                  <a:pt x="2" y="346"/>
                  <a:pt x="2" y="346"/>
                  <a:pt x="2" y="346"/>
                </a:cubicBezTo>
                <a:cubicBezTo>
                  <a:pt x="4" y="346"/>
                  <a:pt x="4" y="347"/>
                  <a:pt x="4" y="348"/>
                </a:cubicBezTo>
                <a:cubicBezTo>
                  <a:pt x="4" y="348"/>
                  <a:pt x="4" y="348"/>
                  <a:pt x="4" y="348"/>
                </a:cubicBezTo>
                <a:cubicBezTo>
                  <a:pt x="4" y="350"/>
                  <a:pt x="4" y="350"/>
                  <a:pt x="2" y="350"/>
                </a:cubicBezTo>
                <a:cubicBezTo>
                  <a:pt x="2" y="350"/>
                  <a:pt x="2" y="350"/>
                  <a:pt x="2" y="350"/>
                </a:cubicBezTo>
                <a:cubicBezTo>
                  <a:pt x="1" y="350"/>
                  <a:pt x="0" y="350"/>
                  <a:pt x="0" y="348"/>
                </a:cubicBezTo>
                <a:close/>
                <a:moveTo>
                  <a:pt x="0" y="331"/>
                </a:moveTo>
                <a:cubicBezTo>
                  <a:pt x="0" y="330"/>
                  <a:pt x="1" y="329"/>
                  <a:pt x="2" y="329"/>
                </a:cubicBezTo>
                <a:cubicBezTo>
                  <a:pt x="2" y="329"/>
                  <a:pt x="2" y="329"/>
                  <a:pt x="2" y="329"/>
                </a:cubicBezTo>
                <a:cubicBezTo>
                  <a:pt x="4" y="329"/>
                  <a:pt x="4" y="330"/>
                  <a:pt x="4" y="331"/>
                </a:cubicBezTo>
                <a:cubicBezTo>
                  <a:pt x="4" y="331"/>
                  <a:pt x="4" y="331"/>
                  <a:pt x="4" y="331"/>
                </a:cubicBezTo>
                <a:cubicBezTo>
                  <a:pt x="4" y="332"/>
                  <a:pt x="4" y="333"/>
                  <a:pt x="2" y="333"/>
                </a:cubicBezTo>
                <a:cubicBezTo>
                  <a:pt x="2" y="333"/>
                  <a:pt x="2" y="333"/>
                  <a:pt x="2" y="333"/>
                </a:cubicBezTo>
                <a:cubicBezTo>
                  <a:pt x="1" y="333"/>
                  <a:pt x="0" y="332"/>
                  <a:pt x="0" y="331"/>
                </a:cubicBezTo>
                <a:close/>
                <a:moveTo>
                  <a:pt x="0" y="314"/>
                </a:moveTo>
                <a:cubicBezTo>
                  <a:pt x="0" y="313"/>
                  <a:pt x="1" y="312"/>
                  <a:pt x="2" y="312"/>
                </a:cubicBezTo>
                <a:cubicBezTo>
                  <a:pt x="2" y="312"/>
                  <a:pt x="2" y="312"/>
                  <a:pt x="2" y="312"/>
                </a:cubicBezTo>
                <a:cubicBezTo>
                  <a:pt x="4" y="312"/>
                  <a:pt x="4" y="313"/>
                  <a:pt x="4" y="314"/>
                </a:cubicBezTo>
                <a:cubicBezTo>
                  <a:pt x="4" y="314"/>
                  <a:pt x="4" y="314"/>
                  <a:pt x="4" y="314"/>
                </a:cubicBezTo>
                <a:cubicBezTo>
                  <a:pt x="4" y="315"/>
                  <a:pt x="4" y="316"/>
                  <a:pt x="2" y="316"/>
                </a:cubicBezTo>
                <a:cubicBezTo>
                  <a:pt x="2" y="316"/>
                  <a:pt x="2" y="316"/>
                  <a:pt x="2" y="316"/>
                </a:cubicBezTo>
                <a:cubicBezTo>
                  <a:pt x="1" y="316"/>
                  <a:pt x="0" y="315"/>
                  <a:pt x="0" y="314"/>
                </a:cubicBezTo>
                <a:close/>
                <a:moveTo>
                  <a:pt x="0" y="296"/>
                </a:moveTo>
                <a:cubicBezTo>
                  <a:pt x="0" y="295"/>
                  <a:pt x="1" y="294"/>
                  <a:pt x="2" y="294"/>
                </a:cubicBezTo>
                <a:cubicBezTo>
                  <a:pt x="2" y="294"/>
                  <a:pt x="2" y="294"/>
                  <a:pt x="2" y="294"/>
                </a:cubicBezTo>
                <a:cubicBezTo>
                  <a:pt x="4" y="294"/>
                  <a:pt x="4" y="295"/>
                  <a:pt x="4" y="296"/>
                </a:cubicBezTo>
                <a:cubicBezTo>
                  <a:pt x="4" y="296"/>
                  <a:pt x="4" y="296"/>
                  <a:pt x="4" y="296"/>
                </a:cubicBezTo>
                <a:cubicBezTo>
                  <a:pt x="4" y="298"/>
                  <a:pt x="4" y="298"/>
                  <a:pt x="2" y="298"/>
                </a:cubicBezTo>
                <a:cubicBezTo>
                  <a:pt x="2" y="298"/>
                  <a:pt x="2" y="298"/>
                  <a:pt x="2" y="298"/>
                </a:cubicBezTo>
                <a:cubicBezTo>
                  <a:pt x="1" y="298"/>
                  <a:pt x="0" y="298"/>
                  <a:pt x="0" y="296"/>
                </a:cubicBezTo>
                <a:close/>
                <a:moveTo>
                  <a:pt x="0" y="279"/>
                </a:moveTo>
                <a:cubicBezTo>
                  <a:pt x="0" y="278"/>
                  <a:pt x="1" y="277"/>
                  <a:pt x="2" y="277"/>
                </a:cubicBezTo>
                <a:cubicBezTo>
                  <a:pt x="2" y="277"/>
                  <a:pt x="2" y="277"/>
                  <a:pt x="2" y="277"/>
                </a:cubicBezTo>
                <a:cubicBezTo>
                  <a:pt x="4" y="277"/>
                  <a:pt x="4" y="278"/>
                  <a:pt x="4" y="279"/>
                </a:cubicBezTo>
                <a:cubicBezTo>
                  <a:pt x="4" y="279"/>
                  <a:pt x="4" y="279"/>
                  <a:pt x="4" y="279"/>
                </a:cubicBezTo>
                <a:cubicBezTo>
                  <a:pt x="4" y="280"/>
                  <a:pt x="4" y="281"/>
                  <a:pt x="2" y="281"/>
                </a:cubicBezTo>
                <a:cubicBezTo>
                  <a:pt x="2" y="281"/>
                  <a:pt x="2" y="281"/>
                  <a:pt x="2" y="281"/>
                </a:cubicBezTo>
                <a:cubicBezTo>
                  <a:pt x="1" y="281"/>
                  <a:pt x="0" y="280"/>
                  <a:pt x="0" y="279"/>
                </a:cubicBezTo>
                <a:close/>
                <a:moveTo>
                  <a:pt x="0" y="262"/>
                </a:moveTo>
                <a:cubicBezTo>
                  <a:pt x="0" y="261"/>
                  <a:pt x="1" y="260"/>
                  <a:pt x="2" y="260"/>
                </a:cubicBezTo>
                <a:cubicBezTo>
                  <a:pt x="2" y="260"/>
                  <a:pt x="2" y="260"/>
                  <a:pt x="2" y="260"/>
                </a:cubicBezTo>
                <a:cubicBezTo>
                  <a:pt x="4" y="260"/>
                  <a:pt x="4" y="261"/>
                  <a:pt x="4" y="262"/>
                </a:cubicBezTo>
                <a:cubicBezTo>
                  <a:pt x="4" y="262"/>
                  <a:pt x="4" y="262"/>
                  <a:pt x="4" y="262"/>
                </a:cubicBezTo>
                <a:cubicBezTo>
                  <a:pt x="4" y="263"/>
                  <a:pt x="4" y="264"/>
                  <a:pt x="2" y="264"/>
                </a:cubicBezTo>
                <a:cubicBezTo>
                  <a:pt x="2" y="264"/>
                  <a:pt x="2" y="264"/>
                  <a:pt x="2" y="264"/>
                </a:cubicBezTo>
                <a:cubicBezTo>
                  <a:pt x="1" y="264"/>
                  <a:pt x="0" y="263"/>
                  <a:pt x="0" y="262"/>
                </a:cubicBezTo>
                <a:close/>
                <a:moveTo>
                  <a:pt x="0" y="244"/>
                </a:moveTo>
                <a:cubicBezTo>
                  <a:pt x="0" y="243"/>
                  <a:pt x="1" y="242"/>
                  <a:pt x="2" y="242"/>
                </a:cubicBezTo>
                <a:cubicBezTo>
                  <a:pt x="2" y="242"/>
                  <a:pt x="2" y="242"/>
                  <a:pt x="2" y="242"/>
                </a:cubicBezTo>
                <a:cubicBezTo>
                  <a:pt x="4" y="242"/>
                  <a:pt x="4" y="243"/>
                  <a:pt x="4" y="244"/>
                </a:cubicBezTo>
                <a:cubicBezTo>
                  <a:pt x="4" y="244"/>
                  <a:pt x="4" y="244"/>
                  <a:pt x="4" y="244"/>
                </a:cubicBezTo>
                <a:cubicBezTo>
                  <a:pt x="4" y="246"/>
                  <a:pt x="4" y="246"/>
                  <a:pt x="2" y="246"/>
                </a:cubicBezTo>
                <a:cubicBezTo>
                  <a:pt x="2" y="246"/>
                  <a:pt x="2" y="246"/>
                  <a:pt x="2" y="246"/>
                </a:cubicBezTo>
                <a:cubicBezTo>
                  <a:pt x="1" y="246"/>
                  <a:pt x="0" y="246"/>
                  <a:pt x="0" y="244"/>
                </a:cubicBezTo>
                <a:close/>
                <a:moveTo>
                  <a:pt x="0" y="227"/>
                </a:moveTo>
                <a:cubicBezTo>
                  <a:pt x="0" y="226"/>
                  <a:pt x="1" y="225"/>
                  <a:pt x="2" y="225"/>
                </a:cubicBezTo>
                <a:cubicBezTo>
                  <a:pt x="2" y="225"/>
                  <a:pt x="2" y="225"/>
                  <a:pt x="2" y="225"/>
                </a:cubicBezTo>
                <a:cubicBezTo>
                  <a:pt x="4" y="225"/>
                  <a:pt x="4" y="226"/>
                  <a:pt x="4" y="227"/>
                </a:cubicBezTo>
                <a:cubicBezTo>
                  <a:pt x="4" y="227"/>
                  <a:pt x="4" y="227"/>
                  <a:pt x="4" y="227"/>
                </a:cubicBezTo>
                <a:cubicBezTo>
                  <a:pt x="4" y="228"/>
                  <a:pt x="4" y="229"/>
                  <a:pt x="2" y="229"/>
                </a:cubicBezTo>
                <a:cubicBezTo>
                  <a:pt x="2" y="229"/>
                  <a:pt x="2" y="229"/>
                  <a:pt x="2" y="229"/>
                </a:cubicBezTo>
                <a:cubicBezTo>
                  <a:pt x="1" y="229"/>
                  <a:pt x="0" y="228"/>
                  <a:pt x="0" y="227"/>
                </a:cubicBezTo>
                <a:close/>
                <a:moveTo>
                  <a:pt x="0" y="210"/>
                </a:moveTo>
                <a:cubicBezTo>
                  <a:pt x="0" y="209"/>
                  <a:pt x="1" y="208"/>
                  <a:pt x="2" y="208"/>
                </a:cubicBezTo>
                <a:cubicBezTo>
                  <a:pt x="2" y="208"/>
                  <a:pt x="2" y="208"/>
                  <a:pt x="2" y="208"/>
                </a:cubicBezTo>
                <a:cubicBezTo>
                  <a:pt x="4" y="208"/>
                  <a:pt x="4" y="209"/>
                  <a:pt x="4" y="210"/>
                </a:cubicBezTo>
                <a:cubicBezTo>
                  <a:pt x="4" y="210"/>
                  <a:pt x="4" y="210"/>
                  <a:pt x="4" y="210"/>
                </a:cubicBezTo>
                <a:cubicBezTo>
                  <a:pt x="4" y="211"/>
                  <a:pt x="4" y="212"/>
                  <a:pt x="2" y="212"/>
                </a:cubicBezTo>
                <a:cubicBezTo>
                  <a:pt x="2" y="212"/>
                  <a:pt x="2" y="212"/>
                  <a:pt x="2" y="212"/>
                </a:cubicBezTo>
                <a:cubicBezTo>
                  <a:pt x="1" y="212"/>
                  <a:pt x="0" y="211"/>
                  <a:pt x="0" y="210"/>
                </a:cubicBezTo>
                <a:close/>
                <a:moveTo>
                  <a:pt x="0" y="193"/>
                </a:moveTo>
                <a:cubicBezTo>
                  <a:pt x="0" y="191"/>
                  <a:pt x="1" y="191"/>
                  <a:pt x="2" y="191"/>
                </a:cubicBezTo>
                <a:cubicBezTo>
                  <a:pt x="2" y="191"/>
                  <a:pt x="2" y="191"/>
                  <a:pt x="2" y="191"/>
                </a:cubicBezTo>
                <a:cubicBezTo>
                  <a:pt x="4" y="191"/>
                  <a:pt x="4" y="191"/>
                  <a:pt x="4" y="193"/>
                </a:cubicBezTo>
                <a:cubicBezTo>
                  <a:pt x="4" y="193"/>
                  <a:pt x="4" y="193"/>
                  <a:pt x="4" y="193"/>
                </a:cubicBezTo>
                <a:cubicBezTo>
                  <a:pt x="4" y="194"/>
                  <a:pt x="4" y="195"/>
                  <a:pt x="2" y="195"/>
                </a:cubicBezTo>
                <a:cubicBezTo>
                  <a:pt x="2" y="195"/>
                  <a:pt x="2" y="195"/>
                  <a:pt x="2" y="195"/>
                </a:cubicBezTo>
                <a:cubicBezTo>
                  <a:pt x="1" y="195"/>
                  <a:pt x="0" y="194"/>
                  <a:pt x="0" y="193"/>
                </a:cubicBezTo>
                <a:close/>
                <a:moveTo>
                  <a:pt x="0" y="175"/>
                </a:moveTo>
                <a:cubicBezTo>
                  <a:pt x="0" y="174"/>
                  <a:pt x="1" y="173"/>
                  <a:pt x="2" y="173"/>
                </a:cubicBezTo>
                <a:cubicBezTo>
                  <a:pt x="2" y="173"/>
                  <a:pt x="2" y="173"/>
                  <a:pt x="2" y="173"/>
                </a:cubicBezTo>
                <a:cubicBezTo>
                  <a:pt x="4" y="173"/>
                  <a:pt x="4" y="174"/>
                  <a:pt x="4" y="175"/>
                </a:cubicBezTo>
                <a:cubicBezTo>
                  <a:pt x="4" y="175"/>
                  <a:pt x="4" y="175"/>
                  <a:pt x="4" y="175"/>
                </a:cubicBezTo>
                <a:cubicBezTo>
                  <a:pt x="4" y="176"/>
                  <a:pt x="4" y="177"/>
                  <a:pt x="2" y="177"/>
                </a:cubicBezTo>
                <a:cubicBezTo>
                  <a:pt x="2" y="177"/>
                  <a:pt x="2" y="177"/>
                  <a:pt x="2" y="177"/>
                </a:cubicBezTo>
                <a:cubicBezTo>
                  <a:pt x="1" y="177"/>
                  <a:pt x="0" y="176"/>
                  <a:pt x="0" y="175"/>
                </a:cubicBezTo>
                <a:close/>
                <a:moveTo>
                  <a:pt x="0" y="158"/>
                </a:moveTo>
                <a:cubicBezTo>
                  <a:pt x="0" y="157"/>
                  <a:pt x="1" y="156"/>
                  <a:pt x="2" y="156"/>
                </a:cubicBezTo>
                <a:cubicBezTo>
                  <a:pt x="2" y="156"/>
                  <a:pt x="2" y="156"/>
                  <a:pt x="2" y="156"/>
                </a:cubicBezTo>
                <a:cubicBezTo>
                  <a:pt x="4" y="156"/>
                  <a:pt x="4" y="157"/>
                  <a:pt x="4" y="158"/>
                </a:cubicBezTo>
                <a:cubicBezTo>
                  <a:pt x="4" y="158"/>
                  <a:pt x="4" y="158"/>
                  <a:pt x="4" y="158"/>
                </a:cubicBezTo>
                <a:cubicBezTo>
                  <a:pt x="4" y="159"/>
                  <a:pt x="4" y="160"/>
                  <a:pt x="2" y="160"/>
                </a:cubicBezTo>
                <a:cubicBezTo>
                  <a:pt x="2" y="160"/>
                  <a:pt x="2" y="160"/>
                  <a:pt x="2" y="160"/>
                </a:cubicBezTo>
                <a:cubicBezTo>
                  <a:pt x="1" y="160"/>
                  <a:pt x="0" y="159"/>
                  <a:pt x="0" y="158"/>
                </a:cubicBezTo>
                <a:close/>
                <a:moveTo>
                  <a:pt x="0" y="141"/>
                </a:moveTo>
                <a:cubicBezTo>
                  <a:pt x="0" y="139"/>
                  <a:pt x="1" y="139"/>
                  <a:pt x="2" y="139"/>
                </a:cubicBezTo>
                <a:cubicBezTo>
                  <a:pt x="2" y="139"/>
                  <a:pt x="2" y="139"/>
                  <a:pt x="2" y="139"/>
                </a:cubicBezTo>
                <a:cubicBezTo>
                  <a:pt x="4" y="139"/>
                  <a:pt x="4" y="139"/>
                  <a:pt x="4" y="141"/>
                </a:cubicBezTo>
                <a:cubicBezTo>
                  <a:pt x="4" y="141"/>
                  <a:pt x="4" y="141"/>
                  <a:pt x="4" y="141"/>
                </a:cubicBezTo>
                <a:cubicBezTo>
                  <a:pt x="4" y="142"/>
                  <a:pt x="4" y="143"/>
                  <a:pt x="2" y="143"/>
                </a:cubicBezTo>
                <a:cubicBezTo>
                  <a:pt x="2" y="143"/>
                  <a:pt x="2" y="143"/>
                  <a:pt x="2" y="143"/>
                </a:cubicBezTo>
                <a:cubicBezTo>
                  <a:pt x="1" y="143"/>
                  <a:pt x="0" y="142"/>
                  <a:pt x="0" y="141"/>
                </a:cubicBezTo>
                <a:close/>
                <a:moveTo>
                  <a:pt x="0" y="123"/>
                </a:moveTo>
                <a:cubicBezTo>
                  <a:pt x="0" y="122"/>
                  <a:pt x="1" y="121"/>
                  <a:pt x="2" y="121"/>
                </a:cubicBezTo>
                <a:cubicBezTo>
                  <a:pt x="2" y="121"/>
                  <a:pt x="2" y="121"/>
                  <a:pt x="2" y="121"/>
                </a:cubicBezTo>
                <a:cubicBezTo>
                  <a:pt x="4" y="121"/>
                  <a:pt x="4" y="122"/>
                  <a:pt x="4" y="123"/>
                </a:cubicBezTo>
                <a:cubicBezTo>
                  <a:pt x="4" y="123"/>
                  <a:pt x="4" y="123"/>
                  <a:pt x="4" y="123"/>
                </a:cubicBezTo>
                <a:cubicBezTo>
                  <a:pt x="4" y="124"/>
                  <a:pt x="4" y="125"/>
                  <a:pt x="2" y="125"/>
                </a:cubicBezTo>
                <a:cubicBezTo>
                  <a:pt x="2" y="125"/>
                  <a:pt x="2" y="125"/>
                  <a:pt x="2" y="125"/>
                </a:cubicBezTo>
                <a:cubicBezTo>
                  <a:pt x="1" y="125"/>
                  <a:pt x="0" y="124"/>
                  <a:pt x="0" y="123"/>
                </a:cubicBezTo>
                <a:close/>
                <a:moveTo>
                  <a:pt x="0" y="106"/>
                </a:moveTo>
                <a:cubicBezTo>
                  <a:pt x="0" y="105"/>
                  <a:pt x="1" y="104"/>
                  <a:pt x="2" y="104"/>
                </a:cubicBezTo>
                <a:cubicBezTo>
                  <a:pt x="2" y="104"/>
                  <a:pt x="2" y="104"/>
                  <a:pt x="2" y="104"/>
                </a:cubicBezTo>
                <a:cubicBezTo>
                  <a:pt x="4" y="104"/>
                  <a:pt x="4" y="105"/>
                  <a:pt x="4" y="106"/>
                </a:cubicBezTo>
                <a:cubicBezTo>
                  <a:pt x="4" y="106"/>
                  <a:pt x="4" y="106"/>
                  <a:pt x="4" y="106"/>
                </a:cubicBezTo>
                <a:cubicBezTo>
                  <a:pt x="4" y="107"/>
                  <a:pt x="4" y="108"/>
                  <a:pt x="2" y="108"/>
                </a:cubicBezTo>
                <a:cubicBezTo>
                  <a:pt x="2" y="108"/>
                  <a:pt x="2" y="108"/>
                  <a:pt x="2" y="108"/>
                </a:cubicBezTo>
                <a:cubicBezTo>
                  <a:pt x="1" y="108"/>
                  <a:pt x="0" y="107"/>
                  <a:pt x="0" y="106"/>
                </a:cubicBezTo>
                <a:close/>
                <a:moveTo>
                  <a:pt x="0" y="89"/>
                </a:moveTo>
                <a:cubicBezTo>
                  <a:pt x="0" y="87"/>
                  <a:pt x="1" y="87"/>
                  <a:pt x="2" y="87"/>
                </a:cubicBezTo>
                <a:cubicBezTo>
                  <a:pt x="2" y="87"/>
                  <a:pt x="2" y="87"/>
                  <a:pt x="2" y="87"/>
                </a:cubicBezTo>
                <a:cubicBezTo>
                  <a:pt x="4" y="87"/>
                  <a:pt x="4" y="87"/>
                  <a:pt x="4" y="89"/>
                </a:cubicBezTo>
                <a:cubicBezTo>
                  <a:pt x="4" y="89"/>
                  <a:pt x="4" y="89"/>
                  <a:pt x="4" y="89"/>
                </a:cubicBezTo>
                <a:cubicBezTo>
                  <a:pt x="4" y="90"/>
                  <a:pt x="4" y="91"/>
                  <a:pt x="2" y="91"/>
                </a:cubicBezTo>
                <a:cubicBezTo>
                  <a:pt x="2" y="91"/>
                  <a:pt x="2" y="91"/>
                  <a:pt x="2" y="91"/>
                </a:cubicBezTo>
                <a:cubicBezTo>
                  <a:pt x="1" y="91"/>
                  <a:pt x="0" y="90"/>
                  <a:pt x="0" y="89"/>
                </a:cubicBezTo>
                <a:close/>
                <a:moveTo>
                  <a:pt x="0" y="71"/>
                </a:moveTo>
                <a:cubicBezTo>
                  <a:pt x="0" y="70"/>
                  <a:pt x="1" y="69"/>
                  <a:pt x="2" y="69"/>
                </a:cubicBezTo>
                <a:cubicBezTo>
                  <a:pt x="2" y="69"/>
                  <a:pt x="2" y="69"/>
                  <a:pt x="2" y="69"/>
                </a:cubicBezTo>
                <a:cubicBezTo>
                  <a:pt x="4" y="69"/>
                  <a:pt x="4" y="70"/>
                  <a:pt x="4" y="71"/>
                </a:cubicBezTo>
                <a:cubicBezTo>
                  <a:pt x="4" y="71"/>
                  <a:pt x="4" y="71"/>
                  <a:pt x="4" y="71"/>
                </a:cubicBezTo>
                <a:cubicBezTo>
                  <a:pt x="4" y="72"/>
                  <a:pt x="4" y="73"/>
                  <a:pt x="2" y="73"/>
                </a:cubicBezTo>
                <a:cubicBezTo>
                  <a:pt x="2" y="73"/>
                  <a:pt x="2" y="73"/>
                  <a:pt x="2" y="73"/>
                </a:cubicBezTo>
                <a:cubicBezTo>
                  <a:pt x="1" y="73"/>
                  <a:pt x="0" y="72"/>
                  <a:pt x="0" y="71"/>
                </a:cubicBezTo>
                <a:close/>
                <a:moveTo>
                  <a:pt x="0" y="54"/>
                </a:moveTo>
                <a:cubicBezTo>
                  <a:pt x="0" y="53"/>
                  <a:pt x="1" y="52"/>
                  <a:pt x="2" y="52"/>
                </a:cubicBezTo>
                <a:cubicBezTo>
                  <a:pt x="2" y="52"/>
                  <a:pt x="2" y="52"/>
                  <a:pt x="2" y="52"/>
                </a:cubicBezTo>
                <a:cubicBezTo>
                  <a:pt x="4" y="52"/>
                  <a:pt x="4" y="53"/>
                  <a:pt x="4" y="54"/>
                </a:cubicBezTo>
                <a:cubicBezTo>
                  <a:pt x="4" y="54"/>
                  <a:pt x="4" y="54"/>
                  <a:pt x="4" y="54"/>
                </a:cubicBezTo>
                <a:cubicBezTo>
                  <a:pt x="4" y="55"/>
                  <a:pt x="4" y="56"/>
                  <a:pt x="2" y="56"/>
                </a:cubicBezTo>
                <a:cubicBezTo>
                  <a:pt x="2" y="56"/>
                  <a:pt x="2" y="56"/>
                  <a:pt x="2" y="56"/>
                </a:cubicBezTo>
                <a:cubicBezTo>
                  <a:pt x="1" y="56"/>
                  <a:pt x="0" y="55"/>
                  <a:pt x="0" y="54"/>
                </a:cubicBezTo>
                <a:close/>
                <a:moveTo>
                  <a:pt x="0" y="37"/>
                </a:moveTo>
                <a:cubicBezTo>
                  <a:pt x="0" y="36"/>
                  <a:pt x="1" y="35"/>
                  <a:pt x="2" y="35"/>
                </a:cubicBezTo>
                <a:cubicBezTo>
                  <a:pt x="2" y="35"/>
                  <a:pt x="2" y="35"/>
                  <a:pt x="2" y="35"/>
                </a:cubicBezTo>
                <a:cubicBezTo>
                  <a:pt x="4" y="35"/>
                  <a:pt x="4" y="36"/>
                  <a:pt x="4" y="37"/>
                </a:cubicBezTo>
                <a:cubicBezTo>
                  <a:pt x="4" y="37"/>
                  <a:pt x="4" y="37"/>
                  <a:pt x="4" y="37"/>
                </a:cubicBezTo>
                <a:cubicBezTo>
                  <a:pt x="4" y="38"/>
                  <a:pt x="4" y="39"/>
                  <a:pt x="2" y="39"/>
                </a:cubicBezTo>
                <a:cubicBezTo>
                  <a:pt x="2" y="39"/>
                  <a:pt x="2" y="39"/>
                  <a:pt x="2" y="39"/>
                </a:cubicBezTo>
                <a:cubicBezTo>
                  <a:pt x="1" y="39"/>
                  <a:pt x="0" y="38"/>
                  <a:pt x="0" y="37"/>
                </a:cubicBezTo>
                <a:close/>
                <a:moveTo>
                  <a:pt x="0" y="19"/>
                </a:moveTo>
                <a:cubicBezTo>
                  <a:pt x="0" y="18"/>
                  <a:pt x="1" y="17"/>
                  <a:pt x="2" y="17"/>
                </a:cubicBezTo>
                <a:cubicBezTo>
                  <a:pt x="2" y="17"/>
                  <a:pt x="2" y="17"/>
                  <a:pt x="2" y="17"/>
                </a:cubicBezTo>
                <a:cubicBezTo>
                  <a:pt x="4" y="17"/>
                  <a:pt x="4" y="18"/>
                  <a:pt x="4" y="19"/>
                </a:cubicBezTo>
                <a:cubicBezTo>
                  <a:pt x="4" y="19"/>
                  <a:pt x="4" y="19"/>
                  <a:pt x="4" y="19"/>
                </a:cubicBezTo>
                <a:cubicBezTo>
                  <a:pt x="4" y="20"/>
                  <a:pt x="4" y="21"/>
                  <a:pt x="2" y="21"/>
                </a:cubicBezTo>
                <a:cubicBezTo>
                  <a:pt x="2" y="21"/>
                  <a:pt x="2" y="21"/>
                  <a:pt x="2" y="21"/>
                </a:cubicBezTo>
                <a:cubicBezTo>
                  <a:pt x="1" y="21"/>
                  <a:pt x="0" y="20"/>
                  <a:pt x="0" y="19"/>
                </a:cubicBezTo>
                <a:close/>
                <a:moveTo>
                  <a:pt x="0" y="2"/>
                </a:moveTo>
                <a:cubicBezTo>
                  <a:pt x="0" y="1"/>
                  <a:pt x="1" y="0"/>
                  <a:pt x="2" y="0"/>
                </a:cubicBezTo>
                <a:cubicBezTo>
                  <a:pt x="2" y="0"/>
                  <a:pt x="2" y="0"/>
                  <a:pt x="2" y="0"/>
                </a:cubicBezTo>
                <a:cubicBezTo>
                  <a:pt x="4" y="0"/>
                  <a:pt x="4" y="1"/>
                  <a:pt x="4" y="2"/>
                </a:cubicBezTo>
                <a:cubicBezTo>
                  <a:pt x="4" y="2"/>
                  <a:pt x="4" y="2"/>
                  <a:pt x="4" y="2"/>
                </a:cubicBezTo>
                <a:cubicBezTo>
                  <a:pt x="4" y="3"/>
                  <a:pt x="4" y="4"/>
                  <a:pt x="2" y="4"/>
                </a:cubicBezTo>
                <a:cubicBezTo>
                  <a:pt x="2" y="4"/>
                  <a:pt x="2" y="4"/>
                  <a:pt x="2" y="4"/>
                </a:cubicBezTo>
                <a:cubicBezTo>
                  <a:pt x="1" y="4"/>
                  <a:pt x="0" y="3"/>
                  <a:pt x="0" y="2"/>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28765" name="Freeform 29"/>
          <p:cNvSpPr>
            <a:spLocks/>
          </p:cNvSpPr>
          <p:nvPr/>
        </p:nvSpPr>
        <p:spPr bwMode="auto">
          <a:xfrm>
            <a:off x="3419475" y="2620963"/>
            <a:ext cx="1152525" cy="808037"/>
          </a:xfrm>
          <a:custGeom>
            <a:avLst/>
            <a:gdLst>
              <a:gd name="T0" fmla="*/ 197 w 197"/>
              <a:gd name="T1" fmla="*/ 120 h 139"/>
              <a:gd name="T2" fmla="*/ 180 w 197"/>
              <a:gd name="T3" fmla="*/ 139 h 139"/>
              <a:gd name="T4" fmla="*/ 18 w 197"/>
              <a:gd name="T5" fmla="*/ 139 h 139"/>
              <a:gd name="T6" fmla="*/ 0 w 197"/>
              <a:gd name="T7" fmla="*/ 120 h 139"/>
              <a:gd name="T8" fmla="*/ 0 w 197"/>
              <a:gd name="T9" fmla="*/ 18 h 139"/>
              <a:gd name="T10" fmla="*/ 18 w 197"/>
              <a:gd name="T11" fmla="*/ 0 h 139"/>
              <a:gd name="T12" fmla="*/ 180 w 197"/>
              <a:gd name="T13" fmla="*/ 0 h 139"/>
              <a:gd name="T14" fmla="*/ 197 w 197"/>
              <a:gd name="T15" fmla="*/ 18 h 139"/>
              <a:gd name="T16" fmla="*/ 197 w 197"/>
              <a:gd name="T17" fmla="*/ 120 h 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7" h="139">
                <a:moveTo>
                  <a:pt x="197" y="120"/>
                </a:moveTo>
                <a:cubicBezTo>
                  <a:pt x="197" y="130"/>
                  <a:pt x="189" y="139"/>
                  <a:pt x="180" y="139"/>
                </a:cubicBezTo>
                <a:cubicBezTo>
                  <a:pt x="18" y="139"/>
                  <a:pt x="18" y="139"/>
                  <a:pt x="18" y="139"/>
                </a:cubicBezTo>
                <a:cubicBezTo>
                  <a:pt x="8" y="139"/>
                  <a:pt x="0" y="130"/>
                  <a:pt x="0" y="120"/>
                </a:cubicBezTo>
                <a:cubicBezTo>
                  <a:pt x="0" y="18"/>
                  <a:pt x="0" y="18"/>
                  <a:pt x="0" y="18"/>
                </a:cubicBezTo>
                <a:cubicBezTo>
                  <a:pt x="0" y="8"/>
                  <a:pt x="8" y="0"/>
                  <a:pt x="18" y="0"/>
                </a:cubicBezTo>
                <a:cubicBezTo>
                  <a:pt x="180" y="0"/>
                  <a:pt x="180" y="0"/>
                  <a:pt x="180" y="0"/>
                </a:cubicBezTo>
                <a:cubicBezTo>
                  <a:pt x="189" y="0"/>
                  <a:pt x="197" y="8"/>
                  <a:pt x="197" y="18"/>
                </a:cubicBezTo>
                <a:lnTo>
                  <a:pt x="197" y="120"/>
                </a:lnTo>
                <a:close/>
              </a:path>
            </a:pathLst>
          </a:custGeom>
          <a:solidFill>
            <a:srgbClr val="D7E2E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28766" name="Freeform 30"/>
          <p:cNvSpPr>
            <a:spLocks/>
          </p:cNvSpPr>
          <p:nvPr/>
        </p:nvSpPr>
        <p:spPr bwMode="auto">
          <a:xfrm>
            <a:off x="6121400" y="2765425"/>
            <a:ext cx="736600" cy="587375"/>
          </a:xfrm>
          <a:custGeom>
            <a:avLst/>
            <a:gdLst>
              <a:gd name="T0" fmla="*/ 133 w 133"/>
              <a:gd name="T1" fmla="*/ 82 h 101"/>
              <a:gd name="T2" fmla="*/ 116 w 133"/>
              <a:gd name="T3" fmla="*/ 101 h 101"/>
              <a:gd name="T4" fmla="*/ 17 w 133"/>
              <a:gd name="T5" fmla="*/ 101 h 101"/>
              <a:gd name="T6" fmla="*/ 0 w 133"/>
              <a:gd name="T7" fmla="*/ 82 h 101"/>
              <a:gd name="T8" fmla="*/ 0 w 133"/>
              <a:gd name="T9" fmla="*/ 19 h 101"/>
              <a:gd name="T10" fmla="*/ 17 w 133"/>
              <a:gd name="T11" fmla="*/ 0 h 101"/>
              <a:gd name="T12" fmla="*/ 116 w 133"/>
              <a:gd name="T13" fmla="*/ 0 h 101"/>
              <a:gd name="T14" fmla="*/ 133 w 133"/>
              <a:gd name="T15" fmla="*/ 19 h 101"/>
              <a:gd name="T16" fmla="*/ 133 w 133"/>
              <a:gd name="T17" fmla="*/ 82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3" h="101">
                <a:moveTo>
                  <a:pt x="133" y="82"/>
                </a:moveTo>
                <a:cubicBezTo>
                  <a:pt x="133" y="92"/>
                  <a:pt x="125" y="101"/>
                  <a:pt x="116" y="101"/>
                </a:cubicBezTo>
                <a:cubicBezTo>
                  <a:pt x="17" y="101"/>
                  <a:pt x="17" y="101"/>
                  <a:pt x="17" y="101"/>
                </a:cubicBezTo>
                <a:cubicBezTo>
                  <a:pt x="8" y="101"/>
                  <a:pt x="0" y="92"/>
                  <a:pt x="0" y="82"/>
                </a:cubicBezTo>
                <a:cubicBezTo>
                  <a:pt x="0" y="19"/>
                  <a:pt x="0" y="19"/>
                  <a:pt x="0" y="19"/>
                </a:cubicBezTo>
                <a:cubicBezTo>
                  <a:pt x="0" y="8"/>
                  <a:pt x="8" y="0"/>
                  <a:pt x="17" y="0"/>
                </a:cubicBezTo>
                <a:cubicBezTo>
                  <a:pt x="116" y="0"/>
                  <a:pt x="116" y="0"/>
                  <a:pt x="116" y="0"/>
                </a:cubicBezTo>
                <a:cubicBezTo>
                  <a:pt x="125" y="0"/>
                  <a:pt x="133" y="8"/>
                  <a:pt x="133" y="19"/>
                </a:cubicBezTo>
                <a:lnTo>
                  <a:pt x="133" y="82"/>
                </a:lnTo>
                <a:close/>
              </a:path>
            </a:pathLst>
          </a:custGeom>
          <a:solidFill>
            <a:srgbClr val="D7E2E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28767" name="Rectangle 31"/>
          <p:cNvSpPr>
            <a:spLocks noChangeArrowheads="1"/>
          </p:cNvSpPr>
          <p:nvPr/>
        </p:nvSpPr>
        <p:spPr bwMode="auto">
          <a:xfrm>
            <a:off x="3519488" y="2665413"/>
            <a:ext cx="1008062" cy="638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nSpc>
                <a:spcPct val="100000"/>
              </a:lnSpc>
              <a:spcBef>
                <a:spcPct val="0"/>
              </a:spcBef>
              <a:buClrTx/>
              <a:buSzTx/>
              <a:buFontTx/>
              <a:buNone/>
            </a:pPr>
            <a:r>
              <a:rPr lang="en-US" sz="1400">
                <a:solidFill>
                  <a:srgbClr val="000000"/>
                </a:solidFill>
                <a:latin typeface="Myriad Pro" pitchFamily="34" charset="0"/>
                <a:cs typeface="Arial" pitchFamily="34" charset="0"/>
              </a:rPr>
              <a:t>Feasible  and </a:t>
            </a:r>
          </a:p>
          <a:p>
            <a:pPr>
              <a:lnSpc>
                <a:spcPct val="100000"/>
              </a:lnSpc>
              <a:spcBef>
                <a:spcPct val="0"/>
              </a:spcBef>
              <a:buClrTx/>
              <a:buSzTx/>
              <a:buFontTx/>
              <a:buNone/>
            </a:pPr>
            <a:r>
              <a:rPr lang="en-US" sz="1400">
                <a:solidFill>
                  <a:srgbClr val="000000"/>
                </a:solidFill>
                <a:latin typeface="Myriad Pro" pitchFamily="34" charset="0"/>
                <a:cs typeface="Arial" pitchFamily="34" charset="0"/>
              </a:rPr>
              <a:t>efficient</a:t>
            </a:r>
          </a:p>
          <a:p>
            <a:pPr>
              <a:lnSpc>
                <a:spcPct val="100000"/>
              </a:lnSpc>
              <a:spcBef>
                <a:spcPct val="0"/>
              </a:spcBef>
              <a:buClrTx/>
              <a:buSzTx/>
              <a:buFontTx/>
              <a:buNone/>
            </a:pPr>
            <a:r>
              <a:rPr lang="en-US" sz="1400">
                <a:solidFill>
                  <a:srgbClr val="000000"/>
                </a:solidFill>
                <a:latin typeface="Myriad Pro" pitchFamily="34" charset="0"/>
                <a:cs typeface="Arial" pitchFamily="34" charset="0"/>
              </a:rPr>
              <a:t>in production</a:t>
            </a:r>
            <a:endParaRPr lang="en-US" sz="1400">
              <a:cs typeface="Arial" pitchFamily="34" charset="0"/>
            </a:endParaRPr>
          </a:p>
        </p:txBody>
      </p:sp>
      <p:sp>
        <p:nvSpPr>
          <p:cNvPr id="628768" name="Freeform 32"/>
          <p:cNvSpPr>
            <a:spLocks/>
          </p:cNvSpPr>
          <p:nvPr/>
        </p:nvSpPr>
        <p:spPr bwMode="auto">
          <a:xfrm>
            <a:off x="2028825" y="4475163"/>
            <a:ext cx="1398588" cy="644525"/>
          </a:xfrm>
          <a:custGeom>
            <a:avLst/>
            <a:gdLst>
              <a:gd name="T0" fmla="*/ 197 w 197"/>
              <a:gd name="T1" fmla="*/ 77 h 95"/>
              <a:gd name="T2" fmla="*/ 179 w 197"/>
              <a:gd name="T3" fmla="*/ 95 h 95"/>
              <a:gd name="T4" fmla="*/ 18 w 197"/>
              <a:gd name="T5" fmla="*/ 95 h 95"/>
              <a:gd name="T6" fmla="*/ 0 w 197"/>
              <a:gd name="T7" fmla="*/ 77 h 95"/>
              <a:gd name="T8" fmla="*/ 0 w 197"/>
              <a:gd name="T9" fmla="*/ 19 h 95"/>
              <a:gd name="T10" fmla="*/ 18 w 197"/>
              <a:gd name="T11" fmla="*/ 0 h 95"/>
              <a:gd name="T12" fmla="*/ 179 w 197"/>
              <a:gd name="T13" fmla="*/ 0 h 95"/>
              <a:gd name="T14" fmla="*/ 197 w 197"/>
              <a:gd name="T15" fmla="*/ 19 h 95"/>
              <a:gd name="T16" fmla="*/ 197 w 197"/>
              <a:gd name="T17" fmla="*/ 77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7" h="95">
                <a:moveTo>
                  <a:pt x="197" y="77"/>
                </a:moveTo>
                <a:cubicBezTo>
                  <a:pt x="197" y="87"/>
                  <a:pt x="189" y="95"/>
                  <a:pt x="179" y="95"/>
                </a:cubicBezTo>
                <a:cubicBezTo>
                  <a:pt x="18" y="95"/>
                  <a:pt x="18" y="95"/>
                  <a:pt x="18" y="95"/>
                </a:cubicBezTo>
                <a:cubicBezTo>
                  <a:pt x="8" y="95"/>
                  <a:pt x="0" y="87"/>
                  <a:pt x="0" y="77"/>
                </a:cubicBezTo>
                <a:cubicBezTo>
                  <a:pt x="0" y="19"/>
                  <a:pt x="0" y="19"/>
                  <a:pt x="0" y="19"/>
                </a:cubicBezTo>
                <a:cubicBezTo>
                  <a:pt x="0" y="8"/>
                  <a:pt x="8" y="0"/>
                  <a:pt x="18" y="0"/>
                </a:cubicBezTo>
                <a:cubicBezTo>
                  <a:pt x="179" y="0"/>
                  <a:pt x="179" y="0"/>
                  <a:pt x="179" y="0"/>
                </a:cubicBezTo>
                <a:cubicBezTo>
                  <a:pt x="189" y="0"/>
                  <a:pt x="197" y="8"/>
                  <a:pt x="197" y="19"/>
                </a:cubicBezTo>
                <a:lnTo>
                  <a:pt x="197" y="77"/>
                </a:lnTo>
                <a:close/>
              </a:path>
            </a:pathLst>
          </a:custGeom>
          <a:solidFill>
            <a:srgbClr val="D7E2E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28769" name="Line 33"/>
          <p:cNvSpPr>
            <a:spLocks noChangeShapeType="1"/>
          </p:cNvSpPr>
          <p:nvPr/>
        </p:nvSpPr>
        <p:spPr bwMode="auto">
          <a:xfrm>
            <a:off x="6254750" y="2514600"/>
            <a:ext cx="0" cy="184150"/>
          </a:xfrm>
          <a:prstGeom prst="line">
            <a:avLst/>
          </a:prstGeom>
          <a:noFill/>
          <a:ln w="6350">
            <a:solidFill>
              <a:srgbClr val="000000"/>
            </a:solidFill>
            <a:miter lim="800000"/>
            <a:headEnd/>
            <a:tailEnd/>
          </a:ln>
          <a:extLst>
            <a:ext uri="{909E8E84-426E-40DD-AFC4-6F175D3DCCD1}">
              <a14:hiddenFill xmlns:a14="http://schemas.microsoft.com/office/drawing/2010/main">
                <a:noFill/>
              </a14:hiddenFill>
            </a:ext>
          </a:extLst>
        </p:spPr>
        <p:txBody>
          <a:bodyPr/>
          <a:lstStyle/>
          <a:p>
            <a:endParaRPr lang="th-TH"/>
          </a:p>
        </p:txBody>
      </p:sp>
      <p:sp>
        <p:nvSpPr>
          <p:cNvPr id="628770" name="Rectangle 34"/>
          <p:cNvSpPr>
            <a:spLocks noChangeArrowheads="1"/>
          </p:cNvSpPr>
          <p:nvPr/>
        </p:nvSpPr>
        <p:spPr bwMode="auto">
          <a:xfrm>
            <a:off x="6223000" y="2800350"/>
            <a:ext cx="273050"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nSpc>
                <a:spcPct val="100000"/>
              </a:lnSpc>
              <a:spcBef>
                <a:spcPct val="0"/>
              </a:spcBef>
              <a:buClrTx/>
              <a:buSzTx/>
              <a:buFontTx/>
              <a:buNone/>
            </a:pPr>
            <a:r>
              <a:rPr lang="en-US" sz="1400">
                <a:solidFill>
                  <a:srgbClr val="000000"/>
                </a:solidFill>
                <a:latin typeface="Myriad Pro" pitchFamily="34" charset="0"/>
                <a:cs typeface="Arial" pitchFamily="34" charset="0"/>
              </a:rPr>
              <a:t>Not</a:t>
            </a:r>
            <a:endParaRPr lang="en-US" sz="1400">
              <a:cs typeface="Arial" pitchFamily="34" charset="0"/>
            </a:endParaRPr>
          </a:p>
        </p:txBody>
      </p:sp>
      <p:sp>
        <p:nvSpPr>
          <p:cNvPr id="628771" name="Rectangle 35"/>
          <p:cNvSpPr>
            <a:spLocks noChangeArrowheads="1"/>
          </p:cNvSpPr>
          <p:nvPr/>
        </p:nvSpPr>
        <p:spPr bwMode="auto">
          <a:xfrm>
            <a:off x="6254750" y="3063875"/>
            <a:ext cx="568325"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nSpc>
                <a:spcPct val="100000"/>
              </a:lnSpc>
              <a:spcBef>
                <a:spcPct val="0"/>
              </a:spcBef>
              <a:buClrTx/>
              <a:buSzTx/>
              <a:buFontTx/>
              <a:buNone/>
            </a:pPr>
            <a:r>
              <a:rPr lang="en-US" sz="1400">
                <a:solidFill>
                  <a:srgbClr val="000000"/>
                </a:solidFill>
                <a:latin typeface="Myriad Pro" pitchFamily="34" charset="0"/>
                <a:cs typeface="Arial" pitchFamily="34" charset="0"/>
              </a:rPr>
              <a:t>feasible</a:t>
            </a:r>
            <a:endParaRPr lang="en-US" sz="1400">
              <a:cs typeface="Arial" pitchFamily="34" charset="0"/>
            </a:endParaRPr>
          </a:p>
        </p:txBody>
      </p:sp>
      <p:sp>
        <p:nvSpPr>
          <p:cNvPr id="628772" name="Freeform 36"/>
          <p:cNvSpPr>
            <a:spLocks noEditPoints="1"/>
          </p:cNvSpPr>
          <p:nvPr/>
        </p:nvSpPr>
        <p:spPr bwMode="auto">
          <a:xfrm>
            <a:off x="3732213" y="4137025"/>
            <a:ext cx="28575" cy="1323975"/>
          </a:xfrm>
          <a:custGeom>
            <a:avLst/>
            <a:gdLst>
              <a:gd name="T0" fmla="*/ 2 w 4"/>
              <a:gd name="T1" fmla="*/ 191 h 195"/>
              <a:gd name="T2" fmla="*/ 4 w 4"/>
              <a:gd name="T3" fmla="*/ 193 h 195"/>
              <a:gd name="T4" fmla="*/ 2 w 4"/>
              <a:gd name="T5" fmla="*/ 195 h 195"/>
              <a:gd name="T6" fmla="*/ 0 w 4"/>
              <a:gd name="T7" fmla="*/ 193 h 195"/>
              <a:gd name="T8" fmla="*/ 2 w 4"/>
              <a:gd name="T9" fmla="*/ 174 h 195"/>
              <a:gd name="T10" fmla="*/ 4 w 4"/>
              <a:gd name="T11" fmla="*/ 176 h 195"/>
              <a:gd name="T12" fmla="*/ 2 w 4"/>
              <a:gd name="T13" fmla="*/ 178 h 195"/>
              <a:gd name="T14" fmla="*/ 0 w 4"/>
              <a:gd name="T15" fmla="*/ 176 h 195"/>
              <a:gd name="T16" fmla="*/ 2 w 4"/>
              <a:gd name="T17" fmla="*/ 156 h 195"/>
              <a:gd name="T18" fmla="*/ 4 w 4"/>
              <a:gd name="T19" fmla="*/ 158 h 195"/>
              <a:gd name="T20" fmla="*/ 2 w 4"/>
              <a:gd name="T21" fmla="*/ 160 h 195"/>
              <a:gd name="T22" fmla="*/ 0 w 4"/>
              <a:gd name="T23" fmla="*/ 158 h 195"/>
              <a:gd name="T24" fmla="*/ 2 w 4"/>
              <a:gd name="T25" fmla="*/ 139 h 195"/>
              <a:gd name="T26" fmla="*/ 4 w 4"/>
              <a:gd name="T27" fmla="*/ 141 h 195"/>
              <a:gd name="T28" fmla="*/ 2 w 4"/>
              <a:gd name="T29" fmla="*/ 143 h 195"/>
              <a:gd name="T30" fmla="*/ 0 w 4"/>
              <a:gd name="T31" fmla="*/ 141 h 195"/>
              <a:gd name="T32" fmla="*/ 2 w 4"/>
              <a:gd name="T33" fmla="*/ 122 h 195"/>
              <a:gd name="T34" fmla="*/ 4 w 4"/>
              <a:gd name="T35" fmla="*/ 124 h 195"/>
              <a:gd name="T36" fmla="*/ 2 w 4"/>
              <a:gd name="T37" fmla="*/ 126 h 195"/>
              <a:gd name="T38" fmla="*/ 0 w 4"/>
              <a:gd name="T39" fmla="*/ 124 h 195"/>
              <a:gd name="T40" fmla="*/ 2 w 4"/>
              <a:gd name="T41" fmla="*/ 104 h 195"/>
              <a:gd name="T42" fmla="*/ 4 w 4"/>
              <a:gd name="T43" fmla="*/ 106 h 195"/>
              <a:gd name="T44" fmla="*/ 2 w 4"/>
              <a:gd name="T45" fmla="*/ 108 h 195"/>
              <a:gd name="T46" fmla="*/ 0 w 4"/>
              <a:gd name="T47" fmla="*/ 106 h 195"/>
              <a:gd name="T48" fmla="*/ 2 w 4"/>
              <a:gd name="T49" fmla="*/ 87 h 195"/>
              <a:gd name="T50" fmla="*/ 4 w 4"/>
              <a:gd name="T51" fmla="*/ 89 h 195"/>
              <a:gd name="T52" fmla="*/ 2 w 4"/>
              <a:gd name="T53" fmla="*/ 91 h 195"/>
              <a:gd name="T54" fmla="*/ 0 w 4"/>
              <a:gd name="T55" fmla="*/ 89 h 195"/>
              <a:gd name="T56" fmla="*/ 2 w 4"/>
              <a:gd name="T57" fmla="*/ 70 h 195"/>
              <a:gd name="T58" fmla="*/ 4 w 4"/>
              <a:gd name="T59" fmla="*/ 72 h 195"/>
              <a:gd name="T60" fmla="*/ 2 w 4"/>
              <a:gd name="T61" fmla="*/ 74 h 195"/>
              <a:gd name="T62" fmla="*/ 0 w 4"/>
              <a:gd name="T63" fmla="*/ 72 h 195"/>
              <a:gd name="T64" fmla="*/ 2 w 4"/>
              <a:gd name="T65" fmla="*/ 52 h 195"/>
              <a:gd name="T66" fmla="*/ 4 w 4"/>
              <a:gd name="T67" fmla="*/ 54 h 195"/>
              <a:gd name="T68" fmla="*/ 2 w 4"/>
              <a:gd name="T69" fmla="*/ 56 h 195"/>
              <a:gd name="T70" fmla="*/ 0 w 4"/>
              <a:gd name="T71" fmla="*/ 54 h 195"/>
              <a:gd name="T72" fmla="*/ 2 w 4"/>
              <a:gd name="T73" fmla="*/ 35 h 195"/>
              <a:gd name="T74" fmla="*/ 4 w 4"/>
              <a:gd name="T75" fmla="*/ 37 h 195"/>
              <a:gd name="T76" fmla="*/ 2 w 4"/>
              <a:gd name="T77" fmla="*/ 39 h 195"/>
              <a:gd name="T78" fmla="*/ 0 w 4"/>
              <a:gd name="T79" fmla="*/ 37 h 195"/>
              <a:gd name="T80" fmla="*/ 2 w 4"/>
              <a:gd name="T81" fmla="*/ 18 h 195"/>
              <a:gd name="T82" fmla="*/ 4 w 4"/>
              <a:gd name="T83" fmla="*/ 20 h 195"/>
              <a:gd name="T84" fmla="*/ 2 w 4"/>
              <a:gd name="T85" fmla="*/ 22 h 195"/>
              <a:gd name="T86" fmla="*/ 0 w 4"/>
              <a:gd name="T87" fmla="*/ 20 h 195"/>
              <a:gd name="T88" fmla="*/ 2 w 4"/>
              <a:gd name="T89" fmla="*/ 0 h 195"/>
              <a:gd name="T90" fmla="*/ 4 w 4"/>
              <a:gd name="T91" fmla="*/ 2 h 195"/>
              <a:gd name="T92" fmla="*/ 2 w 4"/>
              <a:gd name="T93" fmla="*/ 4 h 195"/>
              <a:gd name="T94" fmla="*/ 0 w 4"/>
              <a:gd name="T95" fmla="*/ 2 h 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4" h="195">
                <a:moveTo>
                  <a:pt x="0" y="193"/>
                </a:moveTo>
                <a:cubicBezTo>
                  <a:pt x="0" y="192"/>
                  <a:pt x="1" y="191"/>
                  <a:pt x="2" y="191"/>
                </a:cubicBezTo>
                <a:cubicBezTo>
                  <a:pt x="2" y="191"/>
                  <a:pt x="2" y="191"/>
                  <a:pt x="2" y="191"/>
                </a:cubicBezTo>
                <a:cubicBezTo>
                  <a:pt x="3" y="191"/>
                  <a:pt x="4" y="192"/>
                  <a:pt x="4" y="193"/>
                </a:cubicBezTo>
                <a:cubicBezTo>
                  <a:pt x="4" y="193"/>
                  <a:pt x="4" y="193"/>
                  <a:pt x="4" y="193"/>
                </a:cubicBezTo>
                <a:cubicBezTo>
                  <a:pt x="4" y="194"/>
                  <a:pt x="3" y="195"/>
                  <a:pt x="2" y="195"/>
                </a:cubicBezTo>
                <a:cubicBezTo>
                  <a:pt x="2" y="195"/>
                  <a:pt x="2" y="195"/>
                  <a:pt x="2" y="195"/>
                </a:cubicBezTo>
                <a:cubicBezTo>
                  <a:pt x="1" y="195"/>
                  <a:pt x="0" y="194"/>
                  <a:pt x="0" y="193"/>
                </a:cubicBezTo>
                <a:close/>
                <a:moveTo>
                  <a:pt x="0" y="176"/>
                </a:moveTo>
                <a:cubicBezTo>
                  <a:pt x="0" y="174"/>
                  <a:pt x="1" y="174"/>
                  <a:pt x="2" y="174"/>
                </a:cubicBezTo>
                <a:cubicBezTo>
                  <a:pt x="2" y="174"/>
                  <a:pt x="2" y="174"/>
                  <a:pt x="2" y="174"/>
                </a:cubicBezTo>
                <a:cubicBezTo>
                  <a:pt x="3" y="174"/>
                  <a:pt x="4" y="174"/>
                  <a:pt x="4" y="176"/>
                </a:cubicBezTo>
                <a:cubicBezTo>
                  <a:pt x="4" y="176"/>
                  <a:pt x="4" y="176"/>
                  <a:pt x="4" y="176"/>
                </a:cubicBezTo>
                <a:cubicBezTo>
                  <a:pt x="4" y="177"/>
                  <a:pt x="3" y="178"/>
                  <a:pt x="2" y="178"/>
                </a:cubicBezTo>
                <a:cubicBezTo>
                  <a:pt x="2" y="178"/>
                  <a:pt x="2" y="178"/>
                  <a:pt x="2" y="178"/>
                </a:cubicBezTo>
                <a:cubicBezTo>
                  <a:pt x="1" y="178"/>
                  <a:pt x="0" y="177"/>
                  <a:pt x="0" y="176"/>
                </a:cubicBezTo>
                <a:close/>
                <a:moveTo>
                  <a:pt x="0" y="158"/>
                </a:moveTo>
                <a:cubicBezTo>
                  <a:pt x="0" y="157"/>
                  <a:pt x="1" y="156"/>
                  <a:pt x="2" y="156"/>
                </a:cubicBezTo>
                <a:cubicBezTo>
                  <a:pt x="2" y="156"/>
                  <a:pt x="2" y="156"/>
                  <a:pt x="2" y="156"/>
                </a:cubicBezTo>
                <a:cubicBezTo>
                  <a:pt x="3" y="156"/>
                  <a:pt x="4" y="157"/>
                  <a:pt x="4" y="158"/>
                </a:cubicBezTo>
                <a:cubicBezTo>
                  <a:pt x="4" y="158"/>
                  <a:pt x="4" y="158"/>
                  <a:pt x="4" y="158"/>
                </a:cubicBezTo>
                <a:cubicBezTo>
                  <a:pt x="4" y="159"/>
                  <a:pt x="3" y="160"/>
                  <a:pt x="2" y="160"/>
                </a:cubicBezTo>
                <a:cubicBezTo>
                  <a:pt x="2" y="160"/>
                  <a:pt x="2" y="160"/>
                  <a:pt x="2" y="160"/>
                </a:cubicBezTo>
                <a:cubicBezTo>
                  <a:pt x="1" y="160"/>
                  <a:pt x="0" y="159"/>
                  <a:pt x="0" y="158"/>
                </a:cubicBezTo>
                <a:close/>
                <a:moveTo>
                  <a:pt x="0" y="141"/>
                </a:moveTo>
                <a:cubicBezTo>
                  <a:pt x="0" y="140"/>
                  <a:pt x="1" y="139"/>
                  <a:pt x="2" y="139"/>
                </a:cubicBezTo>
                <a:cubicBezTo>
                  <a:pt x="2" y="139"/>
                  <a:pt x="2" y="139"/>
                  <a:pt x="2" y="139"/>
                </a:cubicBezTo>
                <a:cubicBezTo>
                  <a:pt x="3" y="139"/>
                  <a:pt x="4" y="140"/>
                  <a:pt x="4" y="141"/>
                </a:cubicBezTo>
                <a:cubicBezTo>
                  <a:pt x="4" y="141"/>
                  <a:pt x="4" y="141"/>
                  <a:pt x="4" y="141"/>
                </a:cubicBezTo>
                <a:cubicBezTo>
                  <a:pt x="4" y="142"/>
                  <a:pt x="3" y="143"/>
                  <a:pt x="2" y="143"/>
                </a:cubicBezTo>
                <a:cubicBezTo>
                  <a:pt x="2" y="143"/>
                  <a:pt x="2" y="143"/>
                  <a:pt x="2" y="143"/>
                </a:cubicBezTo>
                <a:cubicBezTo>
                  <a:pt x="1" y="143"/>
                  <a:pt x="0" y="142"/>
                  <a:pt x="0" y="141"/>
                </a:cubicBezTo>
                <a:close/>
                <a:moveTo>
                  <a:pt x="0" y="124"/>
                </a:moveTo>
                <a:cubicBezTo>
                  <a:pt x="0" y="122"/>
                  <a:pt x="1" y="122"/>
                  <a:pt x="2" y="122"/>
                </a:cubicBezTo>
                <a:cubicBezTo>
                  <a:pt x="2" y="122"/>
                  <a:pt x="2" y="122"/>
                  <a:pt x="2" y="122"/>
                </a:cubicBezTo>
                <a:cubicBezTo>
                  <a:pt x="3" y="122"/>
                  <a:pt x="4" y="122"/>
                  <a:pt x="4" y="124"/>
                </a:cubicBezTo>
                <a:cubicBezTo>
                  <a:pt x="4" y="124"/>
                  <a:pt x="4" y="124"/>
                  <a:pt x="4" y="124"/>
                </a:cubicBezTo>
                <a:cubicBezTo>
                  <a:pt x="4" y="125"/>
                  <a:pt x="3" y="126"/>
                  <a:pt x="2" y="126"/>
                </a:cubicBezTo>
                <a:cubicBezTo>
                  <a:pt x="2" y="126"/>
                  <a:pt x="2" y="126"/>
                  <a:pt x="2" y="126"/>
                </a:cubicBezTo>
                <a:cubicBezTo>
                  <a:pt x="1" y="126"/>
                  <a:pt x="0" y="125"/>
                  <a:pt x="0" y="124"/>
                </a:cubicBezTo>
                <a:close/>
                <a:moveTo>
                  <a:pt x="0" y="106"/>
                </a:moveTo>
                <a:cubicBezTo>
                  <a:pt x="0" y="105"/>
                  <a:pt x="1" y="104"/>
                  <a:pt x="2" y="104"/>
                </a:cubicBezTo>
                <a:cubicBezTo>
                  <a:pt x="2" y="104"/>
                  <a:pt x="2" y="104"/>
                  <a:pt x="2" y="104"/>
                </a:cubicBezTo>
                <a:cubicBezTo>
                  <a:pt x="3" y="104"/>
                  <a:pt x="4" y="105"/>
                  <a:pt x="4" y="106"/>
                </a:cubicBezTo>
                <a:cubicBezTo>
                  <a:pt x="4" y="106"/>
                  <a:pt x="4" y="106"/>
                  <a:pt x="4" y="106"/>
                </a:cubicBezTo>
                <a:cubicBezTo>
                  <a:pt x="4" y="107"/>
                  <a:pt x="3" y="108"/>
                  <a:pt x="2" y="108"/>
                </a:cubicBezTo>
                <a:cubicBezTo>
                  <a:pt x="2" y="108"/>
                  <a:pt x="2" y="108"/>
                  <a:pt x="2" y="108"/>
                </a:cubicBezTo>
                <a:cubicBezTo>
                  <a:pt x="1" y="108"/>
                  <a:pt x="0" y="107"/>
                  <a:pt x="0" y="106"/>
                </a:cubicBezTo>
                <a:close/>
                <a:moveTo>
                  <a:pt x="0" y="89"/>
                </a:moveTo>
                <a:cubicBezTo>
                  <a:pt x="0" y="88"/>
                  <a:pt x="1" y="87"/>
                  <a:pt x="2" y="87"/>
                </a:cubicBezTo>
                <a:cubicBezTo>
                  <a:pt x="2" y="87"/>
                  <a:pt x="2" y="87"/>
                  <a:pt x="2" y="87"/>
                </a:cubicBezTo>
                <a:cubicBezTo>
                  <a:pt x="3" y="87"/>
                  <a:pt x="4" y="88"/>
                  <a:pt x="4" y="89"/>
                </a:cubicBezTo>
                <a:cubicBezTo>
                  <a:pt x="4" y="89"/>
                  <a:pt x="4" y="89"/>
                  <a:pt x="4" y="89"/>
                </a:cubicBezTo>
                <a:cubicBezTo>
                  <a:pt x="4" y="90"/>
                  <a:pt x="3" y="91"/>
                  <a:pt x="2" y="91"/>
                </a:cubicBezTo>
                <a:cubicBezTo>
                  <a:pt x="2" y="91"/>
                  <a:pt x="2" y="91"/>
                  <a:pt x="2" y="91"/>
                </a:cubicBezTo>
                <a:cubicBezTo>
                  <a:pt x="1" y="91"/>
                  <a:pt x="0" y="90"/>
                  <a:pt x="0" y="89"/>
                </a:cubicBezTo>
                <a:close/>
                <a:moveTo>
                  <a:pt x="0" y="72"/>
                </a:moveTo>
                <a:cubicBezTo>
                  <a:pt x="0" y="70"/>
                  <a:pt x="1" y="70"/>
                  <a:pt x="2" y="70"/>
                </a:cubicBezTo>
                <a:cubicBezTo>
                  <a:pt x="2" y="70"/>
                  <a:pt x="2" y="70"/>
                  <a:pt x="2" y="70"/>
                </a:cubicBezTo>
                <a:cubicBezTo>
                  <a:pt x="3" y="70"/>
                  <a:pt x="4" y="70"/>
                  <a:pt x="4" y="72"/>
                </a:cubicBezTo>
                <a:cubicBezTo>
                  <a:pt x="4" y="72"/>
                  <a:pt x="4" y="72"/>
                  <a:pt x="4" y="72"/>
                </a:cubicBezTo>
                <a:cubicBezTo>
                  <a:pt x="4" y="73"/>
                  <a:pt x="3" y="74"/>
                  <a:pt x="2" y="74"/>
                </a:cubicBezTo>
                <a:cubicBezTo>
                  <a:pt x="2" y="74"/>
                  <a:pt x="2" y="74"/>
                  <a:pt x="2" y="74"/>
                </a:cubicBezTo>
                <a:cubicBezTo>
                  <a:pt x="1" y="74"/>
                  <a:pt x="0" y="73"/>
                  <a:pt x="0" y="72"/>
                </a:cubicBezTo>
                <a:close/>
                <a:moveTo>
                  <a:pt x="0" y="54"/>
                </a:moveTo>
                <a:cubicBezTo>
                  <a:pt x="0" y="53"/>
                  <a:pt x="1" y="52"/>
                  <a:pt x="2" y="52"/>
                </a:cubicBezTo>
                <a:cubicBezTo>
                  <a:pt x="2" y="52"/>
                  <a:pt x="2" y="52"/>
                  <a:pt x="2" y="52"/>
                </a:cubicBezTo>
                <a:cubicBezTo>
                  <a:pt x="3" y="52"/>
                  <a:pt x="4" y="53"/>
                  <a:pt x="4" y="54"/>
                </a:cubicBezTo>
                <a:cubicBezTo>
                  <a:pt x="4" y="54"/>
                  <a:pt x="4" y="54"/>
                  <a:pt x="4" y="54"/>
                </a:cubicBezTo>
                <a:cubicBezTo>
                  <a:pt x="4" y="55"/>
                  <a:pt x="3" y="56"/>
                  <a:pt x="2" y="56"/>
                </a:cubicBezTo>
                <a:cubicBezTo>
                  <a:pt x="2" y="56"/>
                  <a:pt x="2" y="56"/>
                  <a:pt x="2" y="56"/>
                </a:cubicBezTo>
                <a:cubicBezTo>
                  <a:pt x="1" y="56"/>
                  <a:pt x="0" y="55"/>
                  <a:pt x="0" y="54"/>
                </a:cubicBezTo>
                <a:close/>
                <a:moveTo>
                  <a:pt x="0" y="37"/>
                </a:moveTo>
                <a:cubicBezTo>
                  <a:pt x="0" y="36"/>
                  <a:pt x="1" y="35"/>
                  <a:pt x="2" y="35"/>
                </a:cubicBezTo>
                <a:cubicBezTo>
                  <a:pt x="2" y="35"/>
                  <a:pt x="2" y="35"/>
                  <a:pt x="2" y="35"/>
                </a:cubicBezTo>
                <a:cubicBezTo>
                  <a:pt x="3" y="35"/>
                  <a:pt x="4" y="36"/>
                  <a:pt x="4" y="37"/>
                </a:cubicBezTo>
                <a:cubicBezTo>
                  <a:pt x="4" y="37"/>
                  <a:pt x="4" y="37"/>
                  <a:pt x="4" y="37"/>
                </a:cubicBezTo>
                <a:cubicBezTo>
                  <a:pt x="4" y="38"/>
                  <a:pt x="3" y="39"/>
                  <a:pt x="2" y="39"/>
                </a:cubicBezTo>
                <a:cubicBezTo>
                  <a:pt x="2" y="39"/>
                  <a:pt x="2" y="39"/>
                  <a:pt x="2" y="39"/>
                </a:cubicBezTo>
                <a:cubicBezTo>
                  <a:pt x="1" y="39"/>
                  <a:pt x="0" y="38"/>
                  <a:pt x="0" y="37"/>
                </a:cubicBezTo>
                <a:close/>
                <a:moveTo>
                  <a:pt x="0" y="20"/>
                </a:moveTo>
                <a:cubicBezTo>
                  <a:pt x="0" y="19"/>
                  <a:pt x="1" y="18"/>
                  <a:pt x="2" y="18"/>
                </a:cubicBezTo>
                <a:cubicBezTo>
                  <a:pt x="2" y="18"/>
                  <a:pt x="2" y="18"/>
                  <a:pt x="2" y="18"/>
                </a:cubicBezTo>
                <a:cubicBezTo>
                  <a:pt x="3" y="18"/>
                  <a:pt x="4" y="19"/>
                  <a:pt x="4" y="20"/>
                </a:cubicBezTo>
                <a:cubicBezTo>
                  <a:pt x="4" y="20"/>
                  <a:pt x="4" y="20"/>
                  <a:pt x="4" y="20"/>
                </a:cubicBezTo>
                <a:cubicBezTo>
                  <a:pt x="4" y="21"/>
                  <a:pt x="3" y="22"/>
                  <a:pt x="2" y="22"/>
                </a:cubicBezTo>
                <a:cubicBezTo>
                  <a:pt x="2" y="22"/>
                  <a:pt x="2" y="22"/>
                  <a:pt x="2" y="22"/>
                </a:cubicBezTo>
                <a:cubicBezTo>
                  <a:pt x="1" y="22"/>
                  <a:pt x="0" y="21"/>
                  <a:pt x="0" y="20"/>
                </a:cubicBezTo>
                <a:close/>
                <a:moveTo>
                  <a:pt x="0" y="2"/>
                </a:moveTo>
                <a:cubicBezTo>
                  <a:pt x="0" y="1"/>
                  <a:pt x="1" y="0"/>
                  <a:pt x="2" y="0"/>
                </a:cubicBezTo>
                <a:cubicBezTo>
                  <a:pt x="2" y="0"/>
                  <a:pt x="2" y="0"/>
                  <a:pt x="2" y="0"/>
                </a:cubicBezTo>
                <a:cubicBezTo>
                  <a:pt x="3" y="0"/>
                  <a:pt x="4" y="1"/>
                  <a:pt x="4" y="2"/>
                </a:cubicBezTo>
                <a:cubicBezTo>
                  <a:pt x="4" y="2"/>
                  <a:pt x="4" y="2"/>
                  <a:pt x="4" y="2"/>
                </a:cubicBezTo>
                <a:cubicBezTo>
                  <a:pt x="4" y="3"/>
                  <a:pt x="3" y="4"/>
                  <a:pt x="2" y="4"/>
                </a:cubicBezTo>
                <a:cubicBezTo>
                  <a:pt x="2" y="4"/>
                  <a:pt x="2" y="4"/>
                  <a:pt x="2" y="4"/>
                </a:cubicBezTo>
                <a:cubicBezTo>
                  <a:pt x="1" y="4"/>
                  <a:pt x="0" y="3"/>
                  <a:pt x="0" y="2"/>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28773" name="Line 37"/>
          <p:cNvSpPr>
            <a:spLocks noChangeShapeType="1"/>
          </p:cNvSpPr>
          <p:nvPr/>
        </p:nvSpPr>
        <p:spPr bwMode="auto">
          <a:xfrm flipV="1">
            <a:off x="3744913" y="5527675"/>
            <a:ext cx="0" cy="188913"/>
          </a:xfrm>
          <a:prstGeom prst="line">
            <a:avLst/>
          </a:prstGeom>
          <a:noFill/>
          <a:ln w="6350">
            <a:solidFill>
              <a:srgbClr val="000000"/>
            </a:solidFill>
            <a:miter lim="800000"/>
            <a:headEnd/>
            <a:tailEnd/>
          </a:ln>
          <a:extLst>
            <a:ext uri="{909E8E84-426E-40DD-AFC4-6F175D3DCCD1}">
              <a14:hiddenFill xmlns:a14="http://schemas.microsoft.com/office/drawing/2010/main">
                <a:noFill/>
              </a14:hiddenFill>
            </a:ext>
          </a:extLst>
        </p:spPr>
        <p:txBody>
          <a:bodyPr/>
          <a:lstStyle/>
          <a:p>
            <a:endParaRPr lang="th-TH"/>
          </a:p>
        </p:txBody>
      </p:sp>
      <p:sp>
        <p:nvSpPr>
          <p:cNvPr id="628774" name="Line 38"/>
          <p:cNvSpPr>
            <a:spLocks noChangeShapeType="1"/>
          </p:cNvSpPr>
          <p:nvPr/>
        </p:nvSpPr>
        <p:spPr bwMode="auto">
          <a:xfrm>
            <a:off x="1498600" y="4075113"/>
            <a:ext cx="190500" cy="0"/>
          </a:xfrm>
          <a:prstGeom prst="line">
            <a:avLst/>
          </a:prstGeom>
          <a:noFill/>
          <a:ln w="6350">
            <a:solidFill>
              <a:srgbClr val="000000"/>
            </a:solidFill>
            <a:miter lim="800000"/>
            <a:headEnd/>
            <a:tailEnd/>
          </a:ln>
          <a:extLst>
            <a:ext uri="{909E8E84-426E-40DD-AFC4-6F175D3DCCD1}">
              <a14:hiddenFill xmlns:a14="http://schemas.microsoft.com/office/drawing/2010/main">
                <a:noFill/>
              </a14:hiddenFill>
            </a:ext>
          </a:extLst>
        </p:spPr>
        <p:txBody>
          <a:bodyPr/>
          <a:lstStyle/>
          <a:p>
            <a:endParaRPr lang="th-TH"/>
          </a:p>
        </p:txBody>
      </p:sp>
      <p:sp>
        <p:nvSpPr>
          <p:cNvPr id="628775" name="Rectangle 39"/>
          <p:cNvSpPr>
            <a:spLocks noChangeArrowheads="1"/>
          </p:cNvSpPr>
          <p:nvPr/>
        </p:nvSpPr>
        <p:spPr bwMode="auto">
          <a:xfrm>
            <a:off x="6129338" y="5354638"/>
            <a:ext cx="277812"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nSpc>
                <a:spcPct val="100000"/>
              </a:lnSpc>
              <a:spcBef>
                <a:spcPct val="0"/>
              </a:spcBef>
              <a:buClrTx/>
              <a:buSzTx/>
              <a:buFontTx/>
              <a:buNone/>
            </a:pPr>
            <a:r>
              <a:rPr lang="en-US" sz="1400">
                <a:solidFill>
                  <a:srgbClr val="000000"/>
                </a:solidFill>
                <a:latin typeface="Myriad Pro" pitchFamily="34" charset="0"/>
                <a:cs typeface="Arial" pitchFamily="34" charset="0"/>
              </a:rPr>
              <a:t>PPF</a:t>
            </a:r>
            <a:endParaRPr lang="en-US" sz="1400">
              <a:cs typeface="Arial" pitchFamily="34" charset="0"/>
            </a:endParaRPr>
          </a:p>
        </p:txBody>
      </p:sp>
      <p:sp>
        <p:nvSpPr>
          <p:cNvPr id="628776" name="Oval 40"/>
          <p:cNvSpPr>
            <a:spLocks noChangeArrowheads="1"/>
          </p:cNvSpPr>
          <p:nvPr/>
        </p:nvSpPr>
        <p:spPr bwMode="auto">
          <a:xfrm>
            <a:off x="3673475" y="4006850"/>
            <a:ext cx="141288" cy="134938"/>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28777" name="Oval 41"/>
          <p:cNvSpPr>
            <a:spLocks noChangeArrowheads="1"/>
          </p:cNvSpPr>
          <p:nvPr/>
        </p:nvSpPr>
        <p:spPr bwMode="auto">
          <a:xfrm>
            <a:off x="3673475" y="4725988"/>
            <a:ext cx="141288" cy="138112"/>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28778" name="Oval 42"/>
          <p:cNvSpPr>
            <a:spLocks noChangeArrowheads="1"/>
          </p:cNvSpPr>
          <p:nvPr/>
        </p:nvSpPr>
        <p:spPr bwMode="auto">
          <a:xfrm>
            <a:off x="4675188" y="4725988"/>
            <a:ext cx="142875" cy="138112"/>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28779" name="Freeform 43"/>
          <p:cNvSpPr>
            <a:spLocks/>
          </p:cNvSpPr>
          <p:nvPr/>
        </p:nvSpPr>
        <p:spPr bwMode="auto">
          <a:xfrm>
            <a:off x="1498600" y="1230313"/>
            <a:ext cx="5978525" cy="4486275"/>
          </a:xfrm>
          <a:custGeom>
            <a:avLst/>
            <a:gdLst>
              <a:gd name="T0" fmla="*/ 1992 w 1992"/>
              <a:gd name="T1" fmla="*/ 1561 h 1561"/>
              <a:gd name="T2" fmla="*/ 0 w 1992"/>
              <a:gd name="T3" fmla="*/ 1561 h 1561"/>
              <a:gd name="T4" fmla="*/ 0 w 1992"/>
              <a:gd name="T5" fmla="*/ 0 h 1561"/>
            </a:gdLst>
            <a:ahLst/>
            <a:cxnLst>
              <a:cxn ang="0">
                <a:pos x="T0" y="T1"/>
              </a:cxn>
              <a:cxn ang="0">
                <a:pos x="T2" y="T3"/>
              </a:cxn>
              <a:cxn ang="0">
                <a:pos x="T4" y="T5"/>
              </a:cxn>
            </a:cxnLst>
            <a:rect l="0" t="0" r="r" b="b"/>
            <a:pathLst>
              <a:path w="1992" h="1561">
                <a:moveTo>
                  <a:pt x="1992" y="1561"/>
                </a:moveTo>
                <a:lnTo>
                  <a:pt x="0" y="1561"/>
                </a:lnTo>
                <a:lnTo>
                  <a:pt x="0" y="0"/>
                </a:lnTo>
              </a:path>
            </a:pathLst>
          </a:custGeom>
          <a:noFill/>
          <a:ln w="6350" cap="flat">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th-TH"/>
          </a:p>
        </p:txBody>
      </p:sp>
      <p:sp>
        <p:nvSpPr>
          <p:cNvPr id="628780" name="Rectangle 44"/>
          <p:cNvSpPr>
            <a:spLocks noChangeArrowheads="1"/>
          </p:cNvSpPr>
          <p:nvPr/>
        </p:nvSpPr>
        <p:spPr bwMode="auto">
          <a:xfrm>
            <a:off x="7010400" y="5867400"/>
            <a:ext cx="1136650"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nSpc>
                <a:spcPct val="100000"/>
              </a:lnSpc>
              <a:spcBef>
                <a:spcPct val="0"/>
              </a:spcBef>
              <a:buClrTx/>
              <a:buSzTx/>
              <a:buFontTx/>
              <a:buNone/>
            </a:pPr>
            <a:r>
              <a:rPr lang="en-US" sz="1400">
                <a:solidFill>
                  <a:srgbClr val="000000"/>
                </a:solidFill>
                <a:latin typeface="Myriad Pro" pitchFamily="34" charset="0"/>
                <a:cs typeface="Arial" pitchFamily="34" charset="0"/>
              </a:rPr>
              <a:t>Quantity of fish</a:t>
            </a:r>
            <a:endParaRPr lang="en-US" sz="1400">
              <a:cs typeface="Arial" pitchFamily="34" charset="0"/>
            </a:endParaRPr>
          </a:p>
        </p:txBody>
      </p:sp>
      <p:sp>
        <p:nvSpPr>
          <p:cNvPr id="628781" name="Rectangle 45"/>
          <p:cNvSpPr>
            <a:spLocks noChangeArrowheads="1"/>
          </p:cNvSpPr>
          <p:nvPr/>
        </p:nvSpPr>
        <p:spPr bwMode="auto">
          <a:xfrm>
            <a:off x="2236788" y="4572000"/>
            <a:ext cx="1011237" cy="425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nSpc>
                <a:spcPct val="100000"/>
              </a:lnSpc>
              <a:spcBef>
                <a:spcPct val="0"/>
              </a:spcBef>
              <a:buClrTx/>
              <a:buSzTx/>
              <a:buFontTx/>
              <a:buNone/>
            </a:pPr>
            <a:r>
              <a:rPr lang="en-US" sz="1400">
                <a:solidFill>
                  <a:srgbClr val="000000"/>
                </a:solidFill>
                <a:latin typeface="Myriad Pro" pitchFamily="34" charset="0"/>
                <a:cs typeface="Arial" pitchFamily="34" charset="0"/>
              </a:rPr>
              <a:t>Feasible  but</a:t>
            </a:r>
          </a:p>
          <a:p>
            <a:pPr>
              <a:lnSpc>
                <a:spcPct val="100000"/>
              </a:lnSpc>
              <a:spcBef>
                <a:spcPct val="0"/>
              </a:spcBef>
              <a:buClrTx/>
              <a:buSzTx/>
              <a:buFontTx/>
              <a:buNone/>
            </a:pPr>
            <a:r>
              <a:rPr lang="en-US" sz="1400">
                <a:solidFill>
                  <a:srgbClr val="000000"/>
                </a:solidFill>
                <a:latin typeface="Myriad Pro" pitchFamily="34" charset="0"/>
                <a:cs typeface="Arial" pitchFamily="34" charset="0"/>
              </a:rPr>
              <a:t>not efficient</a:t>
            </a:r>
            <a:endParaRPr lang="en-US" sz="1400">
              <a:cs typeface="Arial" pitchFamily="34" charset="0"/>
            </a:endParaRPr>
          </a:p>
        </p:txBody>
      </p:sp>
    </p:spTree>
    <p:extLst>
      <p:ext uri="{BB962C8B-B14F-4D97-AF65-F5344CB8AC3E}">
        <p14:creationId xmlns:p14="http://schemas.microsoft.com/office/powerpoint/2010/main" val="248182557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71" name="Rectangle 11"/>
          <p:cNvSpPr>
            <a:spLocks noGrp="1" noRot="1" noChangeArrowheads="1"/>
          </p:cNvSpPr>
          <p:nvPr>
            <p:ph type="title"/>
          </p:nvPr>
        </p:nvSpPr>
        <p:spPr>
          <a:xfrm>
            <a:off x="469900" y="79219"/>
            <a:ext cx="8229600" cy="1143000"/>
          </a:xfrm>
        </p:spPr>
        <p:txBody>
          <a:bodyPr/>
          <a:lstStyle/>
          <a:p>
            <a:pPr algn="l"/>
            <a:r>
              <a:rPr lang="en-US" dirty="0" smtClean="0"/>
              <a:t>Increasing Opportunity Cost</a:t>
            </a:r>
            <a:endParaRPr lang="en-US" b="0" dirty="0" smtClean="0"/>
          </a:p>
        </p:txBody>
      </p:sp>
      <p:sp>
        <p:nvSpPr>
          <p:cNvPr id="604172" name="AutoShape 12"/>
          <p:cNvSpPr>
            <a:spLocks noChangeAspect="1" noChangeArrowheads="1" noTextEdit="1"/>
          </p:cNvSpPr>
          <p:nvPr/>
        </p:nvSpPr>
        <p:spPr bwMode="auto">
          <a:xfrm>
            <a:off x="381000" y="1238250"/>
            <a:ext cx="7086600" cy="5238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th-TH"/>
          </a:p>
        </p:txBody>
      </p:sp>
      <p:sp>
        <p:nvSpPr>
          <p:cNvPr id="604174" name="Rectangle 14"/>
          <p:cNvSpPr>
            <a:spLocks noChangeArrowheads="1"/>
          </p:cNvSpPr>
          <p:nvPr/>
        </p:nvSpPr>
        <p:spPr bwMode="auto">
          <a:xfrm>
            <a:off x="3729038" y="2820988"/>
            <a:ext cx="111125" cy="211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nSpc>
                <a:spcPct val="100000"/>
              </a:lnSpc>
              <a:spcBef>
                <a:spcPct val="0"/>
              </a:spcBef>
              <a:buClrTx/>
              <a:buSzTx/>
              <a:buFontTx/>
              <a:buNone/>
            </a:pPr>
            <a:r>
              <a:rPr lang="en-US" sz="1400">
                <a:solidFill>
                  <a:srgbClr val="000000"/>
                </a:solidFill>
                <a:latin typeface="Myriad Pro" pitchFamily="34" charset="0"/>
                <a:cs typeface="Arial" pitchFamily="34" charset="0"/>
              </a:rPr>
              <a:t>A</a:t>
            </a:r>
            <a:endParaRPr lang="en-US" sz="1400">
              <a:cs typeface="Arial" pitchFamily="34" charset="0"/>
            </a:endParaRPr>
          </a:p>
        </p:txBody>
      </p:sp>
      <p:sp>
        <p:nvSpPr>
          <p:cNvPr id="604175" name="Rectangle 15"/>
          <p:cNvSpPr>
            <a:spLocks noChangeArrowheads="1"/>
          </p:cNvSpPr>
          <p:nvPr/>
        </p:nvSpPr>
        <p:spPr bwMode="auto">
          <a:xfrm>
            <a:off x="5770563" y="5461000"/>
            <a:ext cx="277812"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nSpc>
                <a:spcPct val="100000"/>
              </a:lnSpc>
              <a:spcBef>
                <a:spcPct val="0"/>
              </a:spcBef>
              <a:buClrTx/>
              <a:buSzTx/>
              <a:buFontTx/>
              <a:buNone/>
            </a:pPr>
            <a:r>
              <a:rPr lang="en-US" sz="1400">
                <a:solidFill>
                  <a:srgbClr val="000000"/>
                </a:solidFill>
                <a:latin typeface="Myriad Pro" pitchFamily="34" charset="0"/>
                <a:cs typeface="Arial" pitchFamily="34" charset="0"/>
              </a:rPr>
              <a:t>PPF</a:t>
            </a:r>
            <a:endParaRPr lang="en-US" sz="1400">
              <a:cs typeface="Arial" pitchFamily="34" charset="0"/>
            </a:endParaRPr>
          </a:p>
        </p:txBody>
      </p:sp>
      <p:sp>
        <p:nvSpPr>
          <p:cNvPr id="604176" name="Line 16"/>
          <p:cNvSpPr>
            <a:spLocks noChangeShapeType="1"/>
          </p:cNvSpPr>
          <p:nvPr/>
        </p:nvSpPr>
        <p:spPr bwMode="auto">
          <a:xfrm>
            <a:off x="1625600" y="2079625"/>
            <a:ext cx="155575" cy="0"/>
          </a:xfrm>
          <a:prstGeom prst="line">
            <a:avLst/>
          </a:prstGeom>
          <a:noFill/>
          <a:ln w="7938">
            <a:solidFill>
              <a:srgbClr val="000000"/>
            </a:solidFill>
            <a:miter lim="800000"/>
            <a:headEnd/>
            <a:tailEnd/>
          </a:ln>
          <a:extLst>
            <a:ext uri="{909E8E84-426E-40DD-AFC4-6F175D3DCCD1}">
              <a14:hiddenFill xmlns:a14="http://schemas.microsoft.com/office/drawing/2010/main">
                <a:noFill/>
              </a14:hiddenFill>
            </a:ext>
          </a:extLst>
        </p:spPr>
        <p:txBody>
          <a:bodyPr/>
          <a:lstStyle/>
          <a:p>
            <a:endParaRPr lang="th-TH"/>
          </a:p>
        </p:txBody>
      </p:sp>
      <p:sp>
        <p:nvSpPr>
          <p:cNvPr id="604177" name="Line 17"/>
          <p:cNvSpPr>
            <a:spLocks noChangeShapeType="1"/>
          </p:cNvSpPr>
          <p:nvPr/>
        </p:nvSpPr>
        <p:spPr bwMode="auto">
          <a:xfrm>
            <a:off x="1625600" y="3151188"/>
            <a:ext cx="155575" cy="0"/>
          </a:xfrm>
          <a:prstGeom prst="line">
            <a:avLst/>
          </a:prstGeom>
          <a:noFill/>
          <a:ln w="7938">
            <a:solidFill>
              <a:srgbClr val="000000"/>
            </a:solidFill>
            <a:miter lim="800000"/>
            <a:headEnd/>
            <a:tailEnd/>
          </a:ln>
          <a:extLst>
            <a:ext uri="{909E8E84-426E-40DD-AFC4-6F175D3DCCD1}">
              <a14:hiddenFill xmlns:a14="http://schemas.microsoft.com/office/drawing/2010/main">
                <a:noFill/>
              </a14:hiddenFill>
            </a:ext>
          </a:extLst>
        </p:spPr>
        <p:txBody>
          <a:bodyPr/>
          <a:lstStyle/>
          <a:p>
            <a:endParaRPr lang="th-TH"/>
          </a:p>
        </p:txBody>
      </p:sp>
      <p:sp>
        <p:nvSpPr>
          <p:cNvPr id="604178" name="Line 18"/>
          <p:cNvSpPr>
            <a:spLocks noChangeShapeType="1"/>
          </p:cNvSpPr>
          <p:nvPr/>
        </p:nvSpPr>
        <p:spPr bwMode="auto">
          <a:xfrm>
            <a:off x="1625600" y="3684588"/>
            <a:ext cx="155575" cy="0"/>
          </a:xfrm>
          <a:prstGeom prst="line">
            <a:avLst/>
          </a:prstGeom>
          <a:noFill/>
          <a:ln w="7938">
            <a:solidFill>
              <a:srgbClr val="000000"/>
            </a:solidFill>
            <a:miter lim="800000"/>
            <a:headEnd/>
            <a:tailEnd/>
          </a:ln>
          <a:extLst>
            <a:ext uri="{909E8E84-426E-40DD-AFC4-6F175D3DCCD1}">
              <a14:hiddenFill xmlns:a14="http://schemas.microsoft.com/office/drawing/2010/main">
                <a:noFill/>
              </a14:hiddenFill>
            </a:ext>
          </a:extLst>
        </p:spPr>
        <p:txBody>
          <a:bodyPr/>
          <a:lstStyle/>
          <a:p>
            <a:endParaRPr lang="th-TH"/>
          </a:p>
        </p:txBody>
      </p:sp>
      <p:sp>
        <p:nvSpPr>
          <p:cNvPr id="604179" name="Line 19"/>
          <p:cNvSpPr>
            <a:spLocks noChangeShapeType="1"/>
          </p:cNvSpPr>
          <p:nvPr/>
        </p:nvSpPr>
        <p:spPr bwMode="auto">
          <a:xfrm>
            <a:off x="1625600" y="4222750"/>
            <a:ext cx="155575" cy="0"/>
          </a:xfrm>
          <a:prstGeom prst="line">
            <a:avLst/>
          </a:prstGeom>
          <a:noFill/>
          <a:ln w="7938">
            <a:solidFill>
              <a:srgbClr val="000000"/>
            </a:solidFill>
            <a:miter lim="800000"/>
            <a:headEnd/>
            <a:tailEnd/>
          </a:ln>
          <a:extLst>
            <a:ext uri="{909E8E84-426E-40DD-AFC4-6F175D3DCCD1}">
              <a14:hiddenFill xmlns:a14="http://schemas.microsoft.com/office/drawing/2010/main">
                <a:noFill/>
              </a14:hiddenFill>
            </a:ext>
          </a:extLst>
        </p:spPr>
        <p:txBody>
          <a:bodyPr/>
          <a:lstStyle/>
          <a:p>
            <a:endParaRPr lang="th-TH"/>
          </a:p>
        </p:txBody>
      </p:sp>
      <p:sp>
        <p:nvSpPr>
          <p:cNvPr id="604180" name="Line 20"/>
          <p:cNvSpPr>
            <a:spLocks noChangeShapeType="1"/>
          </p:cNvSpPr>
          <p:nvPr/>
        </p:nvSpPr>
        <p:spPr bwMode="auto">
          <a:xfrm>
            <a:off x="1625600" y="4764088"/>
            <a:ext cx="155575" cy="0"/>
          </a:xfrm>
          <a:prstGeom prst="line">
            <a:avLst/>
          </a:prstGeom>
          <a:noFill/>
          <a:ln w="7938">
            <a:solidFill>
              <a:srgbClr val="000000"/>
            </a:solidFill>
            <a:miter lim="800000"/>
            <a:headEnd/>
            <a:tailEnd/>
          </a:ln>
          <a:extLst>
            <a:ext uri="{909E8E84-426E-40DD-AFC4-6F175D3DCCD1}">
              <a14:hiddenFill xmlns:a14="http://schemas.microsoft.com/office/drawing/2010/main">
                <a:noFill/>
              </a14:hiddenFill>
            </a:ext>
          </a:extLst>
        </p:spPr>
        <p:txBody>
          <a:bodyPr/>
          <a:lstStyle/>
          <a:p>
            <a:endParaRPr lang="th-TH"/>
          </a:p>
        </p:txBody>
      </p:sp>
      <p:sp>
        <p:nvSpPr>
          <p:cNvPr id="604181" name="Line 21"/>
          <p:cNvSpPr>
            <a:spLocks noChangeShapeType="1"/>
          </p:cNvSpPr>
          <p:nvPr/>
        </p:nvSpPr>
        <p:spPr bwMode="auto">
          <a:xfrm>
            <a:off x="1625600" y="5297488"/>
            <a:ext cx="155575" cy="0"/>
          </a:xfrm>
          <a:prstGeom prst="line">
            <a:avLst/>
          </a:prstGeom>
          <a:noFill/>
          <a:ln w="7938">
            <a:solidFill>
              <a:srgbClr val="000000"/>
            </a:solidFill>
            <a:miter lim="800000"/>
            <a:headEnd/>
            <a:tailEnd/>
          </a:ln>
          <a:extLst>
            <a:ext uri="{909E8E84-426E-40DD-AFC4-6F175D3DCCD1}">
              <a14:hiddenFill xmlns:a14="http://schemas.microsoft.com/office/drawing/2010/main">
                <a:noFill/>
              </a14:hiddenFill>
            </a:ext>
          </a:extLst>
        </p:spPr>
        <p:txBody>
          <a:bodyPr/>
          <a:lstStyle/>
          <a:p>
            <a:endParaRPr lang="th-TH"/>
          </a:p>
        </p:txBody>
      </p:sp>
      <p:sp>
        <p:nvSpPr>
          <p:cNvPr id="604182" name="Line 22"/>
          <p:cNvSpPr>
            <a:spLocks noChangeShapeType="1"/>
          </p:cNvSpPr>
          <p:nvPr/>
        </p:nvSpPr>
        <p:spPr bwMode="auto">
          <a:xfrm flipV="1">
            <a:off x="2632075" y="5664200"/>
            <a:ext cx="0" cy="173038"/>
          </a:xfrm>
          <a:prstGeom prst="line">
            <a:avLst/>
          </a:prstGeom>
          <a:noFill/>
          <a:ln w="7938">
            <a:solidFill>
              <a:srgbClr val="000000"/>
            </a:solidFill>
            <a:miter lim="800000"/>
            <a:headEnd/>
            <a:tailEnd/>
          </a:ln>
          <a:extLst>
            <a:ext uri="{909E8E84-426E-40DD-AFC4-6F175D3DCCD1}">
              <a14:hiddenFill xmlns:a14="http://schemas.microsoft.com/office/drawing/2010/main">
                <a:noFill/>
              </a14:hiddenFill>
            </a:ext>
          </a:extLst>
        </p:spPr>
        <p:txBody>
          <a:bodyPr/>
          <a:lstStyle/>
          <a:p>
            <a:endParaRPr lang="th-TH"/>
          </a:p>
        </p:txBody>
      </p:sp>
      <p:sp>
        <p:nvSpPr>
          <p:cNvPr id="604183" name="Line 23"/>
          <p:cNvSpPr>
            <a:spLocks noChangeShapeType="1"/>
          </p:cNvSpPr>
          <p:nvPr/>
        </p:nvSpPr>
        <p:spPr bwMode="auto">
          <a:xfrm flipV="1">
            <a:off x="3633788" y="5664200"/>
            <a:ext cx="0" cy="173038"/>
          </a:xfrm>
          <a:prstGeom prst="line">
            <a:avLst/>
          </a:prstGeom>
          <a:noFill/>
          <a:ln w="7938">
            <a:solidFill>
              <a:srgbClr val="000000"/>
            </a:solidFill>
            <a:miter lim="800000"/>
            <a:headEnd/>
            <a:tailEnd/>
          </a:ln>
          <a:extLst>
            <a:ext uri="{909E8E84-426E-40DD-AFC4-6F175D3DCCD1}">
              <a14:hiddenFill xmlns:a14="http://schemas.microsoft.com/office/drawing/2010/main">
                <a:noFill/>
              </a14:hiddenFill>
            </a:ext>
          </a:extLst>
        </p:spPr>
        <p:txBody>
          <a:bodyPr/>
          <a:lstStyle/>
          <a:p>
            <a:endParaRPr lang="th-TH"/>
          </a:p>
        </p:txBody>
      </p:sp>
      <p:sp>
        <p:nvSpPr>
          <p:cNvPr id="604184" name="Line 24"/>
          <p:cNvSpPr>
            <a:spLocks noChangeShapeType="1"/>
          </p:cNvSpPr>
          <p:nvPr/>
        </p:nvSpPr>
        <p:spPr bwMode="auto">
          <a:xfrm flipV="1">
            <a:off x="4637088" y="5664200"/>
            <a:ext cx="0" cy="173038"/>
          </a:xfrm>
          <a:prstGeom prst="line">
            <a:avLst/>
          </a:prstGeom>
          <a:noFill/>
          <a:ln w="7938">
            <a:solidFill>
              <a:srgbClr val="000000"/>
            </a:solidFill>
            <a:miter lim="800000"/>
            <a:headEnd/>
            <a:tailEnd/>
          </a:ln>
          <a:extLst>
            <a:ext uri="{909E8E84-426E-40DD-AFC4-6F175D3DCCD1}">
              <a14:hiddenFill xmlns:a14="http://schemas.microsoft.com/office/drawing/2010/main">
                <a:noFill/>
              </a14:hiddenFill>
            </a:ext>
          </a:extLst>
        </p:spPr>
        <p:txBody>
          <a:bodyPr/>
          <a:lstStyle/>
          <a:p>
            <a:endParaRPr lang="th-TH"/>
          </a:p>
        </p:txBody>
      </p:sp>
      <p:sp>
        <p:nvSpPr>
          <p:cNvPr id="604185" name="Line 25"/>
          <p:cNvSpPr>
            <a:spLocks noChangeShapeType="1"/>
          </p:cNvSpPr>
          <p:nvPr/>
        </p:nvSpPr>
        <p:spPr bwMode="auto">
          <a:xfrm flipV="1">
            <a:off x="5641975" y="5664200"/>
            <a:ext cx="0" cy="173038"/>
          </a:xfrm>
          <a:prstGeom prst="line">
            <a:avLst/>
          </a:prstGeom>
          <a:noFill/>
          <a:ln w="7938">
            <a:solidFill>
              <a:srgbClr val="000000"/>
            </a:solidFill>
            <a:miter lim="800000"/>
            <a:headEnd/>
            <a:tailEnd/>
          </a:ln>
          <a:extLst>
            <a:ext uri="{909E8E84-426E-40DD-AFC4-6F175D3DCCD1}">
              <a14:hiddenFill xmlns:a14="http://schemas.microsoft.com/office/drawing/2010/main">
                <a:noFill/>
              </a14:hiddenFill>
            </a:ext>
          </a:extLst>
        </p:spPr>
        <p:txBody>
          <a:bodyPr/>
          <a:lstStyle/>
          <a:p>
            <a:endParaRPr lang="th-TH"/>
          </a:p>
        </p:txBody>
      </p:sp>
      <p:sp>
        <p:nvSpPr>
          <p:cNvPr id="604186" name="Line 26"/>
          <p:cNvSpPr>
            <a:spLocks noChangeShapeType="1"/>
          </p:cNvSpPr>
          <p:nvPr/>
        </p:nvSpPr>
        <p:spPr bwMode="auto">
          <a:xfrm flipV="1">
            <a:off x="6643688" y="5664200"/>
            <a:ext cx="0" cy="173038"/>
          </a:xfrm>
          <a:prstGeom prst="line">
            <a:avLst/>
          </a:prstGeom>
          <a:noFill/>
          <a:ln w="7938">
            <a:solidFill>
              <a:srgbClr val="000000"/>
            </a:solidFill>
            <a:miter lim="800000"/>
            <a:headEnd/>
            <a:tailEnd/>
          </a:ln>
          <a:extLst>
            <a:ext uri="{909E8E84-426E-40DD-AFC4-6F175D3DCCD1}">
              <a14:hiddenFill xmlns:a14="http://schemas.microsoft.com/office/drawing/2010/main">
                <a:noFill/>
              </a14:hiddenFill>
            </a:ext>
          </a:extLst>
        </p:spPr>
        <p:txBody>
          <a:bodyPr/>
          <a:lstStyle/>
          <a:p>
            <a:endParaRPr lang="th-TH"/>
          </a:p>
        </p:txBody>
      </p:sp>
      <p:sp>
        <p:nvSpPr>
          <p:cNvPr id="604187" name="Rectangle 27"/>
          <p:cNvSpPr>
            <a:spLocks noChangeArrowheads="1"/>
          </p:cNvSpPr>
          <p:nvPr/>
        </p:nvSpPr>
        <p:spPr bwMode="auto">
          <a:xfrm>
            <a:off x="2516188" y="5870575"/>
            <a:ext cx="180975" cy="211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nSpc>
                <a:spcPct val="100000"/>
              </a:lnSpc>
              <a:spcBef>
                <a:spcPct val="0"/>
              </a:spcBef>
              <a:buClrTx/>
              <a:buSzTx/>
              <a:buFontTx/>
              <a:buNone/>
            </a:pPr>
            <a:r>
              <a:rPr lang="en-US" sz="1400">
                <a:solidFill>
                  <a:srgbClr val="000000"/>
                </a:solidFill>
                <a:latin typeface="Myriad Pro" pitchFamily="34" charset="0"/>
                <a:cs typeface="Arial" pitchFamily="34" charset="0"/>
              </a:rPr>
              <a:t>10</a:t>
            </a:r>
            <a:endParaRPr lang="en-US" sz="1400">
              <a:cs typeface="Arial" pitchFamily="34" charset="0"/>
            </a:endParaRPr>
          </a:p>
        </p:txBody>
      </p:sp>
      <p:sp>
        <p:nvSpPr>
          <p:cNvPr id="604188" name="Rectangle 28"/>
          <p:cNvSpPr>
            <a:spLocks noChangeArrowheads="1"/>
          </p:cNvSpPr>
          <p:nvPr/>
        </p:nvSpPr>
        <p:spPr bwMode="auto">
          <a:xfrm>
            <a:off x="3521075" y="5870575"/>
            <a:ext cx="180975" cy="211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nSpc>
                <a:spcPct val="100000"/>
              </a:lnSpc>
              <a:spcBef>
                <a:spcPct val="0"/>
              </a:spcBef>
              <a:buClrTx/>
              <a:buSzTx/>
              <a:buFontTx/>
              <a:buNone/>
            </a:pPr>
            <a:r>
              <a:rPr lang="en-US" sz="1400">
                <a:solidFill>
                  <a:srgbClr val="000000"/>
                </a:solidFill>
                <a:latin typeface="Myriad Pro" pitchFamily="34" charset="0"/>
                <a:cs typeface="Arial" pitchFamily="34" charset="0"/>
              </a:rPr>
              <a:t>20</a:t>
            </a:r>
            <a:endParaRPr lang="en-US" sz="1400">
              <a:cs typeface="Arial" pitchFamily="34" charset="0"/>
            </a:endParaRPr>
          </a:p>
        </p:txBody>
      </p:sp>
      <p:sp>
        <p:nvSpPr>
          <p:cNvPr id="604189" name="Rectangle 29"/>
          <p:cNvSpPr>
            <a:spLocks noChangeArrowheads="1"/>
          </p:cNvSpPr>
          <p:nvPr/>
        </p:nvSpPr>
        <p:spPr bwMode="auto">
          <a:xfrm>
            <a:off x="4522788" y="5870575"/>
            <a:ext cx="179387" cy="211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nSpc>
                <a:spcPct val="100000"/>
              </a:lnSpc>
              <a:spcBef>
                <a:spcPct val="0"/>
              </a:spcBef>
              <a:buClrTx/>
              <a:buSzTx/>
              <a:buFontTx/>
              <a:buNone/>
            </a:pPr>
            <a:r>
              <a:rPr lang="en-US" sz="1400">
                <a:solidFill>
                  <a:srgbClr val="000000"/>
                </a:solidFill>
                <a:latin typeface="Myriad Pro" pitchFamily="34" charset="0"/>
                <a:cs typeface="Arial" pitchFamily="34" charset="0"/>
              </a:rPr>
              <a:t>30</a:t>
            </a:r>
            <a:endParaRPr lang="en-US" sz="1400">
              <a:cs typeface="Arial" pitchFamily="34" charset="0"/>
            </a:endParaRPr>
          </a:p>
        </p:txBody>
      </p:sp>
      <p:sp>
        <p:nvSpPr>
          <p:cNvPr id="604190" name="Rectangle 30"/>
          <p:cNvSpPr>
            <a:spLocks noChangeArrowheads="1"/>
          </p:cNvSpPr>
          <p:nvPr/>
        </p:nvSpPr>
        <p:spPr bwMode="auto">
          <a:xfrm>
            <a:off x="5527675" y="5870575"/>
            <a:ext cx="179388" cy="211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nSpc>
                <a:spcPct val="100000"/>
              </a:lnSpc>
              <a:spcBef>
                <a:spcPct val="0"/>
              </a:spcBef>
              <a:buClrTx/>
              <a:buSzTx/>
              <a:buFontTx/>
              <a:buNone/>
            </a:pPr>
            <a:r>
              <a:rPr lang="en-US" sz="1400">
                <a:solidFill>
                  <a:srgbClr val="000000"/>
                </a:solidFill>
                <a:latin typeface="Myriad Pro" pitchFamily="34" charset="0"/>
                <a:cs typeface="Arial" pitchFamily="34" charset="0"/>
              </a:rPr>
              <a:t>40</a:t>
            </a:r>
            <a:endParaRPr lang="en-US" sz="1400">
              <a:cs typeface="Arial" pitchFamily="34" charset="0"/>
            </a:endParaRPr>
          </a:p>
        </p:txBody>
      </p:sp>
      <p:sp>
        <p:nvSpPr>
          <p:cNvPr id="604191" name="Rectangle 31"/>
          <p:cNvSpPr>
            <a:spLocks noChangeArrowheads="1"/>
          </p:cNvSpPr>
          <p:nvPr/>
        </p:nvSpPr>
        <p:spPr bwMode="auto">
          <a:xfrm>
            <a:off x="6534150" y="5870575"/>
            <a:ext cx="180975" cy="211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nSpc>
                <a:spcPct val="100000"/>
              </a:lnSpc>
              <a:spcBef>
                <a:spcPct val="0"/>
              </a:spcBef>
              <a:buClrTx/>
              <a:buSzTx/>
              <a:buFontTx/>
              <a:buNone/>
            </a:pPr>
            <a:r>
              <a:rPr lang="en-US" sz="1400">
                <a:solidFill>
                  <a:srgbClr val="000000"/>
                </a:solidFill>
                <a:latin typeface="Myriad Pro" pitchFamily="34" charset="0"/>
                <a:cs typeface="Arial" pitchFamily="34" charset="0"/>
              </a:rPr>
              <a:t>50</a:t>
            </a:r>
            <a:endParaRPr lang="en-US" sz="1400">
              <a:cs typeface="Arial" pitchFamily="34" charset="0"/>
            </a:endParaRPr>
          </a:p>
        </p:txBody>
      </p:sp>
      <p:sp>
        <p:nvSpPr>
          <p:cNvPr id="604192" name="Rectangle 32"/>
          <p:cNvSpPr>
            <a:spLocks noChangeArrowheads="1"/>
          </p:cNvSpPr>
          <p:nvPr/>
        </p:nvSpPr>
        <p:spPr bwMode="auto">
          <a:xfrm>
            <a:off x="1414463" y="5870575"/>
            <a:ext cx="90487" cy="211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nSpc>
                <a:spcPct val="100000"/>
              </a:lnSpc>
              <a:spcBef>
                <a:spcPct val="0"/>
              </a:spcBef>
              <a:buClrTx/>
              <a:buSzTx/>
              <a:buFontTx/>
              <a:buNone/>
            </a:pPr>
            <a:r>
              <a:rPr lang="en-US" sz="1400">
                <a:solidFill>
                  <a:srgbClr val="000000"/>
                </a:solidFill>
                <a:latin typeface="Myriad Pro" pitchFamily="34" charset="0"/>
                <a:cs typeface="Arial" pitchFamily="34" charset="0"/>
              </a:rPr>
              <a:t>0</a:t>
            </a:r>
            <a:endParaRPr lang="en-US" sz="1400">
              <a:cs typeface="Arial" pitchFamily="34" charset="0"/>
            </a:endParaRPr>
          </a:p>
        </p:txBody>
      </p:sp>
      <p:sp>
        <p:nvSpPr>
          <p:cNvPr id="604193" name="Rectangle 33"/>
          <p:cNvSpPr>
            <a:spLocks noChangeArrowheads="1"/>
          </p:cNvSpPr>
          <p:nvPr/>
        </p:nvSpPr>
        <p:spPr bwMode="auto">
          <a:xfrm>
            <a:off x="1298575" y="1935163"/>
            <a:ext cx="179388"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nSpc>
                <a:spcPct val="100000"/>
              </a:lnSpc>
              <a:spcBef>
                <a:spcPct val="0"/>
              </a:spcBef>
              <a:buClrTx/>
              <a:buSzTx/>
              <a:buFontTx/>
              <a:buNone/>
            </a:pPr>
            <a:r>
              <a:rPr lang="en-US" sz="1400">
                <a:solidFill>
                  <a:srgbClr val="000000"/>
                </a:solidFill>
                <a:latin typeface="Myriad Pro" pitchFamily="34" charset="0"/>
                <a:cs typeface="Arial" pitchFamily="34" charset="0"/>
              </a:rPr>
              <a:t>35</a:t>
            </a:r>
            <a:endParaRPr lang="en-US" sz="1400">
              <a:cs typeface="Arial" pitchFamily="34" charset="0"/>
            </a:endParaRPr>
          </a:p>
        </p:txBody>
      </p:sp>
      <p:sp>
        <p:nvSpPr>
          <p:cNvPr id="604194" name="Rectangle 34"/>
          <p:cNvSpPr>
            <a:spLocks noChangeArrowheads="1"/>
          </p:cNvSpPr>
          <p:nvPr/>
        </p:nvSpPr>
        <p:spPr bwMode="auto">
          <a:xfrm>
            <a:off x="1298575" y="2474913"/>
            <a:ext cx="179388" cy="214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nSpc>
                <a:spcPct val="100000"/>
              </a:lnSpc>
              <a:spcBef>
                <a:spcPct val="0"/>
              </a:spcBef>
              <a:buClrTx/>
              <a:buSzTx/>
              <a:buFontTx/>
              <a:buNone/>
            </a:pPr>
            <a:r>
              <a:rPr lang="en-US" sz="1400">
                <a:solidFill>
                  <a:srgbClr val="000000"/>
                </a:solidFill>
                <a:latin typeface="Myriad Pro" pitchFamily="34" charset="0"/>
                <a:cs typeface="Arial" pitchFamily="34" charset="0"/>
              </a:rPr>
              <a:t>30</a:t>
            </a:r>
            <a:endParaRPr lang="en-US" sz="1400">
              <a:cs typeface="Arial" pitchFamily="34" charset="0"/>
            </a:endParaRPr>
          </a:p>
        </p:txBody>
      </p:sp>
      <p:sp>
        <p:nvSpPr>
          <p:cNvPr id="604195" name="Rectangle 35"/>
          <p:cNvSpPr>
            <a:spLocks noChangeArrowheads="1"/>
          </p:cNvSpPr>
          <p:nvPr/>
        </p:nvSpPr>
        <p:spPr bwMode="auto">
          <a:xfrm>
            <a:off x="1298575" y="3009900"/>
            <a:ext cx="179388"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nSpc>
                <a:spcPct val="100000"/>
              </a:lnSpc>
              <a:spcBef>
                <a:spcPct val="0"/>
              </a:spcBef>
              <a:buClrTx/>
              <a:buSzTx/>
              <a:buFontTx/>
              <a:buNone/>
            </a:pPr>
            <a:r>
              <a:rPr lang="en-US" sz="1400">
                <a:solidFill>
                  <a:srgbClr val="000000"/>
                </a:solidFill>
                <a:latin typeface="Myriad Pro" pitchFamily="34" charset="0"/>
                <a:cs typeface="Arial" pitchFamily="34" charset="0"/>
              </a:rPr>
              <a:t>25</a:t>
            </a:r>
            <a:endParaRPr lang="en-US" sz="1400">
              <a:cs typeface="Arial" pitchFamily="34" charset="0"/>
            </a:endParaRPr>
          </a:p>
        </p:txBody>
      </p:sp>
      <p:sp>
        <p:nvSpPr>
          <p:cNvPr id="604196" name="Rectangle 36"/>
          <p:cNvSpPr>
            <a:spLocks noChangeArrowheads="1"/>
          </p:cNvSpPr>
          <p:nvPr/>
        </p:nvSpPr>
        <p:spPr bwMode="auto">
          <a:xfrm>
            <a:off x="1298575" y="3543300"/>
            <a:ext cx="179388" cy="211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nSpc>
                <a:spcPct val="100000"/>
              </a:lnSpc>
              <a:spcBef>
                <a:spcPct val="0"/>
              </a:spcBef>
              <a:buClrTx/>
              <a:buSzTx/>
              <a:buFontTx/>
              <a:buNone/>
            </a:pPr>
            <a:r>
              <a:rPr lang="en-US" sz="1400">
                <a:solidFill>
                  <a:srgbClr val="000000"/>
                </a:solidFill>
                <a:latin typeface="Myriad Pro" pitchFamily="34" charset="0"/>
                <a:cs typeface="Arial" pitchFamily="34" charset="0"/>
              </a:rPr>
              <a:t>20</a:t>
            </a:r>
            <a:endParaRPr lang="en-US" sz="1400">
              <a:cs typeface="Arial" pitchFamily="34" charset="0"/>
            </a:endParaRPr>
          </a:p>
        </p:txBody>
      </p:sp>
      <p:sp>
        <p:nvSpPr>
          <p:cNvPr id="604197" name="Rectangle 37"/>
          <p:cNvSpPr>
            <a:spLocks noChangeArrowheads="1"/>
          </p:cNvSpPr>
          <p:nvPr/>
        </p:nvSpPr>
        <p:spPr bwMode="auto">
          <a:xfrm>
            <a:off x="1298575" y="4084638"/>
            <a:ext cx="179388"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nSpc>
                <a:spcPct val="100000"/>
              </a:lnSpc>
              <a:spcBef>
                <a:spcPct val="0"/>
              </a:spcBef>
              <a:buClrTx/>
              <a:buSzTx/>
              <a:buFontTx/>
              <a:buNone/>
            </a:pPr>
            <a:r>
              <a:rPr lang="en-US" sz="1400">
                <a:solidFill>
                  <a:srgbClr val="000000"/>
                </a:solidFill>
                <a:latin typeface="Myriad Pro" pitchFamily="34" charset="0"/>
                <a:cs typeface="Arial" pitchFamily="34" charset="0"/>
              </a:rPr>
              <a:t>15</a:t>
            </a:r>
            <a:endParaRPr lang="en-US" sz="1400">
              <a:cs typeface="Arial" pitchFamily="34" charset="0"/>
            </a:endParaRPr>
          </a:p>
        </p:txBody>
      </p:sp>
      <p:sp>
        <p:nvSpPr>
          <p:cNvPr id="604198" name="Rectangle 38"/>
          <p:cNvSpPr>
            <a:spLocks noChangeArrowheads="1"/>
          </p:cNvSpPr>
          <p:nvPr/>
        </p:nvSpPr>
        <p:spPr bwMode="auto">
          <a:xfrm>
            <a:off x="1298575" y="4621213"/>
            <a:ext cx="179388" cy="214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nSpc>
                <a:spcPct val="100000"/>
              </a:lnSpc>
              <a:spcBef>
                <a:spcPct val="0"/>
              </a:spcBef>
              <a:buClrTx/>
              <a:buSzTx/>
              <a:buFontTx/>
              <a:buNone/>
            </a:pPr>
            <a:r>
              <a:rPr lang="en-US" sz="1400">
                <a:solidFill>
                  <a:srgbClr val="000000"/>
                </a:solidFill>
                <a:latin typeface="Myriad Pro" pitchFamily="34" charset="0"/>
                <a:cs typeface="Arial" pitchFamily="34" charset="0"/>
              </a:rPr>
              <a:t>10</a:t>
            </a:r>
            <a:endParaRPr lang="en-US" sz="1400">
              <a:cs typeface="Arial" pitchFamily="34" charset="0"/>
            </a:endParaRPr>
          </a:p>
        </p:txBody>
      </p:sp>
      <p:sp>
        <p:nvSpPr>
          <p:cNvPr id="604199" name="Rectangle 39"/>
          <p:cNvSpPr>
            <a:spLocks noChangeArrowheads="1"/>
          </p:cNvSpPr>
          <p:nvPr/>
        </p:nvSpPr>
        <p:spPr bwMode="auto">
          <a:xfrm>
            <a:off x="1414463" y="5154613"/>
            <a:ext cx="90487" cy="214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nSpc>
                <a:spcPct val="100000"/>
              </a:lnSpc>
              <a:spcBef>
                <a:spcPct val="0"/>
              </a:spcBef>
              <a:buClrTx/>
              <a:buSzTx/>
              <a:buFontTx/>
              <a:buNone/>
            </a:pPr>
            <a:r>
              <a:rPr lang="en-US" sz="1400">
                <a:solidFill>
                  <a:srgbClr val="000000"/>
                </a:solidFill>
                <a:latin typeface="Myriad Pro" pitchFamily="34" charset="0"/>
                <a:cs typeface="Arial" pitchFamily="34" charset="0"/>
              </a:rPr>
              <a:t>5</a:t>
            </a:r>
            <a:endParaRPr lang="en-US" sz="1400">
              <a:cs typeface="Arial" pitchFamily="34" charset="0"/>
            </a:endParaRPr>
          </a:p>
        </p:txBody>
      </p:sp>
      <p:sp>
        <p:nvSpPr>
          <p:cNvPr id="604200" name="Freeform 40"/>
          <p:cNvSpPr>
            <a:spLocks/>
          </p:cNvSpPr>
          <p:nvPr/>
        </p:nvSpPr>
        <p:spPr bwMode="auto">
          <a:xfrm>
            <a:off x="1625600" y="2613025"/>
            <a:ext cx="4016375" cy="3224213"/>
          </a:xfrm>
          <a:custGeom>
            <a:avLst/>
            <a:gdLst>
              <a:gd name="T0" fmla="*/ 0 w 644"/>
              <a:gd name="T1" fmla="*/ 0 h 484"/>
              <a:gd name="T2" fmla="*/ 644 w 644"/>
              <a:gd name="T3" fmla="*/ 484 h 484"/>
            </a:gdLst>
            <a:ahLst/>
            <a:cxnLst>
              <a:cxn ang="0">
                <a:pos x="T0" y="T1"/>
              </a:cxn>
              <a:cxn ang="0">
                <a:pos x="T2" y="T3"/>
              </a:cxn>
            </a:cxnLst>
            <a:rect l="0" t="0" r="r" b="b"/>
            <a:pathLst>
              <a:path w="644" h="484">
                <a:moveTo>
                  <a:pt x="0" y="0"/>
                </a:moveTo>
                <a:cubicBezTo>
                  <a:pt x="226" y="52"/>
                  <a:pt x="644" y="97"/>
                  <a:pt x="644" y="484"/>
                </a:cubicBezTo>
              </a:path>
            </a:pathLst>
          </a:custGeom>
          <a:noFill/>
          <a:ln w="30163" cap="flat">
            <a:solidFill>
              <a:srgbClr val="0076A3"/>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th-TH"/>
          </a:p>
        </p:txBody>
      </p:sp>
      <p:sp>
        <p:nvSpPr>
          <p:cNvPr id="604201" name="Line 41"/>
          <p:cNvSpPr>
            <a:spLocks noChangeShapeType="1"/>
          </p:cNvSpPr>
          <p:nvPr/>
        </p:nvSpPr>
        <p:spPr bwMode="auto">
          <a:xfrm>
            <a:off x="1625600" y="2617788"/>
            <a:ext cx="1903413" cy="0"/>
          </a:xfrm>
          <a:prstGeom prst="line">
            <a:avLst/>
          </a:prstGeom>
          <a:noFill/>
          <a:ln w="11113">
            <a:solidFill>
              <a:srgbClr val="8C0051"/>
            </a:solidFill>
            <a:miter lim="800000"/>
            <a:headEnd/>
            <a:tailEnd/>
          </a:ln>
          <a:extLst>
            <a:ext uri="{909E8E84-426E-40DD-AFC4-6F175D3DCCD1}">
              <a14:hiddenFill xmlns:a14="http://schemas.microsoft.com/office/drawing/2010/main">
                <a:noFill/>
              </a14:hiddenFill>
            </a:ext>
          </a:extLst>
        </p:spPr>
        <p:txBody>
          <a:bodyPr/>
          <a:lstStyle/>
          <a:p>
            <a:endParaRPr lang="th-TH"/>
          </a:p>
        </p:txBody>
      </p:sp>
      <p:sp>
        <p:nvSpPr>
          <p:cNvPr id="604202" name="Freeform 42"/>
          <p:cNvSpPr>
            <a:spLocks/>
          </p:cNvSpPr>
          <p:nvPr/>
        </p:nvSpPr>
        <p:spPr bwMode="auto">
          <a:xfrm>
            <a:off x="3490913" y="2573338"/>
            <a:ext cx="142875" cy="93662"/>
          </a:xfrm>
          <a:custGeom>
            <a:avLst/>
            <a:gdLst>
              <a:gd name="T0" fmla="*/ 4 w 23"/>
              <a:gd name="T1" fmla="*/ 7 h 14"/>
              <a:gd name="T2" fmla="*/ 0 w 23"/>
              <a:gd name="T3" fmla="*/ 0 h 14"/>
              <a:gd name="T4" fmla="*/ 0 w 23"/>
              <a:gd name="T5" fmla="*/ 0 h 14"/>
              <a:gd name="T6" fmla="*/ 11 w 23"/>
              <a:gd name="T7" fmla="*/ 4 h 14"/>
              <a:gd name="T8" fmla="*/ 23 w 23"/>
              <a:gd name="T9" fmla="*/ 7 h 14"/>
              <a:gd name="T10" fmla="*/ 11 w 23"/>
              <a:gd name="T11" fmla="*/ 9 h 14"/>
              <a:gd name="T12" fmla="*/ 0 w 23"/>
              <a:gd name="T13" fmla="*/ 14 h 14"/>
              <a:gd name="T14" fmla="*/ 0 w 23"/>
              <a:gd name="T15" fmla="*/ 14 h 14"/>
              <a:gd name="T16" fmla="*/ 4 w 23"/>
              <a:gd name="T17" fmla="*/ 7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 h="14">
                <a:moveTo>
                  <a:pt x="4" y="7"/>
                </a:moveTo>
                <a:cubicBezTo>
                  <a:pt x="0" y="0"/>
                  <a:pt x="0" y="0"/>
                  <a:pt x="0" y="0"/>
                </a:cubicBezTo>
                <a:cubicBezTo>
                  <a:pt x="0" y="0"/>
                  <a:pt x="0" y="0"/>
                  <a:pt x="0" y="0"/>
                </a:cubicBezTo>
                <a:cubicBezTo>
                  <a:pt x="11" y="4"/>
                  <a:pt x="11" y="4"/>
                  <a:pt x="11" y="4"/>
                </a:cubicBezTo>
                <a:cubicBezTo>
                  <a:pt x="15" y="5"/>
                  <a:pt x="19" y="6"/>
                  <a:pt x="23" y="7"/>
                </a:cubicBezTo>
                <a:cubicBezTo>
                  <a:pt x="19" y="8"/>
                  <a:pt x="15" y="9"/>
                  <a:pt x="11" y="9"/>
                </a:cubicBezTo>
                <a:cubicBezTo>
                  <a:pt x="0" y="14"/>
                  <a:pt x="0" y="14"/>
                  <a:pt x="0" y="14"/>
                </a:cubicBezTo>
                <a:cubicBezTo>
                  <a:pt x="0" y="14"/>
                  <a:pt x="0" y="14"/>
                  <a:pt x="0" y="14"/>
                </a:cubicBezTo>
                <a:lnTo>
                  <a:pt x="4" y="7"/>
                </a:lnTo>
                <a:close/>
              </a:path>
            </a:pathLst>
          </a:custGeom>
          <a:solidFill>
            <a:srgbClr val="8C005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04203" name="Line 43"/>
          <p:cNvSpPr>
            <a:spLocks noChangeShapeType="1"/>
          </p:cNvSpPr>
          <p:nvPr/>
        </p:nvSpPr>
        <p:spPr bwMode="auto">
          <a:xfrm>
            <a:off x="3633788" y="2617788"/>
            <a:ext cx="0" cy="347662"/>
          </a:xfrm>
          <a:prstGeom prst="line">
            <a:avLst/>
          </a:prstGeom>
          <a:noFill/>
          <a:ln w="11113">
            <a:solidFill>
              <a:srgbClr val="8C0051"/>
            </a:solidFill>
            <a:miter lim="800000"/>
            <a:headEnd/>
            <a:tailEnd/>
          </a:ln>
          <a:extLst>
            <a:ext uri="{909E8E84-426E-40DD-AFC4-6F175D3DCCD1}">
              <a14:hiddenFill xmlns:a14="http://schemas.microsoft.com/office/drawing/2010/main">
                <a:noFill/>
              </a14:hiddenFill>
            </a:ext>
          </a:extLst>
        </p:spPr>
        <p:txBody>
          <a:bodyPr/>
          <a:lstStyle/>
          <a:p>
            <a:endParaRPr lang="th-TH"/>
          </a:p>
        </p:txBody>
      </p:sp>
      <p:sp>
        <p:nvSpPr>
          <p:cNvPr id="604204" name="Freeform 44"/>
          <p:cNvSpPr>
            <a:spLocks/>
          </p:cNvSpPr>
          <p:nvPr/>
        </p:nvSpPr>
        <p:spPr bwMode="auto">
          <a:xfrm>
            <a:off x="3592513" y="2925763"/>
            <a:ext cx="85725" cy="152400"/>
          </a:xfrm>
          <a:custGeom>
            <a:avLst/>
            <a:gdLst>
              <a:gd name="T0" fmla="*/ 7 w 14"/>
              <a:gd name="T1" fmla="*/ 4 h 23"/>
              <a:gd name="T2" fmla="*/ 14 w 14"/>
              <a:gd name="T3" fmla="*/ 0 h 23"/>
              <a:gd name="T4" fmla="*/ 14 w 14"/>
              <a:gd name="T5" fmla="*/ 0 h 23"/>
              <a:gd name="T6" fmla="*/ 10 w 14"/>
              <a:gd name="T7" fmla="*/ 11 h 23"/>
              <a:gd name="T8" fmla="*/ 7 w 14"/>
              <a:gd name="T9" fmla="*/ 23 h 23"/>
              <a:gd name="T10" fmla="*/ 4 w 14"/>
              <a:gd name="T11" fmla="*/ 11 h 23"/>
              <a:gd name="T12" fmla="*/ 0 w 14"/>
              <a:gd name="T13" fmla="*/ 0 h 23"/>
              <a:gd name="T14" fmla="*/ 0 w 14"/>
              <a:gd name="T15" fmla="*/ 0 h 23"/>
              <a:gd name="T16" fmla="*/ 7 w 14"/>
              <a:gd name="T17" fmla="*/ 4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 h="23">
                <a:moveTo>
                  <a:pt x="7" y="4"/>
                </a:moveTo>
                <a:cubicBezTo>
                  <a:pt x="14" y="0"/>
                  <a:pt x="14" y="0"/>
                  <a:pt x="14" y="0"/>
                </a:cubicBezTo>
                <a:cubicBezTo>
                  <a:pt x="14" y="0"/>
                  <a:pt x="14" y="0"/>
                  <a:pt x="14" y="0"/>
                </a:cubicBezTo>
                <a:cubicBezTo>
                  <a:pt x="10" y="11"/>
                  <a:pt x="10" y="11"/>
                  <a:pt x="10" y="11"/>
                </a:cubicBezTo>
                <a:cubicBezTo>
                  <a:pt x="9" y="15"/>
                  <a:pt x="8" y="19"/>
                  <a:pt x="7" y="23"/>
                </a:cubicBezTo>
                <a:cubicBezTo>
                  <a:pt x="6" y="19"/>
                  <a:pt x="5" y="15"/>
                  <a:pt x="4" y="11"/>
                </a:cubicBezTo>
                <a:cubicBezTo>
                  <a:pt x="0" y="0"/>
                  <a:pt x="0" y="0"/>
                  <a:pt x="0" y="0"/>
                </a:cubicBezTo>
                <a:cubicBezTo>
                  <a:pt x="0" y="0"/>
                  <a:pt x="0" y="0"/>
                  <a:pt x="0" y="0"/>
                </a:cubicBezTo>
                <a:lnTo>
                  <a:pt x="7" y="4"/>
                </a:lnTo>
                <a:close/>
              </a:path>
            </a:pathLst>
          </a:custGeom>
          <a:solidFill>
            <a:srgbClr val="8C005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04205" name="Line 45"/>
          <p:cNvSpPr>
            <a:spLocks noChangeShapeType="1"/>
          </p:cNvSpPr>
          <p:nvPr/>
        </p:nvSpPr>
        <p:spPr bwMode="auto">
          <a:xfrm>
            <a:off x="3633788" y="3151188"/>
            <a:ext cx="1901825" cy="0"/>
          </a:xfrm>
          <a:prstGeom prst="line">
            <a:avLst/>
          </a:prstGeom>
          <a:noFill/>
          <a:ln w="11113">
            <a:solidFill>
              <a:srgbClr val="8C0051"/>
            </a:solidFill>
            <a:miter lim="800000"/>
            <a:headEnd/>
            <a:tailEnd/>
          </a:ln>
          <a:extLst>
            <a:ext uri="{909E8E84-426E-40DD-AFC4-6F175D3DCCD1}">
              <a14:hiddenFill xmlns:a14="http://schemas.microsoft.com/office/drawing/2010/main">
                <a:noFill/>
              </a14:hiddenFill>
            </a:ext>
          </a:extLst>
        </p:spPr>
        <p:txBody>
          <a:bodyPr/>
          <a:lstStyle/>
          <a:p>
            <a:endParaRPr lang="th-TH"/>
          </a:p>
        </p:txBody>
      </p:sp>
      <p:sp>
        <p:nvSpPr>
          <p:cNvPr id="604206" name="Freeform 46"/>
          <p:cNvSpPr>
            <a:spLocks/>
          </p:cNvSpPr>
          <p:nvPr/>
        </p:nvSpPr>
        <p:spPr bwMode="auto">
          <a:xfrm>
            <a:off x="5497513" y="3106738"/>
            <a:ext cx="144462" cy="92075"/>
          </a:xfrm>
          <a:custGeom>
            <a:avLst/>
            <a:gdLst>
              <a:gd name="T0" fmla="*/ 4 w 23"/>
              <a:gd name="T1" fmla="*/ 7 h 14"/>
              <a:gd name="T2" fmla="*/ 0 w 23"/>
              <a:gd name="T3" fmla="*/ 0 h 14"/>
              <a:gd name="T4" fmla="*/ 0 w 23"/>
              <a:gd name="T5" fmla="*/ 0 h 14"/>
              <a:gd name="T6" fmla="*/ 11 w 23"/>
              <a:gd name="T7" fmla="*/ 4 h 14"/>
              <a:gd name="T8" fmla="*/ 23 w 23"/>
              <a:gd name="T9" fmla="*/ 7 h 14"/>
              <a:gd name="T10" fmla="*/ 11 w 23"/>
              <a:gd name="T11" fmla="*/ 10 h 14"/>
              <a:gd name="T12" fmla="*/ 0 w 23"/>
              <a:gd name="T13" fmla="*/ 14 h 14"/>
              <a:gd name="T14" fmla="*/ 0 w 23"/>
              <a:gd name="T15" fmla="*/ 14 h 14"/>
              <a:gd name="T16" fmla="*/ 4 w 23"/>
              <a:gd name="T17" fmla="*/ 7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 h="14">
                <a:moveTo>
                  <a:pt x="4" y="7"/>
                </a:moveTo>
                <a:cubicBezTo>
                  <a:pt x="0" y="0"/>
                  <a:pt x="0" y="0"/>
                  <a:pt x="0" y="0"/>
                </a:cubicBezTo>
                <a:cubicBezTo>
                  <a:pt x="0" y="0"/>
                  <a:pt x="0" y="0"/>
                  <a:pt x="0" y="0"/>
                </a:cubicBezTo>
                <a:cubicBezTo>
                  <a:pt x="11" y="4"/>
                  <a:pt x="11" y="4"/>
                  <a:pt x="11" y="4"/>
                </a:cubicBezTo>
                <a:cubicBezTo>
                  <a:pt x="15" y="5"/>
                  <a:pt x="19" y="6"/>
                  <a:pt x="23" y="7"/>
                </a:cubicBezTo>
                <a:cubicBezTo>
                  <a:pt x="19" y="8"/>
                  <a:pt x="15" y="9"/>
                  <a:pt x="11" y="10"/>
                </a:cubicBezTo>
                <a:cubicBezTo>
                  <a:pt x="0" y="14"/>
                  <a:pt x="0" y="14"/>
                  <a:pt x="0" y="14"/>
                </a:cubicBezTo>
                <a:cubicBezTo>
                  <a:pt x="0" y="14"/>
                  <a:pt x="0" y="14"/>
                  <a:pt x="0" y="14"/>
                </a:cubicBezTo>
                <a:lnTo>
                  <a:pt x="4" y="7"/>
                </a:lnTo>
                <a:close/>
              </a:path>
            </a:pathLst>
          </a:custGeom>
          <a:solidFill>
            <a:srgbClr val="8C005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04207" name="Line 47"/>
          <p:cNvSpPr>
            <a:spLocks noChangeShapeType="1"/>
          </p:cNvSpPr>
          <p:nvPr/>
        </p:nvSpPr>
        <p:spPr bwMode="auto">
          <a:xfrm>
            <a:off x="5641975" y="3151188"/>
            <a:ext cx="0" cy="2573337"/>
          </a:xfrm>
          <a:prstGeom prst="line">
            <a:avLst/>
          </a:prstGeom>
          <a:noFill/>
          <a:ln w="11113">
            <a:solidFill>
              <a:srgbClr val="8C0051"/>
            </a:solidFill>
            <a:miter lim="800000"/>
            <a:headEnd/>
            <a:tailEnd/>
          </a:ln>
          <a:extLst>
            <a:ext uri="{909E8E84-426E-40DD-AFC4-6F175D3DCCD1}">
              <a14:hiddenFill xmlns:a14="http://schemas.microsoft.com/office/drawing/2010/main">
                <a:noFill/>
              </a14:hiddenFill>
            </a:ext>
          </a:extLst>
        </p:spPr>
        <p:txBody>
          <a:bodyPr/>
          <a:lstStyle/>
          <a:p>
            <a:endParaRPr lang="th-TH"/>
          </a:p>
        </p:txBody>
      </p:sp>
      <p:sp>
        <p:nvSpPr>
          <p:cNvPr id="604208" name="Freeform 48"/>
          <p:cNvSpPr>
            <a:spLocks/>
          </p:cNvSpPr>
          <p:nvPr/>
        </p:nvSpPr>
        <p:spPr bwMode="auto">
          <a:xfrm>
            <a:off x="5583238" y="5616575"/>
            <a:ext cx="119062" cy="209550"/>
          </a:xfrm>
          <a:custGeom>
            <a:avLst/>
            <a:gdLst>
              <a:gd name="T0" fmla="*/ 9 w 19"/>
              <a:gd name="T1" fmla="*/ 6 h 31"/>
              <a:gd name="T2" fmla="*/ 19 w 19"/>
              <a:gd name="T3" fmla="*/ 0 h 31"/>
              <a:gd name="T4" fmla="*/ 19 w 19"/>
              <a:gd name="T5" fmla="*/ 0 h 31"/>
              <a:gd name="T6" fmla="*/ 13 w 19"/>
              <a:gd name="T7" fmla="*/ 15 h 31"/>
              <a:gd name="T8" fmla="*/ 9 w 19"/>
              <a:gd name="T9" fmla="*/ 31 h 31"/>
              <a:gd name="T10" fmla="*/ 6 w 19"/>
              <a:gd name="T11" fmla="*/ 15 h 31"/>
              <a:gd name="T12" fmla="*/ 0 w 19"/>
              <a:gd name="T13" fmla="*/ 0 h 31"/>
              <a:gd name="T14" fmla="*/ 0 w 19"/>
              <a:gd name="T15" fmla="*/ 0 h 31"/>
              <a:gd name="T16" fmla="*/ 9 w 19"/>
              <a:gd name="T17" fmla="*/ 6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 h="31">
                <a:moveTo>
                  <a:pt x="9" y="6"/>
                </a:moveTo>
                <a:cubicBezTo>
                  <a:pt x="19" y="0"/>
                  <a:pt x="19" y="0"/>
                  <a:pt x="19" y="0"/>
                </a:cubicBezTo>
                <a:cubicBezTo>
                  <a:pt x="19" y="0"/>
                  <a:pt x="19" y="0"/>
                  <a:pt x="19" y="0"/>
                </a:cubicBezTo>
                <a:cubicBezTo>
                  <a:pt x="13" y="15"/>
                  <a:pt x="13" y="15"/>
                  <a:pt x="13" y="15"/>
                </a:cubicBezTo>
                <a:cubicBezTo>
                  <a:pt x="12" y="21"/>
                  <a:pt x="10" y="26"/>
                  <a:pt x="9" y="31"/>
                </a:cubicBezTo>
                <a:cubicBezTo>
                  <a:pt x="8" y="26"/>
                  <a:pt x="7" y="21"/>
                  <a:pt x="6" y="15"/>
                </a:cubicBezTo>
                <a:cubicBezTo>
                  <a:pt x="0" y="0"/>
                  <a:pt x="0" y="0"/>
                  <a:pt x="0" y="0"/>
                </a:cubicBezTo>
                <a:cubicBezTo>
                  <a:pt x="0" y="0"/>
                  <a:pt x="0" y="0"/>
                  <a:pt x="0" y="0"/>
                </a:cubicBezTo>
                <a:lnTo>
                  <a:pt x="9" y="6"/>
                </a:lnTo>
                <a:close/>
              </a:path>
            </a:pathLst>
          </a:custGeom>
          <a:solidFill>
            <a:srgbClr val="8C0051"/>
          </a:solidFill>
          <a:ln w="3175" cap="flat">
            <a:solidFill>
              <a:srgbClr val="FFFFFF"/>
            </a:solidFill>
            <a:prstDash val="solid"/>
            <a:miter lim="800000"/>
            <a:headEnd/>
            <a:tailEnd/>
          </a:ln>
        </p:spPr>
        <p:txBody>
          <a:bodyPr/>
          <a:lstStyle/>
          <a:p>
            <a:endParaRPr lang="th-TH"/>
          </a:p>
        </p:txBody>
      </p:sp>
      <p:sp>
        <p:nvSpPr>
          <p:cNvPr id="604209" name="Freeform 49"/>
          <p:cNvSpPr>
            <a:spLocks/>
          </p:cNvSpPr>
          <p:nvPr/>
        </p:nvSpPr>
        <p:spPr bwMode="auto">
          <a:xfrm>
            <a:off x="1625600" y="1244600"/>
            <a:ext cx="5837238" cy="4592638"/>
          </a:xfrm>
          <a:custGeom>
            <a:avLst/>
            <a:gdLst>
              <a:gd name="T0" fmla="*/ 2212 w 2212"/>
              <a:gd name="T1" fmla="*/ 1628 h 1628"/>
              <a:gd name="T2" fmla="*/ 0 w 2212"/>
              <a:gd name="T3" fmla="*/ 1628 h 1628"/>
              <a:gd name="T4" fmla="*/ 0 w 2212"/>
              <a:gd name="T5" fmla="*/ 0 h 1628"/>
            </a:gdLst>
            <a:ahLst/>
            <a:cxnLst>
              <a:cxn ang="0">
                <a:pos x="T0" y="T1"/>
              </a:cxn>
              <a:cxn ang="0">
                <a:pos x="T2" y="T3"/>
              </a:cxn>
              <a:cxn ang="0">
                <a:pos x="T4" y="T5"/>
              </a:cxn>
            </a:cxnLst>
            <a:rect l="0" t="0" r="r" b="b"/>
            <a:pathLst>
              <a:path w="2212" h="1628">
                <a:moveTo>
                  <a:pt x="2212" y="1628"/>
                </a:moveTo>
                <a:lnTo>
                  <a:pt x="0" y="1628"/>
                </a:lnTo>
                <a:lnTo>
                  <a:pt x="0" y="0"/>
                </a:lnTo>
              </a:path>
            </a:pathLst>
          </a:custGeom>
          <a:noFill/>
          <a:ln w="7938" cap="flat">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th-TH"/>
          </a:p>
        </p:txBody>
      </p:sp>
      <p:sp>
        <p:nvSpPr>
          <p:cNvPr id="604210" name="Line 50"/>
          <p:cNvSpPr>
            <a:spLocks noChangeShapeType="1"/>
          </p:cNvSpPr>
          <p:nvPr/>
        </p:nvSpPr>
        <p:spPr bwMode="auto">
          <a:xfrm flipV="1">
            <a:off x="3646488" y="2192338"/>
            <a:ext cx="549275" cy="577850"/>
          </a:xfrm>
          <a:prstGeom prst="line">
            <a:avLst/>
          </a:prstGeom>
          <a:noFill/>
          <a:ln w="7938">
            <a:solidFill>
              <a:srgbClr val="000000"/>
            </a:solidFill>
            <a:miter lim="800000"/>
            <a:headEnd/>
            <a:tailEnd/>
          </a:ln>
          <a:extLst>
            <a:ext uri="{909E8E84-426E-40DD-AFC4-6F175D3DCCD1}">
              <a14:hiddenFill xmlns:a14="http://schemas.microsoft.com/office/drawing/2010/main">
                <a:noFill/>
              </a14:hiddenFill>
            </a:ext>
          </a:extLst>
        </p:spPr>
        <p:txBody>
          <a:bodyPr/>
          <a:lstStyle/>
          <a:p>
            <a:endParaRPr lang="th-TH"/>
          </a:p>
        </p:txBody>
      </p:sp>
      <p:sp>
        <p:nvSpPr>
          <p:cNvPr id="604211" name="Line 51"/>
          <p:cNvSpPr>
            <a:spLocks noChangeShapeType="1"/>
          </p:cNvSpPr>
          <p:nvPr/>
        </p:nvSpPr>
        <p:spPr bwMode="auto">
          <a:xfrm flipV="1">
            <a:off x="4718050" y="2871788"/>
            <a:ext cx="269875" cy="279400"/>
          </a:xfrm>
          <a:prstGeom prst="line">
            <a:avLst/>
          </a:prstGeom>
          <a:noFill/>
          <a:ln w="7938">
            <a:solidFill>
              <a:srgbClr val="000000"/>
            </a:solidFill>
            <a:miter lim="800000"/>
            <a:headEnd/>
            <a:tailEnd/>
          </a:ln>
          <a:extLst>
            <a:ext uri="{909E8E84-426E-40DD-AFC4-6F175D3DCCD1}">
              <a14:hiddenFill xmlns:a14="http://schemas.microsoft.com/office/drawing/2010/main">
                <a:noFill/>
              </a14:hiddenFill>
            </a:ext>
          </a:extLst>
        </p:spPr>
        <p:txBody>
          <a:bodyPr/>
          <a:lstStyle/>
          <a:p>
            <a:endParaRPr lang="th-TH"/>
          </a:p>
        </p:txBody>
      </p:sp>
      <p:sp>
        <p:nvSpPr>
          <p:cNvPr id="604212" name="Oval 52"/>
          <p:cNvSpPr>
            <a:spLocks noChangeArrowheads="1"/>
          </p:cNvSpPr>
          <p:nvPr/>
        </p:nvSpPr>
        <p:spPr bwMode="auto">
          <a:xfrm>
            <a:off x="3565525" y="3078163"/>
            <a:ext cx="136525" cy="146050"/>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04213" name="Line 53"/>
          <p:cNvSpPr>
            <a:spLocks noChangeShapeType="1"/>
          </p:cNvSpPr>
          <p:nvPr/>
        </p:nvSpPr>
        <p:spPr bwMode="auto">
          <a:xfrm flipV="1">
            <a:off x="2805113" y="2225675"/>
            <a:ext cx="0" cy="373063"/>
          </a:xfrm>
          <a:prstGeom prst="line">
            <a:avLst/>
          </a:prstGeom>
          <a:noFill/>
          <a:ln w="7938">
            <a:solidFill>
              <a:srgbClr val="000000"/>
            </a:solidFill>
            <a:miter lim="800000"/>
            <a:headEnd/>
            <a:tailEnd/>
          </a:ln>
          <a:extLst>
            <a:ext uri="{909E8E84-426E-40DD-AFC4-6F175D3DCCD1}">
              <a14:hiddenFill xmlns:a14="http://schemas.microsoft.com/office/drawing/2010/main">
                <a:noFill/>
              </a14:hiddenFill>
            </a:ext>
          </a:extLst>
        </p:spPr>
        <p:txBody>
          <a:bodyPr/>
          <a:lstStyle/>
          <a:p>
            <a:endParaRPr lang="th-TH"/>
          </a:p>
        </p:txBody>
      </p:sp>
      <p:sp>
        <p:nvSpPr>
          <p:cNvPr id="604214" name="Freeform 54"/>
          <p:cNvSpPr>
            <a:spLocks/>
          </p:cNvSpPr>
          <p:nvPr/>
        </p:nvSpPr>
        <p:spPr bwMode="auto">
          <a:xfrm>
            <a:off x="1987550" y="1592263"/>
            <a:ext cx="1746250" cy="639762"/>
          </a:xfrm>
          <a:custGeom>
            <a:avLst/>
            <a:gdLst>
              <a:gd name="T0" fmla="*/ 280 w 280"/>
              <a:gd name="T1" fmla="*/ 80 h 96"/>
              <a:gd name="T2" fmla="*/ 264 w 280"/>
              <a:gd name="T3" fmla="*/ 96 h 96"/>
              <a:gd name="T4" fmla="*/ 16 w 280"/>
              <a:gd name="T5" fmla="*/ 96 h 96"/>
              <a:gd name="T6" fmla="*/ 0 w 280"/>
              <a:gd name="T7" fmla="*/ 80 h 96"/>
              <a:gd name="T8" fmla="*/ 0 w 280"/>
              <a:gd name="T9" fmla="*/ 16 h 96"/>
              <a:gd name="T10" fmla="*/ 16 w 280"/>
              <a:gd name="T11" fmla="*/ 0 h 96"/>
              <a:gd name="T12" fmla="*/ 264 w 280"/>
              <a:gd name="T13" fmla="*/ 0 h 96"/>
              <a:gd name="T14" fmla="*/ 280 w 280"/>
              <a:gd name="T15" fmla="*/ 16 h 96"/>
              <a:gd name="T16" fmla="*/ 280 w 280"/>
              <a:gd name="T17" fmla="*/ 8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80" h="96">
                <a:moveTo>
                  <a:pt x="280" y="80"/>
                </a:moveTo>
                <a:cubicBezTo>
                  <a:pt x="280" y="88"/>
                  <a:pt x="273" y="96"/>
                  <a:pt x="264" y="96"/>
                </a:cubicBezTo>
                <a:cubicBezTo>
                  <a:pt x="16" y="96"/>
                  <a:pt x="16" y="96"/>
                  <a:pt x="16" y="96"/>
                </a:cubicBezTo>
                <a:cubicBezTo>
                  <a:pt x="7" y="96"/>
                  <a:pt x="0" y="88"/>
                  <a:pt x="0" y="80"/>
                </a:cubicBezTo>
                <a:cubicBezTo>
                  <a:pt x="0" y="16"/>
                  <a:pt x="0" y="16"/>
                  <a:pt x="0" y="16"/>
                </a:cubicBezTo>
                <a:cubicBezTo>
                  <a:pt x="0" y="7"/>
                  <a:pt x="7" y="0"/>
                  <a:pt x="16" y="0"/>
                </a:cubicBezTo>
                <a:cubicBezTo>
                  <a:pt x="264" y="0"/>
                  <a:pt x="264" y="0"/>
                  <a:pt x="264" y="0"/>
                </a:cubicBezTo>
                <a:cubicBezTo>
                  <a:pt x="273" y="0"/>
                  <a:pt x="280" y="7"/>
                  <a:pt x="280" y="16"/>
                </a:cubicBezTo>
                <a:lnTo>
                  <a:pt x="280" y="80"/>
                </a:lnTo>
                <a:close/>
              </a:path>
            </a:pathLst>
          </a:custGeom>
          <a:solidFill>
            <a:srgbClr val="D7E2E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04215" name="Freeform 55"/>
          <p:cNvSpPr>
            <a:spLocks/>
          </p:cNvSpPr>
          <p:nvPr/>
        </p:nvSpPr>
        <p:spPr bwMode="auto">
          <a:xfrm>
            <a:off x="3976688" y="1585913"/>
            <a:ext cx="1839912" cy="639762"/>
          </a:xfrm>
          <a:custGeom>
            <a:avLst/>
            <a:gdLst>
              <a:gd name="T0" fmla="*/ 295 w 295"/>
              <a:gd name="T1" fmla="*/ 80 h 96"/>
              <a:gd name="T2" fmla="*/ 279 w 295"/>
              <a:gd name="T3" fmla="*/ 96 h 96"/>
              <a:gd name="T4" fmla="*/ 16 w 295"/>
              <a:gd name="T5" fmla="*/ 96 h 96"/>
              <a:gd name="T6" fmla="*/ 0 w 295"/>
              <a:gd name="T7" fmla="*/ 80 h 96"/>
              <a:gd name="T8" fmla="*/ 0 w 295"/>
              <a:gd name="T9" fmla="*/ 16 h 96"/>
              <a:gd name="T10" fmla="*/ 16 w 295"/>
              <a:gd name="T11" fmla="*/ 0 h 96"/>
              <a:gd name="T12" fmla="*/ 279 w 295"/>
              <a:gd name="T13" fmla="*/ 0 h 96"/>
              <a:gd name="T14" fmla="*/ 295 w 295"/>
              <a:gd name="T15" fmla="*/ 16 h 96"/>
              <a:gd name="T16" fmla="*/ 295 w 295"/>
              <a:gd name="T17" fmla="*/ 8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5" h="96">
                <a:moveTo>
                  <a:pt x="295" y="80"/>
                </a:moveTo>
                <a:cubicBezTo>
                  <a:pt x="295" y="89"/>
                  <a:pt x="288" y="96"/>
                  <a:pt x="279" y="96"/>
                </a:cubicBezTo>
                <a:cubicBezTo>
                  <a:pt x="16" y="96"/>
                  <a:pt x="16" y="96"/>
                  <a:pt x="16" y="96"/>
                </a:cubicBezTo>
                <a:cubicBezTo>
                  <a:pt x="8" y="96"/>
                  <a:pt x="0" y="89"/>
                  <a:pt x="0" y="80"/>
                </a:cubicBezTo>
                <a:cubicBezTo>
                  <a:pt x="0" y="16"/>
                  <a:pt x="0" y="16"/>
                  <a:pt x="0" y="16"/>
                </a:cubicBezTo>
                <a:cubicBezTo>
                  <a:pt x="0" y="8"/>
                  <a:pt x="8" y="0"/>
                  <a:pt x="16" y="0"/>
                </a:cubicBezTo>
                <a:cubicBezTo>
                  <a:pt x="279" y="0"/>
                  <a:pt x="279" y="0"/>
                  <a:pt x="279" y="0"/>
                </a:cubicBezTo>
                <a:cubicBezTo>
                  <a:pt x="288" y="0"/>
                  <a:pt x="295" y="8"/>
                  <a:pt x="295" y="16"/>
                </a:cubicBezTo>
                <a:lnTo>
                  <a:pt x="295" y="80"/>
                </a:lnTo>
                <a:close/>
              </a:path>
            </a:pathLst>
          </a:custGeom>
          <a:solidFill>
            <a:srgbClr val="D7E2E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04216" name="Freeform 56"/>
          <p:cNvSpPr>
            <a:spLocks/>
          </p:cNvSpPr>
          <p:nvPr/>
        </p:nvSpPr>
        <p:spPr bwMode="auto">
          <a:xfrm>
            <a:off x="4956175" y="2352675"/>
            <a:ext cx="1687513" cy="638175"/>
          </a:xfrm>
          <a:custGeom>
            <a:avLst/>
            <a:gdLst>
              <a:gd name="T0" fmla="*/ 271 w 271"/>
              <a:gd name="T1" fmla="*/ 80 h 96"/>
              <a:gd name="T2" fmla="*/ 255 w 271"/>
              <a:gd name="T3" fmla="*/ 96 h 96"/>
              <a:gd name="T4" fmla="*/ 16 w 271"/>
              <a:gd name="T5" fmla="*/ 96 h 96"/>
              <a:gd name="T6" fmla="*/ 0 w 271"/>
              <a:gd name="T7" fmla="*/ 80 h 96"/>
              <a:gd name="T8" fmla="*/ 0 w 271"/>
              <a:gd name="T9" fmla="*/ 16 h 96"/>
              <a:gd name="T10" fmla="*/ 16 w 271"/>
              <a:gd name="T11" fmla="*/ 0 h 96"/>
              <a:gd name="T12" fmla="*/ 255 w 271"/>
              <a:gd name="T13" fmla="*/ 0 h 96"/>
              <a:gd name="T14" fmla="*/ 271 w 271"/>
              <a:gd name="T15" fmla="*/ 16 h 96"/>
              <a:gd name="T16" fmla="*/ 271 w 271"/>
              <a:gd name="T17" fmla="*/ 8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71" h="96">
                <a:moveTo>
                  <a:pt x="271" y="80"/>
                </a:moveTo>
                <a:cubicBezTo>
                  <a:pt x="271" y="89"/>
                  <a:pt x="264" y="96"/>
                  <a:pt x="255" y="96"/>
                </a:cubicBezTo>
                <a:cubicBezTo>
                  <a:pt x="16" y="96"/>
                  <a:pt x="16" y="96"/>
                  <a:pt x="16" y="96"/>
                </a:cubicBezTo>
                <a:cubicBezTo>
                  <a:pt x="7" y="96"/>
                  <a:pt x="0" y="89"/>
                  <a:pt x="0" y="80"/>
                </a:cubicBezTo>
                <a:cubicBezTo>
                  <a:pt x="0" y="16"/>
                  <a:pt x="0" y="16"/>
                  <a:pt x="0" y="16"/>
                </a:cubicBezTo>
                <a:cubicBezTo>
                  <a:pt x="0" y="8"/>
                  <a:pt x="7" y="0"/>
                  <a:pt x="16" y="0"/>
                </a:cubicBezTo>
                <a:cubicBezTo>
                  <a:pt x="255" y="0"/>
                  <a:pt x="255" y="0"/>
                  <a:pt x="255" y="0"/>
                </a:cubicBezTo>
                <a:cubicBezTo>
                  <a:pt x="264" y="0"/>
                  <a:pt x="271" y="8"/>
                  <a:pt x="271" y="16"/>
                </a:cubicBezTo>
                <a:lnTo>
                  <a:pt x="271" y="80"/>
                </a:lnTo>
                <a:close/>
              </a:path>
            </a:pathLst>
          </a:custGeom>
          <a:solidFill>
            <a:srgbClr val="D7E2E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04217" name="Rectangle 57"/>
          <p:cNvSpPr>
            <a:spLocks noChangeArrowheads="1"/>
          </p:cNvSpPr>
          <p:nvPr/>
        </p:nvSpPr>
        <p:spPr bwMode="auto">
          <a:xfrm>
            <a:off x="2057400" y="1676400"/>
            <a:ext cx="1371600"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nSpc>
                <a:spcPct val="100000"/>
              </a:lnSpc>
              <a:spcBef>
                <a:spcPct val="0"/>
              </a:spcBef>
              <a:buClrTx/>
              <a:buSzTx/>
              <a:buFontTx/>
              <a:buNone/>
            </a:pPr>
            <a:r>
              <a:rPr lang="en-US" sz="1400">
                <a:solidFill>
                  <a:srgbClr val="000000"/>
                </a:solidFill>
                <a:latin typeface="Myriad Pro" pitchFamily="34" charset="0"/>
                <a:cs typeface="Arial" pitchFamily="34" charset="0"/>
              </a:rPr>
              <a:t>Producing the first</a:t>
            </a:r>
            <a:endParaRPr lang="en-US" sz="1400">
              <a:cs typeface="Arial" pitchFamily="34" charset="0"/>
            </a:endParaRPr>
          </a:p>
        </p:txBody>
      </p:sp>
      <p:sp>
        <p:nvSpPr>
          <p:cNvPr id="604218" name="Rectangle 58"/>
          <p:cNvSpPr>
            <a:spLocks noChangeArrowheads="1"/>
          </p:cNvSpPr>
          <p:nvPr/>
        </p:nvSpPr>
        <p:spPr bwMode="auto">
          <a:xfrm>
            <a:off x="2090738" y="1901825"/>
            <a:ext cx="704850" cy="211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nSpc>
                <a:spcPct val="100000"/>
              </a:lnSpc>
              <a:spcBef>
                <a:spcPct val="0"/>
              </a:spcBef>
              <a:buClrTx/>
              <a:buSzTx/>
              <a:buFontTx/>
              <a:buNone/>
            </a:pPr>
            <a:r>
              <a:rPr lang="en-US" sz="1400">
                <a:solidFill>
                  <a:srgbClr val="000000"/>
                </a:solidFill>
                <a:latin typeface="Myriad Pro" pitchFamily="34" charset="0"/>
                <a:cs typeface="Arial" pitchFamily="34" charset="0"/>
              </a:rPr>
              <a:t>20 fish . . .</a:t>
            </a:r>
            <a:endParaRPr lang="en-US" sz="1400">
              <a:cs typeface="Arial" pitchFamily="34" charset="0"/>
            </a:endParaRPr>
          </a:p>
        </p:txBody>
      </p:sp>
      <p:sp>
        <p:nvSpPr>
          <p:cNvPr id="604219" name="Line 59"/>
          <p:cNvSpPr>
            <a:spLocks noChangeShapeType="1"/>
          </p:cNvSpPr>
          <p:nvPr/>
        </p:nvSpPr>
        <p:spPr bwMode="auto">
          <a:xfrm>
            <a:off x="5661025" y="4422775"/>
            <a:ext cx="255588" cy="0"/>
          </a:xfrm>
          <a:prstGeom prst="line">
            <a:avLst/>
          </a:prstGeom>
          <a:noFill/>
          <a:ln w="7938">
            <a:solidFill>
              <a:srgbClr val="000000"/>
            </a:solidFill>
            <a:miter lim="800000"/>
            <a:headEnd/>
            <a:tailEnd/>
          </a:ln>
          <a:extLst>
            <a:ext uri="{909E8E84-426E-40DD-AFC4-6F175D3DCCD1}">
              <a14:hiddenFill xmlns:a14="http://schemas.microsoft.com/office/drawing/2010/main">
                <a:noFill/>
              </a14:hiddenFill>
            </a:ext>
          </a:extLst>
        </p:spPr>
        <p:txBody>
          <a:bodyPr/>
          <a:lstStyle/>
          <a:p>
            <a:endParaRPr lang="th-TH"/>
          </a:p>
        </p:txBody>
      </p:sp>
      <p:sp>
        <p:nvSpPr>
          <p:cNvPr id="604220" name="Freeform 60"/>
          <p:cNvSpPr>
            <a:spLocks/>
          </p:cNvSpPr>
          <p:nvPr/>
        </p:nvSpPr>
        <p:spPr bwMode="auto">
          <a:xfrm>
            <a:off x="5791200" y="3886200"/>
            <a:ext cx="1414463" cy="857250"/>
          </a:xfrm>
          <a:custGeom>
            <a:avLst/>
            <a:gdLst>
              <a:gd name="T0" fmla="*/ 227 w 227"/>
              <a:gd name="T1" fmla="*/ 113 h 129"/>
              <a:gd name="T2" fmla="*/ 211 w 227"/>
              <a:gd name="T3" fmla="*/ 129 h 129"/>
              <a:gd name="T4" fmla="*/ 16 w 227"/>
              <a:gd name="T5" fmla="*/ 129 h 129"/>
              <a:gd name="T6" fmla="*/ 0 w 227"/>
              <a:gd name="T7" fmla="*/ 113 h 129"/>
              <a:gd name="T8" fmla="*/ 0 w 227"/>
              <a:gd name="T9" fmla="*/ 16 h 129"/>
              <a:gd name="T10" fmla="*/ 16 w 227"/>
              <a:gd name="T11" fmla="*/ 0 h 129"/>
              <a:gd name="T12" fmla="*/ 211 w 227"/>
              <a:gd name="T13" fmla="*/ 0 h 129"/>
              <a:gd name="T14" fmla="*/ 227 w 227"/>
              <a:gd name="T15" fmla="*/ 16 h 129"/>
              <a:gd name="T16" fmla="*/ 227 w 227"/>
              <a:gd name="T17" fmla="*/ 113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7" h="129">
                <a:moveTo>
                  <a:pt x="227" y="113"/>
                </a:moveTo>
                <a:cubicBezTo>
                  <a:pt x="227" y="122"/>
                  <a:pt x="220" y="129"/>
                  <a:pt x="211" y="129"/>
                </a:cubicBezTo>
                <a:cubicBezTo>
                  <a:pt x="16" y="129"/>
                  <a:pt x="16" y="129"/>
                  <a:pt x="16" y="129"/>
                </a:cubicBezTo>
                <a:cubicBezTo>
                  <a:pt x="7" y="129"/>
                  <a:pt x="0" y="122"/>
                  <a:pt x="0" y="113"/>
                </a:cubicBezTo>
                <a:cubicBezTo>
                  <a:pt x="0" y="16"/>
                  <a:pt x="0" y="16"/>
                  <a:pt x="0" y="16"/>
                </a:cubicBezTo>
                <a:cubicBezTo>
                  <a:pt x="0" y="8"/>
                  <a:pt x="7" y="0"/>
                  <a:pt x="16" y="0"/>
                </a:cubicBezTo>
                <a:cubicBezTo>
                  <a:pt x="211" y="0"/>
                  <a:pt x="211" y="0"/>
                  <a:pt x="211" y="0"/>
                </a:cubicBezTo>
                <a:cubicBezTo>
                  <a:pt x="220" y="0"/>
                  <a:pt x="227" y="8"/>
                  <a:pt x="227" y="16"/>
                </a:cubicBezTo>
                <a:lnTo>
                  <a:pt x="227" y="113"/>
                </a:lnTo>
                <a:close/>
              </a:path>
            </a:pathLst>
          </a:custGeom>
          <a:solidFill>
            <a:srgbClr val="D7E2E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04221" name="Rectangle 61"/>
          <p:cNvSpPr>
            <a:spLocks noChangeArrowheads="1"/>
          </p:cNvSpPr>
          <p:nvPr/>
        </p:nvSpPr>
        <p:spPr bwMode="auto">
          <a:xfrm>
            <a:off x="5918200" y="3876675"/>
            <a:ext cx="185738" cy="214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nSpc>
                <a:spcPct val="100000"/>
              </a:lnSpc>
              <a:spcBef>
                <a:spcPct val="0"/>
              </a:spcBef>
              <a:buClrTx/>
              <a:buSzTx/>
              <a:buFontTx/>
              <a:buNone/>
            </a:pPr>
            <a:r>
              <a:rPr lang="en-US" sz="1400">
                <a:solidFill>
                  <a:srgbClr val="000000"/>
                </a:solidFill>
                <a:latin typeface="Myriad Pro" pitchFamily="34" charset="0"/>
                <a:cs typeface="Arial" pitchFamily="34" charset="0"/>
              </a:rPr>
              <a:t>. . .</a:t>
            </a:r>
            <a:endParaRPr lang="en-US" sz="1400">
              <a:cs typeface="Arial" pitchFamily="34" charset="0"/>
            </a:endParaRPr>
          </a:p>
        </p:txBody>
      </p:sp>
      <p:sp>
        <p:nvSpPr>
          <p:cNvPr id="604222" name="Rectangle 62"/>
          <p:cNvSpPr>
            <a:spLocks noChangeArrowheads="1"/>
          </p:cNvSpPr>
          <p:nvPr/>
        </p:nvSpPr>
        <p:spPr bwMode="auto">
          <a:xfrm>
            <a:off x="6184900" y="3876675"/>
            <a:ext cx="604838"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nSpc>
                <a:spcPct val="100000"/>
              </a:lnSpc>
              <a:spcBef>
                <a:spcPct val="0"/>
              </a:spcBef>
              <a:buClrTx/>
              <a:buSzTx/>
              <a:buFontTx/>
              <a:buNone/>
            </a:pPr>
            <a:r>
              <a:rPr lang="en-US" sz="1400">
                <a:solidFill>
                  <a:srgbClr val="000000"/>
                </a:solidFill>
                <a:latin typeface="Myriad Pro" pitchFamily="34" charset="0"/>
                <a:cs typeface="Arial" pitchFamily="34" charset="0"/>
              </a:rPr>
              <a:t>requires</a:t>
            </a:r>
            <a:endParaRPr lang="en-US" sz="1400">
              <a:cs typeface="Arial" pitchFamily="34" charset="0"/>
            </a:endParaRPr>
          </a:p>
        </p:txBody>
      </p:sp>
      <p:sp>
        <p:nvSpPr>
          <p:cNvPr id="604223" name="Rectangle 63"/>
          <p:cNvSpPr>
            <a:spLocks noChangeArrowheads="1"/>
          </p:cNvSpPr>
          <p:nvPr/>
        </p:nvSpPr>
        <p:spPr bwMode="auto">
          <a:xfrm>
            <a:off x="6037263" y="4124325"/>
            <a:ext cx="923925"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nSpc>
                <a:spcPct val="100000"/>
              </a:lnSpc>
              <a:spcBef>
                <a:spcPct val="0"/>
              </a:spcBef>
              <a:buClrTx/>
              <a:buSzTx/>
              <a:buFontTx/>
              <a:buNone/>
            </a:pPr>
            <a:r>
              <a:rPr lang="en-US" sz="1400">
                <a:solidFill>
                  <a:srgbClr val="000000"/>
                </a:solidFill>
                <a:latin typeface="Myriad Pro" pitchFamily="34" charset="0"/>
                <a:cs typeface="Arial" pitchFamily="34" charset="0"/>
              </a:rPr>
              <a:t>giving up 25</a:t>
            </a:r>
            <a:endParaRPr lang="en-US" sz="1400">
              <a:cs typeface="Arial" pitchFamily="34" charset="0"/>
            </a:endParaRPr>
          </a:p>
        </p:txBody>
      </p:sp>
      <p:sp>
        <p:nvSpPr>
          <p:cNvPr id="604224" name="Rectangle 64"/>
          <p:cNvSpPr>
            <a:spLocks noChangeArrowheads="1"/>
          </p:cNvSpPr>
          <p:nvPr/>
        </p:nvSpPr>
        <p:spPr bwMode="auto">
          <a:xfrm>
            <a:off x="5918200" y="4381500"/>
            <a:ext cx="1285875"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nSpc>
                <a:spcPct val="100000"/>
              </a:lnSpc>
              <a:spcBef>
                <a:spcPct val="0"/>
              </a:spcBef>
              <a:buClrTx/>
              <a:buSzTx/>
              <a:buFontTx/>
              <a:buNone/>
            </a:pPr>
            <a:r>
              <a:rPr lang="en-US" sz="1400">
                <a:solidFill>
                  <a:srgbClr val="000000"/>
                </a:solidFill>
                <a:latin typeface="Myriad Pro" pitchFamily="34" charset="0"/>
                <a:cs typeface="Arial" pitchFamily="34" charset="0"/>
              </a:rPr>
              <a:t>more coconuts…</a:t>
            </a:r>
            <a:endParaRPr lang="en-US" sz="1400">
              <a:cs typeface="Arial" pitchFamily="34" charset="0"/>
            </a:endParaRPr>
          </a:p>
        </p:txBody>
      </p:sp>
      <p:sp>
        <p:nvSpPr>
          <p:cNvPr id="604225" name="Rectangle 65"/>
          <p:cNvSpPr>
            <a:spLocks noChangeArrowheads="1"/>
          </p:cNvSpPr>
          <p:nvPr/>
        </p:nvSpPr>
        <p:spPr bwMode="auto">
          <a:xfrm>
            <a:off x="4090988" y="1633538"/>
            <a:ext cx="187325" cy="211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nSpc>
                <a:spcPct val="100000"/>
              </a:lnSpc>
              <a:spcBef>
                <a:spcPct val="0"/>
              </a:spcBef>
              <a:buClrTx/>
              <a:buSzTx/>
              <a:buFontTx/>
              <a:buNone/>
            </a:pPr>
            <a:r>
              <a:rPr lang="en-US" sz="1400">
                <a:solidFill>
                  <a:srgbClr val="000000"/>
                </a:solidFill>
                <a:latin typeface="Myriad Pro" pitchFamily="34" charset="0"/>
                <a:cs typeface="Arial" pitchFamily="34" charset="0"/>
              </a:rPr>
              <a:t>. . .</a:t>
            </a:r>
            <a:endParaRPr lang="en-US" sz="1400">
              <a:cs typeface="Arial" pitchFamily="34" charset="0"/>
            </a:endParaRPr>
          </a:p>
        </p:txBody>
      </p:sp>
      <p:sp>
        <p:nvSpPr>
          <p:cNvPr id="604226" name="Rectangle 66"/>
          <p:cNvSpPr>
            <a:spLocks noChangeArrowheads="1"/>
          </p:cNvSpPr>
          <p:nvPr/>
        </p:nvSpPr>
        <p:spPr bwMode="auto">
          <a:xfrm>
            <a:off x="4343400" y="1676400"/>
            <a:ext cx="1109663"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nSpc>
                <a:spcPct val="100000"/>
              </a:lnSpc>
              <a:spcBef>
                <a:spcPct val="0"/>
              </a:spcBef>
              <a:buClrTx/>
              <a:buSzTx/>
              <a:buFontTx/>
              <a:buNone/>
            </a:pPr>
            <a:r>
              <a:rPr lang="en-US" sz="1400">
                <a:solidFill>
                  <a:srgbClr val="000000"/>
                </a:solidFill>
                <a:latin typeface="Myriad Pro" pitchFamily="34" charset="0"/>
                <a:cs typeface="Arial" pitchFamily="34" charset="0"/>
              </a:rPr>
              <a:t>requires giving</a:t>
            </a:r>
            <a:endParaRPr lang="en-US" sz="1400">
              <a:cs typeface="Arial" pitchFamily="34" charset="0"/>
            </a:endParaRPr>
          </a:p>
        </p:txBody>
      </p:sp>
      <p:sp>
        <p:nvSpPr>
          <p:cNvPr id="604227" name="Rectangle 67"/>
          <p:cNvSpPr>
            <a:spLocks noChangeArrowheads="1"/>
          </p:cNvSpPr>
          <p:nvPr/>
        </p:nvSpPr>
        <p:spPr bwMode="auto">
          <a:xfrm>
            <a:off x="4114800" y="1905000"/>
            <a:ext cx="1044575"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nSpc>
                <a:spcPct val="100000"/>
              </a:lnSpc>
              <a:spcBef>
                <a:spcPct val="0"/>
              </a:spcBef>
              <a:buClrTx/>
              <a:buSzTx/>
              <a:buFontTx/>
              <a:buNone/>
            </a:pPr>
            <a:r>
              <a:rPr lang="en-US" sz="1400">
                <a:solidFill>
                  <a:srgbClr val="000000"/>
                </a:solidFill>
                <a:latin typeface="Myriad Pro" pitchFamily="34" charset="0"/>
                <a:cs typeface="Arial" pitchFamily="34" charset="0"/>
              </a:rPr>
              <a:t>up 5 coconuts</a:t>
            </a:r>
            <a:endParaRPr lang="en-US" sz="1400">
              <a:cs typeface="Arial" pitchFamily="34" charset="0"/>
            </a:endParaRPr>
          </a:p>
        </p:txBody>
      </p:sp>
      <p:sp>
        <p:nvSpPr>
          <p:cNvPr id="604228" name="Rectangle 68"/>
          <p:cNvSpPr>
            <a:spLocks noChangeArrowheads="1"/>
          </p:cNvSpPr>
          <p:nvPr/>
        </p:nvSpPr>
        <p:spPr bwMode="auto">
          <a:xfrm>
            <a:off x="5059363" y="2374900"/>
            <a:ext cx="1285875"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nSpc>
                <a:spcPct val="100000"/>
              </a:lnSpc>
              <a:spcBef>
                <a:spcPct val="0"/>
              </a:spcBef>
              <a:buClrTx/>
              <a:buSzTx/>
              <a:buFontTx/>
              <a:buNone/>
            </a:pPr>
            <a:r>
              <a:rPr lang="en-US" sz="1400">
                <a:solidFill>
                  <a:srgbClr val="000000"/>
                </a:solidFill>
                <a:latin typeface="Myriad Pro" pitchFamily="34" charset="0"/>
                <a:cs typeface="Arial" pitchFamily="34" charset="0"/>
              </a:rPr>
              <a:t>But producing 20</a:t>
            </a:r>
            <a:endParaRPr lang="en-US" sz="1400">
              <a:cs typeface="Arial" pitchFamily="34" charset="0"/>
            </a:endParaRPr>
          </a:p>
        </p:txBody>
      </p:sp>
      <p:sp>
        <p:nvSpPr>
          <p:cNvPr id="604229" name="Rectangle 69"/>
          <p:cNvSpPr>
            <a:spLocks noChangeArrowheads="1"/>
          </p:cNvSpPr>
          <p:nvPr/>
        </p:nvSpPr>
        <p:spPr bwMode="auto">
          <a:xfrm>
            <a:off x="5419725" y="2632075"/>
            <a:ext cx="915988"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nSpc>
                <a:spcPct val="100000"/>
              </a:lnSpc>
              <a:spcBef>
                <a:spcPct val="0"/>
              </a:spcBef>
              <a:buClrTx/>
              <a:buSzTx/>
              <a:buFontTx/>
              <a:buNone/>
            </a:pPr>
            <a:r>
              <a:rPr lang="en-US" sz="1400">
                <a:solidFill>
                  <a:srgbClr val="000000"/>
                </a:solidFill>
                <a:latin typeface="Myriad Pro" pitchFamily="34" charset="0"/>
                <a:cs typeface="Arial" pitchFamily="34" charset="0"/>
              </a:rPr>
              <a:t>more fish . . .</a:t>
            </a:r>
            <a:endParaRPr lang="en-US" sz="1400">
              <a:cs typeface="Arial" pitchFamily="34" charset="0"/>
            </a:endParaRPr>
          </a:p>
        </p:txBody>
      </p:sp>
      <p:sp>
        <p:nvSpPr>
          <p:cNvPr id="604230" name="Oval 70"/>
          <p:cNvSpPr>
            <a:spLocks noChangeArrowheads="1"/>
          </p:cNvSpPr>
          <p:nvPr/>
        </p:nvSpPr>
        <p:spPr bwMode="auto">
          <a:xfrm>
            <a:off x="1851025" y="3136900"/>
            <a:ext cx="25400" cy="28575"/>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04231" name="Oval 71"/>
          <p:cNvSpPr>
            <a:spLocks noChangeArrowheads="1"/>
          </p:cNvSpPr>
          <p:nvPr/>
        </p:nvSpPr>
        <p:spPr bwMode="auto">
          <a:xfrm>
            <a:off x="1963738" y="3136900"/>
            <a:ext cx="23812" cy="28575"/>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04232" name="Oval 72"/>
          <p:cNvSpPr>
            <a:spLocks noChangeArrowheads="1"/>
          </p:cNvSpPr>
          <p:nvPr/>
        </p:nvSpPr>
        <p:spPr bwMode="auto">
          <a:xfrm>
            <a:off x="2078038" y="3136900"/>
            <a:ext cx="23812" cy="28575"/>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04233" name="Oval 73"/>
          <p:cNvSpPr>
            <a:spLocks noChangeArrowheads="1"/>
          </p:cNvSpPr>
          <p:nvPr/>
        </p:nvSpPr>
        <p:spPr bwMode="auto">
          <a:xfrm>
            <a:off x="2193925" y="3136900"/>
            <a:ext cx="25400" cy="28575"/>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04234" name="Oval 74"/>
          <p:cNvSpPr>
            <a:spLocks noChangeArrowheads="1"/>
          </p:cNvSpPr>
          <p:nvPr/>
        </p:nvSpPr>
        <p:spPr bwMode="auto">
          <a:xfrm>
            <a:off x="2306638" y="3136900"/>
            <a:ext cx="23812" cy="28575"/>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04235" name="Oval 75"/>
          <p:cNvSpPr>
            <a:spLocks noChangeArrowheads="1"/>
          </p:cNvSpPr>
          <p:nvPr/>
        </p:nvSpPr>
        <p:spPr bwMode="auto">
          <a:xfrm>
            <a:off x="2425700" y="3136900"/>
            <a:ext cx="23813" cy="28575"/>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04236" name="Oval 76"/>
          <p:cNvSpPr>
            <a:spLocks noChangeArrowheads="1"/>
          </p:cNvSpPr>
          <p:nvPr/>
        </p:nvSpPr>
        <p:spPr bwMode="auto">
          <a:xfrm>
            <a:off x="2536825" y="3136900"/>
            <a:ext cx="25400" cy="28575"/>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04237" name="Oval 77"/>
          <p:cNvSpPr>
            <a:spLocks noChangeArrowheads="1"/>
          </p:cNvSpPr>
          <p:nvPr/>
        </p:nvSpPr>
        <p:spPr bwMode="auto">
          <a:xfrm>
            <a:off x="2649538" y="3136900"/>
            <a:ext cx="23812" cy="28575"/>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04238" name="Oval 78"/>
          <p:cNvSpPr>
            <a:spLocks noChangeArrowheads="1"/>
          </p:cNvSpPr>
          <p:nvPr/>
        </p:nvSpPr>
        <p:spPr bwMode="auto">
          <a:xfrm>
            <a:off x="2768600" y="3136900"/>
            <a:ext cx="23813" cy="28575"/>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04239" name="Oval 79"/>
          <p:cNvSpPr>
            <a:spLocks noChangeArrowheads="1"/>
          </p:cNvSpPr>
          <p:nvPr/>
        </p:nvSpPr>
        <p:spPr bwMode="auto">
          <a:xfrm>
            <a:off x="2879725" y="3136900"/>
            <a:ext cx="25400" cy="28575"/>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04240" name="Oval 80"/>
          <p:cNvSpPr>
            <a:spLocks noChangeArrowheads="1"/>
          </p:cNvSpPr>
          <p:nvPr/>
        </p:nvSpPr>
        <p:spPr bwMode="auto">
          <a:xfrm>
            <a:off x="2998788" y="3136900"/>
            <a:ext cx="25400" cy="28575"/>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04241" name="Oval 81"/>
          <p:cNvSpPr>
            <a:spLocks noChangeArrowheads="1"/>
          </p:cNvSpPr>
          <p:nvPr/>
        </p:nvSpPr>
        <p:spPr bwMode="auto">
          <a:xfrm>
            <a:off x="3111500" y="3136900"/>
            <a:ext cx="23813" cy="28575"/>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04242" name="Oval 82"/>
          <p:cNvSpPr>
            <a:spLocks noChangeArrowheads="1"/>
          </p:cNvSpPr>
          <p:nvPr/>
        </p:nvSpPr>
        <p:spPr bwMode="auto">
          <a:xfrm>
            <a:off x="3222625" y="3136900"/>
            <a:ext cx="26988" cy="28575"/>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04243" name="Oval 83"/>
          <p:cNvSpPr>
            <a:spLocks noChangeArrowheads="1"/>
          </p:cNvSpPr>
          <p:nvPr/>
        </p:nvSpPr>
        <p:spPr bwMode="auto">
          <a:xfrm>
            <a:off x="3341688" y="3136900"/>
            <a:ext cx="23812" cy="28575"/>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04244" name="Oval 84"/>
          <p:cNvSpPr>
            <a:spLocks noChangeArrowheads="1"/>
          </p:cNvSpPr>
          <p:nvPr/>
        </p:nvSpPr>
        <p:spPr bwMode="auto">
          <a:xfrm>
            <a:off x="3454400" y="3136900"/>
            <a:ext cx="23813" cy="28575"/>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04245" name="Oval 85"/>
          <p:cNvSpPr>
            <a:spLocks noChangeArrowheads="1"/>
          </p:cNvSpPr>
          <p:nvPr/>
        </p:nvSpPr>
        <p:spPr bwMode="auto">
          <a:xfrm>
            <a:off x="3621088" y="5435600"/>
            <a:ext cx="25400" cy="28575"/>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04246" name="Oval 86"/>
          <p:cNvSpPr>
            <a:spLocks noChangeArrowheads="1"/>
          </p:cNvSpPr>
          <p:nvPr/>
        </p:nvSpPr>
        <p:spPr bwMode="auto">
          <a:xfrm>
            <a:off x="3621088" y="5318125"/>
            <a:ext cx="25400" cy="25400"/>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04247" name="Oval 87"/>
          <p:cNvSpPr>
            <a:spLocks noChangeArrowheads="1"/>
          </p:cNvSpPr>
          <p:nvPr/>
        </p:nvSpPr>
        <p:spPr bwMode="auto">
          <a:xfrm>
            <a:off x="3621088" y="5557838"/>
            <a:ext cx="25400" cy="25400"/>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04248" name="Oval 88"/>
          <p:cNvSpPr>
            <a:spLocks noChangeArrowheads="1"/>
          </p:cNvSpPr>
          <p:nvPr/>
        </p:nvSpPr>
        <p:spPr bwMode="auto">
          <a:xfrm>
            <a:off x="3621088" y="5195888"/>
            <a:ext cx="25400" cy="28575"/>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04249" name="Oval 89"/>
          <p:cNvSpPr>
            <a:spLocks noChangeArrowheads="1"/>
          </p:cNvSpPr>
          <p:nvPr/>
        </p:nvSpPr>
        <p:spPr bwMode="auto">
          <a:xfrm>
            <a:off x="3621088" y="5078413"/>
            <a:ext cx="25400" cy="25400"/>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04250" name="Oval 90"/>
          <p:cNvSpPr>
            <a:spLocks noChangeArrowheads="1"/>
          </p:cNvSpPr>
          <p:nvPr/>
        </p:nvSpPr>
        <p:spPr bwMode="auto">
          <a:xfrm>
            <a:off x="3621088" y="4956175"/>
            <a:ext cx="25400" cy="28575"/>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04251" name="Oval 91"/>
          <p:cNvSpPr>
            <a:spLocks noChangeArrowheads="1"/>
          </p:cNvSpPr>
          <p:nvPr/>
        </p:nvSpPr>
        <p:spPr bwMode="auto">
          <a:xfrm>
            <a:off x="3621088" y="4838700"/>
            <a:ext cx="25400" cy="25400"/>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04252" name="Oval 92"/>
          <p:cNvSpPr>
            <a:spLocks noChangeArrowheads="1"/>
          </p:cNvSpPr>
          <p:nvPr/>
        </p:nvSpPr>
        <p:spPr bwMode="auto">
          <a:xfrm>
            <a:off x="3621088" y="4716463"/>
            <a:ext cx="25400" cy="28575"/>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04253" name="Oval 93"/>
          <p:cNvSpPr>
            <a:spLocks noChangeArrowheads="1"/>
          </p:cNvSpPr>
          <p:nvPr/>
        </p:nvSpPr>
        <p:spPr bwMode="auto">
          <a:xfrm>
            <a:off x="3621088" y="4598988"/>
            <a:ext cx="25400" cy="25400"/>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04254" name="Oval 94"/>
          <p:cNvSpPr>
            <a:spLocks noChangeArrowheads="1"/>
          </p:cNvSpPr>
          <p:nvPr/>
        </p:nvSpPr>
        <p:spPr bwMode="auto">
          <a:xfrm>
            <a:off x="3621088" y="4476750"/>
            <a:ext cx="25400" cy="28575"/>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04255" name="Oval 95"/>
          <p:cNvSpPr>
            <a:spLocks noChangeArrowheads="1"/>
          </p:cNvSpPr>
          <p:nvPr/>
        </p:nvSpPr>
        <p:spPr bwMode="auto">
          <a:xfrm>
            <a:off x="3621088" y="4364038"/>
            <a:ext cx="25400" cy="28575"/>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04256" name="Oval 96"/>
          <p:cNvSpPr>
            <a:spLocks noChangeArrowheads="1"/>
          </p:cNvSpPr>
          <p:nvPr/>
        </p:nvSpPr>
        <p:spPr bwMode="auto">
          <a:xfrm>
            <a:off x="3621088" y="4246563"/>
            <a:ext cx="25400" cy="25400"/>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04257" name="Oval 97"/>
          <p:cNvSpPr>
            <a:spLocks noChangeArrowheads="1"/>
          </p:cNvSpPr>
          <p:nvPr/>
        </p:nvSpPr>
        <p:spPr bwMode="auto">
          <a:xfrm>
            <a:off x="3621088" y="4124325"/>
            <a:ext cx="25400" cy="25400"/>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04258" name="Oval 98"/>
          <p:cNvSpPr>
            <a:spLocks noChangeArrowheads="1"/>
          </p:cNvSpPr>
          <p:nvPr/>
        </p:nvSpPr>
        <p:spPr bwMode="auto">
          <a:xfrm>
            <a:off x="3621088" y="4003675"/>
            <a:ext cx="25400" cy="26988"/>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04259" name="Oval 99"/>
          <p:cNvSpPr>
            <a:spLocks noChangeArrowheads="1"/>
          </p:cNvSpPr>
          <p:nvPr/>
        </p:nvSpPr>
        <p:spPr bwMode="auto">
          <a:xfrm>
            <a:off x="3621088" y="3884613"/>
            <a:ext cx="25400" cy="25400"/>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04260" name="Oval 100"/>
          <p:cNvSpPr>
            <a:spLocks noChangeArrowheads="1"/>
          </p:cNvSpPr>
          <p:nvPr/>
        </p:nvSpPr>
        <p:spPr bwMode="auto">
          <a:xfrm>
            <a:off x="3621088" y="3763963"/>
            <a:ext cx="25400" cy="26987"/>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04261" name="Oval 101"/>
          <p:cNvSpPr>
            <a:spLocks noChangeArrowheads="1"/>
          </p:cNvSpPr>
          <p:nvPr/>
        </p:nvSpPr>
        <p:spPr bwMode="auto">
          <a:xfrm>
            <a:off x="3621088" y="3644900"/>
            <a:ext cx="25400" cy="25400"/>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04262" name="Oval 102"/>
          <p:cNvSpPr>
            <a:spLocks noChangeArrowheads="1"/>
          </p:cNvSpPr>
          <p:nvPr/>
        </p:nvSpPr>
        <p:spPr bwMode="auto">
          <a:xfrm>
            <a:off x="3621088" y="3524250"/>
            <a:ext cx="25400" cy="26988"/>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04263" name="Oval 103"/>
          <p:cNvSpPr>
            <a:spLocks noChangeArrowheads="1"/>
          </p:cNvSpPr>
          <p:nvPr/>
        </p:nvSpPr>
        <p:spPr bwMode="auto">
          <a:xfrm>
            <a:off x="3621088" y="3405188"/>
            <a:ext cx="25400" cy="25400"/>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04264" name="Oval 104"/>
          <p:cNvSpPr>
            <a:spLocks noChangeArrowheads="1"/>
          </p:cNvSpPr>
          <p:nvPr/>
        </p:nvSpPr>
        <p:spPr bwMode="auto">
          <a:xfrm>
            <a:off x="3621088" y="3284538"/>
            <a:ext cx="25400" cy="26987"/>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04265" name="Rectangle 105"/>
          <p:cNvSpPr>
            <a:spLocks noChangeArrowheads="1"/>
          </p:cNvSpPr>
          <p:nvPr/>
        </p:nvSpPr>
        <p:spPr bwMode="auto">
          <a:xfrm>
            <a:off x="762000" y="914400"/>
            <a:ext cx="1550988"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nSpc>
                <a:spcPct val="100000"/>
              </a:lnSpc>
              <a:spcBef>
                <a:spcPct val="0"/>
              </a:spcBef>
              <a:buClrTx/>
              <a:buSzTx/>
              <a:buFontTx/>
              <a:buNone/>
            </a:pPr>
            <a:r>
              <a:rPr lang="en-US" sz="1400">
                <a:solidFill>
                  <a:srgbClr val="000000"/>
                </a:solidFill>
                <a:latin typeface="Myriad Pro" pitchFamily="34" charset="0"/>
                <a:cs typeface="Arial" pitchFamily="34" charset="0"/>
              </a:rPr>
              <a:t>Quantity of coconuts</a:t>
            </a:r>
            <a:endParaRPr lang="en-US" sz="1400">
              <a:cs typeface="Arial" pitchFamily="34" charset="0"/>
            </a:endParaRPr>
          </a:p>
        </p:txBody>
      </p:sp>
      <p:sp>
        <p:nvSpPr>
          <p:cNvPr id="604266" name="Rectangle 106"/>
          <p:cNvSpPr>
            <a:spLocks noChangeArrowheads="1"/>
          </p:cNvSpPr>
          <p:nvPr/>
        </p:nvSpPr>
        <p:spPr bwMode="auto">
          <a:xfrm>
            <a:off x="6858000" y="6172200"/>
            <a:ext cx="1135063"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nSpc>
                <a:spcPct val="100000"/>
              </a:lnSpc>
              <a:spcBef>
                <a:spcPct val="0"/>
              </a:spcBef>
              <a:buClrTx/>
              <a:buSzTx/>
              <a:buFontTx/>
              <a:buNone/>
            </a:pPr>
            <a:r>
              <a:rPr lang="en-US" sz="1400">
                <a:solidFill>
                  <a:srgbClr val="000000"/>
                </a:solidFill>
                <a:latin typeface="Myriad Pro" pitchFamily="34" charset="0"/>
                <a:cs typeface="Arial" pitchFamily="34" charset="0"/>
              </a:rPr>
              <a:t>Quantity of fish</a:t>
            </a:r>
            <a:endParaRPr lang="en-US" sz="1400">
              <a:cs typeface="Arial" pitchFamily="34" charset="0"/>
            </a:endParaRPr>
          </a:p>
        </p:txBody>
      </p:sp>
    </p:spTree>
    <p:extLst>
      <p:ext uri="{BB962C8B-B14F-4D97-AF65-F5344CB8AC3E}">
        <p14:creationId xmlns:p14="http://schemas.microsoft.com/office/powerpoint/2010/main" val="760549535"/>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2"/>
          <p:cNvSpPr>
            <a:spLocks noGrp="1" noChangeArrowheads="1"/>
          </p:cNvSpPr>
          <p:nvPr>
            <p:ph type="title"/>
          </p:nvPr>
        </p:nvSpPr>
        <p:spPr>
          <a:xfrm>
            <a:off x="251520" y="689315"/>
            <a:ext cx="8229600" cy="1066800"/>
          </a:xfrm>
        </p:spPr>
        <p:txBody>
          <a:bodyPr>
            <a:normAutofit/>
          </a:bodyPr>
          <a:lstStyle/>
          <a:p>
            <a:r>
              <a:rPr lang="en-US" dirty="0" smtClean="0"/>
              <a:t>A </a:t>
            </a:r>
            <a:r>
              <a:rPr lang="en-US" dirty="0"/>
              <a:t>Production Possibilities Boundary</a:t>
            </a:r>
          </a:p>
        </p:txBody>
      </p:sp>
      <p:pic>
        <p:nvPicPr>
          <p:cNvPr id="62467" name="Picture 3" descr="fig01_0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09800" y="1752600"/>
            <a:ext cx="4598988" cy="46529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68752082"/>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5188" name="Rectangle 4"/>
          <p:cNvSpPr>
            <a:spLocks noGrp="1" noRot="1" noChangeArrowheads="1"/>
          </p:cNvSpPr>
          <p:nvPr>
            <p:ph type="title"/>
          </p:nvPr>
        </p:nvSpPr>
        <p:spPr>
          <a:xfrm>
            <a:off x="534988" y="122238"/>
            <a:ext cx="8229600" cy="1143000"/>
          </a:xfrm>
        </p:spPr>
        <p:txBody>
          <a:bodyPr/>
          <a:lstStyle/>
          <a:p>
            <a:pPr algn="l"/>
            <a:r>
              <a:rPr lang="en-US" dirty="0" smtClean="0"/>
              <a:t>Economic Growth</a:t>
            </a:r>
            <a:endParaRPr lang="en-US" b="0" dirty="0" smtClean="0"/>
          </a:p>
        </p:txBody>
      </p:sp>
      <p:sp>
        <p:nvSpPr>
          <p:cNvPr id="605192" name="Text Box 8"/>
          <p:cNvSpPr txBox="1">
            <a:spLocks noChangeArrowheads="1"/>
          </p:cNvSpPr>
          <p:nvPr/>
        </p:nvSpPr>
        <p:spPr bwMode="auto">
          <a:xfrm>
            <a:off x="4870255" y="4295464"/>
            <a:ext cx="4191000" cy="923330"/>
          </a:xfrm>
          <a:prstGeom prst="rect">
            <a:avLst/>
          </a:prstGeom>
          <a:solidFill>
            <a:schemeClr val="hlink"/>
          </a:solidFill>
          <a:ln w="9525" algn="ctr">
            <a:solidFill>
              <a:schemeClr val="tx1"/>
            </a:solidFill>
            <a:miter lim="800000"/>
            <a:headEnd/>
            <a:tailEnd type="none" w="med" len="lg"/>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1588" indent="-1588" eaLnBrk="0" hangingPunct="0">
              <a:defRPr sz="2000">
                <a:solidFill>
                  <a:schemeClr val="tx1"/>
                </a:solidFill>
                <a:latin typeface="Arial" pitchFamily="34" charset="0"/>
              </a:defRPr>
            </a:lvl1pPr>
            <a:lvl2pPr eaLnBrk="0" hangingPunct="0">
              <a:defRPr sz="2000">
                <a:solidFill>
                  <a:schemeClr val="tx1"/>
                </a:solidFill>
                <a:latin typeface="Arial" pitchFamily="34" charset="0"/>
              </a:defRPr>
            </a:lvl2pPr>
            <a:lvl3pPr eaLnBrk="0" hangingPunct="0">
              <a:defRPr sz="2000">
                <a:solidFill>
                  <a:schemeClr val="tx1"/>
                </a:solidFill>
                <a:latin typeface="Arial" pitchFamily="34" charset="0"/>
              </a:defRPr>
            </a:lvl3pPr>
            <a:lvl4pPr eaLnBrk="0" hangingPunct="0">
              <a:defRPr sz="2000">
                <a:solidFill>
                  <a:schemeClr val="tx1"/>
                </a:solidFill>
                <a:latin typeface="Arial" pitchFamily="34" charset="0"/>
              </a:defRPr>
            </a:lvl4pPr>
            <a:lvl5pPr eaLnBrk="0" hangingPunct="0">
              <a:defRPr sz="2000">
                <a:solidFill>
                  <a:schemeClr val="tx1"/>
                </a:solidFill>
                <a:latin typeface="Arial" pitchFamily="34" charset="0"/>
              </a:defRPr>
            </a:lvl5pPr>
            <a:lvl6pPr eaLnBrk="0" fontAlgn="base" hangingPunct="0">
              <a:lnSpc>
                <a:spcPct val="80000"/>
              </a:lnSpc>
              <a:spcBef>
                <a:spcPct val="50000"/>
              </a:spcBef>
              <a:spcAft>
                <a:spcPct val="0"/>
              </a:spcAft>
              <a:buClr>
                <a:schemeClr val="hlink"/>
              </a:buClr>
              <a:buSzPct val="70000"/>
              <a:buFont typeface="Wingdings" pitchFamily="2" charset="2"/>
              <a:defRPr sz="2000">
                <a:solidFill>
                  <a:schemeClr val="tx1"/>
                </a:solidFill>
                <a:latin typeface="Arial" pitchFamily="34" charset="0"/>
              </a:defRPr>
            </a:lvl6pPr>
            <a:lvl7pPr eaLnBrk="0" fontAlgn="base" hangingPunct="0">
              <a:lnSpc>
                <a:spcPct val="80000"/>
              </a:lnSpc>
              <a:spcBef>
                <a:spcPct val="50000"/>
              </a:spcBef>
              <a:spcAft>
                <a:spcPct val="0"/>
              </a:spcAft>
              <a:buClr>
                <a:schemeClr val="hlink"/>
              </a:buClr>
              <a:buSzPct val="70000"/>
              <a:buFont typeface="Wingdings" pitchFamily="2" charset="2"/>
              <a:defRPr sz="2000">
                <a:solidFill>
                  <a:schemeClr val="tx1"/>
                </a:solidFill>
                <a:latin typeface="Arial" pitchFamily="34" charset="0"/>
              </a:defRPr>
            </a:lvl7pPr>
            <a:lvl8pPr eaLnBrk="0" fontAlgn="base" hangingPunct="0">
              <a:lnSpc>
                <a:spcPct val="80000"/>
              </a:lnSpc>
              <a:spcBef>
                <a:spcPct val="50000"/>
              </a:spcBef>
              <a:spcAft>
                <a:spcPct val="0"/>
              </a:spcAft>
              <a:buClr>
                <a:schemeClr val="hlink"/>
              </a:buClr>
              <a:buSzPct val="70000"/>
              <a:buFont typeface="Wingdings" pitchFamily="2" charset="2"/>
              <a:defRPr sz="2000">
                <a:solidFill>
                  <a:schemeClr val="tx1"/>
                </a:solidFill>
                <a:latin typeface="Arial" pitchFamily="34" charset="0"/>
              </a:defRPr>
            </a:lvl8pPr>
            <a:lvl9pPr eaLnBrk="0" fontAlgn="base" hangingPunct="0">
              <a:lnSpc>
                <a:spcPct val="80000"/>
              </a:lnSpc>
              <a:spcBef>
                <a:spcPct val="50000"/>
              </a:spcBef>
              <a:spcAft>
                <a:spcPct val="0"/>
              </a:spcAft>
              <a:buClr>
                <a:schemeClr val="hlink"/>
              </a:buClr>
              <a:buSzPct val="70000"/>
              <a:buFont typeface="Wingdings" pitchFamily="2" charset="2"/>
              <a:defRPr sz="2000">
                <a:solidFill>
                  <a:schemeClr val="tx1"/>
                </a:solidFill>
                <a:latin typeface="Arial" pitchFamily="34" charset="0"/>
              </a:defRPr>
            </a:lvl9pPr>
          </a:lstStyle>
          <a:p>
            <a:pPr eaLnBrk="1" hangingPunct="1"/>
            <a:r>
              <a:rPr lang="en-US" sz="1800">
                <a:latin typeface="Tahoma" pitchFamily="34" charset="0"/>
              </a:rPr>
              <a:t>Economic growth results in an </a:t>
            </a:r>
            <a:r>
              <a:rPr lang="en-US" sz="1800" i="1">
                <a:latin typeface="Tahoma" pitchFamily="34" charset="0"/>
              </a:rPr>
              <a:t>outward shift </a:t>
            </a:r>
            <a:r>
              <a:rPr lang="en-US" sz="1800">
                <a:latin typeface="Tahoma" pitchFamily="34" charset="0"/>
              </a:rPr>
              <a:t>of the PPF because production possibilities are expanded.</a:t>
            </a:r>
          </a:p>
        </p:txBody>
      </p:sp>
      <p:sp>
        <p:nvSpPr>
          <p:cNvPr id="605193" name="Text Box 9"/>
          <p:cNvSpPr txBox="1">
            <a:spLocks noChangeArrowheads="1"/>
          </p:cNvSpPr>
          <p:nvPr/>
        </p:nvSpPr>
        <p:spPr bwMode="auto">
          <a:xfrm>
            <a:off x="4762500" y="2491581"/>
            <a:ext cx="4191000" cy="813594"/>
          </a:xfrm>
          <a:prstGeom prst="rect">
            <a:avLst/>
          </a:prstGeom>
          <a:solidFill>
            <a:schemeClr val="hlink"/>
          </a:solidFill>
          <a:ln w="9525" algn="ctr">
            <a:solidFill>
              <a:schemeClr val="tx1"/>
            </a:solidFill>
            <a:miter lim="800000"/>
            <a:headEnd/>
            <a:tailEnd type="none" w="med" len="lg"/>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1588" indent="-1588" eaLnBrk="0" hangingPunct="0">
              <a:defRPr sz="2000">
                <a:solidFill>
                  <a:schemeClr val="tx1"/>
                </a:solidFill>
                <a:latin typeface="Arial" pitchFamily="34" charset="0"/>
              </a:defRPr>
            </a:lvl1pPr>
            <a:lvl2pPr eaLnBrk="0" hangingPunct="0">
              <a:defRPr sz="2000">
                <a:solidFill>
                  <a:schemeClr val="tx1"/>
                </a:solidFill>
                <a:latin typeface="Arial" pitchFamily="34" charset="0"/>
              </a:defRPr>
            </a:lvl2pPr>
            <a:lvl3pPr eaLnBrk="0" hangingPunct="0">
              <a:defRPr sz="2000">
                <a:solidFill>
                  <a:schemeClr val="tx1"/>
                </a:solidFill>
                <a:latin typeface="Arial" pitchFamily="34" charset="0"/>
              </a:defRPr>
            </a:lvl3pPr>
            <a:lvl4pPr eaLnBrk="0" hangingPunct="0">
              <a:defRPr sz="2000">
                <a:solidFill>
                  <a:schemeClr val="tx1"/>
                </a:solidFill>
                <a:latin typeface="Arial" pitchFamily="34" charset="0"/>
              </a:defRPr>
            </a:lvl4pPr>
            <a:lvl5pPr eaLnBrk="0" hangingPunct="0">
              <a:defRPr sz="2000">
                <a:solidFill>
                  <a:schemeClr val="tx1"/>
                </a:solidFill>
                <a:latin typeface="Arial" pitchFamily="34" charset="0"/>
              </a:defRPr>
            </a:lvl5pPr>
            <a:lvl6pPr eaLnBrk="0" fontAlgn="base" hangingPunct="0">
              <a:lnSpc>
                <a:spcPct val="80000"/>
              </a:lnSpc>
              <a:spcBef>
                <a:spcPct val="50000"/>
              </a:spcBef>
              <a:spcAft>
                <a:spcPct val="0"/>
              </a:spcAft>
              <a:buClr>
                <a:schemeClr val="hlink"/>
              </a:buClr>
              <a:buSzPct val="70000"/>
              <a:buFont typeface="Wingdings" pitchFamily="2" charset="2"/>
              <a:defRPr sz="2000">
                <a:solidFill>
                  <a:schemeClr val="tx1"/>
                </a:solidFill>
                <a:latin typeface="Arial" pitchFamily="34" charset="0"/>
              </a:defRPr>
            </a:lvl6pPr>
            <a:lvl7pPr eaLnBrk="0" fontAlgn="base" hangingPunct="0">
              <a:lnSpc>
                <a:spcPct val="80000"/>
              </a:lnSpc>
              <a:spcBef>
                <a:spcPct val="50000"/>
              </a:spcBef>
              <a:spcAft>
                <a:spcPct val="0"/>
              </a:spcAft>
              <a:buClr>
                <a:schemeClr val="hlink"/>
              </a:buClr>
              <a:buSzPct val="70000"/>
              <a:buFont typeface="Wingdings" pitchFamily="2" charset="2"/>
              <a:defRPr sz="2000">
                <a:solidFill>
                  <a:schemeClr val="tx1"/>
                </a:solidFill>
                <a:latin typeface="Arial" pitchFamily="34" charset="0"/>
              </a:defRPr>
            </a:lvl7pPr>
            <a:lvl8pPr eaLnBrk="0" fontAlgn="base" hangingPunct="0">
              <a:lnSpc>
                <a:spcPct val="80000"/>
              </a:lnSpc>
              <a:spcBef>
                <a:spcPct val="50000"/>
              </a:spcBef>
              <a:spcAft>
                <a:spcPct val="0"/>
              </a:spcAft>
              <a:buClr>
                <a:schemeClr val="hlink"/>
              </a:buClr>
              <a:buSzPct val="70000"/>
              <a:buFont typeface="Wingdings" pitchFamily="2" charset="2"/>
              <a:defRPr sz="2000">
                <a:solidFill>
                  <a:schemeClr val="tx1"/>
                </a:solidFill>
                <a:latin typeface="Arial" pitchFamily="34" charset="0"/>
              </a:defRPr>
            </a:lvl8pPr>
            <a:lvl9pPr eaLnBrk="0" fontAlgn="base" hangingPunct="0">
              <a:lnSpc>
                <a:spcPct val="80000"/>
              </a:lnSpc>
              <a:spcBef>
                <a:spcPct val="50000"/>
              </a:spcBef>
              <a:spcAft>
                <a:spcPct val="0"/>
              </a:spcAft>
              <a:buClr>
                <a:schemeClr val="hlink"/>
              </a:buClr>
              <a:buSzPct val="70000"/>
              <a:buFont typeface="Wingdings" pitchFamily="2" charset="2"/>
              <a:defRPr sz="2000">
                <a:solidFill>
                  <a:schemeClr val="tx1"/>
                </a:solidFill>
                <a:latin typeface="Arial" pitchFamily="34" charset="0"/>
              </a:defRPr>
            </a:lvl9pPr>
          </a:lstStyle>
          <a:p>
            <a:pPr eaLnBrk="1" hangingPunct="1"/>
            <a:r>
              <a:rPr lang="en-US" dirty="0">
                <a:latin typeface="Tahoma" pitchFamily="34" charset="0"/>
              </a:rPr>
              <a:t>The economy can now produce more of everything.</a:t>
            </a:r>
          </a:p>
          <a:p>
            <a:pPr eaLnBrk="1" hangingPunct="1"/>
            <a:endParaRPr lang="en-US" dirty="0">
              <a:latin typeface="Tahoma" pitchFamily="34" charset="0"/>
            </a:endParaRPr>
          </a:p>
        </p:txBody>
      </p:sp>
      <p:sp>
        <p:nvSpPr>
          <p:cNvPr id="605194" name="Text Box 10"/>
          <p:cNvSpPr txBox="1">
            <a:spLocks noChangeArrowheads="1"/>
          </p:cNvSpPr>
          <p:nvPr/>
        </p:nvSpPr>
        <p:spPr bwMode="auto">
          <a:xfrm>
            <a:off x="2676872" y="1047410"/>
            <a:ext cx="4191000" cy="1270000"/>
          </a:xfrm>
          <a:prstGeom prst="rect">
            <a:avLst/>
          </a:prstGeom>
          <a:solidFill>
            <a:schemeClr val="hlink"/>
          </a:solidFill>
          <a:ln w="9525" algn="ctr">
            <a:solidFill>
              <a:schemeClr val="tx1"/>
            </a:solidFill>
            <a:miter lim="800000"/>
            <a:headEnd/>
            <a:tailEnd type="none" w="med" len="lg"/>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1588" indent="-1588" eaLnBrk="0" hangingPunct="0">
              <a:defRPr sz="2000">
                <a:solidFill>
                  <a:schemeClr val="tx1"/>
                </a:solidFill>
                <a:latin typeface="Arial" pitchFamily="34" charset="0"/>
              </a:defRPr>
            </a:lvl1pPr>
            <a:lvl2pPr eaLnBrk="0" hangingPunct="0">
              <a:defRPr sz="2000">
                <a:solidFill>
                  <a:schemeClr val="tx1"/>
                </a:solidFill>
                <a:latin typeface="Arial" pitchFamily="34" charset="0"/>
              </a:defRPr>
            </a:lvl2pPr>
            <a:lvl3pPr eaLnBrk="0" hangingPunct="0">
              <a:defRPr sz="2000">
                <a:solidFill>
                  <a:schemeClr val="tx1"/>
                </a:solidFill>
                <a:latin typeface="Arial" pitchFamily="34" charset="0"/>
              </a:defRPr>
            </a:lvl3pPr>
            <a:lvl4pPr eaLnBrk="0" hangingPunct="0">
              <a:defRPr sz="2000">
                <a:solidFill>
                  <a:schemeClr val="tx1"/>
                </a:solidFill>
                <a:latin typeface="Arial" pitchFamily="34" charset="0"/>
              </a:defRPr>
            </a:lvl4pPr>
            <a:lvl5pPr eaLnBrk="0" hangingPunct="0">
              <a:defRPr sz="2000">
                <a:solidFill>
                  <a:schemeClr val="tx1"/>
                </a:solidFill>
                <a:latin typeface="Arial" pitchFamily="34" charset="0"/>
              </a:defRPr>
            </a:lvl5pPr>
            <a:lvl6pPr eaLnBrk="0" fontAlgn="base" hangingPunct="0">
              <a:lnSpc>
                <a:spcPct val="80000"/>
              </a:lnSpc>
              <a:spcBef>
                <a:spcPct val="50000"/>
              </a:spcBef>
              <a:spcAft>
                <a:spcPct val="0"/>
              </a:spcAft>
              <a:buClr>
                <a:schemeClr val="hlink"/>
              </a:buClr>
              <a:buSzPct val="70000"/>
              <a:buFont typeface="Wingdings" pitchFamily="2" charset="2"/>
              <a:defRPr sz="2000">
                <a:solidFill>
                  <a:schemeClr val="tx1"/>
                </a:solidFill>
                <a:latin typeface="Arial" pitchFamily="34" charset="0"/>
              </a:defRPr>
            </a:lvl6pPr>
            <a:lvl7pPr eaLnBrk="0" fontAlgn="base" hangingPunct="0">
              <a:lnSpc>
                <a:spcPct val="80000"/>
              </a:lnSpc>
              <a:spcBef>
                <a:spcPct val="50000"/>
              </a:spcBef>
              <a:spcAft>
                <a:spcPct val="0"/>
              </a:spcAft>
              <a:buClr>
                <a:schemeClr val="hlink"/>
              </a:buClr>
              <a:buSzPct val="70000"/>
              <a:buFont typeface="Wingdings" pitchFamily="2" charset="2"/>
              <a:defRPr sz="2000">
                <a:solidFill>
                  <a:schemeClr val="tx1"/>
                </a:solidFill>
                <a:latin typeface="Arial" pitchFamily="34" charset="0"/>
              </a:defRPr>
            </a:lvl7pPr>
            <a:lvl8pPr eaLnBrk="0" fontAlgn="base" hangingPunct="0">
              <a:lnSpc>
                <a:spcPct val="80000"/>
              </a:lnSpc>
              <a:spcBef>
                <a:spcPct val="50000"/>
              </a:spcBef>
              <a:spcAft>
                <a:spcPct val="0"/>
              </a:spcAft>
              <a:buClr>
                <a:schemeClr val="hlink"/>
              </a:buClr>
              <a:buSzPct val="70000"/>
              <a:buFont typeface="Wingdings" pitchFamily="2" charset="2"/>
              <a:defRPr sz="2000">
                <a:solidFill>
                  <a:schemeClr val="tx1"/>
                </a:solidFill>
                <a:latin typeface="Arial" pitchFamily="34" charset="0"/>
              </a:defRPr>
            </a:lvl8pPr>
            <a:lvl9pPr eaLnBrk="0" fontAlgn="base" hangingPunct="0">
              <a:lnSpc>
                <a:spcPct val="80000"/>
              </a:lnSpc>
              <a:spcBef>
                <a:spcPct val="50000"/>
              </a:spcBef>
              <a:spcAft>
                <a:spcPct val="0"/>
              </a:spcAft>
              <a:buClr>
                <a:schemeClr val="hlink"/>
              </a:buClr>
              <a:buSzPct val="70000"/>
              <a:buFont typeface="Wingdings" pitchFamily="2" charset="2"/>
              <a:defRPr sz="2000">
                <a:solidFill>
                  <a:schemeClr val="tx1"/>
                </a:solidFill>
                <a:latin typeface="Arial" pitchFamily="34" charset="0"/>
              </a:defRPr>
            </a:lvl9pPr>
          </a:lstStyle>
          <a:p>
            <a:pPr eaLnBrk="1" hangingPunct="1"/>
            <a:r>
              <a:rPr lang="en-US" sz="1800" dirty="0">
                <a:latin typeface="Tahoma" pitchFamily="34" charset="0"/>
              </a:rPr>
              <a:t>Production is initially at point </a:t>
            </a:r>
            <a:r>
              <a:rPr lang="en-US" sz="1800" i="1" dirty="0">
                <a:latin typeface="Tahoma" pitchFamily="34" charset="0"/>
              </a:rPr>
              <a:t>A </a:t>
            </a:r>
            <a:r>
              <a:rPr lang="en-US" sz="1800" dirty="0">
                <a:latin typeface="Tahoma" pitchFamily="34" charset="0"/>
              </a:rPr>
              <a:t>(20 fish and 25 coconuts), </a:t>
            </a:r>
            <a:r>
              <a:rPr lang="en-US" sz="1800" dirty="0">
                <a:latin typeface="Tahoma" pitchFamily="34" charset="0"/>
                <a:sym typeface="Wingdings" pitchFamily="2" charset="2"/>
              </a:rPr>
              <a:t> </a:t>
            </a:r>
            <a:r>
              <a:rPr lang="en-US" sz="1800" dirty="0">
                <a:latin typeface="Tahoma" pitchFamily="34" charset="0"/>
              </a:rPr>
              <a:t>it can move to point </a:t>
            </a:r>
            <a:r>
              <a:rPr lang="en-US" sz="1800" i="1" dirty="0">
                <a:latin typeface="Tahoma" pitchFamily="34" charset="0"/>
              </a:rPr>
              <a:t>E </a:t>
            </a:r>
            <a:r>
              <a:rPr lang="en-US" sz="1800" dirty="0">
                <a:latin typeface="Tahoma" pitchFamily="34" charset="0"/>
              </a:rPr>
              <a:t>(25 fish and 30 coconuts).</a:t>
            </a:r>
          </a:p>
        </p:txBody>
      </p:sp>
      <p:sp>
        <p:nvSpPr>
          <p:cNvPr id="605195" name="Rectangle 11"/>
          <p:cNvSpPr>
            <a:spLocks noChangeArrowheads="1"/>
          </p:cNvSpPr>
          <p:nvPr/>
        </p:nvSpPr>
        <p:spPr bwMode="auto">
          <a:xfrm>
            <a:off x="2998788" y="2790825"/>
            <a:ext cx="109537" cy="211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nSpc>
                <a:spcPct val="100000"/>
              </a:lnSpc>
              <a:spcBef>
                <a:spcPct val="0"/>
              </a:spcBef>
              <a:buClrTx/>
              <a:buSzTx/>
              <a:buFontTx/>
              <a:buNone/>
            </a:pPr>
            <a:r>
              <a:rPr lang="en-US" sz="1400">
                <a:solidFill>
                  <a:srgbClr val="000000"/>
                </a:solidFill>
                <a:latin typeface="Myriad Pro" pitchFamily="34" charset="0"/>
                <a:cs typeface="Arial" pitchFamily="34" charset="0"/>
              </a:rPr>
              <a:t>A</a:t>
            </a:r>
            <a:endParaRPr lang="en-US" sz="1400">
              <a:cs typeface="Arial" pitchFamily="34" charset="0"/>
            </a:endParaRPr>
          </a:p>
        </p:txBody>
      </p:sp>
      <p:sp>
        <p:nvSpPr>
          <p:cNvPr id="605196" name="Line 12"/>
          <p:cNvSpPr>
            <a:spLocks noChangeShapeType="1"/>
          </p:cNvSpPr>
          <p:nvPr/>
        </p:nvSpPr>
        <p:spPr bwMode="auto">
          <a:xfrm>
            <a:off x="1138238" y="2119313"/>
            <a:ext cx="155575" cy="0"/>
          </a:xfrm>
          <a:prstGeom prst="line">
            <a:avLst/>
          </a:prstGeom>
          <a:noFill/>
          <a:ln w="6350">
            <a:solidFill>
              <a:srgbClr val="000000"/>
            </a:solidFill>
            <a:miter lim="800000"/>
            <a:headEnd/>
            <a:tailEnd/>
          </a:ln>
          <a:extLst>
            <a:ext uri="{909E8E84-426E-40DD-AFC4-6F175D3DCCD1}">
              <a14:hiddenFill xmlns:a14="http://schemas.microsoft.com/office/drawing/2010/main">
                <a:noFill/>
              </a14:hiddenFill>
            </a:ext>
          </a:extLst>
        </p:spPr>
        <p:txBody>
          <a:bodyPr/>
          <a:lstStyle/>
          <a:p>
            <a:endParaRPr lang="th-TH"/>
          </a:p>
        </p:txBody>
      </p:sp>
      <p:sp>
        <p:nvSpPr>
          <p:cNvPr id="605197" name="Line 13"/>
          <p:cNvSpPr>
            <a:spLocks noChangeShapeType="1"/>
          </p:cNvSpPr>
          <p:nvPr/>
        </p:nvSpPr>
        <p:spPr bwMode="auto">
          <a:xfrm>
            <a:off x="1138238" y="3230563"/>
            <a:ext cx="155575" cy="0"/>
          </a:xfrm>
          <a:prstGeom prst="line">
            <a:avLst/>
          </a:prstGeom>
          <a:noFill/>
          <a:ln w="6350">
            <a:solidFill>
              <a:srgbClr val="000000"/>
            </a:solidFill>
            <a:miter lim="800000"/>
            <a:headEnd/>
            <a:tailEnd/>
          </a:ln>
          <a:extLst>
            <a:ext uri="{909E8E84-426E-40DD-AFC4-6F175D3DCCD1}">
              <a14:hiddenFill xmlns:a14="http://schemas.microsoft.com/office/drawing/2010/main">
                <a:noFill/>
              </a14:hiddenFill>
            </a:ext>
          </a:extLst>
        </p:spPr>
        <p:txBody>
          <a:bodyPr/>
          <a:lstStyle/>
          <a:p>
            <a:endParaRPr lang="th-TH"/>
          </a:p>
        </p:txBody>
      </p:sp>
      <p:sp>
        <p:nvSpPr>
          <p:cNvPr id="605198" name="Line 14"/>
          <p:cNvSpPr>
            <a:spLocks noChangeShapeType="1"/>
          </p:cNvSpPr>
          <p:nvPr/>
        </p:nvSpPr>
        <p:spPr bwMode="auto">
          <a:xfrm>
            <a:off x="1138238" y="3781425"/>
            <a:ext cx="155575" cy="0"/>
          </a:xfrm>
          <a:prstGeom prst="line">
            <a:avLst/>
          </a:prstGeom>
          <a:noFill/>
          <a:ln w="6350">
            <a:solidFill>
              <a:srgbClr val="000000"/>
            </a:solidFill>
            <a:miter lim="800000"/>
            <a:headEnd/>
            <a:tailEnd/>
          </a:ln>
          <a:extLst>
            <a:ext uri="{909E8E84-426E-40DD-AFC4-6F175D3DCCD1}">
              <a14:hiddenFill xmlns:a14="http://schemas.microsoft.com/office/drawing/2010/main">
                <a:noFill/>
              </a14:hiddenFill>
            </a:ext>
          </a:extLst>
        </p:spPr>
        <p:txBody>
          <a:bodyPr/>
          <a:lstStyle/>
          <a:p>
            <a:endParaRPr lang="th-TH"/>
          </a:p>
        </p:txBody>
      </p:sp>
      <p:sp>
        <p:nvSpPr>
          <p:cNvPr id="605199" name="Line 15"/>
          <p:cNvSpPr>
            <a:spLocks noChangeShapeType="1"/>
          </p:cNvSpPr>
          <p:nvPr/>
        </p:nvSpPr>
        <p:spPr bwMode="auto">
          <a:xfrm>
            <a:off x="1138238" y="4337050"/>
            <a:ext cx="155575" cy="0"/>
          </a:xfrm>
          <a:prstGeom prst="line">
            <a:avLst/>
          </a:prstGeom>
          <a:noFill/>
          <a:ln w="6350">
            <a:solidFill>
              <a:srgbClr val="000000"/>
            </a:solidFill>
            <a:miter lim="800000"/>
            <a:headEnd/>
            <a:tailEnd/>
          </a:ln>
          <a:extLst>
            <a:ext uri="{909E8E84-426E-40DD-AFC4-6F175D3DCCD1}">
              <a14:hiddenFill xmlns:a14="http://schemas.microsoft.com/office/drawing/2010/main">
                <a:noFill/>
              </a14:hiddenFill>
            </a:ext>
          </a:extLst>
        </p:spPr>
        <p:txBody>
          <a:bodyPr/>
          <a:lstStyle/>
          <a:p>
            <a:endParaRPr lang="th-TH"/>
          </a:p>
        </p:txBody>
      </p:sp>
      <p:sp>
        <p:nvSpPr>
          <p:cNvPr id="605200" name="Line 16"/>
          <p:cNvSpPr>
            <a:spLocks noChangeShapeType="1"/>
          </p:cNvSpPr>
          <p:nvPr/>
        </p:nvSpPr>
        <p:spPr bwMode="auto">
          <a:xfrm>
            <a:off x="1138238" y="4887913"/>
            <a:ext cx="155575" cy="0"/>
          </a:xfrm>
          <a:prstGeom prst="line">
            <a:avLst/>
          </a:prstGeom>
          <a:noFill/>
          <a:ln w="6350">
            <a:solidFill>
              <a:srgbClr val="000000"/>
            </a:solidFill>
            <a:miter lim="800000"/>
            <a:headEnd/>
            <a:tailEnd/>
          </a:ln>
          <a:extLst>
            <a:ext uri="{909E8E84-426E-40DD-AFC4-6F175D3DCCD1}">
              <a14:hiddenFill xmlns:a14="http://schemas.microsoft.com/office/drawing/2010/main">
                <a:noFill/>
              </a14:hiddenFill>
            </a:ext>
          </a:extLst>
        </p:spPr>
        <p:txBody>
          <a:bodyPr/>
          <a:lstStyle/>
          <a:p>
            <a:endParaRPr lang="th-TH"/>
          </a:p>
        </p:txBody>
      </p:sp>
      <p:sp>
        <p:nvSpPr>
          <p:cNvPr id="605201" name="Line 17"/>
          <p:cNvSpPr>
            <a:spLocks noChangeShapeType="1"/>
          </p:cNvSpPr>
          <p:nvPr/>
        </p:nvSpPr>
        <p:spPr bwMode="auto">
          <a:xfrm>
            <a:off x="1138238" y="5440363"/>
            <a:ext cx="155575" cy="0"/>
          </a:xfrm>
          <a:prstGeom prst="line">
            <a:avLst/>
          </a:prstGeom>
          <a:noFill/>
          <a:ln w="6350">
            <a:solidFill>
              <a:srgbClr val="000000"/>
            </a:solidFill>
            <a:miter lim="800000"/>
            <a:headEnd/>
            <a:tailEnd/>
          </a:ln>
          <a:extLst>
            <a:ext uri="{909E8E84-426E-40DD-AFC4-6F175D3DCCD1}">
              <a14:hiddenFill xmlns:a14="http://schemas.microsoft.com/office/drawing/2010/main">
                <a:noFill/>
              </a14:hiddenFill>
            </a:ext>
          </a:extLst>
        </p:spPr>
        <p:txBody>
          <a:bodyPr/>
          <a:lstStyle/>
          <a:p>
            <a:endParaRPr lang="th-TH"/>
          </a:p>
        </p:txBody>
      </p:sp>
      <p:sp>
        <p:nvSpPr>
          <p:cNvPr id="605202" name="Line 18"/>
          <p:cNvSpPr>
            <a:spLocks noChangeShapeType="1"/>
          </p:cNvSpPr>
          <p:nvPr/>
        </p:nvSpPr>
        <p:spPr bwMode="auto">
          <a:xfrm flipV="1">
            <a:off x="2108200" y="5822950"/>
            <a:ext cx="0" cy="174625"/>
          </a:xfrm>
          <a:prstGeom prst="line">
            <a:avLst/>
          </a:prstGeom>
          <a:noFill/>
          <a:ln w="6350">
            <a:solidFill>
              <a:srgbClr val="000000"/>
            </a:solidFill>
            <a:miter lim="800000"/>
            <a:headEnd/>
            <a:tailEnd/>
          </a:ln>
          <a:extLst>
            <a:ext uri="{909E8E84-426E-40DD-AFC4-6F175D3DCCD1}">
              <a14:hiddenFill xmlns:a14="http://schemas.microsoft.com/office/drawing/2010/main">
                <a:noFill/>
              </a14:hiddenFill>
            </a:ext>
          </a:extLst>
        </p:spPr>
        <p:txBody>
          <a:bodyPr/>
          <a:lstStyle/>
          <a:p>
            <a:endParaRPr lang="th-TH"/>
          </a:p>
        </p:txBody>
      </p:sp>
      <p:sp>
        <p:nvSpPr>
          <p:cNvPr id="605203" name="Line 19"/>
          <p:cNvSpPr>
            <a:spLocks noChangeShapeType="1"/>
          </p:cNvSpPr>
          <p:nvPr/>
        </p:nvSpPr>
        <p:spPr bwMode="auto">
          <a:xfrm flipV="1">
            <a:off x="3074988" y="5822950"/>
            <a:ext cx="0" cy="174625"/>
          </a:xfrm>
          <a:prstGeom prst="line">
            <a:avLst/>
          </a:prstGeom>
          <a:noFill/>
          <a:ln w="6350">
            <a:solidFill>
              <a:srgbClr val="000000"/>
            </a:solidFill>
            <a:miter lim="800000"/>
            <a:headEnd/>
            <a:tailEnd/>
          </a:ln>
          <a:extLst>
            <a:ext uri="{909E8E84-426E-40DD-AFC4-6F175D3DCCD1}">
              <a14:hiddenFill xmlns:a14="http://schemas.microsoft.com/office/drawing/2010/main">
                <a:noFill/>
              </a14:hiddenFill>
            </a:ext>
          </a:extLst>
        </p:spPr>
        <p:txBody>
          <a:bodyPr/>
          <a:lstStyle/>
          <a:p>
            <a:endParaRPr lang="th-TH"/>
          </a:p>
        </p:txBody>
      </p:sp>
      <p:sp>
        <p:nvSpPr>
          <p:cNvPr id="605204" name="Line 20"/>
          <p:cNvSpPr>
            <a:spLocks noChangeShapeType="1"/>
          </p:cNvSpPr>
          <p:nvPr/>
        </p:nvSpPr>
        <p:spPr bwMode="auto">
          <a:xfrm flipV="1">
            <a:off x="3563938" y="5822950"/>
            <a:ext cx="0" cy="174625"/>
          </a:xfrm>
          <a:prstGeom prst="line">
            <a:avLst/>
          </a:prstGeom>
          <a:noFill/>
          <a:ln w="6350">
            <a:solidFill>
              <a:srgbClr val="000000"/>
            </a:solidFill>
            <a:miter lim="800000"/>
            <a:headEnd/>
            <a:tailEnd/>
          </a:ln>
          <a:extLst>
            <a:ext uri="{909E8E84-426E-40DD-AFC4-6F175D3DCCD1}">
              <a14:hiddenFill xmlns:a14="http://schemas.microsoft.com/office/drawing/2010/main">
                <a:noFill/>
              </a14:hiddenFill>
            </a:ext>
          </a:extLst>
        </p:spPr>
        <p:txBody>
          <a:bodyPr/>
          <a:lstStyle/>
          <a:p>
            <a:endParaRPr lang="th-TH"/>
          </a:p>
        </p:txBody>
      </p:sp>
      <p:sp>
        <p:nvSpPr>
          <p:cNvPr id="605205" name="Line 21"/>
          <p:cNvSpPr>
            <a:spLocks noChangeShapeType="1"/>
          </p:cNvSpPr>
          <p:nvPr/>
        </p:nvSpPr>
        <p:spPr bwMode="auto">
          <a:xfrm flipV="1">
            <a:off x="4051300" y="5822950"/>
            <a:ext cx="0" cy="174625"/>
          </a:xfrm>
          <a:prstGeom prst="line">
            <a:avLst/>
          </a:prstGeom>
          <a:noFill/>
          <a:ln w="6350">
            <a:solidFill>
              <a:srgbClr val="000000"/>
            </a:solidFill>
            <a:miter lim="800000"/>
            <a:headEnd/>
            <a:tailEnd/>
          </a:ln>
          <a:extLst>
            <a:ext uri="{909E8E84-426E-40DD-AFC4-6F175D3DCCD1}">
              <a14:hiddenFill xmlns:a14="http://schemas.microsoft.com/office/drawing/2010/main">
                <a:noFill/>
              </a14:hiddenFill>
            </a:ext>
          </a:extLst>
        </p:spPr>
        <p:txBody>
          <a:bodyPr/>
          <a:lstStyle/>
          <a:p>
            <a:endParaRPr lang="th-TH"/>
          </a:p>
        </p:txBody>
      </p:sp>
      <p:sp>
        <p:nvSpPr>
          <p:cNvPr id="605206" name="Line 22"/>
          <p:cNvSpPr>
            <a:spLocks noChangeShapeType="1"/>
          </p:cNvSpPr>
          <p:nvPr/>
        </p:nvSpPr>
        <p:spPr bwMode="auto">
          <a:xfrm flipV="1">
            <a:off x="5018088" y="5822950"/>
            <a:ext cx="0" cy="174625"/>
          </a:xfrm>
          <a:prstGeom prst="line">
            <a:avLst/>
          </a:prstGeom>
          <a:noFill/>
          <a:ln w="6350">
            <a:solidFill>
              <a:srgbClr val="000000"/>
            </a:solidFill>
            <a:miter lim="800000"/>
            <a:headEnd/>
            <a:tailEnd/>
          </a:ln>
          <a:extLst>
            <a:ext uri="{909E8E84-426E-40DD-AFC4-6F175D3DCCD1}">
              <a14:hiddenFill xmlns:a14="http://schemas.microsoft.com/office/drawing/2010/main">
                <a:noFill/>
              </a14:hiddenFill>
            </a:ext>
          </a:extLst>
        </p:spPr>
        <p:txBody>
          <a:bodyPr/>
          <a:lstStyle/>
          <a:p>
            <a:endParaRPr lang="th-TH"/>
          </a:p>
        </p:txBody>
      </p:sp>
      <p:sp>
        <p:nvSpPr>
          <p:cNvPr id="605207" name="Line 23"/>
          <p:cNvSpPr>
            <a:spLocks noChangeShapeType="1"/>
          </p:cNvSpPr>
          <p:nvPr/>
        </p:nvSpPr>
        <p:spPr bwMode="auto">
          <a:xfrm flipV="1">
            <a:off x="5994400" y="5822950"/>
            <a:ext cx="0" cy="174625"/>
          </a:xfrm>
          <a:prstGeom prst="line">
            <a:avLst/>
          </a:prstGeom>
          <a:noFill/>
          <a:ln w="6350">
            <a:solidFill>
              <a:srgbClr val="000000"/>
            </a:solidFill>
            <a:miter lim="800000"/>
            <a:headEnd/>
            <a:tailEnd/>
          </a:ln>
          <a:extLst>
            <a:ext uri="{909E8E84-426E-40DD-AFC4-6F175D3DCCD1}">
              <a14:hiddenFill xmlns:a14="http://schemas.microsoft.com/office/drawing/2010/main">
                <a:noFill/>
              </a14:hiddenFill>
            </a:ext>
          </a:extLst>
        </p:spPr>
        <p:txBody>
          <a:bodyPr/>
          <a:lstStyle/>
          <a:p>
            <a:endParaRPr lang="th-TH"/>
          </a:p>
        </p:txBody>
      </p:sp>
      <p:sp>
        <p:nvSpPr>
          <p:cNvPr id="605208" name="Rectangle 24"/>
          <p:cNvSpPr>
            <a:spLocks noChangeArrowheads="1"/>
          </p:cNvSpPr>
          <p:nvPr/>
        </p:nvSpPr>
        <p:spPr bwMode="auto">
          <a:xfrm>
            <a:off x="1987550" y="6042025"/>
            <a:ext cx="180975" cy="211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nSpc>
                <a:spcPct val="100000"/>
              </a:lnSpc>
              <a:spcBef>
                <a:spcPct val="0"/>
              </a:spcBef>
              <a:buClrTx/>
              <a:buSzTx/>
              <a:buFontTx/>
              <a:buNone/>
            </a:pPr>
            <a:r>
              <a:rPr lang="en-US" sz="1400">
                <a:solidFill>
                  <a:srgbClr val="000000"/>
                </a:solidFill>
                <a:latin typeface="Myriad Pro" pitchFamily="34" charset="0"/>
                <a:cs typeface="Arial" pitchFamily="34" charset="0"/>
              </a:rPr>
              <a:t>10</a:t>
            </a:r>
            <a:endParaRPr lang="en-US" sz="1400">
              <a:cs typeface="Arial" pitchFamily="34" charset="0"/>
            </a:endParaRPr>
          </a:p>
        </p:txBody>
      </p:sp>
      <p:sp>
        <p:nvSpPr>
          <p:cNvPr id="605209" name="Rectangle 25"/>
          <p:cNvSpPr>
            <a:spLocks noChangeArrowheads="1"/>
          </p:cNvSpPr>
          <p:nvPr/>
        </p:nvSpPr>
        <p:spPr bwMode="auto">
          <a:xfrm>
            <a:off x="2957513" y="6042025"/>
            <a:ext cx="180975" cy="211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nSpc>
                <a:spcPct val="100000"/>
              </a:lnSpc>
              <a:spcBef>
                <a:spcPct val="0"/>
              </a:spcBef>
              <a:buClrTx/>
              <a:buSzTx/>
              <a:buFontTx/>
              <a:buNone/>
            </a:pPr>
            <a:r>
              <a:rPr lang="en-US" sz="1400">
                <a:solidFill>
                  <a:srgbClr val="000000"/>
                </a:solidFill>
                <a:latin typeface="Myriad Pro" pitchFamily="34" charset="0"/>
                <a:cs typeface="Arial" pitchFamily="34" charset="0"/>
              </a:rPr>
              <a:t>20</a:t>
            </a:r>
            <a:endParaRPr lang="en-US" sz="1400">
              <a:cs typeface="Arial" pitchFamily="34" charset="0"/>
            </a:endParaRPr>
          </a:p>
        </p:txBody>
      </p:sp>
      <p:sp>
        <p:nvSpPr>
          <p:cNvPr id="605210" name="Rectangle 26"/>
          <p:cNvSpPr>
            <a:spLocks noChangeArrowheads="1"/>
          </p:cNvSpPr>
          <p:nvPr/>
        </p:nvSpPr>
        <p:spPr bwMode="auto">
          <a:xfrm>
            <a:off x="3446463" y="6042025"/>
            <a:ext cx="180975" cy="211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nSpc>
                <a:spcPct val="100000"/>
              </a:lnSpc>
              <a:spcBef>
                <a:spcPct val="0"/>
              </a:spcBef>
              <a:buClrTx/>
              <a:buSzTx/>
              <a:buFontTx/>
              <a:buNone/>
            </a:pPr>
            <a:r>
              <a:rPr lang="en-US" sz="1400">
                <a:solidFill>
                  <a:srgbClr val="000000"/>
                </a:solidFill>
                <a:latin typeface="Myriad Pro" pitchFamily="34" charset="0"/>
                <a:cs typeface="Arial" pitchFamily="34" charset="0"/>
              </a:rPr>
              <a:t>25</a:t>
            </a:r>
            <a:endParaRPr lang="en-US" sz="1400">
              <a:cs typeface="Arial" pitchFamily="34" charset="0"/>
            </a:endParaRPr>
          </a:p>
        </p:txBody>
      </p:sp>
      <p:sp>
        <p:nvSpPr>
          <p:cNvPr id="605211" name="Rectangle 27"/>
          <p:cNvSpPr>
            <a:spLocks noChangeArrowheads="1"/>
          </p:cNvSpPr>
          <p:nvPr/>
        </p:nvSpPr>
        <p:spPr bwMode="auto">
          <a:xfrm>
            <a:off x="3930650" y="6042025"/>
            <a:ext cx="180975" cy="211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nSpc>
                <a:spcPct val="100000"/>
              </a:lnSpc>
              <a:spcBef>
                <a:spcPct val="0"/>
              </a:spcBef>
              <a:buClrTx/>
              <a:buSzTx/>
              <a:buFontTx/>
              <a:buNone/>
            </a:pPr>
            <a:r>
              <a:rPr lang="en-US" sz="1400">
                <a:solidFill>
                  <a:srgbClr val="000000"/>
                </a:solidFill>
                <a:latin typeface="Myriad Pro" pitchFamily="34" charset="0"/>
                <a:cs typeface="Arial" pitchFamily="34" charset="0"/>
              </a:rPr>
              <a:t>30</a:t>
            </a:r>
            <a:endParaRPr lang="en-US" sz="1400">
              <a:cs typeface="Arial" pitchFamily="34" charset="0"/>
            </a:endParaRPr>
          </a:p>
        </p:txBody>
      </p:sp>
      <p:sp>
        <p:nvSpPr>
          <p:cNvPr id="605212" name="Rectangle 28"/>
          <p:cNvSpPr>
            <a:spLocks noChangeArrowheads="1"/>
          </p:cNvSpPr>
          <p:nvPr/>
        </p:nvSpPr>
        <p:spPr bwMode="auto">
          <a:xfrm>
            <a:off x="4900613" y="6042025"/>
            <a:ext cx="180975" cy="211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nSpc>
                <a:spcPct val="100000"/>
              </a:lnSpc>
              <a:spcBef>
                <a:spcPct val="0"/>
              </a:spcBef>
              <a:buClrTx/>
              <a:buSzTx/>
              <a:buFontTx/>
              <a:buNone/>
            </a:pPr>
            <a:r>
              <a:rPr lang="en-US" sz="1400">
                <a:solidFill>
                  <a:srgbClr val="000000"/>
                </a:solidFill>
                <a:latin typeface="Myriad Pro" pitchFamily="34" charset="0"/>
                <a:cs typeface="Arial" pitchFamily="34" charset="0"/>
              </a:rPr>
              <a:t>40</a:t>
            </a:r>
            <a:endParaRPr lang="en-US" sz="1400">
              <a:cs typeface="Arial" pitchFamily="34" charset="0"/>
            </a:endParaRPr>
          </a:p>
        </p:txBody>
      </p:sp>
      <p:sp>
        <p:nvSpPr>
          <p:cNvPr id="605213" name="Rectangle 29"/>
          <p:cNvSpPr>
            <a:spLocks noChangeArrowheads="1"/>
          </p:cNvSpPr>
          <p:nvPr/>
        </p:nvSpPr>
        <p:spPr bwMode="auto">
          <a:xfrm>
            <a:off x="5870575" y="6042025"/>
            <a:ext cx="180975" cy="211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nSpc>
                <a:spcPct val="100000"/>
              </a:lnSpc>
              <a:spcBef>
                <a:spcPct val="0"/>
              </a:spcBef>
              <a:buClrTx/>
              <a:buSzTx/>
              <a:buFontTx/>
              <a:buNone/>
            </a:pPr>
            <a:r>
              <a:rPr lang="en-US" sz="1400">
                <a:solidFill>
                  <a:srgbClr val="000000"/>
                </a:solidFill>
                <a:latin typeface="Myriad Pro" pitchFamily="34" charset="0"/>
                <a:cs typeface="Arial" pitchFamily="34" charset="0"/>
              </a:rPr>
              <a:t>50</a:t>
            </a:r>
            <a:endParaRPr lang="en-US" sz="1400">
              <a:cs typeface="Arial" pitchFamily="34" charset="0"/>
            </a:endParaRPr>
          </a:p>
        </p:txBody>
      </p:sp>
      <p:sp>
        <p:nvSpPr>
          <p:cNvPr id="605214" name="Rectangle 30"/>
          <p:cNvSpPr>
            <a:spLocks noChangeArrowheads="1"/>
          </p:cNvSpPr>
          <p:nvPr/>
        </p:nvSpPr>
        <p:spPr bwMode="auto">
          <a:xfrm>
            <a:off x="900113" y="6042025"/>
            <a:ext cx="90487" cy="211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nSpc>
                <a:spcPct val="100000"/>
              </a:lnSpc>
              <a:spcBef>
                <a:spcPct val="0"/>
              </a:spcBef>
              <a:buClrTx/>
              <a:buSzTx/>
              <a:buFontTx/>
              <a:buNone/>
            </a:pPr>
            <a:r>
              <a:rPr lang="en-US" sz="1400">
                <a:solidFill>
                  <a:srgbClr val="000000"/>
                </a:solidFill>
                <a:latin typeface="Myriad Pro" pitchFamily="34" charset="0"/>
                <a:cs typeface="Arial" pitchFamily="34" charset="0"/>
              </a:rPr>
              <a:t>0</a:t>
            </a:r>
            <a:endParaRPr lang="en-US" sz="1400">
              <a:cs typeface="Arial" pitchFamily="34" charset="0"/>
            </a:endParaRPr>
          </a:p>
        </p:txBody>
      </p:sp>
      <p:sp>
        <p:nvSpPr>
          <p:cNvPr id="605215" name="Rectangle 31"/>
          <p:cNvSpPr>
            <a:spLocks noChangeArrowheads="1"/>
          </p:cNvSpPr>
          <p:nvPr/>
        </p:nvSpPr>
        <p:spPr bwMode="auto">
          <a:xfrm>
            <a:off x="782638" y="1954213"/>
            <a:ext cx="179387"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nSpc>
                <a:spcPct val="100000"/>
              </a:lnSpc>
              <a:spcBef>
                <a:spcPct val="0"/>
              </a:spcBef>
              <a:buClrTx/>
              <a:buSzTx/>
              <a:buFontTx/>
              <a:buNone/>
            </a:pPr>
            <a:r>
              <a:rPr lang="en-US" sz="1400">
                <a:solidFill>
                  <a:srgbClr val="000000"/>
                </a:solidFill>
                <a:latin typeface="Myriad Pro" pitchFamily="34" charset="0"/>
                <a:cs typeface="Arial" pitchFamily="34" charset="0"/>
              </a:rPr>
              <a:t>35</a:t>
            </a:r>
            <a:endParaRPr lang="en-US" sz="1400">
              <a:cs typeface="Arial" pitchFamily="34" charset="0"/>
            </a:endParaRPr>
          </a:p>
        </p:txBody>
      </p:sp>
      <p:sp>
        <p:nvSpPr>
          <p:cNvPr id="605216" name="Rectangle 32"/>
          <p:cNvSpPr>
            <a:spLocks noChangeArrowheads="1"/>
          </p:cNvSpPr>
          <p:nvPr/>
        </p:nvSpPr>
        <p:spPr bwMode="auto">
          <a:xfrm>
            <a:off x="782638" y="2513013"/>
            <a:ext cx="179387" cy="211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nSpc>
                <a:spcPct val="100000"/>
              </a:lnSpc>
              <a:spcBef>
                <a:spcPct val="0"/>
              </a:spcBef>
              <a:buClrTx/>
              <a:buSzTx/>
              <a:buFontTx/>
              <a:buNone/>
            </a:pPr>
            <a:r>
              <a:rPr lang="en-US" sz="1400">
                <a:solidFill>
                  <a:srgbClr val="000000"/>
                </a:solidFill>
                <a:latin typeface="Myriad Pro" pitchFamily="34" charset="0"/>
                <a:cs typeface="Arial" pitchFamily="34" charset="0"/>
              </a:rPr>
              <a:t>30</a:t>
            </a:r>
            <a:endParaRPr lang="en-US" sz="1400">
              <a:cs typeface="Arial" pitchFamily="34" charset="0"/>
            </a:endParaRPr>
          </a:p>
        </p:txBody>
      </p:sp>
      <p:sp>
        <p:nvSpPr>
          <p:cNvPr id="605217" name="Rectangle 33"/>
          <p:cNvSpPr>
            <a:spLocks noChangeArrowheads="1"/>
          </p:cNvSpPr>
          <p:nvPr/>
        </p:nvSpPr>
        <p:spPr bwMode="auto">
          <a:xfrm>
            <a:off x="782638" y="3067050"/>
            <a:ext cx="179387"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nSpc>
                <a:spcPct val="100000"/>
              </a:lnSpc>
              <a:spcBef>
                <a:spcPct val="0"/>
              </a:spcBef>
              <a:buClrTx/>
              <a:buSzTx/>
              <a:buFontTx/>
              <a:buNone/>
            </a:pPr>
            <a:r>
              <a:rPr lang="en-US" sz="1400">
                <a:solidFill>
                  <a:srgbClr val="000000"/>
                </a:solidFill>
                <a:latin typeface="Myriad Pro" pitchFamily="34" charset="0"/>
                <a:cs typeface="Arial" pitchFamily="34" charset="0"/>
              </a:rPr>
              <a:t>25</a:t>
            </a:r>
            <a:endParaRPr lang="en-US" sz="1400">
              <a:cs typeface="Arial" pitchFamily="34" charset="0"/>
            </a:endParaRPr>
          </a:p>
        </p:txBody>
      </p:sp>
      <p:sp>
        <p:nvSpPr>
          <p:cNvPr id="605218" name="Rectangle 34"/>
          <p:cNvSpPr>
            <a:spLocks noChangeArrowheads="1"/>
          </p:cNvSpPr>
          <p:nvPr/>
        </p:nvSpPr>
        <p:spPr bwMode="auto">
          <a:xfrm>
            <a:off x="782638" y="3619500"/>
            <a:ext cx="179387"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nSpc>
                <a:spcPct val="100000"/>
              </a:lnSpc>
              <a:spcBef>
                <a:spcPct val="0"/>
              </a:spcBef>
              <a:buClrTx/>
              <a:buSzTx/>
              <a:buFontTx/>
              <a:buNone/>
            </a:pPr>
            <a:r>
              <a:rPr lang="en-US" sz="1400">
                <a:solidFill>
                  <a:srgbClr val="000000"/>
                </a:solidFill>
                <a:latin typeface="Myriad Pro" pitchFamily="34" charset="0"/>
                <a:cs typeface="Arial" pitchFamily="34" charset="0"/>
              </a:rPr>
              <a:t>20</a:t>
            </a:r>
            <a:endParaRPr lang="en-US" sz="1400">
              <a:cs typeface="Arial" pitchFamily="34" charset="0"/>
            </a:endParaRPr>
          </a:p>
        </p:txBody>
      </p:sp>
      <p:sp>
        <p:nvSpPr>
          <p:cNvPr id="605219" name="Rectangle 35"/>
          <p:cNvSpPr>
            <a:spLocks noChangeArrowheads="1"/>
          </p:cNvSpPr>
          <p:nvPr/>
        </p:nvSpPr>
        <p:spPr bwMode="auto">
          <a:xfrm>
            <a:off x="782638" y="4175125"/>
            <a:ext cx="179387" cy="211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nSpc>
                <a:spcPct val="100000"/>
              </a:lnSpc>
              <a:spcBef>
                <a:spcPct val="0"/>
              </a:spcBef>
              <a:buClrTx/>
              <a:buSzTx/>
              <a:buFontTx/>
              <a:buNone/>
            </a:pPr>
            <a:r>
              <a:rPr lang="en-US" sz="1400">
                <a:solidFill>
                  <a:srgbClr val="000000"/>
                </a:solidFill>
                <a:latin typeface="Myriad Pro" pitchFamily="34" charset="0"/>
                <a:cs typeface="Arial" pitchFamily="34" charset="0"/>
              </a:rPr>
              <a:t>15</a:t>
            </a:r>
            <a:endParaRPr lang="en-US" sz="1400">
              <a:cs typeface="Arial" pitchFamily="34" charset="0"/>
            </a:endParaRPr>
          </a:p>
        </p:txBody>
      </p:sp>
      <p:sp>
        <p:nvSpPr>
          <p:cNvPr id="605220" name="Rectangle 36"/>
          <p:cNvSpPr>
            <a:spLocks noChangeArrowheads="1"/>
          </p:cNvSpPr>
          <p:nvPr/>
        </p:nvSpPr>
        <p:spPr bwMode="auto">
          <a:xfrm>
            <a:off x="782638" y="4722813"/>
            <a:ext cx="179387"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nSpc>
                <a:spcPct val="100000"/>
              </a:lnSpc>
              <a:spcBef>
                <a:spcPct val="0"/>
              </a:spcBef>
              <a:buClrTx/>
              <a:buSzTx/>
              <a:buFontTx/>
              <a:buNone/>
            </a:pPr>
            <a:r>
              <a:rPr lang="en-US" sz="1400">
                <a:solidFill>
                  <a:srgbClr val="000000"/>
                </a:solidFill>
                <a:latin typeface="Myriad Pro" pitchFamily="34" charset="0"/>
                <a:cs typeface="Arial" pitchFamily="34" charset="0"/>
              </a:rPr>
              <a:t>10</a:t>
            </a:r>
            <a:endParaRPr lang="en-US" sz="1400">
              <a:cs typeface="Arial" pitchFamily="34" charset="0"/>
            </a:endParaRPr>
          </a:p>
        </p:txBody>
      </p:sp>
      <p:sp>
        <p:nvSpPr>
          <p:cNvPr id="605221" name="Rectangle 37"/>
          <p:cNvSpPr>
            <a:spLocks noChangeArrowheads="1"/>
          </p:cNvSpPr>
          <p:nvPr/>
        </p:nvSpPr>
        <p:spPr bwMode="auto">
          <a:xfrm>
            <a:off x="900113" y="5281613"/>
            <a:ext cx="90487" cy="211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nSpc>
                <a:spcPct val="100000"/>
              </a:lnSpc>
              <a:spcBef>
                <a:spcPct val="0"/>
              </a:spcBef>
              <a:buClrTx/>
              <a:buSzTx/>
              <a:buFontTx/>
              <a:buNone/>
            </a:pPr>
            <a:r>
              <a:rPr lang="en-US" sz="1400">
                <a:solidFill>
                  <a:srgbClr val="000000"/>
                </a:solidFill>
                <a:latin typeface="Myriad Pro" pitchFamily="34" charset="0"/>
                <a:cs typeface="Arial" pitchFamily="34" charset="0"/>
              </a:rPr>
              <a:t>5</a:t>
            </a:r>
            <a:endParaRPr lang="en-US" sz="1400">
              <a:cs typeface="Arial" pitchFamily="34" charset="0"/>
            </a:endParaRPr>
          </a:p>
        </p:txBody>
      </p:sp>
      <p:sp>
        <p:nvSpPr>
          <p:cNvPr id="605222" name="Rectangle 38"/>
          <p:cNvSpPr>
            <a:spLocks noChangeArrowheads="1"/>
          </p:cNvSpPr>
          <p:nvPr/>
        </p:nvSpPr>
        <p:spPr bwMode="auto">
          <a:xfrm>
            <a:off x="3498850" y="2232025"/>
            <a:ext cx="87313"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nSpc>
                <a:spcPct val="100000"/>
              </a:lnSpc>
              <a:spcBef>
                <a:spcPct val="0"/>
              </a:spcBef>
              <a:buClrTx/>
              <a:buSzTx/>
              <a:buFontTx/>
              <a:buNone/>
            </a:pPr>
            <a:r>
              <a:rPr lang="en-US" sz="1400">
                <a:solidFill>
                  <a:srgbClr val="000000"/>
                </a:solidFill>
                <a:latin typeface="Myriad Pro" pitchFamily="34" charset="0"/>
                <a:cs typeface="Arial" pitchFamily="34" charset="0"/>
              </a:rPr>
              <a:t>E</a:t>
            </a:r>
            <a:endParaRPr lang="en-US" sz="1400">
              <a:cs typeface="Arial" pitchFamily="34" charset="0"/>
            </a:endParaRPr>
          </a:p>
        </p:txBody>
      </p:sp>
      <p:sp>
        <p:nvSpPr>
          <p:cNvPr id="605223" name="Freeform 39"/>
          <p:cNvSpPr>
            <a:spLocks/>
          </p:cNvSpPr>
          <p:nvPr/>
        </p:nvSpPr>
        <p:spPr bwMode="auto">
          <a:xfrm>
            <a:off x="1138238" y="2671763"/>
            <a:ext cx="3879850" cy="3325812"/>
          </a:xfrm>
          <a:custGeom>
            <a:avLst/>
            <a:gdLst>
              <a:gd name="T0" fmla="*/ 0 w 601"/>
              <a:gd name="T1" fmla="*/ 0 h 452"/>
              <a:gd name="T2" fmla="*/ 601 w 601"/>
              <a:gd name="T3" fmla="*/ 452 h 452"/>
            </a:gdLst>
            <a:ahLst/>
            <a:cxnLst>
              <a:cxn ang="0">
                <a:pos x="T0" y="T1"/>
              </a:cxn>
              <a:cxn ang="0">
                <a:pos x="T2" y="T3"/>
              </a:cxn>
            </a:cxnLst>
            <a:rect l="0" t="0" r="r" b="b"/>
            <a:pathLst>
              <a:path w="601" h="452">
                <a:moveTo>
                  <a:pt x="0" y="0"/>
                </a:moveTo>
                <a:cubicBezTo>
                  <a:pt x="211" y="49"/>
                  <a:pt x="601" y="90"/>
                  <a:pt x="601" y="452"/>
                </a:cubicBezTo>
              </a:path>
            </a:pathLst>
          </a:custGeom>
          <a:noFill/>
          <a:ln w="28575" cap="flat">
            <a:solidFill>
              <a:srgbClr val="C7D6EE"/>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th-TH"/>
          </a:p>
        </p:txBody>
      </p:sp>
      <p:sp>
        <p:nvSpPr>
          <p:cNvPr id="605224" name="Freeform 40"/>
          <p:cNvSpPr>
            <a:spLocks/>
          </p:cNvSpPr>
          <p:nvPr/>
        </p:nvSpPr>
        <p:spPr bwMode="auto">
          <a:xfrm>
            <a:off x="1138238" y="2251075"/>
            <a:ext cx="4856162" cy="3746500"/>
          </a:xfrm>
          <a:custGeom>
            <a:avLst/>
            <a:gdLst>
              <a:gd name="T0" fmla="*/ 0 w 752"/>
              <a:gd name="T1" fmla="*/ 0 h 509"/>
              <a:gd name="T2" fmla="*/ 752 w 752"/>
              <a:gd name="T3" fmla="*/ 509 h 509"/>
            </a:gdLst>
            <a:ahLst/>
            <a:cxnLst>
              <a:cxn ang="0">
                <a:pos x="T0" y="T1"/>
              </a:cxn>
              <a:cxn ang="0">
                <a:pos x="T2" y="T3"/>
              </a:cxn>
            </a:cxnLst>
            <a:rect l="0" t="0" r="r" b="b"/>
            <a:pathLst>
              <a:path w="752" h="509">
                <a:moveTo>
                  <a:pt x="0" y="0"/>
                </a:moveTo>
                <a:cubicBezTo>
                  <a:pt x="317" y="16"/>
                  <a:pt x="752" y="92"/>
                  <a:pt x="752" y="509"/>
                </a:cubicBezTo>
              </a:path>
            </a:pathLst>
          </a:custGeom>
          <a:noFill/>
          <a:ln w="28575" cap="flat">
            <a:solidFill>
              <a:srgbClr val="0076A3"/>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th-TH"/>
          </a:p>
        </p:txBody>
      </p:sp>
      <p:sp>
        <p:nvSpPr>
          <p:cNvPr id="605225" name="Freeform 41"/>
          <p:cNvSpPr>
            <a:spLocks/>
          </p:cNvSpPr>
          <p:nvPr/>
        </p:nvSpPr>
        <p:spPr bwMode="auto">
          <a:xfrm>
            <a:off x="1138238" y="1265238"/>
            <a:ext cx="5719762" cy="4732337"/>
          </a:xfrm>
          <a:custGeom>
            <a:avLst/>
            <a:gdLst>
              <a:gd name="T0" fmla="*/ 2093 w 2093"/>
              <a:gd name="T1" fmla="*/ 1518 h 1518"/>
              <a:gd name="T2" fmla="*/ 0 w 2093"/>
              <a:gd name="T3" fmla="*/ 1518 h 1518"/>
              <a:gd name="T4" fmla="*/ 0 w 2093"/>
              <a:gd name="T5" fmla="*/ 0 h 1518"/>
            </a:gdLst>
            <a:ahLst/>
            <a:cxnLst>
              <a:cxn ang="0">
                <a:pos x="T0" y="T1"/>
              </a:cxn>
              <a:cxn ang="0">
                <a:pos x="T2" y="T3"/>
              </a:cxn>
              <a:cxn ang="0">
                <a:pos x="T4" y="T5"/>
              </a:cxn>
            </a:cxnLst>
            <a:rect l="0" t="0" r="r" b="b"/>
            <a:pathLst>
              <a:path w="2093" h="1518">
                <a:moveTo>
                  <a:pt x="2093" y="1518"/>
                </a:moveTo>
                <a:lnTo>
                  <a:pt x="0" y="1518"/>
                </a:lnTo>
                <a:lnTo>
                  <a:pt x="0" y="0"/>
                </a:lnTo>
              </a:path>
            </a:pathLst>
          </a:custGeom>
          <a:noFill/>
          <a:ln w="6350" cap="flat">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th-TH"/>
          </a:p>
        </p:txBody>
      </p:sp>
      <p:sp>
        <p:nvSpPr>
          <p:cNvPr id="605226" name="Oval 42"/>
          <p:cNvSpPr>
            <a:spLocks noChangeArrowheads="1"/>
          </p:cNvSpPr>
          <p:nvPr/>
        </p:nvSpPr>
        <p:spPr bwMode="auto">
          <a:xfrm>
            <a:off x="3009900" y="3157538"/>
            <a:ext cx="131763" cy="147637"/>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05227" name="Oval 43"/>
          <p:cNvSpPr>
            <a:spLocks noChangeArrowheads="1"/>
          </p:cNvSpPr>
          <p:nvPr/>
        </p:nvSpPr>
        <p:spPr bwMode="auto">
          <a:xfrm>
            <a:off x="3502025" y="2597150"/>
            <a:ext cx="128588" cy="146050"/>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05228" name="Rectangle 44"/>
          <p:cNvSpPr>
            <a:spLocks noChangeArrowheads="1"/>
          </p:cNvSpPr>
          <p:nvPr/>
        </p:nvSpPr>
        <p:spPr bwMode="auto">
          <a:xfrm>
            <a:off x="6089650" y="5386388"/>
            <a:ext cx="336550"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nSpc>
                <a:spcPct val="100000"/>
              </a:lnSpc>
              <a:spcBef>
                <a:spcPct val="0"/>
              </a:spcBef>
              <a:buClrTx/>
              <a:buSzTx/>
              <a:buFontTx/>
              <a:buNone/>
            </a:pPr>
            <a:r>
              <a:rPr lang="en-US" sz="1400">
                <a:solidFill>
                  <a:srgbClr val="000000"/>
                </a:solidFill>
                <a:latin typeface="Myriad Pro" pitchFamily="34" charset="0"/>
                <a:cs typeface="Arial" pitchFamily="34" charset="0"/>
              </a:rPr>
              <a:t>New</a:t>
            </a:r>
            <a:endParaRPr lang="en-US" sz="1400">
              <a:cs typeface="Arial" pitchFamily="34" charset="0"/>
            </a:endParaRPr>
          </a:p>
        </p:txBody>
      </p:sp>
      <p:sp>
        <p:nvSpPr>
          <p:cNvPr id="605229" name="Rectangle 45"/>
          <p:cNvSpPr>
            <a:spLocks noChangeArrowheads="1"/>
          </p:cNvSpPr>
          <p:nvPr/>
        </p:nvSpPr>
        <p:spPr bwMode="auto">
          <a:xfrm>
            <a:off x="6089650" y="5634038"/>
            <a:ext cx="279400" cy="211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nSpc>
                <a:spcPct val="100000"/>
              </a:lnSpc>
              <a:spcBef>
                <a:spcPct val="0"/>
              </a:spcBef>
              <a:buClrTx/>
              <a:buSzTx/>
              <a:buFontTx/>
              <a:buNone/>
            </a:pPr>
            <a:r>
              <a:rPr lang="en-US" sz="1400">
                <a:solidFill>
                  <a:srgbClr val="000000"/>
                </a:solidFill>
                <a:latin typeface="Myriad Pro" pitchFamily="34" charset="0"/>
                <a:cs typeface="Arial" pitchFamily="34" charset="0"/>
              </a:rPr>
              <a:t>PPF</a:t>
            </a:r>
            <a:endParaRPr lang="en-US" sz="1400">
              <a:cs typeface="Arial" pitchFamily="34" charset="0"/>
            </a:endParaRPr>
          </a:p>
        </p:txBody>
      </p:sp>
      <p:sp>
        <p:nvSpPr>
          <p:cNvPr id="605230" name="Rectangle 46"/>
          <p:cNvSpPr>
            <a:spLocks noChangeArrowheads="1"/>
          </p:cNvSpPr>
          <p:nvPr/>
        </p:nvSpPr>
        <p:spPr bwMode="auto">
          <a:xfrm>
            <a:off x="5029200" y="5334000"/>
            <a:ext cx="588963"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nSpc>
                <a:spcPct val="100000"/>
              </a:lnSpc>
              <a:spcBef>
                <a:spcPct val="0"/>
              </a:spcBef>
              <a:buClrTx/>
              <a:buSzTx/>
              <a:buFontTx/>
              <a:buNone/>
            </a:pPr>
            <a:r>
              <a:rPr lang="en-US" sz="1400">
                <a:solidFill>
                  <a:srgbClr val="000000"/>
                </a:solidFill>
                <a:latin typeface="Myriad Pro" pitchFamily="34" charset="0"/>
                <a:cs typeface="Arial" pitchFamily="34" charset="0"/>
              </a:rPr>
              <a:t>Original</a:t>
            </a:r>
            <a:endParaRPr lang="en-US" sz="1400">
              <a:cs typeface="Arial" pitchFamily="34" charset="0"/>
            </a:endParaRPr>
          </a:p>
        </p:txBody>
      </p:sp>
      <p:sp>
        <p:nvSpPr>
          <p:cNvPr id="605231" name="Rectangle 47"/>
          <p:cNvSpPr>
            <a:spLocks noChangeArrowheads="1"/>
          </p:cNvSpPr>
          <p:nvPr/>
        </p:nvSpPr>
        <p:spPr bwMode="auto">
          <a:xfrm>
            <a:off x="5114925" y="5648325"/>
            <a:ext cx="277813"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nSpc>
                <a:spcPct val="100000"/>
              </a:lnSpc>
              <a:spcBef>
                <a:spcPct val="0"/>
              </a:spcBef>
              <a:buClrTx/>
              <a:buSzTx/>
              <a:buFontTx/>
              <a:buNone/>
            </a:pPr>
            <a:r>
              <a:rPr lang="en-US" sz="1400">
                <a:solidFill>
                  <a:srgbClr val="000000"/>
                </a:solidFill>
                <a:latin typeface="Myriad Pro" pitchFamily="34" charset="0"/>
                <a:cs typeface="Arial" pitchFamily="34" charset="0"/>
              </a:rPr>
              <a:t>PPF</a:t>
            </a:r>
            <a:endParaRPr lang="en-US" sz="1400">
              <a:cs typeface="Arial" pitchFamily="34" charset="0"/>
            </a:endParaRPr>
          </a:p>
        </p:txBody>
      </p:sp>
      <p:sp>
        <p:nvSpPr>
          <p:cNvPr id="605232" name="Line 48"/>
          <p:cNvSpPr>
            <a:spLocks noChangeShapeType="1"/>
          </p:cNvSpPr>
          <p:nvPr/>
        </p:nvSpPr>
        <p:spPr bwMode="auto">
          <a:xfrm>
            <a:off x="4649788" y="4159250"/>
            <a:ext cx="420687" cy="0"/>
          </a:xfrm>
          <a:prstGeom prst="line">
            <a:avLst/>
          </a:prstGeom>
          <a:noFill/>
          <a:ln w="28575">
            <a:solidFill>
              <a:srgbClr val="000000"/>
            </a:solidFill>
            <a:miter lim="800000"/>
            <a:headEnd/>
            <a:tailEnd/>
          </a:ln>
          <a:extLst>
            <a:ext uri="{909E8E84-426E-40DD-AFC4-6F175D3DCCD1}">
              <a14:hiddenFill xmlns:a14="http://schemas.microsoft.com/office/drawing/2010/main">
                <a:noFill/>
              </a14:hiddenFill>
            </a:ext>
          </a:extLst>
        </p:spPr>
        <p:txBody>
          <a:bodyPr/>
          <a:lstStyle/>
          <a:p>
            <a:endParaRPr lang="th-TH"/>
          </a:p>
        </p:txBody>
      </p:sp>
      <p:sp>
        <p:nvSpPr>
          <p:cNvPr id="605233" name="Freeform 49"/>
          <p:cNvSpPr>
            <a:spLocks/>
          </p:cNvSpPr>
          <p:nvPr/>
        </p:nvSpPr>
        <p:spPr bwMode="auto">
          <a:xfrm>
            <a:off x="5018088" y="4078288"/>
            <a:ext cx="227012" cy="152400"/>
          </a:xfrm>
          <a:custGeom>
            <a:avLst/>
            <a:gdLst>
              <a:gd name="T0" fmla="*/ 6 w 35"/>
              <a:gd name="T1" fmla="*/ 11 h 21"/>
              <a:gd name="T2" fmla="*/ 0 w 35"/>
              <a:gd name="T3" fmla="*/ 0 h 21"/>
              <a:gd name="T4" fmla="*/ 0 w 35"/>
              <a:gd name="T5" fmla="*/ 0 h 21"/>
              <a:gd name="T6" fmla="*/ 17 w 35"/>
              <a:gd name="T7" fmla="*/ 7 h 21"/>
              <a:gd name="T8" fmla="*/ 35 w 35"/>
              <a:gd name="T9" fmla="*/ 11 h 21"/>
              <a:gd name="T10" fmla="*/ 17 w 35"/>
              <a:gd name="T11" fmla="*/ 15 h 21"/>
              <a:gd name="T12" fmla="*/ 0 w 35"/>
              <a:gd name="T13" fmla="*/ 21 h 21"/>
              <a:gd name="T14" fmla="*/ 0 w 35"/>
              <a:gd name="T15" fmla="*/ 21 h 21"/>
              <a:gd name="T16" fmla="*/ 6 w 35"/>
              <a:gd name="T17" fmla="*/ 11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5" h="21">
                <a:moveTo>
                  <a:pt x="6" y="11"/>
                </a:moveTo>
                <a:cubicBezTo>
                  <a:pt x="0" y="0"/>
                  <a:pt x="0" y="0"/>
                  <a:pt x="0" y="0"/>
                </a:cubicBezTo>
                <a:cubicBezTo>
                  <a:pt x="0" y="0"/>
                  <a:pt x="0" y="0"/>
                  <a:pt x="0" y="0"/>
                </a:cubicBezTo>
                <a:cubicBezTo>
                  <a:pt x="17" y="7"/>
                  <a:pt x="17" y="7"/>
                  <a:pt x="17" y="7"/>
                </a:cubicBezTo>
                <a:cubicBezTo>
                  <a:pt x="23" y="8"/>
                  <a:pt x="29" y="9"/>
                  <a:pt x="35" y="11"/>
                </a:cubicBezTo>
                <a:cubicBezTo>
                  <a:pt x="29" y="12"/>
                  <a:pt x="23" y="13"/>
                  <a:pt x="17" y="15"/>
                </a:cubicBezTo>
                <a:cubicBezTo>
                  <a:pt x="0" y="21"/>
                  <a:pt x="0" y="21"/>
                  <a:pt x="0" y="21"/>
                </a:cubicBezTo>
                <a:cubicBezTo>
                  <a:pt x="0" y="21"/>
                  <a:pt x="0" y="21"/>
                  <a:pt x="0" y="21"/>
                </a:cubicBezTo>
                <a:lnTo>
                  <a:pt x="6" y="1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05234" name="Oval 50"/>
          <p:cNvSpPr>
            <a:spLocks noChangeArrowheads="1"/>
          </p:cNvSpPr>
          <p:nvPr/>
        </p:nvSpPr>
        <p:spPr bwMode="auto">
          <a:xfrm>
            <a:off x="1344613" y="2662238"/>
            <a:ext cx="25400" cy="31750"/>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05235" name="Oval 51"/>
          <p:cNvSpPr>
            <a:spLocks noChangeArrowheads="1"/>
          </p:cNvSpPr>
          <p:nvPr/>
        </p:nvSpPr>
        <p:spPr bwMode="auto">
          <a:xfrm>
            <a:off x="1454150" y="2662238"/>
            <a:ext cx="28575" cy="31750"/>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05236" name="Oval 52"/>
          <p:cNvSpPr>
            <a:spLocks noChangeArrowheads="1"/>
          </p:cNvSpPr>
          <p:nvPr/>
        </p:nvSpPr>
        <p:spPr bwMode="auto">
          <a:xfrm>
            <a:off x="1571625" y="2662238"/>
            <a:ext cx="25400" cy="31750"/>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05237" name="Oval 53"/>
          <p:cNvSpPr>
            <a:spLocks noChangeArrowheads="1"/>
          </p:cNvSpPr>
          <p:nvPr/>
        </p:nvSpPr>
        <p:spPr bwMode="auto">
          <a:xfrm>
            <a:off x="1687513" y="2662238"/>
            <a:ext cx="26987" cy="31750"/>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05238" name="Oval 54"/>
          <p:cNvSpPr>
            <a:spLocks noChangeArrowheads="1"/>
          </p:cNvSpPr>
          <p:nvPr/>
        </p:nvSpPr>
        <p:spPr bwMode="auto">
          <a:xfrm>
            <a:off x="1804988" y="2662238"/>
            <a:ext cx="23812" cy="31750"/>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05239" name="Oval 55"/>
          <p:cNvSpPr>
            <a:spLocks noChangeArrowheads="1"/>
          </p:cNvSpPr>
          <p:nvPr/>
        </p:nvSpPr>
        <p:spPr bwMode="auto">
          <a:xfrm>
            <a:off x="1914525" y="2662238"/>
            <a:ext cx="23813" cy="31750"/>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05240" name="Oval 56"/>
          <p:cNvSpPr>
            <a:spLocks noChangeArrowheads="1"/>
          </p:cNvSpPr>
          <p:nvPr/>
        </p:nvSpPr>
        <p:spPr bwMode="auto">
          <a:xfrm>
            <a:off x="2028825" y="2662238"/>
            <a:ext cx="26988" cy="31750"/>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05241" name="Oval 57"/>
          <p:cNvSpPr>
            <a:spLocks noChangeArrowheads="1"/>
          </p:cNvSpPr>
          <p:nvPr/>
        </p:nvSpPr>
        <p:spPr bwMode="auto">
          <a:xfrm>
            <a:off x="2146300" y="2662238"/>
            <a:ext cx="23813" cy="31750"/>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05242" name="Oval 58"/>
          <p:cNvSpPr>
            <a:spLocks noChangeArrowheads="1"/>
          </p:cNvSpPr>
          <p:nvPr/>
        </p:nvSpPr>
        <p:spPr bwMode="auto">
          <a:xfrm>
            <a:off x="2255838" y="2662238"/>
            <a:ext cx="23812" cy="31750"/>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05243" name="Oval 59"/>
          <p:cNvSpPr>
            <a:spLocks noChangeArrowheads="1"/>
          </p:cNvSpPr>
          <p:nvPr/>
        </p:nvSpPr>
        <p:spPr bwMode="auto">
          <a:xfrm>
            <a:off x="2370138" y="2662238"/>
            <a:ext cx="26987" cy="31750"/>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05244" name="Oval 60"/>
          <p:cNvSpPr>
            <a:spLocks noChangeArrowheads="1"/>
          </p:cNvSpPr>
          <p:nvPr/>
        </p:nvSpPr>
        <p:spPr bwMode="auto">
          <a:xfrm>
            <a:off x="2487613" y="2662238"/>
            <a:ext cx="25400" cy="31750"/>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05245" name="Oval 61"/>
          <p:cNvSpPr>
            <a:spLocks noChangeArrowheads="1"/>
          </p:cNvSpPr>
          <p:nvPr/>
        </p:nvSpPr>
        <p:spPr bwMode="auto">
          <a:xfrm>
            <a:off x="2597150" y="2662238"/>
            <a:ext cx="26988" cy="31750"/>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05246" name="Oval 62"/>
          <p:cNvSpPr>
            <a:spLocks noChangeArrowheads="1"/>
          </p:cNvSpPr>
          <p:nvPr/>
        </p:nvSpPr>
        <p:spPr bwMode="auto">
          <a:xfrm>
            <a:off x="2714625" y="2662238"/>
            <a:ext cx="23813" cy="31750"/>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05247" name="Oval 63"/>
          <p:cNvSpPr>
            <a:spLocks noChangeArrowheads="1"/>
          </p:cNvSpPr>
          <p:nvPr/>
        </p:nvSpPr>
        <p:spPr bwMode="auto">
          <a:xfrm>
            <a:off x="2828925" y="2662238"/>
            <a:ext cx="28575" cy="31750"/>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05248" name="Oval 64"/>
          <p:cNvSpPr>
            <a:spLocks noChangeArrowheads="1"/>
          </p:cNvSpPr>
          <p:nvPr/>
        </p:nvSpPr>
        <p:spPr bwMode="auto">
          <a:xfrm>
            <a:off x="2938463" y="2662238"/>
            <a:ext cx="26987" cy="31750"/>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05249" name="Oval 65"/>
          <p:cNvSpPr>
            <a:spLocks noChangeArrowheads="1"/>
          </p:cNvSpPr>
          <p:nvPr/>
        </p:nvSpPr>
        <p:spPr bwMode="auto">
          <a:xfrm>
            <a:off x="3055938" y="2662238"/>
            <a:ext cx="25400" cy="31750"/>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05250" name="Oval 66"/>
          <p:cNvSpPr>
            <a:spLocks noChangeArrowheads="1"/>
          </p:cNvSpPr>
          <p:nvPr/>
        </p:nvSpPr>
        <p:spPr bwMode="auto">
          <a:xfrm>
            <a:off x="3171825" y="2662238"/>
            <a:ext cx="26988" cy="31750"/>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05251" name="Oval 67"/>
          <p:cNvSpPr>
            <a:spLocks noChangeArrowheads="1"/>
          </p:cNvSpPr>
          <p:nvPr/>
        </p:nvSpPr>
        <p:spPr bwMode="auto">
          <a:xfrm>
            <a:off x="3282950" y="2662238"/>
            <a:ext cx="25400" cy="31750"/>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05252" name="Oval 68"/>
          <p:cNvSpPr>
            <a:spLocks noChangeArrowheads="1"/>
          </p:cNvSpPr>
          <p:nvPr/>
        </p:nvSpPr>
        <p:spPr bwMode="auto">
          <a:xfrm>
            <a:off x="3397250" y="2662238"/>
            <a:ext cx="25400" cy="31750"/>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05253" name="Oval 69"/>
          <p:cNvSpPr>
            <a:spLocks noChangeArrowheads="1"/>
          </p:cNvSpPr>
          <p:nvPr/>
        </p:nvSpPr>
        <p:spPr bwMode="auto">
          <a:xfrm>
            <a:off x="1344613" y="3217863"/>
            <a:ext cx="25400" cy="26987"/>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05254" name="Oval 70"/>
          <p:cNvSpPr>
            <a:spLocks noChangeArrowheads="1"/>
          </p:cNvSpPr>
          <p:nvPr/>
        </p:nvSpPr>
        <p:spPr bwMode="auto">
          <a:xfrm>
            <a:off x="1454150" y="3217863"/>
            <a:ext cx="28575" cy="26987"/>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05255" name="Oval 71"/>
          <p:cNvSpPr>
            <a:spLocks noChangeArrowheads="1"/>
          </p:cNvSpPr>
          <p:nvPr/>
        </p:nvSpPr>
        <p:spPr bwMode="auto">
          <a:xfrm>
            <a:off x="1571625" y="3217863"/>
            <a:ext cx="25400" cy="26987"/>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05256" name="Oval 72"/>
          <p:cNvSpPr>
            <a:spLocks noChangeArrowheads="1"/>
          </p:cNvSpPr>
          <p:nvPr/>
        </p:nvSpPr>
        <p:spPr bwMode="auto">
          <a:xfrm>
            <a:off x="1687513" y="3217863"/>
            <a:ext cx="26987" cy="26987"/>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05257" name="Oval 73"/>
          <p:cNvSpPr>
            <a:spLocks noChangeArrowheads="1"/>
          </p:cNvSpPr>
          <p:nvPr/>
        </p:nvSpPr>
        <p:spPr bwMode="auto">
          <a:xfrm>
            <a:off x="1804988" y="3217863"/>
            <a:ext cx="23812" cy="26987"/>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05258" name="Oval 74"/>
          <p:cNvSpPr>
            <a:spLocks noChangeArrowheads="1"/>
          </p:cNvSpPr>
          <p:nvPr/>
        </p:nvSpPr>
        <p:spPr bwMode="auto">
          <a:xfrm>
            <a:off x="1914525" y="3217863"/>
            <a:ext cx="23813" cy="26987"/>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05259" name="Oval 75"/>
          <p:cNvSpPr>
            <a:spLocks noChangeArrowheads="1"/>
          </p:cNvSpPr>
          <p:nvPr/>
        </p:nvSpPr>
        <p:spPr bwMode="auto">
          <a:xfrm>
            <a:off x="2028825" y="3217863"/>
            <a:ext cx="26988" cy="26987"/>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05260" name="Oval 76"/>
          <p:cNvSpPr>
            <a:spLocks noChangeArrowheads="1"/>
          </p:cNvSpPr>
          <p:nvPr/>
        </p:nvSpPr>
        <p:spPr bwMode="auto">
          <a:xfrm>
            <a:off x="2146300" y="3217863"/>
            <a:ext cx="23813" cy="26987"/>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05261" name="Oval 77"/>
          <p:cNvSpPr>
            <a:spLocks noChangeArrowheads="1"/>
          </p:cNvSpPr>
          <p:nvPr/>
        </p:nvSpPr>
        <p:spPr bwMode="auto">
          <a:xfrm>
            <a:off x="2255838" y="3217863"/>
            <a:ext cx="23812" cy="26987"/>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05262" name="Oval 78"/>
          <p:cNvSpPr>
            <a:spLocks noChangeArrowheads="1"/>
          </p:cNvSpPr>
          <p:nvPr/>
        </p:nvSpPr>
        <p:spPr bwMode="auto">
          <a:xfrm>
            <a:off x="2370138" y="3217863"/>
            <a:ext cx="26987" cy="26987"/>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05263" name="Oval 79"/>
          <p:cNvSpPr>
            <a:spLocks noChangeArrowheads="1"/>
          </p:cNvSpPr>
          <p:nvPr/>
        </p:nvSpPr>
        <p:spPr bwMode="auto">
          <a:xfrm>
            <a:off x="2487613" y="3217863"/>
            <a:ext cx="25400" cy="26987"/>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05264" name="Oval 80"/>
          <p:cNvSpPr>
            <a:spLocks noChangeArrowheads="1"/>
          </p:cNvSpPr>
          <p:nvPr/>
        </p:nvSpPr>
        <p:spPr bwMode="auto">
          <a:xfrm>
            <a:off x="2597150" y="3217863"/>
            <a:ext cx="26988" cy="26987"/>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05265" name="Oval 81"/>
          <p:cNvSpPr>
            <a:spLocks noChangeArrowheads="1"/>
          </p:cNvSpPr>
          <p:nvPr/>
        </p:nvSpPr>
        <p:spPr bwMode="auto">
          <a:xfrm>
            <a:off x="2714625" y="3217863"/>
            <a:ext cx="23813" cy="26987"/>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05266" name="Oval 82"/>
          <p:cNvSpPr>
            <a:spLocks noChangeArrowheads="1"/>
          </p:cNvSpPr>
          <p:nvPr/>
        </p:nvSpPr>
        <p:spPr bwMode="auto">
          <a:xfrm>
            <a:off x="2828925" y="3217863"/>
            <a:ext cx="28575" cy="26987"/>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05267" name="Oval 83"/>
          <p:cNvSpPr>
            <a:spLocks noChangeArrowheads="1"/>
          </p:cNvSpPr>
          <p:nvPr/>
        </p:nvSpPr>
        <p:spPr bwMode="auto">
          <a:xfrm>
            <a:off x="2938463" y="3217863"/>
            <a:ext cx="26987" cy="26987"/>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05268" name="Oval 84"/>
          <p:cNvSpPr>
            <a:spLocks noChangeArrowheads="1"/>
          </p:cNvSpPr>
          <p:nvPr/>
        </p:nvSpPr>
        <p:spPr bwMode="auto">
          <a:xfrm>
            <a:off x="3062288" y="3354388"/>
            <a:ext cx="26987" cy="31750"/>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05269" name="Oval 85"/>
          <p:cNvSpPr>
            <a:spLocks noChangeArrowheads="1"/>
          </p:cNvSpPr>
          <p:nvPr/>
        </p:nvSpPr>
        <p:spPr bwMode="auto">
          <a:xfrm>
            <a:off x="3062288" y="3482975"/>
            <a:ext cx="26987" cy="26988"/>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05270" name="Oval 86"/>
          <p:cNvSpPr>
            <a:spLocks noChangeArrowheads="1"/>
          </p:cNvSpPr>
          <p:nvPr/>
        </p:nvSpPr>
        <p:spPr bwMode="auto">
          <a:xfrm>
            <a:off x="3062288" y="3613150"/>
            <a:ext cx="26987" cy="28575"/>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05271" name="Oval 87"/>
          <p:cNvSpPr>
            <a:spLocks noChangeArrowheads="1"/>
          </p:cNvSpPr>
          <p:nvPr/>
        </p:nvSpPr>
        <p:spPr bwMode="auto">
          <a:xfrm>
            <a:off x="3062288" y="3748088"/>
            <a:ext cx="26987" cy="26987"/>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05272" name="Oval 88"/>
          <p:cNvSpPr>
            <a:spLocks noChangeArrowheads="1"/>
          </p:cNvSpPr>
          <p:nvPr/>
        </p:nvSpPr>
        <p:spPr bwMode="auto">
          <a:xfrm>
            <a:off x="3062288" y="3871913"/>
            <a:ext cx="26987" cy="28575"/>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05273" name="Oval 89"/>
          <p:cNvSpPr>
            <a:spLocks noChangeArrowheads="1"/>
          </p:cNvSpPr>
          <p:nvPr/>
        </p:nvSpPr>
        <p:spPr bwMode="auto">
          <a:xfrm>
            <a:off x="3062288" y="4003675"/>
            <a:ext cx="26987" cy="30163"/>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05274" name="Oval 90"/>
          <p:cNvSpPr>
            <a:spLocks noChangeArrowheads="1"/>
          </p:cNvSpPr>
          <p:nvPr/>
        </p:nvSpPr>
        <p:spPr bwMode="auto">
          <a:xfrm>
            <a:off x="3062288" y="4137025"/>
            <a:ext cx="26987" cy="28575"/>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05275" name="Oval 91"/>
          <p:cNvSpPr>
            <a:spLocks noChangeArrowheads="1"/>
          </p:cNvSpPr>
          <p:nvPr/>
        </p:nvSpPr>
        <p:spPr bwMode="auto">
          <a:xfrm>
            <a:off x="3062288" y="4267200"/>
            <a:ext cx="26987" cy="31750"/>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05276" name="Oval 92"/>
          <p:cNvSpPr>
            <a:spLocks noChangeArrowheads="1"/>
          </p:cNvSpPr>
          <p:nvPr/>
        </p:nvSpPr>
        <p:spPr bwMode="auto">
          <a:xfrm>
            <a:off x="3062288" y="4392613"/>
            <a:ext cx="26987" cy="31750"/>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05277" name="Oval 93"/>
          <p:cNvSpPr>
            <a:spLocks noChangeArrowheads="1"/>
          </p:cNvSpPr>
          <p:nvPr/>
        </p:nvSpPr>
        <p:spPr bwMode="auto">
          <a:xfrm>
            <a:off x="3062288" y="4525963"/>
            <a:ext cx="26987" cy="28575"/>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05278" name="Oval 94"/>
          <p:cNvSpPr>
            <a:spLocks noChangeArrowheads="1"/>
          </p:cNvSpPr>
          <p:nvPr/>
        </p:nvSpPr>
        <p:spPr bwMode="auto">
          <a:xfrm>
            <a:off x="3062288" y="4657725"/>
            <a:ext cx="26987" cy="31750"/>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05279" name="Oval 95"/>
          <p:cNvSpPr>
            <a:spLocks noChangeArrowheads="1"/>
          </p:cNvSpPr>
          <p:nvPr/>
        </p:nvSpPr>
        <p:spPr bwMode="auto">
          <a:xfrm>
            <a:off x="3062288" y="4784725"/>
            <a:ext cx="26987" cy="28575"/>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05280" name="Oval 96"/>
          <p:cNvSpPr>
            <a:spLocks noChangeArrowheads="1"/>
          </p:cNvSpPr>
          <p:nvPr/>
        </p:nvSpPr>
        <p:spPr bwMode="auto">
          <a:xfrm>
            <a:off x="3062288" y="4916488"/>
            <a:ext cx="26987" cy="31750"/>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05281" name="Oval 97"/>
          <p:cNvSpPr>
            <a:spLocks noChangeArrowheads="1"/>
          </p:cNvSpPr>
          <p:nvPr/>
        </p:nvSpPr>
        <p:spPr bwMode="auto">
          <a:xfrm>
            <a:off x="3062288" y="5049838"/>
            <a:ext cx="26987" cy="28575"/>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05282" name="Oval 98"/>
          <p:cNvSpPr>
            <a:spLocks noChangeArrowheads="1"/>
          </p:cNvSpPr>
          <p:nvPr/>
        </p:nvSpPr>
        <p:spPr bwMode="auto">
          <a:xfrm>
            <a:off x="3062288" y="5181600"/>
            <a:ext cx="26987" cy="30163"/>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05283" name="Oval 99"/>
          <p:cNvSpPr>
            <a:spLocks noChangeArrowheads="1"/>
          </p:cNvSpPr>
          <p:nvPr/>
        </p:nvSpPr>
        <p:spPr bwMode="auto">
          <a:xfrm>
            <a:off x="3062288" y="5305425"/>
            <a:ext cx="26987" cy="31750"/>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05284" name="Oval 100"/>
          <p:cNvSpPr>
            <a:spLocks noChangeArrowheads="1"/>
          </p:cNvSpPr>
          <p:nvPr/>
        </p:nvSpPr>
        <p:spPr bwMode="auto">
          <a:xfrm>
            <a:off x="3062288" y="5440363"/>
            <a:ext cx="26987" cy="26987"/>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05285" name="Oval 101"/>
          <p:cNvSpPr>
            <a:spLocks noChangeArrowheads="1"/>
          </p:cNvSpPr>
          <p:nvPr/>
        </p:nvSpPr>
        <p:spPr bwMode="auto">
          <a:xfrm>
            <a:off x="3062288" y="5570538"/>
            <a:ext cx="26987" cy="31750"/>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05286" name="Oval 102"/>
          <p:cNvSpPr>
            <a:spLocks noChangeArrowheads="1"/>
          </p:cNvSpPr>
          <p:nvPr/>
        </p:nvSpPr>
        <p:spPr bwMode="auto">
          <a:xfrm>
            <a:off x="3062288" y="5705475"/>
            <a:ext cx="26987" cy="26988"/>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05287" name="Oval 103"/>
          <p:cNvSpPr>
            <a:spLocks noChangeArrowheads="1"/>
          </p:cNvSpPr>
          <p:nvPr/>
        </p:nvSpPr>
        <p:spPr bwMode="auto">
          <a:xfrm>
            <a:off x="3554413" y="3354388"/>
            <a:ext cx="23812" cy="31750"/>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05288" name="Oval 104"/>
          <p:cNvSpPr>
            <a:spLocks noChangeArrowheads="1"/>
          </p:cNvSpPr>
          <p:nvPr/>
        </p:nvSpPr>
        <p:spPr bwMode="auto">
          <a:xfrm>
            <a:off x="3554413" y="3224213"/>
            <a:ext cx="23812" cy="26987"/>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05289" name="Oval 105"/>
          <p:cNvSpPr>
            <a:spLocks noChangeArrowheads="1"/>
          </p:cNvSpPr>
          <p:nvPr/>
        </p:nvSpPr>
        <p:spPr bwMode="auto">
          <a:xfrm>
            <a:off x="3554413" y="3089275"/>
            <a:ext cx="23812" cy="31750"/>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05290" name="Oval 106"/>
          <p:cNvSpPr>
            <a:spLocks noChangeArrowheads="1"/>
          </p:cNvSpPr>
          <p:nvPr/>
        </p:nvSpPr>
        <p:spPr bwMode="auto">
          <a:xfrm>
            <a:off x="3554413" y="2959100"/>
            <a:ext cx="23812" cy="26988"/>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05291" name="Oval 107"/>
          <p:cNvSpPr>
            <a:spLocks noChangeArrowheads="1"/>
          </p:cNvSpPr>
          <p:nvPr/>
        </p:nvSpPr>
        <p:spPr bwMode="auto">
          <a:xfrm>
            <a:off x="3554413" y="2833688"/>
            <a:ext cx="23812" cy="28575"/>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05292" name="Oval 108"/>
          <p:cNvSpPr>
            <a:spLocks noChangeArrowheads="1"/>
          </p:cNvSpPr>
          <p:nvPr/>
        </p:nvSpPr>
        <p:spPr bwMode="auto">
          <a:xfrm>
            <a:off x="3554413" y="3482975"/>
            <a:ext cx="23812" cy="26988"/>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05293" name="Oval 109"/>
          <p:cNvSpPr>
            <a:spLocks noChangeArrowheads="1"/>
          </p:cNvSpPr>
          <p:nvPr/>
        </p:nvSpPr>
        <p:spPr bwMode="auto">
          <a:xfrm>
            <a:off x="3554413" y="3613150"/>
            <a:ext cx="23812" cy="28575"/>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05294" name="Oval 110"/>
          <p:cNvSpPr>
            <a:spLocks noChangeArrowheads="1"/>
          </p:cNvSpPr>
          <p:nvPr/>
        </p:nvSpPr>
        <p:spPr bwMode="auto">
          <a:xfrm>
            <a:off x="3554413" y="3748088"/>
            <a:ext cx="23812" cy="26987"/>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05295" name="Oval 111"/>
          <p:cNvSpPr>
            <a:spLocks noChangeArrowheads="1"/>
          </p:cNvSpPr>
          <p:nvPr/>
        </p:nvSpPr>
        <p:spPr bwMode="auto">
          <a:xfrm>
            <a:off x="3554413" y="3871913"/>
            <a:ext cx="23812" cy="28575"/>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05296" name="Oval 112"/>
          <p:cNvSpPr>
            <a:spLocks noChangeArrowheads="1"/>
          </p:cNvSpPr>
          <p:nvPr/>
        </p:nvSpPr>
        <p:spPr bwMode="auto">
          <a:xfrm>
            <a:off x="3554413" y="4003675"/>
            <a:ext cx="23812" cy="30163"/>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05297" name="Oval 113"/>
          <p:cNvSpPr>
            <a:spLocks noChangeArrowheads="1"/>
          </p:cNvSpPr>
          <p:nvPr/>
        </p:nvSpPr>
        <p:spPr bwMode="auto">
          <a:xfrm>
            <a:off x="3554413" y="4137025"/>
            <a:ext cx="23812" cy="28575"/>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05298" name="Oval 114"/>
          <p:cNvSpPr>
            <a:spLocks noChangeArrowheads="1"/>
          </p:cNvSpPr>
          <p:nvPr/>
        </p:nvSpPr>
        <p:spPr bwMode="auto">
          <a:xfrm>
            <a:off x="3554413" y="4267200"/>
            <a:ext cx="23812" cy="31750"/>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05299" name="Oval 115"/>
          <p:cNvSpPr>
            <a:spLocks noChangeArrowheads="1"/>
          </p:cNvSpPr>
          <p:nvPr/>
        </p:nvSpPr>
        <p:spPr bwMode="auto">
          <a:xfrm>
            <a:off x="3554413" y="4392613"/>
            <a:ext cx="23812" cy="31750"/>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05300" name="Oval 116"/>
          <p:cNvSpPr>
            <a:spLocks noChangeArrowheads="1"/>
          </p:cNvSpPr>
          <p:nvPr/>
        </p:nvSpPr>
        <p:spPr bwMode="auto">
          <a:xfrm>
            <a:off x="3554413" y="4525963"/>
            <a:ext cx="23812" cy="28575"/>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05301" name="Oval 117"/>
          <p:cNvSpPr>
            <a:spLocks noChangeArrowheads="1"/>
          </p:cNvSpPr>
          <p:nvPr/>
        </p:nvSpPr>
        <p:spPr bwMode="auto">
          <a:xfrm>
            <a:off x="3554413" y="4657725"/>
            <a:ext cx="23812" cy="31750"/>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05302" name="Oval 118"/>
          <p:cNvSpPr>
            <a:spLocks noChangeArrowheads="1"/>
          </p:cNvSpPr>
          <p:nvPr/>
        </p:nvSpPr>
        <p:spPr bwMode="auto">
          <a:xfrm>
            <a:off x="3554413" y="4784725"/>
            <a:ext cx="23812" cy="28575"/>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05303" name="Oval 119"/>
          <p:cNvSpPr>
            <a:spLocks noChangeArrowheads="1"/>
          </p:cNvSpPr>
          <p:nvPr/>
        </p:nvSpPr>
        <p:spPr bwMode="auto">
          <a:xfrm>
            <a:off x="3554413" y="4916488"/>
            <a:ext cx="23812" cy="31750"/>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05304" name="Oval 120"/>
          <p:cNvSpPr>
            <a:spLocks noChangeArrowheads="1"/>
          </p:cNvSpPr>
          <p:nvPr/>
        </p:nvSpPr>
        <p:spPr bwMode="auto">
          <a:xfrm>
            <a:off x="3554413" y="5049838"/>
            <a:ext cx="23812" cy="28575"/>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05305" name="Oval 121"/>
          <p:cNvSpPr>
            <a:spLocks noChangeArrowheads="1"/>
          </p:cNvSpPr>
          <p:nvPr/>
        </p:nvSpPr>
        <p:spPr bwMode="auto">
          <a:xfrm>
            <a:off x="3554413" y="5181600"/>
            <a:ext cx="23812" cy="30163"/>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05306" name="Oval 122"/>
          <p:cNvSpPr>
            <a:spLocks noChangeArrowheads="1"/>
          </p:cNvSpPr>
          <p:nvPr/>
        </p:nvSpPr>
        <p:spPr bwMode="auto">
          <a:xfrm>
            <a:off x="3554413" y="5305425"/>
            <a:ext cx="23812" cy="31750"/>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05307" name="Oval 123"/>
          <p:cNvSpPr>
            <a:spLocks noChangeArrowheads="1"/>
          </p:cNvSpPr>
          <p:nvPr/>
        </p:nvSpPr>
        <p:spPr bwMode="auto">
          <a:xfrm>
            <a:off x="3554413" y="5440363"/>
            <a:ext cx="23812" cy="26987"/>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05308" name="Oval 124"/>
          <p:cNvSpPr>
            <a:spLocks noChangeArrowheads="1"/>
          </p:cNvSpPr>
          <p:nvPr/>
        </p:nvSpPr>
        <p:spPr bwMode="auto">
          <a:xfrm>
            <a:off x="3554413" y="5570538"/>
            <a:ext cx="23812" cy="31750"/>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05309" name="Oval 125"/>
          <p:cNvSpPr>
            <a:spLocks noChangeArrowheads="1"/>
          </p:cNvSpPr>
          <p:nvPr/>
        </p:nvSpPr>
        <p:spPr bwMode="auto">
          <a:xfrm>
            <a:off x="3554413" y="5705475"/>
            <a:ext cx="23812" cy="26988"/>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05310" name="Rectangle 126"/>
          <p:cNvSpPr>
            <a:spLocks noChangeArrowheads="1"/>
          </p:cNvSpPr>
          <p:nvPr/>
        </p:nvSpPr>
        <p:spPr bwMode="auto">
          <a:xfrm>
            <a:off x="228600" y="990600"/>
            <a:ext cx="1550988"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nSpc>
                <a:spcPct val="100000"/>
              </a:lnSpc>
              <a:spcBef>
                <a:spcPct val="0"/>
              </a:spcBef>
              <a:buClrTx/>
              <a:buSzTx/>
              <a:buFontTx/>
              <a:buNone/>
            </a:pPr>
            <a:r>
              <a:rPr lang="en-US" sz="1400">
                <a:solidFill>
                  <a:srgbClr val="000000"/>
                </a:solidFill>
                <a:latin typeface="Myriad Pro" pitchFamily="34" charset="0"/>
                <a:cs typeface="Arial" pitchFamily="34" charset="0"/>
              </a:rPr>
              <a:t>Quantity of coconuts</a:t>
            </a:r>
            <a:endParaRPr lang="en-US" sz="1400">
              <a:cs typeface="Arial" pitchFamily="34" charset="0"/>
            </a:endParaRPr>
          </a:p>
        </p:txBody>
      </p:sp>
      <p:sp>
        <p:nvSpPr>
          <p:cNvPr id="605311" name="Rectangle 127"/>
          <p:cNvSpPr>
            <a:spLocks noChangeArrowheads="1"/>
          </p:cNvSpPr>
          <p:nvPr/>
        </p:nvSpPr>
        <p:spPr bwMode="auto">
          <a:xfrm>
            <a:off x="6324600" y="6248400"/>
            <a:ext cx="1135063"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nSpc>
                <a:spcPct val="100000"/>
              </a:lnSpc>
              <a:spcBef>
                <a:spcPct val="0"/>
              </a:spcBef>
              <a:buClrTx/>
              <a:buSzTx/>
              <a:buFontTx/>
              <a:buNone/>
            </a:pPr>
            <a:r>
              <a:rPr lang="en-US" sz="1400">
                <a:solidFill>
                  <a:srgbClr val="000000"/>
                </a:solidFill>
                <a:latin typeface="Myriad Pro" pitchFamily="34" charset="0"/>
                <a:cs typeface="Arial" pitchFamily="34" charset="0"/>
              </a:rPr>
              <a:t>Quantity of fish</a:t>
            </a:r>
            <a:endParaRPr lang="en-US" sz="1400">
              <a:cs typeface="Arial" pitchFamily="34" charset="0"/>
            </a:endParaRPr>
          </a:p>
        </p:txBody>
      </p:sp>
    </p:spTree>
    <p:extLst>
      <p:ext uri="{BB962C8B-B14F-4D97-AF65-F5344CB8AC3E}">
        <p14:creationId xmlns:p14="http://schemas.microsoft.com/office/powerpoint/2010/main" val="344355047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0519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05193"/>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0519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5192" grpId="0" animBg="1"/>
      <p:bldP spid="605193" grpId="0" animBg="1"/>
      <p:bldP spid="605194"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p:cNvSpPr>
            <a:spLocks noGrp="1" noChangeArrowheads="1"/>
          </p:cNvSpPr>
          <p:nvPr>
            <p:ph type="title"/>
          </p:nvPr>
        </p:nvSpPr>
        <p:spPr>
          <a:xfrm>
            <a:off x="179512" y="404664"/>
            <a:ext cx="7539037" cy="1143000"/>
          </a:xfrm>
        </p:spPr>
        <p:txBody>
          <a:bodyPr>
            <a:normAutofit/>
          </a:bodyPr>
          <a:lstStyle/>
          <a:p>
            <a:r>
              <a:rPr lang="en-US" sz="3000" dirty="0" smtClean="0"/>
              <a:t>The </a:t>
            </a:r>
            <a:r>
              <a:rPr lang="en-US" sz="3000" dirty="0"/>
              <a:t>Effect of Economic Growth on the Production Possibilities Boundary</a:t>
            </a:r>
            <a:endParaRPr lang="en-US" dirty="0"/>
          </a:p>
        </p:txBody>
      </p:sp>
      <p:pic>
        <p:nvPicPr>
          <p:cNvPr id="63491" name="Picture 3" descr="fig01_0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09800" y="1752600"/>
            <a:ext cx="4598988" cy="46529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33915776"/>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6210" name="Rectangle 2"/>
          <p:cNvSpPr>
            <a:spLocks noGrp="1" noRot="1" noChangeArrowheads="1"/>
          </p:cNvSpPr>
          <p:nvPr>
            <p:ph type="title"/>
          </p:nvPr>
        </p:nvSpPr>
        <p:spPr>
          <a:xfrm>
            <a:off x="177800" y="176213"/>
            <a:ext cx="8229600" cy="1143000"/>
          </a:xfrm>
        </p:spPr>
        <p:txBody>
          <a:bodyPr/>
          <a:lstStyle/>
          <a:p>
            <a:pPr algn="l"/>
            <a:r>
              <a:rPr lang="en-US" sz="3200" dirty="0" smtClean="0"/>
              <a:t>Production Possibilities for Two Castaways</a:t>
            </a:r>
          </a:p>
        </p:txBody>
      </p:sp>
      <p:sp>
        <p:nvSpPr>
          <p:cNvPr id="606215" name="Line 7"/>
          <p:cNvSpPr>
            <a:spLocks noChangeShapeType="1"/>
          </p:cNvSpPr>
          <p:nvPr/>
        </p:nvSpPr>
        <p:spPr bwMode="auto">
          <a:xfrm>
            <a:off x="1989138" y="4873625"/>
            <a:ext cx="157162" cy="0"/>
          </a:xfrm>
          <a:prstGeom prst="line">
            <a:avLst/>
          </a:prstGeom>
          <a:noFill/>
          <a:ln w="7938">
            <a:solidFill>
              <a:srgbClr val="000000"/>
            </a:solidFill>
            <a:miter lim="800000"/>
            <a:headEnd/>
            <a:tailEnd/>
          </a:ln>
          <a:extLst>
            <a:ext uri="{909E8E84-426E-40DD-AFC4-6F175D3DCCD1}">
              <a14:hiddenFill xmlns:a14="http://schemas.microsoft.com/office/drawing/2010/main">
                <a:noFill/>
              </a14:hiddenFill>
            </a:ext>
          </a:extLst>
        </p:spPr>
        <p:txBody>
          <a:bodyPr/>
          <a:lstStyle/>
          <a:p>
            <a:endParaRPr lang="th-TH"/>
          </a:p>
        </p:txBody>
      </p:sp>
      <p:sp>
        <p:nvSpPr>
          <p:cNvPr id="606216" name="Line 8"/>
          <p:cNvSpPr>
            <a:spLocks noChangeShapeType="1"/>
          </p:cNvSpPr>
          <p:nvPr/>
        </p:nvSpPr>
        <p:spPr bwMode="auto">
          <a:xfrm flipV="1">
            <a:off x="4772025" y="5675313"/>
            <a:ext cx="0" cy="171450"/>
          </a:xfrm>
          <a:prstGeom prst="line">
            <a:avLst/>
          </a:prstGeom>
          <a:noFill/>
          <a:ln w="7938">
            <a:solidFill>
              <a:srgbClr val="000000"/>
            </a:solidFill>
            <a:miter lim="800000"/>
            <a:headEnd/>
            <a:tailEnd/>
          </a:ln>
          <a:extLst>
            <a:ext uri="{909E8E84-426E-40DD-AFC4-6F175D3DCCD1}">
              <a14:hiddenFill xmlns:a14="http://schemas.microsoft.com/office/drawing/2010/main">
                <a:noFill/>
              </a14:hiddenFill>
            </a:ext>
          </a:extLst>
        </p:spPr>
        <p:txBody>
          <a:bodyPr/>
          <a:lstStyle/>
          <a:p>
            <a:endParaRPr lang="th-TH"/>
          </a:p>
        </p:txBody>
      </p:sp>
      <p:sp>
        <p:nvSpPr>
          <p:cNvPr id="606217" name="Rectangle 9"/>
          <p:cNvSpPr>
            <a:spLocks noChangeArrowheads="1"/>
          </p:cNvSpPr>
          <p:nvPr/>
        </p:nvSpPr>
        <p:spPr bwMode="auto">
          <a:xfrm>
            <a:off x="4649788" y="5894388"/>
            <a:ext cx="180975"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nSpc>
                <a:spcPct val="100000"/>
              </a:lnSpc>
              <a:spcBef>
                <a:spcPct val="0"/>
              </a:spcBef>
              <a:buClrTx/>
              <a:buSzTx/>
              <a:buFontTx/>
              <a:buNone/>
            </a:pPr>
            <a:r>
              <a:rPr lang="en-US" sz="1400">
                <a:solidFill>
                  <a:srgbClr val="000000"/>
                </a:solidFill>
                <a:latin typeface="Myriad Pro" pitchFamily="34" charset="0"/>
                <a:cs typeface="Arial" pitchFamily="34" charset="0"/>
              </a:rPr>
              <a:t>28</a:t>
            </a:r>
            <a:endParaRPr lang="en-US" sz="1400">
              <a:cs typeface="Arial" pitchFamily="34" charset="0"/>
            </a:endParaRPr>
          </a:p>
        </p:txBody>
      </p:sp>
      <p:sp>
        <p:nvSpPr>
          <p:cNvPr id="606218" name="Rectangle 10"/>
          <p:cNvSpPr>
            <a:spLocks noChangeArrowheads="1"/>
          </p:cNvSpPr>
          <p:nvPr/>
        </p:nvSpPr>
        <p:spPr bwMode="auto">
          <a:xfrm>
            <a:off x="5840413" y="5894388"/>
            <a:ext cx="180975"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nSpc>
                <a:spcPct val="100000"/>
              </a:lnSpc>
              <a:spcBef>
                <a:spcPct val="0"/>
              </a:spcBef>
              <a:buClrTx/>
              <a:buSzTx/>
              <a:buFontTx/>
              <a:buNone/>
            </a:pPr>
            <a:r>
              <a:rPr lang="en-US" sz="1400">
                <a:solidFill>
                  <a:srgbClr val="000000"/>
                </a:solidFill>
                <a:latin typeface="Myriad Pro" pitchFamily="34" charset="0"/>
                <a:cs typeface="Arial" pitchFamily="34" charset="0"/>
              </a:rPr>
              <a:t>40</a:t>
            </a:r>
            <a:endParaRPr lang="en-US" sz="1400">
              <a:cs typeface="Arial" pitchFamily="34" charset="0"/>
            </a:endParaRPr>
          </a:p>
        </p:txBody>
      </p:sp>
      <p:sp>
        <p:nvSpPr>
          <p:cNvPr id="606219" name="Rectangle 11"/>
          <p:cNvSpPr>
            <a:spLocks noChangeArrowheads="1"/>
          </p:cNvSpPr>
          <p:nvPr/>
        </p:nvSpPr>
        <p:spPr bwMode="auto">
          <a:xfrm>
            <a:off x="1751013" y="5894388"/>
            <a:ext cx="90487"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nSpc>
                <a:spcPct val="100000"/>
              </a:lnSpc>
              <a:spcBef>
                <a:spcPct val="0"/>
              </a:spcBef>
              <a:buClrTx/>
              <a:buSzTx/>
              <a:buFontTx/>
              <a:buNone/>
            </a:pPr>
            <a:r>
              <a:rPr lang="en-US" sz="1400">
                <a:solidFill>
                  <a:srgbClr val="000000"/>
                </a:solidFill>
                <a:latin typeface="Myriad Pro" pitchFamily="34" charset="0"/>
                <a:cs typeface="Arial" pitchFamily="34" charset="0"/>
              </a:rPr>
              <a:t>0</a:t>
            </a:r>
            <a:endParaRPr lang="en-US" sz="1400">
              <a:cs typeface="Arial" pitchFamily="34" charset="0"/>
            </a:endParaRPr>
          </a:p>
        </p:txBody>
      </p:sp>
      <p:sp>
        <p:nvSpPr>
          <p:cNvPr id="606220" name="Rectangle 12"/>
          <p:cNvSpPr>
            <a:spLocks noChangeArrowheads="1"/>
          </p:cNvSpPr>
          <p:nvPr/>
        </p:nvSpPr>
        <p:spPr bwMode="auto">
          <a:xfrm>
            <a:off x="1628775" y="2436813"/>
            <a:ext cx="180975"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nSpc>
                <a:spcPct val="100000"/>
              </a:lnSpc>
              <a:spcBef>
                <a:spcPct val="0"/>
              </a:spcBef>
              <a:buClrTx/>
              <a:buSzTx/>
              <a:buFontTx/>
              <a:buNone/>
            </a:pPr>
            <a:r>
              <a:rPr lang="en-US" sz="1400">
                <a:solidFill>
                  <a:srgbClr val="000000"/>
                </a:solidFill>
                <a:latin typeface="Myriad Pro" pitchFamily="34" charset="0"/>
                <a:cs typeface="Arial" pitchFamily="34" charset="0"/>
              </a:rPr>
              <a:t>30</a:t>
            </a:r>
            <a:endParaRPr lang="en-US" sz="1400">
              <a:cs typeface="Arial" pitchFamily="34" charset="0"/>
            </a:endParaRPr>
          </a:p>
        </p:txBody>
      </p:sp>
      <p:sp>
        <p:nvSpPr>
          <p:cNvPr id="606221" name="Rectangle 13"/>
          <p:cNvSpPr>
            <a:spLocks noChangeArrowheads="1"/>
          </p:cNvSpPr>
          <p:nvPr/>
        </p:nvSpPr>
        <p:spPr bwMode="auto">
          <a:xfrm>
            <a:off x="1751013" y="4714875"/>
            <a:ext cx="90487"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nSpc>
                <a:spcPct val="100000"/>
              </a:lnSpc>
              <a:spcBef>
                <a:spcPct val="0"/>
              </a:spcBef>
              <a:buClrTx/>
              <a:buSzTx/>
              <a:buFontTx/>
              <a:buNone/>
            </a:pPr>
            <a:r>
              <a:rPr lang="en-US" sz="1400">
                <a:solidFill>
                  <a:srgbClr val="000000"/>
                </a:solidFill>
                <a:latin typeface="Myriad Pro" pitchFamily="34" charset="0"/>
                <a:cs typeface="Arial" pitchFamily="34" charset="0"/>
              </a:rPr>
              <a:t>9</a:t>
            </a:r>
            <a:endParaRPr lang="en-US" sz="1400">
              <a:cs typeface="Arial" pitchFamily="34" charset="0"/>
            </a:endParaRPr>
          </a:p>
        </p:txBody>
      </p:sp>
      <p:sp>
        <p:nvSpPr>
          <p:cNvPr id="606222" name="Rectangle 14"/>
          <p:cNvSpPr>
            <a:spLocks noChangeArrowheads="1"/>
          </p:cNvSpPr>
          <p:nvPr/>
        </p:nvSpPr>
        <p:spPr bwMode="auto">
          <a:xfrm>
            <a:off x="2789238" y="914400"/>
            <a:ext cx="2611437"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nSpc>
                <a:spcPct val="100000"/>
              </a:lnSpc>
              <a:spcBef>
                <a:spcPct val="0"/>
              </a:spcBef>
              <a:buClrTx/>
              <a:buSzTx/>
              <a:buFontTx/>
              <a:buNone/>
            </a:pPr>
            <a:r>
              <a:rPr lang="en-US" sz="1400">
                <a:solidFill>
                  <a:srgbClr val="000000"/>
                </a:solidFill>
                <a:latin typeface="Myriad Pro" pitchFamily="34" charset="0"/>
                <a:cs typeface="Arial" pitchFamily="34" charset="0"/>
              </a:rPr>
              <a:t>(a)</a:t>
            </a:r>
            <a:r>
              <a:rPr lang="en-US" sz="1400" b="1">
                <a:solidFill>
                  <a:srgbClr val="000000"/>
                </a:solidFill>
                <a:latin typeface="Myriad Pro" pitchFamily="34" charset="0"/>
                <a:cs typeface="Arial" pitchFamily="34" charset="0"/>
              </a:rPr>
              <a:t> Tom’s Production Possibilities</a:t>
            </a:r>
            <a:endParaRPr lang="en-US" sz="1400" b="1">
              <a:cs typeface="Arial" pitchFamily="34" charset="0"/>
            </a:endParaRPr>
          </a:p>
        </p:txBody>
      </p:sp>
      <p:sp>
        <p:nvSpPr>
          <p:cNvPr id="606223" name="Line 15"/>
          <p:cNvSpPr>
            <a:spLocks noChangeShapeType="1"/>
          </p:cNvSpPr>
          <p:nvPr/>
        </p:nvSpPr>
        <p:spPr bwMode="auto">
          <a:xfrm>
            <a:off x="1989138" y="2592388"/>
            <a:ext cx="3973512" cy="3254375"/>
          </a:xfrm>
          <a:prstGeom prst="line">
            <a:avLst/>
          </a:prstGeom>
          <a:noFill/>
          <a:ln w="30163">
            <a:solidFill>
              <a:srgbClr val="0076A3"/>
            </a:solidFill>
            <a:miter lim="800000"/>
            <a:headEnd/>
            <a:tailEnd/>
          </a:ln>
          <a:extLst>
            <a:ext uri="{909E8E84-426E-40DD-AFC4-6F175D3DCCD1}">
              <a14:hiddenFill xmlns:a14="http://schemas.microsoft.com/office/drawing/2010/main">
                <a:noFill/>
              </a14:hiddenFill>
            </a:ext>
          </a:extLst>
        </p:spPr>
        <p:txBody>
          <a:bodyPr/>
          <a:lstStyle/>
          <a:p>
            <a:endParaRPr lang="th-TH"/>
          </a:p>
        </p:txBody>
      </p:sp>
      <p:sp>
        <p:nvSpPr>
          <p:cNvPr id="606224" name="Freeform 16"/>
          <p:cNvSpPr>
            <a:spLocks/>
          </p:cNvSpPr>
          <p:nvPr/>
        </p:nvSpPr>
        <p:spPr bwMode="auto">
          <a:xfrm>
            <a:off x="1989138" y="1755775"/>
            <a:ext cx="4962525" cy="4090988"/>
          </a:xfrm>
          <a:custGeom>
            <a:avLst/>
            <a:gdLst>
              <a:gd name="T0" fmla="*/ 1776 w 1776"/>
              <a:gd name="T1" fmla="*/ 1339 h 1339"/>
              <a:gd name="T2" fmla="*/ 0 w 1776"/>
              <a:gd name="T3" fmla="*/ 1339 h 1339"/>
              <a:gd name="T4" fmla="*/ 0 w 1776"/>
              <a:gd name="T5" fmla="*/ 0 h 1339"/>
            </a:gdLst>
            <a:ahLst/>
            <a:cxnLst>
              <a:cxn ang="0">
                <a:pos x="T0" y="T1"/>
              </a:cxn>
              <a:cxn ang="0">
                <a:pos x="T2" y="T3"/>
              </a:cxn>
              <a:cxn ang="0">
                <a:pos x="T4" y="T5"/>
              </a:cxn>
            </a:cxnLst>
            <a:rect l="0" t="0" r="r" b="b"/>
            <a:pathLst>
              <a:path w="1776" h="1339">
                <a:moveTo>
                  <a:pt x="1776" y="1339"/>
                </a:moveTo>
                <a:lnTo>
                  <a:pt x="0" y="1339"/>
                </a:lnTo>
                <a:lnTo>
                  <a:pt x="0" y="0"/>
                </a:lnTo>
              </a:path>
            </a:pathLst>
          </a:custGeom>
          <a:noFill/>
          <a:ln w="7938" cap="flat">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th-TH"/>
          </a:p>
        </p:txBody>
      </p:sp>
      <p:sp>
        <p:nvSpPr>
          <p:cNvPr id="606225" name="Oval 17"/>
          <p:cNvSpPr>
            <a:spLocks noChangeArrowheads="1"/>
          </p:cNvSpPr>
          <p:nvPr/>
        </p:nvSpPr>
        <p:spPr bwMode="auto">
          <a:xfrm>
            <a:off x="4706938" y="4800600"/>
            <a:ext cx="131762" cy="144463"/>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06226" name="Line 18"/>
          <p:cNvSpPr>
            <a:spLocks noChangeShapeType="1"/>
          </p:cNvSpPr>
          <p:nvPr/>
        </p:nvSpPr>
        <p:spPr bwMode="auto">
          <a:xfrm flipV="1">
            <a:off x="4772025" y="4192588"/>
            <a:ext cx="269875" cy="681037"/>
          </a:xfrm>
          <a:prstGeom prst="line">
            <a:avLst/>
          </a:prstGeom>
          <a:noFill/>
          <a:ln w="7938">
            <a:solidFill>
              <a:srgbClr val="000000"/>
            </a:solidFill>
            <a:miter lim="800000"/>
            <a:headEnd/>
            <a:tailEnd/>
          </a:ln>
          <a:extLst>
            <a:ext uri="{909E8E84-426E-40DD-AFC4-6F175D3DCCD1}">
              <a14:hiddenFill xmlns:a14="http://schemas.microsoft.com/office/drawing/2010/main">
                <a:noFill/>
              </a14:hiddenFill>
            </a:ext>
          </a:extLst>
        </p:spPr>
        <p:txBody>
          <a:bodyPr/>
          <a:lstStyle/>
          <a:p>
            <a:endParaRPr lang="th-TH"/>
          </a:p>
        </p:txBody>
      </p:sp>
      <p:sp>
        <p:nvSpPr>
          <p:cNvPr id="606227" name="Freeform 19"/>
          <p:cNvSpPr>
            <a:spLocks/>
          </p:cNvSpPr>
          <p:nvPr/>
        </p:nvSpPr>
        <p:spPr bwMode="auto">
          <a:xfrm>
            <a:off x="4837113" y="3541713"/>
            <a:ext cx="1868487" cy="566737"/>
          </a:xfrm>
          <a:custGeom>
            <a:avLst/>
            <a:gdLst>
              <a:gd name="T0" fmla="*/ 283 w 283"/>
              <a:gd name="T1" fmla="*/ 81 h 97"/>
              <a:gd name="T2" fmla="*/ 267 w 283"/>
              <a:gd name="T3" fmla="*/ 97 h 97"/>
              <a:gd name="T4" fmla="*/ 16 w 283"/>
              <a:gd name="T5" fmla="*/ 97 h 97"/>
              <a:gd name="T6" fmla="*/ 0 w 283"/>
              <a:gd name="T7" fmla="*/ 81 h 97"/>
              <a:gd name="T8" fmla="*/ 0 w 283"/>
              <a:gd name="T9" fmla="*/ 16 h 97"/>
              <a:gd name="T10" fmla="*/ 16 w 283"/>
              <a:gd name="T11" fmla="*/ 0 h 97"/>
              <a:gd name="T12" fmla="*/ 267 w 283"/>
              <a:gd name="T13" fmla="*/ 0 h 97"/>
              <a:gd name="T14" fmla="*/ 283 w 283"/>
              <a:gd name="T15" fmla="*/ 16 h 97"/>
              <a:gd name="T16" fmla="*/ 283 w 283"/>
              <a:gd name="T17" fmla="*/ 81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83" h="97">
                <a:moveTo>
                  <a:pt x="283" y="81"/>
                </a:moveTo>
                <a:cubicBezTo>
                  <a:pt x="283" y="89"/>
                  <a:pt x="276" y="97"/>
                  <a:pt x="267" y="97"/>
                </a:cubicBezTo>
                <a:cubicBezTo>
                  <a:pt x="16" y="97"/>
                  <a:pt x="16" y="97"/>
                  <a:pt x="16" y="97"/>
                </a:cubicBezTo>
                <a:cubicBezTo>
                  <a:pt x="7" y="97"/>
                  <a:pt x="0" y="89"/>
                  <a:pt x="0" y="81"/>
                </a:cubicBezTo>
                <a:cubicBezTo>
                  <a:pt x="0" y="16"/>
                  <a:pt x="0" y="16"/>
                  <a:pt x="0" y="16"/>
                </a:cubicBezTo>
                <a:cubicBezTo>
                  <a:pt x="0" y="7"/>
                  <a:pt x="7" y="0"/>
                  <a:pt x="16" y="0"/>
                </a:cubicBezTo>
                <a:cubicBezTo>
                  <a:pt x="267" y="0"/>
                  <a:pt x="267" y="0"/>
                  <a:pt x="267" y="0"/>
                </a:cubicBezTo>
                <a:cubicBezTo>
                  <a:pt x="276" y="0"/>
                  <a:pt x="283" y="7"/>
                  <a:pt x="283" y="16"/>
                </a:cubicBezTo>
                <a:lnTo>
                  <a:pt x="283" y="81"/>
                </a:lnTo>
                <a:close/>
              </a:path>
            </a:pathLst>
          </a:custGeom>
          <a:solidFill>
            <a:srgbClr val="D7E2E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06228" name="Rectangle 20"/>
          <p:cNvSpPr>
            <a:spLocks noChangeArrowheads="1"/>
          </p:cNvSpPr>
          <p:nvPr/>
        </p:nvSpPr>
        <p:spPr bwMode="auto">
          <a:xfrm>
            <a:off x="4973638" y="3609975"/>
            <a:ext cx="1465262"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nSpc>
                <a:spcPct val="100000"/>
              </a:lnSpc>
              <a:spcBef>
                <a:spcPct val="0"/>
              </a:spcBef>
              <a:buClrTx/>
              <a:buSzTx/>
              <a:buFontTx/>
              <a:buNone/>
            </a:pPr>
            <a:r>
              <a:rPr lang="en-US" sz="1400">
                <a:solidFill>
                  <a:srgbClr val="000000"/>
                </a:solidFill>
                <a:latin typeface="Myriad Pro" pitchFamily="34" charset="0"/>
                <a:cs typeface="Arial" pitchFamily="34" charset="0"/>
              </a:rPr>
              <a:t>Tom’s consumption</a:t>
            </a:r>
            <a:endParaRPr lang="en-US" sz="1400">
              <a:cs typeface="Arial" pitchFamily="34" charset="0"/>
            </a:endParaRPr>
          </a:p>
        </p:txBody>
      </p:sp>
      <p:sp>
        <p:nvSpPr>
          <p:cNvPr id="606229" name="Rectangle 21"/>
          <p:cNvSpPr>
            <a:spLocks noChangeArrowheads="1"/>
          </p:cNvSpPr>
          <p:nvPr/>
        </p:nvSpPr>
        <p:spPr bwMode="auto">
          <a:xfrm>
            <a:off x="5018088" y="3857625"/>
            <a:ext cx="1012825"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nSpc>
                <a:spcPct val="100000"/>
              </a:lnSpc>
              <a:spcBef>
                <a:spcPct val="0"/>
              </a:spcBef>
              <a:buClrTx/>
              <a:buSzTx/>
              <a:buFontTx/>
              <a:buNone/>
            </a:pPr>
            <a:r>
              <a:rPr lang="en-US" sz="1400">
                <a:solidFill>
                  <a:srgbClr val="000000"/>
                </a:solidFill>
                <a:latin typeface="Myriad Pro" pitchFamily="34" charset="0"/>
                <a:cs typeface="Arial" pitchFamily="34" charset="0"/>
              </a:rPr>
              <a:t>without trade</a:t>
            </a:r>
            <a:endParaRPr lang="en-US" sz="1400">
              <a:cs typeface="Arial" pitchFamily="34" charset="0"/>
            </a:endParaRPr>
          </a:p>
        </p:txBody>
      </p:sp>
      <p:sp>
        <p:nvSpPr>
          <p:cNvPr id="606230" name="Rectangle 22"/>
          <p:cNvSpPr>
            <a:spLocks noChangeArrowheads="1"/>
          </p:cNvSpPr>
          <p:nvPr/>
        </p:nvSpPr>
        <p:spPr bwMode="auto">
          <a:xfrm>
            <a:off x="6003925" y="5208588"/>
            <a:ext cx="439738"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nSpc>
                <a:spcPct val="100000"/>
              </a:lnSpc>
              <a:spcBef>
                <a:spcPct val="0"/>
              </a:spcBef>
              <a:buClrTx/>
              <a:buSzTx/>
              <a:buFontTx/>
              <a:buNone/>
            </a:pPr>
            <a:r>
              <a:rPr lang="en-US" sz="1400">
                <a:solidFill>
                  <a:srgbClr val="000000"/>
                </a:solidFill>
                <a:latin typeface="Myriad Pro" pitchFamily="34" charset="0"/>
                <a:cs typeface="Arial" pitchFamily="34" charset="0"/>
              </a:rPr>
              <a:t>Tom’s</a:t>
            </a:r>
            <a:endParaRPr lang="en-US" sz="1400">
              <a:cs typeface="Arial" pitchFamily="34" charset="0"/>
            </a:endParaRPr>
          </a:p>
        </p:txBody>
      </p:sp>
      <p:sp>
        <p:nvSpPr>
          <p:cNvPr id="606231" name="Rectangle 23"/>
          <p:cNvSpPr>
            <a:spLocks noChangeArrowheads="1"/>
          </p:cNvSpPr>
          <p:nvPr/>
        </p:nvSpPr>
        <p:spPr bwMode="auto">
          <a:xfrm>
            <a:off x="6003925" y="5457825"/>
            <a:ext cx="277813"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nSpc>
                <a:spcPct val="100000"/>
              </a:lnSpc>
              <a:spcBef>
                <a:spcPct val="0"/>
              </a:spcBef>
              <a:buClrTx/>
              <a:buSzTx/>
              <a:buFontTx/>
              <a:buNone/>
            </a:pPr>
            <a:r>
              <a:rPr lang="en-US" sz="1400">
                <a:solidFill>
                  <a:srgbClr val="000000"/>
                </a:solidFill>
                <a:latin typeface="Myriad Pro" pitchFamily="34" charset="0"/>
                <a:cs typeface="Arial" pitchFamily="34" charset="0"/>
              </a:rPr>
              <a:t>PPF</a:t>
            </a:r>
            <a:endParaRPr lang="en-US" sz="1400">
              <a:cs typeface="Arial" pitchFamily="34" charset="0"/>
            </a:endParaRPr>
          </a:p>
        </p:txBody>
      </p:sp>
      <p:sp>
        <p:nvSpPr>
          <p:cNvPr id="606232" name="Oval 24"/>
          <p:cNvSpPr>
            <a:spLocks noChangeArrowheads="1"/>
          </p:cNvSpPr>
          <p:nvPr/>
        </p:nvSpPr>
        <p:spPr bwMode="auto">
          <a:xfrm>
            <a:off x="2206625" y="4857750"/>
            <a:ext cx="25400" cy="30163"/>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06233" name="Oval 25"/>
          <p:cNvSpPr>
            <a:spLocks noChangeArrowheads="1"/>
          </p:cNvSpPr>
          <p:nvPr/>
        </p:nvSpPr>
        <p:spPr bwMode="auto">
          <a:xfrm>
            <a:off x="2319338" y="4857750"/>
            <a:ext cx="23812" cy="30163"/>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06234" name="Oval 26"/>
          <p:cNvSpPr>
            <a:spLocks noChangeArrowheads="1"/>
          </p:cNvSpPr>
          <p:nvPr/>
        </p:nvSpPr>
        <p:spPr bwMode="auto">
          <a:xfrm>
            <a:off x="2428875" y="4857750"/>
            <a:ext cx="25400" cy="30163"/>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06235" name="Oval 27"/>
          <p:cNvSpPr>
            <a:spLocks noChangeArrowheads="1"/>
          </p:cNvSpPr>
          <p:nvPr/>
        </p:nvSpPr>
        <p:spPr bwMode="auto">
          <a:xfrm>
            <a:off x="2547938" y="4857750"/>
            <a:ext cx="28575" cy="30163"/>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06236" name="Oval 28"/>
          <p:cNvSpPr>
            <a:spLocks noChangeArrowheads="1"/>
          </p:cNvSpPr>
          <p:nvPr/>
        </p:nvSpPr>
        <p:spPr bwMode="auto">
          <a:xfrm>
            <a:off x="2662238" y="4857750"/>
            <a:ext cx="25400" cy="30163"/>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06237" name="Oval 29"/>
          <p:cNvSpPr>
            <a:spLocks noChangeArrowheads="1"/>
          </p:cNvSpPr>
          <p:nvPr/>
        </p:nvSpPr>
        <p:spPr bwMode="auto">
          <a:xfrm>
            <a:off x="2779713" y="4857750"/>
            <a:ext cx="26987" cy="30163"/>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06238" name="Oval 30"/>
          <p:cNvSpPr>
            <a:spLocks noChangeArrowheads="1"/>
          </p:cNvSpPr>
          <p:nvPr/>
        </p:nvSpPr>
        <p:spPr bwMode="auto">
          <a:xfrm>
            <a:off x="2892425" y="4857750"/>
            <a:ext cx="26988" cy="30163"/>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06239" name="Oval 31"/>
          <p:cNvSpPr>
            <a:spLocks noChangeArrowheads="1"/>
          </p:cNvSpPr>
          <p:nvPr/>
        </p:nvSpPr>
        <p:spPr bwMode="auto">
          <a:xfrm>
            <a:off x="3001963" y="4857750"/>
            <a:ext cx="28575" cy="30163"/>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06240" name="Oval 32"/>
          <p:cNvSpPr>
            <a:spLocks noChangeArrowheads="1"/>
          </p:cNvSpPr>
          <p:nvPr/>
        </p:nvSpPr>
        <p:spPr bwMode="auto">
          <a:xfrm>
            <a:off x="3122613" y="4857750"/>
            <a:ext cx="25400" cy="30163"/>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06241" name="Oval 33"/>
          <p:cNvSpPr>
            <a:spLocks noChangeArrowheads="1"/>
          </p:cNvSpPr>
          <p:nvPr/>
        </p:nvSpPr>
        <p:spPr bwMode="auto">
          <a:xfrm>
            <a:off x="3235325" y="4857750"/>
            <a:ext cx="26988" cy="30163"/>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06242" name="Oval 34"/>
          <p:cNvSpPr>
            <a:spLocks noChangeArrowheads="1"/>
          </p:cNvSpPr>
          <p:nvPr/>
        </p:nvSpPr>
        <p:spPr bwMode="auto">
          <a:xfrm>
            <a:off x="3348038" y="4857750"/>
            <a:ext cx="26987" cy="30163"/>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06243" name="Oval 35"/>
          <p:cNvSpPr>
            <a:spLocks noChangeArrowheads="1"/>
          </p:cNvSpPr>
          <p:nvPr/>
        </p:nvSpPr>
        <p:spPr bwMode="auto">
          <a:xfrm>
            <a:off x="3467100" y="4857750"/>
            <a:ext cx="25400" cy="30163"/>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06244" name="Oval 36"/>
          <p:cNvSpPr>
            <a:spLocks noChangeArrowheads="1"/>
          </p:cNvSpPr>
          <p:nvPr/>
        </p:nvSpPr>
        <p:spPr bwMode="auto">
          <a:xfrm>
            <a:off x="3578225" y="4857750"/>
            <a:ext cx="25400" cy="30163"/>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06245" name="Oval 37"/>
          <p:cNvSpPr>
            <a:spLocks noChangeArrowheads="1"/>
          </p:cNvSpPr>
          <p:nvPr/>
        </p:nvSpPr>
        <p:spPr bwMode="auto">
          <a:xfrm>
            <a:off x="3690938" y="4857750"/>
            <a:ext cx="28575" cy="30163"/>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06246" name="Oval 38"/>
          <p:cNvSpPr>
            <a:spLocks noChangeArrowheads="1"/>
          </p:cNvSpPr>
          <p:nvPr/>
        </p:nvSpPr>
        <p:spPr bwMode="auto">
          <a:xfrm>
            <a:off x="3811588" y="4857750"/>
            <a:ext cx="23812" cy="30163"/>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06247" name="Oval 39"/>
          <p:cNvSpPr>
            <a:spLocks noChangeArrowheads="1"/>
          </p:cNvSpPr>
          <p:nvPr/>
        </p:nvSpPr>
        <p:spPr bwMode="auto">
          <a:xfrm>
            <a:off x="3924300" y="4857750"/>
            <a:ext cx="23813" cy="30163"/>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06248" name="Oval 40"/>
          <p:cNvSpPr>
            <a:spLocks noChangeArrowheads="1"/>
          </p:cNvSpPr>
          <p:nvPr/>
        </p:nvSpPr>
        <p:spPr bwMode="auto">
          <a:xfrm>
            <a:off x="4033838" y="4857750"/>
            <a:ext cx="25400" cy="30163"/>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06249" name="Oval 41"/>
          <p:cNvSpPr>
            <a:spLocks noChangeArrowheads="1"/>
          </p:cNvSpPr>
          <p:nvPr/>
        </p:nvSpPr>
        <p:spPr bwMode="auto">
          <a:xfrm>
            <a:off x="4151313" y="4857750"/>
            <a:ext cx="28575" cy="30163"/>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06250" name="Oval 42"/>
          <p:cNvSpPr>
            <a:spLocks noChangeArrowheads="1"/>
          </p:cNvSpPr>
          <p:nvPr/>
        </p:nvSpPr>
        <p:spPr bwMode="auto">
          <a:xfrm>
            <a:off x="4265613" y="4857750"/>
            <a:ext cx="26987" cy="30163"/>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06251" name="Oval 43"/>
          <p:cNvSpPr>
            <a:spLocks noChangeArrowheads="1"/>
          </p:cNvSpPr>
          <p:nvPr/>
        </p:nvSpPr>
        <p:spPr bwMode="auto">
          <a:xfrm>
            <a:off x="4384675" y="4857750"/>
            <a:ext cx="26988" cy="30163"/>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06252" name="Oval 44"/>
          <p:cNvSpPr>
            <a:spLocks noChangeArrowheads="1"/>
          </p:cNvSpPr>
          <p:nvPr/>
        </p:nvSpPr>
        <p:spPr bwMode="auto">
          <a:xfrm>
            <a:off x="4497388" y="4857750"/>
            <a:ext cx="26987" cy="30163"/>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06253" name="Oval 45"/>
          <p:cNvSpPr>
            <a:spLocks noChangeArrowheads="1"/>
          </p:cNvSpPr>
          <p:nvPr/>
        </p:nvSpPr>
        <p:spPr bwMode="auto">
          <a:xfrm>
            <a:off x="4606925" y="4857750"/>
            <a:ext cx="26988" cy="30163"/>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06254" name="Oval 46"/>
          <p:cNvSpPr>
            <a:spLocks noChangeArrowheads="1"/>
          </p:cNvSpPr>
          <p:nvPr/>
        </p:nvSpPr>
        <p:spPr bwMode="auto">
          <a:xfrm>
            <a:off x="4752975" y="4995863"/>
            <a:ext cx="26988" cy="26987"/>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06255" name="Oval 47"/>
          <p:cNvSpPr>
            <a:spLocks noChangeArrowheads="1"/>
          </p:cNvSpPr>
          <p:nvPr/>
        </p:nvSpPr>
        <p:spPr bwMode="auto">
          <a:xfrm>
            <a:off x="4752975" y="5106988"/>
            <a:ext cx="26988" cy="33337"/>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06256" name="Oval 48"/>
          <p:cNvSpPr>
            <a:spLocks noChangeArrowheads="1"/>
          </p:cNvSpPr>
          <p:nvPr/>
        </p:nvSpPr>
        <p:spPr bwMode="auto">
          <a:xfrm>
            <a:off x="4752975" y="5233988"/>
            <a:ext cx="26988" cy="26987"/>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06257" name="Oval 49"/>
          <p:cNvSpPr>
            <a:spLocks noChangeArrowheads="1"/>
          </p:cNvSpPr>
          <p:nvPr/>
        </p:nvSpPr>
        <p:spPr bwMode="auto">
          <a:xfrm>
            <a:off x="4752975" y="5348288"/>
            <a:ext cx="26988" cy="28575"/>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06258" name="Oval 50"/>
          <p:cNvSpPr>
            <a:spLocks noChangeArrowheads="1"/>
          </p:cNvSpPr>
          <p:nvPr/>
        </p:nvSpPr>
        <p:spPr bwMode="auto">
          <a:xfrm>
            <a:off x="4752975" y="5472113"/>
            <a:ext cx="26988" cy="26987"/>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06259" name="Oval 51"/>
          <p:cNvSpPr>
            <a:spLocks noChangeArrowheads="1"/>
          </p:cNvSpPr>
          <p:nvPr/>
        </p:nvSpPr>
        <p:spPr bwMode="auto">
          <a:xfrm>
            <a:off x="4752975" y="5584825"/>
            <a:ext cx="26988" cy="30163"/>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06260" name="Rectangle 52"/>
          <p:cNvSpPr>
            <a:spLocks noChangeArrowheads="1"/>
          </p:cNvSpPr>
          <p:nvPr/>
        </p:nvSpPr>
        <p:spPr bwMode="auto">
          <a:xfrm>
            <a:off x="1219200" y="1319213"/>
            <a:ext cx="1550988"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nSpc>
                <a:spcPct val="100000"/>
              </a:lnSpc>
              <a:spcBef>
                <a:spcPct val="0"/>
              </a:spcBef>
              <a:buClrTx/>
              <a:buSzTx/>
              <a:buFontTx/>
              <a:buNone/>
            </a:pPr>
            <a:r>
              <a:rPr lang="en-US" sz="1400">
                <a:solidFill>
                  <a:srgbClr val="000000"/>
                </a:solidFill>
                <a:latin typeface="Myriad Pro" pitchFamily="34" charset="0"/>
                <a:cs typeface="Arial" pitchFamily="34" charset="0"/>
              </a:rPr>
              <a:t>Quantity of coconuts</a:t>
            </a:r>
            <a:endParaRPr lang="en-US" sz="1400">
              <a:cs typeface="Arial" pitchFamily="34" charset="0"/>
            </a:endParaRPr>
          </a:p>
        </p:txBody>
      </p:sp>
      <p:sp>
        <p:nvSpPr>
          <p:cNvPr id="606261" name="Rectangle 53"/>
          <p:cNvSpPr>
            <a:spLocks noChangeArrowheads="1"/>
          </p:cNvSpPr>
          <p:nvPr/>
        </p:nvSpPr>
        <p:spPr bwMode="auto">
          <a:xfrm>
            <a:off x="6678613" y="5969000"/>
            <a:ext cx="1136650"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nSpc>
                <a:spcPct val="100000"/>
              </a:lnSpc>
              <a:spcBef>
                <a:spcPct val="0"/>
              </a:spcBef>
              <a:buClrTx/>
              <a:buSzTx/>
              <a:buFontTx/>
              <a:buNone/>
            </a:pPr>
            <a:r>
              <a:rPr lang="en-US" sz="1400">
                <a:solidFill>
                  <a:srgbClr val="000000"/>
                </a:solidFill>
                <a:latin typeface="Myriad Pro" pitchFamily="34" charset="0"/>
                <a:cs typeface="Arial" pitchFamily="34" charset="0"/>
              </a:rPr>
              <a:t>Quantity of fish</a:t>
            </a:r>
            <a:endParaRPr lang="en-US" sz="1400">
              <a:cs typeface="Arial" pitchFamily="34" charset="0"/>
            </a:endParaRPr>
          </a:p>
        </p:txBody>
      </p:sp>
    </p:spTree>
    <p:extLst>
      <p:ext uri="{BB962C8B-B14F-4D97-AF65-F5344CB8AC3E}">
        <p14:creationId xmlns:p14="http://schemas.microsoft.com/office/powerpoint/2010/main" val="338816361"/>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7234" name="Rectangle 2"/>
          <p:cNvSpPr>
            <a:spLocks noGrp="1" noRot="1" noChangeArrowheads="1"/>
          </p:cNvSpPr>
          <p:nvPr>
            <p:ph type="title"/>
          </p:nvPr>
        </p:nvSpPr>
        <p:spPr>
          <a:xfrm>
            <a:off x="251520" y="180593"/>
            <a:ext cx="8229600" cy="1143000"/>
          </a:xfrm>
        </p:spPr>
        <p:txBody>
          <a:bodyPr/>
          <a:lstStyle/>
          <a:p>
            <a:pPr algn="l"/>
            <a:r>
              <a:rPr lang="en-US" sz="3200" dirty="0" smtClean="0"/>
              <a:t>Production Possibilities for Two Castaways</a:t>
            </a:r>
          </a:p>
        </p:txBody>
      </p:sp>
      <p:sp>
        <p:nvSpPr>
          <p:cNvPr id="607239" name="Rectangle 7"/>
          <p:cNvSpPr>
            <a:spLocks noChangeArrowheads="1"/>
          </p:cNvSpPr>
          <p:nvPr/>
        </p:nvSpPr>
        <p:spPr bwMode="auto">
          <a:xfrm>
            <a:off x="2973388" y="6034088"/>
            <a:ext cx="180975"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nSpc>
                <a:spcPct val="100000"/>
              </a:lnSpc>
              <a:spcBef>
                <a:spcPct val="0"/>
              </a:spcBef>
              <a:buClrTx/>
              <a:buSzTx/>
              <a:buFontTx/>
              <a:buNone/>
            </a:pPr>
            <a:r>
              <a:rPr lang="en-US" sz="1400">
                <a:solidFill>
                  <a:srgbClr val="000000"/>
                </a:solidFill>
                <a:latin typeface="Myriad Pro" pitchFamily="34" charset="0"/>
                <a:cs typeface="Arial" pitchFamily="34" charset="0"/>
              </a:rPr>
              <a:t>10</a:t>
            </a:r>
            <a:endParaRPr lang="en-US" sz="1400">
              <a:cs typeface="Arial" pitchFamily="34" charset="0"/>
            </a:endParaRPr>
          </a:p>
        </p:txBody>
      </p:sp>
      <p:sp>
        <p:nvSpPr>
          <p:cNvPr id="607240" name="Line 8"/>
          <p:cNvSpPr>
            <a:spLocks noChangeShapeType="1"/>
          </p:cNvSpPr>
          <p:nvPr/>
        </p:nvSpPr>
        <p:spPr bwMode="auto">
          <a:xfrm flipV="1">
            <a:off x="2714625" y="5803900"/>
            <a:ext cx="0" cy="179388"/>
          </a:xfrm>
          <a:prstGeom prst="line">
            <a:avLst/>
          </a:prstGeom>
          <a:noFill/>
          <a:ln w="7938">
            <a:solidFill>
              <a:srgbClr val="000000"/>
            </a:solidFill>
            <a:miter lim="800000"/>
            <a:headEnd/>
            <a:tailEnd/>
          </a:ln>
          <a:extLst>
            <a:ext uri="{909E8E84-426E-40DD-AFC4-6F175D3DCCD1}">
              <a14:hiddenFill xmlns:a14="http://schemas.microsoft.com/office/drawing/2010/main">
                <a:noFill/>
              </a14:hiddenFill>
            </a:ext>
          </a:extLst>
        </p:spPr>
        <p:txBody>
          <a:bodyPr/>
          <a:lstStyle/>
          <a:p>
            <a:endParaRPr lang="th-TH"/>
          </a:p>
        </p:txBody>
      </p:sp>
      <p:sp>
        <p:nvSpPr>
          <p:cNvPr id="607241" name="Rectangle 9"/>
          <p:cNvSpPr>
            <a:spLocks noChangeArrowheads="1"/>
          </p:cNvSpPr>
          <p:nvPr/>
        </p:nvSpPr>
        <p:spPr bwMode="auto">
          <a:xfrm>
            <a:off x="2652713" y="6034088"/>
            <a:ext cx="90487"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nSpc>
                <a:spcPct val="100000"/>
              </a:lnSpc>
              <a:spcBef>
                <a:spcPct val="0"/>
              </a:spcBef>
              <a:buClrTx/>
              <a:buSzTx/>
              <a:buFontTx/>
              <a:buNone/>
            </a:pPr>
            <a:r>
              <a:rPr lang="en-US" sz="1400">
                <a:solidFill>
                  <a:srgbClr val="000000"/>
                </a:solidFill>
                <a:latin typeface="Myriad Pro" pitchFamily="34" charset="0"/>
                <a:cs typeface="Arial" pitchFamily="34" charset="0"/>
              </a:rPr>
              <a:t>6</a:t>
            </a:r>
            <a:endParaRPr lang="en-US" sz="1400">
              <a:cs typeface="Arial" pitchFamily="34" charset="0"/>
            </a:endParaRPr>
          </a:p>
        </p:txBody>
      </p:sp>
      <p:sp>
        <p:nvSpPr>
          <p:cNvPr id="607242" name="Rectangle 10"/>
          <p:cNvSpPr>
            <a:spLocks noChangeArrowheads="1"/>
          </p:cNvSpPr>
          <p:nvPr/>
        </p:nvSpPr>
        <p:spPr bwMode="auto">
          <a:xfrm>
            <a:off x="1920875" y="6034088"/>
            <a:ext cx="90488"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nSpc>
                <a:spcPct val="100000"/>
              </a:lnSpc>
              <a:spcBef>
                <a:spcPct val="0"/>
              </a:spcBef>
              <a:buClrTx/>
              <a:buSzTx/>
              <a:buFontTx/>
              <a:buNone/>
            </a:pPr>
            <a:r>
              <a:rPr lang="en-US" sz="1400">
                <a:solidFill>
                  <a:srgbClr val="000000"/>
                </a:solidFill>
                <a:latin typeface="Myriad Pro" pitchFamily="34" charset="0"/>
                <a:cs typeface="Arial" pitchFamily="34" charset="0"/>
              </a:rPr>
              <a:t>0</a:t>
            </a:r>
            <a:endParaRPr lang="en-US" sz="1400">
              <a:cs typeface="Arial" pitchFamily="34" charset="0"/>
            </a:endParaRPr>
          </a:p>
        </p:txBody>
      </p:sp>
      <p:sp>
        <p:nvSpPr>
          <p:cNvPr id="607243" name="Rectangle 11"/>
          <p:cNvSpPr>
            <a:spLocks noChangeArrowheads="1"/>
          </p:cNvSpPr>
          <p:nvPr/>
        </p:nvSpPr>
        <p:spPr bwMode="auto">
          <a:xfrm>
            <a:off x="1801813" y="3560763"/>
            <a:ext cx="180975"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nSpc>
                <a:spcPct val="100000"/>
              </a:lnSpc>
              <a:spcBef>
                <a:spcPct val="0"/>
              </a:spcBef>
              <a:buClrTx/>
              <a:buSzTx/>
              <a:buFontTx/>
              <a:buNone/>
            </a:pPr>
            <a:r>
              <a:rPr lang="en-US" sz="1400">
                <a:solidFill>
                  <a:srgbClr val="000000"/>
                </a:solidFill>
                <a:latin typeface="Myriad Pro" pitchFamily="34" charset="0"/>
                <a:cs typeface="Arial" pitchFamily="34" charset="0"/>
              </a:rPr>
              <a:t>20</a:t>
            </a:r>
            <a:endParaRPr lang="en-US" sz="1400">
              <a:cs typeface="Arial" pitchFamily="34" charset="0"/>
            </a:endParaRPr>
          </a:p>
        </p:txBody>
      </p:sp>
      <p:sp>
        <p:nvSpPr>
          <p:cNvPr id="607244" name="Line 12"/>
          <p:cNvSpPr>
            <a:spLocks noChangeShapeType="1"/>
          </p:cNvSpPr>
          <p:nvPr/>
        </p:nvSpPr>
        <p:spPr bwMode="auto">
          <a:xfrm>
            <a:off x="2149475" y="5081588"/>
            <a:ext cx="150813" cy="0"/>
          </a:xfrm>
          <a:prstGeom prst="line">
            <a:avLst/>
          </a:prstGeom>
          <a:noFill/>
          <a:ln w="7938">
            <a:solidFill>
              <a:srgbClr val="000000"/>
            </a:solidFill>
            <a:miter lim="800000"/>
            <a:headEnd/>
            <a:tailEnd/>
          </a:ln>
          <a:extLst>
            <a:ext uri="{909E8E84-426E-40DD-AFC4-6F175D3DCCD1}">
              <a14:hiddenFill xmlns:a14="http://schemas.microsoft.com/office/drawing/2010/main">
                <a:noFill/>
              </a14:hiddenFill>
            </a:ext>
          </a:extLst>
        </p:spPr>
        <p:txBody>
          <a:bodyPr/>
          <a:lstStyle/>
          <a:p>
            <a:endParaRPr lang="th-TH"/>
          </a:p>
        </p:txBody>
      </p:sp>
      <p:sp>
        <p:nvSpPr>
          <p:cNvPr id="607245" name="Rectangle 13"/>
          <p:cNvSpPr>
            <a:spLocks noChangeArrowheads="1"/>
          </p:cNvSpPr>
          <p:nvPr/>
        </p:nvSpPr>
        <p:spPr bwMode="auto">
          <a:xfrm>
            <a:off x="1920875" y="4913313"/>
            <a:ext cx="90488"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nSpc>
                <a:spcPct val="100000"/>
              </a:lnSpc>
              <a:spcBef>
                <a:spcPct val="0"/>
              </a:spcBef>
              <a:buClrTx/>
              <a:buSzTx/>
              <a:buFontTx/>
              <a:buNone/>
            </a:pPr>
            <a:r>
              <a:rPr lang="en-US" sz="1400">
                <a:solidFill>
                  <a:srgbClr val="000000"/>
                </a:solidFill>
                <a:latin typeface="Myriad Pro" pitchFamily="34" charset="0"/>
                <a:cs typeface="Arial" pitchFamily="34" charset="0"/>
              </a:rPr>
              <a:t>8</a:t>
            </a:r>
            <a:endParaRPr lang="en-US" sz="1400">
              <a:cs typeface="Arial" pitchFamily="34" charset="0"/>
            </a:endParaRPr>
          </a:p>
        </p:txBody>
      </p:sp>
      <p:sp>
        <p:nvSpPr>
          <p:cNvPr id="607246" name="Line 14"/>
          <p:cNvSpPr>
            <a:spLocks noChangeShapeType="1"/>
          </p:cNvSpPr>
          <p:nvPr/>
        </p:nvSpPr>
        <p:spPr bwMode="auto">
          <a:xfrm>
            <a:off x="2149475" y="3729038"/>
            <a:ext cx="938213" cy="2254250"/>
          </a:xfrm>
          <a:prstGeom prst="line">
            <a:avLst/>
          </a:prstGeom>
          <a:noFill/>
          <a:ln w="30163">
            <a:solidFill>
              <a:srgbClr val="0076A3"/>
            </a:solidFill>
            <a:miter lim="800000"/>
            <a:headEnd/>
            <a:tailEnd/>
          </a:ln>
          <a:extLst>
            <a:ext uri="{909E8E84-426E-40DD-AFC4-6F175D3DCCD1}">
              <a14:hiddenFill xmlns:a14="http://schemas.microsoft.com/office/drawing/2010/main">
                <a:noFill/>
              </a14:hiddenFill>
            </a:ext>
          </a:extLst>
        </p:spPr>
        <p:txBody>
          <a:bodyPr/>
          <a:lstStyle/>
          <a:p>
            <a:endParaRPr lang="th-TH"/>
          </a:p>
        </p:txBody>
      </p:sp>
      <p:sp>
        <p:nvSpPr>
          <p:cNvPr id="607247" name="Freeform 15"/>
          <p:cNvSpPr>
            <a:spLocks/>
          </p:cNvSpPr>
          <p:nvPr/>
        </p:nvSpPr>
        <p:spPr bwMode="auto">
          <a:xfrm>
            <a:off x="2149475" y="1720850"/>
            <a:ext cx="4703763" cy="4262438"/>
          </a:xfrm>
          <a:custGeom>
            <a:avLst/>
            <a:gdLst>
              <a:gd name="T0" fmla="*/ 1776 w 1776"/>
              <a:gd name="T1" fmla="*/ 1339 h 1339"/>
              <a:gd name="T2" fmla="*/ 0 w 1776"/>
              <a:gd name="T3" fmla="*/ 1339 h 1339"/>
              <a:gd name="T4" fmla="*/ 0 w 1776"/>
              <a:gd name="T5" fmla="*/ 0 h 1339"/>
            </a:gdLst>
            <a:ahLst/>
            <a:cxnLst>
              <a:cxn ang="0">
                <a:pos x="T0" y="T1"/>
              </a:cxn>
              <a:cxn ang="0">
                <a:pos x="T2" y="T3"/>
              </a:cxn>
              <a:cxn ang="0">
                <a:pos x="T4" y="T5"/>
              </a:cxn>
            </a:cxnLst>
            <a:rect l="0" t="0" r="r" b="b"/>
            <a:pathLst>
              <a:path w="1776" h="1339">
                <a:moveTo>
                  <a:pt x="1776" y="1339"/>
                </a:moveTo>
                <a:lnTo>
                  <a:pt x="0" y="1339"/>
                </a:lnTo>
                <a:lnTo>
                  <a:pt x="0" y="0"/>
                </a:lnTo>
              </a:path>
            </a:pathLst>
          </a:custGeom>
          <a:noFill/>
          <a:ln w="7938" cap="flat">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th-TH"/>
          </a:p>
        </p:txBody>
      </p:sp>
      <p:sp>
        <p:nvSpPr>
          <p:cNvPr id="607248" name="Line 16"/>
          <p:cNvSpPr>
            <a:spLocks noChangeShapeType="1"/>
          </p:cNvSpPr>
          <p:nvPr/>
        </p:nvSpPr>
        <p:spPr bwMode="auto">
          <a:xfrm flipV="1">
            <a:off x="2714625" y="4375150"/>
            <a:ext cx="254000" cy="706438"/>
          </a:xfrm>
          <a:prstGeom prst="line">
            <a:avLst/>
          </a:prstGeom>
          <a:noFill/>
          <a:ln w="7938">
            <a:solidFill>
              <a:srgbClr val="000000"/>
            </a:solidFill>
            <a:miter lim="800000"/>
            <a:headEnd/>
            <a:tailEnd/>
          </a:ln>
          <a:extLst>
            <a:ext uri="{909E8E84-426E-40DD-AFC4-6F175D3DCCD1}">
              <a14:hiddenFill xmlns:a14="http://schemas.microsoft.com/office/drawing/2010/main">
                <a:noFill/>
              </a14:hiddenFill>
            </a:ext>
          </a:extLst>
        </p:spPr>
        <p:txBody>
          <a:bodyPr/>
          <a:lstStyle/>
          <a:p>
            <a:endParaRPr lang="th-TH"/>
          </a:p>
        </p:txBody>
      </p:sp>
      <p:sp>
        <p:nvSpPr>
          <p:cNvPr id="607249" name="Oval 17"/>
          <p:cNvSpPr>
            <a:spLocks noChangeArrowheads="1"/>
          </p:cNvSpPr>
          <p:nvPr/>
        </p:nvSpPr>
        <p:spPr bwMode="auto">
          <a:xfrm>
            <a:off x="2649538" y="5005388"/>
            <a:ext cx="123825" cy="152400"/>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07250" name="Rectangle 18"/>
          <p:cNvSpPr>
            <a:spLocks noChangeArrowheads="1"/>
          </p:cNvSpPr>
          <p:nvPr/>
        </p:nvSpPr>
        <p:spPr bwMode="auto">
          <a:xfrm>
            <a:off x="3160713" y="5319713"/>
            <a:ext cx="490537"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nSpc>
                <a:spcPct val="100000"/>
              </a:lnSpc>
              <a:spcBef>
                <a:spcPct val="0"/>
              </a:spcBef>
              <a:buClrTx/>
              <a:buSzTx/>
              <a:buFontTx/>
              <a:buNone/>
            </a:pPr>
            <a:r>
              <a:rPr lang="en-US" sz="1400">
                <a:solidFill>
                  <a:srgbClr val="000000"/>
                </a:solidFill>
                <a:latin typeface="Myriad Pro" pitchFamily="34" charset="0"/>
                <a:cs typeface="Arial" pitchFamily="34" charset="0"/>
              </a:rPr>
              <a:t>Hank’s</a:t>
            </a:r>
            <a:endParaRPr lang="en-US" sz="1400">
              <a:cs typeface="Arial" pitchFamily="34" charset="0"/>
            </a:endParaRPr>
          </a:p>
        </p:txBody>
      </p:sp>
      <p:sp>
        <p:nvSpPr>
          <p:cNvPr id="607251" name="Rectangle 19"/>
          <p:cNvSpPr>
            <a:spLocks noChangeArrowheads="1"/>
          </p:cNvSpPr>
          <p:nvPr/>
        </p:nvSpPr>
        <p:spPr bwMode="auto">
          <a:xfrm>
            <a:off x="3160713" y="5580063"/>
            <a:ext cx="277812"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nSpc>
                <a:spcPct val="100000"/>
              </a:lnSpc>
              <a:spcBef>
                <a:spcPct val="0"/>
              </a:spcBef>
              <a:buClrTx/>
              <a:buSzTx/>
              <a:buFontTx/>
              <a:buNone/>
            </a:pPr>
            <a:r>
              <a:rPr lang="en-US" sz="1400">
                <a:solidFill>
                  <a:srgbClr val="000000"/>
                </a:solidFill>
                <a:latin typeface="Myriad Pro" pitchFamily="34" charset="0"/>
                <a:cs typeface="Arial" pitchFamily="34" charset="0"/>
              </a:rPr>
              <a:t>PPF</a:t>
            </a:r>
            <a:endParaRPr lang="en-US" sz="1400">
              <a:cs typeface="Arial" pitchFamily="34" charset="0"/>
            </a:endParaRPr>
          </a:p>
        </p:txBody>
      </p:sp>
      <p:sp>
        <p:nvSpPr>
          <p:cNvPr id="607252" name="Oval 20"/>
          <p:cNvSpPr>
            <a:spLocks noChangeArrowheads="1"/>
          </p:cNvSpPr>
          <p:nvPr/>
        </p:nvSpPr>
        <p:spPr bwMode="auto">
          <a:xfrm>
            <a:off x="2347913" y="5065713"/>
            <a:ext cx="26987" cy="31750"/>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07253" name="Oval 21"/>
          <p:cNvSpPr>
            <a:spLocks noChangeArrowheads="1"/>
          </p:cNvSpPr>
          <p:nvPr/>
        </p:nvSpPr>
        <p:spPr bwMode="auto">
          <a:xfrm>
            <a:off x="2462213" y="5065713"/>
            <a:ext cx="23812" cy="31750"/>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07254" name="Oval 22"/>
          <p:cNvSpPr>
            <a:spLocks noChangeArrowheads="1"/>
          </p:cNvSpPr>
          <p:nvPr/>
        </p:nvSpPr>
        <p:spPr bwMode="auto">
          <a:xfrm>
            <a:off x="2576513" y="5065713"/>
            <a:ext cx="23812" cy="31750"/>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07255" name="Oval 23"/>
          <p:cNvSpPr>
            <a:spLocks noChangeArrowheads="1"/>
          </p:cNvSpPr>
          <p:nvPr/>
        </p:nvSpPr>
        <p:spPr bwMode="auto">
          <a:xfrm>
            <a:off x="2700338" y="5216525"/>
            <a:ext cx="23812" cy="30163"/>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07256" name="Oval 24"/>
          <p:cNvSpPr>
            <a:spLocks noChangeArrowheads="1"/>
          </p:cNvSpPr>
          <p:nvPr/>
        </p:nvSpPr>
        <p:spPr bwMode="auto">
          <a:xfrm>
            <a:off x="2700338" y="5346700"/>
            <a:ext cx="23812" cy="28575"/>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07257" name="Oval 25"/>
          <p:cNvSpPr>
            <a:spLocks noChangeArrowheads="1"/>
          </p:cNvSpPr>
          <p:nvPr/>
        </p:nvSpPr>
        <p:spPr bwMode="auto">
          <a:xfrm>
            <a:off x="2700338" y="5464175"/>
            <a:ext cx="23812" cy="31750"/>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07258" name="Oval 26"/>
          <p:cNvSpPr>
            <a:spLocks noChangeArrowheads="1"/>
          </p:cNvSpPr>
          <p:nvPr/>
        </p:nvSpPr>
        <p:spPr bwMode="auto">
          <a:xfrm>
            <a:off x="2700338" y="5595938"/>
            <a:ext cx="23812" cy="26987"/>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07259" name="Oval 27"/>
          <p:cNvSpPr>
            <a:spLocks noChangeArrowheads="1"/>
          </p:cNvSpPr>
          <p:nvPr/>
        </p:nvSpPr>
        <p:spPr bwMode="auto">
          <a:xfrm>
            <a:off x="2700338" y="5711825"/>
            <a:ext cx="23812" cy="33338"/>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07260" name="Rectangle 28"/>
          <p:cNvSpPr>
            <a:spLocks noChangeArrowheads="1"/>
          </p:cNvSpPr>
          <p:nvPr/>
        </p:nvSpPr>
        <p:spPr bwMode="auto">
          <a:xfrm>
            <a:off x="1066800" y="1335088"/>
            <a:ext cx="1550988"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nSpc>
                <a:spcPct val="100000"/>
              </a:lnSpc>
              <a:spcBef>
                <a:spcPct val="0"/>
              </a:spcBef>
              <a:buClrTx/>
              <a:buSzTx/>
              <a:buFontTx/>
              <a:buNone/>
            </a:pPr>
            <a:r>
              <a:rPr lang="en-US" sz="1400">
                <a:solidFill>
                  <a:srgbClr val="000000"/>
                </a:solidFill>
                <a:latin typeface="Myriad Pro" pitchFamily="34" charset="0"/>
                <a:cs typeface="Arial" pitchFamily="34" charset="0"/>
              </a:rPr>
              <a:t>Quantity of coconuts</a:t>
            </a:r>
            <a:endParaRPr lang="en-US" sz="1400">
              <a:cs typeface="Arial" pitchFamily="34" charset="0"/>
            </a:endParaRPr>
          </a:p>
        </p:txBody>
      </p:sp>
      <p:sp>
        <p:nvSpPr>
          <p:cNvPr id="607261" name="Rectangle 29"/>
          <p:cNvSpPr>
            <a:spLocks noChangeArrowheads="1"/>
          </p:cNvSpPr>
          <p:nvPr/>
        </p:nvSpPr>
        <p:spPr bwMode="auto">
          <a:xfrm>
            <a:off x="6807200" y="6178550"/>
            <a:ext cx="1135063"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nSpc>
                <a:spcPct val="100000"/>
              </a:lnSpc>
              <a:spcBef>
                <a:spcPct val="0"/>
              </a:spcBef>
              <a:buClrTx/>
              <a:buSzTx/>
              <a:buFontTx/>
              <a:buNone/>
            </a:pPr>
            <a:r>
              <a:rPr lang="en-US" sz="1400">
                <a:solidFill>
                  <a:srgbClr val="000000"/>
                </a:solidFill>
                <a:latin typeface="Myriad Pro" pitchFamily="34" charset="0"/>
                <a:cs typeface="Arial" pitchFamily="34" charset="0"/>
              </a:rPr>
              <a:t>Quantity of fish</a:t>
            </a:r>
            <a:endParaRPr lang="en-US" sz="1400">
              <a:cs typeface="Arial" pitchFamily="34" charset="0"/>
            </a:endParaRPr>
          </a:p>
        </p:txBody>
      </p:sp>
      <p:sp>
        <p:nvSpPr>
          <p:cNvPr id="607262" name="Rectangle 30"/>
          <p:cNvSpPr>
            <a:spLocks noChangeArrowheads="1"/>
          </p:cNvSpPr>
          <p:nvPr/>
        </p:nvSpPr>
        <p:spPr bwMode="auto">
          <a:xfrm>
            <a:off x="2717800" y="914400"/>
            <a:ext cx="2676525"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nSpc>
                <a:spcPct val="100000"/>
              </a:lnSpc>
              <a:spcBef>
                <a:spcPct val="0"/>
              </a:spcBef>
              <a:buClrTx/>
              <a:buSzTx/>
              <a:buFontTx/>
              <a:buNone/>
            </a:pPr>
            <a:r>
              <a:rPr lang="en-US" sz="1400">
                <a:solidFill>
                  <a:srgbClr val="000000"/>
                </a:solidFill>
                <a:latin typeface="Myriad Pro" pitchFamily="34" charset="0"/>
                <a:cs typeface="Arial" pitchFamily="34" charset="0"/>
              </a:rPr>
              <a:t>(a)</a:t>
            </a:r>
            <a:r>
              <a:rPr lang="en-US" sz="1400" b="1">
                <a:solidFill>
                  <a:srgbClr val="000000"/>
                </a:solidFill>
                <a:latin typeface="Myriad Pro" pitchFamily="34" charset="0"/>
                <a:cs typeface="Arial" pitchFamily="34" charset="0"/>
              </a:rPr>
              <a:t> Hank’s Production Possibilities</a:t>
            </a:r>
            <a:endParaRPr lang="en-US" sz="1400" b="1">
              <a:cs typeface="Arial" pitchFamily="34" charset="0"/>
            </a:endParaRPr>
          </a:p>
        </p:txBody>
      </p:sp>
      <p:sp>
        <p:nvSpPr>
          <p:cNvPr id="607263" name="Freeform 31"/>
          <p:cNvSpPr>
            <a:spLocks/>
          </p:cNvSpPr>
          <p:nvPr/>
        </p:nvSpPr>
        <p:spPr bwMode="auto">
          <a:xfrm>
            <a:off x="3003550" y="3792538"/>
            <a:ext cx="1722438" cy="590550"/>
          </a:xfrm>
          <a:custGeom>
            <a:avLst/>
            <a:gdLst>
              <a:gd name="T0" fmla="*/ 283 w 283"/>
              <a:gd name="T1" fmla="*/ 81 h 97"/>
              <a:gd name="T2" fmla="*/ 267 w 283"/>
              <a:gd name="T3" fmla="*/ 97 h 97"/>
              <a:gd name="T4" fmla="*/ 16 w 283"/>
              <a:gd name="T5" fmla="*/ 97 h 97"/>
              <a:gd name="T6" fmla="*/ 0 w 283"/>
              <a:gd name="T7" fmla="*/ 81 h 97"/>
              <a:gd name="T8" fmla="*/ 0 w 283"/>
              <a:gd name="T9" fmla="*/ 16 h 97"/>
              <a:gd name="T10" fmla="*/ 16 w 283"/>
              <a:gd name="T11" fmla="*/ 0 h 97"/>
              <a:gd name="T12" fmla="*/ 267 w 283"/>
              <a:gd name="T13" fmla="*/ 0 h 97"/>
              <a:gd name="T14" fmla="*/ 283 w 283"/>
              <a:gd name="T15" fmla="*/ 16 h 97"/>
              <a:gd name="T16" fmla="*/ 283 w 283"/>
              <a:gd name="T17" fmla="*/ 81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83" h="97">
                <a:moveTo>
                  <a:pt x="283" y="81"/>
                </a:moveTo>
                <a:cubicBezTo>
                  <a:pt x="283" y="89"/>
                  <a:pt x="276" y="97"/>
                  <a:pt x="267" y="97"/>
                </a:cubicBezTo>
                <a:cubicBezTo>
                  <a:pt x="16" y="97"/>
                  <a:pt x="16" y="97"/>
                  <a:pt x="16" y="97"/>
                </a:cubicBezTo>
                <a:cubicBezTo>
                  <a:pt x="7" y="97"/>
                  <a:pt x="0" y="89"/>
                  <a:pt x="0" y="81"/>
                </a:cubicBezTo>
                <a:cubicBezTo>
                  <a:pt x="0" y="16"/>
                  <a:pt x="0" y="16"/>
                  <a:pt x="0" y="16"/>
                </a:cubicBezTo>
                <a:cubicBezTo>
                  <a:pt x="0" y="7"/>
                  <a:pt x="7" y="0"/>
                  <a:pt x="16" y="0"/>
                </a:cubicBezTo>
                <a:cubicBezTo>
                  <a:pt x="267" y="0"/>
                  <a:pt x="267" y="0"/>
                  <a:pt x="267" y="0"/>
                </a:cubicBezTo>
                <a:cubicBezTo>
                  <a:pt x="276" y="0"/>
                  <a:pt x="283" y="7"/>
                  <a:pt x="283" y="16"/>
                </a:cubicBezTo>
                <a:lnTo>
                  <a:pt x="283" y="81"/>
                </a:lnTo>
                <a:close/>
              </a:path>
            </a:pathLst>
          </a:custGeom>
          <a:solidFill>
            <a:srgbClr val="D7E2E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07264" name="Rectangle 32"/>
          <p:cNvSpPr>
            <a:spLocks noChangeArrowheads="1"/>
          </p:cNvSpPr>
          <p:nvPr/>
        </p:nvSpPr>
        <p:spPr bwMode="auto">
          <a:xfrm>
            <a:off x="3148013" y="3863975"/>
            <a:ext cx="1516062" cy="211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nSpc>
                <a:spcPct val="100000"/>
              </a:lnSpc>
              <a:spcBef>
                <a:spcPct val="0"/>
              </a:spcBef>
              <a:buClrTx/>
              <a:buSzTx/>
              <a:buFontTx/>
              <a:buNone/>
            </a:pPr>
            <a:r>
              <a:rPr lang="en-US" sz="1400">
                <a:solidFill>
                  <a:srgbClr val="000000"/>
                </a:solidFill>
                <a:latin typeface="Myriad Pro" pitchFamily="34" charset="0"/>
                <a:cs typeface="Arial" pitchFamily="34" charset="0"/>
              </a:rPr>
              <a:t>Hank’s consumption</a:t>
            </a:r>
            <a:endParaRPr lang="en-US" sz="1400">
              <a:cs typeface="Arial" pitchFamily="34" charset="0"/>
            </a:endParaRPr>
          </a:p>
        </p:txBody>
      </p:sp>
      <p:sp>
        <p:nvSpPr>
          <p:cNvPr id="607265" name="Rectangle 33"/>
          <p:cNvSpPr>
            <a:spLocks noChangeArrowheads="1"/>
          </p:cNvSpPr>
          <p:nvPr/>
        </p:nvSpPr>
        <p:spPr bwMode="auto">
          <a:xfrm>
            <a:off x="3197225" y="4121150"/>
            <a:ext cx="1012825"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nSpc>
                <a:spcPct val="100000"/>
              </a:lnSpc>
              <a:spcBef>
                <a:spcPct val="0"/>
              </a:spcBef>
              <a:buClrTx/>
              <a:buSzTx/>
              <a:buFontTx/>
              <a:buNone/>
            </a:pPr>
            <a:r>
              <a:rPr lang="en-US" sz="1400">
                <a:solidFill>
                  <a:srgbClr val="000000"/>
                </a:solidFill>
                <a:latin typeface="Myriad Pro" pitchFamily="34" charset="0"/>
                <a:cs typeface="Arial" pitchFamily="34" charset="0"/>
              </a:rPr>
              <a:t>without trade</a:t>
            </a:r>
            <a:endParaRPr lang="en-US" sz="1400">
              <a:cs typeface="Arial" pitchFamily="34" charset="0"/>
            </a:endParaRPr>
          </a:p>
        </p:txBody>
      </p:sp>
    </p:spTree>
    <p:extLst>
      <p:ext uri="{BB962C8B-B14F-4D97-AF65-F5344CB8AC3E}">
        <p14:creationId xmlns:p14="http://schemas.microsoft.com/office/powerpoint/2010/main" val="2274588315"/>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8258" name="Rectangle 2"/>
          <p:cNvSpPr>
            <a:spLocks noGrp="1" noRot="1" noChangeArrowheads="1"/>
          </p:cNvSpPr>
          <p:nvPr>
            <p:ph type="title"/>
          </p:nvPr>
        </p:nvSpPr>
        <p:spPr>
          <a:xfrm>
            <a:off x="251520" y="692696"/>
            <a:ext cx="8229600" cy="1066800"/>
          </a:xfrm>
        </p:spPr>
        <p:txBody>
          <a:bodyPr/>
          <a:lstStyle/>
          <a:p>
            <a:pPr algn="l"/>
            <a:r>
              <a:rPr lang="en-US" sz="2800" dirty="0" smtClean="0"/>
              <a:t>Tom and Hank’s Opportunity Costs</a:t>
            </a:r>
          </a:p>
        </p:txBody>
      </p:sp>
      <p:graphicFrame>
        <p:nvGraphicFramePr>
          <p:cNvPr id="608259" name="Group 3"/>
          <p:cNvGraphicFramePr>
            <a:graphicFrameLocks noGrp="1"/>
          </p:cNvGraphicFramePr>
          <p:nvPr>
            <p:extLst>
              <p:ext uri="{D42A27DB-BD31-4B8C-83A1-F6EECF244321}">
                <p14:modId xmlns:p14="http://schemas.microsoft.com/office/powerpoint/2010/main" val="1870121292"/>
              </p:ext>
            </p:extLst>
          </p:nvPr>
        </p:nvGraphicFramePr>
        <p:xfrm>
          <a:off x="1447800" y="1752600"/>
          <a:ext cx="5791200" cy="4062414"/>
        </p:xfrm>
        <a:graphic>
          <a:graphicData uri="http://schemas.openxmlformats.org/drawingml/2006/table">
            <a:tbl>
              <a:tblPr/>
              <a:tblGrid>
                <a:gridCol w="1422400"/>
                <a:gridCol w="2159000"/>
                <a:gridCol w="2209800"/>
              </a:tblGrid>
              <a:tr h="1354138">
                <a:tc>
                  <a:txBody>
                    <a:bodyPr/>
                    <a:lstStyle/>
                    <a:p>
                      <a:pPr marL="0" marR="0" lvl="0" indent="0" algn="ctr" defTabSz="914400" rtl="0" eaLnBrk="1" fontAlgn="base" latinLnBrk="0" hangingPunct="1">
                        <a:lnSpc>
                          <a:spcPct val="100000"/>
                        </a:lnSpc>
                        <a:spcBef>
                          <a:spcPct val="20000"/>
                        </a:spcBef>
                        <a:spcAft>
                          <a:spcPct val="0"/>
                        </a:spcAft>
                        <a:buClr>
                          <a:srgbClr val="000000"/>
                        </a:buClr>
                        <a:buSzPct val="70000"/>
                        <a:buFont typeface="Wingdings" pitchFamily="2" charset="2"/>
                        <a:buNone/>
                        <a:tabLst/>
                      </a:pPr>
                      <a:endParaRPr kumimoji="0" lang="th-TH" sz="2000" b="0" i="0" u="none" strike="noStrike" cap="none" normalizeH="0" baseline="0" dirty="0" smtClean="0">
                        <a:ln>
                          <a:noFill/>
                        </a:ln>
                        <a:solidFill>
                          <a:schemeClr val="tx1"/>
                        </a:solidFill>
                        <a:effectLst/>
                        <a:latin typeface="Arial" pitchFamily="34" charset="0"/>
                      </a:endParaRPr>
                    </a:p>
                  </a:txBody>
                  <a:tcPr anchor="ctr" horzOverflow="overflow">
                    <a:lnL w="28575" cap="flat" cmpd="sng" algn="ctr">
                      <a:solidFill>
                        <a:schemeClr val="tx1"/>
                      </a:solidFill>
                      <a:prstDash val="solid"/>
                      <a:round/>
                      <a:headEnd type="none" w="med" len="med"/>
                      <a:tailEnd type="none" w="med" len="lg"/>
                    </a:lnL>
                    <a:lnR w="12700" cap="flat" cmpd="sng" algn="ctr">
                      <a:solidFill>
                        <a:schemeClr val="tx1"/>
                      </a:solidFill>
                      <a:prstDash val="solid"/>
                      <a:round/>
                      <a:headEnd type="none" w="med" len="med"/>
                      <a:tailEnd type="none" w="med" len="lg"/>
                    </a:lnR>
                    <a:lnT w="28575" cap="flat" cmpd="sng" algn="ctr">
                      <a:solidFill>
                        <a:schemeClr val="tx1"/>
                      </a:solidFill>
                      <a:prstDash val="solid"/>
                      <a:round/>
                      <a:headEnd type="none" w="med" len="med"/>
                      <a:tailEnd type="none" w="med" len="lg"/>
                    </a:lnT>
                    <a:lnB w="12700" cap="flat" cmpd="sng" algn="ctr">
                      <a:solidFill>
                        <a:schemeClr val="tx1"/>
                      </a:solidFill>
                      <a:prstDash val="solid"/>
                      <a:round/>
                      <a:headEnd type="none" w="med" len="med"/>
                      <a:tailEnd type="none" w="med" len="lg"/>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
                          <a:srgbClr val="000000"/>
                        </a:buClr>
                        <a:buSzPct val="70000"/>
                        <a:buFont typeface="Wingdings" pitchFamily="2" charset="2"/>
                        <a:buNone/>
                        <a:tabLst/>
                      </a:pPr>
                      <a:r>
                        <a:rPr kumimoji="0" lang="en-US" sz="2000" b="1" i="0" u="none" strike="noStrike" cap="none" normalizeH="0" baseline="0" dirty="0" smtClean="0">
                          <a:ln>
                            <a:noFill/>
                          </a:ln>
                          <a:solidFill>
                            <a:schemeClr val="tx1"/>
                          </a:solidFill>
                          <a:effectLst/>
                          <a:latin typeface="Arial" pitchFamily="34" charset="0"/>
                        </a:rPr>
                        <a:t>Tom’s Opportunity Cost</a:t>
                      </a:r>
                    </a:p>
                  </a:txBody>
                  <a:tcPr anchor="ctr" horzOverflow="overflow">
                    <a:lnL w="12700" cap="flat" cmpd="sng" algn="ctr">
                      <a:solidFill>
                        <a:schemeClr val="tx1"/>
                      </a:solidFill>
                      <a:prstDash val="solid"/>
                      <a:round/>
                      <a:headEnd type="none" w="med" len="med"/>
                      <a:tailEnd type="none" w="med" len="lg"/>
                    </a:lnL>
                    <a:lnR w="12700" cap="flat" cmpd="sng" algn="ctr">
                      <a:solidFill>
                        <a:schemeClr val="tx1"/>
                      </a:solidFill>
                      <a:prstDash val="solid"/>
                      <a:round/>
                      <a:headEnd type="none" w="med" len="med"/>
                      <a:tailEnd type="none" w="med" len="lg"/>
                    </a:lnR>
                    <a:lnT w="28575" cap="flat" cmpd="sng" algn="ctr">
                      <a:solidFill>
                        <a:schemeClr val="tx1"/>
                      </a:solidFill>
                      <a:prstDash val="solid"/>
                      <a:round/>
                      <a:headEnd type="none" w="med" len="med"/>
                      <a:tailEnd type="none" w="med" len="lg"/>
                    </a:lnT>
                    <a:lnB w="12700" cap="flat" cmpd="sng" algn="ctr">
                      <a:solidFill>
                        <a:schemeClr val="tx1"/>
                      </a:solidFill>
                      <a:prstDash val="solid"/>
                      <a:round/>
                      <a:headEnd type="none" w="med" len="med"/>
                      <a:tailEnd type="none" w="med" len="lg"/>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
                          <a:srgbClr val="000000"/>
                        </a:buClr>
                        <a:buSzPct val="70000"/>
                        <a:buFont typeface="Wingdings" pitchFamily="2" charset="2"/>
                        <a:buNone/>
                        <a:tabLst/>
                      </a:pPr>
                      <a:r>
                        <a:rPr kumimoji="0" lang="en-US" sz="2000" b="1" i="0" u="none" strike="noStrike" cap="none" normalizeH="0" baseline="0" dirty="0" smtClean="0">
                          <a:ln>
                            <a:noFill/>
                          </a:ln>
                          <a:solidFill>
                            <a:schemeClr val="tx1"/>
                          </a:solidFill>
                          <a:effectLst/>
                          <a:latin typeface="Arial" pitchFamily="34" charset="0"/>
                        </a:rPr>
                        <a:t>Hank’s Opportunity Cost</a:t>
                      </a:r>
                    </a:p>
                  </a:txBody>
                  <a:tcPr anchor="ctr" horzOverflow="overflow">
                    <a:lnL w="12700" cap="flat" cmpd="sng" algn="ctr">
                      <a:solidFill>
                        <a:schemeClr val="tx1"/>
                      </a:solidFill>
                      <a:prstDash val="solid"/>
                      <a:round/>
                      <a:headEnd type="none" w="med" len="med"/>
                      <a:tailEnd type="none" w="med" len="lg"/>
                    </a:lnL>
                    <a:lnR w="28575" cap="flat" cmpd="sng" algn="ctr">
                      <a:solidFill>
                        <a:schemeClr val="tx1"/>
                      </a:solidFill>
                      <a:prstDash val="solid"/>
                      <a:round/>
                      <a:headEnd type="none" w="med" len="med"/>
                      <a:tailEnd type="none" w="med" len="lg"/>
                    </a:lnR>
                    <a:lnT w="28575" cap="flat" cmpd="sng" algn="ctr">
                      <a:solidFill>
                        <a:schemeClr val="tx1"/>
                      </a:solidFill>
                      <a:prstDash val="solid"/>
                      <a:round/>
                      <a:headEnd type="none" w="med" len="med"/>
                      <a:tailEnd type="none" w="med" len="lg"/>
                    </a:lnT>
                    <a:lnB w="12700" cap="flat" cmpd="sng" algn="ctr">
                      <a:solidFill>
                        <a:schemeClr val="tx1"/>
                      </a:solidFill>
                      <a:prstDash val="solid"/>
                      <a:round/>
                      <a:headEnd type="none" w="med" len="med"/>
                      <a:tailEnd type="none" w="med" len="lg"/>
                    </a:lnB>
                    <a:lnTlToBr>
                      <a:noFill/>
                    </a:lnTlToBr>
                    <a:lnBlToTr>
                      <a:noFill/>
                    </a:lnBlToTr>
                    <a:solidFill>
                      <a:schemeClr val="bg1"/>
                    </a:solidFill>
                  </a:tcPr>
                </a:tc>
              </a:tr>
              <a:tr h="1354138">
                <a:tc>
                  <a:txBody>
                    <a:bodyPr/>
                    <a:lstStyle/>
                    <a:p>
                      <a:pPr marL="0" marR="0" lvl="0" indent="0" algn="ctr" defTabSz="914400" rtl="0" eaLnBrk="1" fontAlgn="base" latinLnBrk="0" hangingPunct="1">
                        <a:lnSpc>
                          <a:spcPct val="100000"/>
                        </a:lnSpc>
                        <a:spcBef>
                          <a:spcPct val="20000"/>
                        </a:spcBef>
                        <a:spcAft>
                          <a:spcPct val="0"/>
                        </a:spcAft>
                        <a:buClr>
                          <a:srgbClr val="000000"/>
                        </a:buClr>
                        <a:buSzPct val="70000"/>
                        <a:buFont typeface="Wingdings" pitchFamily="2" charset="2"/>
                        <a:buNone/>
                        <a:tabLst/>
                      </a:pPr>
                      <a:r>
                        <a:rPr kumimoji="0" lang="en-US" sz="2000" b="1" i="0" u="none" strike="noStrike" cap="none" normalizeH="0" baseline="0" smtClean="0">
                          <a:ln>
                            <a:noFill/>
                          </a:ln>
                          <a:solidFill>
                            <a:schemeClr val="tx1"/>
                          </a:solidFill>
                          <a:effectLst/>
                          <a:latin typeface="Arial" pitchFamily="34" charset="0"/>
                        </a:rPr>
                        <a:t>One fish</a:t>
                      </a:r>
                    </a:p>
                  </a:txBody>
                  <a:tcPr anchor="ctr" horzOverflow="overflow">
                    <a:lnL w="28575" cap="flat" cmpd="sng" algn="ctr">
                      <a:solidFill>
                        <a:schemeClr val="tx1"/>
                      </a:solidFill>
                      <a:prstDash val="solid"/>
                      <a:round/>
                      <a:headEnd type="none" w="med" len="med"/>
                      <a:tailEnd type="none" w="med" len="lg"/>
                    </a:lnL>
                    <a:lnR w="12700" cap="flat" cmpd="sng" algn="ctr">
                      <a:solidFill>
                        <a:schemeClr val="tx1"/>
                      </a:solidFill>
                      <a:prstDash val="solid"/>
                      <a:round/>
                      <a:headEnd type="none" w="med" len="med"/>
                      <a:tailEnd type="none" w="med" len="lg"/>
                    </a:lnR>
                    <a:lnT w="12700" cap="flat" cmpd="sng" algn="ctr">
                      <a:solidFill>
                        <a:schemeClr val="tx1"/>
                      </a:solidFill>
                      <a:prstDash val="solid"/>
                      <a:round/>
                      <a:headEnd type="none" w="med" len="med"/>
                      <a:tailEnd type="none" w="med" len="lg"/>
                    </a:lnT>
                    <a:lnB w="12700" cap="flat" cmpd="sng" algn="ctr">
                      <a:solidFill>
                        <a:schemeClr val="tx1"/>
                      </a:solidFill>
                      <a:prstDash val="solid"/>
                      <a:round/>
                      <a:headEnd type="none" w="med" len="med"/>
                      <a:tailEnd type="none" w="med" len="lg"/>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
                          <a:srgbClr val="000000"/>
                        </a:buClr>
                        <a:buSzPct val="70000"/>
                        <a:buFont typeface="Wingdings" pitchFamily="2" charset="2"/>
                        <a:buNone/>
                        <a:tabLst/>
                      </a:pPr>
                      <a:r>
                        <a:rPr kumimoji="0" lang="en-US" sz="2000" b="0" i="0" u="none" strike="noStrike" cap="none" normalizeH="0" baseline="0" smtClean="0">
                          <a:ln>
                            <a:noFill/>
                          </a:ln>
                          <a:solidFill>
                            <a:schemeClr val="tx1"/>
                          </a:solidFill>
                          <a:effectLst/>
                          <a:latin typeface="Arial" pitchFamily="34" charset="0"/>
                        </a:rPr>
                        <a:t>3/4 coconut</a:t>
                      </a:r>
                    </a:p>
                  </a:txBody>
                  <a:tcPr anchor="ctr" horzOverflow="overflow">
                    <a:lnL w="12700" cap="flat" cmpd="sng" algn="ctr">
                      <a:solidFill>
                        <a:schemeClr val="tx1"/>
                      </a:solidFill>
                      <a:prstDash val="solid"/>
                      <a:round/>
                      <a:headEnd type="none" w="med" len="med"/>
                      <a:tailEnd type="none" w="med" len="lg"/>
                    </a:lnL>
                    <a:lnR w="12700" cap="flat" cmpd="sng" algn="ctr">
                      <a:solidFill>
                        <a:schemeClr val="tx1"/>
                      </a:solidFill>
                      <a:prstDash val="solid"/>
                      <a:round/>
                      <a:headEnd type="none" w="med" len="med"/>
                      <a:tailEnd type="none" w="med" len="lg"/>
                    </a:lnR>
                    <a:lnT w="12700" cap="flat" cmpd="sng" algn="ctr">
                      <a:solidFill>
                        <a:schemeClr val="tx1"/>
                      </a:solidFill>
                      <a:prstDash val="solid"/>
                      <a:round/>
                      <a:headEnd type="none" w="med" len="med"/>
                      <a:tailEnd type="none" w="med" len="lg"/>
                    </a:lnT>
                    <a:lnB w="12700" cap="flat" cmpd="sng" algn="ctr">
                      <a:solidFill>
                        <a:schemeClr val="tx1"/>
                      </a:solidFill>
                      <a:prstDash val="solid"/>
                      <a:round/>
                      <a:headEnd type="none" w="med" len="med"/>
                      <a:tailEnd type="none" w="med" len="lg"/>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
                          <a:srgbClr val="000000"/>
                        </a:buClr>
                        <a:buSzPct val="70000"/>
                        <a:buFont typeface="Wingdings" pitchFamily="2" charset="2"/>
                        <a:buNone/>
                        <a:tabLst/>
                      </a:pPr>
                      <a:r>
                        <a:rPr kumimoji="0" lang="en-US" sz="2000" b="0" i="0" u="none" strike="noStrike" cap="none" normalizeH="0" baseline="0" dirty="0" smtClean="0">
                          <a:ln>
                            <a:noFill/>
                          </a:ln>
                          <a:solidFill>
                            <a:schemeClr val="tx1"/>
                          </a:solidFill>
                          <a:effectLst/>
                          <a:latin typeface="Arial" pitchFamily="34" charset="0"/>
                        </a:rPr>
                        <a:t>2 coconuts</a:t>
                      </a:r>
                    </a:p>
                  </a:txBody>
                  <a:tcPr anchor="ctr" horzOverflow="overflow">
                    <a:lnL w="12700" cap="flat" cmpd="sng" algn="ctr">
                      <a:solidFill>
                        <a:schemeClr val="tx1"/>
                      </a:solidFill>
                      <a:prstDash val="solid"/>
                      <a:round/>
                      <a:headEnd type="none" w="med" len="med"/>
                      <a:tailEnd type="none" w="med" len="lg"/>
                    </a:lnL>
                    <a:lnR w="28575" cap="flat" cmpd="sng" algn="ctr">
                      <a:solidFill>
                        <a:schemeClr val="tx1"/>
                      </a:solidFill>
                      <a:prstDash val="solid"/>
                      <a:round/>
                      <a:headEnd type="none" w="med" len="med"/>
                      <a:tailEnd type="none" w="med" len="lg"/>
                    </a:lnR>
                    <a:lnT w="12700" cap="flat" cmpd="sng" algn="ctr">
                      <a:solidFill>
                        <a:schemeClr val="tx1"/>
                      </a:solidFill>
                      <a:prstDash val="solid"/>
                      <a:round/>
                      <a:headEnd type="none" w="med" len="med"/>
                      <a:tailEnd type="none" w="med" len="lg"/>
                    </a:lnT>
                    <a:lnB w="12700" cap="flat" cmpd="sng" algn="ctr">
                      <a:solidFill>
                        <a:schemeClr val="tx1"/>
                      </a:solidFill>
                      <a:prstDash val="solid"/>
                      <a:round/>
                      <a:headEnd type="none" w="med" len="med"/>
                      <a:tailEnd type="none" w="med" len="lg"/>
                    </a:lnB>
                    <a:lnTlToBr>
                      <a:noFill/>
                    </a:lnTlToBr>
                    <a:lnBlToTr>
                      <a:noFill/>
                    </a:lnBlToTr>
                    <a:solidFill>
                      <a:schemeClr val="bg1"/>
                    </a:solidFill>
                  </a:tcPr>
                </a:tc>
              </a:tr>
              <a:tr h="1354138">
                <a:tc>
                  <a:txBody>
                    <a:bodyPr/>
                    <a:lstStyle/>
                    <a:p>
                      <a:pPr marL="0" marR="0" lvl="0" indent="0" algn="ctr" defTabSz="914400" rtl="0" eaLnBrk="1" fontAlgn="base" latinLnBrk="0" hangingPunct="1">
                        <a:lnSpc>
                          <a:spcPct val="100000"/>
                        </a:lnSpc>
                        <a:spcBef>
                          <a:spcPct val="20000"/>
                        </a:spcBef>
                        <a:spcAft>
                          <a:spcPct val="0"/>
                        </a:spcAft>
                        <a:buClr>
                          <a:srgbClr val="000000"/>
                        </a:buClr>
                        <a:buSzPct val="70000"/>
                        <a:buFont typeface="Wingdings" pitchFamily="2" charset="2"/>
                        <a:buNone/>
                        <a:tabLst/>
                      </a:pPr>
                      <a:r>
                        <a:rPr kumimoji="0" lang="en-US" sz="2000" b="1" i="0" u="none" strike="noStrike" cap="none" normalizeH="0" baseline="0" smtClean="0">
                          <a:ln>
                            <a:noFill/>
                          </a:ln>
                          <a:solidFill>
                            <a:schemeClr val="tx1"/>
                          </a:solidFill>
                          <a:effectLst/>
                          <a:latin typeface="Arial" pitchFamily="34" charset="0"/>
                        </a:rPr>
                        <a:t>One coconut</a:t>
                      </a:r>
                    </a:p>
                  </a:txBody>
                  <a:tcPr anchor="ctr" horzOverflow="overflow">
                    <a:lnL w="28575" cap="flat" cmpd="sng" algn="ctr">
                      <a:solidFill>
                        <a:schemeClr val="tx1"/>
                      </a:solidFill>
                      <a:prstDash val="solid"/>
                      <a:round/>
                      <a:headEnd type="none" w="med" len="med"/>
                      <a:tailEnd type="none" w="med" len="lg"/>
                    </a:lnL>
                    <a:lnR w="12700" cap="flat" cmpd="sng" algn="ctr">
                      <a:solidFill>
                        <a:schemeClr val="tx1"/>
                      </a:solidFill>
                      <a:prstDash val="solid"/>
                      <a:round/>
                      <a:headEnd type="none" w="med" len="med"/>
                      <a:tailEnd type="none" w="med" len="lg"/>
                    </a:lnR>
                    <a:lnT w="12700" cap="flat" cmpd="sng" algn="ctr">
                      <a:solidFill>
                        <a:schemeClr val="tx1"/>
                      </a:solidFill>
                      <a:prstDash val="solid"/>
                      <a:round/>
                      <a:headEnd type="none" w="med" len="med"/>
                      <a:tailEnd type="none" w="med" len="lg"/>
                    </a:lnT>
                    <a:lnB w="28575" cap="flat" cmpd="sng" algn="ctr">
                      <a:solidFill>
                        <a:schemeClr val="tx1"/>
                      </a:solidFill>
                      <a:prstDash val="solid"/>
                      <a:round/>
                      <a:headEnd type="none" w="med" len="med"/>
                      <a:tailEnd type="none" w="med" len="lg"/>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
                          <a:srgbClr val="000000"/>
                        </a:buClr>
                        <a:buSzPct val="70000"/>
                        <a:buFont typeface="Wingdings" pitchFamily="2" charset="2"/>
                        <a:buNone/>
                        <a:tabLst/>
                      </a:pPr>
                      <a:r>
                        <a:rPr kumimoji="0" lang="en-US" sz="2000" b="0" i="0" u="none" strike="noStrike" cap="none" normalizeH="0" baseline="0" smtClean="0">
                          <a:ln>
                            <a:noFill/>
                          </a:ln>
                          <a:solidFill>
                            <a:schemeClr val="tx1"/>
                          </a:solidFill>
                          <a:effectLst/>
                          <a:latin typeface="Arial" pitchFamily="34" charset="0"/>
                        </a:rPr>
                        <a:t>4/3 fish</a:t>
                      </a:r>
                    </a:p>
                  </a:txBody>
                  <a:tcPr anchor="ctr" horzOverflow="overflow">
                    <a:lnL w="12700" cap="flat" cmpd="sng" algn="ctr">
                      <a:solidFill>
                        <a:schemeClr val="tx1"/>
                      </a:solidFill>
                      <a:prstDash val="solid"/>
                      <a:round/>
                      <a:headEnd type="none" w="med" len="med"/>
                      <a:tailEnd type="none" w="med" len="lg"/>
                    </a:lnL>
                    <a:lnR w="12700" cap="flat" cmpd="sng" algn="ctr">
                      <a:solidFill>
                        <a:schemeClr val="tx1"/>
                      </a:solidFill>
                      <a:prstDash val="solid"/>
                      <a:round/>
                      <a:headEnd type="none" w="med" len="med"/>
                      <a:tailEnd type="none" w="med" len="lg"/>
                    </a:lnR>
                    <a:lnT w="12700" cap="flat" cmpd="sng" algn="ctr">
                      <a:solidFill>
                        <a:schemeClr val="tx1"/>
                      </a:solidFill>
                      <a:prstDash val="solid"/>
                      <a:round/>
                      <a:headEnd type="none" w="med" len="med"/>
                      <a:tailEnd type="none" w="med" len="lg"/>
                    </a:lnT>
                    <a:lnB w="28575" cap="flat" cmpd="sng" algn="ctr">
                      <a:solidFill>
                        <a:schemeClr val="tx1"/>
                      </a:solidFill>
                      <a:prstDash val="solid"/>
                      <a:round/>
                      <a:headEnd type="none" w="med" len="med"/>
                      <a:tailEnd type="none" w="med" len="lg"/>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
                          <a:srgbClr val="000000"/>
                        </a:buClr>
                        <a:buSzPct val="70000"/>
                        <a:buFont typeface="Wingdings" pitchFamily="2" charset="2"/>
                        <a:buNone/>
                        <a:tabLst/>
                      </a:pPr>
                      <a:r>
                        <a:rPr kumimoji="0" lang="en-US" sz="2000" b="0" i="0" u="none" strike="noStrike" cap="none" normalizeH="0" baseline="0" dirty="0" smtClean="0">
                          <a:ln>
                            <a:noFill/>
                          </a:ln>
                          <a:solidFill>
                            <a:schemeClr val="tx1"/>
                          </a:solidFill>
                          <a:effectLst/>
                          <a:latin typeface="Arial" pitchFamily="34" charset="0"/>
                        </a:rPr>
                        <a:t>1/2 fish</a:t>
                      </a:r>
                    </a:p>
                  </a:txBody>
                  <a:tcPr anchor="ctr" horzOverflow="overflow">
                    <a:lnL w="12700" cap="flat" cmpd="sng" algn="ctr">
                      <a:solidFill>
                        <a:schemeClr val="tx1"/>
                      </a:solidFill>
                      <a:prstDash val="solid"/>
                      <a:round/>
                      <a:headEnd type="none" w="med" len="med"/>
                      <a:tailEnd type="none" w="med" len="lg"/>
                    </a:lnL>
                    <a:lnR w="28575" cap="flat" cmpd="sng" algn="ctr">
                      <a:solidFill>
                        <a:schemeClr val="tx1"/>
                      </a:solidFill>
                      <a:prstDash val="solid"/>
                      <a:round/>
                      <a:headEnd type="none" w="med" len="med"/>
                      <a:tailEnd type="none" w="med" len="lg"/>
                    </a:lnR>
                    <a:lnT w="12700" cap="flat" cmpd="sng" algn="ctr">
                      <a:solidFill>
                        <a:schemeClr val="tx1"/>
                      </a:solidFill>
                      <a:prstDash val="solid"/>
                      <a:round/>
                      <a:headEnd type="none" w="med" len="med"/>
                      <a:tailEnd type="none" w="med" len="lg"/>
                    </a:lnT>
                    <a:lnB w="28575" cap="flat" cmpd="sng" algn="ctr">
                      <a:solidFill>
                        <a:schemeClr val="tx1"/>
                      </a:solidFill>
                      <a:prstDash val="solid"/>
                      <a:round/>
                      <a:headEnd type="none" w="med" len="med"/>
                      <a:tailEnd type="none" w="med" len="lg"/>
                    </a:lnB>
                    <a:lnTlToBr>
                      <a:noFill/>
                    </a:lnTlToBr>
                    <a:lnBlToTr>
                      <a:noFill/>
                    </a:lnBlToTr>
                    <a:solidFill>
                      <a:schemeClr val="bg1"/>
                    </a:solidFill>
                  </a:tcPr>
                </a:tc>
              </a:tr>
            </a:tbl>
          </a:graphicData>
        </a:graphic>
      </p:graphicFrame>
    </p:spTree>
    <p:extLst>
      <p:ext uri="{BB962C8B-B14F-4D97-AF65-F5344CB8AC3E}">
        <p14:creationId xmlns:p14="http://schemas.microsoft.com/office/powerpoint/2010/main" val="53845274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60825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9282" name="Rectangle 2"/>
          <p:cNvSpPr>
            <a:spLocks noGrp="1" noRot="1" noChangeArrowheads="1"/>
          </p:cNvSpPr>
          <p:nvPr>
            <p:ph type="title"/>
          </p:nvPr>
        </p:nvSpPr>
        <p:spPr>
          <a:xfrm>
            <a:off x="395536" y="548680"/>
            <a:ext cx="8229600" cy="1066800"/>
          </a:xfrm>
        </p:spPr>
        <p:txBody>
          <a:bodyPr/>
          <a:lstStyle/>
          <a:p>
            <a:pPr algn="l"/>
            <a:r>
              <a:rPr lang="en-US" dirty="0" smtClean="0"/>
              <a:t>Specialize and Trade</a:t>
            </a:r>
          </a:p>
        </p:txBody>
      </p:sp>
      <p:sp>
        <p:nvSpPr>
          <p:cNvPr id="609283" name="Rectangle 3"/>
          <p:cNvSpPr>
            <a:spLocks noGrp="1" noChangeArrowheads="1"/>
          </p:cNvSpPr>
          <p:nvPr>
            <p:ph idx="1"/>
          </p:nvPr>
        </p:nvSpPr>
        <p:spPr>
          <a:xfrm>
            <a:off x="467544" y="1772816"/>
            <a:ext cx="8229600" cy="4325112"/>
          </a:xfrm>
        </p:spPr>
        <p:txBody>
          <a:bodyPr>
            <a:normAutofit/>
          </a:bodyPr>
          <a:lstStyle/>
          <a:p>
            <a:pPr marL="6350" indent="-6350">
              <a:spcBef>
                <a:spcPct val="50000"/>
              </a:spcBef>
            </a:pPr>
            <a:r>
              <a:rPr lang="en-US" sz="2400" dirty="0" smtClean="0">
                <a:latin typeface="+mj-lt"/>
              </a:rPr>
              <a:t>Both castaways are better off when they each specialize in what they are good at and trade</a:t>
            </a:r>
          </a:p>
          <a:p>
            <a:pPr marL="6350" indent="-6350">
              <a:spcBef>
                <a:spcPct val="50000"/>
              </a:spcBef>
            </a:pPr>
            <a:r>
              <a:rPr lang="en-US" sz="2400" dirty="0" smtClean="0">
                <a:latin typeface="+mj-lt"/>
              </a:rPr>
              <a:t>It’s a good idea for Tom to catch the fish for both of them, because his opportunity cost of a fish in terms of coconuts not gathered is only 3⁄4 of a coconut, versus 2 coconuts for Hank</a:t>
            </a:r>
          </a:p>
          <a:p>
            <a:pPr marL="6350" indent="-6350">
              <a:spcBef>
                <a:spcPct val="50000"/>
              </a:spcBef>
            </a:pPr>
            <a:r>
              <a:rPr lang="en-US" sz="2400" dirty="0" smtClean="0">
                <a:latin typeface="+mj-lt"/>
              </a:rPr>
              <a:t>Correspondingly, it’s a good idea for Hank to gather coconuts for the both of them</a:t>
            </a:r>
          </a:p>
          <a:p>
            <a:pPr marL="6350" indent="-6350"/>
            <a:endParaRPr lang="en-US" sz="2400" dirty="0" smtClean="0">
              <a:latin typeface="+mj-lt"/>
            </a:endParaRPr>
          </a:p>
        </p:txBody>
      </p:sp>
    </p:spTree>
    <p:extLst>
      <p:ext uri="{BB962C8B-B14F-4D97-AF65-F5344CB8AC3E}">
        <p14:creationId xmlns:p14="http://schemas.microsoft.com/office/powerpoint/2010/main" val="393500842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0306" name="Rectangle 2"/>
          <p:cNvSpPr>
            <a:spLocks noGrp="1" noRot="1" noChangeArrowheads="1"/>
          </p:cNvSpPr>
          <p:nvPr>
            <p:ph type="title"/>
          </p:nvPr>
        </p:nvSpPr>
        <p:spPr>
          <a:xfrm>
            <a:off x="153988" y="557890"/>
            <a:ext cx="8229600" cy="1066800"/>
          </a:xfrm>
        </p:spPr>
        <p:txBody>
          <a:bodyPr/>
          <a:lstStyle/>
          <a:p>
            <a:pPr algn="l"/>
            <a:r>
              <a:rPr lang="en-US" sz="2800" dirty="0" smtClean="0"/>
              <a:t>Comparative Advantage and Gains from Trade</a:t>
            </a:r>
          </a:p>
        </p:txBody>
      </p:sp>
      <p:sp>
        <p:nvSpPr>
          <p:cNvPr id="610314" name="Line 10"/>
          <p:cNvSpPr>
            <a:spLocks noChangeShapeType="1"/>
          </p:cNvSpPr>
          <p:nvPr/>
        </p:nvSpPr>
        <p:spPr bwMode="auto">
          <a:xfrm>
            <a:off x="912813" y="4664075"/>
            <a:ext cx="114300" cy="0"/>
          </a:xfrm>
          <a:prstGeom prst="line">
            <a:avLst/>
          </a:prstGeom>
          <a:noFill/>
          <a:ln w="6350">
            <a:solidFill>
              <a:srgbClr val="000000"/>
            </a:solidFill>
            <a:miter lim="800000"/>
            <a:headEnd/>
            <a:tailEnd/>
          </a:ln>
          <a:extLst>
            <a:ext uri="{909E8E84-426E-40DD-AFC4-6F175D3DCCD1}">
              <a14:hiddenFill xmlns:a14="http://schemas.microsoft.com/office/drawing/2010/main">
                <a:noFill/>
              </a14:hiddenFill>
            </a:ext>
          </a:extLst>
        </p:spPr>
        <p:txBody>
          <a:bodyPr/>
          <a:lstStyle/>
          <a:p>
            <a:endParaRPr lang="th-TH"/>
          </a:p>
        </p:txBody>
      </p:sp>
      <p:sp>
        <p:nvSpPr>
          <p:cNvPr id="610315" name="Line 11"/>
          <p:cNvSpPr>
            <a:spLocks noChangeShapeType="1"/>
          </p:cNvSpPr>
          <p:nvPr/>
        </p:nvSpPr>
        <p:spPr bwMode="auto">
          <a:xfrm flipV="1">
            <a:off x="2886075" y="5308600"/>
            <a:ext cx="0" cy="136525"/>
          </a:xfrm>
          <a:prstGeom prst="line">
            <a:avLst/>
          </a:prstGeom>
          <a:noFill/>
          <a:ln w="6350">
            <a:solidFill>
              <a:srgbClr val="000000"/>
            </a:solidFill>
            <a:miter lim="800000"/>
            <a:headEnd/>
            <a:tailEnd/>
          </a:ln>
          <a:extLst>
            <a:ext uri="{909E8E84-426E-40DD-AFC4-6F175D3DCCD1}">
              <a14:hiddenFill xmlns:a14="http://schemas.microsoft.com/office/drawing/2010/main">
                <a:noFill/>
              </a14:hiddenFill>
            </a:ext>
          </a:extLst>
        </p:spPr>
        <p:txBody>
          <a:bodyPr/>
          <a:lstStyle/>
          <a:p>
            <a:endParaRPr lang="th-TH"/>
          </a:p>
        </p:txBody>
      </p:sp>
      <p:sp>
        <p:nvSpPr>
          <p:cNvPr id="610316" name="Rectangle 12"/>
          <p:cNvSpPr>
            <a:spLocks noChangeArrowheads="1"/>
          </p:cNvSpPr>
          <p:nvPr/>
        </p:nvSpPr>
        <p:spPr bwMode="auto">
          <a:xfrm>
            <a:off x="2771775" y="5484813"/>
            <a:ext cx="180975"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nSpc>
                <a:spcPct val="100000"/>
              </a:lnSpc>
              <a:spcBef>
                <a:spcPct val="0"/>
              </a:spcBef>
              <a:buClrTx/>
              <a:buSzTx/>
              <a:buFontTx/>
              <a:buNone/>
            </a:pPr>
            <a:r>
              <a:rPr lang="en-US" sz="1400">
                <a:solidFill>
                  <a:srgbClr val="000000"/>
                </a:solidFill>
                <a:latin typeface="Myriad Pro" pitchFamily="34" charset="0"/>
                <a:cs typeface="Arial" pitchFamily="34" charset="0"/>
              </a:rPr>
              <a:t>28</a:t>
            </a:r>
            <a:endParaRPr lang="en-US" sz="1400">
              <a:cs typeface="Arial" pitchFamily="34" charset="0"/>
            </a:endParaRPr>
          </a:p>
        </p:txBody>
      </p:sp>
      <p:sp>
        <p:nvSpPr>
          <p:cNvPr id="610317" name="Rectangle 13"/>
          <p:cNvSpPr>
            <a:spLocks noChangeArrowheads="1"/>
          </p:cNvSpPr>
          <p:nvPr/>
        </p:nvSpPr>
        <p:spPr bwMode="auto">
          <a:xfrm>
            <a:off x="3644900" y="5484813"/>
            <a:ext cx="182563"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nSpc>
                <a:spcPct val="100000"/>
              </a:lnSpc>
              <a:spcBef>
                <a:spcPct val="0"/>
              </a:spcBef>
              <a:buClrTx/>
              <a:buSzTx/>
              <a:buFontTx/>
              <a:buNone/>
            </a:pPr>
            <a:r>
              <a:rPr lang="en-US" sz="1400">
                <a:solidFill>
                  <a:srgbClr val="000000"/>
                </a:solidFill>
                <a:latin typeface="Myriad Pro" pitchFamily="34" charset="0"/>
                <a:cs typeface="Arial" pitchFamily="34" charset="0"/>
              </a:rPr>
              <a:t>40</a:t>
            </a:r>
            <a:endParaRPr lang="en-US" sz="1400">
              <a:cs typeface="Arial" pitchFamily="34" charset="0"/>
            </a:endParaRPr>
          </a:p>
        </p:txBody>
      </p:sp>
      <p:sp>
        <p:nvSpPr>
          <p:cNvPr id="610318" name="Rectangle 14"/>
          <p:cNvSpPr>
            <a:spLocks noChangeArrowheads="1"/>
          </p:cNvSpPr>
          <p:nvPr/>
        </p:nvSpPr>
        <p:spPr bwMode="auto">
          <a:xfrm>
            <a:off x="763588" y="5484813"/>
            <a:ext cx="90487"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nSpc>
                <a:spcPct val="100000"/>
              </a:lnSpc>
              <a:spcBef>
                <a:spcPct val="0"/>
              </a:spcBef>
              <a:buClrTx/>
              <a:buSzTx/>
              <a:buFontTx/>
              <a:buNone/>
            </a:pPr>
            <a:r>
              <a:rPr lang="en-US" sz="1400">
                <a:solidFill>
                  <a:srgbClr val="000000"/>
                </a:solidFill>
                <a:latin typeface="Myriad Pro" pitchFamily="34" charset="0"/>
                <a:cs typeface="Arial" pitchFamily="34" charset="0"/>
              </a:rPr>
              <a:t>0</a:t>
            </a:r>
            <a:endParaRPr lang="en-US" sz="1400">
              <a:cs typeface="Arial" pitchFamily="34" charset="0"/>
            </a:endParaRPr>
          </a:p>
        </p:txBody>
      </p:sp>
      <p:sp>
        <p:nvSpPr>
          <p:cNvPr id="610319" name="Rectangle 15"/>
          <p:cNvSpPr>
            <a:spLocks noChangeArrowheads="1"/>
          </p:cNvSpPr>
          <p:nvPr/>
        </p:nvSpPr>
        <p:spPr bwMode="auto">
          <a:xfrm>
            <a:off x="676275" y="2705100"/>
            <a:ext cx="182563" cy="214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nSpc>
                <a:spcPct val="100000"/>
              </a:lnSpc>
              <a:spcBef>
                <a:spcPct val="0"/>
              </a:spcBef>
              <a:buClrTx/>
              <a:buSzTx/>
              <a:buFontTx/>
              <a:buNone/>
            </a:pPr>
            <a:r>
              <a:rPr lang="en-US" sz="1400">
                <a:solidFill>
                  <a:srgbClr val="000000"/>
                </a:solidFill>
                <a:latin typeface="Myriad Pro" pitchFamily="34" charset="0"/>
                <a:cs typeface="Arial" pitchFamily="34" charset="0"/>
              </a:rPr>
              <a:t>30</a:t>
            </a:r>
            <a:endParaRPr lang="en-US" sz="1400">
              <a:cs typeface="Arial" pitchFamily="34" charset="0"/>
            </a:endParaRPr>
          </a:p>
        </p:txBody>
      </p:sp>
      <p:sp>
        <p:nvSpPr>
          <p:cNvPr id="610320" name="Rectangle 16"/>
          <p:cNvSpPr>
            <a:spLocks noChangeArrowheads="1"/>
          </p:cNvSpPr>
          <p:nvPr/>
        </p:nvSpPr>
        <p:spPr bwMode="auto">
          <a:xfrm>
            <a:off x="763588" y="4583113"/>
            <a:ext cx="90487" cy="211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nSpc>
                <a:spcPct val="100000"/>
              </a:lnSpc>
              <a:spcBef>
                <a:spcPct val="0"/>
              </a:spcBef>
              <a:buClrTx/>
              <a:buSzTx/>
              <a:buFontTx/>
              <a:buNone/>
            </a:pPr>
            <a:r>
              <a:rPr lang="en-US" sz="1400">
                <a:solidFill>
                  <a:srgbClr val="000000"/>
                </a:solidFill>
                <a:latin typeface="Myriad Pro" pitchFamily="34" charset="0"/>
                <a:cs typeface="Arial" pitchFamily="34" charset="0"/>
              </a:rPr>
              <a:t>9</a:t>
            </a:r>
            <a:endParaRPr lang="en-US" sz="1400">
              <a:cs typeface="Arial" pitchFamily="34" charset="0"/>
            </a:endParaRPr>
          </a:p>
        </p:txBody>
      </p:sp>
      <p:sp>
        <p:nvSpPr>
          <p:cNvPr id="610321" name="Line 17"/>
          <p:cNvSpPr>
            <a:spLocks noChangeShapeType="1"/>
          </p:cNvSpPr>
          <p:nvPr/>
        </p:nvSpPr>
        <p:spPr bwMode="auto">
          <a:xfrm>
            <a:off x="912813" y="4576763"/>
            <a:ext cx="114300" cy="0"/>
          </a:xfrm>
          <a:prstGeom prst="line">
            <a:avLst/>
          </a:prstGeom>
          <a:noFill/>
          <a:ln w="6350">
            <a:solidFill>
              <a:srgbClr val="000000"/>
            </a:solidFill>
            <a:miter lim="800000"/>
            <a:headEnd/>
            <a:tailEnd/>
          </a:ln>
          <a:extLst>
            <a:ext uri="{909E8E84-426E-40DD-AFC4-6F175D3DCCD1}">
              <a14:hiddenFill xmlns:a14="http://schemas.microsoft.com/office/drawing/2010/main">
                <a:noFill/>
              </a14:hiddenFill>
            </a:ext>
          </a:extLst>
        </p:spPr>
        <p:txBody>
          <a:bodyPr/>
          <a:lstStyle/>
          <a:p>
            <a:endParaRPr lang="th-TH"/>
          </a:p>
        </p:txBody>
      </p:sp>
      <p:sp>
        <p:nvSpPr>
          <p:cNvPr id="610322" name="Rectangle 18"/>
          <p:cNvSpPr>
            <a:spLocks noChangeArrowheads="1"/>
          </p:cNvSpPr>
          <p:nvPr/>
        </p:nvSpPr>
        <p:spPr bwMode="auto">
          <a:xfrm>
            <a:off x="676275" y="4398963"/>
            <a:ext cx="182563" cy="211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nSpc>
                <a:spcPct val="100000"/>
              </a:lnSpc>
              <a:spcBef>
                <a:spcPct val="0"/>
              </a:spcBef>
              <a:buClrTx/>
              <a:buSzTx/>
              <a:buFontTx/>
              <a:buNone/>
            </a:pPr>
            <a:r>
              <a:rPr lang="en-US" sz="1400">
                <a:solidFill>
                  <a:srgbClr val="000000"/>
                </a:solidFill>
                <a:latin typeface="Myriad Pro" pitchFamily="34" charset="0"/>
                <a:cs typeface="Arial" pitchFamily="34" charset="0"/>
              </a:rPr>
              <a:t>10</a:t>
            </a:r>
            <a:endParaRPr lang="en-US" sz="1400">
              <a:cs typeface="Arial" pitchFamily="34" charset="0"/>
            </a:endParaRPr>
          </a:p>
        </p:txBody>
      </p:sp>
      <p:sp>
        <p:nvSpPr>
          <p:cNvPr id="610323" name="Rectangle 19"/>
          <p:cNvSpPr>
            <a:spLocks noChangeArrowheads="1"/>
          </p:cNvSpPr>
          <p:nvPr/>
        </p:nvSpPr>
        <p:spPr bwMode="auto">
          <a:xfrm>
            <a:off x="6181725" y="5484813"/>
            <a:ext cx="182563"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nSpc>
                <a:spcPct val="100000"/>
              </a:lnSpc>
              <a:spcBef>
                <a:spcPct val="0"/>
              </a:spcBef>
              <a:buClrTx/>
              <a:buSzTx/>
              <a:buFontTx/>
              <a:buNone/>
            </a:pPr>
            <a:r>
              <a:rPr lang="en-US" sz="1400">
                <a:solidFill>
                  <a:srgbClr val="000000"/>
                </a:solidFill>
                <a:latin typeface="Myriad Pro" pitchFamily="34" charset="0"/>
                <a:cs typeface="Arial" pitchFamily="34" charset="0"/>
              </a:rPr>
              <a:t>10</a:t>
            </a:r>
            <a:endParaRPr lang="en-US" sz="1400">
              <a:cs typeface="Arial" pitchFamily="34" charset="0"/>
            </a:endParaRPr>
          </a:p>
        </p:txBody>
      </p:sp>
      <p:sp>
        <p:nvSpPr>
          <p:cNvPr id="610324" name="Line 20"/>
          <p:cNvSpPr>
            <a:spLocks noChangeShapeType="1"/>
          </p:cNvSpPr>
          <p:nvPr/>
        </p:nvSpPr>
        <p:spPr bwMode="auto">
          <a:xfrm flipV="1">
            <a:off x="5984875" y="5313363"/>
            <a:ext cx="0" cy="139700"/>
          </a:xfrm>
          <a:prstGeom prst="line">
            <a:avLst/>
          </a:prstGeom>
          <a:noFill/>
          <a:ln w="6350">
            <a:solidFill>
              <a:srgbClr val="000000"/>
            </a:solidFill>
            <a:miter lim="800000"/>
            <a:headEnd/>
            <a:tailEnd/>
          </a:ln>
          <a:extLst>
            <a:ext uri="{909E8E84-426E-40DD-AFC4-6F175D3DCCD1}">
              <a14:hiddenFill xmlns:a14="http://schemas.microsoft.com/office/drawing/2010/main">
                <a:noFill/>
              </a14:hiddenFill>
            </a:ext>
          </a:extLst>
        </p:spPr>
        <p:txBody>
          <a:bodyPr/>
          <a:lstStyle/>
          <a:p>
            <a:endParaRPr lang="th-TH"/>
          </a:p>
        </p:txBody>
      </p:sp>
      <p:sp>
        <p:nvSpPr>
          <p:cNvPr id="610325" name="Rectangle 21"/>
          <p:cNvSpPr>
            <a:spLocks noChangeArrowheads="1"/>
          </p:cNvSpPr>
          <p:nvPr/>
        </p:nvSpPr>
        <p:spPr bwMode="auto">
          <a:xfrm>
            <a:off x="5942013" y="5484813"/>
            <a:ext cx="90487"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nSpc>
                <a:spcPct val="100000"/>
              </a:lnSpc>
              <a:spcBef>
                <a:spcPct val="0"/>
              </a:spcBef>
              <a:buClrTx/>
              <a:buSzTx/>
              <a:buFontTx/>
              <a:buNone/>
            </a:pPr>
            <a:r>
              <a:rPr lang="en-US" sz="1400">
                <a:solidFill>
                  <a:srgbClr val="000000"/>
                </a:solidFill>
                <a:latin typeface="Myriad Pro" pitchFamily="34" charset="0"/>
                <a:cs typeface="Arial" pitchFamily="34" charset="0"/>
              </a:rPr>
              <a:t>6</a:t>
            </a:r>
            <a:endParaRPr lang="en-US" sz="1400">
              <a:cs typeface="Arial" pitchFamily="34" charset="0"/>
            </a:endParaRPr>
          </a:p>
        </p:txBody>
      </p:sp>
      <p:sp>
        <p:nvSpPr>
          <p:cNvPr id="610326" name="Rectangle 22"/>
          <p:cNvSpPr>
            <a:spLocks noChangeArrowheads="1"/>
          </p:cNvSpPr>
          <p:nvPr/>
        </p:nvSpPr>
        <p:spPr bwMode="auto">
          <a:xfrm>
            <a:off x="5392738" y="5484813"/>
            <a:ext cx="90487"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nSpc>
                <a:spcPct val="100000"/>
              </a:lnSpc>
              <a:spcBef>
                <a:spcPct val="0"/>
              </a:spcBef>
              <a:buClrTx/>
              <a:buSzTx/>
              <a:buFontTx/>
              <a:buNone/>
            </a:pPr>
            <a:r>
              <a:rPr lang="en-US" sz="1400">
                <a:solidFill>
                  <a:srgbClr val="000000"/>
                </a:solidFill>
                <a:latin typeface="Myriad Pro" pitchFamily="34" charset="0"/>
                <a:cs typeface="Arial" pitchFamily="34" charset="0"/>
              </a:rPr>
              <a:t>0</a:t>
            </a:r>
            <a:endParaRPr lang="en-US" sz="1400">
              <a:cs typeface="Arial" pitchFamily="34" charset="0"/>
            </a:endParaRPr>
          </a:p>
        </p:txBody>
      </p:sp>
      <p:sp>
        <p:nvSpPr>
          <p:cNvPr id="610327" name="Rectangle 23"/>
          <p:cNvSpPr>
            <a:spLocks noChangeArrowheads="1"/>
          </p:cNvSpPr>
          <p:nvPr/>
        </p:nvSpPr>
        <p:spPr bwMode="auto">
          <a:xfrm>
            <a:off x="5305425" y="3576638"/>
            <a:ext cx="179388" cy="214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nSpc>
                <a:spcPct val="100000"/>
              </a:lnSpc>
              <a:spcBef>
                <a:spcPct val="0"/>
              </a:spcBef>
              <a:buClrTx/>
              <a:buSzTx/>
              <a:buFontTx/>
              <a:buNone/>
            </a:pPr>
            <a:r>
              <a:rPr lang="en-US" sz="1400">
                <a:solidFill>
                  <a:srgbClr val="000000"/>
                </a:solidFill>
                <a:latin typeface="Myriad Pro" pitchFamily="34" charset="0"/>
                <a:cs typeface="Arial" pitchFamily="34" charset="0"/>
              </a:rPr>
              <a:t>20</a:t>
            </a:r>
            <a:endParaRPr lang="en-US" sz="1400">
              <a:cs typeface="Arial" pitchFamily="34" charset="0"/>
            </a:endParaRPr>
          </a:p>
        </p:txBody>
      </p:sp>
      <p:sp>
        <p:nvSpPr>
          <p:cNvPr id="610328" name="Line 24"/>
          <p:cNvSpPr>
            <a:spLocks noChangeShapeType="1"/>
          </p:cNvSpPr>
          <p:nvPr/>
        </p:nvSpPr>
        <p:spPr bwMode="auto">
          <a:xfrm>
            <a:off x="5562600" y="4749800"/>
            <a:ext cx="112713" cy="0"/>
          </a:xfrm>
          <a:prstGeom prst="line">
            <a:avLst/>
          </a:prstGeom>
          <a:noFill/>
          <a:ln w="6350">
            <a:solidFill>
              <a:srgbClr val="000000"/>
            </a:solidFill>
            <a:miter lim="800000"/>
            <a:headEnd/>
            <a:tailEnd/>
          </a:ln>
          <a:extLst>
            <a:ext uri="{909E8E84-426E-40DD-AFC4-6F175D3DCCD1}">
              <a14:hiddenFill xmlns:a14="http://schemas.microsoft.com/office/drawing/2010/main">
                <a:noFill/>
              </a14:hiddenFill>
            </a:ext>
          </a:extLst>
        </p:spPr>
        <p:txBody>
          <a:bodyPr/>
          <a:lstStyle/>
          <a:p>
            <a:endParaRPr lang="th-TH"/>
          </a:p>
        </p:txBody>
      </p:sp>
      <p:sp>
        <p:nvSpPr>
          <p:cNvPr id="610329" name="Rectangle 25"/>
          <p:cNvSpPr>
            <a:spLocks noChangeArrowheads="1"/>
          </p:cNvSpPr>
          <p:nvPr/>
        </p:nvSpPr>
        <p:spPr bwMode="auto">
          <a:xfrm>
            <a:off x="5392738" y="4635500"/>
            <a:ext cx="90487"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nSpc>
                <a:spcPct val="100000"/>
              </a:lnSpc>
              <a:spcBef>
                <a:spcPct val="0"/>
              </a:spcBef>
              <a:buClrTx/>
              <a:buSzTx/>
              <a:buFontTx/>
              <a:buNone/>
            </a:pPr>
            <a:r>
              <a:rPr lang="en-US" sz="1400">
                <a:solidFill>
                  <a:srgbClr val="000000"/>
                </a:solidFill>
                <a:latin typeface="Myriad Pro" pitchFamily="34" charset="0"/>
                <a:cs typeface="Arial" pitchFamily="34" charset="0"/>
              </a:rPr>
              <a:t>8</a:t>
            </a:r>
            <a:endParaRPr lang="en-US" sz="1400">
              <a:cs typeface="Arial" pitchFamily="34" charset="0"/>
            </a:endParaRPr>
          </a:p>
        </p:txBody>
      </p:sp>
      <p:sp>
        <p:nvSpPr>
          <p:cNvPr id="610330" name="Line 26"/>
          <p:cNvSpPr>
            <a:spLocks noChangeShapeType="1"/>
          </p:cNvSpPr>
          <p:nvPr/>
        </p:nvSpPr>
        <p:spPr bwMode="auto">
          <a:xfrm>
            <a:off x="5562600" y="4576763"/>
            <a:ext cx="112713" cy="0"/>
          </a:xfrm>
          <a:prstGeom prst="line">
            <a:avLst/>
          </a:prstGeom>
          <a:noFill/>
          <a:ln w="6350">
            <a:solidFill>
              <a:srgbClr val="000000"/>
            </a:solidFill>
            <a:miter lim="800000"/>
            <a:headEnd/>
            <a:tailEnd/>
          </a:ln>
          <a:extLst>
            <a:ext uri="{909E8E84-426E-40DD-AFC4-6F175D3DCCD1}">
              <a14:hiddenFill xmlns:a14="http://schemas.microsoft.com/office/drawing/2010/main">
                <a:noFill/>
              </a14:hiddenFill>
            </a:ext>
          </a:extLst>
        </p:spPr>
        <p:txBody>
          <a:bodyPr/>
          <a:lstStyle/>
          <a:p>
            <a:endParaRPr lang="th-TH"/>
          </a:p>
        </p:txBody>
      </p:sp>
      <p:sp>
        <p:nvSpPr>
          <p:cNvPr id="610331" name="Rectangle 27"/>
          <p:cNvSpPr>
            <a:spLocks noChangeArrowheads="1"/>
          </p:cNvSpPr>
          <p:nvPr/>
        </p:nvSpPr>
        <p:spPr bwMode="auto">
          <a:xfrm>
            <a:off x="5305425" y="4438650"/>
            <a:ext cx="179388" cy="214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nSpc>
                <a:spcPct val="100000"/>
              </a:lnSpc>
              <a:spcBef>
                <a:spcPct val="0"/>
              </a:spcBef>
              <a:buClrTx/>
              <a:buSzTx/>
              <a:buFontTx/>
              <a:buNone/>
            </a:pPr>
            <a:r>
              <a:rPr lang="en-US" sz="1400">
                <a:solidFill>
                  <a:srgbClr val="000000"/>
                </a:solidFill>
                <a:latin typeface="Myriad Pro" pitchFamily="34" charset="0"/>
                <a:cs typeface="Arial" pitchFamily="34" charset="0"/>
              </a:rPr>
              <a:t>10</a:t>
            </a:r>
            <a:endParaRPr lang="en-US" sz="1400">
              <a:cs typeface="Arial" pitchFamily="34" charset="0"/>
            </a:endParaRPr>
          </a:p>
        </p:txBody>
      </p:sp>
      <p:sp>
        <p:nvSpPr>
          <p:cNvPr id="610332" name="Rectangle 28"/>
          <p:cNvSpPr>
            <a:spLocks noChangeArrowheads="1"/>
          </p:cNvSpPr>
          <p:nvPr/>
        </p:nvSpPr>
        <p:spPr bwMode="auto">
          <a:xfrm>
            <a:off x="1066800" y="1447800"/>
            <a:ext cx="3079750"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nSpc>
                <a:spcPct val="100000"/>
              </a:lnSpc>
              <a:spcBef>
                <a:spcPct val="0"/>
              </a:spcBef>
              <a:buClrTx/>
              <a:buSzTx/>
              <a:buFontTx/>
              <a:buNone/>
            </a:pPr>
            <a:r>
              <a:rPr lang="en-US" sz="1400">
                <a:solidFill>
                  <a:srgbClr val="000000"/>
                </a:solidFill>
                <a:latin typeface="Myriad Pro" pitchFamily="34" charset="0"/>
                <a:cs typeface="Arial" pitchFamily="34" charset="0"/>
              </a:rPr>
              <a:t>(a) </a:t>
            </a:r>
            <a:r>
              <a:rPr lang="en-US" sz="1400" b="1">
                <a:solidFill>
                  <a:srgbClr val="000000"/>
                </a:solidFill>
                <a:latin typeface="Myriad Pro" pitchFamily="34" charset="0"/>
                <a:cs typeface="Arial" pitchFamily="34" charset="0"/>
              </a:rPr>
              <a:t>Tom’s Production and Consumption</a:t>
            </a:r>
            <a:endParaRPr lang="en-US" sz="1400" b="1">
              <a:cs typeface="Arial" pitchFamily="34" charset="0"/>
            </a:endParaRPr>
          </a:p>
        </p:txBody>
      </p:sp>
      <p:sp>
        <p:nvSpPr>
          <p:cNvPr id="610333" name="Line 29"/>
          <p:cNvSpPr>
            <a:spLocks noChangeShapeType="1"/>
          </p:cNvSpPr>
          <p:nvPr/>
        </p:nvSpPr>
        <p:spPr bwMode="auto">
          <a:xfrm>
            <a:off x="912813" y="2830513"/>
            <a:ext cx="2819400" cy="2614612"/>
          </a:xfrm>
          <a:prstGeom prst="line">
            <a:avLst/>
          </a:prstGeom>
          <a:noFill/>
          <a:ln w="28575">
            <a:solidFill>
              <a:srgbClr val="0076A3"/>
            </a:solidFill>
            <a:miter lim="800000"/>
            <a:headEnd/>
            <a:tailEnd/>
          </a:ln>
          <a:extLst>
            <a:ext uri="{909E8E84-426E-40DD-AFC4-6F175D3DCCD1}">
              <a14:hiddenFill xmlns:a14="http://schemas.microsoft.com/office/drawing/2010/main">
                <a:noFill/>
              </a14:hiddenFill>
            </a:ext>
          </a:extLst>
        </p:spPr>
        <p:txBody>
          <a:bodyPr/>
          <a:lstStyle/>
          <a:p>
            <a:endParaRPr lang="th-TH"/>
          </a:p>
        </p:txBody>
      </p:sp>
      <p:sp>
        <p:nvSpPr>
          <p:cNvPr id="610334" name="Freeform 30"/>
          <p:cNvSpPr>
            <a:spLocks/>
          </p:cNvSpPr>
          <p:nvPr/>
        </p:nvSpPr>
        <p:spPr bwMode="auto">
          <a:xfrm>
            <a:off x="912813" y="2157413"/>
            <a:ext cx="3522662" cy="3287712"/>
          </a:xfrm>
          <a:custGeom>
            <a:avLst/>
            <a:gdLst>
              <a:gd name="T0" fmla="*/ 1777 w 1777"/>
              <a:gd name="T1" fmla="*/ 1339 h 1339"/>
              <a:gd name="T2" fmla="*/ 0 w 1777"/>
              <a:gd name="T3" fmla="*/ 1339 h 1339"/>
              <a:gd name="T4" fmla="*/ 0 w 1777"/>
              <a:gd name="T5" fmla="*/ 0 h 1339"/>
            </a:gdLst>
            <a:ahLst/>
            <a:cxnLst>
              <a:cxn ang="0">
                <a:pos x="T0" y="T1"/>
              </a:cxn>
              <a:cxn ang="0">
                <a:pos x="T2" y="T3"/>
              </a:cxn>
              <a:cxn ang="0">
                <a:pos x="T4" y="T5"/>
              </a:cxn>
            </a:cxnLst>
            <a:rect l="0" t="0" r="r" b="b"/>
            <a:pathLst>
              <a:path w="1777" h="1339">
                <a:moveTo>
                  <a:pt x="1777" y="1339"/>
                </a:moveTo>
                <a:lnTo>
                  <a:pt x="0" y="1339"/>
                </a:lnTo>
                <a:lnTo>
                  <a:pt x="0" y="0"/>
                </a:lnTo>
              </a:path>
            </a:pathLst>
          </a:custGeom>
          <a:noFill/>
          <a:ln w="6350" cap="flat">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th-TH"/>
          </a:p>
        </p:txBody>
      </p:sp>
      <p:sp>
        <p:nvSpPr>
          <p:cNvPr id="610335" name="Oval 31"/>
          <p:cNvSpPr>
            <a:spLocks noChangeArrowheads="1"/>
          </p:cNvSpPr>
          <p:nvPr/>
        </p:nvSpPr>
        <p:spPr bwMode="auto">
          <a:xfrm>
            <a:off x="2838450" y="4605338"/>
            <a:ext cx="92075" cy="115887"/>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0336" name="Oval 32"/>
          <p:cNvSpPr>
            <a:spLocks noChangeArrowheads="1"/>
          </p:cNvSpPr>
          <p:nvPr/>
        </p:nvSpPr>
        <p:spPr bwMode="auto">
          <a:xfrm>
            <a:off x="2978150" y="4518025"/>
            <a:ext cx="93663" cy="117475"/>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0337" name="Oval 33"/>
          <p:cNvSpPr>
            <a:spLocks noChangeArrowheads="1"/>
          </p:cNvSpPr>
          <p:nvPr/>
        </p:nvSpPr>
        <p:spPr bwMode="auto">
          <a:xfrm>
            <a:off x="3686175" y="5389563"/>
            <a:ext cx="93663" cy="114300"/>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0338" name="Line 34"/>
          <p:cNvSpPr>
            <a:spLocks noChangeShapeType="1"/>
          </p:cNvSpPr>
          <p:nvPr/>
        </p:nvSpPr>
        <p:spPr bwMode="auto">
          <a:xfrm flipH="1" flipV="1">
            <a:off x="2555875" y="3208338"/>
            <a:ext cx="330200" cy="1392237"/>
          </a:xfrm>
          <a:prstGeom prst="line">
            <a:avLst/>
          </a:prstGeom>
          <a:noFill/>
          <a:ln w="6350">
            <a:solidFill>
              <a:srgbClr val="000000"/>
            </a:solidFill>
            <a:miter lim="800000"/>
            <a:headEnd/>
            <a:tailEnd/>
          </a:ln>
          <a:extLst>
            <a:ext uri="{909E8E84-426E-40DD-AFC4-6F175D3DCCD1}">
              <a14:hiddenFill xmlns:a14="http://schemas.microsoft.com/office/drawing/2010/main">
                <a:noFill/>
              </a14:hiddenFill>
            </a:ext>
          </a:extLst>
        </p:spPr>
        <p:txBody>
          <a:bodyPr/>
          <a:lstStyle/>
          <a:p>
            <a:endParaRPr lang="th-TH"/>
          </a:p>
        </p:txBody>
      </p:sp>
      <p:sp>
        <p:nvSpPr>
          <p:cNvPr id="610339" name="Freeform 35"/>
          <p:cNvSpPr>
            <a:spLocks/>
          </p:cNvSpPr>
          <p:nvPr/>
        </p:nvSpPr>
        <p:spPr bwMode="auto">
          <a:xfrm>
            <a:off x="1978025" y="2681288"/>
            <a:ext cx="1679575" cy="554037"/>
          </a:xfrm>
          <a:custGeom>
            <a:avLst/>
            <a:gdLst>
              <a:gd name="T0" fmla="*/ 283 w 283"/>
              <a:gd name="T1" fmla="*/ 80 h 96"/>
              <a:gd name="T2" fmla="*/ 267 w 283"/>
              <a:gd name="T3" fmla="*/ 96 h 96"/>
              <a:gd name="T4" fmla="*/ 16 w 283"/>
              <a:gd name="T5" fmla="*/ 96 h 96"/>
              <a:gd name="T6" fmla="*/ 0 w 283"/>
              <a:gd name="T7" fmla="*/ 80 h 96"/>
              <a:gd name="T8" fmla="*/ 0 w 283"/>
              <a:gd name="T9" fmla="*/ 16 h 96"/>
              <a:gd name="T10" fmla="*/ 16 w 283"/>
              <a:gd name="T11" fmla="*/ 0 h 96"/>
              <a:gd name="T12" fmla="*/ 267 w 283"/>
              <a:gd name="T13" fmla="*/ 0 h 96"/>
              <a:gd name="T14" fmla="*/ 283 w 283"/>
              <a:gd name="T15" fmla="*/ 16 h 96"/>
              <a:gd name="T16" fmla="*/ 283 w 283"/>
              <a:gd name="T17" fmla="*/ 8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83" h="96">
                <a:moveTo>
                  <a:pt x="283" y="80"/>
                </a:moveTo>
                <a:cubicBezTo>
                  <a:pt x="283" y="89"/>
                  <a:pt x="276" y="96"/>
                  <a:pt x="267" y="96"/>
                </a:cubicBezTo>
                <a:cubicBezTo>
                  <a:pt x="16" y="96"/>
                  <a:pt x="16" y="96"/>
                  <a:pt x="16" y="96"/>
                </a:cubicBezTo>
                <a:cubicBezTo>
                  <a:pt x="7" y="96"/>
                  <a:pt x="0" y="89"/>
                  <a:pt x="0" y="80"/>
                </a:cubicBezTo>
                <a:cubicBezTo>
                  <a:pt x="0" y="16"/>
                  <a:pt x="0" y="16"/>
                  <a:pt x="0" y="16"/>
                </a:cubicBezTo>
                <a:cubicBezTo>
                  <a:pt x="0" y="7"/>
                  <a:pt x="7" y="0"/>
                  <a:pt x="16" y="0"/>
                </a:cubicBezTo>
                <a:cubicBezTo>
                  <a:pt x="267" y="0"/>
                  <a:pt x="267" y="0"/>
                  <a:pt x="267" y="0"/>
                </a:cubicBezTo>
                <a:cubicBezTo>
                  <a:pt x="276" y="0"/>
                  <a:pt x="283" y="7"/>
                  <a:pt x="283" y="16"/>
                </a:cubicBezTo>
                <a:lnTo>
                  <a:pt x="283" y="80"/>
                </a:lnTo>
                <a:close/>
              </a:path>
            </a:pathLst>
          </a:custGeom>
          <a:solidFill>
            <a:srgbClr val="D7E2E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0340" name="Rectangle 36"/>
          <p:cNvSpPr>
            <a:spLocks noChangeArrowheads="1"/>
          </p:cNvSpPr>
          <p:nvPr/>
        </p:nvSpPr>
        <p:spPr bwMode="auto">
          <a:xfrm>
            <a:off x="2057400" y="2743200"/>
            <a:ext cx="1528763" cy="425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nSpc>
                <a:spcPct val="100000"/>
              </a:lnSpc>
              <a:spcBef>
                <a:spcPct val="0"/>
              </a:spcBef>
              <a:buClrTx/>
              <a:buSzTx/>
              <a:buFontTx/>
              <a:buNone/>
            </a:pPr>
            <a:r>
              <a:rPr lang="en-US" sz="1400">
                <a:solidFill>
                  <a:srgbClr val="000000"/>
                </a:solidFill>
                <a:latin typeface="Myriad Pro" pitchFamily="34" charset="0"/>
                <a:cs typeface="Arial" pitchFamily="34" charset="0"/>
              </a:rPr>
              <a:t>Tom’s consumption without trade</a:t>
            </a:r>
            <a:endParaRPr lang="en-US" sz="1400">
              <a:cs typeface="Arial" pitchFamily="34" charset="0"/>
            </a:endParaRPr>
          </a:p>
        </p:txBody>
      </p:sp>
      <p:sp>
        <p:nvSpPr>
          <p:cNvPr id="610341" name="Line 37"/>
          <p:cNvSpPr>
            <a:spLocks noChangeShapeType="1"/>
          </p:cNvSpPr>
          <p:nvPr/>
        </p:nvSpPr>
        <p:spPr bwMode="auto">
          <a:xfrm flipV="1">
            <a:off x="3732213" y="4819650"/>
            <a:ext cx="219075" cy="625475"/>
          </a:xfrm>
          <a:prstGeom prst="line">
            <a:avLst/>
          </a:prstGeom>
          <a:noFill/>
          <a:ln w="6350">
            <a:solidFill>
              <a:srgbClr val="000000"/>
            </a:solidFill>
            <a:miter lim="800000"/>
            <a:headEnd/>
            <a:tailEnd/>
          </a:ln>
          <a:extLst>
            <a:ext uri="{909E8E84-426E-40DD-AFC4-6F175D3DCCD1}">
              <a14:hiddenFill xmlns:a14="http://schemas.microsoft.com/office/drawing/2010/main">
                <a:noFill/>
              </a14:hiddenFill>
            </a:ext>
          </a:extLst>
        </p:spPr>
        <p:txBody>
          <a:bodyPr/>
          <a:lstStyle/>
          <a:p>
            <a:endParaRPr lang="th-TH"/>
          </a:p>
        </p:txBody>
      </p:sp>
      <p:sp>
        <p:nvSpPr>
          <p:cNvPr id="610342" name="Line 38"/>
          <p:cNvSpPr>
            <a:spLocks noChangeShapeType="1"/>
          </p:cNvSpPr>
          <p:nvPr/>
        </p:nvSpPr>
        <p:spPr bwMode="auto">
          <a:xfrm flipV="1">
            <a:off x="3025775" y="3868738"/>
            <a:ext cx="182563" cy="642937"/>
          </a:xfrm>
          <a:prstGeom prst="line">
            <a:avLst/>
          </a:prstGeom>
          <a:noFill/>
          <a:ln w="6350">
            <a:solidFill>
              <a:srgbClr val="000000"/>
            </a:solidFill>
            <a:miter lim="800000"/>
            <a:headEnd/>
            <a:tailEnd/>
          </a:ln>
          <a:extLst>
            <a:ext uri="{909E8E84-426E-40DD-AFC4-6F175D3DCCD1}">
              <a14:hiddenFill xmlns:a14="http://schemas.microsoft.com/office/drawing/2010/main">
                <a:noFill/>
              </a14:hiddenFill>
            </a:ext>
          </a:extLst>
        </p:spPr>
        <p:txBody>
          <a:bodyPr/>
          <a:lstStyle/>
          <a:p>
            <a:endParaRPr lang="th-TH"/>
          </a:p>
        </p:txBody>
      </p:sp>
      <p:sp>
        <p:nvSpPr>
          <p:cNvPr id="610343" name="Freeform 39"/>
          <p:cNvSpPr>
            <a:spLocks/>
          </p:cNvSpPr>
          <p:nvPr/>
        </p:nvSpPr>
        <p:spPr bwMode="auto">
          <a:xfrm>
            <a:off x="2903538" y="3359150"/>
            <a:ext cx="1668462" cy="557213"/>
          </a:xfrm>
          <a:custGeom>
            <a:avLst/>
            <a:gdLst>
              <a:gd name="T0" fmla="*/ 283 w 283"/>
              <a:gd name="T1" fmla="*/ 80 h 96"/>
              <a:gd name="T2" fmla="*/ 267 w 283"/>
              <a:gd name="T3" fmla="*/ 96 h 96"/>
              <a:gd name="T4" fmla="*/ 16 w 283"/>
              <a:gd name="T5" fmla="*/ 96 h 96"/>
              <a:gd name="T6" fmla="*/ 0 w 283"/>
              <a:gd name="T7" fmla="*/ 80 h 96"/>
              <a:gd name="T8" fmla="*/ 0 w 283"/>
              <a:gd name="T9" fmla="*/ 16 h 96"/>
              <a:gd name="T10" fmla="*/ 16 w 283"/>
              <a:gd name="T11" fmla="*/ 0 h 96"/>
              <a:gd name="T12" fmla="*/ 267 w 283"/>
              <a:gd name="T13" fmla="*/ 0 h 96"/>
              <a:gd name="T14" fmla="*/ 283 w 283"/>
              <a:gd name="T15" fmla="*/ 16 h 96"/>
              <a:gd name="T16" fmla="*/ 283 w 283"/>
              <a:gd name="T17" fmla="*/ 8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83" h="96">
                <a:moveTo>
                  <a:pt x="283" y="80"/>
                </a:moveTo>
                <a:cubicBezTo>
                  <a:pt x="283" y="89"/>
                  <a:pt x="276" y="96"/>
                  <a:pt x="267" y="96"/>
                </a:cubicBezTo>
                <a:cubicBezTo>
                  <a:pt x="16" y="96"/>
                  <a:pt x="16" y="96"/>
                  <a:pt x="16" y="96"/>
                </a:cubicBezTo>
                <a:cubicBezTo>
                  <a:pt x="7" y="96"/>
                  <a:pt x="0" y="89"/>
                  <a:pt x="0" y="80"/>
                </a:cubicBezTo>
                <a:cubicBezTo>
                  <a:pt x="0" y="16"/>
                  <a:pt x="0" y="16"/>
                  <a:pt x="0" y="16"/>
                </a:cubicBezTo>
                <a:cubicBezTo>
                  <a:pt x="0" y="7"/>
                  <a:pt x="7" y="0"/>
                  <a:pt x="16" y="0"/>
                </a:cubicBezTo>
                <a:cubicBezTo>
                  <a:pt x="267" y="0"/>
                  <a:pt x="267" y="0"/>
                  <a:pt x="267" y="0"/>
                </a:cubicBezTo>
                <a:cubicBezTo>
                  <a:pt x="276" y="0"/>
                  <a:pt x="283" y="7"/>
                  <a:pt x="283" y="16"/>
                </a:cubicBezTo>
                <a:lnTo>
                  <a:pt x="283" y="80"/>
                </a:lnTo>
                <a:close/>
              </a:path>
            </a:pathLst>
          </a:custGeom>
          <a:solidFill>
            <a:srgbClr val="D7E2E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0344" name="Freeform 40"/>
          <p:cNvSpPr>
            <a:spLocks/>
          </p:cNvSpPr>
          <p:nvPr/>
        </p:nvSpPr>
        <p:spPr bwMode="auto">
          <a:xfrm>
            <a:off x="3517900" y="4191000"/>
            <a:ext cx="1511300" cy="661988"/>
          </a:xfrm>
          <a:custGeom>
            <a:avLst/>
            <a:gdLst>
              <a:gd name="T0" fmla="*/ 174 w 174"/>
              <a:gd name="T1" fmla="*/ 120 h 136"/>
              <a:gd name="T2" fmla="*/ 158 w 174"/>
              <a:gd name="T3" fmla="*/ 136 h 136"/>
              <a:gd name="T4" fmla="*/ 16 w 174"/>
              <a:gd name="T5" fmla="*/ 136 h 136"/>
              <a:gd name="T6" fmla="*/ 0 w 174"/>
              <a:gd name="T7" fmla="*/ 120 h 136"/>
              <a:gd name="T8" fmla="*/ 0 w 174"/>
              <a:gd name="T9" fmla="*/ 16 h 136"/>
              <a:gd name="T10" fmla="*/ 16 w 174"/>
              <a:gd name="T11" fmla="*/ 0 h 136"/>
              <a:gd name="T12" fmla="*/ 158 w 174"/>
              <a:gd name="T13" fmla="*/ 0 h 136"/>
              <a:gd name="T14" fmla="*/ 174 w 174"/>
              <a:gd name="T15" fmla="*/ 16 h 136"/>
              <a:gd name="T16" fmla="*/ 174 w 174"/>
              <a:gd name="T17" fmla="*/ 120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4" h="136">
                <a:moveTo>
                  <a:pt x="174" y="120"/>
                </a:moveTo>
                <a:cubicBezTo>
                  <a:pt x="174" y="129"/>
                  <a:pt x="167" y="136"/>
                  <a:pt x="158" y="136"/>
                </a:cubicBezTo>
                <a:cubicBezTo>
                  <a:pt x="16" y="136"/>
                  <a:pt x="16" y="136"/>
                  <a:pt x="16" y="136"/>
                </a:cubicBezTo>
                <a:cubicBezTo>
                  <a:pt x="7" y="136"/>
                  <a:pt x="0" y="129"/>
                  <a:pt x="0" y="120"/>
                </a:cubicBezTo>
                <a:cubicBezTo>
                  <a:pt x="0" y="16"/>
                  <a:pt x="0" y="16"/>
                  <a:pt x="0" y="16"/>
                </a:cubicBezTo>
                <a:cubicBezTo>
                  <a:pt x="0" y="7"/>
                  <a:pt x="7" y="0"/>
                  <a:pt x="16" y="0"/>
                </a:cubicBezTo>
                <a:cubicBezTo>
                  <a:pt x="158" y="0"/>
                  <a:pt x="158" y="0"/>
                  <a:pt x="158" y="0"/>
                </a:cubicBezTo>
                <a:cubicBezTo>
                  <a:pt x="167" y="0"/>
                  <a:pt x="174" y="7"/>
                  <a:pt x="174" y="16"/>
                </a:cubicBezTo>
                <a:lnTo>
                  <a:pt x="174" y="120"/>
                </a:lnTo>
                <a:close/>
              </a:path>
            </a:pathLst>
          </a:custGeom>
          <a:solidFill>
            <a:srgbClr val="D7E2E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0345" name="Line 41"/>
          <p:cNvSpPr>
            <a:spLocks noChangeShapeType="1"/>
          </p:cNvSpPr>
          <p:nvPr/>
        </p:nvSpPr>
        <p:spPr bwMode="auto">
          <a:xfrm>
            <a:off x="5562600" y="3706813"/>
            <a:ext cx="701675" cy="1746250"/>
          </a:xfrm>
          <a:prstGeom prst="line">
            <a:avLst/>
          </a:prstGeom>
          <a:noFill/>
          <a:ln w="28575">
            <a:solidFill>
              <a:srgbClr val="0076A3"/>
            </a:solidFill>
            <a:miter lim="800000"/>
            <a:headEnd/>
            <a:tailEnd/>
          </a:ln>
          <a:extLst>
            <a:ext uri="{909E8E84-426E-40DD-AFC4-6F175D3DCCD1}">
              <a14:hiddenFill xmlns:a14="http://schemas.microsoft.com/office/drawing/2010/main">
                <a:noFill/>
              </a14:hiddenFill>
            </a:ext>
          </a:extLst>
        </p:spPr>
        <p:txBody>
          <a:bodyPr/>
          <a:lstStyle/>
          <a:p>
            <a:endParaRPr lang="th-TH"/>
          </a:p>
        </p:txBody>
      </p:sp>
      <p:sp>
        <p:nvSpPr>
          <p:cNvPr id="610346" name="Freeform 42"/>
          <p:cNvSpPr>
            <a:spLocks/>
          </p:cNvSpPr>
          <p:nvPr/>
        </p:nvSpPr>
        <p:spPr bwMode="auto">
          <a:xfrm>
            <a:off x="5562600" y="2157413"/>
            <a:ext cx="3519488" cy="3295650"/>
          </a:xfrm>
          <a:custGeom>
            <a:avLst/>
            <a:gdLst>
              <a:gd name="T0" fmla="*/ 1776 w 1776"/>
              <a:gd name="T1" fmla="*/ 1342 h 1342"/>
              <a:gd name="T2" fmla="*/ 0 w 1776"/>
              <a:gd name="T3" fmla="*/ 1342 h 1342"/>
              <a:gd name="T4" fmla="*/ 0 w 1776"/>
              <a:gd name="T5" fmla="*/ 0 h 1342"/>
            </a:gdLst>
            <a:ahLst/>
            <a:cxnLst>
              <a:cxn ang="0">
                <a:pos x="T0" y="T1"/>
              </a:cxn>
              <a:cxn ang="0">
                <a:pos x="T2" y="T3"/>
              </a:cxn>
              <a:cxn ang="0">
                <a:pos x="T4" y="T5"/>
              </a:cxn>
            </a:cxnLst>
            <a:rect l="0" t="0" r="r" b="b"/>
            <a:pathLst>
              <a:path w="1776" h="1342">
                <a:moveTo>
                  <a:pt x="1776" y="1342"/>
                </a:moveTo>
                <a:lnTo>
                  <a:pt x="0" y="1342"/>
                </a:lnTo>
                <a:lnTo>
                  <a:pt x="0" y="0"/>
                </a:lnTo>
              </a:path>
            </a:pathLst>
          </a:custGeom>
          <a:noFill/>
          <a:ln w="6350" cap="flat">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th-TH"/>
          </a:p>
        </p:txBody>
      </p:sp>
      <p:sp>
        <p:nvSpPr>
          <p:cNvPr id="610347" name="Line 43"/>
          <p:cNvSpPr>
            <a:spLocks noChangeShapeType="1"/>
          </p:cNvSpPr>
          <p:nvPr/>
        </p:nvSpPr>
        <p:spPr bwMode="auto">
          <a:xfrm flipV="1">
            <a:off x="6264275" y="4141788"/>
            <a:ext cx="153988" cy="434975"/>
          </a:xfrm>
          <a:prstGeom prst="line">
            <a:avLst/>
          </a:prstGeom>
          <a:noFill/>
          <a:ln w="6350">
            <a:solidFill>
              <a:srgbClr val="000000"/>
            </a:solidFill>
            <a:miter lim="800000"/>
            <a:headEnd/>
            <a:tailEnd/>
          </a:ln>
          <a:extLst>
            <a:ext uri="{909E8E84-426E-40DD-AFC4-6F175D3DCCD1}">
              <a14:hiddenFill xmlns:a14="http://schemas.microsoft.com/office/drawing/2010/main">
                <a:noFill/>
              </a14:hiddenFill>
            </a:ext>
          </a:extLst>
        </p:spPr>
        <p:txBody>
          <a:bodyPr/>
          <a:lstStyle/>
          <a:p>
            <a:endParaRPr lang="th-TH"/>
          </a:p>
        </p:txBody>
      </p:sp>
      <p:sp>
        <p:nvSpPr>
          <p:cNvPr id="610348" name="Line 44"/>
          <p:cNvSpPr>
            <a:spLocks noChangeShapeType="1"/>
          </p:cNvSpPr>
          <p:nvPr/>
        </p:nvSpPr>
        <p:spPr bwMode="auto">
          <a:xfrm flipV="1">
            <a:off x="5562600" y="3392488"/>
            <a:ext cx="192088" cy="314325"/>
          </a:xfrm>
          <a:prstGeom prst="line">
            <a:avLst/>
          </a:prstGeom>
          <a:noFill/>
          <a:ln w="6350">
            <a:solidFill>
              <a:srgbClr val="000000"/>
            </a:solidFill>
            <a:miter lim="800000"/>
            <a:headEnd/>
            <a:tailEnd/>
          </a:ln>
          <a:extLst>
            <a:ext uri="{909E8E84-426E-40DD-AFC4-6F175D3DCCD1}">
              <a14:hiddenFill xmlns:a14="http://schemas.microsoft.com/office/drawing/2010/main">
                <a:noFill/>
              </a14:hiddenFill>
            </a:ext>
          </a:extLst>
        </p:spPr>
        <p:txBody>
          <a:bodyPr/>
          <a:lstStyle/>
          <a:p>
            <a:endParaRPr lang="th-TH"/>
          </a:p>
        </p:txBody>
      </p:sp>
      <p:sp>
        <p:nvSpPr>
          <p:cNvPr id="610349" name="Freeform 45"/>
          <p:cNvSpPr>
            <a:spLocks/>
          </p:cNvSpPr>
          <p:nvPr/>
        </p:nvSpPr>
        <p:spPr bwMode="auto">
          <a:xfrm>
            <a:off x="6343650" y="3608388"/>
            <a:ext cx="1581150" cy="561975"/>
          </a:xfrm>
          <a:custGeom>
            <a:avLst/>
            <a:gdLst>
              <a:gd name="T0" fmla="*/ 300 w 300"/>
              <a:gd name="T1" fmla="*/ 81 h 97"/>
              <a:gd name="T2" fmla="*/ 284 w 300"/>
              <a:gd name="T3" fmla="*/ 97 h 97"/>
              <a:gd name="T4" fmla="*/ 16 w 300"/>
              <a:gd name="T5" fmla="*/ 97 h 97"/>
              <a:gd name="T6" fmla="*/ 0 w 300"/>
              <a:gd name="T7" fmla="*/ 81 h 97"/>
              <a:gd name="T8" fmla="*/ 0 w 300"/>
              <a:gd name="T9" fmla="*/ 16 h 97"/>
              <a:gd name="T10" fmla="*/ 16 w 300"/>
              <a:gd name="T11" fmla="*/ 0 h 97"/>
              <a:gd name="T12" fmla="*/ 284 w 300"/>
              <a:gd name="T13" fmla="*/ 0 h 97"/>
              <a:gd name="T14" fmla="*/ 300 w 300"/>
              <a:gd name="T15" fmla="*/ 16 h 97"/>
              <a:gd name="T16" fmla="*/ 300 w 300"/>
              <a:gd name="T17" fmla="*/ 81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0" h="97">
                <a:moveTo>
                  <a:pt x="300" y="81"/>
                </a:moveTo>
                <a:cubicBezTo>
                  <a:pt x="300" y="89"/>
                  <a:pt x="293" y="97"/>
                  <a:pt x="284" y="97"/>
                </a:cubicBezTo>
                <a:cubicBezTo>
                  <a:pt x="16" y="97"/>
                  <a:pt x="16" y="97"/>
                  <a:pt x="16" y="97"/>
                </a:cubicBezTo>
                <a:cubicBezTo>
                  <a:pt x="7" y="97"/>
                  <a:pt x="0" y="89"/>
                  <a:pt x="0" y="81"/>
                </a:cubicBezTo>
                <a:cubicBezTo>
                  <a:pt x="0" y="16"/>
                  <a:pt x="0" y="16"/>
                  <a:pt x="0" y="16"/>
                </a:cubicBezTo>
                <a:cubicBezTo>
                  <a:pt x="0" y="7"/>
                  <a:pt x="7" y="0"/>
                  <a:pt x="16" y="0"/>
                </a:cubicBezTo>
                <a:cubicBezTo>
                  <a:pt x="284" y="0"/>
                  <a:pt x="284" y="0"/>
                  <a:pt x="284" y="0"/>
                </a:cubicBezTo>
                <a:cubicBezTo>
                  <a:pt x="293" y="0"/>
                  <a:pt x="300" y="7"/>
                  <a:pt x="300" y="16"/>
                </a:cubicBezTo>
                <a:lnTo>
                  <a:pt x="300" y="81"/>
                </a:lnTo>
                <a:close/>
              </a:path>
            </a:pathLst>
          </a:custGeom>
          <a:solidFill>
            <a:srgbClr val="D7E2E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0350" name="Oval 46"/>
          <p:cNvSpPr>
            <a:spLocks noChangeArrowheads="1"/>
          </p:cNvSpPr>
          <p:nvPr/>
        </p:nvSpPr>
        <p:spPr bwMode="auto">
          <a:xfrm>
            <a:off x="5937250" y="4691063"/>
            <a:ext cx="93663" cy="119062"/>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0351" name="Oval 47"/>
          <p:cNvSpPr>
            <a:spLocks noChangeArrowheads="1"/>
          </p:cNvSpPr>
          <p:nvPr/>
        </p:nvSpPr>
        <p:spPr bwMode="auto">
          <a:xfrm>
            <a:off x="6218238" y="4518025"/>
            <a:ext cx="93662" cy="117475"/>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0352" name="Oval 48"/>
          <p:cNvSpPr>
            <a:spLocks noChangeArrowheads="1"/>
          </p:cNvSpPr>
          <p:nvPr/>
        </p:nvSpPr>
        <p:spPr bwMode="auto">
          <a:xfrm>
            <a:off x="5514975" y="3648075"/>
            <a:ext cx="95250" cy="115888"/>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0353" name="Line 49"/>
          <p:cNvSpPr>
            <a:spLocks noChangeShapeType="1"/>
          </p:cNvSpPr>
          <p:nvPr/>
        </p:nvSpPr>
        <p:spPr bwMode="auto">
          <a:xfrm flipV="1">
            <a:off x="3025775" y="5308600"/>
            <a:ext cx="0" cy="136525"/>
          </a:xfrm>
          <a:prstGeom prst="line">
            <a:avLst/>
          </a:prstGeom>
          <a:noFill/>
          <a:ln w="6350">
            <a:solidFill>
              <a:srgbClr val="000000"/>
            </a:solidFill>
            <a:miter lim="800000"/>
            <a:headEnd/>
            <a:tailEnd/>
          </a:ln>
          <a:extLst>
            <a:ext uri="{909E8E84-426E-40DD-AFC4-6F175D3DCCD1}">
              <a14:hiddenFill xmlns:a14="http://schemas.microsoft.com/office/drawing/2010/main">
                <a:noFill/>
              </a14:hiddenFill>
            </a:ext>
          </a:extLst>
        </p:spPr>
        <p:txBody>
          <a:bodyPr/>
          <a:lstStyle/>
          <a:p>
            <a:endParaRPr lang="th-TH"/>
          </a:p>
        </p:txBody>
      </p:sp>
      <p:sp>
        <p:nvSpPr>
          <p:cNvPr id="610354" name="Rectangle 50"/>
          <p:cNvSpPr>
            <a:spLocks noChangeArrowheads="1"/>
          </p:cNvSpPr>
          <p:nvPr/>
        </p:nvSpPr>
        <p:spPr bwMode="auto">
          <a:xfrm>
            <a:off x="2970213" y="5484813"/>
            <a:ext cx="180975"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nSpc>
                <a:spcPct val="100000"/>
              </a:lnSpc>
              <a:spcBef>
                <a:spcPct val="0"/>
              </a:spcBef>
              <a:buClrTx/>
              <a:buSzTx/>
              <a:buFontTx/>
              <a:buNone/>
            </a:pPr>
            <a:r>
              <a:rPr lang="en-US" sz="1400">
                <a:solidFill>
                  <a:srgbClr val="000000"/>
                </a:solidFill>
                <a:latin typeface="Myriad Pro" pitchFamily="34" charset="0"/>
                <a:cs typeface="Arial" pitchFamily="34" charset="0"/>
              </a:rPr>
              <a:t>30</a:t>
            </a:r>
            <a:endParaRPr lang="en-US" sz="1400">
              <a:cs typeface="Arial" pitchFamily="34" charset="0"/>
            </a:endParaRPr>
          </a:p>
        </p:txBody>
      </p:sp>
      <p:sp>
        <p:nvSpPr>
          <p:cNvPr id="610355" name="Freeform 51"/>
          <p:cNvSpPr>
            <a:spLocks/>
          </p:cNvSpPr>
          <p:nvPr/>
        </p:nvSpPr>
        <p:spPr bwMode="auto">
          <a:xfrm>
            <a:off x="5713413" y="2876550"/>
            <a:ext cx="1525587" cy="557213"/>
          </a:xfrm>
          <a:custGeom>
            <a:avLst/>
            <a:gdLst>
              <a:gd name="T0" fmla="*/ 274 w 274"/>
              <a:gd name="T1" fmla="*/ 80 h 96"/>
              <a:gd name="T2" fmla="*/ 258 w 274"/>
              <a:gd name="T3" fmla="*/ 96 h 96"/>
              <a:gd name="T4" fmla="*/ 16 w 274"/>
              <a:gd name="T5" fmla="*/ 96 h 96"/>
              <a:gd name="T6" fmla="*/ 0 w 274"/>
              <a:gd name="T7" fmla="*/ 80 h 96"/>
              <a:gd name="T8" fmla="*/ 0 w 274"/>
              <a:gd name="T9" fmla="*/ 16 h 96"/>
              <a:gd name="T10" fmla="*/ 16 w 274"/>
              <a:gd name="T11" fmla="*/ 0 h 96"/>
              <a:gd name="T12" fmla="*/ 258 w 274"/>
              <a:gd name="T13" fmla="*/ 0 h 96"/>
              <a:gd name="T14" fmla="*/ 274 w 274"/>
              <a:gd name="T15" fmla="*/ 16 h 96"/>
              <a:gd name="T16" fmla="*/ 274 w 274"/>
              <a:gd name="T17" fmla="*/ 8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74" h="96">
                <a:moveTo>
                  <a:pt x="274" y="80"/>
                </a:moveTo>
                <a:cubicBezTo>
                  <a:pt x="274" y="89"/>
                  <a:pt x="266" y="96"/>
                  <a:pt x="258" y="96"/>
                </a:cubicBezTo>
                <a:cubicBezTo>
                  <a:pt x="16" y="96"/>
                  <a:pt x="16" y="96"/>
                  <a:pt x="16" y="96"/>
                </a:cubicBezTo>
                <a:cubicBezTo>
                  <a:pt x="7" y="96"/>
                  <a:pt x="0" y="89"/>
                  <a:pt x="0" y="80"/>
                </a:cubicBezTo>
                <a:cubicBezTo>
                  <a:pt x="0" y="16"/>
                  <a:pt x="0" y="16"/>
                  <a:pt x="0" y="16"/>
                </a:cubicBezTo>
                <a:cubicBezTo>
                  <a:pt x="0" y="7"/>
                  <a:pt x="7" y="0"/>
                  <a:pt x="16" y="0"/>
                </a:cubicBezTo>
                <a:cubicBezTo>
                  <a:pt x="258" y="0"/>
                  <a:pt x="258" y="0"/>
                  <a:pt x="258" y="0"/>
                </a:cubicBezTo>
                <a:cubicBezTo>
                  <a:pt x="266" y="0"/>
                  <a:pt x="274" y="7"/>
                  <a:pt x="274" y="16"/>
                </a:cubicBezTo>
                <a:lnTo>
                  <a:pt x="274" y="80"/>
                </a:lnTo>
                <a:close/>
              </a:path>
            </a:pathLst>
          </a:custGeom>
          <a:solidFill>
            <a:srgbClr val="D7E2E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0356" name="Line 52"/>
          <p:cNvSpPr>
            <a:spLocks noChangeShapeType="1"/>
          </p:cNvSpPr>
          <p:nvPr/>
        </p:nvSpPr>
        <p:spPr bwMode="auto">
          <a:xfrm flipV="1">
            <a:off x="5992813" y="4686300"/>
            <a:ext cx="511175" cy="63500"/>
          </a:xfrm>
          <a:prstGeom prst="line">
            <a:avLst/>
          </a:prstGeom>
          <a:noFill/>
          <a:ln w="6350">
            <a:solidFill>
              <a:srgbClr val="000000"/>
            </a:solidFill>
            <a:miter lim="800000"/>
            <a:headEnd/>
            <a:tailEnd/>
          </a:ln>
          <a:extLst>
            <a:ext uri="{909E8E84-426E-40DD-AFC4-6F175D3DCCD1}">
              <a14:hiddenFill xmlns:a14="http://schemas.microsoft.com/office/drawing/2010/main">
                <a:noFill/>
              </a14:hiddenFill>
            </a:ext>
          </a:extLst>
        </p:spPr>
        <p:txBody>
          <a:bodyPr/>
          <a:lstStyle/>
          <a:p>
            <a:endParaRPr lang="th-TH"/>
          </a:p>
        </p:txBody>
      </p:sp>
      <p:sp>
        <p:nvSpPr>
          <p:cNvPr id="610357" name="Freeform 53"/>
          <p:cNvSpPr>
            <a:spLocks/>
          </p:cNvSpPr>
          <p:nvPr/>
        </p:nvSpPr>
        <p:spPr bwMode="auto">
          <a:xfrm>
            <a:off x="6446838" y="4371975"/>
            <a:ext cx="1630362" cy="565150"/>
          </a:xfrm>
          <a:custGeom>
            <a:avLst/>
            <a:gdLst>
              <a:gd name="T0" fmla="*/ 299 w 299"/>
              <a:gd name="T1" fmla="*/ 81 h 97"/>
              <a:gd name="T2" fmla="*/ 283 w 299"/>
              <a:gd name="T3" fmla="*/ 97 h 97"/>
              <a:gd name="T4" fmla="*/ 16 w 299"/>
              <a:gd name="T5" fmla="*/ 97 h 97"/>
              <a:gd name="T6" fmla="*/ 0 w 299"/>
              <a:gd name="T7" fmla="*/ 81 h 97"/>
              <a:gd name="T8" fmla="*/ 0 w 299"/>
              <a:gd name="T9" fmla="*/ 16 h 97"/>
              <a:gd name="T10" fmla="*/ 16 w 299"/>
              <a:gd name="T11" fmla="*/ 0 h 97"/>
              <a:gd name="T12" fmla="*/ 283 w 299"/>
              <a:gd name="T13" fmla="*/ 0 h 97"/>
              <a:gd name="T14" fmla="*/ 299 w 299"/>
              <a:gd name="T15" fmla="*/ 16 h 97"/>
              <a:gd name="T16" fmla="*/ 299 w 299"/>
              <a:gd name="T17" fmla="*/ 81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9" h="97">
                <a:moveTo>
                  <a:pt x="299" y="81"/>
                </a:moveTo>
                <a:cubicBezTo>
                  <a:pt x="299" y="90"/>
                  <a:pt x="292" y="97"/>
                  <a:pt x="283" y="97"/>
                </a:cubicBezTo>
                <a:cubicBezTo>
                  <a:pt x="16" y="97"/>
                  <a:pt x="16" y="97"/>
                  <a:pt x="16" y="97"/>
                </a:cubicBezTo>
                <a:cubicBezTo>
                  <a:pt x="7" y="97"/>
                  <a:pt x="0" y="90"/>
                  <a:pt x="0" y="81"/>
                </a:cubicBezTo>
                <a:cubicBezTo>
                  <a:pt x="0" y="16"/>
                  <a:pt x="0" y="16"/>
                  <a:pt x="0" y="16"/>
                </a:cubicBezTo>
                <a:cubicBezTo>
                  <a:pt x="0" y="7"/>
                  <a:pt x="7" y="0"/>
                  <a:pt x="16" y="0"/>
                </a:cubicBezTo>
                <a:cubicBezTo>
                  <a:pt x="283" y="0"/>
                  <a:pt x="283" y="0"/>
                  <a:pt x="283" y="0"/>
                </a:cubicBezTo>
                <a:cubicBezTo>
                  <a:pt x="292" y="0"/>
                  <a:pt x="299" y="7"/>
                  <a:pt x="299" y="16"/>
                </a:cubicBezTo>
                <a:lnTo>
                  <a:pt x="299" y="81"/>
                </a:lnTo>
                <a:close/>
              </a:path>
            </a:pathLst>
          </a:custGeom>
          <a:solidFill>
            <a:srgbClr val="D7E2E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0358" name="Rectangle 54"/>
          <p:cNvSpPr>
            <a:spLocks noChangeArrowheads="1"/>
          </p:cNvSpPr>
          <p:nvPr/>
        </p:nvSpPr>
        <p:spPr bwMode="auto">
          <a:xfrm>
            <a:off x="3965575" y="4991100"/>
            <a:ext cx="88900" cy="214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nSpc>
                <a:spcPct val="100000"/>
              </a:lnSpc>
              <a:spcBef>
                <a:spcPct val="0"/>
              </a:spcBef>
              <a:buClrTx/>
              <a:buSzTx/>
              <a:buFontTx/>
              <a:buNone/>
            </a:pPr>
            <a:r>
              <a:rPr lang="en-US" sz="1400">
                <a:solidFill>
                  <a:srgbClr val="000000"/>
                </a:solidFill>
                <a:latin typeface="Myriad Pro" pitchFamily="34" charset="0"/>
                <a:cs typeface="Arial" pitchFamily="34" charset="0"/>
              </a:rPr>
              <a:t>T</a:t>
            </a:r>
            <a:endParaRPr lang="en-US" sz="1400">
              <a:cs typeface="Arial" pitchFamily="34" charset="0"/>
            </a:endParaRPr>
          </a:p>
        </p:txBody>
      </p:sp>
      <p:sp>
        <p:nvSpPr>
          <p:cNvPr id="610359" name="Rectangle 55"/>
          <p:cNvSpPr>
            <a:spLocks noChangeArrowheads="1"/>
          </p:cNvSpPr>
          <p:nvPr/>
        </p:nvSpPr>
        <p:spPr bwMode="auto">
          <a:xfrm>
            <a:off x="4037013" y="4991100"/>
            <a:ext cx="96837" cy="214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nSpc>
                <a:spcPct val="100000"/>
              </a:lnSpc>
              <a:spcBef>
                <a:spcPct val="0"/>
              </a:spcBef>
              <a:buClrTx/>
              <a:buSzTx/>
              <a:buFontTx/>
              <a:buNone/>
            </a:pPr>
            <a:r>
              <a:rPr lang="en-US" sz="1400">
                <a:solidFill>
                  <a:srgbClr val="000000"/>
                </a:solidFill>
                <a:latin typeface="Myriad Pro" pitchFamily="34" charset="0"/>
                <a:cs typeface="Arial" pitchFamily="34" charset="0"/>
              </a:rPr>
              <a:t>o</a:t>
            </a:r>
            <a:endParaRPr lang="en-US" sz="1400">
              <a:cs typeface="Arial" pitchFamily="34" charset="0"/>
            </a:endParaRPr>
          </a:p>
        </p:txBody>
      </p:sp>
      <p:sp>
        <p:nvSpPr>
          <p:cNvPr id="610360" name="Rectangle 56"/>
          <p:cNvSpPr>
            <a:spLocks noChangeArrowheads="1"/>
          </p:cNvSpPr>
          <p:nvPr/>
        </p:nvSpPr>
        <p:spPr bwMode="auto">
          <a:xfrm>
            <a:off x="4130675" y="4991100"/>
            <a:ext cx="147638" cy="214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nSpc>
                <a:spcPct val="100000"/>
              </a:lnSpc>
              <a:spcBef>
                <a:spcPct val="0"/>
              </a:spcBef>
              <a:buClrTx/>
              <a:buSzTx/>
              <a:buFontTx/>
              <a:buNone/>
            </a:pPr>
            <a:r>
              <a:rPr lang="en-US" sz="1400">
                <a:solidFill>
                  <a:srgbClr val="000000"/>
                </a:solidFill>
                <a:latin typeface="Myriad Pro" pitchFamily="34" charset="0"/>
                <a:cs typeface="Arial" pitchFamily="34" charset="0"/>
              </a:rPr>
              <a:t>m</a:t>
            </a:r>
            <a:endParaRPr lang="en-US" sz="1400">
              <a:cs typeface="Arial" pitchFamily="34" charset="0"/>
            </a:endParaRPr>
          </a:p>
        </p:txBody>
      </p:sp>
      <p:sp>
        <p:nvSpPr>
          <p:cNvPr id="610361" name="Rectangle 57"/>
          <p:cNvSpPr>
            <a:spLocks noChangeArrowheads="1"/>
          </p:cNvSpPr>
          <p:nvPr/>
        </p:nvSpPr>
        <p:spPr bwMode="auto">
          <a:xfrm>
            <a:off x="4268788" y="4991100"/>
            <a:ext cx="103187" cy="214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nSpc>
                <a:spcPct val="100000"/>
              </a:lnSpc>
              <a:spcBef>
                <a:spcPct val="0"/>
              </a:spcBef>
              <a:buClrTx/>
              <a:buSzTx/>
              <a:buFontTx/>
              <a:buNone/>
            </a:pPr>
            <a:r>
              <a:rPr lang="en-US" sz="1400">
                <a:solidFill>
                  <a:srgbClr val="000000"/>
                </a:solidFill>
                <a:latin typeface="Myriad Pro" pitchFamily="34" charset="0"/>
                <a:cs typeface="Arial" pitchFamily="34" charset="0"/>
              </a:rPr>
              <a:t>'s</a:t>
            </a:r>
            <a:endParaRPr lang="en-US" sz="1400">
              <a:cs typeface="Arial" pitchFamily="34" charset="0"/>
            </a:endParaRPr>
          </a:p>
        </p:txBody>
      </p:sp>
      <p:sp>
        <p:nvSpPr>
          <p:cNvPr id="610362" name="Rectangle 58"/>
          <p:cNvSpPr>
            <a:spLocks noChangeArrowheads="1"/>
          </p:cNvSpPr>
          <p:nvPr/>
        </p:nvSpPr>
        <p:spPr bwMode="auto">
          <a:xfrm>
            <a:off x="3965575" y="5214938"/>
            <a:ext cx="277813"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nSpc>
                <a:spcPct val="100000"/>
              </a:lnSpc>
              <a:spcBef>
                <a:spcPct val="0"/>
              </a:spcBef>
              <a:buClrTx/>
              <a:buSzTx/>
              <a:buFontTx/>
              <a:buNone/>
            </a:pPr>
            <a:r>
              <a:rPr lang="en-US" sz="1400">
                <a:solidFill>
                  <a:srgbClr val="000000"/>
                </a:solidFill>
                <a:latin typeface="Myriad Pro" pitchFamily="34" charset="0"/>
                <a:cs typeface="Arial" pitchFamily="34" charset="0"/>
              </a:rPr>
              <a:t>PPF</a:t>
            </a:r>
            <a:endParaRPr lang="en-US" sz="1400">
              <a:cs typeface="Arial" pitchFamily="34" charset="0"/>
            </a:endParaRPr>
          </a:p>
        </p:txBody>
      </p:sp>
      <p:sp>
        <p:nvSpPr>
          <p:cNvPr id="610363" name="Rectangle 59"/>
          <p:cNvSpPr>
            <a:spLocks noChangeArrowheads="1"/>
          </p:cNvSpPr>
          <p:nvPr/>
        </p:nvSpPr>
        <p:spPr bwMode="auto">
          <a:xfrm>
            <a:off x="6470650" y="4972050"/>
            <a:ext cx="487363"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nSpc>
                <a:spcPct val="100000"/>
              </a:lnSpc>
              <a:spcBef>
                <a:spcPct val="0"/>
              </a:spcBef>
              <a:buClrTx/>
              <a:buSzTx/>
              <a:buFontTx/>
              <a:buNone/>
            </a:pPr>
            <a:r>
              <a:rPr lang="en-US" sz="1400">
                <a:solidFill>
                  <a:srgbClr val="000000"/>
                </a:solidFill>
                <a:latin typeface="Myriad Pro" pitchFamily="34" charset="0"/>
                <a:cs typeface="Arial" pitchFamily="34" charset="0"/>
              </a:rPr>
              <a:t>Hank's</a:t>
            </a:r>
            <a:endParaRPr lang="en-US" sz="1400">
              <a:cs typeface="Arial" pitchFamily="34" charset="0"/>
            </a:endParaRPr>
          </a:p>
        </p:txBody>
      </p:sp>
      <p:sp>
        <p:nvSpPr>
          <p:cNvPr id="610364" name="Rectangle 60"/>
          <p:cNvSpPr>
            <a:spLocks noChangeArrowheads="1"/>
          </p:cNvSpPr>
          <p:nvPr/>
        </p:nvSpPr>
        <p:spPr bwMode="auto">
          <a:xfrm>
            <a:off x="6470650" y="5192713"/>
            <a:ext cx="277813"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nSpc>
                <a:spcPct val="100000"/>
              </a:lnSpc>
              <a:spcBef>
                <a:spcPct val="0"/>
              </a:spcBef>
              <a:buClrTx/>
              <a:buSzTx/>
              <a:buFontTx/>
              <a:buNone/>
            </a:pPr>
            <a:r>
              <a:rPr lang="en-US" sz="1400">
                <a:solidFill>
                  <a:srgbClr val="000000"/>
                </a:solidFill>
                <a:latin typeface="Myriad Pro" pitchFamily="34" charset="0"/>
                <a:cs typeface="Arial" pitchFamily="34" charset="0"/>
              </a:rPr>
              <a:t>PPF</a:t>
            </a:r>
            <a:endParaRPr lang="en-US" sz="1400">
              <a:cs typeface="Arial" pitchFamily="34" charset="0"/>
            </a:endParaRPr>
          </a:p>
        </p:txBody>
      </p:sp>
      <p:sp>
        <p:nvSpPr>
          <p:cNvPr id="610365" name="Oval 61"/>
          <p:cNvSpPr>
            <a:spLocks noChangeArrowheads="1"/>
          </p:cNvSpPr>
          <p:nvPr/>
        </p:nvSpPr>
        <p:spPr bwMode="auto">
          <a:xfrm>
            <a:off x="1082675" y="4564063"/>
            <a:ext cx="19050" cy="23812"/>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0366" name="Oval 62"/>
          <p:cNvSpPr>
            <a:spLocks noChangeArrowheads="1"/>
          </p:cNvSpPr>
          <p:nvPr/>
        </p:nvSpPr>
        <p:spPr bwMode="auto">
          <a:xfrm>
            <a:off x="1166813" y="4564063"/>
            <a:ext cx="19050" cy="23812"/>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0367" name="Oval 63"/>
          <p:cNvSpPr>
            <a:spLocks noChangeArrowheads="1"/>
          </p:cNvSpPr>
          <p:nvPr/>
        </p:nvSpPr>
        <p:spPr bwMode="auto">
          <a:xfrm>
            <a:off x="1250950" y="4564063"/>
            <a:ext cx="19050" cy="23812"/>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0368" name="Oval 64"/>
          <p:cNvSpPr>
            <a:spLocks noChangeArrowheads="1"/>
          </p:cNvSpPr>
          <p:nvPr/>
        </p:nvSpPr>
        <p:spPr bwMode="auto">
          <a:xfrm>
            <a:off x="1335088" y="4564063"/>
            <a:ext cx="19050" cy="23812"/>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0369" name="Oval 65"/>
          <p:cNvSpPr>
            <a:spLocks noChangeArrowheads="1"/>
          </p:cNvSpPr>
          <p:nvPr/>
        </p:nvSpPr>
        <p:spPr bwMode="auto">
          <a:xfrm>
            <a:off x="1419225" y="4564063"/>
            <a:ext cx="19050" cy="23812"/>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0370" name="Oval 66"/>
          <p:cNvSpPr>
            <a:spLocks noChangeArrowheads="1"/>
          </p:cNvSpPr>
          <p:nvPr/>
        </p:nvSpPr>
        <p:spPr bwMode="auto">
          <a:xfrm>
            <a:off x="1504950" y="4564063"/>
            <a:ext cx="17463" cy="23812"/>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0371" name="Oval 67"/>
          <p:cNvSpPr>
            <a:spLocks noChangeArrowheads="1"/>
          </p:cNvSpPr>
          <p:nvPr/>
        </p:nvSpPr>
        <p:spPr bwMode="auto">
          <a:xfrm>
            <a:off x="1587500" y="4564063"/>
            <a:ext cx="19050" cy="23812"/>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0372" name="Oval 68"/>
          <p:cNvSpPr>
            <a:spLocks noChangeArrowheads="1"/>
          </p:cNvSpPr>
          <p:nvPr/>
        </p:nvSpPr>
        <p:spPr bwMode="auto">
          <a:xfrm>
            <a:off x="1673225" y="4564063"/>
            <a:ext cx="17463" cy="23812"/>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0373" name="Oval 69"/>
          <p:cNvSpPr>
            <a:spLocks noChangeArrowheads="1"/>
          </p:cNvSpPr>
          <p:nvPr/>
        </p:nvSpPr>
        <p:spPr bwMode="auto">
          <a:xfrm>
            <a:off x="1757363" y="4564063"/>
            <a:ext cx="19050" cy="23812"/>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0374" name="Oval 70"/>
          <p:cNvSpPr>
            <a:spLocks noChangeArrowheads="1"/>
          </p:cNvSpPr>
          <p:nvPr/>
        </p:nvSpPr>
        <p:spPr bwMode="auto">
          <a:xfrm>
            <a:off x="1841500" y="4564063"/>
            <a:ext cx="17463" cy="23812"/>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0375" name="Oval 71"/>
          <p:cNvSpPr>
            <a:spLocks noChangeArrowheads="1"/>
          </p:cNvSpPr>
          <p:nvPr/>
        </p:nvSpPr>
        <p:spPr bwMode="auto">
          <a:xfrm>
            <a:off x="1925638" y="4564063"/>
            <a:ext cx="19050" cy="23812"/>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0376" name="Oval 72"/>
          <p:cNvSpPr>
            <a:spLocks noChangeArrowheads="1"/>
          </p:cNvSpPr>
          <p:nvPr/>
        </p:nvSpPr>
        <p:spPr bwMode="auto">
          <a:xfrm>
            <a:off x="2009775" y="4564063"/>
            <a:ext cx="19050" cy="23812"/>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0377" name="Oval 73"/>
          <p:cNvSpPr>
            <a:spLocks noChangeArrowheads="1"/>
          </p:cNvSpPr>
          <p:nvPr/>
        </p:nvSpPr>
        <p:spPr bwMode="auto">
          <a:xfrm>
            <a:off x="2095500" y="4564063"/>
            <a:ext cx="17463" cy="23812"/>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0378" name="Oval 74"/>
          <p:cNvSpPr>
            <a:spLocks noChangeArrowheads="1"/>
          </p:cNvSpPr>
          <p:nvPr/>
        </p:nvSpPr>
        <p:spPr bwMode="auto">
          <a:xfrm>
            <a:off x="2178050" y="4564063"/>
            <a:ext cx="19050" cy="23812"/>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0379" name="Oval 75"/>
          <p:cNvSpPr>
            <a:spLocks noChangeArrowheads="1"/>
          </p:cNvSpPr>
          <p:nvPr/>
        </p:nvSpPr>
        <p:spPr bwMode="auto">
          <a:xfrm>
            <a:off x="2263775" y="4564063"/>
            <a:ext cx="17463" cy="23812"/>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0380" name="Oval 76"/>
          <p:cNvSpPr>
            <a:spLocks noChangeArrowheads="1"/>
          </p:cNvSpPr>
          <p:nvPr/>
        </p:nvSpPr>
        <p:spPr bwMode="auto">
          <a:xfrm>
            <a:off x="2346325" y="4564063"/>
            <a:ext cx="20638" cy="23812"/>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0381" name="Oval 77"/>
          <p:cNvSpPr>
            <a:spLocks noChangeArrowheads="1"/>
          </p:cNvSpPr>
          <p:nvPr/>
        </p:nvSpPr>
        <p:spPr bwMode="auto">
          <a:xfrm>
            <a:off x="2432050" y="4564063"/>
            <a:ext cx="17463" cy="23812"/>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0382" name="Oval 78"/>
          <p:cNvSpPr>
            <a:spLocks noChangeArrowheads="1"/>
          </p:cNvSpPr>
          <p:nvPr/>
        </p:nvSpPr>
        <p:spPr bwMode="auto">
          <a:xfrm>
            <a:off x="2514600" y="4564063"/>
            <a:ext cx="20638" cy="23812"/>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0383" name="Oval 79"/>
          <p:cNvSpPr>
            <a:spLocks noChangeArrowheads="1"/>
          </p:cNvSpPr>
          <p:nvPr/>
        </p:nvSpPr>
        <p:spPr bwMode="auto">
          <a:xfrm>
            <a:off x="2600325" y="4564063"/>
            <a:ext cx="17463" cy="23812"/>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0384" name="Oval 80"/>
          <p:cNvSpPr>
            <a:spLocks noChangeArrowheads="1"/>
          </p:cNvSpPr>
          <p:nvPr/>
        </p:nvSpPr>
        <p:spPr bwMode="auto">
          <a:xfrm>
            <a:off x="2682875" y="4564063"/>
            <a:ext cx="20638" cy="23812"/>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0385" name="Oval 81"/>
          <p:cNvSpPr>
            <a:spLocks noChangeArrowheads="1"/>
          </p:cNvSpPr>
          <p:nvPr/>
        </p:nvSpPr>
        <p:spPr bwMode="auto">
          <a:xfrm>
            <a:off x="2768600" y="4564063"/>
            <a:ext cx="17463" cy="23812"/>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0386" name="Oval 82"/>
          <p:cNvSpPr>
            <a:spLocks noChangeArrowheads="1"/>
          </p:cNvSpPr>
          <p:nvPr/>
        </p:nvSpPr>
        <p:spPr bwMode="auto">
          <a:xfrm>
            <a:off x="1082675" y="4652963"/>
            <a:ext cx="19050" cy="22225"/>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0387" name="Oval 83"/>
          <p:cNvSpPr>
            <a:spLocks noChangeArrowheads="1"/>
          </p:cNvSpPr>
          <p:nvPr/>
        </p:nvSpPr>
        <p:spPr bwMode="auto">
          <a:xfrm>
            <a:off x="1166813" y="4652963"/>
            <a:ext cx="19050" cy="22225"/>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0388" name="Oval 84"/>
          <p:cNvSpPr>
            <a:spLocks noChangeArrowheads="1"/>
          </p:cNvSpPr>
          <p:nvPr/>
        </p:nvSpPr>
        <p:spPr bwMode="auto">
          <a:xfrm>
            <a:off x="1250950" y="4652963"/>
            <a:ext cx="19050" cy="22225"/>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0389" name="Oval 85"/>
          <p:cNvSpPr>
            <a:spLocks noChangeArrowheads="1"/>
          </p:cNvSpPr>
          <p:nvPr/>
        </p:nvSpPr>
        <p:spPr bwMode="auto">
          <a:xfrm>
            <a:off x="1335088" y="4652963"/>
            <a:ext cx="19050" cy="22225"/>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0390" name="Oval 86"/>
          <p:cNvSpPr>
            <a:spLocks noChangeArrowheads="1"/>
          </p:cNvSpPr>
          <p:nvPr/>
        </p:nvSpPr>
        <p:spPr bwMode="auto">
          <a:xfrm>
            <a:off x="1419225" y="4652963"/>
            <a:ext cx="19050" cy="22225"/>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0391" name="Oval 87"/>
          <p:cNvSpPr>
            <a:spLocks noChangeArrowheads="1"/>
          </p:cNvSpPr>
          <p:nvPr/>
        </p:nvSpPr>
        <p:spPr bwMode="auto">
          <a:xfrm>
            <a:off x="1504950" y="4652963"/>
            <a:ext cx="17463" cy="22225"/>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0392" name="Oval 88"/>
          <p:cNvSpPr>
            <a:spLocks noChangeArrowheads="1"/>
          </p:cNvSpPr>
          <p:nvPr/>
        </p:nvSpPr>
        <p:spPr bwMode="auto">
          <a:xfrm>
            <a:off x="1587500" y="4652963"/>
            <a:ext cx="19050" cy="22225"/>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0393" name="Oval 89"/>
          <p:cNvSpPr>
            <a:spLocks noChangeArrowheads="1"/>
          </p:cNvSpPr>
          <p:nvPr/>
        </p:nvSpPr>
        <p:spPr bwMode="auto">
          <a:xfrm>
            <a:off x="1673225" y="4652963"/>
            <a:ext cx="17463" cy="22225"/>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0394" name="Oval 90"/>
          <p:cNvSpPr>
            <a:spLocks noChangeArrowheads="1"/>
          </p:cNvSpPr>
          <p:nvPr/>
        </p:nvSpPr>
        <p:spPr bwMode="auto">
          <a:xfrm>
            <a:off x="1757363" y="4652963"/>
            <a:ext cx="19050" cy="22225"/>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0395" name="Oval 91"/>
          <p:cNvSpPr>
            <a:spLocks noChangeArrowheads="1"/>
          </p:cNvSpPr>
          <p:nvPr/>
        </p:nvSpPr>
        <p:spPr bwMode="auto">
          <a:xfrm>
            <a:off x="1841500" y="4652963"/>
            <a:ext cx="17463" cy="22225"/>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0396" name="Oval 92"/>
          <p:cNvSpPr>
            <a:spLocks noChangeArrowheads="1"/>
          </p:cNvSpPr>
          <p:nvPr/>
        </p:nvSpPr>
        <p:spPr bwMode="auto">
          <a:xfrm>
            <a:off x="1925638" y="4652963"/>
            <a:ext cx="19050" cy="22225"/>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0397" name="Oval 93"/>
          <p:cNvSpPr>
            <a:spLocks noChangeArrowheads="1"/>
          </p:cNvSpPr>
          <p:nvPr/>
        </p:nvSpPr>
        <p:spPr bwMode="auto">
          <a:xfrm>
            <a:off x="2009775" y="4652963"/>
            <a:ext cx="19050" cy="22225"/>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0398" name="Oval 94"/>
          <p:cNvSpPr>
            <a:spLocks noChangeArrowheads="1"/>
          </p:cNvSpPr>
          <p:nvPr/>
        </p:nvSpPr>
        <p:spPr bwMode="auto">
          <a:xfrm>
            <a:off x="2095500" y="4652963"/>
            <a:ext cx="17463" cy="22225"/>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0399" name="Oval 95"/>
          <p:cNvSpPr>
            <a:spLocks noChangeArrowheads="1"/>
          </p:cNvSpPr>
          <p:nvPr/>
        </p:nvSpPr>
        <p:spPr bwMode="auto">
          <a:xfrm>
            <a:off x="2178050" y="4652963"/>
            <a:ext cx="19050" cy="22225"/>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0400" name="Oval 96"/>
          <p:cNvSpPr>
            <a:spLocks noChangeArrowheads="1"/>
          </p:cNvSpPr>
          <p:nvPr/>
        </p:nvSpPr>
        <p:spPr bwMode="auto">
          <a:xfrm>
            <a:off x="2263775" y="4652963"/>
            <a:ext cx="17463" cy="22225"/>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0401" name="Oval 97"/>
          <p:cNvSpPr>
            <a:spLocks noChangeArrowheads="1"/>
          </p:cNvSpPr>
          <p:nvPr/>
        </p:nvSpPr>
        <p:spPr bwMode="auto">
          <a:xfrm>
            <a:off x="2346325" y="4652963"/>
            <a:ext cx="20638" cy="22225"/>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0402" name="Oval 98"/>
          <p:cNvSpPr>
            <a:spLocks noChangeArrowheads="1"/>
          </p:cNvSpPr>
          <p:nvPr/>
        </p:nvSpPr>
        <p:spPr bwMode="auto">
          <a:xfrm>
            <a:off x="2432050" y="4652963"/>
            <a:ext cx="17463" cy="22225"/>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0403" name="Oval 99"/>
          <p:cNvSpPr>
            <a:spLocks noChangeArrowheads="1"/>
          </p:cNvSpPr>
          <p:nvPr/>
        </p:nvSpPr>
        <p:spPr bwMode="auto">
          <a:xfrm>
            <a:off x="2514600" y="4652963"/>
            <a:ext cx="20638" cy="22225"/>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0404" name="Oval 100"/>
          <p:cNvSpPr>
            <a:spLocks noChangeArrowheads="1"/>
          </p:cNvSpPr>
          <p:nvPr/>
        </p:nvSpPr>
        <p:spPr bwMode="auto">
          <a:xfrm>
            <a:off x="2600325" y="4652963"/>
            <a:ext cx="17463" cy="22225"/>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0405" name="Oval 101"/>
          <p:cNvSpPr>
            <a:spLocks noChangeArrowheads="1"/>
          </p:cNvSpPr>
          <p:nvPr/>
        </p:nvSpPr>
        <p:spPr bwMode="auto">
          <a:xfrm>
            <a:off x="2682875" y="4652963"/>
            <a:ext cx="20638" cy="22225"/>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0406" name="Oval 102"/>
          <p:cNvSpPr>
            <a:spLocks noChangeArrowheads="1"/>
          </p:cNvSpPr>
          <p:nvPr/>
        </p:nvSpPr>
        <p:spPr bwMode="auto">
          <a:xfrm>
            <a:off x="2768600" y="4652963"/>
            <a:ext cx="17463" cy="22225"/>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0407" name="Oval 103"/>
          <p:cNvSpPr>
            <a:spLocks noChangeArrowheads="1"/>
          </p:cNvSpPr>
          <p:nvPr/>
        </p:nvSpPr>
        <p:spPr bwMode="auto">
          <a:xfrm>
            <a:off x="2851150" y="4564063"/>
            <a:ext cx="20638" cy="23812"/>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0408" name="Oval 104"/>
          <p:cNvSpPr>
            <a:spLocks noChangeArrowheads="1"/>
          </p:cNvSpPr>
          <p:nvPr/>
        </p:nvSpPr>
        <p:spPr bwMode="auto">
          <a:xfrm>
            <a:off x="2936875" y="4564063"/>
            <a:ext cx="17463" cy="23812"/>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0409" name="Oval 105"/>
          <p:cNvSpPr>
            <a:spLocks noChangeArrowheads="1"/>
          </p:cNvSpPr>
          <p:nvPr/>
        </p:nvSpPr>
        <p:spPr bwMode="auto">
          <a:xfrm>
            <a:off x="3016250" y="4675188"/>
            <a:ext cx="17463" cy="23812"/>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0410" name="Oval 106"/>
          <p:cNvSpPr>
            <a:spLocks noChangeArrowheads="1"/>
          </p:cNvSpPr>
          <p:nvPr/>
        </p:nvSpPr>
        <p:spPr bwMode="auto">
          <a:xfrm>
            <a:off x="3016250" y="4784725"/>
            <a:ext cx="17463" cy="25400"/>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0411" name="Oval 107"/>
          <p:cNvSpPr>
            <a:spLocks noChangeArrowheads="1"/>
          </p:cNvSpPr>
          <p:nvPr/>
        </p:nvSpPr>
        <p:spPr bwMode="auto">
          <a:xfrm>
            <a:off x="3016250" y="4900613"/>
            <a:ext cx="17463" cy="23812"/>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0412" name="Oval 108"/>
          <p:cNvSpPr>
            <a:spLocks noChangeArrowheads="1"/>
          </p:cNvSpPr>
          <p:nvPr/>
        </p:nvSpPr>
        <p:spPr bwMode="auto">
          <a:xfrm>
            <a:off x="3016250" y="5010150"/>
            <a:ext cx="17463" cy="25400"/>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0413" name="Oval 109"/>
          <p:cNvSpPr>
            <a:spLocks noChangeArrowheads="1"/>
          </p:cNvSpPr>
          <p:nvPr/>
        </p:nvSpPr>
        <p:spPr bwMode="auto">
          <a:xfrm>
            <a:off x="3016250" y="5121275"/>
            <a:ext cx="17463" cy="23813"/>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0414" name="Oval 110"/>
          <p:cNvSpPr>
            <a:spLocks noChangeArrowheads="1"/>
          </p:cNvSpPr>
          <p:nvPr/>
        </p:nvSpPr>
        <p:spPr bwMode="auto">
          <a:xfrm>
            <a:off x="3016250" y="5237163"/>
            <a:ext cx="17463" cy="23812"/>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0415" name="Oval 111"/>
          <p:cNvSpPr>
            <a:spLocks noChangeArrowheads="1"/>
          </p:cNvSpPr>
          <p:nvPr/>
        </p:nvSpPr>
        <p:spPr bwMode="auto">
          <a:xfrm>
            <a:off x="6256338" y="4675188"/>
            <a:ext cx="17462" cy="23812"/>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0416" name="Oval 112"/>
          <p:cNvSpPr>
            <a:spLocks noChangeArrowheads="1"/>
          </p:cNvSpPr>
          <p:nvPr/>
        </p:nvSpPr>
        <p:spPr bwMode="auto">
          <a:xfrm>
            <a:off x="6256338" y="4784725"/>
            <a:ext cx="17462" cy="25400"/>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0417" name="Oval 113"/>
          <p:cNvSpPr>
            <a:spLocks noChangeArrowheads="1"/>
          </p:cNvSpPr>
          <p:nvPr/>
        </p:nvSpPr>
        <p:spPr bwMode="auto">
          <a:xfrm>
            <a:off x="6256338" y="4900613"/>
            <a:ext cx="17462" cy="23812"/>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0418" name="Oval 114"/>
          <p:cNvSpPr>
            <a:spLocks noChangeArrowheads="1"/>
          </p:cNvSpPr>
          <p:nvPr/>
        </p:nvSpPr>
        <p:spPr bwMode="auto">
          <a:xfrm>
            <a:off x="6256338" y="5010150"/>
            <a:ext cx="17462" cy="25400"/>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0419" name="Oval 115"/>
          <p:cNvSpPr>
            <a:spLocks noChangeArrowheads="1"/>
          </p:cNvSpPr>
          <p:nvPr/>
        </p:nvSpPr>
        <p:spPr bwMode="auto">
          <a:xfrm>
            <a:off x="6256338" y="5121275"/>
            <a:ext cx="17462" cy="23813"/>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0420" name="Oval 116"/>
          <p:cNvSpPr>
            <a:spLocks noChangeArrowheads="1"/>
          </p:cNvSpPr>
          <p:nvPr/>
        </p:nvSpPr>
        <p:spPr bwMode="auto">
          <a:xfrm>
            <a:off x="6256338" y="5237163"/>
            <a:ext cx="17462" cy="23812"/>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0421" name="Oval 117"/>
          <p:cNvSpPr>
            <a:spLocks noChangeArrowheads="1"/>
          </p:cNvSpPr>
          <p:nvPr/>
        </p:nvSpPr>
        <p:spPr bwMode="auto">
          <a:xfrm>
            <a:off x="5975350" y="4900613"/>
            <a:ext cx="17463" cy="23812"/>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0422" name="Oval 118"/>
          <p:cNvSpPr>
            <a:spLocks noChangeArrowheads="1"/>
          </p:cNvSpPr>
          <p:nvPr/>
        </p:nvSpPr>
        <p:spPr bwMode="auto">
          <a:xfrm>
            <a:off x="5975350" y="5010150"/>
            <a:ext cx="17463" cy="25400"/>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0423" name="Oval 119"/>
          <p:cNvSpPr>
            <a:spLocks noChangeArrowheads="1"/>
          </p:cNvSpPr>
          <p:nvPr/>
        </p:nvSpPr>
        <p:spPr bwMode="auto">
          <a:xfrm>
            <a:off x="5975350" y="5121275"/>
            <a:ext cx="17463" cy="23813"/>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0424" name="Oval 120"/>
          <p:cNvSpPr>
            <a:spLocks noChangeArrowheads="1"/>
          </p:cNvSpPr>
          <p:nvPr/>
        </p:nvSpPr>
        <p:spPr bwMode="auto">
          <a:xfrm>
            <a:off x="5975350" y="5237163"/>
            <a:ext cx="17463" cy="23812"/>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0425" name="Oval 121"/>
          <p:cNvSpPr>
            <a:spLocks noChangeArrowheads="1"/>
          </p:cNvSpPr>
          <p:nvPr/>
        </p:nvSpPr>
        <p:spPr bwMode="auto">
          <a:xfrm>
            <a:off x="2874963" y="4784725"/>
            <a:ext cx="20637" cy="25400"/>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0426" name="Oval 122"/>
          <p:cNvSpPr>
            <a:spLocks noChangeArrowheads="1"/>
          </p:cNvSpPr>
          <p:nvPr/>
        </p:nvSpPr>
        <p:spPr bwMode="auto">
          <a:xfrm>
            <a:off x="2874963" y="4900613"/>
            <a:ext cx="20637" cy="23812"/>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0427" name="Oval 123"/>
          <p:cNvSpPr>
            <a:spLocks noChangeArrowheads="1"/>
          </p:cNvSpPr>
          <p:nvPr/>
        </p:nvSpPr>
        <p:spPr bwMode="auto">
          <a:xfrm>
            <a:off x="2874963" y="5010150"/>
            <a:ext cx="20637" cy="25400"/>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0428" name="Oval 124"/>
          <p:cNvSpPr>
            <a:spLocks noChangeArrowheads="1"/>
          </p:cNvSpPr>
          <p:nvPr/>
        </p:nvSpPr>
        <p:spPr bwMode="auto">
          <a:xfrm>
            <a:off x="2874963" y="5121275"/>
            <a:ext cx="20637" cy="23813"/>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0429" name="Oval 125"/>
          <p:cNvSpPr>
            <a:spLocks noChangeArrowheads="1"/>
          </p:cNvSpPr>
          <p:nvPr/>
        </p:nvSpPr>
        <p:spPr bwMode="auto">
          <a:xfrm>
            <a:off x="2874963" y="5237163"/>
            <a:ext cx="20637" cy="23812"/>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0430" name="Oval 126"/>
          <p:cNvSpPr>
            <a:spLocks noChangeArrowheads="1"/>
          </p:cNvSpPr>
          <p:nvPr/>
        </p:nvSpPr>
        <p:spPr bwMode="auto">
          <a:xfrm>
            <a:off x="5713413" y="4564063"/>
            <a:ext cx="17462" cy="23812"/>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0431" name="Oval 127"/>
          <p:cNvSpPr>
            <a:spLocks noChangeArrowheads="1"/>
          </p:cNvSpPr>
          <p:nvPr/>
        </p:nvSpPr>
        <p:spPr bwMode="auto">
          <a:xfrm>
            <a:off x="5800725" y="4564063"/>
            <a:ext cx="19050" cy="23812"/>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0432" name="Oval 128"/>
          <p:cNvSpPr>
            <a:spLocks noChangeArrowheads="1"/>
          </p:cNvSpPr>
          <p:nvPr/>
        </p:nvSpPr>
        <p:spPr bwMode="auto">
          <a:xfrm>
            <a:off x="5889625" y="4564063"/>
            <a:ext cx="20638" cy="23812"/>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0433" name="Oval 129"/>
          <p:cNvSpPr>
            <a:spLocks noChangeArrowheads="1"/>
          </p:cNvSpPr>
          <p:nvPr/>
        </p:nvSpPr>
        <p:spPr bwMode="auto">
          <a:xfrm>
            <a:off x="5713413" y="4738688"/>
            <a:ext cx="17462" cy="23812"/>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0434" name="Oval 130"/>
          <p:cNvSpPr>
            <a:spLocks noChangeArrowheads="1"/>
          </p:cNvSpPr>
          <p:nvPr/>
        </p:nvSpPr>
        <p:spPr bwMode="auto">
          <a:xfrm>
            <a:off x="5800725" y="4738688"/>
            <a:ext cx="19050" cy="23812"/>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0435" name="Oval 131"/>
          <p:cNvSpPr>
            <a:spLocks noChangeArrowheads="1"/>
          </p:cNvSpPr>
          <p:nvPr/>
        </p:nvSpPr>
        <p:spPr bwMode="auto">
          <a:xfrm>
            <a:off x="5889625" y="4738688"/>
            <a:ext cx="20638" cy="23812"/>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0436" name="Oval 132"/>
          <p:cNvSpPr>
            <a:spLocks noChangeArrowheads="1"/>
          </p:cNvSpPr>
          <p:nvPr/>
        </p:nvSpPr>
        <p:spPr bwMode="auto">
          <a:xfrm>
            <a:off x="5975350" y="4564063"/>
            <a:ext cx="17463" cy="23812"/>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0437" name="Oval 133"/>
          <p:cNvSpPr>
            <a:spLocks noChangeArrowheads="1"/>
          </p:cNvSpPr>
          <p:nvPr/>
        </p:nvSpPr>
        <p:spPr bwMode="auto">
          <a:xfrm>
            <a:off x="6064250" y="4564063"/>
            <a:ext cx="17463" cy="23812"/>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0438" name="Oval 134"/>
          <p:cNvSpPr>
            <a:spLocks noChangeArrowheads="1"/>
          </p:cNvSpPr>
          <p:nvPr/>
        </p:nvSpPr>
        <p:spPr bwMode="auto">
          <a:xfrm>
            <a:off x="6153150" y="4564063"/>
            <a:ext cx="17463" cy="23812"/>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0439" name="Rectangle 135"/>
          <p:cNvSpPr>
            <a:spLocks noChangeArrowheads="1"/>
          </p:cNvSpPr>
          <p:nvPr/>
        </p:nvSpPr>
        <p:spPr bwMode="auto">
          <a:xfrm>
            <a:off x="0" y="1905000"/>
            <a:ext cx="1550988"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nSpc>
                <a:spcPct val="100000"/>
              </a:lnSpc>
              <a:spcBef>
                <a:spcPct val="0"/>
              </a:spcBef>
              <a:buClrTx/>
              <a:buSzTx/>
              <a:buFontTx/>
              <a:buNone/>
            </a:pPr>
            <a:r>
              <a:rPr lang="en-US" sz="1400">
                <a:solidFill>
                  <a:srgbClr val="000000"/>
                </a:solidFill>
                <a:latin typeface="Myriad Pro" pitchFamily="34" charset="0"/>
                <a:cs typeface="Arial" pitchFamily="34" charset="0"/>
              </a:rPr>
              <a:t>Quantity of coconuts</a:t>
            </a:r>
            <a:endParaRPr lang="en-US" sz="1400">
              <a:cs typeface="Arial" pitchFamily="34" charset="0"/>
            </a:endParaRPr>
          </a:p>
        </p:txBody>
      </p:sp>
      <p:sp>
        <p:nvSpPr>
          <p:cNvPr id="610440" name="Rectangle 136"/>
          <p:cNvSpPr>
            <a:spLocks noChangeArrowheads="1"/>
          </p:cNvSpPr>
          <p:nvPr/>
        </p:nvSpPr>
        <p:spPr bwMode="auto">
          <a:xfrm>
            <a:off x="4343400" y="1905000"/>
            <a:ext cx="1550988"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nSpc>
                <a:spcPct val="100000"/>
              </a:lnSpc>
              <a:spcBef>
                <a:spcPct val="0"/>
              </a:spcBef>
              <a:buClrTx/>
              <a:buSzTx/>
              <a:buFontTx/>
              <a:buNone/>
            </a:pPr>
            <a:r>
              <a:rPr lang="en-US" sz="1400">
                <a:solidFill>
                  <a:srgbClr val="000000"/>
                </a:solidFill>
                <a:latin typeface="Myriad Pro" pitchFamily="34" charset="0"/>
                <a:cs typeface="Arial" pitchFamily="34" charset="0"/>
              </a:rPr>
              <a:t>Quantity of coconuts</a:t>
            </a:r>
            <a:endParaRPr lang="en-US" sz="1400">
              <a:cs typeface="Arial" pitchFamily="34" charset="0"/>
            </a:endParaRPr>
          </a:p>
        </p:txBody>
      </p:sp>
      <p:sp>
        <p:nvSpPr>
          <p:cNvPr id="610441" name="Rectangle 137"/>
          <p:cNvSpPr>
            <a:spLocks noChangeArrowheads="1"/>
          </p:cNvSpPr>
          <p:nvPr/>
        </p:nvSpPr>
        <p:spPr bwMode="auto">
          <a:xfrm>
            <a:off x="7772400" y="5562600"/>
            <a:ext cx="1135063"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nSpc>
                <a:spcPct val="100000"/>
              </a:lnSpc>
              <a:spcBef>
                <a:spcPct val="0"/>
              </a:spcBef>
              <a:buClrTx/>
              <a:buSzTx/>
              <a:buFontTx/>
              <a:buNone/>
            </a:pPr>
            <a:r>
              <a:rPr lang="en-US" sz="1400">
                <a:solidFill>
                  <a:srgbClr val="000000"/>
                </a:solidFill>
                <a:latin typeface="Myriad Pro" pitchFamily="34" charset="0"/>
                <a:cs typeface="Arial" pitchFamily="34" charset="0"/>
              </a:rPr>
              <a:t>Quantity of fish</a:t>
            </a:r>
            <a:endParaRPr lang="en-US" sz="1400">
              <a:cs typeface="Arial" pitchFamily="34" charset="0"/>
            </a:endParaRPr>
          </a:p>
        </p:txBody>
      </p:sp>
      <p:sp>
        <p:nvSpPr>
          <p:cNvPr id="610442" name="Rectangle 138"/>
          <p:cNvSpPr>
            <a:spLocks noChangeArrowheads="1"/>
          </p:cNvSpPr>
          <p:nvPr/>
        </p:nvSpPr>
        <p:spPr bwMode="auto">
          <a:xfrm>
            <a:off x="3962400" y="5562600"/>
            <a:ext cx="1135063"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nSpc>
                <a:spcPct val="100000"/>
              </a:lnSpc>
              <a:spcBef>
                <a:spcPct val="0"/>
              </a:spcBef>
              <a:buClrTx/>
              <a:buSzTx/>
              <a:buFontTx/>
              <a:buNone/>
            </a:pPr>
            <a:r>
              <a:rPr lang="en-US" sz="1400">
                <a:solidFill>
                  <a:srgbClr val="000000"/>
                </a:solidFill>
                <a:latin typeface="Myriad Pro" pitchFamily="34" charset="0"/>
                <a:cs typeface="Arial" pitchFamily="34" charset="0"/>
              </a:rPr>
              <a:t>Quantity of fish</a:t>
            </a:r>
            <a:endParaRPr lang="en-US" sz="1400">
              <a:cs typeface="Arial" pitchFamily="34" charset="0"/>
            </a:endParaRPr>
          </a:p>
        </p:txBody>
      </p:sp>
      <p:sp>
        <p:nvSpPr>
          <p:cNvPr id="610443" name="Rectangle 139"/>
          <p:cNvSpPr>
            <a:spLocks noChangeArrowheads="1"/>
          </p:cNvSpPr>
          <p:nvPr/>
        </p:nvSpPr>
        <p:spPr bwMode="auto">
          <a:xfrm>
            <a:off x="2971800" y="3429000"/>
            <a:ext cx="1524000" cy="425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nSpc>
                <a:spcPct val="100000"/>
              </a:lnSpc>
              <a:spcBef>
                <a:spcPct val="0"/>
              </a:spcBef>
              <a:buClrTx/>
              <a:buSzTx/>
              <a:buFontTx/>
              <a:buNone/>
            </a:pPr>
            <a:r>
              <a:rPr lang="en-US" sz="1400">
                <a:solidFill>
                  <a:srgbClr val="000000"/>
                </a:solidFill>
                <a:latin typeface="Myriad Pro" pitchFamily="34" charset="0"/>
                <a:cs typeface="Arial" pitchFamily="34" charset="0"/>
              </a:rPr>
              <a:t>Tom’s consumption with trade</a:t>
            </a:r>
            <a:endParaRPr lang="en-US" sz="1400">
              <a:cs typeface="Arial" pitchFamily="34" charset="0"/>
            </a:endParaRPr>
          </a:p>
        </p:txBody>
      </p:sp>
      <p:sp>
        <p:nvSpPr>
          <p:cNvPr id="610444" name="Rectangle 140"/>
          <p:cNvSpPr>
            <a:spLocks noChangeArrowheads="1"/>
          </p:cNvSpPr>
          <p:nvPr/>
        </p:nvSpPr>
        <p:spPr bwMode="auto">
          <a:xfrm>
            <a:off x="3581400" y="4267200"/>
            <a:ext cx="1524000" cy="425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nSpc>
                <a:spcPct val="100000"/>
              </a:lnSpc>
              <a:spcBef>
                <a:spcPct val="0"/>
              </a:spcBef>
              <a:buClrTx/>
              <a:buSzTx/>
              <a:buFontTx/>
              <a:buNone/>
            </a:pPr>
            <a:r>
              <a:rPr lang="en-US" sz="1400">
                <a:solidFill>
                  <a:srgbClr val="000000"/>
                </a:solidFill>
                <a:latin typeface="Myriad Pro" pitchFamily="34" charset="0"/>
                <a:cs typeface="Arial" pitchFamily="34" charset="0"/>
              </a:rPr>
              <a:t>Tom’s production with trade</a:t>
            </a:r>
            <a:endParaRPr lang="en-US" sz="1400">
              <a:cs typeface="Arial" pitchFamily="34" charset="0"/>
            </a:endParaRPr>
          </a:p>
        </p:txBody>
      </p:sp>
      <p:sp>
        <p:nvSpPr>
          <p:cNvPr id="610445" name="Rectangle 141"/>
          <p:cNvSpPr>
            <a:spLocks noChangeArrowheads="1"/>
          </p:cNvSpPr>
          <p:nvPr/>
        </p:nvSpPr>
        <p:spPr bwMode="auto">
          <a:xfrm>
            <a:off x="5105400" y="1447800"/>
            <a:ext cx="3160713"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nSpc>
                <a:spcPct val="100000"/>
              </a:lnSpc>
              <a:spcBef>
                <a:spcPct val="0"/>
              </a:spcBef>
              <a:buClrTx/>
              <a:buSzTx/>
              <a:buFontTx/>
              <a:buNone/>
            </a:pPr>
            <a:r>
              <a:rPr lang="en-US" sz="1400">
                <a:solidFill>
                  <a:srgbClr val="000000"/>
                </a:solidFill>
                <a:latin typeface="Myriad Pro" pitchFamily="34" charset="0"/>
                <a:cs typeface="Arial" pitchFamily="34" charset="0"/>
              </a:rPr>
              <a:t>(b) </a:t>
            </a:r>
            <a:r>
              <a:rPr lang="en-US" sz="1400" b="1">
                <a:solidFill>
                  <a:srgbClr val="000000"/>
                </a:solidFill>
                <a:latin typeface="Myriad Pro" pitchFamily="34" charset="0"/>
                <a:cs typeface="Arial" pitchFamily="34" charset="0"/>
              </a:rPr>
              <a:t>Hank’s Production and Consumption</a:t>
            </a:r>
            <a:endParaRPr lang="en-US" sz="1400" b="1">
              <a:cs typeface="Arial" pitchFamily="34" charset="0"/>
            </a:endParaRPr>
          </a:p>
        </p:txBody>
      </p:sp>
      <p:sp>
        <p:nvSpPr>
          <p:cNvPr id="610446" name="Rectangle 142"/>
          <p:cNvSpPr>
            <a:spLocks noChangeArrowheads="1"/>
          </p:cNvSpPr>
          <p:nvPr/>
        </p:nvSpPr>
        <p:spPr bwMode="auto">
          <a:xfrm>
            <a:off x="5791200" y="2971800"/>
            <a:ext cx="1524000" cy="425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nSpc>
                <a:spcPct val="100000"/>
              </a:lnSpc>
              <a:spcBef>
                <a:spcPct val="0"/>
              </a:spcBef>
              <a:buClrTx/>
              <a:buSzTx/>
              <a:buFontTx/>
              <a:buNone/>
            </a:pPr>
            <a:r>
              <a:rPr lang="en-US" sz="1400">
                <a:solidFill>
                  <a:srgbClr val="000000"/>
                </a:solidFill>
                <a:latin typeface="Myriad Pro" pitchFamily="34" charset="0"/>
                <a:cs typeface="Arial" pitchFamily="34" charset="0"/>
              </a:rPr>
              <a:t>Hank’s production with trade</a:t>
            </a:r>
            <a:endParaRPr lang="en-US" sz="1400">
              <a:cs typeface="Arial" pitchFamily="34" charset="0"/>
            </a:endParaRPr>
          </a:p>
        </p:txBody>
      </p:sp>
      <p:sp>
        <p:nvSpPr>
          <p:cNvPr id="610447" name="Rectangle 143"/>
          <p:cNvSpPr>
            <a:spLocks noChangeArrowheads="1"/>
          </p:cNvSpPr>
          <p:nvPr/>
        </p:nvSpPr>
        <p:spPr bwMode="auto">
          <a:xfrm>
            <a:off x="6400800" y="3657600"/>
            <a:ext cx="1524000" cy="425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nSpc>
                <a:spcPct val="100000"/>
              </a:lnSpc>
              <a:spcBef>
                <a:spcPct val="0"/>
              </a:spcBef>
              <a:buClrTx/>
              <a:buSzTx/>
              <a:buFontTx/>
              <a:buNone/>
            </a:pPr>
            <a:r>
              <a:rPr lang="en-US" sz="1400">
                <a:solidFill>
                  <a:srgbClr val="000000"/>
                </a:solidFill>
                <a:latin typeface="Myriad Pro" pitchFamily="34" charset="0"/>
                <a:cs typeface="Arial" pitchFamily="34" charset="0"/>
              </a:rPr>
              <a:t>Hank’s consumption with trade</a:t>
            </a:r>
            <a:endParaRPr lang="en-US" sz="1400">
              <a:cs typeface="Arial" pitchFamily="34" charset="0"/>
            </a:endParaRPr>
          </a:p>
        </p:txBody>
      </p:sp>
      <p:sp>
        <p:nvSpPr>
          <p:cNvPr id="610448" name="Rectangle 144"/>
          <p:cNvSpPr>
            <a:spLocks noChangeArrowheads="1"/>
          </p:cNvSpPr>
          <p:nvPr/>
        </p:nvSpPr>
        <p:spPr bwMode="auto">
          <a:xfrm>
            <a:off x="6553200" y="4419600"/>
            <a:ext cx="1524000" cy="425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nSpc>
                <a:spcPct val="100000"/>
              </a:lnSpc>
              <a:spcBef>
                <a:spcPct val="0"/>
              </a:spcBef>
              <a:buClrTx/>
              <a:buSzTx/>
              <a:buFontTx/>
              <a:buNone/>
            </a:pPr>
            <a:r>
              <a:rPr lang="en-US" sz="1400">
                <a:solidFill>
                  <a:srgbClr val="000000"/>
                </a:solidFill>
                <a:latin typeface="Myriad Pro" pitchFamily="34" charset="0"/>
                <a:cs typeface="Arial" pitchFamily="34" charset="0"/>
              </a:rPr>
              <a:t>Hank’s consumption without trade</a:t>
            </a:r>
            <a:endParaRPr lang="en-US" sz="1400">
              <a:cs typeface="Arial" pitchFamily="34" charset="0"/>
            </a:endParaRPr>
          </a:p>
        </p:txBody>
      </p:sp>
    </p:spTree>
    <p:extLst>
      <p:ext uri="{BB962C8B-B14F-4D97-AF65-F5344CB8AC3E}">
        <p14:creationId xmlns:p14="http://schemas.microsoft.com/office/powerpoint/2010/main" val="1944660596"/>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2354" name="Rectangle 2"/>
          <p:cNvSpPr>
            <a:spLocks noGrp="1" noRot="1" noChangeArrowheads="1"/>
          </p:cNvSpPr>
          <p:nvPr>
            <p:ph type="title"/>
          </p:nvPr>
        </p:nvSpPr>
        <p:spPr/>
        <p:txBody>
          <a:bodyPr>
            <a:normAutofit fontScale="90000"/>
          </a:bodyPr>
          <a:lstStyle/>
          <a:p>
            <a:pPr algn="l"/>
            <a:r>
              <a:rPr lang="en-US" smtClean="0"/>
              <a:t>How the Castaways Gain from Trade</a:t>
            </a:r>
            <a:endParaRPr lang="en-US" b="0" smtClean="0"/>
          </a:p>
        </p:txBody>
      </p:sp>
      <p:pic>
        <p:nvPicPr>
          <p:cNvPr id="612357" name="Picture 5"/>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228600" y="914400"/>
            <a:ext cx="8686800" cy="2676525"/>
          </a:xfrm>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cap="flat" cmpd="sng" algn="ctr">
                <a:solidFill>
                  <a:schemeClr val="tx1"/>
                </a:solidFill>
                <a:prstDash val="sysDot"/>
                <a:miter lim="800000"/>
                <a:headEnd type="none" w="med" len="med"/>
                <a:tailEnd type="none" w="med" len="lg"/>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12355" name="Text Box 3"/>
          <p:cNvSpPr txBox="1">
            <a:spLocks noChangeArrowheads="1"/>
          </p:cNvSpPr>
          <p:nvPr/>
        </p:nvSpPr>
        <p:spPr bwMode="auto">
          <a:xfrm>
            <a:off x="0" y="3886200"/>
            <a:ext cx="9144000" cy="163121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9525" algn="ctr">
                <a:solidFill>
                  <a:schemeClr val="tx1"/>
                </a:solidFill>
                <a:miter lim="800000"/>
                <a:headEnd/>
                <a:tailEnd type="none" w="med" len="lg"/>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1588" indent="-1588" eaLnBrk="0" hangingPunct="0">
              <a:defRPr sz="2000">
                <a:solidFill>
                  <a:schemeClr val="tx1"/>
                </a:solidFill>
                <a:latin typeface="Arial" pitchFamily="34" charset="0"/>
              </a:defRPr>
            </a:lvl1pPr>
            <a:lvl2pPr eaLnBrk="0" hangingPunct="0">
              <a:defRPr sz="2000">
                <a:solidFill>
                  <a:schemeClr val="tx1"/>
                </a:solidFill>
                <a:latin typeface="Arial" pitchFamily="34" charset="0"/>
              </a:defRPr>
            </a:lvl2pPr>
            <a:lvl3pPr eaLnBrk="0" hangingPunct="0">
              <a:defRPr sz="2000">
                <a:solidFill>
                  <a:schemeClr val="tx1"/>
                </a:solidFill>
                <a:latin typeface="Arial" pitchFamily="34" charset="0"/>
              </a:defRPr>
            </a:lvl3pPr>
            <a:lvl4pPr eaLnBrk="0" hangingPunct="0">
              <a:defRPr sz="2000">
                <a:solidFill>
                  <a:schemeClr val="tx1"/>
                </a:solidFill>
                <a:latin typeface="Arial" pitchFamily="34" charset="0"/>
              </a:defRPr>
            </a:lvl4pPr>
            <a:lvl5pPr eaLnBrk="0" hangingPunct="0">
              <a:defRPr sz="2000">
                <a:solidFill>
                  <a:schemeClr val="tx1"/>
                </a:solidFill>
                <a:latin typeface="Arial" pitchFamily="34" charset="0"/>
              </a:defRPr>
            </a:lvl5pPr>
            <a:lvl6pPr eaLnBrk="0" fontAlgn="base" hangingPunct="0">
              <a:lnSpc>
                <a:spcPct val="80000"/>
              </a:lnSpc>
              <a:spcBef>
                <a:spcPct val="50000"/>
              </a:spcBef>
              <a:spcAft>
                <a:spcPct val="0"/>
              </a:spcAft>
              <a:buClr>
                <a:schemeClr val="hlink"/>
              </a:buClr>
              <a:buSzPct val="70000"/>
              <a:buFont typeface="Wingdings" pitchFamily="2" charset="2"/>
              <a:defRPr sz="2000">
                <a:solidFill>
                  <a:schemeClr val="tx1"/>
                </a:solidFill>
                <a:latin typeface="Arial" pitchFamily="34" charset="0"/>
              </a:defRPr>
            </a:lvl6pPr>
            <a:lvl7pPr eaLnBrk="0" fontAlgn="base" hangingPunct="0">
              <a:lnSpc>
                <a:spcPct val="80000"/>
              </a:lnSpc>
              <a:spcBef>
                <a:spcPct val="50000"/>
              </a:spcBef>
              <a:spcAft>
                <a:spcPct val="0"/>
              </a:spcAft>
              <a:buClr>
                <a:schemeClr val="hlink"/>
              </a:buClr>
              <a:buSzPct val="70000"/>
              <a:buFont typeface="Wingdings" pitchFamily="2" charset="2"/>
              <a:defRPr sz="2000">
                <a:solidFill>
                  <a:schemeClr val="tx1"/>
                </a:solidFill>
                <a:latin typeface="Arial" pitchFamily="34" charset="0"/>
              </a:defRPr>
            </a:lvl7pPr>
            <a:lvl8pPr eaLnBrk="0" fontAlgn="base" hangingPunct="0">
              <a:lnSpc>
                <a:spcPct val="80000"/>
              </a:lnSpc>
              <a:spcBef>
                <a:spcPct val="50000"/>
              </a:spcBef>
              <a:spcAft>
                <a:spcPct val="0"/>
              </a:spcAft>
              <a:buClr>
                <a:schemeClr val="hlink"/>
              </a:buClr>
              <a:buSzPct val="70000"/>
              <a:buFont typeface="Wingdings" pitchFamily="2" charset="2"/>
              <a:defRPr sz="2000">
                <a:solidFill>
                  <a:schemeClr val="tx1"/>
                </a:solidFill>
                <a:latin typeface="Arial" pitchFamily="34" charset="0"/>
              </a:defRPr>
            </a:lvl8pPr>
            <a:lvl9pPr eaLnBrk="0" fontAlgn="base" hangingPunct="0">
              <a:lnSpc>
                <a:spcPct val="80000"/>
              </a:lnSpc>
              <a:spcBef>
                <a:spcPct val="50000"/>
              </a:spcBef>
              <a:spcAft>
                <a:spcPct val="0"/>
              </a:spcAft>
              <a:buClr>
                <a:schemeClr val="hlink"/>
              </a:buClr>
              <a:buSzPct val="70000"/>
              <a:buFont typeface="Wingdings" pitchFamily="2" charset="2"/>
              <a:defRPr sz="2000">
                <a:solidFill>
                  <a:schemeClr val="tx1"/>
                </a:solidFill>
                <a:latin typeface="Arial" pitchFamily="34" charset="0"/>
              </a:defRPr>
            </a:lvl9pPr>
          </a:lstStyle>
          <a:p>
            <a:pPr eaLnBrk="1" hangingPunct="1">
              <a:lnSpc>
                <a:spcPct val="100000"/>
              </a:lnSpc>
            </a:pPr>
            <a:r>
              <a:rPr lang="en-US" dirty="0">
                <a:latin typeface="Tahoma" pitchFamily="34" charset="0"/>
              </a:rPr>
              <a:t>Both Tom and Hank experience gains from trade: </a:t>
            </a:r>
          </a:p>
          <a:p>
            <a:pPr lvl="1" eaLnBrk="1" hangingPunct="1">
              <a:lnSpc>
                <a:spcPct val="100000"/>
              </a:lnSpc>
              <a:buSzTx/>
              <a:buFont typeface="Wingdings" pitchFamily="2" charset="2"/>
              <a:buChar char="Ø"/>
            </a:pPr>
            <a:r>
              <a:rPr lang="en-US" dirty="0">
                <a:latin typeface="Tahoma" pitchFamily="34" charset="0"/>
              </a:rPr>
              <a:t>	Tom’s consumption of fish increases by two, and his consumption of coconuts increases by one. </a:t>
            </a:r>
          </a:p>
          <a:p>
            <a:pPr lvl="1" eaLnBrk="1" hangingPunct="1">
              <a:lnSpc>
                <a:spcPct val="100000"/>
              </a:lnSpc>
              <a:buSzTx/>
              <a:buFont typeface="Wingdings" pitchFamily="2" charset="2"/>
              <a:buChar char="Ø"/>
            </a:pPr>
            <a:r>
              <a:rPr lang="en-US" dirty="0">
                <a:latin typeface="Tahoma" pitchFamily="34" charset="0"/>
              </a:rPr>
              <a:t>	Hank’s consumption of fish increases by four, and his consumption of coconuts increases by two.</a:t>
            </a:r>
          </a:p>
        </p:txBody>
      </p:sp>
    </p:spTree>
    <p:extLst>
      <p:ext uri="{BB962C8B-B14F-4D97-AF65-F5344CB8AC3E}">
        <p14:creationId xmlns:p14="http://schemas.microsoft.com/office/powerpoint/2010/main" val="308175581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612355">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612355">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612355">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3378" name="Rectangle 2"/>
          <p:cNvSpPr>
            <a:spLocks noGrp="1" noRot="1" noChangeArrowheads="1"/>
          </p:cNvSpPr>
          <p:nvPr>
            <p:ph type="title"/>
          </p:nvPr>
        </p:nvSpPr>
        <p:spPr>
          <a:xfrm>
            <a:off x="395536" y="836712"/>
            <a:ext cx="8229600" cy="1066800"/>
          </a:xfrm>
        </p:spPr>
        <p:txBody>
          <a:bodyPr>
            <a:normAutofit fontScale="90000"/>
          </a:bodyPr>
          <a:lstStyle/>
          <a:p>
            <a:pPr algn="l"/>
            <a:r>
              <a:rPr lang="en-US" dirty="0" smtClean="0"/>
              <a:t>Comparative vs. absolute advantage</a:t>
            </a:r>
          </a:p>
        </p:txBody>
      </p:sp>
      <p:sp>
        <p:nvSpPr>
          <p:cNvPr id="613379" name="Rectangle 3"/>
          <p:cNvSpPr>
            <a:spLocks noGrp="1" noChangeArrowheads="1"/>
          </p:cNvSpPr>
          <p:nvPr>
            <p:ph idx="1"/>
          </p:nvPr>
        </p:nvSpPr>
        <p:spPr/>
        <p:txBody>
          <a:bodyPr>
            <a:normAutofit/>
          </a:bodyPr>
          <a:lstStyle/>
          <a:p>
            <a:pPr marL="349250" indent="-342900"/>
            <a:r>
              <a:rPr lang="en-US" sz="2400" dirty="0" smtClean="0">
                <a:latin typeface="+mj-lt"/>
              </a:rPr>
              <a:t>An individual has a </a:t>
            </a:r>
            <a:r>
              <a:rPr lang="en-US" sz="2400" b="1" dirty="0" smtClean="0">
                <a:latin typeface="+mj-lt"/>
              </a:rPr>
              <a:t>comparative advantage </a:t>
            </a:r>
            <a:r>
              <a:rPr lang="en-US" sz="2400" dirty="0" smtClean="0">
                <a:latin typeface="+mj-lt"/>
              </a:rPr>
              <a:t>in producing a good or service if the opportunity cost of producing the good is lower for that individual than for other people</a:t>
            </a:r>
          </a:p>
          <a:p>
            <a:pPr marL="6350" indent="566738"/>
            <a:endParaRPr lang="en-US" sz="2400" dirty="0" smtClean="0">
              <a:latin typeface="+mj-lt"/>
            </a:endParaRPr>
          </a:p>
          <a:p>
            <a:pPr marL="349250" indent="-342900"/>
            <a:r>
              <a:rPr lang="en-US" sz="2400" dirty="0" smtClean="0">
                <a:latin typeface="+mj-lt"/>
              </a:rPr>
              <a:t>An individual has an </a:t>
            </a:r>
            <a:r>
              <a:rPr lang="en-US" sz="2400" b="1" dirty="0" smtClean="0">
                <a:latin typeface="+mj-lt"/>
              </a:rPr>
              <a:t>absolute advantage </a:t>
            </a:r>
            <a:r>
              <a:rPr lang="en-US" sz="2400" dirty="0" smtClean="0">
                <a:latin typeface="+mj-lt"/>
              </a:rPr>
              <a:t>in an activity if he or she can do it better than other people. Having an absolute advantage is not the same thing as having a comparative advantage</a:t>
            </a:r>
          </a:p>
          <a:p>
            <a:pPr marL="6350" indent="566738"/>
            <a:endParaRPr lang="en-US" sz="2400" dirty="0" smtClean="0">
              <a:latin typeface="+mj-lt"/>
            </a:endParaRPr>
          </a:p>
          <a:p>
            <a:pPr marL="6350" indent="566738"/>
            <a:endParaRPr lang="en-US" sz="2400" dirty="0" smtClean="0">
              <a:latin typeface="+mj-lt"/>
            </a:endParaRPr>
          </a:p>
        </p:txBody>
      </p:sp>
    </p:spTree>
    <p:extLst>
      <p:ext uri="{BB962C8B-B14F-4D97-AF65-F5344CB8AC3E}">
        <p14:creationId xmlns:p14="http://schemas.microsoft.com/office/powerpoint/2010/main" val="225515656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02" name="Rectangle 2"/>
          <p:cNvSpPr>
            <a:spLocks noGrp="1" noRot="1" noChangeArrowheads="1"/>
          </p:cNvSpPr>
          <p:nvPr>
            <p:ph type="title"/>
          </p:nvPr>
        </p:nvSpPr>
        <p:spPr>
          <a:xfrm>
            <a:off x="323528" y="548680"/>
            <a:ext cx="8229600" cy="1066800"/>
          </a:xfrm>
        </p:spPr>
        <p:txBody>
          <a:bodyPr/>
          <a:lstStyle/>
          <a:p>
            <a:pPr algn="l"/>
            <a:r>
              <a:rPr lang="en-US" sz="3200" dirty="0" smtClean="0"/>
              <a:t>Tom vs. Hank – Absolute vs. Comparative</a:t>
            </a:r>
          </a:p>
        </p:txBody>
      </p:sp>
      <p:sp>
        <p:nvSpPr>
          <p:cNvPr id="614403" name="Rectangle 3"/>
          <p:cNvSpPr>
            <a:spLocks noGrp="1" noChangeArrowheads="1"/>
          </p:cNvSpPr>
          <p:nvPr>
            <p:ph idx="1"/>
          </p:nvPr>
        </p:nvSpPr>
        <p:spPr>
          <a:xfrm>
            <a:off x="323528" y="1628800"/>
            <a:ext cx="8229600" cy="4325112"/>
          </a:xfrm>
        </p:spPr>
        <p:txBody>
          <a:bodyPr>
            <a:noAutofit/>
          </a:bodyPr>
          <a:lstStyle/>
          <a:p>
            <a:pPr marL="0" indent="341313"/>
            <a:r>
              <a:rPr lang="en-US" sz="2400" dirty="0" smtClean="0">
                <a:latin typeface="+mj-lt"/>
              </a:rPr>
              <a:t>Tom has an </a:t>
            </a:r>
            <a:r>
              <a:rPr lang="en-US" sz="2400" b="1" dirty="0" smtClean="0">
                <a:latin typeface="+mj-lt"/>
              </a:rPr>
              <a:t>absolute advantage </a:t>
            </a:r>
            <a:r>
              <a:rPr lang="en-US" sz="2400" dirty="0" smtClean="0">
                <a:latin typeface="+mj-lt"/>
              </a:rPr>
              <a:t>in both activities: he can produce more output with a given amount of input (in this case, his time) than Hank</a:t>
            </a:r>
          </a:p>
          <a:p>
            <a:pPr marL="0" indent="341313"/>
            <a:r>
              <a:rPr lang="en-US" sz="2400" dirty="0" smtClean="0">
                <a:latin typeface="+mj-lt"/>
              </a:rPr>
              <a:t>But we’ve just seen that Tom can indeed benefit from a deal with Hank because </a:t>
            </a:r>
            <a:r>
              <a:rPr lang="en-US" sz="2400" i="1" dirty="0" smtClean="0">
                <a:latin typeface="+mj-lt"/>
              </a:rPr>
              <a:t>comparative</a:t>
            </a:r>
            <a:r>
              <a:rPr lang="en-US" sz="2400" dirty="0" smtClean="0">
                <a:latin typeface="+mj-lt"/>
              </a:rPr>
              <a:t>, not </a:t>
            </a:r>
            <a:r>
              <a:rPr lang="en-US" sz="2400" i="1" dirty="0" smtClean="0">
                <a:latin typeface="+mj-lt"/>
              </a:rPr>
              <a:t>absolute</a:t>
            </a:r>
            <a:r>
              <a:rPr lang="en-US" sz="2400" dirty="0" smtClean="0">
                <a:latin typeface="+mj-lt"/>
              </a:rPr>
              <a:t>, advantage is the basis for mutual gain</a:t>
            </a:r>
          </a:p>
          <a:p>
            <a:pPr marL="0" indent="341313"/>
            <a:r>
              <a:rPr lang="en-US" sz="2400" dirty="0" smtClean="0">
                <a:latin typeface="+mj-lt"/>
              </a:rPr>
              <a:t>So Hank, despite his absolute disadvantage, even in coconuts, has a comparative advantage in coconut gathering</a:t>
            </a:r>
          </a:p>
          <a:p>
            <a:pPr marL="0" indent="341313"/>
            <a:r>
              <a:rPr lang="en-US" sz="2400" dirty="0" smtClean="0">
                <a:latin typeface="+mj-lt"/>
              </a:rPr>
              <a:t>Meanwhile Tom, who can use his time better by catching fish, has a comparative </a:t>
            </a:r>
            <a:r>
              <a:rPr lang="en-US" sz="2400" i="1" dirty="0" smtClean="0">
                <a:latin typeface="+mj-lt"/>
              </a:rPr>
              <a:t>dis</a:t>
            </a:r>
            <a:r>
              <a:rPr lang="en-US" sz="2400" dirty="0" smtClean="0">
                <a:latin typeface="+mj-lt"/>
              </a:rPr>
              <a:t>advantage in coconut-gathering</a:t>
            </a:r>
          </a:p>
        </p:txBody>
      </p:sp>
    </p:spTree>
    <p:extLst>
      <p:ext uri="{BB962C8B-B14F-4D97-AF65-F5344CB8AC3E}">
        <p14:creationId xmlns:p14="http://schemas.microsoft.com/office/powerpoint/2010/main" val="274228482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5433" name="Rectangle 9"/>
          <p:cNvSpPr>
            <a:spLocks noGrp="1" noRot="1" noChangeArrowheads="1"/>
          </p:cNvSpPr>
          <p:nvPr>
            <p:ph type="title"/>
          </p:nvPr>
        </p:nvSpPr>
        <p:spPr>
          <a:xfrm>
            <a:off x="380652" y="487362"/>
            <a:ext cx="8686800" cy="685800"/>
          </a:xfrm>
        </p:spPr>
        <p:txBody>
          <a:bodyPr/>
          <a:lstStyle/>
          <a:p>
            <a:pPr algn="l"/>
            <a:r>
              <a:rPr lang="en-US" sz="2800" dirty="0" smtClean="0"/>
              <a:t>Comparative Advantage and International Trade</a:t>
            </a:r>
          </a:p>
        </p:txBody>
      </p:sp>
      <p:sp>
        <p:nvSpPr>
          <p:cNvPr id="615434" name="Rectangle 10"/>
          <p:cNvSpPr>
            <a:spLocks noChangeArrowheads="1"/>
          </p:cNvSpPr>
          <p:nvPr/>
        </p:nvSpPr>
        <p:spPr bwMode="auto">
          <a:xfrm>
            <a:off x="708025" y="5249863"/>
            <a:ext cx="90488" cy="211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nSpc>
                <a:spcPct val="100000"/>
              </a:lnSpc>
              <a:spcBef>
                <a:spcPct val="0"/>
              </a:spcBef>
              <a:buClrTx/>
              <a:buSzTx/>
              <a:buFontTx/>
              <a:buNone/>
            </a:pPr>
            <a:r>
              <a:rPr lang="en-US" sz="1400">
                <a:solidFill>
                  <a:srgbClr val="000000"/>
                </a:solidFill>
                <a:latin typeface="Myriad Pro" pitchFamily="34" charset="0"/>
                <a:cs typeface="Arial" pitchFamily="34" charset="0"/>
              </a:rPr>
              <a:t>0</a:t>
            </a:r>
            <a:endParaRPr lang="en-US" sz="1400">
              <a:cs typeface="Arial" pitchFamily="34" charset="0"/>
            </a:endParaRPr>
          </a:p>
        </p:txBody>
      </p:sp>
      <p:sp>
        <p:nvSpPr>
          <p:cNvPr id="615435" name="Rectangle 11"/>
          <p:cNvSpPr>
            <a:spLocks noChangeArrowheads="1"/>
          </p:cNvSpPr>
          <p:nvPr/>
        </p:nvSpPr>
        <p:spPr bwMode="auto">
          <a:xfrm>
            <a:off x="382588" y="3622675"/>
            <a:ext cx="398462" cy="214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nSpc>
                <a:spcPct val="100000"/>
              </a:lnSpc>
              <a:spcBef>
                <a:spcPct val="0"/>
              </a:spcBef>
              <a:buClrTx/>
              <a:buSzTx/>
              <a:buFontTx/>
              <a:buNone/>
            </a:pPr>
            <a:r>
              <a:rPr lang="en-US" sz="1400">
                <a:solidFill>
                  <a:srgbClr val="000000"/>
                </a:solidFill>
                <a:latin typeface="Myriad Pro" pitchFamily="34" charset="0"/>
                <a:cs typeface="Arial" pitchFamily="34" charset="0"/>
              </a:rPr>
              <a:t>1,500</a:t>
            </a:r>
            <a:endParaRPr lang="en-US" sz="1400">
              <a:cs typeface="Arial" pitchFamily="34" charset="0"/>
            </a:endParaRPr>
          </a:p>
        </p:txBody>
      </p:sp>
      <p:sp>
        <p:nvSpPr>
          <p:cNvPr id="615436" name="Rectangle 12"/>
          <p:cNvSpPr>
            <a:spLocks noChangeArrowheads="1"/>
          </p:cNvSpPr>
          <p:nvPr/>
        </p:nvSpPr>
        <p:spPr bwMode="auto">
          <a:xfrm>
            <a:off x="382588" y="4113213"/>
            <a:ext cx="398462"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nSpc>
                <a:spcPct val="100000"/>
              </a:lnSpc>
              <a:spcBef>
                <a:spcPct val="0"/>
              </a:spcBef>
              <a:buClrTx/>
              <a:buSzTx/>
              <a:buFontTx/>
              <a:buNone/>
            </a:pPr>
            <a:r>
              <a:rPr lang="en-US" sz="1400">
                <a:solidFill>
                  <a:srgbClr val="000000"/>
                </a:solidFill>
                <a:latin typeface="Myriad Pro" pitchFamily="34" charset="0"/>
                <a:cs typeface="Arial" pitchFamily="34" charset="0"/>
              </a:rPr>
              <a:t>1,000</a:t>
            </a:r>
            <a:endParaRPr lang="en-US" sz="1400">
              <a:cs typeface="Arial" pitchFamily="34" charset="0"/>
            </a:endParaRPr>
          </a:p>
        </p:txBody>
      </p:sp>
      <p:sp>
        <p:nvSpPr>
          <p:cNvPr id="615437" name="Line 13"/>
          <p:cNvSpPr>
            <a:spLocks noChangeShapeType="1"/>
          </p:cNvSpPr>
          <p:nvPr/>
        </p:nvSpPr>
        <p:spPr bwMode="auto">
          <a:xfrm>
            <a:off x="896938" y="4233863"/>
            <a:ext cx="133350" cy="0"/>
          </a:xfrm>
          <a:prstGeom prst="line">
            <a:avLst/>
          </a:prstGeom>
          <a:noFill/>
          <a:ln w="6350">
            <a:solidFill>
              <a:srgbClr val="000000"/>
            </a:solidFill>
            <a:miter lim="800000"/>
            <a:headEnd/>
            <a:tailEnd/>
          </a:ln>
          <a:extLst>
            <a:ext uri="{909E8E84-426E-40DD-AFC4-6F175D3DCCD1}">
              <a14:hiddenFill xmlns:a14="http://schemas.microsoft.com/office/drawing/2010/main">
                <a:noFill/>
              </a14:hiddenFill>
            </a:ext>
          </a:extLst>
        </p:spPr>
        <p:txBody>
          <a:bodyPr/>
          <a:lstStyle/>
          <a:p>
            <a:endParaRPr lang="th-TH"/>
          </a:p>
        </p:txBody>
      </p:sp>
      <p:sp>
        <p:nvSpPr>
          <p:cNvPr id="615438" name="Rectangle 14"/>
          <p:cNvSpPr>
            <a:spLocks noChangeArrowheads="1"/>
          </p:cNvSpPr>
          <p:nvPr/>
        </p:nvSpPr>
        <p:spPr bwMode="auto">
          <a:xfrm>
            <a:off x="1731963" y="5530850"/>
            <a:ext cx="2535237"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nSpc>
                <a:spcPct val="100000"/>
              </a:lnSpc>
              <a:spcBef>
                <a:spcPct val="0"/>
              </a:spcBef>
              <a:buClrTx/>
              <a:buSzTx/>
              <a:buFontTx/>
              <a:buNone/>
            </a:pPr>
            <a:r>
              <a:rPr lang="en-US" sz="1400">
                <a:solidFill>
                  <a:srgbClr val="000000"/>
                </a:solidFill>
                <a:latin typeface="Myriad Pro" pitchFamily="34" charset="0"/>
                <a:cs typeface="Arial" pitchFamily="34" charset="0"/>
              </a:rPr>
              <a:t>Quantity of pork (millions of tons)</a:t>
            </a:r>
            <a:endParaRPr lang="en-US" sz="1400">
              <a:cs typeface="Arial" pitchFamily="34" charset="0"/>
            </a:endParaRPr>
          </a:p>
        </p:txBody>
      </p:sp>
      <p:sp>
        <p:nvSpPr>
          <p:cNvPr id="615439" name="Rectangle 15"/>
          <p:cNvSpPr>
            <a:spLocks noChangeArrowheads="1"/>
          </p:cNvSpPr>
          <p:nvPr/>
        </p:nvSpPr>
        <p:spPr bwMode="auto">
          <a:xfrm>
            <a:off x="228600" y="1447800"/>
            <a:ext cx="1393825"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nSpc>
                <a:spcPct val="100000"/>
              </a:lnSpc>
              <a:spcBef>
                <a:spcPct val="0"/>
              </a:spcBef>
              <a:buClrTx/>
              <a:buSzTx/>
              <a:buFontTx/>
              <a:buNone/>
            </a:pPr>
            <a:r>
              <a:rPr lang="en-US" sz="1400">
                <a:solidFill>
                  <a:srgbClr val="000000"/>
                </a:solidFill>
                <a:latin typeface="Myriad Pro" pitchFamily="34" charset="0"/>
                <a:cs typeface="Arial" pitchFamily="34" charset="0"/>
              </a:rPr>
              <a:t>Quantity of aircraft</a:t>
            </a:r>
            <a:endParaRPr lang="en-US" sz="1400">
              <a:cs typeface="Arial" pitchFamily="34" charset="0"/>
            </a:endParaRPr>
          </a:p>
        </p:txBody>
      </p:sp>
      <p:sp>
        <p:nvSpPr>
          <p:cNvPr id="615440" name="Rectangle 16"/>
          <p:cNvSpPr>
            <a:spLocks noChangeArrowheads="1"/>
          </p:cNvSpPr>
          <p:nvPr/>
        </p:nvSpPr>
        <p:spPr bwMode="auto">
          <a:xfrm>
            <a:off x="990600" y="1066800"/>
            <a:ext cx="3459163"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nSpc>
                <a:spcPct val="100000"/>
              </a:lnSpc>
              <a:spcBef>
                <a:spcPct val="0"/>
              </a:spcBef>
              <a:buClrTx/>
              <a:buSzTx/>
              <a:buFontTx/>
              <a:buNone/>
            </a:pPr>
            <a:r>
              <a:rPr lang="en-US" sz="1400">
                <a:solidFill>
                  <a:srgbClr val="000000"/>
                </a:solidFill>
                <a:latin typeface="Myriad Pro" pitchFamily="34" charset="0"/>
                <a:cs typeface="Arial" pitchFamily="34" charset="0"/>
              </a:rPr>
              <a:t>(a) </a:t>
            </a:r>
            <a:r>
              <a:rPr lang="en-US" sz="1400" b="1">
                <a:solidFill>
                  <a:srgbClr val="000000"/>
                </a:solidFill>
                <a:latin typeface="Myriad Pro" pitchFamily="34" charset="0"/>
                <a:cs typeface="Arial" pitchFamily="34" charset="0"/>
              </a:rPr>
              <a:t>The U.S. Production Possibilities Frontier</a:t>
            </a:r>
            <a:endParaRPr lang="en-US" sz="1400" b="1">
              <a:cs typeface="Arial" pitchFamily="34" charset="0"/>
            </a:endParaRPr>
          </a:p>
        </p:txBody>
      </p:sp>
      <p:sp>
        <p:nvSpPr>
          <p:cNvPr id="615441" name="Oval 17"/>
          <p:cNvSpPr>
            <a:spLocks noChangeArrowheads="1"/>
          </p:cNvSpPr>
          <p:nvPr/>
        </p:nvSpPr>
        <p:spPr bwMode="auto">
          <a:xfrm>
            <a:off x="2554288" y="3679825"/>
            <a:ext cx="101600" cy="119063"/>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5442" name="Oval 18"/>
          <p:cNvSpPr>
            <a:spLocks noChangeArrowheads="1"/>
          </p:cNvSpPr>
          <p:nvPr/>
        </p:nvSpPr>
        <p:spPr bwMode="auto">
          <a:xfrm>
            <a:off x="6446838" y="3697288"/>
            <a:ext cx="103187" cy="119062"/>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5443" name="Line 19"/>
          <p:cNvSpPr>
            <a:spLocks noChangeShapeType="1"/>
          </p:cNvSpPr>
          <p:nvPr/>
        </p:nvSpPr>
        <p:spPr bwMode="auto">
          <a:xfrm flipV="1">
            <a:off x="2606675" y="5072063"/>
            <a:ext cx="0" cy="139700"/>
          </a:xfrm>
          <a:prstGeom prst="line">
            <a:avLst/>
          </a:prstGeom>
          <a:noFill/>
          <a:ln w="6350">
            <a:solidFill>
              <a:srgbClr val="000000"/>
            </a:solidFill>
            <a:miter lim="800000"/>
            <a:headEnd/>
            <a:tailEnd/>
          </a:ln>
          <a:extLst>
            <a:ext uri="{909E8E84-426E-40DD-AFC4-6F175D3DCCD1}">
              <a14:hiddenFill xmlns:a14="http://schemas.microsoft.com/office/drawing/2010/main">
                <a:noFill/>
              </a14:hiddenFill>
            </a:ext>
          </a:extLst>
        </p:spPr>
        <p:txBody>
          <a:bodyPr/>
          <a:lstStyle/>
          <a:p>
            <a:endParaRPr lang="th-TH"/>
          </a:p>
        </p:txBody>
      </p:sp>
      <p:sp>
        <p:nvSpPr>
          <p:cNvPr id="615444" name="Line 20"/>
          <p:cNvSpPr>
            <a:spLocks noChangeShapeType="1"/>
          </p:cNvSpPr>
          <p:nvPr/>
        </p:nvSpPr>
        <p:spPr bwMode="auto">
          <a:xfrm flipV="1">
            <a:off x="1746250" y="5072063"/>
            <a:ext cx="0" cy="139700"/>
          </a:xfrm>
          <a:prstGeom prst="line">
            <a:avLst/>
          </a:prstGeom>
          <a:noFill/>
          <a:ln w="6350">
            <a:solidFill>
              <a:srgbClr val="000000"/>
            </a:solidFill>
            <a:miter lim="800000"/>
            <a:headEnd/>
            <a:tailEnd/>
          </a:ln>
          <a:extLst>
            <a:ext uri="{909E8E84-426E-40DD-AFC4-6F175D3DCCD1}">
              <a14:hiddenFill xmlns:a14="http://schemas.microsoft.com/office/drawing/2010/main">
                <a:noFill/>
              </a14:hiddenFill>
            </a:ext>
          </a:extLst>
        </p:spPr>
        <p:txBody>
          <a:bodyPr/>
          <a:lstStyle/>
          <a:p>
            <a:endParaRPr lang="th-TH"/>
          </a:p>
        </p:txBody>
      </p:sp>
      <p:sp>
        <p:nvSpPr>
          <p:cNvPr id="615445" name="Rectangle 21"/>
          <p:cNvSpPr>
            <a:spLocks noChangeArrowheads="1"/>
          </p:cNvSpPr>
          <p:nvPr/>
        </p:nvSpPr>
        <p:spPr bwMode="auto">
          <a:xfrm>
            <a:off x="3397250" y="5249863"/>
            <a:ext cx="90488" cy="211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nSpc>
                <a:spcPct val="100000"/>
              </a:lnSpc>
              <a:spcBef>
                <a:spcPct val="0"/>
              </a:spcBef>
              <a:buClrTx/>
              <a:buSzTx/>
              <a:buFontTx/>
              <a:buNone/>
            </a:pPr>
            <a:r>
              <a:rPr lang="en-US" sz="1400">
                <a:solidFill>
                  <a:srgbClr val="000000"/>
                </a:solidFill>
                <a:latin typeface="Myriad Pro" pitchFamily="34" charset="0"/>
                <a:cs typeface="Arial" pitchFamily="34" charset="0"/>
              </a:rPr>
              <a:t>3</a:t>
            </a:r>
            <a:endParaRPr lang="en-US" sz="1400">
              <a:cs typeface="Arial" pitchFamily="34" charset="0"/>
            </a:endParaRPr>
          </a:p>
        </p:txBody>
      </p:sp>
      <p:sp>
        <p:nvSpPr>
          <p:cNvPr id="615446" name="Rectangle 22"/>
          <p:cNvSpPr>
            <a:spLocks noChangeArrowheads="1"/>
          </p:cNvSpPr>
          <p:nvPr/>
        </p:nvSpPr>
        <p:spPr bwMode="auto">
          <a:xfrm>
            <a:off x="2544763" y="5249863"/>
            <a:ext cx="90487" cy="211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nSpc>
                <a:spcPct val="100000"/>
              </a:lnSpc>
              <a:spcBef>
                <a:spcPct val="0"/>
              </a:spcBef>
              <a:buClrTx/>
              <a:buSzTx/>
              <a:buFontTx/>
              <a:buNone/>
            </a:pPr>
            <a:r>
              <a:rPr lang="en-US" sz="1400">
                <a:solidFill>
                  <a:srgbClr val="000000"/>
                </a:solidFill>
                <a:latin typeface="Myriad Pro" pitchFamily="34" charset="0"/>
                <a:cs typeface="Arial" pitchFamily="34" charset="0"/>
              </a:rPr>
              <a:t>2</a:t>
            </a:r>
            <a:endParaRPr lang="en-US" sz="1400">
              <a:cs typeface="Arial" pitchFamily="34" charset="0"/>
            </a:endParaRPr>
          </a:p>
        </p:txBody>
      </p:sp>
      <p:sp>
        <p:nvSpPr>
          <p:cNvPr id="615447" name="Rectangle 23"/>
          <p:cNvSpPr>
            <a:spLocks noChangeArrowheads="1"/>
          </p:cNvSpPr>
          <p:nvPr/>
        </p:nvSpPr>
        <p:spPr bwMode="auto">
          <a:xfrm>
            <a:off x="1698625" y="5249863"/>
            <a:ext cx="90488" cy="211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nSpc>
                <a:spcPct val="100000"/>
              </a:lnSpc>
              <a:spcBef>
                <a:spcPct val="0"/>
              </a:spcBef>
              <a:buClrTx/>
              <a:buSzTx/>
              <a:buFontTx/>
              <a:buNone/>
            </a:pPr>
            <a:r>
              <a:rPr lang="en-US" sz="1400">
                <a:solidFill>
                  <a:srgbClr val="000000"/>
                </a:solidFill>
                <a:latin typeface="Myriad Pro" pitchFamily="34" charset="0"/>
                <a:cs typeface="Arial" pitchFamily="34" charset="0"/>
              </a:rPr>
              <a:t>1</a:t>
            </a:r>
            <a:endParaRPr lang="en-US" sz="1400">
              <a:cs typeface="Arial" pitchFamily="34" charset="0"/>
            </a:endParaRPr>
          </a:p>
        </p:txBody>
      </p:sp>
      <p:sp>
        <p:nvSpPr>
          <p:cNvPr id="615448" name="Rectangle 24"/>
          <p:cNvSpPr>
            <a:spLocks noChangeArrowheads="1"/>
          </p:cNvSpPr>
          <p:nvPr/>
        </p:nvSpPr>
        <p:spPr bwMode="auto">
          <a:xfrm>
            <a:off x="5454650" y="5249863"/>
            <a:ext cx="90488" cy="211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nSpc>
                <a:spcPct val="100000"/>
              </a:lnSpc>
              <a:spcBef>
                <a:spcPct val="0"/>
              </a:spcBef>
              <a:buClrTx/>
              <a:buSzTx/>
              <a:buFontTx/>
              <a:buNone/>
            </a:pPr>
            <a:r>
              <a:rPr lang="en-US" sz="1400">
                <a:solidFill>
                  <a:srgbClr val="000000"/>
                </a:solidFill>
                <a:latin typeface="Myriad Pro" pitchFamily="34" charset="0"/>
                <a:cs typeface="Arial" pitchFamily="34" charset="0"/>
              </a:rPr>
              <a:t>0</a:t>
            </a:r>
            <a:endParaRPr lang="en-US" sz="1400">
              <a:cs typeface="Arial" pitchFamily="34" charset="0"/>
            </a:endParaRPr>
          </a:p>
        </p:txBody>
      </p:sp>
      <p:sp>
        <p:nvSpPr>
          <p:cNvPr id="615449" name="Rectangle 25"/>
          <p:cNvSpPr>
            <a:spLocks noChangeArrowheads="1"/>
          </p:cNvSpPr>
          <p:nvPr/>
        </p:nvSpPr>
        <p:spPr bwMode="auto">
          <a:xfrm>
            <a:off x="5130800" y="2162175"/>
            <a:ext cx="398463" cy="211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nSpc>
                <a:spcPct val="100000"/>
              </a:lnSpc>
              <a:spcBef>
                <a:spcPct val="0"/>
              </a:spcBef>
              <a:buClrTx/>
              <a:buSzTx/>
              <a:buFontTx/>
              <a:buNone/>
            </a:pPr>
            <a:r>
              <a:rPr lang="en-US" sz="1400">
                <a:solidFill>
                  <a:srgbClr val="000000"/>
                </a:solidFill>
                <a:latin typeface="Myriad Pro" pitchFamily="34" charset="0"/>
                <a:cs typeface="Arial" pitchFamily="34" charset="0"/>
              </a:rPr>
              <a:t>3,000</a:t>
            </a:r>
            <a:endParaRPr lang="en-US" sz="1400">
              <a:cs typeface="Arial" pitchFamily="34" charset="0"/>
            </a:endParaRPr>
          </a:p>
        </p:txBody>
      </p:sp>
      <p:sp>
        <p:nvSpPr>
          <p:cNvPr id="615450" name="Rectangle 26"/>
          <p:cNvSpPr>
            <a:spLocks noChangeArrowheads="1"/>
          </p:cNvSpPr>
          <p:nvPr/>
        </p:nvSpPr>
        <p:spPr bwMode="auto">
          <a:xfrm>
            <a:off x="5130800" y="3136900"/>
            <a:ext cx="398463"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nSpc>
                <a:spcPct val="100000"/>
              </a:lnSpc>
              <a:spcBef>
                <a:spcPct val="0"/>
              </a:spcBef>
              <a:buClrTx/>
              <a:buSzTx/>
              <a:buFontTx/>
              <a:buNone/>
            </a:pPr>
            <a:r>
              <a:rPr lang="en-US" sz="1400">
                <a:solidFill>
                  <a:srgbClr val="000000"/>
                </a:solidFill>
                <a:latin typeface="Myriad Pro" pitchFamily="34" charset="0"/>
                <a:cs typeface="Arial" pitchFamily="34" charset="0"/>
              </a:rPr>
              <a:t>2,000</a:t>
            </a:r>
            <a:endParaRPr lang="en-US" sz="1400">
              <a:cs typeface="Arial" pitchFamily="34" charset="0"/>
            </a:endParaRPr>
          </a:p>
        </p:txBody>
      </p:sp>
      <p:sp>
        <p:nvSpPr>
          <p:cNvPr id="615451" name="Line 27"/>
          <p:cNvSpPr>
            <a:spLocks noChangeShapeType="1"/>
          </p:cNvSpPr>
          <p:nvPr/>
        </p:nvSpPr>
        <p:spPr bwMode="auto">
          <a:xfrm>
            <a:off x="5640388" y="3271838"/>
            <a:ext cx="125412" cy="0"/>
          </a:xfrm>
          <a:prstGeom prst="line">
            <a:avLst/>
          </a:prstGeom>
          <a:noFill/>
          <a:ln w="6350">
            <a:solidFill>
              <a:srgbClr val="000000"/>
            </a:solidFill>
            <a:miter lim="800000"/>
            <a:headEnd/>
            <a:tailEnd/>
          </a:ln>
          <a:extLst>
            <a:ext uri="{909E8E84-426E-40DD-AFC4-6F175D3DCCD1}">
              <a14:hiddenFill xmlns:a14="http://schemas.microsoft.com/office/drawing/2010/main">
                <a:noFill/>
              </a14:hiddenFill>
            </a:ext>
          </a:extLst>
        </p:spPr>
        <p:txBody>
          <a:bodyPr/>
          <a:lstStyle/>
          <a:p>
            <a:endParaRPr lang="th-TH"/>
          </a:p>
        </p:txBody>
      </p:sp>
      <p:sp>
        <p:nvSpPr>
          <p:cNvPr id="615452" name="Rectangle 28"/>
          <p:cNvSpPr>
            <a:spLocks noChangeArrowheads="1"/>
          </p:cNvSpPr>
          <p:nvPr/>
        </p:nvSpPr>
        <p:spPr bwMode="auto">
          <a:xfrm>
            <a:off x="5130800" y="3622675"/>
            <a:ext cx="398463" cy="214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nSpc>
                <a:spcPct val="100000"/>
              </a:lnSpc>
              <a:spcBef>
                <a:spcPct val="0"/>
              </a:spcBef>
              <a:buClrTx/>
              <a:buSzTx/>
              <a:buFontTx/>
              <a:buNone/>
            </a:pPr>
            <a:r>
              <a:rPr lang="en-US" sz="1400">
                <a:solidFill>
                  <a:srgbClr val="000000"/>
                </a:solidFill>
                <a:latin typeface="Myriad Pro" pitchFamily="34" charset="0"/>
                <a:cs typeface="Arial" pitchFamily="34" charset="0"/>
              </a:rPr>
              <a:t>1,500</a:t>
            </a:r>
            <a:endParaRPr lang="en-US" sz="1400">
              <a:cs typeface="Arial" pitchFamily="34" charset="0"/>
            </a:endParaRPr>
          </a:p>
        </p:txBody>
      </p:sp>
      <p:sp>
        <p:nvSpPr>
          <p:cNvPr id="615453" name="Line 29"/>
          <p:cNvSpPr>
            <a:spLocks noChangeShapeType="1"/>
          </p:cNvSpPr>
          <p:nvPr/>
        </p:nvSpPr>
        <p:spPr bwMode="auto">
          <a:xfrm>
            <a:off x="5640388" y="3751263"/>
            <a:ext cx="125412" cy="0"/>
          </a:xfrm>
          <a:prstGeom prst="line">
            <a:avLst/>
          </a:prstGeom>
          <a:noFill/>
          <a:ln w="6350">
            <a:solidFill>
              <a:srgbClr val="000000"/>
            </a:solidFill>
            <a:miter lim="800000"/>
            <a:headEnd/>
            <a:tailEnd/>
          </a:ln>
          <a:extLst>
            <a:ext uri="{909E8E84-426E-40DD-AFC4-6F175D3DCCD1}">
              <a14:hiddenFill xmlns:a14="http://schemas.microsoft.com/office/drawing/2010/main">
                <a:noFill/>
              </a14:hiddenFill>
            </a:ext>
          </a:extLst>
        </p:spPr>
        <p:txBody>
          <a:bodyPr/>
          <a:lstStyle/>
          <a:p>
            <a:endParaRPr lang="th-TH"/>
          </a:p>
        </p:txBody>
      </p:sp>
      <p:sp>
        <p:nvSpPr>
          <p:cNvPr id="615454" name="Line 30"/>
          <p:cNvSpPr>
            <a:spLocks noChangeShapeType="1"/>
          </p:cNvSpPr>
          <p:nvPr/>
        </p:nvSpPr>
        <p:spPr bwMode="auto">
          <a:xfrm flipV="1">
            <a:off x="6503988" y="5072063"/>
            <a:ext cx="0" cy="139700"/>
          </a:xfrm>
          <a:prstGeom prst="line">
            <a:avLst/>
          </a:prstGeom>
          <a:noFill/>
          <a:ln w="6350">
            <a:solidFill>
              <a:srgbClr val="000000"/>
            </a:solidFill>
            <a:miter lim="800000"/>
            <a:headEnd/>
            <a:tailEnd/>
          </a:ln>
          <a:extLst>
            <a:ext uri="{909E8E84-426E-40DD-AFC4-6F175D3DCCD1}">
              <a14:hiddenFill xmlns:a14="http://schemas.microsoft.com/office/drawing/2010/main">
                <a:noFill/>
              </a14:hiddenFill>
            </a:ext>
          </a:extLst>
        </p:spPr>
        <p:txBody>
          <a:bodyPr/>
          <a:lstStyle/>
          <a:p>
            <a:endParaRPr lang="th-TH"/>
          </a:p>
        </p:txBody>
      </p:sp>
      <p:sp>
        <p:nvSpPr>
          <p:cNvPr id="615455" name="Line 31"/>
          <p:cNvSpPr>
            <a:spLocks noChangeShapeType="1"/>
          </p:cNvSpPr>
          <p:nvPr/>
        </p:nvSpPr>
        <p:spPr bwMode="auto">
          <a:xfrm flipV="1">
            <a:off x="6075363" y="5072063"/>
            <a:ext cx="0" cy="139700"/>
          </a:xfrm>
          <a:prstGeom prst="line">
            <a:avLst/>
          </a:prstGeom>
          <a:noFill/>
          <a:ln w="6350">
            <a:solidFill>
              <a:srgbClr val="000000"/>
            </a:solidFill>
            <a:miter lim="800000"/>
            <a:headEnd/>
            <a:tailEnd/>
          </a:ln>
          <a:extLst>
            <a:ext uri="{909E8E84-426E-40DD-AFC4-6F175D3DCCD1}">
              <a14:hiddenFill xmlns:a14="http://schemas.microsoft.com/office/drawing/2010/main">
                <a:noFill/>
              </a14:hiddenFill>
            </a:ext>
          </a:extLst>
        </p:spPr>
        <p:txBody>
          <a:bodyPr/>
          <a:lstStyle/>
          <a:p>
            <a:endParaRPr lang="th-TH"/>
          </a:p>
        </p:txBody>
      </p:sp>
      <p:sp>
        <p:nvSpPr>
          <p:cNvPr id="615456" name="Rectangle 32"/>
          <p:cNvSpPr>
            <a:spLocks noChangeArrowheads="1"/>
          </p:cNvSpPr>
          <p:nvPr/>
        </p:nvSpPr>
        <p:spPr bwMode="auto">
          <a:xfrm>
            <a:off x="6454775" y="5249863"/>
            <a:ext cx="88900" cy="211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nSpc>
                <a:spcPct val="100000"/>
              </a:lnSpc>
              <a:spcBef>
                <a:spcPct val="0"/>
              </a:spcBef>
              <a:buClrTx/>
              <a:buSzTx/>
              <a:buFontTx/>
              <a:buNone/>
            </a:pPr>
            <a:r>
              <a:rPr lang="en-US" sz="1400">
                <a:solidFill>
                  <a:srgbClr val="000000"/>
                </a:solidFill>
                <a:latin typeface="Myriad Pro" pitchFamily="34" charset="0"/>
                <a:cs typeface="Arial" pitchFamily="34" charset="0"/>
              </a:rPr>
              <a:t>1</a:t>
            </a:r>
            <a:endParaRPr lang="en-US" sz="1400">
              <a:cs typeface="Arial" pitchFamily="34" charset="0"/>
            </a:endParaRPr>
          </a:p>
        </p:txBody>
      </p:sp>
      <p:sp>
        <p:nvSpPr>
          <p:cNvPr id="615457" name="Rectangle 33"/>
          <p:cNvSpPr>
            <a:spLocks noChangeArrowheads="1"/>
          </p:cNvSpPr>
          <p:nvPr/>
        </p:nvSpPr>
        <p:spPr bwMode="auto">
          <a:xfrm>
            <a:off x="5962650" y="5249863"/>
            <a:ext cx="215900" cy="211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nSpc>
                <a:spcPct val="100000"/>
              </a:lnSpc>
              <a:spcBef>
                <a:spcPct val="0"/>
              </a:spcBef>
              <a:buClrTx/>
              <a:buSzTx/>
              <a:buFontTx/>
              <a:buNone/>
            </a:pPr>
            <a:r>
              <a:rPr lang="en-US" sz="1400">
                <a:solidFill>
                  <a:srgbClr val="000000"/>
                </a:solidFill>
                <a:latin typeface="Myriad Pro" pitchFamily="34" charset="0"/>
                <a:cs typeface="Arial" pitchFamily="34" charset="0"/>
              </a:rPr>
              <a:t>0.5</a:t>
            </a:r>
            <a:endParaRPr lang="en-US" sz="1400">
              <a:cs typeface="Arial" pitchFamily="34" charset="0"/>
            </a:endParaRPr>
          </a:p>
        </p:txBody>
      </p:sp>
      <p:sp>
        <p:nvSpPr>
          <p:cNvPr id="615458" name="Rectangle 34"/>
          <p:cNvSpPr>
            <a:spLocks noChangeArrowheads="1"/>
          </p:cNvSpPr>
          <p:nvPr/>
        </p:nvSpPr>
        <p:spPr bwMode="auto">
          <a:xfrm>
            <a:off x="6821488" y="5249863"/>
            <a:ext cx="215900" cy="211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nSpc>
                <a:spcPct val="100000"/>
              </a:lnSpc>
              <a:spcBef>
                <a:spcPct val="0"/>
              </a:spcBef>
              <a:buClrTx/>
              <a:buSzTx/>
              <a:buFontTx/>
              <a:buNone/>
            </a:pPr>
            <a:r>
              <a:rPr lang="en-US" sz="1400">
                <a:solidFill>
                  <a:srgbClr val="000000"/>
                </a:solidFill>
                <a:latin typeface="Myriad Pro" pitchFamily="34" charset="0"/>
                <a:cs typeface="Arial" pitchFamily="34" charset="0"/>
              </a:rPr>
              <a:t>1.5</a:t>
            </a:r>
            <a:endParaRPr lang="en-US" sz="1400">
              <a:cs typeface="Arial" pitchFamily="34" charset="0"/>
            </a:endParaRPr>
          </a:p>
        </p:txBody>
      </p:sp>
      <p:sp>
        <p:nvSpPr>
          <p:cNvPr id="615459" name="Line 35"/>
          <p:cNvSpPr>
            <a:spLocks noChangeShapeType="1"/>
          </p:cNvSpPr>
          <p:nvPr/>
        </p:nvSpPr>
        <p:spPr bwMode="auto">
          <a:xfrm flipV="1">
            <a:off x="3471863" y="4695825"/>
            <a:ext cx="68262" cy="458788"/>
          </a:xfrm>
          <a:prstGeom prst="line">
            <a:avLst/>
          </a:prstGeom>
          <a:noFill/>
          <a:ln w="6350">
            <a:solidFill>
              <a:srgbClr val="000000"/>
            </a:solidFill>
            <a:miter lim="800000"/>
            <a:headEnd/>
            <a:tailEnd/>
          </a:ln>
          <a:extLst>
            <a:ext uri="{909E8E84-426E-40DD-AFC4-6F175D3DCCD1}">
              <a14:hiddenFill xmlns:a14="http://schemas.microsoft.com/office/drawing/2010/main">
                <a:noFill/>
              </a14:hiddenFill>
            </a:ext>
          </a:extLst>
        </p:spPr>
        <p:txBody>
          <a:bodyPr/>
          <a:lstStyle/>
          <a:p>
            <a:endParaRPr lang="th-TH"/>
          </a:p>
        </p:txBody>
      </p:sp>
      <p:sp>
        <p:nvSpPr>
          <p:cNvPr id="615460" name="Freeform 36"/>
          <p:cNvSpPr>
            <a:spLocks/>
          </p:cNvSpPr>
          <p:nvPr/>
        </p:nvSpPr>
        <p:spPr bwMode="auto">
          <a:xfrm>
            <a:off x="3106738" y="3903663"/>
            <a:ext cx="1008062" cy="796925"/>
          </a:xfrm>
          <a:custGeom>
            <a:avLst/>
            <a:gdLst>
              <a:gd name="T0" fmla="*/ 174 w 174"/>
              <a:gd name="T1" fmla="*/ 119 h 135"/>
              <a:gd name="T2" fmla="*/ 158 w 174"/>
              <a:gd name="T3" fmla="*/ 135 h 135"/>
              <a:gd name="T4" fmla="*/ 16 w 174"/>
              <a:gd name="T5" fmla="*/ 135 h 135"/>
              <a:gd name="T6" fmla="*/ 0 w 174"/>
              <a:gd name="T7" fmla="*/ 119 h 135"/>
              <a:gd name="T8" fmla="*/ 0 w 174"/>
              <a:gd name="T9" fmla="*/ 16 h 135"/>
              <a:gd name="T10" fmla="*/ 16 w 174"/>
              <a:gd name="T11" fmla="*/ 0 h 135"/>
              <a:gd name="T12" fmla="*/ 158 w 174"/>
              <a:gd name="T13" fmla="*/ 0 h 135"/>
              <a:gd name="T14" fmla="*/ 174 w 174"/>
              <a:gd name="T15" fmla="*/ 16 h 135"/>
              <a:gd name="T16" fmla="*/ 174 w 174"/>
              <a:gd name="T17" fmla="*/ 119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4" h="135">
                <a:moveTo>
                  <a:pt x="174" y="119"/>
                </a:moveTo>
                <a:cubicBezTo>
                  <a:pt x="174" y="127"/>
                  <a:pt x="167" y="135"/>
                  <a:pt x="158" y="135"/>
                </a:cubicBezTo>
                <a:cubicBezTo>
                  <a:pt x="16" y="135"/>
                  <a:pt x="16" y="135"/>
                  <a:pt x="16" y="135"/>
                </a:cubicBezTo>
                <a:cubicBezTo>
                  <a:pt x="7" y="135"/>
                  <a:pt x="0" y="127"/>
                  <a:pt x="0" y="119"/>
                </a:cubicBezTo>
                <a:cubicBezTo>
                  <a:pt x="0" y="16"/>
                  <a:pt x="0" y="16"/>
                  <a:pt x="0" y="16"/>
                </a:cubicBezTo>
                <a:cubicBezTo>
                  <a:pt x="0" y="7"/>
                  <a:pt x="7" y="0"/>
                  <a:pt x="16" y="0"/>
                </a:cubicBezTo>
                <a:cubicBezTo>
                  <a:pt x="158" y="0"/>
                  <a:pt x="158" y="0"/>
                  <a:pt x="158" y="0"/>
                </a:cubicBezTo>
                <a:cubicBezTo>
                  <a:pt x="167" y="0"/>
                  <a:pt x="174" y="7"/>
                  <a:pt x="174" y="16"/>
                </a:cubicBezTo>
                <a:lnTo>
                  <a:pt x="174" y="119"/>
                </a:lnTo>
                <a:close/>
              </a:path>
            </a:pathLst>
          </a:custGeom>
          <a:solidFill>
            <a:srgbClr val="D7E2E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5461" name="Line 37"/>
          <p:cNvSpPr>
            <a:spLocks noChangeShapeType="1"/>
          </p:cNvSpPr>
          <p:nvPr/>
        </p:nvSpPr>
        <p:spPr bwMode="auto">
          <a:xfrm flipV="1">
            <a:off x="2641600" y="3397250"/>
            <a:ext cx="257175" cy="300038"/>
          </a:xfrm>
          <a:prstGeom prst="line">
            <a:avLst/>
          </a:prstGeom>
          <a:noFill/>
          <a:ln w="6350">
            <a:solidFill>
              <a:srgbClr val="000000"/>
            </a:solidFill>
            <a:miter lim="800000"/>
            <a:headEnd/>
            <a:tailEnd/>
          </a:ln>
          <a:extLst>
            <a:ext uri="{909E8E84-426E-40DD-AFC4-6F175D3DCCD1}">
              <a14:hiddenFill xmlns:a14="http://schemas.microsoft.com/office/drawing/2010/main">
                <a:noFill/>
              </a14:hiddenFill>
            </a:ext>
          </a:extLst>
        </p:spPr>
        <p:txBody>
          <a:bodyPr/>
          <a:lstStyle/>
          <a:p>
            <a:endParaRPr lang="th-TH"/>
          </a:p>
        </p:txBody>
      </p:sp>
      <p:sp>
        <p:nvSpPr>
          <p:cNvPr id="615462" name="Line 38"/>
          <p:cNvSpPr>
            <a:spLocks noChangeShapeType="1"/>
          </p:cNvSpPr>
          <p:nvPr/>
        </p:nvSpPr>
        <p:spPr bwMode="auto">
          <a:xfrm flipV="1">
            <a:off x="1754188" y="3101975"/>
            <a:ext cx="0" cy="949325"/>
          </a:xfrm>
          <a:prstGeom prst="line">
            <a:avLst/>
          </a:prstGeom>
          <a:noFill/>
          <a:ln w="6350">
            <a:solidFill>
              <a:srgbClr val="000000"/>
            </a:solidFill>
            <a:miter lim="800000"/>
            <a:headEnd/>
            <a:tailEnd/>
          </a:ln>
          <a:extLst>
            <a:ext uri="{909E8E84-426E-40DD-AFC4-6F175D3DCCD1}">
              <a14:hiddenFill xmlns:a14="http://schemas.microsoft.com/office/drawing/2010/main">
                <a:noFill/>
              </a14:hiddenFill>
            </a:ext>
          </a:extLst>
        </p:spPr>
        <p:txBody>
          <a:bodyPr/>
          <a:lstStyle/>
          <a:p>
            <a:endParaRPr lang="th-TH"/>
          </a:p>
        </p:txBody>
      </p:sp>
      <p:sp>
        <p:nvSpPr>
          <p:cNvPr id="615463" name="Freeform 39"/>
          <p:cNvSpPr>
            <a:spLocks/>
          </p:cNvSpPr>
          <p:nvPr/>
        </p:nvSpPr>
        <p:spPr bwMode="auto">
          <a:xfrm>
            <a:off x="2849563" y="2882900"/>
            <a:ext cx="1371600" cy="571500"/>
          </a:xfrm>
          <a:custGeom>
            <a:avLst/>
            <a:gdLst>
              <a:gd name="T0" fmla="*/ 266 w 266"/>
              <a:gd name="T1" fmla="*/ 81 h 97"/>
              <a:gd name="T2" fmla="*/ 250 w 266"/>
              <a:gd name="T3" fmla="*/ 97 h 97"/>
              <a:gd name="T4" fmla="*/ 16 w 266"/>
              <a:gd name="T5" fmla="*/ 97 h 97"/>
              <a:gd name="T6" fmla="*/ 0 w 266"/>
              <a:gd name="T7" fmla="*/ 81 h 97"/>
              <a:gd name="T8" fmla="*/ 0 w 266"/>
              <a:gd name="T9" fmla="*/ 16 h 97"/>
              <a:gd name="T10" fmla="*/ 16 w 266"/>
              <a:gd name="T11" fmla="*/ 0 h 97"/>
              <a:gd name="T12" fmla="*/ 250 w 266"/>
              <a:gd name="T13" fmla="*/ 0 h 97"/>
              <a:gd name="T14" fmla="*/ 266 w 266"/>
              <a:gd name="T15" fmla="*/ 16 h 97"/>
              <a:gd name="T16" fmla="*/ 266 w 266"/>
              <a:gd name="T17" fmla="*/ 81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6" h="97">
                <a:moveTo>
                  <a:pt x="266" y="81"/>
                </a:moveTo>
                <a:cubicBezTo>
                  <a:pt x="266" y="89"/>
                  <a:pt x="259" y="97"/>
                  <a:pt x="250" y="97"/>
                </a:cubicBezTo>
                <a:cubicBezTo>
                  <a:pt x="16" y="97"/>
                  <a:pt x="16" y="97"/>
                  <a:pt x="16" y="97"/>
                </a:cubicBezTo>
                <a:cubicBezTo>
                  <a:pt x="7" y="97"/>
                  <a:pt x="0" y="89"/>
                  <a:pt x="0" y="81"/>
                </a:cubicBezTo>
                <a:cubicBezTo>
                  <a:pt x="0" y="16"/>
                  <a:pt x="0" y="16"/>
                  <a:pt x="0" y="16"/>
                </a:cubicBezTo>
                <a:cubicBezTo>
                  <a:pt x="0" y="7"/>
                  <a:pt x="7" y="0"/>
                  <a:pt x="16" y="0"/>
                </a:cubicBezTo>
                <a:cubicBezTo>
                  <a:pt x="250" y="0"/>
                  <a:pt x="250" y="0"/>
                  <a:pt x="250" y="0"/>
                </a:cubicBezTo>
                <a:cubicBezTo>
                  <a:pt x="259" y="0"/>
                  <a:pt x="266" y="7"/>
                  <a:pt x="266" y="16"/>
                </a:cubicBezTo>
                <a:lnTo>
                  <a:pt x="266" y="81"/>
                </a:lnTo>
                <a:close/>
              </a:path>
            </a:pathLst>
          </a:custGeom>
          <a:solidFill>
            <a:srgbClr val="D7E2E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5464" name="Freeform 40"/>
          <p:cNvSpPr>
            <a:spLocks/>
          </p:cNvSpPr>
          <p:nvPr/>
        </p:nvSpPr>
        <p:spPr bwMode="auto">
          <a:xfrm>
            <a:off x="1101725" y="2541588"/>
            <a:ext cx="1379538" cy="571500"/>
          </a:xfrm>
          <a:custGeom>
            <a:avLst/>
            <a:gdLst>
              <a:gd name="T0" fmla="*/ 267 w 267"/>
              <a:gd name="T1" fmla="*/ 81 h 97"/>
              <a:gd name="T2" fmla="*/ 251 w 267"/>
              <a:gd name="T3" fmla="*/ 97 h 97"/>
              <a:gd name="T4" fmla="*/ 16 w 267"/>
              <a:gd name="T5" fmla="*/ 97 h 97"/>
              <a:gd name="T6" fmla="*/ 0 w 267"/>
              <a:gd name="T7" fmla="*/ 81 h 97"/>
              <a:gd name="T8" fmla="*/ 0 w 267"/>
              <a:gd name="T9" fmla="*/ 16 h 97"/>
              <a:gd name="T10" fmla="*/ 16 w 267"/>
              <a:gd name="T11" fmla="*/ 0 h 97"/>
              <a:gd name="T12" fmla="*/ 251 w 267"/>
              <a:gd name="T13" fmla="*/ 0 h 97"/>
              <a:gd name="T14" fmla="*/ 267 w 267"/>
              <a:gd name="T15" fmla="*/ 16 h 97"/>
              <a:gd name="T16" fmla="*/ 267 w 267"/>
              <a:gd name="T17" fmla="*/ 81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7" h="97">
                <a:moveTo>
                  <a:pt x="267" y="81"/>
                </a:moveTo>
                <a:cubicBezTo>
                  <a:pt x="267" y="89"/>
                  <a:pt x="259" y="97"/>
                  <a:pt x="251" y="97"/>
                </a:cubicBezTo>
                <a:cubicBezTo>
                  <a:pt x="16" y="97"/>
                  <a:pt x="16" y="97"/>
                  <a:pt x="16" y="97"/>
                </a:cubicBezTo>
                <a:cubicBezTo>
                  <a:pt x="7" y="97"/>
                  <a:pt x="0" y="89"/>
                  <a:pt x="0" y="81"/>
                </a:cubicBezTo>
                <a:cubicBezTo>
                  <a:pt x="0" y="16"/>
                  <a:pt x="0" y="16"/>
                  <a:pt x="0" y="16"/>
                </a:cubicBezTo>
                <a:cubicBezTo>
                  <a:pt x="0" y="7"/>
                  <a:pt x="7" y="0"/>
                  <a:pt x="16" y="0"/>
                </a:cubicBezTo>
                <a:cubicBezTo>
                  <a:pt x="251" y="0"/>
                  <a:pt x="251" y="0"/>
                  <a:pt x="251" y="0"/>
                </a:cubicBezTo>
                <a:cubicBezTo>
                  <a:pt x="259" y="0"/>
                  <a:pt x="267" y="7"/>
                  <a:pt x="267" y="16"/>
                </a:cubicBezTo>
                <a:lnTo>
                  <a:pt x="267" y="81"/>
                </a:lnTo>
                <a:close/>
              </a:path>
            </a:pathLst>
          </a:custGeom>
          <a:solidFill>
            <a:srgbClr val="D7E2E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5465" name="Line 41"/>
          <p:cNvSpPr>
            <a:spLocks noChangeShapeType="1"/>
          </p:cNvSpPr>
          <p:nvPr/>
        </p:nvSpPr>
        <p:spPr bwMode="auto">
          <a:xfrm>
            <a:off x="896938" y="3744913"/>
            <a:ext cx="2566987" cy="1466850"/>
          </a:xfrm>
          <a:prstGeom prst="line">
            <a:avLst/>
          </a:prstGeom>
          <a:noFill/>
          <a:ln w="30163">
            <a:solidFill>
              <a:srgbClr val="0076A3"/>
            </a:solidFill>
            <a:miter lim="800000"/>
            <a:headEnd/>
            <a:tailEnd/>
          </a:ln>
          <a:extLst>
            <a:ext uri="{909E8E84-426E-40DD-AFC4-6F175D3DCCD1}">
              <a14:hiddenFill xmlns:a14="http://schemas.microsoft.com/office/drawing/2010/main">
                <a:noFill/>
              </a14:hiddenFill>
            </a:ext>
          </a:extLst>
        </p:spPr>
        <p:txBody>
          <a:bodyPr/>
          <a:lstStyle/>
          <a:p>
            <a:endParaRPr lang="th-TH"/>
          </a:p>
        </p:txBody>
      </p:sp>
      <p:sp>
        <p:nvSpPr>
          <p:cNvPr id="615466" name="Oval 42"/>
          <p:cNvSpPr>
            <a:spLocks noChangeArrowheads="1"/>
          </p:cNvSpPr>
          <p:nvPr/>
        </p:nvSpPr>
        <p:spPr bwMode="auto">
          <a:xfrm>
            <a:off x="1700213" y="4168775"/>
            <a:ext cx="103187" cy="119063"/>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5467" name="Freeform 43"/>
          <p:cNvSpPr>
            <a:spLocks/>
          </p:cNvSpPr>
          <p:nvPr/>
        </p:nvSpPr>
        <p:spPr bwMode="auto">
          <a:xfrm>
            <a:off x="896938" y="1709738"/>
            <a:ext cx="3438525" cy="3502025"/>
          </a:xfrm>
          <a:custGeom>
            <a:avLst/>
            <a:gdLst>
              <a:gd name="T0" fmla="*/ 1573 w 1573"/>
              <a:gd name="T1" fmla="*/ 1403 h 1403"/>
              <a:gd name="T2" fmla="*/ 0 w 1573"/>
              <a:gd name="T3" fmla="*/ 1403 h 1403"/>
              <a:gd name="T4" fmla="*/ 0 w 1573"/>
              <a:gd name="T5" fmla="*/ 0 h 1403"/>
            </a:gdLst>
            <a:ahLst/>
            <a:cxnLst>
              <a:cxn ang="0">
                <a:pos x="T0" y="T1"/>
              </a:cxn>
              <a:cxn ang="0">
                <a:pos x="T2" y="T3"/>
              </a:cxn>
              <a:cxn ang="0">
                <a:pos x="T4" y="T5"/>
              </a:cxn>
            </a:cxnLst>
            <a:rect l="0" t="0" r="r" b="b"/>
            <a:pathLst>
              <a:path w="1573" h="1403">
                <a:moveTo>
                  <a:pt x="1573" y="1403"/>
                </a:moveTo>
                <a:lnTo>
                  <a:pt x="0" y="1403"/>
                </a:lnTo>
                <a:lnTo>
                  <a:pt x="0" y="0"/>
                </a:lnTo>
              </a:path>
            </a:pathLst>
          </a:custGeom>
          <a:noFill/>
          <a:ln w="6350" cap="flat">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th-TH"/>
          </a:p>
        </p:txBody>
      </p:sp>
      <p:sp>
        <p:nvSpPr>
          <p:cNvPr id="615468" name="Oval 44"/>
          <p:cNvSpPr>
            <a:spLocks noChangeArrowheads="1"/>
          </p:cNvSpPr>
          <p:nvPr/>
        </p:nvSpPr>
        <p:spPr bwMode="auto">
          <a:xfrm>
            <a:off x="3395663" y="5154613"/>
            <a:ext cx="103187" cy="117475"/>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5469" name="Line 45"/>
          <p:cNvSpPr>
            <a:spLocks noChangeShapeType="1"/>
          </p:cNvSpPr>
          <p:nvPr/>
        </p:nvSpPr>
        <p:spPr bwMode="auto">
          <a:xfrm>
            <a:off x="5738813" y="2311400"/>
            <a:ext cx="284162" cy="0"/>
          </a:xfrm>
          <a:prstGeom prst="line">
            <a:avLst/>
          </a:prstGeom>
          <a:noFill/>
          <a:ln w="6350">
            <a:solidFill>
              <a:srgbClr val="000000"/>
            </a:solidFill>
            <a:miter lim="800000"/>
            <a:headEnd/>
            <a:tailEnd/>
          </a:ln>
          <a:extLst>
            <a:ext uri="{909E8E84-426E-40DD-AFC4-6F175D3DCCD1}">
              <a14:hiddenFill xmlns:a14="http://schemas.microsoft.com/office/drawing/2010/main">
                <a:noFill/>
              </a14:hiddenFill>
            </a:ext>
          </a:extLst>
        </p:spPr>
        <p:txBody>
          <a:bodyPr/>
          <a:lstStyle/>
          <a:p>
            <a:endParaRPr lang="th-TH"/>
          </a:p>
        </p:txBody>
      </p:sp>
      <p:sp>
        <p:nvSpPr>
          <p:cNvPr id="615470" name="Line 46"/>
          <p:cNvSpPr>
            <a:spLocks noChangeShapeType="1"/>
          </p:cNvSpPr>
          <p:nvPr/>
        </p:nvSpPr>
        <p:spPr bwMode="auto">
          <a:xfrm>
            <a:off x="6143625" y="3271838"/>
            <a:ext cx="598488" cy="0"/>
          </a:xfrm>
          <a:prstGeom prst="line">
            <a:avLst/>
          </a:prstGeom>
          <a:noFill/>
          <a:ln w="6350">
            <a:solidFill>
              <a:srgbClr val="000000"/>
            </a:solidFill>
            <a:miter lim="800000"/>
            <a:headEnd/>
            <a:tailEnd/>
          </a:ln>
          <a:extLst>
            <a:ext uri="{909E8E84-426E-40DD-AFC4-6F175D3DCCD1}">
              <a14:hiddenFill xmlns:a14="http://schemas.microsoft.com/office/drawing/2010/main">
                <a:noFill/>
              </a14:hiddenFill>
            </a:ext>
          </a:extLst>
        </p:spPr>
        <p:txBody>
          <a:bodyPr/>
          <a:lstStyle/>
          <a:p>
            <a:endParaRPr lang="th-TH"/>
          </a:p>
        </p:txBody>
      </p:sp>
      <p:sp>
        <p:nvSpPr>
          <p:cNvPr id="615471" name="Freeform 47"/>
          <p:cNvSpPr>
            <a:spLocks/>
          </p:cNvSpPr>
          <p:nvPr/>
        </p:nvSpPr>
        <p:spPr bwMode="auto">
          <a:xfrm>
            <a:off x="6029325" y="2057400"/>
            <a:ext cx="1743075" cy="525463"/>
          </a:xfrm>
          <a:custGeom>
            <a:avLst/>
            <a:gdLst>
              <a:gd name="T0" fmla="*/ 307 w 307"/>
              <a:gd name="T1" fmla="*/ 81 h 97"/>
              <a:gd name="T2" fmla="*/ 291 w 307"/>
              <a:gd name="T3" fmla="*/ 97 h 97"/>
              <a:gd name="T4" fmla="*/ 16 w 307"/>
              <a:gd name="T5" fmla="*/ 97 h 97"/>
              <a:gd name="T6" fmla="*/ 0 w 307"/>
              <a:gd name="T7" fmla="*/ 81 h 97"/>
              <a:gd name="T8" fmla="*/ 0 w 307"/>
              <a:gd name="T9" fmla="*/ 16 h 97"/>
              <a:gd name="T10" fmla="*/ 16 w 307"/>
              <a:gd name="T11" fmla="*/ 0 h 97"/>
              <a:gd name="T12" fmla="*/ 291 w 307"/>
              <a:gd name="T13" fmla="*/ 0 h 97"/>
              <a:gd name="T14" fmla="*/ 307 w 307"/>
              <a:gd name="T15" fmla="*/ 16 h 97"/>
              <a:gd name="T16" fmla="*/ 307 w 307"/>
              <a:gd name="T17" fmla="*/ 81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7" h="97">
                <a:moveTo>
                  <a:pt x="307" y="81"/>
                </a:moveTo>
                <a:cubicBezTo>
                  <a:pt x="307" y="90"/>
                  <a:pt x="300" y="97"/>
                  <a:pt x="291" y="97"/>
                </a:cubicBezTo>
                <a:cubicBezTo>
                  <a:pt x="16" y="97"/>
                  <a:pt x="16" y="97"/>
                  <a:pt x="16" y="97"/>
                </a:cubicBezTo>
                <a:cubicBezTo>
                  <a:pt x="7" y="97"/>
                  <a:pt x="0" y="90"/>
                  <a:pt x="0" y="81"/>
                </a:cubicBezTo>
                <a:cubicBezTo>
                  <a:pt x="0" y="16"/>
                  <a:pt x="0" y="16"/>
                  <a:pt x="0" y="16"/>
                </a:cubicBezTo>
                <a:cubicBezTo>
                  <a:pt x="0" y="8"/>
                  <a:pt x="7" y="0"/>
                  <a:pt x="16" y="0"/>
                </a:cubicBezTo>
                <a:cubicBezTo>
                  <a:pt x="291" y="0"/>
                  <a:pt x="291" y="0"/>
                  <a:pt x="291" y="0"/>
                </a:cubicBezTo>
                <a:cubicBezTo>
                  <a:pt x="300" y="0"/>
                  <a:pt x="307" y="8"/>
                  <a:pt x="307" y="16"/>
                </a:cubicBezTo>
                <a:lnTo>
                  <a:pt x="307" y="81"/>
                </a:lnTo>
                <a:close/>
              </a:path>
            </a:pathLst>
          </a:custGeom>
          <a:solidFill>
            <a:srgbClr val="D7E2E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5472" name="Freeform 48"/>
          <p:cNvSpPr>
            <a:spLocks/>
          </p:cNvSpPr>
          <p:nvPr/>
        </p:nvSpPr>
        <p:spPr bwMode="auto">
          <a:xfrm>
            <a:off x="6727825" y="2808288"/>
            <a:ext cx="1100138" cy="796925"/>
          </a:xfrm>
          <a:custGeom>
            <a:avLst/>
            <a:gdLst>
              <a:gd name="T0" fmla="*/ 213 w 213"/>
              <a:gd name="T1" fmla="*/ 119 h 135"/>
              <a:gd name="T2" fmla="*/ 197 w 213"/>
              <a:gd name="T3" fmla="*/ 135 h 135"/>
              <a:gd name="T4" fmla="*/ 16 w 213"/>
              <a:gd name="T5" fmla="*/ 135 h 135"/>
              <a:gd name="T6" fmla="*/ 0 w 213"/>
              <a:gd name="T7" fmla="*/ 119 h 135"/>
              <a:gd name="T8" fmla="*/ 0 w 213"/>
              <a:gd name="T9" fmla="*/ 16 h 135"/>
              <a:gd name="T10" fmla="*/ 16 w 213"/>
              <a:gd name="T11" fmla="*/ 0 h 135"/>
              <a:gd name="T12" fmla="*/ 197 w 213"/>
              <a:gd name="T13" fmla="*/ 0 h 135"/>
              <a:gd name="T14" fmla="*/ 213 w 213"/>
              <a:gd name="T15" fmla="*/ 16 h 135"/>
              <a:gd name="T16" fmla="*/ 213 w 213"/>
              <a:gd name="T17" fmla="*/ 119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3" h="135">
                <a:moveTo>
                  <a:pt x="213" y="119"/>
                </a:moveTo>
                <a:cubicBezTo>
                  <a:pt x="213" y="128"/>
                  <a:pt x="206" y="135"/>
                  <a:pt x="197" y="135"/>
                </a:cubicBezTo>
                <a:cubicBezTo>
                  <a:pt x="16" y="135"/>
                  <a:pt x="16" y="135"/>
                  <a:pt x="16" y="135"/>
                </a:cubicBezTo>
                <a:cubicBezTo>
                  <a:pt x="7" y="135"/>
                  <a:pt x="0" y="128"/>
                  <a:pt x="0" y="119"/>
                </a:cubicBezTo>
                <a:cubicBezTo>
                  <a:pt x="0" y="16"/>
                  <a:pt x="0" y="16"/>
                  <a:pt x="0" y="16"/>
                </a:cubicBezTo>
                <a:cubicBezTo>
                  <a:pt x="0" y="8"/>
                  <a:pt x="7" y="0"/>
                  <a:pt x="16" y="0"/>
                </a:cubicBezTo>
                <a:cubicBezTo>
                  <a:pt x="197" y="0"/>
                  <a:pt x="197" y="0"/>
                  <a:pt x="197" y="0"/>
                </a:cubicBezTo>
                <a:cubicBezTo>
                  <a:pt x="206" y="0"/>
                  <a:pt x="213" y="8"/>
                  <a:pt x="213" y="16"/>
                </a:cubicBezTo>
                <a:lnTo>
                  <a:pt x="213" y="119"/>
                </a:lnTo>
                <a:close/>
              </a:path>
            </a:pathLst>
          </a:custGeom>
          <a:solidFill>
            <a:srgbClr val="D7E2E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5473" name="Line 49"/>
          <p:cNvSpPr>
            <a:spLocks noChangeShapeType="1"/>
          </p:cNvSpPr>
          <p:nvPr/>
        </p:nvSpPr>
        <p:spPr bwMode="auto">
          <a:xfrm>
            <a:off x="6500813" y="3756025"/>
            <a:ext cx="720725" cy="255588"/>
          </a:xfrm>
          <a:prstGeom prst="line">
            <a:avLst/>
          </a:prstGeom>
          <a:noFill/>
          <a:ln w="6350">
            <a:solidFill>
              <a:srgbClr val="000000"/>
            </a:solidFill>
            <a:miter lim="800000"/>
            <a:headEnd/>
            <a:tailEnd/>
          </a:ln>
          <a:extLst>
            <a:ext uri="{909E8E84-426E-40DD-AFC4-6F175D3DCCD1}">
              <a14:hiddenFill xmlns:a14="http://schemas.microsoft.com/office/drawing/2010/main">
                <a:noFill/>
              </a14:hiddenFill>
            </a:ext>
          </a:extLst>
        </p:spPr>
        <p:txBody>
          <a:bodyPr/>
          <a:lstStyle/>
          <a:p>
            <a:endParaRPr lang="th-TH"/>
          </a:p>
        </p:txBody>
      </p:sp>
      <p:sp>
        <p:nvSpPr>
          <p:cNvPr id="615474" name="Freeform 50"/>
          <p:cNvSpPr>
            <a:spLocks/>
          </p:cNvSpPr>
          <p:nvPr/>
        </p:nvSpPr>
        <p:spPr bwMode="auto">
          <a:xfrm>
            <a:off x="7186613" y="3868738"/>
            <a:ext cx="1031875" cy="796925"/>
          </a:xfrm>
          <a:custGeom>
            <a:avLst/>
            <a:gdLst>
              <a:gd name="T0" fmla="*/ 200 w 200"/>
              <a:gd name="T1" fmla="*/ 119 h 135"/>
              <a:gd name="T2" fmla="*/ 184 w 200"/>
              <a:gd name="T3" fmla="*/ 135 h 135"/>
              <a:gd name="T4" fmla="*/ 16 w 200"/>
              <a:gd name="T5" fmla="*/ 135 h 135"/>
              <a:gd name="T6" fmla="*/ 0 w 200"/>
              <a:gd name="T7" fmla="*/ 119 h 135"/>
              <a:gd name="T8" fmla="*/ 0 w 200"/>
              <a:gd name="T9" fmla="*/ 16 h 135"/>
              <a:gd name="T10" fmla="*/ 16 w 200"/>
              <a:gd name="T11" fmla="*/ 0 h 135"/>
              <a:gd name="T12" fmla="*/ 184 w 200"/>
              <a:gd name="T13" fmla="*/ 0 h 135"/>
              <a:gd name="T14" fmla="*/ 200 w 200"/>
              <a:gd name="T15" fmla="*/ 16 h 135"/>
              <a:gd name="T16" fmla="*/ 200 w 200"/>
              <a:gd name="T17" fmla="*/ 119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0" h="135">
                <a:moveTo>
                  <a:pt x="200" y="119"/>
                </a:moveTo>
                <a:cubicBezTo>
                  <a:pt x="200" y="128"/>
                  <a:pt x="193" y="135"/>
                  <a:pt x="184" y="135"/>
                </a:cubicBezTo>
                <a:cubicBezTo>
                  <a:pt x="16" y="135"/>
                  <a:pt x="16" y="135"/>
                  <a:pt x="16" y="135"/>
                </a:cubicBezTo>
                <a:cubicBezTo>
                  <a:pt x="7" y="135"/>
                  <a:pt x="0" y="128"/>
                  <a:pt x="0" y="119"/>
                </a:cubicBezTo>
                <a:cubicBezTo>
                  <a:pt x="0" y="16"/>
                  <a:pt x="0" y="16"/>
                  <a:pt x="0" y="16"/>
                </a:cubicBezTo>
                <a:cubicBezTo>
                  <a:pt x="0" y="7"/>
                  <a:pt x="7" y="0"/>
                  <a:pt x="16" y="0"/>
                </a:cubicBezTo>
                <a:cubicBezTo>
                  <a:pt x="184" y="0"/>
                  <a:pt x="184" y="0"/>
                  <a:pt x="184" y="0"/>
                </a:cubicBezTo>
                <a:cubicBezTo>
                  <a:pt x="193" y="0"/>
                  <a:pt x="200" y="7"/>
                  <a:pt x="200" y="16"/>
                </a:cubicBezTo>
                <a:lnTo>
                  <a:pt x="200" y="119"/>
                </a:lnTo>
                <a:close/>
              </a:path>
            </a:pathLst>
          </a:custGeom>
          <a:solidFill>
            <a:srgbClr val="D7E2E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5475" name="Line 51"/>
          <p:cNvSpPr>
            <a:spLocks noChangeShapeType="1"/>
          </p:cNvSpPr>
          <p:nvPr/>
        </p:nvSpPr>
        <p:spPr bwMode="auto">
          <a:xfrm>
            <a:off x="5640388" y="2311400"/>
            <a:ext cx="1292225" cy="2900363"/>
          </a:xfrm>
          <a:prstGeom prst="line">
            <a:avLst/>
          </a:prstGeom>
          <a:noFill/>
          <a:ln w="30163">
            <a:solidFill>
              <a:srgbClr val="0076A3"/>
            </a:solidFill>
            <a:miter lim="800000"/>
            <a:headEnd/>
            <a:tailEnd/>
          </a:ln>
          <a:extLst>
            <a:ext uri="{909E8E84-426E-40DD-AFC4-6F175D3DCCD1}">
              <a14:hiddenFill xmlns:a14="http://schemas.microsoft.com/office/drawing/2010/main">
                <a:noFill/>
              </a14:hiddenFill>
            </a:ext>
          </a:extLst>
        </p:spPr>
        <p:txBody>
          <a:bodyPr/>
          <a:lstStyle/>
          <a:p>
            <a:endParaRPr lang="th-TH"/>
          </a:p>
        </p:txBody>
      </p:sp>
      <p:sp>
        <p:nvSpPr>
          <p:cNvPr id="615476" name="Freeform 52"/>
          <p:cNvSpPr>
            <a:spLocks/>
          </p:cNvSpPr>
          <p:nvPr/>
        </p:nvSpPr>
        <p:spPr bwMode="auto">
          <a:xfrm>
            <a:off x="5640388" y="1709738"/>
            <a:ext cx="3460750" cy="3502025"/>
          </a:xfrm>
          <a:custGeom>
            <a:avLst/>
            <a:gdLst>
              <a:gd name="T0" fmla="*/ 1583 w 1583"/>
              <a:gd name="T1" fmla="*/ 1403 h 1403"/>
              <a:gd name="T2" fmla="*/ 0 w 1583"/>
              <a:gd name="T3" fmla="*/ 1403 h 1403"/>
              <a:gd name="T4" fmla="*/ 0 w 1583"/>
              <a:gd name="T5" fmla="*/ 0 h 1403"/>
            </a:gdLst>
            <a:ahLst/>
            <a:cxnLst>
              <a:cxn ang="0">
                <a:pos x="T0" y="T1"/>
              </a:cxn>
              <a:cxn ang="0">
                <a:pos x="T2" y="T3"/>
              </a:cxn>
              <a:cxn ang="0">
                <a:pos x="T4" y="T5"/>
              </a:cxn>
            </a:cxnLst>
            <a:rect l="0" t="0" r="r" b="b"/>
            <a:pathLst>
              <a:path w="1583" h="1403">
                <a:moveTo>
                  <a:pt x="1583" y="1403"/>
                </a:moveTo>
                <a:lnTo>
                  <a:pt x="0" y="1403"/>
                </a:lnTo>
                <a:lnTo>
                  <a:pt x="0" y="0"/>
                </a:lnTo>
              </a:path>
            </a:pathLst>
          </a:custGeom>
          <a:noFill/>
          <a:ln w="6350" cap="flat">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th-TH"/>
          </a:p>
        </p:txBody>
      </p:sp>
      <p:sp>
        <p:nvSpPr>
          <p:cNvPr id="615477" name="Oval 53"/>
          <p:cNvSpPr>
            <a:spLocks noChangeArrowheads="1"/>
          </p:cNvSpPr>
          <p:nvPr/>
        </p:nvSpPr>
        <p:spPr bwMode="auto">
          <a:xfrm>
            <a:off x="5591175" y="2254250"/>
            <a:ext cx="101600" cy="117475"/>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5478" name="Oval 54"/>
          <p:cNvSpPr>
            <a:spLocks noChangeArrowheads="1"/>
          </p:cNvSpPr>
          <p:nvPr/>
        </p:nvSpPr>
        <p:spPr bwMode="auto">
          <a:xfrm>
            <a:off x="6019800" y="3214688"/>
            <a:ext cx="101600" cy="117475"/>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5479" name="Rectangle 55"/>
          <p:cNvSpPr>
            <a:spLocks noChangeArrowheads="1"/>
          </p:cNvSpPr>
          <p:nvPr/>
        </p:nvSpPr>
        <p:spPr bwMode="auto">
          <a:xfrm>
            <a:off x="3605213" y="4718050"/>
            <a:ext cx="114300"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nSpc>
                <a:spcPct val="100000"/>
              </a:lnSpc>
              <a:spcBef>
                <a:spcPct val="0"/>
              </a:spcBef>
              <a:buClrTx/>
              <a:buSzTx/>
              <a:buFontTx/>
              <a:buNone/>
            </a:pPr>
            <a:r>
              <a:rPr lang="en-US" sz="1400">
                <a:solidFill>
                  <a:srgbClr val="000000"/>
                </a:solidFill>
                <a:latin typeface="Myriad Pro" pitchFamily="34" charset="0"/>
                <a:cs typeface="Arial" pitchFamily="34" charset="0"/>
              </a:rPr>
              <a:t>U</a:t>
            </a:r>
            <a:endParaRPr lang="en-US" sz="1400">
              <a:cs typeface="Arial" pitchFamily="34" charset="0"/>
            </a:endParaRPr>
          </a:p>
        </p:txBody>
      </p:sp>
      <p:sp>
        <p:nvSpPr>
          <p:cNvPr id="615480" name="Rectangle 56"/>
          <p:cNvSpPr>
            <a:spLocks noChangeArrowheads="1"/>
          </p:cNvSpPr>
          <p:nvPr/>
        </p:nvSpPr>
        <p:spPr bwMode="auto">
          <a:xfrm>
            <a:off x="3721100" y="4718050"/>
            <a:ext cx="160338"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nSpc>
                <a:spcPct val="100000"/>
              </a:lnSpc>
              <a:spcBef>
                <a:spcPct val="0"/>
              </a:spcBef>
              <a:buClrTx/>
              <a:buSzTx/>
              <a:buFontTx/>
              <a:buNone/>
            </a:pPr>
            <a:r>
              <a:rPr lang="en-US" sz="1400">
                <a:solidFill>
                  <a:srgbClr val="000000"/>
                </a:solidFill>
                <a:latin typeface="Myriad Pro" pitchFamily="34" charset="0"/>
                <a:cs typeface="Arial" pitchFamily="34" charset="0"/>
              </a:rPr>
              <a:t>.S.</a:t>
            </a:r>
            <a:endParaRPr lang="en-US" sz="1400">
              <a:cs typeface="Arial" pitchFamily="34" charset="0"/>
            </a:endParaRPr>
          </a:p>
        </p:txBody>
      </p:sp>
      <p:sp>
        <p:nvSpPr>
          <p:cNvPr id="615481" name="Rectangle 57"/>
          <p:cNvSpPr>
            <a:spLocks noChangeArrowheads="1"/>
          </p:cNvSpPr>
          <p:nvPr/>
        </p:nvSpPr>
        <p:spPr bwMode="auto">
          <a:xfrm>
            <a:off x="3605213" y="4937125"/>
            <a:ext cx="277812"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nSpc>
                <a:spcPct val="100000"/>
              </a:lnSpc>
              <a:spcBef>
                <a:spcPct val="0"/>
              </a:spcBef>
              <a:buClrTx/>
              <a:buSzTx/>
              <a:buFontTx/>
              <a:buNone/>
            </a:pPr>
            <a:r>
              <a:rPr lang="en-US" sz="1400">
                <a:solidFill>
                  <a:srgbClr val="000000"/>
                </a:solidFill>
                <a:latin typeface="Myriad Pro" pitchFamily="34" charset="0"/>
                <a:cs typeface="Arial" pitchFamily="34" charset="0"/>
              </a:rPr>
              <a:t>PPF</a:t>
            </a:r>
            <a:endParaRPr lang="en-US" sz="1400">
              <a:cs typeface="Arial" pitchFamily="34" charset="0"/>
            </a:endParaRPr>
          </a:p>
        </p:txBody>
      </p:sp>
      <p:sp>
        <p:nvSpPr>
          <p:cNvPr id="615482" name="Rectangle 58"/>
          <p:cNvSpPr>
            <a:spLocks noChangeArrowheads="1"/>
          </p:cNvSpPr>
          <p:nvPr/>
        </p:nvSpPr>
        <p:spPr bwMode="auto">
          <a:xfrm>
            <a:off x="7011988" y="4718050"/>
            <a:ext cx="698500"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nSpc>
                <a:spcPct val="100000"/>
              </a:lnSpc>
              <a:spcBef>
                <a:spcPct val="0"/>
              </a:spcBef>
              <a:buClrTx/>
              <a:buSzTx/>
              <a:buFontTx/>
              <a:buNone/>
            </a:pPr>
            <a:r>
              <a:rPr lang="en-US" sz="1400">
                <a:solidFill>
                  <a:srgbClr val="000000"/>
                </a:solidFill>
                <a:latin typeface="Myriad Pro" pitchFamily="34" charset="0"/>
                <a:cs typeface="Arial" pitchFamily="34" charset="0"/>
              </a:rPr>
              <a:t>Canadian</a:t>
            </a:r>
            <a:endParaRPr lang="en-US" sz="1400">
              <a:cs typeface="Arial" pitchFamily="34" charset="0"/>
            </a:endParaRPr>
          </a:p>
        </p:txBody>
      </p:sp>
      <p:sp>
        <p:nvSpPr>
          <p:cNvPr id="615483" name="Rectangle 59"/>
          <p:cNvSpPr>
            <a:spLocks noChangeArrowheads="1"/>
          </p:cNvSpPr>
          <p:nvPr/>
        </p:nvSpPr>
        <p:spPr bwMode="auto">
          <a:xfrm>
            <a:off x="7011988" y="4937125"/>
            <a:ext cx="277812"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nSpc>
                <a:spcPct val="100000"/>
              </a:lnSpc>
              <a:spcBef>
                <a:spcPct val="0"/>
              </a:spcBef>
              <a:buClrTx/>
              <a:buSzTx/>
              <a:buFontTx/>
              <a:buNone/>
            </a:pPr>
            <a:r>
              <a:rPr lang="en-US" sz="1400">
                <a:solidFill>
                  <a:srgbClr val="000000"/>
                </a:solidFill>
                <a:latin typeface="Myriad Pro" pitchFamily="34" charset="0"/>
                <a:cs typeface="Arial" pitchFamily="34" charset="0"/>
              </a:rPr>
              <a:t>PPF</a:t>
            </a:r>
            <a:endParaRPr lang="en-US" sz="1400">
              <a:cs typeface="Arial" pitchFamily="34" charset="0"/>
            </a:endParaRPr>
          </a:p>
        </p:txBody>
      </p:sp>
      <p:sp>
        <p:nvSpPr>
          <p:cNvPr id="615484" name="Oval 60"/>
          <p:cNvSpPr>
            <a:spLocks noChangeArrowheads="1"/>
          </p:cNvSpPr>
          <p:nvPr/>
        </p:nvSpPr>
        <p:spPr bwMode="auto">
          <a:xfrm>
            <a:off x="1076325" y="4222750"/>
            <a:ext cx="20638" cy="23813"/>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5485" name="Oval 61"/>
          <p:cNvSpPr>
            <a:spLocks noChangeArrowheads="1"/>
          </p:cNvSpPr>
          <p:nvPr/>
        </p:nvSpPr>
        <p:spPr bwMode="auto">
          <a:xfrm>
            <a:off x="1169988" y="4222750"/>
            <a:ext cx="19050" cy="23813"/>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5486" name="Oval 62"/>
          <p:cNvSpPr>
            <a:spLocks noChangeArrowheads="1"/>
          </p:cNvSpPr>
          <p:nvPr/>
        </p:nvSpPr>
        <p:spPr bwMode="auto">
          <a:xfrm>
            <a:off x="1262063" y="4222750"/>
            <a:ext cx="20637" cy="23813"/>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5487" name="Oval 63"/>
          <p:cNvSpPr>
            <a:spLocks noChangeArrowheads="1"/>
          </p:cNvSpPr>
          <p:nvPr/>
        </p:nvSpPr>
        <p:spPr bwMode="auto">
          <a:xfrm>
            <a:off x="1355725" y="4222750"/>
            <a:ext cx="19050" cy="23813"/>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5488" name="Oval 64"/>
          <p:cNvSpPr>
            <a:spLocks noChangeArrowheads="1"/>
          </p:cNvSpPr>
          <p:nvPr/>
        </p:nvSpPr>
        <p:spPr bwMode="auto">
          <a:xfrm>
            <a:off x="1447800" y="4222750"/>
            <a:ext cx="22225" cy="23813"/>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5489" name="Oval 65"/>
          <p:cNvSpPr>
            <a:spLocks noChangeArrowheads="1"/>
          </p:cNvSpPr>
          <p:nvPr/>
        </p:nvSpPr>
        <p:spPr bwMode="auto">
          <a:xfrm>
            <a:off x="1541463" y="4222750"/>
            <a:ext cx="19050" cy="23813"/>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5490" name="Oval 66"/>
          <p:cNvSpPr>
            <a:spLocks noChangeArrowheads="1"/>
          </p:cNvSpPr>
          <p:nvPr/>
        </p:nvSpPr>
        <p:spPr bwMode="auto">
          <a:xfrm>
            <a:off x="1639888" y="4222750"/>
            <a:ext cx="19050" cy="23813"/>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5491" name="Oval 67"/>
          <p:cNvSpPr>
            <a:spLocks noChangeArrowheads="1"/>
          </p:cNvSpPr>
          <p:nvPr/>
        </p:nvSpPr>
        <p:spPr bwMode="auto">
          <a:xfrm>
            <a:off x="1076325" y="3738563"/>
            <a:ext cx="20638" cy="23812"/>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5492" name="Oval 68"/>
          <p:cNvSpPr>
            <a:spLocks noChangeArrowheads="1"/>
          </p:cNvSpPr>
          <p:nvPr/>
        </p:nvSpPr>
        <p:spPr bwMode="auto">
          <a:xfrm>
            <a:off x="1169988" y="3738563"/>
            <a:ext cx="19050" cy="23812"/>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5493" name="Oval 69"/>
          <p:cNvSpPr>
            <a:spLocks noChangeArrowheads="1"/>
          </p:cNvSpPr>
          <p:nvPr/>
        </p:nvSpPr>
        <p:spPr bwMode="auto">
          <a:xfrm>
            <a:off x="1262063" y="3738563"/>
            <a:ext cx="20637" cy="23812"/>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5494" name="Oval 70"/>
          <p:cNvSpPr>
            <a:spLocks noChangeArrowheads="1"/>
          </p:cNvSpPr>
          <p:nvPr/>
        </p:nvSpPr>
        <p:spPr bwMode="auto">
          <a:xfrm>
            <a:off x="1355725" y="3738563"/>
            <a:ext cx="19050" cy="23812"/>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5495" name="Oval 71"/>
          <p:cNvSpPr>
            <a:spLocks noChangeArrowheads="1"/>
          </p:cNvSpPr>
          <p:nvPr/>
        </p:nvSpPr>
        <p:spPr bwMode="auto">
          <a:xfrm>
            <a:off x="1447800" y="3738563"/>
            <a:ext cx="22225" cy="23812"/>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5496" name="Oval 72"/>
          <p:cNvSpPr>
            <a:spLocks noChangeArrowheads="1"/>
          </p:cNvSpPr>
          <p:nvPr/>
        </p:nvSpPr>
        <p:spPr bwMode="auto">
          <a:xfrm>
            <a:off x="1541463" y="3738563"/>
            <a:ext cx="19050" cy="23812"/>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5497" name="Oval 73"/>
          <p:cNvSpPr>
            <a:spLocks noChangeArrowheads="1"/>
          </p:cNvSpPr>
          <p:nvPr/>
        </p:nvSpPr>
        <p:spPr bwMode="auto">
          <a:xfrm>
            <a:off x="1639888" y="3738563"/>
            <a:ext cx="19050" cy="23812"/>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5498" name="Oval 74"/>
          <p:cNvSpPr>
            <a:spLocks noChangeArrowheads="1"/>
          </p:cNvSpPr>
          <p:nvPr/>
        </p:nvSpPr>
        <p:spPr bwMode="auto">
          <a:xfrm>
            <a:off x="1731963" y="3738563"/>
            <a:ext cx="22225" cy="23812"/>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5499" name="Oval 75"/>
          <p:cNvSpPr>
            <a:spLocks noChangeArrowheads="1"/>
          </p:cNvSpPr>
          <p:nvPr/>
        </p:nvSpPr>
        <p:spPr bwMode="auto">
          <a:xfrm>
            <a:off x="1825625" y="3738563"/>
            <a:ext cx="19050" cy="23812"/>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5500" name="Oval 76"/>
          <p:cNvSpPr>
            <a:spLocks noChangeArrowheads="1"/>
          </p:cNvSpPr>
          <p:nvPr/>
        </p:nvSpPr>
        <p:spPr bwMode="auto">
          <a:xfrm>
            <a:off x="1917700" y="3738563"/>
            <a:ext cx="22225" cy="23812"/>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5501" name="Oval 77"/>
          <p:cNvSpPr>
            <a:spLocks noChangeArrowheads="1"/>
          </p:cNvSpPr>
          <p:nvPr/>
        </p:nvSpPr>
        <p:spPr bwMode="auto">
          <a:xfrm>
            <a:off x="2011363" y="3738563"/>
            <a:ext cx="19050" cy="23812"/>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5502" name="Oval 78"/>
          <p:cNvSpPr>
            <a:spLocks noChangeArrowheads="1"/>
          </p:cNvSpPr>
          <p:nvPr/>
        </p:nvSpPr>
        <p:spPr bwMode="auto">
          <a:xfrm>
            <a:off x="2103438" y="3738563"/>
            <a:ext cx="22225" cy="23812"/>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5503" name="Oval 79"/>
          <p:cNvSpPr>
            <a:spLocks noChangeArrowheads="1"/>
          </p:cNvSpPr>
          <p:nvPr/>
        </p:nvSpPr>
        <p:spPr bwMode="auto">
          <a:xfrm>
            <a:off x="2197100" y="3738563"/>
            <a:ext cx="20638" cy="23812"/>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5504" name="Oval 80"/>
          <p:cNvSpPr>
            <a:spLocks noChangeArrowheads="1"/>
          </p:cNvSpPr>
          <p:nvPr/>
        </p:nvSpPr>
        <p:spPr bwMode="auto">
          <a:xfrm>
            <a:off x="2289175" y="3738563"/>
            <a:ext cx="22225" cy="23812"/>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5505" name="Oval 81"/>
          <p:cNvSpPr>
            <a:spLocks noChangeArrowheads="1"/>
          </p:cNvSpPr>
          <p:nvPr/>
        </p:nvSpPr>
        <p:spPr bwMode="auto">
          <a:xfrm>
            <a:off x="2387600" y="3738563"/>
            <a:ext cx="22225" cy="23812"/>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5506" name="Oval 82"/>
          <p:cNvSpPr>
            <a:spLocks noChangeArrowheads="1"/>
          </p:cNvSpPr>
          <p:nvPr/>
        </p:nvSpPr>
        <p:spPr bwMode="auto">
          <a:xfrm>
            <a:off x="5829300" y="3738563"/>
            <a:ext cx="19050" cy="23812"/>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5507" name="Oval 83"/>
          <p:cNvSpPr>
            <a:spLocks noChangeArrowheads="1"/>
          </p:cNvSpPr>
          <p:nvPr/>
        </p:nvSpPr>
        <p:spPr bwMode="auto">
          <a:xfrm>
            <a:off x="5921375" y="3738563"/>
            <a:ext cx="19050" cy="23812"/>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5508" name="Oval 84"/>
          <p:cNvSpPr>
            <a:spLocks noChangeArrowheads="1"/>
          </p:cNvSpPr>
          <p:nvPr/>
        </p:nvSpPr>
        <p:spPr bwMode="auto">
          <a:xfrm>
            <a:off x="5829300" y="3262313"/>
            <a:ext cx="19050" cy="22225"/>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5509" name="Oval 85"/>
          <p:cNvSpPr>
            <a:spLocks noChangeArrowheads="1"/>
          </p:cNvSpPr>
          <p:nvPr/>
        </p:nvSpPr>
        <p:spPr bwMode="auto">
          <a:xfrm>
            <a:off x="5921375" y="3262313"/>
            <a:ext cx="19050" cy="22225"/>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5510" name="Oval 86"/>
          <p:cNvSpPr>
            <a:spLocks noChangeArrowheads="1"/>
          </p:cNvSpPr>
          <p:nvPr/>
        </p:nvSpPr>
        <p:spPr bwMode="auto">
          <a:xfrm>
            <a:off x="6015038" y="3738563"/>
            <a:ext cx="19050" cy="23812"/>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5511" name="Oval 87"/>
          <p:cNvSpPr>
            <a:spLocks noChangeArrowheads="1"/>
          </p:cNvSpPr>
          <p:nvPr/>
        </p:nvSpPr>
        <p:spPr bwMode="auto">
          <a:xfrm>
            <a:off x="6107113" y="3738563"/>
            <a:ext cx="20637" cy="23812"/>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5512" name="Oval 88"/>
          <p:cNvSpPr>
            <a:spLocks noChangeArrowheads="1"/>
          </p:cNvSpPr>
          <p:nvPr/>
        </p:nvSpPr>
        <p:spPr bwMode="auto">
          <a:xfrm>
            <a:off x="6200775" y="3738563"/>
            <a:ext cx="19050" cy="23812"/>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5513" name="Oval 89"/>
          <p:cNvSpPr>
            <a:spLocks noChangeArrowheads="1"/>
          </p:cNvSpPr>
          <p:nvPr/>
        </p:nvSpPr>
        <p:spPr bwMode="auto">
          <a:xfrm>
            <a:off x="6296025" y="3738563"/>
            <a:ext cx="22225" cy="23812"/>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5514" name="Oval 90"/>
          <p:cNvSpPr>
            <a:spLocks noChangeArrowheads="1"/>
          </p:cNvSpPr>
          <p:nvPr/>
        </p:nvSpPr>
        <p:spPr bwMode="auto">
          <a:xfrm>
            <a:off x="6391275" y="3738563"/>
            <a:ext cx="19050" cy="23812"/>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5515" name="Oval 91"/>
          <p:cNvSpPr>
            <a:spLocks noChangeArrowheads="1"/>
          </p:cNvSpPr>
          <p:nvPr/>
        </p:nvSpPr>
        <p:spPr bwMode="auto">
          <a:xfrm>
            <a:off x="2481263" y="3738563"/>
            <a:ext cx="20637" cy="23812"/>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5516" name="Oval 92"/>
          <p:cNvSpPr>
            <a:spLocks noChangeArrowheads="1"/>
          </p:cNvSpPr>
          <p:nvPr/>
        </p:nvSpPr>
        <p:spPr bwMode="auto">
          <a:xfrm>
            <a:off x="2595563" y="3843338"/>
            <a:ext cx="19050" cy="25400"/>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5517" name="Oval 93"/>
          <p:cNvSpPr>
            <a:spLocks noChangeArrowheads="1"/>
          </p:cNvSpPr>
          <p:nvPr/>
        </p:nvSpPr>
        <p:spPr bwMode="auto">
          <a:xfrm>
            <a:off x="2595563" y="3951288"/>
            <a:ext cx="19050" cy="22225"/>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5518" name="Oval 94"/>
          <p:cNvSpPr>
            <a:spLocks noChangeArrowheads="1"/>
          </p:cNvSpPr>
          <p:nvPr/>
        </p:nvSpPr>
        <p:spPr bwMode="auto">
          <a:xfrm>
            <a:off x="2595563" y="4056063"/>
            <a:ext cx="19050" cy="25400"/>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5519" name="Oval 95"/>
          <p:cNvSpPr>
            <a:spLocks noChangeArrowheads="1"/>
          </p:cNvSpPr>
          <p:nvPr/>
        </p:nvSpPr>
        <p:spPr bwMode="auto">
          <a:xfrm>
            <a:off x="2595563" y="4164013"/>
            <a:ext cx="19050" cy="22225"/>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5520" name="Oval 96"/>
          <p:cNvSpPr>
            <a:spLocks noChangeArrowheads="1"/>
          </p:cNvSpPr>
          <p:nvPr/>
        </p:nvSpPr>
        <p:spPr bwMode="auto">
          <a:xfrm>
            <a:off x="2595563" y="4268788"/>
            <a:ext cx="19050" cy="25400"/>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5521" name="Oval 97"/>
          <p:cNvSpPr>
            <a:spLocks noChangeArrowheads="1"/>
          </p:cNvSpPr>
          <p:nvPr/>
        </p:nvSpPr>
        <p:spPr bwMode="auto">
          <a:xfrm>
            <a:off x="2595563" y="4370388"/>
            <a:ext cx="19050" cy="22225"/>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5522" name="Oval 98"/>
          <p:cNvSpPr>
            <a:spLocks noChangeArrowheads="1"/>
          </p:cNvSpPr>
          <p:nvPr/>
        </p:nvSpPr>
        <p:spPr bwMode="auto">
          <a:xfrm>
            <a:off x="2595563" y="4475163"/>
            <a:ext cx="19050" cy="25400"/>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5523" name="Oval 99"/>
          <p:cNvSpPr>
            <a:spLocks noChangeArrowheads="1"/>
          </p:cNvSpPr>
          <p:nvPr/>
        </p:nvSpPr>
        <p:spPr bwMode="auto">
          <a:xfrm>
            <a:off x="2595563" y="4583113"/>
            <a:ext cx="19050" cy="22225"/>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5524" name="Oval 100"/>
          <p:cNvSpPr>
            <a:spLocks noChangeArrowheads="1"/>
          </p:cNvSpPr>
          <p:nvPr/>
        </p:nvSpPr>
        <p:spPr bwMode="auto">
          <a:xfrm>
            <a:off x="2595563" y="4687888"/>
            <a:ext cx="19050" cy="25400"/>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5525" name="Oval 101"/>
          <p:cNvSpPr>
            <a:spLocks noChangeArrowheads="1"/>
          </p:cNvSpPr>
          <p:nvPr/>
        </p:nvSpPr>
        <p:spPr bwMode="auto">
          <a:xfrm>
            <a:off x="2595563" y="4787900"/>
            <a:ext cx="19050" cy="25400"/>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5526" name="Oval 102"/>
          <p:cNvSpPr>
            <a:spLocks noChangeArrowheads="1"/>
          </p:cNvSpPr>
          <p:nvPr/>
        </p:nvSpPr>
        <p:spPr bwMode="auto">
          <a:xfrm>
            <a:off x="2595563" y="4894263"/>
            <a:ext cx="19050" cy="23812"/>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5527" name="Oval 103"/>
          <p:cNvSpPr>
            <a:spLocks noChangeArrowheads="1"/>
          </p:cNvSpPr>
          <p:nvPr/>
        </p:nvSpPr>
        <p:spPr bwMode="auto">
          <a:xfrm>
            <a:off x="2595563" y="5000625"/>
            <a:ext cx="19050" cy="23813"/>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5528" name="Oval 104"/>
          <p:cNvSpPr>
            <a:spLocks noChangeArrowheads="1"/>
          </p:cNvSpPr>
          <p:nvPr/>
        </p:nvSpPr>
        <p:spPr bwMode="auto">
          <a:xfrm>
            <a:off x="6061075" y="3890963"/>
            <a:ext cx="19050" cy="25400"/>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5529" name="Oval 105"/>
          <p:cNvSpPr>
            <a:spLocks noChangeArrowheads="1"/>
          </p:cNvSpPr>
          <p:nvPr/>
        </p:nvSpPr>
        <p:spPr bwMode="auto">
          <a:xfrm>
            <a:off x="6061075" y="3790950"/>
            <a:ext cx="19050" cy="25400"/>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5530" name="Oval 106"/>
          <p:cNvSpPr>
            <a:spLocks noChangeArrowheads="1"/>
          </p:cNvSpPr>
          <p:nvPr/>
        </p:nvSpPr>
        <p:spPr bwMode="auto">
          <a:xfrm>
            <a:off x="6061075" y="3692525"/>
            <a:ext cx="19050" cy="22225"/>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5531" name="Oval 107"/>
          <p:cNvSpPr>
            <a:spLocks noChangeArrowheads="1"/>
          </p:cNvSpPr>
          <p:nvPr/>
        </p:nvSpPr>
        <p:spPr bwMode="auto">
          <a:xfrm>
            <a:off x="6061075" y="3592513"/>
            <a:ext cx="19050" cy="22225"/>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5532" name="Oval 108"/>
          <p:cNvSpPr>
            <a:spLocks noChangeArrowheads="1"/>
          </p:cNvSpPr>
          <p:nvPr/>
        </p:nvSpPr>
        <p:spPr bwMode="auto">
          <a:xfrm>
            <a:off x="6061075" y="3492500"/>
            <a:ext cx="19050" cy="22225"/>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5533" name="Oval 109"/>
          <p:cNvSpPr>
            <a:spLocks noChangeArrowheads="1"/>
          </p:cNvSpPr>
          <p:nvPr/>
        </p:nvSpPr>
        <p:spPr bwMode="auto">
          <a:xfrm>
            <a:off x="6061075" y="3389313"/>
            <a:ext cx="19050" cy="25400"/>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5534" name="Oval 110"/>
          <p:cNvSpPr>
            <a:spLocks noChangeArrowheads="1"/>
          </p:cNvSpPr>
          <p:nvPr/>
        </p:nvSpPr>
        <p:spPr bwMode="auto">
          <a:xfrm>
            <a:off x="6061075" y="3990975"/>
            <a:ext cx="19050" cy="25400"/>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5535" name="Oval 111"/>
          <p:cNvSpPr>
            <a:spLocks noChangeArrowheads="1"/>
          </p:cNvSpPr>
          <p:nvPr/>
        </p:nvSpPr>
        <p:spPr bwMode="auto">
          <a:xfrm>
            <a:off x="6061075" y="4094163"/>
            <a:ext cx="19050" cy="22225"/>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5536" name="Oval 112"/>
          <p:cNvSpPr>
            <a:spLocks noChangeArrowheads="1"/>
          </p:cNvSpPr>
          <p:nvPr/>
        </p:nvSpPr>
        <p:spPr bwMode="auto">
          <a:xfrm>
            <a:off x="6061075" y="4194175"/>
            <a:ext cx="19050" cy="22225"/>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5537" name="Oval 113"/>
          <p:cNvSpPr>
            <a:spLocks noChangeArrowheads="1"/>
          </p:cNvSpPr>
          <p:nvPr/>
        </p:nvSpPr>
        <p:spPr bwMode="auto">
          <a:xfrm>
            <a:off x="6061075" y="4294188"/>
            <a:ext cx="19050" cy="22225"/>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5538" name="Oval 114"/>
          <p:cNvSpPr>
            <a:spLocks noChangeArrowheads="1"/>
          </p:cNvSpPr>
          <p:nvPr/>
        </p:nvSpPr>
        <p:spPr bwMode="auto">
          <a:xfrm>
            <a:off x="6061075" y="4392613"/>
            <a:ext cx="19050" cy="25400"/>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5539" name="Oval 115"/>
          <p:cNvSpPr>
            <a:spLocks noChangeArrowheads="1"/>
          </p:cNvSpPr>
          <p:nvPr/>
        </p:nvSpPr>
        <p:spPr bwMode="auto">
          <a:xfrm>
            <a:off x="6061075" y="4492625"/>
            <a:ext cx="19050" cy="25400"/>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5540" name="Oval 116"/>
          <p:cNvSpPr>
            <a:spLocks noChangeArrowheads="1"/>
          </p:cNvSpPr>
          <p:nvPr/>
        </p:nvSpPr>
        <p:spPr bwMode="auto">
          <a:xfrm>
            <a:off x="6061075" y="4592638"/>
            <a:ext cx="19050" cy="25400"/>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5541" name="Oval 117"/>
          <p:cNvSpPr>
            <a:spLocks noChangeArrowheads="1"/>
          </p:cNvSpPr>
          <p:nvPr/>
        </p:nvSpPr>
        <p:spPr bwMode="auto">
          <a:xfrm>
            <a:off x="6061075" y="4695825"/>
            <a:ext cx="19050" cy="22225"/>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5542" name="Oval 118"/>
          <p:cNvSpPr>
            <a:spLocks noChangeArrowheads="1"/>
          </p:cNvSpPr>
          <p:nvPr/>
        </p:nvSpPr>
        <p:spPr bwMode="auto">
          <a:xfrm>
            <a:off x="6061075" y="4795838"/>
            <a:ext cx="19050" cy="22225"/>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5543" name="Oval 119"/>
          <p:cNvSpPr>
            <a:spLocks noChangeArrowheads="1"/>
          </p:cNvSpPr>
          <p:nvPr/>
        </p:nvSpPr>
        <p:spPr bwMode="auto">
          <a:xfrm>
            <a:off x="6061075" y="4894263"/>
            <a:ext cx="19050" cy="23812"/>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5544" name="Oval 120"/>
          <p:cNvSpPr>
            <a:spLocks noChangeArrowheads="1"/>
          </p:cNvSpPr>
          <p:nvPr/>
        </p:nvSpPr>
        <p:spPr bwMode="auto">
          <a:xfrm>
            <a:off x="6061075" y="4994275"/>
            <a:ext cx="19050" cy="25400"/>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5545" name="Oval 121"/>
          <p:cNvSpPr>
            <a:spLocks noChangeArrowheads="1"/>
          </p:cNvSpPr>
          <p:nvPr/>
        </p:nvSpPr>
        <p:spPr bwMode="auto">
          <a:xfrm>
            <a:off x="6492875" y="3890963"/>
            <a:ext cx="22225" cy="25400"/>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5546" name="Oval 122"/>
          <p:cNvSpPr>
            <a:spLocks noChangeArrowheads="1"/>
          </p:cNvSpPr>
          <p:nvPr/>
        </p:nvSpPr>
        <p:spPr bwMode="auto">
          <a:xfrm>
            <a:off x="6492875" y="3990975"/>
            <a:ext cx="22225" cy="25400"/>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5547" name="Oval 123"/>
          <p:cNvSpPr>
            <a:spLocks noChangeArrowheads="1"/>
          </p:cNvSpPr>
          <p:nvPr/>
        </p:nvSpPr>
        <p:spPr bwMode="auto">
          <a:xfrm>
            <a:off x="6492875" y="4094163"/>
            <a:ext cx="22225" cy="22225"/>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5548" name="Oval 124"/>
          <p:cNvSpPr>
            <a:spLocks noChangeArrowheads="1"/>
          </p:cNvSpPr>
          <p:nvPr/>
        </p:nvSpPr>
        <p:spPr bwMode="auto">
          <a:xfrm>
            <a:off x="6492875" y="4194175"/>
            <a:ext cx="22225" cy="22225"/>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5549" name="Oval 125"/>
          <p:cNvSpPr>
            <a:spLocks noChangeArrowheads="1"/>
          </p:cNvSpPr>
          <p:nvPr/>
        </p:nvSpPr>
        <p:spPr bwMode="auto">
          <a:xfrm>
            <a:off x="6492875" y="4294188"/>
            <a:ext cx="22225" cy="22225"/>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5550" name="Oval 126"/>
          <p:cNvSpPr>
            <a:spLocks noChangeArrowheads="1"/>
          </p:cNvSpPr>
          <p:nvPr/>
        </p:nvSpPr>
        <p:spPr bwMode="auto">
          <a:xfrm>
            <a:off x="6492875" y="4392613"/>
            <a:ext cx="22225" cy="25400"/>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5551" name="Oval 127"/>
          <p:cNvSpPr>
            <a:spLocks noChangeArrowheads="1"/>
          </p:cNvSpPr>
          <p:nvPr/>
        </p:nvSpPr>
        <p:spPr bwMode="auto">
          <a:xfrm>
            <a:off x="6492875" y="4492625"/>
            <a:ext cx="22225" cy="25400"/>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5552" name="Oval 128"/>
          <p:cNvSpPr>
            <a:spLocks noChangeArrowheads="1"/>
          </p:cNvSpPr>
          <p:nvPr/>
        </p:nvSpPr>
        <p:spPr bwMode="auto">
          <a:xfrm>
            <a:off x="6492875" y="4592638"/>
            <a:ext cx="22225" cy="25400"/>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5553" name="Oval 129"/>
          <p:cNvSpPr>
            <a:spLocks noChangeArrowheads="1"/>
          </p:cNvSpPr>
          <p:nvPr/>
        </p:nvSpPr>
        <p:spPr bwMode="auto">
          <a:xfrm>
            <a:off x="6492875" y="4695825"/>
            <a:ext cx="22225" cy="22225"/>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5554" name="Oval 130"/>
          <p:cNvSpPr>
            <a:spLocks noChangeArrowheads="1"/>
          </p:cNvSpPr>
          <p:nvPr/>
        </p:nvSpPr>
        <p:spPr bwMode="auto">
          <a:xfrm>
            <a:off x="6492875" y="4795838"/>
            <a:ext cx="22225" cy="22225"/>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5555" name="Oval 131"/>
          <p:cNvSpPr>
            <a:spLocks noChangeArrowheads="1"/>
          </p:cNvSpPr>
          <p:nvPr/>
        </p:nvSpPr>
        <p:spPr bwMode="auto">
          <a:xfrm>
            <a:off x="6492875" y="4894263"/>
            <a:ext cx="22225" cy="23812"/>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5556" name="Oval 132"/>
          <p:cNvSpPr>
            <a:spLocks noChangeArrowheads="1"/>
          </p:cNvSpPr>
          <p:nvPr/>
        </p:nvSpPr>
        <p:spPr bwMode="auto">
          <a:xfrm>
            <a:off x="6492875" y="4994275"/>
            <a:ext cx="22225" cy="25400"/>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5557" name="Oval 133"/>
          <p:cNvSpPr>
            <a:spLocks noChangeArrowheads="1"/>
          </p:cNvSpPr>
          <p:nvPr/>
        </p:nvSpPr>
        <p:spPr bwMode="auto">
          <a:xfrm>
            <a:off x="1738313" y="4268788"/>
            <a:ext cx="19050" cy="25400"/>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5558" name="Oval 134"/>
          <p:cNvSpPr>
            <a:spLocks noChangeArrowheads="1"/>
          </p:cNvSpPr>
          <p:nvPr/>
        </p:nvSpPr>
        <p:spPr bwMode="auto">
          <a:xfrm>
            <a:off x="1738313" y="4370388"/>
            <a:ext cx="19050" cy="22225"/>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5559" name="Oval 135"/>
          <p:cNvSpPr>
            <a:spLocks noChangeArrowheads="1"/>
          </p:cNvSpPr>
          <p:nvPr/>
        </p:nvSpPr>
        <p:spPr bwMode="auto">
          <a:xfrm>
            <a:off x="1738313" y="4475163"/>
            <a:ext cx="19050" cy="25400"/>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5560" name="Oval 136"/>
          <p:cNvSpPr>
            <a:spLocks noChangeArrowheads="1"/>
          </p:cNvSpPr>
          <p:nvPr/>
        </p:nvSpPr>
        <p:spPr bwMode="auto">
          <a:xfrm>
            <a:off x="1738313" y="4583113"/>
            <a:ext cx="19050" cy="22225"/>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5561" name="Oval 137"/>
          <p:cNvSpPr>
            <a:spLocks noChangeArrowheads="1"/>
          </p:cNvSpPr>
          <p:nvPr/>
        </p:nvSpPr>
        <p:spPr bwMode="auto">
          <a:xfrm>
            <a:off x="1738313" y="4687888"/>
            <a:ext cx="19050" cy="25400"/>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5562" name="Oval 138"/>
          <p:cNvSpPr>
            <a:spLocks noChangeArrowheads="1"/>
          </p:cNvSpPr>
          <p:nvPr/>
        </p:nvSpPr>
        <p:spPr bwMode="auto">
          <a:xfrm>
            <a:off x="1738313" y="4787900"/>
            <a:ext cx="19050" cy="25400"/>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5563" name="Oval 139"/>
          <p:cNvSpPr>
            <a:spLocks noChangeArrowheads="1"/>
          </p:cNvSpPr>
          <p:nvPr/>
        </p:nvSpPr>
        <p:spPr bwMode="auto">
          <a:xfrm>
            <a:off x="1738313" y="4894263"/>
            <a:ext cx="19050" cy="23812"/>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5564" name="Oval 140"/>
          <p:cNvSpPr>
            <a:spLocks noChangeArrowheads="1"/>
          </p:cNvSpPr>
          <p:nvPr/>
        </p:nvSpPr>
        <p:spPr bwMode="auto">
          <a:xfrm>
            <a:off x="1738313" y="5000625"/>
            <a:ext cx="19050" cy="23813"/>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5565" name="Rectangle 141"/>
          <p:cNvSpPr>
            <a:spLocks noChangeArrowheads="1"/>
          </p:cNvSpPr>
          <p:nvPr/>
        </p:nvSpPr>
        <p:spPr bwMode="auto">
          <a:xfrm>
            <a:off x="6608763" y="5486400"/>
            <a:ext cx="2535237"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nSpc>
                <a:spcPct val="100000"/>
              </a:lnSpc>
              <a:spcBef>
                <a:spcPct val="0"/>
              </a:spcBef>
              <a:buClrTx/>
              <a:buSzTx/>
              <a:buFontTx/>
              <a:buNone/>
            </a:pPr>
            <a:r>
              <a:rPr lang="en-US" sz="1400">
                <a:solidFill>
                  <a:srgbClr val="000000"/>
                </a:solidFill>
                <a:latin typeface="Myriad Pro" pitchFamily="34" charset="0"/>
                <a:cs typeface="Arial" pitchFamily="34" charset="0"/>
              </a:rPr>
              <a:t>Quantity of pork (millions of tons)</a:t>
            </a:r>
            <a:endParaRPr lang="en-US" sz="1400">
              <a:cs typeface="Arial" pitchFamily="34" charset="0"/>
            </a:endParaRPr>
          </a:p>
        </p:txBody>
      </p:sp>
      <p:sp>
        <p:nvSpPr>
          <p:cNvPr id="615566" name="Rectangle 142"/>
          <p:cNvSpPr>
            <a:spLocks noChangeArrowheads="1"/>
          </p:cNvSpPr>
          <p:nvPr/>
        </p:nvSpPr>
        <p:spPr bwMode="auto">
          <a:xfrm>
            <a:off x="4724400" y="1447800"/>
            <a:ext cx="1393825"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nSpc>
                <a:spcPct val="100000"/>
              </a:lnSpc>
              <a:spcBef>
                <a:spcPct val="0"/>
              </a:spcBef>
              <a:buClrTx/>
              <a:buSzTx/>
              <a:buFontTx/>
              <a:buNone/>
            </a:pPr>
            <a:r>
              <a:rPr lang="en-US" sz="1400">
                <a:solidFill>
                  <a:srgbClr val="000000"/>
                </a:solidFill>
                <a:latin typeface="Myriad Pro" pitchFamily="34" charset="0"/>
                <a:cs typeface="Arial" pitchFamily="34" charset="0"/>
              </a:rPr>
              <a:t>Quantity of aircraft</a:t>
            </a:r>
            <a:endParaRPr lang="en-US" sz="1400">
              <a:cs typeface="Arial" pitchFamily="34" charset="0"/>
            </a:endParaRPr>
          </a:p>
        </p:txBody>
      </p:sp>
      <p:sp>
        <p:nvSpPr>
          <p:cNvPr id="615567" name="Rectangle 143"/>
          <p:cNvSpPr>
            <a:spLocks noChangeArrowheads="1"/>
          </p:cNvSpPr>
          <p:nvPr/>
        </p:nvSpPr>
        <p:spPr bwMode="auto">
          <a:xfrm>
            <a:off x="4876800" y="1066800"/>
            <a:ext cx="3587750"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nSpc>
                <a:spcPct val="100000"/>
              </a:lnSpc>
              <a:spcBef>
                <a:spcPct val="0"/>
              </a:spcBef>
              <a:buClrTx/>
              <a:buSzTx/>
              <a:buFontTx/>
              <a:buNone/>
            </a:pPr>
            <a:r>
              <a:rPr lang="en-US" sz="1400">
                <a:solidFill>
                  <a:srgbClr val="000000"/>
                </a:solidFill>
                <a:latin typeface="Myriad Pro" pitchFamily="34" charset="0"/>
                <a:cs typeface="Arial" pitchFamily="34" charset="0"/>
              </a:rPr>
              <a:t>(b) </a:t>
            </a:r>
            <a:r>
              <a:rPr lang="en-US" sz="1400" b="1">
                <a:solidFill>
                  <a:srgbClr val="000000"/>
                </a:solidFill>
                <a:latin typeface="Myriad Pro" pitchFamily="34" charset="0"/>
                <a:cs typeface="Arial" pitchFamily="34" charset="0"/>
              </a:rPr>
              <a:t>Canadian Production Possibilities Frontier</a:t>
            </a:r>
            <a:endParaRPr lang="en-US" sz="1400" b="1">
              <a:cs typeface="Arial" pitchFamily="34" charset="0"/>
            </a:endParaRPr>
          </a:p>
        </p:txBody>
      </p:sp>
      <p:sp>
        <p:nvSpPr>
          <p:cNvPr id="615568" name="Rectangle 144"/>
          <p:cNvSpPr>
            <a:spLocks noChangeArrowheads="1"/>
          </p:cNvSpPr>
          <p:nvPr/>
        </p:nvSpPr>
        <p:spPr bwMode="auto">
          <a:xfrm>
            <a:off x="1143000" y="2590800"/>
            <a:ext cx="1528763" cy="425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nSpc>
                <a:spcPct val="100000"/>
              </a:lnSpc>
              <a:spcBef>
                <a:spcPct val="0"/>
              </a:spcBef>
              <a:buClrTx/>
              <a:buSzTx/>
              <a:buFontTx/>
              <a:buNone/>
            </a:pPr>
            <a:r>
              <a:rPr lang="en-US" sz="1400">
                <a:solidFill>
                  <a:srgbClr val="000000"/>
                </a:solidFill>
                <a:latin typeface="Myriad Pro" pitchFamily="34" charset="0"/>
                <a:cs typeface="Arial" pitchFamily="34" charset="0"/>
              </a:rPr>
              <a:t>U.S. consumption without trade</a:t>
            </a:r>
            <a:endParaRPr lang="en-US" sz="1400">
              <a:cs typeface="Arial" pitchFamily="34" charset="0"/>
            </a:endParaRPr>
          </a:p>
        </p:txBody>
      </p:sp>
      <p:sp>
        <p:nvSpPr>
          <p:cNvPr id="615569" name="Rectangle 145"/>
          <p:cNvSpPr>
            <a:spLocks noChangeArrowheads="1"/>
          </p:cNvSpPr>
          <p:nvPr/>
        </p:nvSpPr>
        <p:spPr bwMode="auto">
          <a:xfrm>
            <a:off x="2895600" y="2971800"/>
            <a:ext cx="1528763" cy="425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nSpc>
                <a:spcPct val="100000"/>
              </a:lnSpc>
              <a:spcBef>
                <a:spcPct val="0"/>
              </a:spcBef>
              <a:buClrTx/>
              <a:buSzTx/>
              <a:buFontTx/>
              <a:buNone/>
            </a:pPr>
            <a:r>
              <a:rPr lang="en-US" sz="1400">
                <a:solidFill>
                  <a:srgbClr val="000000"/>
                </a:solidFill>
                <a:latin typeface="Myriad Pro" pitchFamily="34" charset="0"/>
                <a:cs typeface="Arial" pitchFamily="34" charset="0"/>
              </a:rPr>
              <a:t>U.S. consumption with trade</a:t>
            </a:r>
            <a:endParaRPr lang="en-US" sz="1400">
              <a:cs typeface="Arial" pitchFamily="34" charset="0"/>
            </a:endParaRPr>
          </a:p>
        </p:txBody>
      </p:sp>
      <p:sp>
        <p:nvSpPr>
          <p:cNvPr id="615570" name="Rectangle 146"/>
          <p:cNvSpPr>
            <a:spLocks noChangeArrowheads="1"/>
          </p:cNvSpPr>
          <p:nvPr/>
        </p:nvSpPr>
        <p:spPr bwMode="auto">
          <a:xfrm>
            <a:off x="3200400" y="4038600"/>
            <a:ext cx="1066800" cy="638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nSpc>
                <a:spcPct val="100000"/>
              </a:lnSpc>
              <a:spcBef>
                <a:spcPct val="0"/>
              </a:spcBef>
              <a:buClrTx/>
              <a:buSzTx/>
              <a:buFontTx/>
              <a:buNone/>
            </a:pPr>
            <a:r>
              <a:rPr lang="en-US" sz="1400">
                <a:solidFill>
                  <a:srgbClr val="000000"/>
                </a:solidFill>
                <a:latin typeface="Myriad Pro" pitchFamily="34" charset="0"/>
                <a:cs typeface="Arial" pitchFamily="34" charset="0"/>
              </a:rPr>
              <a:t>U.S. production with trade</a:t>
            </a:r>
            <a:endParaRPr lang="en-US" sz="1400">
              <a:cs typeface="Arial" pitchFamily="34" charset="0"/>
            </a:endParaRPr>
          </a:p>
        </p:txBody>
      </p:sp>
      <p:sp>
        <p:nvSpPr>
          <p:cNvPr id="615571" name="Rectangle 147"/>
          <p:cNvSpPr>
            <a:spLocks noChangeArrowheads="1"/>
          </p:cNvSpPr>
          <p:nvPr/>
        </p:nvSpPr>
        <p:spPr bwMode="auto">
          <a:xfrm>
            <a:off x="6096000" y="2133600"/>
            <a:ext cx="1905000" cy="425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nSpc>
                <a:spcPct val="100000"/>
              </a:lnSpc>
              <a:spcBef>
                <a:spcPct val="0"/>
              </a:spcBef>
              <a:buClrTx/>
              <a:buSzTx/>
              <a:buFontTx/>
              <a:buNone/>
            </a:pPr>
            <a:r>
              <a:rPr lang="en-US" sz="1400">
                <a:solidFill>
                  <a:srgbClr val="000000"/>
                </a:solidFill>
                <a:latin typeface="Myriad Pro" pitchFamily="34" charset="0"/>
                <a:cs typeface="Arial" pitchFamily="34" charset="0"/>
              </a:rPr>
              <a:t>Canadian production with trade</a:t>
            </a:r>
            <a:endParaRPr lang="en-US" sz="1400">
              <a:cs typeface="Arial" pitchFamily="34" charset="0"/>
            </a:endParaRPr>
          </a:p>
        </p:txBody>
      </p:sp>
      <p:sp>
        <p:nvSpPr>
          <p:cNvPr id="615572" name="Rectangle 148"/>
          <p:cNvSpPr>
            <a:spLocks noChangeArrowheads="1"/>
          </p:cNvSpPr>
          <p:nvPr/>
        </p:nvSpPr>
        <p:spPr bwMode="auto">
          <a:xfrm>
            <a:off x="7239000" y="3962400"/>
            <a:ext cx="1219200" cy="638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nSpc>
                <a:spcPct val="100000"/>
              </a:lnSpc>
              <a:spcBef>
                <a:spcPct val="0"/>
              </a:spcBef>
              <a:buClrTx/>
              <a:buSzTx/>
              <a:buFontTx/>
              <a:buNone/>
            </a:pPr>
            <a:r>
              <a:rPr lang="en-US" sz="1400">
                <a:solidFill>
                  <a:srgbClr val="000000"/>
                </a:solidFill>
                <a:latin typeface="Myriad Pro" pitchFamily="34" charset="0"/>
                <a:cs typeface="Arial" pitchFamily="34" charset="0"/>
              </a:rPr>
              <a:t>Canadian consumption with trade</a:t>
            </a:r>
            <a:endParaRPr lang="en-US" sz="1400">
              <a:cs typeface="Arial" pitchFamily="34" charset="0"/>
            </a:endParaRPr>
          </a:p>
        </p:txBody>
      </p:sp>
      <p:sp>
        <p:nvSpPr>
          <p:cNvPr id="615573" name="Rectangle 149"/>
          <p:cNvSpPr>
            <a:spLocks noChangeArrowheads="1"/>
          </p:cNvSpPr>
          <p:nvPr/>
        </p:nvSpPr>
        <p:spPr bwMode="auto">
          <a:xfrm>
            <a:off x="6781800" y="2895600"/>
            <a:ext cx="1219200" cy="638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nSpc>
                <a:spcPct val="100000"/>
              </a:lnSpc>
              <a:spcBef>
                <a:spcPct val="0"/>
              </a:spcBef>
              <a:buClrTx/>
              <a:buSzTx/>
              <a:buFontTx/>
              <a:buNone/>
            </a:pPr>
            <a:r>
              <a:rPr lang="en-US" sz="1400">
                <a:solidFill>
                  <a:srgbClr val="000000"/>
                </a:solidFill>
                <a:latin typeface="Myriad Pro" pitchFamily="34" charset="0"/>
                <a:cs typeface="Arial" pitchFamily="34" charset="0"/>
              </a:rPr>
              <a:t>Canadian consumption without trade</a:t>
            </a:r>
            <a:endParaRPr lang="en-US" sz="1400">
              <a:cs typeface="Arial" pitchFamily="34" charset="0"/>
            </a:endParaRPr>
          </a:p>
        </p:txBody>
      </p:sp>
    </p:spTree>
    <p:extLst>
      <p:ext uri="{BB962C8B-B14F-4D97-AF65-F5344CB8AC3E}">
        <p14:creationId xmlns:p14="http://schemas.microsoft.com/office/powerpoint/2010/main" val="427385738"/>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7474" name="Rectangle 2"/>
          <p:cNvSpPr>
            <a:spLocks noGrp="1" noRot="1" noChangeArrowheads="1"/>
          </p:cNvSpPr>
          <p:nvPr>
            <p:ph type="title"/>
          </p:nvPr>
        </p:nvSpPr>
        <p:spPr>
          <a:xfrm>
            <a:off x="395536" y="620688"/>
            <a:ext cx="8229600" cy="1066800"/>
          </a:xfrm>
        </p:spPr>
        <p:txBody>
          <a:bodyPr/>
          <a:lstStyle/>
          <a:p>
            <a:pPr algn="l"/>
            <a:r>
              <a:rPr lang="en-US" sz="2800" dirty="0" smtClean="0"/>
              <a:t>Comparative Advantage and International Trade</a:t>
            </a:r>
          </a:p>
        </p:txBody>
      </p:sp>
      <p:sp>
        <p:nvSpPr>
          <p:cNvPr id="617475" name="Rectangle 3"/>
          <p:cNvSpPr>
            <a:spLocks noGrp="1" noChangeArrowheads="1"/>
          </p:cNvSpPr>
          <p:nvPr>
            <p:ph idx="1"/>
          </p:nvPr>
        </p:nvSpPr>
        <p:spPr>
          <a:xfrm>
            <a:off x="467544" y="1844824"/>
            <a:ext cx="8229600" cy="4325112"/>
          </a:xfrm>
        </p:spPr>
        <p:txBody>
          <a:bodyPr>
            <a:normAutofit/>
          </a:bodyPr>
          <a:lstStyle/>
          <a:p>
            <a:pPr marL="349250" indent="-342900"/>
            <a:r>
              <a:rPr lang="en-US" sz="2400" dirty="0">
                <a:latin typeface="+mj-lt"/>
              </a:rPr>
              <a:t>T</a:t>
            </a:r>
            <a:r>
              <a:rPr lang="en-US" sz="2400" dirty="0" smtClean="0">
                <a:latin typeface="+mj-lt"/>
              </a:rPr>
              <a:t>he US and Canada can both achieve mutual gains from trade</a:t>
            </a:r>
          </a:p>
          <a:p>
            <a:pPr marL="6350" indent="334963"/>
            <a:endParaRPr lang="en-US" sz="2400" dirty="0" smtClean="0">
              <a:latin typeface="+mj-lt"/>
            </a:endParaRPr>
          </a:p>
          <a:p>
            <a:pPr marL="349250" indent="-342900"/>
            <a:r>
              <a:rPr lang="en-US" sz="2400" dirty="0" smtClean="0">
                <a:latin typeface="+mj-lt"/>
              </a:rPr>
              <a:t>If the US concentrates on </a:t>
            </a:r>
            <a:r>
              <a:rPr lang="en-US" sz="2400" i="1" dirty="0" smtClean="0">
                <a:latin typeface="+mj-lt"/>
              </a:rPr>
              <a:t>producing pork</a:t>
            </a:r>
            <a:r>
              <a:rPr lang="en-US" sz="2400" dirty="0" smtClean="0">
                <a:latin typeface="+mj-lt"/>
              </a:rPr>
              <a:t> and ships some of its output to Canada, while Canada concentrates on </a:t>
            </a:r>
            <a:r>
              <a:rPr lang="en-US" sz="2400" i="1" dirty="0" smtClean="0">
                <a:latin typeface="+mj-lt"/>
              </a:rPr>
              <a:t>aircraft and ships</a:t>
            </a:r>
            <a:r>
              <a:rPr lang="en-US" sz="2400" dirty="0" smtClean="0">
                <a:latin typeface="+mj-lt"/>
              </a:rPr>
              <a:t> some of its output to the US, both countries can consume more than if they insisted on being self-sufficient</a:t>
            </a:r>
          </a:p>
        </p:txBody>
      </p:sp>
    </p:spTree>
    <p:extLst>
      <p:ext uri="{BB962C8B-B14F-4D97-AF65-F5344CB8AC3E}">
        <p14:creationId xmlns:p14="http://schemas.microsoft.com/office/powerpoint/2010/main" val="106122074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9522" name="Rectangle 2"/>
          <p:cNvSpPr>
            <a:spLocks noGrp="1" noRot="1" noChangeArrowheads="1"/>
          </p:cNvSpPr>
          <p:nvPr>
            <p:ph type="title"/>
          </p:nvPr>
        </p:nvSpPr>
        <p:spPr>
          <a:xfrm>
            <a:off x="395536" y="764704"/>
            <a:ext cx="8229600" cy="1066800"/>
          </a:xfrm>
        </p:spPr>
        <p:txBody>
          <a:bodyPr/>
          <a:lstStyle/>
          <a:p>
            <a:pPr algn="l"/>
            <a:r>
              <a:rPr lang="en-US" sz="3200" dirty="0" smtClean="0"/>
              <a:t>Transactions: The Circular-Flow Diagram</a:t>
            </a:r>
            <a:endParaRPr lang="en-US" sz="3200" b="0" dirty="0" smtClean="0"/>
          </a:p>
        </p:txBody>
      </p:sp>
      <p:sp>
        <p:nvSpPr>
          <p:cNvPr id="619523" name="Rectangle 3"/>
          <p:cNvSpPr>
            <a:spLocks noGrp="1" noChangeArrowheads="1"/>
          </p:cNvSpPr>
          <p:nvPr>
            <p:ph idx="1"/>
          </p:nvPr>
        </p:nvSpPr>
        <p:spPr>
          <a:xfrm>
            <a:off x="467544" y="1844824"/>
            <a:ext cx="8229600" cy="4325112"/>
          </a:xfrm>
        </p:spPr>
        <p:txBody>
          <a:bodyPr>
            <a:normAutofit/>
          </a:bodyPr>
          <a:lstStyle/>
          <a:p>
            <a:pPr marL="342900" indent="-342900"/>
            <a:r>
              <a:rPr lang="en-US" sz="2400" dirty="0" smtClean="0">
                <a:latin typeface="+mj-lt"/>
              </a:rPr>
              <a:t>Trade takes the form of </a:t>
            </a:r>
            <a:r>
              <a:rPr lang="en-US" sz="2400" b="1" dirty="0" smtClean="0">
                <a:latin typeface="+mj-lt"/>
              </a:rPr>
              <a:t>barter </a:t>
            </a:r>
            <a:r>
              <a:rPr lang="en-US" sz="2400" dirty="0" smtClean="0">
                <a:latin typeface="+mj-lt"/>
              </a:rPr>
              <a:t>when people directly exchange goods or services that they have for goods or services that they want</a:t>
            </a:r>
          </a:p>
          <a:p>
            <a:pPr marL="6350" indent="-6350"/>
            <a:endParaRPr lang="en-US" sz="2400" dirty="0" smtClean="0">
              <a:latin typeface="+mj-lt"/>
            </a:endParaRPr>
          </a:p>
          <a:p>
            <a:pPr marL="342900" indent="-342900"/>
            <a:r>
              <a:rPr lang="en-US" sz="2400" dirty="0" smtClean="0">
                <a:latin typeface="+mj-lt"/>
              </a:rPr>
              <a:t>The </a:t>
            </a:r>
            <a:r>
              <a:rPr lang="en-US" sz="2400" b="1" dirty="0" smtClean="0">
                <a:latin typeface="+mj-lt"/>
              </a:rPr>
              <a:t>circular-flow diagram </a:t>
            </a:r>
            <a:r>
              <a:rPr lang="en-US" sz="2400" dirty="0" smtClean="0">
                <a:latin typeface="+mj-lt"/>
              </a:rPr>
              <a:t>is a model that represents the transactions in an economy by flows around a circle</a:t>
            </a:r>
          </a:p>
          <a:p>
            <a:pPr marL="6350" indent="-6350"/>
            <a:endParaRPr lang="en-US" sz="2400" dirty="0" smtClean="0">
              <a:latin typeface="+mj-lt"/>
            </a:endParaRPr>
          </a:p>
          <a:p>
            <a:pPr marL="6350" indent="-6350"/>
            <a:endParaRPr lang="en-US" sz="2400" dirty="0" smtClean="0">
              <a:latin typeface="+mj-lt"/>
            </a:endParaRPr>
          </a:p>
        </p:txBody>
      </p:sp>
    </p:spTree>
    <p:extLst>
      <p:ext uri="{BB962C8B-B14F-4D97-AF65-F5344CB8AC3E}">
        <p14:creationId xmlns:p14="http://schemas.microsoft.com/office/powerpoint/2010/main" val="141315683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0551" name="Rectangle 7"/>
          <p:cNvSpPr>
            <a:spLocks noGrp="1" noRot="1" noChangeArrowheads="1"/>
          </p:cNvSpPr>
          <p:nvPr>
            <p:ph type="title"/>
          </p:nvPr>
        </p:nvSpPr>
        <p:spPr>
          <a:xfrm>
            <a:off x="453231" y="303213"/>
            <a:ext cx="8001000" cy="609600"/>
          </a:xfrm>
        </p:spPr>
        <p:txBody>
          <a:bodyPr>
            <a:normAutofit fontScale="90000"/>
          </a:bodyPr>
          <a:lstStyle/>
          <a:p>
            <a:r>
              <a:rPr lang="en-US" dirty="0" smtClean="0"/>
              <a:t>The Circular-Flow Diagram</a:t>
            </a:r>
            <a:endParaRPr lang="en-US" b="0" dirty="0" smtClean="0"/>
          </a:p>
        </p:txBody>
      </p:sp>
      <p:sp>
        <p:nvSpPr>
          <p:cNvPr id="620552" name="Freeform 8"/>
          <p:cNvSpPr>
            <a:spLocks/>
          </p:cNvSpPr>
          <p:nvPr/>
        </p:nvSpPr>
        <p:spPr bwMode="auto">
          <a:xfrm>
            <a:off x="5497513" y="1155700"/>
            <a:ext cx="1985962" cy="1766888"/>
          </a:xfrm>
          <a:custGeom>
            <a:avLst/>
            <a:gdLst>
              <a:gd name="T0" fmla="*/ 0 w 328"/>
              <a:gd name="T1" fmla="*/ 0 h 291"/>
              <a:gd name="T2" fmla="*/ 218 w 328"/>
              <a:gd name="T3" fmla="*/ 0 h 291"/>
              <a:gd name="T4" fmla="*/ 328 w 328"/>
              <a:gd name="T5" fmla="*/ 110 h 291"/>
              <a:gd name="T6" fmla="*/ 328 w 328"/>
              <a:gd name="T7" fmla="*/ 291 h 291"/>
            </a:gdLst>
            <a:ahLst/>
            <a:cxnLst>
              <a:cxn ang="0">
                <a:pos x="T0" y="T1"/>
              </a:cxn>
              <a:cxn ang="0">
                <a:pos x="T2" y="T3"/>
              </a:cxn>
              <a:cxn ang="0">
                <a:pos x="T4" y="T5"/>
              </a:cxn>
              <a:cxn ang="0">
                <a:pos x="T6" y="T7"/>
              </a:cxn>
            </a:cxnLst>
            <a:rect l="0" t="0" r="r" b="b"/>
            <a:pathLst>
              <a:path w="328" h="291">
                <a:moveTo>
                  <a:pt x="0" y="0"/>
                </a:moveTo>
                <a:cubicBezTo>
                  <a:pt x="218" y="0"/>
                  <a:pt x="218" y="0"/>
                  <a:pt x="218" y="0"/>
                </a:cubicBezTo>
                <a:cubicBezTo>
                  <a:pt x="279" y="0"/>
                  <a:pt x="328" y="49"/>
                  <a:pt x="328" y="110"/>
                </a:cubicBezTo>
                <a:cubicBezTo>
                  <a:pt x="328" y="291"/>
                  <a:pt x="328" y="291"/>
                  <a:pt x="328" y="291"/>
                </a:cubicBezTo>
              </a:path>
            </a:pathLst>
          </a:custGeom>
          <a:noFill/>
          <a:ln w="90488" cap="flat">
            <a:solidFill>
              <a:srgbClr val="00B5AD"/>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th-TH"/>
          </a:p>
        </p:txBody>
      </p:sp>
      <p:sp>
        <p:nvSpPr>
          <p:cNvPr id="620553" name="Freeform 9"/>
          <p:cNvSpPr>
            <a:spLocks/>
          </p:cNvSpPr>
          <p:nvPr/>
        </p:nvSpPr>
        <p:spPr bwMode="auto">
          <a:xfrm>
            <a:off x="5314950" y="949325"/>
            <a:ext cx="249238" cy="406400"/>
          </a:xfrm>
          <a:custGeom>
            <a:avLst/>
            <a:gdLst>
              <a:gd name="T0" fmla="*/ 29 w 41"/>
              <a:gd name="T1" fmla="*/ 34 h 67"/>
              <a:gd name="T2" fmla="*/ 41 w 41"/>
              <a:gd name="T3" fmla="*/ 67 h 67"/>
              <a:gd name="T4" fmla="*/ 0 w 41"/>
              <a:gd name="T5" fmla="*/ 34 h 67"/>
              <a:gd name="T6" fmla="*/ 41 w 41"/>
              <a:gd name="T7" fmla="*/ 0 h 67"/>
              <a:gd name="T8" fmla="*/ 29 w 41"/>
              <a:gd name="T9" fmla="*/ 34 h 67"/>
            </a:gdLst>
            <a:ahLst/>
            <a:cxnLst>
              <a:cxn ang="0">
                <a:pos x="T0" y="T1"/>
              </a:cxn>
              <a:cxn ang="0">
                <a:pos x="T2" y="T3"/>
              </a:cxn>
              <a:cxn ang="0">
                <a:pos x="T4" y="T5"/>
              </a:cxn>
              <a:cxn ang="0">
                <a:pos x="T6" y="T7"/>
              </a:cxn>
              <a:cxn ang="0">
                <a:pos x="T8" y="T9"/>
              </a:cxn>
            </a:cxnLst>
            <a:rect l="0" t="0" r="r" b="b"/>
            <a:pathLst>
              <a:path w="41" h="67">
                <a:moveTo>
                  <a:pt x="29" y="34"/>
                </a:moveTo>
                <a:cubicBezTo>
                  <a:pt x="37" y="41"/>
                  <a:pt x="40" y="57"/>
                  <a:pt x="41" y="67"/>
                </a:cubicBezTo>
                <a:cubicBezTo>
                  <a:pt x="30" y="53"/>
                  <a:pt x="16" y="41"/>
                  <a:pt x="0" y="34"/>
                </a:cubicBezTo>
                <a:cubicBezTo>
                  <a:pt x="16" y="27"/>
                  <a:pt x="30" y="14"/>
                  <a:pt x="41" y="0"/>
                </a:cubicBezTo>
                <a:cubicBezTo>
                  <a:pt x="40" y="11"/>
                  <a:pt x="37" y="25"/>
                  <a:pt x="29" y="34"/>
                </a:cubicBezTo>
                <a:close/>
              </a:path>
            </a:pathLst>
          </a:custGeom>
          <a:solidFill>
            <a:srgbClr val="00B5A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20554" name="Freeform 10"/>
          <p:cNvSpPr>
            <a:spLocks/>
          </p:cNvSpPr>
          <p:nvPr/>
        </p:nvSpPr>
        <p:spPr bwMode="auto">
          <a:xfrm>
            <a:off x="1431925" y="1155700"/>
            <a:ext cx="2270125" cy="1589088"/>
          </a:xfrm>
          <a:custGeom>
            <a:avLst/>
            <a:gdLst>
              <a:gd name="T0" fmla="*/ 0 w 375"/>
              <a:gd name="T1" fmla="*/ 262 h 262"/>
              <a:gd name="T2" fmla="*/ 0 w 375"/>
              <a:gd name="T3" fmla="*/ 110 h 262"/>
              <a:gd name="T4" fmla="*/ 110 w 375"/>
              <a:gd name="T5" fmla="*/ 0 h 262"/>
              <a:gd name="T6" fmla="*/ 375 w 375"/>
              <a:gd name="T7" fmla="*/ 0 h 262"/>
            </a:gdLst>
            <a:ahLst/>
            <a:cxnLst>
              <a:cxn ang="0">
                <a:pos x="T0" y="T1"/>
              </a:cxn>
              <a:cxn ang="0">
                <a:pos x="T2" y="T3"/>
              </a:cxn>
              <a:cxn ang="0">
                <a:pos x="T4" y="T5"/>
              </a:cxn>
              <a:cxn ang="0">
                <a:pos x="T6" y="T7"/>
              </a:cxn>
            </a:cxnLst>
            <a:rect l="0" t="0" r="r" b="b"/>
            <a:pathLst>
              <a:path w="375" h="262">
                <a:moveTo>
                  <a:pt x="0" y="262"/>
                </a:moveTo>
                <a:cubicBezTo>
                  <a:pt x="0" y="110"/>
                  <a:pt x="0" y="110"/>
                  <a:pt x="0" y="110"/>
                </a:cubicBezTo>
                <a:cubicBezTo>
                  <a:pt x="0" y="49"/>
                  <a:pt x="49" y="0"/>
                  <a:pt x="110" y="0"/>
                </a:cubicBezTo>
                <a:cubicBezTo>
                  <a:pt x="375" y="0"/>
                  <a:pt x="375" y="0"/>
                  <a:pt x="375" y="0"/>
                </a:cubicBezTo>
              </a:path>
            </a:pathLst>
          </a:custGeom>
          <a:noFill/>
          <a:ln w="90488" cap="flat">
            <a:solidFill>
              <a:srgbClr val="00B5AD"/>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th-TH"/>
          </a:p>
        </p:txBody>
      </p:sp>
      <p:sp>
        <p:nvSpPr>
          <p:cNvPr id="620555" name="Freeform 11"/>
          <p:cNvSpPr>
            <a:spLocks/>
          </p:cNvSpPr>
          <p:nvPr/>
        </p:nvSpPr>
        <p:spPr bwMode="auto">
          <a:xfrm>
            <a:off x="1223963" y="2647950"/>
            <a:ext cx="407987" cy="249238"/>
          </a:xfrm>
          <a:custGeom>
            <a:avLst/>
            <a:gdLst>
              <a:gd name="T0" fmla="*/ 34 w 67"/>
              <a:gd name="T1" fmla="*/ 12 h 41"/>
              <a:gd name="T2" fmla="*/ 67 w 67"/>
              <a:gd name="T3" fmla="*/ 0 h 41"/>
              <a:gd name="T4" fmla="*/ 34 w 67"/>
              <a:gd name="T5" fmla="*/ 41 h 41"/>
              <a:gd name="T6" fmla="*/ 0 w 67"/>
              <a:gd name="T7" fmla="*/ 0 h 41"/>
              <a:gd name="T8" fmla="*/ 34 w 67"/>
              <a:gd name="T9" fmla="*/ 12 h 41"/>
            </a:gdLst>
            <a:ahLst/>
            <a:cxnLst>
              <a:cxn ang="0">
                <a:pos x="T0" y="T1"/>
              </a:cxn>
              <a:cxn ang="0">
                <a:pos x="T2" y="T3"/>
              </a:cxn>
              <a:cxn ang="0">
                <a:pos x="T4" y="T5"/>
              </a:cxn>
              <a:cxn ang="0">
                <a:pos x="T6" y="T7"/>
              </a:cxn>
              <a:cxn ang="0">
                <a:pos x="T8" y="T9"/>
              </a:cxn>
            </a:cxnLst>
            <a:rect l="0" t="0" r="r" b="b"/>
            <a:pathLst>
              <a:path w="67" h="41">
                <a:moveTo>
                  <a:pt x="34" y="12"/>
                </a:moveTo>
                <a:cubicBezTo>
                  <a:pt x="41" y="4"/>
                  <a:pt x="57" y="0"/>
                  <a:pt x="67" y="0"/>
                </a:cubicBezTo>
                <a:cubicBezTo>
                  <a:pt x="53" y="11"/>
                  <a:pt x="41" y="24"/>
                  <a:pt x="34" y="41"/>
                </a:cubicBezTo>
                <a:cubicBezTo>
                  <a:pt x="27" y="24"/>
                  <a:pt x="14" y="11"/>
                  <a:pt x="0" y="0"/>
                </a:cubicBezTo>
                <a:cubicBezTo>
                  <a:pt x="12" y="1"/>
                  <a:pt x="25" y="4"/>
                  <a:pt x="34" y="12"/>
                </a:cubicBezTo>
                <a:close/>
              </a:path>
            </a:pathLst>
          </a:custGeom>
          <a:solidFill>
            <a:srgbClr val="00B5A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20556" name="Freeform 12"/>
          <p:cNvSpPr>
            <a:spLocks/>
          </p:cNvSpPr>
          <p:nvPr/>
        </p:nvSpPr>
        <p:spPr bwMode="auto">
          <a:xfrm>
            <a:off x="5254625" y="1714500"/>
            <a:ext cx="1738313" cy="1008063"/>
          </a:xfrm>
          <a:custGeom>
            <a:avLst/>
            <a:gdLst>
              <a:gd name="T0" fmla="*/ 287 w 287"/>
              <a:gd name="T1" fmla="*/ 166 h 166"/>
              <a:gd name="T2" fmla="*/ 287 w 287"/>
              <a:gd name="T3" fmla="*/ 110 h 166"/>
              <a:gd name="T4" fmla="*/ 177 w 287"/>
              <a:gd name="T5" fmla="*/ 0 h 166"/>
              <a:gd name="T6" fmla="*/ 0 w 287"/>
              <a:gd name="T7" fmla="*/ 0 h 166"/>
            </a:gdLst>
            <a:ahLst/>
            <a:cxnLst>
              <a:cxn ang="0">
                <a:pos x="T0" y="T1"/>
              </a:cxn>
              <a:cxn ang="0">
                <a:pos x="T2" y="T3"/>
              </a:cxn>
              <a:cxn ang="0">
                <a:pos x="T4" y="T5"/>
              </a:cxn>
              <a:cxn ang="0">
                <a:pos x="T6" y="T7"/>
              </a:cxn>
            </a:cxnLst>
            <a:rect l="0" t="0" r="r" b="b"/>
            <a:pathLst>
              <a:path w="287" h="166">
                <a:moveTo>
                  <a:pt x="287" y="166"/>
                </a:moveTo>
                <a:cubicBezTo>
                  <a:pt x="287" y="110"/>
                  <a:pt x="287" y="110"/>
                  <a:pt x="287" y="110"/>
                </a:cubicBezTo>
                <a:cubicBezTo>
                  <a:pt x="287" y="49"/>
                  <a:pt x="237" y="0"/>
                  <a:pt x="177" y="0"/>
                </a:cubicBezTo>
                <a:cubicBezTo>
                  <a:pt x="0" y="0"/>
                  <a:pt x="0" y="0"/>
                  <a:pt x="0" y="0"/>
                </a:cubicBezTo>
              </a:path>
            </a:pathLst>
          </a:custGeom>
          <a:noFill/>
          <a:ln w="90488" cap="flat">
            <a:solidFill>
              <a:srgbClr val="FFCD67"/>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th-TH"/>
          </a:p>
        </p:txBody>
      </p:sp>
      <p:sp>
        <p:nvSpPr>
          <p:cNvPr id="620557" name="Freeform 13"/>
          <p:cNvSpPr>
            <a:spLocks/>
          </p:cNvSpPr>
          <p:nvPr/>
        </p:nvSpPr>
        <p:spPr bwMode="auto">
          <a:xfrm>
            <a:off x="6788150" y="2647950"/>
            <a:ext cx="404813" cy="249238"/>
          </a:xfrm>
          <a:custGeom>
            <a:avLst/>
            <a:gdLst>
              <a:gd name="T0" fmla="*/ 34 w 67"/>
              <a:gd name="T1" fmla="*/ 12 h 41"/>
              <a:gd name="T2" fmla="*/ 0 w 67"/>
              <a:gd name="T3" fmla="*/ 0 h 41"/>
              <a:gd name="T4" fmla="*/ 34 w 67"/>
              <a:gd name="T5" fmla="*/ 41 h 41"/>
              <a:gd name="T6" fmla="*/ 67 w 67"/>
              <a:gd name="T7" fmla="*/ 0 h 41"/>
              <a:gd name="T8" fmla="*/ 34 w 67"/>
              <a:gd name="T9" fmla="*/ 12 h 41"/>
            </a:gdLst>
            <a:ahLst/>
            <a:cxnLst>
              <a:cxn ang="0">
                <a:pos x="T0" y="T1"/>
              </a:cxn>
              <a:cxn ang="0">
                <a:pos x="T2" y="T3"/>
              </a:cxn>
              <a:cxn ang="0">
                <a:pos x="T4" y="T5"/>
              </a:cxn>
              <a:cxn ang="0">
                <a:pos x="T6" y="T7"/>
              </a:cxn>
              <a:cxn ang="0">
                <a:pos x="T8" y="T9"/>
              </a:cxn>
            </a:cxnLst>
            <a:rect l="0" t="0" r="r" b="b"/>
            <a:pathLst>
              <a:path w="67" h="41">
                <a:moveTo>
                  <a:pt x="34" y="12"/>
                </a:moveTo>
                <a:cubicBezTo>
                  <a:pt x="26" y="4"/>
                  <a:pt x="11" y="0"/>
                  <a:pt x="0" y="0"/>
                </a:cubicBezTo>
                <a:cubicBezTo>
                  <a:pt x="15" y="11"/>
                  <a:pt x="27" y="24"/>
                  <a:pt x="34" y="41"/>
                </a:cubicBezTo>
                <a:cubicBezTo>
                  <a:pt x="41" y="24"/>
                  <a:pt x="54" y="11"/>
                  <a:pt x="67" y="0"/>
                </a:cubicBezTo>
                <a:cubicBezTo>
                  <a:pt x="56" y="1"/>
                  <a:pt x="42" y="4"/>
                  <a:pt x="34" y="12"/>
                </a:cubicBezTo>
                <a:close/>
              </a:path>
            </a:pathLst>
          </a:custGeom>
          <a:solidFill>
            <a:srgbClr val="FFCD6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20558" name="Freeform 14"/>
          <p:cNvSpPr>
            <a:spLocks/>
          </p:cNvSpPr>
          <p:nvPr/>
        </p:nvSpPr>
        <p:spPr bwMode="auto">
          <a:xfrm>
            <a:off x="1922463" y="4081463"/>
            <a:ext cx="1730375" cy="1087437"/>
          </a:xfrm>
          <a:custGeom>
            <a:avLst/>
            <a:gdLst>
              <a:gd name="T0" fmla="*/ 0 w 286"/>
              <a:gd name="T1" fmla="*/ 0 h 179"/>
              <a:gd name="T2" fmla="*/ 0 w 286"/>
              <a:gd name="T3" fmla="*/ 69 h 179"/>
              <a:gd name="T4" fmla="*/ 110 w 286"/>
              <a:gd name="T5" fmla="*/ 179 h 179"/>
              <a:gd name="T6" fmla="*/ 286 w 286"/>
              <a:gd name="T7" fmla="*/ 179 h 179"/>
            </a:gdLst>
            <a:ahLst/>
            <a:cxnLst>
              <a:cxn ang="0">
                <a:pos x="T0" y="T1"/>
              </a:cxn>
              <a:cxn ang="0">
                <a:pos x="T2" y="T3"/>
              </a:cxn>
              <a:cxn ang="0">
                <a:pos x="T4" y="T5"/>
              </a:cxn>
              <a:cxn ang="0">
                <a:pos x="T6" y="T7"/>
              </a:cxn>
            </a:cxnLst>
            <a:rect l="0" t="0" r="r" b="b"/>
            <a:pathLst>
              <a:path w="286" h="179">
                <a:moveTo>
                  <a:pt x="0" y="0"/>
                </a:moveTo>
                <a:cubicBezTo>
                  <a:pt x="0" y="69"/>
                  <a:pt x="0" y="69"/>
                  <a:pt x="0" y="69"/>
                </a:cubicBezTo>
                <a:cubicBezTo>
                  <a:pt x="0" y="130"/>
                  <a:pt x="50" y="179"/>
                  <a:pt x="110" y="179"/>
                </a:cubicBezTo>
                <a:cubicBezTo>
                  <a:pt x="286" y="179"/>
                  <a:pt x="286" y="179"/>
                  <a:pt x="286" y="179"/>
                </a:cubicBezTo>
              </a:path>
            </a:pathLst>
          </a:custGeom>
          <a:noFill/>
          <a:ln w="90488" cap="flat">
            <a:solidFill>
              <a:srgbClr val="FFCD67"/>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th-TH"/>
          </a:p>
        </p:txBody>
      </p:sp>
      <p:sp>
        <p:nvSpPr>
          <p:cNvPr id="620559" name="Freeform 15"/>
          <p:cNvSpPr>
            <a:spLocks/>
          </p:cNvSpPr>
          <p:nvPr/>
        </p:nvSpPr>
        <p:spPr bwMode="auto">
          <a:xfrm>
            <a:off x="1722438" y="3935413"/>
            <a:ext cx="404812" cy="249237"/>
          </a:xfrm>
          <a:custGeom>
            <a:avLst/>
            <a:gdLst>
              <a:gd name="T0" fmla="*/ 33 w 67"/>
              <a:gd name="T1" fmla="*/ 29 h 41"/>
              <a:gd name="T2" fmla="*/ 67 w 67"/>
              <a:gd name="T3" fmla="*/ 41 h 41"/>
              <a:gd name="T4" fmla="*/ 33 w 67"/>
              <a:gd name="T5" fmla="*/ 0 h 41"/>
              <a:gd name="T6" fmla="*/ 0 w 67"/>
              <a:gd name="T7" fmla="*/ 41 h 41"/>
              <a:gd name="T8" fmla="*/ 33 w 67"/>
              <a:gd name="T9" fmla="*/ 29 h 41"/>
            </a:gdLst>
            <a:ahLst/>
            <a:cxnLst>
              <a:cxn ang="0">
                <a:pos x="T0" y="T1"/>
              </a:cxn>
              <a:cxn ang="0">
                <a:pos x="T2" y="T3"/>
              </a:cxn>
              <a:cxn ang="0">
                <a:pos x="T4" y="T5"/>
              </a:cxn>
              <a:cxn ang="0">
                <a:pos x="T6" y="T7"/>
              </a:cxn>
              <a:cxn ang="0">
                <a:pos x="T8" y="T9"/>
              </a:cxn>
            </a:cxnLst>
            <a:rect l="0" t="0" r="r" b="b"/>
            <a:pathLst>
              <a:path w="67" h="41">
                <a:moveTo>
                  <a:pt x="33" y="29"/>
                </a:moveTo>
                <a:cubicBezTo>
                  <a:pt x="41" y="37"/>
                  <a:pt x="56" y="40"/>
                  <a:pt x="67" y="41"/>
                </a:cubicBezTo>
                <a:cubicBezTo>
                  <a:pt x="52" y="30"/>
                  <a:pt x="40" y="16"/>
                  <a:pt x="33" y="0"/>
                </a:cubicBezTo>
                <a:cubicBezTo>
                  <a:pt x="26" y="16"/>
                  <a:pt x="13" y="30"/>
                  <a:pt x="0" y="41"/>
                </a:cubicBezTo>
                <a:cubicBezTo>
                  <a:pt x="11" y="40"/>
                  <a:pt x="25" y="37"/>
                  <a:pt x="33" y="29"/>
                </a:cubicBezTo>
                <a:close/>
              </a:path>
            </a:pathLst>
          </a:custGeom>
          <a:solidFill>
            <a:srgbClr val="FFCD6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20560" name="Freeform 16"/>
          <p:cNvSpPr>
            <a:spLocks/>
          </p:cNvSpPr>
          <p:nvPr/>
        </p:nvSpPr>
        <p:spPr bwMode="auto">
          <a:xfrm>
            <a:off x="1431925" y="3911600"/>
            <a:ext cx="1993900" cy="1814513"/>
          </a:xfrm>
          <a:custGeom>
            <a:avLst/>
            <a:gdLst>
              <a:gd name="T0" fmla="*/ 329 w 329"/>
              <a:gd name="T1" fmla="*/ 299 h 299"/>
              <a:gd name="T2" fmla="*/ 110 w 329"/>
              <a:gd name="T3" fmla="*/ 299 h 299"/>
              <a:gd name="T4" fmla="*/ 0 w 329"/>
              <a:gd name="T5" fmla="*/ 189 h 299"/>
              <a:gd name="T6" fmla="*/ 0 w 329"/>
              <a:gd name="T7" fmla="*/ 0 h 299"/>
            </a:gdLst>
            <a:ahLst/>
            <a:cxnLst>
              <a:cxn ang="0">
                <a:pos x="T0" y="T1"/>
              </a:cxn>
              <a:cxn ang="0">
                <a:pos x="T2" y="T3"/>
              </a:cxn>
              <a:cxn ang="0">
                <a:pos x="T4" y="T5"/>
              </a:cxn>
              <a:cxn ang="0">
                <a:pos x="T6" y="T7"/>
              </a:cxn>
            </a:cxnLst>
            <a:rect l="0" t="0" r="r" b="b"/>
            <a:pathLst>
              <a:path w="329" h="299">
                <a:moveTo>
                  <a:pt x="329" y="299"/>
                </a:moveTo>
                <a:cubicBezTo>
                  <a:pt x="110" y="299"/>
                  <a:pt x="110" y="299"/>
                  <a:pt x="110" y="299"/>
                </a:cubicBezTo>
                <a:cubicBezTo>
                  <a:pt x="49" y="299"/>
                  <a:pt x="0" y="250"/>
                  <a:pt x="0" y="189"/>
                </a:cubicBezTo>
                <a:cubicBezTo>
                  <a:pt x="0" y="0"/>
                  <a:pt x="0" y="0"/>
                  <a:pt x="0" y="0"/>
                </a:cubicBezTo>
              </a:path>
            </a:pathLst>
          </a:custGeom>
          <a:noFill/>
          <a:ln w="90488" cap="flat">
            <a:solidFill>
              <a:srgbClr val="00B5AD"/>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th-TH"/>
          </a:p>
        </p:txBody>
      </p:sp>
      <p:sp>
        <p:nvSpPr>
          <p:cNvPr id="620561" name="Freeform 17"/>
          <p:cNvSpPr>
            <a:spLocks/>
          </p:cNvSpPr>
          <p:nvPr/>
        </p:nvSpPr>
        <p:spPr bwMode="auto">
          <a:xfrm>
            <a:off x="3332163" y="5526088"/>
            <a:ext cx="249237" cy="404812"/>
          </a:xfrm>
          <a:custGeom>
            <a:avLst/>
            <a:gdLst>
              <a:gd name="T0" fmla="*/ 12 w 41"/>
              <a:gd name="T1" fmla="*/ 33 h 67"/>
              <a:gd name="T2" fmla="*/ 0 w 41"/>
              <a:gd name="T3" fmla="*/ 0 h 67"/>
              <a:gd name="T4" fmla="*/ 41 w 41"/>
              <a:gd name="T5" fmla="*/ 33 h 67"/>
              <a:gd name="T6" fmla="*/ 0 w 41"/>
              <a:gd name="T7" fmla="*/ 67 h 67"/>
              <a:gd name="T8" fmla="*/ 12 w 41"/>
              <a:gd name="T9" fmla="*/ 33 h 67"/>
            </a:gdLst>
            <a:ahLst/>
            <a:cxnLst>
              <a:cxn ang="0">
                <a:pos x="T0" y="T1"/>
              </a:cxn>
              <a:cxn ang="0">
                <a:pos x="T2" y="T3"/>
              </a:cxn>
              <a:cxn ang="0">
                <a:pos x="T4" y="T5"/>
              </a:cxn>
              <a:cxn ang="0">
                <a:pos x="T6" y="T7"/>
              </a:cxn>
              <a:cxn ang="0">
                <a:pos x="T8" y="T9"/>
              </a:cxn>
            </a:cxnLst>
            <a:rect l="0" t="0" r="r" b="b"/>
            <a:pathLst>
              <a:path w="41" h="67">
                <a:moveTo>
                  <a:pt x="12" y="33"/>
                </a:moveTo>
                <a:cubicBezTo>
                  <a:pt x="4" y="26"/>
                  <a:pt x="1" y="10"/>
                  <a:pt x="0" y="0"/>
                </a:cubicBezTo>
                <a:cubicBezTo>
                  <a:pt x="11" y="14"/>
                  <a:pt x="25" y="26"/>
                  <a:pt x="41" y="33"/>
                </a:cubicBezTo>
                <a:cubicBezTo>
                  <a:pt x="25" y="40"/>
                  <a:pt x="11" y="53"/>
                  <a:pt x="0" y="67"/>
                </a:cubicBezTo>
                <a:cubicBezTo>
                  <a:pt x="1" y="55"/>
                  <a:pt x="4" y="42"/>
                  <a:pt x="12" y="33"/>
                </a:cubicBezTo>
                <a:close/>
              </a:path>
            </a:pathLst>
          </a:custGeom>
          <a:solidFill>
            <a:srgbClr val="00B5A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20562" name="Freeform 18"/>
          <p:cNvSpPr>
            <a:spLocks/>
          </p:cNvSpPr>
          <p:nvPr/>
        </p:nvSpPr>
        <p:spPr bwMode="auto">
          <a:xfrm>
            <a:off x="5248275" y="4073525"/>
            <a:ext cx="2235200" cy="1652588"/>
          </a:xfrm>
          <a:custGeom>
            <a:avLst/>
            <a:gdLst>
              <a:gd name="T0" fmla="*/ 369 w 369"/>
              <a:gd name="T1" fmla="*/ 0 h 272"/>
              <a:gd name="T2" fmla="*/ 369 w 369"/>
              <a:gd name="T3" fmla="*/ 162 h 272"/>
              <a:gd name="T4" fmla="*/ 259 w 369"/>
              <a:gd name="T5" fmla="*/ 272 h 272"/>
              <a:gd name="T6" fmla="*/ 0 w 369"/>
              <a:gd name="T7" fmla="*/ 272 h 272"/>
            </a:gdLst>
            <a:ahLst/>
            <a:cxnLst>
              <a:cxn ang="0">
                <a:pos x="T0" y="T1"/>
              </a:cxn>
              <a:cxn ang="0">
                <a:pos x="T2" y="T3"/>
              </a:cxn>
              <a:cxn ang="0">
                <a:pos x="T4" y="T5"/>
              </a:cxn>
              <a:cxn ang="0">
                <a:pos x="T6" y="T7"/>
              </a:cxn>
            </a:cxnLst>
            <a:rect l="0" t="0" r="r" b="b"/>
            <a:pathLst>
              <a:path w="369" h="272">
                <a:moveTo>
                  <a:pt x="369" y="0"/>
                </a:moveTo>
                <a:cubicBezTo>
                  <a:pt x="369" y="162"/>
                  <a:pt x="369" y="162"/>
                  <a:pt x="369" y="162"/>
                </a:cubicBezTo>
                <a:cubicBezTo>
                  <a:pt x="369" y="223"/>
                  <a:pt x="320" y="272"/>
                  <a:pt x="259" y="272"/>
                </a:cubicBezTo>
                <a:cubicBezTo>
                  <a:pt x="0" y="272"/>
                  <a:pt x="0" y="272"/>
                  <a:pt x="0" y="272"/>
                </a:cubicBezTo>
              </a:path>
            </a:pathLst>
          </a:custGeom>
          <a:noFill/>
          <a:ln w="90488" cap="flat">
            <a:solidFill>
              <a:srgbClr val="00B5AD"/>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th-TH"/>
          </a:p>
        </p:txBody>
      </p:sp>
      <p:sp>
        <p:nvSpPr>
          <p:cNvPr id="620563" name="Freeform 19"/>
          <p:cNvSpPr>
            <a:spLocks/>
          </p:cNvSpPr>
          <p:nvPr/>
        </p:nvSpPr>
        <p:spPr bwMode="auto">
          <a:xfrm>
            <a:off x="7283450" y="3935413"/>
            <a:ext cx="407988" cy="249237"/>
          </a:xfrm>
          <a:custGeom>
            <a:avLst/>
            <a:gdLst>
              <a:gd name="T0" fmla="*/ 33 w 67"/>
              <a:gd name="T1" fmla="*/ 29 h 41"/>
              <a:gd name="T2" fmla="*/ 0 w 67"/>
              <a:gd name="T3" fmla="*/ 41 h 41"/>
              <a:gd name="T4" fmla="*/ 33 w 67"/>
              <a:gd name="T5" fmla="*/ 0 h 41"/>
              <a:gd name="T6" fmla="*/ 67 w 67"/>
              <a:gd name="T7" fmla="*/ 41 h 41"/>
              <a:gd name="T8" fmla="*/ 33 w 67"/>
              <a:gd name="T9" fmla="*/ 29 h 41"/>
            </a:gdLst>
            <a:ahLst/>
            <a:cxnLst>
              <a:cxn ang="0">
                <a:pos x="T0" y="T1"/>
              </a:cxn>
              <a:cxn ang="0">
                <a:pos x="T2" y="T3"/>
              </a:cxn>
              <a:cxn ang="0">
                <a:pos x="T4" y="T5"/>
              </a:cxn>
              <a:cxn ang="0">
                <a:pos x="T6" y="T7"/>
              </a:cxn>
              <a:cxn ang="0">
                <a:pos x="T8" y="T9"/>
              </a:cxn>
            </a:cxnLst>
            <a:rect l="0" t="0" r="r" b="b"/>
            <a:pathLst>
              <a:path w="67" h="41">
                <a:moveTo>
                  <a:pt x="33" y="29"/>
                </a:moveTo>
                <a:cubicBezTo>
                  <a:pt x="26" y="37"/>
                  <a:pt x="10" y="40"/>
                  <a:pt x="0" y="41"/>
                </a:cubicBezTo>
                <a:cubicBezTo>
                  <a:pt x="14" y="30"/>
                  <a:pt x="26" y="16"/>
                  <a:pt x="33" y="0"/>
                </a:cubicBezTo>
                <a:cubicBezTo>
                  <a:pt x="40" y="16"/>
                  <a:pt x="53" y="30"/>
                  <a:pt x="67" y="41"/>
                </a:cubicBezTo>
                <a:cubicBezTo>
                  <a:pt x="55" y="40"/>
                  <a:pt x="42" y="37"/>
                  <a:pt x="33" y="29"/>
                </a:cubicBezTo>
                <a:close/>
              </a:path>
            </a:pathLst>
          </a:custGeom>
          <a:solidFill>
            <a:srgbClr val="00B5A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20564" name="Rectangle 20"/>
          <p:cNvSpPr>
            <a:spLocks noChangeArrowheads="1"/>
          </p:cNvSpPr>
          <p:nvPr/>
        </p:nvSpPr>
        <p:spPr bwMode="auto">
          <a:xfrm>
            <a:off x="2573338" y="1244600"/>
            <a:ext cx="511175"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nSpc>
                <a:spcPct val="100000"/>
              </a:lnSpc>
              <a:spcBef>
                <a:spcPct val="0"/>
              </a:spcBef>
              <a:buClrTx/>
              <a:buSzTx/>
              <a:buFontTx/>
              <a:buNone/>
            </a:pPr>
            <a:r>
              <a:rPr lang="en-US" sz="1400">
                <a:solidFill>
                  <a:srgbClr val="000000"/>
                </a:solidFill>
                <a:latin typeface="Myriad Pro" pitchFamily="34" charset="0"/>
                <a:cs typeface="Arial" pitchFamily="34" charset="0"/>
              </a:rPr>
              <a:t>Money</a:t>
            </a:r>
            <a:endParaRPr lang="en-US" sz="1400">
              <a:cs typeface="Arial" pitchFamily="34" charset="0"/>
            </a:endParaRPr>
          </a:p>
        </p:txBody>
      </p:sp>
      <p:sp>
        <p:nvSpPr>
          <p:cNvPr id="620565" name="Rectangle 21"/>
          <p:cNvSpPr>
            <a:spLocks noChangeArrowheads="1"/>
          </p:cNvSpPr>
          <p:nvPr/>
        </p:nvSpPr>
        <p:spPr bwMode="auto">
          <a:xfrm>
            <a:off x="5834063" y="1828800"/>
            <a:ext cx="87312"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nSpc>
                <a:spcPct val="100000"/>
              </a:lnSpc>
              <a:spcBef>
                <a:spcPct val="0"/>
              </a:spcBef>
              <a:buClrTx/>
              <a:buSzTx/>
              <a:buFontTx/>
              <a:buNone/>
            </a:pPr>
            <a:r>
              <a:rPr lang="en-US" sz="1400">
                <a:solidFill>
                  <a:srgbClr val="000000"/>
                </a:solidFill>
                <a:latin typeface="Myriad Pro" pitchFamily="34" charset="0"/>
                <a:cs typeface="Arial" pitchFamily="34" charset="0"/>
              </a:rPr>
              <a:t>F</a:t>
            </a:r>
            <a:endParaRPr lang="en-US" sz="1400">
              <a:cs typeface="Arial" pitchFamily="34" charset="0"/>
            </a:endParaRPr>
          </a:p>
        </p:txBody>
      </p:sp>
      <p:sp>
        <p:nvSpPr>
          <p:cNvPr id="620566" name="Rectangle 22"/>
          <p:cNvSpPr>
            <a:spLocks noChangeArrowheads="1"/>
          </p:cNvSpPr>
          <p:nvPr/>
        </p:nvSpPr>
        <p:spPr bwMode="auto">
          <a:xfrm>
            <a:off x="5929313" y="1828800"/>
            <a:ext cx="87312"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nSpc>
                <a:spcPct val="100000"/>
              </a:lnSpc>
              <a:spcBef>
                <a:spcPct val="0"/>
              </a:spcBef>
              <a:buClrTx/>
              <a:buSzTx/>
              <a:buFontTx/>
              <a:buNone/>
            </a:pPr>
            <a:r>
              <a:rPr lang="en-US" sz="1400">
                <a:solidFill>
                  <a:srgbClr val="000000"/>
                </a:solidFill>
                <a:latin typeface="Myriad Pro" pitchFamily="34" charset="0"/>
                <a:cs typeface="Arial" pitchFamily="34" charset="0"/>
              </a:rPr>
              <a:t>a</a:t>
            </a:r>
            <a:endParaRPr lang="en-US" sz="1400">
              <a:cs typeface="Arial" pitchFamily="34" charset="0"/>
            </a:endParaRPr>
          </a:p>
        </p:txBody>
      </p:sp>
      <p:sp>
        <p:nvSpPr>
          <p:cNvPr id="620567" name="Rectangle 23"/>
          <p:cNvSpPr>
            <a:spLocks noChangeArrowheads="1"/>
          </p:cNvSpPr>
          <p:nvPr/>
        </p:nvSpPr>
        <p:spPr bwMode="auto">
          <a:xfrm>
            <a:off x="6034088" y="1828800"/>
            <a:ext cx="79375"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nSpc>
                <a:spcPct val="100000"/>
              </a:lnSpc>
              <a:spcBef>
                <a:spcPct val="0"/>
              </a:spcBef>
              <a:buClrTx/>
              <a:buSzTx/>
              <a:buFontTx/>
              <a:buNone/>
            </a:pPr>
            <a:r>
              <a:rPr lang="en-US" sz="1400">
                <a:solidFill>
                  <a:srgbClr val="000000"/>
                </a:solidFill>
                <a:latin typeface="Myriad Pro" pitchFamily="34" charset="0"/>
                <a:cs typeface="Arial" pitchFamily="34" charset="0"/>
              </a:rPr>
              <a:t>c</a:t>
            </a:r>
            <a:endParaRPr lang="en-US" sz="1400">
              <a:cs typeface="Arial" pitchFamily="34" charset="0"/>
            </a:endParaRPr>
          </a:p>
        </p:txBody>
      </p:sp>
      <p:sp>
        <p:nvSpPr>
          <p:cNvPr id="620568" name="Rectangle 24"/>
          <p:cNvSpPr>
            <a:spLocks noChangeArrowheads="1"/>
          </p:cNvSpPr>
          <p:nvPr/>
        </p:nvSpPr>
        <p:spPr bwMode="auto">
          <a:xfrm>
            <a:off x="6134100" y="1828800"/>
            <a:ext cx="58738"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nSpc>
                <a:spcPct val="100000"/>
              </a:lnSpc>
              <a:spcBef>
                <a:spcPct val="0"/>
              </a:spcBef>
              <a:buClrTx/>
              <a:buSzTx/>
              <a:buFontTx/>
              <a:buNone/>
            </a:pPr>
            <a:r>
              <a:rPr lang="en-US" sz="1400">
                <a:solidFill>
                  <a:srgbClr val="000000"/>
                </a:solidFill>
                <a:latin typeface="Myriad Pro" pitchFamily="34" charset="0"/>
                <a:cs typeface="Arial" pitchFamily="34" charset="0"/>
              </a:rPr>
              <a:t>t</a:t>
            </a:r>
            <a:endParaRPr lang="en-US" sz="1400">
              <a:cs typeface="Arial" pitchFamily="34" charset="0"/>
            </a:endParaRPr>
          </a:p>
        </p:txBody>
      </p:sp>
      <p:sp>
        <p:nvSpPr>
          <p:cNvPr id="620569" name="Rectangle 25"/>
          <p:cNvSpPr>
            <a:spLocks noChangeArrowheads="1"/>
          </p:cNvSpPr>
          <p:nvPr/>
        </p:nvSpPr>
        <p:spPr bwMode="auto">
          <a:xfrm>
            <a:off x="6205538" y="1828800"/>
            <a:ext cx="225425"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nSpc>
                <a:spcPct val="100000"/>
              </a:lnSpc>
              <a:spcBef>
                <a:spcPct val="0"/>
              </a:spcBef>
              <a:buClrTx/>
              <a:buSzTx/>
              <a:buFontTx/>
              <a:buNone/>
            </a:pPr>
            <a:r>
              <a:rPr lang="en-US" sz="1400">
                <a:solidFill>
                  <a:srgbClr val="000000"/>
                </a:solidFill>
                <a:latin typeface="Myriad Pro" pitchFamily="34" charset="0"/>
                <a:cs typeface="Arial" pitchFamily="34" charset="0"/>
              </a:rPr>
              <a:t>ors</a:t>
            </a:r>
            <a:endParaRPr lang="en-US" sz="1400">
              <a:cs typeface="Arial" pitchFamily="34" charset="0"/>
            </a:endParaRPr>
          </a:p>
        </p:txBody>
      </p:sp>
      <p:sp>
        <p:nvSpPr>
          <p:cNvPr id="620570" name="Freeform 26"/>
          <p:cNvSpPr>
            <a:spLocks/>
          </p:cNvSpPr>
          <p:nvPr/>
        </p:nvSpPr>
        <p:spPr bwMode="auto">
          <a:xfrm>
            <a:off x="3617913" y="4954588"/>
            <a:ext cx="1671637" cy="990600"/>
          </a:xfrm>
          <a:custGeom>
            <a:avLst/>
            <a:gdLst>
              <a:gd name="T0" fmla="*/ 276 w 276"/>
              <a:gd name="T1" fmla="*/ 138 h 163"/>
              <a:gd name="T2" fmla="*/ 251 w 276"/>
              <a:gd name="T3" fmla="*/ 163 h 163"/>
              <a:gd name="T4" fmla="*/ 25 w 276"/>
              <a:gd name="T5" fmla="*/ 163 h 163"/>
              <a:gd name="T6" fmla="*/ 0 w 276"/>
              <a:gd name="T7" fmla="*/ 138 h 163"/>
              <a:gd name="T8" fmla="*/ 0 w 276"/>
              <a:gd name="T9" fmla="*/ 26 h 163"/>
              <a:gd name="T10" fmla="*/ 25 w 276"/>
              <a:gd name="T11" fmla="*/ 0 h 163"/>
              <a:gd name="T12" fmla="*/ 251 w 276"/>
              <a:gd name="T13" fmla="*/ 0 h 163"/>
              <a:gd name="T14" fmla="*/ 276 w 276"/>
              <a:gd name="T15" fmla="*/ 26 h 163"/>
              <a:gd name="T16" fmla="*/ 276 w 276"/>
              <a:gd name="T17" fmla="*/ 138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76" h="163">
                <a:moveTo>
                  <a:pt x="276" y="138"/>
                </a:moveTo>
                <a:cubicBezTo>
                  <a:pt x="276" y="152"/>
                  <a:pt x="264" y="163"/>
                  <a:pt x="251" y="163"/>
                </a:cubicBezTo>
                <a:cubicBezTo>
                  <a:pt x="25" y="163"/>
                  <a:pt x="25" y="163"/>
                  <a:pt x="25" y="163"/>
                </a:cubicBezTo>
                <a:cubicBezTo>
                  <a:pt x="11" y="163"/>
                  <a:pt x="0" y="152"/>
                  <a:pt x="0" y="138"/>
                </a:cubicBezTo>
                <a:cubicBezTo>
                  <a:pt x="0" y="26"/>
                  <a:pt x="0" y="26"/>
                  <a:pt x="0" y="26"/>
                </a:cubicBezTo>
                <a:cubicBezTo>
                  <a:pt x="0" y="12"/>
                  <a:pt x="11" y="0"/>
                  <a:pt x="25" y="0"/>
                </a:cubicBezTo>
                <a:cubicBezTo>
                  <a:pt x="251" y="0"/>
                  <a:pt x="251" y="0"/>
                  <a:pt x="251" y="0"/>
                </a:cubicBezTo>
                <a:cubicBezTo>
                  <a:pt x="264" y="0"/>
                  <a:pt x="276" y="12"/>
                  <a:pt x="276" y="26"/>
                </a:cubicBezTo>
                <a:lnTo>
                  <a:pt x="276" y="138"/>
                </a:lnTo>
                <a:close/>
              </a:path>
            </a:pathLst>
          </a:custGeom>
          <a:solidFill>
            <a:srgbClr val="D6E2E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20571" name="Freeform 27"/>
          <p:cNvSpPr>
            <a:spLocks/>
          </p:cNvSpPr>
          <p:nvPr/>
        </p:nvSpPr>
        <p:spPr bwMode="auto">
          <a:xfrm>
            <a:off x="1922463" y="1714500"/>
            <a:ext cx="1503362" cy="1208088"/>
          </a:xfrm>
          <a:custGeom>
            <a:avLst/>
            <a:gdLst>
              <a:gd name="T0" fmla="*/ 248 w 248"/>
              <a:gd name="T1" fmla="*/ 0 h 199"/>
              <a:gd name="T2" fmla="*/ 110 w 248"/>
              <a:gd name="T3" fmla="*/ 0 h 199"/>
              <a:gd name="T4" fmla="*/ 0 w 248"/>
              <a:gd name="T5" fmla="*/ 110 h 199"/>
              <a:gd name="T6" fmla="*/ 0 w 248"/>
              <a:gd name="T7" fmla="*/ 199 h 199"/>
            </a:gdLst>
            <a:ahLst/>
            <a:cxnLst>
              <a:cxn ang="0">
                <a:pos x="T0" y="T1"/>
              </a:cxn>
              <a:cxn ang="0">
                <a:pos x="T2" y="T3"/>
              </a:cxn>
              <a:cxn ang="0">
                <a:pos x="T4" y="T5"/>
              </a:cxn>
              <a:cxn ang="0">
                <a:pos x="T6" y="T7"/>
              </a:cxn>
            </a:cxnLst>
            <a:rect l="0" t="0" r="r" b="b"/>
            <a:pathLst>
              <a:path w="248" h="199">
                <a:moveTo>
                  <a:pt x="248" y="0"/>
                </a:moveTo>
                <a:cubicBezTo>
                  <a:pt x="110" y="0"/>
                  <a:pt x="110" y="0"/>
                  <a:pt x="110" y="0"/>
                </a:cubicBezTo>
                <a:cubicBezTo>
                  <a:pt x="50" y="0"/>
                  <a:pt x="0" y="49"/>
                  <a:pt x="0" y="110"/>
                </a:cubicBezTo>
                <a:cubicBezTo>
                  <a:pt x="0" y="199"/>
                  <a:pt x="0" y="199"/>
                  <a:pt x="0" y="199"/>
                </a:cubicBezTo>
              </a:path>
            </a:pathLst>
          </a:custGeom>
          <a:noFill/>
          <a:ln w="90488" cap="flat">
            <a:solidFill>
              <a:srgbClr val="FFCD67"/>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th-TH"/>
          </a:p>
        </p:txBody>
      </p:sp>
      <p:sp>
        <p:nvSpPr>
          <p:cNvPr id="620572" name="Freeform 28"/>
          <p:cNvSpPr>
            <a:spLocks/>
          </p:cNvSpPr>
          <p:nvPr/>
        </p:nvSpPr>
        <p:spPr bwMode="auto">
          <a:xfrm>
            <a:off x="3327400" y="1506538"/>
            <a:ext cx="249238" cy="409575"/>
          </a:xfrm>
          <a:custGeom>
            <a:avLst/>
            <a:gdLst>
              <a:gd name="T0" fmla="*/ 12 w 41"/>
              <a:gd name="T1" fmla="*/ 34 h 67"/>
              <a:gd name="T2" fmla="*/ 0 w 41"/>
              <a:gd name="T3" fmla="*/ 67 h 67"/>
              <a:gd name="T4" fmla="*/ 41 w 41"/>
              <a:gd name="T5" fmla="*/ 34 h 67"/>
              <a:gd name="T6" fmla="*/ 0 w 41"/>
              <a:gd name="T7" fmla="*/ 0 h 67"/>
              <a:gd name="T8" fmla="*/ 12 w 41"/>
              <a:gd name="T9" fmla="*/ 34 h 67"/>
            </a:gdLst>
            <a:ahLst/>
            <a:cxnLst>
              <a:cxn ang="0">
                <a:pos x="T0" y="T1"/>
              </a:cxn>
              <a:cxn ang="0">
                <a:pos x="T2" y="T3"/>
              </a:cxn>
              <a:cxn ang="0">
                <a:pos x="T4" y="T5"/>
              </a:cxn>
              <a:cxn ang="0">
                <a:pos x="T6" y="T7"/>
              </a:cxn>
              <a:cxn ang="0">
                <a:pos x="T8" y="T9"/>
              </a:cxn>
            </a:cxnLst>
            <a:rect l="0" t="0" r="r" b="b"/>
            <a:pathLst>
              <a:path w="41" h="67">
                <a:moveTo>
                  <a:pt x="12" y="34"/>
                </a:moveTo>
                <a:cubicBezTo>
                  <a:pt x="4" y="41"/>
                  <a:pt x="0" y="57"/>
                  <a:pt x="0" y="67"/>
                </a:cubicBezTo>
                <a:cubicBezTo>
                  <a:pt x="11" y="53"/>
                  <a:pt x="24" y="41"/>
                  <a:pt x="41" y="34"/>
                </a:cubicBezTo>
                <a:cubicBezTo>
                  <a:pt x="24" y="27"/>
                  <a:pt x="11" y="14"/>
                  <a:pt x="0" y="0"/>
                </a:cubicBezTo>
                <a:cubicBezTo>
                  <a:pt x="1" y="11"/>
                  <a:pt x="4" y="25"/>
                  <a:pt x="12" y="34"/>
                </a:cubicBezTo>
                <a:close/>
              </a:path>
            </a:pathLst>
          </a:custGeom>
          <a:solidFill>
            <a:srgbClr val="FFCD6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20573" name="Freeform 29"/>
          <p:cNvSpPr>
            <a:spLocks/>
          </p:cNvSpPr>
          <p:nvPr/>
        </p:nvSpPr>
        <p:spPr bwMode="auto">
          <a:xfrm>
            <a:off x="5302250" y="4967288"/>
            <a:ext cx="249238" cy="406400"/>
          </a:xfrm>
          <a:custGeom>
            <a:avLst/>
            <a:gdLst>
              <a:gd name="T0" fmla="*/ 29 w 41"/>
              <a:gd name="T1" fmla="*/ 33 h 67"/>
              <a:gd name="T2" fmla="*/ 41 w 41"/>
              <a:gd name="T3" fmla="*/ 0 h 67"/>
              <a:gd name="T4" fmla="*/ 0 w 41"/>
              <a:gd name="T5" fmla="*/ 33 h 67"/>
              <a:gd name="T6" fmla="*/ 41 w 41"/>
              <a:gd name="T7" fmla="*/ 67 h 67"/>
              <a:gd name="T8" fmla="*/ 29 w 41"/>
              <a:gd name="T9" fmla="*/ 33 h 67"/>
            </a:gdLst>
            <a:ahLst/>
            <a:cxnLst>
              <a:cxn ang="0">
                <a:pos x="T0" y="T1"/>
              </a:cxn>
              <a:cxn ang="0">
                <a:pos x="T2" y="T3"/>
              </a:cxn>
              <a:cxn ang="0">
                <a:pos x="T4" y="T5"/>
              </a:cxn>
              <a:cxn ang="0">
                <a:pos x="T6" y="T7"/>
              </a:cxn>
              <a:cxn ang="0">
                <a:pos x="T8" y="T9"/>
              </a:cxn>
            </a:cxnLst>
            <a:rect l="0" t="0" r="r" b="b"/>
            <a:pathLst>
              <a:path w="41" h="67">
                <a:moveTo>
                  <a:pt x="29" y="33"/>
                </a:moveTo>
                <a:cubicBezTo>
                  <a:pt x="37" y="26"/>
                  <a:pt x="41" y="10"/>
                  <a:pt x="41" y="0"/>
                </a:cubicBezTo>
                <a:cubicBezTo>
                  <a:pt x="30" y="14"/>
                  <a:pt x="17" y="26"/>
                  <a:pt x="0" y="33"/>
                </a:cubicBezTo>
                <a:cubicBezTo>
                  <a:pt x="17" y="40"/>
                  <a:pt x="30" y="53"/>
                  <a:pt x="41" y="67"/>
                </a:cubicBezTo>
                <a:cubicBezTo>
                  <a:pt x="40" y="55"/>
                  <a:pt x="37" y="42"/>
                  <a:pt x="29" y="33"/>
                </a:cubicBezTo>
                <a:close/>
              </a:path>
            </a:pathLst>
          </a:custGeom>
          <a:solidFill>
            <a:srgbClr val="FFCD6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20574" name="Freeform 30"/>
          <p:cNvSpPr>
            <a:spLocks/>
          </p:cNvSpPr>
          <p:nvPr/>
        </p:nvSpPr>
        <p:spPr bwMode="auto">
          <a:xfrm>
            <a:off x="5489575" y="3911600"/>
            <a:ext cx="1503363" cy="1257300"/>
          </a:xfrm>
          <a:custGeom>
            <a:avLst/>
            <a:gdLst>
              <a:gd name="T0" fmla="*/ 0 w 248"/>
              <a:gd name="T1" fmla="*/ 207 h 207"/>
              <a:gd name="T2" fmla="*/ 138 w 248"/>
              <a:gd name="T3" fmla="*/ 207 h 207"/>
              <a:gd name="T4" fmla="*/ 248 w 248"/>
              <a:gd name="T5" fmla="*/ 97 h 207"/>
              <a:gd name="T6" fmla="*/ 248 w 248"/>
              <a:gd name="T7" fmla="*/ 0 h 207"/>
            </a:gdLst>
            <a:ahLst/>
            <a:cxnLst>
              <a:cxn ang="0">
                <a:pos x="T0" y="T1"/>
              </a:cxn>
              <a:cxn ang="0">
                <a:pos x="T2" y="T3"/>
              </a:cxn>
              <a:cxn ang="0">
                <a:pos x="T4" y="T5"/>
              </a:cxn>
              <a:cxn ang="0">
                <a:pos x="T6" y="T7"/>
              </a:cxn>
            </a:cxnLst>
            <a:rect l="0" t="0" r="r" b="b"/>
            <a:pathLst>
              <a:path w="248" h="207">
                <a:moveTo>
                  <a:pt x="0" y="207"/>
                </a:moveTo>
                <a:cubicBezTo>
                  <a:pt x="138" y="207"/>
                  <a:pt x="138" y="207"/>
                  <a:pt x="138" y="207"/>
                </a:cubicBezTo>
                <a:cubicBezTo>
                  <a:pt x="198" y="207"/>
                  <a:pt x="248" y="158"/>
                  <a:pt x="248" y="97"/>
                </a:cubicBezTo>
                <a:cubicBezTo>
                  <a:pt x="248" y="0"/>
                  <a:pt x="248" y="0"/>
                  <a:pt x="248" y="0"/>
                </a:cubicBezTo>
              </a:path>
            </a:pathLst>
          </a:custGeom>
          <a:noFill/>
          <a:ln w="90488" cap="flat">
            <a:solidFill>
              <a:srgbClr val="FFCD67"/>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th-TH"/>
          </a:p>
        </p:txBody>
      </p:sp>
      <p:sp>
        <p:nvSpPr>
          <p:cNvPr id="620575" name="Freeform 31"/>
          <p:cNvSpPr>
            <a:spLocks/>
          </p:cNvSpPr>
          <p:nvPr/>
        </p:nvSpPr>
        <p:spPr bwMode="auto">
          <a:xfrm>
            <a:off x="3617913" y="912813"/>
            <a:ext cx="1671637" cy="990600"/>
          </a:xfrm>
          <a:custGeom>
            <a:avLst/>
            <a:gdLst>
              <a:gd name="T0" fmla="*/ 276 w 276"/>
              <a:gd name="T1" fmla="*/ 138 h 163"/>
              <a:gd name="T2" fmla="*/ 251 w 276"/>
              <a:gd name="T3" fmla="*/ 163 h 163"/>
              <a:gd name="T4" fmla="*/ 25 w 276"/>
              <a:gd name="T5" fmla="*/ 163 h 163"/>
              <a:gd name="T6" fmla="*/ 0 w 276"/>
              <a:gd name="T7" fmla="*/ 138 h 163"/>
              <a:gd name="T8" fmla="*/ 0 w 276"/>
              <a:gd name="T9" fmla="*/ 26 h 163"/>
              <a:gd name="T10" fmla="*/ 25 w 276"/>
              <a:gd name="T11" fmla="*/ 0 h 163"/>
              <a:gd name="T12" fmla="*/ 251 w 276"/>
              <a:gd name="T13" fmla="*/ 0 h 163"/>
              <a:gd name="T14" fmla="*/ 276 w 276"/>
              <a:gd name="T15" fmla="*/ 26 h 163"/>
              <a:gd name="T16" fmla="*/ 276 w 276"/>
              <a:gd name="T17" fmla="*/ 138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76" h="163">
                <a:moveTo>
                  <a:pt x="276" y="138"/>
                </a:moveTo>
                <a:cubicBezTo>
                  <a:pt x="276" y="152"/>
                  <a:pt x="264" y="163"/>
                  <a:pt x="251" y="163"/>
                </a:cubicBezTo>
                <a:cubicBezTo>
                  <a:pt x="25" y="163"/>
                  <a:pt x="25" y="163"/>
                  <a:pt x="25" y="163"/>
                </a:cubicBezTo>
                <a:cubicBezTo>
                  <a:pt x="11" y="163"/>
                  <a:pt x="0" y="152"/>
                  <a:pt x="0" y="138"/>
                </a:cubicBezTo>
                <a:cubicBezTo>
                  <a:pt x="0" y="26"/>
                  <a:pt x="0" y="26"/>
                  <a:pt x="0" y="26"/>
                </a:cubicBezTo>
                <a:cubicBezTo>
                  <a:pt x="0" y="12"/>
                  <a:pt x="11" y="0"/>
                  <a:pt x="25" y="0"/>
                </a:cubicBezTo>
                <a:cubicBezTo>
                  <a:pt x="251" y="0"/>
                  <a:pt x="251" y="0"/>
                  <a:pt x="251" y="0"/>
                </a:cubicBezTo>
                <a:cubicBezTo>
                  <a:pt x="264" y="0"/>
                  <a:pt x="276" y="12"/>
                  <a:pt x="276" y="26"/>
                </a:cubicBezTo>
                <a:lnTo>
                  <a:pt x="276" y="138"/>
                </a:lnTo>
                <a:close/>
              </a:path>
            </a:pathLst>
          </a:custGeom>
          <a:solidFill>
            <a:srgbClr val="D6E2E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20576" name="Freeform 32"/>
          <p:cNvSpPr>
            <a:spLocks/>
          </p:cNvSpPr>
          <p:nvPr/>
        </p:nvSpPr>
        <p:spPr bwMode="auto">
          <a:xfrm>
            <a:off x="6405563" y="2922588"/>
            <a:ext cx="1673225" cy="989012"/>
          </a:xfrm>
          <a:custGeom>
            <a:avLst/>
            <a:gdLst>
              <a:gd name="T0" fmla="*/ 276 w 276"/>
              <a:gd name="T1" fmla="*/ 137 h 163"/>
              <a:gd name="T2" fmla="*/ 251 w 276"/>
              <a:gd name="T3" fmla="*/ 163 h 163"/>
              <a:gd name="T4" fmla="*/ 25 w 276"/>
              <a:gd name="T5" fmla="*/ 163 h 163"/>
              <a:gd name="T6" fmla="*/ 0 w 276"/>
              <a:gd name="T7" fmla="*/ 137 h 163"/>
              <a:gd name="T8" fmla="*/ 0 w 276"/>
              <a:gd name="T9" fmla="*/ 26 h 163"/>
              <a:gd name="T10" fmla="*/ 25 w 276"/>
              <a:gd name="T11" fmla="*/ 0 h 163"/>
              <a:gd name="T12" fmla="*/ 251 w 276"/>
              <a:gd name="T13" fmla="*/ 0 h 163"/>
              <a:gd name="T14" fmla="*/ 276 w 276"/>
              <a:gd name="T15" fmla="*/ 26 h 163"/>
              <a:gd name="T16" fmla="*/ 276 w 276"/>
              <a:gd name="T17" fmla="*/ 137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76" h="163">
                <a:moveTo>
                  <a:pt x="276" y="137"/>
                </a:moveTo>
                <a:cubicBezTo>
                  <a:pt x="276" y="151"/>
                  <a:pt x="264" y="163"/>
                  <a:pt x="251" y="163"/>
                </a:cubicBezTo>
                <a:cubicBezTo>
                  <a:pt x="25" y="163"/>
                  <a:pt x="25" y="163"/>
                  <a:pt x="25" y="163"/>
                </a:cubicBezTo>
                <a:cubicBezTo>
                  <a:pt x="11" y="163"/>
                  <a:pt x="0" y="151"/>
                  <a:pt x="0" y="137"/>
                </a:cubicBezTo>
                <a:cubicBezTo>
                  <a:pt x="0" y="26"/>
                  <a:pt x="0" y="26"/>
                  <a:pt x="0" y="26"/>
                </a:cubicBezTo>
                <a:cubicBezTo>
                  <a:pt x="0" y="11"/>
                  <a:pt x="11" y="0"/>
                  <a:pt x="25" y="0"/>
                </a:cubicBezTo>
                <a:cubicBezTo>
                  <a:pt x="251" y="0"/>
                  <a:pt x="251" y="0"/>
                  <a:pt x="251" y="0"/>
                </a:cubicBezTo>
                <a:cubicBezTo>
                  <a:pt x="264" y="0"/>
                  <a:pt x="276" y="11"/>
                  <a:pt x="276" y="26"/>
                </a:cubicBezTo>
                <a:lnTo>
                  <a:pt x="276" y="137"/>
                </a:lnTo>
                <a:close/>
              </a:path>
            </a:pathLst>
          </a:custGeom>
          <a:solidFill>
            <a:srgbClr val="E1DFF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20577" name="Freeform 33"/>
          <p:cNvSpPr>
            <a:spLocks/>
          </p:cNvSpPr>
          <p:nvPr/>
        </p:nvSpPr>
        <p:spPr bwMode="auto">
          <a:xfrm>
            <a:off x="838200" y="2895600"/>
            <a:ext cx="1673225" cy="989013"/>
          </a:xfrm>
          <a:custGeom>
            <a:avLst/>
            <a:gdLst>
              <a:gd name="T0" fmla="*/ 276 w 276"/>
              <a:gd name="T1" fmla="*/ 137 h 163"/>
              <a:gd name="T2" fmla="*/ 251 w 276"/>
              <a:gd name="T3" fmla="*/ 163 h 163"/>
              <a:gd name="T4" fmla="*/ 25 w 276"/>
              <a:gd name="T5" fmla="*/ 163 h 163"/>
              <a:gd name="T6" fmla="*/ 0 w 276"/>
              <a:gd name="T7" fmla="*/ 137 h 163"/>
              <a:gd name="T8" fmla="*/ 0 w 276"/>
              <a:gd name="T9" fmla="*/ 26 h 163"/>
              <a:gd name="T10" fmla="*/ 25 w 276"/>
              <a:gd name="T11" fmla="*/ 0 h 163"/>
              <a:gd name="T12" fmla="*/ 251 w 276"/>
              <a:gd name="T13" fmla="*/ 0 h 163"/>
              <a:gd name="T14" fmla="*/ 276 w 276"/>
              <a:gd name="T15" fmla="*/ 26 h 163"/>
              <a:gd name="T16" fmla="*/ 276 w 276"/>
              <a:gd name="T17" fmla="*/ 137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76" h="163">
                <a:moveTo>
                  <a:pt x="276" y="137"/>
                </a:moveTo>
                <a:cubicBezTo>
                  <a:pt x="276" y="151"/>
                  <a:pt x="265" y="163"/>
                  <a:pt x="251" y="163"/>
                </a:cubicBezTo>
                <a:cubicBezTo>
                  <a:pt x="25" y="163"/>
                  <a:pt x="25" y="163"/>
                  <a:pt x="25" y="163"/>
                </a:cubicBezTo>
                <a:cubicBezTo>
                  <a:pt x="12" y="163"/>
                  <a:pt x="0" y="151"/>
                  <a:pt x="0" y="137"/>
                </a:cubicBezTo>
                <a:cubicBezTo>
                  <a:pt x="0" y="26"/>
                  <a:pt x="0" y="26"/>
                  <a:pt x="0" y="26"/>
                </a:cubicBezTo>
                <a:cubicBezTo>
                  <a:pt x="0" y="11"/>
                  <a:pt x="12" y="0"/>
                  <a:pt x="25" y="0"/>
                </a:cubicBezTo>
                <a:cubicBezTo>
                  <a:pt x="251" y="0"/>
                  <a:pt x="251" y="0"/>
                  <a:pt x="251" y="0"/>
                </a:cubicBezTo>
                <a:cubicBezTo>
                  <a:pt x="265" y="0"/>
                  <a:pt x="276" y="11"/>
                  <a:pt x="276" y="26"/>
                </a:cubicBezTo>
                <a:lnTo>
                  <a:pt x="276" y="137"/>
                </a:lnTo>
                <a:close/>
              </a:path>
            </a:pathLst>
          </a:custGeom>
          <a:solidFill>
            <a:srgbClr val="E1DFF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20578" name="Rectangle 34"/>
          <p:cNvSpPr>
            <a:spLocks noChangeArrowheads="1"/>
          </p:cNvSpPr>
          <p:nvPr/>
        </p:nvSpPr>
        <p:spPr bwMode="auto">
          <a:xfrm>
            <a:off x="2438400" y="1828800"/>
            <a:ext cx="477838"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nSpc>
                <a:spcPct val="100000"/>
              </a:lnSpc>
              <a:spcBef>
                <a:spcPct val="0"/>
              </a:spcBef>
              <a:buClrTx/>
              <a:buSzTx/>
              <a:buFontTx/>
              <a:buNone/>
            </a:pPr>
            <a:r>
              <a:rPr lang="en-US" sz="1400">
                <a:solidFill>
                  <a:srgbClr val="000000"/>
                </a:solidFill>
                <a:latin typeface="Myriad Pro" pitchFamily="34" charset="0"/>
                <a:cs typeface="Arial" pitchFamily="34" charset="0"/>
              </a:rPr>
              <a:t>Goods</a:t>
            </a:r>
            <a:endParaRPr lang="en-US" sz="1400">
              <a:cs typeface="Arial" pitchFamily="34" charset="0"/>
            </a:endParaRPr>
          </a:p>
        </p:txBody>
      </p:sp>
      <p:sp>
        <p:nvSpPr>
          <p:cNvPr id="620579" name="Rectangle 35"/>
          <p:cNvSpPr>
            <a:spLocks noChangeArrowheads="1"/>
          </p:cNvSpPr>
          <p:nvPr/>
        </p:nvSpPr>
        <p:spPr bwMode="auto">
          <a:xfrm>
            <a:off x="2584450" y="2054225"/>
            <a:ext cx="284163"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nSpc>
                <a:spcPct val="100000"/>
              </a:lnSpc>
              <a:spcBef>
                <a:spcPct val="0"/>
              </a:spcBef>
              <a:buClrTx/>
              <a:buSzTx/>
              <a:buFontTx/>
              <a:buNone/>
            </a:pPr>
            <a:r>
              <a:rPr lang="en-US" sz="1400">
                <a:solidFill>
                  <a:srgbClr val="000000"/>
                </a:solidFill>
                <a:latin typeface="Myriad Pro" pitchFamily="34" charset="0"/>
                <a:cs typeface="Arial" pitchFamily="34" charset="0"/>
              </a:rPr>
              <a:t>and</a:t>
            </a:r>
            <a:endParaRPr lang="en-US" sz="1400">
              <a:cs typeface="Arial" pitchFamily="34" charset="0"/>
            </a:endParaRPr>
          </a:p>
        </p:txBody>
      </p:sp>
      <p:sp>
        <p:nvSpPr>
          <p:cNvPr id="620580" name="Rectangle 36"/>
          <p:cNvSpPr>
            <a:spLocks noChangeArrowheads="1"/>
          </p:cNvSpPr>
          <p:nvPr/>
        </p:nvSpPr>
        <p:spPr bwMode="auto">
          <a:xfrm>
            <a:off x="2398713" y="2287588"/>
            <a:ext cx="582612"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nSpc>
                <a:spcPct val="100000"/>
              </a:lnSpc>
              <a:spcBef>
                <a:spcPct val="0"/>
              </a:spcBef>
              <a:buClrTx/>
              <a:buSzTx/>
              <a:buFontTx/>
              <a:buNone/>
            </a:pPr>
            <a:r>
              <a:rPr lang="en-US" sz="1400">
                <a:solidFill>
                  <a:srgbClr val="000000"/>
                </a:solidFill>
                <a:latin typeface="Myriad Pro" pitchFamily="34" charset="0"/>
                <a:cs typeface="Arial" pitchFamily="34" charset="0"/>
              </a:rPr>
              <a:t>services</a:t>
            </a:r>
            <a:endParaRPr lang="en-US" sz="1400">
              <a:cs typeface="Arial" pitchFamily="34" charset="0"/>
            </a:endParaRPr>
          </a:p>
        </p:txBody>
      </p:sp>
      <p:sp>
        <p:nvSpPr>
          <p:cNvPr id="620581" name="Rectangle 37"/>
          <p:cNvSpPr>
            <a:spLocks noChangeArrowheads="1"/>
          </p:cNvSpPr>
          <p:nvPr/>
        </p:nvSpPr>
        <p:spPr bwMode="auto">
          <a:xfrm>
            <a:off x="5834063" y="4738688"/>
            <a:ext cx="87312" cy="214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nSpc>
                <a:spcPct val="100000"/>
              </a:lnSpc>
              <a:spcBef>
                <a:spcPct val="0"/>
              </a:spcBef>
              <a:buClrTx/>
              <a:buSzTx/>
              <a:buFontTx/>
              <a:buNone/>
            </a:pPr>
            <a:r>
              <a:rPr lang="en-US" sz="1400">
                <a:solidFill>
                  <a:srgbClr val="000000"/>
                </a:solidFill>
                <a:latin typeface="Myriad Pro" pitchFamily="34" charset="0"/>
                <a:cs typeface="Arial" pitchFamily="34" charset="0"/>
              </a:rPr>
              <a:t>F</a:t>
            </a:r>
            <a:endParaRPr lang="en-US" sz="1400">
              <a:cs typeface="Arial" pitchFamily="34" charset="0"/>
            </a:endParaRPr>
          </a:p>
        </p:txBody>
      </p:sp>
      <p:sp>
        <p:nvSpPr>
          <p:cNvPr id="620582" name="Rectangle 38"/>
          <p:cNvSpPr>
            <a:spLocks noChangeArrowheads="1"/>
          </p:cNvSpPr>
          <p:nvPr/>
        </p:nvSpPr>
        <p:spPr bwMode="auto">
          <a:xfrm>
            <a:off x="5929313" y="4738688"/>
            <a:ext cx="87312" cy="214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nSpc>
                <a:spcPct val="100000"/>
              </a:lnSpc>
              <a:spcBef>
                <a:spcPct val="0"/>
              </a:spcBef>
              <a:buClrTx/>
              <a:buSzTx/>
              <a:buFontTx/>
              <a:buNone/>
            </a:pPr>
            <a:r>
              <a:rPr lang="en-US" sz="1400">
                <a:solidFill>
                  <a:srgbClr val="000000"/>
                </a:solidFill>
                <a:latin typeface="Myriad Pro" pitchFamily="34" charset="0"/>
                <a:cs typeface="Arial" pitchFamily="34" charset="0"/>
              </a:rPr>
              <a:t>a</a:t>
            </a:r>
            <a:endParaRPr lang="en-US" sz="1400">
              <a:cs typeface="Arial" pitchFamily="34" charset="0"/>
            </a:endParaRPr>
          </a:p>
        </p:txBody>
      </p:sp>
      <p:sp>
        <p:nvSpPr>
          <p:cNvPr id="620583" name="Rectangle 39"/>
          <p:cNvSpPr>
            <a:spLocks noChangeArrowheads="1"/>
          </p:cNvSpPr>
          <p:nvPr/>
        </p:nvSpPr>
        <p:spPr bwMode="auto">
          <a:xfrm>
            <a:off x="6034088" y="4738688"/>
            <a:ext cx="79375" cy="214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nSpc>
                <a:spcPct val="100000"/>
              </a:lnSpc>
              <a:spcBef>
                <a:spcPct val="0"/>
              </a:spcBef>
              <a:buClrTx/>
              <a:buSzTx/>
              <a:buFontTx/>
              <a:buNone/>
            </a:pPr>
            <a:r>
              <a:rPr lang="en-US" sz="1400">
                <a:solidFill>
                  <a:srgbClr val="000000"/>
                </a:solidFill>
                <a:latin typeface="Myriad Pro" pitchFamily="34" charset="0"/>
                <a:cs typeface="Arial" pitchFamily="34" charset="0"/>
              </a:rPr>
              <a:t>c</a:t>
            </a:r>
            <a:endParaRPr lang="en-US" sz="1400">
              <a:cs typeface="Arial" pitchFamily="34" charset="0"/>
            </a:endParaRPr>
          </a:p>
        </p:txBody>
      </p:sp>
      <p:sp>
        <p:nvSpPr>
          <p:cNvPr id="620584" name="Rectangle 40"/>
          <p:cNvSpPr>
            <a:spLocks noChangeArrowheads="1"/>
          </p:cNvSpPr>
          <p:nvPr/>
        </p:nvSpPr>
        <p:spPr bwMode="auto">
          <a:xfrm>
            <a:off x="6134100" y="4738688"/>
            <a:ext cx="58738" cy="214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nSpc>
                <a:spcPct val="100000"/>
              </a:lnSpc>
              <a:spcBef>
                <a:spcPct val="0"/>
              </a:spcBef>
              <a:buClrTx/>
              <a:buSzTx/>
              <a:buFontTx/>
              <a:buNone/>
            </a:pPr>
            <a:r>
              <a:rPr lang="en-US" sz="1400">
                <a:solidFill>
                  <a:srgbClr val="000000"/>
                </a:solidFill>
                <a:latin typeface="Myriad Pro" pitchFamily="34" charset="0"/>
                <a:cs typeface="Arial" pitchFamily="34" charset="0"/>
              </a:rPr>
              <a:t>t</a:t>
            </a:r>
            <a:endParaRPr lang="en-US" sz="1400">
              <a:cs typeface="Arial" pitchFamily="34" charset="0"/>
            </a:endParaRPr>
          </a:p>
        </p:txBody>
      </p:sp>
      <p:sp>
        <p:nvSpPr>
          <p:cNvPr id="620585" name="Rectangle 41"/>
          <p:cNvSpPr>
            <a:spLocks noChangeArrowheads="1"/>
          </p:cNvSpPr>
          <p:nvPr/>
        </p:nvSpPr>
        <p:spPr bwMode="auto">
          <a:xfrm>
            <a:off x="6205538" y="4738688"/>
            <a:ext cx="225425" cy="214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nSpc>
                <a:spcPct val="100000"/>
              </a:lnSpc>
              <a:spcBef>
                <a:spcPct val="0"/>
              </a:spcBef>
              <a:buClrTx/>
              <a:buSzTx/>
              <a:buFontTx/>
              <a:buNone/>
            </a:pPr>
            <a:r>
              <a:rPr lang="en-US" sz="1400">
                <a:solidFill>
                  <a:srgbClr val="000000"/>
                </a:solidFill>
                <a:latin typeface="Myriad Pro" pitchFamily="34" charset="0"/>
                <a:cs typeface="Arial" pitchFamily="34" charset="0"/>
              </a:rPr>
              <a:t>ors</a:t>
            </a:r>
            <a:endParaRPr lang="en-US" sz="1400">
              <a:cs typeface="Arial" pitchFamily="34" charset="0"/>
            </a:endParaRPr>
          </a:p>
        </p:txBody>
      </p:sp>
      <p:sp>
        <p:nvSpPr>
          <p:cNvPr id="620586" name="Rectangle 42"/>
          <p:cNvSpPr>
            <a:spLocks noChangeArrowheads="1"/>
          </p:cNvSpPr>
          <p:nvPr/>
        </p:nvSpPr>
        <p:spPr bwMode="auto">
          <a:xfrm>
            <a:off x="3902075" y="1277938"/>
            <a:ext cx="877888" cy="214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nSpc>
                <a:spcPct val="100000"/>
              </a:lnSpc>
              <a:spcBef>
                <a:spcPct val="0"/>
              </a:spcBef>
              <a:buClrTx/>
              <a:buSzTx/>
              <a:buFontTx/>
              <a:buNone/>
            </a:pPr>
            <a:r>
              <a:rPr lang="en-US" sz="1400">
                <a:solidFill>
                  <a:srgbClr val="000000"/>
                </a:solidFill>
                <a:latin typeface="Myriad Pro" pitchFamily="34" charset="0"/>
                <a:cs typeface="Arial" pitchFamily="34" charset="0"/>
              </a:rPr>
              <a:t>Households</a:t>
            </a:r>
            <a:endParaRPr lang="en-US" sz="1400">
              <a:cs typeface="Arial" pitchFamily="34" charset="0"/>
            </a:endParaRPr>
          </a:p>
        </p:txBody>
      </p:sp>
      <p:sp>
        <p:nvSpPr>
          <p:cNvPr id="620587" name="Rectangle 43"/>
          <p:cNvSpPr>
            <a:spLocks noChangeArrowheads="1"/>
          </p:cNvSpPr>
          <p:nvPr/>
        </p:nvSpPr>
        <p:spPr bwMode="auto">
          <a:xfrm>
            <a:off x="4197350" y="5319713"/>
            <a:ext cx="404813"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nSpc>
                <a:spcPct val="100000"/>
              </a:lnSpc>
              <a:spcBef>
                <a:spcPct val="0"/>
              </a:spcBef>
              <a:buClrTx/>
              <a:buSzTx/>
              <a:buFontTx/>
              <a:buNone/>
            </a:pPr>
            <a:r>
              <a:rPr lang="en-US" sz="1400">
                <a:solidFill>
                  <a:srgbClr val="000000"/>
                </a:solidFill>
                <a:latin typeface="Myriad Pro" pitchFamily="34" charset="0"/>
                <a:cs typeface="Arial" pitchFamily="34" charset="0"/>
              </a:rPr>
              <a:t>Firms</a:t>
            </a:r>
            <a:endParaRPr lang="en-US" sz="1400">
              <a:cs typeface="Arial" pitchFamily="34" charset="0"/>
            </a:endParaRPr>
          </a:p>
        </p:txBody>
      </p:sp>
      <p:sp>
        <p:nvSpPr>
          <p:cNvPr id="620588" name="Rectangle 44"/>
          <p:cNvSpPr>
            <a:spLocks noChangeArrowheads="1"/>
          </p:cNvSpPr>
          <p:nvPr/>
        </p:nvSpPr>
        <p:spPr bwMode="auto">
          <a:xfrm rot="10817026" flipV="1">
            <a:off x="1066800" y="3048000"/>
            <a:ext cx="914400" cy="638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nSpc>
                <a:spcPct val="100000"/>
              </a:lnSpc>
              <a:spcBef>
                <a:spcPct val="0"/>
              </a:spcBef>
              <a:buClrTx/>
              <a:buSzTx/>
              <a:buFontTx/>
              <a:buNone/>
            </a:pPr>
            <a:r>
              <a:rPr lang="en-US" sz="1400">
                <a:solidFill>
                  <a:srgbClr val="000000"/>
                </a:solidFill>
                <a:latin typeface="Myriad Pro" pitchFamily="34" charset="0"/>
                <a:cs typeface="Arial" pitchFamily="34" charset="0"/>
              </a:rPr>
              <a:t>Markets for goods and services</a:t>
            </a:r>
            <a:endParaRPr lang="en-US" sz="1400">
              <a:cs typeface="Arial" pitchFamily="34" charset="0"/>
            </a:endParaRPr>
          </a:p>
        </p:txBody>
      </p:sp>
      <p:sp>
        <p:nvSpPr>
          <p:cNvPr id="620589" name="Rectangle 45"/>
          <p:cNvSpPr>
            <a:spLocks noChangeArrowheads="1"/>
          </p:cNvSpPr>
          <p:nvPr/>
        </p:nvSpPr>
        <p:spPr bwMode="auto">
          <a:xfrm>
            <a:off x="6705600" y="3276600"/>
            <a:ext cx="1093788"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nSpc>
                <a:spcPct val="100000"/>
              </a:lnSpc>
              <a:spcBef>
                <a:spcPct val="0"/>
              </a:spcBef>
              <a:buClrTx/>
              <a:buSzTx/>
              <a:buFontTx/>
              <a:buNone/>
            </a:pPr>
            <a:r>
              <a:rPr lang="en-US" sz="1400">
                <a:solidFill>
                  <a:srgbClr val="000000"/>
                </a:solidFill>
                <a:latin typeface="Myriad Pro" pitchFamily="34" charset="0"/>
                <a:cs typeface="Arial" pitchFamily="34" charset="0"/>
              </a:rPr>
              <a:t>Factor Markets</a:t>
            </a:r>
            <a:endParaRPr lang="en-US" sz="1400">
              <a:cs typeface="Arial" pitchFamily="34" charset="0"/>
            </a:endParaRPr>
          </a:p>
        </p:txBody>
      </p:sp>
      <p:sp>
        <p:nvSpPr>
          <p:cNvPr id="620590" name="Rectangle 46"/>
          <p:cNvSpPr>
            <a:spLocks noChangeArrowheads="1"/>
          </p:cNvSpPr>
          <p:nvPr/>
        </p:nvSpPr>
        <p:spPr bwMode="auto">
          <a:xfrm>
            <a:off x="2554288" y="4265613"/>
            <a:ext cx="477837"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nSpc>
                <a:spcPct val="100000"/>
              </a:lnSpc>
              <a:spcBef>
                <a:spcPct val="0"/>
              </a:spcBef>
              <a:buClrTx/>
              <a:buSzTx/>
              <a:buFontTx/>
              <a:buNone/>
            </a:pPr>
            <a:r>
              <a:rPr lang="en-US" sz="1400">
                <a:solidFill>
                  <a:srgbClr val="000000"/>
                </a:solidFill>
                <a:latin typeface="Myriad Pro" pitchFamily="34" charset="0"/>
                <a:cs typeface="Arial" pitchFamily="34" charset="0"/>
              </a:rPr>
              <a:t>Goods</a:t>
            </a:r>
            <a:endParaRPr lang="en-US" sz="1400">
              <a:cs typeface="Arial" pitchFamily="34" charset="0"/>
            </a:endParaRPr>
          </a:p>
        </p:txBody>
      </p:sp>
      <p:sp>
        <p:nvSpPr>
          <p:cNvPr id="620591" name="Rectangle 47"/>
          <p:cNvSpPr>
            <a:spLocks noChangeArrowheads="1"/>
          </p:cNvSpPr>
          <p:nvPr/>
        </p:nvSpPr>
        <p:spPr bwMode="auto">
          <a:xfrm>
            <a:off x="2700338" y="4491038"/>
            <a:ext cx="284162"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nSpc>
                <a:spcPct val="100000"/>
              </a:lnSpc>
              <a:spcBef>
                <a:spcPct val="0"/>
              </a:spcBef>
              <a:buClrTx/>
              <a:buSzTx/>
              <a:buFontTx/>
              <a:buNone/>
            </a:pPr>
            <a:r>
              <a:rPr lang="en-US" sz="1400">
                <a:solidFill>
                  <a:srgbClr val="000000"/>
                </a:solidFill>
                <a:latin typeface="Myriad Pro" pitchFamily="34" charset="0"/>
                <a:cs typeface="Arial" pitchFamily="34" charset="0"/>
              </a:rPr>
              <a:t>and</a:t>
            </a:r>
            <a:endParaRPr lang="en-US" sz="1400">
              <a:cs typeface="Arial" pitchFamily="34" charset="0"/>
            </a:endParaRPr>
          </a:p>
        </p:txBody>
      </p:sp>
      <p:sp>
        <p:nvSpPr>
          <p:cNvPr id="620592" name="Rectangle 48"/>
          <p:cNvSpPr>
            <a:spLocks noChangeArrowheads="1"/>
          </p:cNvSpPr>
          <p:nvPr/>
        </p:nvSpPr>
        <p:spPr bwMode="auto">
          <a:xfrm>
            <a:off x="2514600" y="4724400"/>
            <a:ext cx="582613"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nSpc>
                <a:spcPct val="100000"/>
              </a:lnSpc>
              <a:spcBef>
                <a:spcPct val="0"/>
              </a:spcBef>
              <a:buClrTx/>
              <a:buSzTx/>
              <a:buFontTx/>
              <a:buNone/>
            </a:pPr>
            <a:r>
              <a:rPr lang="en-US" sz="1400">
                <a:solidFill>
                  <a:srgbClr val="000000"/>
                </a:solidFill>
                <a:latin typeface="Myriad Pro" pitchFamily="34" charset="0"/>
                <a:cs typeface="Arial" pitchFamily="34" charset="0"/>
              </a:rPr>
              <a:t>services</a:t>
            </a:r>
            <a:endParaRPr lang="en-US" sz="1400">
              <a:cs typeface="Arial" pitchFamily="34" charset="0"/>
            </a:endParaRPr>
          </a:p>
        </p:txBody>
      </p:sp>
      <p:sp>
        <p:nvSpPr>
          <p:cNvPr id="620593" name="Rectangle 49"/>
          <p:cNvSpPr>
            <a:spLocks noChangeArrowheads="1"/>
          </p:cNvSpPr>
          <p:nvPr/>
        </p:nvSpPr>
        <p:spPr bwMode="auto">
          <a:xfrm>
            <a:off x="2514600" y="5410200"/>
            <a:ext cx="511175"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nSpc>
                <a:spcPct val="100000"/>
              </a:lnSpc>
              <a:spcBef>
                <a:spcPct val="0"/>
              </a:spcBef>
              <a:buClrTx/>
              <a:buSzTx/>
              <a:buFontTx/>
              <a:buNone/>
            </a:pPr>
            <a:r>
              <a:rPr lang="en-US" sz="1400">
                <a:solidFill>
                  <a:srgbClr val="000000"/>
                </a:solidFill>
                <a:latin typeface="Myriad Pro" pitchFamily="34" charset="0"/>
                <a:cs typeface="Arial" pitchFamily="34" charset="0"/>
              </a:rPr>
              <a:t>Money</a:t>
            </a:r>
            <a:endParaRPr lang="en-US" sz="1400">
              <a:cs typeface="Arial" pitchFamily="34" charset="0"/>
            </a:endParaRPr>
          </a:p>
        </p:txBody>
      </p:sp>
      <p:sp>
        <p:nvSpPr>
          <p:cNvPr id="620594" name="Rectangle 50"/>
          <p:cNvSpPr>
            <a:spLocks noChangeArrowheads="1"/>
          </p:cNvSpPr>
          <p:nvPr/>
        </p:nvSpPr>
        <p:spPr bwMode="auto">
          <a:xfrm>
            <a:off x="5562600" y="5410200"/>
            <a:ext cx="511175"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nSpc>
                <a:spcPct val="100000"/>
              </a:lnSpc>
              <a:spcBef>
                <a:spcPct val="0"/>
              </a:spcBef>
              <a:buClrTx/>
              <a:buSzTx/>
              <a:buFontTx/>
              <a:buNone/>
            </a:pPr>
            <a:r>
              <a:rPr lang="en-US" sz="1400">
                <a:solidFill>
                  <a:srgbClr val="000000"/>
                </a:solidFill>
                <a:latin typeface="Myriad Pro" pitchFamily="34" charset="0"/>
                <a:cs typeface="Arial" pitchFamily="34" charset="0"/>
              </a:rPr>
              <a:t>Money</a:t>
            </a:r>
            <a:endParaRPr lang="en-US" sz="1400">
              <a:cs typeface="Arial" pitchFamily="34" charset="0"/>
            </a:endParaRPr>
          </a:p>
        </p:txBody>
      </p:sp>
      <p:sp>
        <p:nvSpPr>
          <p:cNvPr id="620595" name="Rectangle 51"/>
          <p:cNvSpPr>
            <a:spLocks noChangeArrowheads="1"/>
          </p:cNvSpPr>
          <p:nvPr/>
        </p:nvSpPr>
        <p:spPr bwMode="auto">
          <a:xfrm>
            <a:off x="5791200" y="1295400"/>
            <a:ext cx="511175"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nSpc>
                <a:spcPct val="100000"/>
              </a:lnSpc>
              <a:spcBef>
                <a:spcPct val="0"/>
              </a:spcBef>
              <a:buClrTx/>
              <a:buSzTx/>
              <a:buFontTx/>
              <a:buNone/>
            </a:pPr>
            <a:r>
              <a:rPr lang="en-US" sz="1400">
                <a:solidFill>
                  <a:srgbClr val="000000"/>
                </a:solidFill>
                <a:latin typeface="Myriad Pro" pitchFamily="34" charset="0"/>
                <a:cs typeface="Arial" pitchFamily="34" charset="0"/>
              </a:rPr>
              <a:t>Money</a:t>
            </a:r>
            <a:endParaRPr lang="en-US" sz="1400">
              <a:cs typeface="Arial" pitchFamily="34" charset="0"/>
            </a:endParaRPr>
          </a:p>
        </p:txBody>
      </p:sp>
    </p:spTree>
    <p:extLst>
      <p:ext uri="{BB962C8B-B14F-4D97-AF65-F5344CB8AC3E}">
        <p14:creationId xmlns:p14="http://schemas.microsoft.com/office/powerpoint/2010/main" val="3491425198"/>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1570" name="Rectangle 2"/>
          <p:cNvSpPr>
            <a:spLocks noGrp="1" noRot="1" noChangeArrowheads="1"/>
          </p:cNvSpPr>
          <p:nvPr>
            <p:ph type="title"/>
          </p:nvPr>
        </p:nvSpPr>
        <p:spPr>
          <a:xfrm>
            <a:off x="395536" y="620688"/>
            <a:ext cx="8229600" cy="1066800"/>
          </a:xfrm>
        </p:spPr>
        <p:txBody>
          <a:bodyPr>
            <a:normAutofit fontScale="90000"/>
          </a:bodyPr>
          <a:lstStyle/>
          <a:p>
            <a:pPr algn="l"/>
            <a:r>
              <a:rPr lang="en-US" dirty="0" smtClean="0"/>
              <a:t>Circular-Flow of Economic Activities</a:t>
            </a:r>
          </a:p>
        </p:txBody>
      </p:sp>
      <p:sp>
        <p:nvSpPr>
          <p:cNvPr id="621571" name="Rectangle 3"/>
          <p:cNvSpPr>
            <a:spLocks noGrp="1" noChangeArrowheads="1"/>
          </p:cNvSpPr>
          <p:nvPr>
            <p:ph idx="1"/>
          </p:nvPr>
        </p:nvSpPr>
        <p:spPr>
          <a:xfrm>
            <a:off x="467544" y="1772816"/>
            <a:ext cx="8229600" cy="4325112"/>
          </a:xfrm>
        </p:spPr>
        <p:txBody>
          <a:bodyPr>
            <a:normAutofit/>
          </a:bodyPr>
          <a:lstStyle/>
          <a:p>
            <a:pPr marL="349250" indent="-342900"/>
            <a:r>
              <a:rPr lang="en-US" sz="2400" dirty="0" smtClean="0">
                <a:latin typeface="+mj-lt"/>
              </a:rPr>
              <a:t>A </a:t>
            </a:r>
            <a:r>
              <a:rPr lang="en-US" sz="2400" b="1" dirty="0" smtClean="0">
                <a:latin typeface="+mj-lt"/>
              </a:rPr>
              <a:t>household </a:t>
            </a:r>
            <a:r>
              <a:rPr lang="en-US" sz="2400" dirty="0" smtClean="0">
                <a:latin typeface="+mj-lt"/>
              </a:rPr>
              <a:t>is a person or a group of people that share their income</a:t>
            </a:r>
            <a:endParaRPr lang="en-US" sz="2400" dirty="0">
              <a:latin typeface="+mj-lt"/>
            </a:endParaRPr>
          </a:p>
          <a:p>
            <a:pPr marL="349250" indent="-342900"/>
            <a:r>
              <a:rPr lang="en-US" sz="2400" dirty="0" smtClean="0">
                <a:latin typeface="+mj-lt"/>
              </a:rPr>
              <a:t>A </a:t>
            </a:r>
            <a:r>
              <a:rPr lang="en-US" sz="2400" b="1" dirty="0" smtClean="0">
                <a:latin typeface="+mj-lt"/>
              </a:rPr>
              <a:t>firm </a:t>
            </a:r>
            <a:r>
              <a:rPr lang="en-US" sz="2400" dirty="0" smtClean="0">
                <a:latin typeface="+mj-lt"/>
              </a:rPr>
              <a:t>is an organization that produces goods and services for sale</a:t>
            </a:r>
          </a:p>
          <a:p>
            <a:pPr marL="349250" indent="-342900"/>
            <a:r>
              <a:rPr lang="en-US" sz="2400" dirty="0" smtClean="0">
                <a:latin typeface="+mj-lt"/>
              </a:rPr>
              <a:t>Firms sell goods and services that they produce to households in </a:t>
            </a:r>
            <a:r>
              <a:rPr lang="en-US" sz="2400" b="1" dirty="0" smtClean="0">
                <a:latin typeface="+mj-lt"/>
              </a:rPr>
              <a:t>markets for goods and services</a:t>
            </a:r>
          </a:p>
          <a:p>
            <a:pPr marL="349250" indent="-342900"/>
            <a:r>
              <a:rPr lang="en-US" sz="2400" dirty="0" smtClean="0">
                <a:latin typeface="+mj-lt"/>
              </a:rPr>
              <a:t>Firms buy the resources they need to produce—</a:t>
            </a:r>
            <a:r>
              <a:rPr lang="en-US" sz="2400" b="1" dirty="0" smtClean="0">
                <a:latin typeface="+mj-lt"/>
              </a:rPr>
              <a:t>factors of production</a:t>
            </a:r>
            <a:r>
              <a:rPr lang="en-US" sz="2400" dirty="0" smtClean="0">
                <a:latin typeface="+mj-lt"/>
              </a:rPr>
              <a:t>—in </a:t>
            </a:r>
            <a:r>
              <a:rPr lang="en-US" sz="2400" b="1" dirty="0" smtClean="0">
                <a:latin typeface="+mj-lt"/>
              </a:rPr>
              <a:t>factor markets</a:t>
            </a:r>
            <a:endParaRPr lang="en-US" sz="2400" dirty="0" smtClean="0">
              <a:latin typeface="+mj-lt"/>
            </a:endParaRPr>
          </a:p>
          <a:p>
            <a:pPr marL="6350" indent="227013"/>
            <a:endParaRPr lang="en-US" sz="2400" dirty="0" smtClean="0">
              <a:latin typeface="+mj-lt"/>
            </a:endParaRPr>
          </a:p>
        </p:txBody>
      </p:sp>
    </p:spTree>
    <p:extLst>
      <p:ext uri="{BB962C8B-B14F-4D97-AF65-F5344CB8AC3E}">
        <p14:creationId xmlns:p14="http://schemas.microsoft.com/office/powerpoint/2010/main" val="238842845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82" name="Text Box 10"/>
          <p:cNvSpPr txBox="1">
            <a:spLocks noChangeArrowheads="1"/>
          </p:cNvSpPr>
          <p:nvPr/>
        </p:nvSpPr>
        <p:spPr bwMode="auto">
          <a:xfrm>
            <a:off x="323850" y="1772816"/>
            <a:ext cx="8534400" cy="1754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spcBef>
                <a:spcPct val="50000"/>
              </a:spcBef>
            </a:pPr>
            <a:r>
              <a:rPr lang="en-US" sz="2400" dirty="0">
                <a:latin typeface="+mj-lt"/>
              </a:rPr>
              <a:t>Individuals own factors of production. They sell the services of these factors to producers in </a:t>
            </a:r>
            <a:r>
              <a:rPr lang="en-US" sz="2400" u="sng" dirty="0">
                <a:latin typeface="+mj-lt"/>
              </a:rPr>
              <a:t>factor markets</a:t>
            </a:r>
            <a:r>
              <a:rPr lang="en-US" sz="2400" dirty="0">
                <a:latin typeface="+mj-lt"/>
              </a:rPr>
              <a:t> and receive payment in </a:t>
            </a:r>
            <a:r>
              <a:rPr lang="en-US" sz="2400" dirty="0" smtClean="0">
                <a:latin typeface="+mj-lt"/>
              </a:rPr>
              <a:t>return</a:t>
            </a:r>
            <a:endParaRPr lang="en-US" sz="2400" dirty="0">
              <a:latin typeface="+mj-lt"/>
            </a:endParaRPr>
          </a:p>
          <a:p>
            <a:pPr lvl="1" eaLnBrk="0" hangingPunct="0">
              <a:spcBef>
                <a:spcPct val="50000"/>
              </a:spcBef>
              <a:buFontTx/>
              <a:buChar char="•"/>
            </a:pPr>
            <a:r>
              <a:rPr lang="en-US" sz="2400" dirty="0">
                <a:latin typeface="+mj-lt"/>
              </a:rPr>
              <a:t>  The payment becomes their (factor) </a:t>
            </a:r>
            <a:r>
              <a:rPr lang="en-US" sz="2400" dirty="0" smtClean="0">
                <a:latin typeface="+mj-lt"/>
              </a:rPr>
              <a:t>incomes</a:t>
            </a:r>
            <a:endParaRPr lang="en-US" sz="2400" dirty="0">
              <a:latin typeface="+mj-lt"/>
            </a:endParaRPr>
          </a:p>
        </p:txBody>
      </p:sp>
      <p:sp>
        <p:nvSpPr>
          <p:cNvPr id="28684" name="Text Box 12"/>
          <p:cNvSpPr txBox="1">
            <a:spLocks noChangeArrowheads="1"/>
          </p:cNvSpPr>
          <p:nvPr/>
        </p:nvSpPr>
        <p:spPr bwMode="auto">
          <a:xfrm>
            <a:off x="323850" y="3827463"/>
            <a:ext cx="8515350" cy="1754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spcBef>
                <a:spcPct val="50000"/>
              </a:spcBef>
            </a:pPr>
            <a:r>
              <a:rPr lang="en-US" sz="2400" dirty="0">
                <a:latin typeface="+mj-lt"/>
              </a:rPr>
              <a:t>Producers transform factor services into goods and services, which they then sell to individuals in </a:t>
            </a:r>
            <a:r>
              <a:rPr lang="en-US" sz="2400" u="sng" dirty="0">
                <a:latin typeface="+mj-lt"/>
              </a:rPr>
              <a:t>goods markets</a:t>
            </a:r>
            <a:r>
              <a:rPr lang="en-US" sz="2400" dirty="0">
                <a:latin typeface="+mj-lt"/>
              </a:rPr>
              <a:t>, receiving payment in </a:t>
            </a:r>
            <a:r>
              <a:rPr lang="en-US" sz="2400" dirty="0" smtClean="0">
                <a:latin typeface="+mj-lt"/>
              </a:rPr>
              <a:t>return</a:t>
            </a:r>
            <a:endParaRPr lang="en-US" sz="2400" dirty="0">
              <a:latin typeface="+mj-lt"/>
            </a:endParaRPr>
          </a:p>
          <a:p>
            <a:pPr lvl="1" eaLnBrk="0" hangingPunct="0">
              <a:spcBef>
                <a:spcPct val="50000"/>
              </a:spcBef>
              <a:buFontTx/>
              <a:buChar char="•"/>
            </a:pPr>
            <a:r>
              <a:rPr lang="en-US" sz="2400" dirty="0">
                <a:latin typeface="+mj-lt"/>
              </a:rPr>
              <a:t>  The payment becomes the incomes of </a:t>
            </a:r>
            <a:r>
              <a:rPr lang="en-US" sz="2400" dirty="0" smtClean="0">
                <a:latin typeface="+mj-lt"/>
              </a:rPr>
              <a:t>producers</a:t>
            </a:r>
            <a:endParaRPr lang="en-US" sz="2400" dirty="0">
              <a:latin typeface="+mj-lt"/>
            </a:endParaRPr>
          </a:p>
        </p:txBody>
      </p:sp>
      <p:sp>
        <p:nvSpPr>
          <p:cNvPr id="2" name="Title 1"/>
          <p:cNvSpPr>
            <a:spLocks noGrp="1"/>
          </p:cNvSpPr>
          <p:nvPr>
            <p:ph type="title"/>
          </p:nvPr>
        </p:nvSpPr>
        <p:spPr>
          <a:xfrm>
            <a:off x="349002" y="706016"/>
            <a:ext cx="8229600" cy="1066800"/>
          </a:xfrm>
        </p:spPr>
        <p:txBody>
          <a:bodyPr>
            <a:normAutofit fontScale="90000"/>
          </a:bodyPr>
          <a:lstStyle/>
          <a:p>
            <a:r>
              <a:rPr lang="en-US" dirty="0"/>
              <a:t>The Circular Flow</a:t>
            </a:r>
            <a:br>
              <a:rPr lang="en-US" dirty="0"/>
            </a:br>
            <a:endParaRPr lang="th-TH" dirty="0"/>
          </a:p>
        </p:txBody>
      </p:sp>
    </p:spTree>
    <p:extLst>
      <p:ext uri="{BB962C8B-B14F-4D97-AF65-F5344CB8AC3E}">
        <p14:creationId xmlns:p14="http://schemas.microsoft.com/office/powerpoint/2010/main" val="299843990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grpId="0" nodeType="afterEffect">
                                  <p:stCondLst>
                                    <p:cond delay="0"/>
                                  </p:stCondLst>
                                  <p:childTnLst>
                                    <p:set>
                                      <p:cBhvr>
                                        <p:cTn id="6" dur="1" fill="hold">
                                          <p:stCondLst>
                                            <p:cond delay="499"/>
                                          </p:stCondLst>
                                        </p:cTn>
                                        <p:tgtEl>
                                          <p:spTgt spid="2868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2868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82" grpId="0" autoUpdateAnimBg="0"/>
      <p:bldP spid="28684" grpId="0" autoUpdateAnimBg="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7217" y="476672"/>
            <a:ext cx="8229600" cy="1066800"/>
          </a:xfrm>
        </p:spPr>
        <p:txBody>
          <a:bodyPr>
            <a:normAutofit fontScale="90000"/>
          </a:bodyPr>
          <a:lstStyle/>
          <a:p>
            <a:r>
              <a:rPr lang="en-US" dirty="0"/>
              <a:t>How are Decisions Made?</a:t>
            </a:r>
            <a:br>
              <a:rPr lang="en-US" dirty="0"/>
            </a:br>
            <a:endParaRPr lang="th-TH" dirty="0"/>
          </a:p>
        </p:txBody>
      </p:sp>
      <p:sp>
        <p:nvSpPr>
          <p:cNvPr id="11274" name="Text Box 10"/>
          <p:cNvSpPr txBox="1">
            <a:spLocks noChangeArrowheads="1"/>
          </p:cNvSpPr>
          <p:nvPr/>
        </p:nvSpPr>
        <p:spPr bwMode="auto">
          <a:xfrm>
            <a:off x="250825" y="1839913"/>
            <a:ext cx="8154988"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1313" indent="-341313" eaLnBrk="0" hangingPunct="0">
              <a:defRPr sz="2400">
                <a:solidFill>
                  <a:schemeClr val="tx1"/>
                </a:solidFill>
                <a:latin typeface="Times New Roman" pitchFamily="18" charset="0"/>
              </a:defRPr>
            </a:lvl1pPr>
            <a:lvl2pPr eaLnBrk="0" hangingPunct="0">
              <a:defRPr sz="2400">
                <a:solidFill>
                  <a:schemeClr val="tx1"/>
                </a:solidFill>
                <a:latin typeface="Times New Roman" pitchFamily="18" charset="0"/>
              </a:defRPr>
            </a:lvl2pPr>
            <a:lvl3pPr eaLnBrk="0" hangingPunct="0">
              <a:defRPr sz="2400">
                <a:solidFill>
                  <a:schemeClr val="tx1"/>
                </a:solidFill>
                <a:latin typeface="Times New Roman" pitchFamily="18" charset="0"/>
              </a:defRPr>
            </a:lvl3pPr>
            <a:lvl4pPr eaLnBrk="0" hangingPunct="0">
              <a:defRPr sz="2400">
                <a:solidFill>
                  <a:schemeClr val="tx1"/>
                </a:solidFill>
                <a:latin typeface="Times New Roman" pitchFamily="18" charset="0"/>
              </a:defRPr>
            </a:lvl4pPr>
            <a:lvl5pPr eaLnBrk="0" hangingPunct="0">
              <a:defRPr sz="2400">
                <a:solidFill>
                  <a:schemeClr val="tx1"/>
                </a:solidFill>
                <a:latin typeface="Times New Roman" pitchFamily="18" charset="0"/>
              </a:defRPr>
            </a:lvl5pPr>
            <a:lvl6pPr eaLnBrk="0" fontAlgn="base" hangingPunct="0">
              <a:spcBef>
                <a:spcPct val="0"/>
              </a:spcBef>
              <a:spcAft>
                <a:spcPct val="0"/>
              </a:spcAft>
              <a:defRPr sz="2400">
                <a:solidFill>
                  <a:schemeClr val="tx1"/>
                </a:solidFill>
                <a:latin typeface="Times New Roman" pitchFamily="18" charset="0"/>
              </a:defRPr>
            </a:lvl6pPr>
            <a:lvl7pPr eaLnBrk="0" fontAlgn="base" hangingPunct="0">
              <a:spcBef>
                <a:spcPct val="0"/>
              </a:spcBef>
              <a:spcAft>
                <a:spcPct val="0"/>
              </a:spcAft>
              <a:defRPr sz="2400">
                <a:solidFill>
                  <a:schemeClr val="tx1"/>
                </a:solidFill>
                <a:latin typeface="Times New Roman" pitchFamily="18" charset="0"/>
              </a:defRPr>
            </a:lvl7pPr>
            <a:lvl8pPr eaLnBrk="0" fontAlgn="base" hangingPunct="0">
              <a:spcBef>
                <a:spcPct val="0"/>
              </a:spcBef>
              <a:spcAft>
                <a:spcPct val="0"/>
              </a:spcAft>
              <a:defRPr sz="2400">
                <a:solidFill>
                  <a:schemeClr val="tx1"/>
                </a:solidFill>
                <a:latin typeface="Times New Roman" pitchFamily="18" charset="0"/>
              </a:defRPr>
            </a:lvl8pPr>
            <a:lvl9pPr eaLnBrk="0" fontAlgn="base" hangingPunct="0">
              <a:spcBef>
                <a:spcPct val="0"/>
              </a:spcBef>
              <a:spcAft>
                <a:spcPct val="0"/>
              </a:spcAft>
              <a:defRPr sz="2400">
                <a:solidFill>
                  <a:schemeClr val="tx1"/>
                </a:solidFill>
                <a:latin typeface="Times New Roman" pitchFamily="18" charset="0"/>
              </a:defRPr>
            </a:lvl9pPr>
          </a:lstStyle>
          <a:p>
            <a:pPr>
              <a:spcBef>
                <a:spcPct val="50000"/>
              </a:spcBef>
            </a:pPr>
            <a:r>
              <a:rPr lang="en-US" b="1">
                <a:latin typeface="+mj-lt"/>
              </a:rPr>
              <a:t>Maximizing Decisions</a:t>
            </a:r>
          </a:p>
        </p:txBody>
      </p:sp>
      <p:sp>
        <p:nvSpPr>
          <p:cNvPr id="11275" name="Text Box 11"/>
          <p:cNvSpPr txBox="1">
            <a:spLocks noChangeArrowheads="1"/>
          </p:cNvSpPr>
          <p:nvPr/>
        </p:nvSpPr>
        <p:spPr bwMode="auto">
          <a:xfrm>
            <a:off x="323850" y="2559050"/>
            <a:ext cx="8610600" cy="1015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spcBef>
                <a:spcPct val="50000"/>
              </a:spcBef>
              <a:buFontTx/>
              <a:buChar char="•"/>
            </a:pPr>
            <a:r>
              <a:rPr lang="en-US" sz="2400" dirty="0">
                <a:latin typeface="+mj-lt"/>
              </a:rPr>
              <a:t>  People are </a:t>
            </a:r>
            <a:r>
              <a:rPr lang="en-US" sz="2400" u="sng" dirty="0" err="1" smtClean="0">
                <a:latin typeface="+mj-lt"/>
              </a:rPr>
              <a:t>maximizers</a:t>
            </a:r>
            <a:endParaRPr lang="en-US" sz="2400" dirty="0">
              <a:latin typeface="+mj-lt"/>
            </a:endParaRPr>
          </a:p>
          <a:p>
            <a:pPr eaLnBrk="0" hangingPunct="0">
              <a:spcBef>
                <a:spcPct val="50000"/>
              </a:spcBef>
              <a:buFontTx/>
              <a:buChar char="•"/>
            </a:pPr>
            <a:r>
              <a:rPr lang="en-US" sz="2400" dirty="0">
                <a:latin typeface="+mj-lt"/>
              </a:rPr>
              <a:t>  Consumers maximize utility, producers maximize </a:t>
            </a:r>
            <a:r>
              <a:rPr lang="en-US" sz="2400" dirty="0" smtClean="0">
                <a:latin typeface="+mj-lt"/>
              </a:rPr>
              <a:t>profits</a:t>
            </a:r>
            <a:endParaRPr lang="en-US" sz="2400" dirty="0">
              <a:latin typeface="+mj-lt"/>
            </a:endParaRPr>
          </a:p>
        </p:txBody>
      </p:sp>
      <p:sp>
        <p:nvSpPr>
          <p:cNvPr id="11276" name="Text Box 12"/>
          <p:cNvSpPr txBox="1">
            <a:spLocks noChangeArrowheads="1"/>
          </p:cNvSpPr>
          <p:nvPr/>
        </p:nvSpPr>
        <p:spPr bwMode="auto">
          <a:xfrm>
            <a:off x="250825" y="4648200"/>
            <a:ext cx="861060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290513" indent="-290513" eaLnBrk="0" hangingPunct="0">
              <a:defRPr sz="2400">
                <a:solidFill>
                  <a:schemeClr val="tx1"/>
                </a:solidFill>
                <a:latin typeface="Times New Roman" pitchFamily="18" charset="0"/>
              </a:defRPr>
            </a:lvl1pPr>
            <a:lvl2pPr marL="579438" eaLnBrk="0" hangingPunct="0">
              <a:defRPr sz="2400">
                <a:solidFill>
                  <a:schemeClr val="tx1"/>
                </a:solidFill>
                <a:latin typeface="Times New Roman" pitchFamily="18" charset="0"/>
              </a:defRPr>
            </a:lvl2pPr>
            <a:lvl3pPr eaLnBrk="0" hangingPunct="0">
              <a:defRPr sz="2400">
                <a:solidFill>
                  <a:schemeClr val="tx1"/>
                </a:solidFill>
                <a:latin typeface="Times New Roman" pitchFamily="18" charset="0"/>
              </a:defRPr>
            </a:lvl3pPr>
            <a:lvl4pPr eaLnBrk="0" hangingPunct="0">
              <a:defRPr sz="2400">
                <a:solidFill>
                  <a:schemeClr val="tx1"/>
                </a:solidFill>
                <a:latin typeface="Times New Roman" pitchFamily="18" charset="0"/>
              </a:defRPr>
            </a:lvl4pPr>
            <a:lvl5pPr eaLnBrk="0" hangingPunct="0">
              <a:defRPr sz="2400">
                <a:solidFill>
                  <a:schemeClr val="tx1"/>
                </a:solidFill>
                <a:latin typeface="Times New Roman" pitchFamily="18" charset="0"/>
              </a:defRPr>
            </a:lvl5pPr>
            <a:lvl6pPr eaLnBrk="0" fontAlgn="base" hangingPunct="0">
              <a:spcBef>
                <a:spcPct val="0"/>
              </a:spcBef>
              <a:spcAft>
                <a:spcPct val="0"/>
              </a:spcAft>
              <a:defRPr sz="2400">
                <a:solidFill>
                  <a:schemeClr val="tx1"/>
                </a:solidFill>
                <a:latin typeface="Times New Roman" pitchFamily="18" charset="0"/>
              </a:defRPr>
            </a:lvl6pPr>
            <a:lvl7pPr eaLnBrk="0" fontAlgn="base" hangingPunct="0">
              <a:spcBef>
                <a:spcPct val="0"/>
              </a:spcBef>
              <a:spcAft>
                <a:spcPct val="0"/>
              </a:spcAft>
              <a:defRPr sz="2400">
                <a:solidFill>
                  <a:schemeClr val="tx1"/>
                </a:solidFill>
                <a:latin typeface="Times New Roman" pitchFamily="18" charset="0"/>
              </a:defRPr>
            </a:lvl7pPr>
            <a:lvl8pPr eaLnBrk="0" fontAlgn="base" hangingPunct="0">
              <a:spcBef>
                <a:spcPct val="0"/>
              </a:spcBef>
              <a:spcAft>
                <a:spcPct val="0"/>
              </a:spcAft>
              <a:defRPr sz="2400">
                <a:solidFill>
                  <a:schemeClr val="tx1"/>
                </a:solidFill>
                <a:latin typeface="Times New Roman" pitchFamily="18" charset="0"/>
              </a:defRPr>
            </a:lvl8pPr>
            <a:lvl9pPr eaLnBrk="0" fontAlgn="base" hangingPunct="0">
              <a:spcBef>
                <a:spcPct val="0"/>
              </a:spcBef>
              <a:spcAft>
                <a:spcPct val="0"/>
              </a:spcAft>
              <a:defRPr sz="2400">
                <a:solidFill>
                  <a:schemeClr val="tx1"/>
                </a:solidFill>
                <a:latin typeface="Times New Roman" pitchFamily="18" charset="0"/>
              </a:defRPr>
            </a:lvl9pPr>
          </a:lstStyle>
          <a:p>
            <a:pPr>
              <a:spcBef>
                <a:spcPct val="50000"/>
              </a:spcBef>
              <a:buFontTx/>
              <a:buChar char="•"/>
            </a:pPr>
            <a:r>
              <a:rPr lang="en-US" dirty="0">
                <a:latin typeface="+mj-lt"/>
              </a:rPr>
              <a:t>All decisions are based on weighing </a:t>
            </a:r>
            <a:r>
              <a:rPr lang="en-US" u="sng" dirty="0">
                <a:latin typeface="+mj-lt"/>
              </a:rPr>
              <a:t>marginal cost</a:t>
            </a:r>
            <a:r>
              <a:rPr lang="en-US" dirty="0">
                <a:latin typeface="+mj-lt"/>
              </a:rPr>
              <a:t> against </a:t>
            </a:r>
            <a:r>
              <a:rPr lang="en-US" u="sng" dirty="0">
                <a:latin typeface="+mj-lt"/>
              </a:rPr>
              <a:t>marginal </a:t>
            </a:r>
            <a:r>
              <a:rPr lang="en-US" u="sng" dirty="0" smtClean="0">
                <a:latin typeface="+mj-lt"/>
              </a:rPr>
              <a:t>benefit</a:t>
            </a:r>
            <a:endParaRPr lang="en-US" dirty="0">
              <a:latin typeface="+mj-lt"/>
            </a:endParaRPr>
          </a:p>
        </p:txBody>
      </p:sp>
      <p:sp>
        <p:nvSpPr>
          <p:cNvPr id="11282" name="Text Box 18"/>
          <p:cNvSpPr txBox="1">
            <a:spLocks noChangeArrowheads="1"/>
          </p:cNvSpPr>
          <p:nvPr/>
        </p:nvSpPr>
        <p:spPr bwMode="auto">
          <a:xfrm>
            <a:off x="250825" y="3856038"/>
            <a:ext cx="8154988"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1313" indent="-341313" eaLnBrk="0" hangingPunct="0">
              <a:defRPr sz="2400">
                <a:solidFill>
                  <a:schemeClr val="tx1"/>
                </a:solidFill>
                <a:latin typeface="Times New Roman" pitchFamily="18" charset="0"/>
              </a:defRPr>
            </a:lvl1pPr>
            <a:lvl2pPr eaLnBrk="0" hangingPunct="0">
              <a:defRPr sz="2400">
                <a:solidFill>
                  <a:schemeClr val="tx1"/>
                </a:solidFill>
                <a:latin typeface="Times New Roman" pitchFamily="18" charset="0"/>
              </a:defRPr>
            </a:lvl2pPr>
            <a:lvl3pPr eaLnBrk="0" hangingPunct="0">
              <a:defRPr sz="2400">
                <a:solidFill>
                  <a:schemeClr val="tx1"/>
                </a:solidFill>
                <a:latin typeface="Times New Roman" pitchFamily="18" charset="0"/>
              </a:defRPr>
            </a:lvl3pPr>
            <a:lvl4pPr eaLnBrk="0" hangingPunct="0">
              <a:defRPr sz="2400">
                <a:solidFill>
                  <a:schemeClr val="tx1"/>
                </a:solidFill>
                <a:latin typeface="Times New Roman" pitchFamily="18" charset="0"/>
              </a:defRPr>
            </a:lvl4pPr>
            <a:lvl5pPr eaLnBrk="0" hangingPunct="0">
              <a:defRPr sz="2400">
                <a:solidFill>
                  <a:schemeClr val="tx1"/>
                </a:solidFill>
                <a:latin typeface="Times New Roman" pitchFamily="18" charset="0"/>
              </a:defRPr>
            </a:lvl5pPr>
            <a:lvl6pPr eaLnBrk="0" fontAlgn="base" hangingPunct="0">
              <a:spcBef>
                <a:spcPct val="0"/>
              </a:spcBef>
              <a:spcAft>
                <a:spcPct val="0"/>
              </a:spcAft>
              <a:defRPr sz="2400">
                <a:solidFill>
                  <a:schemeClr val="tx1"/>
                </a:solidFill>
                <a:latin typeface="Times New Roman" pitchFamily="18" charset="0"/>
              </a:defRPr>
            </a:lvl6pPr>
            <a:lvl7pPr eaLnBrk="0" fontAlgn="base" hangingPunct="0">
              <a:spcBef>
                <a:spcPct val="0"/>
              </a:spcBef>
              <a:spcAft>
                <a:spcPct val="0"/>
              </a:spcAft>
              <a:defRPr sz="2400">
                <a:solidFill>
                  <a:schemeClr val="tx1"/>
                </a:solidFill>
                <a:latin typeface="Times New Roman" pitchFamily="18" charset="0"/>
              </a:defRPr>
            </a:lvl7pPr>
            <a:lvl8pPr eaLnBrk="0" fontAlgn="base" hangingPunct="0">
              <a:spcBef>
                <a:spcPct val="0"/>
              </a:spcBef>
              <a:spcAft>
                <a:spcPct val="0"/>
              </a:spcAft>
              <a:defRPr sz="2400">
                <a:solidFill>
                  <a:schemeClr val="tx1"/>
                </a:solidFill>
                <a:latin typeface="Times New Roman" pitchFamily="18" charset="0"/>
              </a:defRPr>
            </a:lvl8pPr>
            <a:lvl9pPr eaLnBrk="0" fontAlgn="base" hangingPunct="0">
              <a:spcBef>
                <a:spcPct val="0"/>
              </a:spcBef>
              <a:spcAft>
                <a:spcPct val="0"/>
              </a:spcAft>
              <a:defRPr sz="2400">
                <a:solidFill>
                  <a:schemeClr val="tx1"/>
                </a:solidFill>
                <a:latin typeface="Times New Roman" pitchFamily="18" charset="0"/>
              </a:defRPr>
            </a:lvl9pPr>
          </a:lstStyle>
          <a:p>
            <a:pPr>
              <a:spcBef>
                <a:spcPct val="50000"/>
              </a:spcBef>
            </a:pPr>
            <a:r>
              <a:rPr lang="en-US" b="1" dirty="0">
                <a:latin typeface="+mj-lt"/>
              </a:rPr>
              <a:t>Marginal Decisions</a:t>
            </a:r>
          </a:p>
        </p:txBody>
      </p:sp>
    </p:spTree>
    <p:extLst>
      <p:ext uri="{BB962C8B-B14F-4D97-AF65-F5344CB8AC3E}">
        <p14:creationId xmlns:p14="http://schemas.microsoft.com/office/powerpoint/2010/main" val="380053475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27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11275"/>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1282"/>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1127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74" grpId="0"/>
      <p:bldP spid="11275" grpId="0" autoUpdateAnimBg="0"/>
      <p:bldP spid="11276" grpId="0" autoUpdateAnimBg="0"/>
      <p:bldP spid="11282"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476672"/>
            <a:ext cx="8229600" cy="1066800"/>
          </a:xfrm>
        </p:spPr>
        <p:txBody>
          <a:bodyPr>
            <a:normAutofit fontScale="90000"/>
          </a:bodyPr>
          <a:lstStyle/>
          <a:p>
            <a:r>
              <a:rPr lang="en-US" dirty="0"/>
              <a:t>The Complexity of Production</a:t>
            </a:r>
            <a:br>
              <a:rPr lang="en-US" dirty="0"/>
            </a:br>
            <a:endParaRPr lang="th-TH" dirty="0"/>
          </a:p>
        </p:txBody>
      </p:sp>
      <p:sp>
        <p:nvSpPr>
          <p:cNvPr id="49159" name="Text Box 7"/>
          <p:cNvSpPr txBox="1">
            <a:spLocks noChangeArrowheads="1"/>
          </p:cNvSpPr>
          <p:nvPr/>
        </p:nvSpPr>
        <p:spPr bwMode="auto">
          <a:xfrm>
            <a:off x="304800" y="1297894"/>
            <a:ext cx="861060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spcBef>
                <a:spcPct val="50000"/>
              </a:spcBef>
            </a:pPr>
            <a:r>
              <a:rPr lang="en-US" sz="2400" dirty="0" smtClean="0">
                <a:latin typeface="+mj-lt"/>
              </a:rPr>
              <a:t>Production usually displays two characteristics noted long ago by Adam Smith: </a:t>
            </a:r>
            <a:r>
              <a:rPr lang="en-US" sz="2400" u="sng" dirty="0" smtClean="0">
                <a:latin typeface="+mj-lt"/>
              </a:rPr>
              <a:t>specialization</a:t>
            </a:r>
            <a:r>
              <a:rPr lang="en-US" sz="2400" dirty="0" smtClean="0">
                <a:latin typeface="+mj-lt"/>
              </a:rPr>
              <a:t> and the </a:t>
            </a:r>
            <a:r>
              <a:rPr lang="en-US" sz="2400" u="sng" dirty="0" smtClean="0">
                <a:latin typeface="+mj-lt"/>
              </a:rPr>
              <a:t>division of labor</a:t>
            </a:r>
            <a:endParaRPr lang="en-US" sz="2400" dirty="0">
              <a:latin typeface="+mj-lt"/>
            </a:endParaRPr>
          </a:p>
        </p:txBody>
      </p:sp>
      <p:sp>
        <p:nvSpPr>
          <p:cNvPr id="49160" name="Text Box 8"/>
          <p:cNvSpPr txBox="1">
            <a:spLocks noChangeArrowheads="1"/>
          </p:cNvSpPr>
          <p:nvPr/>
        </p:nvSpPr>
        <p:spPr bwMode="auto">
          <a:xfrm>
            <a:off x="304800" y="2682875"/>
            <a:ext cx="861060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spcBef>
                <a:spcPct val="50000"/>
              </a:spcBef>
            </a:pPr>
            <a:r>
              <a:rPr lang="en-US" sz="2400" dirty="0">
                <a:latin typeface="+mj-lt"/>
              </a:rPr>
              <a:t>Specialization is the allocation of different jobs to different people. It is more efficient than self-sufficiency because:</a:t>
            </a:r>
          </a:p>
        </p:txBody>
      </p:sp>
      <p:sp>
        <p:nvSpPr>
          <p:cNvPr id="49161" name="Text Box 9"/>
          <p:cNvSpPr txBox="1">
            <a:spLocks noChangeArrowheads="1"/>
          </p:cNvSpPr>
          <p:nvPr/>
        </p:nvSpPr>
        <p:spPr bwMode="auto">
          <a:xfrm>
            <a:off x="323850" y="3733800"/>
            <a:ext cx="8610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400">
                <a:solidFill>
                  <a:schemeClr val="tx1"/>
                </a:solidFill>
                <a:latin typeface="Times New Roman" pitchFamily="18" charset="0"/>
              </a:defRPr>
            </a:lvl1pPr>
            <a:lvl2pPr marL="682625" indent="-225425" eaLnBrk="0" hangingPunct="0">
              <a:defRPr sz="2400">
                <a:solidFill>
                  <a:schemeClr val="tx1"/>
                </a:solidFill>
                <a:latin typeface="Times New Roman" pitchFamily="18" charset="0"/>
              </a:defRPr>
            </a:lvl2pPr>
            <a:lvl3pPr eaLnBrk="0" hangingPunct="0">
              <a:defRPr sz="2400">
                <a:solidFill>
                  <a:schemeClr val="tx1"/>
                </a:solidFill>
                <a:latin typeface="Times New Roman" pitchFamily="18" charset="0"/>
              </a:defRPr>
            </a:lvl3pPr>
            <a:lvl4pPr eaLnBrk="0" hangingPunct="0">
              <a:defRPr sz="2400">
                <a:solidFill>
                  <a:schemeClr val="tx1"/>
                </a:solidFill>
                <a:latin typeface="Times New Roman" pitchFamily="18" charset="0"/>
              </a:defRPr>
            </a:lvl4pPr>
            <a:lvl5pPr eaLnBrk="0" hangingPunct="0">
              <a:defRPr sz="2400">
                <a:solidFill>
                  <a:schemeClr val="tx1"/>
                </a:solidFill>
                <a:latin typeface="Times New Roman" pitchFamily="18" charset="0"/>
              </a:defRPr>
            </a:lvl5pPr>
            <a:lvl6pPr eaLnBrk="0" fontAlgn="base" hangingPunct="0">
              <a:spcBef>
                <a:spcPct val="0"/>
              </a:spcBef>
              <a:spcAft>
                <a:spcPct val="0"/>
              </a:spcAft>
              <a:defRPr sz="2400">
                <a:solidFill>
                  <a:schemeClr val="tx1"/>
                </a:solidFill>
                <a:latin typeface="Times New Roman" pitchFamily="18" charset="0"/>
              </a:defRPr>
            </a:lvl6pPr>
            <a:lvl7pPr eaLnBrk="0" fontAlgn="base" hangingPunct="0">
              <a:spcBef>
                <a:spcPct val="0"/>
              </a:spcBef>
              <a:spcAft>
                <a:spcPct val="0"/>
              </a:spcAft>
              <a:defRPr sz="2400">
                <a:solidFill>
                  <a:schemeClr val="tx1"/>
                </a:solidFill>
                <a:latin typeface="Times New Roman" pitchFamily="18" charset="0"/>
              </a:defRPr>
            </a:lvl7pPr>
            <a:lvl8pPr eaLnBrk="0" fontAlgn="base" hangingPunct="0">
              <a:spcBef>
                <a:spcPct val="0"/>
              </a:spcBef>
              <a:spcAft>
                <a:spcPct val="0"/>
              </a:spcAft>
              <a:defRPr sz="2400">
                <a:solidFill>
                  <a:schemeClr val="tx1"/>
                </a:solidFill>
                <a:latin typeface="Times New Roman" pitchFamily="18" charset="0"/>
              </a:defRPr>
            </a:lvl8pPr>
            <a:lvl9pPr eaLnBrk="0" fontAlgn="base" hangingPunct="0">
              <a:spcBef>
                <a:spcPct val="0"/>
              </a:spcBef>
              <a:spcAft>
                <a:spcPct val="0"/>
              </a:spcAft>
              <a:defRPr sz="2400">
                <a:solidFill>
                  <a:schemeClr val="tx1"/>
                </a:solidFill>
                <a:latin typeface="Times New Roman" pitchFamily="18" charset="0"/>
              </a:defRPr>
            </a:lvl9pPr>
          </a:lstStyle>
          <a:p>
            <a:pPr lvl="1">
              <a:spcBef>
                <a:spcPct val="50000"/>
              </a:spcBef>
              <a:buFontTx/>
              <a:buChar char="•"/>
            </a:pPr>
            <a:r>
              <a:rPr lang="en-US" dirty="0">
                <a:latin typeface="+mj-lt"/>
              </a:rPr>
              <a:t>Individual abilities differ -- </a:t>
            </a:r>
            <a:r>
              <a:rPr lang="en-US" u="sng" dirty="0">
                <a:latin typeface="+mj-lt"/>
              </a:rPr>
              <a:t>comparative </a:t>
            </a:r>
            <a:r>
              <a:rPr lang="en-US" u="sng" dirty="0" smtClean="0">
                <a:latin typeface="+mj-lt"/>
              </a:rPr>
              <a:t>advantage</a:t>
            </a:r>
            <a:endParaRPr lang="en-US" dirty="0">
              <a:latin typeface="+mj-lt"/>
            </a:endParaRPr>
          </a:p>
        </p:txBody>
      </p:sp>
      <p:sp>
        <p:nvSpPr>
          <p:cNvPr id="49162" name="Text Box 10"/>
          <p:cNvSpPr txBox="1">
            <a:spLocks noChangeArrowheads="1"/>
          </p:cNvSpPr>
          <p:nvPr/>
        </p:nvSpPr>
        <p:spPr bwMode="auto">
          <a:xfrm>
            <a:off x="323850" y="4343400"/>
            <a:ext cx="861060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400">
                <a:solidFill>
                  <a:schemeClr val="tx1"/>
                </a:solidFill>
                <a:latin typeface="Times New Roman" pitchFamily="18" charset="0"/>
              </a:defRPr>
            </a:lvl1pPr>
            <a:lvl2pPr marL="682625" indent="-225425" eaLnBrk="0" hangingPunct="0">
              <a:defRPr sz="2400">
                <a:solidFill>
                  <a:schemeClr val="tx1"/>
                </a:solidFill>
                <a:latin typeface="Times New Roman" pitchFamily="18" charset="0"/>
              </a:defRPr>
            </a:lvl2pPr>
            <a:lvl3pPr eaLnBrk="0" hangingPunct="0">
              <a:defRPr sz="2400">
                <a:solidFill>
                  <a:schemeClr val="tx1"/>
                </a:solidFill>
                <a:latin typeface="Times New Roman" pitchFamily="18" charset="0"/>
              </a:defRPr>
            </a:lvl3pPr>
            <a:lvl4pPr eaLnBrk="0" hangingPunct="0">
              <a:defRPr sz="2400">
                <a:solidFill>
                  <a:schemeClr val="tx1"/>
                </a:solidFill>
                <a:latin typeface="Times New Roman" pitchFamily="18" charset="0"/>
              </a:defRPr>
            </a:lvl4pPr>
            <a:lvl5pPr eaLnBrk="0" hangingPunct="0">
              <a:defRPr sz="2400">
                <a:solidFill>
                  <a:schemeClr val="tx1"/>
                </a:solidFill>
                <a:latin typeface="Times New Roman" pitchFamily="18" charset="0"/>
              </a:defRPr>
            </a:lvl5pPr>
            <a:lvl6pPr eaLnBrk="0" fontAlgn="base" hangingPunct="0">
              <a:spcBef>
                <a:spcPct val="0"/>
              </a:spcBef>
              <a:spcAft>
                <a:spcPct val="0"/>
              </a:spcAft>
              <a:defRPr sz="2400">
                <a:solidFill>
                  <a:schemeClr val="tx1"/>
                </a:solidFill>
                <a:latin typeface="Times New Roman" pitchFamily="18" charset="0"/>
              </a:defRPr>
            </a:lvl6pPr>
            <a:lvl7pPr eaLnBrk="0" fontAlgn="base" hangingPunct="0">
              <a:spcBef>
                <a:spcPct val="0"/>
              </a:spcBef>
              <a:spcAft>
                <a:spcPct val="0"/>
              </a:spcAft>
              <a:defRPr sz="2400">
                <a:solidFill>
                  <a:schemeClr val="tx1"/>
                </a:solidFill>
                <a:latin typeface="Times New Roman" pitchFamily="18" charset="0"/>
              </a:defRPr>
            </a:lvl7pPr>
            <a:lvl8pPr eaLnBrk="0" fontAlgn="base" hangingPunct="0">
              <a:spcBef>
                <a:spcPct val="0"/>
              </a:spcBef>
              <a:spcAft>
                <a:spcPct val="0"/>
              </a:spcAft>
              <a:defRPr sz="2400">
                <a:solidFill>
                  <a:schemeClr val="tx1"/>
                </a:solidFill>
                <a:latin typeface="Times New Roman" pitchFamily="18" charset="0"/>
              </a:defRPr>
            </a:lvl8pPr>
            <a:lvl9pPr eaLnBrk="0" fontAlgn="base" hangingPunct="0">
              <a:spcBef>
                <a:spcPct val="0"/>
              </a:spcBef>
              <a:spcAft>
                <a:spcPct val="0"/>
              </a:spcAft>
              <a:defRPr sz="2400">
                <a:solidFill>
                  <a:schemeClr val="tx1"/>
                </a:solidFill>
                <a:latin typeface="Times New Roman" pitchFamily="18" charset="0"/>
              </a:defRPr>
            </a:lvl9pPr>
          </a:lstStyle>
          <a:p>
            <a:pPr lvl="1">
              <a:spcBef>
                <a:spcPct val="50000"/>
              </a:spcBef>
              <a:buFontTx/>
              <a:buChar char="•"/>
            </a:pPr>
            <a:r>
              <a:rPr lang="en-US" dirty="0">
                <a:latin typeface="+mj-lt"/>
              </a:rPr>
              <a:t>Focusing on one activity leads to improvements </a:t>
            </a:r>
            <a:r>
              <a:rPr lang="en-US" sz="1800" dirty="0">
                <a:latin typeface="+mj-lt"/>
              </a:rPr>
              <a:t>--</a:t>
            </a:r>
            <a:r>
              <a:rPr lang="en-US" dirty="0">
                <a:latin typeface="+mj-lt"/>
              </a:rPr>
              <a:t> </a:t>
            </a:r>
            <a:r>
              <a:rPr lang="en-US" u="sng" dirty="0">
                <a:latin typeface="+mj-lt"/>
              </a:rPr>
              <a:t>learning by </a:t>
            </a:r>
            <a:r>
              <a:rPr lang="en-US" u="sng" dirty="0" smtClean="0">
                <a:latin typeface="+mj-lt"/>
              </a:rPr>
              <a:t>doing</a:t>
            </a:r>
            <a:endParaRPr lang="en-US" dirty="0">
              <a:latin typeface="+mj-lt"/>
            </a:endParaRPr>
          </a:p>
        </p:txBody>
      </p:sp>
      <p:sp>
        <p:nvSpPr>
          <p:cNvPr id="49163" name="Text Box 11"/>
          <p:cNvSpPr txBox="1">
            <a:spLocks noChangeArrowheads="1"/>
          </p:cNvSpPr>
          <p:nvPr/>
        </p:nvSpPr>
        <p:spPr bwMode="auto">
          <a:xfrm>
            <a:off x="381000" y="5426075"/>
            <a:ext cx="807720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r>
              <a:rPr lang="en-US" sz="2400" dirty="0">
                <a:latin typeface="+mj-lt"/>
              </a:rPr>
              <a:t>Division of labor extends the idea of specialization for the production of a single good or </a:t>
            </a:r>
            <a:r>
              <a:rPr lang="en-US" sz="2400" dirty="0" smtClean="0">
                <a:latin typeface="+mj-lt"/>
              </a:rPr>
              <a:t>service</a:t>
            </a:r>
            <a:endParaRPr lang="en-US" sz="2400" dirty="0">
              <a:latin typeface="+mj-lt"/>
            </a:endParaRPr>
          </a:p>
        </p:txBody>
      </p:sp>
    </p:spTree>
    <p:extLst>
      <p:ext uri="{BB962C8B-B14F-4D97-AF65-F5344CB8AC3E}">
        <p14:creationId xmlns:p14="http://schemas.microsoft.com/office/powerpoint/2010/main" val="381322832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49159"/>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49160"/>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49161"/>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49162"/>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4916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159" grpId="0" autoUpdateAnimBg="0"/>
      <p:bldP spid="49160" grpId="0" autoUpdateAnimBg="0"/>
      <p:bldP spid="49161" grpId="0" autoUpdateAnimBg="0"/>
      <p:bldP spid="49162" grpId="0" autoUpdateAnimBg="0"/>
      <p:bldP spid="49163" grpId="0" autoUpdateAnimBg="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Markets and Money</a:t>
            </a:r>
            <a:br>
              <a:rPr lang="en-US" dirty="0"/>
            </a:br>
            <a:endParaRPr lang="th-TH" dirty="0"/>
          </a:p>
        </p:txBody>
      </p:sp>
      <p:sp>
        <p:nvSpPr>
          <p:cNvPr id="3" name="Content Placeholder 2"/>
          <p:cNvSpPr>
            <a:spLocks noGrp="1"/>
          </p:cNvSpPr>
          <p:nvPr>
            <p:ph idx="1"/>
          </p:nvPr>
        </p:nvSpPr>
        <p:spPr/>
        <p:txBody>
          <a:bodyPr>
            <a:normAutofit/>
          </a:bodyPr>
          <a:lstStyle/>
          <a:p>
            <a:pPr marL="109728" indent="0">
              <a:buNone/>
            </a:pPr>
            <a:r>
              <a:rPr lang="en-US" sz="2400" dirty="0">
                <a:latin typeface="+mj-lt"/>
              </a:rPr>
              <a:t>Specialization must be accompanied by </a:t>
            </a:r>
            <a:r>
              <a:rPr lang="en-US" sz="2400" dirty="0" smtClean="0">
                <a:latin typeface="+mj-lt"/>
              </a:rPr>
              <a:t>trade</a:t>
            </a:r>
            <a:endParaRPr lang="en-US" sz="2400" dirty="0">
              <a:latin typeface="+mj-lt"/>
            </a:endParaRPr>
          </a:p>
          <a:p>
            <a:pPr marL="109728" indent="0">
              <a:buNone/>
            </a:pPr>
            <a:endParaRPr lang="en-US" sz="2400" dirty="0" smtClean="0">
              <a:latin typeface="+mj-lt"/>
            </a:endParaRPr>
          </a:p>
          <a:p>
            <a:pPr marL="109728" indent="0">
              <a:buNone/>
            </a:pPr>
            <a:r>
              <a:rPr lang="en-US" sz="2400" dirty="0" smtClean="0">
                <a:latin typeface="+mj-lt"/>
              </a:rPr>
              <a:t>Money </a:t>
            </a:r>
            <a:r>
              <a:rPr lang="en-US" sz="2400" dirty="0">
                <a:latin typeface="+mj-lt"/>
              </a:rPr>
              <a:t>eliminates the cumbersome system of </a:t>
            </a:r>
            <a:r>
              <a:rPr lang="en-US" sz="2400" u="sng" dirty="0">
                <a:latin typeface="+mj-lt"/>
              </a:rPr>
              <a:t>barter</a:t>
            </a:r>
            <a:r>
              <a:rPr lang="en-US" sz="2400" dirty="0">
                <a:latin typeface="+mj-lt"/>
              </a:rPr>
              <a:t> by separating the transactions involved in the exchange of products, thereby facilitating specialization and </a:t>
            </a:r>
            <a:r>
              <a:rPr lang="en-US" sz="2400" dirty="0" smtClean="0">
                <a:latin typeface="+mj-lt"/>
              </a:rPr>
              <a:t>trade</a:t>
            </a:r>
            <a:endParaRPr lang="en-US" sz="2400" dirty="0">
              <a:latin typeface="+mj-lt"/>
            </a:endParaRPr>
          </a:p>
          <a:p>
            <a:endParaRPr lang="th-TH" sz="2400" dirty="0">
              <a:latin typeface="+mj-lt"/>
            </a:endParaRPr>
          </a:p>
        </p:txBody>
      </p:sp>
    </p:spTree>
    <p:extLst>
      <p:ext uri="{BB962C8B-B14F-4D97-AF65-F5344CB8AC3E}">
        <p14:creationId xmlns:p14="http://schemas.microsoft.com/office/powerpoint/2010/main" val="949864806"/>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ext Box 2"/>
          <p:cNvSpPr txBox="1">
            <a:spLocks noChangeArrowheads="1"/>
          </p:cNvSpPr>
          <p:nvPr/>
        </p:nvSpPr>
        <p:spPr bwMode="auto">
          <a:xfrm>
            <a:off x="415504" y="509133"/>
            <a:ext cx="8548984"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eaLnBrk="0" hangingPunct="0">
              <a:spcBef>
                <a:spcPct val="50000"/>
              </a:spcBef>
            </a:pPr>
            <a:r>
              <a:rPr lang="en-US" dirty="0">
                <a:latin typeface="+mj-lt"/>
              </a:rPr>
              <a:t>Is There an Alternative to the Market Economy?</a:t>
            </a:r>
          </a:p>
        </p:txBody>
      </p:sp>
      <p:sp>
        <p:nvSpPr>
          <p:cNvPr id="14349" name="Text Box 13"/>
          <p:cNvSpPr txBox="1">
            <a:spLocks noChangeArrowheads="1"/>
          </p:cNvSpPr>
          <p:nvPr/>
        </p:nvSpPr>
        <p:spPr bwMode="auto">
          <a:xfrm>
            <a:off x="423888" y="1309687"/>
            <a:ext cx="7696200"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spcBef>
                <a:spcPct val="50000"/>
              </a:spcBef>
            </a:pPr>
            <a:r>
              <a:rPr lang="en-US" sz="2400" b="1" dirty="0">
                <a:solidFill>
                  <a:schemeClr val="accent2"/>
                </a:solidFill>
                <a:latin typeface="+mj-lt"/>
              </a:rPr>
              <a:t>Types of Economic Systems</a:t>
            </a:r>
          </a:p>
        </p:txBody>
      </p:sp>
      <p:sp>
        <p:nvSpPr>
          <p:cNvPr id="14353" name="Text Box 17"/>
          <p:cNvSpPr txBox="1">
            <a:spLocks noChangeArrowheads="1"/>
          </p:cNvSpPr>
          <p:nvPr/>
        </p:nvSpPr>
        <p:spPr bwMode="auto">
          <a:xfrm>
            <a:off x="468313" y="1988840"/>
            <a:ext cx="2652712"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lvl="1" eaLnBrk="0" hangingPunct="0">
              <a:spcBef>
                <a:spcPct val="50000"/>
              </a:spcBef>
              <a:buFontTx/>
              <a:buChar char="•"/>
            </a:pPr>
            <a:r>
              <a:rPr lang="en-US" sz="2400" dirty="0">
                <a:latin typeface="+mj-lt"/>
              </a:rPr>
              <a:t> Traditional</a:t>
            </a:r>
          </a:p>
        </p:txBody>
      </p:sp>
      <p:sp>
        <p:nvSpPr>
          <p:cNvPr id="14354" name="Text Box 18"/>
          <p:cNvSpPr txBox="1">
            <a:spLocks noChangeArrowheads="1"/>
          </p:cNvSpPr>
          <p:nvPr/>
        </p:nvSpPr>
        <p:spPr bwMode="auto">
          <a:xfrm>
            <a:off x="415504" y="2780928"/>
            <a:ext cx="2957512"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lvl="1" eaLnBrk="0" hangingPunct="0">
              <a:spcBef>
                <a:spcPct val="50000"/>
              </a:spcBef>
              <a:buFontTx/>
              <a:buChar char="•"/>
            </a:pPr>
            <a:r>
              <a:rPr lang="en-US" sz="2400" dirty="0">
                <a:latin typeface="+mj-lt"/>
              </a:rPr>
              <a:t> Command</a:t>
            </a:r>
          </a:p>
        </p:txBody>
      </p:sp>
      <p:sp>
        <p:nvSpPr>
          <p:cNvPr id="14355" name="Text Box 19"/>
          <p:cNvSpPr txBox="1">
            <a:spLocks noChangeArrowheads="1"/>
          </p:cNvSpPr>
          <p:nvPr/>
        </p:nvSpPr>
        <p:spPr bwMode="auto">
          <a:xfrm>
            <a:off x="415504" y="3645024"/>
            <a:ext cx="3109912"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lvl="1" eaLnBrk="0" hangingPunct="0">
              <a:spcBef>
                <a:spcPct val="50000"/>
              </a:spcBef>
              <a:buFontTx/>
              <a:buChar char="•"/>
            </a:pPr>
            <a:r>
              <a:rPr lang="en-US" sz="2400" dirty="0">
                <a:latin typeface="+mj-lt"/>
              </a:rPr>
              <a:t> Free-Market</a:t>
            </a:r>
          </a:p>
        </p:txBody>
      </p:sp>
      <p:sp>
        <p:nvSpPr>
          <p:cNvPr id="14357" name="Text Box 21"/>
          <p:cNvSpPr txBox="1">
            <a:spLocks noChangeArrowheads="1"/>
          </p:cNvSpPr>
          <p:nvPr/>
        </p:nvSpPr>
        <p:spPr bwMode="auto">
          <a:xfrm>
            <a:off x="549796" y="4581128"/>
            <a:ext cx="8280400"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spcBef>
                <a:spcPct val="50000"/>
              </a:spcBef>
            </a:pPr>
            <a:r>
              <a:rPr lang="en-US" sz="2400" dirty="0">
                <a:latin typeface="+mj-lt"/>
              </a:rPr>
              <a:t>In practice, every economy is a </a:t>
            </a:r>
            <a:r>
              <a:rPr lang="en-US" sz="2400" u="sng" dirty="0">
                <a:latin typeface="+mj-lt"/>
              </a:rPr>
              <a:t>mixed economy</a:t>
            </a:r>
            <a:r>
              <a:rPr lang="en-US" sz="2400" dirty="0">
                <a:latin typeface="+mj-lt"/>
              </a:rPr>
              <a:t>,</a:t>
            </a:r>
            <a:r>
              <a:rPr lang="en-US" sz="2400" i="1" dirty="0">
                <a:latin typeface="+mj-lt"/>
              </a:rPr>
              <a:t> </a:t>
            </a:r>
            <a:r>
              <a:rPr lang="en-US" sz="2400" dirty="0">
                <a:latin typeface="+mj-lt"/>
              </a:rPr>
              <a:t>in the sense some decisions are made by firms and households and some by the </a:t>
            </a:r>
            <a:r>
              <a:rPr lang="en-US" sz="2400" dirty="0" smtClean="0">
                <a:latin typeface="+mj-lt"/>
              </a:rPr>
              <a:t>government</a:t>
            </a:r>
            <a:endParaRPr lang="en-US" sz="2400" dirty="0">
              <a:latin typeface="+mj-lt"/>
            </a:endParaRPr>
          </a:p>
        </p:txBody>
      </p:sp>
    </p:spTree>
    <p:extLst>
      <p:ext uri="{BB962C8B-B14F-4D97-AF65-F5344CB8AC3E}">
        <p14:creationId xmlns:p14="http://schemas.microsoft.com/office/powerpoint/2010/main" val="34903216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14349"/>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14353"/>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14354"/>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14355"/>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1435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49" grpId="0" autoUpdateAnimBg="0"/>
      <p:bldP spid="14353" grpId="0" autoUpdateAnimBg="0"/>
      <p:bldP spid="14354" grpId="0" autoUpdateAnimBg="0"/>
      <p:bldP spid="14355" grpId="0" autoUpdateAnimBg="0"/>
      <p:bldP spid="14357" grpId="0" autoUpdateAnimBg="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71" name="Text Box 11"/>
          <p:cNvSpPr txBox="1">
            <a:spLocks noChangeArrowheads="1"/>
          </p:cNvSpPr>
          <p:nvPr/>
        </p:nvSpPr>
        <p:spPr bwMode="auto">
          <a:xfrm>
            <a:off x="228600" y="501274"/>
            <a:ext cx="8610600"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spcBef>
                <a:spcPct val="50000"/>
              </a:spcBef>
            </a:pPr>
            <a:r>
              <a:rPr lang="en-US" sz="3200" dirty="0">
                <a:latin typeface="+mj-lt"/>
              </a:rPr>
              <a:t>Government in the Modern Mixed Economy</a:t>
            </a:r>
          </a:p>
        </p:txBody>
      </p:sp>
      <p:sp>
        <p:nvSpPr>
          <p:cNvPr id="15375" name="Text Box 15"/>
          <p:cNvSpPr txBox="1">
            <a:spLocks noChangeArrowheads="1"/>
          </p:cNvSpPr>
          <p:nvPr/>
        </p:nvSpPr>
        <p:spPr bwMode="auto">
          <a:xfrm>
            <a:off x="304800" y="1768475"/>
            <a:ext cx="861060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spcBef>
                <a:spcPct val="50000"/>
              </a:spcBef>
            </a:pPr>
            <a:r>
              <a:rPr lang="en-US" sz="2400" dirty="0">
                <a:latin typeface="+mj-lt"/>
              </a:rPr>
              <a:t>Key government-provided institutions in market economies are </a:t>
            </a:r>
            <a:r>
              <a:rPr lang="en-US" sz="2400" u="sng" dirty="0">
                <a:latin typeface="+mj-lt"/>
              </a:rPr>
              <a:t>private property</a:t>
            </a:r>
            <a:r>
              <a:rPr lang="en-US" sz="2400" dirty="0">
                <a:latin typeface="+mj-lt"/>
              </a:rPr>
              <a:t> and </a:t>
            </a:r>
            <a:r>
              <a:rPr lang="en-US" sz="2400" u="sng" dirty="0">
                <a:latin typeface="+mj-lt"/>
              </a:rPr>
              <a:t>freedom of </a:t>
            </a:r>
            <a:r>
              <a:rPr lang="en-US" sz="2400" u="sng" dirty="0" smtClean="0">
                <a:latin typeface="+mj-lt"/>
              </a:rPr>
              <a:t>contract</a:t>
            </a:r>
            <a:endParaRPr lang="en-US" sz="2400" dirty="0">
              <a:latin typeface="+mj-lt"/>
            </a:endParaRPr>
          </a:p>
        </p:txBody>
      </p:sp>
      <p:sp>
        <p:nvSpPr>
          <p:cNvPr id="15376" name="Text Box 16"/>
          <p:cNvSpPr txBox="1">
            <a:spLocks noChangeArrowheads="1"/>
          </p:cNvSpPr>
          <p:nvPr/>
        </p:nvSpPr>
        <p:spPr bwMode="auto">
          <a:xfrm>
            <a:off x="304800" y="2895600"/>
            <a:ext cx="8610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spcBef>
                <a:spcPct val="50000"/>
              </a:spcBef>
            </a:pPr>
            <a:r>
              <a:rPr lang="en-US" sz="2400" dirty="0">
                <a:latin typeface="+mj-lt"/>
              </a:rPr>
              <a:t>Governments also intervene to:</a:t>
            </a:r>
          </a:p>
        </p:txBody>
      </p:sp>
      <p:sp>
        <p:nvSpPr>
          <p:cNvPr id="15377" name="Text Box 17"/>
          <p:cNvSpPr txBox="1">
            <a:spLocks noChangeArrowheads="1"/>
          </p:cNvSpPr>
          <p:nvPr/>
        </p:nvSpPr>
        <p:spPr bwMode="auto">
          <a:xfrm>
            <a:off x="304800" y="3505200"/>
            <a:ext cx="85344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lvl="1" eaLnBrk="0" hangingPunct="0">
              <a:spcBef>
                <a:spcPct val="50000"/>
              </a:spcBef>
              <a:buFontTx/>
              <a:buChar char="•"/>
            </a:pPr>
            <a:r>
              <a:rPr lang="en-US" sz="2400" dirty="0">
                <a:latin typeface="+mj-lt"/>
              </a:rPr>
              <a:t> correct </a:t>
            </a:r>
            <a:r>
              <a:rPr lang="en-US" sz="2400" u="sng" dirty="0">
                <a:latin typeface="+mj-lt"/>
              </a:rPr>
              <a:t>market failures</a:t>
            </a:r>
            <a:endParaRPr lang="en-US" sz="2400" dirty="0">
              <a:latin typeface="+mj-lt"/>
            </a:endParaRPr>
          </a:p>
        </p:txBody>
      </p:sp>
      <p:sp>
        <p:nvSpPr>
          <p:cNvPr id="15378" name="Text Box 18"/>
          <p:cNvSpPr txBox="1">
            <a:spLocks noChangeArrowheads="1"/>
          </p:cNvSpPr>
          <p:nvPr/>
        </p:nvSpPr>
        <p:spPr bwMode="auto">
          <a:xfrm>
            <a:off x="304800" y="4038600"/>
            <a:ext cx="85344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lvl="1" eaLnBrk="0" hangingPunct="0">
              <a:spcBef>
                <a:spcPct val="50000"/>
              </a:spcBef>
              <a:buFontTx/>
              <a:buChar char="•"/>
            </a:pPr>
            <a:r>
              <a:rPr lang="en-US" sz="2400" dirty="0">
                <a:latin typeface="+mj-lt"/>
              </a:rPr>
              <a:t> provide </a:t>
            </a:r>
            <a:r>
              <a:rPr lang="en-US" sz="2400" u="sng" dirty="0">
                <a:latin typeface="+mj-lt"/>
              </a:rPr>
              <a:t>public goods</a:t>
            </a:r>
            <a:endParaRPr lang="en-US" sz="2400" dirty="0">
              <a:latin typeface="+mj-lt"/>
            </a:endParaRPr>
          </a:p>
        </p:txBody>
      </p:sp>
      <p:sp>
        <p:nvSpPr>
          <p:cNvPr id="15379" name="Text Box 19"/>
          <p:cNvSpPr txBox="1">
            <a:spLocks noChangeArrowheads="1"/>
          </p:cNvSpPr>
          <p:nvPr/>
        </p:nvSpPr>
        <p:spPr bwMode="auto">
          <a:xfrm>
            <a:off x="304800" y="4572000"/>
            <a:ext cx="81534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lvl="1" eaLnBrk="0" hangingPunct="0">
              <a:spcBef>
                <a:spcPct val="50000"/>
              </a:spcBef>
              <a:buFontTx/>
              <a:buChar char="•"/>
            </a:pPr>
            <a:r>
              <a:rPr lang="en-US" sz="2400" dirty="0">
                <a:latin typeface="+mj-lt"/>
              </a:rPr>
              <a:t> offset the effects of </a:t>
            </a:r>
            <a:r>
              <a:rPr lang="en-US" sz="2400" u="sng" dirty="0">
                <a:latin typeface="+mj-lt"/>
              </a:rPr>
              <a:t>externalities</a:t>
            </a:r>
            <a:endParaRPr lang="en-US" sz="2400" dirty="0">
              <a:latin typeface="+mj-lt"/>
            </a:endParaRPr>
          </a:p>
        </p:txBody>
      </p:sp>
      <p:sp>
        <p:nvSpPr>
          <p:cNvPr id="15381" name="Text Box 21"/>
          <p:cNvSpPr txBox="1">
            <a:spLocks noChangeArrowheads="1"/>
          </p:cNvSpPr>
          <p:nvPr/>
        </p:nvSpPr>
        <p:spPr bwMode="auto">
          <a:xfrm>
            <a:off x="381000" y="5349875"/>
            <a:ext cx="8169275"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r>
              <a:rPr lang="en-US" sz="2400" dirty="0">
                <a:latin typeface="+mj-lt"/>
              </a:rPr>
              <a:t>Markets often work well, but sometimes government policy can improve the outcome for society as a </a:t>
            </a:r>
            <a:r>
              <a:rPr lang="en-US" sz="2400" dirty="0" smtClean="0">
                <a:latin typeface="+mj-lt"/>
              </a:rPr>
              <a:t>whole</a:t>
            </a:r>
            <a:endParaRPr lang="en-US" sz="2400" dirty="0">
              <a:latin typeface="+mj-lt"/>
            </a:endParaRPr>
          </a:p>
        </p:txBody>
      </p:sp>
    </p:spTree>
    <p:extLst>
      <p:ext uri="{BB962C8B-B14F-4D97-AF65-F5344CB8AC3E}">
        <p14:creationId xmlns:p14="http://schemas.microsoft.com/office/powerpoint/2010/main" val="417585158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15375"/>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15376"/>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15377"/>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15378"/>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15379"/>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499"/>
                                          </p:stCondLst>
                                        </p:cTn>
                                        <p:tgtEl>
                                          <p:spTgt spid="1538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75" grpId="0" autoUpdateAnimBg="0"/>
      <p:bldP spid="15376" grpId="0" autoUpdateAnimBg="0"/>
      <p:bldP spid="15377" grpId="0" autoUpdateAnimBg="0"/>
      <p:bldP spid="15378" grpId="0" autoUpdateAnimBg="0"/>
      <p:bldP spid="15379" grpId="0" autoUpdateAnimBg="0"/>
      <p:bldP spid="15381" grpId="0" autoUpdateAnimBg="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09" name="Text Box 13"/>
          <p:cNvSpPr txBox="1">
            <a:spLocks noChangeArrowheads="1"/>
          </p:cNvSpPr>
          <p:nvPr/>
        </p:nvSpPr>
        <p:spPr bwMode="auto">
          <a:xfrm>
            <a:off x="468313" y="2133600"/>
            <a:ext cx="853440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sz="2400" u="sng" dirty="0">
                <a:latin typeface="+mj-lt"/>
              </a:rPr>
              <a:t>Normative statements</a:t>
            </a:r>
            <a:r>
              <a:rPr lang="en-US" sz="2400" dirty="0">
                <a:latin typeface="+mj-lt"/>
              </a:rPr>
              <a:t> depend on value judgments and opinions -- cannot be settled by recourse to </a:t>
            </a:r>
            <a:r>
              <a:rPr lang="en-US" sz="2400" dirty="0" smtClean="0">
                <a:latin typeface="+mj-lt"/>
              </a:rPr>
              <a:t>facts</a:t>
            </a:r>
            <a:endParaRPr lang="en-US" sz="2400" dirty="0">
              <a:latin typeface="+mj-lt"/>
            </a:endParaRPr>
          </a:p>
        </p:txBody>
      </p:sp>
      <p:sp>
        <p:nvSpPr>
          <p:cNvPr id="4110" name="Text Box 14"/>
          <p:cNvSpPr txBox="1">
            <a:spLocks noChangeArrowheads="1"/>
          </p:cNvSpPr>
          <p:nvPr/>
        </p:nvSpPr>
        <p:spPr bwMode="auto">
          <a:xfrm>
            <a:off x="468313" y="3716338"/>
            <a:ext cx="822960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sz="2400" u="sng" dirty="0">
                <a:latin typeface="+mj-lt"/>
              </a:rPr>
              <a:t>Positive statements</a:t>
            </a:r>
            <a:r>
              <a:rPr lang="en-US" sz="2400" dirty="0">
                <a:latin typeface="+mj-lt"/>
              </a:rPr>
              <a:t> do not involve value </a:t>
            </a:r>
            <a:r>
              <a:rPr lang="en-US" sz="2400" dirty="0" err="1">
                <a:latin typeface="+mj-lt"/>
              </a:rPr>
              <a:t>judgements</a:t>
            </a:r>
            <a:r>
              <a:rPr lang="en-US" sz="2400" dirty="0">
                <a:latin typeface="+mj-lt"/>
              </a:rPr>
              <a:t>. They are statements about what is, was, or will </a:t>
            </a:r>
            <a:r>
              <a:rPr lang="en-US" sz="2400" dirty="0" smtClean="0">
                <a:latin typeface="+mj-lt"/>
              </a:rPr>
              <a:t>be</a:t>
            </a:r>
            <a:endParaRPr lang="en-US" sz="2400" dirty="0">
              <a:latin typeface="+mj-lt"/>
            </a:endParaRPr>
          </a:p>
        </p:txBody>
      </p:sp>
      <p:sp>
        <p:nvSpPr>
          <p:cNvPr id="4115" name="Text Box 19"/>
          <p:cNvSpPr txBox="1">
            <a:spLocks noChangeArrowheads="1"/>
          </p:cNvSpPr>
          <p:nvPr/>
        </p:nvSpPr>
        <p:spPr bwMode="auto">
          <a:xfrm>
            <a:off x="470747" y="764704"/>
            <a:ext cx="7772400"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CA" altLang="zh-CN" sz="3600" dirty="0">
                <a:latin typeface="+mj-lt"/>
                <a:ea typeface="SimSun" pitchFamily="2" charset="-122"/>
              </a:rPr>
              <a:t>Positive and Normative Advice</a:t>
            </a:r>
            <a:endParaRPr lang="en-CA" sz="3600" dirty="0">
              <a:latin typeface="+mj-lt"/>
            </a:endParaRPr>
          </a:p>
        </p:txBody>
      </p:sp>
    </p:spTree>
    <p:extLst>
      <p:ext uri="{BB962C8B-B14F-4D97-AF65-F5344CB8AC3E}">
        <p14:creationId xmlns:p14="http://schemas.microsoft.com/office/powerpoint/2010/main" val="72475906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4109"/>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41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09" grpId="0" autoUpdateAnimBg="0"/>
      <p:bldP spid="4110" grpId="0" autoUpdateAnimBg="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2"/>
          <p:cNvSpPr>
            <a:spLocks noGrp="1" noChangeArrowheads="1"/>
          </p:cNvSpPr>
          <p:nvPr>
            <p:ph type="title"/>
          </p:nvPr>
        </p:nvSpPr>
        <p:spPr/>
        <p:txBody>
          <a:bodyPr>
            <a:normAutofit/>
          </a:bodyPr>
          <a:lstStyle/>
          <a:p>
            <a:r>
              <a:rPr lang="en-US" dirty="0" smtClean="0"/>
              <a:t>Positive </a:t>
            </a:r>
            <a:r>
              <a:rPr lang="en-US" dirty="0"/>
              <a:t>and Normative Statements</a:t>
            </a:r>
          </a:p>
        </p:txBody>
      </p:sp>
      <p:pic>
        <p:nvPicPr>
          <p:cNvPr id="72708" name="Picture 4" descr="tbl02_0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00" y="2743200"/>
            <a:ext cx="8216900" cy="25177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61832160"/>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30" name="Rectangle 10"/>
          <p:cNvSpPr>
            <a:spLocks noChangeArrowheads="1"/>
          </p:cNvSpPr>
          <p:nvPr/>
        </p:nvSpPr>
        <p:spPr bwMode="auto">
          <a:xfrm>
            <a:off x="381000" y="457200"/>
            <a:ext cx="7391400" cy="533400"/>
          </a:xfrm>
          <a:prstGeom prst="rect">
            <a:avLst/>
          </a:prstGeom>
          <a:noFill/>
          <a:ln>
            <a:noFill/>
          </a:ln>
          <a:effectLst/>
          <a:extLst>
            <a:ext uri="{909E8E84-426E-40DD-AFC4-6F175D3DCCD1}">
              <a14:hiddenFill xmlns:a14="http://schemas.microsoft.com/office/drawing/2010/main">
                <a:solidFill>
                  <a:srgbClr val="FFFF99"/>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3600" dirty="0">
              <a:effectLst>
                <a:outerShdw blurRad="38100" dist="38100" dir="2700000" algn="tl">
                  <a:srgbClr val="C0C0C0"/>
                </a:outerShdw>
              </a:effectLst>
            </a:endParaRPr>
          </a:p>
        </p:txBody>
      </p:sp>
      <p:sp>
        <p:nvSpPr>
          <p:cNvPr id="2" name="Title 1"/>
          <p:cNvSpPr>
            <a:spLocks noGrp="1"/>
          </p:cNvSpPr>
          <p:nvPr>
            <p:ph type="title"/>
          </p:nvPr>
        </p:nvSpPr>
        <p:spPr>
          <a:xfrm>
            <a:off x="434979" y="548680"/>
            <a:ext cx="8229600" cy="1066800"/>
          </a:xfrm>
        </p:spPr>
        <p:txBody>
          <a:bodyPr>
            <a:normAutofit/>
          </a:bodyPr>
          <a:lstStyle/>
          <a:p>
            <a:r>
              <a:rPr lang="en-US" dirty="0"/>
              <a:t>Economic </a:t>
            </a:r>
            <a:r>
              <a:rPr lang="en-US" dirty="0" smtClean="0"/>
              <a:t>theories</a:t>
            </a:r>
            <a:endParaRPr lang="th-TH" dirty="0"/>
          </a:p>
        </p:txBody>
      </p:sp>
      <p:sp>
        <p:nvSpPr>
          <p:cNvPr id="3" name="Content Placeholder 2"/>
          <p:cNvSpPr>
            <a:spLocks noGrp="1"/>
          </p:cNvSpPr>
          <p:nvPr>
            <p:ph idx="1"/>
          </p:nvPr>
        </p:nvSpPr>
        <p:spPr>
          <a:xfrm>
            <a:off x="250825" y="1628800"/>
            <a:ext cx="8229600" cy="4325112"/>
          </a:xfrm>
        </p:spPr>
        <p:txBody>
          <a:bodyPr>
            <a:normAutofit/>
          </a:bodyPr>
          <a:lstStyle/>
          <a:p>
            <a:pPr marL="109728" indent="0">
              <a:buNone/>
            </a:pPr>
            <a:r>
              <a:rPr lang="en-CA" sz="2400" dirty="0">
                <a:latin typeface="+mj-lt"/>
              </a:rPr>
              <a:t>A theory consists of:</a:t>
            </a:r>
          </a:p>
          <a:p>
            <a:pPr lvl="1">
              <a:spcBef>
                <a:spcPct val="50000"/>
              </a:spcBef>
              <a:buFontTx/>
              <a:buChar char="•"/>
            </a:pPr>
            <a:r>
              <a:rPr lang="en-CA" sz="2400" dirty="0">
                <a:solidFill>
                  <a:schemeClr val="tx1"/>
                </a:solidFill>
                <a:latin typeface="+mj-lt"/>
              </a:rPr>
              <a:t>a set of definitions about </a:t>
            </a:r>
            <a:r>
              <a:rPr lang="en-CA" sz="2400" u="sng" dirty="0">
                <a:solidFill>
                  <a:schemeClr val="tx1"/>
                </a:solidFill>
                <a:latin typeface="+mj-lt"/>
              </a:rPr>
              <a:t>variables</a:t>
            </a:r>
          </a:p>
          <a:p>
            <a:pPr lvl="2">
              <a:spcBef>
                <a:spcPct val="50000"/>
              </a:spcBef>
              <a:buFont typeface="Arial" pitchFamily="34" charset="0"/>
              <a:buChar char="–"/>
            </a:pPr>
            <a:r>
              <a:rPr lang="en-CA" dirty="0">
                <a:solidFill>
                  <a:schemeClr val="tx1"/>
                </a:solidFill>
                <a:latin typeface="+mj-lt"/>
              </a:rPr>
              <a:t> endogenous and exogenous variables </a:t>
            </a:r>
          </a:p>
          <a:p>
            <a:pPr lvl="1">
              <a:spcBef>
                <a:spcPct val="50000"/>
              </a:spcBef>
              <a:buFontTx/>
              <a:buChar char="•"/>
            </a:pPr>
            <a:r>
              <a:rPr lang="en-CA" sz="2400" dirty="0">
                <a:solidFill>
                  <a:schemeClr val="tx1"/>
                </a:solidFill>
                <a:latin typeface="+mj-lt"/>
              </a:rPr>
              <a:t>a set of </a:t>
            </a:r>
            <a:r>
              <a:rPr lang="en-CA" sz="2400" u="sng" dirty="0">
                <a:solidFill>
                  <a:schemeClr val="tx1"/>
                </a:solidFill>
                <a:latin typeface="+mj-lt"/>
              </a:rPr>
              <a:t>assumptions</a:t>
            </a:r>
          </a:p>
          <a:p>
            <a:pPr lvl="2">
              <a:spcBef>
                <a:spcPct val="50000"/>
              </a:spcBef>
              <a:buFont typeface="Arial" pitchFamily="34" charset="0"/>
              <a:buChar char="–"/>
            </a:pPr>
            <a:r>
              <a:rPr lang="en-CA" dirty="0">
                <a:solidFill>
                  <a:schemeClr val="tx1"/>
                </a:solidFill>
                <a:latin typeface="+mj-lt"/>
              </a:rPr>
              <a:t> motives, physical relations, direction of causation,       conditions of application</a:t>
            </a:r>
          </a:p>
          <a:p>
            <a:pPr lvl="1">
              <a:spcBef>
                <a:spcPct val="50000"/>
              </a:spcBef>
              <a:buFontTx/>
              <a:buChar char="•"/>
            </a:pPr>
            <a:r>
              <a:rPr lang="en-CA" sz="2400" dirty="0">
                <a:solidFill>
                  <a:schemeClr val="tx1"/>
                </a:solidFill>
                <a:latin typeface="+mj-lt"/>
              </a:rPr>
              <a:t>a set of </a:t>
            </a:r>
            <a:r>
              <a:rPr lang="en-CA" sz="2400" u="sng" dirty="0">
                <a:solidFill>
                  <a:schemeClr val="tx1"/>
                </a:solidFill>
                <a:latin typeface="+mj-lt"/>
              </a:rPr>
              <a:t>predictions</a:t>
            </a:r>
            <a:r>
              <a:rPr lang="en-CA" sz="2400" dirty="0">
                <a:solidFill>
                  <a:schemeClr val="tx1"/>
                </a:solidFill>
                <a:latin typeface="+mj-lt"/>
              </a:rPr>
              <a:t> (or </a:t>
            </a:r>
            <a:r>
              <a:rPr lang="en-CA" sz="2400" u="sng" dirty="0">
                <a:solidFill>
                  <a:schemeClr val="tx1"/>
                </a:solidFill>
                <a:latin typeface="+mj-lt"/>
              </a:rPr>
              <a:t>hypotheses</a:t>
            </a:r>
            <a:r>
              <a:rPr lang="en-CA" sz="2400" dirty="0">
                <a:solidFill>
                  <a:schemeClr val="tx1"/>
                </a:solidFill>
                <a:latin typeface="+mj-lt"/>
              </a:rPr>
              <a:t>)</a:t>
            </a:r>
          </a:p>
          <a:p>
            <a:endParaRPr lang="th-TH" sz="2400" dirty="0">
              <a:latin typeface="+mj-lt"/>
            </a:endParaRPr>
          </a:p>
        </p:txBody>
      </p:sp>
    </p:spTree>
    <p:extLst>
      <p:ext uri="{BB962C8B-B14F-4D97-AF65-F5344CB8AC3E}">
        <p14:creationId xmlns:p14="http://schemas.microsoft.com/office/powerpoint/2010/main" val="3330215550"/>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5536" y="1052736"/>
            <a:ext cx="8229600" cy="4325112"/>
          </a:xfrm>
        </p:spPr>
        <p:txBody>
          <a:bodyPr>
            <a:normAutofit/>
          </a:bodyPr>
          <a:lstStyle/>
          <a:p>
            <a:pPr marL="109728" indent="0">
              <a:buNone/>
            </a:pPr>
            <a:r>
              <a:rPr lang="en-US" sz="2400" dirty="0" smtClean="0">
                <a:latin typeface="+mj-lt"/>
              </a:rPr>
              <a:t>Endogenous variable </a:t>
            </a:r>
          </a:p>
          <a:p>
            <a:pPr>
              <a:buFontTx/>
              <a:buChar char="-"/>
            </a:pPr>
            <a:r>
              <a:rPr lang="en-US" sz="2400" dirty="0" smtClean="0">
                <a:latin typeface="+mj-lt"/>
              </a:rPr>
              <a:t>A variable that is explained within a theory </a:t>
            </a:r>
          </a:p>
          <a:p>
            <a:pPr>
              <a:buFontTx/>
              <a:buChar char="-"/>
            </a:pPr>
            <a:r>
              <a:rPr lang="en-US" sz="2400" dirty="0" smtClean="0">
                <a:latin typeface="+mj-lt"/>
              </a:rPr>
              <a:t>Dependent variable</a:t>
            </a:r>
          </a:p>
          <a:p>
            <a:pPr marL="109728" indent="0">
              <a:buNone/>
            </a:pPr>
            <a:endParaRPr lang="en-US" sz="2400" dirty="0">
              <a:latin typeface="+mj-lt"/>
            </a:endParaRPr>
          </a:p>
          <a:p>
            <a:pPr marL="109728" indent="0">
              <a:buNone/>
            </a:pPr>
            <a:r>
              <a:rPr lang="en-US" sz="2400" dirty="0" smtClean="0">
                <a:latin typeface="+mj-lt"/>
              </a:rPr>
              <a:t>Exogenous variable </a:t>
            </a:r>
          </a:p>
          <a:p>
            <a:pPr>
              <a:buFontTx/>
              <a:buChar char="-"/>
            </a:pPr>
            <a:r>
              <a:rPr lang="en-US" sz="2400" dirty="0" smtClean="0">
                <a:latin typeface="+mj-lt"/>
              </a:rPr>
              <a:t>A variable that is determined outside the theory </a:t>
            </a:r>
          </a:p>
          <a:p>
            <a:pPr>
              <a:buFontTx/>
              <a:buChar char="-"/>
            </a:pPr>
            <a:r>
              <a:rPr lang="en-US" sz="2400" dirty="0" smtClean="0">
                <a:latin typeface="+mj-lt"/>
              </a:rPr>
              <a:t>Independent variable</a:t>
            </a:r>
          </a:p>
          <a:p>
            <a:pPr marL="109728" indent="0">
              <a:buNone/>
            </a:pPr>
            <a:endParaRPr lang="en-US" sz="2400" dirty="0">
              <a:latin typeface="+mj-lt"/>
            </a:endParaRPr>
          </a:p>
          <a:p>
            <a:pPr marL="109728" indent="0">
              <a:buNone/>
            </a:pPr>
            <a:endParaRPr lang="th-TH" sz="2400" dirty="0">
              <a:latin typeface="+mj-lt"/>
            </a:endParaRPr>
          </a:p>
        </p:txBody>
      </p:sp>
    </p:spTree>
    <p:extLst>
      <p:ext uri="{BB962C8B-B14F-4D97-AF65-F5344CB8AC3E}">
        <p14:creationId xmlns:p14="http://schemas.microsoft.com/office/powerpoint/2010/main" val="546036665"/>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55" name="Text Box 11"/>
          <p:cNvSpPr txBox="1">
            <a:spLocks noChangeArrowheads="1"/>
          </p:cNvSpPr>
          <p:nvPr/>
        </p:nvSpPr>
        <p:spPr bwMode="auto">
          <a:xfrm>
            <a:off x="323528" y="2204864"/>
            <a:ext cx="8458200" cy="24929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682625" indent="-225425">
              <a:defRPr sz="2400">
                <a:solidFill>
                  <a:schemeClr val="tx1"/>
                </a:solidFill>
                <a:latin typeface="Times New Roman" pitchFamily="18" charset="0"/>
              </a:defRPr>
            </a:lvl2pPr>
            <a:lvl3pPr>
              <a:defRPr sz="2400">
                <a:solidFill>
                  <a:schemeClr val="tx1"/>
                </a:solidFill>
                <a:latin typeface="Times New Roman" pitchFamily="18" charset="0"/>
              </a:defRPr>
            </a:lvl3pPr>
            <a:lvl4pPr>
              <a:defRPr sz="2400">
                <a:solidFill>
                  <a:schemeClr val="tx1"/>
                </a:solidFill>
                <a:latin typeface="Times New Roman" pitchFamily="18" charset="0"/>
              </a:defRPr>
            </a:lvl4pPr>
            <a:lvl5pPr>
              <a:defRPr sz="2400">
                <a:solidFill>
                  <a:schemeClr val="tx1"/>
                </a:solidFill>
                <a:latin typeface="Times New Roman" pitchFamily="18" charset="0"/>
              </a:defRPr>
            </a:lvl5pPr>
            <a:lvl6pPr eaLnBrk="0" fontAlgn="base" hangingPunct="0">
              <a:spcBef>
                <a:spcPct val="0"/>
              </a:spcBef>
              <a:spcAft>
                <a:spcPct val="0"/>
              </a:spcAft>
              <a:defRPr sz="2400">
                <a:solidFill>
                  <a:schemeClr val="tx1"/>
                </a:solidFill>
                <a:latin typeface="Times New Roman" pitchFamily="18" charset="0"/>
              </a:defRPr>
            </a:lvl6pPr>
            <a:lvl7pPr eaLnBrk="0" fontAlgn="base" hangingPunct="0">
              <a:spcBef>
                <a:spcPct val="0"/>
              </a:spcBef>
              <a:spcAft>
                <a:spcPct val="0"/>
              </a:spcAft>
              <a:defRPr sz="2400">
                <a:solidFill>
                  <a:schemeClr val="tx1"/>
                </a:solidFill>
                <a:latin typeface="Times New Roman" pitchFamily="18" charset="0"/>
              </a:defRPr>
            </a:lvl7pPr>
            <a:lvl8pPr eaLnBrk="0" fontAlgn="base" hangingPunct="0">
              <a:spcBef>
                <a:spcPct val="0"/>
              </a:spcBef>
              <a:spcAft>
                <a:spcPct val="0"/>
              </a:spcAft>
              <a:defRPr sz="2400">
                <a:solidFill>
                  <a:schemeClr val="tx1"/>
                </a:solidFill>
                <a:latin typeface="Times New Roman" pitchFamily="18" charset="0"/>
              </a:defRPr>
            </a:lvl8pPr>
            <a:lvl9pPr eaLnBrk="0" fontAlgn="base" hangingPunct="0">
              <a:spcBef>
                <a:spcPct val="0"/>
              </a:spcBef>
              <a:spcAft>
                <a:spcPct val="0"/>
              </a:spcAft>
              <a:defRPr sz="2400">
                <a:solidFill>
                  <a:schemeClr val="tx1"/>
                </a:solidFill>
                <a:latin typeface="Times New Roman" pitchFamily="18" charset="0"/>
              </a:defRPr>
            </a:lvl9pPr>
          </a:lstStyle>
          <a:p>
            <a:pPr lvl="1">
              <a:spcBef>
                <a:spcPct val="50000"/>
              </a:spcBef>
              <a:buFontTx/>
              <a:buChar char="•"/>
            </a:pPr>
            <a:r>
              <a:rPr lang="en-CA" dirty="0">
                <a:latin typeface="+mj-lt"/>
              </a:rPr>
              <a:t>as a synonym for a </a:t>
            </a:r>
            <a:r>
              <a:rPr lang="en-CA" dirty="0" smtClean="0">
                <a:latin typeface="+mj-lt"/>
              </a:rPr>
              <a:t>theory</a:t>
            </a:r>
            <a:endParaRPr lang="en-CA" dirty="0">
              <a:latin typeface="+mj-lt"/>
            </a:endParaRPr>
          </a:p>
          <a:p>
            <a:pPr lvl="1">
              <a:spcBef>
                <a:spcPct val="50000"/>
              </a:spcBef>
              <a:buFontTx/>
              <a:buChar char="•"/>
            </a:pPr>
            <a:r>
              <a:rPr lang="en-CA" dirty="0">
                <a:latin typeface="+mj-lt"/>
              </a:rPr>
              <a:t>as a specific quantitative formulation of a </a:t>
            </a:r>
            <a:r>
              <a:rPr lang="en-CA" dirty="0" smtClean="0">
                <a:latin typeface="+mj-lt"/>
              </a:rPr>
              <a:t>theory</a:t>
            </a:r>
            <a:endParaRPr lang="en-CA" dirty="0">
              <a:latin typeface="+mj-lt"/>
            </a:endParaRPr>
          </a:p>
          <a:p>
            <a:pPr lvl="1">
              <a:spcBef>
                <a:spcPct val="50000"/>
              </a:spcBef>
              <a:buFontTx/>
              <a:buChar char="•"/>
            </a:pPr>
            <a:r>
              <a:rPr lang="en-CA" dirty="0">
                <a:latin typeface="+mj-lt"/>
              </a:rPr>
              <a:t>as a specific application of a general </a:t>
            </a:r>
            <a:r>
              <a:rPr lang="en-CA" dirty="0" smtClean="0">
                <a:latin typeface="+mj-lt"/>
              </a:rPr>
              <a:t>theory</a:t>
            </a:r>
          </a:p>
          <a:p>
            <a:pPr lvl="1">
              <a:spcBef>
                <a:spcPct val="50000"/>
              </a:spcBef>
              <a:buFontTx/>
              <a:buChar char="•"/>
            </a:pPr>
            <a:r>
              <a:rPr lang="en-CA" dirty="0" smtClean="0">
                <a:latin typeface="+mj-lt"/>
              </a:rPr>
              <a:t>as </a:t>
            </a:r>
            <a:r>
              <a:rPr lang="en-CA" dirty="0">
                <a:latin typeface="+mj-lt"/>
              </a:rPr>
              <a:t>an illustrative abstraction which helps to understand key features of a complex </a:t>
            </a:r>
            <a:r>
              <a:rPr lang="en-CA" dirty="0" smtClean="0">
                <a:latin typeface="+mj-lt"/>
              </a:rPr>
              <a:t>world</a:t>
            </a:r>
            <a:endParaRPr lang="en-CA" sz="2800" b="1" dirty="0">
              <a:latin typeface="+mj-lt"/>
            </a:endParaRPr>
          </a:p>
        </p:txBody>
      </p:sp>
      <p:sp>
        <p:nvSpPr>
          <p:cNvPr id="2" name="Title 1"/>
          <p:cNvSpPr>
            <a:spLocks noGrp="1"/>
          </p:cNvSpPr>
          <p:nvPr>
            <p:ph type="title"/>
          </p:nvPr>
        </p:nvSpPr>
        <p:spPr/>
        <p:txBody>
          <a:bodyPr>
            <a:normAutofit fontScale="90000"/>
          </a:bodyPr>
          <a:lstStyle/>
          <a:p>
            <a:r>
              <a:rPr lang="en-US" sz="3600" dirty="0"/>
              <a:t>Models</a:t>
            </a:r>
            <a:r>
              <a:rPr lang="en-US" dirty="0"/>
              <a:t/>
            </a:r>
            <a:br>
              <a:rPr lang="en-US" dirty="0"/>
            </a:br>
            <a:endParaRPr lang="th-TH" dirty="0"/>
          </a:p>
        </p:txBody>
      </p:sp>
    </p:spTree>
    <p:extLst>
      <p:ext uri="{BB962C8B-B14F-4D97-AF65-F5344CB8AC3E}">
        <p14:creationId xmlns:p14="http://schemas.microsoft.com/office/powerpoint/2010/main" val="189981023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6155">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6155">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6155">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6155">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55" grpId="0" build="p" bldLvl="2" autoUpdateAnimBg="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8" name="Rectangle 10"/>
          <p:cNvSpPr>
            <a:spLocks noChangeArrowheads="1"/>
          </p:cNvSpPr>
          <p:nvPr/>
        </p:nvSpPr>
        <p:spPr bwMode="auto">
          <a:xfrm>
            <a:off x="381000" y="457200"/>
            <a:ext cx="8382000" cy="533400"/>
          </a:xfrm>
          <a:prstGeom prst="rect">
            <a:avLst/>
          </a:prstGeom>
          <a:noFill/>
          <a:ln>
            <a:noFill/>
          </a:ln>
          <a:effectLst/>
          <a:extLst>
            <a:ext uri="{909E8E84-426E-40DD-AFC4-6F175D3DCCD1}">
              <a14:hiddenFill xmlns:a14="http://schemas.microsoft.com/office/drawing/2010/main">
                <a:solidFill>
                  <a:srgbClr val="FFFF99"/>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r>
              <a:rPr lang="en-US" sz="3600" dirty="0">
                <a:latin typeface="+mj-lt"/>
              </a:rPr>
              <a:t>Testing theories</a:t>
            </a:r>
            <a:endParaRPr lang="en-US" sz="3600" dirty="0">
              <a:effectLst>
                <a:outerShdw blurRad="38100" dist="38100" dir="2700000" algn="tl">
                  <a:srgbClr val="C0C0C0"/>
                </a:outerShdw>
              </a:effectLst>
              <a:latin typeface="+mj-lt"/>
            </a:endParaRPr>
          </a:p>
        </p:txBody>
      </p:sp>
      <p:sp>
        <p:nvSpPr>
          <p:cNvPr id="7181" name="Text Box 13"/>
          <p:cNvSpPr txBox="1">
            <a:spLocks noChangeArrowheads="1"/>
          </p:cNvSpPr>
          <p:nvPr/>
        </p:nvSpPr>
        <p:spPr bwMode="auto">
          <a:xfrm>
            <a:off x="419100" y="1124744"/>
            <a:ext cx="8305800"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sz="2800" dirty="0">
                <a:latin typeface="+mj-lt"/>
              </a:rPr>
              <a:t>Rejection Versus Confirmation</a:t>
            </a:r>
          </a:p>
        </p:txBody>
      </p:sp>
      <p:sp>
        <p:nvSpPr>
          <p:cNvPr id="7215" name="Text Box 47"/>
          <p:cNvSpPr txBox="1">
            <a:spLocks noChangeArrowheads="1"/>
          </p:cNvSpPr>
          <p:nvPr/>
        </p:nvSpPr>
        <p:spPr bwMode="auto">
          <a:xfrm>
            <a:off x="419100" y="2012950"/>
            <a:ext cx="8534400"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sz="2400" dirty="0">
                <a:latin typeface="+mj-lt"/>
              </a:rPr>
              <a:t>A hypothesis can be tested and may be </a:t>
            </a:r>
            <a:r>
              <a:rPr lang="en-US" sz="2400" u="sng" dirty="0">
                <a:latin typeface="+mj-lt"/>
              </a:rPr>
              <a:t>rejected</a:t>
            </a:r>
            <a:r>
              <a:rPr lang="en-US" sz="2400" dirty="0">
                <a:latin typeface="+mj-lt"/>
              </a:rPr>
              <a:t> by the data. This rejection brings the value of the theory into </a:t>
            </a:r>
            <a:r>
              <a:rPr lang="en-US" sz="2400" dirty="0" smtClean="0">
                <a:latin typeface="+mj-lt"/>
              </a:rPr>
              <a:t>question</a:t>
            </a:r>
            <a:endParaRPr lang="en-US" sz="2400" dirty="0">
              <a:latin typeface="+mj-lt"/>
            </a:endParaRPr>
          </a:p>
        </p:txBody>
      </p:sp>
      <p:sp>
        <p:nvSpPr>
          <p:cNvPr id="7216" name="Text Box 48"/>
          <p:cNvSpPr txBox="1">
            <a:spLocks noChangeArrowheads="1"/>
          </p:cNvSpPr>
          <p:nvPr/>
        </p:nvSpPr>
        <p:spPr bwMode="auto">
          <a:xfrm>
            <a:off x="334871" y="3573016"/>
            <a:ext cx="853440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sz="2400" dirty="0">
                <a:latin typeface="+mj-lt"/>
              </a:rPr>
              <a:t>An alternative is to search for </a:t>
            </a:r>
            <a:r>
              <a:rPr lang="en-US" sz="2400" u="sng" dirty="0">
                <a:latin typeface="+mj-lt"/>
              </a:rPr>
              <a:t>confirming</a:t>
            </a:r>
            <a:r>
              <a:rPr lang="en-US" sz="2400" dirty="0">
                <a:latin typeface="+mj-lt"/>
              </a:rPr>
              <a:t> evidence for a </a:t>
            </a:r>
            <a:r>
              <a:rPr lang="en-US" sz="2400" dirty="0" smtClean="0">
                <a:latin typeface="+mj-lt"/>
              </a:rPr>
              <a:t>theory </a:t>
            </a:r>
            <a:endParaRPr lang="en-US" sz="2400" dirty="0">
              <a:latin typeface="+mj-lt"/>
            </a:endParaRPr>
          </a:p>
        </p:txBody>
      </p:sp>
      <p:sp>
        <p:nvSpPr>
          <p:cNvPr id="7218" name="Text Box 50"/>
          <p:cNvSpPr txBox="1">
            <a:spLocks noChangeArrowheads="1"/>
          </p:cNvSpPr>
          <p:nvPr/>
        </p:nvSpPr>
        <p:spPr bwMode="auto">
          <a:xfrm>
            <a:off x="352450" y="4653136"/>
            <a:ext cx="853440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sz="2400" dirty="0">
                <a:latin typeface="+mj-lt"/>
              </a:rPr>
              <a:t>But no matter how unlikely the theory is, </a:t>
            </a:r>
            <a:r>
              <a:rPr lang="en-US" sz="2400" u="sng" dirty="0">
                <a:latin typeface="+mj-lt"/>
              </a:rPr>
              <a:t>some</a:t>
            </a:r>
            <a:r>
              <a:rPr lang="en-US" sz="2400" dirty="0">
                <a:latin typeface="+mj-lt"/>
              </a:rPr>
              <a:t> confirming evidence can generally be </a:t>
            </a:r>
            <a:r>
              <a:rPr lang="en-US" sz="2400" dirty="0" smtClean="0">
                <a:latin typeface="+mj-lt"/>
              </a:rPr>
              <a:t>found</a:t>
            </a:r>
            <a:endParaRPr lang="en-US" sz="2400" dirty="0">
              <a:latin typeface="+mj-lt"/>
            </a:endParaRPr>
          </a:p>
        </p:txBody>
      </p:sp>
    </p:spTree>
    <p:extLst>
      <p:ext uri="{BB962C8B-B14F-4D97-AF65-F5344CB8AC3E}">
        <p14:creationId xmlns:p14="http://schemas.microsoft.com/office/powerpoint/2010/main" val="37386791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7215"/>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7216"/>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72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215" grpId="0" autoUpdateAnimBg="0"/>
      <p:bldP spid="7216" grpId="0" autoUpdateAnimBg="0"/>
      <p:bldP spid="7218" grpId="0" autoUpdateAnimBg="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31" name="Text Box 7"/>
          <p:cNvSpPr txBox="1">
            <a:spLocks noChangeArrowheads="1"/>
          </p:cNvSpPr>
          <p:nvPr/>
        </p:nvSpPr>
        <p:spPr bwMode="auto">
          <a:xfrm>
            <a:off x="304800" y="2209800"/>
            <a:ext cx="8610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endParaRPr lang="en-CA"/>
          </a:p>
        </p:txBody>
      </p:sp>
      <p:sp>
        <p:nvSpPr>
          <p:cNvPr id="26632" name="Text Box 8"/>
          <p:cNvSpPr txBox="1">
            <a:spLocks noChangeArrowheads="1"/>
          </p:cNvSpPr>
          <p:nvPr/>
        </p:nvSpPr>
        <p:spPr bwMode="auto">
          <a:xfrm>
            <a:off x="323850" y="551421"/>
            <a:ext cx="8305800"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sz="3200" dirty="0">
                <a:latin typeface="+mj-lt"/>
              </a:rPr>
              <a:t>Statistical Analysis</a:t>
            </a:r>
          </a:p>
        </p:txBody>
      </p:sp>
      <p:sp>
        <p:nvSpPr>
          <p:cNvPr id="26633" name="Text Box 9"/>
          <p:cNvSpPr txBox="1">
            <a:spLocks noChangeArrowheads="1"/>
          </p:cNvSpPr>
          <p:nvPr/>
        </p:nvSpPr>
        <p:spPr bwMode="auto">
          <a:xfrm>
            <a:off x="467544" y="1196752"/>
            <a:ext cx="853440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sz="2400" dirty="0">
                <a:latin typeface="+mj-lt"/>
              </a:rPr>
              <a:t>Statistical analysis is used to test a hypothesis such as “if X increases, then Y will also </a:t>
            </a:r>
            <a:r>
              <a:rPr lang="en-US" sz="2400" dirty="0" smtClean="0">
                <a:latin typeface="+mj-lt"/>
              </a:rPr>
              <a:t>increase”</a:t>
            </a:r>
            <a:endParaRPr lang="en-US" sz="2400" dirty="0">
              <a:latin typeface="+mj-lt"/>
            </a:endParaRPr>
          </a:p>
        </p:txBody>
      </p:sp>
      <p:sp>
        <p:nvSpPr>
          <p:cNvPr id="26634" name="Text Box 10"/>
          <p:cNvSpPr txBox="1">
            <a:spLocks noChangeArrowheads="1"/>
          </p:cNvSpPr>
          <p:nvPr/>
        </p:nvSpPr>
        <p:spPr bwMode="auto">
          <a:xfrm>
            <a:off x="360242" y="2667000"/>
            <a:ext cx="845820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sz="2400" dirty="0">
                <a:latin typeface="+mj-lt"/>
              </a:rPr>
              <a:t>Economists are compelled to use millions of “uncontrolled” experiments that are going on every day in the </a:t>
            </a:r>
            <a:r>
              <a:rPr lang="en-US" sz="2400" dirty="0" smtClean="0">
                <a:latin typeface="+mj-lt"/>
              </a:rPr>
              <a:t>economy</a:t>
            </a:r>
            <a:endParaRPr lang="en-US" sz="2400" dirty="0">
              <a:latin typeface="+mj-lt"/>
            </a:endParaRPr>
          </a:p>
        </p:txBody>
      </p:sp>
      <p:sp>
        <p:nvSpPr>
          <p:cNvPr id="26635" name="Text Box 11"/>
          <p:cNvSpPr txBox="1">
            <a:spLocks noChangeArrowheads="1"/>
          </p:cNvSpPr>
          <p:nvPr/>
        </p:nvSpPr>
        <p:spPr bwMode="auto">
          <a:xfrm>
            <a:off x="304800" y="3791376"/>
            <a:ext cx="861060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sz="2400" dirty="0">
                <a:latin typeface="+mj-lt"/>
              </a:rPr>
              <a:t>These activities can be observed and recorded continuously, producing a mass of </a:t>
            </a:r>
            <a:r>
              <a:rPr lang="en-US" sz="2400" dirty="0" smtClean="0">
                <a:latin typeface="+mj-lt"/>
              </a:rPr>
              <a:t>data</a:t>
            </a:r>
            <a:endParaRPr lang="en-US" sz="2400" dirty="0">
              <a:latin typeface="+mj-lt"/>
            </a:endParaRPr>
          </a:p>
        </p:txBody>
      </p:sp>
      <p:sp>
        <p:nvSpPr>
          <p:cNvPr id="26636" name="Text Box 12"/>
          <p:cNvSpPr txBox="1">
            <a:spLocks noChangeArrowheads="1"/>
          </p:cNvSpPr>
          <p:nvPr/>
        </p:nvSpPr>
        <p:spPr bwMode="auto">
          <a:xfrm>
            <a:off x="323850" y="4941168"/>
            <a:ext cx="861060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sz="2400" dirty="0">
                <a:latin typeface="+mj-lt"/>
              </a:rPr>
              <a:t>The analysis of such data requires the use of appropriate -- and often quite complex -- statistical </a:t>
            </a:r>
            <a:r>
              <a:rPr lang="en-US" sz="2400" dirty="0" smtClean="0">
                <a:latin typeface="+mj-lt"/>
              </a:rPr>
              <a:t>techniques</a:t>
            </a:r>
            <a:endParaRPr lang="en-US" sz="2400" dirty="0">
              <a:latin typeface="+mj-lt"/>
            </a:endParaRPr>
          </a:p>
        </p:txBody>
      </p:sp>
    </p:spTree>
    <p:extLst>
      <p:ext uri="{BB962C8B-B14F-4D97-AF65-F5344CB8AC3E}">
        <p14:creationId xmlns:p14="http://schemas.microsoft.com/office/powerpoint/2010/main" val="289362397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26633"/>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26634"/>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26635"/>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2663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33" grpId="0" autoUpdateAnimBg="0"/>
      <p:bldP spid="26634" grpId="0" autoUpdateAnimBg="0"/>
      <p:bldP spid="26635" grpId="0" autoUpdateAnimBg="0"/>
      <p:bldP spid="26636" grpId="0" autoUpdateAnimBg="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5" name="Text Box 7"/>
          <p:cNvSpPr txBox="1">
            <a:spLocks noChangeArrowheads="1"/>
          </p:cNvSpPr>
          <p:nvPr/>
        </p:nvSpPr>
        <p:spPr bwMode="auto">
          <a:xfrm>
            <a:off x="304800" y="2209800"/>
            <a:ext cx="8610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endParaRPr lang="en-CA"/>
          </a:p>
        </p:txBody>
      </p:sp>
      <p:sp>
        <p:nvSpPr>
          <p:cNvPr id="27656" name="Text Box 8"/>
          <p:cNvSpPr txBox="1">
            <a:spLocks noChangeArrowheads="1"/>
          </p:cNvSpPr>
          <p:nvPr/>
        </p:nvSpPr>
        <p:spPr bwMode="auto">
          <a:xfrm>
            <a:off x="304800" y="457200"/>
            <a:ext cx="8305800"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sz="3200" dirty="0">
                <a:latin typeface="+mj-lt"/>
              </a:rPr>
              <a:t>Correlation Versus Causation</a:t>
            </a:r>
          </a:p>
        </p:txBody>
      </p:sp>
      <p:sp>
        <p:nvSpPr>
          <p:cNvPr id="27657" name="Text Box 9"/>
          <p:cNvSpPr txBox="1">
            <a:spLocks noChangeArrowheads="1"/>
          </p:cNvSpPr>
          <p:nvPr/>
        </p:nvSpPr>
        <p:spPr bwMode="auto">
          <a:xfrm>
            <a:off x="381067" y="1296988"/>
            <a:ext cx="8534400" cy="13849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sz="2400" dirty="0">
                <a:latin typeface="+mj-lt"/>
              </a:rPr>
              <a:t>Positive </a:t>
            </a:r>
            <a:r>
              <a:rPr lang="en-US" sz="2400" u="sng" dirty="0">
                <a:latin typeface="+mj-lt"/>
              </a:rPr>
              <a:t>correlation</a:t>
            </a:r>
            <a:r>
              <a:rPr lang="en-US" sz="2400" dirty="0">
                <a:latin typeface="+mj-lt"/>
              </a:rPr>
              <a:t> means only that </a:t>
            </a:r>
            <a:r>
              <a:rPr lang="en-US" sz="2400" b="1" i="1" dirty="0">
                <a:latin typeface="+mj-lt"/>
              </a:rPr>
              <a:t>X</a:t>
            </a:r>
            <a:r>
              <a:rPr lang="en-US" sz="2400" dirty="0">
                <a:latin typeface="+mj-lt"/>
              </a:rPr>
              <a:t> and </a:t>
            </a:r>
            <a:r>
              <a:rPr lang="en-US" sz="2400" b="1" i="1" dirty="0">
                <a:latin typeface="+mj-lt"/>
              </a:rPr>
              <a:t>Y</a:t>
            </a:r>
            <a:r>
              <a:rPr lang="en-US" sz="2400" dirty="0">
                <a:latin typeface="+mj-lt"/>
              </a:rPr>
              <a:t> move </a:t>
            </a:r>
            <a:r>
              <a:rPr lang="en-US" sz="2400" dirty="0" smtClean="0">
                <a:latin typeface="+mj-lt"/>
              </a:rPr>
              <a:t>together </a:t>
            </a:r>
            <a:endParaRPr lang="en-US" sz="2400" dirty="0">
              <a:latin typeface="+mj-lt"/>
            </a:endParaRPr>
          </a:p>
          <a:p>
            <a:pPr>
              <a:spcBef>
                <a:spcPct val="50000"/>
              </a:spcBef>
            </a:pPr>
            <a:r>
              <a:rPr lang="en-US" sz="2400" dirty="0">
                <a:latin typeface="+mj-lt"/>
              </a:rPr>
              <a:t>Negative correlation means that </a:t>
            </a:r>
            <a:r>
              <a:rPr lang="en-US" sz="2400" b="1" i="1" dirty="0">
                <a:latin typeface="+mj-lt"/>
              </a:rPr>
              <a:t>X</a:t>
            </a:r>
            <a:r>
              <a:rPr lang="en-US" sz="2400" dirty="0">
                <a:latin typeface="+mj-lt"/>
              </a:rPr>
              <a:t> and </a:t>
            </a:r>
            <a:r>
              <a:rPr lang="en-US" sz="2400" b="1" i="1" dirty="0">
                <a:latin typeface="+mj-lt"/>
              </a:rPr>
              <a:t>Y</a:t>
            </a:r>
            <a:r>
              <a:rPr lang="en-US" sz="2400" dirty="0">
                <a:latin typeface="+mj-lt"/>
              </a:rPr>
              <a:t> move in opposite </a:t>
            </a:r>
            <a:r>
              <a:rPr lang="en-US" sz="2400" dirty="0" smtClean="0">
                <a:latin typeface="+mj-lt"/>
              </a:rPr>
              <a:t>directions</a:t>
            </a:r>
            <a:endParaRPr lang="en-US" sz="2400" dirty="0">
              <a:latin typeface="+mj-lt"/>
            </a:endParaRPr>
          </a:p>
        </p:txBody>
      </p:sp>
      <p:sp>
        <p:nvSpPr>
          <p:cNvPr id="27658" name="Text Box 10"/>
          <p:cNvSpPr txBox="1">
            <a:spLocks noChangeArrowheads="1"/>
          </p:cNvSpPr>
          <p:nvPr/>
        </p:nvSpPr>
        <p:spPr bwMode="auto">
          <a:xfrm>
            <a:off x="304800" y="3384550"/>
            <a:ext cx="8458200"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sz="2400" dirty="0">
                <a:latin typeface="+mj-lt"/>
              </a:rPr>
              <a:t>But </a:t>
            </a:r>
            <a:r>
              <a:rPr lang="en-US" sz="2400" b="1" i="1" dirty="0">
                <a:latin typeface="+mj-lt"/>
              </a:rPr>
              <a:t>X</a:t>
            </a:r>
            <a:r>
              <a:rPr lang="en-US" sz="2400" dirty="0">
                <a:latin typeface="+mj-lt"/>
              </a:rPr>
              <a:t> and </a:t>
            </a:r>
            <a:r>
              <a:rPr lang="en-US" sz="2400" b="1" i="1" dirty="0">
                <a:latin typeface="+mj-lt"/>
              </a:rPr>
              <a:t>Y</a:t>
            </a:r>
            <a:r>
              <a:rPr lang="en-US" sz="2400" dirty="0">
                <a:latin typeface="+mj-lt"/>
              </a:rPr>
              <a:t> may not be </a:t>
            </a:r>
            <a:r>
              <a:rPr lang="en-US" sz="2400" u="sng" dirty="0">
                <a:latin typeface="+mj-lt"/>
              </a:rPr>
              <a:t>causally</a:t>
            </a:r>
            <a:r>
              <a:rPr lang="en-US" sz="2400" dirty="0">
                <a:latin typeface="+mj-lt"/>
              </a:rPr>
              <a:t> related. Or they may be related in the opposite way to what is expected -- </a:t>
            </a:r>
            <a:r>
              <a:rPr lang="en-US" sz="2400" u="sng" dirty="0">
                <a:latin typeface="+mj-lt"/>
              </a:rPr>
              <a:t>reverse </a:t>
            </a:r>
            <a:r>
              <a:rPr lang="en-US" sz="2400" u="sng" dirty="0" smtClean="0">
                <a:latin typeface="+mj-lt"/>
              </a:rPr>
              <a:t>causality</a:t>
            </a:r>
            <a:r>
              <a:rPr lang="en-US" sz="2400" dirty="0" smtClean="0">
                <a:latin typeface="+mj-lt"/>
              </a:rPr>
              <a:t> </a:t>
            </a:r>
            <a:endParaRPr lang="en-US" sz="2400" dirty="0">
              <a:latin typeface="+mj-lt"/>
            </a:endParaRPr>
          </a:p>
        </p:txBody>
      </p:sp>
      <p:sp>
        <p:nvSpPr>
          <p:cNvPr id="27660" name="Text Box 12"/>
          <p:cNvSpPr txBox="1">
            <a:spLocks noChangeArrowheads="1"/>
          </p:cNvSpPr>
          <p:nvPr/>
        </p:nvSpPr>
        <p:spPr bwMode="auto">
          <a:xfrm>
            <a:off x="304800" y="4876800"/>
            <a:ext cx="8610600" cy="15696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sz="2400" dirty="0">
                <a:latin typeface="+mj-lt"/>
              </a:rPr>
              <a:t>Most economic predictions attempt to establish </a:t>
            </a:r>
            <a:r>
              <a:rPr lang="en-US" sz="2400" dirty="0" smtClean="0">
                <a:latin typeface="+mj-lt"/>
              </a:rPr>
              <a:t>causality</a:t>
            </a:r>
          </a:p>
          <a:p>
            <a:endParaRPr lang="en-US" sz="2400" dirty="0">
              <a:latin typeface="+mj-lt"/>
            </a:endParaRPr>
          </a:p>
          <a:p>
            <a:r>
              <a:rPr lang="en-US" sz="2400" dirty="0" smtClean="0">
                <a:latin typeface="+mj-lt"/>
              </a:rPr>
              <a:t>Statistical </a:t>
            </a:r>
            <a:r>
              <a:rPr lang="en-US" sz="2400" dirty="0">
                <a:latin typeface="+mj-lt"/>
              </a:rPr>
              <a:t>tests often attempt to distinguish between correlation and </a:t>
            </a:r>
            <a:r>
              <a:rPr lang="en-US" sz="2400" dirty="0" smtClean="0">
                <a:latin typeface="+mj-lt"/>
              </a:rPr>
              <a:t>causality</a:t>
            </a:r>
            <a:endParaRPr lang="en-US" sz="2400" dirty="0">
              <a:latin typeface="+mj-lt"/>
            </a:endParaRPr>
          </a:p>
        </p:txBody>
      </p:sp>
    </p:spTree>
    <p:extLst>
      <p:ext uri="{BB962C8B-B14F-4D97-AF65-F5344CB8AC3E}">
        <p14:creationId xmlns:p14="http://schemas.microsoft.com/office/powerpoint/2010/main" val="374654012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27657"/>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27658"/>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2766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7" grpId="0" autoUpdateAnimBg="0"/>
      <p:bldP spid="27658" grpId="0" autoUpdateAnimBg="0"/>
      <p:bldP spid="27660" grpId="0" autoUpdateAnimBg="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91" name="Text Box 39"/>
          <p:cNvSpPr txBox="1">
            <a:spLocks noChangeArrowheads="1"/>
          </p:cNvSpPr>
          <p:nvPr/>
        </p:nvSpPr>
        <p:spPr bwMode="auto">
          <a:xfrm>
            <a:off x="232927" y="322582"/>
            <a:ext cx="8424936"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r>
              <a:rPr lang="en-US" sz="2400" dirty="0" smtClean="0"/>
              <a:t>The </a:t>
            </a:r>
            <a:r>
              <a:rPr lang="en-US" sz="2400" dirty="0"/>
              <a:t>Interaction Between Theory and Empirical Observation</a:t>
            </a:r>
          </a:p>
        </p:txBody>
      </p:sp>
      <p:pic>
        <p:nvPicPr>
          <p:cNvPr id="23599" name="Picture 47" descr="fig02_0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3568" y="836712"/>
            <a:ext cx="5760640" cy="56948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54025192"/>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74" name="Rectangle 10"/>
          <p:cNvSpPr>
            <a:spLocks noChangeArrowheads="1"/>
          </p:cNvSpPr>
          <p:nvPr/>
        </p:nvSpPr>
        <p:spPr bwMode="auto">
          <a:xfrm>
            <a:off x="381000" y="745671"/>
            <a:ext cx="7315200" cy="533400"/>
          </a:xfrm>
          <a:prstGeom prst="rect">
            <a:avLst/>
          </a:prstGeom>
          <a:noFill/>
          <a:ln>
            <a:noFill/>
          </a:ln>
          <a:effectLst/>
          <a:extLst>
            <a:ext uri="{909E8E84-426E-40DD-AFC4-6F175D3DCCD1}">
              <a14:hiddenFill xmlns:a14="http://schemas.microsoft.com/office/drawing/2010/main">
                <a:solidFill>
                  <a:srgbClr val="FFFF99"/>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r>
              <a:rPr lang="en-US" sz="3600" dirty="0">
                <a:latin typeface="+mj-lt"/>
              </a:rPr>
              <a:t>Graphing economic theories</a:t>
            </a:r>
            <a:endParaRPr lang="en-US" sz="3600" dirty="0">
              <a:effectLst>
                <a:outerShdw blurRad="38100" dist="38100" dir="2700000" algn="tl">
                  <a:srgbClr val="C0C0C0"/>
                </a:outerShdw>
              </a:effectLst>
              <a:latin typeface="+mj-lt"/>
            </a:endParaRPr>
          </a:p>
        </p:txBody>
      </p:sp>
      <p:sp>
        <p:nvSpPr>
          <p:cNvPr id="11278" name="Text Box 14"/>
          <p:cNvSpPr txBox="1">
            <a:spLocks noChangeArrowheads="1"/>
          </p:cNvSpPr>
          <p:nvPr/>
        </p:nvSpPr>
        <p:spPr bwMode="auto">
          <a:xfrm>
            <a:off x="323850" y="1700213"/>
            <a:ext cx="8610600"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sz="2400" dirty="0">
                <a:latin typeface="+mj-lt"/>
              </a:rPr>
              <a:t>A </a:t>
            </a:r>
            <a:r>
              <a:rPr lang="en-US" sz="2400" u="sng" dirty="0">
                <a:latin typeface="+mj-lt"/>
              </a:rPr>
              <a:t>functional relation</a:t>
            </a:r>
            <a:r>
              <a:rPr lang="en-US" sz="2400" dirty="0">
                <a:latin typeface="+mj-lt"/>
              </a:rPr>
              <a:t> can be expressed:</a:t>
            </a:r>
          </a:p>
        </p:txBody>
      </p:sp>
      <p:sp>
        <p:nvSpPr>
          <p:cNvPr id="11280" name="Rectangle 16"/>
          <p:cNvSpPr>
            <a:spLocks noChangeArrowheads="1"/>
          </p:cNvSpPr>
          <p:nvPr/>
        </p:nvSpPr>
        <p:spPr bwMode="auto">
          <a:xfrm>
            <a:off x="609600" y="2457450"/>
            <a:ext cx="5569153" cy="26776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lvl="1">
              <a:buFontTx/>
              <a:buChar char="•"/>
            </a:pPr>
            <a:r>
              <a:rPr lang="en-US" sz="2400" dirty="0">
                <a:latin typeface="+mj-lt"/>
              </a:rPr>
              <a:t> in a verbal statement</a:t>
            </a:r>
          </a:p>
          <a:p>
            <a:pPr lvl="1">
              <a:buFontTx/>
              <a:buChar char="•"/>
            </a:pPr>
            <a:endParaRPr lang="en-US" sz="2400" dirty="0">
              <a:latin typeface="+mj-lt"/>
            </a:endParaRPr>
          </a:p>
          <a:p>
            <a:pPr lvl="1">
              <a:buFontTx/>
              <a:buChar char="•"/>
            </a:pPr>
            <a:r>
              <a:rPr lang="en-US" sz="2400" dirty="0">
                <a:latin typeface="+mj-lt"/>
              </a:rPr>
              <a:t> in a numerical schedule (a table) </a:t>
            </a:r>
          </a:p>
          <a:p>
            <a:pPr lvl="1">
              <a:buFontTx/>
              <a:buChar char="•"/>
            </a:pPr>
            <a:endParaRPr lang="en-US" sz="2400" dirty="0">
              <a:latin typeface="+mj-lt"/>
            </a:endParaRPr>
          </a:p>
          <a:p>
            <a:pPr lvl="1">
              <a:buFontTx/>
              <a:buChar char="•"/>
            </a:pPr>
            <a:r>
              <a:rPr lang="en-US" sz="2400" dirty="0">
                <a:latin typeface="+mj-lt"/>
              </a:rPr>
              <a:t> in a mathematical equation</a:t>
            </a:r>
          </a:p>
          <a:p>
            <a:pPr lvl="1">
              <a:buFontTx/>
              <a:buChar char="•"/>
            </a:pPr>
            <a:endParaRPr lang="en-US" sz="2400" dirty="0">
              <a:latin typeface="+mj-lt"/>
            </a:endParaRPr>
          </a:p>
          <a:p>
            <a:pPr lvl="1">
              <a:buFontTx/>
              <a:buChar char="•"/>
            </a:pPr>
            <a:r>
              <a:rPr lang="en-US" sz="2400" dirty="0">
                <a:latin typeface="+mj-lt"/>
              </a:rPr>
              <a:t> in a graph</a:t>
            </a:r>
          </a:p>
        </p:txBody>
      </p:sp>
    </p:spTree>
    <p:extLst>
      <p:ext uri="{BB962C8B-B14F-4D97-AF65-F5344CB8AC3E}">
        <p14:creationId xmlns:p14="http://schemas.microsoft.com/office/powerpoint/2010/main" val="33267720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11278"/>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11280">
                                            <p:txEl>
                                              <p:pRg st="0" end="0"/>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11280">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11280">
                                            <p:txEl>
                                              <p:pRg st="4" end="4"/>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11280">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78" grpId="0" autoUpdateAnimBg="0"/>
      <p:bldP spid="11280" grpId="0" build="p" bldLvl="2" autoUpdateAnimBg="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8" name="Text Box 10"/>
          <p:cNvSpPr txBox="1">
            <a:spLocks noChangeArrowheads="1"/>
          </p:cNvSpPr>
          <p:nvPr/>
        </p:nvSpPr>
        <p:spPr bwMode="auto">
          <a:xfrm>
            <a:off x="304800" y="533100"/>
            <a:ext cx="73914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sz="3600" dirty="0"/>
              <a:t>Functions</a:t>
            </a:r>
          </a:p>
        </p:txBody>
      </p:sp>
      <p:sp>
        <p:nvSpPr>
          <p:cNvPr id="12300" name="Text Box 12"/>
          <p:cNvSpPr txBox="1">
            <a:spLocks noChangeArrowheads="1"/>
          </p:cNvSpPr>
          <p:nvPr/>
        </p:nvSpPr>
        <p:spPr bwMode="auto">
          <a:xfrm>
            <a:off x="304800" y="1196752"/>
            <a:ext cx="8215313"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sz="2400" dirty="0">
                <a:latin typeface="+mj-lt"/>
              </a:rPr>
              <a:t>Consider a relationship between a household’s annual income, </a:t>
            </a:r>
            <a:r>
              <a:rPr lang="en-US" sz="2400" b="1" i="1" dirty="0">
                <a:latin typeface="+mj-lt"/>
              </a:rPr>
              <a:t>Y</a:t>
            </a:r>
            <a:r>
              <a:rPr lang="en-US" sz="2400" dirty="0">
                <a:latin typeface="+mj-lt"/>
              </a:rPr>
              <a:t>, and its total consumption, </a:t>
            </a:r>
            <a:r>
              <a:rPr lang="en-US" sz="2400" b="1" i="1" dirty="0">
                <a:latin typeface="+mj-lt"/>
              </a:rPr>
              <a:t>C</a:t>
            </a:r>
            <a:r>
              <a:rPr lang="en-US" sz="2400" dirty="0">
                <a:latin typeface="+mj-lt"/>
              </a:rPr>
              <a:t>.</a:t>
            </a:r>
          </a:p>
        </p:txBody>
      </p:sp>
      <p:sp>
        <p:nvSpPr>
          <p:cNvPr id="12301" name="Text Box 13"/>
          <p:cNvSpPr txBox="1">
            <a:spLocks noChangeArrowheads="1"/>
          </p:cNvSpPr>
          <p:nvPr/>
        </p:nvSpPr>
        <p:spPr bwMode="auto">
          <a:xfrm>
            <a:off x="400050" y="2708920"/>
            <a:ext cx="836295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sz="2400" dirty="0">
                <a:latin typeface="+mj-lt"/>
              </a:rPr>
              <a:t>We use a symbol to express the dependence of one variable on another.</a:t>
            </a:r>
          </a:p>
        </p:txBody>
      </p:sp>
      <p:sp>
        <p:nvSpPr>
          <p:cNvPr id="12302" name="Text Box 14"/>
          <p:cNvSpPr txBox="1">
            <a:spLocks noChangeArrowheads="1"/>
          </p:cNvSpPr>
          <p:nvPr/>
        </p:nvSpPr>
        <p:spPr bwMode="auto">
          <a:xfrm>
            <a:off x="1839913" y="3792538"/>
            <a:ext cx="310832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b="1" i="1"/>
              <a:t>C = f(Y)</a:t>
            </a:r>
          </a:p>
        </p:txBody>
      </p:sp>
      <p:sp>
        <p:nvSpPr>
          <p:cNvPr id="12303" name="Text Box 15"/>
          <p:cNvSpPr txBox="1">
            <a:spLocks noChangeArrowheads="1"/>
          </p:cNvSpPr>
          <p:nvPr/>
        </p:nvSpPr>
        <p:spPr bwMode="auto">
          <a:xfrm>
            <a:off x="400050" y="4800600"/>
            <a:ext cx="8362950"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sz="2400" dirty="0">
                <a:latin typeface="+mj-lt"/>
              </a:rPr>
              <a:t>“</a:t>
            </a:r>
            <a:r>
              <a:rPr lang="en-US" sz="2400" b="1" i="1" dirty="0">
                <a:latin typeface="+mj-lt"/>
              </a:rPr>
              <a:t>C</a:t>
            </a:r>
            <a:r>
              <a:rPr lang="en-US" sz="2400" dirty="0">
                <a:latin typeface="+mj-lt"/>
              </a:rPr>
              <a:t> is a function of </a:t>
            </a:r>
            <a:r>
              <a:rPr lang="en-US" sz="2400" b="1" i="1" dirty="0">
                <a:latin typeface="+mj-lt"/>
              </a:rPr>
              <a:t>Y</a:t>
            </a:r>
            <a:r>
              <a:rPr lang="en-US" sz="2400" dirty="0">
                <a:latin typeface="+mj-lt"/>
              </a:rPr>
              <a:t>”  -- we also say “the amount of consumption expenditure depends upon the household’s income.”</a:t>
            </a:r>
          </a:p>
        </p:txBody>
      </p:sp>
    </p:spTree>
    <p:extLst>
      <p:ext uri="{BB962C8B-B14F-4D97-AF65-F5344CB8AC3E}">
        <p14:creationId xmlns:p14="http://schemas.microsoft.com/office/powerpoint/2010/main" val="12404107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12300"/>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12301"/>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12302"/>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1230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300" grpId="0" autoUpdateAnimBg="0"/>
      <p:bldP spid="12301" grpId="0" autoUpdateAnimBg="0"/>
      <p:bldP spid="12302" grpId="0" autoUpdateAnimBg="0"/>
      <p:bldP spid="12303" grpId="0" autoUpdateAnimBg="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2"/>
          <p:cNvSpPr>
            <a:spLocks noGrp="1"/>
          </p:cNvSpPr>
          <p:nvPr>
            <p:ph type="sldNum" sz="quarter" idx="12"/>
          </p:nvPr>
        </p:nvSpPr>
        <p:spPr/>
        <p:txBody>
          <a:bodyPr/>
          <a:lstStyle/>
          <a:p>
            <a:r>
              <a:rPr lang="en-US"/>
              <a:t>2-</a:t>
            </a:r>
            <a:fld id="{7837FA5E-2EF1-4A1F-982D-EC3398E241A3}" type="slidenum">
              <a:rPr lang="en-US"/>
              <a:pPr/>
              <a:t>56</a:t>
            </a:fld>
            <a:endParaRPr lang="en-US"/>
          </a:p>
        </p:txBody>
      </p:sp>
      <p:sp>
        <p:nvSpPr>
          <p:cNvPr id="13322" name="Text Box 10"/>
          <p:cNvSpPr txBox="1">
            <a:spLocks noChangeArrowheads="1"/>
          </p:cNvSpPr>
          <p:nvPr/>
        </p:nvSpPr>
        <p:spPr bwMode="auto">
          <a:xfrm>
            <a:off x="320013" y="764704"/>
            <a:ext cx="75438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sz="3600" dirty="0"/>
              <a:t>Graphing Functional Relations</a:t>
            </a:r>
          </a:p>
        </p:txBody>
      </p:sp>
      <p:sp>
        <p:nvSpPr>
          <p:cNvPr id="13323" name="Text Box 11"/>
          <p:cNvSpPr txBox="1">
            <a:spLocks noChangeArrowheads="1"/>
          </p:cNvSpPr>
          <p:nvPr/>
        </p:nvSpPr>
        <p:spPr bwMode="auto">
          <a:xfrm>
            <a:off x="304800" y="1828800"/>
            <a:ext cx="8610600"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t>The relationship between two variables may be </a:t>
            </a:r>
            <a:r>
              <a:rPr lang="en-US" u="sng"/>
              <a:t>positive</a:t>
            </a:r>
            <a:r>
              <a:rPr lang="en-US"/>
              <a:t> or </a:t>
            </a:r>
            <a:r>
              <a:rPr lang="en-US" u="sng"/>
              <a:t>negative</a:t>
            </a:r>
            <a:r>
              <a:rPr lang="en-US"/>
              <a:t>.</a:t>
            </a:r>
          </a:p>
        </p:txBody>
      </p:sp>
      <p:sp>
        <p:nvSpPr>
          <p:cNvPr id="13327" name="Text Box 15"/>
          <p:cNvSpPr txBox="1">
            <a:spLocks noChangeArrowheads="1"/>
          </p:cNvSpPr>
          <p:nvPr/>
        </p:nvSpPr>
        <p:spPr bwMode="auto">
          <a:xfrm>
            <a:off x="342900" y="3330575"/>
            <a:ext cx="8016875" cy="1917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dirty="0"/>
              <a:t>If the graphs of these relationships are straight lines, the variables are </a:t>
            </a:r>
            <a:r>
              <a:rPr lang="en-US" u="sng" dirty="0"/>
              <a:t>linearly related</a:t>
            </a:r>
            <a:r>
              <a:rPr lang="en-US" dirty="0"/>
              <a:t> to each other. </a:t>
            </a:r>
          </a:p>
          <a:p>
            <a:pPr>
              <a:spcBef>
                <a:spcPct val="50000"/>
              </a:spcBef>
            </a:pPr>
            <a:endParaRPr lang="en-US" dirty="0"/>
          </a:p>
          <a:p>
            <a:pPr>
              <a:spcBef>
                <a:spcPct val="50000"/>
              </a:spcBef>
            </a:pPr>
            <a:r>
              <a:rPr lang="en-US" dirty="0"/>
              <a:t>Otherwise, variables are said to be </a:t>
            </a:r>
            <a:r>
              <a:rPr lang="en-US" u="sng" dirty="0"/>
              <a:t>non-linearly</a:t>
            </a:r>
            <a:r>
              <a:rPr lang="en-US" dirty="0"/>
              <a:t> related.</a:t>
            </a:r>
          </a:p>
        </p:txBody>
      </p:sp>
    </p:spTree>
    <p:extLst>
      <p:ext uri="{BB962C8B-B14F-4D97-AF65-F5344CB8AC3E}">
        <p14:creationId xmlns:p14="http://schemas.microsoft.com/office/powerpoint/2010/main" val="396490834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13323"/>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1332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23" grpId="0" autoUpdateAnimBg="0"/>
      <p:bldP spid="13327" grpId="0" autoUpdateAnimBg="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Sony\AppData\Local\Temp\Rar$DI16.103\KW2e_fig_2A_0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9200" y="1484784"/>
            <a:ext cx="7776864" cy="3888432"/>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xfrm>
            <a:off x="419200" y="620688"/>
            <a:ext cx="8229600" cy="1066800"/>
          </a:xfrm>
        </p:spPr>
        <p:txBody>
          <a:bodyPr>
            <a:normAutofit/>
          </a:bodyPr>
          <a:lstStyle/>
          <a:p>
            <a:r>
              <a:rPr lang="en-US" sz="3600" dirty="0" smtClean="0"/>
              <a:t>Two variable graphs</a:t>
            </a:r>
            <a:endParaRPr lang="th-TH" sz="3600" dirty="0"/>
          </a:p>
        </p:txBody>
      </p:sp>
    </p:spTree>
    <p:extLst>
      <p:ext uri="{BB962C8B-B14F-4D97-AF65-F5344CB8AC3E}">
        <p14:creationId xmlns:p14="http://schemas.microsoft.com/office/powerpoint/2010/main" val="2304593605"/>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Sony\AppData\Local\Temp\Rar$DI25.786\KW2e_fig_2A_0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1484784"/>
            <a:ext cx="8471530" cy="38884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02316805"/>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smtClean="0"/>
              <a:t>The slope of a Linear Curve</a:t>
            </a:r>
            <a:endParaRPr lang="th-TH" dirty="0"/>
          </a:p>
        </p:txBody>
      </p:sp>
      <mc:AlternateContent xmlns:mc="http://schemas.openxmlformats.org/markup-compatibility/2006" xmlns:a14="http://schemas.microsoft.com/office/drawing/2010/main">
        <mc:Choice Requires="a14">
          <p:sp>
            <p:nvSpPr>
              <p:cNvPr id="2" name="Content Placeholder 1"/>
              <p:cNvSpPr>
                <a:spLocks noGrp="1"/>
              </p:cNvSpPr>
              <p:nvPr>
                <p:ph idx="1"/>
              </p:nvPr>
            </p:nvSpPr>
            <p:spPr/>
            <p:txBody>
              <a:bodyPr/>
              <a:lstStyle/>
              <a:p>
                <a:pPr marL="109728" indent="0" algn="ctr">
                  <a:buNone/>
                </a:pPr>
                <a:r>
                  <a:rPr lang="en-US" dirty="0" smtClean="0"/>
                  <a:t>Slope =</a:t>
                </a:r>
                <a:r>
                  <a:rPr lang="th-TH" dirty="0" smtClean="0"/>
                  <a:t> </a:t>
                </a:r>
                <a14:m>
                  <m:oMath xmlns:m="http://schemas.openxmlformats.org/officeDocument/2006/math">
                    <m:f>
                      <m:fPr>
                        <m:ctrlPr>
                          <a:rPr lang="th-TH" i="1" smtClean="0">
                            <a:latin typeface="Cambria Math"/>
                          </a:rPr>
                        </m:ctrlPr>
                      </m:fPr>
                      <m:num>
                        <m:r>
                          <a:rPr lang="th-TH" i="1" smtClean="0">
                            <a:latin typeface="Cambria Math"/>
                            <a:ea typeface="Cambria Math"/>
                          </a:rPr>
                          <m:t>∆</m:t>
                        </m:r>
                        <m:r>
                          <a:rPr lang="en-US" b="0" i="1" smtClean="0">
                            <a:latin typeface="Cambria Math"/>
                            <a:ea typeface="Cambria Math"/>
                          </a:rPr>
                          <m:t>𝑦</m:t>
                        </m:r>
                      </m:num>
                      <m:den>
                        <m:r>
                          <a:rPr lang="th-TH" i="1" smtClean="0">
                            <a:latin typeface="Cambria Math"/>
                            <a:ea typeface="Cambria Math"/>
                          </a:rPr>
                          <m:t>∆</m:t>
                        </m:r>
                        <m:r>
                          <a:rPr lang="en-US" b="0" i="1" smtClean="0">
                            <a:latin typeface="Cambria Math"/>
                            <a:ea typeface="Cambria Math"/>
                          </a:rPr>
                          <m:t>𝑥</m:t>
                        </m:r>
                      </m:den>
                    </m:f>
                  </m:oMath>
                </a14:m>
                <a:endParaRPr lang="th-TH" dirty="0"/>
              </a:p>
            </p:txBody>
          </p:sp>
        </mc:Choice>
        <mc:Fallback xmlns="">
          <p:sp>
            <p:nvSpPr>
              <p:cNvPr id="2" name="Content Placeholder 1"/>
              <p:cNvSpPr>
                <a:spLocks noGrp="1" noRot="1" noChangeAspect="1" noMove="1" noResize="1" noEditPoints="1" noAdjustHandles="1" noChangeArrowheads="1" noChangeShapeType="1" noTextEdit="1"/>
              </p:cNvSpPr>
              <p:nvPr>
                <p:ph idx="1"/>
              </p:nvPr>
            </p:nvSpPr>
            <p:spPr>
              <a:blipFill rotWithShape="1">
                <a:blip r:embed="rId2"/>
                <a:stretch>
                  <a:fillRect/>
                </a:stretch>
              </a:blipFill>
            </p:spPr>
            <p:txBody>
              <a:bodyPr/>
              <a:lstStyle/>
              <a:p>
                <a:r>
                  <a:rPr lang="th-TH">
                    <a:noFill/>
                  </a:rPr>
                  <a:t> </a:t>
                </a:r>
              </a:p>
            </p:txBody>
          </p:sp>
        </mc:Fallback>
      </mc:AlternateContent>
      <p:pic>
        <p:nvPicPr>
          <p:cNvPr id="4" name="Picture 2" descr="C:\Users\Sony\AppData\Local\Temp\Rar$DI38.094\KW2e_fig_2A_03.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5536" y="2564904"/>
            <a:ext cx="8595120" cy="32403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38090733"/>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7" name="Text Box 3"/>
          <p:cNvSpPr txBox="1">
            <a:spLocks noChangeArrowheads="1"/>
          </p:cNvSpPr>
          <p:nvPr/>
        </p:nvSpPr>
        <p:spPr bwMode="auto">
          <a:xfrm>
            <a:off x="395288" y="1773238"/>
            <a:ext cx="3643312" cy="31393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sz="2200" dirty="0">
                <a:latin typeface="+mj-lt"/>
              </a:rPr>
              <a:t>Let </a:t>
            </a:r>
            <a:r>
              <a:rPr lang="en-US" sz="2200" b="1" i="1" dirty="0">
                <a:latin typeface="+mj-lt"/>
              </a:rPr>
              <a:t>X</a:t>
            </a:r>
            <a:r>
              <a:rPr lang="en-US" sz="2200" dirty="0">
                <a:latin typeface="+mj-lt"/>
              </a:rPr>
              <a:t> be the variable measured on the horizontal axis and </a:t>
            </a:r>
            <a:r>
              <a:rPr lang="en-US" sz="2200" b="1" i="1" dirty="0">
                <a:latin typeface="+mj-lt"/>
              </a:rPr>
              <a:t>Y</a:t>
            </a:r>
            <a:r>
              <a:rPr lang="en-US" sz="2200" dirty="0">
                <a:latin typeface="+mj-lt"/>
              </a:rPr>
              <a:t> be the variable measured on the vertical axis.  </a:t>
            </a:r>
          </a:p>
          <a:p>
            <a:pPr>
              <a:spcBef>
                <a:spcPct val="50000"/>
              </a:spcBef>
            </a:pPr>
            <a:endParaRPr lang="en-US" sz="2200" dirty="0">
              <a:latin typeface="+mj-lt"/>
            </a:endParaRPr>
          </a:p>
          <a:p>
            <a:pPr>
              <a:spcBef>
                <a:spcPct val="50000"/>
              </a:spcBef>
            </a:pPr>
            <a:r>
              <a:rPr lang="en-US" sz="2200" dirty="0">
                <a:latin typeface="+mj-lt"/>
              </a:rPr>
              <a:t>The </a:t>
            </a:r>
            <a:r>
              <a:rPr lang="en-US" sz="2200" u="sng" dirty="0">
                <a:latin typeface="+mj-lt"/>
              </a:rPr>
              <a:t>slope</a:t>
            </a:r>
            <a:r>
              <a:rPr lang="en-US" sz="2200" dirty="0">
                <a:latin typeface="+mj-lt"/>
              </a:rPr>
              <a:t> of a straight line is then </a:t>
            </a:r>
            <a:r>
              <a:rPr lang="en-US" sz="2200" dirty="0">
                <a:latin typeface="+mj-lt"/>
                <a:sym typeface="Symbol" pitchFamily="18" charset="2"/>
              </a:rPr>
              <a:t></a:t>
            </a:r>
            <a:r>
              <a:rPr lang="en-US" sz="2200" b="1" i="1" dirty="0">
                <a:latin typeface="+mj-lt"/>
                <a:sym typeface="Symbol" pitchFamily="18" charset="2"/>
              </a:rPr>
              <a:t>Y</a:t>
            </a:r>
            <a:r>
              <a:rPr lang="en-US" sz="2200" dirty="0">
                <a:latin typeface="+mj-lt"/>
                <a:sym typeface="Symbol" pitchFamily="18" charset="2"/>
              </a:rPr>
              <a:t>/</a:t>
            </a:r>
            <a:r>
              <a:rPr lang="en-US" sz="2200" b="1" i="1" dirty="0">
                <a:latin typeface="+mj-lt"/>
                <a:sym typeface="Symbol" pitchFamily="18" charset="2"/>
              </a:rPr>
              <a:t>X</a:t>
            </a:r>
            <a:r>
              <a:rPr lang="en-US" sz="2200" dirty="0">
                <a:latin typeface="+mj-lt"/>
                <a:sym typeface="Symbol" pitchFamily="18" charset="2"/>
              </a:rPr>
              <a:t>.</a:t>
            </a:r>
          </a:p>
        </p:txBody>
      </p:sp>
      <p:sp>
        <p:nvSpPr>
          <p:cNvPr id="21525" name="Text Box 21"/>
          <p:cNvSpPr txBox="1">
            <a:spLocks noChangeArrowheads="1"/>
          </p:cNvSpPr>
          <p:nvPr/>
        </p:nvSpPr>
        <p:spPr bwMode="auto">
          <a:xfrm>
            <a:off x="266700" y="537218"/>
            <a:ext cx="7543800"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sz="3600" dirty="0" smtClean="0">
                <a:latin typeface="+mj-lt"/>
              </a:rPr>
              <a:t>Example</a:t>
            </a:r>
          </a:p>
          <a:p>
            <a:r>
              <a:rPr lang="en-US" sz="3600" dirty="0" smtClean="0">
                <a:latin typeface="+mj-lt"/>
              </a:rPr>
              <a:t>Linear </a:t>
            </a:r>
            <a:r>
              <a:rPr lang="en-US" sz="3600" dirty="0">
                <a:latin typeface="+mj-lt"/>
              </a:rPr>
              <a:t>Pollution Reduction</a:t>
            </a:r>
          </a:p>
        </p:txBody>
      </p:sp>
      <p:pic>
        <p:nvPicPr>
          <p:cNvPr id="21529" name="Picture 25" descr="fig02_0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43400" y="2141538"/>
            <a:ext cx="4419600" cy="26431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6746578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2150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7" grpId="0" autoUpdateAnimBg="0"/>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5" name="Picture 3" descr="C:\Users\Sony\AppData\Local\Temp\Rar$DI55.696\KW2e_fig_2A_0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43608" y="1268760"/>
            <a:ext cx="6650304" cy="5105146"/>
          </a:xfrm>
          <a:prstGeom prst="rect">
            <a:avLst/>
          </a:prstGeom>
          <a:noFill/>
          <a:extLst>
            <a:ext uri="{909E8E84-426E-40DD-AFC4-6F175D3DCCD1}">
              <a14:hiddenFill xmlns:a14="http://schemas.microsoft.com/office/drawing/2010/main">
                <a:solidFill>
                  <a:srgbClr val="FFFFFF"/>
                </a:solidFill>
              </a14:hiddenFill>
            </a:ext>
          </a:extLst>
        </p:spPr>
      </p:pic>
      <p:sp>
        <p:nvSpPr>
          <p:cNvPr id="4" name="Title 3"/>
          <p:cNvSpPr>
            <a:spLocks noGrp="1"/>
          </p:cNvSpPr>
          <p:nvPr>
            <p:ph type="title"/>
          </p:nvPr>
        </p:nvSpPr>
        <p:spPr>
          <a:xfrm>
            <a:off x="467544" y="476672"/>
            <a:ext cx="8229600" cy="1066800"/>
          </a:xfrm>
        </p:spPr>
        <p:txBody>
          <a:bodyPr/>
          <a:lstStyle/>
          <a:p>
            <a:r>
              <a:rPr lang="en-US" dirty="0" smtClean="0"/>
              <a:t>The Slope of a nonlinear curve</a:t>
            </a:r>
            <a:endParaRPr lang="th-TH" dirty="0"/>
          </a:p>
        </p:txBody>
      </p:sp>
    </p:spTree>
    <p:extLst>
      <p:ext uri="{BB962C8B-B14F-4D97-AF65-F5344CB8AC3E}">
        <p14:creationId xmlns:p14="http://schemas.microsoft.com/office/powerpoint/2010/main" val="2312968216"/>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r>
              <a:rPr lang="en-US" sz="3200" dirty="0" smtClean="0"/>
              <a:t>Calculating the slope along a nonlinear curve</a:t>
            </a:r>
            <a:endParaRPr lang="th-TH" sz="3200" dirty="0"/>
          </a:p>
        </p:txBody>
      </p:sp>
      <p:sp>
        <p:nvSpPr>
          <p:cNvPr id="2" name="Content Placeholder 1"/>
          <p:cNvSpPr>
            <a:spLocks noGrp="1"/>
          </p:cNvSpPr>
          <p:nvPr>
            <p:ph idx="1"/>
          </p:nvPr>
        </p:nvSpPr>
        <p:spPr/>
        <p:txBody>
          <a:bodyPr>
            <a:normAutofit/>
          </a:bodyPr>
          <a:lstStyle/>
          <a:p>
            <a:endParaRPr lang="en-US" sz="2400" dirty="0" smtClean="0">
              <a:latin typeface="+mj-lt"/>
            </a:endParaRPr>
          </a:p>
          <a:p>
            <a:r>
              <a:rPr lang="en-US" sz="2400" dirty="0" smtClean="0">
                <a:latin typeface="+mj-lt"/>
              </a:rPr>
              <a:t>The Arc Method of calculating the slope </a:t>
            </a:r>
          </a:p>
          <a:p>
            <a:endParaRPr lang="en-US" sz="2400" dirty="0">
              <a:latin typeface="+mj-lt"/>
            </a:endParaRPr>
          </a:p>
          <a:p>
            <a:r>
              <a:rPr lang="en-US" sz="2400" dirty="0" smtClean="0">
                <a:latin typeface="+mj-lt"/>
              </a:rPr>
              <a:t>The Point Method of calculating the slope</a:t>
            </a:r>
            <a:endParaRPr lang="th-TH" sz="2400" dirty="0">
              <a:latin typeface="+mj-lt"/>
            </a:endParaRPr>
          </a:p>
        </p:txBody>
      </p:sp>
    </p:spTree>
    <p:extLst>
      <p:ext uri="{BB962C8B-B14F-4D97-AF65-F5344CB8AC3E}">
        <p14:creationId xmlns:p14="http://schemas.microsoft.com/office/powerpoint/2010/main" val="2714829087"/>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Autofit/>
          </a:bodyPr>
          <a:lstStyle/>
          <a:p>
            <a:r>
              <a:rPr lang="en-US" sz="2800" dirty="0"/>
              <a:t>The Point Method of calculating the </a:t>
            </a:r>
            <a:r>
              <a:rPr lang="en-US" sz="2800" dirty="0" smtClean="0"/>
              <a:t>slope</a:t>
            </a:r>
            <a:endParaRPr lang="th-TH" sz="2800" dirty="0"/>
          </a:p>
        </p:txBody>
      </p:sp>
      <p:pic>
        <p:nvPicPr>
          <p:cNvPr id="8194" name="Picture 2" descr="C:\Users\Sony\AppData\Local\Temp\Rar$DI20.474\KW2e_fig_2A_05.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35696" y="1772816"/>
            <a:ext cx="5029200" cy="4572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01757738"/>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59160" y="737997"/>
            <a:ext cx="8229600" cy="1066800"/>
          </a:xfrm>
        </p:spPr>
        <p:txBody>
          <a:bodyPr>
            <a:normAutofit/>
          </a:bodyPr>
          <a:lstStyle/>
          <a:p>
            <a:r>
              <a:rPr lang="en-US" sz="3600" dirty="0" smtClean="0"/>
              <a:t>Maximum and Minimum points</a:t>
            </a:r>
            <a:endParaRPr lang="th-TH" sz="3600" dirty="0"/>
          </a:p>
        </p:txBody>
      </p:sp>
      <p:pic>
        <p:nvPicPr>
          <p:cNvPr id="4098" name="Picture 2" descr="C:\Users\Sony\AppData\Local\Temp\Rar$DI70.979\KW2e_fig_2A_0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1772816"/>
            <a:ext cx="8351579" cy="34993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39942276"/>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6" name="Rectangle 6"/>
          <p:cNvSpPr>
            <a:spLocks noChangeArrowheads="1"/>
          </p:cNvSpPr>
          <p:nvPr/>
        </p:nvSpPr>
        <p:spPr bwMode="auto">
          <a:xfrm>
            <a:off x="381000" y="457200"/>
            <a:ext cx="7391400" cy="533400"/>
          </a:xfrm>
          <a:prstGeom prst="rect">
            <a:avLst/>
          </a:prstGeom>
          <a:noFill/>
          <a:ln>
            <a:noFill/>
          </a:ln>
          <a:effectLst/>
          <a:extLst>
            <a:ext uri="{909E8E84-426E-40DD-AFC4-6F175D3DCCD1}">
              <a14:hiddenFill xmlns:a14="http://schemas.microsoft.com/office/drawing/2010/main">
                <a:solidFill>
                  <a:srgbClr val="FFFF99"/>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r>
              <a:rPr lang="en-US" dirty="0">
                <a:latin typeface="+mj-lt"/>
              </a:rPr>
              <a:t>Economic data</a:t>
            </a:r>
            <a:endParaRPr lang="en-US" sz="2400" dirty="0">
              <a:effectLst>
                <a:outerShdw blurRad="38100" dist="38100" dir="2700000" algn="tl">
                  <a:srgbClr val="C0C0C0"/>
                </a:outerShdw>
              </a:effectLst>
              <a:latin typeface="+mj-lt"/>
            </a:endParaRPr>
          </a:p>
        </p:txBody>
      </p:sp>
      <p:sp>
        <p:nvSpPr>
          <p:cNvPr id="66569" name="Text Box 9"/>
          <p:cNvSpPr txBox="1">
            <a:spLocks noChangeArrowheads="1"/>
          </p:cNvSpPr>
          <p:nvPr/>
        </p:nvSpPr>
        <p:spPr bwMode="auto">
          <a:xfrm>
            <a:off x="304800" y="1268760"/>
            <a:ext cx="8305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dirty="0">
                <a:latin typeface="+mj-lt"/>
              </a:rPr>
              <a:t>Graphing Economic Data</a:t>
            </a:r>
            <a:endParaRPr lang="en-US" sz="2800" dirty="0">
              <a:latin typeface="+mj-lt"/>
            </a:endParaRPr>
          </a:p>
        </p:txBody>
      </p:sp>
      <p:sp>
        <p:nvSpPr>
          <p:cNvPr id="66573" name="Text Box 13"/>
          <p:cNvSpPr txBox="1">
            <a:spLocks noChangeArrowheads="1"/>
          </p:cNvSpPr>
          <p:nvPr/>
        </p:nvSpPr>
        <p:spPr bwMode="auto">
          <a:xfrm>
            <a:off x="323850" y="1916832"/>
            <a:ext cx="8305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sz="2400" dirty="0">
                <a:latin typeface="+mj-lt"/>
              </a:rPr>
              <a:t>Economic variables usually come in two basic forms:</a:t>
            </a:r>
          </a:p>
        </p:txBody>
      </p:sp>
      <p:sp>
        <p:nvSpPr>
          <p:cNvPr id="66574" name="Text Box 14"/>
          <p:cNvSpPr txBox="1">
            <a:spLocks noChangeArrowheads="1"/>
          </p:cNvSpPr>
          <p:nvPr/>
        </p:nvSpPr>
        <p:spPr bwMode="auto">
          <a:xfrm>
            <a:off x="179388" y="3076575"/>
            <a:ext cx="8610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682625" indent="-225425">
              <a:defRPr sz="2400">
                <a:solidFill>
                  <a:schemeClr val="tx1"/>
                </a:solidFill>
                <a:latin typeface="Times New Roman" pitchFamily="18" charset="0"/>
              </a:defRPr>
            </a:lvl2pPr>
            <a:lvl3pPr>
              <a:defRPr sz="2400">
                <a:solidFill>
                  <a:schemeClr val="tx1"/>
                </a:solidFill>
                <a:latin typeface="Times New Roman" pitchFamily="18" charset="0"/>
              </a:defRPr>
            </a:lvl3pPr>
            <a:lvl4pPr>
              <a:defRPr sz="2400">
                <a:solidFill>
                  <a:schemeClr val="tx1"/>
                </a:solidFill>
                <a:latin typeface="Times New Roman" pitchFamily="18" charset="0"/>
              </a:defRPr>
            </a:lvl4pPr>
            <a:lvl5pPr>
              <a:defRPr sz="2400">
                <a:solidFill>
                  <a:schemeClr val="tx1"/>
                </a:solidFill>
                <a:latin typeface="Times New Roman" pitchFamily="18" charset="0"/>
              </a:defRPr>
            </a:lvl5pPr>
            <a:lvl6pPr eaLnBrk="0" fontAlgn="base" hangingPunct="0">
              <a:spcBef>
                <a:spcPct val="0"/>
              </a:spcBef>
              <a:spcAft>
                <a:spcPct val="0"/>
              </a:spcAft>
              <a:defRPr sz="2400">
                <a:solidFill>
                  <a:schemeClr val="tx1"/>
                </a:solidFill>
                <a:latin typeface="Times New Roman" pitchFamily="18" charset="0"/>
              </a:defRPr>
            </a:lvl6pPr>
            <a:lvl7pPr eaLnBrk="0" fontAlgn="base" hangingPunct="0">
              <a:spcBef>
                <a:spcPct val="0"/>
              </a:spcBef>
              <a:spcAft>
                <a:spcPct val="0"/>
              </a:spcAft>
              <a:defRPr sz="2400">
                <a:solidFill>
                  <a:schemeClr val="tx1"/>
                </a:solidFill>
                <a:latin typeface="Times New Roman" pitchFamily="18" charset="0"/>
              </a:defRPr>
            </a:lvl7pPr>
            <a:lvl8pPr eaLnBrk="0" fontAlgn="base" hangingPunct="0">
              <a:spcBef>
                <a:spcPct val="0"/>
              </a:spcBef>
              <a:spcAft>
                <a:spcPct val="0"/>
              </a:spcAft>
              <a:defRPr sz="2400">
                <a:solidFill>
                  <a:schemeClr val="tx1"/>
                </a:solidFill>
                <a:latin typeface="Times New Roman" pitchFamily="18" charset="0"/>
              </a:defRPr>
            </a:lvl8pPr>
            <a:lvl9pPr eaLnBrk="0" fontAlgn="base" hangingPunct="0">
              <a:spcBef>
                <a:spcPct val="0"/>
              </a:spcBef>
              <a:spcAft>
                <a:spcPct val="0"/>
              </a:spcAft>
              <a:defRPr sz="2400">
                <a:solidFill>
                  <a:schemeClr val="tx1"/>
                </a:solidFill>
                <a:latin typeface="Times New Roman" pitchFamily="18" charset="0"/>
              </a:defRPr>
            </a:lvl9pPr>
          </a:lstStyle>
          <a:p>
            <a:pPr lvl="1">
              <a:spcBef>
                <a:spcPct val="50000"/>
              </a:spcBef>
              <a:buFontTx/>
              <a:buChar char="•"/>
            </a:pPr>
            <a:r>
              <a:rPr lang="en-US" u="sng" dirty="0">
                <a:latin typeface="+mj-lt"/>
                <a:cs typeface="Times New Roman" pitchFamily="18" charset="0"/>
              </a:rPr>
              <a:t>Cross-sectional data</a:t>
            </a:r>
            <a:endParaRPr lang="en-US" dirty="0">
              <a:latin typeface="+mj-lt"/>
              <a:cs typeface="Times New Roman" pitchFamily="18" charset="0"/>
            </a:endParaRPr>
          </a:p>
        </p:txBody>
      </p:sp>
      <p:sp>
        <p:nvSpPr>
          <p:cNvPr id="66575" name="Text Box 15"/>
          <p:cNvSpPr txBox="1">
            <a:spLocks noChangeArrowheads="1"/>
          </p:cNvSpPr>
          <p:nvPr/>
        </p:nvSpPr>
        <p:spPr bwMode="auto">
          <a:xfrm>
            <a:off x="179388" y="3579813"/>
            <a:ext cx="8610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682625" indent="-225425">
              <a:defRPr sz="2400">
                <a:solidFill>
                  <a:schemeClr val="tx1"/>
                </a:solidFill>
                <a:latin typeface="Times New Roman" pitchFamily="18" charset="0"/>
              </a:defRPr>
            </a:lvl2pPr>
            <a:lvl3pPr marL="919163">
              <a:defRPr sz="2400">
                <a:solidFill>
                  <a:schemeClr val="tx1"/>
                </a:solidFill>
                <a:latin typeface="Times New Roman" pitchFamily="18" charset="0"/>
              </a:defRPr>
            </a:lvl3pPr>
            <a:lvl4pPr>
              <a:defRPr sz="2400">
                <a:solidFill>
                  <a:schemeClr val="tx1"/>
                </a:solidFill>
                <a:latin typeface="Times New Roman" pitchFamily="18" charset="0"/>
              </a:defRPr>
            </a:lvl4pPr>
            <a:lvl5pPr>
              <a:defRPr sz="2400">
                <a:solidFill>
                  <a:schemeClr val="tx1"/>
                </a:solidFill>
                <a:latin typeface="Times New Roman" pitchFamily="18" charset="0"/>
              </a:defRPr>
            </a:lvl5pPr>
            <a:lvl6pPr eaLnBrk="0" fontAlgn="base" hangingPunct="0">
              <a:spcBef>
                <a:spcPct val="0"/>
              </a:spcBef>
              <a:spcAft>
                <a:spcPct val="0"/>
              </a:spcAft>
              <a:defRPr sz="2400">
                <a:solidFill>
                  <a:schemeClr val="tx1"/>
                </a:solidFill>
                <a:latin typeface="Times New Roman" pitchFamily="18" charset="0"/>
              </a:defRPr>
            </a:lvl6pPr>
            <a:lvl7pPr eaLnBrk="0" fontAlgn="base" hangingPunct="0">
              <a:spcBef>
                <a:spcPct val="0"/>
              </a:spcBef>
              <a:spcAft>
                <a:spcPct val="0"/>
              </a:spcAft>
              <a:defRPr sz="2400">
                <a:solidFill>
                  <a:schemeClr val="tx1"/>
                </a:solidFill>
                <a:latin typeface="Times New Roman" pitchFamily="18" charset="0"/>
              </a:defRPr>
            </a:lvl7pPr>
            <a:lvl8pPr eaLnBrk="0" fontAlgn="base" hangingPunct="0">
              <a:spcBef>
                <a:spcPct val="0"/>
              </a:spcBef>
              <a:spcAft>
                <a:spcPct val="0"/>
              </a:spcAft>
              <a:defRPr sz="2400">
                <a:solidFill>
                  <a:schemeClr val="tx1"/>
                </a:solidFill>
                <a:latin typeface="Times New Roman" pitchFamily="18" charset="0"/>
              </a:defRPr>
            </a:lvl8pPr>
            <a:lvl9pPr eaLnBrk="0" fontAlgn="base" hangingPunct="0">
              <a:spcBef>
                <a:spcPct val="0"/>
              </a:spcBef>
              <a:spcAft>
                <a:spcPct val="0"/>
              </a:spcAft>
              <a:defRPr sz="2400">
                <a:solidFill>
                  <a:schemeClr val="tx1"/>
                </a:solidFill>
                <a:latin typeface="Times New Roman" pitchFamily="18" charset="0"/>
              </a:defRPr>
            </a:lvl9pPr>
          </a:lstStyle>
          <a:p>
            <a:pPr lvl="1">
              <a:spcBef>
                <a:spcPct val="50000"/>
              </a:spcBef>
              <a:buFontTx/>
              <a:buChar char="•"/>
            </a:pPr>
            <a:r>
              <a:rPr lang="en-US" u="sng" dirty="0">
                <a:latin typeface="+mj-lt"/>
                <a:cs typeface="Times New Roman" pitchFamily="18" charset="0"/>
              </a:rPr>
              <a:t>Time-series data</a:t>
            </a:r>
            <a:endParaRPr lang="en-US" dirty="0">
              <a:latin typeface="+mj-lt"/>
              <a:cs typeface="Times New Roman" pitchFamily="18" charset="0"/>
            </a:endParaRPr>
          </a:p>
        </p:txBody>
      </p:sp>
      <p:sp>
        <p:nvSpPr>
          <p:cNvPr id="66576" name="Text Box 16"/>
          <p:cNvSpPr txBox="1">
            <a:spLocks noChangeArrowheads="1"/>
          </p:cNvSpPr>
          <p:nvPr/>
        </p:nvSpPr>
        <p:spPr bwMode="auto">
          <a:xfrm>
            <a:off x="395288" y="4587875"/>
            <a:ext cx="8610600" cy="9541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dirty="0">
                <a:latin typeface="+mj-lt"/>
              </a:rPr>
              <a:t>A </a:t>
            </a:r>
            <a:r>
              <a:rPr lang="en-US" u="sng" dirty="0">
                <a:latin typeface="+mj-lt"/>
              </a:rPr>
              <a:t>scatter diagram</a:t>
            </a:r>
            <a:r>
              <a:rPr lang="en-US" dirty="0">
                <a:latin typeface="+mj-lt"/>
              </a:rPr>
              <a:t> is a useful and common way of looking at the relationship between two </a:t>
            </a:r>
            <a:r>
              <a:rPr lang="en-US" dirty="0" smtClean="0">
                <a:latin typeface="+mj-lt"/>
              </a:rPr>
              <a:t>variables</a:t>
            </a:r>
            <a:endParaRPr lang="en-US" dirty="0">
              <a:latin typeface="+mj-lt"/>
            </a:endParaRPr>
          </a:p>
        </p:txBody>
      </p:sp>
    </p:spTree>
    <p:extLst>
      <p:ext uri="{BB962C8B-B14F-4D97-AF65-F5344CB8AC3E}">
        <p14:creationId xmlns:p14="http://schemas.microsoft.com/office/powerpoint/2010/main" val="8708170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66573"/>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66574"/>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66575"/>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6657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573" grpId="0" autoUpdateAnimBg="0"/>
      <p:bldP spid="66574" grpId="0" autoUpdateAnimBg="0"/>
      <p:bldP spid="66575" grpId="0" autoUpdateAnimBg="0"/>
      <p:bldP spid="66576" grpId="0" autoUpdateAnimBg="0"/>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Users\Sony\AppData\Local\Temp\Rar$DI95.325\KW2e_fig_2A_0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9592" y="1196752"/>
            <a:ext cx="7193450" cy="33737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46002969"/>
      </p:ext>
    </p:ext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Users\Sony\AppData\Local\Temp\Rar$DI98.893\KW2e_fig_2A_09.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1182624"/>
            <a:ext cx="6096000" cy="44927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11619767"/>
      </p:ext>
    </p:ext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r>
              <a:rPr lang="en-US" sz="3600" dirty="0" smtClean="0">
                <a:cs typeface="Times New Roman" pitchFamily="18" charset="0"/>
              </a:rPr>
              <a:t>Source: </a:t>
            </a:r>
            <a:endParaRPr lang="th-TH" sz="3200" dirty="0"/>
          </a:p>
        </p:txBody>
      </p:sp>
      <p:sp>
        <p:nvSpPr>
          <p:cNvPr id="2" name="Content Placeholder 1"/>
          <p:cNvSpPr>
            <a:spLocks noGrp="1"/>
          </p:cNvSpPr>
          <p:nvPr>
            <p:ph idx="1"/>
          </p:nvPr>
        </p:nvSpPr>
        <p:spPr/>
        <p:txBody>
          <a:bodyPr>
            <a:normAutofit/>
          </a:bodyPr>
          <a:lstStyle/>
          <a:p>
            <a:pPr marL="109728" indent="0">
              <a:buNone/>
            </a:pPr>
            <a:endParaRPr lang="en-US" sz="2400" dirty="0" smtClean="0">
              <a:latin typeface="+mj-lt"/>
            </a:endParaRPr>
          </a:p>
          <a:p>
            <a:r>
              <a:rPr lang="en-US" sz="2400" dirty="0" err="1" smtClean="0">
                <a:latin typeface="+mj-lt"/>
              </a:rPr>
              <a:t>Lipsey</a:t>
            </a:r>
            <a:r>
              <a:rPr lang="en-US" sz="2400" dirty="0" smtClean="0">
                <a:latin typeface="+mj-lt"/>
              </a:rPr>
              <a:t>, Regan, and </a:t>
            </a:r>
            <a:r>
              <a:rPr lang="en-US" sz="2400" dirty="0" err="1" smtClean="0">
                <a:latin typeface="+mj-lt"/>
              </a:rPr>
              <a:t>Storer</a:t>
            </a:r>
            <a:r>
              <a:rPr lang="en-US" sz="2400" dirty="0" smtClean="0">
                <a:latin typeface="+mj-lt"/>
              </a:rPr>
              <a:t> (2008) </a:t>
            </a:r>
          </a:p>
          <a:p>
            <a:endParaRPr lang="en-US" sz="2400" dirty="0">
              <a:latin typeface="+mj-lt"/>
            </a:endParaRPr>
          </a:p>
          <a:p>
            <a:r>
              <a:rPr lang="en-US" sz="2400" dirty="0" err="1" smtClean="0">
                <a:latin typeface="+mj-lt"/>
              </a:rPr>
              <a:t>Krugman</a:t>
            </a:r>
            <a:r>
              <a:rPr lang="en-US" sz="2400" dirty="0" smtClean="0">
                <a:latin typeface="+mj-lt"/>
              </a:rPr>
              <a:t> and Wells (2008) </a:t>
            </a:r>
            <a:endParaRPr lang="th-TH" sz="2400" dirty="0">
              <a:latin typeface="+mj-lt"/>
            </a:endParaRPr>
          </a:p>
        </p:txBody>
      </p:sp>
    </p:spTree>
    <p:extLst>
      <p:ext uri="{BB962C8B-B14F-4D97-AF65-F5344CB8AC3E}">
        <p14:creationId xmlns:p14="http://schemas.microsoft.com/office/powerpoint/2010/main" val="3970463583"/>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Urban">
  <a:themeElements>
    <a:clrScheme name="Urban">
      <a:dk1>
        <a:sysClr val="windowText" lastClr="000000"/>
      </a:dk1>
      <a:lt1>
        <a:sysClr val="window" lastClr="FFFFFF"/>
      </a:lt1>
      <a:dk2>
        <a:srgbClr val="424456"/>
      </a:dk2>
      <a:lt2>
        <a:srgbClr val="DEDEDE"/>
      </a:lt2>
      <a:accent1>
        <a:srgbClr val="53548A"/>
      </a:accent1>
      <a:accent2>
        <a:srgbClr val="438086"/>
      </a:accent2>
      <a:accent3>
        <a:srgbClr val="A04DA3"/>
      </a:accent3>
      <a:accent4>
        <a:srgbClr val="C4652D"/>
      </a:accent4>
      <a:accent5>
        <a:srgbClr val="8B5D3D"/>
      </a:accent5>
      <a:accent6>
        <a:srgbClr val="5C92B5"/>
      </a:accent6>
      <a:hlink>
        <a:srgbClr val="67AFBD"/>
      </a:hlink>
      <a:folHlink>
        <a:srgbClr val="C2A874"/>
      </a:folHlink>
    </a:clrScheme>
    <a:fontScheme name="Urban">
      <a:majorFont>
        <a:latin typeface="Trebuchet MS"/>
        <a:ea typeface=""/>
        <a:cs typeface=""/>
        <a:font script="Jpan" typeface="HGｺﾞｼｯｸM"/>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eorgia"/>
        <a:ea typeface=""/>
        <a:cs typeface=""/>
        <a:font script="Jpan" typeface="HG明朝B"/>
        <a:font script="Hang" typeface="맑은 고딕"/>
        <a:font script="Hans" typeface="宋体"/>
        <a:font script="Hant" typeface="新細明體"/>
        <a:font script="Arab" typeface="Arial"/>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Urban">
      <a:fillStyleLst>
        <a:solidFill>
          <a:schemeClr val="phClr"/>
        </a:solidFill>
        <a:gradFill rotWithShape="1">
          <a:gsLst>
            <a:gs pos="0">
              <a:schemeClr val="phClr">
                <a:tint val="1000"/>
                <a:satMod val="255000"/>
              </a:schemeClr>
            </a:gs>
            <a:gs pos="55000">
              <a:schemeClr val="phClr">
                <a:tint val="12000"/>
                <a:satMod val="255000"/>
              </a:schemeClr>
            </a:gs>
            <a:gs pos="100000">
              <a:schemeClr val="phClr">
                <a:tint val="45000"/>
                <a:satMod val="250000"/>
              </a:schemeClr>
            </a:gs>
          </a:gsLst>
          <a:path path="circle">
            <a:fillToRect l="-40000" t="-90000" r="140000" b="190000"/>
          </a:path>
        </a:gradFill>
        <a:gradFill rotWithShape="1">
          <a:gsLst>
            <a:gs pos="0">
              <a:schemeClr val="phClr">
                <a:tint val="43000"/>
                <a:satMod val="165000"/>
              </a:schemeClr>
            </a:gs>
            <a:gs pos="55000">
              <a:schemeClr val="phClr">
                <a:tint val="83000"/>
                <a:satMod val="155000"/>
              </a:schemeClr>
            </a:gs>
            <a:gs pos="100000">
              <a:schemeClr val="phClr">
                <a:shade val="85000"/>
              </a:schemeClr>
            </a:gs>
          </a:gsLst>
          <a:path path="circle">
            <a:fillToRect l="-40000" t="-90000" r="140000" b="190000"/>
          </a:path>
        </a:gradFill>
      </a:fillStyleLst>
      <a:lnStyleLst>
        <a:ln w="9525" cap="flat" cmpd="sng" algn="ctr">
          <a:solidFill>
            <a:schemeClr val="phClr"/>
          </a:solidFill>
          <a:prstDash val="solid"/>
        </a:ln>
        <a:ln w="19050" cap="flat" cmpd="sng" algn="ctr">
          <a:solidFill>
            <a:schemeClr val="phClr"/>
          </a:solidFill>
          <a:prstDash val="solid"/>
        </a:ln>
        <a:ln w="31750" cap="flat" cmpd="sng" algn="ctr">
          <a:solidFill>
            <a:schemeClr val="phClr"/>
          </a:solidFill>
          <a:prstDash val="solid"/>
        </a:ln>
      </a:lnStyleLst>
      <a:effectStyleLst>
        <a:effectStyle>
          <a:effectLst>
            <a:outerShdw blurRad="51500" dist="25400" dir="5400000" rotWithShape="0">
              <a:srgbClr val="000000">
                <a:alpha val="40000"/>
              </a:srgbClr>
            </a:outerShdw>
          </a:effectLst>
        </a:effectStyle>
        <a:effectStyle>
          <a:effectLst>
            <a:outerShdw blurRad="50800" dist="25400" dir="5400000" rotWithShape="0">
              <a:srgbClr val="000000">
                <a:alpha val="4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flat" dir="t">
              <a:rot lat="0" lon="0" rev="20040000"/>
            </a:lightRig>
          </a:scene3d>
          <a:sp3d contourW="12700" prstMaterial="dkEdge">
            <a:bevelT w="25400" h="38100" prst="convex"/>
            <a:contourClr>
              <a:schemeClr val="phClr">
                <a:satMod val="115000"/>
              </a:schemeClr>
            </a:contourClr>
          </a:sp3d>
        </a:effectStyle>
      </a:effectStyleLst>
      <a:bgFillStyleLst>
        <a:solidFill>
          <a:schemeClr val="phClr"/>
        </a:solidFill>
        <a:gradFill rotWithShape="1">
          <a:gsLst>
            <a:gs pos="100000">
              <a:schemeClr val="phClr">
                <a:tint val="80000"/>
                <a:satMod val="250000"/>
              </a:schemeClr>
            </a:gs>
            <a:gs pos="60000">
              <a:schemeClr val="phClr">
                <a:shade val="38000"/>
                <a:satMod val="175000"/>
              </a:schemeClr>
            </a:gs>
            <a:gs pos="0">
              <a:schemeClr val="phClr">
                <a:shade val="30000"/>
                <a:satMod val="175000"/>
              </a:schemeClr>
            </a:gs>
          </a:gsLst>
          <a:lin ang="5400000" scaled="0"/>
        </a:gradFill>
        <a:blipFill>
          <a:blip xmlns:r="http://schemas.openxmlformats.org/officeDocument/2006/relationships" r:embed="rId1">
            <a:duotone>
              <a:schemeClr val="phClr">
                <a:shade val="48000"/>
              </a:schemeClr>
              <a:schemeClr val="phClr">
                <a:tint val="96000"/>
                <a:satMod val="150000"/>
              </a:schemeClr>
            </a:duotone>
          </a:blip>
          <a:tile tx="0" ty="0" sx="80000" sy="8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Urban</Template>
  <TotalTime>213</TotalTime>
  <Words>3427</Words>
  <Application>Microsoft Office PowerPoint</Application>
  <PresentationFormat>On-screen Show (4:3)</PresentationFormat>
  <Paragraphs>511</Paragraphs>
  <Slides>68</Slides>
  <Notes>9</Notes>
  <HiddenSlides>0</HiddenSlides>
  <MMClips>0</MMClips>
  <ScaleCrop>false</ScaleCrop>
  <HeadingPairs>
    <vt:vector size="4" baseType="variant">
      <vt:variant>
        <vt:lpstr>Theme</vt:lpstr>
      </vt:variant>
      <vt:variant>
        <vt:i4>1</vt:i4>
      </vt:variant>
      <vt:variant>
        <vt:lpstr>Slide Titles</vt:lpstr>
      </vt:variant>
      <vt:variant>
        <vt:i4>68</vt:i4>
      </vt:variant>
    </vt:vector>
  </HeadingPairs>
  <TitlesOfParts>
    <vt:vector size="69" baseType="lpstr">
      <vt:lpstr>Urban</vt:lpstr>
      <vt:lpstr>What is Economics All About ?</vt:lpstr>
      <vt:lpstr>PowerPoint Presentation</vt:lpstr>
      <vt:lpstr>PowerPoint Presentation</vt:lpstr>
      <vt:lpstr>Individual Choice</vt:lpstr>
      <vt:lpstr>Scarcity, Choice, and Opportunity Cost </vt:lpstr>
      <vt:lpstr>Resources are scarce</vt:lpstr>
      <vt:lpstr>The real cost of something is what you must give up to get it</vt:lpstr>
      <vt:lpstr>“How much?” is a decision at the margin</vt:lpstr>
      <vt:lpstr>Marginal Analysis</vt:lpstr>
      <vt:lpstr>People usually take advantage of opportunities to make themselves better off </vt:lpstr>
      <vt:lpstr>Interaction: How Economies Work</vt:lpstr>
      <vt:lpstr>There are gains from trade</vt:lpstr>
      <vt:lpstr>PowerPoint Presentation</vt:lpstr>
      <vt:lpstr>Markets move toward equilibrium</vt:lpstr>
      <vt:lpstr>Resources should be used as efficiently as possible to achieve society’s goals</vt:lpstr>
      <vt:lpstr>Efficiency </vt:lpstr>
      <vt:lpstr>Efficiency vs. Equity</vt:lpstr>
      <vt:lpstr>Markets usually lead to efficiency</vt:lpstr>
      <vt:lpstr>When markets don’t achieve efficiency</vt:lpstr>
      <vt:lpstr>Trade-offs: The Production Possibility Frontier</vt:lpstr>
      <vt:lpstr>The Production Possibility Frontier</vt:lpstr>
      <vt:lpstr>Increasing Opportunity Cost</vt:lpstr>
      <vt:lpstr>A Production Possibilities Boundary</vt:lpstr>
      <vt:lpstr>Economic Growth</vt:lpstr>
      <vt:lpstr>The Effect of Economic Growth on the Production Possibilities Boundary</vt:lpstr>
      <vt:lpstr>Production Possibilities for Two Castaways</vt:lpstr>
      <vt:lpstr>Production Possibilities for Two Castaways</vt:lpstr>
      <vt:lpstr>Tom and Hank’s Opportunity Costs</vt:lpstr>
      <vt:lpstr>Specialize and Trade</vt:lpstr>
      <vt:lpstr>Comparative Advantage and Gains from Trade</vt:lpstr>
      <vt:lpstr>How the Castaways Gain from Trade</vt:lpstr>
      <vt:lpstr>Comparative vs. absolute advantage</vt:lpstr>
      <vt:lpstr>Tom vs. Hank – Absolute vs. Comparative</vt:lpstr>
      <vt:lpstr>Comparative Advantage and International Trade</vt:lpstr>
      <vt:lpstr>Comparative Advantage and International Trade</vt:lpstr>
      <vt:lpstr>Transactions: The Circular-Flow Diagram</vt:lpstr>
      <vt:lpstr>The Circular-Flow Diagram</vt:lpstr>
      <vt:lpstr>Circular-Flow of Economic Activities</vt:lpstr>
      <vt:lpstr>The Circular Flow </vt:lpstr>
      <vt:lpstr>How are Decisions Made? </vt:lpstr>
      <vt:lpstr>The Complexity of Production </vt:lpstr>
      <vt:lpstr>Markets and Money </vt:lpstr>
      <vt:lpstr>PowerPoint Presentation</vt:lpstr>
      <vt:lpstr>PowerPoint Presentation</vt:lpstr>
      <vt:lpstr>PowerPoint Presentation</vt:lpstr>
      <vt:lpstr>Positive and Normative Statements</vt:lpstr>
      <vt:lpstr>Economic theories</vt:lpstr>
      <vt:lpstr>PowerPoint Presentation</vt:lpstr>
      <vt:lpstr>Models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Two variable graphs</vt:lpstr>
      <vt:lpstr>PowerPoint Presentation</vt:lpstr>
      <vt:lpstr>The slope of a Linear Curve</vt:lpstr>
      <vt:lpstr>PowerPoint Presentation</vt:lpstr>
      <vt:lpstr>The Slope of a nonlinear curve</vt:lpstr>
      <vt:lpstr>Calculating the slope along a nonlinear curve</vt:lpstr>
      <vt:lpstr>The Point Method of calculating the slope</vt:lpstr>
      <vt:lpstr>Maximum and Minimum points</vt:lpstr>
      <vt:lpstr>PowerPoint Presentation</vt:lpstr>
      <vt:lpstr>PowerPoint Presentation</vt:lpstr>
      <vt:lpstr>PowerPoint Presentation</vt:lpstr>
      <vt:lpstr>Source: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What is Economics All About ?</dc:title>
  <dc:creator>Sony</dc:creator>
  <cp:lastModifiedBy>Sony</cp:lastModifiedBy>
  <cp:revision>34</cp:revision>
  <cp:lastPrinted>2012-08-16T23:39:41Z</cp:lastPrinted>
  <dcterms:created xsi:type="dcterms:W3CDTF">2012-08-01T01:19:36Z</dcterms:created>
  <dcterms:modified xsi:type="dcterms:W3CDTF">2013-08-13T01:26:12Z</dcterms:modified>
</cp:coreProperties>
</file>