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21" r:id="rId4"/>
    <p:sldId id="258" r:id="rId5"/>
    <p:sldId id="260" r:id="rId6"/>
    <p:sldId id="292" r:id="rId7"/>
    <p:sldId id="261" r:id="rId8"/>
    <p:sldId id="262" r:id="rId9"/>
    <p:sldId id="264" r:id="rId10"/>
    <p:sldId id="265" r:id="rId11"/>
    <p:sldId id="266" r:id="rId12"/>
    <p:sldId id="263" r:id="rId13"/>
    <p:sldId id="267" r:id="rId14"/>
    <p:sldId id="272" r:id="rId15"/>
    <p:sldId id="269" r:id="rId16"/>
    <p:sldId id="273" r:id="rId17"/>
    <p:sldId id="274" r:id="rId18"/>
    <p:sldId id="275" r:id="rId19"/>
    <p:sldId id="276" r:id="rId20"/>
    <p:sldId id="270" r:id="rId21"/>
    <p:sldId id="322" r:id="rId22"/>
    <p:sldId id="277" r:id="rId23"/>
    <p:sldId id="291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7" r:id="rId61"/>
    <p:sldId id="318" r:id="rId62"/>
    <p:sldId id="319" r:id="rId63"/>
    <p:sldId id="320" r:id="rId64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670B5-7B55-4E84-87D7-8B53810D41BB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670B5-7B55-4E84-87D7-8B53810D41BB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D2C4B-FD2A-46C7-9CE4-5F4B05B9CC2F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lBQ-Zgrldps" TargetMode="External"/><Relationship Id="rId2" Type="http://schemas.openxmlformats.org/officeDocument/2006/relationships/hyperlink" Target="http://www.youtube.com/watch?v=XZeNwoRtuWw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youtube.com/watch?v=ZACc45qZhDE" TargetMode="External"/><Relationship Id="rId4" Type="http://schemas.openxmlformats.org/officeDocument/2006/relationships/hyperlink" Target="http://www.youtube.com/watch?v=jmhEe4tWXX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Economy of Thai Peasants in the Post WWII Era (1950s-1980s) </a:t>
            </a:r>
            <a:r>
              <a:rPr lang="en-US" b="1" dirty="0" smtClean="0"/>
              <a:t> 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Thai Economic History</a:t>
            </a:r>
          </a:p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mtClean="0"/>
              <a:t>1/2017</a:t>
            </a:r>
            <a:endParaRPr lang="th-TH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968552"/>
          </a:xfrm>
        </p:spPr>
        <p:txBody>
          <a:bodyPr>
            <a:normAutofit/>
          </a:bodyPr>
          <a:lstStyle/>
          <a:p>
            <a:r>
              <a:rPr lang="en-US" dirty="0" smtClean="0"/>
              <a:t>Post WWII changes of rice peasants</a:t>
            </a:r>
          </a:p>
          <a:p>
            <a:pPr lvl="1"/>
            <a:r>
              <a:rPr lang="en-US" dirty="0" smtClean="0"/>
              <a:t>The changing roles of the </a:t>
            </a:r>
            <a:r>
              <a:rPr lang="en-US" dirty="0" err="1" smtClean="0"/>
              <a:t>gov’t</a:t>
            </a:r>
            <a:endParaRPr lang="en-US" dirty="0" smtClean="0"/>
          </a:p>
          <a:p>
            <a:pPr lvl="1"/>
            <a:r>
              <a:rPr lang="en-US" dirty="0" smtClean="0"/>
              <a:t>The disintegration of rice peasant's society</a:t>
            </a:r>
          </a:p>
          <a:p>
            <a:r>
              <a:rPr lang="en-US" dirty="0" smtClean="0"/>
              <a:t>The expansion of upland peasants</a:t>
            </a:r>
          </a:p>
          <a:p>
            <a:pPr lvl="1"/>
            <a:r>
              <a:rPr lang="en-US" dirty="0" smtClean="0"/>
              <a:t>Cash crop boom and peasant </a:t>
            </a:r>
            <a:r>
              <a:rPr lang="en-US" dirty="0" err="1" smtClean="0"/>
              <a:t>colonisation</a:t>
            </a:r>
            <a:r>
              <a:rPr lang="en-US" dirty="0" smtClean="0"/>
              <a:t> of upland frontier</a:t>
            </a:r>
          </a:p>
          <a:p>
            <a:pPr lvl="1"/>
            <a:r>
              <a:rPr lang="en-US" dirty="0"/>
              <a:t>Government and Agribusiness</a:t>
            </a:r>
          </a:p>
          <a:p>
            <a:pPr lvl="1"/>
            <a:r>
              <a:rPr lang="en-US" dirty="0" smtClean="0"/>
              <a:t>Land and Poverty </a:t>
            </a:r>
          </a:p>
          <a:p>
            <a:pPr lvl="1"/>
            <a:r>
              <a:rPr lang="en-US" dirty="0" smtClean="0"/>
              <a:t>Closing </a:t>
            </a:r>
            <a:r>
              <a:rPr lang="en-US" dirty="0"/>
              <a:t>the Frontier</a:t>
            </a:r>
          </a:p>
          <a:p>
            <a:pPr lvl="1"/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4928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Post WWII changes of rice </a:t>
            </a:r>
            <a:r>
              <a:rPr lang="en-US" dirty="0" smtClean="0"/>
              <a:t>peasants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45296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Overview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rmAutofit fontScale="92500"/>
          </a:bodyPr>
          <a:lstStyle/>
          <a:p>
            <a:r>
              <a:rPr lang="en-US" dirty="0"/>
              <a:t>After WWII, the rice economy undergone dramatic transformation </a:t>
            </a:r>
            <a:endParaRPr lang="en-US" dirty="0" smtClean="0"/>
          </a:p>
          <a:p>
            <a:pPr lvl="1"/>
            <a:r>
              <a:rPr lang="en-US" dirty="0"/>
              <a:t>R</a:t>
            </a:r>
            <a:r>
              <a:rPr lang="en-US" dirty="0" smtClean="0"/>
              <a:t>ealignment </a:t>
            </a:r>
            <a:r>
              <a:rPr lang="en-US" dirty="0"/>
              <a:t>of </a:t>
            </a:r>
            <a:r>
              <a:rPr lang="en-US" dirty="0" smtClean="0"/>
              <a:t>relationship with gov't </a:t>
            </a:r>
            <a:r>
              <a:rPr lang="en-US" dirty="0"/>
              <a:t>and </a:t>
            </a:r>
            <a:r>
              <a:rPr lang="en-US" dirty="0" smtClean="0"/>
              <a:t>merchants </a:t>
            </a:r>
          </a:p>
          <a:p>
            <a:pPr lvl="1"/>
            <a:r>
              <a:rPr lang="en-US" dirty="0" smtClean="0"/>
              <a:t>The end of long period of protection</a:t>
            </a:r>
          </a:p>
          <a:p>
            <a:pPr lvl="1"/>
            <a:r>
              <a:rPr lang="en-US" dirty="0"/>
              <a:t>From, 1950s-1980s, the rice paddy expanded </a:t>
            </a:r>
            <a:r>
              <a:rPr lang="en-US" dirty="0" smtClean="0"/>
              <a:t>due to </a:t>
            </a:r>
            <a:r>
              <a:rPr lang="en-US" dirty="0"/>
              <a:t>new road connections. Frontier moved into </a:t>
            </a:r>
            <a:r>
              <a:rPr lang="en-US" dirty="0" err="1"/>
              <a:t>Mun</a:t>
            </a:r>
            <a:r>
              <a:rPr lang="en-US" dirty="0"/>
              <a:t>-Chi and </a:t>
            </a:r>
            <a:r>
              <a:rPr lang="en-US" dirty="0" err="1"/>
              <a:t>Mekhong</a:t>
            </a:r>
            <a:r>
              <a:rPr lang="en-US" dirty="0"/>
              <a:t> river areas</a:t>
            </a:r>
          </a:p>
          <a:p>
            <a:r>
              <a:rPr lang="en-US" dirty="0"/>
              <a:t>The </a:t>
            </a:r>
            <a:r>
              <a:rPr lang="en-US" dirty="0" smtClean="0"/>
              <a:t>society of small </a:t>
            </a:r>
            <a:r>
              <a:rPr lang="en-US" dirty="0"/>
              <a:t>peasants disintegrated into the society of commercial farmers and wage </a:t>
            </a:r>
            <a:r>
              <a:rPr lang="en-US" dirty="0" err="1"/>
              <a:t>labour</a:t>
            </a:r>
            <a:endParaRPr lang="en-US" dirty="0"/>
          </a:p>
          <a:p>
            <a:pPr lvl="1"/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Transformed Villages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No longer the older pattern </a:t>
            </a:r>
            <a:r>
              <a:rPr lang="en-US" dirty="0"/>
              <a:t>of a frontier settlement </a:t>
            </a:r>
            <a:endParaRPr lang="th-TH" dirty="0" smtClean="0"/>
          </a:p>
          <a:p>
            <a:pPr lvl="1"/>
            <a:r>
              <a:rPr lang="en-US" dirty="0" smtClean="0"/>
              <a:t>Independent </a:t>
            </a:r>
            <a:r>
              <a:rPr lang="en-US" dirty="0"/>
              <a:t>small holders using exchange </a:t>
            </a:r>
            <a:r>
              <a:rPr lang="en-US" dirty="0" err="1"/>
              <a:t>labour</a:t>
            </a:r>
            <a:r>
              <a:rPr lang="en-US" dirty="0"/>
              <a:t> and traditional </a:t>
            </a:r>
            <a:r>
              <a:rPr lang="en-US" dirty="0" smtClean="0"/>
              <a:t>tech.</a:t>
            </a:r>
            <a:endParaRPr lang="en-US" dirty="0"/>
          </a:p>
          <a:p>
            <a:r>
              <a:rPr lang="en-US" dirty="0"/>
              <a:t>The </a:t>
            </a:r>
            <a:r>
              <a:rPr lang="en-US" dirty="0" smtClean="0"/>
              <a:t>village </a:t>
            </a:r>
            <a:r>
              <a:rPr lang="en-US" dirty="0"/>
              <a:t>turned into differentiated society. </a:t>
            </a:r>
          </a:p>
          <a:p>
            <a:pPr lvl="1"/>
            <a:r>
              <a:rPr lang="en-US" dirty="0"/>
              <a:t>Land under tenancy, dependency on wage </a:t>
            </a:r>
            <a:r>
              <a:rPr lang="en-US" dirty="0" err="1"/>
              <a:t>labour</a:t>
            </a:r>
            <a:r>
              <a:rPr lang="en-US" dirty="0"/>
              <a:t>, </a:t>
            </a:r>
            <a:r>
              <a:rPr lang="en-US" dirty="0" err="1"/>
              <a:t>disappearence</a:t>
            </a:r>
            <a:r>
              <a:rPr lang="en-US" dirty="0"/>
              <a:t> of exchange of </a:t>
            </a:r>
            <a:r>
              <a:rPr lang="en-US" dirty="0" err="1"/>
              <a:t>labour</a:t>
            </a:r>
            <a:endParaRPr lang="en-US" dirty="0"/>
          </a:p>
          <a:p>
            <a:pPr lvl="1"/>
            <a:r>
              <a:rPr lang="en-US" dirty="0"/>
              <a:t>Used new strain of rice seeds together with </a:t>
            </a:r>
            <a:r>
              <a:rPr lang="en-US" dirty="0" err="1"/>
              <a:t>fertiliser</a:t>
            </a:r>
            <a:r>
              <a:rPr lang="en-US" dirty="0"/>
              <a:t> and other chemicals. Tractors and water </a:t>
            </a:r>
            <a:r>
              <a:rPr lang="en-US" dirty="0" smtClean="0"/>
              <a:t>pumps.</a:t>
            </a:r>
          </a:p>
          <a:p>
            <a:r>
              <a:rPr lang="en-US" dirty="0" smtClean="0"/>
              <a:t>The </a:t>
            </a:r>
            <a:r>
              <a:rPr lang="en-US" dirty="0"/>
              <a:t>speed of change contrasted the view of rural society as fixed, unchanging, and traditional.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Transformed Villages</a:t>
            </a:r>
            <a:endParaRPr lang="th-TH" dirty="0"/>
          </a:p>
        </p:txBody>
      </p:sp>
      <p:pic>
        <p:nvPicPr>
          <p:cNvPr id="48130" name="Picture 2" descr="http://download.clib.psu.ac.th/datawebclib/exhonline/Khwuankhoa/image/159798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785926"/>
            <a:ext cx="2838450" cy="3886200"/>
          </a:xfrm>
          <a:prstGeom prst="rect">
            <a:avLst/>
          </a:prstGeom>
          <a:noFill/>
        </p:spPr>
      </p:pic>
      <p:pic>
        <p:nvPicPr>
          <p:cNvPr id="48132" name="Picture 4" descr="http://www.akesuphan.com/images/product/G00000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1428736"/>
            <a:ext cx="3137167" cy="44338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Beginning of New Relationships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04351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Population growth </a:t>
            </a:r>
            <a:r>
              <a:rPr lang="en-US" dirty="0"/>
              <a:t>was seen as the factor. But </a:t>
            </a:r>
            <a:r>
              <a:rPr lang="en-US" dirty="0" smtClean="0"/>
              <a:t>the change was </a:t>
            </a:r>
            <a:r>
              <a:rPr lang="en-US" dirty="0"/>
              <a:t>more from </a:t>
            </a:r>
            <a:r>
              <a:rPr lang="en-US" dirty="0" err="1"/>
              <a:t>commercialisation</a:t>
            </a:r>
            <a:r>
              <a:rPr lang="en-US" dirty="0"/>
              <a:t> and the new </a:t>
            </a:r>
            <a:r>
              <a:rPr lang="en-US" dirty="0" smtClean="0"/>
              <a:t>relations with </a:t>
            </a:r>
            <a:r>
              <a:rPr lang="en-US" dirty="0"/>
              <a:t>gov't </a:t>
            </a:r>
            <a:endParaRPr lang="en-US" dirty="0" smtClean="0"/>
          </a:p>
          <a:p>
            <a:pPr lvl="1"/>
            <a:r>
              <a:rPr lang="en-US" dirty="0" smtClean="0"/>
              <a:t>1930</a:t>
            </a:r>
            <a:r>
              <a:rPr lang="en-US" dirty="0"/>
              <a:t>, Chinese rice barons dominated rice trade. L</a:t>
            </a:r>
            <a:r>
              <a:rPr lang="en-US" dirty="0" smtClean="0"/>
              <a:t>ocal </a:t>
            </a:r>
            <a:r>
              <a:rPr lang="en-US" dirty="0"/>
              <a:t>traders were </a:t>
            </a:r>
            <a:r>
              <a:rPr lang="en-US" dirty="0" err="1"/>
              <a:t>organised</a:t>
            </a:r>
            <a:r>
              <a:rPr lang="en-US" dirty="0"/>
              <a:t> into </a:t>
            </a:r>
            <a:r>
              <a:rPr lang="en-US" dirty="0" smtClean="0"/>
              <a:t>networks.</a:t>
            </a:r>
            <a:endParaRPr lang="en-US" dirty="0"/>
          </a:p>
          <a:p>
            <a:pPr lvl="1"/>
            <a:r>
              <a:rPr lang="en-US" dirty="0"/>
              <a:t>1940, </a:t>
            </a:r>
            <a:r>
              <a:rPr lang="en-US" dirty="0" err="1"/>
              <a:t>gov't</a:t>
            </a:r>
            <a:r>
              <a:rPr lang="en-US" dirty="0"/>
              <a:t> partnered with rice barons to raise efficiency of rice trade, build better distribution networks for consumer goods.</a:t>
            </a:r>
          </a:p>
          <a:p>
            <a:pPr lvl="1"/>
            <a:r>
              <a:rPr lang="en-US" dirty="0"/>
              <a:t>1960, the local trading agents of rice trade became much more integrated into the village economy. </a:t>
            </a:r>
          </a:p>
          <a:p>
            <a:pPr lvl="2"/>
            <a:r>
              <a:rPr lang="en-US" dirty="0"/>
              <a:t>Middlemen </a:t>
            </a:r>
            <a:r>
              <a:rPr lang="en-US" dirty="0" smtClean="0"/>
              <a:t>performed </a:t>
            </a:r>
            <a:r>
              <a:rPr lang="en-US" dirty="0"/>
              <a:t>functions in lending, advancing supplies, own and rent land, selling consumer goods, and transporting products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Changing roles of the government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rmAutofit/>
          </a:bodyPr>
          <a:lstStyle/>
          <a:p>
            <a:r>
              <a:rPr lang="en-US" dirty="0"/>
              <a:t>The gov't </a:t>
            </a:r>
            <a:r>
              <a:rPr lang="en-US" dirty="0" smtClean="0"/>
              <a:t>changed </a:t>
            </a:r>
            <a:r>
              <a:rPr lang="en-US" dirty="0"/>
              <a:t>its relationship to the peasants' economy. </a:t>
            </a:r>
            <a:endParaRPr lang="en-US" dirty="0" smtClean="0"/>
          </a:p>
          <a:p>
            <a:pPr lvl="1"/>
            <a:r>
              <a:rPr lang="en-US" dirty="0"/>
              <a:t>E</a:t>
            </a:r>
            <a:r>
              <a:rPr lang="en-US" dirty="0" smtClean="0"/>
              <a:t>xtracting </a:t>
            </a:r>
            <a:r>
              <a:rPr lang="en-US" dirty="0"/>
              <a:t>from countryside to boost urban's capital accumulation. </a:t>
            </a:r>
            <a:endParaRPr lang="en-US" dirty="0" smtClean="0"/>
          </a:p>
          <a:p>
            <a:r>
              <a:rPr lang="en-US" dirty="0" smtClean="0"/>
              <a:t> A crucial policy was "rice premium"</a:t>
            </a:r>
          </a:p>
          <a:p>
            <a:pPr lvl="1"/>
            <a:r>
              <a:rPr lang="en-US" dirty="0" smtClean="0"/>
              <a:t>Post </a:t>
            </a:r>
            <a:r>
              <a:rPr lang="en-US" dirty="0"/>
              <a:t>WWII, gov't had to pay war repatriation in the forms of rice </a:t>
            </a:r>
            <a:r>
              <a:rPr lang="en-US" dirty="0" smtClean="0"/>
              <a:t>exports. Gov't </a:t>
            </a:r>
            <a:r>
              <a:rPr lang="en-US" dirty="0"/>
              <a:t>monopolized rice </a:t>
            </a:r>
            <a:r>
              <a:rPr lang="en-US" dirty="0" smtClean="0"/>
              <a:t>exports and collected the premium.</a:t>
            </a:r>
          </a:p>
          <a:p>
            <a:pPr lvl="1"/>
            <a:r>
              <a:rPr lang="en-US" dirty="0" smtClean="0"/>
              <a:t>Continue even </a:t>
            </a:r>
            <a:r>
              <a:rPr lang="en-US" dirty="0"/>
              <a:t>after the payment for war </a:t>
            </a:r>
            <a:r>
              <a:rPr lang="en-US" dirty="0" smtClean="0"/>
              <a:t>finished</a:t>
            </a:r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Changing roles of the government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side </a:t>
            </a:r>
            <a:r>
              <a:rPr lang="en-US" dirty="0" smtClean="0"/>
              <a:t>effects </a:t>
            </a:r>
            <a:r>
              <a:rPr lang="en-US" dirty="0"/>
              <a:t>of rice premium </a:t>
            </a:r>
            <a:endParaRPr lang="en-US" dirty="0"/>
          </a:p>
          <a:p>
            <a:pPr lvl="1"/>
            <a:r>
              <a:rPr lang="en-US" dirty="0"/>
              <a:t>L</a:t>
            </a:r>
            <a:r>
              <a:rPr lang="en-US" dirty="0" smtClean="0"/>
              <a:t>ow domestic </a:t>
            </a:r>
            <a:r>
              <a:rPr lang="en-US" dirty="0"/>
              <a:t>price for </a:t>
            </a:r>
            <a:r>
              <a:rPr lang="en-US" dirty="0" smtClean="0"/>
              <a:t>rice. Equivalent </a:t>
            </a:r>
            <a:r>
              <a:rPr lang="en-US" dirty="0"/>
              <a:t>to taxing rice peasants to support gov't and urban consumers. </a:t>
            </a:r>
          </a:p>
          <a:p>
            <a:pPr lvl="1"/>
            <a:r>
              <a:rPr lang="en-US" dirty="0"/>
              <a:t>In 1956, rice premium yielded 17% of </a:t>
            </a:r>
            <a:r>
              <a:rPr lang="en-US" dirty="0" err="1"/>
              <a:t>gov't</a:t>
            </a:r>
            <a:r>
              <a:rPr lang="en-US" dirty="0"/>
              <a:t> tax revenue. In 1969, 7%</a:t>
            </a:r>
          </a:p>
          <a:p>
            <a:pPr lvl="1"/>
            <a:r>
              <a:rPr lang="en-US" dirty="0"/>
              <a:t>In mid 1960s, premium represent 45% tax on value of rice production for export. Extracted 25% of rural income. </a:t>
            </a:r>
          </a:p>
          <a:p>
            <a:pPr lvl="1"/>
            <a:r>
              <a:rPr lang="en-US" dirty="0"/>
              <a:t>Premium only </a:t>
            </a:r>
            <a:r>
              <a:rPr lang="en-US" dirty="0" smtClean="0"/>
              <a:t>ended </a:t>
            </a:r>
            <a:r>
              <a:rPr lang="en-US" dirty="0"/>
              <a:t>in 1985.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Changing roles of the government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extraction </a:t>
            </a:r>
            <a:r>
              <a:rPr lang="en-US" dirty="0" smtClean="0"/>
              <a:t>was </a:t>
            </a:r>
            <a:r>
              <a:rPr lang="en-US" dirty="0"/>
              <a:t>also done by manipulating the term of trade. </a:t>
            </a:r>
          </a:p>
          <a:p>
            <a:pPr lvl="1"/>
            <a:r>
              <a:rPr lang="en-US" dirty="0"/>
              <a:t>Tariff imposed higher rates on consumer goods and on inputs for agricultural production. While, rice premium pushed down product price. </a:t>
            </a:r>
          </a:p>
          <a:p>
            <a:pPr lvl="2"/>
            <a:r>
              <a:rPr lang="en-US" dirty="0"/>
              <a:t>Cost of </a:t>
            </a:r>
            <a:r>
              <a:rPr lang="en-US" dirty="0" err="1"/>
              <a:t>fertiliser</a:t>
            </a:r>
            <a:r>
              <a:rPr lang="en-US" dirty="0"/>
              <a:t> in terms of rice was 5 times higher than Japan.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Changing roles of the government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But gov’t tried expanding </a:t>
            </a:r>
            <a:r>
              <a:rPr lang="en-US" dirty="0"/>
              <a:t>the rice production by improving irrigation, improving new technology, and expanding ownership rights over land. </a:t>
            </a:r>
          </a:p>
          <a:p>
            <a:pPr lvl="1"/>
            <a:r>
              <a:rPr lang="en-US" dirty="0"/>
              <a:t>From  1950, gov't raised investment in irrigation and in other form of infrastructure </a:t>
            </a:r>
          </a:p>
          <a:p>
            <a:pPr lvl="1"/>
            <a:r>
              <a:rPr lang="en-US" dirty="0" smtClean="0"/>
              <a:t>Promoting the adoption </a:t>
            </a:r>
            <a:r>
              <a:rPr lang="en-US" dirty="0"/>
              <a:t>of new rice technology and seeds</a:t>
            </a:r>
          </a:p>
          <a:p>
            <a:pPr lvl="1"/>
            <a:r>
              <a:rPr lang="en-US" dirty="0" smtClean="0"/>
              <a:t>Issuing full </a:t>
            </a:r>
            <a:r>
              <a:rPr lang="en-US" dirty="0"/>
              <a:t>deed (NS4) or Occupancy Deed (NS3)</a:t>
            </a:r>
          </a:p>
          <a:p>
            <a:pPr lvl="2"/>
            <a:r>
              <a:rPr lang="en-US" dirty="0"/>
              <a:t>By late 1970s, certificates issued for 20 million </a:t>
            </a:r>
            <a:r>
              <a:rPr lang="en-US" dirty="0" err="1"/>
              <a:t>rai</a:t>
            </a:r>
            <a:r>
              <a:rPr lang="en-US" dirty="0"/>
              <a:t> in central plain.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Changing roles of the government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position of village leaders was shifted to support the intrusion of central </a:t>
            </a:r>
            <a:r>
              <a:rPr lang="en-US" dirty="0" err="1"/>
              <a:t>gov't</a:t>
            </a:r>
            <a:r>
              <a:rPr lang="en-US" dirty="0"/>
              <a:t> and the merchants.</a:t>
            </a:r>
          </a:p>
          <a:p>
            <a:pPr lvl="1"/>
            <a:r>
              <a:rPr lang="en-US" dirty="0"/>
              <a:t>V</a:t>
            </a:r>
            <a:r>
              <a:rPr lang="en-US" dirty="0" smtClean="0"/>
              <a:t>illage </a:t>
            </a:r>
            <a:r>
              <a:rPr lang="en-US" dirty="0"/>
              <a:t>headman </a:t>
            </a:r>
            <a:r>
              <a:rPr lang="en-US" dirty="0" smtClean="0"/>
              <a:t>initially </a:t>
            </a:r>
            <a:r>
              <a:rPr lang="en-US" dirty="0"/>
              <a:t>from local </a:t>
            </a:r>
            <a:r>
              <a:rPr lang="en-US" dirty="0" smtClean="0"/>
              <a:t>selection</a:t>
            </a:r>
          </a:p>
          <a:p>
            <a:pPr lvl="1"/>
            <a:r>
              <a:rPr lang="en-US" dirty="0" smtClean="0"/>
              <a:t>But </a:t>
            </a:r>
            <a:r>
              <a:rPr lang="en-US" dirty="0"/>
              <a:t>from 1960s, gov't extended administration into villages by coopting </a:t>
            </a:r>
            <a:r>
              <a:rPr lang="en-US" dirty="0" err="1"/>
              <a:t>Kamnan</a:t>
            </a:r>
            <a:r>
              <a:rPr lang="en-US" dirty="0"/>
              <a:t> and </a:t>
            </a:r>
            <a:r>
              <a:rPr lang="en-US" dirty="0" err="1"/>
              <a:t>Phuyaiban</a:t>
            </a:r>
            <a:r>
              <a:rPr lang="en-US" dirty="0"/>
              <a:t> into gov't pyramid of admin. </a:t>
            </a:r>
          </a:p>
          <a:p>
            <a:pPr lvl="1"/>
            <a:r>
              <a:rPr lang="en-US" dirty="0"/>
              <a:t>The leaders became the channels for external business to conduct business with villagers.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</a:t>
            </a:r>
            <a:r>
              <a:rPr lang="en-US" dirty="0" smtClean="0"/>
              <a:t>government’s new roles led to </a:t>
            </a:r>
            <a:r>
              <a:rPr lang="en-US" dirty="0"/>
              <a:t>crisis and opportunity for different elements in peasants society.</a:t>
            </a:r>
          </a:p>
          <a:p>
            <a:pPr lvl="1"/>
            <a:r>
              <a:rPr lang="en-US" dirty="0"/>
              <a:t>Increased extraction turned low survival margin and high uncertainty in causes of crisis. </a:t>
            </a:r>
            <a:endParaRPr lang="en-US" dirty="0" smtClean="0"/>
          </a:p>
          <a:p>
            <a:pPr lvl="1"/>
            <a:r>
              <a:rPr lang="en-US" dirty="0" smtClean="0"/>
              <a:t>Some </a:t>
            </a:r>
            <a:r>
              <a:rPr lang="en-US" dirty="0"/>
              <a:t>peasants can still retreat by finding new frontier, but others turned into tenancy and landlessness.</a:t>
            </a:r>
          </a:p>
          <a:p>
            <a:pPr lvl="2"/>
            <a:r>
              <a:rPr lang="en-US" dirty="0" err="1"/>
              <a:t>Khai-fak</a:t>
            </a:r>
            <a:r>
              <a:rPr lang="en-US" dirty="0"/>
              <a:t> system as an indication </a:t>
            </a:r>
            <a:r>
              <a:rPr lang="en-US" dirty="0" smtClean="0"/>
              <a:t>change to </a:t>
            </a:r>
            <a:r>
              <a:rPr lang="en-US" dirty="0"/>
              <a:t>landlessness.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Power </a:t>
            </a:r>
            <a:r>
              <a:rPr lang="en-US" dirty="0" smtClean="0"/>
              <a:t>shifted </a:t>
            </a:r>
            <a:r>
              <a:rPr lang="en-US" dirty="0"/>
              <a:t>toward landlords.</a:t>
            </a:r>
          </a:p>
          <a:p>
            <a:pPr lvl="1"/>
            <a:r>
              <a:rPr lang="en-US" dirty="0"/>
              <a:t>Landlords' new methods of collecting fixed </a:t>
            </a:r>
            <a:r>
              <a:rPr lang="en-US" dirty="0" smtClean="0"/>
              <a:t>rents</a:t>
            </a:r>
            <a:endParaRPr lang="en-US" dirty="0"/>
          </a:p>
          <a:p>
            <a:pPr lvl="1"/>
            <a:r>
              <a:rPr lang="en-US" dirty="0"/>
              <a:t>Growing pool of tenants </a:t>
            </a:r>
            <a:r>
              <a:rPr lang="en-US" dirty="0" smtClean="0"/>
              <a:t>allowed higher </a:t>
            </a:r>
            <a:r>
              <a:rPr lang="en-US" dirty="0" smtClean="0"/>
              <a:t>rent</a:t>
            </a:r>
          </a:p>
          <a:p>
            <a:pPr lvl="1"/>
            <a:r>
              <a:rPr lang="en-US" dirty="0" smtClean="0"/>
              <a:t>Some </a:t>
            </a:r>
            <a:r>
              <a:rPr lang="en-US" dirty="0"/>
              <a:t>landlords </a:t>
            </a:r>
            <a:r>
              <a:rPr lang="en-US" dirty="0" smtClean="0"/>
              <a:t>preferred using </a:t>
            </a:r>
            <a:r>
              <a:rPr lang="en-US" dirty="0"/>
              <a:t>wage </a:t>
            </a:r>
            <a:r>
              <a:rPr lang="en-US" dirty="0" err="1"/>
              <a:t>labour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smtClean="0"/>
              <a:t>Rise in “landless farmers </a:t>
            </a:r>
            <a:r>
              <a:rPr lang="en-US" dirty="0"/>
              <a:t>and </a:t>
            </a:r>
            <a:r>
              <a:rPr lang="en-US" dirty="0" smtClean="0"/>
              <a:t>wage </a:t>
            </a:r>
            <a:r>
              <a:rPr lang="en-US" dirty="0" err="1" smtClean="0"/>
              <a:t>labour</a:t>
            </a:r>
            <a:r>
              <a:rPr lang="en-US" dirty="0" smtClean="0"/>
              <a:t>”.</a:t>
            </a:r>
          </a:p>
          <a:p>
            <a:pPr lvl="1"/>
            <a:r>
              <a:rPr lang="en-US" dirty="0"/>
              <a:t>1970s estimation found landless families in </a:t>
            </a:r>
            <a:r>
              <a:rPr lang="en-US" dirty="0" err="1"/>
              <a:t>Chaopraya</a:t>
            </a:r>
            <a:r>
              <a:rPr lang="en-US" dirty="0"/>
              <a:t> Delta to be in the range of 10-25%. </a:t>
            </a:r>
            <a:endParaRPr lang="en-US" dirty="0" smtClean="0"/>
          </a:p>
          <a:p>
            <a:pPr lvl="1"/>
            <a:r>
              <a:rPr lang="en-US" dirty="0" smtClean="0"/>
              <a:t>Small landholder supplement their income with trade, crafting, and wage </a:t>
            </a:r>
            <a:r>
              <a:rPr lang="en-US" dirty="0" err="1" smtClean="0"/>
              <a:t>labour</a:t>
            </a:r>
            <a:endParaRPr lang="en-US" dirty="0"/>
          </a:p>
          <a:p>
            <a:pPr lvl="1"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/>
          </a:bodyPr>
          <a:lstStyle/>
          <a:p>
            <a:r>
              <a:rPr lang="en-US" dirty="0" smtClean="0"/>
              <a:t>But opportunities also </a:t>
            </a:r>
            <a:r>
              <a:rPr lang="en-US" dirty="0" smtClean="0"/>
              <a:t>enabled the rise of “commercial farmers”.</a:t>
            </a:r>
            <a:endParaRPr lang="en-US" dirty="0"/>
          </a:p>
          <a:p>
            <a:pPr lvl="1"/>
            <a:r>
              <a:rPr lang="en-US" dirty="0" smtClean="0"/>
              <a:t>New </a:t>
            </a:r>
            <a:r>
              <a:rPr lang="en-US" dirty="0"/>
              <a:t>rice strains allowed double cropping. The </a:t>
            </a:r>
            <a:r>
              <a:rPr lang="en-US" dirty="0" smtClean="0"/>
              <a:t>uses </a:t>
            </a:r>
            <a:r>
              <a:rPr lang="en-US" dirty="0"/>
              <a:t>of </a:t>
            </a:r>
            <a:r>
              <a:rPr lang="en-US" dirty="0" err="1"/>
              <a:t>fertiliser</a:t>
            </a:r>
            <a:r>
              <a:rPr lang="en-US" dirty="0"/>
              <a:t> and pesticides increased. Tractors helped improve yields and enlarge plot size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They were able to use new </a:t>
            </a:r>
            <a:r>
              <a:rPr lang="en-US" dirty="0"/>
              <a:t>capital </a:t>
            </a:r>
            <a:r>
              <a:rPr lang="en-US" dirty="0" smtClean="0"/>
              <a:t>investments, afforded </a:t>
            </a:r>
            <a:r>
              <a:rPr lang="en-US" dirty="0"/>
              <a:t>the whole package of land improvement, seeds, chemicals, and </a:t>
            </a:r>
            <a:r>
              <a:rPr lang="en-US" dirty="0" smtClean="0"/>
              <a:t>machinery.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redits also went </a:t>
            </a:r>
            <a:r>
              <a:rPr lang="en-US" dirty="0"/>
              <a:t>more to the rich farmers.</a:t>
            </a:r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/>
              <a:t>exchange of </a:t>
            </a:r>
            <a:r>
              <a:rPr lang="en-US" dirty="0" err="1"/>
              <a:t>labour</a:t>
            </a:r>
            <a:r>
              <a:rPr lang="en-US" dirty="0"/>
              <a:t> rapidly declined due to the more intense cultivation and the water control via irrigation. </a:t>
            </a:r>
          </a:p>
          <a:p>
            <a:r>
              <a:rPr lang="en-US" dirty="0"/>
              <a:t>Better irrigation, uses of fertilizer, better rice strains, led to rising yields, especially in the central region.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From 1950s to 1980s, the </a:t>
            </a:r>
            <a:r>
              <a:rPr lang="en-US" dirty="0" smtClean="0"/>
              <a:t>older </a:t>
            </a:r>
            <a:r>
              <a:rPr lang="en-US" dirty="0" smtClean="0"/>
              <a:t>2 systems </a:t>
            </a:r>
            <a:r>
              <a:rPr lang="en-US" dirty="0" smtClean="0"/>
              <a:t>structure </a:t>
            </a:r>
            <a:r>
              <a:rPr lang="en-US" dirty="0" smtClean="0"/>
              <a:t>of Thai rice peasant society totally changed. </a:t>
            </a:r>
            <a:endParaRPr lang="en-US" dirty="0" smtClean="0"/>
          </a:p>
          <a:p>
            <a:pPr lvl="1"/>
            <a:r>
              <a:rPr lang="en-US" dirty="0" smtClean="0"/>
              <a:t>In </a:t>
            </a:r>
            <a:r>
              <a:rPr lang="en-US" dirty="0" smtClean="0"/>
              <a:t>landlords' area, tenants settle down. Some landlords sold their land.</a:t>
            </a:r>
          </a:p>
          <a:p>
            <a:pPr lvl="1"/>
            <a:r>
              <a:rPr lang="en-US" dirty="0" smtClean="0"/>
              <a:t>In the frontier land, villages disintegrated into societies of commercial farmers and mobile wage </a:t>
            </a:r>
            <a:r>
              <a:rPr lang="en-US" dirty="0" err="1" smtClean="0"/>
              <a:t>labour</a:t>
            </a:r>
            <a:r>
              <a:rPr lang="en-US" dirty="0" smtClean="0"/>
              <a:t>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changes resulted in three strata agrarian society. </a:t>
            </a:r>
          </a:p>
          <a:p>
            <a:pPr lvl="1"/>
            <a:r>
              <a:rPr lang="en-US" dirty="0"/>
              <a:t>O</a:t>
            </a:r>
            <a:r>
              <a:rPr lang="en-US" dirty="0" smtClean="0"/>
              <a:t>ld </a:t>
            </a:r>
            <a:r>
              <a:rPr lang="en-US" dirty="0"/>
              <a:t>landlords and commercial farmers owning </a:t>
            </a:r>
            <a:r>
              <a:rPr lang="en-US" dirty="0" smtClean="0"/>
              <a:t>more than 40 </a:t>
            </a:r>
            <a:r>
              <a:rPr lang="en-US" dirty="0" err="1"/>
              <a:t>rai</a:t>
            </a:r>
            <a:r>
              <a:rPr lang="en-US" dirty="0"/>
              <a:t>. (30% of population)</a:t>
            </a:r>
          </a:p>
          <a:p>
            <a:pPr lvl="2"/>
            <a:r>
              <a:rPr lang="en-US" dirty="0"/>
              <a:t>Use tenants or wage </a:t>
            </a:r>
            <a:r>
              <a:rPr lang="en-US" dirty="0" err="1"/>
              <a:t>labour</a:t>
            </a:r>
            <a:r>
              <a:rPr lang="en-US" dirty="0"/>
              <a:t>. Invest </a:t>
            </a:r>
            <a:r>
              <a:rPr lang="en-US" dirty="0" smtClean="0"/>
              <a:t>in </a:t>
            </a:r>
            <a:r>
              <a:rPr lang="en-US" dirty="0"/>
              <a:t>other businesses such as service industries and crop trading.</a:t>
            </a:r>
          </a:p>
          <a:p>
            <a:pPr lvl="1"/>
            <a:r>
              <a:rPr lang="en-US" dirty="0"/>
              <a:t>Middle peasants owning 15-40 </a:t>
            </a:r>
            <a:r>
              <a:rPr lang="en-US" dirty="0" err="1"/>
              <a:t>rai</a:t>
            </a:r>
            <a:r>
              <a:rPr lang="en-US" dirty="0"/>
              <a:t>. (40%)</a:t>
            </a:r>
          </a:p>
          <a:p>
            <a:pPr lvl="2"/>
            <a:r>
              <a:rPr lang="en-US" dirty="0"/>
              <a:t>Offspring from old cultivating peasants. Combined market production and subsistence. </a:t>
            </a:r>
          </a:p>
          <a:p>
            <a:pPr lvl="1"/>
            <a:r>
              <a:rPr lang="en-US" dirty="0"/>
              <a:t>Landless farmers or small farmers with </a:t>
            </a:r>
            <a:r>
              <a:rPr lang="en-US" dirty="0" smtClean="0"/>
              <a:t>less than 15 </a:t>
            </a:r>
            <a:r>
              <a:rPr lang="en-US" dirty="0" err="1" smtClean="0"/>
              <a:t>rai</a:t>
            </a:r>
            <a:r>
              <a:rPr lang="en-US" dirty="0" smtClean="0"/>
              <a:t> (30%)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Disintegration of peasant 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Post 1970s, saw even more intensified </a:t>
            </a:r>
            <a:r>
              <a:rPr lang="en-US" dirty="0" smtClean="0"/>
              <a:t>changes,</a:t>
            </a:r>
          </a:p>
          <a:p>
            <a:pPr lvl="1"/>
            <a:r>
              <a:rPr lang="en-US" dirty="0" smtClean="0"/>
              <a:t>1970s-1980s </a:t>
            </a:r>
            <a:r>
              <a:rPr lang="en-US" dirty="0"/>
              <a:t>saw commercial peasants adjusting to new opportunities. They became owner of  fruit orchards, fish and prawn farms, to serve new agribusinesses.</a:t>
            </a:r>
          </a:p>
          <a:p>
            <a:pPr lvl="1"/>
            <a:r>
              <a:rPr lang="en-US" dirty="0"/>
              <a:t>But the small scale rice grower found more difficulty. From late 1970s, they faced bad prices and rising input price. </a:t>
            </a:r>
          </a:p>
          <a:p>
            <a:pPr lvl="1"/>
            <a:r>
              <a:rPr lang="en-US" dirty="0"/>
              <a:t>By late 1980s, rice price support became major political issue. </a:t>
            </a:r>
          </a:p>
          <a:p>
            <a:r>
              <a:rPr lang="en-US" dirty="0" smtClean="0"/>
              <a:t>More and more </a:t>
            </a:r>
            <a:r>
              <a:rPr lang="en-US" dirty="0"/>
              <a:t>rice </a:t>
            </a:r>
            <a:r>
              <a:rPr lang="en-US" dirty="0" smtClean="0"/>
              <a:t>turned </a:t>
            </a:r>
            <a:r>
              <a:rPr lang="en-US" dirty="0"/>
              <a:t>into wage </a:t>
            </a:r>
            <a:r>
              <a:rPr lang="en-US" dirty="0" err="1"/>
              <a:t>labour</a:t>
            </a:r>
            <a:r>
              <a:rPr lang="en-US" dirty="0" smtClean="0"/>
              <a:t>. Many migrated to </a:t>
            </a:r>
            <a:r>
              <a:rPr lang="en-US" dirty="0"/>
              <a:t>urban area to find works.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of changes for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</a:t>
            </a:r>
            <a:r>
              <a:rPr lang="en-US" dirty="0" smtClean="0"/>
              <a:t>n one generation, the small cultivating peasants no longer dominated the society of rice peasants </a:t>
            </a:r>
          </a:p>
          <a:p>
            <a:r>
              <a:rPr lang="en-US" dirty="0" smtClean="0"/>
              <a:t>Peasant society rapidly changed into one occupied by commercial farmers and wage </a:t>
            </a:r>
            <a:r>
              <a:rPr lang="en-US" dirty="0" err="1" smtClean="0"/>
              <a:t>labourers</a:t>
            </a:r>
            <a:r>
              <a:rPr lang="en-US" dirty="0" smtClean="0"/>
              <a:t>. </a:t>
            </a:r>
          </a:p>
          <a:p>
            <a:r>
              <a:rPr lang="en-US" dirty="0" smtClean="0"/>
              <a:t>The </a:t>
            </a:r>
            <a:r>
              <a:rPr lang="en-US" dirty="0" err="1" smtClean="0"/>
              <a:t>margialised</a:t>
            </a:r>
            <a:r>
              <a:rPr lang="en-US" dirty="0" smtClean="0"/>
              <a:t> members of this new society begun search for opportunities in the city.</a:t>
            </a:r>
          </a:p>
          <a:p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34888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/>
              <a:t>The expansion of upland </a:t>
            </a:r>
            <a:r>
              <a:rPr lang="en-US" dirty="0" smtClean="0"/>
              <a:t>peasants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92717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expansion of upland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Before 1950s, most of the people of Siam settled in deltas. </a:t>
            </a:r>
            <a:r>
              <a:rPr lang="en-US" dirty="0" smtClean="0"/>
              <a:t>Uplands mostly </a:t>
            </a:r>
            <a:r>
              <a:rPr lang="en-US" dirty="0"/>
              <a:t>occupied by hill people. </a:t>
            </a:r>
            <a:endParaRPr lang="en-US" dirty="0" smtClean="0"/>
          </a:p>
          <a:p>
            <a:pPr lvl="1"/>
            <a:r>
              <a:rPr lang="en-US" dirty="0" smtClean="0"/>
              <a:t>Population </a:t>
            </a:r>
            <a:r>
              <a:rPr lang="en-US" dirty="0"/>
              <a:t>of upland were extremely sparse. </a:t>
            </a:r>
            <a:endParaRPr lang="en-US" dirty="0" smtClean="0"/>
          </a:p>
          <a:p>
            <a:pPr lvl="1"/>
            <a:r>
              <a:rPr lang="en-US" dirty="0" smtClean="0"/>
              <a:t>Agriculture </a:t>
            </a:r>
            <a:r>
              <a:rPr lang="en-US" dirty="0"/>
              <a:t>in upland areas was difficult. </a:t>
            </a:r>
          </a:p>
          <a:p>
            <a:r>
              <a:rPr lang="en-US" dirty="0"/>
              <a:t>From 1950s, a new agrarian frontier of cash crops opened in upland areas. </a:t>
            </a:r>
          </a:p>
          <a:p>
            <a:pPr lvl="1"/>
            <a:r>
              <a:rPr lang="en-US" dirty="0"/>
              <a:t>Roads built as strategic highways in the fight against communism  helped the expansion.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Roads Expansion</a:t>
            </a:r>
            <a:endParaRPr lang="th-TH" b="1" dirty="0"/>
          </a:p>
        </p:txBody>
      </p:sp>
      <p:pic>
        <p:nvPicPr>
          <p:cNvPr id="1026" name="Picture 2" descr="http://www.chillpainai.com/src/wewakeup/scoop/img_scoop/scoop/KhaoKhoHardcore/313084_10150263850952168_613647167_6741491_27098439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3571876"/>
            <a:ext cx="3500462" cy="2530542"/>
          </a:xfrm>
          <a:prstGeom prst="rect">
            <a:avLst/>
          </a:prstGeom>
          <a:noFill/>
        </p:spPr>
      </p:pic>
      <p:pic>
        <p:nvPicPr>
          <p:cNvPr id="1028" name="Picture 4" descr="http://www.chillpainai.com/src/wewakeup/scoop/img_scoop/scoop/KhaoKhoHardcore/295814_10150251577557168_613647167_6669643_739623135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285860"/>
            <a:ext cx="3611633" cy="2471711"/>
          </a:xfrm>
          <a:prstGeom prst="rect">
            <a:avLst/>
          </a:prstGeom>
          <a:noFill/>
        </p:spPr>
      </p:pic>
      <p:pic>
        <p:nvPicPr>
          <p:cNvPr id="1030" name="Picture 6" descr="http://www.chillpainai.com/src/wewakeup/scoop/img_scoop/scoop/KhaoKhoHardcore/301585_10150250780277168_613647167_6665811_1760655309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929066"/>
            <a:ext cx="3681713" cy="2566973"/>
          </a:xfrm>
          <a:prstGeom prst="rect">
            <a:avLst/>
          </a:prstGeom>
          <a:noFill/>
        </p:spPr>
      </p:pic>
      <p:pic>
        <p:nvPicPr>
          <p:cNvPr id="1032" name="Picture 8" descr="http://www.chillpainai.com/src/wewakeup/scoop/img_scoop/scoop/KhaoKhoHardcore/kavo_10x10_trade_show_exhibit_booth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7224" y="1571612"/>
            <a:ext cx="3595902" cy="185738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85720" y="6215082"/>
            <a:ext cx="42148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Source: http://www.chillpainai.com/scoop/46/</a:t>
            </a:r>
            <a:endParaRPr lang="th-TH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expansion of upland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open up of uplands carried over </a:t>
            </a:r>
            <a:r>
              <a:rPr lang="en-US" dirty="0" smtClean="0"/>
              <a:t>from the expansion </a:t>
            </a:r>
            <a:r>
              <a:rPr lang="en-US" dirty="0"/>
              <a:t>rice frontier, many </a:t>
            </a:r>
            <a:r>
              <a:rPr lang="en-US" dirty="0" smtClean="0"/>
              <a:t>new settlers </a:t>
            </a:r>
            <a:r>
              <a:rPr lang="en-US" dirty="0"/>
              <a:t>were </a:t>
            </a:r>
            <a:r>
              <a:rPr lang="en-US" dirty="0" smtClean="0"/>
              <a:t>those </a:t>
            </a:r>
            <a:r>
              <a:rPr lang="en-US" dirty="0"/>
              <a:t>who moved from being the rice farmers. </a:t>
            </a:r>
          </a:p>
          <a:p>
            <a:pPr lvl="1"/>
            <a:r>
              <a:rPr lang="en-US" dirty="0" smtClean="0"/>
              <a:t>Driven also by the </a:t>
            </a:r>
            <a:r>
              <a:rPr lang="en-US" dirty="0"/>
              <a:t>gov't promotion of </a:t>
            </a:r>
            <a:r>
              <a:rPr lang="en-US" dirty="0" smtClean="0"/>
              <a:t>agri</a:t>
            </a:r>
            <a:r>
              <a:rPr lang="en-US" dirty="0"/>
              <a:t>-</a:t>
            </a:r>
            <a:r>
              <a:rPr lang="en-US" dirty="0" smtClean="0"/>
              <a:t>business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Expansion was much faster, more than 100 millions </a:t>
            </a:r>
            <a:r>
              <a:rPr lang="en-US" dirty="0" err="1"/>
              <a:t>rai</a:t>
            </a:r>
            <a:r>
              <a:rPr lang="en-US" dirty="0"/>
              <a:t> planted with maize, cassava, </a:t>
            </a:r>
            <a:r>
              <a:rPr lang="en-US" dirty="0" err="1"/>
              <a:t>kenaf</a:t>
            </a:r>
            <a:r>
              <a:rPr lang="en-US" dirty="0"/>
              <a:t>, cotton, and other cash </a:t>
            </a:r>
            <a:r>
              <a:rPr lang="en-US" dirty="0" smtClean="0"/>
              <a:t>crops</a:t>
            </a:r>
            <a:r>
              <a:rPr lang="en-US" dirty="0"/>
              <a:t>. </a:t>
            </a:r>
          </a:p>
          <a:p>
            <a:r>
              <a:rPr lang="en-US" dirty="0"/>
              <a:t>Process of expansion began with loggers, settler moved in together with the contact from crop trader. </a:t>
            </a:r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expansion of upland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Expansion of upland </a:t>
            </a:r>
            <a:r>
              <a:rPr lang="en-US" dirty="0"/>
              <a:t>farmers </a:t>
            </a:r>
            <a:r>
              <a:rPr lang="en-US" dirty="0" smtClean="0"/>
              <a:t>was </a:t>
            </a:r>
            <a:r>
              <a:rPr lang="en-US" dirty="0"/>
              <a:t>different from rice </a:t>
            </a:r>
            <a:r>
              <a:rPr lang="en-US" dirty="0" smtClean="0"/>
              <a:t>farmers. Their growth was much more connected to urban capitals.</a:t>
            </a:r>
            <a:endParaRPr lang="en-US" dirty="0"/>
          </a:p>
          <a:p>
            <a:pPr lvl="1"/>
            <a:r>
              <a:rPr lang="en-US" dirty="0"/>
              <a:t>Small </a:t>
            </a:r>
            <a:r>
              <a:rPr lang="en-US" dirty="0" smtClean="0"/>
              <a:t>holders’ settlement, </a:t>
            </a:r>
            <a:r>
              <a:rPr lang="en-US" dirty="0"/>
              <a:t> </a:t>
            </a:r>
            <a:r>
              <a:rPr lang="en-US" dirty="0" smtClean="0"/>
              <a:t>but no phase </a:t>
            </a:r>
            <a:r>
              <a:rPr lang="en-US" dirty="0"/>
              <a:t>of subsistence.  </a:t>
            </a:r>
          </a:p>
          <a:p>
            <a:pPr lvl="1"/>
            <a:r>
              <a:rPr lang="en-US" dirty="0"/>
              <a:t>They produced to feed factories, and were dependent of capitals, inputs, and links with agribusiness.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Cash crop boom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From 1950s, world trade in agricultural goods entered a boom period for almost 3 decades. </a:t>
            </a:r>
          </a:p>
          <a:p>
            <a:pPr lvl="1"/>
            <a:r>
              <a:rPr lang="en-US" dirty="0"/>
              <a:t>Network of highways built to connect Bangkok to </a:t>
            </a:r>
            <a:r>
              <a:rPr lang="en-US" dirty="0" err="1"/>
              <a:t>Isan</a:t>
            </a:r>
            <a:r>
              <a:rPr lang="en-US" dirty="0"/>
              <a:t> and </a:t>
            </a:r>
            <a:r>
              <a:rPr lang="en-US" dirty="0" smtClean="0"/>
              <a:t>other </a:t>
            </a:r>
            <a:r>
              <a:rPr lang="en-US" dirty="0"/>
              <a:t>regions became the channels of distribution for cash </a:t>
            </a:r>
            <a:r>
              <a:rPr lang="en-US" dirty="0" smtClean="0"/>
              <a:t>crops. </a:t>
            </a:r>
            <a:endParaRPr lang="en-US" dirty="0"/>
          </a:p>
          <a:p>
            <a:pPr lvl="1"/>
            <a:r>
              <a:rPr lang="en-US" dirty="0"/>
              <a:t>The economic importance of road became more acknowledged, and the </a:t>
            </a:r>
            <a:r>
              <a:rPr lang="en-US" dirty="0" err="1"/>
              <a:t>gov't</a:t>
            </a:r>
            <a:r>
              <a:rPr lang="en-US" dirty="0"/>
              <a:t> started </a:t>
            </a:r>
            <a:r>
              <a:rPr lang="en-US" dirty="0" err="1"/>
              <a:t>constucting</a:t>
            </a:r>
            <a:r>
              <a:rPr lang="en-US" dirty="0"/>
              <a:t> feeder road. </a:t>
            </a:r>
          </a:p>
          <a:p>
            <a:pPr lvl="1"/>
            <a:r>
              <a:rPr lang="en-US" dirty="0" smtClean="0"/>
              <a:t>Malaria </a:t>
            </a:r>
            <a:r>
              <a:rPr lang="en-US" dirty="0" err="1" smtClean="0"/>
              <a:t>conquested</a:t>
            </a:r>
            <a:r>
              <a:rPr lang="en-US" dirty="0" smtClean="0"/>
              <a:t>, opening new </a:t>
            </a:r>
            <a:r>
              <a:rPr lang="en-US" dirty="0"/>
              <a:t>areas.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Cash crop boom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initial expansion was to produce </a:t>
            </a:r>
            <a:r>
              <a:rPr lang="en-US" b="1" dirty="0" err="1"/>
              <a:t>kenaf</a:t>
            </a:r>
            <a:r>
              <a:rPr lang="en-US" dirty="0"/>
              <a:t>, in order to be the input for gunny sacks (</a:t>
            </a:r>
            <a:r>
              <a:rPr lang="en-US" dirty="0" err="1"/>
              <a:t>krasob</a:t>
            </a:r>
            <a:r>
              <a:rPr lang="en-US" dirty="0"/>
              <a:t>).</a:t>
            </a:r>
          </a:p>
          <a:p>
            <a:r>
              <a:rPr lang="en-US" dirty="0" smtClean="0"/>
              <a:t>Other main crops: maize, sugar, cassava</a:t>
            </a:r>
          </a:p>
          <a:p>
            <a:r>
              <a:rPr lang="en-US" b="1" dirty="0" smtClean="0"/>
              <a:t>Maize</a:t>
            </a:r>
            <a:r>
              <a:rPr lang="en-US" b="1" dirty="0"/>
              <a:t>: </a:t>
            </a:r>
            <a:r>
              <a:rPr lang="en-US" dirty="0"/>
              <a:t>a new variety adopted to be more suitable to Thailand. Production expanded from the upland b/w central and the north region, and expanded to </a:t>
            </a:r>
            <a:r>
              <a:rPr lang="en-US" dirty="0" err="1"/>
              <a:t>Isan</a:t>
            </a:r>
            <a:r>
              <a:rPr lang="en-US" dirty="0" smtClean="0"/>
              <a:t>.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Cash crop boom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b="1" dirty="0" smtClean="0"/>
              <a:t>Sugar</a:t>
            </a:r>
            <a:r>
              <a:rPr lang="en-US" b="1" dirty="0"/>
              <a:t>: </a:t>
            </a:r>
            <a:r>
              <a:rPr lang="en-US" dirty="0"/>
              <a:t>In the late 1950, </a:t>
            </a:r>
            <a:r>
              <a:rPr lang="en-US" dirty="0" err="1"/>
              <a:t>gov't</a:t>
            </a:r>
            <a:r>
              <a:rPr lang="en-US" dirty="0"/>
              <a:t> support sugar export industry. </a:t>
            </a:r>
            <a:r>
              <a:rPr lang="en-US" dirty="0" err="1"/>
              <a:t>Gov't</a:t>
            </a:r>
            <a:r>
              <a:rPr lang="en-US" dirty="0"/>
              <a:t> built its own sugar factory and banned sugar imports. Private firms later entered the business, owning sugar </a:t>
            </a:r>
            <a:r>
              <a:rPr lang="en-US"/>
              <a:t>mills </a:t>
            </a:r>
            <a:r>
              <a:rPr lang="en-US" smtClean="0"/>
              <a:t>and support </a:t>
            </a:r>
            <a:r>
              <a:rPr lang="en-US" dirty="0"/>
              <a:t>expansion of sugar production area</a:t>
            </a:r>
            <a:r>
              <a:rPr lang="en-US" dirty="0" smtClean="0"/>
              <a:t>.</a:t>
            </a:r>
            <a:endParaRPr lang="en-US" dirty="0"/>
          </a:p>
          <a:p>
            <a:r>
              <a:rPr lang="en-US" b="1" dirty="0"/>
              <a:t>Cassava: </a:t>
            </a:r>
            <a:r>
              <a:rPr lang="en-US" dirty="0"/>
              <a:t>became the most widespread of upland crops. Cassava boom replaced the decline of </a:t>
            </a:r>
            <a:r>
              <a:rPr lang="en-US" dirty="0" err="1"/>
              <a:t>kenaf</a:t>
            </a:r>
            <a:r>
              <a:rPr lang="en-US" dirty="0"/>
              <a:t>. Cassava exports eventually overtook rice in terms of value,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Cash crop boom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Other </a:t>
            </a:r>
            <a:r>
              <a:rPr lang="en-US" dirty="0" smtClean="0"/>
              <a:t>expanded product </a:t>
            </a:r>
            <a:endParaRPr lang="en-US" dirty="0"/>
          </a:p>
          <a:p>
            <a:pPr lvl="1"/>
            <a:r>
              <a:rPr lang="en-US" dirty="0" smtClean="0"/>
              <a:t>soya-beans</a:t>
            </a:r>
            <a:r>
              <a:rPr lang="en-US" dirty="0"/>
              <a:t>, cotton, oil </a:t>
            </a:r>
            <a:r>
              <a:rPr lang="en-US" dirty="0" smtClean="0"/>
              <a:t>seeds, etc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Pineapple </a:t>
            </a:r>
            <a:r>
              <a:rPr lang="en-US" dirty="0" smtClean="0"/>
              <a:t>for </a:t>
            </a:r>
            <a:r>
              <a:rPr lang="en-US" dirty="0"/>
              <a:t>production of canned </a:t>
            </a:r>
            <a:r>
              <a:rPr lang="en-US" dirty="0" smtClean="0"/>
              <a:t>pineapple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Upland in Korat became the places to raise cattle and develop </a:t>
            </a:r>
            <a:r>
              <a:rPr lang="en-US" dirty="0" smtClean="0"/>
              <a:t>dairy </a:t>
            </a:r>
            <a:r>
              <a:rPr lang="en-US" dirty="0"/>
              <a:t>farms. </a:t>
            </a:r>
          </a:p>
          <a:p>
            <a:pPr lvl="1"/>
            <a:r>
              <a:rPr lang="en-US" dirty="0"/>
              <a:t>Tobacco production expanded in the north, while rubber plantation expanded in the south. </a:t>
            </a:r>
          </a:p>
          <a:p>
            <a:pPr lvl="1"/>
            <a:r>
              <a:rPr lang="en-US" dirty="0"/>
              <a:t>Commercial forests of eucalyptus to feed </a:t>
            </a:r>
            <a:r>
              <a:rPr lang="en-US" dirty="0" err="1"/>
              <a:t>fibre</a:t>
            </a:r>
            <a:r>
              <a:rPr lang="en-US" dirty="0"/>
              <a:t>, pulp, and paper industries.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Peasant </a:t>
            </a:r>
            <a:r>
              <a:rPr lang="en-US" dirty="0" smtClean="0"/>
              <a:t>colonization </a:t>
            </a:r>
            <a:r>
              <a:rPr lang="en-US" dirty="0"/>
              <a:t>of upland </a:t>
            </a:r>
            <a:r>
              <a:rPr lang="en-US" dirty="0" smtClean="0"/>
              <a:t>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Between 1950-1980, number of farm </a:t>
            </a:r>
            <a:r>
              <a:rPr lang="en-US" dirty="0" smtClean="0"/>
              <a:t>holdings increased </a:t>
            </a:r>
            <a:r>
              <a:rPr lang="en-US" dirty="0"/>
              <a:t>very quickly, especially </a:t>
            </a:r>
            <a:r>
              <a:rPr lang="en-US" dirty="0" smtClean="0"/>
              <a:t>outside </a:t>
            </a:r>
            <a:r>
              <a:rPr lang="en-US" dirty="0"/>
              <a:t>the central region. </a:t>
            </a:r>
          </a:p>
          <a:p>
            <a:pPr lvl="1"/>
            <a:r>
              <a:rPr lang="en-US" dirty="0"/>
              <a:t>Villages combine </a:t>
            </a:r>
            <a:r>
              <a:rPr lang="en-US" dirty="0" smtClean="0"/>
              <a:t>migrant from </a:t>
            </a:r>
            <a:r>
              <a:rPr lang="en-US" dirty="0"/>
              <a:t>various </a:t>
            </a:r>
            <a:r>
              <a:rPr lang="en-US" dirty="0" smtClean="0"/>
              <a:t>places </a:t>
            </a:r>
          </a:p>
          <a:p>
            <a:pPr lvl="1"/>
            <a:r>
              <a:rPr lang="en-US" dirty="0" smtClean="0"/>
              <a:t>Plantation </a:t>
            </a:r>
            <a:r>
              <a:rPr lang="en-US" dirty="0"/>
              <a:t>of maize and cassava </a:t>
            </a:r>
            <a:r>
              <a:rPr lang="en-US" dirty="0" smtClean="0"/>
              <a:t>extended into </a:t>
            </a:r>
            <a:r>
              <a:rPr lang="en-US" dirty="0"/>
              <a:t>the forests and hills. </a:t>
            </a:r>
          </a:p>
          <a:p>
            <a:pPr lvl="1"/>
            <a:r>
              <a:rPr lang="en-US" dirty="0" err="1"/>
              <a:t>Labours</a:t>
            </a:r>
            <a:r>
              <a:rPr lang="en-US" dirty="0"/>
              <a:t> working on roads stayed on and had their families and friends joining. Others settler followed.</a:t>
            </a:r>
          </a:p>
          <a:p>
            <a:pPr lvl="1"/>
            <a:r>
              <a:rPr lang="en-US" dirty="0"/>
              <a:t>Similar settlement also arose in the area near dam and mining construction.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Peasant </a:t>
            </a:r>
            <a:r>
              <a:rPr lang="en-US" dirty="0" smtClean="0"/>
              <a:t>colonization </a:t>
            </a:r>
            <a:r>
              <a:rPr lang="en-US" dirty="0"/>
              <a:t>of upland </a:t>
            </a:r>
            <a:r>
              <a:rPr lang="en-US" dirty="0" smtClean="0"/>
              <a:t>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Most of the upland peasants used to be tenants or landless </a:t>
            </a:r>
            <a:r>
              <a:rPr lang="en-US" dirty="0" err="1"/>
              <a:t>labour</a:t>
            </a:r>
            <a:r>
              <a:rPr lang="en-US" dirty="0"/>
              <a:t> in farms, </a:t>
            </a:r>
            <a:r>
              <a:rPr lang="en-US" dirty="0" err="1" smtClean="0"/>
              <a:t>labour</a:t>
            </a:r>
            <a:r>
              <a:rPr lang="en-US" dirty="0" smtClean="0"/>
              <a:t> </a:t>
            </a:r>
            <a:r>
              <a:rPr lang="en-US" dirty="0"/>
              <a:t>who had moved to city to raise </a:t>
            </a:r>
            <a:r>
              <a:rPr lang="en-US" dirty="0" smtClean="0"/>
              <a:t>capital</a:t>
            </a:r>
            <a:r>
              <a:rPr lang="en-US" dirty="0" smtClean="0"/>
              <a:t>, or </a:t>
            </a:r>
            <a:r>
              <a:rPr lang="en-US" dirty="0"/>
              <a:t>other who flee from authority.</a:t>
            </a:r>
          </a:p>
          <a:p>
            <a:pPr lvl="1"/>
            <a:r>
              <a:rPr lang="en-US" dirty="0"/>
              <a:t>U</a:t>
            </a:r>
            <a:r>
              <a:rPr lang="en-US" dirty="0" smtClean="0"/>
              <a:t>sually </a:t>
            </a:r>
            <a:r>
              <a:rPr lang="en-US" dirty="0" smtClean="0"/>
              <a:t>moved </a:t>
            </a:r>
            <a:r>
              <a:rPr lang="en-US" dirty="0"/>
              <a:t>in groups. </a:t>
            </a:r>
          </a:p>
          <a:p>
            <a:pPr lvl="1"/>
            <a:r>
              <a:rPr lang="en-US" dirty="0"/>
              <a:t>Some upland peasants were actually successful cultivators who sought to expand to produce other crops.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Peasant </a:t>
            </a:r>
            <a:r>
              <a:rPr lang="en-US" dirty="0" smtClean="0"/>
              <a:t>colonization </a:t>
            </a:r>
            <a:r>
              <a:rPr lang="en-US" dirty="0"/>
              <a:t>of upland </a:t>
            </a:r>
            <a:r>
              <a:rPr lang="en-US" dirty="0" smtClean="0"/>
              <a:t>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rmAutofit fontScale="92500"/>
          </a:bodyPr>
          <a:lstStyle/>
          <a:p>
            <a:r>
              <a:rPr lang="en-US" dirty="0"/>
              <a:t>The initial expansion </a:t>
            </a:r>
            <a:r>
              <a:rPr lang="en-US" dirty="0" smtClean="0"/>
              <a:t>driven </a:t>
            </a:r>
            <a:r>
              <a:rPr lang="en-US" dirty="0"/>
              <a:t>by the good price for export crops. During this time, production method was crude, land cleared by burning and the use of </a:t>
            </a:r>
            <a:r>
              <a:rPr lang="en-US" dirty="0" smtClean="0"/>
              <a:t>hoe </a:t>
            </a:r>
            <a:r>
              <a:rPr lang="en-US" dirty="0"/>
              <a:t>and </a:t>
            </a:r>
            <a:r>
              <a:rPr lang="en-US" dirty="0" smtClean="0"/>
              <a:t>bullock. </a:t>
            </a:r>
            <a:endParaRPr lang="en-US" dirty="0"/>
          </a:p>
          <a:p>
            <a:pPr lvl="1"/>
            <a:r>
              <a:rPr lang="en-US" dirty="0"/>
              <a:t>The crude method only allowed good yield in beginning </a:t>
            </a:r>
            <a:r>
              <a:rPr lang="en-US" dirty="0" smtClean="0"/>
              <a:t>years, before the quality </a:t>
            </a:r>
            <a:r>
              <a:rPr lang="en-US" dirty="0"/>
              <a:t>of </a:t>
            </a:r>
            <a:r>
              <a:rPr lang="en-US" dirty="0" smtClean="0"/>
              <a:t>soil dropped. </a:t>
            </a:r>
            <a:endParaRPr lang="en-US" dirty="0"/>
          </a:p>
          <a:p>
            <a:pPr lvl="1"/>
            <a:r>
              <a:rPr lang="en-US" dirty="0"/>
              <a:t>The peasants </a:t>
            </a:r>
            <a:r>
              <a:rPr lang="en-US" dirty="0" smtClean="0"/>
              <a:t>often abandoned </a:t>
            </a:r>
            <a:r>
              <a:rPr lang="en-US" dirty="0"/>
              <a:t>their old plot </a:t>
            </a:r>
            <a:r>
              <a:rPr lang="en-US" dirty="0" smtClean="0"/>
              <a:t>if </a:t>
            </a:r>
            <a:r>
              <a:rPr lang="en-US" dirty="0"/>
              <a:t>their land </a:t>
            </a:r>
            <a:r>
              <a:rPr lang="en-US" dirty="0" smtClean="0"/>
              <a:t>no longer </a:t>
            </a:r>
            <a:r>
              <a:rPr lang="en-US" dirty="0"/>
              <a:t>fertile, or if they faced debts or disputes with locally powerful. </a:t>
            </a:r>
          </a:p>
          <a:p>
            <a:pPr lvl="1"/>
            <a:r>
              <a:rPr lang="en-US" dirty="0"/>
              <a:t>Many settlers moved several times in their lifetime.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Peasant </a:t>
            </a:r>
            <a:r>
              <a:rPr lang="en-US" dirty="0" smtClean="0"/>
              <a:t>colonization </a:t>
            </a:r>
            <a:r>
              <a:rPr lang="en-US" dirty="0"/>
              <a:t>of upland </a:t>
            </a:r>
            <a:r>
              <a:rPr lang="en-US" dirty="0" smtClean="0"/>
              <a:t>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614866" cy="468632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Use of 4 wheeled tractors help defeat </a:t>
            </a:r>
            <a:r>
              <a:rPr lang="en-US" dirty="0" err="1" smtClean="0"/>
              <a:t>imperata</a:t>
            </a:r>
            <a:r>
              <a:rPr lang="en-US" dirty="0" smtClean="0"/>
              <a:t> grass and maintain </a:t>
            </a:r>
            <a:r>
              <a:rPr lang="en-US" dirty="0" err="1" smtClean="0"/>
              <a:t>soilf</a:t>
            </a:r>
            <a:r>
              <a:rPr lang="en-US" dirty="0" smtClean="0"/>
              <a:t>. </a:t>
            </a:r>
          </a:p>
          <a:p>
            <a:r>
              <a:rPr lang="en-US" dirty="0" smtClean="0"/>
              <a:t>Mid 1960s, 3000-4000 units of tractors imported per year.</a:t>
            </a:r>
          </a:p>
          <a:p>
            <a:r>
              <a:rPr lang="en-US" dirty="0" smtClean="0"/>
              <a:t>By 1970s, the extension of maize production was under control of tractors owners. </a:t>
            </a:r>
            <a:endParaRPr lang="en-US" dirty="0"/>
          </a:p>
          <a:p>
            <a:endParaRPr lang="th-TH" dirty="0"/>
          </a:p>
        </p:txBody>
      </p:sp>
      <p:pic>
        <p:nvPicPr>
          <p:cNvPr id="4100" name="Picture 4" descr="http://www.108engine.com/products/images/HDs_cat_farmtractor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20" y="2428868"/>
            <a:ext cx="4286280" cy="26789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Peasant </a:t>
            </a:r>
            <a:r>
              <a:rPr lang="en-US" dirty="0" smtClean="0"/>
              <a:t>colonization </a:t>
            </a:r>
            <a:r>
              <a:rPr lang="en-US" dirty="0"/>
              <a:t>of upland </a:t>
            </a:r>
            <a:r>
              <a:rPr lang="en-US" dirty="0" smtClean="0"/>
              <a:t>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89168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After the initial </a:t>
            </a:r>
            <a:r>
              <a:rPr lang="en-US" dirty="0" smtClean="0"/>
              <a:t>phase, </a:t>
            </a:r>
            <a:r>
              <a:rPr lang="en-US" dirty="0"/>
              <a:t>the key figure of the upland frontiers became the </a:t>
            </a:r>
            <a:r>
              <a:rPr lang="en-US" b="1" dirty="0"/>
              <a:t>"agrarian entrepreneur (traders)".</a:t>
            </a:r>
          </a:p>
          <a:p>
            <a:pPr lvl="1"/>
            <a:r>
              <a:rPr lang="en-US" dirty="0"/>
              <a:t>Most cultivations were capital intensive, requiring extensive uses of tractors, </a:t>
            </a:r>
            <a:r>
              <a:rPr lang="en-US" dirty="0" err="1"/>
              <a:t>fertilisers</a:t>
            </a:r>
            <a:r>
              <a:rPr lang="en-US" dirty="0"/>
              <a:t> and chemicals, and hired </a:t>
            </a:r>
            <a:r>
              <a:rPr lang="en-US" dirty="0" err="1"/>
              <a:t>labour</a:t>
            </a:r>
            <a:r>
              <a:rPr lang="en-US" dirty="0"/>
              <a:t>. Farmers had to finance these through lending. </a:t>
            </a:r>
          </a:p>
          <a:p>
            <a:pPr lvl="1"/>
            <a:r>
              <a:rPr lang="en-US" dirty="0"/>
              <a:t>Agrarian entrepreneur became source of </a:t>
            </a:r>
            <a:r>
              <a:rPr lang="en-US" dirty="0" err="1"/>
              <a:t>lendings</a:t>
            </a:r>
            <a:r>
              <a:rPr lang="en-US" dirty="0"/>
              <a:t> and capitals. </a:t>
            </a:r>
            <a:endParaRPr lang="en-US" dirty="0" smtClean="0"/>
          </a:p>
          <a:p>
            <a:pPr lvl="1"/>
            <a:r>
              <a:rPr lang="en-US" dirty="0" smtClean="0"/>
              <a:t>But they took the </a:t>
            </a:r>
            <a:r>
              <a:rPr lang="en-US" dirty="0"/>
              <a:t>land of settlers who failed to payback and reallocate to others who are willing to work more intensively.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Peasant </a:t>
            </a:r>
            <a:r>
              <a:rPr lang="en-US" dirty="0" smtClean="0"/>
              <a:t>colonization </a:t>
            </a:r>
            <a:r>
              <a:rPr lang="en-US" dirty="0"/>
              <a:t>of upland </a:t>
            </a:r>
            <a:r>
              <a:rPr lang="en-US" dirty="0" smtClean="0"/>
              <a:t>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production of cassava and maize expanded under the system where traders allocate land, advance settler with inputs, and buy products at pre-settled price. </a:t>
            </a:r>
          </a:p>
          <a:p>
            <a:r>
              <a:rPr lang="en-US" dirty="0"/>
              <a:t>While the production of sugar were linked more directly with mill owners and their network of traders. The traders </a:t>
            </a:r>
            <a:r>
              <a:rPr lang="en-US" dirty="0" err="1"/>
              <a:t>mobilised</a:t>
            </a:r>
            <a:r>
              <a:rPr lang="en-US" dirty="0"/>
              <a:t> a large amount of wage </a:t>
            </a:r>
            <a:r>
              <a:rPr lang="en-US" dirty="0" err="1"/>
              <a:t>labour</a:t>
            </a:r>
            <a:r>
              <a:rPr lang="en-US" dirty="0"/>
              <a:t> for harvesting season.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Peasant </a:t>
            </a:r>
            <a:r>
              <a:rPr lang="en-US" dirty="0" smtClean="0"/>
              <a:t>colonization </a:t>
            </a:r>
            <a:r>
              <a:rPr lang="en-US" dirty="0"/>
              <a:t>of upland </a:t>
            </a:r>
            <a:r>
              <a:rPr lang="en-US" dirty="0" smtClean="0"/>
              <a:t>frontier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Hirsh study of upland frontier villages in Western region found 3 stages of changes</a:t>
            </a:r>
            <a:r>
              <a:rPr lang="en-US" dirty="0" smtClean="0"/>
              <a:t>.</a:t>
            </a:r>
          </a:p>
          <a:p>
            <a:pPr lvl="1"/>
            <a:r>
              <a:rPr lang="en-US" dirty="0" smtClean="0"/>
              <a:t>First stage, 1950s, gradual development of shifting cultivation. Many inhabitants were hill people and Lao.</a:t>
            </a:r>
          </a:p>
          <a:p>
            <a:pPr lvl="1"/>
            <a:r>
              <a:rPr lang="en-US" dirty="0" smtClean="0"/>
              <a:t>Second stage, 1960s-1970s, peasants moved in from lowland, clearing forest areas. Most ended up facing crisis from reducing soil fertility.</a:t>
            </a:r>
          </a:p>
          <a:p>
            <a:pPr lvl="1"/>
            <a:r>
              <a:rPr lang="en-US" dirty="0" smtClean="0"/>
              <a:t>Third stage, from 1970s onwards, traders and agribusiness moved in to </a:t>
            </a:r>
            <a:r>
              <a:rPr lang="en-US" dirty="0" err="1" smtClean="0"/>
              <a:t>organise</a:t>
            </a:r>
            <a:r>
              <a:rPr lang="en-US" dirty="0" smtClean="0"/>
              <a:t> settler and put them in more market oriented form of cultivation. </a:t>
            </a:r>
          </a:p>
          <a:p>
            <a:pPr lvl="1"/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Government and </a:t>
            </a:r>
            <a:r>
              <a:rPr lang="en-US" b="1" dirty="0" smtClean="0"/>
              <a:t>Agribusiness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From 1960s, with the export of cash crop playing a major role in the balance of payment, Thai </a:t>
            </a:r>
            <a:r>
              <a:rPr lang="en-US" dirty="0" err="1"/>
              <a:t>gov't</a:t>
            </a:r>
            <a:r>
              <a:rPr lang="en-US" dirty="0"/>
              <a:t> turned to promote the expansion of cash crop </a:t>
            </a:r>
            <a:r>
              <a:rPr lang="en-US" dirty="0" smtClean="0"/>
              <a:t>production.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ax </a:t>
            </a:r>
            <a:r>
              <a:rPr lang="en-US" dirty="0"/>
              <a:t>breaks and duty privilege to agribusiness firms. </a:t>
            </a:r>
          </a:p>
          <a:p>
            <a:pPr lvl="1"/>
            <a:r>
              <a:rPr lang="en-US" dirty="0"/>
              <a:t>From 1976, agri-business given priority in investment promotion. </a:t>
            </a:r>
          </a:p>
          <a:p>
            <a:pPr lvl="2"/>
            <a:r>
              <a:rPr lang="en-US" dirty="0"/>
              <a:t>First group of firms that received promotion were those that processed cash-crops such as cassava, maize, and soya.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683204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Government and </a:t>
            </a:r>
            <a:r>
              <a:rPr lang="en-US" b="1" dirty="0" smtClean="0"/>
              <a:t>Agribusiness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Through investment promotion, firms found opportunities to expand their business. </a:t>
            </a:r>
          </a:p>
          <a:p>
            <a:pPr lvl="1"/>
            <a:r>
              <a:rPr lang="en-US" dirty="0"/>
              <a:t>CP, for example, expanded from </a:t>
            </a:r>
            <a:r>
              <a:rPr lang="en-US" dirty="0" err="1"/>
              <a:t>feedmill</a:t>
            </a:r>
            <a:r>
              <a:rPr lang="en-US" dirty="0"/>
              <a:t> to cover  the whole system of raising </a:t>
            </a:r>
            <a:r>
              <a:rPr lang="en-US" dirty="0" err="1"/>
              <a:t>livestocks</a:t>
            </a:r>
            <a:r>
              <a:rPr lang="en-US" dirty="0"/>
              <a:t>. </a:t>
            </a:r>
          </a:p>
          <a:p>
            <a:r>
              <a:rPr lang="en-US" dirty="0"/>
              <a:t>The </a:t>
            </a:r>
            <a:r>
              <a:rPr lang="en-US" dirty="0" err="1"/>
              <a:t>gov't</a:t>
            </a:r>
            <a:r>
              <a:rPr lang="en-US" dirty="0"/>
              <a:t> also encourage foreign joint investment between Thai agribusiness and foreign firms.</a:t>
            </a:r>
          </a:p>
          <a:p>
            <a:pPr lvl="1"/>
            <a:r>
              <a:rPr lang="en-US" dirty="0"/>
              <a:t>CP joined by a US firm. Dole in </a:t>
            </a:r>
            <a:r>
              <a:rPr lang="en-US" dirty="0" err="1"/>
              <a:t>foodcanning</a:t>
            </a:r>
            <a:r>
              <a:rPr lang="en-US" dirty="0"/>
              <a:t>. Dutch and Danish in dairy. Taiwanese firms in prawn and fish farming.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0901618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Government and </a:t>
            </a:r>
            <a:r>
              <a:rPr lang="en-US" b="1" dirty="0" smtClean="0"/>
              <a:t>Agribusiness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972072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The </a:t>
            </a:r>
            <a:r>
              <a:rPr lang="en-US" dirty="0" err="1"/>
              <a:t>gov't</a:t>
            </a:r>
            <a:r>
              <a:rPr lang="en-US" dirty="0"/>
              <a:t> increased the availability of capital to agribusinesses.</a:t>
            </a:r>
          </a:p>
          <a:p>
            <a:pPr lvl="1"/>
            <a:r>
              <a:rPr lang="en-US" dirty="0"/>
              <a:t>BACC promoted to give </a:t>
            </a:r>
            <a:r>
              <a:rPr lang="en-US" dirty="0" err="1"/>
              <a:t>lendings</a:t>
            </a:r>
            <a:r>
              <a:rPr lang="en-US" dirty="0"/>
              <a:t> to cultivators. </a:t>
            </a:r>
            <a:endParaRPr lang="en-US" dirty="0" smtClean="0"/>
          </a:p>
          <a:p>
            <a:pPr lvl="1"/>
            <a:r>
              <a:rPr lang="en-US" dirty="0" smtClean="0"/>
              <a:t>Commercial </a:t>
            </a:r>
            <a:r>
              <a:rPr lang="en-US" dirty="0"/>
              <a:t>banks regulated to set certain percentage of lending to agriculture, but this rarely reached small and medium peasants </a:t>
            </a:r>
          </a:p>
          <a:p>
            <a:r>
              <a:rPr lang="en-US" dirty="0"/>
              <a:t>Agribusinesses developed a variety of techniques to gain more secure and effective relations with small farmers in their production.</a:t>
            </a:r>
          </a:p>
          <a:p>
            <a:pPr lvl="1"/>
            <a:r>
              <a:rPr lang="en-US" dirty="0"/>
              <a:t>The system of "contract farming"  was introduced in variety of products. </a:t>
            </a:r>
            <a:endParaRPr lang="en-US" dirty="0" smtClean="0"/>
          </a:p>
          <a:p>
            <a:pPr lvl="1"/>
            <a:r>
              <a:rPr lang="en-US" dirty="0" smtClean="0"/>
              <a:t>Sugar </a:t>
            </a:r>
            <a:r>
              <a:rPr lang="en-US" dirty="0"/>
              <a:t>mills built networks of agents to manage cultivation.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9289049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Forest and Land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lives of upland peasants were affected by the </a:t>
            </a:r>
            <a:r>
              <a:rPr lang="en-US" dirty="0" err="1"/>
              <a:t>gov't</a:t>
            </a:r>
            <a:r>
              <a:rPr lang="en-US" dirty="0"/>
              <a:t> policies toward forests.</a:t>
            </a:r>
          </a:p>
          <a:p>
            <a:r>
              <a:rPr lang="en-US" dirty="0"/>
              <a:t>In 1961, </a:t>
            </a:r>
            <a:r>
              <a:rPr lang="en-US" dirty="0" err="1"/>
              <a:t>gov't</a:t>
            </a:r>
            <a:r>
              <a:rPr lang="en-US" dirty="0"/>
              <a:t> estimated that 53% of the country covered by forest and aimed for the number not to fall below 50%. But in the next 20 years, forest areas would continue to decline very quickly through expansion of upland farmers.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4145490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Forest and Land </a:t>
            </a:r>
            <a:endParaRPr lang="th-TH" dirty="0"/>
          </a:p>
        </p:txBody>
      </p:sp>
      <p:pic>
        <p:nvPicPr>
          <p:cNvPr id="30722" name="Picture 2" descr="http://www.rmutphysics.com/charud/oldnews/262/pic1/8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071546"/>
            <a:ext cx="4279350" cy="5572164"/>
          </a:xfrm>
          <a:prstGeom prst="rect">
            <a:avLst/>
          </a:prstGeom>
          <a:noFill/>
        </p:spPr>
      </p:pic>
      <p:pic>
        <p:nvPicPr>
          <p:cNvPr id="30724" name="Picture 4" descr="http://www.rmutphysics.com/charud/oldnews/262/pic1/8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1142984"/>
            <a:ext cx="4085225" cy="57150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8523239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Forest and Land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From 1950s, logging businesses expanded at rapid rate to supply industries such as matches, plywood, </a:t>
            </a:r>
            <a:r>
              <a:rPr lang="en-US" dirty="0" err="1"/>
              <a:t>parawood</a:t>
            </a:r>
            <a:r>
              <a:rPr lang="en-US" dirty="0"/>
              <a:t>, paper etc. </a:t>
            </a:r>
          </a:p>
          <a:p>
            <a:pPr lvl="1"/>
            <a:r>
              <a:rPr lang="en-US" dirty="0"/>
              <a:t>Loggers sell all kind of timbers. </a:t>
            </a:r>
            <a:r>
              <a:rPr lang="en-US" dirty="0" smtClean="0"/>
              <a:t>Villagers </a:t>
            </a:r>
            <a:r>
              <a:rPr lang="en-US" dirty="0"/>
              <a:t>set up their own small logging firms. </a:t>
            </a:r>
          </a:p>
          <a:p>
            <a:r>
              <a:rPr lang="en-US" dirty="0"/>
              <a:t>The </a:t>
            </a:r>
            <a:r>
              <a:rPr lang="en-US" dirty="0" smtClean="0"/>
              <a:t>army encouraged peasants </a:t>
            </a:r>
            <a:r>
              <a:rPr lang="en-US" dirty="0"/>
              <a:t>to settle in new villages along the road. </a:t>
            </a:r>
          </a:p>
          <a:p>
            <a:pPr lvl="1"/>
            <a:r>
              <a:rPr lang="en-US" dirty="0"/>
              <a:t>1 km radius policy. But the actual settlement went further.</a:t>
            </a:r>
          </a:p>
          <a:p>
            <a:r>
              <a:rPr lang="en-US" dirty="0"/>
              <a:t>Concession to logging companies also another policy to fight insurgent. </a:t>
            </a:r>
          </a:p>
          <a:p>
            <a:pPr lvl="1"/>
            <a:r>
              <a:rPr lang="en-US" dirty="0"/>
              <a:t>Although there was the replanting requirement; such condition was not effectively policed.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95781488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Forest and Land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 1964, the </a:t>
            </a:r>
            <a:r>
              <a:rPr lang="en-US" dirty="0" err="1"/>
              <a:t>gov't</a:t>
            </a:r>
            <a:r>
              <a:rPr lang="en-US" dirty="0"/>
              <a:t> passed the National Forest Reserve </a:t>
            </a:r>
            <a:r>
              <a:rPr lang="en-US" dirty="0" smtClean="0"/>
              <a:t>Act, but </a:t>
            </a:r>
            <a:r>
              <a:rPr lang="en-US" dirty="0"/>
              <a:t>did not have both the will and the ability to effectively implement the policy. </a:t>
            </a:r>
          </a:p>
          <a:p>
            <a:pPr lvl="1"/>
            <a:r>
              <a:rPr lang="en-US" dirty="0"/>
              <a:t>Between 1961 and 1988, total area covered by forest reduced from 171 million t 90 million </a:t>
            </a:r>
            <a:r>
              <a:rPr lang="en-US" dirty="0" err="1"/>
              <a:t>rai</a:t>
            </a:r>
            <a:r>
              <a:rPr lang="en-US" dirty="0"/>
              <a:t>. </a:t>
            </a:r>
            <a:r>
              <a:rPr lang="en-US" dirty="0" smtClean="0"/>
              <a:t>Most of the </a:t>
            </a:r>
            <a:r>
              <a:rPr lang="en-US" dirty="0"/>
              <a:t>lost area turned into cropped area. </a:t>
            </a:r>
          </a:p>
          <a:p>
            <a:r>
              <a:rPr lang="en-US" dirty="0"/>
              <a:t>While the gov't actually prepared to sacrifice forests </a:t>
            </a:r>
            <a:r>
              <a:rPr lang="en-US" dirty="0" smtClean="0"/>
              <a:t>for political-economic purposes, </a:t>
            </a:r>
            <a:r>
              <a:rPr lang="en-US" dirty="0"/>
              <a:t>they used the idea of protecting forests </a:t>
            </a:r>
            <a:r>
              <a:rPr lang="en-US" dirty="0" smtClean="0"/>
              <a:t>to influence the upland </a:t>
            </a:r>
            <a:r>
              <a:rPr lang="en-US" dirty="0"/>
              <a:t>peasants.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5844205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Forest and Land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The 1964 National Forest Reserve Act aimed to keep forest area at 40%. </a:t>
            </a:r>
            <a:r>
              <a:rPr lang="en-US" dirty="0" smtClean="0"/>
              <a:t>In </a:t>
            </a:r>
            <a:r>
              <a:rPr lang="en-US" dirty="0"/>
              <a:t>1985</a:t>
            </a:r>
            <a:r>
              <a:rPr lang="en-US" dirty="0" smtClean="0"/>
              <a:t>,"</a:t>
            </a:r>
            <a:r>
              <a:rPr lang="en-US" dirty="0"/>
              <a:t>forest </a:t>
            </a:r>
            <a:r>
              <a:rPr lang="en-US" dirty="0" smtClean="0"/>
              <a:t>reserves“ designated, </a:t>
            </a:r>
            <a:r>
              <a:rPr lang="en-US" dirty="0"/>
              <a:t>covering 42% of the country. </a:t>
            </a:r>
          </a:p>
          <a:p>
            <a:pPr lvl="1"/>
            <a:r>
              <a:rPr lang="en-US" dirty="0"/>
              <a:t>But the designation of area was not related  to the actual </a:t>
            </a:r>
            <a:r>
              <a:rPr lang="en-US" dirty="0" smtClean="0"/>
              <a:t>condition.</a:t>
            </a:r>
            <a:r>
              <a:rPr lang="en-US" dirty="0"/>
              <a:t> </a:t>
            </a:r>
            <a:r>
              <a:rPr lang="en-US" dirty="0" smtClean="0"/>
              <a:t>At </a:t>
            </a:r>
            <a:r>
              <a:rPr lang="en-US" dirty="0"/>
              <a:t>least 1/3 or even 1/2 of all cultivated land situated in forest reserves.</a:t>
            </a:r>
          </a:p>
          <a:p>
            <a:r>
              <a:rPr lang="en-US" dirty="0"/>
              <a:t>The designation of forest reserves had crucial consequences on land rights of upland </a:t>
            </a:r>
            <a:r>
              <a:rPr lang="en-US" dirty="0" smtClean="0"/>
              <a:t>peasants</a:t>
            </a:r>
            <a:endParaRPr lang="en-US" dirty="0"/>
          </a:p>
          <a:p>
            <a:pPr lvl="1"/>
            <a:r>
              <a:rPr lang="en-US" dirty="0" smtClean="0"/>
              <a:t>They became “illegal occupants”.</a:t>
            </a:r>
            <a:endParaRPr lang="en-US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32840574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Forest and Land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072098"/>
          </a:xfrm>
        </p:spPr>
        <p:txBody>
          <a:bodyPr>
            <a:normAutofit fontScale="70000" lnSpcReduction="20000"/>
          </a:bodyPr>
          <a:lstStyle/>
          <a:p>
            <a:r>
              <a:rPr lang="en-US" sz="4000" dirty="0"/>
              <a:t>The illegal status of upland peasants </a:t>
            </a:r>
            <a:r>
              <a:rPr lang="en-US" sz="4000" dirty="0" smtClean="0"/>
              <a:t>also contributed by </a:t>
            </a:r>
            <a:r>
              <a:rPr lang="en-US" sz="4000" dirty="0"/>
              <a:t>the </a:t>
            </a:r>
            <a:r>
              <a:rPr lang="en-US" sz="4000" dirty="0" err="1"/>
              <a:t>gov't</a:t>
            </a:r>
            <a:r>
              <a:rPr lang="en-US" sz="4000" dirty="0"/>
              <a:t> limited effort to provide them </a:t>
            </a:r>
            <a:r>
              <a:rPr lang="en-US" sz="4000" dirty="0" smtClean="0"/>
              <a:t>land </a:t>
            </a:r>
            <a:r>
              <a:rPr lang="en-US" sz="4000" dirty="0"/>
              <a:t>certificates.</a:t>
            </a:r>
          </a:p>
          <a:p>
            <a:pPr lvl="1"/>
            <a:r>
              <a:rPr lang="en-US" sz="3400" dirty="0"/>
              <a:t>The survey of land by the </a:t>
            </a:r>
            <a:r>
              <a:rPr lang="en-US" sz="3400" dirty="0" err="1"/>
              <a:t>gov't</a:t>
            </a:r>
            <a:r>
              <a:rPr lang="en-US" sz="3400" dirty="0"/>
              <a:t> concentrated mostly in the central region. The registration of NS certificates were slow.</a:t>
            </a:r>
          </a:p>
          <a:p>
            <a:pPr lvl="1"/>
            <a:r>
              <a:rPr lang="en-US" sz="3400" dirty="0"/>
              <a:t>Most upland settlers had only a SK-1, which gave them no legal ownership. </a:t>
            </a:r>
          </a:p>
          <a:p>
            <a:r>
              <a:rPr lang="en-US" sz="4000" dirty="0"/>
              <a:t>In 1974s, 5-6 millions people estimated to live in untitled land in forest reserve. By 1990s, </a:t>
            </a:r>
            <a:r>
              <a:rPr lang="en-US" sz="4000" dirty="0" smtClean="0"/>
              <a:t>this rose </a:t>
            </a:r>
            <a:r>
              <a:rPr lang="en-US" sz="4000" dirty="0"/>
              <a:t>to 10-12 millions. </a:t>
            </a:r>
          </a:p>
          <a:p>
            <a:r>
              <a:rPr lang="en-US" sz="4000" dirty="0"/>
              <a:t>D</a:t>
            </a:r>
            <a:r>
              <a:rPr lang="en-US" sz="4000" dirty="0" smtClean="0"/>
              <a:t>espite </a:t>
            </a:r>
            <a:r>
              <a:rPr lang="en-US" sz="4000" dirty="0"/>
              <a:t>promoting the </a:t>
            </a:r>
            <a:r>
              <a:rPr lang="en-US" sz="4000" dirty="0" smtClean="0"/>
              <a:t>agribusiness, the </a:t>
            </a:r>
            <a:r>
              <a:rPr lang="en-US" sz="4000" dirty="0" err="1"/>
              <a:t>gov't</a:t>
            </a:r>
            <a:r>
              <a:rPr lang="en-US" sz="4000" dirty="0"/>
              <a:t> ended up giving no legal backing and assistance to peasant settlers.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384369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Poverty and </a:t>
            </a:r>
            <a:r>
              <a:rPr lang="en-US" b="1" dirty="0" smtClean="0"/>
              <a:t>Dominance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Most of the </a:t>
            </a:r>
            <a:r>
              <a:rPr lang="en-US" dirty="0" smtClean="0"/>
              <a:t>settlers of the </a:t>
            </a:r>
            <a:r>
              <a:rPr lang="en-US" dirty="0"/>
              <a:t>upland frontier were poor. </a:t>
            </a:r>
            <a:endParaRPr lang="en-US" dirty="0" smtClean="0"/>
          </a:p>
          <a:p>
            <a:pPr lvl="1"/>
            <a:r>
              <a:rPr lang="en-US" dirty="0" err="1"/>
              <a:t>l</a:t>
            </a:r>
            <a:r>
              <a:rPr lang="en-US" dirty="0" err="1" smtClean="0"/>
              <a:t>abourers</a:t>
            </a:r>
            <a:r>
              <a:rPr lang="en-US" dirty="0" smtClean="0"/>
              <a:t> </a:t>
            </a:r>
            <a:r>
              <a:rPr lang="en-US" dirty="0"/>
              <a:t>from road construction, or landless peasants fleeing debt.</a:t>
            </a:r>
          </a:p>
          <a:p>
            <a:r>
              <a:rPr lang="en-US" dirty="0"/>
              <a:t>Needing to cover high cost of land clearing and cultivation, most started out with loans </a:t>
            </a:r>
          </a:p>
          <a:p>
            <a:pPr lvl="1"/>
            <a:r>
              <a:rPr lang="en-US" dirty="0"/>
              <a:t>W</a:t>
            </a:r>
            <a:r>
              <a:rPr lang="en-US" dirty="0" smtClean="0"/>
              <a:t>ithout </a:t>
            </a:r>
            <a:r>
              <a:rPr lang="en-US" dirty="0"/>
              <a:t>access </a:t>
            </a:r>
            <a:r>
              <a:rPr lang="en-US" dirty="0" smtClean="0"/>
              <a:t>to </a:t>
            </a:r>
            <a:r>
              <a:rPr lang="en-US" dirty="0"/>
              <a:t>land certificates, </a:t>
            </a:r>
            <a:r>
              <a:rPr lang="en-US" dirty="0" smtClean="0"/>
              <a:t>also no </a:t>
            </a:r>
            <a:r>
              <a:rPr lang="en-US" dirty="0"/>
              <a:t>access to formal and cheaper loans.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lack of secure land title means limited incentive and capital to invest in higher productivity.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17342171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Poverty and </a:t>
            </a:r>
            <a:r>
              <a:rPr lang="en-US" b="1" dirty="0" smtClean="0"/>
              <a:t>Dominance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The poverty incidence among upland peasants were high.</a:t>
            </a:r>
          </a:p>
          <a:p>
            <a:pPr lvl="1"/>
            <a:r>
              <a:rPr lang="en-US" dirty="0"/>
              <a:t>Estimation in 1962-3 placed 57% of total population below poverty line. In the rural north-east, the number was as high as 77%.</a:t>
            </a:r>
          </a:p>
          <a:p>
            <a:pPr lvl="1"/>
            <a:r>
              <a:rPr lang="en-US" dirty="0"/>
              <a:t>Rapid expansion of upland frontier and rising crop price helped reduced the number. In 1981, poverty incidence in NE fell to 36%. The subsequent decline in </a:t>
            </a:r>
            <a:r>
              <a:rPr lang="en-US" dirty="0" smtClean="0"/>
              <a:t>agricultural </a:t>
            </a:r>
            <a:r>
              <a:rPr lang="en-US" dirty="0"/>
              <a:t>prices in 1980s eventually caused the number to rise back. </a:t>
            </a:r>
          </a:p>
          <a:p>
            <a:r>
              <a:rPr lang="en-US" dirty="0"/>
              <a:t>Villages identified by </a:t>
            </a:r>
            <a:r>
              <a:rPr lang="en-US" dirty="0" err="1"/>
              <a:t>gov't</a:t>
            </a:r>
            <a:r>
              <a:rPr lang="en-US" dirty="0"/>
              <a:t> as poorest were mostly in the upland tract, and in 3/5 in </a:t>
            </a:r>
            <a:r>
              <a:rPr lang="en-US" dirty="0" err="1"/>
              <a:t>Isan</a:t>
            </a:r>
            <a:r>
              <a:rPr lang="en-US" dirty="0"/>
              <a:t>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05346868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Poverty and </a:t>
            </a:r>
            <a:r>
              <a:rPr lang="en-US" b="1" dirty="0" smtClean="0"/>
              <a:t>Dominance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Even with the boom of </a:t>
            </a:r>
            <a:r>
              <a:rPr lang="en-US" dirty="0"/>
              <a:t>agriculture </a:t>
            </a:r>
            <a:r>
              <a:rPr lang="en-US" dirty="0" smtClean="0"/>
              <a:t>in the upland, the </a:t>
            </a:r>
            <a:r>
              <a:rPr lang="en-US" dirty="0"/>
              <a:t>export of </a:t>
            </a:r>
            <a:r>
              <a:rPr lang="en-US" dirty="0" err="1"/>
              <a:t>labour</a:t>
            </a:r>
            <a:r>
              <a:rPr lang="en-US" dirty="0"/>
              <a:t> from the tracts also accelerated.</a:t>
            </a:r>
          </a:p>
          <a:p>
            <a:pPr lvl="1"/>
            <a:r>
              <a:rPr lang="en-US" dirty="0"/>
              <a:t>Cultivation throughout the upland dependent on monsoon rainfall, and limited to a single season.</a:t>
            </a:r>
          </a:p>
          <a:p>
            <a:pPr lvl="1"/>
            <a:r>
              <a:rPr lang="en-US" dirty="0"/>
              <a:t>Most upland cultivators had long off-season period. </a:t>
            </a:r>
            <a:r>
              <a:rPr lang="en-US" dirty="0" smtClean="0"/>
              <a:t>They </a:t>
            </a:r>
            <a:r>
              <a:rPr lang="en-US" dirty="0"/>
              <a:t>had to rely on off-season works to supplement their income. </a:t>
            </a:r>
          </a:p>
          <a:p>
            <a:r>
              <a:rPr lang="en-US" dirty="0"/>
              <a:t>From 1960s, the migration of upland peasants, especially from N-E, became more intensified and more complex. </a:t>
            </a:r>
            <a:endParaRPr lang="en-US" dirty="0" smtClean="0"/>
          </a:p>
          <a:p>
            <a:pPr lvl="1"/>
            <a:r>
              <a:rPr lang="en-US" dirty="0"/>
              <a:t>D</a:t>
            </a:r>
            <a:r>
              <a:rPr lang="en-US" dirty="0" smtClean="0"/>
              <a:t>estinations </a:t>
            </a:r>
            <a:r>
              <a:rPr lang="en-US" dirty="0"/>
              <a:t>range from paddy, fruit orchards, other cash crop areas,  local towns, and Bangkok.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2040743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Poverty and </a:t>
            </a:r>
            <a:r>
              <a:rPr lang="en-US" b="1" dirty="0" smtClean="0"/>
              <a:t>Dominance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But together with the </a:t>
            </a:r>
            <a:r>
              <a:rPr lang="en-US" dirty="0" smtClean="0"/>
              <a:t>poor, </a:t>
            </a:r>
            <a:r>
              <a:rPr lang="en-US" dirty="0"/>
              <a:t>there </a:t>
            </a:r>
            <a:r>
              <a:rPr lang="en-US" dirty="0" smtClean="0"/>
              <a:t>were </a:t>
            </a:r>
            <a:r>
              <a:rPr lang="en-US" dirty="0"/>
              <a:t>also small elites who acted as agents of agribusinesses. </a:t>
            </a:r>
            <a:endParaRPr lang="en-US" dirty="0" smtClean="0"/>
          </a:p>
          <a:p>
            <a:pPr lvl="1"/>
            <a:r>
              <a:rPr lang="en-US" dirty="0" smtClean="0"/>
              <a:t>Early </a:t>
            </a:r>
            <a:r>
              <a:rPr lang="en-US" dirty="0"/>
              <a:t>settler, traders, financiers, tractor owners, and local officials. </a:t>
            </a:r>
            <a:r>
              <a:rPr lang="en-US" dirty="0" smtClean="0"/>
              <a:t>They </a:t>
            </a:r>
            <a:r>
              <a:rPr lang="en-US" dirty="0"/>
              <a:t>had control over the new settlers</a:t>
            </a:r>
          </a:p>
          <a:p>
            <a:r>
              <a:rPr lang="en-US" dirty="0"/>
              <a:t>The process of claiming and allocating the land was influenced by loggers, traders, and military.</a:t>
            </a:r>
          </a:p>
          <a:p>
            <a:pPr lvl="1"/>
            <a:r>
              <a:rPr lang="en-US" dirty="0"/>
              <a:t>Without the formal documents, access to land was subjected to </a:t>
            </a:r>
            <a:r>
              <a:rPr lang="en-US" dirty="0" smtClean="0"/>
              <a:t>political influences</a:t>
            </a:r>
          </a:p>
          <a:p>
            <a:pPr lvl="1"/>
            <a:r>
              <a:rPr lang="en-US" dirty="0" smtClean="0"/>
              <a:t>Traders </a:t>
            </a:r>
            <a:r>
              <a:rPr lang="en-US" dirty="0"/>
              <a:t>and loggers could use their influence over gov't officials to gain land titles at the expense of peasants.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5467069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Poverty and </a:t>
            </a:r>
            <a:r>
              <a:rPr lang="en-US" b="1" dirty="0" smtClean="0"/>
              <a:t>Dominance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As the upland frontier matured, </a:t>
            </a:r>
            <a:r>
              <a:rPr lang="en-US" dirty="0" smtClean="0"/>
              <a:t>the dominants were ones that controlled </a:t>
            </a:r>
            <a:r>
              <a:rPr lang="en-US" dirty="0"/>
              <a:t>the production from the field to agribusinesses. </a:t>
            </a:r>
            <a:endParaRPr lang="en-US" dirty="0" smtClean="0"/>
          </a:p>
          <a:p>
            <a:r>
              <a:rPr lang="en-US" dirty="0" smtClean="0"/>
              <a:t>Power </a:t>
            </a:r>
            <a:r>
              <a:rPr lang="en-US" dirty="0"/>
              <a:t>tended to lies within </a:t>
            </a:r>
            <a:r>
              <a:rPr lang="en-US" dirty="0" smtClean="0"/>
              <a:t>(1) those </a:t>
            </a:r>
            <a:r>
              <a:rPr lang="en-US" dirty="0"/>
              <a:t>who owned capital or </a:t>
            </a:r>
            <a:r>
              <a:rPr lang="en-US" dirty="0" smtClean="0"/>
              <a:t>(2) those who had </a:t>
            </a:r>
            <a:r>
              <a:rPr lang="en-US" dirty="0"/>
              <a:t>official positions.</a:t>
            </a:r>
          </a:p>
          <a:p>
            <a:pPr lvl="1"/>
            <a:r>
              <a:rPr lang="en-US" dirty="0"/>
              <a:t>The few villagers who had access to capitals and market channels were able to acted as trading </a:t>
            </a:r>
            <a:r>
              <a:rPr lang="en-US" dirty="0" smtClean="0"/>
              <a:t>agents </a:t>
            </a:r>
            <a:endParaRPr lang="en-US" dirty="0"/>
          </a:p>
          <a:p>
            <a:pPr lvl="1"/>
            <a:r>
              <a:rPr lang="en-US" dirty="0"/>
              <a:t>Those who had access to official positions such as </a:t>
            </a:r>
            <a:r>
              <a:rPr lang="en-US" dirty="0" err="1"/>
              <a:t>Kamnan</a:t>
            </a:r>
            <a:r>
              <a:rPr lang="en-US" dirty="0"/>
              <a:t> gained market </a:t>
            </a:r>
            <a:r>
              <a:rPr lang="en-US" dirty="0" smtClean="0"/>
              <a:t>privileges, better </a:t>
            </a:r>
            <a:r>
              <a:rPr lang="en-US" dirty="0"/>
              <a:t>access to capitals, more secured land titles, and were </a:t>
            </a:r>
            <a:r>
              <a:rPr lang="en-US" dirty="0" err="1"/>
              <a:t>favoured</a:t>
            </a:r>
            <a:r>
              <a:rPr lang="en-US" dirty="0"/>
              <a:t> as agents for traders and agribusinesses.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3601361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/>
              <a:t>Kamnan</a:t>
            </a:r>
            <a:endParaRPr lang="th-TH" dirty="0"/>
          </a:p>
        </p:txBody>
      </p:sp>
      <p:pic>
        <p:nvPicPr>
          <p:cNvPr id="38914" name="Picture 2" descr="http://www.thaifilm.com/imgUpload/reply45871_2.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285860"/>
            <a:ext cx="6643734" cy="511424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3936263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/>
              <a:t>Turton’s</a:t>
            </a:r>
            <a:r>
              <a:rPr lang="en-US" b="1" dirty="0" smtClean="0"/>
              <a:t> depiction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i="1" dirty="0"/>
              <a:t>We find, in the village after village, a small minority -perhaps 5% more or less- of households which possess a degree of wealth, control of resources, </a:t>
            </a:r>
            <a:r>
              <a:rPr lang="en-US" i="1" dirty="0" err="1"/>
              <a:t>pretige</a:t>
            </a:r>
            <a:r>
              <a:rPr lang="en-US" i="1" dirty="0"/>
              <a:t> and power which sets them apart from the majority….they include….larger landowners, commodity dealers, shopkeepers, village officials, some teachers, rice millers, money lenders, owners of small-scale transport and machinery, large-scale employers of wage </a:t>
            </a:r>
            <a:r>
              <a:rPr lang="en-US" i="1" dirty="0" err="1"/>
              <a:t>labour</a:t>
            </a:r>
            <a:r>
              <a:rPr lang="en-US" i="1" dirty="0"/>
              <a:t> etc. They derive advantage from their external connections and alliances and from their roles in 'linking' the majority of villages with state and market structures...</a:t>
            </a:r>
            <a:endParaRPr lang="en-US" dirty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20780637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the 1980s, the role of agriculture in the Thai economy declined significantly. </a:t>
            </a:r>
            <a:endParaRPr lang="en-US" dirty="0" smtClean="0"/>
          </a:p>
          <a:p>
            <a:pPr lvl="1"/>
            <a:r>
              <a:rPr lang="en-US" dirty="0"/>
              <a:t>U</a:t>
            </a:r>
            <a:r>
              <a:rPr lang="en-US" dirty="0" smtClean="0"/>
              <a:t>rban </a:t>
            </a:r>
            <a:r>
              <a:rPr lang="en-US" dirty="0"/>
              <a:t>capitals would be more interested in using land to plant industrial inputs, and in turning rural people into their supply of </a:t>
            </a:r>
            <a:r>
              <a:rPr lang="en-US" dirty="0" err="1"/>
              <a:t>labour</a:t>
            </a:r>
            <a:r>
              <a:rPr lang="en-US" dirty="0"/>
              <a:t>. </a:t>
            </a:r>
          </a:p>
          <a:p>
            <a:pPr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37111456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rapid decline was partly a result of falling prices and falling world trade.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/>
              <a:t>post war boom in primary products came to the end in 1970s due to oil crises, chaos in currency market, and the rise in protectionism </a:t>
            </a:r>
          </a:p>
          <a:p>
            <a:pPr lvl="1"/>
            <a:r>
              <a:rPr lang="en-US" dirty="0" smtClean="0"/>
              <a:t>In </a:t>
            </a:r>
            <a:r>
              <a:rPr lang="en-US" dirty="0"/>
              <a:t>rice market, China and Vietnam emerged strongly, other countries became more self-sufficient.</a:t>
            </a:r>
          </a:p>
          <a:p>
            <a:pPr lvl="1"/>
            <a:r>
              <a:rPr lang="en-US" dirty="0"/>
              <a:t>From 1980-85, world rice prices declined by around 50%.</a:t>
            </a:r>
          </a:p>
          <a:p>
            <a:pPr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57912214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The importance of agriculture was replaced by the rising roles of manufacturing. </a:t>
            </a:r>
            <a:endParaRPr lang="en-US" dirty="0" smtClean="0"/>
          </a:p>
          <a:p>
            <a:r>
              <a:rPr lang="en-US" dirty="0" smtClean="0"/>
              <a:t>In </a:t>
            </a:r>
            <a:r>
              <a:rPr lang="en-US" dirty="0"/>
              <a:t>the late 1970s, role of </a:t>
            </a:r>
            <a:r>
              <a:rPr lang="en-US" dirty="0" err="1"/>
              <a:t>agri</a:t>
            </a:r>
            <a:r>
              <a:rPr lang="en-US" dirty="0"/>
              <a:t>-export as main driving force of economic growth was taken over by garments, electronics, auto-parts, gems, etc.</a:t>
            </a:r>
          </a:p>
          <a:p>
            <a:pPr lvl="1"/>
            <a:r>
              <a:rPr lang="en-US" dirty="0"/>
              <a:t>In 1990, manufacturing exports grew to become 4 times larger than </a:t>
            </a:r>
            <a:r>
              <a:rPr lang="en-US" dirty="0" err="1"/>
              <a:t>agri</a:t>
            </a:r>
            <a:r>
              <a:rPr lang="en-US" dirty="0"/>
              <a:t>-exports.</a:t>
            </a:r>
          </a:p>
          <a:p>
            <a:pPr lvl="1"/>
            <a:r>
              <a:rPr lang="en-US" dirty="0"/>
              <a:t>The </a:t>
            </a:r>
            <a:r>
              <a:rPr lang="en-US" dirty="0" err="1"/>
              <a:t>Rangsit</a:t>
            </a:r>
            <a:r>
              <a:rPr lang="en-US" dirty="0"/>
              <a:t> area were taken over by factories, suburban homes, and golf-courses.</a:t>
            </a:r>
          </a:p>
          <a:p>
            <a:r>
              <a:rPr lang="en-US" dirty="0"/>
              <a:t>As industrial sector rose, rural sector became providers of </a:t>
            </a:r>
            <a:r>
              <a:rPr lang="en-US" dirty="0" smtClean="0"/>
              <a:t>cheap </a:t>
            </a:r>
            <a:r>
              <a:rPr lang="en-US" dirty="0" err="1" smtClean="0"/>
              <a:t>labour</a:t>
            </a:r>
            <a:r>
              <a:rPr lang="en-US" dirty="0"/>
              <a:t>.</a:t>
            </a:r>
          </a:p>
          <a:p>
            <a:pPr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14906124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Against this changing background, the land frontier </a:t>
            </a:r>
            <a:r>
              <a:rPr lang="en-US" dirty="0" smtClean="0"/>
              <a:t>in the forest was </a:t>
            </a:r>
            <a:r>
              <a:rPr lang="en-US" dirty="0"/>
              <a:t>closed. The </a:t>
            </a:r>
            <a:r>
              <a:rPr lang="en-US" dirty="0" smtClean="0"/>
              <a:t>closing was gradually done through </a:t>
            </a:r>
            <a:r>
              <a:rPr lang="en-US" dirty="0"/>
              <a:t>the decade of 1980s.</a:t>
            </a:r>
          </a:p>
          <a:p>
            <a:pPr lvl="1"/>
            <a:r>
              <a:rPr lang="en-US" dirty="0"/>
              <a:t>The closing </a:t>
            </a:r>
            <a:r>
              <a:rPr lang="en-US" dirty="0" smtClean="0"/>
              <a:t>came with the </a:t>
            </a:r>
            <a:r>
              <a:rPr lang="en-US" dirty="0"/>
              <a:t>end of communist insurgency.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/>
              <a:t>army no longer had interests in pushing the frontier. However, the expansion remained, driven </a:t>
            </a:r>
            <a:r>
              <a:rPr lang="en-US" dirty="0" smtClean="0"/>
              <a:t>by </a:t>
            </a:r>
            <a:r>
              <a:rPr lang="en-US" dirty="0"/>
              <a:t>interests in logging business. </a:t>
            </a:r>
          </a:p>
          <a:p>
            <a:pPr lvl="1"/>
            <a:r>
              <a:rPr lang="en-US" dirty="0" smtClean="0"/>
              <a:t>But as </a:t>
            </a:r>
            <a:r>
              <a:rPr lang="en-US" dirty="0"/>
              <a:t>the issue of preserving forests gained widespread public attention in 1980s</a:t>
            </a:r>
            <a:r>
              <a:rPr lang="en-US" dirty="0" smtClean="0"/>
              <a:t>, </a:t>
            </a:r>
            <a:r>
              <a:rPr lang="en-US" dirty="0"/>
              <a:t>logging </a:t>
            </a:r>
            <a:r>
              <a:rPr lang="en-US" dirty="0" smtClean="0"/>
              <a:t>businesses shifted </a:t>
            </a:r>
            <a:r>
              <a:rPr lang="en-US" dirty="0"/>
              <a:t>their operations </a:t>
            </a:r>
            <a:r>
              <a:rPr lang="en-US" dirty="0" smtClean="0"/>
              <a:t>to neighboring </a:t>
            </a:r>
            <a:r>
              <a:rPr lang="en-US" dirty="0"/>
              <a:t>countries. </a:t>
            </a:r>
            <a:r>
              <a:rPr lang="en-US" dirty="0" err="1"/>
              <a:t>Gov't</a:t>
            </a:r>
            <a:r>
              <a:rPr lang="en-US" dirty="0"/>
              <a:t> eventually pressured by environmental groups to revoke all logging concession. </a:t>
            </a:r>
          </a:p>
          <a:p>
            <a:pPr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00582150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 closure of forests </a:t>
            </a:r>
            <a:r>
              <a:rPr lang="en-US" dirty="0" smtClean="0"/>
              <a:t>caused intense </a:t>
            </a:r>
            <a:r>
              <a:rPr lang="en-US" dirty="0"/>
              <a:t>competition to control land and forest </a:t>
            </a:r>
            <a:r>
              <a:rPr lang="en-US" dirty="0" smtClean="0"/>
              <a:t>resources, </a:t>
            </a:r>
            <a:r>
              <a:rPr lang="en-US" dirty="0"/>
              <a:t>e</a:t>
            </a:r>
            <a:r>
              <a:rPr lang="en-US" dirty="0" smtClean="0"/>
              <a:t>specially </a:t>
            </a:r>
            <a:r>
              <a:rPr lang="en-US" dirty="0"/>
              <a:t>in the so called </a:t>
            </a:r>
            <a:r>
              <a:rPr lang="en-US" b="1" dirty="0"/>
              <a:t>"degraded forests". </a:t>
            </a:r>
          </a:p>
          <a:p>
            <a:pPr lvl="1"/>
            <a:r>
              <a:rPr lang="en-US" dirty="0"/>
              <a:t>Degraded forests covered 20% of country's area, occupied by 7-12 million people. </a:t>
            </a:r>
          </a:p>
          <a:p>
            <a:pPr lvl="1"/>
            <a:r>
              <a:rPr lang="en-US" dirty="0"/>
              <a:t>The peasants in the area wanted to stay on. But the Forestry Dep't  made degraded forests available for </a:t>
            </a:r>
            <a:r>
              <a:rPr lang="en-US" dirty="0" smtClean="0"/>
              <a:t>plantation </a:t>
            </a:r>
            <a:r>
              <a:rPr lang="en-US" dirty="0"/>
              <a:t>of trees that can be used as inputs for industries. </a:t>
            </a:r>
          </a:p>
          <a:p>
            <a:pPr lvl="2"/>
            <a:r>
              <a:rPr lang="en-US" dirty="0" smtClean="0"/>
              <a:t>Commercial plantation counted in the </a:t>
            </a:r>
            <a:r>
              <a:rPr lang="en-US" dirty="0"/>
              <a:t>targeted amount of the forest areas. </a:t>
            </a:r>
          </a:p>
        </p:txBody>
      </p:sp>
    </p:spTree>
    <p:extLst>
      <p:ext uri="{BB962C8B-B14F-4D97-AF65-F5344CB8AC3E}">
        <p14:creationId xmlns:p14="http://schemas.microsoft.com/office/powerpoint/2010/main" val="65327323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Tension in the forests</a:t>
            </a:r>
            <a:endParaRPr lang="th-TH" dirty="0"/>
          </a:p>
        </p:txBody>
      </p:sp>
      <p:pic>
        <p:nvPicPr>
          <p:cNvPr id="37890" name="Picture 2" descr="http://www.oknation.net/blog/home/blog_data/30/30/images/000/rrr-0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428736"/>
            <a:ext cx="4504058" cy="3000396"/>
          </a:xfrm>
          <a:prstGeom prst="rect">
            <a:avLst/>
          </a:prstGeom>
          <a:noFill/>
        </p:spPr>
      </p:pic>
      <p:pic>
        <p:nvPicPr>
          <p:cNvPr id="37892" name="Picture 4" descr="http://www.oknation.net/blog/home/blog_data/30/30/images/000/IMG_022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2857496"/>
            <a:ext cx="4262565" cy="3200203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642910" y="6286520"/>
            <a:ext cx="7215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smtClean="0"/>
              <a:t>http://www.oknation.net/blog/charlee/2009/09/04/entry-1</a:t>
            </a:r>
            <a:endParaRPr lang="th-TH" sz="1800" dirty="0"/>
          </a:p>
        </p:txBody>
      </p:sp>
    </p:spTree>
    <p:extLst>
      <p:ext uri="{BB962C8B-B14F-4D97-AF65-F5344CB8AC3E}">
        <p14:creationId xmlns:p14="http://schemas.microsoft.com/office/powerpoint/2010/main" val="224587981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Eucalyptus</a:t>
            </a:r>
            <a:endParaRPr lang="th-TH" dirty="0"/>
          </a:p>
        </p:txBody>
      </p:sp>
      <p:pic>
        <p:nvPicPr>
          <p:cNvPr id="1026" name="Picture 2" descr="http://topicstock.pantip.com/chalermthai/topicstock/2009/02/A7566256/A7566256-117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428736"/>
            <a:ext cx="3252806" cy="4337075"/>
          </a:xfrm>
          <a:prstGeom prst="rect">
            <a:avLst/>
          </a:prstGeom>
          <a:noFill/>
        </p:spPr>
      </p:pic>
      <p:pic>
        <p:nvPicPr>
          <p:cNvPr id="1028" name="Picture 4" descr="http://www.lookforest.com/album/Pechaboon/medium/00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2000240"/>
            <a:ext cx="4828004" cy="32099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4101963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While the gov't extended supports to paper mills, pulp companies, and plantation firms, the Forestry Dep't attempted to move peasants out of degraded forests </a:t>
            </a:r>
            <a:r>
              <a:rPr lang="en-US" dirty="0" smtClean="0"/>
              <a:t> </a:t>
            </a:r>
          </a:p>
          <a:p>
            <a:pPr lvl="1"/>
            <a:r>
              <a:rPr lang="en-US" dirty="0" smtClean="0"/>
              <a:t>Conflicts arose between the peasants and the businesses, as demonstrated through the objection of eucalyptus planting.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67146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Closing the Frontier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In late 1980s, the military step in with a massive plan to move 9700 villages out from forest. The scheme was called </a:t>
            </a:r>
            <a:r>
              <a:rPr lang="en-US" dirty="0" err="1"/>
              <a:t>Khor</a:t>
            </a:r>
            <a:r>
              <a:rPr lang="en-US" dirty="0"/>
              <a:t> </a:t>
            </a:r>
            <a:r>
              <a:rPr lang="en-US" dirty="0" err="1"/>
              <a:t>Jor</a:t>
            </a:r>
            <a:r>
              <a:rPr lang="en-US" dirty="0"/>
              <a:t> Kor. </a:t>
            </a:r>
          </a:p>
          <a:p>
            <a:pPr lvl="1"/>
            <a:r>
              <a:rPr lang="en-US" dirty="0" err="1" smtClean="0"/>
              <a:t>Khor</a:t>
            </a:r>
            <a:r>
              <a:rPr lang="en-US" dirty="0" smtClean="0"/>
              <a:t> </a:t>
            </a:r>
            <a:r>
              <a:rPr lang="en-US" dirty="0" err="1"/>
              <a:t>Jor</a:t>
            </a:r>
            <a:r>
              <a:rPr lang="en-US" dirty="0"/>
              <a:t> </a:t>
            </a:r>
            <a:r>
              <a:rPr lang="en-US" dirty="0" err="1"/>
              <a:t>Kor</a:t>
            </a:r>
            <a:r>
              <a:rPr lang="en-US" dirty="0"/>
              <a:t> raised tension and violent conflicts between settler and authorities. </a:t>
            </a:r>
          </a:p>
          <a:p>
            <a:r>
              <a:rPr lang="en-US" dirty="0" smtClean="0"/>
              <a:t>In </a:t>
            </a:r>
            <a:r>
              <a:rPr lang="en-US" dirty="0"/>
              <a:t>1991, the army implemented the removal in around 20 areas. The resettled villagers found themselves relocated to dry and barren lands, or in other settled villages. </a:t>
            </a:r>
          </a:p>
          <a:p>
            <a:pPr lvl="1"/>
            <a:r>
              <a:rPr lang="en-US" dirty="0"/>
              <a:t>The large wave of protests </a:t>
            </a:r>
            <a:r>
              <a:rPr lang="en-US" dirty="0" smtClean="0"/>
              <a:t>finally </a:t>
            </a:r>
            <a:r>
              <a:rPr lang="en-US" dirty="0"/>
              <a:t>led to the suspension of </a:t>
            </a:r>
            <a:r>
              <a:rPr lang="en-US" dirty="0" err="1"/>
              <a:t>Khor</a:t>
            </a:r>
            <a:r>
              <a:rPr lang="en-US" dirty="0"/>
              <a:t> </a:t>
            </a:r>
            <a:r>
              <a:rPr lang="en-US" dirty="0" err="1"/>
              <a:t>Jor</a:t>
            </a:r>
            <a:r>
              <a:rPr lang="en-US" dirty="0"/>
              <a:t> Kor.</a:t>
            </a:r>
          </a:p>
        </p:txBody>
      </p:sp>
    </p:spTree>
    <p:extLst>
      <p:ext uri="{BB962C8B-B14F-4D97-AF65-F5344CB8AC3E}">
        <p14:creationId xmlns:p14="http://schemas.microsoft.com/office/powerpoint/2010/main" val="424187815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Pleng-Luk-Thung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changes of peasants lives, especially when they moved into the city, were expressed in “</a:t>
            </a:r>
            <a:r>
              <a:rPr lang="en-US" dirty="0" err="1" smtClean="0"/>
              <a:t>pleng</a:t>
            </a:r>
            <a:r>
              <a:rPr lang="en-US" dirty="0" smtClean="0"/>
              <a:t> </a:t>
            </a:r>
            <a:r>
              <a:rPr lang="en-US" dirty="0" err="1" smtClean="0"/>
              <a:t>luk</a:t>
            </a:r>
            <a:r>
              <a:rPr lang="en-US" dirty="0" smtClean="0"/>
              <a:t> </a:t>
            </a:r>
            <a:r>
              <a:rPr lang="en-US" dirty="0" err="1" smtClean="0"/>
              <a:t>thung</a:t>
            </a:r>
            <a:r>
              <a:rPr lang="en-US" dirty="0" smtClean="0"/>
              <a:t>”.</a:t>
            </a:r>
          </a:p>
          <a:p>
            <a:r>
              <a:rPr lang="en-US" dirty="0" err="1" smtClean="0"/>
              <a:t>Pleng</a:t>
            </a:r>
            <a:r>
              <a:rPr lang="en-US" dirty="0" smtClean="0"/>
              <a:t> </a:t>
            </a:r>
            <a:r>
              <a:rPr lang="en-US" dirty="0" err="1" smtClean="0"/>
              <a:t>luk</a:t>
            </a:r>
            <a:r>
              <a:rPr lang="en-US" dirty="0" smtClean="0"/>
              <a:t> </a:t>
            </a:r>
            <a:r>
              <a:rPr lang="en-US" dirty="0" err="1" smtClean="0"/>
              <a:t>thung</a:t>
            </a:r>
            <a:r>
              <a:rPr lang="en-US" dirty="0" smtClean="0"/>
              <a:t> reflected the appearance of new media that knitted rural audience and their common concerns when confronted with the city. </a:t>
            </a:r>
          </a:p>
          <a:p>
            <a:pPr lvl="1"/>
            <a:r>
              <a:rPr lang="en-US" dirty="0" smtClean="0"/>
              <a:t>Giving supports to the migrants to the city. Reflecting the contempt they faced, and their desire to return homes. </a:t>
            </a:r>
          </a:p>
        </p:txBody>
      </p:sp>
    </p:spTree>
    <p:extLst>
      <p:ext uri="{BB962C8B-B14F-4D97-AF65-F5344CB8AC3E}">
        <p14:creationId xmlns:p14="http://schemas.microsoft.com/office/powerpoint/2010/main" val="181727197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Pleng-Luk-Thung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th-TH" dirty="0"/>
              <a:t> </a:t>
            </a:r>
            <a:r>
              <a:rPr lang="th-TH" dirty="0" smtClean="0"/>
              <a:t>น้ำตาอีสา</a:t>
            </a:r>
            <a:r>
              <a:rPr lang="th-TH" dirty="0"/>
              <a:t>น</a:t>
            </a:r>
            <a:r>
              <a:rPr lang="th-TH" dirty="0" smtClean="0">
                <a:hlinkClick r:id="rId2"/>
              </a:rPr>
              <a:t>http://www.youtube.com/watch?v</a:t>
            </a:r>
            <a:r>
              <a:rPr lang="th-TH" dirty="0">
                <a:hlinkClick r:id="rId2"/>
              </a:rPr>
              <a:t>=XZeNwoRtuWw</a:t>
            </a:r>
            <a:endParaRPr lang="th-TH" dirty="0"/>
          </a:p>
          <a:p>
            <a:pPr>
              <a:buNone/>
            </a:pPr>
            <a:endParaRPr lang="th-TH" dirty="0"/>
          </a:p>
          <a:p>
            <a:r>
              <a:rPr lang="th-TH" dirty="0"/>
              <a:t>สาว เอ เอ็ม </a:t>
            </a:r>
            <a:endParaRPr lang="th-TH" dirty="0" smtClean="0"/>
          </a:p>
          <a:p>
            <a:r>
              <a:rPr lang="th-TH" dirty="0" smtClean="0">
                <a:hlinkClick r:id="rId3"/>
              </a:rPr>
              <a:t>http</a:t>
            </a:r>
            <a:r>
              <a:rPr lang="th-TH" dirty="0">
                <a:hlinkClick r:id="rId3"/>
              </a:rPr>
              <a:t>://</a:t>
            </a:r>
            <a:r>
              <a:rPr lang="th-TH" dirty="0" smtClean="0">
                <a:hlinkClick r:id="rId3"/>
              </a:rPr>
              <a:t>www.youtube.com/watch?v=lBQ-Zgrldps</a:t>
            </a:r>
            <a:endParaRPr lang="th-TH" dirty="0"/>
          </a:p>
          <a:p>
            <a:pPr>
              <a:buNone/>
            </a:pPr>
            <a:endParaRPr lang="th-TH" dirty="0"/>
          </a:p>
          <a:p>
            <a:r>
              <a:rPr lang="th-TH" dirty="0" smtClean="0"/>
              <a:t>ทุยจ๋า </a:t>
            </a:r>
          </a:p>
          <a:p>
            <a:r>
              <a:rPr lang="th-TH" dirty="0" smtClean="0">
                <a:hlinkClick r:id="rId4"/>
              </a:rPr>
              <a:t>http://www.youtube.com/watch?v</a:t>
            </a:r>
            <a:r>
              <a:rPr lang="th-TH" dirty="0">
                <a:hlinkClick r:id="rId4"/>
              </a:rPr>
              <a:t>=jmhEe4tWXXs</a:t>
            </a:r>
            <a:endParaRPr lang="th-TH" dirty="0"/>
          </a:p>
          <a:p>
            <a:endParaRPr lang="en-US" dirty="0" smtClean="0"/>
          </a:p>
          <a:p>
            <a:r>
              <a:rPr lang="th-TH" dirty="0" smtClean="0"/>
              <a:t>ทองปาน</a:t>
            </a:r>
          </a:p>
          <a:p>
            <a:r>
              <a:rPr lang="th-TH" dirty="0" smtClean="0">
                <a:hlinkClick r:id="rId5"/>
              </a:rPr>
              <a:t>http://www.youtube.com/watch?v=ZACc45qZhDE</a:t>
            </a:r>
            <a:endParaRPr lang="th-TH" dirty="0" smtClean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5134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3939</Words>
  <Application>Microsoft Office PowerPoint</Application>
  <PresentationFormat>On-screen Show (4:3)</PresentationFormat>
  <Paragraphs>297</Paragraphs>
  <Slides>63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8" baseType="lpstr">
      <vt:lpstr>Angsana New</vt:lpstr>
      <vt:lpstr>Arial</vt:lpstr>
      <vt:lpstr>Calibri</vt:lpstr>
      <vt:lpstr>Cordia New</vt:lpstr>
      <vt:lpstr>Office Theme</vt:lpstr>
      <vt:lpstr>The Economy of Thai Peasants in the Post WWII Era (1950s-1980s)  </vt:lpstr>
      <vt:lpstr>Topics</vt:lpstr>
      <vt:lpstr>Post WWII changes of rice peasants</vt:lpstr>
      <vt:lpstr>Overview</vt:lpstr>
      <vt:lpstr>Transformed Villages</vt:lpstr>
      <vt:lpstr>Transformed Villages</vt:lpstr>
      <vt:lpstr>Beginning of New Relationships</vt:lpstr>
      <vt:lpstr>Changing roles of the government</vt:lpstr>
      <vt:lpstr>Changing roles of the government</vt:lpstr>
      <vt:lpstr>Changing roles of the government</vt:lpstr>
      <vt:lpstr>Changing roles of the government</vt:lpstr>
      <vt:lpstr>Changing roles of the government</vt:lpstr>
      <vt:lpstr>Disintegration of peasant society</vt:lpstr>
      <vt:lpstr>Disintegration of peasant society</vt:lpstr>
      <vt:lpstr>Disintegration of peasant society</vt:lpstr>
      <vt:lpstr>Disintegration of peasant society</vt:lpstr>
      <vt:lpstr>Disintegration of peasant society</vt:lpstr>
      <vt:lpstr>Disintegration of peasant society</vt:lpstr>
      <vt:lpstr>Disintegration of peasant society</vt:lpstr>
      <vt:lpstr>Summary of changes for peasants</vt:lpstr>
      <vt:lpstr>The expansion of upland peasants</vt:lpstr>
      <vt:lpstr>The expansion of upland peasants</vt:lpstr>
      <vt:lpstr>Roads Expansion</vt:lpstr>
      <vt:lpstr>The expansion of upland peasants</vt:lpstr>
      <vt:lpstr>The expansion of upland peasants</vt:lpstr>
      <vt:lpstr>Cash crop boom</vt:lpstr>
      <vt:lpstr>Cash crop boom</vt:lpstr>
      <vt:lpstr>Cash crop boom</vt:lpstr>
      <vt:lpstr>Cash crop boom</vt:lpstr>
      <vt:lpstr>Peasant colonization of upland frontier</vt:lpstr>
      <vt:lpstr>Peasant colonization of upland frontier</vt:lpstr>
      <vt:lpstr>Peasant colonization of upland frontier</vt:lpstr>
      <vt:lpstr>Peasant colonization of upland frontier</vt:lpstr>
      <vt:lpstr>Peasant colonization of upland frontier</vt:lpstr>
      <vt:lpstr>Peasant colonization of upland frontier</vt:lpstr>
      <vt:lpstr>Peasant colonization of upland frontier</vt:lpstr>
      <vt:lpstr>Government and Agribusiness</vt:lpstr>
      <vt:lpstr>Government and Agribusiness</vt:lpstr>
      <vt:lpstr>Government and Agribusiness</vt:lpstr>
      <vt:lpstr>Forest and Land </vt:lpstr>
      <vt:lpstr>Forest and Land </vt:lpstr>
      <vt:lpstr>Forest and Land </vt:lpstr>
      <vt:lpstr>Forest and Land </vt:lpstr>
      <vt:lpstr>Forest and Land </vt:lpstr>
      <vt:lpstr>Forest and Land </vt:lpstr>
      <vt:lpstr>Poverty and Dominance</vt:lpstr>
      <vt:lpstr>Poverty and Dominance</vt:lpstr>
      <vt:lpstr>Poverty and Dominance</vt:lpstr>
      <vt:lpstr>Poverty and Dominance</vt:lpstr>
      <vt:lpstr>Poverty and Dominance</vt:lpstr>
      <vt:lpstr>Kamnan</vt:lpstr>
      <vt:lpstr>Turton’s depiction</vt:lpstr>
      <vt:lpstr>Closing the Frontier </vt:lpstr>
      <vt:lpstr>Closing the Frontier </vt:lpstr>
      <vt:lpstr>Closing the Frontier </vt:lpstr>
      <vt:lpstr>Closing the Frontier </vt:lpstr>
      <vt:lpstr>Closing the Frontier </vt:lpstr>
      <vt:lpstr>Tension in the forests</vt:lpstr>
      <vt:lpstr>Eucalyptus</vt:lpstr>
      <vt:lpstr>Closing the Frontier </vt:lpstr>
      <vt:lpstr>Closing the Frontier </vt:lpstr>
      <vt:lpstr>Pleng-Luk-Thung</vt:lpstr>
      <vt:lpstr>Pleng-Luk-Thung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Economy of Thai Peasants in the Post WWII Era (1950s-1980s) (1)</dc:title>
  <dc:creator>Thorn</dc:creator>
  <cp:lastModifiedBy>Thorn Pitidol</cp:lastModifiedBy>
  <cp:revision>26</cp:revision>
  <dcterms:created xsi:type="dcterms:W3CDTF">2015-11-10T04:05:32Z</dcterms:created>
  <dcterms:modified xsi:type="dcterms:W3CDTF">2017-11-16T04:06:05Z</dcterms:modified>
</cp:coreProperties>
</file>