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343" r:id="rId2"/>
    <p:sldId id="361" r:id="rId3"/>
    <p:sldId id="369" r:id="rId4"/>
    <p:sldId id="370" r:id="rId5"/>
    <p:sldId id="371" r:id="rId6"/>
    <p:sldId id="372" r:id="rId7"/>
    <p:sldId id="373" r:id="rId8"/>
    <p:sldId id="367" r:id="rId9"/>
    <p:sldId id="368" r:id="rId10"/>
    <p:sldId id="360" r:id="rId11"/>
    <p:sldId id="377" r:id="rId12"/>
    <p:sldId id="374" r:id="rId13"/>
    <p:sldId id="378" r:id="rId14"/>
    <p:sldId id="362" r:id="rId15"/>
    <p:sldId id="375" r:id="rId16"/>
    <p:sldId id="376" r:id="rId17"/>
    <p:sldId id="379" r:id="rId18"/>
  </p:sldIdLst>
  <p:sldSz cx="9144000" cy="6858000" type="screen4x3"/>
  <p:notesSz cx="9906000" cy="67945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37B7"/>
    <a:srgbClr val="AF9A3F"/>
    <a:srgbClr val="7A06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92600" cy="33972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611107" y="0"/>
            <a:ext cx="4292600" cy="339725"/>
          </a:xfrm>
          <a:prstGeom prst="rect">
            <a:avLst/>
          </a:prstGeom>
        </p:spPr>
        <p:txBody>
          <a:bodyPr vert="horz" lIns="91440" tIns="45720" rIns="91440" bIns="45720" rtlCol="0"/>
          <a:lstStyle>
            <a:lvl1pPr algn="r">
              <a:defRPr sz="1200"/>
            </a:lvl1pPr>
          </a:lstStyle>
          <a:p>
            <a:fld id="{B254F262-E932-4194-8780-605AA4453230}" type="datetimeFigureOut">
              <a:rPr lang="th-TH" smtClean="0"/>
              <a:t>25/07/59</a:t>
            </a:fld>
            <a:endParaRPr lang="th-TH"/>
          </a:p>
        </p:txBody>
      </p:sp>
      <p:sp>
        <p:nvSpPr>
          <p:cNvPr id="4" name="Footer Placeholder 3"/>
          <p:cNvSpPr>
            <a:spLocks noGrp="1"/>
          </p:cNvSpPr>
          <p:nvPr>
            <p:ph type="ftr" sz="quarter" idx="2"/>
          </p:nvPr>
        </p:nvSpPr>
        <p:spPr>
          <a:xfrm>
            <a:off x="0" y="6453596"/>
            <a:ext cx="4292600" cy="339725"/>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611107" y="6453596"/>
            <a:ext cx="4292600" cy="339725"/>
          </a:xfrm>
          <a:prstGeom prst="rect">
            <a:avLst/>
          </a:prstGeom>
        </p:spPr>
        <p:txBody>
          <a:bodyPr vert="horz" lIns="91440" tIns="45720" rIns="91440" bIns="45720" rtlCol="0" anchor="b"/>
          <a:lstStyle>
            <a:lvl1pPr algn="r">
              <a:defRPr sz="1200"/>
            </a:lvl1pPr>
          </a:lstStyle>
          <a:p>
            <a:fld id="{A68DFECB-165F-45D0-AEED-04D1C76DB400}" type="slidenum">
              <a:rPr lang="th-TH" smtClean="0"/>
              <a:t>‹#›</a:t>
            </a:fld>
            <a:endParaRPr lang="th-TH"/>
          </a:p>
        </p:txBody>
      </p:sp>
    </p:spTree>
    <p:extLst>
      <p:ext uri="{BB962C8B-B14F-4D97-AF65-F5344CB8AC3E}">
        <p14:creationId xmlns:p14="http://schemas.microsoft.com/office/powerpoint/2010/main" val="25263692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92600" cy="339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5611107" y="0"/>
            <a:ext cx="4292600" cy="339725"/>
          </a:xfrm>
          <a:prstGeom prst="rect">
            <a:avLst/>
          </a:prstGeom>
        </p:spPr>
        <p:txBody>
          <a:bodyPr vert="horz" lIns="91440" tIns="45720" rIns="91440" bIns="45720" rtlCol="0"/>
          <a:lstStyle>
            <a:lvl1pPr algn="r">
              <a:defRPr sz="1200"/>
            </a:lvl1pPr>
          </a:lstStyle>
          <a:p>
            <a:fld id="{16E70DB7-FCF2-479D-9F09-F8823868F813}" type="datetimeFigureOut">
              <a:rPr lang="en-US" smtClean="0"/>
              <a:t>7/25/2016</a:t>
            </a:fld>
            <a:endParaRPr lang="en-US" dirty="0"/>
          </a:p>
        </p:txBody>
      </p:sp>
      <p:sp>
        <p:nvSpPr>
          <p:cNvPr id="4" name="Slide Image Placeholder 3"/>
          <p:cNvSpPr>
            <a:spLocks noGrp="1" noRot="1" noChangeAspect="1"/>
          </p:cNvSpPr>
          <p:nvPr>
            <p:ph type="sldImg" idx="2"/>
          </p:nvPr>
        </p:nvSpPr>
        <p:spPr>
          <a:xfrm>
            <a:off x="3254375" y="509588"/>
            <a:ext cx="3397250" cy="2547937"/>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990600" y="3227387"/>
            <a:ext cx="7924800" cy="30575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453596"/>
            <a:ext cx="4292600" cy="33972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5611107" y="6453596"/>
            <a:ext cx="4292600" cy="339725"/>
          </a:xfrm>
          <a:prstGeom prst="rect">
            <a:avLst/>
          </a:prstGeom>
        </p:spPr>
        <p:txBody>
          <a:bodyPr vert="horz" lIns="91440" tIns="45720" rIns="91440" bIns="45720" rtlCol="0" anchor="b"/>
          <a:lstStyle>
            <a:lvl1pPr algn="r">
              <a:defRPr sz="1200"/>
            </a:lvl1pPr>
          </a:lstStyle>
          <a:p>
            <a:fld id="{94F54746-E8E5-4E2C-AF07-B61D0CC40484}" type="slidenum">
              <a:rPr lang="en-US" smtClean="0"/>
              <a:t>‹#›</a:t>
            </a:fld>
            <a:endParaRPr lang="en-US" dirty="0"/>
          </a:p>
        </p:txBody>
      </p:sp>
    </p:spTree>
    <p:extLst>
      <p:ext uri="{BB962C8B-B14F-4D97-AF65-F5344CB8AC3E}">
        <p14:creationId xmlns:p14="http://schemas.microsoft.com/office/powerpoint/2010/main" val="2792342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Thai flag – red</a:t>
            </a:r>
            <a:r>
              <a:rPr lang="en-US" baseline="0" dirty="0" smtClean="0"/>
              <a:t> white and blue with biggest stipe blue in center</a:t>
            </a:r>
            <a:endParaRPr lang="en-US" dirty="0" smtClean="0"/>
          </a:p>
          <a:p>
            <a:r>
              <a:rPr lang="en-US" dirty="0" smtClean="0"/>
              <a:t>Plain</a:t>
            </a:r>
            <a:r>
              <a:rPr lang="en-US" baseline="0" dirty="0" smtClean="0"/>
              <a:t> red and white – Indonesia</a:t>
            </a:r>
          </a:p>
          <a:p>
            <a:r>
              <a:rPr lang="en-US" baseline="0" dirty="0" smtClean="0"/>
              <a:t>Red and white with stars and moon – Singapore</a:t>
            </a:r>
          </a:p>
          <a:p>
            <a:r>
              <a:rPr lang="en-US" dirty="0" smtClean="0"/>
              <a:t>Yellow</a:t>
            </a:r>
            <a:r>
              <a:rPr lang="en-US" baseline="0" dirty="0" smtClean="0"/>
              <a:t> green red with white star – Myanmar</a:t>
            </a:r>
          </a:p>
          <a:p>
            <a:r>
              <a:rPr lang="en-US" dirty="0" smtClean="0"/>
              <a:t>Like </a:t>
            </a:r>
            <a:r>
              <a:rPr lang="en-US" dirty="0" err="1" smtClean="0"/>
              <a:t>usa</a:t>
            </a:r>
            <a:r>
              <a:rPr lang="en-US" dirty="0" smtClean="0"/>
              <a:t> but with star and moon – </a:t>
            </a:r>
            <a:r>
              <a:rPr lang="en-US" dirty="0" err="1" smtClean="0"/>
              <a:t>malayisa</a:t>
            </a:r>
            <a:endParaRPr lang="en-US" dirty="0" smtClean="0"/>
          </a:p>
          <a:p>
            <a:r>
              <a:rPr lang="en-US" dirty="0" smtClean="0"/>
              <a:t>Red with yellow star – Vietnam</a:t>
            </a:r>
          </a:p>
          <a:p>
            <a:r>
              <a:rPr lang="en-US" dirty="0" smtClean="0"/>
              <a:t>Red white and blue with yellow snowflake</a:t>
            </a:r>
            <a:r>
              <a:rPr lang="en-US" baseline="0" dirty="0" smtClean="0"/>
              <a:t> type things – Philippines</a:t>
            </a:r>
          </a:p>
          <a:p>
            <a:r>
              <a:rPr lang="en-US" baseline="0" dirty="0" smtClean="0"/>
              <a:t>Central red stripe with castle – Cambodia</a:t>
            </a:r>
          </a:p>
          <a:p>
            <a:r>
              <a:rPr lang="en-US" baseline="0" dirty="0" smtClean="0"/>
              <a:t>Yellow with black and white  diagonal – </a:t>
            </a:r>
            <a:r>
              <a:rPr lang="en-US" baseline="0" dirty="0" err="1" smtClean="0"/>
              <a:t>brunei</a:t>
            </a:r>
            <a:endParaRPr lang="en-US" baseline="0" dirty="0" smtClean="0"/>
          </a:p>
          <a:p>
            <a:r>
              <a:rPr lang="en-US" baseline="0" dirty="0" smtClean="0"/>
              <a:t>White circle on blue with red outsides - </a:t>
            </a:r>
            <a:r>
              <a:rPr lang="en-US" baseline="0" dirty="0" err="1" smtClean="0"/>
              <a:t>laos</a:t>
            </a:r>
            <a:endParaRPr lang="th-TH" dirty="0"/>
          </a:p>
        </p:txBody>
      </p:sp>
      <p:sp>
        <p:nvSpPr>
          <p:cNvPr id="4" name="Slide Number Placeholder 3"/>
          <p:cNvSpPr>
            <a:spLocks noGrp="1"/>
          </p:cNvSpPr>
          <p:nvPr>
            <p:ph type="sldNum" sz="quarter" idx="10"/>
          </p:nvPr>
        </p:nvSpPr>
        <p:spPr/>
        <p:txBody>
          <a:bodyPr/>
          <a:lstStyle/>
          <a:p>
            <a:fld id="{94F54746-E8E5-4E2C-AF07-B61D0CC40484}" type="slidenum">
              <a:rPr lang="en-US" smtClean="0"/>
              <a:t>1</a:t>
            </a:fld>
            <a:endParaRPr lang="en-US" dirty="0"/>
          </a:p>
        </p:txBody>
      </p:sp>
    </p:spTree>
    <p:extLst>
      <p:ext uri="{BB962C8B-B14F-4D97-AF65-F5344CB8AC3E}">
        <p14:creationId xmlns:p14="http://schemas.microsoft.com/office/powerpoint/2010/main" val="35081747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2</a:t>
            </a:fld>
            <a:endParaRPr lang="en-US" dirty="0"/>
          </a:p>
        </p:txBody>
      </p:sp>
    </p:spTree>
    <p:extLst>
      <p:ext uri="{BB962C8B-B14F-4D97-AF65-F5344CB8AC3E}">
        <p14:creationId xmlns:p14="http://schemas.microsoft.com/office/powerpoint/2010/main" val="4000225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3</a:t>
            </a:fld>
            <a:endParaRPr lang="en-US" dirty="0"/>
          </a:p>
        </p:txBody>
      </p:sp>
    </p:spTree>
    <p:extLst>
      <p:ext uri="{BB962C8B-B14F-4D97-AF65-F5344CB8AC3E}">
        <p14:creationId xmlns:p14="http://schemas.microsoft.com/office/powerpoint/2010/main" val="1100507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4</a:t>
            </a:fld>
            <a:endParaRPr lang="en-US" dirty="0"/>
          </a:p>
        </p:txBody>
      </p:sp>
    </p:spTree>
    <p:extLst>
      <p:ext uri="{BB962C8B-B14F-4D97-AF65-F5344CB8AC3E}">
        <p14:creationId xmlns:p14="http://schemas.microsoft.com/office/powerpoint/2010/main" val="1985501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5</a:t>
            </a:fld>
            <a:endParaRPr lang="en-US" dirty="0"/>
          </a:p>
        </p:txBody>
      </p:sp>
    </p:spTree>
    <p:extLst>
      <p:ext uri="{BB962C8B-B14F-4D97-AF65-F5344CB8AC3E}">
        <p14:creationId xmlns:p14="http://schemas.microsoft.com/office/powerpoint/2010/main" val="2189283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6</a:t>
            </a:fld>
            <a:endParaRPr lang="en-US" dirty="0"/>
          </a:p>
        </p:txBody>
      </p:sp>
    </p:spTree>
    <p:extLst>
      <p:ext uri="{BB962C8B-B14F-4D97-AF65-F5344CB8AC3E}">
        <p14:creationId xmlns:p14="http://schemas.microsoft.com/office/powerpoint/2010/main" val="17041262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7</a:t>
            </a:fld>
            <a:endParaRPr lang="en-US" dirty="0"/>
          </a:p>
        </p:txBody>
      </p:sp>
    </p:spTree>
    <p:extLst>
      <p:ext uri="{BB962C8B-B14F-4D97-AF65-F5344CB8AC3E}">
        <p14:creationId xmlns:p14="http://schemas.microsoft.com/office/powerpoint/2010/main" val="903655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94F54746-E8E5-4E2C-AF07-B61D0CC40484}" type="slidenum">
              <a:rPr lang="en-US" smtClean="0"/>
              <a:t>8</a:t>
            </a:fld>
            <a:endParaRPr lang="en-US" dirty="0"/>
          </a:p>
        </p:txBody>
      </p:sp>
    </p:spTree>
    <p:extLst>
      <p:ext uri="{BB962C8B-B14F-4D97-AF65-F5344CB8AC3E}">
        <p14:creationId xmlns:p14="http://schemas.microsoft.com/office/powerpoint/2010/main" val="3361921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Mohinga</a:t>
            </a:r>
            <a:r>
              <a:rPr lang="en-US" sz="1200" b="1" i="0" kern="1200" dirty="0" smtClean="0">
                <a:solidFill>
                  <a:schemeClr val="tx1"/>
                </a:solidFill>
                <a:effectLst/>
                <a:latin typeface="+mn-lt"/>
                <a:ea typeface="+mn-ea"/>
                <a:cs typeface="+mn-cs"/>
              </a:rPr>
              <a:t> - </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 </a:t>
            </a:r>
          </a:p>
          <a:p>
            <a:r>
              <a:rPr lang="en-US" sz="1200" b="0" i="0" kern="1200" dirty="0" smtClean="0">
                <a:solidFill>
                  <a:schemeClr val="tx1"/>
                </a:solidFill>
                <a:effectLst/>
                <a:latin typeface="+mn-lt"/>
                <a:ea typeface="+mn-ea"/>
                <a:cs typeface="+mn-cs"/>
              </a:rPr>
              <a:t>No conversation about Myanmar food is complete without a mention of </a:t>
            </a:r>
            <a:r>
              <a:rPr lang="en-US" sz="1200" b="0" i="0" kern="1200" dirty="0" err="1" smtClean="0">
                <a:solidFill>
                  <a:schemeClr val="tx1"/>
                </a:solidFill>
                <a:effectLst/>
                <a:latin typeface="+mn-lt"/>
                <a:ea typeface="+mn-ea"/>
                <a:cs typeface="+mn-cs"/>
              </a:rPr>
              <a:t>mohinga</a:t>
            </a:r>
            <a:r>
              <a:rPr lang="en-US" sz="1200" b="0" i="0" kern="1200" dirty="0" smtClean="0">
                <a:solidFill>
                  <a:schemeClr val="tx1"/>
                </a:solidFill>
                <a:effectLst/>
                <a:latin typeface="+mn-lt"/>
                <a:ea typeface="+mn-ea"/>
                <a:cs typeface="+mn-cs"/>
              </a:rPr>
              <a:t>. This tempting dish is made from round rice noodles served in a hearty, herbal-based broth, often supplemented with the crunchy pith of the banana tree. It is a favorite breakfast dish, but also a common snack at any time of day or night.</a:t>
            </a:r>
          </a:p>
          <a:p>
            <a:endParaRPr lang="en-US" dirty="0" smtClean="0"/>
          </a:p>
          <a:p>
            <a:r>
              <a:rPr lang="en-US" sz="1200" b="0" i="0" kern="1200" dirty="0" smtClean="0">
                <a:solidFill>
                  <a:schemeClr val="tx1"/>
                </a:solidFill>
                <a:effectLst/>
                <a:latin typeface="+mn-lt"/>
                <a:ea typeface="+mn-ea"/>
                <a:cs typeface="+mn-cs"/>
              </a:rPr>
              <a:t>The popular Khmer dish called amok uses a kind of catfish steamed in a </a:t>
            </a:r>
            <a:r>
              <a:rPr lang="en-US" sz="1200" b="0" i="0" kern="1200" dirty="0" err="1" smtClean="0">
                <a:solidFill>
                  <a:schemeClr val="tx1"/>
                </a:solidFill>
                <a:effectLst/>
                <a:latin typeface="+mn-lt"/>
                <a:ea typeface="+mn-ea"/>
                <a:cs typeface="+mn-cs"/>
              </a:rPr>
              <a:t>savoury</a:t>
            </a:r>
            <a:r>
              <a:rPr lang="en-US" sz="1200" b="0" i="0" kern="1200" dirty="0" smtClean="0">
                <a:solidFill>
                  <a:schemeClr val="tx1"/>
                </a:solidFill>
                <a:effectLst/>
                <a:latin typeface="+mn-lt"/>
                <a:ea typeface="+mn-ea"/>
                <a:cs typeface="+mn-cs"/>
              </a:rPr>
              <a:t> coconut-based curry. The small fish known as Trey Dang </a:t>
            </a:r>
            <a:r>
              <a:rPr lang="en-US" sz="1200" b="0" i="0" kern="1200" dirty="0" err="1" smtClean="0">
                <a:solidFill>
                  <a:schemeClr val="tx1"/>
                </a:solidFill>
                <a:effectLst/>
                <a:latin typeface="+mn-lt"/>
                <a:ea typeface="+mn-ea"/>
                <a:cs typeface="+mn-cs"/>
              </a:rPr>
              <a:t>Dau</a:t>
            </a:r>
            <a:r>
              <a:rPr lang="en-US" sz="1200" b="0" i="0" kern="1200" dirty="0" smtClean="0">
                <a:solidFill>
                  <a:schemeClr val="tx1"/>
                </a:solidFill>
                <a:effectLst/>
                <a:latin typeface="+mn-lt"/>
                <a:ea typeface="+mn-ea"/>
                <a:cs typeface="+mn-cs"/>
              </a:rPr>
              <a:t> are very common and are often eaten deep-fried. While freshwater fish is the most commonly used </a:t>
            </a:r>
            <a:r>
              <a:rPr lang="en-US" sz="1200" b="1" i="0" kern="1200" dirty="0" smtClean="0">
                <a:solidFill>
                  <a:schemeClr val="tx1"/>
                </a:solidFill>
                <a:effectLst/>
                <a:latin typeface="+mn-lt"/>
                <a:ea typeface="+mn-ea"/>
                <a:cs typeface="+mn-cs"/>
              </a:rPr>
              <a:t>meat</a:t>
            </a:r>
            <a:r>
              <a:rPr lang="en-US" sz="1200" b="0" i="0" kern="1200" dirty="0" smtClean="0">
                <a:solidFill>
                  <a:schemeClr val="tx1"/>
                </a:solidFill>
                <a:effectLst/>
                <a:latin typeface="+mn-lt"/>
                <a:ea typeface="+mn-ea"/>
                <a:cs typeface="+mn-cs"/>
              </a:rPr>
              <a:t> in the Cambodian diet, </a:t>
            </a:r>
            <a:r>
              <a:rPr lang="en-US" sz="1200" b="1" i="0" kern="1200" dirty="0" err="1" smtClean="0">
                <a:solidFill>
                  <a:schemeClr val="tx1"/>
                </a:solidFill>
                <a:effectLst/>
                <a:latin typeface="+mn-lt"/>
                <a:ea typeface="+mn-ea"/>
                <a:cs typeface="+mn-cs"/>
              </a:rPr>
              <a:t>pork</a:t>
            </a:r>
            <a:r>
              <a:rPr lang="en-US" sz="1200" b="0" i="0" kern="1200" dirty="0" err="1" smtClean="0">
                <a:solidFill>
                  <a:schemeClr val="tx1"/>
                </a:solidFill>
                <a:effectLst/>
                <a:latin typeface="+mn-lt"/>
                <a:ea typeface="+mn-ea"/>
                <a:cs typeface="+mn-cs"/>
              </a:rPr>
              <a:t>and</a:t>
            </a:r>
            <a:r>
              <a:rPr lang="en-US" sz="1200" b="0" i="0" kern="1200" dirty="0" smtClean="0">
                <a:solidFill>
                  <a:schemeClr val="tx1"/>
                </a:solidFill>
                <a:effectLst/>
                <a:latin typeface="+mn-lt"/>
                <a:ea typeface="+mn-ea"/>
                <a:cs typeface="+mn-cs"/>
              </a:rPr>
              <a:t> chicken are also popular.</a:t>
            </a:r>
          </a:p>
          <a:p>
            <a:endParaRPr lang="en-US" sz="1200" b="0" i="0" kern="1200" dirty="0" smtClean="0">
              <a:solidFill>
                <a:schemeClr val="tx1"/>
              </a:solidFill>
              <a:effectLst/>
              <a:latin typeface="+mn-lt"/>
              <a:ea typeface="+mn-ea"/>
              <a:cs typeface="+mn-cs"/>
            </a:endParaRPr>
          </a:p>
          <a:p>
            <a:endParaRPr lang="en-US" sz="1200" b="0" i="0" kern="1200" dirty="0" smtClean="0">
              <a:solidFill>
                <a:schemeClr val="tx1"/>
              </a:solidFill>
              <a:effectLst/>
              <a:latin typeface="+mn-lt"/>
              <a:ea typeface="+mn-ea"/>
              <a:cs typeface="+mn-cs"/>
            </a:endParaRPr>
          </a:p>
          <a:p>
            <a:r>
              <a:rPr lang="en-US" sz="1200" b="0" i="0" kern="1200" dirty="0" err="1" smtClean="0">
                <a:solidFill>
                  <a:schemeClr val="tx1"/>
                </a:solidFill>
                <a:effectLst/>
                <a:latin typeface="+mn-lt"/>
                <a:ea typeface="+mn-ea"/>
                <a:cs typeface="+mn-cs"/>
              </a:rPr>
              <a:t>Nasi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goreng</a:t>
            </a:r>
            <a:r>
              <a:rPr lang="en-US" sz="1200" b="0" i="0" kern="1200" dirty="0" smtClean="0">
                <a:solidFill>
                  <a:schemeClr val="tx1"/>
                </a:solidFill>
                <a:effectLst/>
                <a:latin typeface="+mn-lt"/>
                <a:ea typeface="+mn-ea"/>
                <a:cs typeface="+mn-cs"/>
              </a:rPr>
              <a:t>, literally meaning "</a:t>
            </a:r>
            <a:r>
              <a:rPr lang="en-US" sz="1200" b="1" i="0" kern="1200" dirty="0" smtClean="0">
                <a:solidFill>
                  <a:schemeClr val="tx1"/>
                </a:solidFill>
                <a:effectLst/>
                <a:latin typeface="+mn-lt"/>
                <a:ea typeface="+mn-ea"/>
                <a:cs typeface="+mn-cs"/>
              </a:rPr>
              <a:t>fried rice</a:t>
            </a:r>
            <a:r>
              <a:rPr lang="en-US" sz="1200" b="0" i="0" kern="1200" dirty="0" smtClean="0">
                <a:solidFill>
                  <a:schemeClr val="tx1"/>
                </a:solidFill>
                <a:effectLst/>
                <a:latin typeface="+mn-lt"/>
                <a:ea typeface="+mn-ea"/>
                <a:cs typeface="+mn-cs"/>
              </a:rPr>
              <a:t>" in Indonesian and Malay, can refer simply to fried pre-cooked </a:t>
            </a:r>
            <a:r>
              <a:rPr lang="en-US" sz="1200" b="1" i="0" kern="1200" dirty="0" smtClean="0">
                <a:solidFill>
                  <a:schemeClr val="tx1"/>
                </a:solidFill>
                <a:effectLst/>
                <a:latin typeface="+mn-lt"/>
                <a:ea typeface="+mn-ea"/>
                <a:cs typeface="+mn-cs"/>
              </a:rPr>
              <a:t>rice</a:t>
            </a:r>
            <a:r>
              <a:rPr lang="en-US" sz="1200" b="0" i="0" kern="1200" dirty="0" smtClean="0">
                <a:solidFill>
                  <a:schemeClr val="tx1"/>
                </a:solidFill>
                <a:effectLst/>
                <a:latin typeface="+mn-lt"/>
                <a:ea typeface="+mn-ea"/>
                <a:cs typeface="+mn-cs"/>
              </a:rPr>
              <a:t>, a meal including stir </a:t>
            </a:r>
            <a:r>
              <a:rPr lang="en-US" sz="1200" b="1" i="0" kern="1200" dirty="0" smtClean="0">
                <a:solidFill>
                  <a:schemeClr val="tx1"/>
                </a:solidFill>
                <a:effectLst/>
                <a:latin typeface="+mn-lt"/>
                <a:ea typeface="+mn-ea"/>
                <a:cs typeface="+mn-cs"/>
              </a:rPr>
              <a:t>fried rice</a:t>
            </a:r>
            <a:r>
              <a:rPr lang="en-US" sz="1200" b="0" i="0" kern="1200" dirty="0" smtClean="0">
                <a:solidFill>
                  <a:schemeClr val="tx1"/>
                </a:solidFill>
                <a:effectLst/>
                <a:latin typeface="+mn-lt"/>
                <a:ea typeface="+mn-ea"/>
                <a:cs typeface="+mn-cs"/>
              </a:rPr>
              <a:t> in small amount of cooking oil or margarine, typically spiced with </a:t>
            </a:r>
            <a:r>
              <a:rPr lang="en-US" sz="1200" b="0" i="0" kern="1200" dirty="0" err="1" smtClean="0">
                <a:solidFill>
                  <a:schemeClr val="tx1"/>
                </a:solidFill>
                <a:effectLst/>
                <a:latin typeface="+mn-lt"/>
                <a:ea typeface="+mn-ea"/>
                <a:cs typeface="+mn-cs"/>
              </a:rPr>
              <a:t>kecap</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manis</a:t>
            </a:r>
            <a:r>
              <a:rPr lang="en-US" sz="1200" b="0" i="0" kern="1200" dirty="0" smtClean="0">
                <a:solidFill>
                  <a:schemeClr val="tx1"/>
                </a:solidFill>
                <a:effectLst/>
                <a:latin typeface="+mn-lt"/>
                <a:ea typeface="+mn-ea"/>
                <a:cs typeface="+mn-cs"/>
              </a:rPr>
              <a:t> (sweet </a:t>
            </a:r>
            <a:r>
              <a:rPr lang="en-US" sz="1200" b="1" i="0" kern="1200" dirty="0" smtClean="0">
                <a:solidFill>
                  <a:schemeClr val="tx1"/>
                </a:solidFill>
                <a:effectLst/>
                <a:latin typeface="+mn-lt"/>
                <a:ea typeface="+mn-ea"/>
                <a:cs typeface="+mn-cs"/>
              </a:rPr>
              <a:t>soy sauce</a:t>
            </a:r>
            <a:r>
              <a:rPr lang="en-US" sz="1200" b="0" i="0" kern="1200" dirty="0" smtClean="0">
                <a:solidFill>
                  <a:schemeClr val="tx1"/>
                </a:solidFill>
                <a:effectLst/>
                <a:latin typeface="+mn-lt"/>
                <a:ea typeface="+mn-ea"/>
                <a:cs typeface="+mn-cs"/>
              </a:rPr>
              <a:t>), shallot, garlic, ground shrimp paste, tamarind and </a:t>
            </a:r>
            <a:r>
              <a:rPr lang="en-US" sz="1200" b="0" i="0" kern="1200" dirty="0" err="1" smtClean="0">
                <a:solidFill>
                  <a:schemeClr val="tx1"/>
                </a:solidFill>
                <a:effectLst/>
                <a:latin typeface="+mn-lt"/>
                <a:ea typeface="+mn-ea"/>
                <a:cs typeface="+mn-cs"/>
              </a:rPr>
              <a:t>chilli</a:t>
            </a:r>
            <a:r>
              <a:rPr lang="en-US" sz="1200" b="0" i="0" kern="1200" dirty="0" smtClean="0">
                <a:solidFill>
                  <a:schemeClr val="tx1"/>
                </a:solidFill>
                <a:effectLst/>
                <a:latin typeface="+mn-lt"/>
                <a:ea typeface="+mn-ea"/>
                <a:cs typeface="+mn-cs"/>
              </a:rPr>
              <a:t> and accompanied by ...</a:t>
            </a:r>
          </a:p>
          <a:p>
            <a:endParaRPr lang="en-US" sz="1200" b="0" i="0" kern="1200" dirty="0" smtClean="0">
              <a:solidFill>
                <a:schemeClr val="tx1"/>
              </a:solidFill>
              <a:effectLst/>
              <a:latin typeface="+mn-lt"/>
              <a:ea typeface="+mn-ea"/>
              <a:cs typeface="+mn-cs"/>
            </a:endParaRPr>
          </a:p>
          <a:p>
            <a:r>
              <a:rPr lang="en-US" sz="1200" b="0" i="0" kern="1200" dirty="0" err="1" smtClean="0">
                <a:solidFill>
                  <a:schemeClr val="tx1"/>
                </a:solidFill>
                <a:effectLst/>
                <a:latin typeface="+mn-lt"/>
                <a:ea typeface="+mn-ea"/>
                <a:cs typeface="+mn-cs"/>
              </a:rPr>
              <a:t>Phở</a:t>
            </a:r>
            <a:r>
              <a:rPr lang="en-US" sz="1200" b="0" i="0" kern="1200" dirty="0" smtClean="0">
                <a:solidFill>
                  <a:schemeClr val="tx1"/>
                </a:solidFill>
                <a:effectLst/>
                <a:latin typeface="+mn-lt"/>
                <a:ea typeface="+mn-ea"/>
                <a:cs typeface="+mn-cs"/>
              </a:rPr>
              <a:t> or pho (pronounced variously as /</a:t>
            </a:r>
            <a:r>
              <a:rPr lang="en-US" sz="1200" b="0" i="0" kern="1200" dirty="0" err="1" smtClean="0">
                <a:solidFill>
                  <a:schemeClr val="tx1"/>
                </a:solidFill>
                <a:effectLst/>
                <a:latin typeface="+mn-lt"/>
                <a:ea typeface="+mn-ea"/>
                <a:cs typeface="+mn-cs"/>
              </a:rPr>
              <a:t>fʌ</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fə</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fər</a:t>
            </a:r>
            <a:r>
              <a:rPr lang="en-US" sz="1200" b="0" i="0" kern="1200" dirty="0" smtClean="0">
                <a:solidFill>
                  <a:schemeClr val="tx1"/>
                </a:solidFill>
                <a:effectLst/>
                <a:latin typeface="+mn-lt"/>
                <a:ea typeface="+mn-ea"/>
                <a:cs typeface="+mn-cs"/>
              </a:rPr>
              <a:t>/, or /</a:t>
            </a:r>
            <a:r>
              <a:rPr lang="en-US" sz="1200" b="0" i="0" kern="1200" dirty="0" err="1" smtClean="0">
                <a:solidFill>
                  <a:schemeClr val="tx1"/>
                </a:solidFill>
                <a:effectLst/>
                <a:latin typeface="+mn-lt"/>
                <a:ea typeface="+mn-ea"/>
                <a:cs typeface="+mn-cs"/>
              </a:rPr>
              <a:t>foʊ</a:t>
            </a:r>
            <a:r>
              <a:rPr lang="en-US" sz="1200" b="0" i="0" kern="1200" dirty="0" smtClean="0">
                <a:solidFill>
                  <a:schemeClr val="tx1"/>
                </a:solidFill>
                <a:effectLst/>
                <a:latin typeface="+mn-lt"/>
                <a:ea typeface="+mn-ea"/>
                <a:cs typeface="+mn-cs"/>
              </a:rPr>
              <a:t>/; Vietnamese: [</a:t>
            </a:r>
            <a:r>
              <a:rPr lang="en-US" sz="1200" b="0" i="0" kern="1200" dirty="0" err="1" smtClean="0">
                <a:solidFill>
                  <a:schemeClr val="tx1"/>
                </a:solidFill>
                <a:effectLst/>
                <a:latin typeface="+mn-lt"/>
                <a:ea typeface="+mn-ea"/>
                <a:cs typeface="+mn-cs"/>
              </a:rPr>
              <a:t>fə</a:t>
            </a:r>
            <a:r>
              <a:rPr lang="en-US" sz="1200" b="0" i="0" kern="1200" dirty="0" smtClean="0">
                <a:solidFill>
                  <a:schemeClr val="tx1"/>
                </a:solidFill>
                <a:effectLst/>
                <a:latin typeface="+mn-lt"/>
                <a:ea typeface="+mn-ea"/>
                <a:cs typeface="+mn-cs"/>
              </a:rPr>
              <a:t>ː˧˩˧] ( listen)) is a Vietnamese noodle soup consisting of </a:t>
            </a:r>
            <a:r>
              <a:rPr lang="en-US" sz="1200" b="1" i="0" kern="1200" dirty="0" smtClean="0">
                <a:solidFill>
                  <a:schemeClr val="tx1"/>
                </a:solidFill>
                <a:effectLst/>
                <a:latin typeface="+mn-lt"/>
                <a:ea typeface="+mn-ea"/>
                <a:cs typeface="+mn-cs"/>
              </a:rPr>
              <a:t>broth</a:t>
            </a:r>
            <a:r>
              <a:rPr lang="en-US" sz="1200" b="0" i="0" kern="1200" dirty="0" smtClean="0">
                <a:solidFill>
                  <a:schemeClr val="tx1"/>
                </a:solidFill>
                <a:effectLst/>
                <a:latin typeface="+mn-lt"/>
                <a:ea typeface="+mn-ea"/>
                <a:cs typeface="+mn-cs"/>
              </a:rPr>
              <a:t>, linguine-shaped rice noodles called </a:t>
            </a:r>
            <a:r>
              <a:rPr lang="en-US" sz="1200" b="0" i="0" kern="1200" dirty="0" err="1" smtClean="0">
                <a:solidFill>
                  <a:schemeClr val="tx1"/>
                </a:solidFill>
                <a:effectLst/>
                <a:latin typeface="+mn-lt"/>
                <a:ea typeface="+mn-ea"/>
                <a:cs typeface="+mn-cs"/>
              </a:rPr>
              <a:t>bánh</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phở</a:t>
            </a:r>
            <a:r>
              <a:rPr lang="en-US" sz="1200" b="0" i="0" kern="1200" dirty="0" smtClean="0">
                <a:solidFill>
                  <a:schemeClr val="tx1"/>
                </a:solidFill>
                <a:effectLst/>
                <a:latin typeface="+mn-lt"/>
                <a:ea typeface="+mn-ea"/>
                <a:cs typeface="+mn-cs"/>
              </a:rPr>
              <a:t>, a few herbs, and meat, primarily served with either </a:t>
            </a:r>
            <a:r>
              <a:rPr lang="en-US" sz="1200" b="1" i="0" kern="1200" dirty="0" smtClean="0">
                <a:solidFill>
                  <a:schemeClr val="tx1"/>
                </a:solidFill>
                <a:effectLst/>
                <a:latin typeface="+mn-lt"/>
                <a:ea typeface="+mn-ea"/>
                <a:cs typeface="+mn-cs"/>
              </a:rPr>
              <a:t>beef</a:t>
            </a:r>
            <a:r>
              <a:rPr lang="en-US" sz="1200" b="0" i="0" kern="1200" dirty="0" smtClean="0">
                <a:solidFill>
                  <a:schemeClr val="tx1"/>
                </a:solidFill>
                <a:effectLst/>
                <a:latin typeface="+mn-lt"/>
                <a:ea typeface="+mn-ea"/>
                <a:cs typeface="+mn-cs"/>
              </a:rPr>
              <a:t> or chicken.</a:t>
            </a:r>
          </a:p>
          <a:p>
            <a:endParaRPr lang="en-US" sz="1200" b="0" i="0" kern="1200" dirty="0" smtClean="0">
              <a:solidFill>
                <a:schemeClr val="tx1"/>
              </a:solidFill>
              <a:effectLst/>
              <a:latin typeface="+mn-lt"/>
              <a:ea typeface="+mn-ea"/>
              <a:cs typeface="+mn-cs"/>
            </a:endParaRPr>
          </a:p>
          <a:p>
            <a:pPr fontAlgn="base"/>
            <a:r>
              <a:rPr lang="en-US" sz="1200" b="0" i="0" kern="1200" dirty="0" smtClean="0">
                <a:solidFill>
                  <a:schemeClr val="tx1"/>
                </a:solidFill>
                <a:effectLst/>
                <a:latin typeface="+mn-lt"/>
                <a:ea typeface="+mn-ea"/>
                <a:cs typeface="+mn-cs"/>
              </a:rPr>
              <a:t>pho, a dish that is served primarily at breakfast time and remains a staple of the early-rising Vietnamese population. Pho is like cereal, Pop Tarts, oatmeal and scrambled egg. It’s how you start the day. In the mercilessly crowded cities, pho is typically taken at street stalls, where Vietnamese park their motorbikes before diving into a bowl. The term pho actually refers to the noodles, not the soup. There are hundreds of different soups found around Vietnam. But pho is made with pristine white rice flour noodles that are made daily and sold in markets. To me, the most stunning part about slurping pho in the motherland was the quality of the noodles. They were always tender with a nice body. They were like nothing I had ever had before.</a:t>
            </a:r>
          </a:p>
          <a:p>
            <a:pPr fontAlgn="base"/>
            <a:r>
              <a:rPr lang="en-US" sz="1200" b="0" i="0" kern="1200" dirty="0" smtClean="0">
                <a:solidFill>
                  <a:schemeClr val="tx1"/>
                </a:solidFill>
                <a:effectLst/>
                <a:latin typeface="+mn-lt"/>
                <a:ea typeface="+mn-ea"/>
                <a:cs typeface="+mn-cs"/>
              </a:rPr>
              <a:t>3. But, really, everybody in Vietnam judges the pho by its broth. The herb and vegetables garnishes, which I will get to later, are available everywhere and always exceptionally fresh. The noodles are the bomb, which is also the norm. </a:t>
            </a:r>
          </a:p>
          <a:p>
            <a:r>
              <a:rPr lang="en-US" sz="1200" b="0" i="0" kern="1200" dirty="0" smtClean="0">
                <a:solidFill>
                  <a:schemeClr val="tx1"/>
                </a:solidFill>
                <a:effectLst/>
                <a:latin typeface="+mn-lt"/>
                <a:ea typeface="+mn-ea"/>
                <a:cs typeface="+mn-cs"/>
              </a:rPr>
              <a:t>Sip the broth first (I stress this because it’s important) while you work the noodles with your chopsticks. It’s OK, even preferred, that you stick your face into the bowl while slurping. You get a hit of those aromatics while avoiding a messy splatter. Once the noodles are gone (they usually go first), raise the bowl to your lips with both hands and polish it off. This is not impolite. This is how you finish a bowl of pho </a:t>
            </a:r>
            <a:endParaRPr lang="th-TH" dirty="0"/>
          </a:p>
        </p:txBody>
      </p:sp>
      <p:sp>
        <p:nvSpPr>
          <p:cNvPr id="4" name="Slide Number Placeholder 3"/>
          <p:cNvSpPr>
            <a:spLocks noGrp="1"/>
          </p:cNvSpPr>
          <p:nvPr>
            <p:ph type="sldNum" sz="quarter" idx="10"/>
          </p:nvPr>
        </p:nvSpPr>
        <p:spPr/>
        <p:txBody>
          <a:bodyPr/>
          <a:lstStyle/>
          <a:p>
            <a:fld id="{94F54746-E8E5-4E2C-AF07-B61D0CC40484}" type="slidenum">
              <a:rPr lang="en-US" smtClean="0"/>
              <a:t>9</a:t>
            </a:fld>
            <a:endParaRPr lang="en-US" dirty="0"/>
          </a:p>
        </p:txBody>
      </p:sp>
    </p:spTree>
    <p:extLst>
      <p:ext uri="{BB962C8B-B14F-4D97-AF65-F5344CB8AC3E}">
        <p14:creationId xmlns:p14="http://schemas.microsoft.com/office/powerpoint/2010/main" val="4059805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th-TH" dirty="0" smtClean="0"/>
              <a:t>สวัสดี </a:t>
            </a:r>
            <a:r>
              <a:rPr lang="en-US" baseline="0" dirty="0" smtClean="0"/>
              <a:t> </a:t>
            </a:r>
            <a:r>
              <a:rPr lang="en-US" baseline="0" dirty="0" err="1" smtClean="0"/>
              <a:t>sawatdii</a:t>
            </a:r>
            <a:r>
              <a:rPr lang="en-US" baseline="0" dirty="0" smtClean="0"/>
              <a:t>   (Thai)</a:t>
            </a:r>
            <a:endParaRPr lang="en-US" dirty="0" smtClean="0"/>
          </a:p>
          <a:p>
            <a:pPr marL="0" indent="0">
              <a:buNone/>
            </a:pPr>
            <a:r>
              <a:rPr lang="lo-LA" dirty="0" smtClean="0"/>
              <a:t/>
            </a:r>
            <a:br>
              <a:rPr lang="lo-LA" dirty="0" smtClean="0"/>
            </a:br>
            <a:r>
              <a:rPr lang="lo-LA" dirty="0" smtClean="0"/>
              <a:t>ສະບາຍດີ</a:t>
            </a:r>
            <a:r>
              <a:rPr lang="en-US" dirty="0" smtClean="0"/>
              <a:t> - </a:t>
            </a:r>
            <a:r>
              <a:rPr lang="en-US" dirty="0" err="1" smtClean="0"/>
              <a:t>sabaay</a:t>
            </a:r>
            <a:r>
              <a:rPr lang="en-US" dirty="0" smtClean="0"/>
              <a:t> dii</a:t>
            </a:r>
            <a:r>
              <a:rPr lang="en-US" baseline="0" dirty="0" smtClean="0"/>
              <a:t>  (Laos)</a:t>
            </a:r>
            <a:endParaRPr lang="en-US" dirty="0" smtClean="0"/>
          </a:p>
          <a:p>
            <a:pPr marL="0" lvl="0" indent="0">
              <a:buNone/>
            </a:pPr>
            <a:r>
              <a:rPr lang="vi-VN" altLang="th-TH" dirty="0" smtClean="0">
                <a:solidFill>
                  <a:srgbClr val="212121"/>
                </a:solidFill>
                <a:latin typeface="inherit"/>
              </a:rPr>
              <a:t>xin chào</a:t>
            </a:r>
            <a:r>
              <a:rPr lang="vi-VN" altLang="th-TH" sz="100" dirty="0" smtClean="0"/>
              <a:t> </a:t>
            </a:r>
            <a:r>
              <a:rPr lang="en-US" altLang="th-TH" sz="100" dirty="0" smtClean="0"/>
              <a:t>– sin</a:t>
            </a:r>
            <a:r>
              <a:rPr lang="en-US" altLang="th-TH" sz="100" baseline="0" dirty="0" smtClean="0"/>
              <a:t> </a:t>
            </a:r>
            <a:r>
              <a:rPr lang="en-US" altLang="th-TH" sz="100" baseline="0" dirty="0" err="1" smtClean="0"/>
              <a:t>jao</a:t>
            </a:r>
            <a:r>
              <a:rPr lang="en-US" altLang="th-TH" sz="100" baseline="0" dirty="0" smtClean="0"/>
              <a:t>  - Vietnam</a:t>
            </a:r>
            <a:endParaRPr lang="vi-VN" altLang="th-TH" sz="1400" dirty="0" smtClean="0"/>
          </a:p>
          <a:p>
            <a:r>
              <a:rPr kumimoji="0" lang="th-TH" altLang="th-TH" sz="1200" b="0" i="0" u="none" strike="noStrike" cap="none" normalizeH="0" baseline="0" dirty="0" smtClean="0">
                <a:ln>
                  <a:noFill/>
                </a:ln>
                <a:solidFill>
                  <a:srgbClr val="212121"/>
                </a:solidFill>
                <a:effectLst/>
                <a:latin typeface="inherit"/>
              </a:rPr>
              <a:t>Halo </a:t>
            </a:r>
            <a:r>
              <a:rPr kumimoji="0" lang="en-US" altLang="th-TH" sz="1200" b="0" i="0" u="none" strike="noStrike" cap="none" normalizeH="0" baseline="0" dirty="0" smtClean="0">
                <a:ln>
                  <a:noFill/>
                </a:ln>
                <a:solidFill>
                  <a:srgbClr val="212121"/>
                </a:solidFill>
                <a:effectLst/>
                <a:latin typeface="inherit"/>
              </a:rPr>
              <a:t>– </a:t>
            </a:r>
            <a:r>
              <a:rPr kumimoji="0" lang="en-US" altLang="th-TH" sz="1200" b="0" i="0" u="none" strike="noStrike" cap="none" normalizeH="0" baseline="0" dirty="0" err="1" smtClean="0">
                <a:ln>
                  <a:noFill/>
                </a:ln>
                <a:solidFill>
                  <a:srgbClr val="212121"/>
                </a:solidFill>
                <a:effectLst/>
                <a:latin typeface="inherit"/>
              </a:rPr>
              <a:t>haaalo</a:t>
            </a:r>
            <a:r>
              <a:rPr kumimoji="0" lang="en-US" altLang="th-TH" sz="1200" b="0" i="0" u="none" strike="noStrike" cap="none" normalizeH="0" baseline="0" dirty="0" smtClean="0">
                <a:ln>
                  <a:noFill/>
                </a:ln>
                <a:solidFill>
                  <a:srgbClr val="212121"/>
                </a:solidFill>
                <a:effectLst/>
                <a:latin typeface="inherit"/>
              </a:rPr>
              <a:t> -  </a:t>
            </a:r>
            <a:r>
              <a:rPr kumimoji="0" lang="en-US" altLang="th-TH" sz="1200" b="0" i="0" u="none" strike="noStrike" cap="none" normalizeH="0" baseline="0" dirty="0" smtClean="0">
                <a:ln>
                  <a:noFill/>
                </a:ln>
                <a:solidFill>
                  <a:srgbClr val="212121"/>
                </a:solidFill>
                <a:effectLst/>
                <a:latin typeface="inherit"/>
              </a:rPr>
              <a:t>Indonesian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th-TH" dirty="0" smtClean="0">
                <a:solidFill>
                  <a:srgbClr val="212121"/>
                </a:solidFill>
                <a:latin typeface="inherit"/>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my-MM" altLang="th-TH" dirty="0" smtClean="0">
                <a:solidFill>
                  <a:srgbClr val="212121"/>
                </a:solidFill>
                <a:latin typeface="inherit"/>
                <a:cs typeface="Arial" panose="020B0604020202020204" pitchFamily="34" charset="0"/>
              </a:rPr>
              <a:t>ဟလို</a:t>
            </a:r>
            <a:r>
              <a:rPr lang="en-US" altLang="th-TH" dirty="0" smtClean="0">
                <a:solidFill>
                  <a:srgbClr val="212121"/>
                </a:solidFill>
                <a:latin typeface="inherit"/>
                <a:cs typeface="Arial" panose="020B0604020202020204" pitchFamily="34" charset="0"/>
              </a:rPr>
              <a:t>    Burmese</a:t>
            </a:r>
            <a:endParaRPr lang="en-US" altLang="th-TH" sz="100" dirty="0" smtClean="0"/>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ja-JP" altLang="en-US" sz="1200" dirty="0" smtClean="0"/>
              <a:t>你好</a:t>
            </a:r>
            <a:r>
              <a:rPr lang="en-US" altLang="ja-JP" sz="1200" baseline="0" dirty="0" smtClean="0"/>
              <a:t>  - Chinese – for </a:t>
            </a:r>
            <a:r>
              <a:rPr lang="en-US" altLang="ja-JP" sz="1200" baseline="0" dirty="0" err="1" smtClean="0"/>
              <a:t>singapore</a:t>
            </a:r>
            <a:endParaRPr lang="th-TH" sz="1200" dirty="0" smtClean="0"/>
          </a:p>
        </p:txBody>
      </p:sp>
      <p:sp>
        <p:nvSpPr>
          <p:cNvPr id="4" name="Slide Number Placeholder 3"/>
          <p:cNvSpPr>
            <a:spLocks noGrp="1"/>
          </p:cNvSpPr>
          <p:nvPr>
            <p:ph type="sldNum" sz="quarter" idx="10"/>
          </p:nvPr>
        </p:nvSpPr>
        <p:spPr/>
        <p:txBody>
          <a:bodyPr/>
          <a:lstStyle/>
          <a:p>
            <a:fld id="{94F54746-E8E5-4E2C-AF07-B61D0CC40484}" type="slidenum">
              <a:rPr lang="en-US" smtClean="0"/>
              <a:t>10</a:t>
            </a:fld>
            <a:endParaRPr lang="en-US" dirty="0"/>
          </a:p>
        </p:txBody>
      </p:sp>
    </p:spTree>
    <p:extLst>
      <p:ext uri="{BB962C8B-B14F-4D97-AF65-F5344CB8AC3E}">
        <p14:creationId xmlns:p14="http://schemas.microsoft.com/office/powerpoint/2010/main" val="29651822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11</a:t>
            </a:fld>
            <a:endParaRPr lang="en-US" dirty="0"/>
          </a:p>
        </p:txBody>
      </p:sp>
    </p:spTree>
    <p:extLst>
      <p:ext uri="{BB962C8B-B14F-4D97-AF65-F5344CB8AC3E}">
        <p14:creationId xmlns:p14="http://schemas.microsoft.com/office/powerpoint/2010/main" val="31184862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94F54746-E8E5-4E2C-AF07-B61D0CC40484}" type="slidenum">
              <a:rPr lang="en-US" smtClean="0"/>
              <a:t>12</a:t>
            </a:fld>
            <a:endParaRPr lang="en-US" dirty="0"/>
          </a:p>
        </p:txBody>
      </p:sp>
    </p:spTree>
    <p:extLst>
      <p:ext uri="{BB962C8B-B14F-4D97-AF65-F5344CB8AC3E}">
        <p14:creationId xmlns:p14="http://schemas.microsoft.com/office/powerpoint/2010/main" val="1567254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Top left – Philippines   top right – Indonesia  bottom left – Malaysia</a:t>
            </a:r>
            <a:r>
              <a:rPr lang="en-US" baseline="0" dirty="0" smtClean="0"/>
              <a:t>    bottom right - </a:t>
            </a:r>
            <a:r>
              <a:rPr lang="en-US" baseline="0" dirty="0" err="1" smtClean="0"/>
              <a:t>vietnam</a:t>
            </a:r>
            <a:endParaRPr lang="th-TH" dirty="0"/>
          </a:p>
        </p:txBody>
      </p:sp>
      <p:sp>
        <p:nvSpPr>
          <p:cNvPr id="4" name="Slide Number Placeholder 3"/>
          <p:cNvSpPr>
            <a:spLocks noGrp="1"/>
          </p:cNvSpPr>
          <p:nvPr>
            <p:ph type="sldNum" sz="quarter" idx="10"/>
          </p:nvPr>
        </p:nvSpPr>
        <p:spPr/>
        <p:txBody>
          <a:bodyPr/>
          <a:lstStyle/>
          <a:p>
            <a:fld id="{94F54746-E8E5-4E2C-AF07-B61D0CC40484}" type="slidenum">
              <a:rPr lang="en-US" smtClean="0"/>
              <a:t>13</a:t>
            </a:fld>
            <a:endParaRPr lang="en-US" dirty="0"/>
          </a:p>
        </p:txBody>
      </p:sp>
    </p:spTree>
    <p:extLst>
      <p:ext uri="{BB962C8B-B14F-4D97-AF65-F5344CB8AC3E}">
        <p14:creationId xmlns:p14="http://schemas.microsoft.com/office/powerpoint/2010/main" val="20961146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Philippines – half of subjects especially</a:t>
            </a:r>
            <a:r>
              <a:rPr lang="en-US" baseline="0" dirty="0" smtClean="0"/>
              <a:t> </a:t>
            </a:r>
            <a:r>
              <a:rPr lang="en-US" dirty="0" smtClean="0"/>
              <a:t>science</a:t>
            </a:r>
            <a:r>
              <a:rPr lang="en-US" baseline="0" dirty="0" smtClean="0"/>
              <a:t> and math</a:t>
            </a:r>
            <a:endParaRPr lang="en-US" dirty="0" smtClean="0"/>
          </a:p>
          <a:p>
            <a:r>
              <a:rPr lang="en-US" dirty="0" smtClean="0"/>
              <a:t>Malaysia – was science</a:t>
            </a:r>
            <a:r>
              <a:rPr lang="en-US" baseline="0" dirty="0" smtClean="0"/>
              <a:t> and math until 2012 – phased out and going back to </a:t>
            </a:r>
            <a:r>
              <a:rPr lang="en-US" baseline="0" dirty="0" err="1" smtClean="0"/>
              <a:t>malay</a:t>
            </a:r>
            <a:endParaRPr lang="en-US" baseline="0" dirty="0" smtClean="0"/>
          </a:p>
          <a:p>
            <a:r>
              <a:rPr lang="en-US" baseline="0" dirty="0" smtClean="0"/>
              <a:t>Brunei – most subjects after elementary grade 3</a:t>
            </a:r>
            <a:endParaRPr lang="en-US" dirty="0" smtClean="0"/>
          </a:p>
          <a:p>
            <a:r>
              <a:rPr lang="en-US" dirty="0" smtClean="0"/>
              <a:t>Singapore – all subjects</a:t>
            </a:r>
          </a:p>
          <a:p>
            <a:endParaRPr lang="en-US" dirty="0" smtClean="0"/>
          </a:p>
          <a:p>
            <a:r>
              <a:rPr lang="en-US" dirty="0" smtClean="0"/>
              <a:t>In many countries,</a:t>
            </a:r>
            <a:r>
              <a:rPr lang="en-US" baseline="0" dirty="0" smtClean="0"/>
              <a:t> local language is used for k-3</a:t>
            </a:r>
          </a:p>
          <a:p>
            <a:endParaRPr lang="en-US" baseline="0" dirty="0" smtClean="0"/>
          </a:p>
          <a:p>
            <a:r>
              <a:rPr lang="en-US" baseline="0" dirty="0" smtClean="0"/>
              <a:t>Germans in southeast </a:t>
            </a:r>
            <a:r>
              <a:rPr lang="en-US" baseline="0" dirty="0" err="1" smtClean="0"/>
              <a:t>asia</a:t>
            </a:r>
            <a:r>
              <a:rPr lang="en-US" baseline="0" dirty="0" smtClean="0"/>
              <a:t>? – very few.  Most maybe Philippines with 6,400</a:t>
            </a:r>
            <a:endParaRPr lang="th-TH" dirty="0"/>
          </a:p>
        </p:txBody>
      </p:sp>
      <p:sp>
        <p:nvSpPr>
          <p:cNvPr id="4" name="Slide Number Placeholder 3"/>
          <p:cNvSpPr>
            <a:spLocks noGrp="1"/>
          </p:cNvSpPr>
          <p:nvPr>
            <p:ph type="sldNum" sz="quarter" idx="10"/>
          </p:nvPr>
        </p:nvSpPr>
        <p:spPr/>
        <p:txBody>
          <a:bodyPr/>
          <a:lstStyle/>
          <a:p>
            <a:fld id="{94F54746-E8E5-4E2C-AF07-B61D0CC40484}" type="slidenum">
              <a:rPr lang="en-US" smtClean="0"/>
              <a:t>14</a:t>
            </a:fld>
            <a:endParaRPr lang="en-US" dirty="0"/>
          </a:p>
        </p:txBody>
      </p:sp>
    </p:spTree>
    <p:extLst>
      <p:ext uri="{BB962C8B-B14F-4D97-AF65-F5344CB8AC3E}">
        <p14:creationId xmlns:p14="http://schemas.microsoft.com/office/powerpoint/2010/main" val="29477664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15</a:t>
            </a:fld>
            <a:endParaRPr lang="en-US" dirty="0"/>
          </a:p>
        </p:txBody>
      </p:sp>
    </p:spTree>
    <p:extLst>
      <p:ext uri="{BB962C8B-B14F-4D97-AF65-F5344CB8AC3E}">
        <p14:creationId xmlns:p14="http://schemas.microsoft.com/office/powerpoint/2010/main" val="12796470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16</a:t>
            </a:fld>
            <a:endParaRPr lang="en-US" dirty="0"/>
          </a:p>
        </p:txBody>
      </p:sp>
    </p:spTree>
    <p:extLst>
      <p:ext uri="{BB962C8B-B14F-4D97-AF65-F5344CB8AC3E}">
        <p14:creationId xmlns:p14="http://schemas.microsoft.com/office/powerpoint/2010/main" val="2667514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94F54746-E8E5-4E2C-AF07-B61D0CC40484}" type="slidenum">
              <a:rPr lang="en-US" smtClean="0"/>
              <a:t>17</a:t>
            </a:fld>
            <a:endParaRPr lang="en-US" dirty="0"/>
          </a:p>
        </p:txBody>
      </p:sp>
    </p:spTree>
    <p:extLst>
      <p:ext uri="{BB962C8B-B14F-4D97-AF65-F5344CB8AC3E}">
        <p14:creationId xmlns:p14="http://schemas.microsoft.com/office/powerpoint/2010/main" val="1636048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7/25/2016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7/25/2016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8" Type="http://schemas.openxmlformats.org/officeDocument/2006/relationships/audio" Target="../media/media4.mp3"/><Relationship Id="rId13" Type="http://schemas.microsoft.com/office/2007/relationships/media" Target="../media/media7.mp3"/><Relationship Id="rId18" Type="http://schemas.openxmlformats.org/officeDocument/2006/relationships/notesSlide" Target="../notesSlides/notesSlide10.xml"/><Relationship Id="rId3" Type="http://schemas.microsoft.com/office/2007/relationships/media" Target="../media/media2.mp3"/><Relationship Id="rId21" Type="http://schemas.openxmlformats.org/officeDocument/2006/relationships/image" Target="../media/image21.png"/><Relationship Id="rId7" Type="http://schemas.microsoft.com/office/2007/relationships/media" Target="../media/media4.mp3"/><Relationship Id="rId12" Type="http://schemas.openxmlformats.org/officeDocument/2006/relationships/audio" Target="../media/media6.mp3"/><Relationship Id="rId17" Type="http://schemas.openxmlformats.org/officeDocument/2006/relationships/slideLayout" Target="../slideLayouts/slideLayout2.xml"/><Relationship Id="rId2" Type="http://schemas.openxmlformats.org/officeDocument/2006/relationships/audio" Target="../media/media1.mp3"/><Relationship Id="rId16" Type="http://schemas.openxmlformats.org/officeDocument/2006/relationships/audio" Target="../media/media8.mp3"/><Relationship Id="rId20" Type="http://schemas.openxmlformats.org/officeDocument/2006/relationships/image" Target="../media/image20.png"/><Relationship Id="rId1" Type="http://schemas.microsoft.com/office/2007/relationships/media" Target="../media/media1.mp3"/><Relationship Id="rId6" Type="http://schemas.openxmlformats.org/officeDocument/2006/relationships/audio" Target="../media/media3.mp3"/><Relationship Id="rId11" Type="http://schemas.microsoft.com/office/2007/relationships/media" Target="../media/media6.mp3"/><Relationship Id="rId5" Type="http://schemas.microsoft.com/office/2007/relationships/media" Target="../media/media3.mp3"/><Relationship Id="rId15" Type="http://schemas.microsoft.com/office/2007/relationships/media" Target="../media/media8.mp3"/><Relationship Id="rId10" Type="http://schemas.openxmlformats.org/officeDocument/2006/relationships/audio" Target="../media/media5.mp3"/><Relationship Id="rId19" Type="http://schemas.openxmlformats.org/officeDocument/2006/relationships/image" Target="../media/image19.png"/><Relationship Id="rId4" Type="http://schemas.openxmlformats.org/officeDocument/2006/relationships/audio" Target="../media/media2.mp3"/><Relationship Id="rId9" Type="http://schemas.microsoft.com/office/2007/relationships/media" Target="../media/media5.mp3"/><Relationship Id="rId14" Type="http://schemas.openxmlformats.org/officeDocument/2006/relationships/audio" Target="../media/media7.mp3"/></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10" Type="http://schemas.openxmlformats.org/officeDocument/2006/relationships/image" Target="../media/image34.jpeg"/><Relationship Id="rId4" Type="http://schemas.openxmlformats.org/officeDocument/2006/relationships/image" Target="../media/image28.jpeg"/><Relationship Id="rId9"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0000" y="5442995"/>
            <a:ext cx="8229600" cy="1143000"/>
          </a:xfrm>
        </p:spPr>
        <p:txBody>
          <a:bodyPr>
            <a:normAutofit fontScale="90000"/>
          </a:bodyPr>
          <a:lstStyle/>
          <a:p>
            <a:r>
              <a:rPr lang="en-US" sz="2000" dirty="0" smtClean="0"/>
              <a:t>Indonesia				Malaysia</a:t>
            </a:r>
            <a:br>
              <a:rPr lang="en-US" sz="2000" dirty="0" smtClean="0"/>
            </a:br>
            <a:r>
              <a:rPr lang="en-US" sz="2000" dirty="0" smtClean="0"/>
              <a:t>Philippines						Myanmar</a:t>
            </a:r>
            <a:br>
              <a:rPr lang="en-US" sz="2000" dirty="0" smtClean="0"/>
            </a:br>
            <a:r>
              <a:rPr lang="en-US" sz="2000" dirty="0" smtClean="0"/>
              <a:t>Thailand		Singapore</a:t>
            </a:r>
            <a:br>
              <a:rPr lang="en-US" sz="2000" dirty="0" smtClean="0"/>
            </a:br>
            <a:r>
              <a:rPr lang="en-US" sz="2000" dirty="0" smtClean="0"/>
              <a:t>Laos							Brunei</a:t>
            </a:r>
            <a:br>
              <a:rPr lang="en-US" sz="2000" dirty="0" smtClean="0"/>
            </a:br>
            <a:r>
              <a:rPr lang="en-US" sz="2000" dirty="0" smtClean="0"/>
              <a:t>Cambodia			Vietnam</a:t>
            </a:r>
            <a:endParaRPr lang="th-TH" sz="2000" dirty="0"/>
          </a:p>
        </p:txBody>
      </p:sp>
      <p:pic>
        <p:nvPicPr>
          <p:cNvPr id="2050" name="Picture 2" descr="http://currency7.com/sites/all/themes/bluemasters/images/flags/flag-m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1244100"/>
            <a:ext cx="16200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currency7.com/sites/all/themes/bluemasters/images/flags/flag-i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00" y="1244100"/>
            <a:ext cx="1619999" cy="1080000"/>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054" name="Picture 6" descr="http://currency7.com/sites/all/themes/bluemasters/images/flags/flag-my.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000" y="2667000"/>
            <a:ext cx="2160000" cy="1080000"/>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056" name="Picture 8" descr="http://currency7.com/sites/all/themes/bluemasters/images/flags/flag-kh.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0000" y="4035335"/>
            <a:ext cx="1689119"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currency7.com/sites/all/themes/bluemasters/images/flags/flag-la.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66801" y="1244100"/>
            <a:ext cx="1619999"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http://currency7.com/sites/all/themes/bluemasters/images/flags/flag-ph.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54401" y="1244100"/>
            <a:ext cx="2160000"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currency7.com/sites/all/themes/bluemasters/images/flags/flag-sg.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05785" y="2660469"/>
            <a:ext cx="1619999" cy="1080000"/>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064" name="Picture 16" descr="http://currency7.com/sites/all/themes/bluemasters/images/flags/flag-th.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34402" y="2660469"/>
            <a:ext cx="1619999"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http://currency7.com/sites/all/themes/bluemasters/images/flags/flag-vn.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58803" y="2667000"/>
            <a:ext cx="1619999" cy="1080000"/>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http://currency7.com/sites/all/themes/bluemasters/images/flags/flag-bn.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01114" y="4068129"/>
            <a:ext cx="2160000" cy="10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8836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endParaRPr lang="th-TH"/>
          </a:p>
        </p:txBody>
      </p:sp>
      <p:pic>
        <p:nvPicPr>
          <p:cNvPr id="3074" name="Picture 2" descr="https://t2.ftcdn.net/jpg/00/68/76/77/500_F_68767738_GcHnetghG6YZm3qMMruEIN49T5dwLU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381000"/>
            <a:ext cx="4762500" cy="47625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allpicts.in/download/2872/all_country_flags_with_names_ASEAN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57" y="0"/>
            <a:ext cx="9120000" cy="6840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currency7.com/sites/all/themes/bluemasters/images/flags/flag-mm.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3400" y="1118872"/>
            <a:ext cx="856800" cy="57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3214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aigonnoodles.townsquareinteractive.com/files/2011/09/pho_2000__1231618472_1216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0"/>
            <a:ext cx="6629400" cy="6885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138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descr="http://drinks.seriouseats.com/images/2011/11/20111103padtha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72793" cy="6887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7223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http://www.ourglobaltrek.com/wp-content/uploads/2014/12/fish-amo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6494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s://theresilientchef.files.wordpress.com/2012/03/nasigore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6061" y="0"/>
            <a:ext cx="9550401" cy="7162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89947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descr="Mohinga Myanmar Foo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33400"/>
            <a:ext cx="9182158" cy="586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9382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www.ourglobaltrek.com/wp-content/uploads/2014/12/fish-amo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240000" cy="2160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aigonnoodles.townsquareinteractive.com/files/2011/09/pho_2000__1231618472_121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0"/>
            <a:ext cx="2286000" cy="23741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theresilientchef.files.wordpress.com/2012/03/nasigoren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29400" y="4071821"/>
            <a:ext cx="2554939" cy="191620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ohinga Myanmar Foo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4155209"/>
            <a:ext cx="2917982" cy="186459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drinks.seriouseats.com/images/2011/11/20111103padthai.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16761" y="2001739"/>
            <a:ext cx="2796279" cy="2099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4477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0" y="0"/>
            <a:ext cx="3240000" cy="2676374"/>
            <a:chOff x="0" y="0"/>
            <a:chExt cx="3240000" cy="2676374"/>
          </a:xfrm>
        </p:grpSpPr>
        <p:pic>
          <p:nvPicPr>
            <p:cNvPr id="1030" name="Picture 6" descr="http://www.ourglobaltrek.com/wp-content/uploads/2014/12/fish-amo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240000" cy="216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38200" y="2030043"/>
              <a:ext cx="2133600" cy="646331"/>
            </a:xfrm>
            <a:prstGeom prst="rect">
              <a:avLst/>
            </a:prstGeom>
            <a:noFill/>
          </p:spPr>
          <p:txBody>
            <a:bodyPr wrap="square" rtlCol="0">
              <a:spAutoFit/>
            </a:bodyPr>
            <a:lstStyle/>
            <a:p>
              <a:r>
                <a:rPr lang="en-US" sz="3600" dirty="0" smtClean="0">
                  <a:solidFill>
                    <a:srgbClr val="FF0000"/>
                  </a:solidFill>
                </a:rPr>
                <a:t>Amok</a:t>
              </a:r>
              <a:endParaRPr lang="th-TH" sz="3600" dirty="0">
                <a:solidFill>
                  <a:srgbClr val="FF0000"/>
                </a:solidFill>
              </a:endParaRPr>
            </a:p>
          </p:txBody>
        </p:sp>
      </p:grpSp>
      <p:grpSp>
        <p:nvGrpSpPr>
          <p:cNvPr id="6" name="Group 5"/>
          <p:cNvGrpSpPr/>
          <p:nvPr/>
        </p:nvGrpSpPr>
        <p:grpSpPr>
          <a:xfrm>
            <a:off x="6858001" y="0"/>
            <a:ext cx="2285999" cy="2971800"/>
            <a:chOff x="7086600" y="0"/>
            <a:chExt cx="2057400" cy="2676373"/>
          </a:xfrm>
        </p:grpSpPr>
        <p:pic>
          <p:nvPicPr>
            <p:cNvPr id="1026" name="Picture 2" descr="http://saigonnoodles.townsquareinteractive.com/files/2011/09/pho_2000__1231618472_121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6600" y="0"/>
              <a:ext cx="2057400" cy="213676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315200" y="2030042"/>
              <a:ext cx="1752600" cy="646331"/>
            </a:xfrm>
            <a:prstGeom prst="rect">
              <a:avLst/>
            </a:prstGeom>
            <a:noFill/>
          </p:spPr>
          <p:txBody>
            <a:bodyPr wrap="square" rtlCol="0">
              <a:spAutoFit/>
            </a:bodyPr>
            <a:lstStyle/>
            <a:p>
              <a:r>
                <a:rPr lang="en-US" sz="3600" dirty="0" smtClean="0">
                  <a:solidFill>
                    <a:srgbClr val="FF0000"/>
                  </a:solidFill>
                </a:rPr>
                <a:t>Pho</a:t>
              </a:r>
              <a:endParaRPr lang="th-TH" sz="3600" dirty="0">
                <a:solidFill>
                  <a:srgbClr val="FF0000"/>
                </a:solidFill>
              </a:endParaRPr>
            </a:p>
          </p:txBody>
        </p:sp>
      </p:grpSp>
      <p:grpSp>
        <p:nvGrpSpPr>
          <p:cNvPr id="5" name="Group 4"/>
          <p:cNvGrpSpPr/>
          <p:nvPr/>
        </p:nvGrpSpPr>
        <p:grpSpPr>
          <a:xfrm>
            <a:off x="6629400" y="4071821"/>
            <a:ext cx="2631139" cy="2438780"/>
            <a:chOff x="6589061" y="2590800"/>
            <a:chExt cx="2631139" cy="2438780"/>
          </a:xfrm>
        </p:grpSpPr>
        <p:pic>
          <p:nvPicPr>
            <p:cNvPr id="1028" name="Picture 4" descr="https://theresilientchef.files.wordpress.com/2012/03/nasigoren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89061" y="2590800"/>
              <a:ext cx="2554939" cy="191620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6589061" y="4383249"/>
              <a:ext cx="2631139" cy="646331"/>
            </a:xfrm>
            <a:prstGeom prst="rect">
              <a:avLst/>
            </a:prstGeom>
            <a:noFill/>
          </p:spPr>
          <p:txBody>
            <a:bodyPr wrap="square" rtlCol="0">
              <a:spAutoFit/>
            </a:bodyPr>
            <a:lstStyle/>
            <a:p>
              <a:r>
                <a:rPr lang="en-US" sz="3600" dirty="0" err="1" smtClean="0">
                  <a:solidFill>
                    <a:srgbClr val="FF0000"/>
                  </a:solidFill>
                </a:rPr>
                <a:t>Nasi</a:t>
              </a:r>
              <a:r>
                <a:rPr lang="en-US" sz="3600" dirty="0" smtClean="0">
                  <a:solidFill>
                    <a:srgbClr val="FF0000"/>
                  </a:solidFill>
                </a:rPr>
                <a:t> </a:t>
              </a:r>
              <a:r>
                <a:rPr lang="en-US" sz="3600" dirty="0" err="1">
                  <a:solidFill>
                    <a:srgbClr val="FF0000"/>
                  </a:solidFill>
                </a:rPr>
                <a:t>G</a:t>
              </a:r>
              <a:r>
                <a:rPr lang="en-US" sz="3600" dirty="0" err="1" smtClean="0">
                  <a:solidFill>
                    <a:srgbClr val="FF0000"/>
                  </a:solidFill>
                </a:rPr>
                <a:t>oreng</a:t>
              </a:r>
              <a:endParaRPr lang="th-TH" sz="3600" dirty="0">
                <a:solidFill>
                  <a:srgbClr val="FF0000"/>
                </a:solidFill>
              </a:endParaRPr>
            </a:p>
          </p:txBody>
        </p:sp>
      </p:grpSp>
      <p:grpSp>
        <p:nvGrpSpPr>
          <p:cNvPr id="10" name="Group 9"/>
          <p:cNvGrpSpPr/>
          <p:nvPr/>
        </p:nvGrpSpPr>
        <p:grpSpPr>
          <a:xfrm>
            <a:off x="0" y="4155209"/>
            <a:ext cx="2917982" cy="2491328"/>
            <a:chOff x="0" y="4155209"/>
            <a:chExt cx="2917982" cy="2491328"/>
          </a:xfrm>
        </p:grpSpPr>
        <p:pic>
          <p:nvPicPr>
            <p:cNvPr id="1032" name="Picture 8" descr="Mohinga Myanmar Foo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4155209"/>
              <a:ext cx="2917982" cy="186459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28600" y="6000206"/>
              <a:ext cx="2133600" cy="646331"/>
            </a:xfrm>
            <a:prstGeom prst="rect">
              <a:avLst/>
            </a:prstGeom>
            <a:noFill/>
          </p:spPr>
          <p:txBody>
            <a:bodyPr wrap="square" rtlCol="0">
              <a:spAutoFit/>
            </a:bodyPr>
            <a:lstStyle/>
            <a:p>
              <a:r>
                <a:rPr lang="en-US" sz="3600" dirty="0" err="1" smtClean="0">
                  <a:solidFill>
                    <a:srgbClr val="FF0000"/>
                  </a:solidFill>
                </a:rPr>
                <a:t>Mohinga</a:t>
              </a:r>
              <a:endParaRPr lang="th-TH" sz="3600" dirty="0">
                <a:solidFill>
                  <a:srgbClr val="FF0000"/>
                </a:solidFill>
              </a:endParaRPr>
            </a:p>
          </p:txBody>
        </p:sp>
      </p:grpSp>
      <p:grpSp>
        <p:nvGrpSpPr>
          <p:cNvPr id="12" name="Group 11"/>
          <p:cNvGrpSpPr/>
          <p:nvPr/>
        </p:nvGrpSpPr>
        <p:grpSpPr>
          <a:xfrm>
            <a:off x="3516761" y="2001739"/>
            <a:ext cx="2796279" cy="2665486"/>
            <a:chOff x="3718821" y="2030042"/>
            <a:chExt cx="2796279" cy="2665486"/>
          </a:xfrm>
        </p:grpSpPr>
        <p:pic>
          <p:nvPicPr>
            <p:cNvPr id="1034" name="Picture 10" descr="http://drinks.seriouseats.com/images/2011/11/20111103padthai.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8821" y="2030042"/>
              <a:ext cx="2796279" cy="2099502"/>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4171344" y="4049197"/>
              <a:ext cx="2133600" cy="646331"/>
            </a:xfrm>
            <a:prstGeom prst="rect">
              <a:avLst/>
            </a:prstGeom>
            <a:noFill/>
          </p:spPr>
          <p:txBody>
            <a:bodyPr wrap="square" rtlCol="0">
              <a:spAutoFit/>
            </a:bodyPr>
            <a:lstStyle/>
            <a:p>
              <a:r>
                <a:rPr lang="en-US" sz="3600" dirty="0" smtClean="0">
                  <a:solidFill>
                    <a:srgbClr val="FF0000"/>
                  </a:solidFill>
                </a:rPr>
                <a:t>Pad Thai</a:t>
              </a:r>
              <a:endParaRPr lang="th-TH" sz="3600" dirty="0">
                <a:solidFill>
                  <a:srgbClr val="FF0000"/>
                </a:solidFill>
              </a:endParaRPr>
            </a:p>
          </p:txBody>
        </p:sp>
      </p:grpSp>
    </p:spTree>
    <p:extLst>
      <p:ext uri="{BB962C8B-B14F-4D97-AF65-F5344CB8AC3E}">
        <p14:creationId xmlns:p14="http://schemas.microsoft.com/office/powerpoint/2010/main" val="23756340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2" name="Picture 8" descr="http://www.clipartkid.com/images/42/angry-red-smiley-face-clipart-best-bzxbfP-clipart.pn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4305600" y="6320847"/>
            <a:ext cx="532800" cy="5328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https://upload.wikimedia.org/wikipedia/commons/thumb/8/85/Smiley.svg/2000px-Smiley.svg.pn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8638608" y="635508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dirty="0" smtClean="0"/>
              <a:t>What language is </a:t>
            </a:r>
            <a:r>
              <a:rPr lang="en-US" dirty="0" smtClean="0"/>
              <a:t>each written </a:t>
            </a:r>
            <a:r>
              <a:rPr lang="en-US" dirty="0" smtClean="0"/>
              <a:t>in?</a:t>
            </a:r>
            <a:endParaRPr lang="th-TH" dirty="0"/>
          </a:p>
        </p:txBody>
      </p:sp>
      <p:sp>
        <p:nvSpPr>
          <p:cNvPr id="3" name="Content Placeholder 2"/>
          <p:cNvSpPr>
            <a:spLocks noGrp="1"/>
          </p:cNvSpPr>
          <p:nvPr>
            <p:ph idx="1"/>
          </p:nvPr>
        </p:nvSpPr>
        <p:spPr>
          <a:xfrm>
            <a:off x="457200" y="1600200"/>
            <a:ext cx="2133600" cy="4525963"/>
          </a:xfrm>
        </p:spPr>
        <p:txBody>
          <a:bodyPr/>
          <a:lstStyle/>
          <a:p>
            <a:pPr marL="0" indent="0">
              <a:buNone/>
            </a:pPr>
            <a:r>
              <a:rPr lang="th-TH" dirty="0"/>
              <a:t/>
            </a:r>
            <a:br>
              <a:rPr lang="th-TH" dirty="0"/>
            </a:br>
            <a:r>
              <a:rPr lang="th-TH" dirty="0" smtClean="0"/>
              <a:t>สวัสดี</a:t>
            </a:r>
          </a:p>
          <a:p>
            <a:pPr marL="0" indent="0">
              <a:buNone/>
            </a:pPr>
            <a:endParaRPr lang="th-TH" altLang="ja-JP" sz="2400" dirty="0" smtClean="0"/>
          </a:p>
          <a:p>
            <a:pPr marL="0" indent="0">
              <a:buNone/>
            </a:pPr>
            <a:r>
              <a:rPr lang="ja-JP" altLang="en-US" sz="2400" dirty="0" smtClean="0"/>
              <a:t>你</a:t>
            </a:r>
            <a:r>
              <a:rPr lang="ja-JP" altLang="en-US" sz="2400" dirty="0"/>
              <a:t>好</a:t>
            </a:r>
            <a:endParaRPr lang="th-TH" sz="2400" dirty="0" smtClean="0"/>
          </a:p>
          <a:p>
            <a:pPr marL="0" lvl="0" indent="0" eaLnBrk="0" fontAlgn="base" hangingPunct="0">
              <a:spcBef>
                <a:spcPct val="0"/>
              </a:spcBef>
              <a:spcAft>
                <a:spcPct val="0"/>
              </a:spcAft>
              <a:buNone/>
            </a:pPr>
            <a:endParaRPr lang="th-TH" altLang="th-TH" sz="500" dirty="0">
              <a:solidFill>
                <a:srgbClr val="212121"/>
              </a:solidFill>
              <a:latin typeface="inherit"/>
            </a:endParaRPr>
          </a:p>
          <a:p>
            <a:pPr marL="0" indent="0" eaLnBrk="0" fontAlgn="base" hangingPunct="0">
              <a:spcBef>
                <a:spcPct val="0"/>
              </a:spcBef>
              <a:spcAft>
                <a:spcPct val="0"/>
              </a:spcAft>
              <a:buNone/>
            </a:pPr>
            <a:endParaRPr lang="th-TH" altLang="ja-JP" sz="800" dirty="0"/>
          </a:p>
          <a:p>
            <a:pPr marL="0" lvl="0" indent="0" eaLnBrk="0" fontAlgn="base" hangingPunct="0">
              <a:spcBef>
                <a:spcPct val="0"/>
              </a:spcBef>
              <a:spcAft>
                <a:spcPct val="0"/>
              </a:spcAft>
              <a:buNone/>
            </a:pPr>
            <a:endParaRPr lang="en-US" altLang="th-TH" sz="500" dirty="0"/>
          </a:p>
          <a:p>
            <a:pPr marL="0" indent="0">
              <a:buNone/>
            </a:pPr>
            <a:r>
              <a:rPr lang="lo-LA" sz="2800" dirty="0" smtClean="0"/>
              <a:t>ສະບາຍດີ</a:t>
            </a:r>
            <a:endParaRPr lang="en-US" sz="2800" dirty="0" smtClean="0"/>
          </a:p>
        </p:txBody>
      </p:sp>
      <p:sp>
        <p:nvSpPr>
          <p:cNvPr id="7" name="Rectangle 3"/>
          <p:cNvSpPr>
            <a:spLocks noChangeArrowheads="1"/>
          </p:cNvSpPr>
          <p:nvPr/>
        </p:nvSpPr>
        <p:spPr bwMode="auto">
          <a:xfrm>
            <a:off x="0" y="182433"/>
            <a:ext cx="14428" cy="9233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th-TH" altLang="th-TH" sz="600" b="0" i="0" u="none" strike="noStrike" cap="none" normalizeH="0" baseline="0" dirty="0" smtClean="0">
                <a:ln>
                  <a:noFill/>
                </a:ln>
                <a:solidFill>
                  <a:schemeClr val="tx1"/>
                </a:solidFill>
                <a:effectLst/>
              </a:rPr>
              <a:t> </a:t>
            </a:r>
            <a:endParaRPr kumimoji="0" lang="th-TH" altLang="th-TH" sz="2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2"/>
          <p:cNvSpPr>
            <a:spLocks noChangeArrowheads="1"/>
          </p:cNvSpPr>
          <p:nvPr/>
        </p:nvSpPr>
        <p:spPr bwMode="auto">
          <a:xfrm>
            <a:off x="152400" y="165556"/>
            <a:ext cx="65" cy="4308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sz="2800">
                <a:solidFill>
                  <a:schemeClr val="tx1"/>
                </a:solidFill>
                <a:latin typeface="Arial" panose="020B0604020202020204" pitchFamily="34" charset="0"/>
              </a:defRPr>
            </a:lvl1pPr>
            <a:lvl2pPr eaLnBrk="0" fontAlgn="base" hangingPunct="0">
              <a:spcBef>
                <a:spcPct val="0"/>
              </a:spcBef>
              <a:spcAft>
                <a:spcPct val="0"/>
              </a:spcAft>
              <a:defRPr sz="2800">
                <a:solidFill>
                  <a:schemeClr val="tx1"/>
                </a:solidFill>
                <a:latin typeface="Arial" panose="020B0604020202020204" pitchFamily="34" charset="0"/>
              </a:defRPr>
            </a:lvl2pPr>
            <a:lvl3pPr eaLnBrk="0" fontAlgn="base" hangingPunct="0">
              <a:spcBef>
                <a:spcPct val="0"/>
              </a:spcBef>
              <a:spcAft>
                <a:spcPct val="0"/>
              </a:spcAft>
              <a:defRPr sz="2800">
                <a:solidFill>
                  <a:schemeClr val="tx1"/>
                </a:solidFill>
                <a:latin typeface="Arial" panose="020B0604020202020204" pitchFamily="34" charset="0"/>
              </a:defRPr>
            </a:lvl3pPr>
            <a:lvl4pPr eaLnBrk="0" fontAlgn="base" hangingPunct="0">
              <a:spcBef>
                <a:spcPct val="0"/>
              </a:spcBef>
              <a:spcAft>
                <a:spcPct val="0"/>
              </a:spcAft>
              <a:defRPr sz="2800">
                <a:solidFill>
                  <a:schemeClr val="tx1"/>
                </a:solidFill>
                <a:latin typeface="Arial" panose="020B0604020202020204" pitchFamily="34" charset="0"/>
              </a:defRPr>
            </a:lvl4pPr>
            <a:lvl5pPr eaLnBrk="0" fontAlgn="base" hangingPunct="0">
              <a:spcBef>
                <a:spcPct val="0"/>
              </a:spcBef>
              <a:spcAft>
                <a:spcPct val="0"/>
              </a:spcAft>
              <a:defRPr sz="2800">
                <a:solidFill>
                  <a:schemeClr val="tx1"/>
                </a:solidFill>
                <a:latin typeface="Arial" panose="020B0604020202020204" pitchFamily="34" charset="0"/>
              </a:defRPr>
            </a:lvl5pPr>
            <a:lvl6pPr eaLnBrk="0" fontAlgn="base" hangingPunct="0">
              <a:spcBef>
                <a:spcPct val="0"/>
              </a:spcBef>
              <a:spcAft>
                <a:spcPct val="0"/>
              </a:spcAft>
              <a:defRPr sz="2800">
                <a:solidFill>
                  <a:schemeClr val="tx1"/>
                </a:solidFill>
                <a:latin typeface="Arial" panose="020B0604020202020204" pitchFamily="34" charset="0"/>
              </a:defRPr>
            </a:lvl6pPr>
            <a:lvl7pPr eaLnBrk="0" fontAlgn="base" hangingPunct="0">
              <a:spcBef>
                <a:spcPct val="0"/>
              </a:spcBef>
              <a:spcAft>
                <a:spcPct val="0"/>
              </a:spcAft>
              <a:defRPr sz="2800">
                <a:solidFill>
                  <a:schemeClr val="tx1"/>
                </a:solidFill>
                <a:latin typeface="Arial" panose="020B0604020202020204" pitchFamily="34" charset="0"/>
              </a:defRPr>
            </a:lvl7pPr>
            <a:lvl8pPr eaLnBrk="0" fontAlgn="base" hangingPunct="0">
              <a:spcBef>
                <a:spcPct val="0"/>
              </a:spcBef>
              <a:spcAft>
                <a:spcPct val="0"/>
              </a:spcAft>
              <a:defRPr sz="2800">
                <a:solidFill>
                  <a:schemeClr val="tx1"/>
                </a:solidFill>
                <a:latin typeface="Arial" panose="020B0604020202020204" pitchFamily="34" charset="0"/>
              </a:defRPr>
            </a:lvl8pPr>
            <a:lvl9pPr eaLnBrk="0" fontAlgn="base" hangingPunct="0">
              <a:spcBef>
                <a:spcPct val="0"/>
              </a:spcBef>
              <a:spcAft>
                <a:spcPct val="0"/>
              </a:spcAft>
              <a:defRPr sz="2800">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th-TH" sz="2800" b="0" i="0" u="none" strike="noStrike" cap="none" normalizeH="0" baseline="0" dirty="0" smtClean="0">
              <a:ln>
                <a:noFill/>
              </a:ln>
              <a:solidFill>
                <a:schemeClr val="tx1"/>
              </a:solidFill>
              <a:effectLst/>
              <a:latin typeface="Arial" panose="020B0604020202020204" pitchFamily="34" charset="0"/>
            </a:endParaRPr>
          </a:p>
        </p:txBody>
      </p:sp>
      <p:sp>
        <p:nvSpPr>
          <p:cNvPr id="8" name="Content Placeholder 2"/>
          <p:cNvSpPr txBox="1">
            <a:spLocks/>
          </p:cNvSpPr>
          <p:nvPr/>
        </p:nvSpPr>
        <p:spPr>
          <a:xfrm>
            <a:off x="5725886" y="1417638"/>
            <a:ext cx="2133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th-TH" dirty="0" smtClean="0"/>
              <a:t/>
            </a:r>
            <a:br>
              <a:rPr lang="th-TH" dirty="0" smtClean="0"/>
            </a:br>
            <a:r>
              <a:rPr lang="my-MM" altLang="th-TH" dirty="0" smtClean="0">
                <a:solidFill>
                  <a:srgbClr val="212121"/>
                </a:solidFill>
                <a:latin typeface="inherit"/>
                <a:cs typeface="Arial" panose="020B0604020202020204" pitchFamily="34" charset="0"/>
              </a:rPr>
              <a:t>ဟလို</a:t>
            </a:r>
            <a:endParaRPr lang="en-US" altLang="th-TH" sz="500" dirty="0" smtClean="0"/>
          </a:p>
          <a:p>
            <a:pPr marL="0" indent="0">
              <a:buFont typeface="Arial" pitchFamily="34" charset="0"/>
              <a:buNone/>
            </a:pPr>
            <a:r>
              <a:rPr lang="th-TH" altLang="th-TH" sz="4400" dirty="0" smtClean="0">
                <a:solidFill>
                  <a:srgbClr val="212121"/>
                </a:solidFill>
                <a:latin typeface="inherit"/>
              </a:rPr>
              <a:t>Halo</a:t>
            </a:r>
          </a:p>
          <a:p>
            <a:pPr marL="0" indent="0">
              <a:buNone/>
            </a:pPr>
            <a:r>
              <a:rPr lang="vi-VN" altLang="th-TH" sz="4400" dirty="0">
                <a:solidFill>
                  <a:srgbClr val="212121"/>
                </a:solidFill>
                <a:latin typeface="inherit"/>
              </a:rPr>
              <a:t>xin </a:t>
            </a:r>
            <a:r>
              <a:rPr lang="vi-VN" altLang="th-TH" sz="4400" dirty="0" smtClean="0">
                <a:solidFill>
                  <a:srgbClr val="212121"/>
                </a:solidFill>
                <a:latin typeface="inherit"/>
              </a:rPr>
              <a:t>chào</a:t>
            </a:r>
            <a:r>
              <a:rPr lang="en-US" altLang="th-TH" sz="4400" dirty="0" smtClean="0">
                <a:solidFill>
                  <a:srgbClr val="212121"/>
                </a:solidFill>
                <a:latin typeface="inherit"/>
              </a:rPr>
              <a:t>  </a:t>
            </a:r>
            <a:r>
              <a:rPr lang="vi-VN" altLang="th-TH" sz="4400" dirty="0" smtClean="0"/>
              <a:t> </a:t>
            </a:r>
            <a:endParaRPr lang="vi-VN" altLang="th-TH" sz="4400" dirty="0"/>
          </a:p>
          <a:p>
            <a:pPr marL="0" indent="0">
              <a:buFont typeface="Arial" pitchFamily="34" charset="0"/>
              <a:buNone/>
            </a:pPr>
            <a:endParaRPr lang="en-US" sz="4400" dirty="0" smtClean="0"/>
          </a:p>
        </p:txBody>
      </p:sp>
      <p:pic>
        <p:nvPicPr>
          <p:cNvPr id="6" name="xin_chà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1"/>
          <a:stretch>
            <a:fillRect/>
          </a:stretch>
        </p:blipFill>
        <p:spPr>
          <a:xfrm>
            <a:off x="7807857" y="3505199"/>
            <a:ext cx="435600" cy="435600"/>
          </a:xfrm>
          <a:prstGeom prst="rect">
            <a:avLst/>
          </a:prstGeom>
        </p:spPr>
      </p:pic>
      <p:pic>
        <p:nvPicPr>
          <p:cNvPr id="10" name="สวัสดี">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1"/>
          <a:stretch>
            <a:fillRect/>
          </a:stretch>
        </p:blipFill>
        <p:spPr>
          <a:xfrm>
            <a:off x="2462347" y="2118359"/>
            <a:ext cx="435600" cy="435600"/>
          </a:xfrm>
          <a:prstGeom prst="rect">
            <a:avLst/>
          </a:prstGeom>
        </p:spPr>
      </p:pic>
      <p:pic>
        <p:nvPicPr>
          <p:cNvPr id="11" name="你好">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1"/>
          <a:stretch>
            <a:fillRect/>
          </a:stretch>
        </p:blipFill>
        <p:spPr>
          <a:xfrm>
            <a:off x="2440577" y="3050177"/>
            <a:ext cx="435600" cy="435600"/>
          </a:xfrm>
          <a:prstGeom prst="rect">
            <a:avLst/>
          </a:prstGeom>
        </p:spPr>
      </p:pic>
      <p:pic>
        <p:nvPicPr>
          <p:cNvPr id="12" name="Hallo">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1"/>
          <a:stretch>
            <a:fillRect/>
          </a:stretch>
        </p:blipFill>
        <p:spPr>
          <a:xfrm>
            <a:off x="128451" y="583286"/>
            <a:ext cx="511469" cy="511469"/>
          </a:xfrm>
          <a:prstGeom prst="rect">
            <a:avLst/>
          </a:prstGeom>
        </p:spPr>
      </p:pic>
      <p:pic>
        <p:nvPicPr>
          <p:cNvPr id="13" name="Halo">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1"/>
          <a:stretch>
            <a:fillRect/>
          </a:stretch>
        </p:blipFill>
        <p:spPr>
          <a:xfrm>
            <a:off x="7784839" y="2707277"/>
            <a:ext cx="435600" cy="435600"/>
          </a:xfrm>
          <a:prstGeom prst="rect">
            <a:avLst/>
          </a:prstGeom>
        </p:spPr>
      </p:pic>
      <p:pic>
        <p:nvPicPr>
          <p:cNvPr id="14" name="was_für_ein_Spaß-Spiel">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1"/>
          <a:stretch>
            <a:fillRect/>
          </a:stretch>
        </p:blipFill>
        <p:spPr>
          <a:xfrm rot="5119248">
            <a:off x="8762261" y="6589612"/>
            <a:ext cx="281760" cy="228600"/>
          </a:xfrm>
          <a:prstGeom prst="rect">
            <a:avLst/>
          </a:prstGeom>
        </p:spPr>
      </p:pic>
      <p:pic>
        <p:nvPicPr>
          <p:cNvPr id="16" name="Picture 4" descr="https://upload.wikimedia.org/wikipedia/commons/thumb/8/85/Smiley.svg/2000px-Smiley.svg.png"/>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9815" y="635508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15" name="มันเป็นเรื่องดีที่จะรู้เกี่ยวกับประเทศเพื่อนบ้านของเรา">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1"/>
          <a:stretch>
            <a:fillRect/>
          </a:stretch>
        </p:blipFill>
        <p:spPr>
          <a:xfrm rot="5400000">
            <a:off x="128451" y="6561557"/>
            <a:ext cx="230400" cy="230400"/>
          </a:xfrm>
          <a:prstGeom prst="rect">
            <a:avLst/>
          </a:prstGeom>
        </p:spPr>
      </p:pic>
      <p:pic>
        <p:nvPicPr>
          <p:cNvPr id="17" name="ไอ้บ้า">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1"/>
          <a:stretch>
            <a:fillRect/>
          </a:stretch>
        </p:blipFill>
        <p:spPr>
          <a:xfrm rot="5400000">
            <a:off x="4457699" y="6514513"/>
            <a:ext cx="228601" cy="228601"/>
          </a:xfrm>
          <a:prstGeom prst="rect">
            <a:avLst/>
          </a:prstGeom>
        </p:spPr>
      </p:pic>
    </p:spTree>
    <p:extLst>
      <p:ext uri="{BB962C8B-B14F-4D97-AF65-F5344CB8AC3E}">
        <p14:creationId xmlns:p14="http://schemas.microsoft.com/office/powerpoint/2010/main" val="12488002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6"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541" fill="hold"/>
                                        <p:tgtEl>
                                          <p:spTgt spid="10"/>
                                        </p:tgtEl>
                                      </p:cBhvr>
                                    </p:cmd>
                                  </p:childTnLst>
                                </p:cTn>
                              </p:par>
                            </p:childTnLst>
                          </p:cTn>
                        </p:par>
                      </p:childTnLst>
                    </p:cTn>
                  </p:par>
                </p:childTnLst>
              </p:cTn>
              <p:nextCondLst>
                <p:cond evt="onClick" delay="0">
                  <p:tgtEl>
                    <p:spTgt spid="10"/>
                  </p:tgtEl>
                </p:cond>
              </p:nextCondLst>
            </p:seq>
            <p:audio>
              <p:cMediaNode vol="80000">
                <p:cTn id="13" fill="hold" display="0">
                  <p:stCondLst>
                    <p:cond delay="indefinite"/>
                  </p:stCondLst>
                  <p:endCondLst>
                    <p:cond evt="onStopAudio" delay="0">
                      <p:tgtEl>
                        <p:sldTgt/>
                      </p:tgtEl>
                    </p:cond>
                  </p:endCondLst>
                </p:cTn>
                <p:tgtEl>
                  <p:spTgt spid="10"/>
                </p:tgtEl>
              </p:cMediaNode>
            </p:audio>
            <p:seq concurrent="1" nextAc="seek">
              <p:cTn id="14" restart="whenNotActive" fill="hold" evtFilter="cancelBubble" nodeType="interactiveSeq">
                <p:stCondLst>
                  <p:cond evt="onClick" delay="0">
                    <p:tgtEl>
                      <p:spTgt spid="1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914" fill="hold"/>
                                        <p:tgtEl>
                                          <p:spTgt spid="11"/>
                                        </p:tgtEl>
                                      </p:cBhvr>
                                    </p:cmd>
                                  </p:childTnLst>
                                </p:cTn>
                              </p:par>
                            </p:childTnLst>
                          </p:cTn>
                        </p:par>
                      </p:childTnLst>
                    </p:cTn>
                  </p:par>
                </p:childTnLst>
              </p:cTn>
              <p:nextCondLst>
                <p:cond evt="onClick" delay="0">
                  <p:tgtEl>
                    <p:spTgt spid="11"/>
                  </p:tgtEl>
                </p:cond>
              </p:nextCondLst>
            </p:seq>
            <p:audio>
              <p:cMediaNode vol="80000">
                <p:cTn id="19" fill="hold" display="0">
                  <p:stCondLst>
                    <p:cond delay="indefinite"/>
                  </p:stCondLst>
                  <p:endCondLst>
                    <p:cond evt="onStopAudio" delay="0">
                      <p:tgtEl>
                        <p:sldTgt/>
                      </p:tgtEl>
                    </p:cond>
                  </p:endCondLst>
                </p:cTn>
                <p:tgtEl>
                  <p:spTgt spid="11"/>
                </p:tgtEl>
              </p:cMediaNode>
            </p:audio>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720" fill="hold"/>
                                        <p:tgtEl>
                                          <p:spTgt spid="12"/>
                                        </p:tgtEl>
                                      </p:cBhvr>
                                    </p:cmd>
                                  </p:childTnLst>
                                </p:cTn>
                              </p:par>
                            </p:childTnLst>
                          </p:cTn>
                        </p:par>
                      </p:childTnLst>
                    </p:cTn>
                  </p:par>
                </p:childTnLst>
              </p:cTn>
              <p:nextCondLst>
                <p:cond evt="onClick" delay="0">
                  <p:tgtEl>
                    <p:spTgt spid="12"/>
                  </p:tgtEl>
                </p:cond>
              </p:nextCondLst>
            </p:seq>
            <p:audio>
              <p:cMediaNode vol="80000">
                <p:cTn id="25" fill="hold" display="0">
                  <p:stCondLst>
                    <p:cond delay="indefinite"/>
                  </p:stCondLst>
                  <p:endCondLst>
                    <p:cond evt="onStopAudio" delay="0">
                      <p:tgtEl>
                        <p:sldTgt/>
                      </p:tgtEl>
                    </p:cond>
                  </p:endCondLst>
                </p:cTn>
                <p:tgtEl>
                  <p:spTgt spid="12"/>
                </p:tgtEl>
              </p:cMediaNode>
            </p:audio>
            <p:seq concurrent="1" nextAc="seek">
              <p:cTn id="26" restart="whenNotActive" fill="hold" evtFilter="cancelBubble" nodeType="interactiveSeq">
                <p:stCondLst>
                  <p:cond evt="onClick" delay="0">
                    <p:tgtEl>
                      <p:spTgt spid="1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816" fill="hold"/>
                                        <p:tgtEl>
                                          <p:spTgt spid="13"/>
                                        </p:tgtEl>
                                      </p:cBhvr>
                                    </p:cmd>
                                  </p:childTnLst>
                                </p:cTn>
                              </p:par>
                            </p:childTnLst>
                          </p:cTn>
                        </p:par>
                      </p:childTnLst>
                    </p:cTn>
                  </p:par>
                </p:childTnLst>
              </p:cTn>
              <p:nextCondLst>
                <p:cond evt="onClick" delay="0">
                  <p:tgtEl>
                    <p:spTgt spid="13"/>
                  </p:tgtEl>
                </p:cond>
              </p:nextCondLst>
            </p:seq>
            <p:audio>
              <p:cMediaNode vol="80000">
                <p:cTn id="31" fill="hold" display="0">
                  <p:stCondLst>
                    <p:cond delay="indefinite"/>
                  </p:stCondLst>
                  <p:endCondLst>
                    <p:cond evt="onStopAudio" delay="0">
                      <p:tgtEl>
                        <p:sldTgt/>
                      </p:tgtEl>
                    </p:cond>
                  </p:endCondLst>
                </p:cTn>
                <p:tgtEl>
                  <p:spTgt spid="13"/>
                </p:tgtEl>
              </p:cMediaNode>
            </p:audio>
            <p:seq concurrent="1" nextAc="seek">
              <p:cTn id="32" restart="whenNotActive" fill="hold" evtFilter="cancelBubble" nodeType="interactiveSeq">
                <p:stCondLst>
                  <p:cond evt="onClick" delay="0">
                    <p:tgtEl>
                      <p:spTgt spid="1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160" fill="hold"/>
                                        <p:tgtEl>
                                          <p:spTgt spid="14"/>
                                        </p:tgtEl>
                                      </p:cBhvr>
                                    </p:cmd>
                                  </p:childTnLst>
                                </p:cTn>
                              </p:par>
                            </p:childTnLst>
                          </p:cTn>
                        </p:par>
                      </p:childTnLst>
                    </p:cTn>
                  </p:par>
                </p:childTnLst>
              </p:cTn>
              <p:nextCondLst>
                <p:cond evt="onClick" delay="0">
                  <p:tgtEl>
                    <p:spTgt spid="14"/>
                  </p:tgtEl>
                </p:cond>
              </p:nextCondLst>
            </p:seq>
            <p:audio>
              <p:cMediaNode vol="80000">
                <p:cTn id="37" fill="hold" display="0">
                  <p:stCondLst>
                    <p:cond delay="indefinite"/>
                  </p:stCondLst>
                  <p:endCondLst>
                    <p:cond evt="onStopAudio" delay="0">
                      <p:tgtEl>
                        <p:sldTgt/>
                      </p:tgtEl>
                    </p:cond>
                  </p:endCondLst>
                </p:cTn>
                <p:tgtEl>
                  <p:spTgt spid="14"/>
                </p:tgtEl>
              </p:cMediaNode>
            </p:audio>
            <p:seq concurrent="1" nextAc="seek">
              <p:cTn id="38" restart="whenNotActive" fill="hold" evtFilter="cancelBubble" nodeType="interactiveSeq">
                <p:stCondLst>
                  <p:cond evt="onClick" delay="0">
                    <p:tgtEl>
                      <p:spTgt spid="1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911" fill="hold"/>
                                        <p:tgtEl>
                                          <p:spTgt spid="15"/>
                                        </p:tgtEl>
                                      </p:cBhvr>
                                    </p:cmd>
                                  </p:childTnLst>
                                </p:cTn>
                              </p:par>
                            </p:childTnLst>
                          </p:cTn>
                        </p:par>
                      </p:childTnLst>
                    </p:cTn>
                  </p:par>
                </p:childTnLst>
              </p:cTn>
              <p:nextCondLst>
                <p:cond evt="onClick" delay="0">
                  <p:tgtEl>
                    <p:spTgt spid="15"/>
                  </p:tgtEl>
                </p:cond>
              </p:nextCondLst>
            </p:seq>
            <p:audio>
              <p:cMediaNode vol="80000">
                <p:cTn id="43" fill="hold" display="0">
                  <p:stCondLst>
                    <p:cond delay="indefinite"/>
                  </p:stCondLst>
                  <p:endCondLst>
                    <p:cond evt="onStopAudio" delay="0">
                      <p:tgtEl>
                        <p:sldTgt/>
                      </p:tgtEl>
                    </p:cond>
                  </p:endCondLst>
                </p:cTn>
                <p:tgtEl>
                  <p:spTgt spid="15"/>
                </p:tgtEl>
              </p:cMediaNode>
            </p:audio>
            <p:seq concurrent="1" nextAc="seek">
              <p:cTn id="44" restart="whenNotActive" fill="hold" evtFilter="cancelBubble" nodeType="interactiveSeq">
                <p:stCondLst>
                  <p:cond evt="onClick" delay="0">
                    <p:tgtEl>
                      <p:spTgt spid="17"/>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1280" fill="hold"/>
                                        <p:tgtEl>
                                          <p:spTgt spid="17"/>
                                        </p:tgtEl>
                                      </p:cBhvr>
                                    </p:cmd>
                                  </p:childTnLst>
                                </p:cTn>
                              </p:par>
                            </p:childTnLst>
                          </p:cTn>
                        </p:par>
                      </p:childTnLst>
                    </p:cTn>
                  </p:par>
                </p:childTnLst>
              </p:cTn>
              <p:nextCondLst>
                <p:cond evt="onClick" delay="0">
                  <p:tgtEl>
                    <p:spTgt spid="17"/>
                  </p:tgtEl>
                </p:cond>
              </p:nextCondLst>
            </p:seq>
            <p:audio>
              <p:cMediaNode vol="80000">
                <p:cTn id="49" fill="hold" display="0">
                  <p:stCondLst>
                    <p:cond delay="indefinite"/>
                  </p:stCondLst>
                  <p:endCondLst>
                    <p:cond evt="onStopAudio" delay="0">
                      <p:tgtEl>
                        <p:sldTgt/>
                      </p:tgtEl>
                    </p:cond>
                  </p:endCondLst>
                </p:cTn>
                <p:tgtEl>
                  <p:spTgt spid="1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countries in ASEAN are Monarchies?</a:t>
            </a:r>
            <a:endParaRPr lang="th-TH" dirty="0"/>
          </a:p>
        </p:txBody>
      </p:sp>
      <p:pic>
        <p:nvPicPr>
          <p:cNvPr id="13316" name="Picture 4" descr="https://jesuswired.com/wp-content/uploads/2016/04/crown-iw.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417638"/>
            <a:ext cx="6667500" cy="5000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0511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dirty="0" smtClean="0"/>
              <a:t>Monarchies in ASEAN</a:t>
            </a:r>
            <a:endParaRPr lang="th-TH" dirty="0"/>
          </a:p>
        </p:txBody>
      </p:sp>
      <p:pic>
        <p:nvPicPr>
          <p:cNvPr id="10242" name="Picture 2" descr="http://www.celebfamily.com/wp-content/uploads/2014/10/Sultan-Hassanal-Bolkia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398045"/>
            <a:ext cx="2183355" cy="218335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019800" y="6136514"/>
            <a:ext cx="2590800" cy="830997"/>
          </a:xfrm>
          <a:prstGeom prst="rect">
            <a:avLst/>
          </a:prstGeom>
          <a:noFill/>
        </p:spPr>
        <p:txBody>
          <a:bodyPr wrap="square" rtlCol="0">
            <a:spAutoFit/>
          </a:bodyPr>
          <a:lstStyle/>
          <a:p>
            <a:r>
              <a:rPr lang="en-US" sz="2400" dirty="0"/>
              <a:t>Norodom </a:t>
            </a:r>
            <a:r>
              <a:rPr lang="en-US" sz="2400" dirty="0" err="1" smtClean="0"/>
              <a:t>Sihamoni</a:t>
            </a:r>
            <a:r>
              <a:rPr lang="en-US" sz="2400" dirty="0" smtClean="0"/>
              <a:t/>
            </a:r>
            <a:br>
              <a:rPr lang="en-US" sz="2400" dirty="0" smtClean="0"/>
            </a:br>
            <a:r>
              <a:rPr lang="en-US" sz="2400" dirty="0" smtClean="0"/>
              <a:t>King of </a:t>
            </a:r>
            <a:r>
              <a:rPr lang="en-US" sz="2400" b="1" dirty="0" smtClean="0"/>
              <a:t>Cambodia</a:t>
            </a:r>
            <a:endParaRPr lang="th-TH" sz="2400" b="1" dirty="0"/>
          </a:p>
        </p:txBody>
      </p:sp>
      <p:pic>
        <p:nvPicPr>
          <p:cNvPr id="10246" name="Picture 6" descr="http://www.cam111.com/uploadfile/2013/0918/2013091805175731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17029" y="4191000"/>
            <a:ext cx="3069771" cy="198034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03311" y="3733799"/>
            <a:ext cx="2590800" cy="830997"/>
          </a:xfrm>
          <a:prstGeom prst="rect">
            <a:avLst/>
          </a:prstGeom>
          <a:noFill/>
        </p:spPr>
        <p:txBody>
          <a:bodyPr wrap="square" rtlCol="0">
            <a:spAutoFit/>
          </a:bodyPr>
          <a:lstStyle/>
          <a:p>
            <a:r>
              <a:rPr lang="en-US" sz="2400" dirty="0" err="1" smtClean="0"/>
              <a:t>Hassanal</a:t>
            </a:r>
            <a:r>
              <a:rPr lang="en-US" sz="2400" dirty="0" smtClean="0"/>
              <a:t> </a:t>
            </a:r>
            <a:r>
              <a:rPr lang="en-US" sz="2400" dirty="0" err="1" smtClean="0"/>
              <a:t>Bolkiah</a:t>
            </a:r>
            <a:endParaRPr lang="en-US" sz="2400" dirty="0" smtClean="0"/>
          </a:p>
          <a:p>
            <a:r>
              <a:rPr lang="en-US" sz="2400" dirty="0" smtClean="0"/>
              <a:t>Sultan of </a:t>
            </a:r>
            <a:r>
              <a:rPr lang="en-US" sz="2400" b="1" dirty="0" smtClean="0"/>
              <a:t>Brunei</a:t>
            </a:r>
            <a:endParaRPr lang="th-TH" sz="2400" b="1" dirty="0"/>
          </a:p>
        </p:txBody>
      </p:sp>
      <p:pic>
        <p:nvPicPr>
          <p:cNvPr id="10248" name="Picture 8" descr="http://www.plan2thailand.com/Photos-Gallery/my_king/long_live_the_greatest_kin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26355" y="920233"/>
            <a:ext cx="3619500" cy="262890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372219" y="3549134"/>
            <a:ext cx="3176676" cy="830997"/>
          </a:xfrm>
          <a:prstGeom prst="rect">
            <a:avLst/>
          </a:prstGeom>
          <a:noFill/>
        </p:spPr>
        <p:txBody>
          <a:bodyPr wrap="square" rtlCol="0">
            <a:spAutoFit/>
          </a:bodyPr>
          <a:lstStyle/>
          <a:p>
            <a:r>
              <a:rPr lang="en-US" sz="2400" dirty="0" err="1"/>
              <a:t>Bhumibol</a:t>
            </a:r>
            <a:r>
              <a:rPr lang="en-US" sz="2400" dirty="0"/>
              <a:t> </a:t>
            </a:r>
            <a:r>
              <a:rPr lang="en-US" sz="2400" dirty="0" err="1" smtClean="0"/>
              <a:t>Adulyadej</a:t>
            </a:r>
            <a:r>
              <a:rPr lang="en-US" sz="2400" dirty="0" smtClean="0"/>
              <a:t/>
            </a:r>
            <a:br>
              <a:rPr lang="en-US" sz="2400" dirty="0" smtClean="0"/>
            </a:br>
            <a:r>
              <a:rPr lang="en-US" sz="2400" dirty="0" smtClean="0"/>
              <a:t>King of </a:t>
            </a:r>
            <a:r>
              <a:rPr lang="en-US" sz="2400" b="1" dirty="0" smtClean="0"/>
              <a:t>Thailand</a:t>
            </a:r>
            <a:endParaRPr lang="th-TH" sz="2400" b="1" dirty="0"/>
          </a:p>
        </p:txBody>
      </p:sp>
      <p:sp>
        <p:nvSpPr>
          <p:cNvPr id="5" name="Rectangle 4"/>
          <p:cNvSpPr/>
          <p:nvPr/>
        </p:nvSpPr>
        <p:spPr>
          <a:xfrm>
            <a:off x="3617366" y="5257800"/>
            <a:ext cx="1909267" cy="1200329"/>
          </a:xfrm>
          <a:prstGeom prst="rect">
            <a:avLst/>
          </a:prstGeom>
        </p:spPr>
        <p:txBody>
          <a:bodyPr wrap="square">
            <a:spAutoFit/>
          </a:bodyPr>
          <a:lstStyle/>
          <a:p>
            <a:r>
              <a:rPr lang="th-TH" sz="2400" dirty="0"/>
              <a:t>Abdul </a:t>
            </a:r>
            <a:r>
              <a:rPr lang="th-TH" sz="2400" dirty="0" smtClean="0"/>
              <a:t>Halim</a:t>
            </a:r>
            <a:br>
              <a:rPr lang="th-TH" sz="2400" dirty="0" smtClean="0"/>
            </a:br>
            <a:r>
              <a:rPr lang="en-US" sz="2400" dirty="0" smtClean="0"/>
              <a:t>Monarch</a:t>
            </a:r>
            <a:r>
              <a:rPr lang="th-TH" sz="2400" dirty="0" smtClean="0"/>
              <a:t> </a:t>
            </a:r>
            <a:r>
              <a:rPr lang="th-TH" sz="2400" dirty="0"/>
              <a:t>of </a:t>
            </a:r>
            <a:r>
              <a:rPr lang="en-US" sz="2400" dirty="0" smtClean="0"/>
              <a:t/>
            </a:r>
            <a:br>
              <a:rPr lang="en-US" sz="2400" dirty="0" smtClean="0"/>
            </a:br>
            <a:r>
              <a:rPr lang="en-US" sz="2400" b="1" dirty="0" smtClean="0"/>
              <a:t>Malaysia</a:t>
            </a:r>
            <a:endParaRPr lang="th-TH" sz="2400" b="1" dirty="0"/>
          </a:p>
        </p:txBody>
      </p:sp>
      <p:pic>
        <p:nvPicPr>
          <p:cNvPr id="10250" name="Picture 10" descr="http://www.viresattached.com/story/55c068a7e4278.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717194"/>
            <a:ext cx="3492498" cy="2095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8481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14350" name="Picture 14" descr="http://www.sinarharian.com.my/polopoly_fs/1.307303.1407897690!/image/image.jpg_gen/derivatives/landscape_624/im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3769941"/>
            <a:ext cx="4128000" cy="309600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media.hotbirthdays.com/upload/2015/06/15/maja-salvado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00200" y="-9053"/>
            <a:ext cx="2664371" cy="3096000"/>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ttps://upload.wikimedia.org/wikipedia/commons/thumb/4/4c/Dingdong_Dantes_at_the_Eat_Bulaga!_Press_Conference,_July_2008.JPG/220px-Dingdong_Dantes_at_the_Eat_Bulaga!_Press_Conference,_July_200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38" y="375"/>
            <a:ext cx="2095500" cy="30956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409333" y="2745887"/>
            <a:ext cx="1514967" cy="369332"/>
          </a:xfrm>
          <a:prstGeom prst="rect">
            <a:avLst/>
          </a:prstGeom>
        </p:spPr>
        <p:txBody>
          <a:bodyPr wrap="none">
            <a:spAutoFit/>
          </a:bodyPr>
          <a:lstStyle/>
          <a:p>
            <a:r>
              <a:rPr lang="th-TH" dirty="0"/>
              <a:t>Maja Salvador</a:t>
            </a:r>
          </a:p>
        </p:txBody>
      </p:sp>
      <p:sp>
        <p:nvSpPr>
          <p:cNvPr id="5" name="Rectangle 4"/>
          <p:cNvSpPr/>
          <p:nvPr/>
        </p:nvSpPr>
        <p:spPr>
          <a:xfrm>
            <a:off x="17352" y="2745887"/>
            <a:ext cx="1967205" cy="369332"/>
          </a:xfrm>
          <a:prstGeom prst="rect">
            <a:avLst/>
          </a:prstGeom>
        </p:spPr>
        <p:txBody>
          <a:bodyPr wrap="none">
            <a:spAutoFit/>
          </a:bodyPr>
          <a:lstStyle/>
          <a:p>
            <a:r>
              <a:rPr lang="en-US" dirty="0">
                <a:latin typeface="arial" panose="020B0604020202020204" pitchFamily="34" charset="0"/>
              </a:rPr>
              <a:t>Dingdong </a:t>
            </a:r>
            <a:r>
              <a:rPr lang="en-US" dirty="0" err="1">
                <a:latin typeface="arial" panose="020B0604020202020204" pitchFamily="34" charset="0"/>
              </a:rPr>
              <a:t>Dantes</a:t>
            </a:r>
            <a:endParaRPr lang="th-TH" dirty="0"/>
          </a:p>
        </p:txBody>
      </p:sp>
      <p:pic>
        <p:nvPicPr>
          <p:cNvPr id="14342" name="Picture 6" descr="http://media.hotbirthdays.com/upload/2015/06/16/nicholas-saputra.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02788" y="-9053"/>
            <a:ext cx="2241212" cy="3096000"/>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http://ia.media-imdb.com/images/M/MV5BNTk2NjQyMDYwN15BMl5BanBnXkFtZTgwMDA3OTMyNjE@._V1_UX214_CR0,0,214,317_AL_.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46187" y="-9053"/>
            <a:ext cx="2090044" cy="30960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971968" y="2772293"/>
            <a:ext cx="1544077" cy="369332"/>
          </a:xfrm>
          <a:prstGeom prst="rect">
            <a:avLst/>
          </a:prstGeom>
        </p:spPr>
        <p:txBody>
          <a:bodyPr wrap="none">
            <a:spAutoFit/>
          </a:bodyPr>
          <a:lstStyle/>
          <a:p>
            <a:r>
              <a:rPr lang="en-US" dirty="0">
                <a:latin typeface="arial" panose="020B0604020202020204" pitchFamily="34" charset="0"/>
              </a:rPr>
              <a:t>Tania </a:t>
            </a:r>
            <a:r>
              <a:rPr lang="en-US" dirty="0" err="1">
                <a:latin typeface="arial" panose="020B0604020202020204" pitchFamily="34" charset="0"/>
              </a:rPr>
              <a:t>Gunadi</a:t>
            </a:r>
            <a:endParaRPr lang="th-TH" dirty="0"/>
          </a:p>
        </p:txBody>
      </p:sp>
      <p:pic>
        <p:nvPicPr>
          <p:cNvPr id="14352" name="Picture 16" descr="http://a5.files.biography.com/image/upload/c_fill,cs_srgb,dpr_1.0,g_face,h_300,q_80,w_300/MTIwNjA4NjMzNjAzMzI3NTAw.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8200" y="3760888"/>
            <a:ext cx="3095999" cy="309600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0" y="6512270"/>
            <a:ext cx="1608454" cy="369332"/>
          </a:xfrm>
          <a:prstGeom prst="rect">
            <a:avLst/>
          </a:prstGeom>
        </p:spPr>
        <p:txBody>
          <a:bodyPr wrap="none">
            <a:spAutoFit/>
          </a:bodyPr>
          <a:lstStyle/>
          <a:p>
            <a:r>
              <a:rPr lang="en-US" dirty="0">
                <a:latin typeface="arial" panose="020B0604020202020204" pitchFamily="34" charset="0"/>
              </a:rPr>
              <a:t>Michelle </a:t>
            </a:r>
            <a:r>
              <a:rPr lang="en-US" dirty="0" err="1">
                <a:latin typeface="arial" panose="020B0604020202020204" pitchFamily="34" charset="0"/>
              </a:rPr>
              <a:t>Yeoh</a:t>
            </a:r>
            <a:endParaRPr lang="th-TH" dirty="0"/>
          </a:p>
        </p:txBody>
      </p:sp>
      <p:sp>
        <p:nvSpPr>
          <p:cNvPr id="12" name="Rectangle 11"/>
          <p:cNvSpPr/>
          <p:nvPr/>
        </p:nvSpPr>
        <p:spPr>
          <a:xfrm>
            <a:off x="2446654" y="6485111"/>
            <a:ext cx="1351652" cy="369332"/>
          </a:xfrm>
          <a:prstGeom prst="rect">
            <a:avLst/>
          </a:prstGeom>
        </p:spPr>
        <p:txBody>
          <a:bodyPr wrap="none">
            <a:spAutoFit/>
          </a:bodyPr>
          <a:lstStyle/>
          <a:p>
            <a:r>
              <a:rPr lang="en-US" dirty="0" err="1">
                <a:latin typeface="arial" panose="020B0604020202020204" pitchFamily="34" charset="0"/>
              </a:rPr>
              <a:t>Farid</a:t>
            </a:r>
            <a:r>
              <a:rPr lang="en-US" dirty="0">
                <a:latin typeface="arial" panose="020B0604020202020204" pitchFamily="34" charset="0"/>
              </a:rPr>
              <a:t> </a:t>
            </a:r>
            <a:r>
              <a:rPr lang="en-US" dirty="0" err="1">
                <a:latin typeface="arial" panose="020B0604020202020204" pitchFamily="34" charset="0"/>
              </a:rPr>
              <a:t>Kamil</a:t>
            </a:r>
            <a:endParaRPr lang="th-TH" dirty="0"/>
          </a:p>
        </p:txBody>
      </p:sp>
      <p:pic>
        <p:nvPicPr>
          <p:cNvPr id="14354" name="Picture 18" descr="https://encrypted-tbn1.gstatic.com/images?q=tbn:ANd9GcT7e_rY5CUOBRORcHszueyJMPjfpXbwJTIM_kPb6zIzdwcswH8dMw"/>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66644" y="3749754"/>
            <a:ext cx="4755180" cy="309600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5277268" y="6516796"/>
            <a:ext cx="1697901" cy="369332"/>
          </a:xfrm>
          <a:prstGeom prst="rect">
            <a:avLst/>
          </a:prstGeom>
        </p:spPr>
        <p:txBody>
          <a:bodyPr wrap="none">
            <a:spAutoFit/>
          </a:bodyPr>
          <a:lstStyle/>
          <a:p>
            <a:r>
              <a:rPr lang="en-US" dirty="0">
                <a:latin typeface="arial" panose="020B0604020202020204" pitchFamily="34" charset="0"/>
              </a:rPr>
              <a:t>Dustin Nguyen</a:t>
            </a:r>
            <a:endParaRPr lang="th-TH" dirty="0"/>
          </a:p>
        </p:txBody>
      </p:sp>
      <p:pic>
        <p:nvPicPr>
          <p:cNvPr id="14356" name="Picture 20" descr="http://streaming1.danviet.vn/upload/1-2016/images/2016-02-24/1456291007-ngo-thanh-van.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75169" y="3749754"/>
            <a:ext cx="2282413" cy="312120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4066644" y="3673261"/>
            <a:ext cx="954310" cy="320834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Rectangle 13"/>
          <p:cNvSpPr/>
          <p:nvPr/>
        </p:nvSpPr>
        <p:spPr>
          <a:xfrm>
            <a:off x="7281812" y="6552915"/>
            <a:ext cx="1796326" cy="369332"/>
          </a:xfrm>
          <a:prstGeom prst="rect">
            <a:avLst/>
          </a:prstGeom>
        </p:spPr>
        <p:txBody>
          <a:bodyPr wrap="none">
            <a:spAutoFit/>
          </a:bodyPr>
          <a:lstStyle/>
          <a:p>
            <a:r>
              <a:rPr lang="en-US" smtClean="0">
                <a:latin typeface="arial" panose="020B0604020202020204" pitchFamily="34" charset="0"/>
              </a:rPr>
              <a:t>Ngô Thanh Vân</a:t>
            </a:r>
            <a:endParaRPr lang="th-TH" dirty="0"/>
          </a:p>
        </p:txBody>
      </p:sp>
      <p:sp>
        <p:nvSpPr>
          <p:cNvPr id="15" name="Rectangle 14"/>
          <p:cNvSpPr/>
          <p:nvPr/>
        </p:nvSpPr>
        <p:spPr>
          <a:xfrm>
            <a:off x="7545557" y="2737802"/>
            <a:ext cx="1941557" cy="369332"/>
          </a:xfrm>
          <a:prstGeom prst="rect">
            <a:avLst/>
          </a:prstGeom>
        </p:spPr>
        <p:txBody>
          <a:bodyPr wrap="none">
            <a:spAutoFit/>
          </a:bodyPr>
          <a:lstStyle/>
          <a:p>
            <a:r>
              <a:rPr lang="en-US" dirty="0">
                <a:latin typeface="arial" panose="020B0604020202020204" pitchFamily="34" charset="0"/>
              </a:rPr>
              <a:t>Nicholas </a:t>
            </a:r>
            <a:r>
              <a:rPr lang="en-US" dirty="0" err="1">
                <a:latin typeface="arial" panose="020B0604020202020204" pitchFamily="34" charset="0"/>
              </a:rPr>
              <a:t>Saputra</a:t>
            </a:r>
            <a:endParaRPr lang="th-TH" dirty="0"/>
          </a:p>
        </p:txBody>
      </p:sp>
      <p:sp>
        <p:nvSpPr>
          <p:cNvPr id="16" name="TextBox 15"/>
          <p:cNvSpPr txBox="1"/>
          <p:nvPr/>
        </p:nvSpPr>
        <p:spPr>
          <a:xfrm>
            <a:off x="502787" y="3220649"/>
            <a:ext cx="8686800" cy="461665"/>
          </a:xfrm>
          <a:prstGeom prst="rect">
            <a:avLst/>
          </a:prstGeom>
          <a:noFill/>
        </p:spPr>
        <p:txBody>
          <a:bodyPr wrap="square" rtlCol="0">
            <a:spAutoFit/>
          </a:bodyPr>
          <a:lstStyle/>
          <a:p>
            <a:r>
              <a:rPr lang="en-US" sz="2400" dirty="0" smtClean="0">
                <a:solidFill>
                  <a:schemeClr val="accent6">
                    <a:lumMod val="50000"/>
                  </a:schemeClr>
                </a:solidFill>
              </a:rPr>
              <a:t>What ASEAN Country has the Most Beautiful Actors and Actresses?</a:t>
            </a:r>
            <a:endParaRPr lang="th-TH" sz="2400" dirty="0">
              <a:solidFill>
                <a:schemeClr val="accent6">
                  <a:lumMod val="50000"/>
                </a:schemeClr>
              </a:solidFill>
            </a:endParaRPr>
          </a:p>
        </p:txBody>
      </p:sp>
    </p:spTree>
    <p:extLst>
      <p:ext uri="{BB962C8B-B14F-4D97-AF65-F5344CB8AC3E}">
        <p14:creationId xmlns:p14="http://schemas.microsoft.com/office/powerpoint/2010/main" val="39899032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714" y="152400"/>
            <a:ext cx="8229600" cy="944562"/>
          </a:xfrm>
        </p:spPr>
        <p:txBody>
          <a:bodyPr>
            <a:normAutofit fontScale="90000"/>
          </a:bodyPr>
          <a:lstStyle/>
          <a:p>
            <a:r>
              <a:rPr lang="en-US" dirty="0" smtClean="0"/>
              <a:t>In </a:t>
            </a:r>
            <a:r>
              <a:rPr lang="en-US" dirty="0" smtClean="0"/>
              <a:t>which Countries of ASEAN are Schools </a:t>
            </a:r>
            <a:r>
              <a:rPr lang="en-US" dirty="0" smtClean="0"/>
              <a:t>often </a:t>
            </a:r>
            <a:r>
              <a:rPr lang="en-US" dirty="0" smtClean="0"/>
              <a:t>Taught </a:t>
            </a:r>
            <a:r>
              <a:rPr lang="en-US" dirty="0" smtClean="0"/>
              <a:t>in English?</a:t>
            </a:r>
            <a:endParaRPr lang="th-TH" dirty="0"/>
          </a:p>
        </p:txBody>
      </p:sp>
      <p:sp>
        <p:nvSpPr>
          <p:cNvPr id="3" name="Content Placeholder 2"/>
          <p:cNvSpPr>
            <a:spLocks noGrp="1"/>
          </p:cNvSpPr>
          <p:nvPr>
            <p:ph idx="1"/>
          </p:nvPr>
        </p:nvSpPr>
        <p:spPr/>
        <p:txBody>
          <a:bodyPr>
            <a:normAutofit/>
          </a:bodyPr>
          <a:lstStyle/>
          <a:p>
            <a:r>
              <a:rPr lang="en-US" sz="4400" dirty="0" smtClean="0"/>
              <a:t>S-</a:t>
            </a:r>
            <a:r>
              <a:rPr lang="en-US" sz="4400" dirty="0" err="1" smtClean="0"/>
              <a:t>nake</a:t>
            </a:r>
            <a:r>
              <a:rPr lang="en-US" sz="4400" dirty="0" smtClean="0"/>
              <a:t> s-</a:t>
            </a:r>
            <a:r>
              <a:rPr lang="en-US" sz="4400" dirty="0" err="1" smtClean="0"/>
              <a:t>nake</a:t>
            </a:r>
            <a:r>
              <a:rPr lang="en-US" sz="4400" dirty="0" smtClean="0"/>
              <a:t> 		   </a:t>
            </a:r>
            <a:r>
              <a:rPr lang="en-US" sz="4400" dirty="0" err="1" smtClean="0"/>
              <a:t>Fich</a:t>
            </a:r>
            <a:r>
              <a:rPr lang="en-US" sz="4400" dirty="0" smtClean="0"/>
              <a:t>  </a:t>
            </a:r>
            <a:r>
              <a:rPr lang="en-US" sz="4400" dirty="0" err="1"/>
              <a:t>f</a:t>
            </a:r>
            <a:r>
              <a:rPr lang="en-US" sz="4400" dirty="0" err="1" smtClean="0"/>
              <a:t>ich</a:t>
            </a:r>
            <a:endParaRPr lang="th-TH" sz="4400" dirty="0"/>
          </a:p>
        </p:txBody>
      </p:sp>
      <p:pic>
        <p:nvPicPr>
          <p:cNvPr id="2050" name="Picture 2" descr="http://animalia-life.com/data_images/snake/snake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017" y="2895599"/>
            <a:ext cx="4307418" cy="323056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pngimg.com/upload/fish_PNG1159.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65635" y="2511546"/>
            <a:ext cx="3559763" cy="3604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0163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5 Southeast Asian Sports</a:t>
            </a:r>
            <a:endParaRPr lang="th-TH" dirty="0"/>
          </a:p>
        </p:txBody>
      </p:sp>
      <p:sp>
        <p:nvSpPr>
          <p:cNvPr id="3" name="Content Placeholder 2"/>
          <p:cNvSpPr>
            <a:spLocks noGrp="1"/>
          </p:cNvSpPr>
          <p:nvPr>
            <p:ph idx="1"/>
          </p:nvPr>
        </p:nvSpPr>
        <p:spPr/>
        <p:txBody>
          <a:bodyPr>
            <a:normAutofit/>
          </a:bodyPr>
          <a:lstStyle/>
          <a:p>
            <a:r>
              <a:rPr lang="en-US" sz="4000" dirty="0" smtClean="0"/>
              <a:t>1</a:t>
            </a:r>
          </a:p>
          <a:p>
            <a:r>
              <a:rPr lang="en-US" sz="4000" dirty="0" smtClean="0"/>
              <a:t>2</a:t>
            </a:r>
          </a:p>
          <a:p>
            <a:r>
              <a:rPr lang="en-US" sz="4000" dirty="0" smtClean="0"/>
              <a:t>3</a:t>
            </a:r>
          </a:p>
          <a:p>
            <a:r>
              <a:rPr lang="en-US" sz="4000" dirty="0" smtClean="0"/>
              <a:t>4</a:t>
            </a:r>
          </a:p>
          <a:p>
            <a:r>
              <a:rPr lang="en-US" sz="4000" dirty="0" smtClean="0"/>
              <a:t>5</a:t>
            </a:r>
          </a:p>
          <a:p>
            <a:endParaRPr lang="th-TH" sz="4000" dirty="0"/>
          </a:p>
        </p:txBody>
      </p:sp>
    </p:spTree>
    <p:extLst>
      <p:ext uri="{BB962C8B-B14F-4D97-AF65-F5344CB8AC3E}">
        <p14:creationId xmlns:p14="http://schemas.microsoft.com/office/powerpoint/2010/main" val="11416748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5 Southeast Asian Sports</a:t>
            </a:r>
            <a:endParaRPr lang="th-TH" dirty="0"/>
          </a:p>
        </p:txBody>
      </p:sp>
      <p:sp>
        <p:nvSpPr>
          <p:cNvPr id="3" name="Content Placeholder 2"/>
          <p:cNvSpPr>
            <a:spLocks noGrp="1"/>
          </p:cNvSpPr>
          <p:nvPr>
            <p:ph idx="1"/>
          </p:nvPr>
        </p:nvSpPr>
        <p:spPr>
          <a:xfrm>
            <a:off x="457200" y="1600200"/>
            <a:ext cx="6781800" cy="4525963"/>
          </a:xfrm>
        </p:spPr>
        <p:txBody>
          <a:bodyPr>
            <a:normAutofit/>
          </a:bodyPr>
          <a:lstStyle/>
          <a:p>
            <a:r>
              <a:rPr lang="en-US" sz="4000" dirty="0" smtClean="0"/>
              <a:t>1 Football</a:t>
            </a:r>
          </a:p>
          <a:p>
            <a:r>
              <a:rPr lang="en-US" sz="4000" dirty="0" smtClean="0"/>
              <a:t>2 Badminton</a:t>
            </a:r>
          </a:p>
          <a:p>
            <a:r>
              <a:rPr lang="en-US" sz="4000" dirty="0" smtClean="0"/>
              <a:t>3 Boxing</a:t>
            </a:r>
          </a:p>
          <a:p>
            <a:r>
              <a:rPr lang="en-US" sz="4000" dirty="0" smtClean="0"/>
              <a:t>4 Rugby</a:t>
            </a:r>
          </a:p>
          <a:p>
            <a:r>
              <a:rPr lang="en-US" sz="4000" dirty="0" smtClean="0"/>
              <a:t>5 Cricket</a:t>
            </a:r>
          </a:p>
          <a:p>
            <a:endParaRPr lang="th-TH" sz="4000" dirty="0"/>
          </a:p>
        </p:txBody>
      </p:sp>
      <p:pic>
        <p:nvPicPr>
          <p:cNvPr id="12290" name="Picture 2" descr="http://outrageoussports.com.au/wp-content/uploads/2013/04/tumblr_lugq5hP6Do1qgc44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7200" y="1600200"/>
            <a:ext cx="4143375" cy="3429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57687" y="5116016"/>
            <a:ext cx="3962400" cy="461665"/>
          </a:xfrm>
          <a:prstGeom prst="rect">
            <a:avLst/>
          </a:prstGeom>
          <a:noFill/>
        </p:spPr>
        <p:txBody>
          <a:bodyPr wrap="square" rtlCol="0">
            <a:spAutoFit/>
          </a:bodyPr>
          <a:lstStyle/>
          <a:p>
            <a:r>
              <a:rPr lang="en-US" sz="2400" dirty="0" smtClean="0"/>
              <a:t>Honorable Mention - </a:t>
            </a:r>
            <a:r>
              <a:rPr lang="en-US" sz="2400" dirty="0" err="1" smtClean="0"/>
              <a:t>Takraw</a:t>
            </a:r>
            <a:endParaRPr lang="th-TH" sz="2400" dirty="0"/>
          </a:p>
        </p:txBody>
      </p:sp>
    </p:spTree>
    <p:extLst>
      <p:ext uri="{BB962C8B-B14F-4D97-AF65-F5344CB8AC3E}">
        <p14:creationId xmlns:p14="http://schemas.microsoft.com/office/powerpoint/2010/main" val="23533806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Pop Music</a:t>
            </a:r>
            <a:endParaRPr lang="th-TH" dirty="0"/>
          </a:p>
        </p:txBody>
      </p:sp>
      <p:sp>
        <p:nvSpPr>
          <p:cNvPr id="3" name="Content Placeholder 2"/>
          <p:cNvSpPr>
            <a:spLocks noGrp="1"/>
          </p:cNvSpPr>
          <p:nvPr>
            <p:ph idx="1"/>
          </p:nvPr>
        </p:nvSpPr>
        <p:spPr/>
        <p:txBody>
          <a:bodyPr/>
          <a:lstStyle/>
          <a:p>
            <a:r>
              <a:rPr lang="en-US" dirty="0" smtClean="0"/>
              <a:t>PH</a:t>
            </a:r>
          </a:p>
          <a:p>
            <a:r>
              <a:rPr lang="en-US" dirty="0" smtClean="0"/>
              <a:t>ID</a:t>
            </a:r>
          </a:p>
          <a:p>
            <a:r>
              <a:rPr lang="en-US" dirty="0" smtClean="0"/>
              <a:t>VN</a:t>
            </a:r>
          </a:p>
          <a:p>
            <a:r>
              <a:rPr lang="en-US" dirty="0" smtClean="0"/>
              <a:t>MY</a:t>
            </a:r>
          </a:p>
          <a:p>
            <a:r>
              <a:rPr lang="en-US" dirty="0" smtClean="0"/>
              <a:t>TH</a:t>
            </a:r>
          </a:p>
          <a:p>
            <a:endParaRPr lang="th-TH" dirty="0"/>
          </a:p>
        </p:txBody>
      </p:sp>
    </p:spTree>
    <p:extLst>
      <p:ext uri="{BB962C8B-B14F-4D97-AF65-F5344CB8AC3E}">
        <p14:creationId xmlns:p14="http://schemas.microsoft.com/office/powerpoint/2010/main" val="222831781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1066</TotalTime>
  <Words>304</Words>
  <Application>Microsoft Office PowerPoint</Application>
  <PresentationFormat>On-screen Show (4:3)</PresentationFormat>
  <Paragraphs>113</Paragraphs>
  <Slides>17</Slides>
  <Notes>17</Notes>
  <HiddenSlides>0</HiddenSlides>
  <MMClips>8</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MS PGothic</vt:lpstr>
      <vt:lpstr>Angsana New</vt:lpstr>
      <vt:lpstr>Arial</vt:lpstr>
      <vt:lpstr>Arial</vt:lpstr>
      <vt:lpstr>Calibri</vt:lpstr>
      <vt:lpstr>Cordia New</vt:lpstr>
      <vt:lpstr>DokChampa</vt:lpstr>
      <vt:lpstr>inherit</vt:lpstr>
      <vt:lpstr>Office Theme</vt:lpstr>
      <vt:lpstr>Indonesia    Malaysia Philippines      Myanmar Thailand  Singapore Laos       Brunei Cambodia   Vietnam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language is each written in?</vt:lpstr>
      <vt:lpstr>What countries in ASEAN are Monarchies?</vt:lpstr>
      <vt:lpstr>Monarchies in ASEAN</vt:lpstr>
      <vt:lpstr>PowerPoint Presentation</vt:lpstr>
      <vt:lpstr>In which Countries of ASEAN are Schools often Taught in English?</vt:lpstr>
      <vt:lpstr>Top 5 Southeast Asian Sports</vt:lpstr>
      <vt:lpstr>Top 5 Southeast Asian Sports</vt:lpstr>
      <vt:lpstr>Best Pop Music</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Entrepreneurs and Leaders Program</dc:title>
  <dc:creator>Dave</dc:creator>
  <cp:lastModifiedBy>Daniel Ray Lewis</cp:lastModifiedBy>
  <cp:revision>79</cp:revision>
  <cp:lastPrinted>2016-07-25T11:37:31Z</cp:lastPrinted>
  <dcterms:created xsi:type="dcterms:W3CDTF">2006-08-16T00:00:00Z</dcterms:created>
  <dcterms:modified xsi:type="dcterms:W3CDTF">2016-07-25T16:47:00Z</dcterms:modified>
</cp:coreProperties>
</file>