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446" r:id="rId2"/>
    <p:sldId id="415" r:id="rId3"/>
    <p:sldId id="416" r:id="rId4"/>
    <p:sldId id="419" r:id="rId5"/>
    <p:sldId id="418" r:id="rId6"/>
    <p:sldId id="421" r:id="rId7"/>
    <p:sldId id="422" r:id="rId8"/>
    <p:sldId id="424" r:id="rId9"/>
    <p:sldId id="425" r:id="rId10"/>
    <p:sldId id="426" r:id="rId11"/>
    <p:sldId id="480" r:id="rId12"/>
    <p:sldId id="471" r:id="rId13"/>
    <p:sldId id="482" r:id="rId14"/>
    <p:sldId id="472" r:id="rId15"/>
    <p:sldId id="473" r:id="rId16"/>
    <p:sldId id="474" r:id="rId17"/>
    <p:sldId id="475" r:id="rId18"/>
    <p:sldId id="476" r:id="rId19"/>
    <p:sldId id="477" r:id="rId20"/>
    <p:sldId id="427" r:id="rId21"/>
    <p:sldId id="428" r:id="rId22"/>
    <p:sldId id="430" r:id="rId23"/>
    <p:sldId id="447" r:id="rId24"/>
    <p:sldId id="479" r:id="rId25"/>
    <p:sldId id="483" r:id="rId26"/>
    <p:sldId id="486" r:id="rId27"/>
    <p:sldId id="487" r:id="rId28"/>
    <p:sldId id="488" r:id="rId29"/>
    <p:sldId id="489" r:id="rId30"/>
    <p:sldId id="490" r:id="rId31"/>
    <p:sldId id="481" r:id="rId32"/>
    <p:sldId id="448" r:id="rId33"/>
    <p:sldId id="449" r:id="rId34"/>
    <p:sldId id="450" r:id="rId35"/>
    <p:sldId id="451" r:id="rId36"/>
    <p:sldId id="452" r:id="rId37"/>
    <p:sldId id="470" r:id="rId38"/>
    <p:sldId id="346" r:id="rId39"/>
    <p:sldId id="433" r:id="rId40"/>
    <p:sldId id="326" r:id="rId41"/>
    <p:sldId id="347" r:id="rId42"/>
    <p:sldId id="443" r:id="rId43"/>
    <p:sldId id="444" r:id="rId44"/>
    <p:sldId id="454" r:id="rId45"/>
    <p:sldId id="455" r:id="rId46"/>
    <p:sldId id="457" r:id="rId47"/>
    <p:sldId id="459" r:id="rId48"/>
    <p:sldId id="461" r:id="rId49"/>
    <p:sldId id="463" r:id="rId50"/>
    <p:sldId id="464" r:id="rId51"/>
    <p:sldId id="468" r:id="rId52"/>
    <p:sldId id="445" r:id="rId53"/>
    <p:sldId id="434" r:id="rId54"/>
    <p:sldId id="435" r:id="rId55"/>
    <p:sldId id="296" r:id="rId56"/>
    <p:sldId id="300" r:id="rId57"/>
    <p:sldId id="299" r:id="rId58"/>
    <p:sldId id="409" r:id="rId59"/>
    <p:sldId id="46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92" d="100"/>
          <a:sy n="92" d="100"/>
        </p:scale>
        <p:origin x="492"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8B6070-E39B-4D51-AA1B-36BB40D3191C}" type="datetimeFigureOut">
              <a:rPr lang="en-US" smtClean="0"/>
              <a:t>6/27/2019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1A3212-9E60-4FE8-B04D-07A4217B26D8}" type="slidenum">
              <a:rPr lang="en-US" smtClean="0"/>
              <a:t>‹#›</a:t>
            </a:fld>
            <a:endParaRPr lang="en-US"/>
          </a:p>
        </p:txBody>
      </p:sp>
    </p:spTree>
    <p:extLst>
      <p:ext uri="{BB962C8B-B14F-4D97-AF65-F5344CB8AC3E}">
        <p14:creationId xmlns:p14="http://schemas.microsoft.com/office/powerpoint/2010/main" val="2222620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fld id="{38E45482-C1E4-4A28-A1F9-C7B537EDF97C}" type="slidenum">
              <a:rPr lang="en-US" altLang="en-US">
                <a:latin typeface="Arial" panose="020B0604020202020204" pitchFamily="34" charset="0"/>
              </a:rPr>
              <a:pPr/>
              <a:t>22</a:t>
            </a:fld>
            <a:endParaRPr lang="en-US" altLang="en-US">
              <a:latin typeface="Arial" panose="020B0604020202020204" pitchFamily="34" charset="0"/>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1397901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http://www.cgd.ucar.edu/cas/Trenberth/trenberth.papers/EnergyDiagnostics09final2.pdf</a:t>
            </a:r>
          </a:p>
          <a:p>
            <a:endParaRPr lang="en-US" altLang="en-US" smtClean="0"/>
          </a:p>
          <a:p>
            <a:r>
              <a:rPr lang="en-US" altLang="en-US" smtClean="0"/>
              <a:t>See http://www.economist.com/node/21533360 for a comparison of HadCru to Nasa, Noaa, Berkeley Earth….same.</a:t>
            </a:r>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eaLnBrk="0" hangingPunct="0">
              <a:defRPr>
                <a:solidFill>
                  <a:schemeClr val="tx1"/>
                </a:solidFill>
                <a:latin typeface="Arial" charset="0"/>
              </a:defRPr>
            </a:lvl1pPr>
            <a:lvl2pPr marL="742950" indent="-285750" defTabSz="966788" eaLnBrk="0" hangingPunct="0">
              <a:defRPr>
                <a:solidFill>
                  <a:schemeClr val="tx1"/>
                </a:solidFill>
                <a:latin typeface="Arial" charset="0"/>
              </a:defRPr>
            </a:lvl2pPr>
            <a:lvl3pPr marL="1143000" indent="-228600" defTabSz="966788" eaLnBrk="0" hangingPunct="0">
              <a:defRPr>
                <a:solidFill>
                  <a:schemeClr val="tx1"/>
                </a:solidFill>
                <a:latin typeface="Arial" charset="0"/>
              </a:defRPr>
            </a:lvl3pPr>
            <a:lvl4pPr marL="1600200" indent="-228600" defTabSz="966788" eaLnBrk="0" hangingPunct="0">
              <a:defRPr>
                <a:solidFill>
                  <a:schemeClr val="tx1"/>
                </a:solidFill>
                <a:latin typeface="Arial" charset="0"/>
              </a:defRPr>
            </a:lvl4pPr>
            <a:lvl5pPr marL="2057400" indent="-228600" defTabSz="966788" eaLnBrk="0" hangingPunct="0">
              <a:defRPr>
                <a:solidFill>
                  <a:schemeClr val="tx1"/>
                </a:solidFill>
                <a:latin typeface="Arial" charset="0"/>
              </a:defRPr>
            </a:lvl5pPr>
            <a:lvl6pPr marL="2514600" indent="-228600" defTabSz="966788" eaLnBrk="0" fontAlgn="base" hangingPunct="0">
              <a:spcBef>
                <a:spcPct val="0"/>
              </a:spcBef>
              <a:spcAft>
                <a:spcPct val="0"/>
              </a:spcAft>
              <a:defRPr>
                <a:solidFill>
                  <a:schemeClr val="tx1"/>
                </a:solidFill>
                <a:latin typeface="Arial" charset="0"/>
              </a:defRPr>
            </a:lvl6pPr>
            <a:lvl7pPr marL="2971800" indent="-228600" defTabSz="966788" eaLnBrk="0" fontAlgn="base" hangingPunct="0">
              <a:spcBef>
                <a:spcPct val="0"/>
              </a:spcBef>
              <a:spcAft>
                <a:spcPct val="0"/>
              </a:spcAft>
              <a:defRPr>
                <a:solidFill>
                  <a:schemeClr val="tx1"/>
                </a:solidFill>
                <a:latin typeface="Arial" charset="0"/>
              </a:defRPr>
            </a:lvl7pPr>
            <a:lvl8pPr marL="3429000" indent="-228600" defTabSz="966788" eaLnBrk="0" fontAlgn="base" hangingPunct="0">
              <a:spcBef>
                <a:spcPct val="0"/>
              </a:spcBef>
              <a:spcAft>
                <a:spcPct val="0"/>
              </a:spcAft>
              <a:defRPr>
                <a:solidFill>
                  <a:schemeClr val="tx1"/>
                </a:solidFill>
                <a:latin typeface="Arial" charset="0"/>
              </a:defRPr>
            </a:lvl8pPr>
            <a:lvl9pPr marL="3886200" indent="-228600" defTabSz="966788" eaLnBrk="0" fontAlgn="base" hangingPunct="0">
              <a:spcBef>
                <a:spcPct val="0"/>
              </a:spcBef>
              <a:spcAft>
                <a:spcPct val="0"/>
              </a:spcAft>
              <a:defRPr>
                <a:solidFill>
                  <a:schemeClr val="tx1"/>
                </a:solidFill>
                <a:latin typeface="Arial" charset="0"/>
              </a:defRPr>
            </a:lvl9pPr>
          </a:lstStyle>
          <a:p>
            <a:pPr eaLnBrk="1" hangingPunct="1"/>
            <a:fld id="{68F9E41A-A7EC-4D39-8B03-1BFA3E389393}" type="slidenum">
              <a:rPr lang="en-US" altLang="en-US" smtClean="0"/>
              <a:pPr eaLnBrk="1" hangingPunct="1"/>
              <a:t>52</a:t>
            </a:fld>
            <a:endParaRPr lang="en-US" altLang="en-US" smtClean="0"/>
          </a:p>
        </p:txBody>
      </p:sp>
    </p:spTree>
    <p:extLst>
      <p:ext uri="{BB962C8B-B14F-4D97-AF65-F5344CB8AC3E}">
        <p14:creationId xmlns:p14="http://schemas.microsoft.com/office/powerpoint/2010/main" val="26408173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28AE6AC-DF3B-4257-9D0A-40A1922F530C}" type="datetime1">
              <a:rPr lang="en-US" smtClean="0"/>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2501121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atin typeface="TH Sarabun New" panose="020B0500040200020003" pitchFamily="34" charset="-34"/>
                <a:cs typeface="TH Sarabun New" panose="020B0500040200020003" pitchFamily="34" charset="-34"/>
              </a:defRPr>
            </a:lvl1pPr>
          </a:lstStyle>
          <a:p>
            <a:r>
              <a:rPr lang="en-US" smtClean="0"/>
              <a:t>Click to edit Master title style</a:t>
            </a:r>
            <a:endParaRPr lang="en-US"/>
          </a:p>
        </p:txBody>
      </p:sp>
      <p:sp>
        <p:nvSpPr>
          <p:cNvPr id="3" name="Content Placeholder 2"/>
          <p:cNvSpPr>
            <a:spLocks noGrp="1"/>
          </p:cNvSpPr>
          <p:nvPr>
            <p:ph idx="1"/>
          </p:nvPr>
        </p:nvSpPr>
        <p:spPr/>
        <p:txBody>
          <a:bodyPr>
            <a:normAutofit/>
          </a:bodyPr>
          <a:lstStyle>
            <a:lvl1pPr>
              <a:defRPr sz="3200">
                <a:latin typeface="TH Sarabun New" panose="020B0500040200020003" pitchFamily="34" charset="-34"/>
                <a:cs typeface="TH Sarabun New" panose="020B0500040200020003" pitchFamily="34" charset="-34"/>
              </a:defRPr>
            </a:lvl1pPr>
            <a:lvl2pPr>
              <a:defRPr sz="2800">
                <a:latin typeface="TH Sarabun New" panose="020B0500040200020003" pitchFamily="34" charset="-34"/>
                <a:cs typeface="TH Sarabun New" panose="020B0500040200020003" pitchFamily="34" charset="-34"/>
              </a:defRPr>
            </a:lvl2pPr>
            <a:lvl3pPr>
              <a:defRPr sz="2400">
                <a:latin typeface="TH Sarabun New" panose="020B0500040200020003" pitchFamily="34" charset="-34"/>
                <a:cs typeface="TH Sarabun New" panose="020B0500040200020003" pitchFamily="34" charset="-34"/>
              </a:defRPr>
            </a:lvl3pPr>
            <a:lvl4pPr>
              <a:defRPr sz="2000">
                <a:latin typeface="TH Sarabun New" panose="020B0500040200020003" pitchFamily="34" charset="-34"/>
                <a:cs typeface="TH Sarabun New" panose="020B0500040200020003" pitchFamily="34" charset="-34"/>
              </a:defRPr>
            </a:lvl4pPr>
            <a:lvl5pPr>
              <a:defRPr sz="2000">
                <a:latin typeface="TH Sarabun New" panose="020B0500040200020003" pitchFamily="34" charset="-34"/>
                <a:cs typeface="TH Sarabun New" panose="020B0500040200020003" pitchFamily="34" charset="-34"/>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D3187B-AFD0-4225-B90B-0B4ABA85D004}" type="datetime1">
              <a:rPr lang="en-US" smtClean="0"/>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328531971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DEA4514-3076-4540-B1C3-BF5D52390131}" type="datetime1">
              <a:rPr lang="en-US" smtClean="0"/>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2110786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867E43C-658B-4349-90A4-DF61919C63F7}" type="datetime1">
              <a:rPr lang="en-US" smtClean="0"/>
              <a:t>6/27/2019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2431175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73189B4-1AE9-46F9-98FF-89A0E0021AFE}" type="datetime1">
              <a:rPr lang="en-US" smtClean="0"/>
              <a:t>6/27/2019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647736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4EAF6B-98B8-4E60-BAA6-89D39B079D6F}" type="datetime1">
              <a:rPr lang="en-US" smtClean="0"/>
              <a:t>6/27/2019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3521924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323A72-1E75-4198-89FF-86B29239A28F}" type="datetime1">
              <a:rPr lang="en-US" smtClean="0"/>
              <a:t>6/27/2019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3351873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531C593-4287-402B-A8DD-245F9CF49DB3}" type="datetime1">
              <a:rPr lang="en-US" smtClean="0"/>
              <a:t>6/27/2019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384958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3279375-8A7D-4E70-830C-2224C06E8F90}" type="datetime1">
              <a:rPr lang="en-US" smtClean="0"/>
              <a:t>6/27/2019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391561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1FA36F-D252-4F12-9B4D-64180188A573}" type="datetime1">
              <a:rPr lang="en-US" smtClean="0"/>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39477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AE3FE7-4F24-4B27-A419-D8645A468468}" type="datetime1">
              <a:rPr lang="en-US" smtClean="0"/>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629696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A88B62-2E39-4B70-AFD7-574DC8288448}" type="datetime1">
              <a:rPr lang="en-US" smtClean="0"/>
              <a:t>6/27/2019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88E7FC-001B-48F7-939D-145824154CDE}" type="slidenum">
              <a:rPr lang="en-US" smtClean="0"/>
              <a:t>‹#›</a:t>
            </a:fld>
            <a:endParaRPr lang="en-US"/>
          </a:p>
        </p:txBody>
      </p:sp>
    </p:spTree>
    <p:extLst>
      <p:ext uri="{BB962C8B-B14F-4D97-AF65-F5344CB8AC3E}">
        <p14:creationId xmlns:p14="http://schemas.microsoft.com/office/powerpoint/2010/main" val="1622023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6.w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globalwitness.org/en/campaigns/myanmar/cursed-treasure-report/#chapter-5/section-4" TargetMode="External"/><Relationship Id="rId2" Type="http://schemas.openxmlformats.org/officeDocument/2006/relationships/hyperlink" Target="https://thediplomat.com/2017/05/smuggling-away-myanmars-chance-for-peace/" TargetMode="External"/><Relationship Id="rId1" Type="http://schemas.openxmlformats.org/officeDocument/2006/relationships/slideLayout" Target="../slideLayouts/slideLayout2.xml"/><Relationship Id="rId4" Type="http://schemas.openxmlformats.org/officeDocument/2006/relationships/hyperlink" Target="https://time.com/battling-for-blood-jade/"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43.xml.rels><?xml version="1.0" encoding="UTF-8" standalone="yes"?>
<Relationships xmlns="http://schemas.openxmlformats.org/package/2006/relationships"><Relationship Id="rId3" Type="http://schemas.openxmlformats.org/officeDocument/2006/relationships/hyperlink" Target="https://www.youtube.com/watch?v=uAiIGd_JqZc" TargetMode="External"/><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hyperlink" Target="https://www.nationalgeographic.com/magazine/2018/06/the-journey-of-plastic-around-the-globe/" TargetMode="External"/><Relationship Id="rId4" Type="http://schemas.openxmlformats.org/officeDocument/2006/relationships/image" Target="../media/image25.jpeg"/></Relationships>
</file>

<file path=ppt/slides/_rels/slide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6.xml"/><Relationship Id="rId4" Type="http://schemas.openxmlformats.org/officeDocument/2006/relationships/image" Target="../media/image29.jpeg"/></Relationships>
</file>

<file path=ppt/slides/_rels/slide4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4.xml"/><Relationship Id="rId4" Type="http://schemas.openxmlformats.org/officeDocument/2006/relationships/image" Target="../media/image36.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hyperlink" Target="http://www.climate-lab-book.ac.uk/files/2016/05/spiral_optimized.gif"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5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s://climate.nasa.gov/interactives/climate-time-machine" TargetMode="External"/><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images.sodahead.com/blogs/000305533/earth_day_xlarg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371" y="2819400"/>
            <a:ext cx="3336582" cy="333658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aqu52.files.wordpress.com/2015/05/evolution-cartoon.jpg?w=482&amp;h=2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8080" y="444137"/>
            <a:ext cx="3886200" cy="201566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wilsonconservationecologylab.files.wordpress.com/2011/04/tom-toles-intelligent-design-0406toles.jpg?w=300&amp;h=24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7866" y="3089003"/>
            <a:ext cx="3529005" cy="2893786"/>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p:cNvSpPr>
            <a:spLocks noGrp="1"/>
          </p:cNvSpPr>
          <p:nvPr>
            <p:ph type="ctrTitle"/>
          </p:nvPr>
        </p:nvSpPr>
        <p:spPr>
          <a:xfrm>
            <a:off x="1497874" y="1997574"/>
            <a:ext cx="9144000" cy="2387600"/>
          </a:xfrm>
        </p:spPr>
        <p:txBody>
          <a:bodyPr>
            <a:normAutofit/>
          </a:bodyPr>
          <a:lstStyle/>
          <a:p>
            <a:r>
              <a:rPr lang="en-US" sz="7200" b="1" dirty="0" smtClean="0">
                <a:latin typeface="TH Sarabun New" panose="020B0500040200020003" pitchFamily="34" charset="-34"/>
                <a:cs typeface="TH Sarabun New" panose="020B0500040200020003" pitchFamily="34" charset="-34"/>
              </a:rPr>
              <a:t>International trade &amp; investment VS environment</a:t>
            </a:r>
            <a:endParaRPr lang="en-US" sz="7200" b="1" dirty="0">
              <a:latin typeface="TH Sarabun New" panose="020B0500040200020003" pitchFamily="34" charset="-34"/>
              <a:cs typeface="TH Sarabun New" panose="020B0500040200020003" pitchFamily="34" charset="-34"/>
            </a:endParaRPr>
          </a:p>
        </p:txBody>
      </p:sp>
    </p:spTree>
    <p:extLst>
      <p:ext uri="{BB962C8B-B14F-4D97-AF65-F5344CB8AC3E}">
        <p14:creationId xmlns:p14="http://schemas.microsoft.com/office/powerpoint/2010/main" val="24551310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004208" y="697093"/>
            <a:ext cx="9791700" cy="5019675"/>
          </a:xfrm>
          <a:prstGeom prst="rect">
            <a:avLst/>
          </a:prstGeom>
        </p:spPr>
      </p:pic>
      <p:pic>
        <p:nvPicPr>
          <p:cNvPr id="5" name="Picture 4"/>
          <p:cNvPicPr>
            <a:picLocks noChangeAspect="1"/>
          </p:cNvPicPr>
          <p:nvPr/>
        </p:nvPicPr>
        <p:blipFill>
          <a:blip r:embed="rId3"/>
          <a:stretch>
            <a:fillRect/>
          </a:stretch>
        </p:blipFill>
        <p:spPr>
          <a:xfrm>
            <a:off x="440327" y="6277382"/>
            <a:ext cx="3238500" cy="390525"/>
          </a:xfrm>
          <a:prstGeom prst="rect">
            <a:avLst/>
          </a:prstGeom>
        </p:spPr>
      </p:pic>
      <p:sp>
        <p:nvSpPr>
          <p:cNvPr id="7" name="Slide Number Placeholder 6"/>
          <p:cNvSpPr>
            <a:spLocks noGrp="1"/>
          </p:cNvSpPr>
          <p:nvPr>
            <p:ph type="sldNum" sz="quarter" idx="12"/>
          </p:nvPr>
        </p:nvSpPr>
        <p:spPr/>
        <p:txBody>
          <a:bodyPr/>
          <a:lstStyle/>
          <a:p>
            <a:fld id="{AD88E7FC-001B-48F7-939D-145824154CDE}" type="slidenum">
              <a:rPr lang="en-US" smtClean="0"/>
              <a:t>2</a:t>
            </a:fld>
            <a:endParaRPr lang="en-US"/>
          </a:p>
        </p:txBody>
      </p:sp>
    </p:spTree>
    <p:extLst>
      <p:ext uri="{BB962C8B-B14F-4D97-AF65-F5344CB8AC3E}">
        <p14:creationId xmlns:p14="http://schemas.microsoft.com/office/powerpoint/2010/main" val="13333401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204912" y="920250"/>
            <a:ext cx="9782175" cy="5611179"/>
          </a:xfrm>
          <a:prstGeom prst="rect">
            <a:avLst/>
          </a:prstGeom>
        </p:spPr>
      </p:pic>
      <p:pic>
        <p:nvPicPr>
          <p:cNvPr id="5" name="Picture 4"/>
          <p:cNvPicPr>
            <a:picLocks noChangeAspect="1"/>
          </p:cNvPicPr>
          <p:nvPr/>
        </p:nvPicPr>
        <p:blipFill>
          <a:blip r:embed="rId3"/>
          <a:stretch>
            <a:fillRect/>
          </a:stretch>
        </p:blipFill>
        <p:spPr>
          <a:xfrm>
            <a:off x="414201" y="6277382"/>
            <a:ext cx="3238500" cy="390525"/>
          </a:xfrm>
          <a:prstGeom prst="rect">
            <a:avLst/>
          </a:prstGeom>
        </p:spPr>
      </p:pic>
      <p:sp>
        <p:nvSpPr>
          <p:cNvPr id="7" name="Slide Number Placeholder 6"/>
          <p:cNvSpPr>
            <a:spLocks noGrp="1"/>
          </p:cNvSpPr>
          <p:nvPr>
            <p:ph type="sldNum" sz="quarter" idx="12"/>
          </p:nvPr>
        </p:nvSpPr>
        <p:spPr/>
        <p:txBody>
          <a:bodyPr/>
          <a:lstStyle/>
          <a:p>
            <a:fld id="{AD88E7FC-001B-48F7-939D-145824154CDE}" type="slidenum">
              <a:rPr lang="en-US" smtClean="0"/>
              <a:t>3</a:t>
            </a:fld>
            <a:endParaRPr lang="en-US"/>
          </a:p>
        </p:txBody>
      </p:sp>
    </p:spTree>
    <p:extLst>
      <p:ext uri="{BB962C8B-B14F-4D97-AF65-F5344CB8AC3E}">
        <p14:creationId xmlns:p14="http://schemas.microsoft.com/office/powerpoint/2010/main" val="39719177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181497" y="169818"/>
            <a:ext cx="7289074" cy="6580550"/>
          </a:xfrm>
          <a:prstGeom prst="rect">
            <a:avLst/>
          </a:prstGeom>
        </p:spPr>
      </p:pic>
      <p:pic>
        <p:nvPicPr>
          <p:cNvPr id="5" name="Picture 4"/>
          <p:cNvPicPr>
            <a:picLocks noChangeAspect="1"/>
          </p:cNvPicPr>
          <p:nvPr/>
        </p:nvPicPr>
        <p:blipFill>
          <a:blip r:embed="rId3"/>
          <a:stretch>
            <a:fillRect/>
          </a:stretch>
        </p:blipFill>
        <p:spPr>
          <a:xfrm>
            <a:off x="427264" y="6467475"/>
            <a:ext cx="3238500" cy="390525"/>
          </a:xfrm>
          <a:prstGeom prst="rect">
            <a:avLst/>
          </a:prstGeom>
        </p:spPr>
      </p:pic>
      <p:sp>
        <p:nvSpPr>
          <p:cNvPr id="7" name="Slide Number Placeholder 6"/>
          <p:cNvSpPr>
            <a:spLocks noGrp="1"/>
          </p:cNvSpPr>
          <p:nvPr>
            <p:ph type="sldNum" sz="quarter" idx="12"/>
          </p:nvPr>
        </p:nvSpPr>
        <p:spPr/>
        <p:txBody>
          <a:bodyPr/>
          <a:lstStyle/>
          <a:p>
            <a:fld id="{AD88E7FC-001B-48F7-939D-145824154CDE}" type="slidenum">
              <a:rPr lang="en-US" smtClean="0"/>
              <a:t>4</a:t>
            </a:fld>
            <a:endParaRPr lang="en-US"/>
          </a:p>
        </p:txBody>
      </p:sp>
    </p:spTree>
    <p:extLst>
      <p:ext uri="{BB962C8B-B14F-4D97-AF65-F5344CB8AC3E}">
        <p14:creationId xmlns:p14="http://schemas.microsoft.com/office/powerpoint/2010/main" val="27726148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254035" y="488406"/>
            <a:ext cx="9195163" cy="6130109"/>
          </a:xfrm>
          <a:prstGeom prst="rect">
            <a:avLst/>
          </a:prstGeom>
        </p:spPr>
      </p:pic>
      <p:sp>
        <p:nvSpPr>
          <p:cNvPr id="6" name="Slide Number Placeholder 5"/>
          <p:cNvSpPr>
            <a:spLocks noGrp="1"/>
          </p:cNvSpPr>
          <p:nvPr>
            <p:ph type="sldNum" sz="quarter" idx="12"/>
          </p:nvPr>
        </p:nvSpPr>
        <p:spPr/>
        <p:txBody>
          <a:bodyPr/>
          <a:lstStyle/>
          <a:p>
            <a:fld id="{AD88E7FC-001B-48F7-939D-145824154CDE}" type="slidenum">
              <a:rPr lang="en-US" smtClean="0"/>
              <a:t>5</a:t>
            </a:fld>
            <a:endParaRPr lang="en-US"/>
          </a:p>
        </p:txBody>
      </p:sp>
    </p:spTree>
    <p:extLst>
      <p:ext uri="{BB962C8B-B14F-4D97-AF65-F5344CB8AC3E}">
        <p14:creationId xmlns:p14="http://schemas.microsoft.com/office/powerpoint/2010/main" val="25659749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6</a:t>
            </a:fld>
            <a:endParaRPr lang="en-US"/>
          </a:p>
        </p:txBody>
      </p:sp>
      <p:pic>
        <p:nvPicPr>
          <p:cNvPr id="5" name="Picture 4"/>
          <p:cNvPicPr>
            <a:picLocks noChangeAspect="1"/>
          </p:cNvPicPr>
          <p:nvPr/>
        </p:nvPicPr>
        <p:blipFill>
          <a:blip r:embed="rId2"/>
          <a:stretch>
            <a:fillRect/>
          </a:stretch>
        </p:blipFill>
        <p:spPr>
          <a:xfrm>
            <a:off x="391702" y="1097280"/>
            <a:ext cx="5798323" cy="4293326"/>
          </a:xfrm>
          <a:prstGeom prst="rect">
            <a:avLst/>
          </a:prstGeom>
        </p:spPr>
      </p:pic>
      <p:pic>
        <p:nvPicPr>
          <p:cNvPr id="6" name="Picture 5"/>
          <p:cNvPicPr>
            <a:picLocks noChangeAspect="1"/>
          </p:cNvPicPr>
          <p:nvPr/>
        </p:nvPicPr>
        <p:blipFill>
          <a:blip r:embed="rId3"/>
          <a:stretch>
            <a:fillRect/>
          </a:stretch>
        </p:blipFill>
        <p:spPr>
          <a:xfrm>
            <a:off x="6182541" y="1136470"/>
            <a:ext cx="5788052" cy="4246924"/>
          </a:xfrm>
          <a:prstGeom prst="rect">
            <a:avLst/>
          </a:prstGeom>
        </p:spPr>
      </p:pic>
    </p:spTree>
    <p:extLst>
      <p:ext uri="{BB962C8B-B14F-4D97-AF65-F5344CB8AC3E}">
        <p14:creationId xmlns:p14="http://schemas.microsoft.com/office/powerpoint/2010/main" val="20056630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7</a:t>
            </a:fld>
            <a:endParaRPr lang="en-US"/>
          </a:p>
        </p:txBody>
      </p:sp>
      <p:pic>
        <p:nvPicPr>
          <p:cNvPr id="5" name="Picture 4"/>
          <p:cNvPicPr>
            <a:picLocks noChangeAspect="1"/>
          </p:cNvPicPr>
          <p:nvPr/>
        </p:nvPicPr>
        <p:blipFill>
          <a:blip r:embed="rId2"/>
          <a:stretch>
            <a:fillRect/>
          </a:stretch>
        </p:blipFill>
        <p:spPr>
          <a:xfrm>
            <a:off x="1276487" y="346771"/>
            <a:ext cx="8705713" cy="5919885"/>
          </a:xfrm>
          <a:prstGeom prst="rect">
            <a:avLst/>
          </a:prstGeom>
        </p:spPr>
      </p:pic>
    </p:spTree>
    <p:extLst>
      <p:ext uri="{BB962C8B-B14F-4D97-AF65-F5344CB8AC3E}">
        <p14:creationId xmlns:p14="http://schemas.microsoft.com/office/powerpoint/2010/main" val="29741359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8</a:t>
            </a:fld>
            <a:endParaRPr lang="en-US"/>
          </a:p>
        </p:txBody>
      </p:sp>
      <p:pic>
        <p:nvPicPr>
          <p:cNvPr id="5" name="Picture 4"/>
          <p:cNvPicPr>
            <a:picLocks noChangeAspect="1"/>
          </p:cNvPicPr>
          <p:nvPr/>
        </p:nvPicPr>
        <p:blipFill>
          <a:blip r:embed="rId2"/>
          <a:stretch>
            <a:fillRect/>
          </a:stretch>
        </p:blipFill>
        <p:spPr>
          <a:xfrm>
            <a:off x="2142310" y="180216"/>
            <a:ext cx="7445828" cy="6398157"/>
          </a:xfrm>
          <a:prstGeom prst="rect">
            <a:avLst/>
          </a:prstGeom>
        </p:spPr>
      </p:pic>
    </p:spTree>
    <p:extLst>
      <p:ext uri="{BB962C8B-B14F-4D97-AF65-F5344CB8AC3E}">
        <p14:creationId xmlns:p14="http://schemas.microsoft.com/office/powerpoint/2010/main" val="11842647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9</a:t>
            </a:fld>
            <a:endParaRPr lang="en-US"/>
          </a:p>
        </p:txBody>
      </p:sp>
      <p:pic>
        <p:nvPicPr>
          <p:cNvPr id="5" name="Picture 4"/>
          <p:cNvPicPr>
            <a:picLocks noChangeAspect="1"/>
          </p:cNvPicPr>
          <p:nvPr/>
        </p:nvPicPr>
        <p:blipFill>
          <a:blip r:embed="rId2"/>
          <a:stretch>
            <a:fillRect/>
          </a:stretch>
        </p:blipFill>
        <p:spPr>
          <a:xfrm>
            <a:off x="2852508" y="362855"/>
            <a:ext cx="6363202" cy="6220824"/>
          </a:xfrm>
          <a:prstGeom prst="rect">
            <a:avLst/>
          </a:prstGeom>
        </p:spPr>
      </p:pic>
    </p:spTree>
    <p:extLst>
      <p:ext uri="{BB962C8B-B14F-4D97-AF65-F5344CB8AC3E}">
        <p14:creationId xmlns:p14="http://schemas.microsoft.com/office/powerpoint/2010/main" val="34083549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10</a:t>
            </a:fld>
            <a:endParaRPr lang="en-US"/>
          </a:p>
        </p:txBody>
      </p:sp>
      <p:pic>
        <p:nvPicPr>
          <p:cNvPr id="5" name="Picture 4"/>
          <p:cNvPicPr>
            <a:picLocks noChangeAspect="1"/>
          </p:cNvPicPr>
          <p:nvPr/>
        </p:nvPicPr>
        <p:blipFill>
          <a:blip r:embed="rId2"/>
          <a:stretch>
            <a:fillRect/>
          </a:stretch>
        </p:blipFill>
        <p:spPr>
          <a:xfrm>
            <a:off x="1267099" y="135826"/>
            <a:ext cx="8856616" cy="6526645"/>
          </a:xfrm>
          <a:prstGeom prst="rect">
            <a:avLst/>
          </a:prstGeom>
        </p:spPr>
      </p:pic>
    </p:spTree>
    <p:extLst>
      <p:ext uri="{BB962C8B-B14F-4D97-AF65-F5344CB8AC3E}">
        <p14:creationId xmlns:p14="http://schemas.microsoft.com/office/powerpoint/2010/main" val="7842759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Group discussion: (30 </a:t>
            </a:r>
            <a:r>
              <a:rPr lang="en-US" dirty="0" err="1" smtClean="0"/>
              <a:t>mins</a:t>
            </a:r>
            <a:r>
              <a:rPr lang="en-US" dirty="0" smtClean="0"/>
              <a:t>)</a:t>
            </a:r>
            <a:endParaRPr lang="en-US" dirty="0"/>
          </a:p>
        </p:txBody>
      </p:sp>
      <p:sp>
        <p:nvSpPr>
          <p:cNvPr id="3" name="Content Placeholder 2"/>
          <p:cNvSpPr>
            <a:spLocks noGrp="1"/>
          </p:cNvSpPr>
          <p:nvPr>
            <p:ph idx="1"/>
          </p:nvPr>
        </p:nvSpPr>
        <p:spPr/>
        <p:txBody>
          <a:bodyPr/>
          <a:lstStyle/>
          <a:p>
            <a:r>
              <a:rPr lang="en-US" b="1" dirty="0"/>
              <a:t>PROs of free trade</a:t>
            </a:r>
            <a:r>
              <a:rPr lang="th-TH" b="1" dirty="0"/>
              <a:t> </a:t>
            </a:r>
            <a:r>
              <a:rPr lang="en-US" b="1" dirty="0" smtClean="0"/>
              <a:t> </a:t>
            </a:r>
          </a:p>
          <a:p>
            <a:r>
              <a:rPr lang="en-US" b="1" dirty="0" smtClean="0"/>
              <a:t>CONs </a:t>
            </a:r>
            <a:r>
              <a:rPr lang="en-US" b="1" dirty="0" smtClean="0"/>
              <a:t>of free trade</a:t>
            </a:r>
            <a:r>
              <a:rPr lang="th-TH" b="1" dirty="0" smtClean="0"/>
              <a:t> </a:t>
            </a:r>
            <a:endParaRPr lang="en-US" b="1" dirty="0" smtClean="0"/>
          </a:p>
          <a:p>
            <a:r>
              <a:rPr lang="en-US" b="1" dirty="0" smtClean="0"/>
              <a:t>PROs of FDI</a:t>
            </a:r>
          </a:p>
          <a:p>
            <a:r>
              <a:rPr lang="en-US" b="1" dirty="0"/>
              <a:t>CONs of </a:t>
            </a:r>
            <a:r>
              <a:rPr lang="en-US" b="1" dirty="0" smtClean="0"/>
              <a:t>FDI</a:t>
            </a:r>
            <a:endParaRPr lang="en-US" b="1" dirty="0" smtClean="0"/>
          </a:p>
          <a:p>
            <a:pPr marL="0" indent="0">
              <a:buNone/>
            </a:pPr>
            <a:endParaRPr lang="en-US" dirty="0" smtClean="0"/>
          </a:p>
        </p:txBody>
      </p:sp>
      <p:sp>
        <p:nvSpPr>
          <p:cNvPr id="5" name="Slide Number Placeholder 4"/>
          <p:cNvSpPr>
            <a:spLocks noGrp="1"/>
          </p:cNvSpPr>
          <p:nvPr>
            <p:ph type="sldNum" sz="quarter" idx="12"/>
          </p:nvPr>
        </p:nvSpPr>
        <p:spPr/>
        <p:txBody>
          <a:bodyPr/>
          <a:lstStyle/>
          <a:p>
            <a:fld id="{AD88E7FC-001B-48F7-939D-145824154CDE}" type="slidenum">
              <a:rPr lang="en-US" smtClean="0"/>
              <a:t>11</a:t>
            </a:fld>
            <a:endParaRPr lang="en-US"/>
          </a:p>
        </p:txBody>
      </p:sp>
    </p:spTree>
    <p:extLst>
      <p:ext uri="{BB962C8B-B14F-4D97-AF65-F5344CB8AC3E}">
        <p14:creationId xmlns:p14="http://schemas.microsoft.com/office/powerpoint/2010/main" val="22580292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96637" y="2817380"/>
            <a:ext cx="10515600" cy="1325563"/>
          </a:xfrm>
        </p:spPr>
        <p:txBody>
          <a:bodyPr>
            <a:normAutofit/>
          </a:bodyPr>
          <a:lstStyle/>
          <a:p>
            <a:r>
              <a:rPr lang="en-US" altLang="th-TH" dirty="0" smtClean="0">
                <a:latin typeface="Times New Roman" panose="02020603050405020304" pitchFamily="18" charset="0"/>
                <a:ea typeface="SimSun" panose="02010600030101010101" pitchFamily="2" charset="-122"/>
                <a:cs typeface="Times New Roman" panose="02020603050405020304" pitchFamily="18" charset="0"/>
              </a:rPr>
              <a:t> </a:t>
            </a:r>
            <a:r>
              <a:rPr lang="en-US" altLang="th-TH" dirty="0">
                <a:latin typeface="Times New Roman" panose="02020603050405020304" pitchFamily="18" charset="0"/>
                <a:ea typeface="SimSun" panose="02010600030101010101" pitchFamily="2" charset="-122"/>
                <a:cs typeface="Times New Roman" panose="02020603050405020304" pitchFamily="18" charset="0"/>
              </a:rPr>
              <a:t>Is trade good or bad for the environment? </a:t>
            </a:r>
            <a:endParaRPr lang="en-US" altLang="th-TH"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30101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normAutofit/>
          </a:bodyPr>
          <a:lstStyle/>
          <a:p>
            <a:r>
              <a:rPr lang="en-US" altLang="th-TH" dirty="0" smtClean="0">
                <a:latin typeface="Times New Roman" panose="02020603050405020304" pitchFamily="18" charset="0"/>
                <a:ea typeface="SimSun" panose="02010600030101010101" pitchFamily="2" charset="-122"/>
                <a:cs typeface="Times New Roman" panose="02020603050405020304" pitchFamily="18" charset="0"/>
              </a:rPr>
              <a:t> </a:t>
            </a:r>
            <a:r>
              <a:rPr lang="en-US" altLang="th-TH" dirty="0">
                <a:latin typeface="Times New Roman" panose="02020603050405020304" pitchFamily="18" charset="0"/>
                <a:ea typeface="SimSun" panose="02010600030101010101" pitchFamily="2" charset="-122"/>
                <a:cs typeface="Times New Roman" panose="02020603050405020304" pitchFamily="18" charset="0"/>
              </a:rPr>
              <a:t>Is trade good or bad for the environment? </a:t>
            </a:r>
            <a:endParaRPr lang="en-US" altLang="th-TH" dirty="0" smtClean="0">
              <a:latin typeface="Times New Roman" panose="02020603050405020304" pitchFamily="18" charset="0"/>
              <a:cs typeface="Times New Roman" panose="02020603050405020304" pitchFamily="18" charset="0"/>
            </a:endParaRPr>
          </a:p>
        </p:txBody>
      </p:sp>
      <p:sp>
        <p:nvSpPr>
          <p:cNvPr id="5123" name="Content Placeholder 2"/>
          <p:cNvSpPr>
            <a:spLocks noGrp="1"/>
          </p:cNvSpPr>
          <p:nvPr>
            <p:ph idx="1"/>
          </p:nvPr>
        </p:nvSpPr>
        <p:spPr/>
        <p:txBody>
          <a:bodyPr/>
          <a:lstStyle/>
          <a:p>
            <a:pPr marL="0" indent="0">
              <a:buNone/>
            </a:pPr>
            <a:r>
              <a:rPr lang="en-US" altLang="th-TH" sz="2800" dirty="0" smtClean="0">
                <a:latin typeface="Times New Roman" panose="02020603050405020304" pitchFamily="18" charset="0"/>
                <a:ea typeface="SimSun" panose="02010600030101010101" pitchFamily="2" charset="-122"/>
                <a:cs typeface="Times New Roman" panose="02020603050405020304" pitchFamily="18" charset="0"/>
              </a:rPr>
              <a:t>• </a:t>
            </a:r>
            <a:r>
              <a:rPr lang="en-US" altLang="th-TH" sz="2800" dirty="0">
                <a:latin typeface="Times New Roman" panose="02020603050405020304" pitchFamily="18" charset="0"/>
                <a:ea typeface="SimSun" panose="02010600030101010101" pitchFamily="2" charset="-122"/>
                <a:cs typeface="Times New Roman" panose="02020603050405020304" pitchFamily="18" charset="0"/>
              </a:rPr>
              <a:t>Does globalization help or hurt, in achieving the </a:t>
            </a:r>
            <a:r>
              <a:rPr lang="en-US" altLang="th-TH" sz="2800" dirty="0" smtClean="0">
                <a:latin typeface="Times New Roman" panose="02020603050405020304" pitchFamily="18" charset="0"/>
                <a:ea typeface="SimSun" panose="02010600030101010101" pitchFamily="2" charset="-122"/>
                <a:cs typeface="Times New Roman" panose="02020603050405020304" pitchFamily="18" charset="0"/>
              </a:rPr>
              <a:t>tradeoff </a:t>
            </a:r>
            <a:r>
              <a:rPr lang="en-US" altLang="th-TH" sz="2800" dirty="0">
                <a:latin typeface="Times New Roman" panose="02020603050405020304" pitchFamily="18" charset="0"/>
                <a:ea typeface="SimSun" panose="02010600030101010101" pitchFamily="2" charset="-122"/>
                <a:cs typeface="Times New Roman" panose="02020603050405020304" pitchFamily="18" charset="0"/>
              </a:rPr>
              <a:t>between environmental and economic goals? </a:t>
            </a:r>
          </a:p>
          <a:p>
            <a:pPr marL="0" indent="0">
              <a:buNone/>
            </a:pPr>
            <a:r>
              <a:rPr lang="en-US" altLang="th-TH" sz="2800" dirty="0">
                <a:latin typeface="Times New Roman" panose="02020603050405020304" pitchFamily="18" charset="0"/>
                <a:ea typeface="SimSun" panose="02010600030101010101" pitchFamily="2" charset="-122"/>
                <a:cs typeface="Times New Roman" panose="02020603050405020304" pitchFamily="18" charset="0"/>
              </a:rPr>
              <a:t>	– Do international trade &amp; investment allow countries to achieve more economic growth for any given level of environmental quality? </a:t>
            </a:r>
          </a:p>
          <a:p>
            <a:pPr marL="0" indent="0">
              <a:buNone/>
            </a:pPr>
            <a:r>
              <a:rPr lang="en-US" altLang="th-TH" sz="2800" dirty="0">
                <a:latin typeface="Times New Roman" panose="02020603050405020304" pitchFamily="18" charset="0"/>
                <a:ea typeface="SimSun" panose="02010600030101010101" pitchFamily="2" charset="-122"/>
                <a:cs typeface="Times New Roman" panose="02020603050405020304" pitchFamily="18" charset="0"/>
              </a:rPr>
              <a:t>	– Or do they damage environmental quality for any given rate of economic growth? </a:t>
            </a:r>
          </a:p>
        </p:txBody>
      </p:sp>
    </p:spTree>
    <p:extLst>
      <p:ext uri="{BB962C8B-B14F-4D97-AF65-F5344CB8AC3E}">
        <p14:creationId xmlns:p14="http://schemas.microsoft.com/office/powerpoint/2010/main" val="1012948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752601" y="381000"/>
            <a:ext cx="8596313" cy="762000"/>
          </a:xfrm>
        </p:spPr>
        <p:txBody>
          <a:bodyPr/>
          <a:lstStyle/>
          <a:p>
            <a:r>
              <a:rPr lang="en-US" altLang="en-US" smtClean="0">
                <a:latin typeface="Times New Roman" panose="02020603050405020304" pitchFamily="18" charset="0"/>
                <a:cs typeface="Times New Roman" panose="02020603050405020304" pitchFamily="18" charset="0"/>
              </a:rPr>
              <a:t>Introduction</a:t>
            </a:r>
          </a:p>
        </p:txBody>
      </p:sp>
      <p:sp>
        <p:nvSpPr>
          <p:cNvPr id="52227" name="Text Box 3"/>
          <p:cNvSpPr txBox="1">
            <a:spLocks noChangeArrowheads="1"/>
          </p:cNvSpPr>
          <p:nvPr/>
        </p:nvSpPr>
        <p:spPr bwMode="auto">
          <a:xfrm>
            <a:off x="1485900" y="1143000"/>
            <a:ext cx="9819409" cy="5816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Free trade proponents argue that FTAs have a positive impact on the environment because after liberalization countries </a:t>
            </a:r>
            <a:r>
              <a:rPr lang="en-US" sz="2800" dirty="0" smtClean="0">
                <a:latin typeface="Times New Roman" panose="02020603050405020304" pitchFamily="18" charset="0"/>
                <a:cs typeface="Times New Roman" panose="02020603050405020304" pitchFamily="18" charset="0"/>
              </a:rPr>
              <a:t>will</a:t>
            </a:r>
          </a:p>
          <a:p>
            <a:pPr marL="914400" lvl="1" indent="-457200">
              <a:buFont typeface="Arial" panose="020B0604020202020204" pitchFamily="34" charset="0"/>
              <a:buChar char="•"/>
              <a:defRPr/>
            </a:pPr>
            <a:r>
              <a:rPr lang="en-US" sz="2800" dirty="0" smtClean="0">
                <a:latin typeface="Times New Roman" panose="02020603050405020304" pitchFamily="18" charset="0"/>
                <a:cs typeface="Times New Roman" panose="02020603050405020304" pitchFamily="18" charset="0"/>
              </a:rPr>
              <a:t>have </a:t>
            </a:r>
            <a:r>
              <a:rPr lang="en-US" sz="2800" dirty="0">
                <a:latin typeface="Times New Roman" panose="02020603050405020304" pitchFamily="18" charset="0"/>
                <a:cs typeface="Times New Roman" panose="02020603050405020304" pitchFamily="18" charset="0"/>
              </a:rPr>
              <a:t>access to environmentally friendly </a:t>
            </a:r>
            <a:r>
              <a:rPr lang="en-US" sz="2800" dirty="0" smtClean="0">
                <a:latin typeface="Times New Roman" panose="02020603050405020304" pitchFamily="18" charset="0"/>
                <a:cs typeface="Times New Roman" panose="02020603050405020304" pitchFamily="18" charset="0"/>
              </a:rPr>
              <a:t>technologies,</a:t>
            </a:r>
          </a:p>
          <a:p>
            <a:pPr marL="914400" lvl="1" indent="-457200">
              <a:buFont typeface="Arial" panose="020B0604020202020204" pitchFamily="34" charset="0"/>
              <a:buChar char="•"/>
              <a:defRPr/>
            </a:pPr>
            <a:r>
              <a:rPr lang="en-US" sz="2800" dirty="0" smtClean="0">
                <a:latin typeface="Times New Roman" panose="02020603050405020304" pitchFamily="18" charset="0"/>
                <a:cs typeface="Times New Roman" panose="02020603050405020304" pitchFamily="18" charset="0"/>
              </a:rPr>
              <a:t>produce </a:t>
            </a:r>
            <a:r>
              <a:rPr lang="en-US" sz="2800" dirty="0">
                <a:latin typeface="Times New Roman" panose="02020603050405020304" pitchFamily="18" charset="0"/>
                <a:cs typeface="Times New Roman" panose="02020603050405020304" pitchFamily="18" charset="0"/>
              </a:rPr>
              <a:t>goods in which they have a competitive advantage and </a:t>
            </a:r>
            <a:endParaRPr lang="en-US" sz="2800" dirty="0" smtClean="0">
              <a:latin typeface="Times New Roman" panose="02020603050405020304" pitchFamily="18" charset="0"/>
              <a:cs typeface="Times New Roman" panose="02020603050405020304" pitchFamily="18" charset="0"/>
            </a:endParaRPr>
          </a:p>
          <a:p>
            <a:pPr marL="914400" lvl="1" indent="-457200">
              <a:buFont typeface="Arial" panose="020B0604020202020204" pitchFamily="34" charset="0"/>
              <a:buChar char="•"/>
              <a:defRPr/>
            </a:pPr>
            <a:r>
              <a:rPr lang="en-US" sz="2800" dirty="0" smtClean="0">
                <a:latin typeface="Times New Roman" panose="02020603050405020304" pitchFamily="18" charset="0"/>
                <a:cs typeface="Times New Roman" panose="02020603050405020304" pitchFamily="18" charset="0"/>
              </a:rPr>
              <a:t>have </a:t>
            </a:r>
            <a:r>
              <a:rPr lang="en-US" sz="2800" dirty="0">
                <a:latin typeface="Times New Roman" panose="02020603050405020304" pitchFamily="18" charset="0"/>
                <a:cs typeface="Times New Roman" panose="02020603050405020304" pitchFamily="18" charset="0"/>
              </a:rPr>
              <a:t>greater income due to trade liberalization. </a:t>
            </a:r>
            <a:endParaRPr lang="en-US" sz="2800" dirty="0" smtClean="0">
              <a:latin typeface="Times New Roman" panose="02020603050405020304" pitchFamily="18" charset="0"/>
              <a:cs typeface="Times New Roman" panose="02020603050405020304" pitchFamily="18" charset="0"/>
            </a:endParaRPr>
          </a:p>
          <a:p>
            <a:pPr marL="914400" lvl="1" indent="-457200">
              <a:buFont typeface="Arial" panose="020B0604020202020204" pitchFamily="34" charset="0"/>
              <a:buChar char="•"/>
              <a:defRPr/>
            </a:pPr>
            <a:endParaRPr lang="en-US" sz="28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On the other hand, environmentalists argue that trade liberalization is detrimental for the environment because it </a:t>
            </a:r>
            <a:r>
              <a:rPr lang="en-US" sz="2800" dirty="0" smtClean="0">
                <a:latin typeface="Times New Roman" panose="02020603050405020304" pitchFamily="18" charset="0"/>
                <a:cs typeface="Times New Roman" panose="02020603050405020304" pitchFamily="18" charset="0"/>
              </a:rPr>
              <a:t>will</a:t>
            </a:r>
          </a:p>
          <a:p>
            <a:pPr marL="914400" lvl="1" indent="-457200">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e</a:t>
            </a:r>
            <a:r>
              <a:rPr lang="en-US" sz="2800" dirty="0" smtClean="0">
                <a:latin typeface="Times New Roman" panose="02020603050405020304" pitchFamily="18" charset="0"/>
                <a:cs typeface="Times New Roman" panose="02020603050405020304" pitchFamily="18" charset="0"/>
              </a:rPr>
              <a:t>xpand more polluting industries</a:t>
            </a:r>
          </a:p>
          <a:p>
            <a:pPr marL="914400" lvl="1" indent="-457200">
              <a:buFont typeface="Arial" panose="020B0604020202020204" pitchFamily="34" charset="0"/>
              <a:buChar char="•"/>
              <a:defRPr/>
            </a:pPr>
            <a:r>
              <a:rPr lang="en-US" sz="2800" dirty="0" smtClean="0">
                <a:latin typeface="Times New Roman" panose="02020603050405020304" pitchFamily="18" charset="0"/>
                <a:cs typeface="Times New Roman" panose="02020603050405020304" pitchFamily="18" charset="0"/>
              </a:rPr>
              <a:t>encourage </a:t>
            </a:r>
            <a:r>
              <a:rPr lang="en-US" sz="2800" dirty="0">
                <a:latin typeface="Times New Roman" panose="02020603050405020304" pitchFamily="18" charset="0"/>
                <a:cs typeface="Times New Roman" panose="02020603050405020304" pitchFamily="18" charset="0"/>
              </a:rPr>
              <a:t>more polluting industries to locate in countries with lax environmental regulations. </a:t>
            </a:r>
            <a:endParaRPr lang="en-US" altLang="en-US" sz="3600" dirty="0">
              <a:latin typeface="Times New Roman" panose="02020603050405020304" pitchFamily="18" charset="0"/>
              <a:cs typeface="Times New Roman" panose="02020603050405020304" pitchFamily="18" charset="0"/>
            </a:endParaRPr>
          </a:p>
          <a:p>
            <a:pPr>
              <a:defRPr/>
            </a:pPr>
            <a:endParaRPr lang="en-US" alt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06537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640014" y="549276"/>
            <a:ext cx="6619875" cy="866775"/>
          </a:xfrm>
        </p:spPr>
        <p:txBody>
          <a:bodyPr/>
          <a:lstStyle/>
          <a:p>
            <a:r>
              <a:rPr lang="en-US" altLang="en-US" sz="3500">
                <a:latin typeface="Times New Roman" panose="02020603050405020304" pitchFamily="18" charset="0"/>
                <a:cs typeface="Times New Roman" panose="02020603050405020304" pitchFamily="18" charset="0"/>
              </a:rPr>
              <a:t>Some of the common concerns… </a:t>
            </a:r>
          </a:p>
        </p:txBody>
      </p:sp>
      <p:sp>
        <p:nvSpPr>
          <p:cNvPr id="7171" name="Text Box 3"/>
          <p:cNvSpPr txBox="1">
            <a:spLocks noChangeArrowheads="1"/>
          </p:cNvSpPr>
          <p:nvPr/>
        </p:nvSpPr>
        <p:spPr bwMode="auto">
          <a:xfrm>
            <a:off x="571501" y="1416051"/>
            <a:ext cx="11274136" cy="445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a:spcBef>
                <a:spcPct val="0"/>
              </a:spcBef>
              <a:buFontTx/>
              <a:buNone/>
            </a:pPr>
            <a:endParaRPr lang="en-US" altLang="en-US" sz="2600" dirty="0">
              <a:latin typeface="Times New Roman" panose="02020603050405020304" pitchFamily="18" charset="0"/>
              <a:cs typeface="Times New Roman" panose="02020603050405020304" pitchFamily="18" charset="0"/>
            </a:endParaRPr>
          </a:p>
          <a:p>
            <a:pPr lvl="1">
              <a:spcBef>
                <a:spcPct val="0"/>
              </a:spcBef>
              <a:buFont typeface="Wingdings" panose="05000000000000000000" pitchFamily="2" charset="2"/>
              <a:buChar char="§"/>
            </a:pPr>
            <a:r>
              <a:rPr lang="en-US" altLang="en-US" sz="2600" dirty="0">
                <a:latin typeface="Times New Roman" panose="02020603050405020304" pitchFamily="18" charset="0"/>
                <a:cs typeface="Times New Roman" panose="02020603050405020304" pitchFamily="18" charset="0"/>
              </a:rPr>
              <a:t> Reducing barriers to trade will reinforce the tendency </a:t>
            </a:r>
          </a:p>
          <a:p>
            <a:pPr lvl="1">
              <a:spcBef>
                <a:spcPct val="0"/>
              </a:spcBef>
              <a:buFont typeface="Wingdings" panose="05000000000000000000" pitchFamily="2" charset="2"/>
              <a:buNone/>
            </a:pPr>
            <a:r>
              <a:rPr lang="en-US" altLang="en-US" sz="2600" dirty="0">
                <a:latin typeface="Times New Roman" panose="02020603050405020304" pitchFamily="18" charset="0"/>
                <a:cs typeface="Times New Roman" panose="02020603050405020304" pitchFamily="18" charset="0"/>
              </a:rPr>
              <a:t>  for countries to export commodities that make use of </a:t>
            </a:r>
          </a:p>
          <a:p>
            <a:pPr lvl="1">
              <a:spcBef>
                <a:spcPct val="0"/>
              </a:spcBef>
              <a:buFont typeface="Wingdings" panose="05000000000000000000" pitchFamily="2" charset="2"/>
              <a:buNone/>
            </a:pPr>
            <a:r>
              <a:rPr lang="en-US" altLang="en-US" sz="2600" dirty="0">
                <a:latin typeface="Times New Roman" panose="02020603050405020304" pitchFamily="18" charset="0"/>
                <a:cs typeface="Times New Roman" panose="02020603050405020304" pitchFamily="18" charset="0"/>
              </a:rPr>
              <a:t>  resource-intensive production factors (“pollution havens”).</a:t>
            </a:r>
          </a:p>
          <a:p>
            <a:pPr lvl="1">
              <a:spcBef>
                <a:spcPct val="0"/>
              </a:spcBef>
              <a:buFont typeface="Wingdings" panose="05000000000000000000" pitchFamily="2" charset="2"/>
              <a:buChar char="§"/>
            </a:pPr>
            <a:endParaRPr lang="en-US" altLang="en-US" sz="2600" dirty="0">
              <a:latin typeface="Times New Roman" panose="02020603050405020304" pitchFamily="18" charset="0"/>
              <a:cs typeface="Times New Roman" panose="02020603050405020304" pitchFamily="18" charset="0"/>
            </a:endParaRPr>
          </a:p>
          <a:p>
            <a:pPr lvl="1">
              <a:spcBef>
                <a:spcPct val="0"/>
              </a:spcBef>
              <a:buFont typeface="Wingdings" panose="05000000000000000000" pitchFamily="2" charset="2"/>
              <a:buChar char="§"/>
            </a:pPr>
            <a:r>
              <a:rPr lang="en-US" altLang="en-US" sz="2600" dirty="0">
                <a:latin typeface="Times New Roman" panose="02020603050405020304" pitchFamily="18" charset="0"/>
                <a:cs typeface="Times New Roman" panose="02020603050405020304" pitchFamily="18" charset="0"/>
              </a:rPr>
              <a:t> Trade liberalization may directly affect environmental </a:t>
            </a:r>
          </a:p>
          <a:p>
            <a:pPr lvl="1">
              <a:spcBef>
                <a:spcPct val="0"/>
              </a:spcBef>
              <a:buFont typeface="Wingdings" panose="05000000000000000000" pitchFamily="2" charset="2"/>
              <a:buNone/>
            </a:pPr>
            <a:r>
              <a:rPr lang="en-US" altLang="en-US" sz="2600" dirty="0">
                <a:latin typeface="Times New Roman" panose="02020603050405020304" pitchFamily="18" charset="0"/>
                <a:cs typeface="Times New Roman" panose="02020603050405020304" pitchFamily="18" charset="0"/>
              </a:rPr>
              <a:t>   standards (“race to the bottom”).</a:t>
            </a:r>
          </a:p>
          <a:p>
            <a:pPr lvl="1">
              <a:spcBef>
                <a:spcPct val="0"/>
              </a:spcBef>
              <a:buFont typeface="Wingdings" panose="05000000000000000000" pitchFamily="2" charset="2"/>
              <a:buChar char="§"/>
            </a:pPr>
            <a:endParaRPr lang="en-US" altLang="en-US" sz="2600" dirty="0">
              <a:latin typeface="Times New Roman" panose="02020603050405020304" pitchFamily="18" charset="0"/>
              <a:cs typeface="Times New Roman" panose="02020603050405020304" pitchFamily="18" charset="0"/>
            </a:endParaRPr>
          </a:p>
          <a:p>
            <a:pPr lvl="1">
              <a:spcBef>
                <a:spcPct val="0"/>
              </a:spcBef>
              <a:buFont typeface="Wingdings" panose="05000000000000000000" pitchFamily="2" charset="2"/>
              <a:buChar char="§"/>
            </a:pPr>
            <a:r>
              <a:rPr lang="en-US" altLang="en-US" sz="2600" dirty="0">
                <a:latin typeface="Times New Roman" panose="02020603050405020304" pitchFamily="18" charset="0"/>
                <a:cs typeface="Times New Roman" panose="02020603050405020304" pitchFamily="18" charset="0"/>
              </a:rPr>
              <a:t> “Environmental tariffs” may be employed against trading </a:t>
            </a:r>
          </a:p>
          <a:p>
            <a:pPr lvl="1">
              <a:spcBef>
                <a:spcPct val="0"/>
              </a:spcBef>
              <a:buFont typeface="Wingdings" panose="05000000000000000000" pitchFamily="2" charset="2"/>
              <a:buNone/>
            </a:pPr>
            <a:r>
              <a:rPr lang="en-US" altLang="en-US" sz="2600" dirty="0">
                <a:latin typeface="Times New Roman" panose="02020603050405020304" pitchFamily="18" charset="0"/>
                <a:cs typeface="Times New Roman" panose="02020603050405020304" pitchFamily="18" charset="0"/>
              </a:rPr>
              <a:t>   partners deemed to have inadequate environmental </a:t>
            </a:r>
          </a:p>
          <a:p>
            <a:pPr lvl="1">
              <a:spcBef>
                <a:spcPct val="0"/>
              </a:spcBef>
              <a:buFont typeface="Wingdings" panose="05000000000000000000" pitchFamily="2" charset="2"/>
              <a:buNone/>
            </a:pPr>
            <a:r>
              <a:rPr lang="en-US" altLang="en-US" sz="2600" dirty="0">
                <a:latin typeface="Times New Roman" panose="02020603050405020304" pitchFamily="18" charset="0"/>
                <a:cs typeface="Times New Roman" panose="02020603050405020304" pitchFamily="18" charset="0"/>
              </a:rPr>
              <a:t>   standards.</a:t>
            </a:r>
          </a:p>
        </p:txBody>
      </p:sp>
      <p:sp>
        <p:nvSpPr>
          <p:cNvPr id="7172" name="Text Box 4"/>
          <p:cNvSpPr txBox="1">
            <a:spLocks noChangeArrowheads="1"/>
          </p:cNvSpPr>
          <p:nvPr/>
        </p:nvSpPr>
        <p:spPr bwMode="auto">
          <a:xfrm>
            <a:off x="3032125" y="37750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24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78561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normAutofit/>
          </a:bodyPr>
          <a:lstStyle/>
          <a:p>
            <a:pPr>
              <a:defRPr/>
            </a:pPr>
            <a:r>
              <a:rPr lang="en-US" altLang="en-US" dirty="0">
                <a:latin typeface="Times New Roman" panose="02020603050405020304" pitchFamily="18" charset="0"/>
                <a:cs typeface="Times New Roman" panose="02020603050405020304" pitchFamily="18" charset="0"/>
              </a:rPr>
              <a:t>But, evidence seems to suggest otherwise…</a:t>
            </a:r>
          </a:p>
        </p:txBody>
      </p:sp>
      <p:sp>
        <p:nvSpPr>
          <p:cNvPr id="8195" name="Rectangle 3"/>
          <p:cNvSpPr>
            <a:spLocks noGrp="1" noChangeArrowheads="1"/>
          </p:cNvSpPr>
          <p:nvPr>
            <p:ph type="body" idx="1"/>
          </p:nvPr>
        </p:nvSpPr>
        <p:spPr>
          <a:xfrm>
            <a:off x="1226127" y="1773238"/>
            <a:ext cx="9881755" cy="4525962"/>
          </a:xfrm>
        </p:spPr>
        <p:txBody>
          <a:bodyPr/>
          <a:lstStyle/>
          <a:p>
            <a:pPr>
              <a:lnSpc>
                <a:spcPct val="90000"/>
              </a:lnSpc>
              <a:buFont typeface="Wingdings" panose="05000000000000000000" pitchFamily="2" charset="2"/>
              <a:buChar char="§"/>
            </a:pPr>
            <a:r>
              <a:rPr lang="en-US" altLang="en-US" sz="2600" dirty="0">
                <a:latin typeface="Times New Roman" panose="02020603050405020304" pitchFamily="18" charset="0"/>
              </a:rPr>
              <a:t>Countries that are more open to trade adopt cleaner technologies more quickly. </a:t>
            </a:r>
          </a:p>
          <a:p>
            <a:pPr>
              <a:lnSpc>
                <a:spcPct val="90000"/>
              </a:lnSpc>
              <a:buFont typeface="Wingdings" panose="05000000000000000000" pitchFamily="2" charset="2"/>
              <a:buChar char="§"/>
            </a:pPr>
            <a:endParaRPr lang="en-US" altLang="en-US" sz="2600" dirty="0">
              <a:latin typeface="Times New Roman" panose="02020603050405020304" pitchFamily="18" charset="0"/>
            </a:endParaRPr>
          </a:p>
          <a:p>
            <a:pPr>
              <a:lnSpc>
                <a:spcPct val="90000"/>
              </a:lnSpc>
              <a:buFont typeface="Wingdings" panose="05000000000000000000" pitchFamily="2" charset="2"/>
              <a:buChar char="§"/>
            </a:pPr>
            <a:r>
              <a:rPr lang="en-US" altLang="en-US" sz="2600" dirty="0">
                <a:latin typeface="Times New Roman" panose="02020603050405020304" pitchFamily="18" charset="0"/>
              </a:rPr>
              <a:t>Increased real income is often associated with increased demand for environmental quality .</a:t>
            </a:r>
          </a:p>
          <a:p>
            <a:pPr>
              <a:lnSpc>
                <a:spcPct val="90000"/>
              </a:lnSpc>
              <a:buFont typeface="Wingdings" panose="05000000000000000000" pitchFamily="2" charset="2"/>
              <a:buChar char="§"/>
            </a:pPr>
            <a:endParaRPr lang="en-US" altLang="en-US" sz="2600" dirty="0">
              <a:latin typeface="Times New Roman" panose="02020603050405020304" pitchFamily="18" charset="0"/>
            </a:endParaRPr>
          </a:p>
          <a:p>
            <a:pPr>
              <a:lnSpc>
                <a:spcPct val="90000"/>
              </a:lnSpc>
              <a:buFont typeface="Wingdings" panose="05000000000000000000" pitchFamily="2" charset="2"/>
              <a:buChar char="§"/>
            </a:pPr>
            <a:r>
              <a:rPr lang="en-US" altLang="en-US" sz="2600" dirty="0">
                <a:latin typeface="Times New Roman" panose="02020603050405020304" pitchFamily="18" charset="0"/>
              </a:rPr>
              <a:t>Greater openness to trade also encourages cleaner manufacturing</a:t>
            </a:r>
          </a:p>
        </p:txBody>
      </p:sp>
    </p:spTree>
    <p:extLst>
      <p:ext uri="{BB962C8B-B14F-4D97-AF65-F5344CB8AC3E}">
        <p14:creationId xmlns:p14="http://schemas.microsoft.com/office/powerpoint/2010/main" val="13313626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normAutofit/>
          </a:bodyPr>
          <a:lstStyle/>
          <a:p>
            <a:pPr eaLnBrk="1" hangingPunct="1"/>
            <a:r>
              <a:rPr lang="en-GB" altLang="en-US" sz="4000" b="1" dirty="0" smtClean="0">
                <a:latin typeface="Times New Roman" panose="02020603050405020304" pitchFamily="18" charset="0"/>
                <a:cs typeface="Times New Roman" panose="02020603050405020304" pitchFamily="18" charset="0"/>
              </a:rPr>
              <a:t>International trade theory (basic)</a:t>
            </a:r>
            <a:endParaRPr lang="en-GB" altLang="en-US" sz="4000" dirty="0" smtClean="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600200"/>
            <a:ext cx="9372600" cy="4852988"/>
          </a:xfrm>
        </p:spPr>
        <p:txBody>
          <a:bodyPr rtlCol="0">
            <a:normAutofit/>
          </a:bodyPr>
          <a:lstStyle/>
          <a:p>
            <a:pPr>
              <a:defRPr/>
            </a:pPr>
            <a:r>
              <a:rPr lang="en-GB" dirty="0" smtClean="0">
                <a:latin typeface="Times New Roman" pitchFamily="18" charset="0"/>
                <a:cs typeface="Times New Roman" pitchFamily="18" charset="0"/>
              </a:rPr>
              <a:t>Economists believe that </a:t>
            </a:r>
            <a:r>
              <a:rPr lang="en-GB" dirty="0">
                <a:latin typeface="Times New Roman" pitchFamily="18" charset="0"/>
                <a:cs typeface="Times New Roman" pitchFamily="18" charset="0"/>
              </a:rPr>
              <a:t>free trade improves economic </a:t>
            </a:r>
            <a:r>
              <a:rPr lang="en-GB" dirty="0" smtClean="0">
                <a:latin typeface="Times New Roman" pitchFamily="18" charset="0"/>
                <a:cs typeface="Times New Roman" pitchFamily="18" charset="0"/>
              </a:rPr>
              <a:t>welfare. (assume no externalities)</a:t>
            </a:r>
          </a:p>
          <a:p>
            <a:pPr>
              <a:defRPr/>
            </a:pPr>
            <a:r>
              <a:rPr lang="en-GB" dirty="0" smtClean="0">
                <a:latin typeface="Times New Roman" pitchFamily="18" charset="0"/>
                <a:cs typeface="Times New Roman" pitchFamily="18" charset="0"/>
              </a:rPr>
              <a:t>Each country can produce A and B at the different cost. </a:t>
            </a:r>
          </a:p>
          <a:p>
            <a:pPr lvl="1">
              <a:defRPr/>
            </a:pPr>
            <a:r>
              <a:rPr lang="en-GB" dirty="0" smtClean="0">
                <a:latin typeface="Times New Roman" pitchFamily="18" charset="0"/>
                <a:cs typeface="Times New Roman" pitchFamily="18" charset="0"/>
              </a:rPr>
              <a:t>Relatively low production cost of A</a:t>
            </a:r>
            <a:r>
              <a:rPr lang="th-TH" dirty="0" smtClean="0">
                <a:latin typeface="Times New Roman" pitchFamily="18" charset="0"/>
                <a:cs typeface="Times New Roman" pitchFamily="18" charset="0"/>
              </a:rPr>
              <a:t> </a:t>
            </a:r>
            <a:r>
              <a:rPr lang="en-GB" dirty="0" smtClean="0">
                <a:latin typeface="Times New Roman" pitchFamily="18" charset="0"/>
                <a:cs typeface="Times New Roman" pitchFamily="18" charset="0"/>
              </a:rPr>
              <a:t> in country 1 </a:t>
            </a:r>
            <a:r>
              <a:rPr lang="en-GB" dirty="0" smtClean="0">
                <a:latin typeface="Times New Roman" pitchFamily="18" charset="0"/>
                <a:cs typeface="Times New Roman" pitchFamily="18" charset="0"/>
                <a:sym typeface="Wingdings" panose="05000000000000000000" pitchFamily="2" charset="2"/>
              </a:rPr>
              <a:t> 1 has comparative advantage in producing </a:t>
            </a:r>
            <a:r>
              <a:rPr lang="en-GB" dirty="0" smtClean="0">
                <a:latin typeface="Times New Roman" pitchFamily="18" charset="0"/>
                <a:cs typeface="Times New Roman" pitchFamily="18" charset="0"/>
                <a:sym typeface="Wingdings" panose="05000000000000000000" pitchFamily="2" charset="2"/>
              </a:rPr>
              <a:t>A </a:t>
            </a:r>
            <a:r>
              <a:rPr lang="en-US" dirty="0" smtClean="0">
                <a:latin typeface="Times New Roman" pitchFamily="18" charset="0"/>
                <a:cs typeface="Times New Roman" pitchFamily="18" charset="0"/>
                <a:sym typeface="Wingdings" panose="05000000000000000000" pitchFamily="2" charset="2"/>
              </a:rPr>
              <a:t>1 </a:t>
            </a:r>
            <a:r>
              <a:rPr lang="en-US" dirty="0">
                <a:latin typeface="Times New Roman" pitchFamily="18" charset="0"/>
                <a:cs typeface="Times New Roman" pitchFamily="18" charset="0"/>
                <a:sym typeface="Wingdings" panose="05000000000000000000" pitchFamily="2" charset="2"/>
              </a:rPr>
              <a:t>should produce/export A and import B </a:t>
            </a:r>
          </a:p>
          <a:p>
            <a:pPr lvl="1">
              <a:defRPr/>
            </a:pPr>
            <a:endParaRPr lang="en-GB" dirty="0" smtClean="0">
              <a:latin typeface="Times New Roman" pitchFamily="18" charset="0"/>
              <a:cs typeface="Times New Roman" pitchFamily="18" charset="0"/>
            </a:endParaRPr>
          </a:p>
          <a:p>
            <a:pPr lvl="1">
              <a:defRPr/>
            </a:pPr>
            <a:r>
              <a:rPr lang="en-GB" dirty="0" smtClean="0">
                <a:latin typeface="Times New Roman" pitchFamily="18" charset="0"/>
                <a:cs typeface="Times New Roman" pitchFamily="18" charset="0"/>
              </a:rPr>
              <a:t>Relatively low production cost of B in country 2 </a:t>
            </a:r>
            <a:r>
              <a:rPr lang="en-GB" dirty="0" smtClean="0">
                <a:latin typeface="Times New Roman" pitchFamily="18" charset="0"/>
                <a:cs typeface="Times New Roman" pitchFamily="18" charset="0"/>
                <a:sym typeface="Wingdings" panose="05000000000000000000" pitchFamily="2" charset="2"/>
              </a:rPr>
              <a:t> </a:t>
            </a:r>
            <a:r>
              <a:rPr lang="en-US" dirty="0" smtClean="0">
                <a:latin typeface="Times New Roman" pitchFamily="18" charset="0"/>
                <a:cs typeface="Times New Roman" pitchFamily="18" charset="0"/>
                <a:sym typeface="Wingdings" panose="05000000000000000000" pitchFamily="2" charset="2"/>
              </a:rPr>
              <a:t>2 has comparative advantage in producing </a:t>
            </a:r>
            <a:r>
              <a:rPr lang="en-US" dirty="0" smtClean="0">
                <a:latin typeface="Times New Roman" pitchFamily="18" charset="0"/>
                <a:cs typeface="Times New Roman" pitchFamily="18" charset="0"/>
                <a:sym typeface="Wingdings" panose="05000000000000000000" pitchFamily="2" charset="2"/>
              </a:rPr>
              <a:t>B 2 </a:t>
            </a:r>
            <a:r>
              <a:rPr lang="en-US" dirty="0" smtClean="0">
                <a:latin typeface="Times New Roman" pitchFamily="18" charset="0"/>
                <a:cs typeface="Times New Roman" pitchFamily="18" charset="0"/>
                <a:sym typeface="Wingdings" panose="05000000000000000000" pitchFamily="2" charset="2"/>
              </a:rPr>
              <a:t>should produce/export B and import A</a:t>
            </a:r>
          </a:p>
          <a:p>
            <a:pPr marL="0" indent="0">
              <a:buNone/>
              <a:defRPr/>
            </a:pPr>
            <a:endParaRPr lang="en-US" dirty="0" smtClean="0">
              <a:latin typeface="Times New Roman" pitchFamily="18" charset="0"/>
              <a:cs typeface="Times New Roman" pitchFamily="18" charset="0"/>
              <a:sym typeface="Wingdings" panose="05000000000000000000" pitchFamily="2" charset="2"/>
            </a:endParaRPr>
          </a:p>
          <a:p>
            <a:pPr lvl="1">
              <a:defRPr/>
            </a:pPr>
            <a:endParaRPr lang="en-GB" dirty="0">
              <a:latin typeface="Times New Roman" pitchFamily="18" charset="0"/>
              <a:cs typeface="Times New Roman" pitchFamily="18" charset="0"/>
            </a:endParaRPr>
          </a:p>
          <a:p>
            <a:pPr>
              <a:defRPr/>
            </a:pPr>
            <a:endParaRPr lang="en-GB" dirty="0">
              <a:latin typeface="Times New Roman" pitchFamily="18" charset="0"/>
              <a:cs typeface="Times New Roman" pitchFamily="18" charset="0"/>
            </a:endParaRPr>
          </a:p>
        </p:txBody>
      </p:sp>
    </p:spTree>
    <p:extLst>
      <p:ext uri="{BB962C8B-B14F-4D97-AF65-F5344CB8AC3E}">
        <p14:creationId xmlns:p14="http://schemas.microsoft.com/office/powerpoint/2010/main" val="34998883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normAutofit/>
          </a:bodyPr>
          <a:lstStyle/>
          <a:p>
            <a:r>
              <a:rPr lang="en-GB" altLang="en-US" sz="3600" dirty="0">
                <a:latin typeface="Times New Roman" panose="02020603050405020304" pitchFamily="18" charset="0"/>
                <a:cs typeface="Times New Roman" panose="02020603050405020304" pitchFamily="18" charset="0"/>
              </a:rPr>
              <a:t>International trade theory (basic</a:t>
            </a:r>
            <a:r>
              <a:rPr lang="en-GB" altLang="en-US" sz="3600" dirty="0" smtClean="0">
                <a:latin typeface="Times New Roman" panose="02020603050405020304" pitchFamily="18" charset="0"/>
                <a:cs typeface="Times New Roman" panose="02020603050405020304" pitchFamily="18" charset="0"/>
              </a:rPr>
              <a:t>)</a:t>
            </a:r>
            <a:br>
              <a:rPr lang="en-GB" altLang="en-US" sz="3600" dirty="0" smtClean="0">
                <a:latin typeface="Times New Roman" panose="02020603050405020304" pitchFamily="18" charset="0"/>
                <a:cs typeface="Times New Roman" panose="02020603050405020304" pitchFamily="18" charset="0"/>
              </a:rPr>
            </a:br>
            <a:r>
              <a:rPr lang="en-GB" altLang="en-US" sz="3600" dirty="0" smtClean="0">
                <a:latin typeface="Times New Roman" panose="02020603050405020304" pitchFamily="18" charset="0"/>
                <a:cs typeface="Times New Roman" panose="02020603050405020304" pitchFamily="18" charset="0"/>
              </a:rPr>
              <a:t>The </a:t>
            </a:r>
            <a:r>
              <a:rPr lang="en-GB" altLang="en-US" sz="3600" dirty="0" err="1" smtClean="0">
                <a:latin typeface="Times New Roman" panose="02020603050405020304" pitchFamily="18" charset="0"/>
                <a:cs typeface="Times New Roman" panose="02020603050405020304" pitchFamily="18" charset="0"/>
              </a:rPr>
              <a:t>Heckscher</a:t>
            </a:r>
            <a:r>
              <a:rPr lang="en-GB" altLang="en-US" sz="3600" dirty="0" smtClean="0">
                <a:latin typeface="Times New Roman" panose="02020603050405020304" pitchFamily="18" charset="0"/>
                <a:cs typeface="Times New Roman" panose="02020603050405020304" pitchFamily="18" charset="0"/>
              </a:rPr>
              <a:t>-Ohlin theorem</a:t>
            </a:r>
          </a:p>
        </p:txBody>
      </p:sp>
      <p:sp>
        <p:nvSpPr>
          <p:cNvPr id="3" name="Content Placeholder 2"/>
          <p:cNvSpPr>
            <a:spLocks noGrp="1"/>
          </p:cNvSpPr>
          <p:nvPr>
            <p:ph idx="1"/>
          </p:nvPr>
        </p:nvSpPr>
        <p:spPr>
          <a:xfrm>
            <a:off x="838199" y="1341439"/>
            <a:ext cx="10997045" cy="4924425"/>
          </a:xfrm>
        </p:spPr>
        <p:txBody>
          <a:bodyPr rtlCol="0">
            <a:normAutofit/>
          </a:bodyPr>
          <a:lstStyle/>
          <a:p>
            <a:pPr>
              <a:buNone/>
              <a:defRPr/>
            </a:pPr>
            <a:r>
              <a:rPr lang="en-GB" dirty="0">
                <a:latin typeface="Times New Roman" pitchFamily="18" charset="0"/>
                <a:cs typeface="Times New Roman" pitchFamily="18" charset="0"/>
              </a:rPr>
              <a:t> </a:t>
            </a:r>
          </a:p>
          <a:p>
            <a:pPr>
              <a:defRPr/>
            </a:pPr>
            <a:r>
              <a:rPr lang="en-GB" dirty="0">
                <a:latin typeface="Times New Roman" pitchFamily="18" charset="0"/>
                <a:cs typeface="Times New Roman" pitchFamily="18" charset="0"/>
              </a:rPr>
              <a:t>A</a:t>
            </a:r>
            <a:r>
              <a:rPr lang="en-GB" dirty="0" smtClean="0">
                <a:latin typeface="Times New Roman" pitchFamily="18" charset="0"/>
                <a:cs typeface="Times New Roman" pitchFamily="18" charset="0"/>
              </a:rPr>
              <a:t> </a:t>
            </a:r>
            <a:r>
              <a:rPr lang="en-GB" dirty="0">
                <a:latin typeface="Times New Roman" pitchFamily="18" charset="0"/>
                <a:cs typeface="Times New Roman" pitchFamily="18" charset="0"/>
              </a:rPr>
              <a:t>fundamental proposition regarding the pattern of trade between two economies. </a:t>
            </a:r>
            <a:endParaRPr lang="en-GB" dirty="0" smtClean="0">
              <a:latin typeface="Times New Roman" pitchFamily="18" charset="0"/>
              <a:cs typeface="Times New Roman" pitchFamily="18" charset="0"/>
            </a:endParaRPr>
          </a:p>
          <a:p>
            <a:pPr>
              <a:defRPr/>
            </a:pPr>
            <a:r>
              <a:rPr lang="en-GB" dirty="0" smtClean="0">
                <a:latin typeface="Times New Roman" pitchFamily="18" charset="0"/>
                <a:cs typeface="Times New Roman" pitchFamily="18" charset="0"/>
              </a:rPr>
              <a:t>The </a:t>
            </a:r>
            <a:r>
              <a:rPr lang="en-GB" dirty="0">
                <a:latin typeface="Times New Roman" pitchFamily="18" charset="0"/>
                <a:cs typeface="Times New Roman" pitchFamily="18" charset="0"/>
              </a:rPr>
              <a:t>Heckscher-Ohlin theorem suggests that trade is determined by differences in </a:t>
            </a:r>
            <a:r>
              <a:rPr lang="en-GB" u="sng" dirty="0">
                <a:latin typeface="Times New Roman" pitchFamily="18" charset="0"/>
                <a:cs typeface="Times New Roman" pitchFamily="18" charset="0"/>
              </a:rPr>
              <a:t>factor endowments. </a:t>
            </a:r>
            <a:endParaRPr lang="en-GB" u="sng" dirty="0" smtClean="0">
              <a:latin typeface="Times New Roman" pitchFamily="18" charset="0"/>
              <a:cs typeface="Times New Roman" pitchFamily="18" charset="0"/>
            </a:endParaRPr>
          </a:p>
          <a:p>
            <a:pPr lvl="1">
              <a:defRPr/>
            </a:pPr>
            <a:r>
              <a:rPr lang="en-GB" dirty="0" smtClean="0">
                <a:latin typeface="Times New Roman" pitchFamily="18" charset="0"/>
                <a:cs typeface="Times New Roman" pitchFamily="18" charset="0"/>
              </a:rPr>
              <a:t>A </a:t>
            </a:r>
            <a:r>
              <a:rPr lang="en-GB" dirty="0">
                <a:latin typeface="Times New Roman" pitchFamily="18" charset="0"/>
                <a:cs typeface="Times New Roman" pitchFamily="18" charset="0"/>
              </a:rPr>
              <a:t>country will </a:t>
            </a:r>
            <a:endParaRPr lang="en-GB" dirty="0" smtClean="0">
              <a:latin typeface="Times New Roman" pitchFamily="18" charset="0"/>
              <a:cs typeface="Times New Roman" pitchFamily="18" charset="0"/>
            </a:endParaRPr>
          </a:p>
          <a:p>
            <a:pPr lvl="2">
              <a:defRPr/>
            </a:pPr>
            <a:r>
              <a:rPr lang="en-GB" dirty="0" smtClean="0">
                <a:latin typeface="Times New Roman" pitchFamily="18" charset="0"/>
                <a:cs typeface="Times New Roman" pitchFamily="18" charset="0"/>
              </a:rPr>
              <a:t>export </a:t>
            </a:r>
            <a:r>
              <a:rPr lang="en-GB" dirty="0">
                <a:latin typeface="Times New Roman" pitchFamily="18" charset="0"/>
                <a:cs typeface="Times New Roman" pitchFamily="18" charset="0"/>
              </a:rPr>
              <a:t>those goods relatively intensive in its abundant factor of production and </a:t>
            </a:r>
            <a:endParaRPr lang="en-GB" dirty="0" smtClean="0">
              <a:latin typeface="Times New Roman" pitchFamily="18" charset="0"/>
              <a:cs typeface="Times New Roman" pitchFamily="18" charset="0"/>
            </a:endParaRPr>
          </a:p>
          <a:p>
            <a:pPr lvl="2">
              <a:defRPr/>
            </a:pPr>
            <a:r>
              <a:rPr lang="en-GB" dirty="0" smtClean="0">
                <a:latin typeface="Times New Roman" pitchFamily="18" charset="0"/>
                <a:cs typeface="Times New Roman" pitchFamily="18" charset="0"/>
              </a:rPr>
              <a:t>import </a:t>
            </a:r>
            <a:r>
              <a:rPr lang="en-GB" dirty="0">
                <a:latin typeface="Times New Roman" pitchFamily="18" charset="0"/>
                <a:cs typeface="Times New Roman" pitchFamily="18" charset="0"/>
              </a:rPr>
              <a:t>those goods relatively intensive in its scarce factor of production</a:t>
            </a:r>
            <a:r>
              <a:rPr lang="en-GB"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31003875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altLang="en-US" smtClean="0">
                <a:latin typeface="Times New Roman" panose="02020603050405020304" pitchFamily="18" charset="0"/>
                <a:cs typeface="Times New Roman" panose="02020603050405020304" pitchFamily="18" charset="0"/>
              </a:rPr>
              <a:t>The Heckscher-Ohlin theorem</a:t>
            </a:r>
          </a:p>
        </p:txBody>
      </p:sp>
      <p:sp>
        <p:nvSpPr>
          <p:cNvPr id="11267" name="Content Placeholder 2"/>
          <p:cNvSpPr>
            <a:spLocks noGrp="1"/>
          </p:cNvSpPr>
          <p:nvPr>
            <p:ph idx="1"/>
          </p:nvPr>
        </p:nvSpPr>
        <p:spPr>
          <a:xfrm>
            <a:off x="838200" y="1690688"/>
            <a:ext cx="10290464" cy="4924425"/>
          </a:xfrm>
        </p:spPr>
        <p:txBody>
          <a:bodyPr>
            <a:normAutofit/>
          </a:bodyPr>
          <a:lstStyle/>
          <a:p>
            <a:pPr eaLnBrk="1" hangingPunct="1"/>
            <a:r>
              <a:rPr lang="en-GB" altLang="th-TH" dirty="0">
                <a:latin typeface="Times New Roman" panose="02020603050405020304" pitchFamily="18" charset="0"/>
                <a:cs typeface="Times New Roman" panose="02020603050405020304" pitchFamily="18" charset="0"/>
              </a:rPr>
              <a:t>For example, a country having an abundant supply of capital will find it cheaper to manufacture goods whose production is capital intensive. </a:t>
            </a:r>
          </a:p>
          <a:p>
            <a:pPr lvl="2" eaLnBrk="1" hangingPunct="1"/>
            <a:r>
              <a:rPr lang="en-GB" altLang="th-TH" dirty="0">
                <a:latin typeface="Times New Roman" panose="02020603050405020304" pitchFamily="18" charset="0"/>
                <a:cs typeface="Times New Roman" panose="02020603050405020304" pitchFamily="18" charset="0"/>
              </a:rPr>
              <a:t>The country is said to have a ‘comparative advantage’ in the production of such goods. </a:t>
            </a:r>
          </a:p>
          <a:p>
            <a:pPr eaLnBrk="1" hangingPunct="1"/>
            <a:r>
              <a:rPr lang="en-GB" altLang="en-US" dirty="0">
                <a:latin typeface="Times New Roman" panose="02020603050405020304" pitchFamily="18" charset="0"/>
                <a:cs typeface="Times New Roman" panose="02020603050405020304" pitchFamily="18" charset="0"/>
              </a:rPr>
              <a:t>HO theorem implies that countries well </a:t>
            </a:r>
            <a:r>
              <a:rPr lang="en-GB" altLang="en-US" u="sng" dirty="0">
                <a:latin typeface="Times New Roman" panose="02020603050405020304" pitchFamily="18" charset="0"/>
                <a:cs typeface="Times New Roman" panose="02020603050405020304" pitchFamily="18" charset="0"/>
              </a:rPr>
              <a:t>endowed with environmental resources should </a:t>
            </a:r>
            <a:r>
              <a:rPr lang="en-GB" altLang="en-US" u="sng" dirty="0" smtClean="0">
                <a:latin typeface="Times New Roman" panose="02020603050405020304" pitchFamily="18" charset="0"/>
                <a:cs typeface="Times New Roman" panose="02020603050405020304" pitchFamily="18" charset="0"/>
              </a:rPr>
              <a:t>specialise </a:t>
            </a:r>
            <a:r>
              <a:rPr lang="en-GB" altLang="en-US" u="sng" dirty="0">
                <a:latin typeface="Times New Roman" panose="02020603050405020304" pitchFamily="18" charset="0"/>
                <a:cs typeface="Times New Roman" panose="02020603050405020304" pitchFamily="18" charset="0"/>
              </a:rPr>
              <a:t>on the production of environmentally damaging goods</a:t>
            </a:r>
            <a:r>
              <a:rPr lang="en-GB" alt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59974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31E9D60F-D71B-4F4C-9E8D-DF5D5B04C1FF}" type="slidenum">
              <a:rPr lang="en-US" altLang="en-US"/>
              <a:pPr/>
              <a:t>20</a:t>
            </a:fld>
            <a:endParaRPr lang="en-US" altLang="en-US"/>
          </a:p>
        </p:txBody>
      </p:sp>
      <p:sp>
        <p:nvSpPr>
          <p:cNvPr id="498690" name="Rectangle 2"/>
          <p:cNvSpPr>
            <a:spLocks noGrp="1" noChangeArrowheads="1"/>
          </p:cNvSpPr>
          <p:nvPr>
            <p:ph type="title"/>
          </p:nvPr>
        </p:nvSpPr>
        <p:spPr/>
        <p:txBody>
          <a:bodyPr>
            <a:normAutofit/>
          </a:bodyPr>
          <a:lstStyle/>
          <a:p>
            <a:r>
              <a:rPr lang="en-US" altLang="en-US" sz="4800" dirty="0"/>
              <a:t>Growth and the Environment</a:t>
            </a:r>
            <a:br>
              <a:rPr lang="en-US" altLang="en-US" sz="4800" dirty="0"/>
            </a:br>
            <a:r>
              <a:rPr lang="en-US" altLang="en-US" sz="3600" dirty="0"/>
              <a:t>Environmental Kuznets Curve (EKC)</a:t>
            </a:r>
          </a:p>
        </p:txBody>
      </p:sp>
      <p:sp>
        <p:nvSpPr>
          <p:cNvPr id="498691" name="Rectangle 3"/>
          <p:cNvSpPr>
            <a:spLocks noGrp="1" noChangeArrowheads="1"/>
          </p:cNvSpPr>
          <p:nvPr>
            <p:ph type="body" idx="1"/>
          </p:nvPr>
        </p:nvSpPr>
        <p:spPr>
          <a:xfrm>
            <a:off x="809895" y="1619795"/>
            <a:ext cx="10194077" cy="4332514"/>
          </a:xfrm>
        </p:spPr>
        <p:txBody>
          <a:bodyPr>
            <a:noAutofit/>
          </a:bodyPr>
          <a:lstStyle/>
          <a:p>
            <a:pPr>
              <a:lnSpc>
                <a:spcPct val="90000"/>
              </a:lnSpc>
            </a:pPr>
            <a:r>
              <a:rPr lang="en-US" altLang="en-US" dirty="0"/>
              <a:t>Research has examined whether a </a:t>
            </a:r>
            <a:r>
              <a:rPr lang="en-US" altLang="en-US" dirty="0" smtClean="0"/>
              <a:t>relationship </a:t>
            </a:r>
            <a:r>
              <a:rPr lang="en-US" altLang="en-US" dirty="0"/>
              <a:t>exists between economic growth and pollution</a:t>
            </a:r>
          </a:p>
          <a:p>
            <a:pPr>
              <a:lnSpc>
                <a:spcPct val="90000"/>
              </a:lnSpc>
            </a:pPr>
            <a:r>
              <a:rPr lang="en-US" altLang="en-US" dirty="0"/>
              <a:t>A model of this relationship is the </a:t>
            </a:r>
            <a:r>
              <a:rPr lang="en-US" altLang="en-US" dirty="0">
                <a:solidFill>
                  <a:srgbClr val="000099"/>
                </a:solidFill>
              </a:rPr>
              <a:t>environmental Kuznets curve (EKC), </a:t>
            </a:r>
            <a:r>
              <a:rPr lang="en-US" altLang="en-US" dirty="0"/>
              <a:t>an inverted U shape, implying that:</a:t>
            </a:r>
            <a:endParaRPr lang="en-US" altLang="en-US" dirty="0">
              <a:solidFill>
                <a:srgbClr val="000099"/>
              </a:solidFill>
            </a:endParaRPr>
          </a:p>
          <a:p>
            <a:pPr lvl="1">
              <a:lnSpc>
                <a:spcPct val="90000"/>
              </a:lnSpc>
            </a:pPr>
            <a:r>
              <a:rPr lang="en-US" altLang="en-US" dirty="0"/>
              <a:t>Early stages of industrialization are linked to relatively high pollution levels when growth is a priority </a:t>
            </a:r>
          </a:p>
          <a:p>
            <a:pPr lvl="1">
              <a:lnSpc>
                <a:spcPct val="90000"/>
              </a:lnSpc>
            </a:pPr>
            <a:r>
              <a:rPr lang="en-US" altLang="en-US" dirty="0" smtClean="0"/>
              <a:t>environmental </a:t>
            </a:r>
            <a:r>
              <a:rPr lang="en-US" altLang="en-US" dirty="0"/>
              <a:t>controls are lenient or nonexistent</a:t>
            </a:r>
          </a:p>
          <a:p>
            <a:pPr lvl="1">
              <a:lnSpc>
                <a:spcPct val="90000"/>
              </a:lnSpc>
            </a:pPr>
            <a:r>
              <a:rPr lang="en-US" altLang="en-US" dirty="0"/>
              <a:t>More advanced economic development </a:t>
            </a:r>
            <a:r>
              <a:rPr lang="en-US" altLang="en-US" dirty="0" smtClean="0">
                <a:sym typeface="Wingdings" panose="05000000000000000000" pitchFamily="2" charset="2"/>
              </a:rPr>
              <a:t></a:t>
            </a:r>
            <a:r>
              <a:rPr lang="en-US" altLang="en-US" dirty="0" smtClean="0"/>
              <a:t> </a:t>
            </a:r>
            <a:r>
              <a:rPr lang="en-US" altLang="en-US" dirty="0"/>
              <a:t>greater concern for environmental quality and a strengthening of environmental regulation </a:t>
            </a:r>
          </a:p>
          <a:p>
            <a:pPr>
              <a:lnSpc>
                <a:spcPct val="90000"/>
              </a:lnSpc>
            </a:pPr>
            <a:r>
              <a:rPr lang="en-US" altLang="en-US" dirty="0"/>
              <a:t>A consensus is forming that this tradeoff is not as severe as once believed</a:t>
            </a:r>
          </a:p>
        </p:txBody>
      </p:sp>
    </p:spTree>
    <p:extLst>
      <p:ext uri="{BB962C8B-B14F-4D97-AF65-F5344CB8AC3E}">
        <p14:creationId xmlns:p14="http://schemas.microsoft.com/office/powerpoint/2010/main" val="24588704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8690"/>
                                        </p:tgtEl>
                                        <p:attrNameLst>
                                          <p:attrName>style.visibility</p:attrName>
                                        </p:attrNameLst>
                                      </p:cBhvr>
                                      <p:to>
                                        <p:strVal val="visible"/>
                                      </p:to>
                                    </p:set>
                                    <p:animEffect transition="in" filter="fade">
                                      <p:cBhvr>
                                        <p:cTn id="7" dur="2000"/>
                                        <p:tgtEl>
                                          <p:spTgt spid="4986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8691">
                                            <p:txEl>
                                              <p:pRg st="0" end="0"/>
                                            </p:txEl>
                                          </p:spTgt>
                                        </p:tgtEl>
                                        <p:attrNameLst>
                                          <p:attrName>style.visibility</p:attrName>
                                        </p:attrNameLst>
                                      </p:cBhvr>
                                      <p:to>
                                        <p:strVal val="visible"/>
                                      </p:to>
                                    </p:set>
                                    <p:animEffect transition="in" filter="wipe(left)">
                                      <p:cBhvr>
                                        <p:cTn id="12" dur="500"/>
                                        <p:tgtEl>
                                          <p:spTgt spid="4986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98691">
                                            <p:txEl>
                                              <p:pRg st="1" end="1"/>
                                            </p:txEl>
                                          </p:spTgt>
                                        </p:tgtEl>
                                        <p:attrNameLst>
                                          <p:attrName>style.visibility</p:attrName>
                                        </p:attrNameLst>
                                      </p:cBhvr>
                                      <p:to>
                                        <p:strVal val="visible"/>
                                      </p:to>
                                    </p:set>
                                    <p:animEffect transition="in" filter="wipe(left)">
                                      <p:cBhvr>
                                        <p:cTn id="17" dur="500"/>
                                        <p:tgtEl>
                                          <p:spTgt spid="49869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98691">
                                            <p:txEl>
                                              <p:pRg st="2" end="2"/>
                                            </p:txEl>
                                          </p:spTgt>
                                        </p:tgtEl>
                                        <p:attrNameLst>
                                          <p:attrName>style.visibility</p:attrName>
                                        </p:attrNameLst>
                                      </p:cBhvr>
                                      <p:to>
                                        <p:strVal val="visible"/>
                                      </p:to>
                                    </p:set>
                                    <p:animEffect transition="in" filter="wipe(left)">
                                      <p:cBhvr>
                                        <p:cTn id="22" dur="500"/>
                                        <p:tgtEl>
                                          <p:spTgt spid="49869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98691">
                                            <p:txEl>
                                              <p:pRg st="3" end="3"/>
                                            </p:txEl>
                                          </p:spTgt>
                                        </p:tgtEl>
                                        <p:attrNameLst>
                                          <p:attrName>style.visibility</p:attrName>
                                        </p:attrNameLst>
                                      </p:cBhvr>
                                      <p:to>
                                        <p:strVal val="visible"/>
                                      </p:to>
                                    </p:set>
                                    <p:animEffect transition="in" filter="wipe(left)">
                                      <p:cBhvr>
                                        <p:cTn id="27" dur="500"/>
                                        <p:tgtEl>
                                          <p:spTgt spid="49869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98691">
                                            <p:txEl>
                                              <p:pRg st="4" end="4"/>
                                            </p:txEl>
                                          </p:spTgt>
                                        </p:tgtEl>
                                        <p:attrNameLst>
                                          <p:attrName>style.visibility</p:attrName>
                                        </p:attrNameLst>
                                      </p:cBhvr>
                                      <p:to>
                                        <p:strVal val="visible"/>
                                      </p:to>
                                    </p:set>
                                    <p:animEffect transition="in" filter="wipe(left)">
                                      <p:cBhvr>
                                        <p:cTn id="32" dur="500"/>
                                        <p:tgtEl>
                                          <p:spTgt spid="498691">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98691">
                                            <p:txEl>
                                              <p:pRg st="5" end="5"/>
                                            </p:txEl>
                                          </p:spTgt>
                                        </p:tgtEl>
                                        <p:attrNameLst>
                                          <p:attrName>style.visibility</p:attrName>
                                        </p:attrNameLst>
                                      </p:cBhvr>
                                      <p:to>
                                        <p:strVal val="visible"/>
                                      </p:to>
                                    </p:set>
                                    <p:animEffect transition="in" filter="wipe(left)">
                                      <p:cBhvr>
                                        <p:cTn id="37" dur="500"/>
                                        <p:tgtEl>
                                          <p:spTgt spid="49869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8690" grpId="0"/>
      <p:bldP spid="498691"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3"/>
          <p:cNvSpPr>
            <a:spLocks noGrp="1"/>
          </p:cNvSpPr>
          <p:nvPr>
            <p:ph type="sldNum" sz="quarter" idx="11"/>
          </p:nvPr>
        </p:nvSpPr>
        <p:spPr/>
        <p:txBody>
          <a:bodyPr/>
          <a:lstStyle/>
          <a:p>
            <a:fld id="{CE7D06E3-94CE-4ABA-821F-B1AAA1BAF70D}" type="slidenum">
              <a:rPr lang="en-US" altLang="en-US"/>
              <a:pPr/>
              <a:t>21</a:t>
            </a:fld>
            <a:endParaRPr lang="en-US" altLang="en-US"/>
          </a:p>
        </p:txBody>
      </p:sp>
      <p:sp>
        <p:nvSpPr>
          <p:cNvPr id="681988" name="Rectangle 4"/>
          <p:cNvSpPr>
            <a:spLocks noGrp="1" noChangeArrowheads="1"/>
          </p:cNvSpPr>
          <p:nvPr>
            <p:ph type="title"/>
          </p:nvPr>
        </p:nvSpPr>
        <p:spPr/>
        <p:txBody>
          <a:bodyPr/>
          <a:lstStyle/>
          <a:p>
            <a:r>
              <a:rPr lang="en-US" altLang="en-US" b="1" dirty="0" smtClean="0"/>
              <a:t>Environmental </a:t>
            </a:r>
            <a:r>
              <a:rPr lang="en-US" altLang="en-US" b="1" dirty="0"/>
              <a:t>Kuznets Curve</a:t>
            </a:r>
          </a:p>
        </p:txBody>
      </p:sp>
      <p:grpSp>
        <p:nvGrpSpPr>
          <p:cNvPr id="682002" name="Group 18"/>
          <p:cNvGrpSpPr>
            <a:grpSpLocks/>
          </p:cNvGrpSpPr>
          <p:nvPr/>
        </p:nvGrpSpPr>
        <p:grpSpPr bwMode="auto">
          <a:xfrm>
            <a:off x="352698" y="1961606"/>
            <a:ext cx="4323805" cy="4282440"/>
            <a:chOff x="1408" y="1392"/>
            <a:chExt cx="3394" cy="2004"/>
          </a:xfrm>
        </p:grpSpPr>
        <p:sp>
          <p:nvSpPr>
            <p:cNvPr id="681989" name="Line 5"/>
            <p:cNvSpPr>
              <a:spLocks noChangeShapeType="1"/>
            </p:cNvSpPr>
            <p:nvPr/>
          </p:nvSpPr>
          <p:spPr bwMode="auto">
            <a:xfrm>
              <a:off x="1728" y="1392"/>
              <a:ext cx="0" cy="16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81990" name="Line 6"/>
            <p:cNvSpPr>
              <a:spLocks noChangeShapeType="1"/>
            </p:cNvSpPr>
            <p:nvPr/>
          </p:nvSpPr>
          <p:spPr bwMode="auto">
            <a:xfrm>
              <a:off x="1728" y="3048"/>
              <a:ext cx="2832"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81991" name="Arc 7"/>
            <p:cNvSpPr>
              <a:spLocks/>
            </p:cNvSpPr>
            <p:nvPr/>
          </p:nvSpPr>
          <p:spPr bwMode="auto">
            <a:xfrm flipH="1">
              <a:off x="1728" y="2400"/>
              <a:ext cx="1008" cy="64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close/>
                </a:path>
              </a:pathLst>
            </a:custGeom>
            <a:noFill/>
            <a:ln w="28575">
              <a:solidFill>
                <a:srgbClr val="66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81992" name="Freeform 8"/>
            <p:cNvSpPr>
              <a:spLocks/>
            </p:cNvSpPr>
            <p:nvPr/>
          </p:nvSpPr>
          <p:spPr bwMode="auto">
            <a:xfrm>
              <a:off x="2736" y="2400"/>
              <a:ext cx="720" cy="387"/>
            </a:xfrm>
            <a:custGeom>
              <a:avLst/>
              <a:gdLst>
                <a:gd name="T0" fmla="*/ 0 w 1800"/>
                <a:gd name="T1" fmla="*/ 0 h 969"/>
                <a:gd name="T2" fmla="*/ 720 w 1800"/>
                <a:gd name="T3" fmla="*/ 193 h 969"/>
                <a:gd name="T4" fmla="*/ 1440 w 1800"/>
                <a:gd name="T5" fmla="*/ 609 h 969"/>
                <a:gd name="T6" fmla="*/ 1800 w 1800"/>
                <a:gd name="T7" fmla="*/ 969 h 969"/>
              </a:gdLst>
              <a:ahLst/>
              <a:cxnLst>
                <a:cxn ang="0">
                  <a:pos x="T0" y="T1"/>
                </a:cxn>
                <a:cxn ang="0">
                  <a:pos x="T2" y="T3"/>
                </a:cxn>
                <a:cxn ang="0">
                  <a:pos x="T4" y="T5"/>
                </a:cxn>
                <a:cxn ang="0">
                  <a:pos x="T6" y="T7"/>
                </a:cxn>
              </a:cxnLst>
              <a:rect l="0" t="0" r="r" b="b"/>
              <a:pathLst>
                <a:path w="1800" h="969">
                  <a:moveTo>
                    <a:pt x="0" y="0"/>
                  </a:moveTo>
                  <a:cubicBezTo>
                    <a:pt x="240" y="46"/>
                    <a:pt x="480" y="92"/>
                    <a:pt x="720" y="193"/>
                  </a:cubicBezTo>
                  <a:cubicBezTo>
                    <a:pt x="960" y="294"/>
                    <a:pt x="1260" y="480"/>
                    <a:pt x="1440" y="609"/>
                  </a:cubicBezTo>
                  <a:cubicBezTo>
                    <a:pt x="1620" y="738"/>
                    <a:pt x="1740" y="920"/>
                    <a:pt x="1800" y="969"/>
                  </a:cubicBezTo>
                </a:path>
              </a:pathLst>
            </a:custGeom>
            <a:noFill/>
            <a:ln w="28575" cmpd="sng">
              <a:solidFill>
                <a:srgbClr val="66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81993" name="Text Box 9"/>
            <p:cNvSpPr txBox="1">
              <a:spLocks noChangeArrowheads="1"/>
            </p:cNvSpPr>
            <p:nvPr/>
          </p:nvSpPr>
          <p:spPr bwMode="auto">
            <a:xfrm>
              <a:off x="3456" y="1872"/>
              <a:ext cx="984" cy="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b="1" i="1"/>
                <a:t>More advanced stages of development</a:t>
              </a:r>
            </a:p>
          </p:txBody>
        </p:sp>
        <p:sp>
          <p:nvSpPr>
            <p:cNvPr id="681994" name="Line 10"/>
            <p:cNvSpPr>
              <a:spLocks noChangeShapeType="1"/>
            </p:cNvSpPr>
            <p:nvPr/>
          </p:nvSpPr>
          <p:spPr bwMode="auto">
            <a:xfrm flipH="1">
              <a:off x="3168" y="2256"/>
              <a:ext cx="288"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81995" name="Line 11"/>
            <p:cNvSpPr>
              <a:spLocks noChangeShapeType="1"/>
            </p:cNvSpPr>
            <p:nvPr/>
          </p:nvSpPr>
          <p:spPr bwMode="auto">
            <a:xfrm>
              <a:off x="2160" y="2112"/>
              <a:ext cx="216"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81996" name="Text Box 12"/>
            <p:cNvSpPr txBox="1">
              <a:spLocks noChangeArrowheads="1"/>
            </p:cNvSpPr>
            <p:nvPr/>
          </p:nvSpPr>
          <p:spPr bwMode="auto">
            <a:xfrm>
              <a:off x="1824" y="1584"/>
              <a:ext cx="960"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b="1" i="1"/>
                <a:t>Early stages of industrial development</a:t>
              </a:r>
            </a:p>
          </p:txBody>
        </p:sp>
        <p:sp>
          <p:nvSpPr>
            <p:cNvPr id="681997" name="Text Box 13"/>
            <p:cNvSpPr txBox="1">
              <a:spLocks noChangeArrowheads="1"/>
            </p:cNvSpPr>
            <p:nvPr/>
          </p:nvSpPr>
          <p:spPr bwMode="auto">
            <a:xfrm>
              <a:off x="3744" y="3183"/>
              <a:ext cx="1058" cy="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a:t>Income per capita</a:t>
              </a:r>
            </a:p>
          </p:txBody>
        </p:sp>
        <p:sp>
          <p:nvSpPr>
            <p:cNvPr id="681998" name="Text Box 14"/>
            <p:cNvSpPr txBox="1">
              <a:spLocks noChangeArrowheads="1"/>
            </p:cNvSpPr>
            <p:nvPr/>
          </p:nvSpPr>
          <p:spPr bwMode="auto">
            <a:xfrm rot="16200000">
              <a:off x="1211" y="1699"/>
              <a:ext cx="605"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a:t>Pollution</a:t>
              </a:r>
            </a:p>
          </p:txBody>
        </p:sp>
        <p:sp>
          <p:nvSpPr>
            <p:cNvPr id="682000" name="Text Box 16"/>
            <p:cNvSpPr txBox="1">
              <a:spLocks noChangeArrowheads="1"/>
            </p:cNvSpPr>
            <p:nvPr/>
          </p:nvSpPr>
          <p:spPr bwMode="auto">
            <a:xfrm>
              <a:off x="3494" y="2711"/>
              <a:ext cx="33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a:solidFill>
                    <a:srgbClr val="660066"/>
                  </a:solidFill>
                </a:rPr>
                <a:t>EKC</a:t>
              </a:r>
            </a:p>
          </p:txBody>
        </p:sp>
      </p:grpSp>
      <p:pic>
        <p:nvPicPr>
          <p:cNvPr id="1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9687" y="2194560"/>
            <a:ext cx="6766770" cy="3564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6093600"/>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682002"/>
                                        </p:tgtEl>
                                        <p:attrNameLst>
                                          <p:attrName>style.visibility</p:attrName>
                                        </p:attrNameLst>
                                      </p:cBhvr>
                                      <p:to>
                                        <p:strVal val="visible"/>
                                      </p:to>
                                    </p:set>
                                    <p:animEffect transition="in" filter="dissolve">
                                      <p:cBhvr>
                                        <p:cTn id="7" dur="500"/>
                                        <p:tgtEl>
                                          <p:spTgt spid="6820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defRPr/>
            </a:pPr>
            <a:r>
              <a:rPr lang="en-US" sz="4000" dirty="0">
                <a:latin typeface="Timw"/>
              </a:rPr>
              <a:t>The Environmental Kuznets Curve</a:t>
            </a:r>
          </a:p>
        </p:txBody>
      </p:sp>
      <p:sp>
        <p:nvSpPr>
          <p:cNvPr id="30723" name="Rectangle 3"/>
          <p:cNvSpPr>
            <a:spLocks noGrp="1" noChangeArrowheads="1"/>
          </p:cNvSpPr>
          <p:nvPr>
            <p:ph type="body" idx="1"/>
          </p:nvPr>
        </p:nvSpPr>
        <p:spPr/>
        <p:txBody>
          <a:bodyPr>
            <a:normAutofit/>
          </a:bodyPr>
          <a:lstStyle/>
          <a:p>
            <a:pPr eaLnBrk="1" hangingPunct="1">
              <a:lnSpc>
                <a:spcPct val="90000"/>
              </a:lnSpc>
              <a:defRPr/>
            </a:pPr>
            <a:r>
              <a:rPr lang="en-US" b="1" dirty="0"/>
              <a:t>Why does the curve rise at low levels of development?  </a:t>
            </a:r>
            <a:endParaRPr lang="en-US" b="1" dirty="0" smtClean="0"/>
          </a:p>
          <a:p>
            <a:pPr marL="0" indent="0" eaLnBrk="1" hangingPunct="1">
              <a:lnSpc>
                <a:spcPct val="90000"/>
              </a:lnSpc>
              <a:buNone/>
              <a:defRPr/>
            </a:pPr>
            <a:endParaRPr lang="en-US" b="1" dirty="0" smtClean="0"/>
          </a:p>
          <a:p>
            <a:pPr marL="0" indent="0" eaLnBrk="1" hangingPunct="1">
              <a:lnSpc>
                <a:spcPct val="90000"/>
              </a:lnSpc>
              <a:buNone/>
              <a:defRPr/>
            </a:pPr>
            <a:endParaRPr lang="en-US" b="1" dirty="0"/>
          </a:p>
          <a:p>
            <a:pPr eaLnBrk="1" hangingPunct="1">
              <a:lnSpc>
                <a:spcPct val="90000"/>
              </a:lnSpc>
              <a:defRPr/>
            </a:pPr>
            <a:r>
              <a:rPr lang="en-US" b="1" dirty="0" smtClean="0"/>
              <a:t>Why </a:t>
            </a:r>
            <a:r>
              <a:rPr lang="en-US" b="1" dirty="0"/>
              <a:t>does pollution tend to fall at higher levels of development?  </a:t>
            </a:r>
          </a:p>
        </p:txBody>
      </p:sp>
    </p:spTree>
    <p:extLst>
      <p:ext uri="{BB962C8B-B14F-4D97-AF65-F5344CB8AC3E}">
        <p14:creationId xmlns:p14="http://schemas.microsoft.com/office/powerpoint/2010/main" val="36576759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072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545" y="843107"/>
            <a:ext cx="10515600" cy="1325563"/>
          </a:xfrm>
        </p:spPr>
        <p:txBody>
          <a:bodyPr>
            <a:noAutofit/>
          </a:bodyPr>
          <a:lstStyle/>
          <a:p>
            <a:r>
              <a:rPr lang="en-US" dirty="0"/>
              <a:t>Why does the curve rise at low levels of development?  </a:t>
            </a:r>
            <a:r>
              <a:rPr lang="en-US" dirty="0" smtClean="0"/>
              <a:t/>
            </a:r>
            <a:br>
              <a:rPr lang="en-US" dirty="0" smtClean="0"/>
            </a:br>
            <a:endParaRPr lang="en-US" dirty="0"/>
          </a:p>
        </p:txBody>
      </p:sp>
      <p:sp>
        <p:nvSpPr>
          <p:cNvPr id="3" name="Content Placeholder 2"/>
          <p:cNvSpPr>
            <a:spLocks noGrp="1"/>
          </p:cNvSpPr>
          <p:nvPr>
            <p:ph idx="1"/>
          </p:nvPr>
        </p:nvSpPr>
        <p:spPr>
          <a:xfrm>
            <a:off x="609600" y="1929535"/>
            <a:ext cx="10515600" cy="4351338"/>
          </a:xfrm>
        </p:spPr>
        <p:txBody>
          <a:bodyPr>
            <a:normAutofit/>
          </a:bodyPr>
          <a:lstStyle/>
          <a:p>
            <a:pPr marL="457200" lvl="1" indent="0">
              <a:buNone/>
            </a:pPr>
            <a:r>
              <a:rPr lang="en-US" sz="4000" b="1" dirty="0"/>
              <a:t>Pollution heaven and race to the </a:t>
            </a:r>
            <a:r>
              <a:rPr lang="en-US" sz="4000" b="1" dirty="0" smtClean="0"/>
              <a:t>bottom</a:t>
            </a:r>
          </a:p>
          <a:p>
            <a:pPr marL="457200" lvl="1" indent="0">
              <a:buNone/>
            </a:pPr>
            <a:endParaRPr lang="en-US" sz="4000" b="1" dirty="0"/>
          </a:p>
          <a:p>
            <a:pPr lvl="1">
              <a:buFont typeface="Wingdings" panose="05000000000000000000" pitchFamily="2" charset="2"/>
              <a:buChar char="§"/>
            </a:pPr>
            <a:r>
              <a:rPr lang="en-US" altLang="en-US" sz="3200" b="1" dirty="0" smtClean="0"/>
              <a:t>Reducing </a:t>
            </a:r>
            <a:r>
              <a:rPr lang="en-US" altLang="en-US" sz="3200" b="1" dirty="0"/>
              <a:t>barriers to trade and investment will reinforce the tendency for countries to export commodities that make use of  resource-intensive production factors OR move production bases to the countries with less environmental regulations (“pollution havens</a:t>
            </a:r>
            <a:r>
              <a:rPr lang="en-US" altLang="en-US" sz="3200" b="1" dirty="0" smtClean="0"/>
              <a:t>”).</a:t>
            </a:r>
          </a:p>
          <a:p>
            <a:pPr marL="457200" lvl="1" indent="0">
              <a:buNone/>
            </a:pPr>
            <a:endParaRPr lang="en-US" altLang="en-US" sz="3200" b="1" dirty="0"/>
          </a:p>
          <a:p>
            <a:pPr lvl="1">
              <a:buFont typeface="Wingdings" panose="05000000000000000000" pitchFamily="2" charset="2"/>
              <a:buChar char="§"/>
            </a:pPr>
            <a:r>
              <a:rPr lang="en-US" altLang="en-US" sz="3200" b="1" dirty="0"/>
              <a:t>This may directly affect environmental </a:t>
            </a:r>
            <a:r>
              <a:rPr lang="en-US" altLang="en-US" sz="3200" b="1" dirty="0" smtClean="0"/>
              <a:t>standards </a:t>
            </a:r>
            <a:r>
              <a:rPr lang="en-US" altLang="en-US" sz="3200" b="1" dirty="0"/>
              <a:t>(“race to the bottom”).</a:t>
            </a:r>
          </a:p>
          <a:p>
            <a:endParaRPr lang="en-US" sz="4400" b="1" dirty="0"/>
          </a:p>
        </p:txBody>
      </p:sp>
    </p:spTree>
    <p:extLst>
      <p:ext uri="{BB962C8B-B14F-4D97-AF65-F5344CB8AC3E}">
        <p14:creationId xmlns:p14="http://schemas.microsoft.com/office/powerpoint/2010/main" val="35562509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848591" y="188479"/>
            <a:ext cx="10515600" cy="1325563"/>
          </a:xfrm>
        </p:spPr>
        <p:txBody>
          <a:bodyPr>
            <a:normAutofit/>
          </a:bodyPr>
          <a:lstStyle/>
          <a:p>
            <a:r>
              <a:rPr lang="en-US" dirty="0"/>
              <a:t>Why does pollution tend to fall at higher levels of development?  </a:t>
            </a:r>
            <a:endParaRPr lang="en-GB" altLang="en-US" dirty="0" smtClean="0">
              <a:latin typeface="Times New Roman" panose="02020603050405020304" pitchFamily="18" charset="0"/>
              <a:cs typeface="Times New Roman" panose="02020603050405020304" pitchFamily="18" charset="0"/>
            </a:endParaRPr>
          </a:p>
        </p:txBody>
      </p:sp>
      <p:sp>
        <p:nvSpPr>
          <p:cNvPr id="13315" name="Content Placeholder 2"/>
          <p:cNvSpPr>
            <a:spLocks noGrp="1"/>
          </p:cNvSpPr>
          <p:nvPr>
            <p:ph idx="1"/>
          </p:nvPr>
        </p:nvSpPr>
        <p:spPr>
          <a:xfrm>
            <a:off x="519546" y="1934730"/>
            <a:ext cx="10629899" cy="4525963"/>
          </a:xfrm>
        </p:spPr>
        <p:txBody>
          <a:bodyPr/>
          <a:lstStyle/>
          <a:p>
            <a:pPr eaLnBrk="1" hangingPunct="1"/>
            <a:r>
              <a:rPr lang="en-GB" altLang="en-US" sz="2400" dirty="0" smtClean="0">
                <a:latin typeface="Times New Roman" panose="02020603050405020304" pitchFamily="18" charset="0"/>
                <a:cs typeface="Times New Roman" panose="02020603050405020304" pitchFamily="18" charset="0"/>
              </a:rPr>
              <a:t>The </a:t>
            </a:r>
            <a:r>
              <a:rPr lang="en-GB" altLang="en-US" sz="2400" dirty="0">
                <a:latin typeface="Times New Roman" panose="02020603050405020304" pitchFamily="18" charset="0"/>
                <a:cs typeface="Times New Roman" panose="02020603050405020304" pitchFamily="18" charset="0"/>
              </a:rPr>
              <a:t>stringency of environmental regulation </a:t>
            </a:r>
            <a:r>
              <a:rPr lang="en-GB" altLang="en-US" sz="2400" dirty="0" smtClean="0">
                <a:latin typeface="Times New Roman" panose="02020603050405020304" pitchFamily="18" charset="0"/>
                <a:cs typeface="Times New Roman" panose="02020603050405020304" pitchFamily="18" charset="0"/>
              </a:rPr>
              <a:t>reflect </a:t>
            </a:r>
            <a:r>
              <a:rPr lang="en-GB" altLang="en-US" sz="2400" dirty="0">
                <a:latin typeface="Times New Roman" panose="02020603050405020304" pitchFamily="18" charset="0"/>
                <a:cs typeface="Times New Roman" panose="02020603050405020304" pitchFamily="18" charset="0"/>
              </a:rPr>
              <a:t>the population’s preference for environmental quality. </a:t>
            </a:r>
            <a:endParaRPr lang="en-GB" altLang="en-US" sz="2400" dirty="0" smtClean="0">
              <a:latin typeface="Times New Roman" panose="02020603050405020304" pitchFamily="18" charset="0"/>
              <a:cs typeface="Times New Roman" panose="02020603050405020304" pitchFamily="18" charset="0"/>
            </a:endParaRPr>
          </a:p>
          <a:p>
            <a:pPr marL="0" indent="0" eaLnBrk="1" hangingPunct="1">
              <a:buNone/>
            </a:pPr>
            <a:endParaRPr lang="en-GB" altLang="en-US" sz="2400" dirty="0">
              <a:latin typeface="Times New Roman" panose="02020603050405020304" pitchFamily="18" charset="0"/>
              <a:cs typeface="Times New Roman" panose="02020603050405020304" pitchFamily="18" charset="0"/>
            </a:endParaRPr>
          </a:p>
          <a:p>
            <a:pPr eaLnBrk="1" hangingPunct="1"/>
            <a:r>
              <a:rPr lang="en-GB" altLang="en-US" sz="2400" dirty="0">
                <a:latin typeface="Times New Roman" panose="02020603050405020304" pitchFamily="18" charset="0"/>
                <a:cs typeface="Times New Roman" panose="02020603050405020304" pitchFamily="18" charset="0"/>
              </a:rPr>
              <a:t>The stringency of environmental policy is endogenous so the growth in income that accompanies trade liberalisation might increase the stringency of environmental </a:t>
            </a:r>
            <a:r>
              <a:rPr lang="en-GB" altLang="en-US" sz="2400" dirty="0" smtClean="0">
                <a:latin typeface="Times New Roman" panose="02020603050405020304" pitchFamily="18" charset="0"/>
                <a:cs typeface="Times New Roman" panose="02020603050405020304" pitchFamily="18" charset="0"/>
              </a:rPr>
              <a:t>policy</a:t>
            </a:r>
            <a:endParaRPr lang="en-GB"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17971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r>
              <a:rPr lang="en-GB" altLang="en-US" sz="3600" dirty="0">
                <a:latin typeface="Times New Roman" panose="02020603050405020304" pitchFamily="18" charset="0"/>
                <a:cs typeface="Times New Roman" panose="02020603050405020304" pitchFamily="18" charset="0"/>
              </a:rPr>
              <a:t>Scale, composition and technique effects: Grossman and Krueger (1993)</a:t>
            </a:r>
          </a:p>
        </p:txBody>
      </p:sp>
      <p:sp>
        <p:nvSpPr>
          <p:cNvPr id="23555" name="Content Placeholder 2"/>
          <p:cNvSpPr>
            <a:spLocks noGrp="1"/>
          </p:cNvSpPr>
          <p:nvPr>
            <p:ph idx="1"/>
          </p:nvPr>
        </p:nvSpPr>
        <p:spPr>
          <a:xfrm>
            <a:off x="1981200" y="1615283"/>
            <a:ext cx="8229600" cy="4608512"/>
          </a:xfrm>
        </p:spPr>
        <p:txBody>
          <a:bodyPr/>
          <a:lstStyle/>
          <a:p>
            <a:pPr eaLnBrk="1" hangingPunct="1">
              <a:defRPr/>
            </a:pPr>
            <a:r>
              <a:rPr lang="en-GB" altLang="en-US" sz="2400" dirty="0">
                <a:latin typeface="Times New Roman" panose="02020603050405020304" pitchFamily="18" charset="0"/>
                <a:cs typeface="Times New Roman" panose="02020603050405020304" pitchFamily="18" charset="0"/>
              </a:rPr>
              <a:t>G &amp; K give a useful decomposition for thinking about the reasons underlying changes in emissions. </a:t>
            </a:r>
          </a:p>
          <a:p>
            <a:pPr eaLnBrk="1" hangingPunct="1">
              <a:defRPr/>
            </a:pPr>
            <a:r>
              <a:rPr lang="en-GB" altLang="en-US" sz="2400" dirty="0">
                <a:latin typeface="Times New Roman" panose="02020603050405020304" pitchFamily="18" charset="0"/>
                <a:cs typeface="Times New Roman" panose="02020603050405020304" pitchFamily="18" charset="0"/>
              </a:rPr>
              <a:t>Emissions are by definition equal to the overall scale of activity S, multiplied by the share of dirty goods in total output σ, multiplied by the emissions per unit of the dirty good, e. </a:t>
            </a:r>
          </a:p>
          <a:p>
            <a:pPr eaLnBrk="1" hangingPunct="1">
              <a:buFont typeface="Arial" panose="020B0604020202020204" pitchFamily="34" charset="0"/>
              <a:buNone/>
              <a:defRPr/>
            </a:pPr>
            <a:r>
              <a:rPr lang="en-GB" altLang="en-US" sz="2400" dirty="0">
                <a:latin typeface="Times New Roman" panose="02020603050405020304" pitchFamily="18" charset="0"/>
                <a:cs typeface="Times New Roman" panose="02020603050405020304" pitchFamily="18" charset="0"/>
              </a:rPr>
              <a:t>		</a:t>
            </a:r>
          </a:p>
          <a:p>
            <a:pPr marL="0" indent="0">
              <a:buNone/>
              <a:defRPr/>
            </a:pPr>
            <a:endParaRPr lang="en-GB" altLang="en-US" sz="2400" dirty="0">
              <a:latin typeface="Times New Roman" panose="02020603050405020304" pitchFamily="18" charset="0"/>
              <a:cs typeface="Times New Roman" panose="02020603050405020304" pitchFamily="18" charset="0"/>
            </a:endParaRPr>
          </a:p>
        </p:txBody>
      </p:sp>
      <p:graphicFrame>
        <p:nvGraphicFramePr>
          <p:cNvPr id="26628" name="Object 2"/>
          <p:cNvGraphicFramePr>
            <a:graphicFrameLocks noChangeAspect="1"/>
          </p:cNvGraphicFramePr>
          <p:nvPr/>
        </p:nvGraphicFramePr>
        <p:xfrm>
          <a:off x="5232401" y="3573464"/>
          <a:ext cx="1128713" cy="346075"/>
        </p:xfrm>
        <a:graphic>
          <a:graphicData uri="http://schemas.openxmlformats.org/presentationml/2006/ole">
            <mc:AlternateContent xmlns:mc="http://schemas.openxmlformats.org/markup-compatibility/2006">
              <mc:Choice xmlns:v="urn:schemas-microsoft-com:vml" Requires="v">
                <p:oleObj spid="_x0000_s1037" name="Equation" r:id="rId3" imgW="660113" imgH="203112" progId="Equation.3">
                  <p:embed/>
                </p:oleObj>
              </mc:Choice>
              <mc:Fallback>
                <p:oleObj name="Equation" r:id="rId3" imgW="660113" imgH="203112"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2401" y="3573464"/>
                        <a:ext cx="1128713"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Content Placeholder 2"/>
          <p:cNvSpPr txBox="1">
            <a:spLocks/>
          </p:cNvSpPr>
          <p:nvPr/>
        </p:nvSpPr>
        <p:spPr>
          <a:xfrm>
            <a:off x="2075440" y="2772786"/>
            <a:ext cx="8229600" cy="46085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TH Sarabun New" panose="020B0500040200020003" pitchFamily="34" charset="-34"/>
                <a:ea typeface="+mn-ea"/>
                <a:cs typeface="TH Sarabun New" panose="020B0500040200020003" pitchFamily="34" charset="-34"/>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TH Sarabun New" panose="020B0500040200020003" pitchFamily="34" charset="-34"/>
                <a:ea typeface="+mn-ea"/>
                <a:cs typeface="TH Sarabun New" panose="020B0500040200020003" pitchFamily="34" charset="-34"/>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H Sarabun New" panose="020B0500040200020003" pitchFamily="34" charset="-34"/>
                <a:ea typeface="+mn-ea"/>
                <a:cs typeface="TH Sarabun New" panose="020B0500040200020003" pitchFamily="34" charset="-34"/>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H Sarabun New" panose="020B0500040200020003" pitchFamily="34" charset="-34"/>
                <a:ea typeface="+mn-ea"/>
                <a:cs typeface="TH Sarabun New" panose="020B0500040200020003" pitchFamily="34" charset="-34"/>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H Sarabun New" panose="020B0500040200020003" pitchFamily="34" charset="-34"/>
                <a:ea typeface="+mn-ea"/>
                <a:cs typeface="TH Sarabun New" panose="020B0500040200020003" pitchFamily="34" charset="-34"/>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endParaRPr lang="en-GB" alt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endParaRPr lang="en-GB" alt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endParaRPr lang="en-GB" alt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r>
              <a:rPr lang="en-GB" altLang="en-US" sz="2400" dirty="0" smtClean="0">
                <a:latin typeface="Times New Roman" panose="02020603050405020304" pitchFamily="18" charset="0"/>
                <a:cs typeface="Times New Roman" panose="02020603050405020304" pitchFamily="18" charset="0"/>
              </a:rPr>
              <a:t>This says  that the percentage change in emissions is equal to</a:t>
            </a:r>
          </a:p>
          <a:p>
            <a:pPr marL="0" indent="0">
              <a:buFont typeface="Arial" panose="020B0604020202020204" pitchFamily="34" charset="0"/>
              <a:buNone/>
              <a:defRPr/>
            </a:pPr>
            <a:r>
              <a:rPr lang="en-GB" altLang="en-US" sz="2400" dirty="0" smtClean="0">
                <a:latin typeface="Times New Roman" panose="02020603050405020304" pitchFamily="18" charset="0"/>
                <a:cs typeface="Times New Roman" panose="02020603050405020304" pitchFamily="18" charset="0"/>
              </a:rPr>
              <a:t>the percentage change in the </a:t>
            </a:r>
            <a:r>
              <a:rPr lang="en-GB" altLang="en-US" sz="2400" u="sng" dirty="0" smtClean="0">
                <a:latin typeface="Times New Roman" panose="02020603050405020304" pitchFamily="18" charset="0"/>
                <a:cs typeface="Times New Roman" panose="02020603050405020304" pitchFamily="18" charset="0"/>
              </a:rPr>
              <a:t>scale of output </a:t>
            </a:r>
            <a:r>
              <a:rPr lang="en-GB" altLang="en-US" sz="2400" dirty="0" smtClean="0">
                <a:latin typeface="Times New Roman" panose="02020603050405020304" pitchFamily="18" charset="0"/>
                <a:cs typeface="Times New Roman" panose="02020603050405020304" pitchFamily="18" charset="0"/>
              </a:rPr>
              <a:t>plus the percentage change in the </a:t>
            </a:r>
            <a:r>
              <a:rPr lang="en-GB" altLang="en-US" sz="2400" u="sng" dirty="0" smtClean="0">
                <a:latin typeface="Times New Roman" panose="02020603050405020304" pitchFamily="18" charset="0"/>
                <a:cs typeface="Times New Roman" panose="02020603050405020304" pitchFamily="18" charset="0"/>
              </a:rPr>
              <a:t>share of the dirty commodity </a:t>
            </a:r>
            <a:r>
              <a:rPr lang="en-GB" altLang="en-US" sz="2400" dirty="0" smtClean="0">
                <a:latin typeface="Times New Roman" panose="02020603050405020304" pitchFamily="18" charset="0"/>
                <a:cs typeface="Times New Roman" panose="02020603050405020304" pitchFamily="18" charset="0"/>
              </a:rPr>
              <a:t>plus the percentage change in </a:t>
            </a:r>
            <a:r>
              <a:rPr lang="en-GB" altLang="en-US" sz="2400" u="sng" dirty="0" smtClean="0">
                <a:latin typeface="Times New Roman" panose="02020603050405020304" pitchFamily="18" charset="0"/>
                <a:cs typeface="Times New Roman" panose="02020603050405020304" pitchFamily="18" charset="0"/>
              </a:rPr>
              <a:t>emissions intensity </a:t>
            </a:r>
            <a:r>
              <a:rPr lang="en-GB" altLang="en-US" sz="2400" dirty="0" smtClean="0">
                <a:latin typeface="Times New Roman" panose="02020603050405020304" pitchFamily="18" charset="0"/>
                <a:cs typeface="Times New Roman" panose="02020603050405020304" pitchFamily="18" charset="0"/>
              </a:rPr>
              <a:t>of the dirty commodity. </a:t>
            </a:r>
          </a:p>
          <a:p>
            <a:pPr>
              <a:buFont typeface="Arial" panose="020B0604020202020204" pitchFamily="34" charset="0"/>
              <a:buNone/>
              <a:defRPr/>
            </a:pPr>
            <a:endParaRPr lang="en-GB" altLang="en-US" sz="2400" dirty="0" smtClean="0">
              <a:latin typeface="Times New Roman" panose="02020603050405020304" pitchFamily="18" charset="0"/>
              <a:cs typeface="Times New Roman" panose="02020603050405020304" pitchFamily="18" charset="0"/>
            </a:endParaRPr>
          </a:p>
          <a:p>
            <a:pPr>
              <a:defRPr/>
            </a:pPr>
            <a:endParaRPr lang="en-GB"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071785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GB" altLang="en-US" sz="3600">
                <a:latin typeface="Times New Roman" panose="02020603050405020304" pitchFamily="18" charset="0"/>
                <a:cs typeface="Times New Roman" panose="02020603050405020304" pitchFamily="18" charset="0"/>
              </a:rPr>
              <a:t>Scale</a:t>
            </a:r>
            <a:r>
              <a:rPr lang="th-TH" altLang="en-US" sz="3600">
                <a:latin typeface="Times New Roman" panose="02020603050405020304" pitchFamily="18" charset="0"/>
                <a:cs typeface="Times New Roman" panose="02020603050405020304" pitchFamily="18" charset="0"/>
              </a:rPr>
              <a:t> </a:t>
            </a:r>
            <a:r>
              <a:rPr lang="en-GB" altLang="en-US" sz="3600">
                <a:latin typeface="Times New Roman" panose="02020603050405020304" pitchFamily="18" charset="0"/>
                <a:cs typeface="Times New Roman" panose="02020603050405020304" pitchFamily="18" charset="0"/>
              </a:rPr>
              <a:t>effects:</a:t>
            </a:r>
          </a:p>
        </p:txBody>
      </p:sp>
      <p:sp>
        <p:nvSpPr>
          <p:cNvPr id="3" name="Content Placeholder 2"/>
          <p:cNvSpPr>
            <a:spLocks noGrp="1"/>
          </p:cNvSpPr>
          <p:nvPr>
            <p:ph idx="1"/>
          </p:nvPr>
        </p:nvSpPr>
        <p:spPr>
          <a:xfrm>
            <a:off x="654627" y="1600201"/>
            <a:ext cx="9556173" cy="4924425"/>
          </a:xfrm>
        </p:spPr>
        <p:txBody>
          <a:bodyPr rtlCol="0">
            <a:noAutofit/>
          </a:bodyPr>
          <a:lstStyle/>
          <a:p>
            <a:pPr>
              <a:defRPr/>
            </a:pPr>
            <a:r>
              <a:rPr lang="en-GB" sz="2400" dirty="0">
                <a:latin typeface="Times New Roman" pitchFamily="18" charset="0"/>
                <a:cs typeface="Times New Roman" pitchFamily="18" charset="0"/>
              </a:rPr>
              <a:t>Trade liberalisation boosts market access which will generate economic growth, so likely to lead to an increase in the scale of economic activity. </a:t>
            </a:r>
          </a:p>
          <a:p>
            <a:pPr>
              <a:defRPr/>
            </a:pPr>
            <a:endParaRPr lang="en-GB" sz="2400" dirty="0">
              <a:latin typeface="Times New Roman" pitchFamily="18" charset="0"/>
              <a:cs typeface="Times New Roman" pitchFamily="18" charset="0"/>
            </a:endParaRPr>
          </a:p>
          <a:p>
            <a:pPr>
              <a:defRPr/>
            </a:pPr>
            <a:r>
              <a:rPr lang="en-GB" sz="2400" dirty="0">
                <a:latin typeface="Times New Roman" pitchFamily="18" charset="0"/>
                <a:cs typeface="Times New Roman" pitchFamily="18" charset="0"/>
              </a:rPr>
              <a:t>Other things being equal the </a:t>
            </a:r>
            <a:r>
              <a:rPr lang="en-GB" sz="2400" u="sng" dirty="0">
                <a:latin typeface="Times New Roman" pitchFamily="18" charset="0"/>
                <a:cs typeface="Times New Roman" pitchFamily="18" charset="0"/>
              </a:rPr>
              <a:t>scale effect </a:t>
            </a:r>
            <a:r>
              <a:rPr lang="en-GB" sz="2400" dirty="0">
                <a:latin typeface="Times New Roman" pitchFamily="18" charset="0"/>
                <a:cs typeface="Times New Roman" pitchFamily="18" charset="0"/>
              </a:rPr>
              <a:t>will be environmentally damaging. </a:t>
            </a:r>
          </a:p>
          <a:p>
            <a:pPr>
              <a:defRPr/>
            </a:pPr>
            <a:endParaRPr lang="en-GB" sz="2400" dirty="0">
              <a:latin typeface="Times New Roman" pitchFamily="18" charset="0"/>
              <a:cs typeface="Times New Roman" pitchFamily="18" charset="0"/>
            </a:endParaRPr>
          </a:p>
          <a:p>
            <a:pPr marL="0" indent="0">
              <a:buNone/>
              <a:defRPr/>
            </a:pPr>
            <a:endParaRPr lang="en-GB" sz="2400" dirty="0">
              <a:latin typeface="Times New Roman" pitchFamily="18" charset="0"/>
              <a:cs typeface="Times New Roman" pitchFamily="18" charset="0"/>
            </a:endParaRPr>
          </a:p>
        </p:txBody>
      </p:sp>
    </p:spTree>
    <p:extLst>
      <p:ext uri="{BB962C8B-B14F-4D97-AF65-F5344CB8AC3E}">
        <p14:creationId xmlns:p14="http://schemas.microsoft.com/office/powerpoint/2010/main" val="412282898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r>
              <a:rPr lang="en-US" altLang="en-US" sz="3600">
                <a:latin typeface="Times New Roman" panose="02020603050405020304" pitchFamily="18" charset="0"/>
                <a:cs typeface="Times New Roman" panose="02020603050405020304" pitchFamily="18" charset="0"/>
              </a:rPr>
              <a:t>C</a:t>
            </a:r>
            <a:r>
              <a:rPr lang="en-GB" altLang="en-US" sz="3600">
                <a:latin typeface="Times New Roman" panose="02020603050405020304" pitchFamily="18" charset="0"/>
                <a:cs typeface="Times New Roman" panose="02020603050405020304" pitchFamily="18" charset="0"/>
              </a:rPr>
              <a:t>omposition effects:</a:t>
            </a:r>
          </a:p>
        </p:txBody>
      </p:sp>
      <p:sp>
        <p:nvSpPr>
          <p:cNvPr id="3" name="Content Placeholder 2"/>
          <p:cNvSpPr>
            <a:spLocks noGrp="1"/>
          </p:cNvSpPr>
          <p:nvPr>
            <p:ph idx="1"/>
          </p:nvPr>
        </p:nvSpPr>
        <p:spPr>
          <a:xfrm>
            <a:off x="838200" y="1341439"/>
            <a:ext cx="9383713" cy="4924425"/>
          </a:xfrm>
        </p:spPr>
        <p:txBody>
          <a:bodyPr rtlCol="0">
            <a:noAutofit/>
          </a:bodyPr>
          <a:lstStyle/>
          <a:p>
            <a:pPr marL="0" indent="0">
              <a:buNone/>
              <a:defRPr/>
            </a:pPr>
            <a:endParaRPr lang="en-GB" sz="2800" dirty="0">
              <a:latin typeface="Times New Roman" pitchFamily="18" charset="0"/>
              <a:cs typeface="Times New Roman" pitchFamily="18" charset="0"/>
            </a:endParaRPr>
          </a:p>
          <a:p>
            <a:pPr>
              <a:defRPr/>
            </a:pPr>
            <a:r>
              <a:rPr lang="en-GB" sz="2800" dirty="0">
                <a:latin typeface="Times New Roman" pitchFamily="18" charset="0"/>
                <a:cs typeface="Times New Roman" pitchFamily="18" charset="0"/>
              </a:rPr>
              <a:t>Trade liberalisation is also likely to alter the </a:t>
            </a:r>
            <a:r>
              <a:rPr lang="en-GB" sz="2800" b="1" dirty="0">
                <a:latin typeface="Times New Roman" pitchFamily="18" charset="0"/>
                <a:cs typeface="Times New Roman" pitchFamily="18" charset="0"/>
              </a:rPr>
              <a:t>composition</a:t>
            </a:r>
            <a:r>
              <a:rPr lang="en-GB" sz="2800" dirty="0">
                <a:latin typeface="Times New Roman" pitchFamily="18" charset="0"/>
                <a:cs typeface="Times New Roman" pitchFamily="18" charset="0"/>
              </a:rPr>
              <a:t> of output. </a:t>
            </a:r>
          </a:p>
          <a:p>
            <a:pPr lvl="1">
              <a:defRPr/>
            </a:pPr>
            <a:r>
              <a:rPr lang="en-GB" sz="2400" dirty="0">
                <a:latin typeface="Times New Roman" pitchFamily="18" charset="0"/>
                <a:cs typeface="Times New Roman" pitchFamily="18" charset="0"/>
              </a:rPr>
              <a:t>If a country enjoys a relative abundance of the environmental factor of production then that country will increasingly specialise in the production of environmentally intensive ‘dirty’ commodities. </a:t>
            </a:r>
          </a:p>
          <a:p>
            <a:pPr lvl="1">
              <a:defRPr/>
            </a:pPr>
            <a:r>
              <a:rPr lang="en-GB" sz="2400" dirty="0">
                <a:latin typeface="Times New Roman" pitchFamily="18" charset="0"/>
                <a:cs typeface="Times New Roman" pitchFamily="18" charset="0"/>
              </a:rPr>
              <a:t>Similarly, if a country possesses a relative abundance of capital then that country will specialise in the production of capital intensive commodities. In fact many goods are both capital intensive and environmentally intensive. </a:t>
            </a:r>
          </a:p>
          <a:p>
            <a:pPr>
              <a:defRPr/>
            </a:pPr>
            <a:r>
              <a:rPr lang="en-GB" sz="2800" dirty="0">
                <a:latin typeface="Times New Roman" pitchFamily="18" charset="0"/>
                <a:cs typeface="Times New Roman" pitchFamily="18" charset="0"/>
              </a:rPr>
              <a:t>The overall effect of the </a:t>
            </a:r>
            <a:r>
              <a:rPr lang="en-GB" sz="2800" u="sng" dirty="0">
                <a:latin typeface="Times New Roman" pitchFamily="18" charset="0"/>
                <a:cs typeface="Times New Roman" pitchFamily="18" charset="0"/>
              </a:rPr>
              <a:t>composition effect </a:t>
            </a:r>
            <a:r>
              <a:rPr lang="en-GB" sz="2800" dirty="0">
                <a:latin typeface="Times New Roman" pitchFamily="18" charset="0"/>
                <a:cs typeface="Times New Roman" pitchFamily="18" charset="0"/>
              </a:rPr>
              <a:t>on the environment is therefore ambiguous. </a:t>
            </a:r>
          </a:p>
          <a:p>
            <a:pPr marL="0" indent="0">
              <a:buNone/>
              <a:defRPr/>
            </a:pPr>
            <a:endParaRPr lang="en-GB" sz="2800" dirty="0">
              <a:latin typeface="Times New Roman" pitchFamily="18" charset="0"/>
              <a:cs typeface="Times New Roman" pitchFamily="18" charset="0"/>
            </a:endParaRPr>
          </a:p>
        </p:txBody>
      </p:sp>
    </p:spTree>
    <p:extLst>
      <p:ext uri="{BB962C8B-B14F-4D97-AF65-F5344CB8AC3E}">
        <p14:creationId xmlns:p14="http://schemas.microsoft.com/office/powerpoint/2010/main" val="20473526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GB" altLang="en-US" smtClean="0">
                <a:latin typeface="Times New Roman" panose="02020603050405020304" pitchFamily="18" charset="0"/>
                <a:cs typeface="Times New Roman" panose="02020603050405020304" pitchFamily="18" charset="0"/>
              </a:rPr>
              <a:t>Technique effects:</a:t>
            </a:r>
            <a:endParaRPr lang="en-US" altLang="en-US" smtClean="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27365" y="1975285"/>
            <a:ext cx="11087100" cy="3436937"/>
          </a:xfrm>
        </p:spPr>
        <p:txBody>
          <a:bodyPr>
            <a:noAutofit/>
          </a:bodyPr>
          <a:lstStyle/>
          <a:p>
            <a:pPr marL="0" indent="0">
              <a:buNone/>
              <a:defRPr/>
            </a:pPr>
            <a:r>
              <a:rPr lang="en-US" sz="2400" dirty="0">
                <a:latin typeface="Times New Roman" panose="02020603050405020304" pitchFamily="18" charset="0"/>
                <a:cs typeface="Times New Roman" panose="02020603050405020304" pitchFamily="18" charset="0"/>
              </a:rPr>
              <a:t>technological dissemination through trade liberalization</a:t>
            </a:r>
          </a:p>
          <a:p>
            <a:pPr marL="385763" indent="-385763">
              <a:buFont typeface="+mj-lt"/>
              <a:buAutoNum type="arabicPeriod"/>
              <a:defRPr/>
            </a:pPr>
            <a:r>
              <a:rPr lang="en-US" sz="2400" dirty="0">
                <a:latin typeface="Times New Roman" panose="02020603050405020304" pitchFamily="18" charset="0"/>
                <a:cs typeface="Times New Roman" panose="02020603050405020304" pitchFamily="18" charset="0"/>
              </a:rPr>
              <a:t>through the importation of innovations embodied in both intermediate goods and capital goods (e.g. </a:t>
            </a:r>
            <a:r>
              <a:rPr lang="en-US" sz="2400" dirty="0">
                <a:latin typeface="Times New Roman" panose="02020603050405020304" pitchFamily="18" charset="0"/>
                <a:cs typeface="Times New Roman" panose="02020603050405020304" pitchFamily="18" charset="0"/>
              </a:rPr>
              <a:t>machinery or equipment used in the production of other goods and services) which a country could not have produced on its own</a:t>
            </a:r>
            <a:r>
              <a:rPr lang="en-US" sz="2400" dirty="0" smtClean="0">
                <a:latin typeface="Times New Roman" panose="02020603050405020304" pitchFamily="18" charset="0"/>
                <a:cs typeface="Times New Roman" panose="02020603050405020304" pitchFamily="18" charset="0"/>
              </a:rPr>
              <a:t>.</a:t>
            </a:r>
          </a:p>
          <a:p>
            <a:pPr marL="385763" indent="-385763">
              <a:buFont typeface="+mj-lt"/>
              <a:buAutoNum type="arabicPeriod"/>
              <a:defRPr/>
            </a:pPr>
            <a:endParaRPr lang="en-US" sz="2400" dirty="0">
              <a:latin typeface="Times New Roman" panose="02020603050405020304" pitchFamily="18" charset="0"/>
              <a:cs typeface="Times New Roman" panose="02020603050405020304" pitchFamily="18" charset="0"/>
            </a:endParaRPr>
          </a:p>
          <a:p>
            <a:pPr marL="385763" indent="-385763">
              <a:buFont typeface="+mj-lt"/>
              <a:buAutoNum type="arabicPeriod"/>
              <a:defRPr/>
            </a:pPr>
            <a:r>
              <a:rPr lang="en-US" sz="2400" dirty="0">
                <a:latin typeface="Times New Roman" panose="02020603050405020304" pitchFamily="18" charset="0"/>
                <a:cs typeface="Times New Roman" panose="02020603050405020304" pitchFamily="18" charset="0"/>
              </a:rPr>
              <a:t>the transfer of knowledge about new production methods and design from developed countries. </a:t>
            </a:r>
          </a:p>
        </p:txBody>
      </p:sp>
    </p:spTree>
    <p:extLst>
      <p:ext uri="{BB962C8B-B14F-4D97-AF65-F5344CB8AC3E}">
        <p14:creationId xmlns:p14="http://schemas.microsoft.com/office/powerpoint/2010/main" val="28208089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GB" altLang="en-US" sz="3600">
                <a:latin typeface="Times New Roman" panose="02020603050405020304" pitchFamily="18" charset="0"/>
                <a:cs typeface="Times New Roman" panose="02020603050405020304" pitchFamily="18" charset="0"/>
              </a:rPr>
              <a:t>Technique effects:</a:t>
            </a:r>
          </a:p>
        </p:txBody>
      </p:sp>
      <p:sp>
        <p:nvSpPr>
          <p:cNvPr id="3" name="Content Placeholder 2"/>
          <p:cNvSpPr>
            <a:spLocks noGrp="1"/>
          </p:cNvSpPr>
          <p:nvPr>
            <p:ph idx="1"/>
          </p:nvPr>
        </p:nvSpPr>
        <p:spPr>
          <a:xfrm>
            <a:off x="924791" y="1341439"/>
            <a:ext cx="10287000" cy="4924425"/>
          </a:xfrm>
        </p:spPr>
        <p:txBody>
          <a:bodyPr rtlCol="0">
            <a:normAutofit lnSpcReduction="10000"/>
          </a:bodyPr>
          <a:lstStyle/>
          <a:p>
            <a:pPr marL="0" indent="0">
              <a:buNone/>
              <a:defRPr/>
            </a:pPr>
            <a:endParaRPr lang="en-GB" dirty="0" smtClean="0">
              <a:latin typeface="Times New Roman" pitchFamily="18" charset="0"/>
              <a:cs typeface="Times New Roman" pitchFamily="18" charset="0"/>
            </a:endParaRPr>
          </a:p>
          <a:p>
            <a:pPr>
              <a:defRPr/>
            </a:pPr>
            <a:r>
              <a:rPr lang="en-GB" dirty="0" smtClean="0">
                <a:latin typeface="Times New Roman" pitchFamily="18" charset="0"/>
                <a:cs typeface="Times New Roman" pitchFamily="18" charset="0"/>
              </a:rPr>
              <a:t>As trade liberalisation increases per capita income levels the public will call for greater environmental quality. </a:t>
            </a:r>
          </a:p>
          <a:p>
            <a:pPr lvl="1">
              <a:defRPr/>
            </a:pPr>
            <a:r>
              <a:rPr lang="en-GB" dirty="0" smtClean="0">
                <a:latin typeface="Times New Roman" pitchFamily="18" charset="0"/>
                <a:cs typeface="Times New Roman" pitchFamily="18" charset="0"/>
              </a:rPr>
              <a:t>Assuming that the Government is responsive to such demands it will tighten environmental regulations. </a:t>
            </a:r>
          </a:p>
          <a:p>
            <a:pPr lvl="1">
              <a:defRPr/>
            </a:pPr>
            <a:r>
              <a:rPr lang="en-GB" dirty="0" smtClean="0">
                <a:latin typeface="Times New Roman" pitchFamily="18" charset="0"/>
                <a:cs typeface="Times New Roman" pitchFamily="18" charset="0"/>
              </a:rPr>
              <a:t>compelling producers to adopt different production techniques</a:t>
            </a:r>
            <a:r>
              <a:rPr lang="en-GB" dirty="0">
                <a:latin typeface="Times New Roman" pitchFamily="18" charset="0"/>
                <a:cs typeface="Times New Roman" pitchFamily="18" charset="0"/>
              </a:rPr>
              <a:t> </a:t>
            </a:r>
            <a:r>
              <a:rPr lang="en-GB" dirty="0" smtClean="0">
                <a:latin typeface="Times New Roman" pitchFamily="18" charset="0"/>
                <a:cs typeface="Times New Roman" pitchFamily="18" charset="0"/>
              </a:rPr>
              <a:t>and new technology.</a:t>
            </a:r>
          </a:p>
          <a:p>
            <a:pPr lvl="1">
              <a:defRPr/>
            </a:pPr>
            <a:r>
              <a:rPr lang="en-GB" dirty="0" smtClean="0">
                <a:latin typeface="Times New Roman" pitchFamily="18" charset="0"/>
                <a:cs typeface="Times New Roman" pitchFamily="18" charset="0"/>
              </a:rPr>
              <a:t>This is the </a:t>
            </a:r>
            <a:r>
              <a:rPr lang="en-GB" u="sng" dirty="0" smtClean="0">
                <a:latin typeface="Times New Roman" pitchFamily="18" charset="0"/>
                <a:cs typeface="Times New Roman" pitchFamily="18" charset="0"/>
              </a:rPr>
              <a:t>technique effect </a:t>
            </a:r>
            <a:r>
              <a:rPr lang="en-GB" dirty="0" smtClean="0">
                <a:latin typeface="Times New Roman" pitchFamily="18" charset="0"/>
                <a:cs typeface="Times New Roman" pitchFamily="18" charset="0"/>
              </a:rPr>
              <a:t>of trade liberalisation. </a:t>
            </a:r>
          </a:p>
          <a:p>
            <a:pPr>
              <a:buNone/>
              <a:defRPr/>
            </a:pPr>
            <a:endParaRPr lang="en-GB" dirty="0" smtClean="0">
              <a:latin typeface="Times New Roman" pitchFamily="18" charset="0"/>
              <a:cs typeface="Times New Roman" pitchFamily="18" charset="0"/>
            </a:endParaRPr>
          </a:p>
          <a:p>
            <a:pPr>
              <a:defRPr/>
            </a:pPr>
            <a:r>
              <a:rPr lang="en-GB" dirty="0" smtClean="0">
                <a:latin typeface="Times New Roman" pitchFamily="18" charset="0"/>
                <a:cs typeface="Times New Roman" pitchFamily="18" charset="0"/>
              </a:rPr>
              <a:t>the overall impact of trade liberalisation is an empirical question. </a:t>
            </a:r>
            <a:endParaRPr lang="en-GB" dirty="0">
              <a:latin typeface="Times New Roman" pitchFamily="18" charset="0"/>
              <a:cs typeface="Times New Roman" pitchFamily="18" charset="0"/>
            </a:endParaRPr>
          </a:p>
        </p:txBody>
      </p:sp>
    </p:spTree>
    <p:extLst>
      <p:ext uri="{BB962C8B-B14F-4D97-AF65-F5344CB8AC3E}">
        <p14:creationId xmlns:p14="http://schemas.microsoft.com/office/powerpoint/2010/main" val="244358999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r>
              <a:rPr lang="en-GB" altLang="en-US" sz="3600">
                <a:latin typeface="Times New Roman" panose="02020603050405020304" pitchFamily="18" charset="0"/>
                <a:cs typeface="Times New Roman" panose="02020603050405020304" pitchFamily="18" charset="0"/>
              </a:rPr>
              <a:t>Impact of trade liberalization</a:t>
            </a:r>
          </a:p>
        </p:txBody>
      </p:sp>
      <p:sp>
        <p:nvSpPr>
          <p:cNvPr id="3" name="Content Placeholder 2"/>
          <p:cNvSpPr>
            <a:spLocks noGrp="1"/>
          </p:cNvSpPr>
          <p:nvPr>
            <p:ph idx="1"/>
          </p:nvPr>
        </p:nvSpPr>
        <p:spPr>
          <a:xfrm>
            <a:off x="838200" y="1690688"/>
            <a:ext cx="9504218" cy="4924425"/>
          </a:xfrm>
        </p:spPr>
        <p:txBody>
          <a:bodyPr rtlCol="0">
            <a:normAutofit/>
          </a:bodyPr>
          <a:lstStyle/>
          <a:p>
            <a:pPr>
              <a:defRPr/>
            </a:pPr>
            <a:r>
              <a:rPr lang="en-US" sz="2800" dirty="0">
                <a:latin typeface="Times New Roman" panose="02020603050405020304" pitchFamily="18" charset="0"/>
                <a:cs typeface="Times New Roman" panose="02020603050405020304" pitchFamily="18" charset="0"/>
              </a:rPr>
              <a:t>The expectation is that the </a:t>
            </a:r>
            <a:r>
              <a:rPr lang="en-US" sz="2800" u="sng" dirty="0">
                <a:latin typeface="Times New Roman" panose="02020603050405020304" pitchFamily="18" charset="0"/>
                <a:cs typeface="Times New Roman" panose="02020603050405020304" pitchFamily="18" charset="0"/>
              </a:rPr>
              <a:t>scale effect will increase emissions </a:t>
            </a:r>
            <a:r>
              <a:rPr lang="en-US" sz="2800" dirty="0">
                <a:latin typeface="Times New Roman" panose="02020603050405020304" pitchFamily="18" charset="0"/>
                <a:cs typeface="Times New Roman" panose="02020603050405020304" pitchFamily="18" charset="0"/>
              </a:rPr>
              <a:t>and </a:t>
            </a:r>
            <a:r>
              <a:rPr lang="en-US" sz="2800" u="sng" dirty="0">
                <a:latin typeface="Times New Roman" panose="02020603050405020304" pitchFamily="18" charset="0"/>
                <a:cs typeface="Times New Roman" panose="02020603050405020304" pitchFamily="18" charset="0"/>
              </a:rPr>
              <a:t>technique effect will decrease emissions.</a:t>
            </a:r>
          </a:p>
          <a:p>
            <a:pPr marL="457200" indent="-457200">
              <a:defRPr/>
            </a:pPr>
            <a:r>
              <a:rPr lang="en-US" sz="2800" dirty="0">
                <a:latin typeface="Times New Roman" panose="02020603050405020304" pitchFamily="18" charset="0"/>
                <a:cs typeface="Times New Roman" panose="02020603050405020304" pitchFamily="18" charset="0"/>
              </a:rPr>
              <a:t>The composition effect will increase or decrease emissions depending on the production mix of goods after trade liberalization. </a:t>
            </a:r>
          </a:p>
          <a:p>
            <a:pPr marL="914400" lvl="1" indent="-457200">
              <a:defRPr/>
            </a:pPr>
            <a:r>
              <a:rPr lang="en-US" dirty="0">
                <a:latin typeface="Times New Roman" panose="02020603050405020304" pitchFamily="18" charset="0"/>
                <a:cs typeface="Times New Roman" panose="02020603050405020304" pitchFamily="18" charset="0"/>
              </a:rPr>
              <a:t>If production of dirty goods increases in the economy, then pollution will increase and</a:t>
            </a:r>
          </a:p>
          <a:p>
            <a:pPr marL="914400" lvl="1" indent="-457200">
              <a:defRPr/>
            </a:pPr>
            <a:r>
              <a:rPr lang="en-US" dirty="0">
                <a:latin typeface="Times New Roman" panose="02020603050405020304" pitchFamily="18" charset="0"/>
                <a:cs typeface="Times New Roman" panose="02020603050405020304" pitchFamily="18" charset="0"/>
              </a:rPr>
              <a:t>if the economy produces cleaner goods after trade liberalization it will lead to decreases in emission </a:t>
            </a:r>
            <a:r>
              <a:rPr lang="en-US" dirty="0" smtClean="0">
                <a:latin typeface="Times New Roman" panose="02020603050405020304" pitchFamily="18" charset="0"/>
                <a:cs typeface="Times New Roman" panose="02020603050405020304" pitchFamily="18" charset="0"/>
              </a:rPr>
              <a:t>level.</a:t>
            </a:r>
          </a:p>
          <a:p>
            <a:pPr marL="514350" indent="-457200">
              <a:defRPr/>
            </a:pPr>
            <a:r>
              <a:rPr lang="en-GB" dirty="0" smtClean="0">
                <a:latin typeface="Times New Roman" pitchFamily="18" charset="0"/>
                <a:cs typeface="Times New Roman" pitchFamily="18" charset="0"/>
              </a:rPr>
              <a:t>the overall impact of trade liberalization is an empirical question. </a:t>
            </a:r>
          </a:p>
          <a:p>
            <a:pPr marL="914400" lvl="1" indent="-457200">
              <a:defRPr/>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26928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48552"/>
            <a:ext cx="10515600" cy="1325563"/>
          </a:xfrm>
        </p:spPr>
        <p:txBody>
          <a:bodyPr/>
          <a:lstStyle/>
          <a:p>
            <a:pPr algn="ctr"/>
            <a:r>
              <a:rPr lang="en-US" dirty="0"/>
              <a:t>Resource Curse</a:t>
            </a:r>
            <a:endParaRPr lang="th-TH" dirty="0"/>
          </a:p>
        </p:txBody>
      </p:sp>
      <p:sp>
        <p:nvSpPr>
          <p:cNvPr id="4" name="Slide Number Placeholder 3"/>
          <p:cNvSpPr>
            <a:spLocks noGrp="1"/>
          </p:cNvSpPr>
          <p:nvPr>
            <p:ph type="sldNum" sz="quarter" idx="12"/>
          </p:nvPr>
        </p:nvSpPr>
        <p:spPr/>
        <p:txBody>
          <a:bodyPr/>
          <a:lstStyle/>
          <a:p>
            <a:fld id="{AD88E7FC-001B-48F7-939D-145824154CDE}" type="slidenum">
              <a:rPr lang="en-US" smtClean="0"/>
              <a:t>31</a:t>
            </a:fld>
            <a:endParaRPr lang="en-US"/>
          </a:p>
        </p:txBody>
      </p:sp>
    </p:spTree>
    <p:extLst>
      <p:ext uri="{BB962C8B-B14F-4D97-AF65-F5344CB8AC3E}">
        <p14:creationId xmlns:p14="http://schemas.microsoft.com/office/powerpoint/2010/main" val="298148657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94DF1A5-2029-49CF-B9D9-09B5E9252BEE}"/>
              </a:ext>
            </a:extLst>
          </p:cNvPr>
          <p:cNvSpPr>
            <a:spLocks noGrp="1"/>
          </p:cNvSpPr>
          <p:nvPr>
            <p:ph type="title"/>
          </p:nvPr>
        </p:nvSpPr>
        <p:spPr/>
        <p:txBody>
          <a:bodyPr/>
          <a:lstStyle/>
          <a:p>
            <a:r>
              <a:rPr lang="en-US" dirty="0" smtClean="0"/>
              <a:t>Resource </a:t>
            </a:r>
            <a:r>
              <a:rPr lang="en-US" dirty="0"/>
              <a:t>Curse</a:t>
            </a:r>
          </a:p>
        </p:txBody>
      </p:sp>
      <p:sp>
        <p:nvSpPr>
          <p:cNvPr id="3" name="Content Placeholder 2">
            <a:extLst>
              <a:ext uri="{FF2B5EF4-FFF2-40B4-BE49-F238E27FC236}">
                <a16:creationId xmlns:a16="http://schemas.microsoft.com/office/drawing/2014/main" xmlns="" id="{0481826F-1220-426B-8C90-868258EEBB7C}"/>
              </a:ext>
            </a:extLst>
          </p:cNvPr>
          <p:cNvSpPr>
            <a:spLocks noGrp="1"/>
          </p:cNvSpPr>
          <p:nvPr>
            <p:ph idx="1"/>
          </p:nvPr>
        </p:nvSpPr>
        <p:spPr>
          <a:xfrm>
            <a:off x="707572" y="1629682"/>
            <a:ext cx="10515600" cy="4850946"/>
          </a:xfrm>
        </p:spPr>
        <p:txBody>
          <a:bodyPr>
            <a:normAutofit lnSpcReduction="10000"/>
          </a:bodyPr>
          <a:lstStyle/>
          <a:p>
            <a:r>
              <a:rPr lang="en-US" b="1" dirty="0"/>
              <a:t>There are evidences  that many oil-, gas- and mineral-rich countries have failed to reach their full potential as a result of their natural resource wealth. </a:t>
            </a:r>
            <a:endParaRPr lang="en-US" b="1" i="1" dirty="0"/>
          </a:p>
          <a:p>
            <a:r>
              <a:rPr lang="en-US" b="1" i="1" dirty="0"/>
              <a:t>“The resource curse, also known as </a:t>
            </a:r>
            <a:r>
              <a:rPr lang="en-US" b="1" i="1" u="sng" dirty="0"/>
              <a:t>the paradox of plenty, </a:t>
            </a:r>
            <a:r>
              <a:rPr lang="en-US" b="1" i="1" dirty="0"/>
              <a:t>refers to the paradox that countries with an abundance of natural resources (like fossil fuels and minerals), tend to have less economic growth, less democracy, and worse development outcomes than countries with fewer natural resources.”</a:t>
            </a:r>
          </a:p>
          <a:p>
            <a:r>
              <a:rPr lang="en-US" b="1" dirty="0"/>
              <a:t>Oil, mineral and gas wealth is distinct from other types of wealth because </a:t>
            </a:r>
          </a:p>
          <a:p>
            <a:pPr lvl="1"/>
            <a:r>
              <a:rPr lang="en-US" b="1" dirty="0" smtClean="0"/>
              <a:t> </a:t>
            </a:r>
            <a:r>
              <a:rPr lang="en-US" b="1" dirty="0"/>
              <a:t>its large upfront costs, long production timeline, site-specific nature, </a:t>
            </a:r>
            <a:r>
              <a:rPr lang="en-US" b="1" dirty="0" smtClean="0"/>
              <a:t>price </a:t>
            </a:r>
            <a:r>
              <a:rPr lang="en-US" b="1" dirty="0"/>
              <a:t>and production </a:t>
            </a:r>
            <a:r>
              <a:rPr lang="en-US" b="1" dirty="0" smtClean="0"/>
              <a:t>volatility and non-renewable nature</a:t>
            </a:r>
            <a:r>
              <a:rPr lang="en-US" b="1" dirty="0"/>
              <a:t>.</a:t>
            </a:r>
            <a:endParaRPr lang="en-US" b="1" i="1" dirty="0"/>
          </a:p>
        </p:txBody>
      </p:sp>
    </p:spTree>
    <p:extLst>
      <p:ext uri="{BB962C8B-B14F-4D97-AF65-F5344CB8AC3E}">
        <p14:creationId xmlns:p14="http://schemas.microsoft.com/office/powerpoint/2010/main" val="31942290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081BA3-7337-48CC-A180-0056B01BEA39}"/>
              </a:ext>
            </a:extLst>
          </p:cNvPr>
          <p:cNvSpPr>
            <a:spLocks noGrp="1"/>
          </p:cNvSpPr>
          <p:nvPr>
            <p:ph type="title"/>
          </p:nvPr>
        </p:nvSpPr>
        <p:spPr>
          <a:xfrm>
            <a:off x="664028" y="0"/>
            <a:ext cx="10515600" cy="1325563"/>
          </a:xfrm>
        </p:spPr>
        <p:txBody>
          <a:bodyPr/>
          <a:lstStyle/>
          <a:p>
            <a:r>
              <a:rPr lang="en-US" dirty="0"/>
              <a:t>Cause of resources curse</a:t>
            </a:r>
          </a:p>
        </p:txBody>
      </p:sp>
      <p:sp>
        <p:nvSpPr>
          <p:cNvPr id="3" name="Content Placeholder 2">
            <a:extLst>
              <a:ext uri="{FF2B5EF4-FFF2-40B4-BE49-F238E27FC236}">
                <a16:creationId xmlns:a16="http://schemas.microsoft.com/office/drawing/2014/main" xmlns="" id="{EC6AAA79-1562-4F8B-81A5-1C2E7B0D2047}"/>
              </a:ext>
            </a:extLst>
          </p:cNvPr>
          <p:cNvSpPr>
            <a:spLocks noGrp="1"/>
          </p:cNvSpPr>
          <p:nvPr>
            <p:ph idx="1"/>
          </p:nvPr>
        </p:nvSpPr>
        <p:spPr>
          <a:xfrm>
            <a:off x="687160" y="770165"/>
            <a:ext cx="10515600" cy="4351338"/>
          </a:xfrm>
        </p:spPr>
        <p:txBody>
          <a:bodyPr/>
          <a:lstStyle/>
          <a:p>
            <a:r>
              <a:rPr lang="en-US" b="1" dirty="0" smtClean="0"/>
              <a:t>The lack of Democracy</a:t>
            </a:r>
            <a:endParaRPr lang="en-US" b="1" dirty="0"/>
          </a:p>
          <a:p>
            <a:pPr lvl="1"/>
            <a:r>
              <a:rPr lang="en-US" b="1" dirty="0"/>
              <a:t> </a:t>
            </a:r>
            <a:r>
              <a:rPr lang="en-US" dirty="0"/>
              <a:t>Natural resource </a:t>
            </a:r>
            <a:r>
              <a:rPr lang="en-US" dirty="0" smtClean="0"/>
              <a:t>wealth </a:t>
            </a:r>
            <a:r>
              <a:rPr lang="en-US" dirty="0"/>
              <a:t>has made it more likely for governments to become or remain authoritarian.</a:t>
            </a:r>
          </a:p>
          <a:p>
            <a:pPr lvl="1"/>
            <a:r>
              <a:rPr lang="en-US" dirty="0"/>
              <a:t>large revenues from natural resources </a:t>
            </a:r>
            <a:r>
              <a:rPr lang="en-US" dirty="0">
                <a:sym typeface="Wingdings" panose="05000000000000000000" pitchFamily="2" charset="2"/>
              </a:rPr>
              <a:t> </a:t>
            </a:r>
            <a:r>
              <a:rPr lang="en-US" dirty="0"/>
              <a:t>less dependent on levying taxes on citizens </a:t>
            </a:r>
            <a:r>
              <a:rPr lang="en-US" dirty="0">
                <a:sym typeface="Wingdings" panose="05000000000000000000" pitchFamily="2" charset="2"/>
              </a:rPr>
              <a:t> </a:t>
            </a:r>
            <a:r>
              <a:rPr lang="en-US" dirty="0"/>
              <a:t>Politicians and government officers are less directly tied to citizen requests or demands. </a:t>
            </a:r>
          </a:p>
          <a:p>
            <a:pPr lvl="1"/>
            <a:r>
              <a:rPr lang="en-US" dirty="0"/>
              <a:t>when resource revenues are secret, citizens do not have a clear sense of whether the resource revenues are being spent well or not.</a:t>
            </a:r>
          </a:p>
        </p:txBody>
      </p:sp>
      <p:pic>
        <p:nvPicPr>
          <p:cNvPr id="4" name="Picture 3">
            <a:extLst>
              <a:ext uri="{FF2B5EF4-FFF2-40B4-BE49-F238E27FC236}">
                <a16:creationId xmlns:a16="http://schemas.microsoft.com/office/drawing/2014/main" xmlns="" id="{A81E3FA2-95F9-4172-80A3-67309298D3B1}"/>
              </a:ext>
            </a:extLst>
          </p:cNvPr>
          <p:cNvPicPr>
            <a:picLocks noChangeAspect="1"/>
          </p:cNvPicPr>
          <p:nvPr/>
        </p:nvPicPr>
        <p:blipFill>
          <a:blip r:embed="rId2"/>
          <a:stretch>
            <a:fillRect/>
          </a:stretch>
        </p:blipFill>
        <p:spPr>
          <a:xfrm>
            <a:off x="2011589" y="4048352"/>
            <a:ext cx="8439150" cy="2583543"/>
          </a:xfrm>
          <a:prstGeom prst="rect">
            <a:avLst/>
          </a:prstGeom>
        </p:spPr>
      </p:pic>
    </p:spTree>
    <p:extLst>
      <p:ext uri="{BB962C8B-B14F-4D97-AF65-F5344CB8AC3E}">
        <p14:creationId xmlns:p14="http://schemas.microsoft.com/office/powerpoint/2010/main" val="166500436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081BA3-7337-48CC-A180-0056B01BEA39}"/>
              </a:ext>
            </a:extLst>
          </p:cNvPr>
          <p:cNvSpPr>
            <a:spLocks noGrp="1"/>
          </p:cNvSpPr>
          <p:nvPr>
            <p:ph type="title"/>
          </p:nvPr>
        </p:nvSpPr>
        <p:spPr/>
        <p:txBody>
          <a:bodyPr/>
          <a:lstStyle/>
          <a:p>
            <a:r>
              <a:rPr lang="en-US" dirty="0"/>
              <a:t>Cause of resources curse</a:t>
            </a:r>
          </a:p>
        </p:txBody>
      </p:sp>
      <p:sp>
        <p:nvSpPr>
          <p:cNvPr id="3" name="Content Placeholder 2">
            <a:extLst>
              <a:ext uri="{FF2B5EF4-FFF2-40B4-BE49-F238E27FC236}">
                <a16:creationId xmlns:a16="http://schemas.microsoft.com/office/drawing/2014/main" xmlns="" id="{EC6AAA79-1562-4F8B-81A5-1C2E7B0D2047}"/>
              </a:ext>
            </a:extLst>
          </p:cNvPr>
          <p:cNvSpPr>
            <a:spLocks noGrp="1"/>
          </p:cNvSpPr>
          <p:nvPr>
            <p:ph idx="1"/>
          </p:nvPr>
        </p:nvSpPr>
        <p:spPr/>
        <p:txBody>
          <a:bodyPr>
            <a:normAutofit/>
          </a:bodyPr>
          <a:lstStyle/>
          <a:p>
            <a:r>
              <a:rPr lang="en-US" b="1" dirty="0"/>
              <a:t>Conflict: </a:t>
            </a:r>
            <a:r>
              <a:rPr lang="en-US" dirty="0"/>
              <a:t>natural resources </a:t>
            </a:r>
            <a:r>
              <a:rPr lang="en-US" dirty="0" smtClean="0"/>
              <a:t>can provoke </a:t>
            </a:r>
            <a:r>
              <a:rPr lang="en-US" dirty="0"/>
              <a:t>and sustain internal conflicts as different groups fight for control of the resources or use natural resources to finance their fighting.</a:t>
            </a:r>
          </a:p>
          <a:p>
            <a:endParaRPr lang="en-US" dirty="0"/>
          </a:p>
          <a:p>
            <a:r>
              <a:rPr lang="en-US" b="1" dirty="0"/>
              <a:t>Inefficient spending and borrowing: </a:t>
            </a:r>
            <a:r>
              <a:rPr lang="en-US" dirty="0"/>
              <a:t>The amount that governments collect in resource revenues can change drastically from year to year because of changes in commodities prices and production.</a:t>
            </a:r>
          </a:p>
        </p:txBody>
      </p:sp>
    </p:spTree>
    <p:extLst>
      <p:ext uri="{BB962C8B-B14F-4D97-AF65-F5344CB8AC3E}">
        <p14:creationId xmlns:p14="http://schemas.microsoft.com/office/powerpoint/2010/main" val="25991811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081BA3-7337-48CC-A180-0056B01BEA39}"/>
              </a:ext>
            </a:extLst>
          </p:cNvPr>
          <p:cNvSpPr>
            <a:spLocks noGrp="1"/>
          </p:cNvSpPr>
          <p:nvPr>
            <p:ph type="title"/>
          </p:nvPr>
        </p:nvSpPr>
        <p:spPr>
          <a:xfrm>
            <a:off x="838199" y="21090"/>
            <a:ext cx="10515600" cy="1325563"/>
          </a:xfrm>
        </p:spPr>
        <p:txBody>
          <a:bodyPr/>
          <a:lstStyle/>
          <a:p>
            <a:r>
              <a:rPr lang="en-US" dirty="0"/>
              <a:t>Cause of resources curse</a:t>
            </a:r>
          </a:p>
        </p:txBody>
      </p:sp>
      <p:sp>
        <p:nvSpPr>
          <p:cNvPr id="3" name="Content Placeholder 2">
            <a:extLst>
              <a:ext uri="{FF2B5EF4-FFF2-40B4-BE49-F238E27FC236}">
                <a16:creationId xmlns:a16="http://schemas.microsoft.com/office/drawing/2014/main" xmlns="" id="{EC6AAA79-1562-4F8B-81A5-1C2E7B0D2047}"/>
              </a:ext>
            </a:extLst>
          </p:cNvPr>
          <p:cNvSpPr>
            <a:spLocks noGrp="1"/>
          </p:cNvSpPr>
          <p:nvPr>
            <p:ph idx="1"/>
          </p:nvPr>
        </p:nvSpPr>
        <p:spPr>
          <a:xfrm>
            <a:off x="838199" y="1216024"/>
            <a:ext cx="10515600" cy="4351338"/>
          </a:xfrm>
        </p:spPr>
        <p:txBody>
          <a:bodyPr>
            <a:normAutofit/>
          </a:bodyPr>
          <a:lstStyle/>
          <a:p>
            <a:r>
              <a:rPr lang="en-US" b="1" dirty="0"/>
              <a:t>Dutch disease: </a:t>
            </a:r>
            <a:r>
              <a:rPr lang="en-US" dirty="0"/>
              <a:t>A large increase in natural resource revenues can hurt other sectors of the economy, particularly export-based manufacturing, by causing inflation or exchange rate appreciation and shifting labor and capital from the non-resource sector to the resource sector </a:t>
            </a:r>
          </a:p>
          <a:p>
            <a:endParaRPr lang="en-US" dirty="0"/>
          </a:p>
        </p:txBody>
      </p:sp>
      <p:pic>
        <p:nvPicPr>
          <p:cNvPr id="4" name="Picture 3">
            <a:extLst>
              <a:ext uri="{FF2B5EF4-FFF2-40B4-BE49-F238E27FC236}">
                <a16:creationId xmlns:a16="http://schemas.microsoft.com/office/drawing/2014/main" xmlns="" id="{FB2B2855-7A9B-4694-90F9-B4EDC2B1D8D7}"/>
              </a:ext>
            </a:extLst>
          </p:cNvPr>
          <p:cNvPicPr>
            <a:picLocks noChangeAspect="1"/>
          </p:cNvPicPr>
          <p:nvPr/>
        </p:nvPicPr>
        <p:blipFill>
          <a:blip r:embed="rId2"/>
          <a:stretch>
            <a:fillRect/>
          </a:stretch>
        </p:blipFill>
        <p:spPr>
          <a:xfrm>
            <a:off x="1966912" y="3091543"/>
            <a:ext cx="8258175" cy="3766457"/>
          </a:xfrm>
          <a:prstGeom prst="rect">
            <a:avLst/>
          </a:prstGeom>
        </p:spPr>
      </p:pic>
    </p:spTree>
    <p:extLst>
      <p:ext uri="{BB962C8B-B14F-4D97-AF65-F5344CB8AC3E}">
        <p14:creationId xmlns:p14="http://schemas.microsoft.com/office/powerpoint/2010/main" val="141658823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081BA3-7337-48CC-A180-0056B01BEA39}"/>
              </a:ext>
            </a:extLst>
          </p:cNvPr>
          <p:cNvSpPr>
            <a:spLocks noGrp="1"/>
          </p:cNvSpPr>
          <p:nvPr>
            <p:ph type="title"/>
          </p:nvPr>
        </p:nvSpPr>
        <p:spPr/>
        <p:txBody>
          <a:bodyPr/>
          <a:lstStyle/>
          <a:p>
            <a:r>
              <a:rPr lang="en-US" dirty="0"/>
              <a:t>Cause of resources curse</a:t>
            </a:r>
          </a:p>
        </p:txBody>
      </p:sp>
      <p:sp>
        <p:nvSpPr>
          <p:cNvPr id="3" name="Content Placeholder 2">
            <a:extLst>
              <a:ext uri="{FF2B5EF4-FFF2-40B4-BE49-F238E27FC236}">
                <a16:creationId xmlns:a16="http://schemas.microsoft.com/office/drawing/2014/main" xmlns="" id="{EC6AAA79-1562-4F8B-81A5-1C2E7B0D2047}"/>
              </a:ext>
            </a:extLst>
          </p:cNvPr>
          <p:cNvSpPr>
            <a:spLocks noGrp="1"/>
          </p:cNvSpPr>
          <p:nvPr>
            <p:ph idx="1"/>
          </p:nvPr>
        </p:nvSpPr>
        <p:spPr/>
        <p:txBody>
          <a:bodyPr>
            <a:normAutofit/>
          </a:bodyPr>
          <a:lstStyle/>
          <a:p>
            <a:pPr marL="0" indent="0">
              <a:buNone/>
            </a:pPr>
            <a:r>
              <a:rPr lang="en-US" sz="4000" b="1" dirty="0"/>
              <a:t>• Limited government capture of benefits: </a:t>
            </a:r>
            <a:endParaRPr lang="en-US" sz="4000" b="1" dirty="0" smtClean="0"/>
          </a:p>
          <a:p>
            <a:pPr lvl="1"/>
            <a:r>
              <a:rPr lang="en-US" sz="3600" dirty="0" smtClean="0"/>
              <a:t>In </a:t>
            </a:r>
            <a:r>
              <a:rPr lang="en-US" sz="3600" dirty="0"/>
              <a:t>some cases, only a small share of the production value of the resource stays in the country </a:t>
            </a:r>
            <a:endParaRPr lang="en-US" sz="3600" dirty="0" smtClean="0"/>
          </a:p>
          <a:p>
            <a:pPr lvl="1"/>
            <a:r>
              <a:rPr lang="en-US" sz="3600" dirty="0" smtClean="0"/>
              <a:t>fail </a:t>
            </a:r>
            <a:r>
              <a:rPr lang="en-US" sz="3600" dirty="0"/>
              <a:t>to compensate the state and communities for depleting their resources and related environmental damage or loss of livelihood. </a:t>
            </a:r>
            <a:endParaRPr lang="en-US" sz="3600" dirty="0" smtClean="0"/>
          </a:p>
          <a:p>
            <a:pPr lvl="1"/>
            <a:r>
              <a:rPr lang="en-US" sz="3600" dirty="0"/>
              <a:t>The point-source nature of extractive industries often creates challenges when trying to balance the needs of the people and environments that surround the mining area. </a:t>
            </a:r>
          </a:p>
          <a:p>
            <a:pPr lvl="1"/>
            <a:endParaRPr lang="en-US" sz="3600" dirty="0"/>
          </a:p>
        </p:txBody>
      </p:sp>
    </p:spTree>
    <p:extLst>
      <p:ext uri="{BB962C8B-B14F-4D97-AF65-F5344CB8AC3E}">
        <p14:creationId xmlns:p14="http://schemas.microsoft.com/office/powerpoint/2010/main" val="127818372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Jade industry in </a:t>
            </a:r>
            <a:r>
              <a:rPr lang="en-US" dirty="0" err="1" smtClean="0"/>
              <a:t>Myammar</a:t>
            </a:r>
            <a:endParaRPr lang="th-TH" dirty="0"/>
          </a:p>
        </p:txBody>
      </p:sp>
      <p:sp>
        <p:nvSpPr>
          <p:cNvPr id="3" name="Content Placeholder 2"/>
          <p:cNvSpPr>
            <a:spLocks noGrp="1"/>
          </p:cNvSpPr>
          <p:nvPr>
            <p:ph idx="1"/>
          </p:nvPr>
        </p:nvSpPr>
        <p:spPr/>
        <p:txBody>
          <a:bodyPr/>
          <a:lstStyle/>
          <a:p>
            <a:r>
              <a:rPr lang="en-US" dirty="0">
                <a:hlinkClick r:id="rId2"/>
              </a:rPr>
              <a:t>https://thediplomat.com/2017/05/smuggling-away-myanmars-chance-for-peace</a:t>
            </a:r>
            <a:r>
              <a:rPr lang="en-US" dirty="0" smtClean="0">
                <a:hlinkClick r:id="rId2"/>
              </a:rPr>
              <a:t>/</a:t>
            </a:r>
            <a:endParaRPr lang="en-US" dirty="0" smtClean="0"/>
          </a:p>
          <a:p>
            <a:pPr marL="0" indent="0">
              <a:buNone/>
            </a:pPr>
            <a:endParaRPr lang="en-US" dirty="0" smtClean="0"/>
          </a:p>
          <a:p>
            <a:r>
              <a:rPr lang="en-US" dirty="0">
                <a:hlinkClick r:id="rId3"/>
              </a:rPr>
              <a:t>https://www.globalwitness.org/en/campaigns/myanmar/cursed-treasure-report/#</a:t>
            </a:r>
            <a:r>
              <a:rPr lang="en-US" dirty="0" smtClean="0">
                <a:hlinkClick r:id="rId3"/>
              </a:rPr>
              <a:t>chapter-5/section-4</a:t>
            </a:r>
            <a:endParaRPr lang="en-US" dirty="0" smtClean="0"/>
          </a:p>
          <a:p>
            <a:endParaRPr lang="en-US" dirty="0"/>
          </a:p>
          <a:p>
            <a:r>
              <a:rPr lang="en-US" dirty="0">
                <a:hlinkClick r:id="rId4"/>
              </a:rPr>
              <a:t>https://time.com/battling-for-blood-jade/</a:t>
            </a:r>
            <a:endParaRPr lang="th-TH" dirty="0"/>
          </a:p>
        </p:txBody>
      </p:sp>
      <p:sp>
        <p:nvSpPr>
          <p:cNvPr id="4" name="Slide Number Placeholder 3"/>
          <p:cNvSpPr>
            <a:spLocks noGrp="1"/>
          </p:cNvSpPr>
          <p:nvPr>
            <p:ph type="sldNum" sz="quarter" idx="12"/>
          </p:nvPr>
        </p:nvSpPr>
        <p:spPr/>
        <p:txBody>
          <a:bodyPr/>
          <a:lstStyle/>
          <a:p>
            <a:fld id="{AD88E7FC-001B-48F7-939D-145824154CDE}" type="slidenum">
              <a:rPr lang="en-US" smtClean="0"/>
              <a:t>37</a:t>
            </a:fld>
            <a:endParaRPr lang="en-US"/>
          </a:p>
        </p:txBody>
      </p:sp>
    </p:spTree>
    <p:extLst>
      <p:ext uri="{BB962C8B-B14F-4D97-AF65-F5344CB8AC3E}">
        <p14:creationId xmlns:p14="http://schemas.microsoft.com/office/powerpoint/2010/main" val="325572747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326572" y="304800"/>
            <a:ext cx="9884228" cy="1143000"/>
          </a:xfrm>
        </p:spPr>
        <p:txBody>
          <a:bodyPr rtlCol="0">
            <a:normAutofit fontScale="90000"/>
          </a:bodyPr>
          <a:lstStyle/>
          <a:p>
            <a:pPr>
              <a:defRPr/>
            </a:pPr>
            <a:r>
              <a:rPr lang="fr-CA" sz="5400" b="1" dirty="0" err="1" smtClean="0">
                <a:solidFill>
                  <a:schemeClr val="tx1">
                    <a:lumMod val="75000"/>
                    <a:lumOff val="25000"/>
                  </a:schemeClr>
                </a:solidFill>
                <a:latin typeface="TH Sarabun New" panose="020B0500040200020003" pitchFamily="34" charset="-34"/>
                <a:cs typeface="TH Sarabun New" panose="020B0500040200020003" pitchFamily="34" charset="-34"/>
              </a:rPr>
              <a:t>Environmental</a:t>
            </a:r>
            <a:r>
              <a:rPr lang="fr-CA" sz="5400" b="1" dirty="0" smtClean="0">
                <a:solidFill>
                  <a:schemeClr val="tx1">
                    <a:lumMod val="75000"/>
                    <a:lumOff val="25000"/>
                  </a:schemeClr>
                </a:solidFill>
                <a:latin typeface="TH Sarabun New" panose="020B0500040200020003" pitchFamily="34" charset="-34"/>
                <a:cs typeface="TH Sarabun New" panose="020B0500040200020003" pitchFamily="34" charset="-34"/>
              </a:rPr>
              <a:t> </a:t>
            </a:r>
            <a:r>
              <a:rPr lang="fr-CA" sz="5400" b="1" dirty="0" err="1" smtClean="0">
                <a:solidFill>
                  <a:schemeClr val="tx1">
                    <a:lumMod val="75000"/>
                    <a:lumOff val="25000"/>
                  </a:schemeClr>
                </a:solidFill>
                <a:latin typeface="TH Sarabun New" panose="020B0500040200020003" pitchFamily="34" charset="-34"/>
                <a:cs typeface="TH Sarabun New" panose="020B0500040200020003" pitchFamily="34" charset="-34"/>
              </a:rPr>
              <a:t>problem</a:t>
            </a:r>
            <a:r>
              <a:rPr lang="fr-CA" sz="5400" b="1" dirty="0" smtClean="0">
                <a:solidFill>
                  <a:schemeClr val="tx1">
                    <a:lumMod val="75000"/>
                    <a:lumOff val="25000"/>
                  </a:schemeClr>
                </a:solidFill>
                <a:latin typeface="TH Sarabun New" panose="020B0500040200020003" pitchFamily="34" charset="-34"/>
                <a:cs typeface="TH Sarabun New" panose="020B0500040200020003" pitchFamily="34" charset="-34"/>
              </a:rPr>
              <a:t> : </a:t>
            </a:r>
            <a:r>
              <a:rPr lang="fr-CA" sz="5400" b="1" dirty="0" err="1" smtClean="0">
                <a:solidFill>
                  <a:schemeClr val="tx1">
                    <a:lumMod val="75000"/>
                    <a:lumOff val="25000"/>
                  </a:schemeClr>
                </a:solidFill>
                <a:latin typeface="TH Sarabun New" panose="020B0500040200020003" pitchFamily="34" charset="-34"/>
                <a:cs typeface="TH Sarabun New" panose="020B0500040200020003" pitchFamily="34" charset="-34"/>
              </a:rPr>
              <a:t>Negative</a:t>
            </a:r>
            <a:r>
              <a:rPr lang="fr-CA" sz="5400" b="1" dirty="0" smtClean="0">
                <a:solidFill>
                  <a:schemeClr val="tx1">
                    <a:lumMod val="75000"/>
                    <a:lumOff val="25000"/>
                  </a:schemeClr>
                </a:solidFill>
                <a:latin typeface="TH Sarabun New" panose="020B0500040200020003" pitchFamily="34" charset="-34"/>
                <a:cs typeface="TH Sarabun New" panose="020B0500040200020003" pitchFamily="34" charset="-34"/>
              </a:rPr>
              <a:t> </a:t>
            </a:r>
            <a:r>
              <a:rPr lang="fr-CA" sz="5400" b="1" dirty="0" err="1">
                <a:solidFill>
                  <a:schemeClr val="tx1">
                    <a:lumMod val="75000"/>
                    <a:lumOff val="25000"/>
                  </a:schemeClr>
                </a:solidFill>
                <a:latin typeface="TH Sarabun New" panose="020B0500040200020003" pitchFamily="34" charset="-34"/>
                <a:cs typeface="TH Sarabun New" panose="020B0500040200020003" pitchFamily="34" charset="-34"/>
              </a:rPr>
              <a:t>Externalities</a:t>
            </a:r>
            <a:endParaRPr lang="fr-CA" sz="5400" b="1" dirty="0">
              <a:solidFill>
                <a:schemeClr val="tx1">
                  <a:lumMod val="75000"/>
                  <a:lumOff val="25000"/>
                </a:schemeClr>
              </a:solidFill>
              <a:latin typeface="TH Sarabun New" panose="020B0500040200020003" pitchFamily="34" charset="-34"/>
              <a:cs typeface="TH Sarabun New" panose="020B0500040200020003" pitchFamily="34" charset="-34"/>
            </a:endParaRPr>
          </a:p>
        </p:txBody>
      </p:sp>
      <p:sp>
        <p:nvSpPr>
          <p:cNvPr id="5" name="Espace réservé du contenu 2"/>
          <p:cNvSpPr>
            <a:spLocks noGrp="1"/>
          </p:cNvSpPr>
          <p:nvPr>
            <p:ph idx="1"/>
          </p:nvPr>
        </p:nvSpPr>
        <p:spPr>
          <a:xfrm>
            <a:off x="1080490" y="1447800"/>
            <a:ext cx="10273310" cy="4586288"/>
          </a:xfrm>
        </p:spPr>
        <p:txBody>
          <a:bodyPr rtlCol="0">
            <a:noAutofit/>
          </a:bodyPr>
          <a:lstStyle/>
          <a:p>
            <a:pPr>
              <a:buClr>
                <a:srgbClr val="669933"/>
              </a:buClr>
              <a:buFont typeface="Wingdings" pitchFamily="2" charset="2"/>
              <a:buChar char="q"/>
            </a:pPr>
            <a:r>
              <a:rPr lang="en-US" dirty="0" smtClean="0">
                <a:latin typeface="TH Sarabun New" panose="020B0500040200020003" pitchFamily="34" charset="-34"/>
                <a:cs typeface="TH Sarabun New" panose="020B0500040200020003" pitchFamily="34" charset="-34"/>
              </a:rPr>
              <a:t> By-products of consumption and production may harm others.</a:t>
            </a:r>
          </a:p>
          <a:p>
            <a:pPr lvl="1">
              <a:buClr>
                <a:srgbClr val="669933"/>
              </a:buClr>
              <a:buFont typeface="Wingdings" pitchFamily="2" charset="2"/>
              <a:buChar char="q"/>
            </a:pPr>
            <a:r>
              <a:rPr lang="en-US" dirty="0" smtClean="0">
                <a:latin typeface="TH Sarabun New" panose="020B0500040200020003" pitchFamily="34" charset="-34"/>
                <a:cs typeface="TH Sarabun New" panose="020B0500040200020003" pitchFamily="34" charset="-34"/>
              </a:rPr>
              <a:t> Driving releases GHGs to the atmosphere</a:t>
            </a:r>
          </a:p>
          <a:p>
            <a:pPr lvl="1">
              <a:buClr>
                <a:srgbClr val="669933"/>
              </a:buClr>
              <a:buFont typeface="Wingdings" pitchFamily="2" charset="2"/>
              <a:buChar char="q"/>
            </a:pPr>
            <a:r>
              <a:rPr lang="en-US" dirty="0" smtClean="0">
                <a:latin typeface="TH Sarabun New" panose="020B0500040200020003" pitchFamily="34" charset="-34"/>
                <a:cs typeface="TH Sarabun New" panose="020B0500040200020003" pitchFamily="34" charset="-34"/>
              </a:rPr>
              <a:t> Air pollution from power plants cause respiratory disease</a:t>
            </a:r>
            <a:r>
              <a:rPr lang="en-US" dirty="0" smtClean="0"/>
              <a:t>s.</a:t>
            </a:r>
            <a:endParaRPr lang="en-US" dirty="0" smtClean="0">
              <a:latin typeface="TH Sarabun New" panose="020B0500040200020003" pitchFamily="34" charset="-34"/>
              <a:cs typeface="TH Sarabun New" panose="020B0500040200020003" pitchFamily="34" charset="-34"/>
            </a:endParaRPr>
          </a:p>
          <a:p>
            <a:pPr>
              <a:buClr>
                <a:srgbClr val="669933"/>
              </a:buClr>
              <a:buFont typeface="Wingdings" pitchFamily="2" charset="2"/>
              <a:buChar char="q"/>
            </a:pPr>
            <a:r>
              <a:rPr lang="en-US" dirty="0" smtClean="0">
                <a:latin typeface="TH Sarabun New" panose="020B0500040200020003" pitchFamily="34" charset="-34"/>
                <a:cs typeface="TH Sarabun New" panose="020B0500040200020003" pitchFamily="34" charset="-34"/>
              </a:rPr>
              <a:t> Consumers and producers only take into account of private cost when they decide how much to consume and how much to produce.</a:t>
            </a:r>
            <a:endParaRPr lang="en-US" dirty="0" smtClean="0">
              <a:solidFill>
                <a:schemeClr val="tx1">
                  <a:lumMod val="75000"/>
                  <a:lumOff val="25000"/>
                </a:schemeClr>
              </a:solidFill>
              <a:latin typeface="TH Sarabun New" panose="020B0500040200020003" pitchFamily="34" charset="-34"/>
              <a:cs typeface="TH Sarabun New" panose="020B0500040200020003" pitchFamily="34" charset="-34"/>
            </a:endParaRPr>
          </a:p>
          <a:p>
            <a:pPr>
              <a:buClr>
                <a:srgbClr val="669933"/>
              </a:buClr>
              <a:buNone/>
            </a:pPr>
            <a:r>
              <a:rPr lang="en-US" dirty="0" smtClean="0">
                <a:solidFill>
                  <a:schemeClr val="tx1">
                    <a:lumMod val="75000"/>
                    <a:lumOff val="25000"/>
                  </a:schemeClr>
                </a:solidFill>
                <a:latin typeface="TH Sarabun New" panose="020B0500040200020003" pitchFamily="34" charset="-34"/>
                <a:cs typeface="TH Sarabun New" panose="020B0500040200020003" pitchFamily="34" charset="-34"/>
              </a:rPr>
              <a:t>                </a:t>
            </a:r>
            <a:r>
              <a:rPr lang="en-US" dirty="0" smtClean="0">
                <a:solidFill>
                  <a:srgbClr val="FF0000"/>
                </a:solidFill>
                <a:latin typeface="TH Sarabun New" panose="020B0500040200020003" pitchFamily="34" charset="-34"/>
                <a:cs typeface="TH Sarabun New" panose="020B0500040200020003" pitchFamily="34" charset="-34"/>
              </a:rPr>
              <a:t>Social cost = Private cost + Externality cost.</a:t>
            </a:r>
          </a:p>
          <a:p>
            <a:pPr>
              <a:buClr>
                <a:srgbClr val="669933"/>
              </a:buClr>
              <a:buFont typeface="Wingdings" pitchFamily="2" charset="2"/>
              <a:buChar char="q"/>
            </a:pPr>
            <a:r>
              <a:rPr lang="en-US" dirty="0" smtClean="0">
                <a:solidFill>
                  <a:schemeClr val="tx1">
                    <a:lumMod val="75000"/>
                    <a:lumOff val="25000"/>
                  </a:schemeClr>
                </a:solidFill>
                <a:latin typeface="TH Sarabun New" panose="020B0500040200020003" pitchFamily="34" charset="-34"/>
                <a:cs typeface="TH Sarabun New" panose="020B0500040200020003" pitchFamily="34" charset="-34"/>
              </a:rPr>
              <a:t> </a:t>
            </a:r>
            <a:r>
              <a:rPr lang="en-US" dirty="0" smtClean="0">
                <a:latin typeface="TH Sarabun New" panose="020B0500040200020003" pitchFamily="34" charset="-34"/>
                <a:cs typeface="TH Sarabun New" panose="020B0500040200020003" pitchFamily="34" charset="-34"/>
              </a:rPr>
              <a:t>With externalities, consumers and producers tend to consume and produce too much. </a:t>
            </a:r>
          </a:p>
          <a:p>
            <a:pPr lvl="1">
              <a:buClr>
                <a:srgbClr val="669933"/>
              </a:buClr>
              <a:buFont typeface="Wingdings" pitchFamily="2" charset="2"/>
              <a:buChar char="q"/>
            </a:pPr>
            <a:r>
              <a:rPr lang="en-US" dirty="0">
                <a:latin typeface="TH Sarabun New" panose="020B0500040200020003" pitchFamily="34" charset="-34"/>
                <a:cs typeface="TH Sarabun New" panose="020B0500040200020003" pitchFamily="34" charset="-34"/>
              </a:rPr>
              <a:t> </a:t>
            </a:r>
            <a:r>
              <a:rPr lang="en-US" dirty="0" smtClean="0">
                <a:latin typeface="TH Sarabun New" panose="020B0500040200020003" pitchFamily="34" charset="-34"/>
                <a:cs typeface="TH Sarabun New" panose="020B0500040200020003" pitchFamily="34" charset="-34"/>
              </a:rPr>
              <a:t>Think about gasoline consumption. from the social planner’s perspective, you consume too much?</a:t>
            </a:r>
          </a:p>
          <a:p>
            <a:pPr marL="0" indent="0">
              <a:buClr>
                <a:srgbClr val="669933"/>
              </a:buClr>
              <a:buNone/>
            </a:pPr>
            <a:endParaRPr lang="en-US" b="1" dirty="0" smtClean="0">
              <a:solidFill>
                <a:schemeClr val="tx1">
                  <a:lumMod val="75000"/>
                  <a:lumOff val="25000"/>
                </a:schemeClr>
              </a:solidFill>
              <a:latin typeface="TH Sarabun New" panose="020B0500040200020003" pitchFamily="34" charset="-34"/>
              <a:cs typeface="TH Sarabun New" panose="020B0500040200020003" pitchFamily="34" charset="-34"/>
            </a:endParaRPr>
          </a:p>
          <a:p>
            <a:pPr>
              <a:buClr>
                <a:srgbClr val="669933"/>
              </a:buClr>
              <a:buFont typeface="Wingdings" pitchFamily="2" charset="2"/>
              <a:buChar char="q"/>
            </a:pPr>
            <a:endParaRPr lang="en-US" dirty="0" smtClean="0">
              <a:latin typeface="TH Sarabun New" panose="020B0500040200020003" pitchFamily="34" charset="-34"/>
              <a:cs typeface="TH Sarabun New" panose="020B0500040200020003" pitchFamily="34" charset="-34"/>
            </a:endParaRPr>
          </a:p>
          <a:p>
            <a:pPr>
              <a:buClr>
                <a:srgbClr val="669933"/>
              </a:buClr>
              <a:buNone/>
            </a:pPr>
            <a:endParaRPr lang="en-US" dirty="0" smtClean="0">
              <a:solidFill>
                <a:schemeClr val="tx1">
                  <a:lumMod val="75000"/>
                  <a:lumOff val="25000"/>
                </a:schemeClr>
              </a:solidFill>
              <a:latin typeface="TH Sarabun New" panose="020B0500040200020003" pitchFamily="34" charset="-34"/>
              <a:cs typeface="TH Sarabun New" panose="020B0500040200020003" pitchFamily="34" charset="-34"/>
              <a:sym typeface="Wingdings" pitchFamily="2" charset="2"/>
            </a:endParaRPr>
          </a:p>
        </p:txBody>
      </p:sp>
      <p:sp>
        <p:nvSpPr>
          <p:cNvPr id="6" name="Slide Number Placeholder 5"/>
          <p:cNvSpPr>
            <a:spLocks noGrp="1"/>
          </p:cNvSpPr>
          <p:nvPr>
            <p:ph type="sldNum" sz="quarter" idx="12"/>
          </p:nvPr>
        </p:nvSpPr>
        <p:spPr>
          <a:xfrm>
            <a:off x="8633822" y="6356350"/>
            <a:ext cx="2719977" cy="365125"/>
          </a:xfrm>
        </p:spPr>
        <p:txBody>
          <a:bodyPr/>
          <a:lstStyle/>
          <a:p>
            <a:pPr>
              <a:defRPr/>
            </a:pPr>
            <a:fld id="{B111770D-87E1-47F5-A423-D9C3C86124BF}" type="slidenum">
              <a:rPr lang="fr-CA" smtClean="0">
                <a:latin typeface="TH Sarabun New" panose="020B0500040200020003" pitchFamily="34" charset="-34"/>
                <a:cs typeface="TH Sarabun New" panose="020B0500040200020003" pitchFamily="34" charset="-34"/>
              </a:rPr>
              <a:pPr>
                <a:defRPr/>
              </a:pPr>
              <a:t>38</a:t>
            </a:fld>
            <a:endParaRPr lang="fr-CA">
              <a:latin typeface="TH Sarabun New" panose="020B0500040200020003" pitchFamily="34" charset="-34"/>
              <a:cs typeface="TH Sarabun New" panose="020B0500040200020003" pitchFamily="34" charset="-34"/>
            </a:endParaRPr>
          </a:p>
        </p:txBody>
      </p:sp>
    </p:spTree>
    <p:extLst>
      <p:ext uri="{BB962C8B-B14F-4D97-AF65-F5344CB8AC3E}">
        <p14:creationId xmlns:p14="http://schemas.microsoft.com/office/powerpoint/2010/main" val="10052164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solve environmental problem?</a:t>
            </a:r>
            <a:endParaRPr lang="en-US" dirty="0"/>
          </a:p>
        </p:txBody>
      </p:sp>
      <p:sp>
        <p:nvSpPr>
          <p:cNvPr id="3" name="Content Placeholder 2"/>
          <p:cNvSpPr>
            <a:spLocks noGrp="1"/>
          </p:cNvSpPr>
          <p:nvPr>
            <p:ph idx="1"/>
          </p:nvPr>
        </p:nvSpPr>
        <p:spPr/>
        <p:txBody>
          <a:bodyPr/>
          <a:lstStyle/>
          <a:p>
            <a:r>
              <a:rPr lang="en-US" dirty="0" smtClean="0"/>
              <a:t>Command-and-Control</a:t>
            </a:r>
          </a:p>
          <a:p>
            <a:pPr marL="0" indent="0">
              <a:buNone/>
            </a:pPr>
            <a:endParaRPr lang="en-US" dirty="0"/>
          </a:p>
          <a:p>
            <a:pPr marL="0" indent="0">
              <a:buNone/>
            </a:pPr>
            <a:endParaRPr lang="en-US" dirty="0" smtClean="0"/>
          </a:p>
          <a:p>
            <a:r>
              <a:rPr lang="en-US" dirty="0" smtClean="0"/>
              <a:t>Tax </a:t>
            </a:r>
          </a:p>
          <a:p>
            <a:endParaRPr lang="en-US" dirty="0"/>
          </a:p>
          <a:p>
            <a:endParaRPr lang="en-US" dirty="0" smtClean="0"/>
          </a:p>
          <a:p>
            <a:r>
              <a:rPr lang="en-US" dirty="0" smtClean="0"/>
              <a:t>Information </a:t>
            </a:r>
          </a:p>
        </p:txBody>
      </p:sp>
      <p:sp>
        <p:nvSpPr>
          <p:cNvPr id="4" name="Slide Number Placeholder 3"/>
          <p:cNvSpPr>
            <a:spLocks noGrp="1"/>
          </p:cNvSpPr>
          <p:nvPr>
            <p:ph type="sldNum" sz="quarter" idx="12"/>
          </p:nvPr>
        </p:nvSpPr>
        <p:spPr/>
        <p:txBody>
          <a:bodyPr/>
          <a:lstStyle/>
          <a:p>
            <a:fld id="{AD88E7FC-001B-48F7-939D-145824154CDE}" type="slidenum">
              <a:rPr lang="en-US" smtClean="0"/>
              <a:t>39</a:t>
            </a:fld>
            <a:endParaRPr lang="en-US"/>
          </a:p>
        </p:txBody>
      </p:sp>
    </p:spTree>
    <p:extLst>
      <p:ext uri="{BB962C8B-B14F-4D97-AF65-F5344CB8AC3E}">
        <p14:creationId xmlns:p14="http://schemas.microsoft.com/office/powerpoint/2010/main" val="214459410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pPr fontAlgn="base">
              <a:spcBef>
                <a:spcPct val="0"/>
              </a:spcBef>
              <a:spcAft>
                <a:spcPct val="0"/>
              </a:spcAft>
              <a:defRPr/>
            </a:pPr>
            <a:fld id="{B31ED1C5-7F24-4148-8703-9959564CED0B}" type="slidenum">
              <a:rPr lang="en-US">
                <a:solidFill>
                  <a:srgbClr val="04617B">
                    <a:shade val="90000"/>
                  </a:srgbClr>
                </a:solidFill>
                <a:latin typeface="Arial" pitchFamily="34" charset="0"/>
                <a:cs typeface="Angsana New" pitchFamily="18" charset="-34"/>
              </a:rPr>
              <a:pPr fontAlgn="base">
                <a:spcBef>
                  <a:spcPct val="0"/>
                </a:spcBef>
                <a:spcAft>
                  <a:spcPct val="0"/>
                </a:spcAft>
                <a:defRPr/>
              </a:pPr>
              <a:t>40</a:t>
            </a:fld>
            <a:endParaRPr lang="th-TH">
              <a:solidFill>
                <a:srgbClr val="04617B">
                  <a:shade val="90000"/>
                </a:srgbClr>
              </a:solidFill>
              <a:latin typeface="Arial" pitchFamily="34" charset="0"/>
              <a:cs typeface="Angsana New" pitchFamily="18" charset="-34"/>
            </a:endParaRPr>
          </a:p>
        </p:txBody>
      </p:sp>
      <p:pic>
        <p:nvPicPr>
          <p:cNvPr id="18435" name="Picture 2"/>
          <p:cNvPicPr>
            <a:picLocks noChangeAspect="1" noChangeArrowheads="1"/>
          </p:cNvPicPr>
          <p:nvPr/>
        </p:nvPicPr>
        <p:blipFill>
          <a:blip r:embed="rId2" cstate="print"/>
          <a:srcRect/>
          <a:stretch>
            <a:fillRect/>
          </a:stretch>
        </p:blipFill>
        <p:spPr bwMode="auto">
          <a:xfrm>
            <a:off x="1752600" y="228601"/>
            <a:ext cx="8458200" cy="6353175"/>
          </a:xfrm>
          <a:prstGeom prst="rect">
            <a:avLst/>
          </a:prstGeom>
          <a:noFill/>
          <a:ln w="9525">
            <a:noFill/>
            <a:miter lim="800000"/>
            <a:headEnd/>
            <a:tailEnd/>
          </a:ln>
        </p:spPr>
      </p:pic>
    </p:spTree>
    <p:extLst>
      <p:ext uri="{BB962C8B-B14F-4D97-AF65-F5344CB8AC3E}">
        <p14:creationId xmlns:p14="http://schemas.microsoft.com/office/powerpoint/2010/main" val="256884282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744583" y="304800"/>
            <a:ext cx="10476412" cy="1143000"/>
          </a:xfrm>
        </p:spPr>
        <p:txBody>
          <a:bodyPr rtlCol="0">
            <a:normAutofit/>
          </a:bodyPr>
          <a:lstStyle/>
          <a:p>
            <a:pPr>
              <a:defRPr/>
            </a:pPr>
            <a:r>
              <a:rPr lang="fr-CA" sz="4800" dirty="0" err="1" smtClean="0">
                <a:solidFill>
                  <a:schemeClr val="tx1">
                    <a:lumMod val="75000"/>
                    <a:lumOff val="25000"/>
                  </a:schemeClr>
                </a:solidFill>
              </a:rPr>
              <a:t>Environmental</a:t>
            </a:r>
            <a:r>
              <a:rPr lang="fr-CA" sz="4800" dirty="0" smtClean="0">
                <a:solidFill>
                  <a:schemeClr val="tx1">
                    <a:lumMod val="75000"/>
                    <a:lumOff val="25000"/>
                  </a:schemeClr>
                </a:solidFill>
              </a:rPr>
              <a:t> </a:t>
            </a:r>
            <a:r>
              <a:rPr lang="fr-CA" sz="4800" dirty="0" err="1" smtClean="0">
                <a:solidFill>
                  <a:schemeClr val="tx1">
                    <a:lumMod val="75000"/>
                    <a:lumOff val="25000"/>
                  </a:schemeClr>
                </a:solidFill>
              </a:rPr>
              <a:t>problem</a:t>
            </a:r>
            <a:r>
              <a:rPr lang="fr-CA" sz="4800" dirty="0" smtClean="0">
                <a:solidFill>
                  <a:schemeClr val="tx1">
                    <a:lumMod val="75000"/>
                    <a:lumOff val="25000"/>
                  </a:schemeClr>
                </a:solidFill>
              </a:rPr>
              <a:t> </a:t>
            </a:r>
            <a:endParaRPr lang="fr-CA" sz="4800" b="1" dirty="0">
              <a:solidFill>
                <a:schemeClr val="tx1">
                  <a:lumMod val="75000"/>
                  <a:lumOff val="25000"/>
                </a:schemeClr>
              </a:solidFill>
              <a:latin typeface="TH Sarabun New" panose="020B0500040200020003" pitchFamily="34" charset="-34"/>
              <a:cs typeface="TH Sarabun New" panose="020B0500040200020003" pitchFamily="34" charset="-34"/>
            </a:endParaRPr>
          </a:p>
        </p:txBody>
      </p:sp>
      <p:sp>
        <p:nvSpPr>
          <p:cNvPr id="5" name="Espace réservé du contenu 2"/>
          <p:cNvSpPr>
            <a:spLocks noGrp="1"/>
          </p:cNvSpPr>
          <p:nvPr>
            <p:ph idx="1"/>
          </p:nvPr>
        </p:nvSpPr>
        <p:spPr>
          <a:xfrm>
            <a:off x="992777" y="1447800"/>
            <a:ext cx="10361023" cy="4586288"/>
          </a:xfrm>
        </p:spPr>
        <p:txBody>
          <a:bodyPr rtlCol="0">
            <a:normAutofit/>
          </a:bodyPr>
          <a:lstStyle/>
          <a:p>
            <a:pPr lvl="1"/>
            <a:r>
              <a:rPr lang="en-US" sz="4000" dirty="0">
                <a:latin typeface="TH Sarabun New" panose="020B0500040200020003" pitchFamily="34" charset="-34"/>
                <a:cs typeface="TH Sarabun New" panose="020B0500040200020003" pitchFamily="34" charset="-34"/>
              </a:rPr>
              <a:t> </a:t>
            </a:r>
            <a:r>
              <a:rPr lang="en-US" sz="4000" dirty="0" smtClean="0"/>
              <a:t>Local problem</a:t>
            </a:r>
          </a:p>
          <a:p>
            <a:pPr lvl="1"/>
            <a:endParaRPr lang="en-US" sz="4000" dirty="0"/>
          </a:p>
          <a:p>
            <a:pPr marL="457200" lvl="1" indent="0">
              <a:buNone/>
            </a:pPr>
            <a:endParaRPr lang="en-US" sz="4000" dirty="0" smtClean="0"/>
          </a:p>
          <a:p>
            <a:pPr lvl="1"/>
            <a:r>
              <a:rPr lang="en-US" sz="4000" dirty="0" smtClean="0">
                <a:latin typeface="TH Sarabun New" panose="020B0500040200020003" pitchFamily="34" charset="-34"/>
                <a:cs typeface="TH Sarabun New" panose="020B0500040200020003" pitchFamily="34" charset="-34"/>
              </a:rPr>
              <a:t> Regional problem</a:t>
            </a:r>
          </a:p>
          <a:p>
            <a:pPr lvl="1"/>
            <a:endParaRPr lang="en-US" sz="4000" dirty="0"/>
          </a:p>
          <a:p>
            <a:pPr marL="457200" lvl="1" indent="0">
              <a:buNone/>
            </a:pPr>
            <a:endParaRPr lang="en-US" sz="4000" dirty="0" smtClean="0">
              <a:latin typeface="TH Sarabun New" panose="020B0500040200020003" pitchFamily="34" charset="-34"/>
              <a:cs typeface="TH Sarabun New" panose="020B0500040200020003" pitchFamily="34" charset="-34"/>
            </a:endParaRPr>
          </a:p>
          <a:p>
            <a:pPr lvl="1"/>
            <a:r>
              <a:rPr lang="en-US" sz="4000" dirty="0" smtClean="0"/>
              <a:t> Global problem</a:t>
            </a:r>
            <a:endParaRPr lang="en-US" sz="4000" dirty="0">
              <a:latin typeface="TH Sarabun New" panose="020B0500040200020003" pitchFamily="34" charset="-34"/>
              <a:cs typeface="TH Sarabun New" panose="020B0500040200020003" pitchFamily="34" charset="-34"/>
            </a:endParaRPr>
          </a:p>
          <a:p>
            <a:pPr>
              <a:buClr>
                <a:srgbClr val="669933"/>
              </a:buClr>
              <a:buFont typeface="Wingdings" pitchFamily="2" charset="2"/>
              <a:buChar char="q"/>
            </a:pPr>
            <a:endParaRPr lang="en-US" b="1" dirty="0" smtClean="0">
              <a:solidFill>
                <a:schemeClr val="tx1">
                  <a:lumMod val="75000"/>
                  <a:lumOff val="25000"/>
                </a:schemeClr>
              </a:solidFill>
              <a:latin typeface="TH Sarabun New" panose="020B0500040200020003" pitchFamily="34" charset="-34"/>
              <a:cs typeface="TH Sarabun New" panose="020B0500040200020003" pitchFamily="34" charset="-34"/>
            </a:endParaRPr>
          </a:p>
          <a:p>
            <a:pPr>
              <a:buClr>
                <a:srgbClr val="669933"/>
              </a:buClr>
              <a:buFont typeface="Wingdings" pitchFamily="2" charset="2"/>
              <a:buChar char="q"/>
            </a:pPr>
            <a:endParaRPr lang="en-US" dirty="0" smtClean="0">
              <a:latin typeface="TH Sarabun New" panose="020B0500040200020003" pitchFamily="34" charset="-34"/>
              <a:cs typeface="TH Sarabun New" panose="020B0500040200020003" pitchFamily="34" charset="-34"/>
            </a:endParaRPr>
          </a:p>
          <a:p>
            <a:pPr>
              <a:buClr>
                <a:srgbClr val="669933"/>
              </a:buClr>
              <a:buNone/>
            </a:pPr>
            <a:endParaRPr lang="en-US" dirty="0" smtClean="0">
              <a:solidFill>
                <a:schemeClr val="tx1">
                  <a:lumMod val="75000"/>
                  <a:lumOff val="25000"/>
                </a:schemeClr>
              </a:solidFill>
              <a:latin typeface="TH Sarabun New" panose="020B0500040200020003" pitchFamily="34" charset="-34"/>
              <a:cs typeface="TH Sarabun New" panose="020B0500040200020003" pitchFamily="34" charset="-34"/>
              <a:sym typeface="Wingdings" pitchFamily="2" charset="2"/>
            </a:endParaRPr>
          </a:p>
        </p:txBody>
      </p:sp>
      <p:sp>
        <p:nvSpPr>
          <p:cNvPr id="6" name="Slide Number Placeholder 5"/>
          <p:cNvSpPr>
            <a:spLocks noGrp="1"/>
          </p:cNvSpPr>
          <p:nvPr>
            <p:ph type="sldNum" sz="quarter" idx="12"/>
          </p:nvPr>
        </p:nvSpPr>
        <p:spPr/>
        <p:txBody>
          <a:bodyPr/>
          <a:lstStyle/>
          <a:p>
            <a:pPr>
              <a:defRPr/>
            </a:pPr>
            <a:fld id="{B111770D-87E1-47F5-A423-D9C3C86124BF}" type="slidenum">
              <a:rPr lang="fr-CA" smtClean="0"/>
              <a:pPr>
                <a:defRPr/>
              </a:pPr>
              <a:t>41</a:t>
            </a:fld>
            <a:endParaRPr lang="fr-CA"/>
          </a:p>
        </p:txBody>
      </p:sp>
    </p:spTree>
    <p:extLst>
      <p:ext uri="{BB962C8B-B14F-4D97-AF65-F5344CB8AC3E}">
        <p14:creationId xmlns:p14="http://schemas.microsoft.com/office/powerpoint/2010/main" val="202475539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Photograph:Garbage completely covers the surface of this river in Jakarta, Indonesia, harming both the water and the organisms that live within 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 y="1023906"/>
            <a:ext cx="4998271" cy="257654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20091020-lu-guang-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935" y="3657600"/>
            <a:ext cx="5381449" cy="291796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20091020-lu-guang-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10250" y="3665079"/>
            <a:ext cx="5810250" cy="3013719"/>
          </a:xfrm>
          <a:prstGeom prst="rect">
            <a:avLst/>
          </a:prstGeom>
          <a:noFill/>
          <a:extLst>
            <a:ext uri="{909E8E84-426E-40DD-AFC4-6F175D3DCCD1}">
              <a14:hiddenFill xmlns:a14="http://schemas.microsoft.com/office/drawing/2010/main">
                <a:solidFill>
                  <a:srgbClr val="FFFFFF"/>
                </a:solidFill>
              </a14:hiddenFill>
            </a:ext>
          </a:extLst>
        </p:spPr>
      </p:pic>
      <p:sp>
        <p:nvSpPr>
          <p:cNvPr id="12" name="Title 1"/>
          <p:cNvSpPr>
            <a:spLocks noGrp="1"/>
          </p:cNvSpPr>
          <p:nvPr>
            <p:ph type="title"/>
          </p:nvPr>
        </p:nvSpPr>
        <p:spPr>
          <a:xfrm>
            <a:off x="1981200" y="112235"/>
            <a:ext cx="8229600" cy="1143000"/>
          </a:xfrm>
        </p:spPr>
        <p:txBody>
          <a:bodyPr>
            <a:normAutofit/>
          </a:bodyPr>
          <a:lstStyle/>
          <a:p>
            <a:r>
              <a:rPr lang="en-US" sz="4800" dirty="0"/>
              <a:t>Environmental problem </a:t>
            </a:r>
          </a:p>
        </p:txBody>
      </p:sp>
      <p:pic>
        <p:nvPicPr>
          <p:cNvPr id="9" name="Picture 8" descr="http://thetechnologicalcitizen.com/wp-content/uploads/2010/04/etrash073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875" y="365646"/>
            <a:ext cx="4286250"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486935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smtClean="0"/>
              <a:t>Regional environmental  problem</a:t>
            </a:r>
            <a:endParaRPr lang="en-US" sz="5400" dirty="0"/>
          </a:p>
        </p:txBody>
      </p:sp>
      <p:sp>
        <p:nvSpPr>
          <p:cNvPr id="3" name="Content Placeholder 2"/>
          <p:cNvSpPr>
            <a:spLocks noGrp="1"/>
          </p:cNvSpPr>
          <p:nvPr>
            <p:ph idx="1"/>
          </p:nvPr>
        </p:nvSpPr>
        <p:spPr/>
        <p:txBody>
          <a:bodyPr/>
          <a:lstStyle/>
          <a:p>
            <a:endParaRPr lang="en-US" dirty="0"/>
          </a:p>
        </p:txBody>
      </p:sp>
      <p:pic>
        <p:nvPicPr>
          <p:cNvPr id="5" name="Picture 2" descr="http://310627192.r.worldcdn.net/media/k2/items/cache/20acb11618ee711df18d1bef1ce0ae3f_X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 y="1762680"/>
            <a:ext cx="6115050" cy="460002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microbeads cosmetic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0075" y="1562100"/>
            <a:ext cx="4286250" cy="25655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953250" y="4705350"/>
            <a:ext cx="4381500" cy="923330"/>
          </a:xfrm>
          <a:prstGeom prst="rect">
            <a:avLst/>
          </a:prstGeom>
          <a:noFill/>
        </p:spPr>
        <p:txBody>
          <a:bodyPr wrap="square" rtlCol="0">
            <a:spAutoFit/>
          </a:bodyPr>
          <a:lstStyle/>
          <a:p>
            <a:r>
              <a:rPr lang="en-US" dirty="0">
                <a:hlinkClick r:id="rId5"/>
              </a:rPr>
              <a:t>https://www.nationalgeographic.com/magazine/2018/06/the-journey-of-plastic-around-the-globe/</a:t>
            </a:r>
            <a:endParaRPr lang="en-US" dirty="0"/>
          </a:p>
        </p:txBody>
      </p:sp>
    </p:spTree>
    <p:extLst>
      <p:ext uri="{BB962C8B-B14F-4D97-AF65-F5344CB8AC3E}">
        <p14:creationId xmlns:p14="http://schemas.microsoft.com/office/powerpoint/2010/main" val="357898782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xmlns="" id="{B79384DE-C73E-4784-A491-6E1995A338AF}"/>
              </a:ext>
            </a:extLst>
          </p:cNvPr>
          <p:cNvSpPr>
            <a:spLocks noGrp="1" noChangeArrowheads="1"/>
          </p:cNvSpPr>
          <p:nvPr>
            <p:ph type="title"/>
          </p:nvPr>
        </p:nvSpPr>
        <p:spPr>
          <a:xfrm>
            <a:off x="1248229" y="258309"/>
            <a:ext cx="9144000" cy="990600"/>
          </a:xfrm>
          <a:solidFill>
            <a:schemeClr val="bg1"/>
          </a:solidFill>
        </p:spPr>
        <p:txBody>
          <a:bodyPr>
            <a:noAutofit/>
          </a:bodyPr>
          <a:lstStyle/>
          <a:p>
            <a:pPr>
              <a:defRPr/>
            </a:pPr>
            <a:r>
              <a:rPr lang="en-US" dirty="0"/>
              <a:t>Transboundary pollution problem in ASEAN: HAZE</a:t>
            </a:r>
          </a:p>
        </p:txBody>
      </p:sp>
      <p:sp>
        <p:nvSpPr>
          <p:cNvPr id="5123" name="Rectangle 3"/>
          <p:cNvSpPr>
            <a:spLocks noGrp="1"/>
          </p:cNvSpPr>
          <p:nvPr>
            <p:ph type="body" idx="1"/>
          </p:nvPr>
        </p:nvSpPr>
        <p:spPr>
          <a:xfrm>
            <a:off x="899886" y="1379538"/>
            <a:ext cx="10798628" cy="4495800"/>
          </a:xfrm>
        </p:spPr>
        <p:txBody>
          <a:bodyPr>
            <a:normAutofit/>
          </a:bodyPr>
          <a:lstStyle/>
          <a:p>
            <a:pPr marL="0" indent="0">
              <a:lnSpc>
                <a:spcPct val="120000"/>
              </a:lnSpc>
              <a:buSzPct val="130000"/>
              <a:buNone/>
            </a:pPr>
            <a:r>
              <a:rPr lang="en-US" altLang="en-US" sz="3600" b="1" dirty="0"/>
              <a:t>HAZE : Atmospheric moisture, dust, smoke and vapor suspended in the air to form a partially opaque condition and impair visibility.</a:t>
            </a:r>
          </a:p>
          <a:p>
            <a:pPr>
              <a:lnSpc>
                <a:spcPct val="40000"/>
              </a:lnSpc>
              <a:buSzPct val="130000"/>
            </a:pPr>
            <a:endParaRPr lang="th-TH" altLang="en-US" sz="3600" b="1" dirty="0"/>
          </a:p>
          <a:p>
            <a:pPr marL="0" indent="0">
              <a:lnSpc>
                <a:spcPct val="120000"/>
              </a:lnSpc>
              <a:buSzPct val="130000"/>
              <a:buNone/>
            </a:pPr>
            <a:endParaRPr lang="th-TH" altLang="en-US" sz="3600" b="1" dirty="0"/>
          </a:p>
        </p:txBody>
      </p:sp>
      <p:pic>
        <p:nvPicPr>
          <p:cNvPr id="2" name="Picture 1"/>
          <p:cNvPicPr>
            <a:picLocks noChangeAspect="1"/>
          </p:cNvPicPr>
          <p:nvPr/>
        </p:nvPicPr>
        <p:blipFill>
          <a:blip r:embed="rId2"/>
          <a:stretch>
            <a:fillRect/>
          </a:stretch>
        </p:blipFill>
        <p:spPr>
          <a:xfrm>
            <a:off x="4343400" y="3200401"/>
            <a:ext cx="2971800" cy="3248025"/>
          </a:xfrm>
          <a:prstGeom prst="rect">
            <a:avLst/>
          </a:prstGeom>
        </p:spPr>
      </p:pic>
    </p:spTree>
    <p:extLst>
      <p:ext uri="{BB962C8B-B14F-4D97-AF65-F5344CB8AC3E}">
        <p14:creationId xmlns:p14="http://schemas.microsoft.com/office/powerpoint/2010/main" val="193039694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SCF027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3700" y="3616326"/>
            <a:ext cx="3652838"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 Box 5">
            <a:extLst>
              <a:ext uri="{FF2B5EF4-FFF2-40B4-BE49-F238E27FC236}">
                <a16:creationId xmlns:a16="http://schemas.microsoft.com/office/drawing/2014/main" xmlns="" id="{5169F3BF-368C-42B1-AB94-20AD16C39DB8}"/>
              </a:ext>
            </a:extLst>
          </p:cNvPr>
          <p:cNvSpPr txBox="1">
            <a:spLocks noChangeArrowheads="1"/>
          </p:cNvSpPr>
          <p:nvPr/>
        </p:nvSpPr>
        <p:spPr bwMode="auto">
          <a:xfrm>
            <a:off x="6953250" y="6338888"/>
            <a:ext cx="3276600" cy="461962"/>
          </a:xfrm>
          <a:prstGeom prst="rect">
            <a:avLst/>
          </a:prstGeom>
          <a:noFill/>
          <a:ln w="12700" cap="sq">
            <a:noFill/>
            <a:miter lim="800000"/>
            <a:headEnd type="none" w="sm" len="sm"/>
            <a:tailEnd type="none" w="sm" len="sm"/>
          </a:ln>
        </p:spPr>
        <p:txBody>
          <a:bodyPr>
            <a:spAutoFit/>
          </a:bodyPr>
          <a:lstStyle/>
          <a:p>
            <a:pPr algn="ctr" eaLnBrk="1" hangingPunct="1">
              <a:spcBef>
                <a:spcPct val="50000"/>
              </a:spcBef>
              <a:defRPr/>
            </a:pPr>
            <a:r>
              <a:rPr lang="en-US" sz="2400" dirty="0">
                <a:solidFill>
                  <a:schemeClr val="accent1">
                    <a:lumMod val="75000"/>
                  </a:schemeClr>
                </a:solidFill>
                <a:latin typeface="Times New Roman" panose="02020603050405020304" pitchFamily="18" charset="0"/>
                <a:cs typeface="Times New Roman" panose="02020603050405020304" pitchFamily="18" charset="0"/>
              </a:rPr>
              <a:t>Forest Fire</a:t>
            </a:r>
            <a:endParaRPr lang="th-TH" sz="2400" dirty="0">
              <a:solidFill>
                <a:schemeClr val="accent1">
                  <a:lumMod val="75000"/>
                </a:schemeClr>
              </a:solidFill>
              <a:latin typeface="Times New Roman" panose="02020603050405020304" pitchFamily="18" charset="0"/>
            </a:endParaRPr>
          </a:p>
        </p:txBody>
      </p:sp>
      <p:sp>
        <p:nvSpPr>
          <p:cNvPr id="7174" name="Text Box 6">
            <a:extLst>
              <a:ext uri="{FF2B5EF4-FFF2-40B4-BE49-F238E27FC236}">
                <a16:creationId xmlns:a16="http://schemas.microsoft.com/office/drawing/2014/main" xmlns="" id="{8AFBF24E-9C63-4D30-8032-1E1B541E4C39}"/>
              </a:ext>
            </a:extLst>
          </p:cNvPr>
          <p:cNvSpPr txBox="1">
            <a:spLocks noChangeArrowheads="1"/>
          </p:cNvSpPr>
          <p:nvPr/>
        </p:nvSpPr>
        <p:spPr bwMode="auto">
          <a:xfrm>
            <a:off x="4310063" y="1214438"/>
            <a:ext cx="3276600" cy="457200"/>
          </a:xfrm>
          <a:prstGeom prst="rect">
            <a:avLst/>
          </a:prstGeom>
          <a:noFill/>
          <a:ln w="12700" cap="sq">
            <a:noFill/>
            <a:miter lim="800000"/>
            <a:headEnd type="none" w="sm" len="sm"/>
            <a:tailEnd type="none" w="sm" len="sm"/>
          </a:ln>
        </p:spPr>
        <p:txBody>
          <a:bodyPr>
            <a:spAutoFit/>
          </a:bodyPr>
          <a:lstStyle/>
          <a:p>
            <a:pPr eaLnBrk="1" hangingPunct="1">
              <a:spcBef>
                <a:spcPct val="50000"/>
              </a:spcBef>
              <a:defRPr/>
            </a:pPr>
            <a:r>
              <a:rPr lang="en-US" sz="2400" dirty="0">
                <a:solidFill>
                  <a:schemeClr val="accent1">
                    <a:lumMod val="75000"/>
                  </a:schemeClr>
                </a:solidFill>
                <a:latin typeface="Times New Roman" panose="02020603050405020304" pitchFamily="18" charset="0"/>
                <a:cs typeface="Times New Roman" panose="02020603050405020304" pitchFamily="18" charset="0"/>
              </a:rPr>
              <a:t>Solid Waste Burning</a:t>
            </a:r>
            <a:endParaRPr lang="th-TH" sz="2400" dirty="0">
              <a:solidFill>
                <a:schemeClr val="accent1">
                  <a:lumMod val="75000"/>
                </a:schemeClr>
              </a:solidFill>
              <a:latin typeface="Times New Roman" panose="02020603050405020304" pitchFamily="18" charset="0"/>
            </a:endParaRPr>
          </a:p>
        </p:txBody>
      </p:sp>
      <p:sp>
        <p:nvSpPr>
          <p:cNvPr id="7175" name="Text Box 7">
            <a:extLst>
              <a:ext uri="{FF2B5EF4-FFF2-40B4-BE49-F238E27FC236}">
                <a16:creationId xmlns:a16="http://schemas.microsoft.com/office/drawing/2014/main" xmlns="" id="{3DBC022A-E231-427C-A243-44D5A8C412A3}"/>
              </a:ext>
            </a:extLst>
          </p:cNvPr>
          <p:cNvSpPr txBox="1">
            <a:spLocks noChangeArrowheads="1"/>
          </p:cNvSpPr>
          <p:nvPr/>
        </p:nvSpPr>
        <p:spPr bwMode="auto">
          <a:xfrm>
            <a:off x="1524001" y="6259513"/>
            <a:ext cx="4252913" cy="461962"/>
          </a:xfrm>
          <a:prstGeom prst="rect">
            <a:avLst/>
          </a:prstGeom>
          <a:noFill/>
          <a:ln w="12700" cap="sq">
            <a:noFill/>
            <a:miter lim="800000"/>
            <a:headEnd type="none" w="sm" len="sm"/>
            <a:tailEnd type="none" w="sm" len="sm"/>
          </a:ln>
        </p:spPr>
        <p:txBody>
          <a:bodyPr>
            <a:spAutoFit/>
          </a:bodyPr>
          <a:lstStyle/>
          <a:p>
            <a:pPr algn="ctr" eaLnBrk="1" hangingPunct="1">
              <a:spcBef>
                <a:spcPct val="50000"/>
              </a:spcBef>
              <a:defRPr/>
            </a:pPr>
            <a:r>
              <a:rPr lang="en-US" sz="2400" dirty="0">
                <a:solidFill>
                  <a:schemeClr val="accent1">
                    <a:lumMod val="75000"/>
                  </a:schemeClr>
                </a:solidFill>
                <a:latin typeface="Times New Roman" panose="02020603050405020304" pitchFamily="18" charset="0"/>
                <a:cs typeface="Times New Roman" panose="02020603050405020304" pitchFamily="18" charset="0"/>
              </a:rPr>
              <a:t>Agricultural Waste Burning</a:t>
            </a:r>
            <a:endParaRPr lang="th-TH" sz="2400" dirty="0">
              <a:solidFill>
                <a:schemeClr val="accent1">
                  <a:lumMod val="75000"/>
                </a:schemeClr>
              </a:solidFill>
              <a:latin typeface="Times New Roman" panose="02020603050405020304" pitchFamily="18" charset="0"/>
            </a:endParaRPr>
          </a:p>
        </p:txBody>
      </p:sp>
      <p:sp>
        <p:nvSpPr>
          <p:cNvPr id="73737" name="AutoShape 9">
            <a:extLst>
              <a:ext uri="{FF2B5EF4-FFF2-40B4-BE49-F238E27FC236}">
                <a16:creationId xmlns:a16="http://schemas.microsoft.com/office/drawing/2014/main" xmlns="" id="{B5BEACC1-2762-4507-8E28-9EF4011A303E}"/>
              </a:ext>
            </a:extLst>
          </p:cNvPr>
          <p:cNvSpPr>
            <a:spLocks noChangeAspect="1" noChangeArrowheads="1"/>
          </p:cNvSpPr>
          <p:nvPr/>
        </p:nvSpPr>
        <p:spPr bwMode="auto">
          <a:xfrm>
            <a:off x="1592263" y="160338"/>
            <a:ext cx="9144000" cy="1066800"/>
          </a:xfrm>
          <a:prstGeom prst="roundRect">
            <a:avLst>
              <a:gd name="adj" fmla="val 16667"/>
            </a:avLst>
          </a:prstGeom>
          <a:solidFill>
            <a:schemeClr val="bg1"/>
          </a:solidFill>
          <a:ln w="9525">
            <a:noFill/>
            <a:round/>
            <a:headEnd/>
            <a:tailEnd/>
          </a:ln>
          <a:effectLst/>
        </p:spPr>
        <p:txBody>
          <a:bodyPr anchor="ctr"/>
          <a:lstStyle/>
          <a:p>
            <a:pPr algn="ctr" eaLnBrk="1" hangingPunct="1">
              <a:lnSpc>
                <a:spcPct val="90000"/>
              </a:lnSpc>
              <a:defRPr/>
            </a:pPr>
            <a:r>
              <a:rPr lang="en-US" sz="4800" b="1" dirty="0">
                <a:latin typeface="TH Sarabun New" panose="020B0500040200020003" pitchFamily="34" charset="-34"/>
                <a:cs typeface="TH Sarabun New" panose="020B0500040200020003" pitchFamily="34" charset="-34"/>
              </a:rPr>
              <a:t>Haze resulted from 3 main activities; </a:t>
            </a:r>
            <a:endParaRPr lang="th-TH" sz="4800" b="1" dirty="0">
              <a:latin typeface="TH Sarabun New" panose="020B0500040200020003" pitchFamily="34" charset="-34"/>
              <a:cs typeface="TH Sarabun New" panose="020B0500040200020003" pitchFamily="34" charset="-34"/>
            </a:endParaRPr>
          </a:p>
        </p:txBody>
      </p:sp>
      <p:pic>
        <p:nvPicPr>
          <p:cNvPr id="2" name="Picture 10" descr="DSCN673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38601" y="1752601"/>
            <a:ext cx="3654425" cy="274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4" descr="PICT107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3527426"/>
            <a:ext cx="3652838"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137185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948838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098" name="Picture 2" descr="[Image: haze-in-sg-infographic-da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52400"/>
            <a:ext cx="9220200" cy="701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12115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524000" y="228600"/>
            <a:ext cx="9144000" cy="762000"/>
          </a:xfrm>
        </p:spPr>
        <p:txBody>
          <a:bodyPr>
            <a:normAutofit/>
          </a:bodyPr>
          <a:lstStyle/>
          <a:p>
            <a:pPr eaLnBrk="1" hangingPunct="1"/>
            <a:r>
              <a:rPr lang="en-US" altLang="en-US" sz="4800" smtClean="0">
                <a:solidFill>
                  <a:srgbClr val="0070C0"/>
                </a:solidFill>
              </a:rPr>
              <a:t>Haze Situation in Southeast Asia</a:t>
            </a:r>
          </a:p>
        </p:txBody>
      </p:sp>
      <p:pic>
        <p:nvPicPr>
          <p:cNvPr id="8195" name="Picture 4" descr="rghz02102006.gif"/>
          <p:cNvPicPr>
            <a:picLocks noChangeAspect="1"/>
          </p:cNvPicPr>
          <p:nvPr/>
        </p:nvPicPr>
        <p:blipFill>
          <a:blip r:embed="rId2">
            <a:extLst>
              <a:ext uri="{28A0092B-C50C-407E-A947-70E740481C1C}">
                <a14:useLocalDpi xmlns:a14="http://schemas.microsoft.com/office/drawing/2010/main" val="0"/>
              </a:ext>
            </a:extLst>
          </a:blip>
          <a:srcRect l="9804" t="41176" r="25490" b="19608"/>
          <a:stretch>
            <a:fillRect/>
          </a:stretch>
        </p:blipFill>
        <p:spPr bwMode="auto">
          <a:xfrm>
            <a:off x="1862138" y="4622800"/>
            <a:ext cx="3384550" cy="205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5"/>
          <p:cNvSpPr txBox="1">
            <a:spLocks noChangeArrowheads="1"/>
          </p:cNvSpPr>
          <p:nvPr/>
        </p:nvSpPr>
        <p:spPr bwMode="auto">
          <a:xfrm>
            <a:off x="5486400" y="1295401"/>
            <a:ext cx="480060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cs typeface="Cordia New" panose="020B0304020202020204" pitchFamily="34" charset="-34"/>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9pPr>
          </a:lstStyle>
          <a:p>
            <a:pPr eaLnBrk="1" hangingPunct="1">
              <a:spcBef>
                <a:spcPct val="0"/>
              </a:spcBef>
              <a:buFontTx/>
              <a:buNone/>
            </a:pPr>
            <a:r>
              <a:rPr lang="en-US" altLang="en-US" sz="2800" b="1" dirty="0">
                <a:latin typeface="TH Sarabun New" panose="020B0500040200020003" pitchFamily="34" charset="-34"/>
                <a:cs typeface="TH Sarabun New" panose="020B0500040200020003" pitchFamily="34" charset="-34"/>
              </a:rPr>
              <a:t>During dry season in the Northern Hemisphere (January - April), hotspot in Mekong Sub-Region was found to increase. These burning activities result in </a:t>
            </a:r>
            <a:r>
              <a:rPr lang="en-US" altLang="en-US" sz="2800" b="1" dirty="0" err="1">
                <a:latin typeface="TH Sarabun New" panose="020B0500040200020003" pitchFamily="34" charset="-34"/>
                <a:cs typeface="TH Sarabun New" panose="020B0500040200020003" pitchFamily="34" charset="-34"/>
              </a:rPr>
              <a:t>transboundary</a:t>
            </a:r>
            <a:r>
              <a:rPr lang="en-US" altLang="en-US" sz="2800" b="1" dirty="0">
                <a:latin typeface="TH Sarabun New" panose="020B0500040200020003" pitchFamily="34" charset="-34"/>
                <a:cs typeface="TH Sarabun New" panose="020B0500040200020003" pitchFamily="34" charset="-34"/>
              </a:rPr>
              <a:t> haze pollution which can be seen clearly in the satellite images</a:t>
            </a:r>
          </a:p>
          <a:p>
            <a:pPr eaLnBrk="1" hangingPunct="1">
              <a:spcBef>
                <a:spcPct val="0"/>
              </a:spcBef>
              <a:buFontTx/>
              <a:buNone/>
            </a:pPr>
            <a:endParaRPr lang="en-US" altLang="en-US" sz="2800" b="1" dirty="0">
              <a:latin typeface="TH Sarabun New" panose="020B0500040200020003" pitchFamily="34" charset="-34"/>
              <a:cs typeface="TH Sarabun New" panose="020B0500040200020003" pitchFamily="34" charset="-34"/>
            </a:endParaRPr>
          </a:p>
          <a:p>
            <a:pPr eaLnBrk="1" hangingPunct="1">
              <a:spcBef>
                <a:spcPct val="0"/>
              </a:spcBef>
              <a:buFontTx/>
              <a:buNone/>
            </a:pPr>
            <a:r>
              <a:rPr lang="en-US" altLang="en-US" sz="2800" b="1" dirty="0">
                <a:latin typeface="TH Sarabun New" panose="020B0500040200020003" pitchFamily="34" charset="-34"/>
                <a:cs typeface="TH Sarabun New" panose="020B0500040200020003" pitchFamily="34" charset="-34"/>
              </a:rPr>
              <a:t>On the other hand, fire in the Southern Part of the Region is found to be more intense during June – September particularly in Sumatra and Borneo.</a:t>
            </a:r>
          </a:p>
        </p:txBody>
      </p:sp>
      <p:pic>
        <p:nvPicPr>
          <p:cNvPr id="8197" name="Picture 5" descr="RHS_19032012.png"/>
          <p:cNvPicPr>
            <a:picLocks noChangeAspect="1"/>
          </p:cNvPicPr>
          <p:nvPr/>
        </p:nvPicPr>
        <p:blipFill>
          <a:blip r:embed="rId3">
            <a:extLst>
              <a:ext uri="{28A0092B-C50C-407E-A947-70E740481C1C}">
                <a14:useLocalDpi xmlns:a14="http://schemas.microsoft.com/office/drawing/2010/main" val="0"/>
              </a:ext>
            </a:extLst>
          </a:blip>
          <a:srcRect l="3896" t="10101" r="66234" b="52380"/>
          <a:stretch>
            <a:fillRect/>
          </a:stretch>
        </p:blipFill>
        <p:spPr bwMode="auto">
          <a:xfrm>
            <a:off x="2054225" y="1139825"/>
            <a:ext cx="2971800" cy="335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768274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0"/>
          <p:cNvSpPr>
            <a:spLocks noGrp="1"/>
          </p:cNvSpPr>
          <p:nvPr>
            <p:ph type="title"/>
          </p:nvPr>
        </p:nvSpPr>
        <p:spPr>
          <a:xfrm>
            <a:off x="637038" y="228600"/>
            <a:ext cx="9937300" cy="762000"/>
          </a:xfrm>
        </p:spPr>
        <p:txBody>
          <a:bodyPr>
            <a:normAutofit/>
          </a:bodyPr>
          <a:lstStyle/>
          <a:p>
            <a:pPr eaLnBrk="1" hangingPunct="1"/>
            <a:r>
              <a:rPr lang="en-US" altLang="en-US" dirty="0"/>
              <a:t>Southern Smoke Haze Episode in 1997</a:t>
            </a:r>
          </a:p>
        </p:txBody>
      </p:sp>
      <p:sp>
        <p:nvSpPr>
          <p:cNvPr id="14339" name="Rectangle 11"/>
          <p:cNvSpPr>
            <a:spLocks noGrp="1"/>
          </p:cNvSpPr>
          <p:nvPr>
            <p:ph idx="1"/>
          </p:nvPr>
        </p:nvSpPr>
        <p:spPr>
          <a:xfrm>
            <a:off x="696686" y="1575027"/>
            <a:ext cx="9684657" cy="5562600"/>
          </a:xfrm>
        </p:spPr>
        <p:txBody>
          <a:bodyPr>
            <a:noAutofit/>
          </a:bodyPr>
          <a:lstStyle/>
          <a:p>
            <a:pPr eaLnBrk="1" hangingPunct="1">
              <a:lnSpc>
                <a:spcPct val="110000"/>
              </a:lnSpc>
            </a:pPr>
            <a:r>
              <a:rPr lang="en-US" altLang="en-US" dirty="0"/>
              <a:t>The economic loss suffered by countries during this environmental disaster was enormous. Several economic sectors, including air, water and land transport, tourism and agriculture have been severely affected</a:t>
            </a:r>
          </a:p>
          <a:p>
            <a:pPr eaLnBrk="1" hangingPunct="1">
              <a:lnSpc>
                <a:spcPct val="110000"/>
              </a:lnSpc>
            </a:pPr>
            <a:r>
              <a:rPr lang="en-US" altLang="en-US" dirty="0"/>
              <a:t>Poor visibility making airlines canceling flights to several airports in the region </a:t>
            </a:r>
          </a:p>
          <a:p>
            <a:pPr eaLnBrk="1" hangingPunct="1">
              <a:lnSpc>
                <a:spcPct val="110000"/>
              </a:lnSpc>
            </a:pPr>
            <a:r>
              <a:rPr lang="en-US" altLang="en-US" dirty="0"/>
              <a:t>Implicated as a factor in the crash of a commercial aircraft in Sumatra on 26 September 1997, that killed all 243 people abroad</a:t>
            </a:r>
          </a:p>
        </p:txBody>
      </p:sp>
    </p:spTree>
    <p:extLst>
      <p:ext uri="{BB962C8B-B14F-4D97-AF65-F5344CB8AC3E}">
        <p14:creationId xmlns:p14="http://schemas.microsoft.com/office/powerpoint/2010/main" val="30974797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8"/>
          <p:cNvSpPr>
            <a:spLocks noGrp="1"/>
          </p:cNvSpPr>
          <p:nvPr>
            <p:ph sz="half" idx="1"/>
          </p:nvPr>
        </p:nvSpPr>
        <p:spPr>
          <a:xfrm>
            <a:off x="1103086" y="479425"/>
            <a:ext cx="9884228" cy="4064000"/>
          </a:xfrm>
        </p:spPr>
        <p:txBody>
          <a:bodyPr>
            <a:noAutofit/>
          </a:bodyPr>
          <a:lstStyle/>
          <a:p>
            <a:pPr eaLnBrk="1" hangingPunct="1">
              <a:lnSpc>
                <a:spcPct val="120000"/>
              </a:lnSpc>
            </a:pPr>
            <a:r>
              <a:rPr lang="en-US" altLang="en-US" dirty="0">
                <a:latin typeface="TH Sarabun New" panose="020B0500040200020003" pitchFamily="34" charset="-34"/>
                <a:cs typeface="TH Sarabun New" panose="020B0500040200020003" pitchFamily="34" charset="-34"/>
              </a:rPr>
              <a:t>Haze pollution has also resulted in considerable health impact on the people of the countries affected.  An increase in number of sick people who required clinic visits or hospital admission was reported from Malaysia, Singapore and Thailand.</a:t>
            </a:r>
          </a:p>
          <a:p>
            <a:pPr eaLnBrk="1" hangingPunct="1">
              <a:lnSpc>
                <a:spcPct val="120000"/>
              </a:lnSpc>
            </a:pPr>
            <a:r>
              <a:rPr lang="en-US" altLang="en-US" dirty="0">
                <a:latin typeface="TH Sarabun New" panose="020B0500040200020003" pitchFamily="34" charset="-34"/>
                <a:cs typeface="TH Sarabun New" panose="020B0500040200020003" pitchFamily="34" charset="-34"/>
              </a:rPr>
              <a:t>More than 20,000 and 4,000 cases were reported in Malaysia and Singapore, respectively, and several thousands cases in Thailand.</a:t>
            </a:r>
          </a:p>
          <a:p>
            <a:pPr eaLnBrk="1" hangingPunct="1">
              <a:lnSpc>
                <a:spcPct val="120000"/>
              </a:lnSpc>
            </a:pPr>
            <a:endParaRPr lang="en-US" altLang="en-US" dirty="0">
              <a:latin typeface="TH Sarabun New" panose="020B0500040200020003" pitchFamily="34" charset="-34"/>
              <a:cs typeface="TH Sarabun New" panose="020B0500040200020003" pitchFamily="34" charset="-34"/>
            </a:endParaRPr>
          </a:p>
        </p:txBody>
      </p:sp>
      <p:pic>
        <p:nvPicPr>
          <p:cNvPr id="15363"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1514" y="4554538"/>
            <a:ext cx="2079625"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4" descr="images00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59251" y="4538664"/>
            <a:ext cx="2697163"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5" descr="imagesCAP8MPN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78650" y="4557713"/>
            <a:ext cx="3240088"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027540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986971" y="1799999"/>
            <a:ext cx="1044302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cs typeface="Cordia New" panose="020B0304020202020204" pitchFamily="34" charset="-34"/>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9pPr>
          </a:lstStyle>
          <a:p>
            <a:pPr algn="just" eaLnBrk="1" hangingPunct="1">
              <a:spcBef>
                <a:spcPct val="0"/>
              </a:spcBef>
              <a:buFontTx/>
              <a:buNone/>
            </a:pPr>
            <a:r>
              <a:rPr lang="th-TH" altLang="en-US" b="1" dirty="0" err="1">
                <a:latin typeface="TH Sarabun New" panose="020B0500040200020003" pitchFamily="34" charset="-34"/>
                <a:cs typeface="TH Sarabun New" panose="020B0500040200020003" pitchFamily="34" charset="-34"/>
              </a:rPr>
              <a:t>Objective</a:t>
            </a:r>
            <a:r>
              <a:rPr lang="th-TH" altLang="en-US" b="1" dirty="0">
                <a:latin typeface="TH Sarabun New" panose="020B0500040200020003" pitchFamily="34" charset="-34"/>
                <a:cs typeface="TH Sarabun New" panose="020B0500040200020003" pitchFamily="34" charset="-34"/>
              </a:rPr>
              <a:t>:</a:t>
            </a:r>
          </a:p>
          <a:p>
            <a:pPr eaLnBrk="1" hangingPunct="1">
              <a:spcBef>
                <a:spcPct val="0"/>
              </a:spcBef>
              <a:buFontTx/>
              <a:buNone/>
            </a:pPr>
            <a:endParaRPr lang="th-TH" altLang="en-US" dirty="0">
              <a:latin typeface="TH Sarabun New" panose="020B0500040200020003" pitchFamily="34" charset="-34"/>
              <a:cs typeface="TH Sarabun New" panose="020B0500040200020003" pitchFamily="34" charset="-34"/>
            </a:endParaRPr>
          </a:p>
          <a:p>
            <a:pPr eaLnBrk="1" hangingPunct="1">
              <a:spcBef>
                <a:spcPct val="0"/>
              </a:spcBef>
              <a:buFontTx/>
              <a:buNone/>
            </a:pPr>
            <a:r>
              <a:rPr lang="th-TH" altLang="en-US" dirty="0" err="1">
                <a:latin typeface="TH Sarabun New" panose="020B0500040200020003" pitchFamily="34" charset="-34"/>
                <a:cs typeface="TH Sarabun New" panose="020B0500040200020003" pitchFamily="34" charset="-34"/>
              </a:rPr>
              <a:t>The</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Agreement</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aims</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to</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prevent</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and</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monitor</a:t>
            </a:r>
            <a:r>
              <a:rPr lang="th-TH" altLang="en-US" dirty="0">
                <a:latin typeface="TH Sarabun New" panose="020B0500040200020003" pitchFamily="34" charset="-34"/>
                <a:cs typeface="TH Sarabun New" panose="020B0500040200020003" pitchFamily="34" charset="-34"/>
              </a:rPr>
              <a:t> </a:t>
            </a:r>
            <a:r>
              <a:rPr lang="en-US" altLang="en-US" dirty="0">
                <a:latin typeface="TH Sarabun New" panose="020B0500040200020003" pitchFamily="34" charset="-34"/>
                <a:cs typeface="TH Sarabun New" panose="020B0500040200020003" pitchFamily="34" charset="-34"/>
              </a:rPr>
              <a:t>t</a:t>
            </a:r>
            <a:r>
              <a:rPr lang="th-TH" altLang="en-US" dirty="0" err="1">
                <a:latin typeface="TH Sarabun New" panose="020B0500040200020003" pitchFamily="34" charset="-34"/>
                <a:cs typeface="TH Sarabun New" panose="020B0500040200020003" pitchFamily="34" charset="-34"/>
              </a:rPr>
              <a:t>ransboundary</a:t>
            </a:r>
            <a:r>
              <a:rPr lang="th-TH" altLang="en-US" dirty="0">
                <a:latin typeface="TH Sarabun New" panose="020B0500040200020003" pitchFamily="34" charset="-34"/>
                <a:cs typeface="TH Sarabun New" panose="020B0500040200020003" pitchFamily="34" charset="-34"/>
              </a:rPr>
              <a:t> </a:t>
            </a:r>
            <a:r>
              <a:rPr lang="th-TH" altLang="en-US" dirty="0" err="1" smtClean="0">
                <a:latin typeface="TH Sarabun New" panose="020B0500040200020003" pitchFamily="34" charset="-34"/>
                <a:cs typeface="TH Sarabun New" panose="020B0500040200020003" pitchFamily="34" charset="-34"/>
              </a:rPr>
              <a:t>haze</a:t>
            </a:r>
            <a:r>
              <a:rPr lang="en-US" altLang="en-US" dirty="0">
                <a:latin typeface="TH Sarabun New" panose="020B0500040200020003" pitchFamily="34" charset="-34"/>
                <a:cs typeface="TH Sarabun New" panose="020B0500040200020003" pitchFamily="34" charset="-34"/>
              </a:rPr>
              <a:t> </a:t>
            </a:r>
            <a:r>
              <a:rPr lang="th-TH" altLang="en-US" dirty="0" err="1" smtClean="0">
                <a:latin typeface="TH Sarabun New" panose="020B0500040200020003" pitchFamily="34" charset="-34"/>
                <a:cs typeface="TH Sarabun New" panose="020B0500040200020003" pitchFamily="34" charset="-34"/>
              </a:rPr>
              <a:t>pollution</a:t>
            </a:r>
            <a:r>
              <a:rPr lang="th-TH" altLang="en-US" dirty="0" smtClean="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as</a:t>
            </a:r>
            <a:r>
              <a:rPr lang="th-TH" altLang="en-US" dirty="0">
                <a:latin typeface="TH Sarabun New" panose="020B0500040200020003" pitchFamily="34" charset="-34"/>
                <a:cs typeface="TH Sarabun New" panose="020B0500040200020003" pitchFamily="34" charset="-34"/>
              </a:rPr>
              <a:t> a </a:t>
            </a:r>
            <a:r>
              <a:rPr lang="th-TH" altLang="en-US" dirty="0" err="1">
                <a:latin typeface="TH Sarabun New" panose="020B0500040200020003" pitchFamily="34" charset="-34"/>
                <a:cs typeface="TH Sarabun New" panose="020B0500040200020003" pitchFamily="34" charset="-34"/>
              </a:rPr>
              <a:t>result</a:t>
            </a:r>
            <a:r>
              <a:rPr lang="th-TH" altLang="en-US" dirty="0">
                <a:latin typeface="TH Sarabun New" panose="020B0500040200020003" pitchFamily="34" charset="-34"/>
                <a:cs typeface="TH Sarabun New" panose="020B0500040200020003" pitchFamily="34" charset="-34"/>
              </a:rPr>
              <a:t> of </a:t>
            </a:r>
            <a:r>
              <a:rPr lang="th-TH" altLang="en-US" dirty="0" err="1">
                <a:latin typeface="TH Sarabun New" panose="020B0500040200020003" pitchFamily="34" charset="-34"/>
                <a:cs typeface="TH Sarabun New" panose="020B0500040200020003" pitchFamily="34" charset="-34"/>
              </a:rPr>
              <a:t>land</a:t>
            </a:r>
            <a:r>
              <a:rPr lang="th-TH" altLang="en-US" dirty="0">
                <a:latin typeface="TH Sarabun New" panose="020B0500040200020003" pitchFamily="34" charset="-34"/>
                <a:cs typeface="TH Sarabun New" panose="020B0500040200020003" pitchFamily="34" charset="-34"/>
              </a:rPr>
              <a:t> and/</a:t>
            </a:r>
            <a:r>
              <a:rPr lang="th-TH" altLang="en-US" dirty="0" err="1">
                <a:latin typeface="TH Sarabun New" panose="020B0500040200020003" pitchFamily="34" charset="-34"/>
                <a:cs typeface="TH Sarabun New" panose="020B0500040200020003" pitchFamily="34" charset="-34"/>
              </a:rPr>
              <a:t>or</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forest</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fires</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which</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should</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be</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mitigated</a:t>
            </a:r>
            <a:r>
              <a:rPr lang="en-US"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through</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concerted</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national</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efforts</a:t>
            </a:r>
            <a:r>
              <a:rPr lang="th-TH" altLang="en-US" dirty="0">
                <a:latin typeface="TH Sarabun New" panose="020B0500040200020003" pitchFamily="34" charset="-34"/>
                <a:cs typeface="TH Sarabun New" panose="020B0500040200020003" pitchFamily="34" charset="-34"/>
              </a:rPr>
              <a:t> and </a:t>
            </a:r>
            <a:r>
              <a:rPr lang="th-TH" altLang="en-US" dirty="0" err="1">
                <a:latin typeface="TH Sarabun New" panose="020B0500040200020003" pitchFamily="34" charset="-34"/>
                <a:cs typeface="TH Sarabun New" panose="020B0500040200020003" pitchFamily="34" charset="-34"/>
              </a:rPr>
              <a:t>intensified</a:t>
            </a:r>
            <a:r>
              <a:rPr lang="th-TH" altLang="en-US" dirty="0">
                <a:latin typeface="TH Sarabun New" panose="020B0500040200020003" pitchFamily="34" charset="-34"/>
                <a:cs typeface="TH Sarabun New" panose="020B0500040200020003" pitchFamily="34" charset="-34"/>
              </a:rPr>
              <a:t> </a:t>
            </a:r>
            <a:r>
              <a:rPr lang="th-TH" altLang="en-US" dirty="0" err="1">
                <a:latin typeface="TH Sarabun New" panose="020B0500040200020003" pitchFamily="34" charset="-34"/>
                <a:cs typeface="TH Sarabun New" panose="020B0500040200020003" pitchFamily="34" charset="-34"/>
              </a:rPr>
              <a:t>regional</a:t>
            </a:r>
            <a:r>
              <a:rPr lang="th-TH" altLang="en-US" dirty="0">
                <a:latin typeface="TH Sarabun New" panose="020B0500040200020003" pitchFamily="34" charset="-34"/>
                <a:cs typeface="TH Sarabun New" panose="020B0500040200020003" pitchFamily="34" charset="-34"/>
              </a:rPr>
              <a:t> and </a:t>
            </a:r>
            <a:r>
              <a:rPr lang="th-TH" altLang="en-US" dirty="0" err="1">
                <a:latin typeface="TH Sarabun New" panose="020B0500040200020003" pitchFamily="34" charset="-34"/>
                <a:cs typeface="TH Sarabun New" panose="020B0500040200020003" pitchFamily="34" charset="-34"/>
              </a:rPr>
              <a:t>international</a:t>
            </a:r>
            <a:r>
              <a:rPr lang="th-TH" altLang="en-US" dirty="0">
                <a:latin typeface="TH Sarabun New" panose="020B0500040200020003" pitchFamily="34" charset="-34"/>
                <a:cs typeface="TH Sarabun New" panose="020B0500040200020003" pitchFamily="34" charset="-34"/>
              </a:rPr>
              <a:t> </a:t>
            </a:r>
            <a:r>
              <a:rPr lang="th-TH" altLang="en-US" dirty="0" err="1" smtClean="0">
                <a:latin typeface="TH Sarabun New" panose="020B0500040200020003" pitchFamily="34" charset="-34"/>
                <a:cs typeface="TH Sarabun New" panose="020B0500040200020003" pitchFamily="34" charset="-34"/>
              </a:rPr>
              <a:t>co</a:t>
            </a:r>
            <a:r>
              <a:rPr lang="th-TH" altLang="en-US" dirty="0" smtClean="0">
                <a:latin typeface="TH Sarabun New" panose="020B0500040200020003" pitchFamily="34" charset="-34"/>
                <a:cs typeface="TH Sarabun New" panose="020B0500040200020003" pitchFamily="34" charset="-34"/>
              </a:rPr>
              <a:t>-</a:t>
            </a:r>
            <a:r>
              <a:rPr lang="th-TH" altLang="en-US" dirty="0" err="1" smtClean="0">
                <a:latin typeface="TH Sarabun New" panose="020B0500040200020003" pitchFamily="34" charset="-34"/>
                <a:cs typeface="TH Sarabun New" panose="020B0500040200020003" pitchFamily="34" charset="-34"/>
              </a:rPr>
              <a:t>operation</a:t>
            </a:r>
            <a:r>
              <a:rPr lang="th-TH" altLang="en-US" b="1" dirty="0">
                <a:latin typeface="TH Sarabun New" panose="020B0500040200020003" pitchFamily="34" charset="-34"/>
                <a:cs typeface="TH Sarabun New" panose="020B0500040200020003" pitchFamily="34" charset="-34"/>
              </a:rPr>
              <a:t>.</a:t>
            </a:r>
          </a:p>
        </p:txBody>
      </p:sp>
      <p:sp>
        <p:nvSpPr>
          <p:cNvPr id="25603" name="Text Box 3"/>
          <p:cNvSpPr txBox="1">
            <a:spLocks noChangeArrowheads="1"/>
          </p:cNvSpPr>
          <p:nvPr/>
        </p:nvSpPr>
        <p:spPr bwMode="auto">
          <a:xfrm>
            <a:off x="2286000" y="381001"/>
            <a:ext cx="7086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cs typeface="Cordia New" panose="020B0304020202020204" pitchFamily="34" charset="-34"/>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9pPr>
          </a:lstStyle>
          <a:p>
            <a:pPr eaLnBrk="1" hangingPunct="1">
              <a:spcBef>
                <a:spcPct val="50000"/>
              </a:spcBef>
              <a:buFontTx/>
              <a:buNone/>
            </a:pPr>
            <a:endParaRPr lang="en-US" altLang="en-US" sz="2800">
              <a:latin typeface="Arial" panose="020B0604020202020204" pitchFamily="34" charset="0"/>
              <a:cs typeface="Angsana New" panose="02020603050405020304" pitchFamily="18" charset="-34"/>
            </a:endParaRPr>
          </a:p>
        </p:txBody>
      </p:sp>
      <p:sp>
        <p:nvSpPr>
          <p:cNvPr id="25604" name="Text Box 4"/>
          <p:cNvSpPr txBox="1">
            <a:spLocks noChangeArrowheads="1"/>
          </p:cNvSpPr>
          <p:nvPr/>
        </p:nvSpPr>
        <p:spPr bwMode="auto">
          <a:xfrm>
            <a:off x="1524000" y="146050"/>
            <a:ext cx="91440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cs typeface="Cordia New" panose="020B0304020202020204" pitchFamily="34" charset="-34"/>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9pPr>
          </a:lstStyle>
          <a:p>
            <a:pPr algn="ctr" eaLnBrk="1" hangingPunct="1">
              <a:spcBef>
                <a:spcPct val="50000"/>
              </a:spcBef>
              <a:buFontTx/>
              <a:buNone/>
            </a:pPr>
            <a:r>
              <a:rPr lang="th-TH" altLang="en-US" sz="4000" b="1" dirty="0" err="1">
                <a:latin typeface="TH Sarabun New" panose="020B0500040200020003" pitchFamily="34" charset="-34"/>
                <a:cs typeface="TH Sarabun New" panose="020B0500040200020003" pitchFamily="34" charset="-34"/>
              </a:rPr>
              <a:t>ASEAN</a:t>
            </a:r>
            <a:r>
              <a:rPr lang="th-TH" altLang="en-US" sz="4000" b="1" dirty="0">
                <a:latin typeface="TH Sarabun New" panose="020B0500040200020003" pitchFamily="34" charset="-34"/>
                <a:cs typeface="TH Sarabun New" panose="020B0500040200020003" pitchFamily="34" charset="-34"/>
              </a:rPr>
              <a:t> </a:t>
            </a:r>
            <a:r>
              <a:rPr lang="th-TH" altLang="en-US" sz="4000" b="1" dirty="0" err="1">
                <a:latin typeface="TH Sarabun New" panose="020B0500040200020003" pitchFamily="34" charset="-34"/>
                <a:cs typeface="TH Sarabun New" panose="020B0500040200020003" pitchFamily="34" charset="-34"/>
              </a:rPr>
              <a:t>Agreement</a:t>
            </a:r>
            <a:r>
              <a:rPr lang="th-TH" altLang="en-US" sz="4000" b="1" dirty="0">
                <a:latin typeface="TH Sarabun New" panose="020B0500040200020003" pitchFamily="34" charset="-34"/>
                <a:cs typeface="TH Sarabun New" panose="020B0500040200020003" pitchFamily="34" charset="-34"/>
              </a:rPr>
              <a:t> </a:t>
            </a:r>
            <a:r>
              <a:rPr lang="th-TH" altLang="en-US" sz="4000" b="1" dirty="0" err="1">
                <a:latin typeface="TH Sarabun New" panose="020B0500040200020003" pitchFamily="34" charset="-34"/>
                <a:cs typeface="TH Sarabun New" panose="020B0500040200020003" pitchFamily="34" charset="-34"/>
              </a:rPr>
              <a:t>on</a:t>
            </a:r>
            <a:r>
              <a:rPr lang="en-US" altLang="en-US" sz="4000" b="1" dirty="0">
                <a:latin typeface="TH Sarabun New" panose="020B0500040200020003" pitchFamily="34" charset="-34"/>
                <a:cs typeface="TH Sarabun New" panose="020B0500040200020003" pitchFamily="34" charset="-34"/>
              </a:rPr>
              <a:t/>
            </a:r>
            <a:br>
              <a:rPr lang="en-US" altLang="en-US" sz="4000" b="1" dirty="0">
                <a:latin typeface="TH Sarabun New" panose="020B0500040200020003" pitchFamily="34" charset="-34"/>
                <a:cs typeface="TH Sarabun New" panose="020B0500040200020003" pitchFamily="34" charset="-34"/>
              </a:rPr>
            </a:br>
            <a:r>
              <a:rPr lang="th-TH" altLang="en-US" sz="4000" b="1" dirty="0" err="1">
                <a:latin typeface="TH Sarabun New" panose="020B0500040200020003" pitchFamily="34" charset="-34"/>
                <a:cs typeface="TH Sarabun New" panose="020B0500040200020003" pitchFamily="34" charset="-34"/>
              </a:rPr>
              <a:t>Transboundary</a:t>
            </a:r>
            <a:r>
              <a:rPr lang="th-TH" altLang="en-US" sz="4000" b="1" dirty="0">
                <a:latin typeface="TH Sarabun New" panose="020B0500040200020003" pitchFamily="34" charset="-34"/>
                <a:cs typeface="TH Sarabun New" panose="020B0500040200020003" pitchFamily="34" charset="-34"/>
              </a:rPr>
              <a:t> </a:t>
            </a:r>
            <a:r>
              <a:rPr lang="th-TH" altLang="en-US" sz="4000" b="1" dirty="0" err="1">
                <a:latin typeface="TH Sarabun New" panose="020B0500040200020003" pitchFamily="34" charset="-34"/>
                <a:cs typeface="TH Sarabun New" panose="020B0500040200020003" pitchFamily="34" charset="-34"/>
              </a:rPr>
              <a:t>Haze</a:t>
            </a:r>
            <a:r>
              <a:rPr lang="th-TH" altLang="en-US" sz="4000" b="1" dirty="0">
                <a:latin typeface="TH Sarabun New" panose="020B0500040200020003" pitchFamily="34" charset="-34"/>
                <a:cs typeface="TH Sarabun New" panose="020B0500040200020003" pitchFamily="34" charset="-34"/>
              </a:rPr>
              <a:t> </a:t>
            </a:r>
            <a:r>
              <a:rPr lang="th-TH" altLang="en-US" sz="4000" b="1" dirty="0" err="1">
                <a:latin typeface="TH Sarabun New" panose="020B0500040200020003" pitchFamily="34" charset="-34"/>
                <a:cs typeface="TH Sarabun New" panose="020B0500040200020003" pitchFamily="34" charset="-34"/>
              </a:rPr>
              <a:t>Pollution</a:t>
            </a:r>
            <a:endParaRPr lang="th-TH" altLang="en-US" sz="4000" b="1" dirty="0">
              <a:latin typeface="TH Sarabun New" panose="020B0500040200020003" pitchFamily="34" charset="-34"/>
              <a:cs typeface="TH Sarabun New" panose="020B0500040200020003" pitchFamily="34" charset="-34"/>
            </a:endParaRPr>
          </a:p>
        </p:txBody>
      </p:sp>
    </p:spTree>
    <p:extLst>
      <p:ext uri="{BB962C8B-B14F-4D97-AF65-F5344CB8AC3E}">
        <p14:creationId xmlns:p14="http://schemas.microsoft.com/office/powerpoint/2010/main" val="367884007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t="7195" b="34389"/>
          <a:stretch>
            <a:fillRect/>
          </a:stretch>
        </p:blipFill>
        <p:spPr bwMode="auto">
          <a:xfrm>
            <a:off x="304800" y="1455738"/>
            <a:ext cx="6705600" cy="401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1"/>
          <p:cNvSpPr>
            <a:spLocks noGrp="1"/>
          </p:cNvSpPr>
          <p:nvPr>
            <p:ph type="title"/>
          </p:nvPr>
        </p:nvSpPr>
        <p:spPr>
          <a:xfrm>
            <a:off x="1981200" y="274638"/>
            <a:ext cx="8229600" cy="1143000"/>
          </a:xfrm>
        </p:spPr>
        <p:txBody>
          <a:bodyPr/>
          <a:lstStyle/>
          <a:p>
            <a:r>
              <a:rPr lang="en-US" dirty="0" smtClean="0"/>
              <a:t>Global Environmental Problem </a:t>
            </a:r>
            <a:endParaRPr lang="en-US" dirty="0"/>
          </a:p>
        </p:txBody>
      </p:sp>
      <p:sp>
        <p:nvSpPr>
          <p:cNvPr id="2" name="TextBox 1"/>
          <p:cNvSpPr txBox="1"/>
          <p:nvPr/>
        </p:nvSpPr>
        <p:spPr>
          <a:xfrm>
            <a:off x="6991350" y="1962150"/>
            <a:ext cx="4953000" cy="5632311"/>
          </a:xfrm>
          <a:prstGeom prst="rect">
            <a:avLst/>
          </a:prstGeom>
          <a:noFill/>
        </p:spPr>
        <p:txBody>
          <a:bodyPr wrap="square" rtlCol="0">
            <a:spAutoFit/>
          </a:bodyPr>
          <a:lstStyle/>
          <a:p>
            <a:pPr marL="285750" indent="-285750">
              <a:buFont typeface="Arial" panose="020B0604020202020204" pitchFamily="34" charset="0"/>
              <a:buChar char="•"/>
            </a:pPr>
            <a:r>
              <a:rPr lang="en-US" sz="4000" b="1" dirty="0">
                <a:latin typeface="TH Sarabun New" panose="020B0500040200020003" pitchFamily="34" charset="-34"/>
                <a:cs typeface="TH Sarabun New" panose="020B0500040200020003" pitchFamily="34" charset="-34"/>
              </a:rPr>
              <a:t>Stock vs Flow of “pollution”</a:t>
            </a:r>
          </a:p>
          <a:p>
            <a:pPr marL="285750" indent="-285750">
              <a:buFont typeface="Arial" panose="020B0604020202020204" pitchFamily="34" charset="0"/>
              <a:buChar char="•"/>
            </a:pPr>
            <a:r>
              <a:rPr lang="en-US" sz="4000" b="1" dirty="0" smtClean="0">
                <a:latin typeface="TH Sarabun New" panose="020B0500040200020003" pitchFamily="34" charset="-34"/>
                <a:cs typeface="TH Sarabun New" panose="020B0500040200020003" pitchFamily="34" charset="-34"/>
              </a:rPr>
              <a:t>Public good and free rider</a:t>
            </a:r>
          </a:p>
          <a:p>
            <a:pPr marL="285750" indent="-285750">
              <a:buFont typeface="Arial" panose="020B0604020202020204" pitchFamily="34" charset="0"/>
              <a:buChar char="•"/>
            </a:pPr>
            <a:r>
              <a:rPr lang="en-US" sz="4000" b="1" dirty="0" smtClean="0">
                <a:latin typeface="TH Sarabun New" panose="020B0500040200020003" pitchFamily="34" charset="-34"/>
                <a:cs typeface="TH Sarabun New" panose="020B0500040200020003" pitchFamily="34" charset="-34"/>
              </a:rPr>
              <a:t>Inter-generation problem</a:t>
            </a:r>
          </a:p>
          <a:p>
            <a:pPr marL="285750" indent="-285750">
              <a:buFont typeface="Arial" panose="020B0604020202020204" pitchFamily="34" charset="0"/>
              <a:buChar char="•"/>
            </a:pPr>
            <a:r>
              <a:rPr lang="en-US" sz="4000" b="1" dirty="0" smtClean="0">
                <a:latin typeface="TH Sarabun New" panose="020B0500040200020003" pitchFamily="34" charset="-34"/>
                <a:cs typeface="TH Sarabun New" panose="020B0500040200020003" pitchFamily="34" charset="-34"/>
              </a:rPr>
              <a:t>Far distant future</a:t>
            </a:r>
          </a:p>
          <a:p>
            <a:pPr marL="285750" indent="-285750">
              <a:buFont typeface="Arial" panose="020B0604020202020204" pitchFamily="34" charset="0"/>
              <a:buChar char="•"/>
            </a:pPr>
            <a:r>
              <a:rPr lang="en-US" sz="4000" b="1" dirty="0" smtClean="0">
                <a:latin typeface="TH Sarabun New" panose="020B0500040200020003" pitchFamily="34" charset="-34"/>
                <a:cs typeface="TH Sarabun New" panose="020B0500040200020003" pitchFamily="34" charset="-34"/>
              </a:rPr>
              <a:t>High uncertainty</a:t>
            </a:r>
          </a:p>
          <a:p>
            <a:pPr marL="285750" indent="-285750">
              <a:buFont typeface="Arial" panose="020B0604020202020204" pitchFamily="34" charset="0"/>
              <a:buChar char="•"/>
            </a:pPr>
            <a:endParaRPr lang="en-US" sz="4000" b="1" dirty="0" smtClean="0">
              <a:latin typeface="TH Sarabun New" panose="020B0500040200020003" pitchFamily="34" charset="-34"/>
              <a:cs typeface="TH Sarabun New" panose="020B0500040200020003" pitchFamily="34" charset="-34"/>
            </a:endParaRPr>
          </a:p>
          <a:p>
            <a:pPr marL="285750" indent="-285750">
              <a:buFont typeface="Arial" panose="020B0604020202020204" pitchFamily="34" charset="0"/>
              <a:buChar char="•"/>
            </a:pPr>
            <a:endParaRPr lang="en-US" sz="4000" b="1" dirty="0" smtClean="0">
              <a:latin typeface="TH Sarabun New" panose="020B0500040200020003" pitchFamily="34" charset="-34"/>
              <a:cs typeface="TH Sarabun New" panose="020B0500040200020003" pitchFamily="34" charset="-34"/>
            </a:endParaRPr>
          </a:p>
          <a:p>
            <a:pPr marL="285750" indent="-285750">
              <a:buFont typeface="Arial" panose="020B0604020202020204" pitchFamily="34" charset="0"/>
              <a:buChar char="•"/>
            </a:pPr>
            <a:endParaRPr lang="en-US" sz="4000" b="1" dirty="0">
              <a:latin typeface="TH Sarabun New" panose="020B0500040200020003" pitchFamily="34" charset="-34"/>
              <a:cs typeface="TH Sarabun New" panose="020B0500040200020003" pitchFamily="34" charset="-34"/>
            </a:endParaRPr>
          </a:p>
        </p:txBody>
      </p:sp>
    </p:spTree>
    <p:extLst>
      <p:ext uri="{BB962C8B-B14F-4D97-AF65-F5344CB8AC3E}">
        <p14:creationId xmlns:p14="http://schemas.microsoft.com/office/powerpoint/2010/main" val="317451367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Global Annual</a:t>
            </a:r>
            <a:r>
              <a:rPr lang="en-US" sz="4000" dirty="0"/>
              <a:t> </a:t>
            </a:r>
            <a:r>
              <a:rPr lang="en-US" sz="4000" dirty="0" smtClean="0"/>
              <a:t>Temperature</a:t>
            </a:r>
            <a:r>
              <a:rPr lang="en-US" sz="4000" dirty="0"/>
              <a:t> </a:t>
            </a:r>
            <a:r>
              <a:rPr lang="en-US" sz="4000" dirty="0" smtClean="0"/>
              <a:t>Anomalies</a:t>
            </a:r>
            <a:r>
              <a:rPr lang="en-US" sz="4000" dirty="0"/>
              <a:t> </a:t>
            </a:r>
            <a:r>
              <a:rPr lang="en-US" sz="4000" dirty="0" smtClean="0"/>
              <a:t>(°C),	1850–2015</a:t>
            </a:r>
            <a:endParaRPr lang="en-US" sz="4000"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24246" y="1308283"/>
            <a:ext cx="11129554" cy="5118644"/>
          </a:xfrm>
          <a:prstGeom prst="rect">
            <a:avLst/>
          </a:prstGeom>
        </p:spPr>
      </p:pic>
    </p:spTree>
    <p:extLst>
      <p:ext uri="{BB962C8B-B14F-4D97-AF65-F5344CB8AC3E}">
        <p14:creationId xmlns:p14="http://schemas.microsoft.com/office/powerpoint/2010/main" val="15486641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074" y="0"/>
            <a:ext cx="10515600" cy="1325563"/>
          </a:xfrm>
        </p:spPr>
        <p:txBody>
          <a:bodyPr/>
          <a:lstStyle/>
          <a:p>
            <a:r>
              <a:rPr lang="en-US" dirty="0" smtClean="0"/>
              <a:t>Global temperature trend 1900 - 2100</a:t>
            </a:r>
            <a:endParaRPr lang="en-US" dirty="0"/>
          </a:p>
        </p:txBody>
      </p:sp>
      <p:pic>
        <p:nvPicPr>
          <p:cNvPr id="4" name="Picture 3"/>
          <p:cNvPicPr>
            <a:picLocks noChangeAspect="1"/>
          </p:cNvPicPr>
          <p:nvPr/>
        </p:nvPicPr>
        <p:blipFill>
          <a:blip r:embed="rId2"/>
          <a:stretch>
            <a:fillRect/>
          </a:stretch>
        </p:blipFill>
        <p:spPr>
          <a:xfrm>
            <a:off x="1254578" y="1105830"/>
            <a:ext cx="9875520" cy="4848225"/>
          </a:xfrm>
          <a:prstGeom prst="rect">
            <a:avLst/>
          </a:prstGeom>
        </p:spPr>
      </p:pic>
      <p:sp>
        <p:nvSpPr>
          <p:cNvPr id="5" name="TextBox 4"/>
          <p:cNvSpPr txBox="1"/>
          <p:nvPr/>
        </p:nvSpPr>
        <p:spPr>
          <a:xfrm>
            <a:off x="2272936" y="6191794"/>
            <a:ext cx="7576457" cy="646331"/>
          </a:xfrm>
          <a:prstGeom prst="rect">
            <a:avLst/>
          </a:prstGeom>
          <a:noFill/>
        </p:spPr>
        <p:txBody>
          <a:bodyPr wrap="square" rtlCol="0">
            <a:spAutoFit/>
          </a:bodyPr>
          <a:lstStyle/>
          <a:p>
            <a:r>
              <a:rPr lang="en-US" dirty="0">
                <a:hlinkClick r:id="rId3"/>
              </a:rPr>
              <a:t>https://climate.nasa.gov/interactives/climate-time-machine</a:t>
            </a:r>
            <a:endParaRPr lang="th-TH" dirty="0"/>
          </a:p>
          <a:p>
            <a:endParaRPr lang="en-US" dirty="0"/>
          </a:p>
        </p:txBody>
      </p:sp>
    </p:spTree>
    <p:extLst>
      <p:ext uri="{BB962C8B-B14F-4D97-AF65-F5344CB8AC3E}">
        <p14:creationId xmlns:p14="http://schemas.microsoft.com/office/powerpoint/2010/main" val="397497001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H Sarabun New" panose="020B0500040200020003" pitchFamily="34" charset="-34"/>
                <a:cs typeface="TH Sarabun New" panose="020B0500040200020003" pitchFamily="34" charset="-34"/>
              </a:rPr>
              <a:t>Will </a:t>
            </a:r>
            <a:r>
              <a:rPr lang="en-US" b="1" dirty="0">
                <a:latin typeface="TH Sarabun New" panose="020B0500040200020003" pitchFamily="34" charset="-34"/>
                <a:cs typeface="TH Sarabun New" panose="020B0500040200020003" pitchFamily="34" charset="-34"/>
              </a:rPr>
              <a:t>trade opening lead to more </a:t>
            </a:r>
            <a:r>
              <a:rPr lang="en-US" b="1" dirty="0" smtClean="0">
                <a:latin typeface="TH Sarabun New" panose="020B0500040200020003" pitchFamily="34" charset="-34"/>
                <a:cs typeface="TH Sarabun New" panose="020B0500040200020003" pitchFamily="34" charset="-34"/>
              </a:rPr>
              <a:t>pollution (GHGs)?</a:t>
            </a:r>
            <a:endParaRPr lang="en-US" b="1" dirty="0">
              <a:latin typeface="TH Sarabun New" panose="020B0500040200020003" pitchFamily="34" charset="-34"/>
              <a:cs typeface="TH Sarabun New" panose="020B0500040200020003" pitchFamily="34" charset="-34"/>
            </a:endParaRPr>
          </a:p>
        </p:txBody>
      </p:sp>
      <p:sp>
        <p:nvSpPr>
          <p:cNvPr id="3" name="Content Placeholder 2"/>
          <p:cNvSpPr>
            <a:spLocks noGrp="1"/>
          </p:cNvSpPr>
          <p:nvPr>
            <p:ph idx="1"/>
          </p:nvPr>
        </p:nvSpPr>
        <p:spPr/>
        <p:txBody>
          <a:bodyPr>
            <a:normAutofit/>
          </a:bodyPr>
          <a:lstStyle/>
          <a:p>
            <a:r>
              <a:rPr lang="en-US" sz="3600" dirty="0" smtClean="0">
                <a:latin typeface="TH Sarabun New" panose="020B0500040200020003" pitchFamily="34" charset="-34"/>
                <a:cs typeface="TH Sarabun New" panose="020B0500040200020003" pitchFamily="34" charset="-34"/>
              </a:rPr>
              <a:t>Trade opening can affect the amount of emissions in three principal ways</a:t>
            </a:r>
          </a:p>
          <a:p>
            <a:r>
              <a:rPr lang="en-US" sz="3600" b="1" dirty="0" smtClean="0">
                <a:latin typeface="TH Sarabun New" panose="020B0500040200020003" pitchFamily="34" charset="-34"/>
                <a:cs typeface="TH Sarabun New" panose="020B0500040200020003" pitchFamily="34" charset="-34"/>
              </a:rPr>
              <a:t>The </a:t>
            </a:r>
            <a:r>
              <a:rPr lang="en-US" sz="3600" b="1" dirty="0">
                <a:latin typeface="TH Sarabun New" panose="020B0500040200020003" pitchFamily="34" charset="-34"/>
                <a:cs typeface="TH Sarabun New" panose="020B0500040200020003" pitchFamily="34" charset="-34"/>
              </a:rPr>
              <a:t>scale </a:t>
            </a:r>
            <a:r>
              <a:rPr lang="en-US" sz="3600" b="1" dirty="0" smtClean="0">
                <a:latin typeface="TH Sarabun New" panose="020B0500040200020003" pitchFamily="34" charset="-34"/>
                <a:cs typeface="TH Sarabun New" panose="020B0500040200020003" pitchFamily="34" charset="-34"/>
              </a:rPr>
              <a:t>effect </a:t>
            </a:r>
            <a:r>
              <a:rPr lang="en-US" sz="3600" dirty="0" smtClean="0">
                <a:latin typeface="TH Sarabun New" panose="020B0500040200020003" pitchFamily="34" charset="-34"/>
                <a:cs typeface="TH Sarabun New" panose="020B0500040200020003" pitchFamily="34" charset="-34"/>
              </a:rPr>
              <a:t>: increased </a:t>
            </a:r>
            <a:r>
              <a:rPr lang="en-US" sz="3600" dirty="0">
                <a:latin typeface="TH Sarabun New" panose="020B0500040200020003" pitchFamily="34" charset="-34"/>
                <a:cs typeface="TH Sarabun New" panose="020B0500040200020003" pitchFamily="34" charset="-34"/>
              </a:rPr>
              <a:t>level of economic activity will require greater energy use and will therefore lead to higher levels of greenhouse gas emissions. </a:t>
            </a:r>
          </a:p>
        </p:txBody>
      </p:sp>
      <p:sp>
        <p:nvSpPr>
          <p:cNvPr id="5" name="Slide Number Placeholder 4"/>
          <p:cNvSpPr>
            <a:spLocks noGrp="1"/>
          </p:cNvSpPr>
          <p:nvPr>
            <p:ph type="sldNum" sz="quarter" idx="12"/>
          </p:nvPr>
        </p:nvSpPr>
        <p:spPr/>
        <p:txBody>
          <a:bodyPr/>
          <a:lstStyle/>
          <a:p>
            <a:fld id="{AD88E7FC-001B-48F7-939D-145824154CDE}" type="slidenum">
              <a:rPr lang="en-US" smtClean="0"/>
              <a:t>55</a:t>
            </a:fld>
            <a:endParaRPr lang="en-US"/>
          </a:p>
        </p:txBody>
      </p:sp>
    </p:spTree>
    <p:extLst>
      <p:ext uri="{BB962C8B-B14F-4D97-AF65-F5344CB8AC3E}">
        <p14:creationId xmlns:p14="http://schemas.microsoft.com/office/powerpoint/2010/main" val="18608112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H Sarabun New" panose="020B0500040200020003" pitchFamily="34" charset="-34"/>
                <a:cs typeface="TH Sarabun New" panose="020B0500040200020003" pitchFamily="34" charset="-34"/>
              </a:rPr>
              <a:t>Will </a:t>
            </a:r>
            <a:r>
              <a:rPr lang="en-US" b="1" dirty="0">
                <a:latin typeface="TH Sarabun New" panose="020B0500040200020003" pitchFamily="34" charset="-34"/>
                <a:cs typeface="TH Sarabun New" panose="020B0500040200020003" pitchFamily="34" charset="-34"/>
              </a:rPr>
              <a:t>trade opening lead to more </a:t>
            </a:r>
            <a:r>
              <a:rPr lang="en-US" b="1" dirty="0" smtClean="0">
                <a:latin typeface="TH Sarabun New" panose="020B0500040200020003" pitchFamily="34" charset="-34"/>
                <a:cs typeface="TH Sarabun New" panose="020B0500040200020003" pitchFamily="34" charset="-34"/>
              </a:rPr>
              <a:t>pollution (GHGs)?</a:t>
            </a:r>
            <a:endParaRPr lang="en-US" b="1" dirty="0">
              <a:latin typeface="TH Sarabun New" panose="020B0500040200020003" pitchFamily="34" charset="-34"/>
              <a:cs typeface="TH Sarabun New" panose="020B0500040200020003" pitchFamily="34" charset="-34"/>
            </a:endParaRPr>
          </a:p>
        </p:txBody>
      </p:sp>
      <p:sp>
        <p:nvSpPr>
          <p:cNvPr id="3" name="Content Placeholder 2"/>
          <p:cNvSpPr>
            <a:spLocks noGrp="1"/>
          </p:cNvSpPr>
          <p:nvPr>
            <p:ph idx="1"/>
          </p:nvPr>
        </p:nvSpPr>
        <p:spPr/>
        <p:txBody>
          <a:bodyPr>
            <a:normAutofit/>
          </a:bodyPr>
          <a:lstStyle/>
          <a:p>
            <a:r>
              <a:rPr lang="en-US" sz="3600" b="1" dirty="0">
                <a:latin typeface="TH Sarabun New" panose="020B0500040200020003" pitchFamily="34" charset="-34"/>
                <a:cs typeface="TH Sarabun New" panose="020B0500040200020003" pitchFamily="34" charset="-34"/>
              </a:rPr>
              <a:t>The composition effect : </a:t>
            </a:r>
            <a:r>
              <a:rPr lang="en-US" sz="3600" dirty="0">
                <a:latin typeface="TH Sarabun New" panose="020B0500040200020003" pitchFamily="34" charset="-34"/>
                <a:cs typeface="TH Sarabun New" panose="020B0500040200020003" pitchFamily="34" charset="-34"/>
              </a:rPr>
              <a:t>opening changes the structure of a country’s production in response to changes in relative </a:t>
            </a:r>
            <a:r>
              <a:rPr lang="en-US" sz="3600" dirty="0" smtClean="0">
                <a:latin typeface="TH Sarabun New" panose="020B0500040200020003" pitchFamily="34" charset="-34"/>
                <a:cs typeface="TH Sarabun New" panose="020B0500040200020003" pitchFamily="34" charset="-34"/>
              </a:rPr>
              <a:t>prices</a:t>
            </a:r>
            <a:r>
              <a:rPr lang="en-US" sz="3600" dirty="0"/>
              <a:t>.</a:t>
            </a:r>
            <a:r>
              <a:rPr lang="en-US" sz="3600" dirty="0" smtClean="0">
                <a:latin typeface="TH Sarabun New" panose="020B0500040200020003" pitchFamily="34" charset="-34"/>
                <a:cs typeface="TH Sarabun New" panose="020B0500040200020003" pitchFamily="34" charset="-34"/>
              </a:rPr>
              <a:t> The </a:t>
            </a:r>
            <a:r>
              <a:rPr lang="en-US" sz="3600" dirty="0">
                <a:latin typeface="TH Sarabun New" panose="020B0500040200020003" pitchFamily="34" charset="-34"/>
                <a:cs typeface="TH Sarabun New" panose="020B0500040200020003" pitchFamily="34" charset="-34"/>
              </a:rPr>
              <a:t>effect on a country’s greenhouse gas emissions will depend on whether a country has a comparative advantage in emission-intensive sectors and whether these sectors are expanding or contracting. </a:t>
            </a:r>
          </a:p>
          <a:p>
            <a:r>
              <a:rPr lang="en-US" sz="3600" dirty="0" smtClean="0">
                <a:latin typeface="TH Sarabun New" panose="020B0500040200020003" pitchFamily="34" charset="-34"/>
                <a:cs typeface="TH Sarabun New" panose="020B0500040200020003" pitchFamily="34" charset="-34"/>
              </a:rPr>
              <a:t>differences </a:t>
            </a:r>
            <a:r>
              <a:rPr lang="en-US" sz="3600" dirty="0">
                <a:latin typeface="TH Sarabun New" panose="020B0500040200020003" pitchFamily="34" charset="-34"/>
                <a:cs typeface="TH Sarabun New" panose="020B0500040200020003" pitchFamily="34" charset="-34"/>
              </a:rPr>
              <a:t>in environmental regulations between countries “pollution haven hypothesis”</a:t>
            </a:r>
          </a:p>
          <a:p>
            <a:endParaRPr lang="en-US" dirty="0">
              <a:latin typeface="TH Sarabun New" panose="020B0500040200020003" pitchFamily="34" charset="-34"/>
              <a:cs typeface="TH Sarabun New" panose="020B0500040200020003" pitchFamily="34" charset="-34"/>
            </a:endParaRPr>
          </a:p>
        </p:txBody>
      </p:sp>
      <p:sp>
        <p:nvSpPr>
          <p:cNvPr id="5" name="Slide Number Placeholder 4"/>
          <p:cNvSpPr>
            <a:spLocks noGrp="1"/>
          </p:cNvSpPr>
          <p:nvPr>
            <p:ph type="sldNum" sz="quarter" idx="12"/>
          </p:nvPr>
        </p:nvSpPr>
        <p:spPr/>
        <p:txBody>
          <a:bodyPr/>
          <a:lstStyle/>
          <a:p>
            <a:fld id="{AD88E7FC-001B-48F7-939D-145824154CDE}" type="slidenum">
              <a:rPr lang="en-US" smtClean="0"/>
              <a:t>56</a:t>
            </a:fld>
            <a:endParaRPr lang="en-US"/>
          </a:p>
        </p:txBody>
      </p:sp>
    </p:spTree>
    <p:extLst>
      <p:ext uri="{BB962C8B-B14F-4D97-AF65-F5344CB8AC3E}">
        <p14:creationId xmlns:p14="http://schemas.microsoft.com/office/powerpoint/2010/main" val="383905532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H Sarabun New" panose="020B0500040200020003" pitchFamily="34" charset="-34"/>
                <a:cs typeface="TH Sarabun New" panose="020B0500040200020003" pitchFamily="34" charset="-34"/>
              </a:rPr>
              <a:t>Will trade opening lead to more pollution (GHGs)?</a:t>
            </a:r>
            <a:endParaRPr lang="en-US" dirty="0"/>
          </a:p>
        </p:txBody>
      </p:sp>
      <p:sp>
        <p:nvSpPr>
          <p:cNvPr id="3" name="Content Placeholder 2"/>
          <p:cNvSpPr>
            <a:spLocks noGrp="1"/>
          </p:cNvSpPr>
          <p:nvPr>
            <p:ph idx="1"/>
          </p:nvPr>
        </p:nvSpPr>
        <p:spPr/>
        <p:txBody>
          <a:bodyPr>
            <a:normAutofit/>
          </a:bodyPr>
          <a:lstStyle/>
          <a:p>
            <a:r>
              <a:rPr lang="en-US" dirty="0" smtClean="0">
                <a:latin typeface="TH Sarabun New" panose="020B0500040200020003" pitchFamily="34" charset="-34"/>
                <a:cs typeface="TH Sarabun New" panose="020B0500040200020003" pitchFamily="34" charset="-34"/>
              </a:rPr>
              <a:t>Finally, </a:t>
            </a:r>
            <a:r>
              <a:rPr lang="en-US" b="1" dirty="0" smtClean="0">
                <a:latin typeface="TH Sarabun New" panose="020B0500040200020003" pitchFamily="34" charset="-34"/>
                <a:cs typeface="TH Sarabun New" panose="020B0500040200020003" pitchFamily="34" charset="-34"/>
              </a:rPr>
              <a:t>the technique effect </a:t>
            </a:r>
            <a:r>
              <a:rPr lang="en-US" dirty="0" smtClean="0">
                <a:latin typeface="TH Sarabun New" panose="020B0500040200020003" pitchFamily="34" charset="-34"/>
                <a:cs typeface="TH Sarabun New" panose="020B0500040200020003" pitchFamily="34" charset="-34"/>
              </a:rPr>
              <a:t>refers to improvements in the methods by which goods and services are produced, so that the emission intensity of output is reduced. </a:t>
            </a:r>
          </a:p>
          <a:p>
            <a:pPr lvl="1"/>
            <a:r>
              <a:rPr lang="en-US" dirty="0" smtClean="0">
                <a:latin typeface="TH Sarabun New" panose="020B0500040200020003" pitchFamily="34" charset="-34"/>
                <a:cs typeface="TH Sarabun New" panose="020B0500040200020003" pitchFamily="34" charset="-34"/>
              </a:rPr>
              <a:t>more open trade can increase the availability, and lower the cost of, climate-friendly goods and services. </a:t>
            </a:r>
            <a:r>
              <a:rPr lang="en-US" dirty="0" smtClean="0">
                <a:latin typeface="TH Sarabun New" panose="020B0500040200020003" pitchFamily="34" charset="-34"/>
                <a:cs typeface="TH Sarabun New" panose="020B0500040200020003" pitchFamily="34" charset="-34"/>
                <a:sym typeface="Wingdings" panose="05000000000000000000" pitchFamily="2" charset="2"/>
              </a:rPr>
              <a:t> </a:t>
            </a:r>
            <a:r>
              <a:rPr lang="en-US" dirty="0" smtClean="0">
                <a:latin typeface="TH Sarabun New" panose="020B0500040200020003" pitchFamily="34" charset="-34"/>
                <a:cs typeface="TH Sarabun New" panose="020B0500040200020003" pitchFamily="34" charset="-34"/>
              </a:rPr>
              <a:t>help meet the demand in countries whose domestic industries do not produce these climate-friendly goods and services in sufficient quantities or at affordable prices. </a:t>
            </a:r>
          </a:p>
          <a:p>
            <a:pPr lvl="1"/>
            <a:r>
              <a:rPr lang="en-US" dirty="0" smtClean="0">
                <a:latin typeface="TH Sarabun New" panose="020B0500040200020003" pitchFamily="34" charset="-34"/>
                <a:cs typeface="TH Sarabun New" panose="020B0500040200020003" pitchFamily="34" charset="-34"/>
              </a:rPr>
              <a:t>WTO’s trade negotiations under the Doha Round, which aim to open markets for environmental goods and services</a:t>
            </a:r>
            <a:endParaRPr lang="en-US" dirty="0">
              <a:latin typeface="TH Sarabun New" panose="020B0500040200020003" pitchFamily="34" charset="-34"/>
              <a:cs typeface="TH Sarabun New" panose="020B0500040200020003" pitchFamily="34" charset="-34"/>
            </a:endParaRPr>
          </a:p>
        </p:txBody>
      </p:sp>
      <p:sp>
        <p:nvSpPr>
          <p:cNvPr id="5" name="Slide Number Placeholder 4"/>
          <p:cNvSpPr>
            <a:spLocks noGrp="1"/>
          </p:cNvSpPr>
          <p:nvPr>
            <p:ph type="sldNum" sz="quarter" idx="12"/>
          </p:nvPr>
        </p:nvSpPr>
        <p:spPr/>
        <p:txBody>
          <a:bodyPr/>
          <a:lstStyle/>
          <a:p>
            <a:fld id="{AD88E7FC-001B-48F7-939D-145824154CDE}" type="slidenum">
              <a:rPr lang="en-US" smtClean="0"/>
              <a:t>57</a:t>
            </a:fld>
            <a:endParaRPr lang="en-US"/>
          </a:p>
        </p:txBody>
      </p:sp>
    </p:spTree>
    <p:extLst>
      <p:ext uri="{BB962C8B-B14F-4D97-AF65-F5344CB8AC3E}">
        <p14:creationId xmlns:p14="http://schemas.microsoft.com/office/powerpoint/2010/main" val="79691998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Border measures to prevent carbon leakage</a:t>
            </a:r>
            <a:endParaRPr lang="en-US" dirty="0"/>
          </a:p>
        </p:txBody>
      </p:sp>
      <p:sp>
        <p:nvSpPr>
          <p:cNvPr id="3" name="Content Placeholder 2"/>
          <p:cNvSpPr>
            <a:spLocks noGrp="1"/>
          </p:cNvSpPr>
          <p:nvPr>
            <p:ph idx="1"/>
          </p:nvPr>
        </p:nvSpPr>
        <p:spPr/>
        <p:txBody>
          <a:bodyPr/>
          <a:lstStyle/>
          <a:p>
            <a:r>
              <a:rPr lang="en-US" dirty="0" smtClean="0"/>
              <a:t>absence </a:t>
            </a:r>
            <a:r>
              <a:rPr lang="en-US" dirty="0"/>
              <a:t>of an internationally agreed price on </a:t>
            </a:r>
            <a:r>
              <a:rPr lang="en-US" dirty="0" smtClean="0"/>
              <a:t>carbon </a:t>
            </a:r>
            <a:r>
              <a:rPr lang="en-US" dirty="0"/>
              <a:t>and since emission reduction policies, such as taxes and/or trading schemes, are not applied universally, the implementation of emission reduction policies has given rise to concerns about competitiveness as well as about environmental </a:t>
            </a:r>
            <a:r>
              <a:rPr lang="en-US" dirty="0" smtClean="0"/>
              <a:t>efficiency</a:t>
            </a:r>
            <a:r>
              <a:rPr lang="en-US" dirty="0"/>
              <a:t>, i.e. </a:t>
            </a:r>
            <a:r>
              <a:rPr lang="en-US" b="1" dirty="0"/>
              <a:t>“carbon </a:t>
            </a:r>
            <a:r>
              <a:rPr lang="en-US" b="1" dirty="0" smtClean="0"/>
              <a:t>leakage”</a:t>
            </a:r>
          </a:p>
          <a:p>
            <a:r>
              <a:rPr lang="en-US" dirty="0"/>
              <a:t>if environmental policies in </a:t>
            </a:r>
            <a:r>
              <a:rPr lang="en-US" dirty="0" smtClean="0"/>
              <a:t>different </a:t>
            </a:r>
            <a:r>
              <a:rPr lang="en-US" dirty="0"/>
              <a:t>countries impose </a:t>
            </a:r>
            <a:r>
              <a:rPr lang="en-US" dirty="0" smtClean="0"/>
              <a:t>different </a:t>
            </a:r>
            <a:r>
              <a:rPr lang="en-US" dirty="0"/>
              <a:t>levels of costs on competing </a:t>
            </a:r>
            <a:r>
              <a:rPr lang="en-US" dirty="0" smtClean="0"/>
              <a:t>firms</a:t>
            </a:r>
            <a:r>
              <a:rPr lang="en-US" dirty="0"/>
              <a:t>, thus creating a price advantage for </a:t>
            </a:r>
            <a:r>
              <a:rPr lang="en-US" dirty="0" smtClean="0"/>
              <a:t>firms </a:t>
            </a:r>
            <a:r>
              <a:rPr lang="en-US" dirty="0"/>
              <a:t>located in countries with less stringent environmental </a:t>
            </a:r>
            <a:r>
              <a:rPr lang="en-US" dirty="0" smtClean="0"/>
              <a:t>policies </a:t>
            </a:r>
            <a:r>
              <a:rPr lang="en-US" dirty="0" smtClean="0">
                <a:sym typeface="Wingdings" panose="05000000000000000000" pitchFamily="2" charset="2"/>
              </a:rPr>
              <a:t> pollution heaven</a:t>
            </a:r>
            <a:endParaRPr lang="en-US" dirty="0"/>
          </a:p>
        </p:txBody>
      </p:sp>
      <p:sp>
        <p:nvSpPr>
          <p:cNvPr id="5" name="Slide Number Placeholder 4"/>
          <p:cNvSpPr>
            <a:spLocks noGrp="1"/>
          </p:cNvSpPr>
          <p:nvPr>
            <p:ph type="sldNum" sz="quarter" idx="12"/>
          </p:nvPr>
        </p:nvSpPr>
        <p:spPr/>
        <p:txBody>
          <a:bodyPr/>
          <a:lstStyle/>
          <a:p>
            <a:fld id="{AD88E7FC-001B-48F7-939D-145824154CDE}" type="slidenum">
              <a:rPr lang="en-US" smtClean="0"/>
              <a:t>58</a:t>
            </a:fld>
            <a:endParaRPr lang="en-US"/>
          </a:p>
        </p:txBody>
      </p:sp>
    </p:spTree>
    <p:extLst>
      <p:ext uri="{BB962C8B-B14F-4D97-AF65-F5344CB8AC3E}">
        <p14:creationId xmlns:p14="http://schemas.microsoft.com/office/powerpoint/2010/main" val="50006015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a:t>
            </a:r>
            <a:endParaRPr lang="en-US" dirty="0"/>
          </a:p>
        </p:txBody>
      </p:sp>
      <p:sp>
        <p:nvSpPr>
          <p:cNvPr id="3" name="Content Placeholder 2"/>
          <p:cNvSpPr>
            <a:spLocks noGrp="1"/>
          </p:cNvSpPr>
          <p:nvPr>
            <p:ph idx="1"/>
          </p:nvPr>
        </p:nvSpPr>
        <p:spPr/>
        <p:txBody>
          <a:bodyPr/>
          <a:lstStyle/>
          <a:p>
            <a:r>
              <a:rPr lang="en-US" dirty="0"/>
              <a:t>In your opinion, which environmental problem should be </a:t>
            </a:r>
            <a:r>
              <a:rPr lang="en-US" dirty="0" smtClean="0"/>
              <a:t>addressed </a:t>
            </a:r>
            <a:r>
              <a:rPr lang="en-US" dirty="0"/>
              <a:t>immediately</a:t>
            </a:r>
            <a:r>
              <a:rPr lang="en-US" dirty="0" smtClean="0"/>
              <a:t>? Why?</a:t>
            </a:r>
          </a:p>
          <a:p>
            <a:r>
              <a:rPr lang="en-US" dirty="0" smtClean="0"/>
              <a:t>How can we reduce the conflict of economic growth and environment?</a:t>
            </a:r>
            <a:endParaRPr lang="en-US" dirty="0"/>
          </a:p>
        </p:txBody>
      </p:sp>
      <p:sp>
        <p:nvSpPr>
          <p:cNvPr id="4" name="Slide Number Placeholder 3"/>
          <p:cNvSpPr>
            <a:spLocks noGrp="1"/>
          </p:cNvSpPr>
          <p:nvPr>
            <p:ph type="sldNum" sz="quarter" idx="12"/>
          </p:nvPr>
        </p:nvSpPr>
        <p:spPr/>
        <p:txBody>
          <a:bodyPr/>
          <a:lstStyle/>
          <a:p>
            <a:fld id="{AD88E7FC-001B-48F7-939D-145824154CDE}" type="slidenum">
              <a:rPr lang="en-US" smtClean="0"/>
              <a:t>59</a:t>
            </a:fld>
            <a:endParaRPr lang="en-US"/>
          </a:p>
        </p:txBody>
      </p:sp>
    </p:spTree>
    <p:extLst>
      <p:ext uri="{BB962C8B-B14F-4D97-AF65-F5344CB8AC3E}">
        <p14:creationId xmlns:p14="http://schemas.microsoft.com/office/powerpoint/2010/main" val="1622536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2684</TotalTime>
  <Words>2269</Words>
  <Application>Microsoft Office PowerPoint</Application>
  <PresentationFormat>Widescreen</PresentationFormat>
  <Paragraphs>253</Paragraphs>
  <Slides>59</Slides>
  <Notes>2</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71" baseType="lpstr">
      <vt:lpstr>SimSun</vt:lpstr>
      <vt:lpstr>Angsana New</vt:lpstr>
      <vt:lpstr>Arial</vt:lpstr>
      <vt:lpstr>Calibri</vt:lpstr>
      <vt:lpstr>Calibri Light</vt:lpstr>
      <vt:lpstr>Cordia New</vt:lpstr>
      <vt:lpstr>TH Sarabun New</vt:lpstr>
      <vt:lpstr>Times New Roman</vt:lpstr>
      <vt:lpstr>Timw</vt:lpstr>
      <vt:lpstr>Wingdings</vt:lpstr>
      <vt:lpstr>Office Theme</vt:lpstr>
      <vt:lpstr>Equation</vt:lpstr>
      <vt:lpstr>International trade &amp; investment VS environment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Group discussion: (30 mins)</vt:lpstr>
      <vt:lpstr> Is trade good or bad for the environment? </vt:lpstr>
      <vt:lpstr> Is trade good or bad for the environment? </vt:lpstr>
      <vt:lpstr>Introduction</vt:lpstr>
      <vt:lpstr>Some of the common concerns… </vt:lpstr>
      <vt:lpstr>But, evidence seems to suggest otherwise…</vt:lpstr>
      <vt:lpstr>International trade theory (basic)</vt:lpstr>
      <vt:lpstr>International trade theory (basic) The Heckscher-Ohlin theorem</vt:lpstr>
      <vt:lpstr>The Heckscher-Ohlin theorem</vt:lpstr>
      <vt:lpstr>Growth and the Environment Environmental Kuznets Curve (EKC)</vt:lpstr>
      <vt:lpstr>Environmental Kuznets Curve</vt:lpstr>
      <vt:lpstr>The Environmental Kuznets Curve</vt:lpstr>
      <vt:lpstr>Why does the curve rise at low levels of development?   </vt:lpstr>
      <vt:lpstr>Why does pollution tend to fall at higher levels of development?  </vt:lpstr>
      <vt:lpstr>Scale, composition and technique effects: Grossman and Krueger (1993)</vt:lpstr>
      <vt:lpstr>Scale effects:</vt:lpstr>
      <vt:lpstr>Composition effects:</vt:lpstr>
      <vt:lpstr>Technique effects:</vt:lpstr>
      <vt:lpstr>Technique effects:</vt:lpstr>
      <vt:lpstr>Impact of trade liberalization</vt:lpstr>
      <vt:lpstr>Resource Curse</vt:lpstr>
      <vt:lpstr>Resource Curse</vt:lpstr>
      <vt:lpstr>Cause of resources curse</vt:lpstr>
      <vt:lpstr>Cause of resources curse</vt:lpstr>
      <vt:lpstr>Cause of resources curse</vt:lpstr>
      <vt:lpstr>Cause of resources curse</vt:lpstr>
      <vt:lpstr>Jade industry in Myammar</vt:lpstr>
      <vt:lpstr>Environmental problem : Negative Externalities</vt:lpstr>
      <vt:lpstr>How to solve environmental problem?</vt:lpstr>
      <vt:lpstr>PowerPoint Presentation</vt:lpstr>
      <vt:lpstr>Environmental problem </vt:lpstr>
      <vt:lpstr>Environmental problem </vt:lpstr>
      <vt:lpstr>Regional environmental  problem</vt:lpstr>
      <vt:lpstr>Transboundary pollution problem in ASEAN: HAZE</vt:lpstr>
      <vt:lpstr>PowerPoint Presentation</vt:lpstr>
      <vt:lpstr>PowerPoint Presentation</vt:lpstr>
      <vt:lpstr>PowerPoint Presentation</vt:lpstr>
      <vt:lpstr>Haze Situation in Southeast Asia</vt:lpstr>
      <vt:lpstr>Southern Smoke Haze Episode in 1997</vt:lpstr>
      <vt:lpstr>PowerPoint Presentation</vt:lpstr>
      <vt:lpstr>PowerPoint Presentation</vt:lpstr>
      <vt:lpstr>Global Environmental Problem </vt:lpstr>
      <vt:lpstr>Global Annual Temperature Anomalies (°C), 1850–2015</vt:lpstr>
      <vt:lpstr>Global temperature trend 1900 - 2100</vt:lpstr>
      <vt:lpstr>Will trade opening lead to more pollution (GHGs)?</vt:lpstr>
      <vt:lpstr>Will trade opening lead to more pollution (GHGs)?</vt:lpstr>
      <vt:lpstr>Will trade opening lead to more pollution (GHGs)?</vt:lpstr>
      <vt:lpstr>Border measures to prevent carbon leakage</vt:lpstr>
      <vt:lpstr>Discussion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Anin Aroonruengsawat</dc:creator>
  <cp:lastModifiedBy>Anin   Aroonruengsawat</cp:lastModifiedBy>
  <cp:revision>93</cp:revision>
  <dcterms:created xsi:type="dcterms:W3CDTF">2017-11-04T14:42:16Z</dcterms:created>
  <dcterms:modified xsi:type="dcterms:W3CDTF">2019-06-27T01:42:23Z</dcterms:modified>
</cp:coreProperties>
</file>