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5"/>
  </p:handoutMasterIdLst>
  <p:sldIdLst>
    <p:sldId id="257" r:id="rId2"/>
    <p:sldId id="258" r:id="rId3"/>
    <p:sldId id="259" r:id="rId4"/>
    <p:sldId id="260" r:id="rId5"/>
    <p:sldId id="261" r:id="rId6"/>
    <p:sldId id="262" r:id="rId7"/>
    <p:sldId id="263" r:id="rId8"/>
    <p:sldId id="264" r:id="rId9"/>
    <p:sldId id="265" r:id="rId10"/>
    <p:sldId id="267" r:id="rId11"/>
    <p:sldId id="266" r:id="rId12"/>
    <p:sldId id="268" r:id="rId13"/>
    <p:sldId id="269" r:id="rId14"/>
    <p:sldId id="271" r:id="rId15"/>
    <p:sldId id="272" r:id="rId16"/>
    <p:sldId id="273" r:id="rId17"/>
    <p:sldId id="274" r:id="rId18"/>
    <p:sldId id="281" r:id="rId19"/>
    <p:sldId id="275" r:id="rId20"/>
    <p:sldId id="276" r:id="rId21"/>
    <p:sldId id="277" r:id="rId22"/>
    <p:sldId id="280" r:id="rId23"/>
    <p:sldId id="282" r:id="rId24"/>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2017" autoAdjust="0"/>
    <p:restoredTop sz="94660"/>
  </p:normalViewPr>
  <p:slideViewPr>
    <p:cSldViewPr>
      <p:cViewPr varScale="1">
        <p:scale>
          <a:sx n="106" d="100"/>
          <a:sy n="106" d="100"/>
        </p:scale>
        <p:origin x="-186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294562E-F57C-48AA-B97C-39F09096C88D}" type="datetimeFigureOut">
              <a:rPr lang="th-TH" smtClean="0"/>
              <a:pPr/>
              <a:t>12/03/57</a:t>
            </a:fld>
            <a:endParaRPr lang="th-TH"/>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A8DCE36-7F65-4BDB-AF03-AA8DF269FA9F}" type="slidenum">
              <a:rPr lang="th-TH" smtClean="0"/>
              <a:pPr/>
              <a:t>‹#›</a:t>
            </a:fld>
            <a:endParaRPr lang="th-TH"/>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7A2D9834-362E-42D5-9F44-CB48D7F83540}" type="datetimeFigureOut">
              <a:rPr lang="th-TH" smtClean="0"/>
              <a:pPr/>
              <a:t>12/03/57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7A2D9834-362E-42D5-9F44-CB48D7F83540}" type="datetimeFigureOut">
              <a:rPr lang="th-TH" smtClean="0"/>
              <a:pPr/>
              <a:t>12/03/57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2D9834-362E-42D5-9F44-CB48D7F83540}" type="datetimeFigureOut">
              <a:rPr lang="th-TH" smtClean="0"/>
              <a:pPr/>
              <a:t>12/03/57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7A2D9834-362E-42D5-9F44-CB48D7F83540}" type="datetimeFigureOut">
              <a:rPr lang="th-TH" smtClean="0"/>
              <a:pPr/>
              <a:t>12/03/57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7A2D9834-362E-42D5-9F44-CB48D7F83540}" type="datetimeFigureOut">
              <a:rPr lang="th-TH" smtClean="0"/>
              <a:pPr/>
              <a:t>12/03/57</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7A2D9834-362E-42D5-9F44-CB48D7F83540}" type="datetimeFigureOut">
              <a:rPr lang="th-TH" smtClean="0"/>
              <a:pPr/>
              <a:t>12/03/57</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2D9834-362E-42D5-9F44-CB48D7F83540}" type="datetimeFigureOut">
              <a:rPr lang="th-TH" smtClean="0"/>
              <a:pPr/>
              <a:t>12/03/57</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2D9834-362E-42D5-9F44-CB48D7F83540}" type="datetimeFigureOut">
              <a:rPr lang="th-TH" smtClean="0"/>
              <a:pPr/>
              <a:t>12/03/57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2D9834-362E-42D5-9F44-CB48D7F83540}" type="datetimeFigureOut">
              <a:rPr lang="th-TH" smtClean="0"/>
              <a:pPr/>
              <a:t>12/03/57</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7A2D9834-362E-42D5-9F44-CB48D7F83540}" type="datetimeFigureOut">
              <a:rPr lang="th-TH" smtClean="0"/>
              <a:pPr/>
              <a:t>12/03/57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7A2D9834-362E-42D5-9F44-CB48D7F83540}" type="datetimeFigureOut">
              <a:rPr lang="th-TH" smtClean="0"/>
              <a:pPr/>
              <a:t>12/03/57</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F5AC38A-42F0-4BD5-A46A-D8CF3E166230}"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2D9834-362E-42D5-9F44-CB48D7F83540}" type="datetimeFigureOut">
              <a:rPr lang="th-TH" smtClean="0"/>
              <a:pPr/>
              <a:t>12/03/57</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5AC38A-42F0-4BD5-A46A-D8CF3E166230}"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00200"/>
            <a:ext cx="7772400" cy="1470025"/>
          </a:xfrm>
        </p:spPr>
        <p:txBody>
          <a:bodyPr/>
          <a:lstStyle/>
          <a:p>
            <a:r>
              <a:rPr lang="en-US" dirty="0" smtClean="0"/>
              <a:t>Money and Monetary Policy (2): Money Demand</a:t>
            </a:r>
            <a:endParaRPr lang="en-US" dirty="0"/>
          </a:p>
        </p:txBody>
      </p:sp>
      <p:sp>
        <p:nvSpPr>
          <p:cNvPr id="3" name="Subtitle 2"/>
          <p:cNvSpPr>
            <a:spLocks noGrp="1"/>
          </p:cNvSpPr>
          <p:nvPr>
            <p:ph type="subTitle" idx="1"/>
          </p:nvPr>
        </p:nvSpPr>
        <p:spPr>
          <a:xfrm>
            <a:off x="609600" y="3886200"/>
            <a:ext cx="7772400" cy="2362200"/>
          </a:xfrm>
        </p:spPr>
        <p:txBody>
          <a:bodyPr/>
          <a:lstStyle/>
          <a:p>
            <a:r>
              <a:rPr lang="en-US" dirty="0" smtClean="0"/>
              <a:t>Thorn </a:t>
            </a:r>
            <a:r>
              <a:rPr lang="en-US" dirty="0" err="1" smtClean="0"/>
              <a:t>Pitidol</a:t>
            </a:r>
            <a:endParaRPr lang="en-US" dirty="0" smtClean="0"/>
          </a:p>
          <a:p>
            <a:r>
              <a:rPr lang="en-US" sz="2800" dirty="0" smtClean="0"/>
              <a:t>Faculty of Economics, </a:t>
            </a:r>
            <a:r>
              <a:rPr lang="en-US" sz="2800" dirty="0" err="1" smtClean="0"/>
              <a:t>Thammasat</a:t>
            </a:r>
            <a:r>
              <a:rPr lang="en-US" sz="2800" dirty="0" smtClean="0"/>
              <a:t> University</a:t>
            </a:r>
          </a:p>
          <a:p>
            <a:endParaRPr lang="en-US" sz="2800" dirty="0"/>
          </a:p>
          <a:p>
            <a:r>
              <a:rPr lang="en-US" sz="2800" dirty="0" smtClean="0"/>
              <a:t>EE212, Semester 2/2556</a:t>
            </a:r>
          </a:p>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a:t>
            </a:r>
            <a:endParaRPr lang="th-TH" dirty="0"/>
          </a:p>
        </p:txBody>
      </p:sp>
      <p:sp>
        <p:nvSpPr>
          <p:cNvPr id="3" name="Content Placeholder 2"/>
          <p:cNvSpPr>
            <a:spLocks noGrp="1"/>
          </p:cNvSpPr>
          <p:nvPr>
            <p:ph idx="1"/>
          </p:nvPr>
        </p:nvSpPr>
        <p:spPr/>
        <p:txBody>
          <a:bodyPr/>
          <a:lstStyle/>
          <a:p>
            <a:r>
              <a:rPr lang="en-US" dirty="0" smtClean="0"/>
              <a:t>Money Demand</a:t>
            </a:r>
          </a:p>
          <a:p>
            <a:pPr lvl="1"/>
            <a:r>
              <a:rPr lang="en-US" dirty="0" smtClean="0"/>
              <a:t>Transaction Demand for Money</a:t>
            </a:r>
          </a:p>
          <a:p>
            <a:pPr lvl="1"/>
            <a:r>
              <a:rPr lang="en-US" dirty="0" smtClean="0"/>
              <a:t>Speculative Demand for Money</a:t>
            </a:r>
          </a:p>
          <a:p>
            <a:r>
              <a:rPr lang="en-US" dirty="0" smtClean="0"/>
              <a:t>Money demand curve</a:t>
            </a:r>
          </a:p>
          <a:p>
            <a:r>
              <a:rPr lang="en-US" dirty="0" smtClean="0"/>
              <a:t>The Equilibrium </a:t>
            </a:r>
            <a:r>
              <a:rPr lang="en-US" dirty="0"/>
              <a:t>I</a:t>
            </a:r>
            <a:r>
              <a:rPr lang="en-US" dirty="0" smtClean="0"/>
              <a:t>nterest </a:t>
            </a:r>
            <a:r>
              <a:rPr lang="en-US" dirty="0"/>
              <a:t>R</a:t>
            </a:r>
            <a:r>
              <a:rPr lang="en-US" dirty="0" smtClean="0"/>
              <a:t>ate</a:t>
            </a:r>
          </a:p>
          <a:p>
            <a:pPr lvl="1"/>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Demand</a:t>
            </a:r>
            <a:endParaRPr lang="th-TH" dirty="0"/>
          </a:p>
        </p:txBody>
      </p:sp>
      <p:sp>
        <p:nvSpPr>
          <p:cNvPr id="3" name="Content Placeholder 2"/>
          <p:cNvSpPr>
            <a:spLocks noGrp="1"/>
          </p:cNvSpPr>
          <p:nvPr>
            <p:ph idx="1"/>
          </p:nvPr>
        </p:nvSpPr>
        <p:spPr>
          <a:xfrm>
            <a:off x="457200" y="1357298"/>
            <a:ext cx="8229600" cy="4768865"/>
          </a:xfrm>
        </p:spPr>
        <p:txBody>
          <a:bodyPr>
            <a:normAutofit/>
          </a:bodyPr>
          <a:lstStyle/>
          <a:p>
            <a:r>
              <a:rPr lang="en-US" dirty="0" smtClean="0"/>
              <a:t>When economists talk about money demand, we don’t talk about how much cash, income, or wealth you would like to have. </a:t>
            </a:r>
          </a:p>
          <a:p>
            <a:r>
              <a:rPr lang="en-US" dirty="0" smtClean="0"/>
              <a:t>We are concerned with how much of your financial assets you want to hold in the </a:t>
            </a:r>
            <a:r>
              <a:rPr lang="en-US" i="1" dirty="0" smtClean="0"/>
              <a:t>“form of money”</a:t>
            </a:r>
          </a:p>
          <a:p>
            <a:pPr lvl="1"/>
            <a:r>
              <a:rPr lang="en-US" dirty="0" smtClean="0"/>
              <a:t>For example, how much you want to hold as M1</a:t>
            </a:r>
          </a:p>
          <a:p>
            <a:pPr lvl="1"/>
            <a:r>
              <a:rPr lang="en-US" dirty="0" smtClean="0"/>
              <a:t>The alternative to holding money is to hold securities such as “bonds”</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Money Demand</a:t>
            </a:r>
            <a:endParaRPr lang="th-TH" dirty="0"/>
          </a:p>
        </p:txBody>
      </p:sp>
      <p:sp>
        <p:nvSpPr>
          <p:cNvPr id="3" name="Content Placeholder 2"/>
          <p:cNvSpPr>
            <a:spLocks noGrp="1"/>
          </p:cNvSpPr>
          <p:nvPr>
            <p:ph idx="1"/>
          </p:nvPr>
        </p:nvSpPr>
        <p:spPr>
          <a:xfrm>
            <a:off x="457200" y="1357298"/>
            <a:ext cx="8229600" cy="4768865"/>
          </a:xfrm>
        </p:spPr>
        <p:txBody>
          <a:bodyPr>
            <a:normAutofit/>
          </a:bodyPr>
          <a:lstStyle/>
          <a:p>
            <a:r>
              <a:rPr lang="en-US" dirty="0" smtClean="0"/>
              <a:t>Different types of demand for money</a:t>
            </a:r>
          </a:p>
          <a:p>
            <a:pPr lvl="1"/>
            <a:r>
              <a:rPr lang="en-US" b="1" dirty="0" smtClean="0"/>
              <a:t>Transaction demand</a:t>
            </a:r>
            <a:r>
              <a:rPr lang="en-US" b="1" dirty="0" smtClean="0"/>
              <a:t>:</a:t>
            </a:r>
          </a:p>
          <a:p>
            <a:pPr lvl="1"/>
            <a:endParaRPr lang="en-US" b="1" dirty="0" smtClean="0"/>
          </a:p>
          <a:p>
            <a:pPr lvl="1">
              <a:buNone/>
            </a:pPr>
            <a:endParaRPr lang="en-US" dirty="0" smtClean="0"/>
          </a:p>
          <a:p>
            <a:pPr lvl="1"/>
            <a:r>
              <a:rPr lang="en-US" b="1" dirty="0" smtClean="0"/>
              <a:t>Speculative demand: </a:t>
            </a:r>
            <a:endParaRPr lang="en-US" dirty="0" smtClean="0"/>
          </a:p>
          <a:p>
            <a:pPr lvl="1"/>
            <a:endParaRPr lang="en-US" dirty="0" smtClean="0"/>
          </a:p>
          <a:p>
            <a:pPr lvl="1">
              <a:buNone/>
            </a:pPr>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Transaction Demand for Money</a:t>
            </a:r>
            <a:endParaRPr lang="th-TH" dirty="0"/>
          </a:p>
        </p:txBody>
      </p:sp>
      <p:sp>
        <p:nvSpPr>
          <p:cNvPr id="3" name="Content Placeholder 2"/>
          <p:cNvSpPr>
            <a:spLocks noGrp="1"/>
          </p:cNvSpPr>
          <p:nvPr>
            <p:ph idx="1"/>
          </p:nvPr>
        </p:nvSpPr>
        <p:spPr>
          <a:xfrm>
            <a:off x="457200" y="1357298"/>
            <a:ext cx="8229600" cy="5114948"/>
          </a:xfrm>
        </p:spPr>
        <p:txBody>
          <a:bodyPr/>
          <a:lstStyle/>
          <a:p>
            <a:r>
              <a:rPr lang="en-US" dirty="0" smtClean="0"/>
              <a:t>Let’s have the following simplifying assumptions</a:t>
            </a:r>
          </a:p>
          <a:p>
            <a:pPr lvl="1"/>
            <a:r>
              <a:rPr lang="en-US" dirty="0" smtClean="0"/>
              <a:t>There are 2 kinds of assets for household to hold: bonds and money</a:t>
            </a:r>
          </a:p>
          <a:p>
            <a:pPr lvl="2"/>
            <a:r>
              <a:rPr lang="en-US" sz="2800" dirty="0" smtClean="0"/>
              <a:t>Bonds yield interests, money don’t yield interests</a:t>
            </a:r>
          </a:p>
          <a:p>
            <a:pPr lvl="1"/>
            <a:r>
              <a:rPr lang="en-US" dirty="0" smtClean="0"/>
              <a:t>For a typical household, income is earned once a month, spending is made at a constant rate everyday.</a:t>
            </a:r>
          </a:p>
          <a:p>
            <a:pPr lvl="1"/>
            <a:r>
              <a:rPr lang="en-US" dirty="0" smtClean="0"/>
              <a:t>All income is being spent in one month. </a:t>
            </a:r>
          </a:p>
          <a:p>
            <a:pPr lvl="2">
              <a:buNone/>
            </a:pPr>
            <a:endParaRPr lang="en-US" sz="2800" dirty="0" smtClean="0"/>
          </a:p>
          <a:p>
            <a:pPr lvl="3">
              <a:buNone/>
            </a:pPr>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Transaction Demand for Money</a:t>
            </a:r>
            <a:endParaRPr lang="th-TH" dirty="0"/>
          </a:p>
        </p:txBody>
      </p:sp>
      <p:sp>
        <p:nvSpPr>
          <p:cNvPr id="3" name="Content Placeholder 2"/>
          <p:cNvSpPr>
            <a:spLocks noGrp="1"/>
          </p:cNvSpPr>
          <p:nvPr>
            <p:ph idx="1"/>
          </p:nvPr>
        </p:nvSpPr>
        <p:spPr/>
        <p:txBody>
          <a:bodyPr/>
          <a:lstStyle/>
          <a:p>
            <a:pPr marL="342900" lvl="1" indent="-342900">
              <a:buFont typeface="Arial" pitchFamily="34" charset="0"/>
              <a:buChar char="•"/>
            </a:pPr>
            <a:r>
              <a:rPr lang="en-US" dirty="0" smtClean="0"/>
              <a:t>Assume that you earn 9000 baht per month.</a:t>
            </a:r>
            <a:r>
              <a:rPr lang="en-US" dirty="0"/>
              <a:t> </a:t>
            </a:r>
            <a:r>
              <a:rPr lang="en-US" dirty="0" smtClean="0"/>
              <a:t>The pattern of income and spending with all the income held in the form of money will be: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Transaction Demand for Money</a:t>
            </a:r>
            <a:endParaRPr lang="th-TH" dirty="0"/>
          </a:p>
        </p:txBody>
      </p:sp>
      <p:sp>
        <p:nvSpPr>
          <p:cNvPr id="3" name="Content Placeholder 2"/>
          <p:cNvSpPr>
            <a:spLocks noGrp="1"/>
          </p:cNvSpPr>
          <p:nvPr>
            <p:ph idx="1"/>
          </p:nvPr>
        </p:nvSpPr>
        <p:spPr>
          <a:xfrm>
            <a:off x="457200" y="1428736"/>
            <a:ext cx="8229600" cy="4697427"/>
          </a:xfrm>
        </p:spPr>
        <p:txBody>
          <a:bodyPr>
            <a:normAutofit/>
          </a:bodyPr>
          <a:lstStyle/>
          <a:p>
            <a:r>
              <a:rPr lang="en-US" dirty="0" smtClean="0"/>
              <a:t>However, if one holds all his/her income as money, he/she forgone the opportunity to earn “interests” from putting a proportion of income in the form of bonds. </a:t>
            </a:r>
          </a:p>
          <a:p>
            <a:r>
              <a:rPr lang="en-US" dirty="0" smtClean="0"/>
              <a:t>In this sense, one may try to put some of his/her income as bonds to earn interests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Transaction Demand for Money</a:t>
            </a:r>
            <a:endParaRPr lang="th-TH" dirty="0"/>
          </a:p>
        </p:txBody>
      </p:sp>
      <p:sp>
        <p:nvSpPr>
          <p:cNvPr id="3" name="Content Placeholder 2"/>
          <p:cNvSpPr>
            <a:spLocks noGrp="1"/>
          </p:cNvSpPr>
          <p:nvPr>
            <p:ph idx="1"/>
          </p:nvPr>
        </p:nvSpPr>
        <p:spPr/>
        <p:txBody>
          <a:bodyPr/>
          <a:lstStyle/>
          <a:p>
            <a:r>
              <a:rPr lang="en-US" sz="2800" dirty="0" smtClean="0"/>
              <a:t>Assume that you earn 9000 baht per month, and want to hold half of that (4500) in the form of bonds. The pattern of income and spending with all the income held in the form of money will be:</a:t>
            </a:r>
            <a:endParaRPr lang="th-TH" sz="2800" dirty="0" smtClean="0"/>
          </a:p>
          <a:p>
            <a:pPr>
              <a:buNone/>
            </a:pPr>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Transaction Demand for Money</a:t>
            </a:r>
            <a:endParaRPr lang="th-TH" dirty="0"/>
          </a:p>
        </p:txBody>
      </p:sp>
      <p:sp>
        <p:nvSpPr>
          <p:cNvPr id="3" name="Content Placeholder 2"/>
          <p:cNvSpPr>
            <a:spLocks noGrp="1"/>
          </p:cNvSpPr>
          <p:nvPr>
            <p:ph idx="1"/>
          </p:nvPr>
        </p:nvSpPr>
        <p:spPr>
          <a:xfrm>
            <a:off x="500034" y="1500174"/>
            <a:ext cx="8229600" cy="4500594"/>
          </a:xfrm>
        </p:spPr>
        <p:txBody>
          <a:bodyPr>
            <a:normAutofit/>
          </a:bodyPr>
          <a:lstStyle/>
          <a:p>
            <a:r>
              <a:rPr lang="en-US" sz="2800" dirty="0" smtClean="0"/>
              <a:t>Yet, putting a part of income in the form of bonds create costs, as he/she will always need </a:t>
            </a:r>
            <a:r>
              <a:rPr lang="en-US" sz="2800" dirty="0" smtClean="0"/>
              <a:t>to turn bonds int</a:t>
            </a:r>
            <a:r>
              <a:rPr lang="en-US" sz="2800" dirty="0" smtClean="0"/>
              <a:t>o money</a:t>
            </a:r>
            <a:r>
              <a:rPr lang="en-US" sz="2800" dirty="0" smtClean="0"/>
              <a:t> </a:t>
            </a:r>
            <a:r>
              <a:rPr lang="en-US" sz="2800" dirty="0" smtClean="0"/>
              <a:t>before being able to engage in </a:t>
            </a:r>
            <a:r>
              <a:rPr lang="en-US" sz="2800" dirty="0" smtClean="0"/>
              <a:t>transactions. </a:t>
            </a:r>
            <a:endParaRPr lang="en-US" sz="2800" dirty="0" smtClean="0"/>
          </a:p>
          <a:p>
            <a:r>
              <a:rPr lang="en-US" sz="2800" dirty="0" smtClean="0"/>
              <a:t>So, the optimum amount of the demand to hold money for transaction depends on the comparison between (1) </a:t>
            </a:r>
            <a:r>
              <a:rPr lang="en-US" sz="2800" dirty="0" smtClean="0"/>
              <a:t>______________________________  and </a:t>
            </a:r>
            <a:r>
              <a:rPr lang="en-US" sz="2800" dirty="0" smtClean="0"/>
              <a:t>(2</a:t>
            </a:r>
            <a:r>
              <a:rPr lang="en-US" sz="2800" dirty="0" smtClean="0"/>
              <a:t>) </a:t>
            </a:r>
            <a:r>
              <a:rPr lang="en-US" sz="2800" dirty="0" smtClean="0"/>
              <a:t>_________________________________</a:t>
            </a:r>
            <a:r>
              <a:rPr lang="en-US" sz="2800" dirty="0" smtClean="0"/>
              <a:t>. </a:t>
            </a:r>
            <a:endParaRPr lang="en-US" sz="2800" dirty="0" smtClean="0"/>
          </a:p>
          <a:p>
            <a:pPr lvl="1">
              <a:buNone/>
            </a:pPr>
            <a:endParaRPr lang="en-US" sz="2400"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Transaction Demand for Money</a:t>
            </a:r>
            <a:endParaRPr lang="th-TH" dirty="0"/>
          </a:p>
        </p:txBody>
      </p:sp>
      <p:sp>
        <p:nvSpPr>
          <p:cNvPr id="3" name="Content Placeholder 2"/>
          <p:cNvSpPr>
            <a:spLocks noGrp="1"/>
          </p:cNvSpPr>
          <p:nvPr>
            <p:ph idx="1"/>
          </p:nvPr>
        </p:nvSpPr>
        <p:spPr>
          <a:xfrm>
            <a:off x="457200" y="1500174"/>
            <a:ext cx="8229600" cy="4714908"/>
          </a:xfrm>
        </p:spPr>
        <p:txBody>
          <a:bodyPr>
            <a:normAutofit lnSpcReduction="10000"/>
          </a:bodyPr>
          <a:lstStyle/>
          <a:p>
            <a:r>
              <a:rPr lang="en-US" dirty="0" smtClean="0"/>
              <a:t>Another way of explaining the transaction demand for money.</a:t>
            </a:r>
          </a:p>
          <a:p>
            <a:pPr lvl="1"/>
            <a:endParaRPr lang="en-US" sz="3200" dirty="0" smtClean="0"/>
          </a:p>
          <a:p>
            <a:pPr lvl="1"/>
            <a:endParaRPr lang="en-US" sz="3200" dirty="0" smtClean="0"/>
          </a:p>
          <a:p>
            <a:pPr lvl="1"/>
            <a:endParaRPr lang="en-US" sz="3200" dirty="0" smtClean="0"/>
          </a:p>
          <a:p>
            <a:pPr lvl="1"/>
            <a:endParaRPr lang="en-US" sz="3200" dirty="0" smtClean="0"/>
          </a:p>
          <a:p>
            <a:pPr lvl="1"/>
            <a:r>
              <a:rPr lang="en-US" sz="3200" dirty="0" smtClean="0"/>
              <a:t>If </a:t>
            </a:r>
            <a:r>
              <a:rPr lang="en-US" sz="3200" dirty="0" smtClean="0"/>
              <a:t>the interest rate falls, the opposite will happen, transaction demand for money rises.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Speculative Demand for Money</a:t>
            </a:r>
            <a:endParaRPr lang="th-TH" dirty="0"/>
          </a:p>
        </p:txBody>
      </p:sp>
      <p:sp>
        <p:nvSpPr>
          <p:cNvPr id="3" name="Content Placeholder 2"/>
          <p:cNvSpPr>
            <a:spLocks noGrp="1"/>
          </p:cNvSpPr>
          <p:nvPr>
            <p:ph idx="1"/>
          </p:nvPr>
        </p:nvSpPr>
        <p:spPr/>
        <p:txBody>
          <a:bodyPr/>
          <a:lstStyle/>
          <a:p>
            <a:r>
              <a:rPr lang="en-US" dirty="0" smtClean="0"/>
              <a:t>Speculative demand relates to the motive of household to hold bonds to gain returns. </a:t>
            </a:r>
          </a:p>
          <a:p>
            <a:r>
              <a:rPr lang="en-US" dirty="0" smtClean="0"/>
              <a:t>In order to understand this type of demand, you will need to first understand the relationship between “bond prices” and “interest rate”</a:t>
            </a:r>
            <a:endParaRPr lang="th-TH"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Speculative Demand for Money</a:t>
            </a:r>
            <a:endParaRPr lang="th-TH" dirty="0"/>
          </a:p>
        </p:txBody>
      </p:sp>
      <p:sp>
        <p:nvSpPr>
          <p:cNvPr id="3" name="Content Placeholder 2"/>
          <p:cNvSpPr>
            <a:spLocks noGrp="1"/>
          </p:cNvSpPr>
          <p:nvPr>
            <p:ph idx="1"/>
          </p:nvPr>
        </p:nvSpPr>
        <p:spPr>
          <a:xfrm>
            <a:off x="357158" y="1357298"/>
            <a:ext cx="8501122" cy="5143535"/>
          </a:xfrm>
        </p:spPr>
        <p:txBody>
          <a:bodyPr>
            <a:normAutofit lnSpcReduction="10000"/>
          </a:bodyPr>
          <a:lstStyle/>
          <a:p>
            <a:r>
              <a:rPr lang="en-US" dirty="0" smtClean="0"/>
              <a:t>The relationship between “bond prices” and “interest rate”</a:t>
            </a:r>
            <a:r>
              <a:rPr lang="en-US" dirty="0"/>
              <a:t>	</a:t>
            </a:r>
            <a:endParaRPr lang="en-US" dirty="0" smtClean="0"/>
          </a:p>
          <a:p>
            <a:pPr lvl="1"/>
            <a:r>
              <a:rPr lang="en-US" dirty="0" smtClean="0"/>
              <a:t>If the interest rate rises, the price of a bond that were sold before the rise (with a lower interest rate) will </a:t>
            </a:r>
            <a:endParaRPr lang="en-US" dirty="0" smtClean="0"/>
          </a:p>
          <a:p>
            <a:pPr lvl="1">
              <a:buNone/>
            </a:pPr>
            <a:r>
              <a:rPr lang="en-US" dirty="0" smtClean="0"/>
              <a:t> </a:t>
            </a:r>
          </a:p>
          <a:p>
            <a:pPr lvl="1">
              <a:buNone/>
            </a:pPr>
            <a:endParaRPr lang="en-US" dirty="0" smtClean="0"/>
          </a:p>
          <a:p>
            <a:pPr lvl="2"/>
            <a:r>
              <a:rPr lang="en-US" dirty="0" smtClean="0"/>
              <a:t>Imagine you having bought a 1000 baht bond earning 10% interest rate annually. When the interest rate rises to 20%, the new 1000 baht bond will earn more than the bond you bought. You will only be able to sell your bond at lower price than 1000 baht.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Speculative Demand for Money</a:t>
            </a:r>
            <a:endParaRPr lang="th-TH" dirty="0"/>
          </a:p>
        </p:txBody>
      </p:sp>
      <p:sp>
        <p:nvSpPr>
          <p:cNvPr id="3" name="Content Placeholder 2"/>
          <p:cNvSpPr>
            <a:spLocks noGrp="1"/>
          </p:cNvSpPr>
          <p:nvPr>
            <p:ph idx="1"/>
          </p:nvPr>
        </p:nvSpPr>
        <p:spPr>
          <a:xfrm>
            <a:off x="457200" y="1600200"/>
            <a:ext cx="8229600" cy="4829196"/>
          </a:xfrm>
        </p:spPr>
        <p:txBody>
          <a:bodyPr>
            <a:normAutofit/>
          </a:bodyPr>
          <a:lstStyle/>
          <a:p>
            <a:r>
              <a:rPr lang="en-US" dirty="0" smtClean="0"/>
              <a:t>Thus, if you expect the interest rate to fall, you will expect the price of the bonds you bought to rise.</a:t>
            </a:r>
            <a:r>
              <a:rPr lang="en-US" dirty="0"/>
              <a:t> </a:t>
            </a:r>
          </a:p>
          <a:p>
            <a:r>
              <a:rPr lang="en-US" dirty="0" smtClean="0"/>
              <a:t>Therefore, if </a:t>
            </a:r>
            <a:r>
              <a:rPr lang="en-US" dirty="0" smtClean="0"/>
              <a:t>you want to speculate on rises in bond </a:t>
            </a:r>
            <a:r>
              <a:rPr lang="en-US" dirty="0" smtClean="0"/>
              <a:t>prices, you will </a:t>
            </a:r>
          </a:p>
          <a:p>
            <a:pPr>
              <a:buNone/>
            </a:pPr>
            <a:r>
              <a:rPr lang="en-US" dirty="0" smtClean="0"/>
              <a:t> </a:t>
            </a:r>
            <a:endParaRPr lang="en-US" dirty="0" smtClean="0"/>
          </a:p>
          <a:p>
            <a:pPr lvl="1"/>
            <a:r>
              <a:rPr lang="en-US" dirty="0" smtClean="0"/>
              <a:t>This is simply because you expect that the rate will eventually falls, allowing you to gain on the increase in bond prices.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Total Demand for Money</a:t>
            </a:r>
            <a:endParaRPr lang="th-TH" dirty="0"/>
          </a:p>
        </p:txBody>
      </p:sp>
      <p:sp>
        <p:nvSpPr>
          <p:cNvPr id="3" name="Content Placeholder 2"/>
          <p:cNvSpPr>
            <a:spLocks noGrp="1"/>
          </p:cNvSpPr>
          <p:nvPr>
            <p:ph idx="1"/>
          </p:nvPr>
        </p:nvSpPr>
        <p:spPr/>
        <p:txBody>
          <a:bodyPr/>
          <a:lstStyle/>
          <a:p>
            <a:r>
              <a:rPr lang="en-US" dirty="0" smtClean="0"/>
              <a:t>Firms also face a similar situation with household in relations to their decision to hold money or bonds. Therefore, their demand for money is also similar to households. </a:t>
            </a:r>
          </a:p>
          <a:p>
            <a:r>
              <a:rPr lang="en-US" dirty="0" smtClean="0"/>
              <a:t>The total demand for money combines both transaction and speculative demand for money, both for households and firms. </a:t>
            </a:r>
          </a:p>
          <a:p>
            <a:endParaRPr lang="en-US" dirty="0" smtClean="0"/>
          </a:p>
          <a:p>
            <a:endParaRPr lang="th-TH"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Total Demand for Money</a:t>
            </a:r>
            <a:endParaRPr lang="th-TH" dirty="0"/>
          </a:p>
        </p:txBody>
      </p:sp>
      <p:sp>
        <p:nvSpPr>
          <p:cNvPr id="3" name="Content Placeholder 2"/>
          <p:cNvSpPr>
            <a:spLocks noGrp="1"/>
          </p:cNvSpPr>
          <p:nvPr>
            <p:ph idx="1"/>
          </p:nvPr>
        </p:nvSpPr>
        <p:spPr/>
        <p:txBody>
          <a:bodyPr/>
          <a:lstStyle/>
          <a:p>
            <a:r>
              <a:rPr lang="en-US" dirty="0" smtClean="0"/>
              <a:t>Demand Curve for Money</a:t>
            </a:r>
            <a:endParaRPr lang="th-TH"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Demand for Money</a:t>
            </a:r>
            <a:endParaRPr lang="th-TH" dirty="0"/>
          </a:p>
        </p:txBody>
      </p:sp>
      <p:sp>
        <p:nvSpPr>
          <p:cNvPr id="3" name="Content Placeholder 2"/>
          <p:cNvSpPr>
            <a:spLocks noGrp="1"/>
          </p:cNvSpPr>
          <p:nvPr>
            <p:ph idx="1"/>
          </p:nvPr>
        </p:nvSpPr>
        <p:spPr>
          <a:xfrm>
            <a:off x="457200" y="1500174"/>
            <a:ext cx="8229600" cy="4625989"/>
          </a:xfrm>
        </p:spPr>
        <p:txBody>
          <a:bodyPr>
            <a:normAutofit lnSpcReduction="10000"/>
          </a:bodyPr>
          <a:lstStyle/>
          <a:p>
            <a:r>
              <a:rPr lang="en-US" dirty="0" smtClean="0"/>
              <a:t>The effect of nominal </a:t>
            </a:r>
            <a:r>
              <a:rPr lang="en-US" dirty="0"/>
              <a:t>i</a:t>
            </a:r>
            <a:r>
              <a:rPr lang="en-US" dirty="0" smtClean="0"/>
              <a:t>ncome on the demand for money.	</a:t>
            </a:r>
          </a:p>
          <a:p>
            <a:pPr lvl="1"/>
            <a:r>
              <a:rPr lang="en-US" dirty="0" smtClean="0"/>
              <a:t>When we previously discuss the goods market, we talked about Y in “real” terms. </a:t>
            </a:r>
          </a:p>
          <a:p>
            <a:pPr lvl="1"/>
            <a:r>
              <a:rPr lang="en-US" dirty="0" smtClean="0"/>
              <a:t>But in discussing money demand, our major variable is “income”, which is only discussed in nominal terms. </a:t>
            </a:r>
          </a:p>
          <a:p>
            <a:pPr lvl="2"/>
            <a:r>
              <a:rPr lang="en-US" dirty="0" smtClean="0"/>
              <a:t>Income = nominal output = P</a:t>
            </a:r>
            <a:r>
              <a:rPr lang="en-US" sz="1800" dirty="0" smtClean="0"/>
              <a:t> x </a:t>
            </a:r>
            <a:r>
              <a:rPr lang="en-US" dirty="0" smtClean="0"/>
              <a:t>Y</a:t>
            </a:r>
          </a:p>
          <a:p>
            <a:pPr lvl="1"/>
            <a:r>
              <a:rPr lang="en-US" dirty="0" smtClean="0"/>
              <a:t>What happens to the demand for money curve when income (P</a:t>
            </a:r>
            <a:r>
              <a:rPr lang="en-US" sz="2000" dirty="0" smtClean="0"/>
              <a:t> x </a:t>
            </a:r>
            <a:r>
              <a:rPr lang="en-US" dirty="0" smtClean="0"/>
              <a:t>Y) increases?</a:t>
            </a:r>
          </a:p>
          <a:p>
            <a:pPr lvl="1"/>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Equilibrium Interest Rate</a:t>
            </a:r>
            <a:endParaRPr lang="th-TH" dirty="0"/>
          </a:p>
        </p:txBody>
      </p:sp>
      <p:sp>
        <p:nvSpPr>
          <p:cNvPr id="3" name="Content Placeholder 2"/>
          <p:cNvSpPr>
            <a:spLocks noGrp="1"/>
          </p:cNvSpPr>
          <p:nvPr>
            <p:ph idx="1"/>
          </p:nvPr>
        </p:nvSpPr>
        <p:spPr/>
        <p:txBody>
          <a:bodyPr/>
          <a:lstStyle/>
          <a:p>
            <a:r>
              <a:rPr lang="en-US" dirty="0" smtClean="0"/>
              <a:t>With money supply and money demand curve derived, we can depict what happens in the money market as follows;</a:t>
            </a:r>
            <a:endParaRPr lang="th-TH"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Equilibrium Interest Rate</a:t>
            </a:r>
            <a:endParaRPr lang="th-TH" dirty="0"/>
          </a:p>
        </p:txBody>
      </p:sp>
      <p:sp>
        <p:nvSpPr>
          <p:cNvPr id="3" name="Content Placeholder 2"/>
          <p:cNvSpPr>
            <a:spLocks noGrp="1"/>
          </p:cNvSpPr>
          <p:nvPr>
            <p:ph idx="1"/>
          </p:nvPr>
        </p:nvSpPr>
        <p:spPr/>
        <p:txBody>
          <a:bodyPr/>
          <a:lstStyle/>
          <a:p>
            <a:r>
              <a:rPr lang="en-US" dirty="0" smtClean="0"/>
              <a:t>What happens when the money market is not at the equilibrium interest rate. </a:t>
            </a:r>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Equilibrium Interest Rate</a:t>
            </a:r>
            <a:endParaRPr lang="th-TH" dirty="0"/>
          </a:p>
        </p:txBody>
      </p:sp>
      <p:sp>
        <p:nvSpPr>
          <p:cNvPr id="3" name="Content Placeholder 2"/>
          <p:cNvSpPr>
            <a:spLocks noGrp="1"/>
          </p:cNvSpPr>
          <p:nvPr>
            <p:ph idx="1"/>
          </p:nvPr>
        </p:nvSpPr>
        <p:spPr/>
        <p:txBody>
          <a:bodyPr/>
          <a:lstStyle/>
          <a:p>
            <a:r>
              <a:rPr lang="en-US" dirty="0" smtClean="0"/>
              <a:t>What happens with the change in money supply?</a:t>
            </a:r>
            <a:endParaRPr lang="th-TH"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Equilibrium Interest Rate</a:t>
            </a:r>
            <a:endParaRPr lang="th-TH" dirty="0"/>
          </a:p>
        </p:txBody>
      </p:sp>
      <p:sp>
        <p:nvSpPr>
          <p:cNvPr id="3" name="Content Placeholder 2"/>
          <p:cNvSpPr>
            <a:spLocks noGrp="1"/>
          </p:cNvSpPr>
          <p:nvPr>
            <p:ph idx="1"/>
          </p:nvPr>
        </p:nvSpPr>
        <p:spPr/>
        <p:txBody>
          <a:bodyPr/>
          <a:lstStyle/>
          <a:p>
            <a:r>
              <a:rPr lang="en-US" dirty="0" smtClean="0"/>
              <a:t>What happens with the change in money demand, for example, through a change in income (P x Y)?</a:t>
            </a:r>
            <a:endParaRPr lang="th-TH"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Linking the money market to the goods market</a:t>
            </a:r>
            <a:endParaRPr lang="th-TH" dirty="0"/>
          </a:p>
        </p:txBody>
      </p:sp>
      <p:sp>
        <p:nvSpPr>
          <p:cNvPr id="3" name="Content Placeholder 2"/>
          <p:cNvSpPr>
            <a:spLocks noGrp="1"/>
          </p:cNvSpPr>
          <p:nvPr>
            <p:ph idx="1"/>
          </p:nvPr>
        </p:nvSpPr>
        <p:spPr/>
        <p:txBody>
          <a:bodyPr>
            <a:normAutofit fontScale="92500" lnSpcReduction="10000"/>
          </a:bodyPr>
          <a:lstStyle/>
          <a:p>
            <a:r>
              <a:rPr lang="en-US" dirty="0" smtClean="0"/>
              <a:t>Remember the relationship between investment and interest rates.</a:t>
            </a:r>
          </a:p>
          <a:p>
            <a:endParaRPr lang="en-US" dirty="0" smtClean="0"/>
          </a:p>
          <a:p>
            <a:endParaRPr lang="en-US" dirty="0" smtClean="0"/>
          </a:p>
          <a:p>
            <a:endParaRPr lang="en-US" dirty="0" smtClean="0"/>
          </a:p>
          <a:p>
            <a:endParaRPr lang="en-US" dirty="0" smtClean="0"/>
          </a:p>
          <a:p>
            <a:r>
              <a:rPr lang="en-US" dirty="0" smtClean="0"/>
              <a:t>It is this relationship that provides a channel for the money market to affect changes in the goods market. </a:t>
            </a:r>
            <a:endParaRPr lang="th-TH"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Linking the money market to the goods market</a:t>
            </a:r>
            <a:endParaRPr lang="th-TH" dirty="0"/>
          </a:p>
        </p:txBody>
      </p:sp>
      <p:sp>
        <p:nvSpPr>
          <p:cNvPr id="3" name="Content Placeholder 2"/>
          <p:cNvSpPr>
            <a:spLocks noGrp="1"/>
          </p:cNvSpPr>
          <p:nvPr>
            <p:ph idx="1"/>
          </p:nvPr>
        </p:nvSpPr>
        <p:spPr/>
        <p:txBody>
          <a:bodyPr>
            <a:normAutofit/>
          </a:bodyPr>
          <a:lstStyle/>
          <a:p>
            <a:r>
              <a:rPr lang="en-US" dirty="0" smtClean="0"/>
              <a:t>From the money market to the goods market</a:t>
            </a:r>
            <a:endParaRPr lang="th-TH"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Linking the money market to the goods market</a:t>
            </a:r>
            <a:endParaRPr lang="th-TH" dirty="0"/>
          </a:p>
        </p:txBody>
      </p:sp>
      <p:sp>
        <p:nvSpPr>
          <p:cNvPr id="3" name="Content Placeholder 2"/>
          <p:cNvSpPr>
            <a:spLocks noGrp="1"/>
          </p:cNvSpPr>
          <p:nvPr>
            <p:ph idx="1"/>
          </p:nvPr>
        </p:nvSpPr>
        <p:spPr/>
        <p:txBody>
          <a:bodyPr>
            <a:normAutofit fontScale="92500"/>
          </a:bodyPr>
          <a:lstStyle/>
          <a:p>
            <a:r>
              <a:rPr lang="en-US" dirty="0" smtClean="0"/>
              <a:t>When the central bank moves to contract the money supply and raise the interest rates, in order to restrain the economy, we call their policy </a:t>
            </a:r>
            <a:r>
              <a:rPr lang="en-US" dirty="0" smtClean="0"/>
              <a:t>“</a:t>
            </a:r>
            <a:r>
              <a:rPr lang="en-US" dirty="0" err="1" smtClean="0"/>
              <a:t>contractionary</a:t>
            </a:r>
            <a:r>
              <a:rPr lang="en-US" dirty="0" smtClean="0"/>
              <a:t> (tight) </a:t>
            </a:r>
            <a:r>
              <a:rPr lang="en-US" dirty="0" smtClean="0"/>
              <a:t>monetary policy”.</a:t>
            </a:r>
          </a:p>
          <a:p>
            <a:r>
              <a:rPr lang="en-US" dirty="0" smtClean="0"/>
              <a:t>When the opposite happens, with the central bank controlling the money supply to lower interest rates and stimulate the economy, their policy is </a:t>
            </a:r>
            <a:r>
              <a:rPr lang="en-US" dirty="0" smtClean="0"/>
              <a:t>called “</a:t>
            </a:r>
            <a:r>
              <a:rPr lang="en-US" dirty="0" smtClean="0"/>
              <a:t>expansionary (</a:t>
            </a:r>
            <a:r>
              <a:rPr lang="en-US" dirty="0" smtClean="0"/>
              <a:t>easy) </a:t>
            </a:r>
            <a:r>
              <a:rPr lang="en-US" dirty="0" smtClean="0"/>
              <a:t>monetary policy”. </a:t>
            </a:r>
            <a:endParaRPr lang="th-TH"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270</TotalTime>
  <Words>836</Words>
  <Application>Microsoft Office PowerPoint</Application>
  <PresentationFormat>On-screen Show (4:3)</PresentationFormat>
  <Paragraphs>90</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Money and Monetary Policy (2): Money Demand</vt:lpstr>
      <vt:lpstr>Topics</vt:lpstr>
      <vt:lpstr>Money Demand</vt:lpstr>
      <vt:lpstr>Money Demand</vt:lpstr>
      <vt:lpstr>Transaction Demand for Money</vt:lpstr>
      <vt:lpstr>Transaction Demand for Money</vt:lpstr>
      <vt:lpstr>Transaction Demand for Money</vt:lpstr>
      <vt:lpstr>Transaction Demand for Money</vt:lpstr>
      <vt:lpstr>Transaction Demand for Money</vt:lpstr>
      <vt:lpstr>Transaction Demand for Money</vt:lpstr>
      <vt:lpstr>Speculative Demand for Money</vt:lpstr>
      <vt:lpstr>Speculative Demand for Money</vt:lpstr>
      <vt:lpstr>Speculative Demand for Money</vt:lpstr>
      <vt:lpstr>Total Demand for Money</vt:lpstr>
      <vt:lpstr>Total Demand for Money</vt:lpstr>
      <vt:lpstr>Demand for Money</vt:lpstr>
      <vt:lpstr>The Equilibrium Interest Rate</vt:lpstr>
      <vt:lpstr>The Equilibrium Interest Rate</vt:lpstr>
      <vt:lpstr>The Equilibrium Interest Rate</vt:lpstr>
      <vt:lpstr>The Equilibrium Interest Rate</vt:lpstr>
      <vt:lpstr>Linking the money market to the goods market</vt:lpstr>
      <vt:lpstr>Linking the money market to the goods market</vt:lpstr>
      <vt:lpstr>Linking the money market to the goods market</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Money and Monetary Policy (2): Money Demand</dc:title>
  <dc:creator>Thorn</dc:creator>
  <cp:lastModifiedBy>Thorn</cp:lastModifiedBy>
  <cp:revision>36</cp:revision>
  <dcterms:created xsi:type="dcterms:W3CDTF">2014-01-23T16:47:35Z</dcterms:created>
  <dcterms:modified xsi:type="dcterms:W3CDTF">2014-03-12T09:52:33Z</dcterms:modified>
</cp:coreProperties>
</file>