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4"/>
  </p:notesMasterIdLst>
  <p:sldIdLst>
    <p:sldId id="256" r:id="rId2"/>
    <p:sldId id="257" r:id="rId3"/>
    <p:sldId id="271" r:id="rId4"/>
    <p:sldId id="270" r:id="rId5"/>
    <p:sldId id="269" r:id="rId6"/>
    <p:sldId id="262" r:id="rId7"/>
    <p:sldId id="260" r:id="rId8"/>
    <p:sldId id="259" r:id="rId9"/>
    <p:sldId id="261" r:id="rId10"/>
    <p:sldId id="268" r:id="rId11"/>
    <p:sldId id="263" r:id="rId12"/>
    <p:sldId id="264" r:id="rId13"/>
    <p:sldId id="265" r:id="rId14"/>
    <p:sldId id="266" r:id="rId15"/>
    <p:sldId id="273" r:id="rId16"/>
    <p:sldId id="258" r:id="rId17"/>
    <p:sldId id="267" r:id="rId18"/>
    <p:sldId id="274" r:id="rId19"/>
    <p:sldId id="278"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3" d="100"/>
          <a:sy n="73" d="100"/>
        </p:scale>
        <p:origin x="4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404F7D-6F55-4A94-801D-E872812759CD}" type="datetimeFigureOut">
              <a:rPr lang="en-ID" smtClean="0"/>
              <a:t>04/02/2021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796627-B946-410A-AD4D-E643D66BBF2E}" type="slidenum">
              <a:rPr lang="en-ID" smtClean="0"/>
              <a:t>‹#›</a:t>
            </a:fld>
            <a:endParaRPr lang="en-ID"/>
          </a:p>
        </p:txBody>
      </p:sp>
    </p:spTree>
    <p:extLst>
      <p:ext uri="{BB962C8B-B14F-4D97-AF65-F5344CB8AC3E}">
        <p14:creationId xmlns:p14="http://schemas.microsoft.com/office/powerpoint/2010/main" val="2506164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BDAA37A-713C-4FF9-B49D-F00C7E8026F1}" type="datetime1">
              <a:rPr lang="en-US" smtClean="0"/>
              <a:t>2/4/2021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54AD8F-78A7-48D7-8003-ED8774E6AE35}" type="datetime1">
              <a:rPr lang="en-US" smtClean="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27BC39-1013-458A-933A-FB57985A4E1B}" type="datetime1">
              <a:rPr lang="en-US" smtClean="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F97B73-2C84-4713-8B9A-204DA91C736B}" type="datetime1">
              <a:rPr lang="en-US" smtClean="0"/>
              <a:t>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235D55-6DE2-4C44-AE35-5897DD958A60}" type="datetime1">
              <a:rPr lang="en-US" smtClean="0"/>
              <a:t>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5C4171-8828-4428-9F9A-DB8428FE6520}" type="datetime1">
              <a:rPr lang="en-US" smtClean="0"/>
              <a:t>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207E6F-3573-4CE7-BC6A-98366773BF7C}" type="datetime1">
              <a:rPr lang="en-US" smtClean="0"/>
              <a:t>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B75E05-10CD-452C-A765-C08A75856168}" type="datetime1">
              <a:rPr lang="en-US" smtClean="0"/>
              <a:t>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868E486-7DBF-4FED-ADB3-462C71C13B25}" type="datetime1">
              <a:rPr lang="en-US" smtClean="0"/>
              <a:t>2/4/2021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07A9C8-4607-4C95-BFFE-FC2B38701E66}" type="datetime1">
              <a:rPr lang="en-US" smtClean="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700EBF-9384-47ED-88F8-44418E099E18}" type="datetime1">
              <a:rPr lang="en-US" smtClean="0"/>
              <a:t>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2F556CC-750C-4F69-8F45-37BAFABF5130}" type="datetime1">
              <a:rPr lang="en-US" smtClean="0"/>
              <a:t>2/4/2021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F706A-836A-461F-8402-996496BF5905}"/>
              </a:ext>
            </a:extLst>
          </p:cNvPr>
          <p:cNvSpPr>
            <a:spLocks noGrp="1"/>
          </p:cNvSpPr>
          <p:nvPr>
            <p:ph type="ctrTitle"/>
          </p:nvPr>
        </p:nvSpPr>
        <p:spPr/>
        <p:txBody>
          <a:bodyPr>
            <a:normAutofit/>
          </a:bodyPr>
          <a:lstStyle/>
          <a:p>
            <a:r>
              <a:rPr lang="en-US" sz="4000" dirty="0"/>
              <a:t>Agricultural transformation and rural development</a:t>
            </a:r>
            <a:endParaRPr lang="en-ID" sz="4000" dirty="0"/>
          </a:p>
        </p:txBody>
      </p:sp>
      <p:sp>
        <p:nvSpPr>
          <p:cNvPr id="3" name="Subtitle 2">
            <a:extLst>
              <a:ext uri="{FF2B5EF4-FFF2-40B4-BE49-F238E27FC236}">
                <a16:creationId xmlns:a16="http://schemas.microsoft.com/office/drawing/2014/main" id="{249C3C87-A5C6-4198-A65E-D4F9E77F2E73}"/>
              </a:ext>
            </a:extLst>
          </p:cNvPr>
          <p:cNvSpPr>
            <a:spLocks noGrp="1"/>
          </p:cNvSpPr>
          <p:nvPr>
            <p:ph type="subTitle" idx="1"/>
          </p:nvPr>
        </p:nvSpPr>
        <p:spPr/>
        <p:txBody>
          <a:bodyPr>
            <a:noAutofit/>
          </a:bodyPr>
          <a:lstStyle/>
          <a:p>
            <a:pPr>
              <a:lnSpc>
                <a:spcPct val="100000"/>
              </a:lnSpc>
            </a:pPr>
            <a:r>
              <a:rPr lang="en-US" dirty="0"/>
              <a:t>EE361/363 Economic Development of CLMV</a:t>
            </a:r>
          </a:p>
          <a:p>
            <a:pPr>
              <a:lnSpc>
                <a:spcPct val="100000"/>
              </a:lnSpc>
            </a:pPr>
            <a:r>
              <a:rPr lang="en-US" dirty="0"/>
              <a:t>Faculty of economics,</a:t>
            </a:r>
          </a:p>
          <a:p>
            <a:pPr>
              <a:lnSpc>
                <a:spcPct val="100000"/>
              </a:lnSpc>
            </a:pPr>
            <a:r>
              <a:rPr lang="en-US" dirty="0"/>
              <a:t>Thammasat university</a:t>
            </a:r>
          </a:p>
          <a:p>
            <a:pPr>
              <a:lnSpc>
                <a:spcPct val="100000"/>
              </a:lnSpc>
            </a:pPr>
            <a:endParaRPr lang="en-US" dirty="0"/>
          </a:p>
          <a:p>
            <a:pPr>
              <a:lnSpc>
                <a:spcPct val="100000"/>
              </a:lnSpc>
            </a:pPr>
            <a:r>
              <a:rPr lang="en-US" dirty="0"/>
              <a:t>5 February 2021</a:t>
            </a:r>
            <a:endParaRPr lang="en-ID" dirty="0"/>
          </a:p>
        </p:txBody>
      </p:sp>
      <p:sp>
        <p:nvSpPr>
          <p:cNvPr id="4" name="Slide Number Placeholder 3">
            <a:extLst>
              <a:ext uri="{FF2B5EF4-FFF2-40B4-BE49-F238E27FC236}">
                <a16:creationId xmlns:a16="http://schemas.microsoft.com/office/drawing/2014/main" id="{55CB18D9-DA4E-4528-A0AD-AF46ACA32762}"/>
              </a:ext>
            </a:extLst>
          </p:cNvPr>
          <p:cNvSpPr>
            <a:spLocks noGrp="1"/>
          </p:cNvSpPr>
          <p:nvPr>
            <p:ph type="sldNum" sz="quarter" idx="12"/>
          </p:nvPr>
        </p:nvSpPr>
        <p:spPr/>
        <p:txBody>
          <a:bodyPr/>
          <a:lstStyle/>
          <a:p>
            <a:fld id="{6D22F896-40B5-4ADD-8801-0D06FADFA095}" type="slidenum">
              <a:rPr lang="en-US" smtClean="0"/>
              <a:t>1</a:t>
            </a:fld>
            <a:endParaRPr lang="en-US" dirty="0"/>
          </a:p>
        </p:txBody>
      </p:sp>
    </p:spTree>
    <p:extLst>
      <p:ext uri="{BB962C8B-B14F-4D97-AF65-F5344CB8AC3E}">
        <p14:creationId xmlns:p14="http://schemas.microsoft.com/office/powerpoint/2010/main" val="3610493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03746-604A-4F89-8902-CAB19748088B}"/>
              </a:ext>
            </a:extLst>
          </p:cNvPr>
          <p:cNvSpPr>
            <a:spLocks noGrp="1"/>
          </p:cNvSpPr>
          <p:nvPr>
            <p:ph type="title"/>
          </p:nvPr>
        </p:nvSpPr>
        <p:spPr>
          <a:xfrm>
            <a:off x="1401156" y="804519"/>
            <a:ext cx="9603275" cy="1049235"/>
          </a:xfrm>
        </p:spPr>
        <p:txBody>
          <a:bodyPr/>
          <a:lstStyle/>
          <a:p>
            <a:r>
              <a:rPr lang="en-US" dirty="0"/>
              <a:t>The agriculture Sector</a:t>
            </a:r>
            <a:endParaRPr lang="en-ID" dirty="0"/>
          </a:p>
        </p:txBody>
      </p:sp>
      <p:sp>
        <p:nvSpPr>
          <p:cNvPr id="3" name="TextBox 2">
            <a:extLst>
              <a:ext uri="{FF2B5EF4-FFF2-40B4-BE49-F238E27FC236}">
                <a16:creationId xmlns:a16="http://schemas.microsoft.com/office/drawing/2014/main" id="{DD463080-E41D-4345-9D11-DB09DF9F6B1F}"/>
              </a:ext>
            </a:extLst>
          </p:cNvPr>
          <p:cNvSpPr txBox="1"/>
          <p:nvPr/>
        </p:nvSpPr>
        <p:spPr>
          <a:xfrm>
            <a:off x="1401157" y="1766669"/>
            <a:ext cx="9713352" cy="4278094"/>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Two thirds of the world population are poor; most live in rural areas. Their basic concern is survival</a:t>
            </a:r>
          </a:p>
          <a:p>
            <a:pPr marL="342900" indent="-342900">
              <a:spcAft>
                <a:spcPts val="1200"/>
              </a:spcAft>
              <a:buFont typeface="Arial" panose="020B0604020202020204" pitchFamily="34" charset="0"/>
              <a:buChar char="•"/>
            </a:pPr>
            <a:r>
              <a:rPr lang="en-US" sz="2200" dirty="0"/>
              <a:t>For many developing countries, although employment in the agriculture is around 50%-70% of the total workforce, the share GDP (total income/economic output) is around 30%-40%. This means the sector has low productivity </a:t>
            </a:r>
          </a:p>
          <a:p>
            <a:pPr marL="342900" indent="-342900">
              <a:spcAft>
                <a:spcPts val="1200"/>
              </a:spcAft>
              <a:buFont typeface="Arial" panose="020B0604020202020204" pitchFamily="34" charset="0"/>
              <a:buChar char="•"/>
            </a:pPr>
            <a:r>
              <a:rPr lang="en-ID" sz="2200" dirty="0"/>
              <a:t>Many rural farmers live on subsistence. It means they produce for their own consumption, no surpluses to sell to the market. Or they are laborers on other people’s land. In either case, their productivity is low</a:t>
            </a:r>
          </a:p>
          <a:p>
            <a:pPr marL="342900" indent="-342900">
              <a:spcAft>
                <a:spcPts val="1200"/>
              </a:spcAft>
              <a:buFont typeface="Arial" panose="020B0604020202020204" pitchFamily="34" charset="0"/>
              <a:buChar char="•"/>
            </a:pPr>
            <a:r>
              <a:rPr lang="en-ID" sz="2200" dirty="0"/>
              <a:t>Productivity can be increased, but will require investments, i.e., improved technical know-how, access to capital and access to farm inputs and access to markets </a:t>
            </a:r>
          </a:p>
        </p:txBody>
      </p:sp>
      <p:sp>
        <p:nvSpPr>
          <p:cNvPr id="4" name="Slide Number Placeholder 3">
            <a:extLst>
              <a:ext uri="{FF2B5EF4-FFF2-40B4-BE49-F238E27FC236}">
                <a16:creationId xmlns:a16="http://schemas.microsoft.com/office/drawing/2014/main" id="{21158778-10C5-432C-96E8-AF5CB1C284CF}"/>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278606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E3346-0E7C-4F00-B800-E94C9EDCFBD7}"/>
              </a:ext>
            </a:extLst>
          </p:cNvPr>
          <p:cNvSpPr>
            <a:spLocks noGrp="1"/>
          </p:cNvSpPr>
          <p:nvPr>
            <p:ph type="title"/>
          </p:nvPr>
        </p:nvSpPr>
        <p:spPr/>
        <p:txBody>
          <a:bodyPr/>
          <a:lstStyle/>
          <a:p>
            <a:r>
              <a:rPr lang="en-US" dirty="0"/>
              <a:t>AGRICULTURE </a:t>
            </a:r>
            <a:r>
              <a:rPr lang="en-US" dirty="0" err="1"/>
              <a:t>ShARE</a:t>
            </a:r>
            <a:r>
              <a:rPr lang="en-US" dirty="0"/>
              <a:t> OF GDP IS DECLINING</a:t>
            </a:r>
            <a:endParaRPr lang="en-ID" dirty="0"/>
          </a:p>
        </p:txBody>
      </p:sp>
      <p:sp>
        <p:nvSpPr>
          <p:cNvPr id="3" name="Slide Number Placeholder 2">
            <a:extLst>
              <a:ext uri="{FF2B5EF4-FFF2-40B4-BE49-F238E27FC236}">
                <a16:creationId xmlns:a16="http://schemas.microsoft.com/office/drawing/2014/main" id="{09D5C2FC-2CF3-4041-B3E5-3F4B517AF48D}"/>
              </a:ext>
            </a:extLst>
          </p:cNvPr>
          <p:cNvSpPr>
            <a:spLocks noGrp="1"/>
          </p:cNvSpPr>
          <p:nvPr>
            <p:ph type="sldNum" sz="quarter" idx="12"/>
          </p:nvPr>
        </p:nvSpPr>
        <p:spPr/>
        <p:txBody>
          <a:bodyPr/>
          <a:lstStyle/>
          <a:p>
            <a:fld id="{6D22F896-40B5-4ADD-8801-0D06FADFA095}" type="slidenum">
              <a:rPr lang="en-US" smtClean="0"/>
              <a:t>3</a:t>
            </a:fld>
            <a:endParaRPr lang="en-US" dirty="0"/>
          </a:p>
        </p:txBody>
      </p:sp>
      <p:pic>
        <p:nvPicPr>
          <p:cNvPr id="5" name="Picture 4">
            <a:extLst>
              <a:ext uri="{FF2B5EF4-FFF2-40B4-BE49-F238E27FC236}">
                <a16:creationId xmlns:a16="http://schemas.microsoft.com/office/drawing/2014/main" id="{5B1F594B-C6DF-46FD-9228-C3A3B9CB973B}"/>
              </a:ext>
            </a:extLst>
          </p:cNvPr>
          <p:cNvPicPr>
            <a:picLocks noChangeAspect="1"/>
          </p:cNvPicPr>
          <p:nvPr/>
        </p:nvPicPr>
        <p:blipFill rotWithShape="1">
          <a:blip r:embed="rId2"/>
          <a:srcRect l="5286" t="14349" r="35857" b="24952"/>
          <a:stretch/>
        </p:blipFill>
        <p:spPr>
          <a:xfrm>
            <a:off x="5016137" y="1890784"/>
            <a:ext cx="7175863" cy="4162697"/>
          </a:xfrm>
          <a:prstGeom prst="rect">
            <a:avLst/>
          </a:prstGeom>
        </p:spPr>
      </p:pic>
      <p:sp>
        <p:nvSpPr>
          <p:cNvPr id="6" name="TextBox 5">
            <a:extLst>
              <a:ext uri="{FF2B5EF4-FFF2-40B4-BE49-F238E27FC236}">
                <a16:creationId xmlns:a16="http://schemas.microsoft.com/office/drawing/2014/main" id="{BF8085D9-4CEF-419B-BE75-9EA5D9925951}"/>
              </a:ext>
            </a:extLst>
          </p:cNvPr>
          <p:cNvSpPr txBox="1"/>
          <p:nvPr/>
        </p:nvSpPr>
        <p:spPr>
          <a:xfrm>
            <a:off x="1451579" y="2046515"/>
            <a:ext cx="3030582" cy="1785104"/>
          </a:xfrm>
          <a:prstGeom prst="rect">
            <a:avLst/>
          </a:prstGeom>
          <a:noFill/>
        </p:spPr>
        <p:txBody>
          <a:bodyPr wrap="square" rtlCol="0">
            <a:spAutoFit/>
          </a:bodyPr>
          <a:lstStyle/>
          <a:p>
            <a:r>
              <a:rPr lang="en-US" sz="2200" dirty="0"/>
              <a:t>The share of agriculture sector to total GDP worldwide has declined for 7.5% in 1985 to less than 3.5% in 2018</a:t>
            </a:r>
            <a:endParaRPr lang="en-ID" sz="2200" dirty="0"/>
          </a:p>
        </p:txBody>
      </p:sp>
    </p:spTree>
    <p:extLst>
      <p:ext uri="{BB962C8B-B14F-4D97-AF65-F5344CB8AC3E}">
        <p14:creationId xmlns:p14="http://schemas.microsoft.com/office/powerpoint/2010/main" val="7378847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78ED3-ECB8-4798-BBDB-BE7722C5CE02}"/>
              </a:ext>
            </a:extLst>
          </p:cNvPr>
          <p:cNvSpPr>
            <a:spLocks noGrp="1"/>
          </p:cNvSpPr>
          <p:nvPr>
            <p:ph type="title"/>
          </p:nvPr>
        </p:nvSpPr>
        <p:spPr/>
        <p:txBody>
          <a:bodyPr/>
          <a:lstStyle/>
          <a:p>
            <a:r>
              <a:rPr lang="en-US" dirty="0"/>
              <a:t>Share of key economic sectors in selected countries</a:t>
            </a:r>
            <a:endParaRPr lang="en-ID" dirty="0"/>
          </a:p>
        </p:txBody>
      </p:sp>
      <p:sp>
        <p:nvSpPr>
          <p:cNvPr id="3" name="Slide Number Placeholder 2">
            <a:extLst>
              <a:ext uri="{FF2B5EF4-FFF2-40B4-BE49-F238E27FC236}">
                <a16:creationId xmlns:a16="http://schemas.microsoft.com/office/drawing/2014/main" id="{6870DEF5-F765-4B6D-9BCA-5BD72D5AB2C5}"/>
              </a:ext>
            </a:extLst>
          </p:cNvPr>
          <p:cNvSpPr>
            <a:spLocks noGrp="1"/>
          </p:cNvSpPr>
          <p:nvPr>
            <p:ph type="sldNum" sz="quarter" idx="12"/>
          </p:nvPr>
        </p:nvSpPr>
        <p:spPr/>
        <p:txBody>
          <a:bodyPr/>
          <a:lstStyle/>
          <a:p>
            <a:fld id="{6D22F896-40B5-4ADD-8801-0D06FADFA095}" type="slidenum">
              <a:rPr lang="en-US" smtClean="0"/>
              <a:t>4</a:t>
            </a:fld>
            <a:endParaRPr lang="en-US" dirty="0"/>
          </a:p>
        </p:txBody>
      </p:sp>
      <p:graphicFrame>
        <p:nvGraphicFramePr>
          <p:cNvPr id="4" name="Table 3">
            <a:extLst>
              <a:ext uri="{FF2B5EF4-FFF2-40B4-BE49-F238E27FC236}">
                <a16:creationId xmlns:a16="http://schemas.microsoft.com/office/drawing/2014/main" id="{B2A59A54-A5DB-46BC-B99D-EB6951F9744C}"/>
              </a:ext>
            </a:extLst>
          </p:cNvPr>
          <p:cNvGraphicFramePr>
            <a:graphicFrameLocks noGrp="1"/>
          </p:cNvGraphicFramePr>
          <p:nvPr>
            <p:extLst>
              <p:ext uri="{D42A27DB-BD31-4B8C-83A1-F6EECF244321}">
                <p14:modId xmlns:p14="http://schemas.microsoft.com/office/powerpoint/2010/main" val="4191561224"/>
              </p:ext>
            </p:extLst>
          </p:nvPr>
        </p:nvGraphicFramePr>
        <p:xfrm>
          <a:off x="1451579" y="1960447"/>
          <a:ext cx="8615530" cy="4119160"/>
        </p:xfrm>
        <a:graphic>
          <a:graphicData uri="http://schemas.openxmlformats.org/drawingml/2006/table">
            <a:tbl>
              <a:tblPr>
                <a:tableStyleId>{5C22544A-7EE6-4342-B048-85BDC9FD1C3A}</a:tableStyleId>
              </a:tblPr>
              <a:tblGrid>
                <a:gridCol w="2981084">
                  <a:extLst>
                    <a:ext uri="{9D8B030D-6E8A-4147-A177-3AD203B41FA5}">
                      <a16:colId xmlns:a16="http://schemas.microsoft.com/office/drawing/2014/main" val="4237710342"/>
                    </a:ext>
                  </a:extLst>
                </a:gridCol>
                <a:gridCol w="1802674">
                  <a:extLst>
                    <a:ext uri="{9D8B030D-6E8A-4147-A177-3AD203B41FA5}">
                      <a16:colId xmlns:a16="http://schemas.microsoft.com/office/drawing/2014/main" val="3170436706"/>
                    </a:ext>
                  </a:extLst>
                </a:gridCol>
                <a:gridCol w="1907177">
                  <a:extLst>
                    <a:ext uri="{9D8B030D-6E8A-4147-A177-3AD203B41FA5}">
                      <a16:colId xmlns:a16="http://schemas.microsoft.com/office/drawing/2014/main" val="2398055826"/>
                    </a:ext>
                  </a:extLst>
                </a:gridCol>
                <a:gridCol w="1924595">
                  <a:extLst>
                    <a:ext uri="{9D8B030D-6E8A-4147-A177-3AD203B41FA5}">
                      <a16:colId xmlns:a16="http://schemas.microsoft.com/office/drawing/2014/main" val="1346175018"/>
                    </a:ext>
                  </a:extLst>
                </a:gridCol>
              </a:tblGrid>
              <a:tr h="514895">
                <a:tc>
                  <a:txBody>
                    <a:bodyPr/>
                    <a:lstStyle/>
                    <a:p>
                      <a:pPr algn="ctr" fontAlgn="b"/>
                      <a:r>
                        <a:rPr lang="en-ID" sz="2200" u="none" strike="noStrike" dirty="0">
                          <a:effectLst/>
                        </a:rPr>
                        <a:t>Country</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2200" u="none" strike="noStrike" dirty="0">
                          <a:effectLst/>
                        </a:rPr>
                        <a:t>Agriculture</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2200" u="none" strike="noStrike">
                          <a:effectLst/>
                        </a:rPr>
                        <a:t>Manufacturing</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2200" u="none" strike="noStrike">
                          <a:effectLst/>
                        </a:rPr>
                        <a:t>Services</a:t>
                      </a:r>
                      <a:endParaRPr lang="en-ID" sz="22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632516688"/>
                  </a:ext>
                </a:extLst>
              </a:tr>
              <a:tr h="514895">
                <a:tc>
                  <a:txBody>
                    <a:bodyPr/>
                    <a:lstStyle/>
                    <a:p>
                      <a:pPr algn="l" fontAlgn="b"/>
                      <a:r>
                        <a:rPr lang="en-ID" sz="2200" u="none" strike="noStrike" dirty="0">
                          <a:effectLst/>
                        </a:rPr>
                        <a:t>United States</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0.9</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19.1</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80.0</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237308591"/>
                  </a:ext>
                </a:extLst>
              </a:tr>
              <a:tr h="514895">
                <a:tc>
                  <a:txBody>
                    <a:bodyPr/>
                    <a:lstStyle/>
                    <a:p>
                      <a:pPr algn="l" fontAlgn="b"/>
                      <a:r>
                        <a:rPr lang="en-ID" sz="2200" u="none" strike="noStrike">
                          <a:effectLst/>
                        </a:rPr>
                        <a:t>China</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7.9</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40.5</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51.6</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636018428"/>
                  </a:ext>
                </a:extLst>
              </a:tr>
              <a:tr h="514895">
                <a:tc>
                  <a:txBody>
                    <a:bodyPr/>
                    <a:lstStyle/>
                    <a:p>
                      <a:pPr algn="l" fontAlgn="b"/>
                      <a:r>
                        <a:rPr lang="en-ID" sz="2200" u="none" strike="noStrike">
                          <a:effectLst/>
                        </a:rPr>
                        <a:t>Japan</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1.1</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30.1</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68.7</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379752693"/>
                  </a:ext>
                </a:extLst>
              </a:tr>
              <a:tr h="514895">
                <a:tc>
                  <a:txBody>
                    <a:bodyPr/>
                    <a:lstStyle/>
                    <a:p>
                      <a:pPr algn="l" fontAlgn="b"/>
                      <a:r>
                        <a:rPr lang="en-ID" sz="2200" u="none" strike="noStrike">
                          <a:effectLst/>
                        </a:rPr>
                        <a:t>South Korea</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2.2</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a:effectLst/>
                        </a:rPr>
                        <a:t>39.3</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58.3</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765498524"/>
                  </a:ext>
                </a:extLst>
              </a:tr>
              <a:tr h="514895">
                <a:tc>
                  <a:txBody>
                    <a:bodyPr/>
                    <a:lstStyle/>
                    <a:p>
                      <a:pPr algn="l" fontAlgn="b"/>
                      <a:r>
                        <a:rPr lang="en-ID" sz="2200" u="none" strike="noStrike">
                          <a:effectLst/>
                        </a:rPr>
                        <a:t>Indonesia </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13.7</a:t>
                      </a:r>
                      <a:endParaRPr lang="en-ID" sz="2200" b="0" i="0" u="none" strike="noStrike" dirty="0">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a:effectLst/>
                        </a:rPr>
                        <a:t>41.0</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45.4</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274907082"/>
                  </a:ext>
                </a:extLst>
              </a:tr>
              <a:tr h="514895">
                <a:tc>
                  <a:txBody>
                    <a:bodyPr/>
                    <a:lstStyle/>
                    <a:p>
                      <a:pPr algn="l" fontAlgn="b"/>
                      <a:r>
                        <a:rPr lang="en-ID" sz="2200" u="none" strike="noStrike">
                          <a:effectLst/>
                        </a:rPr>
                        <a:t>Thailand</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a:effectLst/>
                        </a:rPr>
                        <a:t>8.2</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a:effectLst/>
                        </a:rPr>
                        <a:t>36.2</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55.6</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365765841"/>
                  </a:ext>
                </a:extLst>
              </a:tr>
              <a:tr h="514895">
                <a:tc>
                  <a:txBody>
                    <a:bodyPr/>
                    <a:lstStyle/>
                    <a:p>
                      <a:pPr algn="l" fontAlgn="b"/>
                      <a:r>
                        <a:rPr lang="en-ID" sz="2200" u="none" strike="noStrike">
                          <a:effectLst/>
                        </a:rPr>
                        <a:t>Vietnam</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a:effectLst/>
                        </a:rPr>
                        <a:t>15.3</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a:effectLst/>
                        </a:rPr>
                        <a:t>33.3</a:t>
                      </a:r>
                      <a:endParaRPr lang="en-ID" sz="2200" b="0" i="0" u="none" strike="noStrike">
                        <a:solidFill>
                          <a:srgbClr val="000000"/>
                        </a:solidFill>
                        <a:effectLst/>
                        <a:latin typeface="Calibri" panose="020F0502020204030204" pitchFamily="34" charset="0"/>
                      </a:endParaRPr>
                    </a:p>
                  </a:txBody>
                  <a:tcPr marL="6350" marR="6350" marT="6350" marB="0" anchor="b"/>
                </a:tc>
                <a:tc>
                  <a:txBody>
                    <a:bodyPr/>
                    <a:lstStyle/>
                    <a:p>
                      <a:pPr algn="r" fontAlgn="b"/>
                      <a:r>
                        <a:rPr lang="en-ID" sz="2200" u="none" strike="noStrike" dirty="0">
                          <a:effectLst/>
                        </a:rPr>
                        <a:t>51.3</a:t>
                      </a:r>
                      <a:endParaRPr lang="en-ID" sz="2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517229987"/>
                  </a:ext>
                </a:extLst>
              </a:tr>
            </a:tbl>
          </a:graphicData>
        </a:graphic>
      </p:graphicFrame>
    </p:spTree>
    <p:extLst>
      <p:ext uri="{BB962C8B-B14F-4D97-AF65-F5344CB8AC3E}">
        <p14:creationId xmlns:p14="http://schemas.microsoft.com/office/powerpoint/2010/main" val="628451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9E259-51A7-4F94-AD1D-D73486198430}"/>
              </a:ext>
            </a:extLst>
          </p:cNvPr>
          <p:cNvSpPr>
            <a:spLocks noGrp="1"/>
          </p:cNvSpPr>
          <p:nvPr>
            <p:ph type="title"/>
          </p:nvPr>
        </p:nvSpPr>
        <p:spPr/>
        <p:txBody>
          <a:bodyPr/>
          <a:lstStyle/>
          <a:p>
            <a:r>
              <a:rPr lang="en-US" dirty="0"/>
              <a:t>The agriculture sector</a:t>
            </a:r>
            <a:endParaRPr lang="en-ID" dirty="0"/>
          </a:p>
        </p:txBody>
      </p:sp>
      <p:sp>
        <p:nvSpPr>
          <p:cNvPr id="3" name="Slide Number Placeholder 2">
            <a:extLst>
              <a:ext uri="{FF2B5EF4-FFF2-40B4-BE49-F238E27FC236}">
                <a16:creationId xmlns:a16="http://schemas.microsoft.com/office/drawing/2014/main" id="{0922C23D-4D31-41B8-94DB-564BE1AC516D}"/>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4" name="TextBox 3">
            <a:extLst>
              <a:ext uri="{FF2B5EF4-FFF2-40B4-BE49-F238E27FC236}">
                <a16:creationId xmlns:a16="http://schemas.microsoft.com/office/drawing/2014/main" id="{A4E4B7ED-EF83-4A7C-86A6-1B22E5CF2663}"/>
              </a:ext>
            </a:extLst>
          </p:cNvPr>
          <p:cNvSpPr txBox="1"/>
          <p:nvPr/>
        </p:nvSpPr>
        <p:spPr>
          <a:xfrm>
            <a:off x="1451579" y="2303635"/>
            <a:ext cx="3259758" cy="3139321"/>
          </a:xfrm>
          <a:prstGeom prst="rect">
            <a:avLst/>
          </a:prstGeom>
          <a:noFill/>
        </p:spPr>
        <p:txBody>
          <a:bodyPr wrap="square" rtlCol="0">
            <a:spAutoFit/>
          </a:bodyPr>
          <a:lstStyle/>
          <a:p>
            <a:r>
              <a:rPr lang="en-US" sz="2200" dirty="0"/>
              <a:t>In many parts of the world, poverty is associated with rural areas. While this is not always the case, if development is to take place and become self sustaining, it will need to address the issues of rural areas and agriculture</a:t>
            </a:r>
            <a:endParaRPr lang="en-ID" sz="2200" dirty="0"/>
          </a:p>
        </p:txBody>
      </p:sp>
      <p:pic>
        <p:nvPicPr>
          <p:cNvPr id="5" name="Picture 4">
            <a:extLst>
              <a:ext uri="{FF2B5EF4-FFF2-40B4-BE49-F238E27FC236}">
                <a16:creationId xmlns:a16="http://schemas.microsoft.com/office/drawing/2014/main" id="{5A632587-F0B4-48C5-95AF-E3792B9E05A8}"/>
              </a:ext>
            </a:extLst>
          </p:cNvPr>
          <p:cNvPicPr>
            <a:picLocks noChangeAspect="1"/>
          </p:cNvPicPr>
          <p:nvPr/>
        </p:nvPicPr>
        <p:blipFill>
          <a:blip r:embed="rId2"/>
          <a:stretch>
            <a:fillRect/>
          </a:stretch>
        </p:blipFill>
        <p:spPr>
          <a:xfrm>
            <a:off x="8932243" y="0"/>
            <a:ext cx="3259758" cy="2303635"/>
          </a:xfrm>
          <a:prstGeom prst="rect">
            <a:avLst/>
          </a:prstGeom>
        </p:spPr>
      </p:pic>
      <p:pic>
        <p:nvPicPr>
          <p:cNvPr id="1026" name="Picture 2" descr="Image result for poverty in rural areas">
            <a:extLst>
              <a:ext uri="{FF2B5EF4-FFF2-40B4-BE49-F238E27FC236}">
                <a16:creationId xmlns:a16="http://schemas.microsoft.com/office/drawing/2014/main" id="{08C296E6-EB29-48EF-BFD1-4166E47AF2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2929" y="2303635"/>
            <a:ext cx="3247603" cy="19347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E2EA93B-56C5-47C2-98A5-42E8FA4083BF}"/>
              </a:ext>
            </a:extLst>
          </p:cNvPr>
          <p:cNvSpPr txBox="1"/>
          <p:nvPr/>
        </p:nvSpPr>
        <p:spPr>
          <a:xfrm>
            <a:off x="8085639" y="2630214"/>
            <a:ext cx="1280160" cy="369332"/>
          </a:xfrm>
          <a:prstGeom prst="rect">
            <a:avLst/>
          </a:prstGeom>
          <a:noFill/>
        </p:spPr>
        <p:txBody>
          <a:bodyPr wrap="square" rtlCol="0">
            <a:spAutoFit/>
          </a:bodyPr>
          <a:lstStyle/>
          <a:p>
            <a:r>
              <a:rPr lang="en-US" dirty="0"/>
              <a:t>Shelter</a:t>
            </a:r>
            <a:endParaRPr lang="en-ID" dirty="0"/>
          </a:p>
        </p:txBody>
      </p:sp>
      <p:sp>
        <p:nvSpPr>
          <p:cNvPr id="8" name="TextBox 7">
            <a:extLst>
              <a:ext uri="{FF2B5EF4-FFF2-40B4-BE49-F238E27FC236}">
                <a16:creationId xmlns:a16="http://schemas.microsoft.com/office/drawing/2014/main" id="{8A666A22-35A8-4461-B40A-9E316D93BC5C}"/>
              </a:ext>
            </a:extLst>
          </p:cNvPr>
          <p:cNvSpPr txBox="1"/>
          <p:nvPr/>
        </p:nvSpPr>
        <p:spPr>
          <a:xfrm>
            <a:off x="8031508" y="840886"/>
            <a:ext cx="1280160" cy="923330"/>
          </a:xfrm>
          <a:prstGeom prst="rect">
            <a:avLst/>
          </a:prstGeom>
          <a:noFill/>
        </p:spPr>
        <p:txBody>
          <a:bodyPr wrap="square" rtlCol="0">
            <a:spAutoFit/>
          </a:bodyPr>
          <a:lstStyle/>
          <a:p>
            <a:r>
              <a:rPr lang="en-US" dirty="0"/>
              <a:t>Health </a:t>
            </a:r>
          </a:p>
          <a:p>
            <a:r>
              <a:rPr lang="en-US" dirty="0"/>
              <a:t>and </a:t>
            </a:r>
          </a:p>
          <a:p>
            <a:r>
              <a:rPr lang="en-US" dirty="0"/>
              <a:t>hygiene</a:t>
            </a:r>
            <a:endParaRPr lang="en-ID" dirty="0"/>
          </a:p>
        </p:txBody>
      </p:sp>
      <p:pic>
        <p:nvPicPr>
          <p:cNvPr id="1028" name="Picture 4" descr="Image result for rural markets">
            <a:extLst>
              <a:ext uri="{FF2B5EF4-FFF2-40B4-BE49-F238E27FC236}">
                <a16:creationId xmlns:a16="http://schemas.microsoft.com/office/drawing/2014/main" id="{2AA5573D-AA70-44DE-80C2-48D0C39677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54905" y="4238417"/>
            <a:ext cx="3255627" cy="19533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ural transport">
            <a:extLst>
              <a:ext uri="{FF2B5EF4-FFF2-40B4-BE49-F238E27FC236}">
                <a16:creationId xmlns:a16="http://schemas.microsoft.com/office/drawing/2014/main" id="{C8A7527A-F800-4FEB-886E-31B716488B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1497" y="4238417"/>
            <a:ext cx="2956089" cy="19246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499D2BE-0DBE-4FEB-809A-4D902EDE6D1D}"/>
              </a:ext>
            </a:extLst>
          </p:cNvPr>
          <p:cNvSpPr txBox="1"/>
          <p:nvPr/>
        </p:nvSpPr>
        <p:spPr>
          <a:xfrm>
            <a:off x="8031778" y="3788536"/>
            <a:ext cx="1280160" cy="369332"/>
          </a:xfrm>
          <a:prstGeom prst="rect">
            <a:avLst/>
          </a:prstGeom>
          <a:noFill/>
        </p:spPr>
        <p:txBody>
          <a:bodyPr wrap="square" rtlCol="0">
            <a:spAutoFit/>
          </a:bodyPr>
          <a:lstStyle/>
          <a:p>
            <a:r>
              <a:rPr lang="en-US" dirty="0"/>
              <a:t>Markets</a:t>
            </a:r>
            <a:endParaRPr lang="en-ID" dirty="0"/>
          </a:p>
        </p:txBody>
      </p:sp>
      <p:sp>
        <p:nvSpPr>
          <p:cNvPr id="12" name="TextBox 11">
            <a:extLst>
              <a:ext uri="{FF2B5EF4-FFF2-40B4-BE49-F238E27FC236}">
                <a16:creationId xmlns:a16="http://schemas.microsoft.com/office/drawing/2014/main" id="{6B5C862D-CB67-4D82-9712-4F57D7BB24BB}"/>
              </a:ext>
            </a:extLst>
          </p:cNvPr>
          <p:cNvSpPr txBox="1"/>
          <p:nvPr/>
        </p:nvSpPr>
        <p:spPr>
          <a:xfrm>
            <a:off x="5902327" y="3818735"/>
            <a:ext cx="1709631" cy="369332"/>
          </a:xfrm>
          <a:prstGeom prst="rect">
            <a:avLst/>
          </a:prstGeom>
          <a:noFill/>
        </p:spPr>
        <p:txBody>
          <a:bodyPr wrap="square" rtlCol="0">
            <a:spAutoFit/>
          </a:bodyPr>
          <a:lstStyle/>
          <a:p>
            <a:r>
              <a:rPr lang="en-US" dirty="0"/>
              <a:t>Transportation</a:t>
            </a:r>
            <a:endParaRPr lang="en-ID" dirty="0"/>
          </a:p>
        </p:txBody>
      </p:sp>
    </p:spTree>
    <p:extLst>
      <p:ext uri="{BB962C8B-B14F-4D97-AF65-F5344CB8AC3E}">
        <p14:creationId xmlns:p14="http://schemas.microsoft.com/office/powerpoint/2010/main" val="1117760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98F44-7643-4315-9AF8-3CE84049D140}"/>
              </a:ext>
            </a:extLst>
          </p:cNvPr>
          <p:cNvSpPr>
            <a:spLocks noGrp="1"/>
          </p:cNvSpPr>
          <p:nvPr>
            <p:ph type="title"/>
          </p:nvPr>
        </p:nvSpPr>
        <p:spPr/>
        <p:txBody>
          <a:bodyPr/>
          <a:lstStyle/>
          <a:p>
            <a:r>
              <a:rPr lang="en-US" dirty="0"/>
              <a:t>PREVIOUS And current thinking on agriculture</a:t>
            </a:r>
            <a:endParaRPr lang="en-ID" dirty="0"/>
          </a:p>
        </p:txBody>
      </p:sp>
      <p:sp>
        <p:nvSpPr>
          <p:cNvPr id="3" name="TextBox 2">
            <a:extLst>
              <a:ext uri="{FF2B5EF4-FFF2-40B4-BE49-F238E27FC236}">
                <a16:creationId xmlns:a16="http://schemas.microsoft.com/office/drawing/2014/main" id="{EE561E18-5098-44F6-BBC7-60FF46AA45B3}"/>
              </a:ext>
            </a:extLst>
          </p:cNvPr>
          <p:cNvSpPr txBox="1"/>
          <p:nvPr/>
        </p:nvSpPr>
        <p:spPr>
          <a:xfrm>
            <a:off x="1451579" y="1932130"/>
            <a:ext cx="9704101" cy="4801314"/>
          </a:xfrm>
          <a:prstGeom prst="rect">
            <a:avLst/>
          </a:prstGeom>
          <a:noFill/>
        </p:spPr>
        <p:txBody>
          <a:bodyPr wrap="square" rtlCol="0">
            <a:spAutoFit/>
          </a:bodyPr>
          <a:lstStyle/>
          <a:p>
            <a:r>
              <a:rPr lang="en-US" sz="2200" b="1" dirty="0"/>
              <a:t>PAST:  Agriculture plays supporting role in the economy</a:t>
            </a:r>
          </a:p>
          <a:p>
            <a:pPr marL="342900" indent="-342900">
              <a:buFont typeface="Arial" panose="020B0604020202020204" pitchFamily="34" charset="0"/>
              <a:buChar char="•"/>
            </a:pPr>
            <a:r>
              <a:rPr lang="en-US" sz="2200" dirty="0"/>
              <a:t>Provides sufficient cheap food and labor to expand the industrial sector</a:t>
            </a:r>
          </a:p>
          <a:p>
            <a:pPr marL="342900" indent="-342900">
              <a:buFont typeface="Arial" panose="020B0604020202020204" pitchFamily="34" charset="0"/>
              <a:buChar char="•"/>
            </a:pPr>
            <a:r>
              <a:rPr lang="en-US" sz="2200" dirty="0"/>
              <a:t>Generates revenues/foreign exchange from agricultural exports</a:t>
            </a:r>
          </a:p>
          <a:p>
            <a:pPr marL="342900" indent="-342900">
              <a:buFont typeface="Arial" panose="020B0604020202020204" pitchFamily="34" charset="0"/>
              <a:buChar char="•"/>
            </a:pPr>
            <a:r>
              <a:rPr lang="en-US" sz="2200" dirty="0"/>
              <a:t>Provides rising incomes to create farmer demand for consumer products</a:t>
            </a:r>
          </a:p>
          <a:p>
            <a:pPr marL="342900" indent="-342900">
              <a:buFont typeface="Arial" panose="020B0604020202020204" pitchFamily="34" charset="0"/>
              <a:buChar char="•"/>
            </a:pPr>
            <a:r>
              <a:rPr lang="en-US" sz="2200" dirty="0"/>
              <a:t>Agriculture labor as factor market contribution</a:t>
            </a:r>
          </a:p>
          <a:p>
            <a:endParaRPr lang="en-US" sz="2200" dirty="0"/>
          </a:p>
          <a:p>
            <a:r>
              <a:rPr lang="en-US" sz="2200" b="1" dirty="0"/>
              <a:t>NOW:  Agriculture is key element in any economic development strategy</a:t>
            </a:r>
          </a:p>
          <a:p>
            <a:pPr marL="342900" indent="-342900">
              <a:buFont typeface="Arial" panose="020B0604020202020204" pitchFamily="34" charset="0"/>
              <a:buChar char="•"/>
            </a:pPr>
            <a:r>
              <a:rPr lang="en-US" sz="2200" dirty="0"/>
              <a:t>Accelerates output growth and increase farmer productivity</a:t>
            </a:r>
          </a:p>
          <a:p>
            <a:pPr marL="342900" indent="-342900">
              <a:buFont typeface="Arial" panose="020B0604020202020204" pitchFamily="34" charset="0"/>
              <a:buChar char="•"/>
            </a:pPr>
            <a:r>
              <a:rPr lang="en-US" sz="2200" dirty="0"/>
              <a:t>Meets rising demand for agricultural output due to rapid urbanization</a:t>
            </a:r>
          </a:p>
          <a:p>
            <a:pPr marL="342900" indent="-342900">
              <a:buFont typeface="Arial" panose="020B0604020202020204" pitchFamily="34" charset="0"/>
              <a:buChar char="•"/>
            </a:pPr>
            <a:r>
              <a:rPr lang="en-US" sz="2200" dirty="0"/>
              <a:t>Meets the demand of diversified, non-agricultural labor intensive rural development </a:t>
            </a:r>
          </a:p>
          <a:p>
            <a:r>
              <a:rPr lang="en-US" sz="2400" dirty="0"/>
              <a:t> </a:t>
            </a:r>
          </a:p>
          <a:p>
            <a:endParaRPr lang="en-ID" dirty="0"/>
          </a:p>
        </p:txBody>
      </p:sp>
      <p:sp>
        <p:nvSpPr>
          <p:cNvPr id="4" name="Slide Number Placeholder 3">
            <a:extLst>
              <a:ext uri="{FF2B5EF4-FFF2-40B4-BE49-F238E27FC236}">
                <a16:creationId xmlns:a16="http://schemas.microsoft.com/office/drawing/2014/main" id="{B6B43624-3F2C-495F-A5F8-0A5735334F18}"/>
              </a:ext>
            </a:extLst>
          </p:cNvPr>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1270312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E3C0A-B0E6-4FCD-B567-44C4BE4D5ACA}"/>
              </a:ext>
            </a:extLst>
          </p:cNvPr>
          <p:cNvSpPr txBox="1">
            <a:spLocks/>
          </p:cNvSpPr>
          <p:nvPr/>
        </p:nvSpPr>
        <p:spPr>
          <a:xfrm>
            <a:off x="3715808" y="2824907"/>
            <a:ext cx="5924581"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Some common terms</a:t>
            </a:r>
            <a:endParaRPr lang="en-ID" dirty="0"/>
          </a:p>
        </p:txBody>
      </p:sp>
      <p:sp>
        <p:nvSpPr>
          <p:cNvPr id="3" name="Slide Number Placeholder 2">
            <a:extLst>
              <a:ext uri="{FF2B5EF4-FFF2-40B4-BE49-F238E27FC236}">
                <a16:creationId xmlns:a16="http://schemas.microsoft.com/office/drawing/2014/main" id="{257E3FDB-B696-401A-906F-4463C5E705DA}"/>
              </a:ext>
            </a:extLst>
          </p:cNvPr>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2988020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y agriculture investment in Lao is lacking | The ASEAN Post">
            <a:extLst>
              <a:ext uri="{FF2B5EF4-FFF2-40B4-BE49-F238E27FC236}">
                <a16:creationId xmlns:a16="http://schemas.microsoft.com/office/drawing/2014/main" id="{5B273302-7826-4534-A0ED-354FE68C85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7451" y="0"/>
            <a:ext cx="4824549" cy="35211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4FBB33C-1BAF-4819-AC5F-9C9A3559E89C}"/>
              </a:ext>
            </a:extLst>
          </p:cNvPr>
          <p:cNvSpPr txBox="1"/>
          <p:nvPr/>
        </p:nvSpPr>
        <p:spPr>
          <a:xfrm>
            <a:off x="185372" y="1543049"/>
            <a:ext cx="2539092" cy="2585323"/>
          </a:xfrm>
          <a:prstGeom prst="rect">
            <a:avLst/>
          </a:prstGeom>
          <a:noFill/>
        </p:spPr>
        <p:txBody>
          <a:bodyPr wrap="square" rtlCol="0">
            <a:spAutoFit/>
          </a:bodyPr>
          <a:lstStyle/>
          <a:p>
            <a:r>
              <a:rPr lang="en-US" b="1" dirty="0"/>
              <a:t>Farming methods and income generation</a:t>
            </a:r>
          </a:p>
          <a:p>
            <a:endParaRPr lang="en-US" dirty="0"/>
          </a:p>
          <a:p>
            <a:r>
              <a:rPr lang="en-US" dirty="0"/>
              <a:t>Clockwise from top left:</a:t>
            </a:r>
          </a:p>
          <a:p>
            <a:endParaRPr lang="en-US" dirty="0"/>
          </a:p>
          <a:p>
            <a:r>
              <a:rPr lang="en-US" dirty="0"/>
              <a:t>1. Slash and burn</a:t>
            </a:r>
          </a:p>
          <a:p>
            <a:r>
              <a:rPr lang="en-US" dirty="0"/>
              <a:t>2. Subsistence farming</a:t>
            </a:r>
          </a:p>
          <a:p>
            <a:r>
              <a:rPr lang="en-US" dirty="0"/>
              <a:t>3. Commercial farming</a:t>
            </a:r>
          </a:p>
          <a:p>
            <a:r>
              <a:rPr lang="en-US" dirty="0"/>
              <a:t>4. Non-farm employment </a:t>
            </a:r>
            <a:endParaRPr lang="en-ID" dirty="0"/>
          </a:p>
        </p:txBody>
      </p:sp>
      <p:pic>
        <p:nvPicPr>
          <p:cNvPr id="4" name="Picture 3">
            <a:extLst>
              <a:ext uri="{FF2B5EF4-FFF2-40B4-BE49-F238E27FC236}">
                <a16:creationId xmlns:a16="http://schemas.microsoft.com/office/drawing/2014/main" id="{7F6885CF-8C76-45CA-B53B-5F1CBC2D087D}"/>
              </a:ext>
            </a:extLst>
          </p:cNvPr>
          <p:cNvPicPr>
            <a:picLocks noChangeAspect="1"/>
          </p:cNvPicPr>
          <p:nvPr/>
        </p:nvPicPr>
        <p:blipFill>
          <a:blip r:embed="rId3"/>
          <a:stretch>
            <a:fillRect/>
          </a:stretch>
        </p:blipFill>
        <p:spPr>
          <a:xfrm>
            <a:off x="2748097" y="3086098"/>
            <a:ext cx="4619353" cy="3046095"/>
          </a:xfrm>
          <a:prstGeom prst="rect">
            <a:avLst/>
          </a:prstGeom>
        </p:spPr>
      </p:pic>
      <p:pic>
        <p:nvPicPr>
          <p:cNvPr id="5" name="Picture 4">
            <a:extLst>
              <a:ext uri="{FF2B5EF4-FFF2-40B4-BE49-F238E27FC236}">
                <a16:creationId xmlns:a16="http://schemas.microsoft.com/office/drawing/2014/main" id="{F1067CDC-58B1-429F-8888-4DFC4B17C4CE}"/>
              </a:ext>
            </a:extLst>
          </p:cNvPr>
          <p:cNvPicPr>
            <a:picLocks noChangeAspect="1"/>
          </p:cNvPicPr>
          <p:nvPr/>
        </p:nvPicPr>
        <p:blipFill>
          <a:blip r:embed="rId4"/>
          <a:stretch>
            <a:fillRect/>
          </a:stretch>
        </p:blipFill>
        <p:spPr>
          <a:xfrm>
            <a:off x="7367450" y="3521120"/>
            <a:ext cx="4848183" cy="2611073"/>
          </a:xfrm>
          <a:prstGeom prst="rect">
            <a:avLst/>
          </a:prstGeom>
        </p:spPr>
      </p:pic>
      <p:pic>
        <p:nvPicPr>
          <p:cNvPr id="7" name="Picture 6">
            <a:extLst>
              <a:ext uri="{FF2B5EF4-FFF2-40B4-BE49-F238E27FC236}">
                <a16:creationId xmlns:a16="http://schemas.microsoft.com/office/drawing/2014/main" id="{E9CC6222-2E71-4987-9BB7-5B095CE7AE4A}"/>
              </a:ext>
            </a:extLst>
          </p:cNvPr>
          <p:cNvPicPr>
            <a:picLocks noChangeAspect="1"/>
          </p:cNvPicPr>
          <p:nvPr/>
        </p:nvPicPr>
        <p:blipFill rotWithShape="1">
          <a:blip r:embed="rId5"/>
          <a:srcRect b="12674"/>
          <a:stretch/>
        </p:blipFill>
        <p:spPr>
          <a:xfrm>
            <a:off x="2748098" y="0"/>
            <a:ext cx="4619353" cy="3086098"/>
          </a:xfrm>
          <a:prstGeom prst="rect">
            <a:avLst/>
          </a:prstGeom>
        </p:spPr>
      </p:pic>
      <p:sp>
        <p:nvSpPr>
          <p:cNvPr id="2" name="Slide Number Placeholder 1">
            <a:extLst>
              <a:ext uri="{FF2B5EF4-FFF2-40B4-BE49-F238E27FC236}">
                <a16:creationId xmlns:a16="http://schemas.microsoft.com/office/drawing/2014/main" id="{400969AC-36F9-400D-88CE-A2CC3A04B0EE}"/>
              </a:ext>
            </a:extLst>
          </p:cNvPr>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3540148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DF9C14-15D4-49AC-859C-9A0987FAA254}"/>
              </a:ext>
            </a:extLst>
          </p:cNvPr>
          <p:cNvPicPr>
            <a:picLocks noChangeAspect="1"/>
          </p:cNvPicPr>
          <p:nvPr/>
        </p:nvPicPr>
        <p:blipFill rotWithShape="1">
          <a:blip r:embed="rId2"/>
          <a:srcRect r="10912"/>
          <a:stretch/>
        </p:blipFill>
        <p:spPr>
          <a:xfrm>
            <a:off x="2788177" y="3046366"/>
            <a:ext cx="4846322" cy="3046367"/>
          </a:xfrm>
          <a:prstGeom prst="rect">
            <a:avLst/>
          </a:prstGeom>
        </p:spPr>
      </p:pic>
      <p:pic>
        <p:nvPicPr>
          <p:cNvPr id="3" name="Picture 2">
            <a:extLst>
              <a:ext uri="{FF2B5EF4-FFF2-40B4-BE49-F238E27FC236}">
                <a16:creationId xmlns:a16="http://schemas.microsoft.com/office/drawing/2014/main" id="{D6B78899-1378-4F98-A9FE-F47BC92B0EC1}"/>
              </a:ext>
            </a:extLst>
          </p:cNvPr>
          <p:cNvPicPr>
            <a:picLocks noChangeAspect="1"/>
          </p:cNvPicPr>
          <p:nvPr/>
        </p:nvPicPr>
        <p:blipFill rotWithShape="1">
          <a:blip r:embed="rId3"/>
          <a:srcRect t="445" r="9044" b="-445"/>
          <a:stretch/>
        </p:blipFill>
        <p:spPr>
          <a:xfrm>
            <a:off x="2788177" y="13557"/>
            <a:ext cx="4846322" cy="3046367"/>
          </a:xfrm>
          <a:prstGeom prst="rect">
            <a:avLst/>
          </a:prstGeom>
        </p:spPr>
      </p:pic>
      <p:pic>
        <p:nvPicPr>
          <p:cNvPr id="4" name="Picture 3">
            <a:extLst>
              <a:ext uri="{FF2B5EF4-FFF2-40B4-BE49-F238E27FC236}">
                <a16:creationId xmlns:a16="http://schemas.microsoft.com/office/drawing/2014/main" id="{B3C90F32-3F4A-4E32-92D1-79B1E2A1E99B}"/>
              </a:ext>
            </a:extLst>
          </p:cNvPr>
          <p:cNvPicPr>
            <a:picLocks noChangeAspect="1"/>
          </p:cNvPicPr>
          <p:nvPr/>
        </p:nvPicPr>
        <p:blipFill rotWithShape="1">
          <a:blip r:embed="rId4"/>
          <a:srcRect r="13867"/>
          <a:stretch/>
        </p:blipFill>
        <p:spPr>
          <a:xfrm>
            <a:off x="7634500" y="13557"/>
            <a:ext cx="4557499" cy="3046367"/>
          </a:xfrm>
          <a:prstGeom prst="rect">
            <a:avLst/>
          </a:prstGeom>
        </p:spPr>
      </p:pic>
      <p:pic>
        <p:nvPicPr>
          <p:cNvPr id="5" name="Picture 4">
            <a:extLst>
              <a:ext uri="{FF2B5EF4-FFF2-40B4-BE49-F238E27FC236}">
                <a16:creationId xmlns:a16="http://schemas.microsoft.com/office/drawing/2014/main" id="{7C697327-B3C1-41A0-95F9-84ADB568D7BA}"/>
              </a:ext>
            </a:extLst>
          </p:cNvPr>
          <p:cNvPicPr>
            <a:picLocks noChangeAspect="1"/>
          </p:cNvPicPr>
          <p:nvPr/>
        </p:nvPicPr>
        <p:blipFill>
          <a:blip r:embed="rId5"/>
          <a:stretch>
            <a:fillRect/>
          </a:stretch>
        </p:blipFill>
        <p:spPr>
          <a:xfrm>
            <a:off x="7634501" y="3046366"/>
            <a:ext cx="4557499" cy="3074423"/>
          </a:xfrm>
          <a:prstGeom prst="rect">
            <a:avLst/>
          </a:prstGeom>
        </p:spPr>
      </p:pic>
      <p:sp>
        <p:nvSpPr>
          <p:cNvPr id="6" name="TextBox 5">
            <a:extLst>
              <a:ext uri="{FF2B5EF4-FFF2-40B4-BE49-F238E27FC236}">
                <a16:creationId xmlns:a16="http://schemas.microsoft.com/office/drawing/2014/main" id="{1907BB0A-9B5B-45C2-86A9-9071716B1EC9}"/>
              </a:ext>
            </a:extLst>
          </p:cNvPr>
          <p:cNvSpPr txBox="1"/>
          <p:nvPr/>
        </p:nvSpPr>
        <p:spPr>
          <a:xfrm>
            <a:off x="249083" y="1167257"/>
            <a:ext cx="2539092" cy="3416320"/>
          </a:xfrm>
          <a:prstGeom prst="rect">
            <a:avLst/>
          </a:prstGeom>
          <a:noFill/>
        </p:spPr>
        <p:txBody>
          <a:bodyPr wrap="square" rtlCol="0">
            <a:spAutoFit/>
          </a:bodyPr>
          <a:lstStyle/>
          <a:p>
            <a:r>
              <a:rPr lang="en-US" b="1" dirty="0"/>
              <a:t>Impacts on farm land due to human activities and natural occurrences</a:t>
            </a:r>
          </a:p>
          <a:p>
            <a:endParaRPr lang="en-US" dirty="0"/>
          </a:p>
          <a:p>
            <a:r>
              <a:rPr lang="en-US" dirty="0"/>
              <a:t>Clockwise from top left:</a:t>
            </a:r>
          </a:p>
          <a:p>
            <a:endParaRPr lang="en-US" dirty="0"/>
          </a:p>
          <a:p>
            <a:r>
              <a:rPr lang="en-US" dirty="0"/>
              <a:t>1. Deforestation</a:t>
            </a:r>
          </a:p>
          <a:p>
            <a:r>
              <a:rPr lang="en-US" dirty="0"/>
              <a:t>2. Drought</a:t>
            </a:r>
          </a:p>
          <a:p>
            <a:r>
              <a:rPr lang="en-US" dirty="0"/>
              <a:t>3. Floods</a:t>
            </a:r>
          </a:p>
          <a:p>
            <a:r>
              <a:rPr lang="en-US" dirty="0"/>
              <a:t>4. Environmental pollution </a:t>
            </a:r>
            <a:endParaRPr lang="en-ID" dirty="0"/>
          </a:p>
        </p:txBody>
      </p:sp>
      <p:sp>
        <p:nvSpPr>
          <p:cNvPr id="7" name="Slide Number Placeholder 6">
            <a:extLst>
              <a:ext uri="{FF2B5EF4-FFF2-40B4-BE49-F238E27FC236}">
                <a16:creationId xmlns:a16="http://schemas.microsoft.com/office/drawing/2014/main" id="{407EA5A5-504F-4924-8168-CC55734B9CC1}"/>
              </a:ext>
            </a:extLst>
          </p:cNvPr>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2853665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E978D8C-DF6F-44DA-BC64-601D7D6119B9}"/>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3" name="Picture 2">
            <a:extLst>
              <a:ext uri="{FF2B5EF4-FFF2-40B4-BE49-F238E27FC236}">
                <a16:creationId xmlns:a16="http://schemas.microsoft.com/office/drawing/2014/main" id="{33972ACA-E49A-469C-BA23-970CF33D88A3}"/>
              </a:ext>
            </a:extLst>
          </p:cNvPr>
          <p:cNvPicPr>
            <a:picLocks noChangeAspect="1"/>
          </p:cNvPicPr>
          <p:nvPr/>
        </p:nvPicPr>
        <p:blipFill>
          <a:blip r:embed="rId2"/>
          <a:stretch>
            <a:fillRect/>
          </a:stretch>
        </p:blipFill>
        <p:spPr>
          <a:xfrm>
            <a:off x="3236148" y="-32828"/>
            <a:ext cx="4035510" cy="2700123"/>
          </a:xfrm>
          <a:prstGeom prst="rect">
            <a:avLst/>
          </a:prstGeom>
        </p:spPr>
      </p:pic>
      <p:pic>
        <p:nvPicPr>
          <p:cNvPr id="4" name="Picture 3">
            <a:extLst>
              <a:ext uri="{FF2B5EF4-FFF2-40B4-BE49-F238E27FC236}">
                <a16:creationId xmlns:a16="http://schemas.microsoft.com/office/drawing/2014/main" id="{A4E5E457-738A-4654-A0FB-F5AD11183C37}"/>
              </a:ext>
            </a:extLst>
          </p:cNvPr>
          <p:cNvPicPr>
            <a:picLocks noChangeAspect="1"/>
          </p:cNvPicPr>
          <p:nvPr/>
        </p:nvPicPr>
        <p:blipFill>
          <a:blip r:embed="rId3"/>
          <a:stretch>
            <a:fillRect/>
          </a:stretch>
        </p:blipFill>
        <p:spPr>
          <a:xfrm>
            <a:off x="8274505" y="2668517"/>
            <a:ext cx="3914527" cy="2604940"/>
          </a:xfrm>
          <a:prstGeom prst="rect">
            <a:avLst/>
          </a:prstGeom>
        </p:spPr>
      </p:pic>
      <p:pic>
        <p:nvPicPr>
          <p:cNvPr id="5" name="Picture 4">
            <a:extLst>
              <a:ext uri="{FF2B5EF4-FFF2-40B4-BE49-F238E27FC236}">
                <a16:creationId xmlns:a16="http://schemas.microsoft.com/office/drawing/2014/main" id="{528FAF72-AA44-4985-8D58-4B9583B32480}"/>
              </a:ext>
            </a:extLst>
          </p:cNvPr>
          <p:cNvPicPr>
            <a:picLocks noChangeAspect="1"/>
          </p:cNvPicPr>
          <p:nvPr/>
        </p:nvPicPr>
        <p:blipFill rotWithShape="1">
          <a:blip r:embed="rId4"/>
          <a:srcRect l="546" r="-546" b="17485"/>
          <a:stretch/>
        </p:blipFill>
        <p:spPr>
          <a:xfrm>
            <a:off x="7271657" y="-31606"/>
            <a:ext cx="4917375" cy="2700123"/>
          </a:xfrm>
          <a:prstGeom prst="rect">
            <a:avLst/>
          </a:prstGeom>
        </p:spPr>
      </p:pic>
      <p:pic>
        <p:nvPicPr>
          <p:cNvPr id="6" name="Picture 5">
            <a:extLst>
              <a:ext uri="{FF2B5EF4-FFF2-40B4-BE49-F238E27FC236}">
                <a16:creationId xmlns:a16="http://schemas.microsoft.com/office/drawing/2014/main" id="{613D9F24-63D9-4CCE-9B35-3F791CDEFE12}"/>
              </a:ext>
            </a:extLst>
          </p:cNvPr>
          <p:cNvPicPr>
            <a:picLocks noChangeAspect="1"/>
          </p:cNvPicPr>
          <p:nvPr/>
        </p:nvPicPr>
        <p:blipFill>
          <a:blip r:embed="rId5"/>
          <a:stretch>
            <a:fillRect/>
          </a:stretch>
        </p:blipFill>
        <p:spPr>
          <a:xfrm>
            <a:off x="3236147" y="2667296"/>
            <a:ext cx="5038358" cy="2628192"/>
          </a:xfrm>
          <a:prstGeom prst="rect">
            <a:avLst/>
          </a:prstGeom>
        </p:spPr>
      </p:pic>
      <p:sp>
        <p:nvSpPr>
          <p:cNvPr id="7" name="TextBox 6">
            <a:extLst>
              <a:ext uri="{FF2B5EF4-FFF2-40B4-BE49-F238E27FC236}">
                <a16:creationId xmlns:a16="http://schemas.microsoft.com/office/drawing/2014/main" id="{5FBEC38F-DCFB-4E89-8D0C-3D6D6F879051}"/>
              </a:ext>
            </a:extLst>
          </p:cNvPr>
          <p:cNvSpPr txBox="1"/>
          <p:nvPr/>
        </p:nvSpPr>
        <p:spPr>
          <a:xfrm>
            <a:off x="379711" y="1149840"/>
            <a:ext cx="2539092" cy="2862322"/>
          </a:xfrm>
          <a:prstGeom prst="rect">
            <a:avLst/>
          </a:prstGeom>
          <a:noFill/>
        </p:spPr>
        <p:txBody>
          <a:bodyPr wrap="square" rtlCol="0">
            <a:spAutoFit/>
          </a:bodyPr>
          <a:lstStyle/>
          <a:p>
            <a:r>
              <a:rPr lang="en-US" b="1" dirty="0"/>
              <a:t>Improving productivity</a:t>
            </a:r>
          </a:p>
          <a:p>
            <a:endParaRPr lang="en-US" dirty="0"/>
          </a:p>
          <a:p>
            <a:r>
              <a:rPr lang="en-US" dirty="0"/>
              <a:t>Clockwise from top left:</a:t>
            </a:r>
          </a:p>
          <a:p>
            <a:endParaRPr lang="en-US" dirty="0"/>
          </a:p>
          <a:p>
            <a:r>
              <a:rPr lang="en-US" dirty="0"/>
              <a:t>1. Extension services</a:t>
            </a:r>
          </a:p>
          <a:p>
            <a:r>
              <a:rPr lang="en-US" dirty="0"/>
              <a:t>2. Mechanization </a:t>
            </a:r>
          </a:p>
          <a:p>
            <a:r>
              <a:rPr lang="en-US" dirty="0"/>
              <a:t>3. Access to credit</a:t>
            </a:r>
          </a:p>
          <a:p>
            <a:r>
              <a:rPr lang="en-US" dirty="0"/>
              <a:t>4. Agriculture infrastructure </a:t>
            </a:r>
            <a:endParaRPr lang="en-ID" dirty="0"/>
          </a:p>
        </p:txBody>
      </p:sp>
    </p:spTree>
    <p:extLst>
      <p:ext uri="{BB962C8B-B14F-4D97-AF65-F5344CB8AC3E}">
        <p14:creationId xmlns:p14="http://schemas.microsoft.com/office/powerpoint/2010/main" val="123109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320A3-21EC-4447-8EC0-DD94567F7C51}"/>
              </a:ext>
            </a:extLst>
          </p:cNvPr>
          <p:cNvSpPr>
            <a:spLocks noGrp="1"/>
          </p:cNvSpPr>
          <p:nvPr>
            <p:ph type="title"/>
          </p:nvPr>
        </p:nvSpPr>
        <p:spPr>
          <a:xfrm>
            <a:off x="1451580" y="849262"/>
            <a:ext cx="9603275" cy="1049235"/>
          </a:xfrm>
        </p:spPr>
        <p:txBody>
          <a:bodyPr/>
          <a:lstStyle/>
          <a:p>
            <a:r>
              <a:rPr lang="en-US" dirty="0"/>
              <a:t>The green revolution</a:t>
            </a:r>
            <a:endParaRPr lang="en-ID" dirty="0"/>
          </a:p>
        </p:txBody>
      </p:sp>
      <p:sp>
        <p:nvSpPr>
          <p:cNvPr id="3" name="TextBox 2">
            <a:extLst>
              <a:ext uri="{FF2B5EF4-FFF2-40B4-BE49-F238E27FC236}">
                <a16:creationId xmlns:a16="http://schemas.microsoft.com/office/drawing/2014/main" id="{BC988F8A-37A1-4A7E-AFC1-2E7C53A7077A}"/>
              </a:ext>
            </a:extLst>
          </p:cNvPr>
          <p:cNvSpPr txBox="1"/>
          <p:nvPr/>
        </p:nvSpPr>
        <p:spPr>
          <a:xfrm>
            <a:off x="1451580" y="1853754"/>
            <a:ext cx="7239574" cy="3785652"/>
          </a:xfrm>
          <a:prstGeom prst="rect">
            <a:avLst/>
          </a:prstGeom>
          <a:noFill/>
        </p:spPr>
        <p:txBody>
          <a:bodyPr wrap="square" rtlCol="0">
            <a:spAutoFit/>
          </a:bodyPr>
          <a:lstStyle/>
          <a:p>
            <a:pPr>
              <a:spcAft>
                <a:spcPts val="1200"/>
              </a:spcAft>
            </a:pPr>
            <a:r>
              <a:rPr lang="en-US" sz="2200" b="1" dirty="0"/>
              <a:t>Green Revolution</a:t>
            </a:r>
            <a:r>
              <a:rPr lang="en-US" sz="2200" dirty="0"/>
              <a:t>:  The boost in grain production associated with the discovery of new hybrid seed varieties of rice, wheat, and corn, resulting in high farm yields</a:t>
            </a:r>
          </a:p>
          <a:p>
            <a:pPr>
              <a:spcAft>
                <a:spcPts val="1200"/>
              </a:spcAft>
            </a:pPr>
            <a:r>
              <a:rPr lang="en-US" sz="2200" dirty="0"/>
              <a:t>The strategy to “feed the world” was pursued in the context of the Cold War; the West hoped that by having sufficient food, countries will not be swayed to follow the footsteps of socialism </a:t>
            </a:r>
          </a:p>
          <a:p>
            <a:pPr>
              <a:spcAft>
                <a:spcPts val="1200"/>
              </a:spcAft>
            </a:pPr>
            <a:r>
              <a:rPr lang="en-US" sz="2200" dirty="0"/>
              <a:t>Increased food production from 1970-2010 enabled developing countries to increase the national outputs and significantly reduce poverty</a:t>
            </a:r>
            <a:endParaRPr lang="en-ID" sz="2200" dirty="0"/>
          </a:p>
        </p:txBody>
      </p:sp>
      <p:pic>
        <p:nvPicPr>
          <p:cNvPr id="4" name="Picture 3">
            <a:extLst>
              <a:ext uri="{FF2B5EF4-FFF2-40B4-BE49-F238E27FC236}">
                <a16:creationId xmlns:a16="http://schemas.microsoft.com/office/drawing/2014/main" id="{BE88A72A-7EFB-4871-882E-9F0CBABBF234}"/>
              </a:ext>
            </a:extLst>
          </p:cNvPr>
          <p:cNvPicPr>
            <a:picLocks noChangeAspect="1"/>
          </p:cNvPicPr>
          <p:nvPr/>
        </p:nvPicPr>
        <p:blipFill>
          <a:blip r:embed="rId2"/>
          <a:stretch>
            <a:fillRect/>
          </a:stretch>
        </p:blipFill>
        <p:spPr>
          <a:xfrm>
            <a:off x="9027435" y="1853755"/>
            <a:ext cx="3164563" cy="2167720"/>
          </a:xfrm>
          <a:prstGeom prst="rect">
            <a:avLst/>
          </a:prstGeom>
        </p:spPr>
      </p:pic>
      <p:pic>
        <p:nvPicPr>
          <p:cNvPr id="5" name="Picture 4">
            <a:extLst>
              <a:ext uri="{FF2B5EF4-FFF2-40B4-BE49-F238E27FC236}">
                <a16:creationId xmlns:a16="http://schemas.microsoft.com/office/drawing/2014/main" id="{090478DC-2679-4D70-AD7A-E324C433683A}"/>
              </a:ext>
            </a:extLst>
          </p:cNvPr>
          <p:cNvPicPr>
            <a:picLocks noChangeAspect="1"/>
          </p:cNvPicPr>
          <p:nvPr/>
        </p:nvPicPr>
        <p:blipFill>
          <a:blip r:embed="rId3"/>
          <a:stretch>
            <a:fillRect/>
          </a:stretch>
        </p:blipFill>
        <p:spPr>
          <a:xfrm>
            <a:off x="9039497" y="4021475"/>
            <a:ext cx="3152502" cy="2105872"/>
          </a:xfrm>
          <a:prstGeom prst="rect">
            <a:avLst/>
          </a:prstGeom>
        </p:spPr>
      </p:pic>
      <p:pic>
        <p:nvPicPr>
          <p:cNvPr id="6" name="Picture 5">
            <a:extLst>
              <a:ext uri="{FF2B5EF4-FFF2-40B4-BE49-F238E27FC236}">
                <a16:creationId xmlns:a16="http://schemas.microsoft.com/office/drawing/2014/main" id="{8D546F02-710C-4270-8728-7A4AEE3B4EB4}"/>
              </a:ext>
            </a:extLst>
          </p:cNvPr>
          <p:cNvPicPr>
            <a:picLocks noChangeAspect="1"/>
          </p:cNvPicPr>
          <p:nvPr/>
        </p:nvPicPr>
        <p:blipFill>
          <a:blip r:embed="rId4"/>
          <a:stretch>
            <a:fillRect/>
          </a:stretch>
        </p:blipFill>
        <p:spPr>
          <a:xfrm>
            <a:off x="9027434" y="-7834"/>
            <a:ext cx="3141736" cy="1861588"/>
          </a:xfrm>
          <a:prstGeom prst="rect">
            <a:avLst/>
          </a:prstGeom>
        </p:spPr>
      </p:pic>
      <p:sp>
        <p:nvSpPr>
          <p:cNvPr id="7" name="Slide Number Placeholder 6">
            <a:extLst>
              <a:ext uri="{FF2B5EF4-FFF2-40B4-BE49-F238E27FC236}">
                <a16:creationId xmlns:a16="http://schemas.microsoft.com/office/drawing/2014/main" id="{22A078C4-4445-4957-B8C9-1E75353CED9A}"/>
              </a:ext>
            </a:extLst>
          </p:cNvPr>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2169192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81E70-08B2-4564-8118-F47BA103629A}"/>
              </a:ext>
            </a:extLst>
          </p:cNvPr>
          <p:cNvSpPr>
            <a:spLocks noGrp="1"/>
          </p:cNvSpPr>
          <p:nvPr>
            <p:ph type="title"/>
          </p:nvPr>
        </p:nvSpPr>
        <p:spPr/>
        <p:txBody>
          <a:bodyPr/>
          <a:lstStyle/>
          <a:p>
            <a:r>
              <a:rPr lang="en-US" dirty="0"/>
              <a:t>Trends in agricultural productivity - 1</a:t>
            </a:r>
            <a:endParaRPr lang="en-ID" dirty="0"/>
          </a:p>
        </p:txBody>
      </p:sp>
      <p:sp>
        <p:nvSpPr>
          <p:cNvPr id="3" name="TextBox 2">
            <a:extLst>
              <a:ext uri="{FF2B5EF4-FFF2-40B4-BE49-F238E27FC236}">
                <a16:creationId xmlns:a16="http://schemas.microsoft.com/office/drawing/2014/main" id="{754E42D7-5EC4-44D2-AAF5-52A1226AAD49}"/>
              </a:ext>
            </a:extLst>
          </p:cNvPr>
          <p:cNvSpPr txBox="1"/>
          <p:nvPr/>
        </p:nvSpPr>
        <p:spPr>
          <a:xfrm>
            <a:off x="1390618" y="2037806"/>
            <a:ext cx="10287576" cy="4154984"/>
          </a:xfrm>
          <a:prstGeom prst="rect">
            <a:avLst/>
          </a:prstGeom>
          <a:noFill/>
        </p:spPr>
        <p:txBody>
          <a:bodyPr wrap="square" rtlCol="0">
            <a:spAutoFit/>
          </a:bodyPr>
          <a:lstStyle/>
          <a:p>
            <a:r>
              <a:rPr lang="en-US" sz="2400" dirty="0"/>
              <a:t>Ability of agricultural production to keep up with population growth: due to a wide range of successful programs to reduce hunger and raise productivity over several decades (roughly 1970 to 2010). However success in uneven:</a:t>
            </a:r>
          </a:p>
          <a:p>
            <a:endParaRPr lang="en-US" sz="2400" dirty="0"/>
          </a:p>
          <a:p>
            <a:pPr marL="342900" indent="-342900">
              <a:buFont typeface="Arial" panose="020B0604020202020204" pitchFamily="34" charset="0"/>
              <a:buChar char="•"/>
            </a:pPr>
            <a:r>
              <a:rPr lang="en-US" sz="2400" dirty="0"/>
              <a:t>Slash and burn had reached a limit where soil in not able to revitalize nutrients </a:t>
            </a:r>
          </a:p>
          <a:p>
            <a:pPr marL="342900" indent="-342900">
              <a:buFont typeface="Arial" panose="020B0604020202020204" pitchFamily="34" charset="0"/>
              <a:buChar char="•"/>
            </a:pPr>
            <a:r>
              <a:rPr lang="en-US" sz="2400" dirty="0"/>
              <a:t>Subsistence farmers are unable to purchase seeds, fertilizer and limited in their agricultural know-how</a:t>
            </a:r>
          </a:p>
          <a:p>
            <a:pPr marL="342900" indent="-342900">
              <a:buFont typeface="Arial" panose="020B0604020202020204" pitchFamily="34" charset="0"/>
              <a:buChar char="•"/>
            </a:pPr>
            <a:r>
              <a:rPr lang="en-US" sz="2400" dirty="0"/>
              <a:t>Food shortages due to flood, drought and other natural disasters</a:t>
            </a:r>
          </a:p>
          <a:p>
            <a:pPr marL="342900" indent="-342900">
              <a:buFont typeface="Arial" panose="020B0604020202020204" pitchFamily="34" charset="0"/>
              <a:buChar char="•"/>
            </a:pPr>
            <a:r>
              <a:rPr lang="en-US" sz="2400" dirty="0"/>
              <a:t>In some countries the share of labor in the agriculture sector decreases even when GDP does not increase.</a:t>
            </a:r>
          </a:p>
          <a:p>
            <a:endParaRPr lang="en-ID" sz="2400" dirty="0"/>
          </a:p>
        </p:txBody>
      </p:sp>
      <p:sp>
        <p:nvSpPr>
          <p:cNvPr id="4" name="Slide Number Placeholder 3">
            <a:extLst>
              <a:ext uri="{FF2B5EF4-FFF2-40B4-BE49-F238E27FC236}">
                <a16:creationId xmlns:a16="http://schemas.microsoft.com/office/drawing/2014/main" id="{F25F0311-6C69-4EC7-943E-36CBF7AC5DC4}"/>
              </a:ext>
            </a:extLst>
          </p:cNvPr>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2999356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7F43699-B806-4A03-857F-C207FFC99906}"/>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4" name="Title 1">
            <a:extLst>
              <a:ext uri="{FF2B5EF4-FFF2-40B4-BE49-F238E27FC236}">
                <a16:creationId xmlns:a16="http://schemas.microsoft.com/office/drawing/2014/main" id="{39429CEC-117A-495A-9DC0-41633E7B56EF}"/>
              </a:ext>
            </a:extLst>
          </p:cNvPr>
          <p:cNvSpPr>
            <a:spLocks noGrp="1"/>
          </p:cNvSpPr>
          <p:nvPr>
            <p:ph type="title"/>
          </p:nvPr>
        </p:nvSpPr>
        <p:spPr>
          <a:xfrm>
            <a:off x="1450975" y="804863"/>
            <a:ext cx="9604375" cy="1049337"/>
          </a:xfrm>
        </p:spPr>
        <p:txBody>
          <a:bodyPr/>
          <a:lstStyle/>
          <a:p>
            <a:r>
              <a:rPr lang="en-US" dirty="0"/>
              <a:t>Trends in agricultural productivity - 2</a:t>
            </a:r>
            <a:endParaRPr lang="en-ID" dirty="0"/>
          </a:p>
        </p:txBody>
      </p:sp>
      <p:sp>
        <p:nvSpPr>
          <p:cNvPr id="5" name="TextBox 4">
            <a:extLst>
              <a:ext uri="{FF2B5EF4-FFF2-40B4-BE49-F238E27FC236}">
                <a16:creationId xmlns:a16="http://schemas.microsoft.com/office/drawing/2014/main" id="{C7DFF159-6242-4846-91A0-B70F99A5ED86}"/>
              </a:ext>
            </a:extLst>
          </p:cNvPr>
          <p:cNvSpPr txBox="1"/>
          <p:nvPr/>
        </p:nvSpPr>
        <p:spPr>
          <a:xfrm>
            <a:off x="1451578" y="1942012"/>
            <a:ext cx="9603275" cy="4216539"/>
          </a:xfrm>
          <a:prstGeom prst="rect">
            <a:avLst/>
          </a:prstGeom>
          <a:noFill/>
        </p:spPr>
        <p:txBody>
          <a:bodyPr wrap="square" rtlCol="0">
            <a:spAutoFit/>
          </a:bodyPr>
          <a:lstStyle/>
          <a:p>
            <a:r>
              <a:rPr lang="en-US" sz="2200" dirty="0"/>
              <a:t>The food shortage that occurred worldwide (2008) highlighted the continuing vulnerabilities in the agricultural sector, such as:</a:t>
            </a:r>
          </a:p>
          <a:p>
            <a:endParaRPr lang="en-US" sz="2200" dirty="0"/>
          </a:p>
          <a:p>
            <a:pPr marL="342900" indent="-342900">
              <a:buFont typeface="Arial" panose="020B0604020202020204" pitchFamily="34" charset="0"/>
              <a:buChar char="•"/>
            </a:pPr>
            <a:r>
              <a:rPr lang="en-US" sz="2200" dirty="0"/>
              <a:t>Diversion of food production to the production of biofuels</a:t>
            </a:r>
          </a:p>
          <a:p>
            <a:pPr marL="342900" indent="-342900">
              <a:buFont typeface="Arial" panose="020B0604020202020204" pitchFamily="34" charset="0"/>
              <a:buChar char="•"/>
            </a:pPr>
            <a:r>
              <a:rPr lang="en-US" sz="2200" dirty="0"/>
              <a:t>Increasing demand for meat* particularly from China</a:t>
            </a:r>
          </a:p>
          <a:p>
            <a:pPr marL="342900" indent="-342900">
              <a:buFont typeface="Arial" panose="020B0604020202020204" pitchFamily="34" charset="0"/>
              <a:buChar char="•"/>
            </a:pPr>
            <a:r>
              <a:rPr lang="en-ID" sz="2200" dirty="0"/>
              <a:t>Variability in weather patterns because of climate change</a:t>
            </a:r>
          </a:p>
          <a:p>
            <a:pPr marL="342900" indent="-342900">
              <a:buFont typeface="Arial" panose="020B0604020202020204" pitchFamily="34" charset="0"/>
              <a:buChar char="•"/>
            </a:pPr>
            <a:r>
              <a:rPr lang="en-ID" sz="2200" dirty="0"/>
              <a:t>Rising energy costs which affect agricultural input costs</a:t>
            </a:r>
          </a:p>
          <a:p>
            <a:pPr marL="342900" indent="-342900">
              <a:buFont typeface="Arial" panose="020B0604020202020204" pitchFamily="34" charset="0"/>
              <a:buChar char="•"/>
            </a:pPr>
            <a:r>
              <a:rPr lang="en-ID" sz="2200" dirty="0" err="1"/>
              <a:t>Unfavorable</a:t>
            </a:r>
            <a:r>
              <a:rPr lang="en-ID" sz="2200" dirty="0"/>
              <a:t> government policies such as interference in food prices**</a:t>
            </a:r>
          </a:p>
          <a:p>
            <a:pPr marL="342900" indent="-342900">
              <a:buFont typeface="Arial" panose="020B0604020202020204" pitchFamily="34" charset="0"/>
              <a:buChar char="•"/>
            </a:pPr>
            <a:r>
              <a:rPr lang="en-ID" sz="2200" dirty="0"/>
              <a:t>Neglect of the agriculture sector in </a:t>
            </a:r>
            <a:r>
              <a:rPr lang="en-ID" sz="2200" dirty="0" err="1"/>
              <a:t>favor</a:t>
            </a:r>
            <a:r>
              <a:rPr lang="en-ID" sz="2200" dirty="0"/>
              <a:t> of the manufacturing and services sectors, which are urban-based</a:t>
            </a:r>
          </a:p>
          <a:p>
            <a:endParaRPr lang="en-ID" sz="2400" dirty="0"/>
          </a:p>
          <a:p>
            <a:endParaRPr lang="en-ID" sz="2400" dirty="0"/>
          </a:p>
        </p:txBody>
      </p:sp>
      <p:sp>
        <p:nvSpPr>
          <p:cNvPr id="7" name="TextBox 6">
            <a:extLst>
              <a:ext uri="{FF2B5EF4-FFF2-40B4-BE49-F238E27FC236}">
                <a16:creationId xmlns:a16="http://schemas.microsoft.com/office/drawing/2014/main" id="{5B6BAD1C-E5F2-4950-95E2-BBE70F556C2B}"/>
              </a:ext>
            </a:extLst>
          </p:cNvPr>
          <p:cNvSpPr txBox="1"/>
          <p:nvPr/>
        </p:nvSpPr>
        <p:spPr>
          <a:xfrm>
            <a:off x="1822267" y="5538477"/>
            <a:ext cx="7069184" cy="646331"/>
          </a:xfrm>
          <a:prstGeom prst="rect">
            <a:avLst/>
          </a:prstGeom>
          <a:noFill/>
        </p:spPr>
        <p:txBody>
          <a:bodyPr wrap="square">
            <a:spAutoFit/>
          </a:bodyPr>
          <a:lstStyle/>
          <a:p>
            <a:r>
              <a:rPr lang="en-US" sz="1800" dirty="0"/>
              <a:t>* (raising cattle requires more land than grain)</a:t>
            </a:r>
          </a:p>
          <a:p>
            <a:r>
              <a:rPr lang="en-US" dirty="0"/>
              <a:t>** such as requirement to farmers to sell their goods at a low price</a:t>
            </a:r>
            <a:endParaRPr lang="en-US" sz="1800" dirty="0"/>
          </a:p>
        </p:txBody>
      </p:sp>
    </p:spTree>
    <p:extLst>
      <p:ext uri="{BB962C8B-B14F-4D97-AF65-F5344CB8AC3E}">
        <p14:creationId xmlns:p14="http://schemas.microsoft.com/office/powerpoint/2010/main" val="3631150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1C3ED-1580-4797-82C1-6A3F69F340BC}"/>
              </a:ext>
            </a:extLst>
          </p:cNvPr>
          <p:cNvSpPr>
            <a:spLocks noGrp="1"/>
          </p:cNvSpPr>
          <p:nvPr>
            <p:ph type="title"/>
          </p:nvPr>
        </p:nvSpPr>
        <p:spPr/>
        <p:txBody>
          <a:bodyPr/>
          <a:lstStyle/>
          <a:p>
            <a:r>
              <a:rPr lang="en-US" dirty="0"/>
              <a:t>Government role in agricultural sector</a:t>
            </a:r>
            <a:endParaRPr lang="en-ID" dirty="0"/>
          </a:p>
        </p:txBody>
      </p:sp>
      <p:sp>
        <p:nvSpPr>
          <p:cNvPr id="3" name="Slide Number Placeholder 2">
            <a:extLst>
              <a:ext uri="{FF2B5EF4-FFF2-40B4-BE49-F238E27FC236}">
                <a16:creationId xmlns:a16="http://schemas.microsoft.com/office/drawing/2014/main" id="{CAB70298-E393-445C-9247-6F78BBAD0959}"/>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extBox 3">
            <a:extLst>
              <a:ext uri="{FF2B5EF4-FFF2-40B4-BE49-F238E27FC236}">
                <a16:creationId xmlns:a16="http://schemas.microsoft.com/office/drawing/2014/main" id="{354AB0DC-9FCC-4DBD-956A-0582EE8CCC2F}"/>
              </a:ext>
            </a:extLst>
          </p:cNvPr>
          <p:cNvSpPr txBox="1"/>
          <p:nvPr/>
        </p:nvSpPr>
        <p:spPr>
          <a:xfrm>
            <a:off x="1451579" y="1960053"/>
            <a:ext cx="9603275" cy="3447098"/>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Address externalities (positive and negative) through appropriate policies. Positive externalities (e.g., windfall in crop harvest) could be addressed through subsidies (providing storage, maintaining fair prices); negative externalities (agricultural waste) could be addressed through taxes or penalties</a:t>
            </a:r>
          </a:p>
          <a:p>
            <a:pPr marL="342900" indent="-342900">
              <a:spcAft>
                <a:spcPts val="1200"/>
              </a:spcAft>
              <a:buFont typeface="Arial" panose="020B0604020202020204" pitchFamily="34" charset="0"/>
              <a:buChar char="•"/>
            </a:pPr>
            <a:r>
              <a:rPr lang="en-US" sz="2200" dirty="0"/>
              <a:t>Improve efficiency and reduce poverty, particularly in rural areas by providing infrastructure (irrigation, rural roads), provide farmer access to credits and markets, and needed skills (agriculture extension activities)</a:t>
            </a:r>
          </a:p>
          <a:p>
            <a:pPr marL="342900" indent="-342900">
              <a:spcAft>
                <a:spcPts val="1200"/>
              </a:spcAft>
              <a:buFont typeface="Arial" panose="020B0604020202020204" pitchFamily="34" charset="0"/>
              <a:buChar char="•"/>
            </a:pPr>
            <a:r>
              <a:rPr lang="en-US" sz="2200" dirty="0"/>
              <a:t>Stabilize food prices by guaranteeing farm gate prices for farmers and ensuring adequate supply for consumers</a:t>
            </a:r>
            <a:endParaRPr lang="en-ID" sz="2200" dirty="0"/>
          </a:p>
        </p:txBody>
      </p:sp>
    </p:spTree>
    <p:extLst>
      <p:ext uri="{BB962C8B-B14F-4D97-AF65-F5344CB8AC3E}">
        <p14:creationId xmlns:p14="http://schemas.microsoft.com/office/powerpoint/2010/main" val="2250142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A0603-A1B4-487B-92BA-ECE563AFF544}"/>
              </a:ext>
            </a:extLst>
          </p:cNvPr>
          <p:cNvSpPr>
            <a:spLocks noGrp="1"/>
          </p:cNvSpPr>
          <p:nvPr>
            <p:ph type="title"/>
          </p:nvPr>
        </p:nvSpPr>
        <p:spPr/>
        <p:txBody>
          <a:bodyPr/>
          <a:lstStyle/>
          <a:p>
            <a:r>
              <a:rPr lang="en-US" dirty="0"/>
              <a:t>Agricultural-based strategy for economic development</a:t>
            </a:r>
            <a:endParaRPr lang="en-ID" dirty="0"/>
          </a:p>
        </p:txBody>
      </p:sp>
      <p:sp>
        <p:nvSpPr>
          <p:cNvPr id="3" name="Slide Number Placeholder 2">
            <a:extLst>
              <a:ext uri="{FF2B5EF4-FFF2-40B4-BE49-F238E27FC236}">
                <a16:creationId xmlns:a16="http://schemas.microsoft.com/office/drawing/2014/main" id="{FC38CF30-FF72-4ADD-BC52-0312B4C3561B}"/>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4" name="TextBox 3">
            <a:extLst>
              <a:ext uri="{FF2B5EF4-FFF2-40B4-BE49-F238E27FC236}">
                <a16:creationId xmlns:a16="http://schemas.microsoft.com/office/drawing/2014/main" id="{ED1AF08C-F857-4187-A214-58A79E423C7B}"/>
              </a:ext>
            </a:extLst>
          </p:cNvPr>
          <p:cNvSpPr txBox="1"/>
          <p:nvPr/>
        </p:nvSpPr>
        <p:spPr>
          <a:xfrm>
            <a:off x="1451579" y="1853754"/>
            <a:ext cx="9496020" cy="4339650"/>
          </a:xfrm>
          <a:prstGeom prst="rect">
            <a:avLst/>
          </a:prstGeom>
          <a:noFill/>
        </p:spPr>
        <p:txBody>
          <a:bodyPr wrap="square" rtlCol="0">
            <a:spAutoFit/>
          </a:bodyPr>
          <a:lstStyle/>
          <a:p>
            <a:pPr>
              <a:spcAft>
                <a:spcPts val="1200"/>
              </a:spcAft>
            </a:pPr>
            <a:r>
              <a:rPr lang="en-US" sz="2200" dirty="0"/>
              <a:t>Any agricultural-based strategy for economic development requires the following components:</a:t>
            </a:r>
          </a:p>
          <a:p>
            <a:pPr marL="342900" indent="-342900">
              <a:spcAft>
                <a:spcPts val="1200"/>
              </a:spcAft>
              <a:buFont typeface="Arial" panose="020B0604020202020204" pitchFamily="34" charset="0"/>
              <a:buChar char="•"/>
            </a:pPr>
            <a:r>
              <a:rPr lang="en-US" sz="2200" dirty="0"/>
              <a:t>Accelerated </a:t>
            </a:r>
            <a:r>
              <a:rPr lang="en-US" sz="2200" b="1" dirty="0"/>
              <a:t>output growth </a:t>
            </a:r>
            <a:r>
              <a:rPr lang="en-US" sz="2200" dirty="0"/>
              <a:t>through technological, institutional and price incentive changes to raise farmer productivity</a:t>
            </a:r>
          </a:p>
          <a:p>
            <a:pPr marL="342900" indent="-342900">
              <a:spcAft>
                <a:spcPts val="1200"/>
              </a:spcAft>
              <a:buFont typeface="Arial" panose="020B0604020202020204" pitchFamily="34" charset="0"/>
              <a:buChar char="•"/>
            </a:pPr>
            <a:r>
              <a:rPr lang="en-US" sz="2200" b="1" dirty="0"/>
              <a:t>Rising domestic demand </a:t>
            </a:r>
            <a:r>
              <a:rPr lang="en-US" sz="2200" dirty="0"/>
              <a:t>for agricultural output derived from employment-oriented urban development strategy</a:t>
            </a:r>
          </a:p>
          <a:p>
            <a:pPr marL="342900" indent="-342900">
              <a:spcAft>
                <a:spcPts val="1200"/>
              </a:spcAft>
              <a:buFont typeface="Arial" panose="020B0604020202020204" pitchFamily="34" charset="0"/>
              <a:buChar char="•"/>
            </a:pPr>
            <a:r>
              <a:rPr lang="en-US" sz="2200" b="1" dirty="0"/>
              <a:t>Diversified nonagricultural labor intensive rural development activities </a:t>
            </a:r>
            <a:r>
              <a:rPr lang="en-US" sz="2200" dirty="0"/>
              <a:t>that directly and indirectly support and are supported by the farming community</a:t>
            </a:r>
          </a:p>
          <a:p>
            <a:pPr marL="342900" indent="-342900">
              <a:buFont typeface="Arial" panose="020B0604020202020204" pitchFamily="34" charset="0"/>
              <a:buChar char="•"/>
            </a:pPr>
            <a:endParaRPr lang="en-US" sz="2000" dirty="0"/>
          </a:p>
          <a:p>
            <a:endParaRPr lang="en-ID" dirty="0"/>
          </a:p>
        </p:txBody>
      </p:sp>
    </p:spTree>
    <p:extLst>
      <p:ext uri="{BB962C8B-B14F-4D97-AF65-F5344CB8AC3E}">
        <p14:creationId xmlns:p14="http://schemas.microsoft.com/office/powerpoint/2010/main" val="3143438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99041-6C16-4FF1-BAAD-866F0B75D4E6}"/>
              </a:ext>
            </a:extLst>
          </p:cNvPr>
          <p:cNvSpPr>
            <a:spLocks noGrp="1"/>
          </p:cNvSpPr>
          <p:nvPr>
            <p:ph type="title"/>
          </p:nvPr>
        </p:nvSpPr>
        <p:spPr/>
        <p:txBody>
          <a:bodyPr/>
          <a:lstStyle/>
          <a:p>
            <a:r>
              <a:rPr lang="en-US" dirty="0"/>
              <a:t>Agricultural systems</a:t>
            </a:r>
            <a:endParaRPr lang="en-ID" dirty="0"/>
          </a:p>
        </p:txBody>
      </p:sp>
      <p:sp>
        <p:nvSpPr>
          <p:cNvPr id="3" name="TextBox 2">
            <a:extLst>
              <a:ext uri="{FF2B5EF4-FFF2-40B4-BE49-F238E27FC236}">
                <a16:creationId xmlns:a16="http://schemas.microsoft.com/office/drawing/2014/main" id="{6AD43727-1B80-4518-95A5-868C5CB5FEF5}"/>
              </a:ext>
            </a:extLst>
          </p:cNvPr>
          <p:cNvSpPr txBox="1"/>
          <p:nvPr/>
        </p:nvSpPr>
        <p:spPr>
          <a:xfrm>
            <a:off x="8098971" y="2133600"/>
            <a:ext cx="2989793" cy="4524315"/>
          </a:xfrm>
          <a:prstGeom prst="rect">
            <a:avLst/>
          </a:prstGeom>
          <a:noFill/>
          <a:ln>
            <a:solidFill>
              <a:schemeClr val="accent1"/>
            </a:solidFill>
          </a:ln>
        </p:spPr>
        <p:txBody>
          <a:bodyPr wrap="square" rtlCol="0">
            <a:spAutoFit/>
          </a:bodyPr>
          <a:lstStyle/>
          <a:p>
            <a:pPr algn="ctr"/>
            <a:r>
              <a:rPr lang="en-US" b="1" dirty="0"/>
              <a:t>Urbanized countries</a:t>
            </a:r>
          </a:p>
          <a:p>
            <a:pPr marL="342900" indent="-342900">
              <a:buFont typeface="Arial" panose="020B0604020202020204" pitchFamily="34" charset="0"/>
              <a:buChar char="•"/>
            </a:pPr>
            <a:r>
              <a:rPr lang="en-US" dirty="0"/>
              <a:t>Rural-urban migration reaches a point where around one half of the poor live in cities</a:t>
            </a:r>
          </a:p>
          <a:p>
            <a:pPr marL="342900" indent="-342900">
              <a:buFont typeface="Arial" panose="020B0604020202020204" pitchFamily="34" charset="0"/>
              <a:buChar char="•"/>
            </a:pPr>
            <a:r>
              <a:rPr lang="en-US" dirty="0"/>
              <a:t>Examples: Brazil, Argentina, countries in Europe and North America</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ID" dirty="0"/>
          </a:p>
        </p:txBody>
      </p:sp>
      <p:sp>
        <p:nvSpPr>
          <p:cNvPr id="4" name="TextBox 3">
            <a:extLst>
              <a:ext uri="{FF2B5EF4-FFF2-40B4-BE49-F238E27FC236}">
                <a16:creationId xmlns:a16="http://schemas.microsoft.com/office/drawing/2014/main" id="{F0E14306-1A46-4222-8841-7A9B3613DF6C}"/>
              </a:ext>
            </a:extLst>
          </p:cNvPr>
          <p:cNvSpPr txBox="1"/>
          <p:nvPr/>
        </p:nvSpPr>
        <p:spPr>
          <a:xfrm>
            <a:off x="1103236" y="2133600"/>
            <a:ext cx="2989793" cy="3693319"/>
          </a:xfrm>
          <a:prstGeom prst="rect">
            <a:avLst/>
          </a:prstGeom>
          <a:noFill/>
          <a:ln>
            <a:solidFill>
              <a:schemeClr val="accent1"/>
            </a:solidFill>
          </a:ln>
        </p:spPr>
        <p:txBody>
          <a:bodyPr wrap="square" rtlCol="0">
            <a:spAutoFit/>
          </a:bodyPr>
          <a:lstStyle/>
          <a:p>
            <a:pPr algn="ctr"/>
            <a:r>
              <a:rPr lang="en-US" sz="1800" b="1" dirty="0"/>
              <a:t>Agricultural-based countries</a:t>
            </a:r>
          </a:p>
          <a:p>
            <a:pPr marL="285750" indent="-285750">
              <a:buFont typeface="Arial" panose="020B0604020202020204" pitchFamily="34" charset="0"/>
              <a:buChar char="•"/>
            </a:pPr>
            <a:r>
              <a:rPr lang="en-US" sz="1800" dirty="0"/>
              <a:t>Agriculture still a major source of economic growth, comprising one-third of country’s economic output</a:t>
            </a:r>
          </a:p>
          <a:p>
            <a:pPr marL="285750" indent="-285750">
              <a:buFont typeface="Arial" panose="020B0604020202020204" pitchFamily="34" charset="0"/>
              <a:buChar char="•"/>
            </a:pPr>
            <a:r>
              <a:rPr lang="en-US" sz="1800" dirty="0"/>
              <a:t>Roughly two thirds of the population are employed in the agricultural sector</a:t>
            </a:r>
          </a:p>
          <a:p>
            <a:pPr marL="285750" indent="-285750">
              <a:buFont typeface="Arial" panose="020B0604020202020204" pitchFamily="34" charset="0"/>
              <a:buChar char="•"/>
            </a:pPr>
            <a:r>
              <a:rPr lang="en-US" dirty="0"/>
              <a:t>Examples: Cambodia, Laos, Zambia, most countries in Africa and South Asia</a:t>
            </a:r>
            <a:endParaRPr lang="en-ID" dirty="0"/>
          </a:p>
        </p:txBody>
      </p:sp>
      <p:sp>
        <p:nvSpPr>
          <p:cNvPr id="5" name="TextBox 4">
            <a:extLst>
              <a:ext uri="{FF2B5EF4-FFF2-40B4-BE49-F238E27FC236}">
                <a16:creationId xmlns:a16="http://schemas.microsoft.com/office/drawing/2014/main" id="{52B54D1F-8A30-490A-AC31-11FF68D3F0F6}"/>
              </a:ext>
            </a:extLst>
          </p:cNvPr>
          <p:cNvSpPr txBox="1"/>
          <p:nvPr/>
        </p:nvSpPr>
        <p:spPr>
          <a:xfrm>
            <a:off x="4601103" y="2133600"/>
            <a:ext cx="2989794" cy="3970318"/>
          </a:xfrm>
          <a:prstGeom prst="rect">
            <a:avLst/>
          </a:prstGeom>
          <a:noFill/>
          <a:ln>
            <a:solidFill>
              <a:schemeClr val="accent1"/>
            </a:solidFill>
          </a:ln>
        </p:spPr>
        <p:txBody>
          <a:bodyPr wrap="square" rtlCol="0">
            <a:spAutoFit/>
          </a:bodyPr>
          <a:lstStyle/>
          <a:p>
            <a:pPr algn="ctr"/>
            <a:r>
              <a:rPr lang="en-US" sz="1800" b="1" dirty="0"/>
              <a:t>Transforming countries</a:t>
            </a:r>
          </a:p>
          <a:p>
            <a:pPr marL="342900" indent="-342900">
              <a:buFont typeface="Arial" panose="020B0604020202020204" pitchFamily="34" charset="0"/>
              <a:buChar char="•"/>
            </a:pPr>
            <a:r>
              <a:rPr lang="en-US" sz="1800" dirty="0"/>
              <a:t>A majority of the poor live in rural areas (around 80%), but agriculture contributes only a small share to GDP growth (7%)</a:t>
            </a:r>
          </a:p>
          <a:p>
            <a:pPr marL="342900" indent="-342900">
              <a:buFont typeface="Arial" panose="020B0604020202020204" pitchFamily="34" charset="0"/>
              <a:buChar char="•"/>
            </a:pPr>
            <a:r>
              <a:rPr lang="en-US" dirty="0"/>
              <a:t>Examples: Indonesia, Philippines, Sri Lanka</a:t>
            </a:r>
          </a:p>
          <a:p>
            <a:pPr marL="342900" indent="-342900">
              <a:buFont typeface="Arial" panose="020B0604020202020204" pitchFamily="34" charset="0"/>
              <a:buChar char="•"/>
            </a:pPr>
            <a:endParaRPr lang="en-US" sz="1800"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sz="1800" dirty="0"/>
          </a:p>
          <a:p>
            <a:endParaRPr lang="en-ID" dirty="0"/>
          </a:p>
        </p:txBody>
      </p:sp>
      <p:sp>
        <p:nvSpPr>
          <p:cNvPr id="6" name="Slide Number Placeholder 5">
            <a:extLst>
              <a:ext uri="{FF2B5EF4-FFF2-40B4-BE49-F238E27FC236}">
                <a16:creationId xmlns:a16="http://schemas.microsoft.com/office/drawing/2014/main" id="{6DEFC8B8-7A26-4841-B7BB-323AD133D543}"/>
              </a:ext>
            </a:extLst>
          </p:cNvPr>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3582461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320EA-CFA1-493C-A28C-67393DB077FF}"/>
              </a:ext>
            </a:extLst>
          </p:cNvPr>
          <p:cNvSpPr>
            <a:spLocks noGrp="1"/>
          </p:cNvSpPr>
          <p:nvPr>
            <p:ph type="title"/>
          </p:nvPr>
        </p:nvSpPr>
        <p:spPr/>
        <p:txBody>
          <a:bodyPr/>
          <a:lstStyle/>
          <a:p>
            <a:r>
              <a:rPr lang="en-US" dirty="0"/>
              <a:t>Issues and challenges in Agriculture</a:t>
            </a:r>
            <a:endParaRPr lang="en-ID" dirty="0"/>
          </a:p>
        </p:txBody>
      </p:sp>
      <p:sp>
        <p:nvSpPr>
          <p:cNvPr id="3" name="Slide Number Placeholder 2">
            <a:extLst>
              <a:ext uri="{FF2B5EF4-FFF2-40B4-BE49-F238E27FC236}">
                <a16:creationId xmlns:a16="http://schemas.microsoft.com/office/drawing/2014/main" id="{CAB2F204-D481-4C0D-A4B3-F70C15C80396}"/>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6" name="TextBox 5">
            <a:extLst>
              <a:ext uri="{FF2B5EF4-FFF2-40B4-BE49-F238E27FC236}">
                <a16:creationId xmlns:a16="http://schemas.microsoft.com/office/drawing/2014/main" id="{5D7DFBFE-89BB-47F6-9059-5DB447017279}"/>
              </a:ext>
            </a:extLst>
          </p:cNvPr>
          <p:cNvSpPr txBox="1"/>
          <p:nvPr/>
        </p:nvSpPr>
        <p:spPr>
          <a:xfrm>
            <a:off x="1334927" y="1853754"/>
            <a:ext cx="9522146" cy="3724096"/>
          </a:xfrm>
          <a:prstGeom prst="rect">
            <a:avLst/>
          </a:prstGeom>
          <a:noFill/>
        </p:spPr>
        <p:txBody>
          <a:bodyPr wrap="square" rtlCol="0">
            <a:spAutoFit/>
          </a:bodyPr>
          <a:lstStyle/>
          <a:p>
            <a:pPr>
              <a:spcAft>
                <a:spcPts val="1200"/>
              </a:spcAft>
            </a:pPr>
            <a:r>
              <a:rPr lang="en-US" sz="2200" b="1" dirty="0"/>
              <a:t>Agriculture-based countries </a:t>
            </a:r>
          </a:p>
          <a:p>
            <a:pPr marL="342900" indent="-342900">
              <a:spcAft>
                <a:spcPts val="1200"/>
              </a:spcAft>
              <a:buFont typeface="Arial" panose="020B0604020202020204" pitchFamily="34" charset="0"/>
              <a:buChar char="•"/>
            </a:pPr>
            <a:r>
              <a:rPr lang="en-US" sz="2200" dirty="0"/>
              <a:t>Existence of agriculture dualism, comprising huge landholdings employing tens to hundreds of people, and small farms with barely enough income to support the farmer owners</a:t>
            </a:r>
          </a:p>
          <a:p>
            <a:pPr marL="342900" indent="-342900">
              <a:spcAft>
                <a:spcPts val="1200"/>
              </a:spcAft>
              <a:buFont typeface="Arial" panose="020B0604020202020204" pitchFamily="34" charset="0"/>
              <a:buChar char="•"/>
            </a:pPr>
            <a:r>
              <a:rPr lang="en-US" sz="2200" dirty="0"/>
              <a:t>Inefficient farming as wealthy land owners do not utilize the full potential of huge land areas for agriculture, but instead leave the land idle</a:t>
            </a:r>
          </a:p>
          <a:p>
            <a:pPr marL="342900" indent="-342900">
              <a:spcAft>
                <a:spcPts val="1200"/>
              </a:spcAft>
              <a:buFont typeface="Arial" panose="020B0604020202020204" pitchFamily="34" charset="0"/>
              <a:buChar char="•"/>
            </a:pPr>
            <a:r>
              <a:rPr lang="en-US" sz="2200" dirty="0"/>
              <a:t>Unequal land distribution: to much land in the hands of a few; hardly enough land for too many people</a:t>
            </a:r>
          </a:p>
          <a:p>
            <a:endParaRPr lang="en-ID" sz="2000" dirty="0"/>
          </a:p>
        </p:txBody>
      </p:sp>
    </p:spTree>
    <p:extLst>
      <p:ext uri="{BB962C8B-B14F-4D97-AF65-F5344CB8AC3E}">
        <p14:creationId xmlns:p14="http://schemas.microsoft.com/office/powerpoint/2010/main" val="843184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38807DF-D392-4BF0-B74A-E20FFF820AF0}"/>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4" name="Title 1">
            <a:extLst>
              <a:ext uri="{FF2B5EF4-FFF2-40B4-BE49-F238E27FC236}">
                <a16:creationId xmlns:a16="http://schemas.microsoft.com/office/drawing/2014/main" id="{78FCFBE0-BA58-46C0-A91A-F332C733C3BD}"/>
              </a:ext>
            </a:extLst>
          </p:cNvPr>
          <p:cNvSpPr>
            <a:spLocks noGrp="1"/>
          </p:cNvSpPr>
          <p:nvPr>
            <p:ph type="title"/>
          </p:nvPr>
        </p:nvSpPr>
        <p:spPr>
          <a:xfrm>
            <a:off x="1450975" y="804863"/>
            <a:ext cx="9604375" cy="1049337"/>
          </a:xfrm>
        </p:spPr>
        <p:txBody>
          <a:bodyPr/>
          <a:lstStyle/>
          <a:p>
            <a:r>
              <a:rPr lang="en-US" dirty="0"/>
              <a:t>Issues and challenges in Agriculture</a:t>
            </a:r>
            <a:endParaRPr lang="en-ID" dirty="0"/>
          </a:p>
        </p:txBody>
      </p:sp>
      <p:sp>
        <p:nvSpPr>
          <p:cNvPr id="5" name="TextBox 4">
            <a:extLst>
              <a:ext uri="{FF2B5EF4-FFF2-40B4-BE49-F238E27FC236}">
                <a16:creationId xmlns:a16="http://schemas.microsoft.com/office/drawing/2014/main" id="{ED1C7543-EB14-4D6A-961F-D84B0D8C9AF6}"/>
              </a:ext>
            </a:extLst>
          </p:cNvPr>
          <p:cNvSpPr txBox="1"/>
          <p:nvPr/>
        </p:nvSpPr>
        <p:spPr>
          <a:xfrm>
            <a:off x="1334927" y="1853754"/>
            <a:ext cx="9522146" cy="5201424"/>
          </a:xfrm>
          <a:prstGeom prst="rect">
            <a:avLst/>
          </a:prstGeom>
          <a:noFill/>
        </p:spPr>
        <p:txBody>
          <a:bodyPr wrap="square" rtlCol="0">
            <a:spAutoFit/>
          </a:bodyPr>
          <a:lstStyle/>
          <a:p>
            <a:pPr>
              <a:spcAft>
                <a:spcPts val="1200"/>
              </a:spcAft>
            </a:pPr>
            <a:r>
              <a:rPr lang="en-ID" sz="2200" b="1" dirty="0"/>
              <a:t>Transforming countries</a:t>
            </a:r>
          </a:p>
          <a:p>
            <a:pPr marL="342900" indent="-342900">
              <a:spcAft>
                <a:spcPts val="1200"/>
              </a:spcAft>
              <a:buFont typeface="Arial" panose="020B0604020202020204" pitchFamily="34" charset="0"/>
              <a:buChar char="•"/>
            </a:pPr>
            <a:r>
              <a:rPr lang="en-ID" sz="2200" dirty="0"/>
              <a:t>High densities in agriculture land: too many people crowding on too little land; relatively small farm size (&gt; 4 hectare)</a:t>
            </a:r>
          </a:p>
          <a:p>
            <a:pPr marL="342900" indent="-342900">
              <a:spcAft>
                <a:spcPts val="1200"/>
              </a:spcAft>
              <a:buFont typeface="Arial" panose="020B0604020202020204" pitchFamily="34" charset="0"/>
              <a:buChar char="•"/>
            </a:pPr>
            <a:r>
              <a:rPr lang="en-ID" sz="2200" dirty="0"/>
              <a:t>Introduction of monetized transactions vis-a-vis collective land; and rise of moneylenders</a:t>
            </a:r>
          </a:p>
          <a:p>
            <a:pPr marL="342900" indent="-342900">
              <a:spcAft>
                <a:spcPts val="1200"/>
              </a:spcAft>
              <a:buFont typeface="Arial" panose="020B0604020202020204" pitchFamily="34" charset="0"/>
              <a:buChar char="•"/>
            </a:pPr>
            <a:r>
              <a:rPr lang="en-ID" sz="2200" dirty="0"/>
              <a:t>Transformation of subsistence to commercial farming, causing farmers to become poorer</a:t>
            </a:r>
          </a:p>
          <a:p>
            <a:pPr marL="342900" indent="-342900">
              <a:spcAft>
                <a:spcPts val="1200"/>
              </a:spcAft>
              <a:buFont typeface="Arial" panose="020B0604020202020204" pitchFamily="34" charset="0"/>
              <a:buChar char="•"/>
            </a:pPr>
            <a:r>
              <a:rPr lang="en-ID" sz="2200" dirty="0"/>
              <a:t>Cycle: subsistence farmer – tenant farmer – landless </a:t>
            </a:r>
            <a:r>
              <a:rPr lang="en-ID" sz="2200" dirty="0" err="1"/>
              <a:t>laborer</a:t>
            </a:r>
            <a:r>
              <a:rPr lang="en-ID" sz="2200" dirty="0"/>
              <a:t> – jobless vagrant – migrant dweller in cities</a:t>
            </a:r>
          </a:p>
          <a:p>
            <a:pPr marL="342900" indent="-342900">
              <a:spcAft>
                <a:spcPts val="1200"/>
              </a:spcAft>
              <a:buFont typeface="Arial" panose="020B0604020202020204" pitchFamily="34" charset="0"/>
              <a:buChar char="•"/>
            </a:pPr>
            <a:endParaRPr lang="en-ID" sz="2200" dirty="0"/>
          </a:p>
          <a:p>
            <a:pPr marL="342900" indent="-342900">
              <a:spcAft>
                <a:spcPts val="1200"/>
              </a:spcAft>
              <a:buFont typeface="Arial" panose="020B0604020202020204" pitchFamily="34" charset="0"/>
              <a:buChar char="•"/>
            </a:pPr>
            <a:endParaRPr lang="en-ID" sz="2200" dirty="0"/>
          </a:p>
          <a:p>
            <a:endParaRPr lang="en-ID" sz="2000" dirty="0"/>
          </a:p>
        </p:txBody>
      </p:sp>
    </p:spTree>
    <p:extLst>
      <p:ext uri="{BB962C8B-B14F-4D97-AF65-F5344CB8AC3E}">
        <p14:creationId xmlns:p14="http://schemas.microsoft.com/office/powerpoint/2010/main" val="984659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A51591C-969E-4ED4-A3B6-42DB71551371}"/>
              </a:ext>
            </a:extLst>
          </p:cNvPr>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975540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B4FBF-0551-4083-A6B4-79A77FAE2D76}"/>
              </a:ext>
            </a:extLst>
          </p:cNvPr>
          <p:cNvSpPr>
            <a:spLocks noGrp="1"/>
          </p:cNvSpPr>
          <p:nvPr>
            <p:ph type="title"/>
          </p:nvPr>
        </p:nvSpPr>
        <p:spPr/>
        <p:txBody>
          <a:bodyPr/>
          <a:lstStyle/>
          <a:p>
            <a:r>
              <a:rPr lang="en-US" dirty="0"/>
              <a:t>Towards an Integrated agricultural and rural development strategy</a:t>
            </a:r>
            <a:endParaRPr lang="en-ID" dirty="0"/>
          </a:p>
        </p:txBody>
      </p:sp>
      <p:sp>
        <p:nvSpPr>
          <p:cNvPr id="3" name="Slide Number Placeholder 2">
            <a:extLst>
              <a:ext uri="{FF2B5EF4-FFF2-40B4-BE49-F238E27FC236}">
                <a16:creationId xmlns:a16="http://schemas.microsoft.com/office/drawing/2014/main" id="{45498308-7395-49DB-8DBE-E7E26503F294}"/>
              </a:ext>
            </a:extLst>
          </p:cNvPr>
          <p:cNvSpPr>
            <a:spLocks noGrp="1"/>
          </p:cNvSpPr>
          <p:nvPr>
            <p:ph type="sldNum" sz="quarter" idx="12"/>
          </p:nvPr>
        </p:nvSpPr>
        <p:spPr/>
        <p:txBody>
          <a:bodyPr/>
          <a:lstStyle/>
          <a:p>
            <a:fld id="{6D22F896-40B5-4ADD-8801-0D06FADFA095}" type="slidenum">
              <a:rPr lang="en-US" smtClean="0"/>
              <a:t>20</a:t>
            </a:fld>
            <a:endParaRPr lang="en-US" dirty="0"/>
          </a:p>
        </p:txBody>
      </p:sp>
      <p:sp>
        <p:nvSpPr>
          <p:cNvPr id="4" name="TextBox 3">
            <a:extLst>
              <a:ext uri="{FF2B5EF4-FFF2-40B4-BE49-F238E27FC236}">
                <a16:creationId xmlns:a16="http://schemas.microsoft.com/office/drawing/2014/main" id="{31721548-E133-4240-8449-48EB6E9AB6FA}"/>
              </a:ext>
            </a:extLst>
          </p:cNvPr>
          <p:cNvSpPr txBox="1"/>
          <p:nvPr/>
        </p:nvSpPr>
        <p:spPr>
          <a:xfrm>
            <a:off x="1451579" y="1853754"/>
            <a:ext cx="9426351" cy="5262979"/>
          </a:xfrm>
          <a:prstGeom prst="rect">
            <a:avLst/>
          </a:prstGeom>
          <a:noFill/>
        </p:spPr>
        <p:txBody>
          <a:bodyPr wrap="square" rtlCol="0">
            <a:spAutoFit/>
          </a:bodyPr>
          <a:lstStyle/>
          <a:p>
            <a:pPr>
              <a:spcAft>
                <a:spcPts val="1200"/>
              </a:spcAft>
            </a:pPr>
            <a:r>
              <a:rPr lang="en-US" sz="2200" dirty="0"/>
              <a:t>Aim: improve rural level of living through increased small farm income, output and productivity</a:t>
            </a:r>
          </a:p>
          <a:p>
            <a:pPr marL="342900" indent="-342900">
              <a:spcAft>
                <a:spcPts val="1200"/>
              </a:spcAft>
              <a:buFont typeface="Arial" panose="020B0604020202020204" pitchFamily="34" charset="0"/>
              <a:buChar char="•"/>
            </a:pPr>
            <a:r>
              <a:rPr lang="en-US" sz="2200" dirty="0"/>
              <a:t>Improve small-scale agriculture; use new technologies and innovations in farm practices for sustained improvements in output and productivity. However the technologies and innovation s should be appropriate to the local context</a:t>
            </a:r>
          </a:p>
          <a:p>
            <a:pPr marL="342900" indent="-342900">
              <a:spcAft>
                <a:spcPts val="1200"/>
              </a:spcAft>
              <a:buFont typeface="Arial" panose="020B0604020202020204" pitchFamily="34" charset="0"/>
              <a:buChar char="•"/>
            </a:pPr>
            <a:r>
              <a:rPr lang="en-US" sz="2200" dirty="0"/>
              <a:t>Provide economic incentives through institutional and pricing policies. Low farm gate prices for farmers’ goods creates disincentives to produce.  Access to credit and farm inputs will also require government intervention</a:t>
            </a:r>
          </a:p>
          <a:p>
            <a:pPr marL="342900" indent="-342900">
              <a:spcAft>
                <a:spcPts val="1200"/>
              </a:spcAft>
              <a:buFont typeface="Arial" panose="020B0604020202020204" pitchFamily="34" charset="0"/>
              <a:buChar char="•"/>
            </a:pPr>
            <a:r>
              <a:rPr lang="en-US" sz="2200" dirty="0"/>
              <a:t>Support conditions for rural development; land reform (redistribution of rights of ownership or use of land), support programs, development of rural infrastructure </a:t>
            </a:r>
          </a:p>
          <a:p>
            <a:pPr marL="342900" indent="-342900">
              <a:spcAft>
                <a:spcPts val="1200"/>
              </a:spcAft>
              <a:buFont typeface="Arial" panose="020B0604020202020204" pitchFamily="34" charset="0"/>
              <a:buChar char="•"/>
            </a:pPr>
            <a:endParaRPr lang="en-US" sz="2200" dirty="0"/>
          </a:p>
          <a:p>
            <a:pPr marL="342900" indent="-342900">
              <a:spcAft>
                <a:spcPts val="1200"/>
              </a:spcAft>
              <a:buFont typeface="Arial" panose="020B0604020202020204" pitchFamily="34" charset="0"/>
              <a:buChar char="•"/>
            </a:pPr>
            <a:endParaRPr lang="en-ID" sz="2200" dirty="0"/>
          </a:p>
        </p:txBody>
      </p:sp>
    </p:spTree>
    <p:extLst>
      <p:ext uri="{BB962C8B-B14F-4D97-AF65-F5344CB8AC3E}">
        <p14:creationId xmlns:p14="http://schemas.microsoft.com/office/powerpoint/2010/main" val="2463051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8B9D3-34D9-46EF-8EFF-C28057EC83CE}"/>
              </a:ext>
            </a:extLst>
          </p:cNvPr>
          <p:cNvSpPr>
            <a:spLocks noGrp="1"/>
          </p:cNvSpPr>
          <p:nvPr>
            <p:ph type="title"/>
          </p:nvPr>
        </p:nvSpPr>
        <p:spPr/>
        <p:txBody>
          <a:bodyPr/>
          <a:lstStyle/>
          <a:p>
            <a:r>
              <a:rPr lang="en-US" dirty="0"/>
              <a:t>conclusion</a:t>
            </a:r>
            <a:endParaRPr lang="en-ID" dirty="0"/>
          </a:p>
        </p:txBody>
      </p:sp>
      <p:sp>
        <p:nvSpPr>
          <p:cNvPr id="3" name="Slide Number Placeholder 2">
            <a:extLst>
              <a:ext uri="{FF2B5EF4-FFF2-40B4-BE49-F238E27FC236}">
                <a16:creationId xmlns:a16="http://schemas.microsoft.com/office/drawing/2014/main" id="{026ACDED-4105-4077-A705-7729D2C545D6}"/>
              </a:ext>
            </a:extLst>
          </p:cNvPr>
          <p:cNvSpPr>
            <a:spLocks noGrp="1"/>
          </p:cNvSpPr>
          <p:nvPr>
            <p:ph type="sldNum" sz="quarter" idx="12"/>
          </p:nvPr>
        </p:nvSpPr>
        <p:spPr/>
        <p:txBody>
          <a:bodyPr/>
          <a:lstStyle/>
          <a:p>
            <a:fld id="{6D22F896-40B5-4ADD-8801-0D06FADFA095}" type="slidenum">
              <a:rPr lang="en-US" smtClean="0"/>
              <a:t>21</a:t>
            </a:fld>
            <a:endParaRPr lang="en-US" dirty="0"/>
          </a:p>
        </p:txBody>
      </p:sp>
      <p:sp>
        <p:nvSpPr>
          <p:cNvPr id="4" name="TextBox 3">
            <a:extLst>
              <a:ext uri="{FF2B5EF4-FFF2-40B4-BE49-F238E27FC236}">
                <a16:creationId xmlns:a16="http://schemas.microsoft.com/office/drawing/2014/main" id="{48215445-B65E-42D4-BF83-66342787F69B}"/>
              </a:ext>
            </a:extLst>
          </p:cNvPr>
          <p:cNvSpPr txBox="1"/>
          <p:nvPr/>
        </p:nvSpPr>
        <p:spPr>
          <a:xfrm>
            <a:off x="1451579" y="2011680"/>
            <a:ext cx="9603274" cy="3477875"/>
          </a:xfrm>
          <a:prstGeom prst="rect">
            <a:avLst/>
          </a:prstGeom>
          <a:noFill/>
        </p:spPr>
        <p:txBody>
          <a:bodyPr wrap="square" rtlCol="0">
            <a:spAutoFit/>
          </a:bodyPr>
          <a:lstStyle/>
          <a:p>
            <a:r>
              <a:rPr lang="en-US" sz="2200" dirty="0"/>
              <a:t>Half of the of the world’s population live in rural areas, most are in less developed and developing countries and a majority are poor. Therefore the agricultural sector is often associated with poverty </a:t>
            </a:r>
          </a:p>
          <a:p>
            <a:endParaRPr lang="en-US" sz="2200" dirty="0"/>
          </a:p>
          <a:p>
            <a:r>
              <a:rPr lang="en-US" sz="2200" dirty="0"/>
              <a:t>Agricultural productivity is low in most countries, as the share of employment exceeds agricultural share of GDP</a:t>
            </a:r>
          </a:p>
          <a:p>
            <a:endParaRPr lang="en-US" sz="2200" dirty="0"/>
          </a:p>
          <a:p>
            <a:r>
              <a:rPr lang="en-US" sz="2200" dirty="0"/>
              <a:t>The share of agricultural sector to GDP is declining worldwide; however the sector has strategic importance, namely for food security,  poverty alleviation, and generating income and revenues </a:t>
            </a:r>
            <a:endParaRPr lang="en-ID" sz="2200" dirty="0"/>
          </a:p>
        </p:txBody>
      </p:sp>
    </p:spTree>
    <p:extLst>
      <p:ext uri="{BB962C8B-B14F-4D97-AF65-F5344CB8AC3E}">
        <p14:creationId xmlns:p14="http://schemas.microsoft.com/office/powerpoint/2010/main" val="4153795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44FE72E-17EE-4FA6-A13D-18D03F31CB0C}"/>
              </a:ext>
            </a:extLst>
          </p:cNvPr>
          <p:cNvSpPr>
            <a:spLocks noGrp="1"/>
          </p:cNvSpPr>
          <p:nvPr>
            <p:ph type="sldNum" sz="quarter" idx="12"/>
          </p:nvPr>
        </p:nvSpPr>
        <p:spPr/>
        <p:txBody>
          <a:bodyPr/>
          <a:lstStyle/>
          <a:p>
            <a:fld id="{6D22F896-40B5-4ADD-8801-0D06FADFA095}" type="slidenum">
              <a:rPr lang="en-US" smtClean="0"/>
              <a:t>22</a:t>
            </a:fld>
            <a:endParaRPr lang="en-US" dirty="0"/>
          </a:p>
        </p:txBody>
      </p:sp>
      <p:sp>
        <p:nvSpPr>
          <p:cNvPr id="4" name="Title 1">
            <a:extLst>
              <a:ext uri="{FF2B5EF4-FFF2-40B4-BE49-F238E27FC236}">
                <a16:creationId xmlns:a16="http://schemas.microsoft.com/office/drawing/2014/main" id="{DE72EA1F-8110-4FC6-991A-5B0E7651CF91}"/>
              </a:ext>
            </a:extLst>
          </p:cNvPr>
          <p:cNvSpPr>
            <a:spLocks noGrp="1"/>
          </p:cNvSpPr>
          <p:nvPr>
            <p:ph type="title"/>
          </p:nvPr>
        </p:nvSpPr>
        <p:spPr>
          <a:xfrm>
            <a:off x="1450975" y="804863"/>
            <a:ext cx="9604375" cy="1049337"/>
          </a:xfrm>
        </p:spPr>
        <p:txBody>
          <a:bodyPr/>
          <a:lstStyle/>
          <a:p>
            <a:r>
              <a:rPr lang="en-US" dirty="0"/>
              <a:t>conclusion</a:t>
            </a:r>
            <a:endParaRPr lang="en-ID" dirty="0"/>
          </a:p>
        </p:txBody>
      </p:sp>
      <p:sp>
        <p:nvSpPr>
          <p:cNvPr id="5" name="TextBox 4">
            <a:extLst>
              <a:ext uri="{FF2B5EF4-FFF2-40B4-BE49-F238E27FC236}">
                <a16:creationId xmlns:a16="http://schemas.microsoft.com/office/drawing/2014/main" id="{BB160C9D-1BF3-4CCF-8F16-E457AAF32CEC}"/>
              </a:ext>
            </a:extLst>
          </p:cNvPr>
          <p:cNvSpPr txBox="1"/>
          <p:nvPr/>
        </p:nvSpPr>
        <p:spPr>
          <a:xfrm>
            <a:off x="1532708" y="2081349"/>
            <a:ext cx="9522641" cy="3939540"/>
          </a:xfrm>
          <a:prstGeom prst="rect">
            <a:avLst/>
          </a:prstGeom>
          <a:noFill/>
        </p:spPr>
        <p:txBody>
          <a:bodyPr wrap="square" rtlCol="0">
            <a:spAutoFit/>
          </a:bodyPr>
          <a:lstStyle/>
          <a:p>
            <a:pPr>
              <a:spcAft>
                <a:spcPts val="1200"/>
              </a:spcAft>
            </a:pPr>
            <a:r>
              <a:rPr lang="en-US" sz="2200" dirty="0"/>
              <a:t>The Green Revolution has benefitted the world population due to increases in food production, keeping up with population growth, agricultural know-how and alleviating hunger; however challenges remain as many remain poor</a:t>
            </a:r>
          </a:p>
          <a:p>
            <a:pPr>
              <a:spcAft>
                <a:spcPts val="1200"/>
              </a:spcAft>
            </a:pPr>
            <a:r>
              <a:rPr lang="en-US" sz="2200" dirty="0"/>
              <a:t>Government plays an important role in addressing issues facing the agricultural sector, such as addressing negative externalities, improving efficiency and productivity, setting appropriate policies and introducing reforms, and stabilizing prices for agricultural products</a:t>
            </a:r>
          </a:p>
          <a:p>
            <a:pPr>
              <a:spcAft>
                <a:spcPts val="1200"/>
              </a:spcAft>
            </a:pPr>
            <a:endParaRPr lang="en-US" sz="2200" dirty="0"/>
          </a:p>
          <a:p>
            <a:endParaRPr lang="en-US" sz="2200" dirty="0"/>
          </a:p>
          <a:p>
            <a:r>
              <a:rPr lang="en-US" sz="2200" dirty="0"/>
              <a:t>  </a:t>
            </a:r>
            <a:endParaRPr lang="en-ID" sz="2200" dirty="0"/>
          </a:p>
        </p:txBody>
      </p:sp>
    </p:spTree>
    <p:extLst>
      <p:ext uri="{BB962C8B-B14F-4D97-AF65-F5344CB8AC3E}">
        <p14:creationId xmlns:p14="http://schemas.microsoft.com/office/powerpoint/2010/main" val="106003052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1334</TotalTime>
  <Words>1484</Words>
  <Application>Microsoft Office PowerPoint</Application>
  <PresentationFormat>Widescreen</PresentationFormat>
  <Paragraphs>192</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Gill Sans MT</vt:lpstr>
      <vt:lpstr>Gallery</vt:lpstr>
      <vt:lpstr>Agricultural transformation and rural development</vt:lpstr>
      <vt:lpstr>The agriculture Sector</vt:lpstr>
      <vt:lpstr>AGRICULTURE ShARE OF GDP IS DECLINING</vt:lpstr>
      <vt:lpstr>Share of key economic sectors in selected countries</vt:lpstr>
      <vt:lpstr>The agriculture sector</vt:lpstr>
      <vt:lpstr>PREVIOUS And current thinking on agriculture</vt:lpstr>
      <vt:lpstr>PowerPoint Presentation</vt:lpstr>
      <vt:lpstr>PowerPoint Presentation</vt:lpstr>
      <vt:lpstr>PowerPoint Presentation</vt:lpstr>
      <vt:lpstr>PowerPoint Presentation</vt:lpstr>
      <vt:lpstr>The green revolution</vt:lpstr>
      <vt:lpstr>Trends in agricultural productivity - 1</vt:lpstr>
      <vt:lpstr>Trends in agricultural productivity - 2</vt:lpstr>
      <vt:lpstr>Government role in agricultural sector</vt:lpstr>
      <vt:lpstr>Agricultural-based strategy for economic development</vt:lpstr>
      <vt:lpstr>Agricultural systems</vt:lpstr>
      <vt:lpstr>Issues and challenges in Agriculture</vt:lpstr>
      <vt:lpstr>Issues and challenges in Agriculture</vt:lpstr>
      <vt:lpstr>PowerPoint Presentation</vt:lpstr>
      <vt:lpstr>Towards an Integrated agricultural and rural development strategy</vt:lpstr>
      <vt:lpstr>conclusion</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Agricultural transformation</dc:title>
  <dc:creator>januar hakim</dc:creator>
  <cp:lastModifiedBy>januar hakim</cp:lastModifiedBy>
  <cp:revision>42</cp:revision>
  <dcterms:created xsi:type="dcterms:W3CDTF">2021-01-29T09:50:01Z</dcterms:created>
  <dcterms:modified xsi:type="dcterms:W3CDTF">2021-02-05T00:30:55Z</dcterms:modified>
</cp:coreProperties>
</file>