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tiff" ContentType="image/tiff"/>
  <Default Extension="rels" ContentType="application/vnd.openxmlformats-package.relationships+xml"/>
  <Default Extension="wdp" ContentType="image/vnd.ms-photo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0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4" r:id="rId6"/>
    <p:sldId id="265" r:id="rId7"/>
    <p:sldId id="266" r:id="rId8"/>
    <p:sldId id="267" r:id="rId9"/>
    <p:sldId id="268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2A09"/>
    <a:srgbClr val="E6E5DD"/>
    <a:srgbClr val="D8F1D5"/>
    <a:srgbClr val="B1D1A8"/>
    <a:srgbClr val="889F7F"/>
    <a:srgbClr val="55644F"/>
    <a:srgbClr val="65765D"/>
    <a:srgbClr val="5D6250"/>
    <a:srgbClr val="042A25"/>
    <a:srgbClr val="C9D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3172"/>
    <p:restoredTop sz="90997"/>
  </p:normalViewPr>
  <p:slideViewPr>
    <p:cSldViewPr snapToGrid="0" snapToObjects="1">
      <p:cViewPr>
        <p:scale>
          <a:sx n="100" d="100"/>
          <a:sy n="100" d="100"/>
        </p:scale>
        <p:origin x="144" y="3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C1F459-95B4-A140-9B7F-314C2C1AA1DB}" type="datetimeFigureOut">
              <a:rPr lang="en-US" smtClean="0"/>
              <a:t>9/19/16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3BB8E6-E914-5C4B-A2B7-A51367CACF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996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3BB8E6-E914-5C4B-A2B7-A51367CACF6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3274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endParaRPr lang="en-U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3BB8E6-E914-5C4B-A2B7-A51367CACF6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907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endParaRPr lang="en-U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3BB8E6-E914-5C4B-A2B7-A51367CACF6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22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endParaRPr lang="en-U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3BB8E6-E914-5C4B-A2B7-A51367CACF6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2435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endParaRPr lang="en-U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3BB8E6-E914-5C4B-A2B7-A51367CACF6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377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endParaRPr lang="en-US" b="0" dirty="0" smtClean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3BB8E6-E914-5C4B-A2B7-A51367CACF6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180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DA5B-F882-0046-B659-4050C297763D}" type="datetimeFigureOut">
              <a:rPr lang="en-US" smtClean="0"/>
              <a:t>9/19/16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DF53-0088-7943-9018-B23FBE98A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499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DA5B-F882-0046-B659-4050C297763D}" type="datetimeFigureOut">
              <a:rPr lang="en-US" smtClean="0"/>
              <a:t>9/19/16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DF53-0088-7943-9018-B23FBE98A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937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DA5B-F882-0046-B659-4050C297763D}" type="datetimeFigureOut">
              <a:rPr lang="en-US" smtClean="0"/>
              <a:t>9/19/16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DF53-0088-7943-9018-B23FBE98A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371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DA5B-F882-0046-B659-4050C297763D}" type="datetimeFigureOut">
              <a:rPr lang="en-US" smtClean="0"/>
              <a:t>9/19/16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DF53-0088-7943-9018-B23FBE98A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495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DA5B-F882-0046-B659-4050C297763D}" type="datetimeFigureOut">
              <a:rPr lang="en-US" smtClean="0"/>
              <a:t>9/19/16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DF53-0088-7943-9018-B23FBE98A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18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DA5B-F882-0046-B659-4050C297763D}" type="datetimeFigureOut">
              <a:rPr lang="en-US" smtClean="0"/>
              <a:t>9/19/16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DF53-0088-7943-9018-B23FBE98A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160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DA5B-F882-0046-B659-4050C297763D}" type="datetimeFigureOut">
              <a:rPr lang="en-US" smtClean="0"/>
              <a:t>9/19/16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DF53-0088-7943-9018-B23FBE98A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4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DA5B-F882-0046-B659-4050C297763D}" type="datetimeFigureOut">
              <a:rPr lang="en-US" smtClean="0"/>
              <a:t>9/19/16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DF53-0088-7943-9018-B23FBE98A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085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DA5B-F882-0046-B659-4050C297763D}" type="datetimeFigureOut">
              <a:rPr lang="en-US" smtClean="0"/>
              <a:t>9/19/16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DF53-0088-7943-9018-B23FBE98A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981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DA5B-F882-0046-B659-4050C297763D}" type="datetimeFigureOut">
              <a:rPr lang="en-US" smtClean="0"/>
              <a:t>9/19/16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DF53-0088-7943-9018-B23FBE98A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668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DA5B-F882-0046-B659-4050C297763D}" type="datetimeFigureOut">
              <a:rPr lang="en-US" smtClean="0"/>
              <a:t>9/19/16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DF53-0088-7943-9018-B23FBE98A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47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EDA5B-F882-0046-B659-4050C297763D}" type="datetimeFigureOut">
              <a:rPr lang="en-US" smtClean="0"/>
              <a:t>9/19/16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3DF53-0088-7943-9018-B23FBE98A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288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.jpg"/><Relationship Id="rId5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microsoft.com/office/2007/relationships/hdphoto" Target="../media/hdphoto1.wdp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microsoft.com/office/2007/relationships/hdphoto" Target="../media/hdphoto2.wdp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4" Type="http://schemas.openxmlformats.org/officeDocument/2006/relationships/image" Target="../media/image12.png"/><Relationship Id="rId5" Type="http://schemas.openxmlformats.org/officeDocument/2006/relationships/image" Target="../media/image13.jpeg"/><Relationship Id="rId6" Type="http://schemas.microsoft.com/office/2007/relationships/hdphoto" Target="../media/hdphoto3.wdp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microsoft.com/office/2007/relationships/hdphoto" Target="../media/hdphoto4.wdp"/><Relationship Id="rId5" Type="http://schemas.microsoft.com/office/2007/relationships/hdphoto" Target="../media/hdphoto5.wdp"/><Relationship Id="rId6" Type="http://schemas.microsoft.com/office/2007/relationships/hdphoto" Target="../media/hdphoto6.wdp"/><Relationship Id="rId7" Type="http://schemas.microsoft.com/office/2007/relationships/hdphoto" Target="../media/hdphoto7.wdp"/><Relationship Id="rId8" Type="http://schemas.microsoft.com/office/2007/relationships/hdphoto" Target="../media/hdphoto8.wdp"/><Relationship Id="rId9" Type="http://schemas.openxmlformats.org/officeDocument/2006/relationships/image" Target="../media/image15.tiff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microsoft.com/office/2007/relationships/hdphoto" Target="../media/hdphoto4.wdp"/><Relationship Id="rId5" Type="http://schemas.microsoft.com/office/2007/relationships/hdphoto" Target="../media/hdphoto5.wdp"/><Relationship Id="rId6" Type="http://schemas.microsoft.com/office/2007/relationships/hdphoto" Target="../media/hdphoto6.wdp"/><Relationship Id="rId7" Type="http://schemas.microsoft.com/office/2007/relationships/hdphoto" Target="../media/hdphoto7.wdp"/><Relationship Id="rId8" Type="http://schemas.microsoft.com/office/2007/relationships/hdphoto" Target="../media/hdphoto8.wdp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microsoft.com/office/2007/relationships/hdphoto" Target="../media/hdphoto4.wdp"/><Relationship Id="rId5" Type="http://schemas.microsoft.com/office/2007/relationships/hdphoto" Target="../media/hdphoto5.wdp"/><Relationship Id="rId6" Type="http://schemas.microsoft.com/office/2007/relationships/hdphoto" Target="../media/hdphoto6.wdp"/><Relationship Id="rId7" Type="http://schemas.microsoft.com/office/2007/relationships/hdphoto" Target="../media/hdphoto7.wdp"/><Relationship Id="rId8" Type="http://schemas.microsoft.com/office/2007/relationships/hdphoto" Target="../media/hdphoto8.wdp"/><Relationship Id="rId9" Type="http://schemas.openxmlformats.org/officeDocument/2006/relationships/image" Target="../media/image16.png"/><Relationship Id="rId10" Type="http://schemas.microsoft.com/office/2007/relationships/hdphoto" Target="../media/hdphoto9.wdp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microsoft.com/office/2007/relationships/hdphoto" Target="../media/hdphoto4.wdp"/><Relationship Id="rId5" Type="http://schemas.microsoft.com/office/2007/relationships/hdphoto" Target="../media/hdphoto5.wdp"/><Relationship Id="rId6" Type="http://schemas.microsoft.com/office/2007/relationships/hdphoto" Target="../media/hdphoto6.wdp"/><Relationship Id="rId7" Type="http://schemas.microsoft.com/office/2007/relationships/hdphoto" Target="../media/hdphoto7.wdp"/><Relationship Id="rId8" Type="http://schemas.microsoft.com/office/2007/relationships/hdphoto" Target="../media/hdphoto8.wdp"/><Relationship Id="rId9" Type="http://schemas.openxmlformats.org/officeDocument/2006/relationships/image" Target="../media/image17.png"/><Relationship Id="rId10" Type="http://schemas.microsoft.com/office/2007/relationships/hdphoto" Target="../media/hdphoto10.wdp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3" Type="http://schemas.microsoft.com/office/2007/relationships/hdphoto" Target="../media/hdphoto1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5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929"/>
            <a:ext cx="4860000" cy="2700000"/>
          </a:xfrm>
          <a:prstGeom prst="rect">
            <a:avLst/>
          </a:prstGeom>
        </p:spPr>
      </p:pic>
      <p:pic>
        <p:nvPicPr>
          <p:cNvPr id="6" name="Picture 5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6072" y="5490000"/>
            <a:ext cx="2433600" cy="1368000"/>
          </a:xfrm>
          <a:prstGeom prst="rect">
            <a:avLst/>
          </a:prstGeom>
        </p:spPr>
      </p:pic>
      <p:pic>
        <p:nvPicPr>
          <p:cNvPr id="7" name="Picture 6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2000"/>
            <a:ext cx="2433600" cy="1368000"/>
          </a:xfrm>
          <a:prstGeom prst="rect">
            <a:avLst/>
          </a:prstGeom>
        </p:spPr>
      </p:pic>
      <p:pic>
        <p:nvPicPr>
          <p:cNvPr id="8" name="Picture 7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100" y="1348229"/>
            <a:ext cx="2433600" cy="1368000"/>
          </a:xfrm>
          <a:prstGeom prst="rect">
            <a:avLst/>
          </a:prstGeom>
        </p:spPr>
      </p:pic>
      <p:sp>
        <p:nvSpPr>
          <p:cNvPr id="9" name="Rectangle 15"/>
          <p:cNvSpPr/>
          <p:nvPr/>
        </p:nvSpPr>
        <p:spPr>
          <a:xfrm>
            <a:off x="9746072" y="-2"/>
            <a:ext cx="2432481" cy="1366229"/>
          </a:xfrm>
          <a:prstGeom prst="rect">
            <a:avLst/>
          </a:prstGeom>
          <a:solidFill>
            <a:srgbClr val="012A0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10" name="Rectangle 15"/>
          <p:cNvSpPr/>
          <p:nvPr/>
        </p:nvSpPr>
        <p:spPr>
          <a:xfrm>
            <a:off x="4853481" y="1350000"/>
            <a:ext cx="2432481" cy="1366229"/>
          </a:xfrm>
          <a:prstGeom prst="rect">
            <a:avLst/>
          </a:prstGeom>
          <a:solidFill>
            <a:srgbClr val="65765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11" name="Rectangle 15"/>
          <p:cNvSpPr/>
          <p:nvPr/>
        </p:nvSpPr>
        <p:spPr>
          <a:xfrm>
            <a:off x="2412071" y="2716393"/>
            <a:ext cx="2432481" cy="1366229"/>
          </a:xfrm>
          <a:prstGeom prst="rect">
            <a:avLst/>
          </a:prstGeom>
          <a:solidFill>
            <a:srgbClr val="65765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12" name="Rectangle 15"/>
          <p:cNvSpPr/>
          <p:nvPr/>
        </p:nvSpPr>
        <p:spPr>
          <a:xfrm>
            <a:off x="7299656" y="-16230"/>
            <a:ext cx="2432481" cy="1366229"/>
          </a:xfrm>
          <a:prstGeom prst="rect">
            <a:avLst/>
          </a:prstGeom>
          <a:solidFill>
            <a:srgbClr val="65765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13" name="Rectangle 5"/>
          <p:cNvSpPr/>
          <p:nvPr/>
        </p:nvSpPr>
        <p:spPr>
          <a:xfrm>
            <a:off x="4849973" y="2716393"/>
            <a:ext cx="7300403" cy="2734323"/>
          </a:xfrm>
          <a:prstGeom prst="rect">
            <a:avLst/>
          </a:prstGeom>
          <a:solidFill>
            <a:srgbClr val="012A0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6000" dirty="0" smtClean="0">
                <a:solidFill>
                  <a:schemeClr val="bg1">
                    <a:lumMod val="95000"/>
                  </a:schemeClr>
                </a:solidFill>
                <a:latin typeface="Impact" pitchFamily="34" charset="0"/>
                <a:cs typeface="Times New Roman" pitchFamily="18" charset="0"/>
              </a:rPr>
              <a:t>CASH MANAGEMENT</a:t>
            </a:r>
            <a:endParaRPr lang="en-US" sz="6000" dirty="0" smtClean="0">
              <a:solidFill>
                <a:schemeClr val="bg1">
                  <a:lumMod val="95000"/>
                </a:schemeClr>
              </a:solidFill>
              <a:latin typeface="Impact" pitchFamily="34" charset="0"/>
              <a:cs typeface="Times New Roman" pitchFamily="18" charset="0"/>
            </a:endParaRPr>
          </a:p>
          <a:p>
            <a:pPr algn="r"/>
            <a:endParaRPr lang="th-TH" sz="1100" dirty="0">
              <a:solidFill>
                <a:srgbClr val="E6E5DD"/>
              </a:solidFill>
              <a:latin typeface="Bookman Old Style" charset="0"/>
              <a:ea typeface="Bookman Old Style" charset="0"/>
              <a:cs typeface="Bookman Old Style" charset="0"/>
            </a:endParaRPr>
          </a:p>
          <a:p>
            <a:pPr algn="r"/>
            <a:r>
              <a:rPr lang="th-TH" sz="1100" dirty="0" smtClean="0">
                <a:solidFill>
                  <a:srgbClr val="E6E5DD"/>
                </a:solidFill>
                <a:latin typeface="Bookman Old Style" charset="0"/>
                <a:ea typeface="Bookman Old Style" charset="0"/>
                <a:cs typeface="Bookman Old Style" charset="0"/>
              </a:rPr>
              <a:t>  		I</a:t>
            </a:r>
            <a:r>
              <a:rPr lang="en-US" sz="1100" dirty="0" smtClean="0">
                <a:solidFill>
                  <a:srgbClr val="E6E5DD"/>
                </a:solidFill>
                <a:latin typeface="Bookman Old Style" charset="0"/>
                <a:ea typeface="Bookman Old Style" charset="0"/>
                <a:cs typeface="Bookman Old Style" charset="0"/>
              </a:rPr>
              <a:t>TSAYAPORN           TANYASETH</a:t>
            </a:r>
            <a:r>
              <a:rPr lang="th-TH" sz="1100" dirty="0" smtClean="0">
                <a:solidFill>
                  <a:srgbClr val="E6E5DD"/>
                </a:solidFill>
                <a:latin typeface="Bookman Old Style" charset="0"/>
                <a:ea typeface="Bookman Old Style" charset="0"/>
                <a:cs typeface="Bookman Old Style" charset="0"/>
              </a:rPr>
              <a:t>	5604640341</a:t>
            </a:r>
            <a:endParaRPr lang="en-US" sz="1100" dirty="0" smtClean="0">
              <a:solidFill>
                <a:srgbClr val="E6E5DD"/>
              </a:solidFill>
              <a:latin typeface="Bookman Old Style" charset="0"/>
              <a:ea typeface="Bookman Old Style" charset="0"/>
              <a:cs typeface="Bookman Old Style" charset="0"/>
            </a:endParaRPr>
          </a:p>
          <a:p>
            <a:pPr algn="r"/>
            <a:r>
              <a:rPr lang="en-US" sz="1100" dirty="0" smtClean="0">
                <a:solidFill>
                  <a:srgbClr val="E6E5DD"/>
                </a:solidFill>
                <a:latin typeface="Bookman Old Style" charset="0"/>
                <a:ea typeface="Bookman Old Style" charset="0"/>
                <a:cs typeface="Bookman Old Style" charset="0"/>
              </a:rPr>
              <a:t>NITHIDA	PHOOKRIANGKRAI</a:t>
            </a:r>
            <a:r>
              <a:rPr lang="th-TH" sz="1100" dirty="0" smtClean="0">
                <a:solidFill>
                  <a:srgbClr val="E6E5DD"/>
                </a:solidFill>
                <a:latin typeface="Bookman Old Style" charset="0"/>
                <a:ea typeface="Bookman Old Style" charset="0"/>
                <a:cs typeface="Bookman Old Style" charset="0"/>
              </a:rPr>
              <a:t>	5604640820</a:t>
            </a:r>
            <a:endParaRPr lang="en-US" sz="1100" dirty="0" smtClean="0">
              <a:solidFill>
                <a:srgbClr val="E6E5DD"/>
              </a:solidFill>
              <a:latin typeface="Bookman Old Style" charset="0"/>
              <a:ea typeface="Bookman Old Style" charset="0"/>
              <a:cs typeface="Bookman Old Style" charset="0"/>
            </a:endParaRPr>
          </a:p>
          <a:p>
            <a:pPr algn="r"/>
            <a:r>
              <a:rPr lang="en-US" sz="1100" dirty="0" smtClean="0">
                <a:solidFill>
                  <a:srgbClr val="E6E5DD"/>
                </a:solidFill>
                <a:latin typeface="Bookman Old Style" charset="0"/>
                <a:ea typeface="Bookman Old Style" charset="0"/>
                <a:cs typeface="Bookman Old Style" charset="0"/>
              </a:rPr>
              <a:t>PATSON 	</a:t>
            </a:r>
            <a:r>
              <a:rPr lang="en-US" sz="1100" dirty="0">
                <a:solidFill>
                  <a:srgbClr val="E6E5DD"/>
                </a:solidFill>
                <a:latin typeface="Bookman Old Style" charset="0"/>
                <a:ea typeface="Bookman Old Style" charset="0"/>
                <a:cs typeface="Bookman Old Style" charset="0"/>
              </a:rPr>
              <a:t> </a:t>
            </a:r>
            <a:r>
              <a:rPr lang="en-US" sz="1100" dirty="0" smtClean="0">
                <a:solidFill>
                  <a:srgbClr val="E6E5DD"/>
                </a:solidFill>
                <a:latin typeface="Bookman Old Style" charset="0"/>
                <a:ea typeface="Bookman Old Style" charset="0"/>
                <a:cs typeface="Bookman Old Style" charset="0"/>
              </a:rPr>
              <a:t>         ARAYALUCK</a:t>
            </a:r>
            <a:r>
              <a:rPr lang="th-TH" sz="1100" dirty="0" smtClean="0">
                <a:solidFill>
                  <a:srgbClr val="E6E5DD"/>
                </a:solidFill>
                <a:latin typeface="Bookman Old Style" charset="0"/>
                <a:ea typeface="Bookman Old Style" charset="0"/>
                <a:cs typeface="Bookman Old Style" charset="0"/>
              </a:rPr>
              <a:t>	5604641042</a:t>
            </a:r>
            <a:endParaRPr lang="en-US" sz="1100" dirty="0" smtClean="0">
              <a:solidFill>
                <a:srgbClr val="E6E5DD"/>
              </a:solidFill>
              <a:latin typeface="Bookman Old Style" charset="0"/>
              <a:ea typeface="Bookman Old Style" charset="0"/>
              <a:cs typeface="Bookman Old Style" charset="0"/>
            </a:endParaRPr>
          </a:p>
          <a:p>
            <a:pPr algn="r"/>
            <a:r>
              <a:rPr lang="en-US" sz="1100" dirty="0" smtClean="0">
                <a:solidFill>
                  <a:srgbClr val="E6E5DD"/>
                </a:solidFill>
                <a:latin typeface="Bookman Old Style" charset="0"/>
                <a:ea typeface="Bookman Old Style" charset="0"/>
                <a:cs typeface="Bookman Old Style" charset="0"/>
              </a:rPr>
              <a:t>PEERAVID               SRISUKSON</a:t>
            </a:r>
            <a:r>
              <a:rPr lang="th-TH" sz="1100" dirty="0" smtClean="0">
                <a:solidFill>
                  <a:srgbClr val="E6E5DD"/>
                </a:solidFill>
                <a:latin typeface="Bookman Old Style" charset="0"/>
                <a:ea typeface="Bookman Old Style" charset="0"/>
                <a:cs typeface="Bookman Old Style" charset="0"/>
              </a:rPr>
              <a:t>	5604641091</a:t>
            </a:r>
            <a:endParaRPr lang="en-US" sz="1100" dirty="0" smtClean="0">
              <a:solidFill>
                <a:srgbClr val="E6E5DD"/>
              </a:solidFill>
              <a:latin typeface="Bookman Old Style" charset="0"/>
              <a:ea typeface="Bookman Old Style" charset="0"/>
              <a:cs typeface="Bookman Old Style" charset="0"/>
            </a:endParaRPr>
          </a:p>
          <a:p>
            <a:pPr algn="r"/>
            <a:r>
              <a:rPr lang="en-US" sz="1100" dirty="0" smtClean="0">
                <a:solidFill>
                  <a:srgbClr val="E6E5DD"/>
                </a:solidFill>
                <a:latin typeface="Bookman Old Style" charset="0"/>
                <a:ea typeface="Bookman Old Style" charset="0"/>
                <a:cs typeface="Bookman Old Style" charset="0"/>
              </a:rPr>
              <a:t>THANAT 	               LIKITSAN</a:t>
            </a:r>
            <a:r>
              <a:rPr lang="th-TH" sz="1100" dirty="0" smtClean="0">
                <a:solidFill>
                  <a:srgbClr val="E6E5DD"/>
                </a:solidFill>
                <a:latin typeface="Bookman Old Style" charset="0"/>
                <a:ea typeface="Bookman Old Style" charset="0"/>
                <a:cs typeface="Bookman Old Style" charset="0"/>
              </a:rPr>
              <a:t>	5604641844</a:t>
            </a:r>
            <a:endParaRPr lang="en-US" sz="1100" dirty="0" smtClean="0">
              <a:solidFill>
                <a:srgbClr val="E6E5DD"/>
              </a:solidFill>
              <a:latin typeface="Bookman Old Style" charset="0"/>
              <a:ea typeface="Bookman Old Style" charset="0"/>
              <a:cs typeface="Bookman Old Style" charset="0"/>
            </a:endParaRPr>
          </a:p>
          <a:p>
            <a:pPr algn="r"/>
            <a:r>
              <a:rPr lang="en-US" sz="1100" dirty="0" smtClean="0">
                <a:solidFill>
                  <a:srgbClr val="E6E5DD"/>
                </a:solidFill>
                <a:latin typeface="Bookman Old Style" charset="0"/>
                <a:ea typeface="Bookman Old Style" charset="0"/>
                <a:cs typeface="Bookman Old Style" charset="0"/>
              </a:rPr>
              <a:t>WANPHATU                 VILAIPUN</a:t>
            </a:r>
            <a:r>
              <a:rPr lang="th-TH" sz="1100" dirty="0" smtClean="0">
                <a:solidFill>
                  <a:srgbClr val="E6E5DD"/>
                </a:solidFill>
                <a:latin typeface="Bookman Old Style" charset="0"/>
                <a:ea typeface="Bookman Old Style" charset="0"/>
                <a:cs typeface="Bookman Old Style" charset="0"/>
              </a:rPr>
              <a:t>	5604642024</a:t>
            </a:r>
            <a:endParaRPr lang="en-US" sz="1100" dirty="0" smtClean="0">
              <a:solidFill>
                <a:srgbClr val="E6E5DD"/>
              </a:solidFill>
              <a:latin typeface="Bookman Old Style" charset="0"/>
              <a:ea typeface="Bookman Old Style" charset="0"/>
              <a:cs typeface="Bookman Old Style" charset="0"/>
            </a:endParaRPr>
          </a:p>
          <a:p>
            <a:pPr algn="r"/>
            <a:r>
              <a:rPr lang="en-US" sz="1100" dirty="0" smtClean="0">
                <a:solidFill>
                  <a:srgbClr val="E6E5DD"/>
                </a:solidFill>
                <a:latin typeface="Bookman Old Style" charset="0"/>
                <a:ea typeface="Bookman Old Style" charset="0"/>
                <a:cs typeface="Bookman Old Style" charset="0"/>
              </a:rPr>
              <a:t>WARINTORN     CHERAPRAPART</a:t>
            </a:r>
            <a:r>
              <a:rPr lang="th-TH" sz="1100" dirty="0" smtClean="0">
                <a:solidFill>
                  <a:srgbClr val="E6E5DD"/>
                </a:solidFill>
                <a:latin typeface="Bookman Old Style" charset="0"/>
                <a:ea typeface="Bookman Old Style" charset="0"/>
                <a:cs typeface="Bookman Old Style" charset="0"/>
              </a:rPr>
              <a:t>	5604642164</a:t>
            </a:r>
            <a:endParaRPr lang="en-US" sz="1100" dirty="0" smtClean="0">
              <a:solidFill>
                <a:srgbClr val="E6E5DD"/>
              </a:solidFill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sp>
        <p:nvSpPr>
          <p:cNvPr id="14" name="Rectangle 15"/>
          <p:cNvSpPr/>
          <p:nvPr/>
        </p:nvSpPr>
        <p:spPr>
          <a:xfrm>
            <a:off x="2406010" y="4084393"/>
            <a:ext cx="2432481" cy="1366229"/>
          </a:xfrm>
          <a:prstGeom prst="rect">
            <a:avLst/>
          </a:prstGeom>
          <a:solidFill>
            <a:srgbClr val="D4D0B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15" name="Rectangle 15"/>
          <p:cNvSpPr/>
          <p:nvPr/>
        </p:nvSpPr>
        <p:spPr>
          <a:xfrm>
            <a:off x="-38133" y="5490000"/>
            <a:ext cx="2432481" cy="1366229"/>
          </a:xfrm>
          <a:prstGeom prst="rect">
            <a:avLst/>
          </a:prstGeom>
          <a:solidFill>
            <a:srgbClr val="012A0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17" name="Rectangle 15"/>
          <p:cNvSpPr/>
          <p:nvPr/>
        </p:nvSpPr>
        <p:spPr>
          <a:xfrm>
            <a:off x="4866331" y="5490000"/>
            <a:ext cx="2432481" cy="1366229"/>
          </a:xfrm>
          <a:prstGeom prst="rect">
            <a:avLst/>
          </a:prstGeom>
          <a:solidFill>
            <a:srgbClr val="ABC49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18" name="Rectangle 15"/>
          <p:cNvSpPr/>
          <p:nvPr/>
        </p:nvSpPr>
        <p:spPr>
          <a:xfrm>
            <a:off x="9744367" y="1369642"/>
            <a:ext cx="2432481" cy="1366229"/>
          </a:xfrm>
          <a:prstGeom prst="rect">
            <a:avLst/>
          </a:prstGeom>
          <a:solidFill>
            <a:srgbClr val="ABC49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432481" y="5486693"/>
            <a:ext cx="2432481" cy="1366229"/>
          </a:xfrm>
          <a:prstGeom prst="rect">
            <a:avLst/>
          </a:prstGeom>
          <a:solidFill>
            <a:srgbClr val="B9B09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20" name="Rectangle 15"/>
          <p:cNvSpPr/>
          <p:nvPr/>
        </p:nvSpPr>
        <p:spPr>
          <a:xfrm>
            <a:off x="7297443" y="5470358"/>
            <a:ext cx="2432481" cy="1366229"/>
          </a:xfrm>
          <a:prstGeom prst="rect">
            <a:avLst/>
          </a:prstGeom>
          <a:solidFill>
            <a:srgbClr val="D4D0B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544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5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4572000" cy="6859886"/>
          </a:xfrm>
          <a:prstGeom prst="rect">
            <a:avLst/>
          </a:prstGeom>
        </p:spPr>
      </p:pic>
      <p:sp>
        <p:nvSpPr>
          <p:cNvPr id="7" name="กล่องข้อความ 17"/>
          <p:cNvSpPr txBox="1"/>
          <p:nvPr/>
        </p:nvSpPr>
        <p:spPr>
          <a:xfrm>
            <a:off x="1224750" y="1049541"/>
            <a:ext cx="18128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chemeClr val="tx2">
                    <a:lumMod val="75000"/>
                  </a:schemeClr>
                </a:solidFill>
                <a:latin typeface="Franklin Gothic Book" panose="020B0503020102020204" pitchFamily="34" charset="0"/>
              </a:rPr>
              <a:t> AGENDA</a:t>
            </a:r>
            <a:endParaRPr lang="th-TH" sz="3600" b="1" dirty="0">
              <a:solidFill>
                <a:schemeClr val="tx2">
                  <a:lumMod val="7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8" name="สี่เหลี่ยมผืนผ้า 14"/>
          <p:cNvSpPr/>
          <p:nvPr/>
        </p:nvSpPr>
        <p:spPr>
          <a:xfrm>
            <a:off x="567011" y="1074472"/>
            <a:ext cx="3377842" cy="47548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b="1" dirty="0" smtClean="0">
              <a:solidFill>
                <a:schemeClr val="tx2">
                  <a:lumMod val="75000"/>
                </a:schemeClr>
              </a:solidFill>
              <a:latin typeface="Franklin Gothic Book" panose="020B0503020102020204" pitchFamily="34" charset="0"/>
            </a:endParaRPr>
          </a:p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  <a:latin typeface="Franklin Gothic Book" panose="020B0503020102020204" pitchFamily="34" charset="0"/>
              </a:rPr>
              <a:t>  </a:t>
            </a:r>
          </a:p>
          <a:p>
            <a:endParaRPr lang="en-US" sz="3200" dirty="0" smtClean="0">
              <a:solidFill>
                <a:schemeClr val="tx2">
                  <a:lumMod val="75000"/>
                </a:schemeClr>
              </a:solidFill>
              <a:latin typeface="Franklin Gothic Book" panose="020B0503020102020204" pitchFamily="34" charset="0"/>
            </a:endParaRPr>
          </a:p>
          <a:p>
            <a:endParaRPr lang="en-US" sz="3200" dirty="0">
              <a:solidFill>
                <a:schemeClr val="tx2">
                  <a:lumMod val="75000"/>
                </a:schemeClr>
              </a:solidFill>
              <a:latin typeface="Franklin Gothic Book" panose="020B0503020102020204" pitchFamily="34" charset="0"/>
            </a:endParaRPr>
          </a:p>
          <a:p>
            <a:endParaRPr lang="en-US" sz="3200" dirty="0" smtClean="0">
              <a:solidFill>
                <a:schemeClr val="tx2">
                  <a:lumMod val="75000"/>
                </a:schemeClr>
              </a:solidFill>
              <a:latin typeface="Franklin Gothic Book" panose="020B0503020102020204" pitchFamily="34" charset="0"/>
            </a:endParaRPr>
          </a:p>
          <a:p>
            <a:endParaRPr lang="en-US" sz="3200" dirty="0" smtClean="0">
              <a:solidFill>
                <a:schemeClr val="tx2">
                  <a:lumMod val="75000"/>
                </a:schemeClr>
              </a:solidFill>
              <a:latin typeface="Franklin Gothic Book" panose="020B0503020102020204" pitchFamily="34" charset="0"/>
            </a:endParaRPr>
          </a:p>
          <a:p>
            <a:endParaRPr lang="en-US" sz="3200" dirty="0" smtClean="0">
              <a:solidFill>
                <a:schemeClr val="tx2">
                  <a:lumMod val="75000"/>
                </a:schemeClr>
              </a:solidFill>
              <a:latin typeface="Franklin Gothic Book" panose="020B0503020102020204" pitchFamily="34" charset="0"/>
            </a:endParaRPr>
          </a:p>
          <a:p>
            <a:r>
              <a:rPr lang="en-US" sz="3200" dirty="0" smtClean="0">
                <a:solidFill>
                  <a:schemeClr val="tx2">
                    <a:lumMod val="75000"/>
                  </a:schemeClr>
                </a:solidFill>
                <a:latin typeface="Franklin Gothic Book" panose="020B0503020102020204" pitchFamily="34" charset="0"/>
              </a:rPr>
              <a:t>         </a:t>
            </a:r>
            <a:endParaRPr lang="th-TH" dirty="0">
              <a:solidFill>
                <a:schemeClr val="tx2">
                  <a:lumMod val="7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9" name="สามเหลี่ยมมุมฉาก 13"/>
          <p:cNvSpPr/>
          <p:nvPr/>
        </p:nvSpPr>
        <p:spPr>
          <a:xfrm>
            <a:off x="796920" y="2828495"/>
            <a:ext cx="2918023" cy="2279540"/>
          </a:xfrm>
          <a:prstGeom prst="rtTriangle">
            <a:avLst/>
          </a:prstGeom>
          <a:solidFill>
            <a:srgbClr val="7D94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960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th-TH" sz="9600" b="1" dirty="0" smtClean="0">
                <a:solidFill>
                  <a:schemeClr val="bg1">
                    <a:lumMod val="75000"/>
                  </a:schemeClr>
                </a:solidFill>
              </a:rPr>
              <a:t>    </a:t>
            </a:r>
          </a:p>
          <a:p>
            <a:r>
              <a:rPr lang="th-TH" sz="9600" b="1" dirty="0" smtClean="0">
                <a:solidFill>
                  <a:schemeClr val="bg1">
                    <a:lumMod val="75000"/>
                  </a:schemeClr>
                </a:solidFill>
              </a:rPr>
              <a:t>	</a:t>
            </a:r>
            <a:endParaRPr lang="th-TH" dirty="0"/>
          </a:p>
        </p:txBody>
      </p:sp>
      <p:grpSp>
        <p:nvGrpSpPr>
          <p:cNvPr id="20" name="Group 19"/>
          <p:cNvGrpSpPr/>
          <p:nvPr/>
        </p:nvGrpSpPr>
        <p:grpSpPr>
          <a:xfrm>
            <a:off x="465952" y="1152143"/>
            <a:ext cx="3579960" cy="13209441"/>
            <a:chOff x="465952" y="1284678"/>
            <a:chExt cx="3579960" cy="13209441"/>
          </a:xfrm>
        </p:grpSpPr>
        <p:sp>
          <p:nvSpPr>
            <p:cNvPr id="10" name="กล่องข้อความ 20"/>
            <p:cNvSpPr txBox="1"/>
            <p:nvPr/>
          </p:nvSpPr>
          <p:spPr>
            <a:xfrm>
              <a:off x="465952" y="1284678"/>
              <a:ext cx="803190" cy="108952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22800" b="1" dirty="0" smtClean="0">
                  <a:solidFill>
                    <a:schemeClr val="bg1">
                      <a:lumMod val="75000"/>
                    </a:schemeClr>
                  </a:solidFill>
                </a:rPr>
                <a:t>“</a:t>
              </a:r>
              <a:r>
                <a:rPr lang="th-TH" sz="15800" b="1" dirty="0" smtClean="0">
                  <a:solidFill>
                    <a:schemeClr val="bg1">
                      <a:lumMod val="75000"/>
                    </a:schemeClr>
                  </a:solidFill>
                </a:rPr>
                <a:t>    </a:t>
              </a:r>
            </a:p>
            <a:p>
              <a:r>
                <a:rPr lang="th-TH" sz="15800" b="1" dirty="0" smtClean="0">
                  <a:solidFill>
                    <a:schemeClr val="bg1">
                      <a:lumMod val="75000"/>
                    </a:schemeClr>
                  </a:solidFill>
                </a:rPr>
                <a:t>			</a:t>
              </a:r>
              <a:endParaRPr lang="th-TH" sz="15800" b="1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1" name="กล่องข้อความ 27"/>
            <p:cNvSpPr txBox="1"/>
            <p:nvPr/>
          </p:nvSpPr>
          <p:spPr>
            <a:xfrm>
              <a:off x="3242722" y="3598829"/>
              <a:ext cx="803190" cy="108952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22800" b="1" dirty="0" smtClean="0">
                  <a:solidFill>
                    <a:schemeClr val="bg1">
                      <a:lumMod val="75000"/>
                    </a:schemeClr>
                  </a:solidFill>
                </a:rPr>
                <a:t>”</a:t>
              </a:r>
              <a:r>
                <a:rPr lang="th-TH" sz="15800" b="1" dirty="0" smtClean="0">
                  <a:solidFill>
                    <a:schemeClr val="bg1">
                      <a:lumMod val="75000"/>
                    </a:schemeClr>
                  </a:solidFill>
                </a:rPr>
                <a:t>   </a:t>
              </a:r>
            </a:p>
            <a:p>
              <a:r>
                <a:rPr lang="th-TH" sz="15800" b="1" dirty="0" smtClean="0">
                  <a:solidFill>
                    <a:schemeClr val="bg1">
                      <a:lumMod val="75000"/>
                    </a:schemeClr>
                  </a:solidFill>
                </a:rPr>
                <a:t>			</a:t>
              </a:r>
              <a:endParaRPr lang="th-TH" sz="15800" b="1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053109" y="3131304"/>
              <a:ext cx="2942273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4000" dirty="0" smtClean="0">
                  <a:solidFill>
                    <a:srgbClr val="012A09"/>
                  </a:solidFill>
                  <a:latin typeface="Bookman Old Style" charset="0"/>
                  <a:ea typeface="Bookman Old Style" charset="0"/>
                  <a:cs typeface="Bookman Old Style" charset="0"/>
                </a:rPr>
                <a:t>CASH </a:t>
              </a:r>
            </a:p>
            <a:p>
              <a:r>
                <a:rPr lang="en-US" sz="4000" dirty="0" smtClean="0">
                  <a:solidFill>
                    <a:srgbClr val="012A09"/>
                  </a:solidFill>
                  <a:latin typeface="Bookman Old Style" charset="0"/>
                  <a:ea typeface="Bookman Old Style" charset="0"/>
                  <a:cs typeface="Bookman Old Style" charset="0"/>
                </a:rPr>
                <a:t>MANAGEMENT</a:t>
              </a:r>
              <a:endParaRPr lang="en-US" sz="4000" dirty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endParaRPr>
            </a:p>
          </p:txBody>
        </p:sp>
      </p:grpSp>
      <p:sp>
        <p:nvSpPr>
          <p:cNvPr id="15" name="สี่เหลี่ยมผืนผ้ามุมมน 7"/>
          <p:cNvSpPr/>
          <p:nvPr/>
        </p:nvSpPr>
        <p:spPr>
          <a:xfrm>
            <a:off x="5918433" y="3485834"/>
            <a:ext cx="5317200" cy="583036"/>
          </a:xfrm>
          <a:prstGeom prst="roundRect">
            <a:avLst/>
          </a:prstGeom>
          <a:noFill/>
          <a:ln w="19050">
            <a:solidFill>
              <a:schemeClr val="bg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/>
            <a:r>
              <a:rPr lang="th-TH" dirty="0" smtClean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Collection Services</a:t>
            </a:r>
            <a:endParaRPr lang="en-US" dirty="0">
              <a:solidFill>
                <a:srgbClr val="012A09"/>
              </a:solidFill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sp>
        <p:nvSpPr>
          <p:cNvPr id="17" name="สี่เหลี่ยมผืนผ้ามุมมน 7"/>
          <p:cNvSpPr/>
          <p:nvPr/>
        </p:nvSpPr>
        <p:spPr>
          <a:xfrm>
            <a:off x="5169602" y="1637150"/>
            <a:ext cx="6757808" cy="583036"/>
          </a:xfrm>
          <a:prstGeom prst="roundRect">
            <a:avLst/>
          </a:prstGeom>
          <a:noFill/>
          <a:ln w="19050">
            <a:solidFill>
              <a:schemeClr val="bg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/>
            <a:r>
              <a:rPr lang="th-TH" b="1" dirty="0" smtClean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Definition</a:t>
            </a:r>
            <a:endParaRPr lang="en-US" b="1" dirty="0">
              <a:solidFill>
                <a:srgbClr val="012A09"/>
              </a:solidFill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cxnSp>
        <p:nvCxnSpPr>
          <p:cNvPr id="21" name="ตัวเชื่อมต่อตรง 16"/>
          <p:cNvCxnSpPr/>
          <p:nvPr/>
        </p:nvCxnSpPr>
        <p:spPr>
          <a:xfrm flipV="1">
            <a:off x="810058" y="1374889"/>
            <a:ext cx="2918023" cy="11720"/>
          </a:xfrm>
          <a:prstGeom prst="line">
            <a:avLst/>
          </a:prstGeom>
          <a:ln w="38100">
            <a:solidFill>
              <a:srgbClr val="3837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ตัวเชื่อมต่อตรง 16"/>
          <p:cNvCxnSpPr/>
          <p:nvPr/>
        </p:nvCxnSpPr>
        <p:spPr>
          <a:xfrm flipV="1">
            <a:off x="796920" y="2095457"/>
            <a:ext cx="2918023" cy="11720"/>
          </a:xfrm>
          <a:prstGeom prst="line">
            <a:avLst/>
          </a:prstGeom>
          <a:ln w="38100">
            <a:solidFill>
              <a:srgbClr val="3837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ตัวเชื่อมต่อตรง 16"/>
          <p:cNvCxnSpPr/>
          <p:nvPr/>
        </p:nvCxnSpPr>
        <p:spPr>
          <a:xfrm flipV="1">
            <a:off x="796920" y="2220186"/>
            <a:ext cx="2918023" cy="11720"/>
          </a:xfrm>
          <a:prstGeom prst="line">
            <a:avLst/>
          </a:prstGeom>
          <a:ln w="38100">
            <a:solidFill>
              <a:srgbClr val="3837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ตัวเชื่อมต่อตรง 16"/>
          <p:cNvCxnSpPr/>
          <p:nvPr/>
        </p:nvCxnSpPr>
        <p:spPr>
          <a:xfrm flipV="1">
            <a:off x="796920" y="5205084"/>
            <a:ext cx="2918023" cy="11720"/>
          </a:xfrm>
          <a:prstGeom prst="line">
            <a:avLst/>
          </a:prstGeom>
          <a:ln w="38100">
            <a:solidFill>
              <a:srgbClr val="3837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797932" y="1393325"/>
            <a:ext cx="294227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 smtClean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AGENDA</a:t>
            </a:r>
            <a:endParaRPr lang="en-US" sz="4000" dirty="0">
              <a:solidFill>
                <a:srgbClr val="012A09"/>
              </a:solidFill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sp>
        <p:nvSpPr>
          <p:cNvPr id="26" name="สี่เหลี่ยมผืนผ้ามุมมน 7"/>
          <p:cNvSpPr/>
          <p:nvPr/>
        </p:nvSpPr>
        <p:spPr>
          <a:xfrm>
            <a:off x="5169602" y="2707251"/>
            <a:ext cx="6757808" cy="583036"/>
          </a:xfrm>
          <a:prstGeom prst="roundRect">
            <a:avLst/>
          </a:prstGeom>
          <a:noFill/>
          <a:ln w="19050">
            <a:solidFill>
              <a:schemeClr val="bg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/>
            <a:r>
              <a:rPr lang="th-TH" b="1" dirty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Features of Cash Management</a:t>
            </a:r>
            <a:endParaRPr lang="en-US" b="1" dirty="0">
              <a:solidFill>
                <a:srgbClr val="012A09"/>
              </a:solidFill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sp>
        <p:nvSpPr>
          <p:cNvPr id="27" name="สี่เหลี่ยมผืนผ้ามุมมน 7"/>
          <p:cNvSpPr/>
          <p:nvPr/>
        </p:nvSpPr>
        <p:spPr>
          <a:xfrm>
            <a:off x="5918433" y="4966389"/>
            <a:ext cx="5317200" cy="583036"/>
          </a:xfrm>
          <a:prstGeom prst="roundRect">
            <a:avLst/>
          </a:prstGeom>
          <a:noFill/>
          <a:ln w="19050">
            <a:solidFill>
              <a:schemeClr val="bg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/>
            <a:r>
              <a:rPr lang="th-TH" dirty="0" smtClean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Payment Services</a:t>
            </a:r>
            <a:endParaRPr lang="en-US" dirty="0">
              <a:solidFill>
                <a:srgbClr val="012A09"/>
              </a:solidFill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sp>
        <p:nvSpPr>
          <p:cNvPr id="28" name="สี่เหลี่ยมผืนผ้ามุมมน 7"/>
          <p:cNvSpPr/>
          <p:nvPr/>
        </p:nvSpPr>
        <p:spPr>
          <a:xfrm>
            <a:off x="5918433" y="4264417"/>
            <a:ext cx="5317200" cy="583036"/>
          </a:xfrm>
          <a:prstGeom prst="roundRect">
            <a:avLst/>
          </a:prstGeom>
          <a:noFill/>
          <a:ln w="19050">
            <a:solidFill>
              <a:schemeClr val="bg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/>
            <a:r>
              <a:rPr lang="th-TH" dirty="0" smtClean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Liquidity Management</a:t>
            </a:r>
            <a:endParaRPr lang="en-US" dirty="0">
              <a:solidFill>
                <a:srgbClr val="012A09"/>
              </a:solidFill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sp>
        <p:nvSpPr>
          <p:cNvPr id="29" name="สี่เหลี่ยมผืนผ้ามุมมน 7"/>
          <p:cNvSpPr/>
          <p:nvPr/>
        </p:nvSpPr>
        <p:spPr>
          <a:xfrm>
            <a:off x="5918433" y="5668361"/>
            <a:ext cx="5317200" cy="583036"/>
          </a:xfrm>
          <a:prstGeom prst="roundRect">
            <a:avLst/>
          </a:prstGeom>
          <a:noFill/>
          <a:ln w="19050">
            <a:solidFill>
              <a:schemeClr val="bg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/>
            <a:r>
              <a:rPr lang="th-TH" dirty="0" smtClean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E-Banking</a:t>
            </a:r>
            <a:endParaRPr lang="en-US" dirty="0">
              <a:solidFill>
                <a:srgbClr val="012A09"/>
              </a:solidFill>
              <a:latin typeface="Bookman Old Style" charset="0"/>
              <a:ea typeface="Bookman Old Style" charset="0"/>
              <a:cs typeface="Bookman Old Styl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038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5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39" t="-217" r="21189" b="-503"/>
          <a:stretch/>
        </p:blipFill>
        <p:spPr>
          <a:xfrm>
            <a:off x="969264" y="1792224"/>
            <a:ext cx="3876593" cy="3705276"/>
          </a:xfrm>
          <a:prstGeom prst="ellipse">
            <a:avLst/>
          </a:prstGeom>
        </p:spPr>
      </p:pic>
      <p:cxnSp>
        <p:nvCxnSpPr>
          <p:cNvPr id="5" name="Straight Connector 12"/>
          <p:cNvCxnSpPr/>
          <p:nvPr/>
        </p:nvCxnSpPr>
        <p:spPr>
          <a:xfrm flipV="1">
            <a:off x="229393" y="1057466"/>
            <a:ext cx="11733213" cy="25400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22"/>
          <p:cNvSpPr txBox="1">
            <a:spLocks/>
          </p:cNvSpPr>
          <p:nvPr/>
        </p:nvSpPr>
        <p:spPr>
          <a:xfrm>
            <a:off x="229393" y="371856"/>
            <a:ext cx="8229600" cy="990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 smtClean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INTRODUCTION</a:t>
            </a:r>
            <a:endParaRPr lang="de-DE" dirty="0">
              <a:solidFill>
                <a:srgbClr val="012A09"/>
              </a:solidFill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sp>
        <p:nvSpPr>
          <p:cNvPr id="8" name="วงรี 18"/>
          <p:cNvSpPr/>
          <p:nvPr/>
        </p:nvSpPr>
        <p:spPr bwMode="auto">
          <a:xfrm>
            <a:off x="957706" y="1768476"/>
            <a:ext cx="3888613" cy="3766049"/>
          </a:xfrm>
          <a:prstGeom prst="ellipse">
            <a:avLst/>
          </a:prstGeom>
          <a:noFill/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 eaLnBrk="1" hangingPunct="1"/>
            <a:endParaRPr lang="th-TH">
              <a:solidFill>
                <a:srgbClr val="FFFFFF"/>
              </a:solidFill>
            </a:endParaRPr>
          </a:p>
        </p:txBody>
      </p:sp>
      <p:sp>
        <p:nvSpPr>
          <p:cNvPr id="10" name="สี่เหลี่ยมผืนผ้า 12"/>
          <p:cNvSpPr/>
          <p:nvPr/>
        </p:nvSpPr>
        <p:spPr>
          <a:xfrm>
            <a:off x="616085" y="5245512"/>
            <a:ext cx="4571854" cy="670006"/>
          </a:xfrm>
          <a:prstGeom prst="rect">
            <a:avLst/>
          </a:prstGeom>
          <a:solidFill>
            <a:schemeClr val="tx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spc="300" dirty="0" smtClean="0">
                <a:solidFill>
                  <a:schemeClr val="bg1"/>
                </a:solidFill>
                <a:latin typeface="Bookman Old Style" charset="0"/>
                <a:ea typeface="Bookman Old Style" charset="0"/>
                <a:cs typeface="Bookman Old Style" charset="0"/>
              </a:rPr>
              <a:t>Cash is ‘KING’</a:t>
            </a:r>
            <a:endParaRPr lang="th-TH" sz="3600" b="1" spc="300" dirty="0">
              <a:solidFill>
                <a:schemeClr val="bg1"/>
              </a:solidFill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cxnSp>
        <p:nvCxnSpPr>
          <p:cNvPr id="11" name="Shape 45"/>
          <p:cNvCxnSpPr/>
          <p:nvPr/>
        </p:nvCxnSpPr>
        <p:spPr>
          <a:xfrm flipV="1">
            <a:off x="5017129" y="2873671"/>
            <a:ext cx="1859159" cy="1017439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6">
                <a:lumMod val="50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89749">
                        <a14:backgroundMark x1="51046" y1="41875" x2="51464" y2="531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3768"/>
          <a:stretch/>
        </p:blipFill>
        <p:spPr>
          <a:xfrm>
            <a:off x="6876288" y="1452692"/>
            <a:ext cx="5072607" cy="2068592"/>
          </a:xfrm>
          <a:prstGeom prst="rect">
            <a:avLst/>
          </a:prstGeom>
        </p:spPr>
      </p:pic>
      <p:sp>
        <p:nvSpPr>
          <p:cNvPr id="14" name="สี่เหลี่ยมผืนผ้ามุมมน 7"/>
          <p:cNvSpPr/>
          <p:nvPr/>
        </p:nvSpPr>
        <p:spPr>
          <a:xfrm>
            <a:off x="6876288" y="3891111"/>
            <a:ext cx="5013166" cy="2024407"/>
          </a:xfrm>
          <a:prstGeom prst="roundRect">
            <a:avLst/>
          </a:prstGeom>
          <a:noFill/>
          <a:ln w="19050">
            <a:solidFill>
              <a:schemeClr val="bg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300" spc="-150" dirty="0" smtClean="0">
                <a:latin typeface="Bookman Old Style" charset="0"/>
                <a:ea typeface="Bookman Old Style" charset="0"/>
                <a:cs typeface="Bookman Old Style" charset="0"/>
              </a:rPr>
              <a:t>Increase </a:t>
            </a:r>
            <a:r>
              <a:rPr lang="en-US" sz="2300" spc="-150" dirty="0">
                <a:latin typeface="Bookman Old Style" charset="0"/>
                <a:ea typeface="Bookman Old Style" charset="0"/>
                <a:cs typeface="Bookman Old Style" charset="0"/>
              </a:rPr>
              <a:t>liquid assets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300" spc="-150" dirty="0">
                <a:latin typeface="Bookman Old Style" charset="0"/>
                <a:ea typeface="Bookman Old Style" charset="0"/>
                <a:cs typeface="Bookman Old Style" charset="0"/>
              </a:rPr>
              <a:t>Settle debts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300" spc="-150" dirty="0">
                <a:latin typeface="Bookman Old Style" charset="0"/>
                <a:ea typeface="Bookman Old Style" charset="0"/>
                <a:cs typeface="Bookman Old Style" charset="0"/>
              </a:rPr>
              <a:t>Reinvest in the company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300" spc="-150" dirty="0">
                <a:latin typeface="Bookman Old Style" charset="0"/>
                <a:ea typeface="Bookman Old Style" charset="0"/>
                <a:cs typeface="Bookman Old Style" charset="0"/>
              </a:rPr>
              <a:t>Pay expenses and provide buffer</a:t>
            </a:r>
            <a:r>
              <a:rPr lang="en-US" sz="2300" spc="-150" dirty="0" smtClean="0">
                <a:latin typeface="Bookman Old Style" charset="0"/>
                <a:ea typeface="Bookman Old Style" charset="0"/>
                <a:cs typeface="Bookman Old Style" charset="0"/>
              </a:rPr>
              <a:t>.</a:t>
            </a:r>
            <a:endParaRPr lang="en-US" sz="2300" spc="-150" dirty="0"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620483"/>
              </p:ext>
            </p:extLst>
          </p:nvPr>
        </p:nvGraphicFramePr>
        <p:xfrm>
          <a:off x="-1" y="6466620"/>
          <a:ext cx="12192001" cy="579600"/>
        </p:xfrm>
        <a:graphic>
          <a:graphicData uri="http://schemas.openxmlformats.org/drawingml/2006/table">
            <a:tbl>
              <a:tblPr/>
              <a:tblGrid>
                <a:gridCol w="1485901"/>
                <a:gridCol w="1511300"/>
                <a:gridCol w="2184400"/>
                <a:gridCol w="2717800"/>
                <a:gridCol w="2438400"/>
                <a:gridCol w="1854200"/>
              </a:tblGrid>
              <a:tr h="5796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2F2F2"/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Introduction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12A0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Features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Collection services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Liquidity management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Payment services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E-Banking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767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5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2"/>
          <p:cNvCxnSpPr/>
          <p:nvPr/>
        </p:nvCxnSpPr>
        <p:spPr>
          <a:xfrm flipV="1">
            <a:off x="229393" y="1057466"/>
            <a:ext cx="11733213" cy="25400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22"/>
          <p:cNvSpPr txBox="1">
            <a:spLocks/>
          </p:cNvSpPr>
          <p:nvPr/>
        </p:nvSpPr>
        <p:spPr>
          <a:xfrm>
            <a:off x="229392" y="371856"/>
            <a:ext cx="10505663" cy="990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4000" dirty="0" smtClean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WHAT IS THE </a:t>
            </a:r>
            <a:r>
              <a:rPr lang="de-DE" b="1" i="1" dirty="0" smtClean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CASH MANAGEME</a:t>
            </a:r>
            <a:r>
              <a:rPr lang="th-TH" b="1" i="1" dirty="0" smtClean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N</a:t>
            </a:r>
            <a:r>
              <a:rPr lang="de-DE" b="1" i="1" dirty="0" smtClean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T</a:t>
            </a:r>
            <a:r>
              <a:rPr lang="de-DE" dirty="0" smtClean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?</a:t>
            </a:r>
            <a:endParaRPr lang="de-DE" dirty="0">
              <a:solidFill>
                <a:srgbClr val="012A09"/>
              </a:solidFill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256410" y="3700396"/>
            <a:ext cx="9478645" cy="2117241"/>
            <a:chOff x="1256410" y="3718684"/>
            <a:chExt cx="9478645" cy="2117241"/>
          </a:xfrm>
        </p:grpSpPr>
        <p:sp>
          <p:nvSpPr>
            <p:cNvPr id="7" name="วงรี 18"/>
            <p:cNvSpPr/>
            <p:nvPr/>
          </p:nvSpPr>
          <p:spPr bwMode="auto">
            <a:xfrm>
              <a:off x="4925753" y="3755260"/>
              <a:ext cx="2139429" cy="2071997"/>
            </a:xfrm>
            <a:prstGeom prst="ellipse">
              <a:avLst/>
            </a:prstGeom>
            <a:noFill/>
            <a:ln w="381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/>
              <a:endParaRPr lang="th-TH">
                <a:solidFill>
                  <a:srgbClr val="FFFFFF"/>
                </a:solidFill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1256410" y="3718684"/>
              <a:ext cx="9478645" cy="2117241"/>
              <a:chOff x="1256410" y="3975484"/>
              <a:chExt cx="9478645" cy="2117241"/>
            </a:xfrm>
          </p:grpSpPr>
          <p:pic>
            <p:nvPicPr>
              <p:cNvPr id="12" name="Picture 11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6796" b="82706" l="16524" r="7825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60" t="16305" r="21758" b="18180"/>
              <a:stretch/>
            </p:blipFill>
            <p:spPr>
              <a:xfrm>
                <a:off x="8613648" y="4012060"/>
                <a:ext cx="2121407" cy="2080665"/>
              </a:xfrm>
              <a:prstGeom prst="ellipse">
                <a:avLst/>
              </a:prstGeom>
            </p:spPr>
          </p:pic>
          <p:sp>
            <p:nvSpPr>
              <p:cNvPr id="8" name="วงรี 18"/>
              <p:cNvSpPr/>
              <p:nvPr/>
            </p:nvSpPr>
            <p:spPr bwMode="auto">
              <a:xfrm>
                <a:off x="1256410" y="3975484"/>
                <a:ext cx="2139429" cy="2071997"/>
              </a:xfrm>
              <a:prstGeom prst="ellipse">
                <a:avLst/>
              </a:prstGeom>
              <a:noFill/>
              <a:ln w="381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9pPr>
              </a:lstStyle>
              <a:p>
                <a:pPr algn="ctr" eaLnBrk="1" hangingPunct="1"/>
                <a:endParaRPr lang="th-TH">
                  <a:solidFill>
                    <a:srgbClr val="FFFFFF"/>
                  </a:solidFill>
                </a:endParaRPr>
              </a:p>
            </p:txBody>
          </p:sp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74698" y="3993771"/>
                <a:ext cx="1894965" cy="1894965"/>
              </a:xfrm>
              <a:prstGeom prst="rect">
                <a:avLst/>
              </a:prstGeom>
            </p:spPr>
          </p:pic>
          <p:pic>
            <p:nvPicPr>
              <p:cNvPr id="11" name="Picture 10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25752" y="3993771"/>
                <a:ext cx="2139429" cy="2094787"/>
              </a:xfrm>
              <a:prstGeom prst="rect">
                <a:avLst/>
              </a:prstGeom>
            </p:spPr>
          </p:pic>
        </p:grpSp>
        <p:sp>
          <p:nvSpPr>
            <p:cNvPr id="9" name="วงรี 18"/>
            <p:cNvSpPr/>
            <p:nvPr/>
          </p:nvSpPr>
          <p:spPr bwMode="auto">
            <a:xfrm>
              <a:off x="8595626" y="3757745"/>
              <a:ext cx="2139429" cy="2071997"/>
            </a:xfrm>
            <a:prstGeom prst="ellipse">
              <a:avLst/>
            </a:prstGeom>
            <a:noFill/>
            <a:ln w="381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/>
              <a:endParaRPr lang="th-TH">
                <a:solidFill>
                  <a:srgbClr val="FFFFFF"/>
                </a:solidFill>
              </a:endParaRPr>
            </a:p>
          </p:txBody>
        </p:sp>
      </p:grpSp>
      <p:sp>
        <p:nvSpPr>
          <p:cNvPr id="15" name="สี่เหลี่ยมผืนผ้า 36"/>
          <p:cNvSpPr/>
          <p:nvPr/>
        </p:nvSpPr>
        <p:spPr>
          <a:xfrm>
            <a:off x="1256409" y="5631378"/>
            <a:ext cx="2115193" cy="4407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 eaLnBrk="1" hangingPunct="1"/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smtClean="0"/>
              <a:t>Collecting</a:t>
            </a:r>
            <a:endParaRPr lang="th-TH" dirty="0"/>
          </a:p>
        </p:txBody>
      </p:sp>
      <p:sp>
        <p:nvSpPr>
          <p:cNvPr id="16" name="สี่เหลี่ยมผืนผ้า 36"/>
          <p:cNvSpPr/>
          <p:nvPr/>
        </p:nvSpPr>
        <p:spPr>
          <a:xfrm>
            <a:off x="4937869" y="5631378"/>
            <a:ext cx="2115193" cy="4407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 eaLnBrk="1" hangingPunct="1"/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smtClean="0"/>
              <a:t>Managing</a:t>
            </a:r>
            <a:endParaRPr lang="th-TH" dirty="0"/>
          </a:p>
        </p:txBody>
      </p:sp>
      <p:sp>
        <p:nvSpPr>
          <p:cNvPr id="17" name="สี่เหลี่ยมผืนผ้า 36"/>
          <p:cNvSpPr/>
          <p:nvPr/>
        </p:nvSpPr>
        <p:spPr>
          <a:xfrm>
            <a:off x="8613647" y="5631378"/>
            <a:ext cx="2115193" cy="4407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 eaLnBrk="1" hangingPunct="1"/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smtClean="0"/>
              <a:t>Investing</a:t>
            </a:r>
            <a:endParaRPr lang="th-TH" dirty="0"/>
          </a:p>
        </p:txBody>
      </p:sp>
      <p:sp>
        <p:nvSpPr>
          <p:cNvPr id="18" name="สี่เหลี่ยมผืนผ้ามุมมน 7"/>
          <p:cNvSpPr/>
          <p:nvPr/>
        </p:nvSpPr>
        <p:spPr>
          <a:xfrm>
            <a:off x="229392" y="1397715"/>
            <a:ext cx="11733214" cy="2024407"/>
          </a:xfrm>
          <a:prstGeom prst="roundRect">
            <a:avLst/>
          </a:prstGeom>
          <a:noFill/>
          <a:ln w="19050">
            <a:solidFill>
              <a:schemeClr val="bg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en-US" sz="2400" dirty="0">
                <a:latin typeface="Bookman Old Style" charset="0"/>
                <a:ea typeface="Bookman Old Style" charset="0"/>
                <a:cs typeface="Bookman Old Style" charset="0"/>
              </a:rPr>
              <a:t>Cash management is the process of managing the </a:t>
            </a:r>
            <a:r>
              <a:rPr lang="en-US" sz="2400" i="1" dirty="0">
                <a:latin typeface="Bookman Old Style" charset="0"/>
                <a:ea typeface="Bookman Old Style" charset="0"/>
                <a:cs typeface="Bookman Old Style" charset="0"/>
              </a:rPr>
              <a:t>cash flow </a:t>
            </a:r>
            <a:r>
              <a:rPr lang="en-US" sz="2400" dirty="0">
                <a:latin typeface="Bookman Old Style" charset="0"/>
                <a:ea typeface="Bookman Old Style" charset="0"/>
                <a:cs typeface="Bookman Old Style" charset="0"/>
              </a:rPr>
              <a:t>and </a:t>
            </a:r>
            <a:r>
              <a:rPr lang="en-US" sz="2400" i="1" dirty="0">
                <a:latin typeface="Bookman Old Style" charset="0"/>
                <a:ea typeface="Bookman Old Style" charset="0"/>
                <a:cs typeface="Bookman Old Style" charset="0"/>
              </a:rPr>
              <a:t>liquidity</a:t>
            </a:r>
            <a:r>
              <a:rPr lang="en-US" sz="2400" dirty="0">
                <a:latin typeface="Bookman Old Style" charset="0"/>
                <a:ea typeface="Bookman Old Style" charset="0"/>
                <a:cs typeface="Bookman Old Style" charset="0"/>
              </a:rPr>
              <a:t> of a company and management of processes and risks related to cash flow and capital optimization, as well as using it for </a:t>
            </a:r>
            <a:r>
              <a:rPr lang="en-US" sz="2400" i="1" dirty="0">
                <a:latin typeface="Bookman Old Style" charset="0"/>
                <a:ea typeface="Bookman Old Style" charset="0"/>
                <a:cs typeface="Bookman Old Style" charset="0"/>
              </a:rPr>
              <a:t>Short-Term</a:t>
            </a:r>
            <a:r>
              <a:rPr lang="en-US" sz="2400" dirty="0">
                <a:latin typeface="Bookman Old Style" charset="0"/>
                <a:ea typeface="Bookman Old Style" charset="0"/>
                <a:cs typeface="Bookman Old Style" charset="0"/>
              </a:rPr>
              <a:t> investing</a:t>
            </a:r>
            <a:r>
              <a:rPr lang="en-US" sz="2400" dirty="0" smtClean="0">
                <a:latin typeface="Bookman Old Style" charset="0"/>
                <a:ea typeface="Bookman Old Style" charset="0"/>
                <a:cs typeface="Bookman Old Style" charset="0"/>
              </a:rPr>
              <a:t>.</a:t>
            </a:r>
            <a:endParaRPr lang="en-US" sz="2400" dirty="0"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035325"/>
              </p:ext>
            </p:extLst>
          </p:nvPr>
        </p:nvGraphicFramePr>
        <p:xfrm>
          <a:off x="-1" y="6466620"/>
          <a:ext cx="12192001" cy="579600"/>
        </p:xfrm>
        <a:graphic>
          <a:graphicData uri="http://schemas.openxmlformats.org/drawingml/2006/table">
            <a:tbl>
              <a:tblPr/>
              <a:tblGrid>
                <a:gridCol w="1485901"/>
                <a:gridCol w="1511300"/>
                <a:gridCol w="2184400"/>
                <a:gridCol w="2717800"/>
                <a:gridCol w="2438400"/>
                <a:gridCol w="1854200"/>
              </a:tblGrid>
              <a:tr h="5796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Introduction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12A0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Features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Collection services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Liquidity management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Payment services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E-Banking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69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5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2"/>
          <p:cNvCxnSpPr/>
          <p:nvPr/>
        </p:nvCxnSpPr>
        <p:spPr>
          <a:xfrm flipV="1">
            <a:off x="229393" y="1057466"/>
            <a:ext cx="11733213" cy="25400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22"/>
          <p:cNvSpPr txBox="1">
            <a:spLocks/>
          </p:cNvSpPr>
          <p:nvPr/>
        </p:nvSpPr>
        <p:spPr>
          <a:xfrm>
            <a:off x="229393" y="371856"/>
            <a:ext cx="8229600" cy="990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 smtClean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FEATURES</a:t>
            </a:r>
            <a:endParaRPr lang="de-DE" dirty="0">
              <a:solidFill>
                <a:srgbClr val="012A09"/>
              </a:solidFill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225985"/>
            <a:ext cx="32864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smtClean="0">
                <a:latin typeface="Bookman Old Style" charset="0"/>
                <a:ea typeface="Bookman Old Style" charset="0"/>
                <a:cs typeface="Bookman Old Style" charset="0"/>
              </a:rPr>
              <a:t>Source: https</a:t>
            </a:r>
            <a:r>
              <a:rPr lang="en-US" sz="1400" dirty="0" smtClean="0">
                <a:latin typeface="Bookman Old Style" charset="0"/>
                <a:ea typeface="Bookman Old Style" charset="0"/>
                <a:cs typeface="Bookman Old Style" charset="0"/>
              </a:rPr>
              <a:t>://</a:t>
            </a:r>
            <a:r>
              <a:rPr lang="en-US" sz="1400" dirty="0" err="1" smtClean="0">
                <a:latin typeface="Bookman Old Style" charset="0"/>
                <a:ea typeface="Bookman Old Style" charset="0"/>
                <a:cs typeface="Bookman Old Style" charset="0"/>
              </a:rPr>
              <a:t>www.krungsri.com</a:t>
            </a:r>
            <a:endParaRPr lang="en-US" sz="1400" dirty="0"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643238" y="1609526"/>
            <a:ext cx="9414077" cy="5432400"/>
            <a:chOff x="1643237" y="1423789"/>
            <a:chExt cx="9414077" cy="54324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14526" y="1423789"/>
              <a:ext cx="8691839" cy="5432400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3237" y="5445924"/>
              <a:ext cx="1828625" cy="406400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58993" y="5648525"/>
              <a:ext cx="2598321" cy="577460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484" y="5399779"/>
            <a:ext cx="3771228" cy="775114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2033002"/>
              </p:ext>
            </p:extLst>
          </p:nvPr>
        </p:nvGraphicFramePr>
        <p:xfrm>
          <a:off x="-1" y="6466620"/>
          <a:ext cx="12192001" cy="579600"/>
        </p:xfrm>
        <a:graphic>
          <a:graphicData uri="http://schemas.openxmlformats.org/drawingml/2006/table">
            <a:tbl>
              <a:tblPr/>
              <a:tblGrid>
                <a:gridCol w="1485901"/>
                <a:gridCol w="1511300"/>
                <a:gridCol w="2184400"/>
                <a:gridCol w="2717800"/>
                <a:gridCol w="2438400"/>
                <a:gridCol w="1854200"/>
              </a:tblGrid>
              <a:tr h="5796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Introduction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Features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12A0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Collection services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Liquidity management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Payment services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E-Banking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5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1245847" y="4839741"/>
            <a:ext cx="14766197" cy="2919370"/>
            <a:chOff x="-1245847" y="4839741"/>
            <a:chExt cx="14766197" cy="2919370"/>
          </a:xfrm>
          <a:effectLst>
            <a:outerShdw blurRad="50800" dist="50800" dir="5400000" algn="ctr" rotWithShape="0">
              <a:srgbClr val="000000">
                <a:alpha val="37000"/>
              </a:srgbClr>
            </a:outerShdw>
          </a:effectLst>
        </p:grpSpPr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3327532" y="4839741"/>
              <a:ext cx="3963718" cy="2897188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5618712" y="4844302"/>
              <a:ext cx="3963718" cy="2897188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7600571" y="4861923"/>
              <a:ext cx="3963718" cy="2897188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9556632" y="4861923"/>
              <a:ext cx="3963718" cy="2897188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1160556" y="4861923"/>
              <a:ext cx="3963718" cy="2897188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-1245847" y="4861923"/>
              <a:ext cx="3963718" cy="2897188"/>
            </a:xfrm>
            <a:prstGeom prst="rect">
              <a:avLst/>
            </a:prstGeom>
          </p:spPr>
        </p:pic>
      </p:grpSp>
      <p:cxnSp>
        <p:nvCxnSpPr>
          <p:cNvPr id="3" name="Straight Connector 12"/>
          <p:cNvCxnSpPr/>
          <p:nvPr/>
        </p:nvCxnSpPr>
        <p:spPr>
          <a:xfrm flipV="1">
            <a:off x="229393" y="1057466"/>
            <a:ext cx="11733213" cy="25400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22"/>
          <p:cNvSpPr txBox="1">
            <a:spLocks/>
          </p:cNvSpPr>
          <p:nvPr/>
        </p:nvSpPr>
        <p:spPr>
          <a:xfrm>
            <a:off x="229393" y="371856"/>
            <a:ext cx="8229600" cy="986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dirty="0" smtClean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COLLECTION SERVICES</a:t>
            </a:r>
            <a:endParaRPr lang="de-DE" dirty="0">
              <a:solidFill>
                <a:srgbClr val="012A09"/>
              </a:solidFill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74143" y="3345798"/>
            <a:ext cx="6023666" cy="1692772"/>
            <a:chOff x="3643313" y="4112431"/>
            <a:chExt cx="17234836" cy="1692772"/>
          </a:xfrm>
        </p:grpSpPr>
        <p:sp>
          <p:nvSpPr>
            <p:cNvPr id="11" name="TextBox 12"/>
            <p:cNvSpPr txBox="1">
              <a:spLocks noChangeArrowheads="1"/>
            </p:cNvSpPr>
            <p:nvPr/>
          </p:nvSpPr>
          <p:spPr bwMode="auto">
            <a:xfrm>
              <a:off x="3643313" y="4604874"/>
              <a:ext cx="15517909" cy="120032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 marL="457200" indent="-4572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9pPr>
            </a:lstStyle>
            <a:p>
              <a:pPr>
                <a:buFont typeface="Wingdings" charset="2"/>
                <a:buChar char="q"/>
              </a:pPr>
              <a:r>
                <a:rPr lang="th-TH" sz="1800" dirty="0" smtClean="0">
                  <a:latin typeface="Bookman Old Style" charset="0"/>
                  <a:ea typeface="Bookman Old Style" charset="0"/>
                  <a:cs typeface="Bookman Old Style" charset="0"/>
                </a:rPr>
                <a:t>Reduce cost</a:t>
              </a:r>
            </a:p>
            <a:p>
              <a:pPr>
                <a:buFont typeface="Wingdings" charset="2"/>
                <a:buChar char="q"/>
              </a:pPr>
              <a:r>
                <a:rPr lang="th-TH" sz="1800" dirty="0" smtClean="0">
                  <a:latin typeface="Bookman Old Style" charset="0"/>
                  <a:ea typeface="Bookman Old Style" charset="0"/>
                  <a:cs typeface="Bookman Old Style" charset="0"/>
                </a:rPr>
                <a:t>Convenient</a:t>
              </a:r>
            </a:p>
            <a:p>
              <a:pPr>
                <a:buFont typeface="Wingdings" charset="2"/>
                <a:buChar char="q"/>
              </a:pPr>
              <a:r>
                <a:rPr lang="th-TH" sz="1800" dirty="0" smtClean="0">
                  <a:latin typeface="Bookman Old Style" charset="0"/>
                  <a:ea typeface="Bookman Old Style" charset="0"/>
                  <a:cs typeface="Bookman Old Style" charset="0"/>
                </a:rPr>
                <a:t>Reduce risk</a:t>
              </a:r>
            </a:p>
            <a:p>
              <a:pPr>
                <a:buFont typeface="Wingdings" charset="2"/>
                <a:buChar char="q"/>
              </a:pPr>
              <a:r>
                <a:rPr lang="th-TH" sz="1800" dirty="0" smtClean="0">
                  <a:latin typeface="Bookman Old Style" charset="0"/>
                  <a:ea typeface="Bookman Old Style" charset="0"/>
                  <a:cs typeface="Bookman Old Style" charset="0"/>
                </a:rPr>
                <a:t>Improve efficiency</a:t>
              </a:r>
              <a:endParaRPr lang="en-US" sz="1800" dirty="0">
                <a:latin typeface="Bookman Old Style" charset="0"/>
                <a:ea typeface="Bookman Old Style" charset="0"/>
                <a:cs typeface="Bookman Old Style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643313" y="4112431"/>
              <a:ext cx="1723483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2600" b="1" dirty="0" smtClean="0">
                  <a:ln w="3175">
                    <a:noFill/>
                  </a:ln>
                  <a:solidFill>
                    <a:srgbClr val="012A09"/>
                  </a:solidFill>
                  <a:latin typeface="Bookman Old Style" charset="0"/>
                  <a:ea typeface="Bookman Old Style" charset="0"/>
                  <a:cs typeface="Bookman Old Style" charset="0"/>
                </a:rPr>
                <a:t>Benefits of Collection services</a:t>
              </a:r>
              <a:endParaRPr lang="en-US" sz="2600" b="1" dirty="0">
                <a:ln w="3175">
                  <a:noFill/>
                </a:ln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474143" y="1557399"/>
            <a:ext cx="11243712" cy="1537169"/>
            <a:chOff x="338941" y="1584862"/>
            <a:chExt cx="11243712" cy="1537169"/>
          </a:xfrm>
        </p:grpSpPr>
        <p:grpSp>
          <p:nvGrpSpPr>
            <p:cNvPr id="30" name="Group 29"/>
            <p:cNvGrpSpPr/>
            <p:nvPr/>
          </p:nvGrpSpPr>
          <p:grpSpPr>
            <a:xfrm>
              <a:off x="338941" y="1584862"/>
              <a:ext cx="5400129" cy="1535828"/>
              <a:chOff x="338941" y="1584862"/>
              <a:chExt cx="5400129" cy="1535828"/>
            </a:xfrm>
          </p:grpSpPr>
          <p:sp>
            <p:nvSpPr>
              <p:cNvPr id="19" name="สี่เหลี่ยมผืนผ้ามุมมน 7"/>
              <p:cNvSpPr/>
              <p:nvPr/>
            </p:nvSpPr>
            <p:spPr>
              <a:xfrm>
                <a:off x="338941" y="1584862"/>
                <a:ext cx="5400000" cy="654050"/>
              </a:xfrm>
              <a:prstGeom prst="roundRect">
                <a:avLst/>
              </a:prstGeom>
              <a:noFill/>
              <a:ln w="19050">
                <a:solidFill>
                  <a:schemeClr val="bg2">
                    <a:lumMod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9pPr>
              </a:lstStyle>
              <a:p>
                <a:pPr lvl="1" indent="0" algn="ctr"/>
                <a:r>
                  <a:rPr lang="th-TH" sz="2600" dirty="0">
                    <a:solidFill>
                      <a:srgbClr val="042A25"/>
                    </a:solidFill>
                    <a:latin typeface="Bookman Old Style" charset="0"/>
                    <a:ea typeface="Bookman Old Style" charset="0"/>
                    <a:cs typeface="Bookman Old Style" charset="0"/>
                  </a:rPr>
                  <a:t>Cheque collection</a:t>
                </a:r>
                <a:endParaRPr lang="en-US" sz="2600" dirty="0">
                  <a:solidFill>
                    <a:srgbClr val="042A25"/>
                  </a:solidFill>
                  <a:latin typeface="Bookman Old Style" charset="0"/>
                  <a:ea typeface="Bookman Old Style" charset="0"/>
                  <a:cs typeface="Bookman Old Style" charset="0"/>
                </a:endParaRPr>
              </a:p>
            </p:txBody>
          </p:sp>
          <p:sp>
            <p:nvSpPr>
              <p:cNvPr id="20" name="สี่เหลี่ยมผืนผ้ามุมมน 7"/>
              <p:cNvSpPr/>
              <p:nvPr/>
            </p:nvSpPr>
            <p:spPr>
              <a:xfrm>
                <a:off x="339070" y="2466640"/>
                <a:ext cx="5400000" cy="654050"/>
              </a:xfrm>
              <a:prstGeom prst="roundRect">
                <a:avLst/>
              </a:prstGeom>
              <a:noFill/>
              <a:ln w="19050">
                <a:solidFill>
                  <a:schemeClr val="bg2">
                    <a:lumMod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9pPr>
              </a:lstStyle>
              <a:p>
                <a:pPr lvl="1" indent="0" algn="ctr"/>
                <a:r>
                  <a:rPr lang="th-TH" sz="2600" dirty="0">
                    <a:solidFill>
                      <a:srgbClr val="042A25"/>
                    </a:solidFill>
                    <a:latin typeface="Bookman Old Style" charset="0"/>
                    <a:ea typeface="Bookman Old Style" charset="0"/>
                    <a:cs typeface="Bookman Old Style" charset="0"/>
                  </a:rPr>
                  <a:t>Direct debit</a:t>
                </a:r>
                <a:endParaRPr lang="en-US" sz="2600" dirty="0">
                  <a:solidFill>
                    <a:srgbClr val="042A25"/>
                  </a:solidFill>
                  <a:latin typeface="Bookman Old Style" charset="0"/>
                  <a:ea typeface="Bookman Old Style" charset="0"/>
                  <a:cs typeface="Bookman Old Style" charset="0"/>
                </a:endParaRPr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6182653" y="1586203"/>
              <a:ext cx="5400000" cy="1535828"/>
              <a:chOff x="338941" y="3402304"/>
              <a:chExt cx="5400000" cy="1535828"/>
            </a:xfrm>
          </p:grpSpPr>
          <p:sp>
            <p:nvSpPr>
              <p:cNvPr id="18" name="สี่เหลี่ยมผืนผ้ามุมมน 7"/>
              <p:cNvSpPr/>
              <p:nvPr/>
            </p:nvSpPr>
            <p:spPr>
              <a:xfrm>
                <a:off x="338941" y="4284082"/>
                <a:ext cx="5400000" cy="654050"/>
              </a:xfrm>
              <a:prstGeom prst="roundRect">
                <a:avLst/>
              </a:prstGeom>
              <a:noFill/>
              <a:ln w="19050">
                <a:solidFill>
                  <a:schemeClr val="bg2">
                    <a:lumMod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9pPr>
              </a:lstStyle>
              <a:p>
                <a:pPr lvl="1" indent="0" algn="ctr"/>
                <a:r>
                  <a:rPr lang="th-TH" sz="2600" dirty="0">
                    <a:solidFill>
                      <a:srgbClr val="042A25"/>
                    </a:solidFill>
                    <a:latin typeface="Bookman Old Style" charset="0"/>
                    <a:ea typeface="Bookman Old Style" charset="0"/>
                    <a:cs typeface="Bookman Old Style" charset="0"/>
                  </a:rPr>
                  <a:t>Cash pick up</a:t>
                </a:r>
                <a:endParaRPr lang="en-US" sz="2600" dirty="0">
                  <a:solidFill>
                    <a:srgbClr val="042A25"/>
                  </a:solidFill>
                  <a:latin typeface="Bookman Old Style" charset="0"/>
                  <a:ea typeface="Bookman Old Style" charset="0"/>
                  <a:cs typeface="Bookman Old Style" charset="0"/>
                </a:endParaRPr>
              </a:p>
            </p:txBody>
          </p:sp>
          <p:sp>
            <p:nvSpPr>
              <p:cNvPr id="21" name="สี่เหลี่ยมผืนผ้ามุมมน 7"/>
              <p:cNvSpPr/>
              <p:nvPr/>
            </p:nvSpPr>
            <p:spPr>
              <a:xfrm>
                <a:off x="338941" y="3402304"/>
                <a:ext cx="5400000" cy="654050"/>
              </a:xfrm>
              <a:prstGeom prst="roundRect">
                <a:avLst/>
              </a:prstGeom>
              <a:noFill/>
              <a:ln w="19050">
                <a:solidFill>
                  <a:schemeClr val="bg2">
                    <a:lumMod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9pPr>
              </a:lstStyle>
              <a:p>
                <a:pPr lvl="1" indent="0" algn="ctr"/>
                <a:r>
                  <a:rPr lang="th-TH" sz="2600" dirty="0">
                    <a:solidFill>
                      <a:srgbClr val="042A25"/>
                    </a:solidFill>
                    <a:latin typeface="Bookman Old Style" charset="0"/>
                    <a:ea typeface="Bookman Old Style" charset="0"/>
                    <a:cs typeface="Bookman Old Style" charset="0"/>
                  </a:rPr>
                  <a:t>Bill payment</a:t>
                </a:r>
                <a:endParaRPr lang="en-US" sz="2600" dirty="0">
                  <a:solidFill>
                    <a:srgbClr val="042A25"/>
                  </a:solidFill>
                  <a:latin typeface="Bookman Old Style" charset="0"/>
                  <a:ea typeface="Bookman Old Style" charset="0"/>
                  <a:cs typeface="Bookman Old Style" charset="0"/>
                </a:endParaRPr>
              </a:p>
            </p:txBody>
          </p:sp>
        </p:grpSp>
      </p:grpSp>
      <p:grpSp>
        <p:nvGrpSpPr>
          <p:cNvPr id="36" name="Group 35"/>
          <p:cNvGrpSpPr/>
          <p:nvPr/>
        </p:nvGrpSpPr>
        <p:grpSpPr>
          <a:xfrm>
            <a:off x="6278924" y="3778359"/>
            <a:ext cx="5683682" cy="1087463"/>
            <a:chOff x="6271809" y="3579868"/>
            <a:chExt cx="5683682" cy="1087463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9"/>
            <a:srcRect b="36223"/>
            <a:stretch/>
          </p:blipFill>
          <p:spPr>
            <a:xfrm>
              <a:off x="6271809" y="3579868"/>
              <a:ext cx="5683682" cy="1087463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9"/>
            <a:srcRect l="20350" t="65568" r="74213" b="10682"/>
            <a:stretch/>
          </p:blipFill>
          <p:spPr>
            <a:xfrm>
              <a:off x="7393402" y="3847842"/>
              <a:ext cx="290959" cy="381258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9"/>
            <a:srcRect l="20350" t="65568" r="74213" b="10682"/>
            <a:stretch/>
          </p:blipFill>
          <p:spPr>
            <a:xfrm>
              <a:off x="8735532" y="3855252"/>
              <a:ext cx="290959" cy="381258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9"/>
            <a:srcRect l="20350" t="65568" r="74213" b="10682"/>
            <a:stretch/>
          </p:blipFill>
          <p:spPr>
            <a:xfrm>
              <a:off x="10160057" y="3855252"/>
              <a:ext cx="290959" cy="381258"/>
            </a:xfrm>
            <a:prstGeom prst="rect">
              <a:avLst/>
            </a:prstGeom>
          </p:spPr>
        </p:pic>
      </p:grp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8974580"/>
              </p:ext>
            </p:extLst>
          </p:nvPr>
        </p:nvGraphicFramePr>
        <p:xfrm>
          <a:off x="-1" y="6466620"/>
          <a:ext cx="12192001" cy="579600"/>
        </p:xfrm>
        <a:graphic>
          <a:graphicData uri="http://schemas.openxmlformats.org/drawingml/2006/table">
            <a:tbl>
              <a:tblPr/>
              <a:tblGrid>
                <a:gridCol w="1485901"/>
                <a:gridCol w="1511300"/>
                <a:gridCol w="2184400"/>
                <a:gridCol w="2717800"/>
                <a:gridCol w="2438400"/>
                <a:gridCol w="1854200"/>
              </a:tblGrid>
              <a:tr h="5796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Introduction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Features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Collection</a:t>
                      </a: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 </a:t>
                      </a: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services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12A0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Liquidity management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Payment services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E-Banking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00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5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-1245847" y="4839741"/>
            <a:ext cx="14766197" cy="2919370"/>
            <a:chOff x="-1245847" y="4839741"/>
            <a:chExt cx="14766197" cy="2919370"/>
          </a:xfrm>
          <a:effectLst>
            <a:outerShdw blurRad="50800" dist="50800" dir="5400000" algn="ctr" rotWithShape="0">
              <a:srgbClr val="000000">
                <a:alpha val="37000"/>
              </a:srgbClr>
            </a:outerShdw>
          </a:effectLst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3327532" y="4839741"/>
              <a:ext cx="3963718" cy="2897188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5618712" y="4844302"/>
              <a:ext cx="3963718" cy="2897188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7600571" y="4861923"/>
              <a:ext cx="3963718" cy="2897188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9556632" y="4861923"/>
              <a:ext cx="3963718" cy="2897188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1160556" y="4861923"/>
              <a:ext cx="3963718" cy="2897188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-1245847" y="4861923"/>
              <a:ext cx="3963718" cy="2897188"/>
            </a:xfrm>
            <a:prstGeom prst="rect">
              <a:avLst/>
            </a:prstGeom>
          </p:spPr>
        </p:pic>
      </p:grpSp>
      <p:cxnSp>
        <p:nvCxnSpPr>
          <p:cNvPr id="3" name="Straight Connector 12"/>
          <p:cNvCxnSpPr/>
          <p:nvPr/>
        </p:nvCxnSpPr>
        <p:spPr>
          <a:xfrm flipV="1">
            <a:off x="229393" y="1057466"/>
            <a:ext cx="11733213" cy="25400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22"/>
          <p:cNvSpPr txBox="1">
            <a:spLocks/>
          </p:cNvSpPr>
          <p:nvPr/>
        </p:nvSpPr>
        <p:spPr>
          <a:xfrm>
            <a:off x="229393" y="371856"/>
            <a:ext cx="8229600" cy="990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dirty="0" smtClean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LIQUIDITY MANAGEMENT</a:t>
            </a:r>
            <a:endParaRPr lang="de-DE" dirty="0">
              <a:solidFill>
                <a:srgbClr val="012A09"/>
              </a:solidFill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606834" y="1555300"/>
            <a:ext cx="10864844" cy="3535210"/>
            <a:chOff x="642937" y="1899118"/>
            <a:chExt cx="10864844" cy="3535210"/>
          </a:xfrm>
        </p:grpSpPr>
        <p:grpSp>
          <p:nvGrpSpPr>
            <p:cNvPr id="10" name="Group 9"/>
            <p:cNvGrpSpPr/>
            <p:nvPr/>
          </p:nvGrpSpPr>
          <p:grpSpPr>
            <a:xfrm>
              <a:off x="7013438" y="2048061"/>
              <a:ext cx="4494343" cy="3386267"/>
              <a:chOff x="3541634" y="4186817"/>
              <a:chExt cx="7996134" cy="1823863"/>
            </a:xfrm>
          </p:grpSpPr>
          <p:sp>
            <p:nvSpPr>
              <p:cNvPr id="11" name="TextBox 12"/>
              <p:cNvSpPr txBox="1">
                <a:spLocks noChangeArrowheads="1"/>
              </p:cNvSpPr>
              <p:nvPr/>
            </p:nvSpPr>
            <p:spPr bwMode="auto">
              <a:xfrm>
                <a:off x="3541634" y="4618211"/>
                <a:ext cx="7996134" cy="1392469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>
                <a:spAutoFit/>
              </a:bodyPr>
              <a:lstStyle>
                <a:lvl1pPr marL="457200" indent="-4572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9pPr>
              </a:lstStyle>
              <a:p>
                <a:pPr>
                  <a:buFont typeface="Wingdings" charset="2"/>
                  <a:buChar char="q"/>
                </a:pPr>
                <a:r>
                  <a:rPr lang="th-TH" sz="1800" dirty="0" smtClean="0">
                    <a:latin typeface="Bookman Old Style" charset="0"/>
                    <a:ea typeface="Bookman Old Style" charset="0"/>
                    <a:cs typeface="Bookman Old Style" charset="0"/>
                  </a:rPr>
                  <a:t>Increase accuracy of cash flow forecasting</a:t>
                </a:r>
              </a:p>
              <a:p>
                <a:pPr>
                  <a:buFont typeface="Wingdings" charset="2"/>
                  <a:buChar char="q"/>
                </a:pPr>
                <a:r>
                  <a:rPr lang="th-TH" sz="1800" dirty="0" smtClean="0">
                    <a:latin typeface="Bookman Old Style" charset="0"/>
                    <a:ea typeface="Bookman Old Style" charset="0"/>
                    <a:cs typeface="Bookman Old Style" charset="0"/>
                  </a:rPr>
                  <a:t>Maximize account utilization</a:t>
                </a:r>
              </a:p>
              <a:p>
                <a:pPr>
                  <a:buFont typeface="Wingdings" charset="2"/>
                  <a:buChar char="q"/>
                </a:pPr>
                <a:r>
                  <a:rPr lang="th-TH" sz="1800" dirty="0" smtClean="0">
                    <a:latin typeface="Bookman Old Style" charset="0"/>
                    <a:ea typeface="Bookman Old Style" charset="0"/>
                    <a:cs typeface="Bookman Old Style" charset="0"/>
                  </a:rPr>
                  <a:t>Able to accommodate O/D facilities</a:t>
                </a:r>
              </a:p>
              <a:p>
                <a:pPr>
                  <a:buFont typeface="Wingdings" charset="2"/>
                  <a:buChar char="q"/>
                </a:pPr>
                <a:r>
                  <a:rPr lang="en-US" sz="1800" dirty="0">
                    <a:latin typeface="Bookman Old Style" charset="0"/>
                    <a:ea typeface="Bookman Old Style" charset="0"/>
                    <a:cs typeface="Bookman Old Style" charset="0"/>
                  </a:rPr>
                  <a:t>Able to review reports for cash flow planning and verify the overview of your company account position.</a:t>
                </a: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4256454" y="4186817"/>
                <a:ext cx="7281314" cy="5237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th-TH" sz="2600" b="1" dirty="0" smtClean="0">
                    <a:ln w="3175">
                      <a:noFill/>
                    </a:ln>
                    <a:solidFill>
                      <a:srgbClr val="012A09"/>
                    </a:solidFill>
                    <a:latin typeface="Bookman Old Style" charset="0"/>
                    <a:ea typeface="Bookman Old Style" charset="0"/>
                    <a:cs typeface="Bookman Old Style" charset="0"/>
                  </a:rPr>
                  <a:t>Benefits of Liquidity Management</a:t>
                </a:r>
                <a:endParaRPr lang="en-US" sz="2600" b="1" dirty="0">
                  <a:ln w="3175">
                    <a:noFill/>
                  </a:ln>
                  <a:solidFill>
                    <a:srgbClr val="012A09"/>
                  </a:solidFill>
                  <a:latin typeface="Bookman Old Style" charset="0"/>
                  <a:ea typeface="Bookman Old Style" charset="0"/>
                  <a:cs typeface="Bookman Old Style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642937" y="1899118"/>
              <a:ext cx="5771357" cy="3393369"/>
              <a:chOff x="571500" y="1491347"/>
              <a:chExt cx="5771357" cy="3393369"/>
            </a:xfrm>
          </p:grpSpPr>
          <p:grpSp>
            <p:nvGrpSpPr>
              <p:cNvPr id="2" name="Group 1"/>
              <p:cNvGrpSpPr/>
              <p:nvPr/>
            </p:nvGrpSpPr>
            <p:grpSpPr>
              <a:xfrm>
                <a:off x="571500" y="1491347"/>
                <a:ext cx="5771357" cy="1321410"/>
                <a:chOff x="229393" y="1240961"/>
                <a:chExt cx="5771357" cy="1321410"/>
              </a:xfrm>
            </p:grpSpPr>
            <p:sp>
              <p:nvSpPr>
                <p:cNvPr id="14" name="รูปห้าเหลี่ยม 12"/>
                <p:cNvSpPr/>
                <p:nvPr/>
              </p:nvSpPr>
              <p:spPr>
                <a:xfrm>
                  <a:off x="229393" y="1488898"/>
                  <a:ext cx="4314032" cy="809244"/>
                </a:xfrm>
                <a:prstGeom prst="homePlate">
                  <a:avLst/>
                </a:prstGeom>
                <a:solidFill>
                  <a:srgbClr val="404040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2000" i="1" dirty="0" smtClean="0">
                      <a:latin typeface="Bookman Old Style" charset="0"/>
                      <a:ea typeface="Bookman Old Style" charset="0"/>
                      <a:cs typeface="Bookman Old Style" charset="0"/>
                    </a:rPr>
                    <a:t>Liquidity Management System</a:t>
                  </a:r>
                  <a:endParaRPr lang="en-US" sz="2000" i="1" dirty="0">
                    <a:latin typeface="Bookman Old Style" charset="0"/>
                    <a:ea typeface="Bookman Old Style" charset="0"/>
                    <a:cs typeface="Bookman Old Style" charset="0"/>
                  </a:endParaRPr>
                </a:p>
              </p:txBody>
            </p:sp>
            <p:sp>
              <p:nvSpPr>
                <p:cNvPr id="16" name="Oval 15"/>
                <p:cNvSpPr/>
                <p:nvPr/>
              </p:nvSpPr>
              <p:spPr>
                <a:xfrm>
                  <a:off x="4605734" y="1240961"/>
                  <a:ext cx="1395016" cy="1321410"/>
                </a:xfrm>
                <a:prstGeom prst="ellipse">
                  <a:avLst/>
                </a:prstGeom>
                <a:noFill/>
                <a:ln w="57150">
                  <a:solidFill>
                    <a:schemeClr val="bg1">
                      <a:lumMod val="65000"/>
                    </a:schemeClr>
                  </a:solidFill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9pPr>
                </a:lstStyle>
                <a:p>
                  <a:pPr algn="ctr" eaLnBrk="1" hangingPunct="1"/>
                  <a:r>
                    <a:rPr lang="th-TH" b="1" dirty="0" smtClean="0">
                      <a:latin typeface="Bookman Old Style" charset="0"/>
                      <a:ea typeface="Bookman Old Style" charset="0"/>
                      <a:cs typeface="Bookman Old Style" charset="0"/>
                    </a:rPr>
                    <a:t>LMS</a:t>
                  </a:r>
                  <a:endParaRPr lang="en-US" b="1" dirty="0">
                    <a:latin typeface="Bookman Old Style" charset="0"/>
                    <a:ea typeface="Bookman Old Style" charset="0"/>
                    <a:cs typeface="Bookman Old Style" charset="0"/>
                  </a:endParaRPr>
                </a:p>
              </p:txBody>
            </p:sp>
          </p:grpSp>
          <p:sp>
            <p:nvSpPr>
              <p:cNvPr id="17" name="สี่เหลี่ยมผืนผ้ามุมมน 7"/>
              <p:cNvSpPr/>
              <p:nvPr/>
            </p:nvSpPr>
            <p:spPr>
              <a:xfrm>
                <a:off x="939958" y="2860309"/>
                <a:ext cx="5013166" cy="2024407"/>
              </a:xfrm>
              <a:prstGeom prst="roundRect">
                <a:avLst/>
              </a:prstGeom>
              <a:noFill/>
              <a:ln w="19050">
                <a:solidFill>
                  <a:schemeClr val="bg2">
                    <a:lumMod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cs typeface="Cordia New" panose="020B0304020202020204" pitchFamily="34" charset="-34"/>
                  </a:defRPr>
                </a:lvl9pPr>
              </a:lstStyle>
              <a:p>
                <a:pPr algn="ctr"/>
                <a:r>
                  <a:rPr lang="en-US" sz="2300" spc="-150" dirty="0">
                    <a:latin typeface="Bookman Old Style" charset="0"/>
                    <a:ea typeface="Bookman Old Style" charset="0"/>
                    <a:cs typeface="Bookman Old Style" charset="0"/>
                  </a:rPr>
                  <a:t>Flexible liquidity management among group companies</a:t>
                </a:r>
              </a:p>
            </p:txBody>
          </p:sp>
        </p:grpSp>
      </p:grpSp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235379"/>
              </p:ext>
            </p:extLst>
          </p:nvPr>
        </p:nvGraphicFramePr>
        <p:xfrm>
          <a:off x="-1" y="6466620"/>
          <a:ext cx="12192001" cy="579600"/>
        </p:xfrm>
        <a:graphic>
          <a:graphicData uri="http://schemas.openxmlformats.org/drawingml/2006/table">
            <a:tbl>
              <a:tblPr/>
              <a:tblGrid>
                <a:gridCol w="1485901"/>
                <a:gridCol w="1511300"/>
                <a:gridCol w="2184400"/>
                <a:gridCol w="2717800"/>
                <a:gridCol w="2438400"/>
                <a:gridCol w="1854200"/>
              </a:tblGrid>
              <a:tr h="5796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Introduction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Features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Collection services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Liquidity</a:t>
                      </a: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 </a:t>
                      </a: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management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12A0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Payment services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E-Banking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089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5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-1245847" y="4839741"/>
            <a:ext cx="14766197" cy="2919370"/>
            <a:chOff x="-1245847" y="4839741"/>
            <a:chExt cx="14766197" cy="2919370"/>
          </a:xfrm>
          <a:effectLst>
            <a:outerShdw blurRad="50800" dist="50800" dir="5400000" algn="ctr" rotWithShape="0">
              <a:srgbClr val="000000">
                <a:alpha val="37000"/>
              </a:srgbClr>
            </a:outerShdw>
          </a:effectLst>
        </p:grpSpPr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3327532" y="4839741"/>
              <a:ext cx="3963718" cy="2897188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5618712" y="4844302"/>
              <a:ext cx="3963718" cy="2897188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7600571" y="4861923"/>
              <a:ext cx="3963718" cy="2897188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9556632" y="4861923"/>
              <a:ext cx="3963718" cy="2897188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1160556" y="4861923"/>
              <a:ext cx="3963718" cy="2897188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-1245847" y="4861923"/>
              <a:ext cx="3963718" cy="2897188"/>
            </a:xfrm>
            <a:prstGeom prst="rect">
              <a:avLst/>
            </a:prstGeom>
          </p:spPr>
        </p:pic>
      </p:grpSp>
      <p:cxnSp>
        <p:nvCxnSpPr>
          <p:cNvPr id="3" name="Straight Connector 12"/>
          <p:cNvCxnSpPr/>
          <p:nvPr/>
        </p:nvCxnSpPr>
        <p:spPr>
          <a:xfrm flipV="1">
            <a:off x="229393" y="1057466"/>
            <a:ext cx="11733213" cy="25400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22"/>
          <p:cNvSpPr txBox="1">
            <a:spLocks/>
          </p:cNvSpPr>
          <p:nvPr/>
        </p:nvSpPr>
        <p:spPr>
          <a:xfrm>
            <a:off x="229393" y="371856"/>
            <a:ext cx="8229600" cy="990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dirty="0" smtClean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PAYMENT SERVICES</a:t>
            </a:r>
            <a:endParaRPr lang="de-DE" dirty="0">
              <a:solidFill>
                <a:srgbClr val="012A09"/>
              </a:solidFill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658975" y="1362457"/>
            <a:ext cx="6044543" cy="2090942"/>
            <a:chOff x="924336" y="1385231"/>
            <a:chExt cx="9633392" cy="4777172"/>
          </a:xfrm>
        </p:grpSpPr>
        <p:sp>
          <p:nvSpPr>
            <p:cNvPr id="16" name="สี่เหลี่ยมผืนผ้ามุมมน 7"/>
            <p:cNvSpPr/>
            <p:nvPr/>
          </p:nvSpPr>
          <p:spPr>
            <a:xfrm>
              <a:off x="924336" y="1412232"/>
              <a:ext cx="4690079" cy="2150157"/>
            </a:xfrm>
            <a:prstGeom prst="roundRect">
              <a:avLst/>
            </a:prstGeom>
            <a:noFill/>
            <a:ln w="19050"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anchor="ctr" anchorCtr="1"/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9pPr>
            </a:lstStyle>
            <a:p>
              <a:pPr lvl="1" indent="0" algn="just"/>
              <a:r>
                <a:rPr lang="th-TH" sz="2000" dirty="0" smtClean="0">
                  <a:solidFill>
                    <a:srgbClr val="042A25"/>
                  </a:solidFill>
                  <a:latin typeface="Bookman Old Style" charset="0"/>
                  <a:ea typeface="Bookman Old Style" charset="0"/>
                  <a:cs typeface="Bookman Old Style" charset="0"/>
                </a:rPr>
                <a:t>Cheque payment</a:t>
              </a:r>
              <a:endParaRPr lang="en-US" sz="2000" dirty="0">
                <a:solidFill>
                  <a:srgbClr val="042A25"/>
                </a:solidFill>
                <a:latin typeface="Bookman Old Style" charset="0"/>
                <a:ea typeface="Bookman Old Style" charset="0"/>
                <a:cs typeface="Bookman Old Style" charset="0"/>
              </a:endParaRPr>
            </a:p>
          </p:txBody>
        </p:sp>
        <p:sp>
          <p:nvSpPr>
            <p:cNvPr id="17" name="สี่เหลี่ยมผืนผ้ามุมมน 7"/>
            <p:cNvSpPr/>
            <p:nvPr/>
          </p:nvSpPr>
          <p:spPr>
            <a:xfrm>
              <a:off x="5867647" y="1385231"/>
              <a:ext cx="4690081" cy="2150159"/>
            </a:xfrm>
            <a:prstGeom prst="roundRect">
              <a:avLst/>
            </a:prstGeom>
            <a:noFill/>
            <a:ln w="19050"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 anchorCtr="1"/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9pPr>
            </a:lstStyle>
            <a:p>
              <a:pPr lvl="1" indent="0" algn="ctr"/>
              <a:r>
                <a:rPr lang="th-TH" sz="2000" dirty="0" smtClean="0">
                  <a:solidFill>
                    <a:srgbClr val="042A25"/>
                  </a:solidFill>
                  <a:latin typeface="Bookman Old Style" charset="0"/>
                  <a:ea typeface="Bookman Old Style" charset="0"/>
                  <a:cs typeface="Bookman Old Style" charset="0"/>
                </a:rPr>
                <a:t>Cheque Express</a:t>
              </a:r>
              <a:endParaRPr lang="en-US" sz="2000" dirty="0">
                <a:solidFill>
                  <a:srgbClr val="042A25"/>
                </a:solidFill>
                <a:latin typeface="Bookman Old Style" charset="0"/>
                <a:ea typeface="Bookman Old Style" charset="0"/>
                <a:cs typeface="Bookman Old Style" charset="0"/>
              </a:endParaRPr>
            </a:p>
          </p:txBody>
        </p:sp>
        <p:sp>
          <p:nvSpPr>
            <p:cNvPr id="18" name="สี่เหลี่ยมผืนผ้ามุมมน 7"/>
            <p:cNvSpPr/>
            <p:nvPr/>
          </p:nvSpPr>
          <p:spPr>
            <a:xfrm>
              <a:off x="924336" y="4012246"/>
              <a:ext cx="4690080" cy="2150157"/>
            </a:xfrm>
            <a:prstGeom prst="roundRect">
              <a:avLst/>
            </a:prstGeom>
            <a:noFill/>
            <a:ln w="19050"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 anchorCtr="0"/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9pPr>
            </a:lstStyle>
            <a:p>
              <a:pPr algn="ctr"/>
              <a:r>
                <a:rPr lang="th-TH" sz="2000" dirty="0" smtClean="0">
                  <a:solidFill>
                    <a:srgbClr val="042A25"/>
                  </a:solidFill>
                  <a:latin typeface="Bookman Old Style" charset="0"/>
                  <a:ea typeface="Bookman Old Style" charset="0"/>
                  <a:cs typeface="Bookman Old Style" charset="0"/>
                </a:rPr>
                <a:t>Direct credit</a:t>
              </a:r>
              <a:endParaRPr lang="en-US" sz="2000" dirty="0">
                <a:solidFill>
                  <a:srgbClr val="042A25"/>
                </a:solidFill>
                <a:latin typeface="Bookman Old Style" charset="0"/>
                <a:ea typeface="Bookman Old Style" charset="0"/>
                <a:cs typeface="Bookman Old Style" charset="0"/>
              </a:endParaRPr>
            </a:p>
          </p:txBody>
        </p:sp>
        <p:sp>
          <p:nvSpPr>
            <p:cNvPr id="19" name="สี่เหลี่ยมผืนผ้ามุมมน 7"/>
            <p:cNvSpPr/>
            <p:nvPr/>
          </p:nvSpPr>
          <p:spPr>
            <a:xfrm>
              <a:off x="5867644" y="4012244"/>
              <a:ext cx="4690081" cy="2150159"/>
            </a:xfrm>
            <a:prstGeom prst="roundRect">
              <a:avLst/>
            </a:prstGeom>
            <a:noFill/>
            <a:ln w="19050"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 anchorCtr="1"/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9pPr>
            </a:lstStyle>
            <a:p>
              <a:pPr algn="ctr"/>
              <a:r>
                <a:rPr lang="th-TH" sz="2000" dirty="0" smtClean="0">
                  <a:solidFill>
                    <a:srgbClr val="042A25"/>
                  </a:solidFill>
                  <a:latin typeface="Bookman Old Style" charset="0"/>
                  <a:ea typeface="Bookman Old Style" charset="0"/>
                  <a:cs typeface="Bookman Old Style" charset="0"/>
                </a:rPr>
                <a:t>Payroll</a:t>
              </a:r>
              <a:endParaRPr lang="en-US" sz="2000" dirty="0">
                <a:solidFill>
                  <a:srgbClr val="042A25"/>
                </a:solidFill>
                <a:latin typeface="Bookman Old Style" charset="0"/>
                <a:ea typeface="Bookman Old Style" charset="0"/>
                <a:cs typeface="Bookman Old Style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5320" y="3640149"/>
            <a:ext cx="10737815" cy="1403849"/>
            <a:chOff x="4242836" y="4125395"/>
            <a:chExt cx="6599301" cy="1404151"/>
          </a:xfrm>
        </p:grpSpPr>
        <p:sp>
          <p:nvSpPr>
            <p:cNvPr id="2" name="TextBox 1"/>
            <p:cNvSpPr txBox="1"/>
            <p:nvPr/>
          </p:nvSpPr>
          <p:spPr>
            <a:xfrm>
              <a:off x="4242836" y="4125395"/>
              <a:ext cx="5423592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2600" b="1" dirty="0" smtClean="0">
                  <a:ln w="3175">
                    <a:noFill/>
                  </a:ln>
                  <a:solidFill>
                    <a:srgbClr val="012A09"/>
                  </a:solidFill>
                  <a:latin typeface="Bookman Old Style" charset="0"/>
                  <a:ea typeface="Bookman Old Style" charset="0"/>
                  <a:cs typeface="Bookman Old Style" charset="0"/>
                </a:rPr>
                <a:t>Benefits of Payment services</a:t>
              </a:r>
              <a:endParaRPr lang="en-US" sz="2600" b="1" dirty="0">
                <a:ln w="3175">
                  <a:noFill/>
                </a:ln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endParaRPr>
            </a:p>
          </p:txBody>
        </p:sp>
        <p:sp>
          <p:nvSpPr>
            <p:cNvPr id="20" name="TextBox 12"/>
            <p:cNvSpPr txBox="1">
              <a:spLocks noChangeArrowheads="1"/>
            </p:cNvSpPr>
            <p:nvPr/>
          </p:nvSpPr>
          <p:spPr bwMode="auto">
            <a:xfrm>
              <a:off x="4242836" y="4606019"/>
              <a:ext cx="6599301" cy="92352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503998" rIns="0" numCol="2" spcCol="360000">
              <a:spAutoFit/>
            </a:bodyPr>
            <a:lstStyle>
              <a:lvl1pPr marL="457200" indent="-4572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9pPr>
            </a:lstStyle>
            <a:p>
              <a:pPr>
                <a:buFont typeface="Wingdings" charset="2"/>
                <a:buChar char="q"/>
              </a:pPr>
              <a:r>
                <a:rPr lang="en-US" sz="1800" dirty="0">
                  <a:latin typeface="Bookman Old Style" charset="0"/>
                  <a:ea typeface="Bookman Old Style" charset="0"/>
                  <a:cs typeface="Bookman Old Style" charset="0"/>
                </a:rPr>
                <a:t>Convenience corporate payment </a:t>
              </a:r>
              <a:r>
                <a:rPr lang="en-US" sz="1800" dirty="0" smtClean="0">
                  <a:latin typeface="Bookman Old Style" charset="0"/>
                  <a:ea typeface="Bookman Old Style" charset="0"/>
                  <a:cs typeface="Bookman Old Style" charset="0"/>
                </a:rPr>
                <a:t>activity</a:t>
              </a:r>
              <a:endParaRPr lang="th-TH" sz="1800" dirty="0" smtClean="0">
                <a:latin typeface="Bookman Old Style" charset="0"/>
                <a:ea typeface="Bookman Old Style" charset="0"/>
                <a:cs typeface="Bookman Old Style" charset="0"/>
              </a:endParaRPr>
            </a:p>
            <a:p>
              <a:pPr>
                <a:buFont typeface="Wingdings" charset="2"/>
                <a:buChar char="q"/>
              </a:pPr>
              <a:r>
                <a:rPr lang="en-US" sz="1800" dirty="0" smtClean="0">
                  <a:latin typeface="Bookman Old Style" charset="0"/>
                  <a:ea typeface="Bookman Old Style" charset="0"/>
                  <a:cs typeface="Bookman Old Style" charset="0"/>
                </a:rPr>
                <a:t>Minimize </a:t>
              </a:r>
              <a:r>
                <a:rPr lang="en-US" sz="1800" dirty="0">
                  <a:latin typeface="Bookman Old Style" charset="0"/>
                  <a:ea typeface="Bookman Old Style" charset="0"/>
                  <a:cs typeface="Bookman Old Style" charset="0"/>
                </a:rPr>
                <a:t>Unnecessary Administrative </a:t>
              </a:r>
              <a:r>
                <a:rPr lang="en-US" sz="1800" dirty="0" smtClean="0">
                  <a:latin typeface="Bookman Old Style" charset="0"/>
                  <a:ea typeface="Bookman Old Style" charset="0"/>
                  <a:cs typeface="Bookman Old Style" charset="0"/>
                </a:rPr>
                <a:t>Work</a:t>
              </a:r>
              <a:endParaRPr lang="th-TH" sz="1800" dirty="0" smtClean="0">
                <a:latin typeface="Bookman Old Style" charset="0"/>
                <a:ea typeface="Bookman Old Style" charset="0"/>
                <a:cs typeface="Bookman Old Style" charset="0"/>
              </a:endParaRPr>
            </a:p>
            <a:p>
              <a:pPr>
                <a:buFont typeface="Wingdings" charset="2"/>
                <a:buChar char="q"/>
              </a:pPr>
              <a:r>
                <a:rPr lang="en-US" sz="1800" dirty="0" smtClean="0">
                  <a:latin typeface="Bookman Old Style" charset="0"/>
                  <a:ea typeface="Bookman Old Style" charset="0"/>
                  <a:cs typeface="Bookman Old Style" charset="0"/>
                </a:rPr>
                <a:t>Cost Reduction</a:t>
              </a:r>
              <a:endParaRPr lang="th-TH" sz="1800" dirty="0" smtClean="0">
                <a:latin typeface="Bookman Old Style" charset="0"/>
                <a:ea typeface="Bookman Old Style" charset="0"/>
                <a:cs typeface="Bookman Old Style" charset="0"/>
              </a:endParaRPr>
            </a:p>
            <a:p>
              <a:pPr>
                <a:buFont typeface="Wingdings" charset="2"/>
                <a:buChar char="q"/>
              </a:pPr>
              <a:r>
                <a:rPr lang="en-US" sz="1800" dirty="0" smtClean="0">
                  <a:latin typeface="Bookman Old Style" charset="0"/>
                  <a:ea typeface="Bookman Old Style" charset="0"/>
                  <a:cs typeface="Bookman Old Style" charset="0"/>
                </a:rPr>
                <a:t>Reduce </a:t>
              </a:r>
              <a:r>
                <a:rPr lang="en-US" sz="1800" dirty="0">
                  <a:latin typeface="Bookman Old Style" charset="0"/>
                  <a:ea typeface="Bookman Old Style" charset="0"/>
                  <a:cs typeface="Bookman Old Style" charset="0"/>
                </a:rPr>
                <a:t>transaction </a:t>
              </a:r>
              <a:r>
                <a:rPr lang="en-US" sz="1800" dirty="0" smtClean="0">
                  <a:latin typeface="Bookman Old Style" charset="0"/>
                  <a:ea typeface="Bookman Old Style" charset="0"/>
                  <a:cs typeface="Bookman Old Style" charset="0"/>
                </a:rPr>
                <a:t>cost</a:t>
              </a:r>
              <a:endParaRPr lang="th-TH" sz="1800" dirty="0" smtClean="0">
                <a:latin typeface="Bookman Old Style" charset="0"/>
                <a:ea typeface="Bookman Old Style" charset="0"/>
                <a:cs typeface="Bookman Old Style" charset="0"/>
              </a:endParaRPr>
            </a:p>
            <a:p>
              <a:pPr>
                <a:buFont typeface="Wingdings" charset="2"/>
                <a:buChar char="q"/>
              </a:pPr>
              <a:r>
                <a:rPr lang="en-US" sz="1800" dirty="0" smtClean="0">
                  <a:latin typeface="Bookman Old Style" charset="0"/>
                  <a:ea typeface="Bookman Old Style" charset="0"/>
                  <a:cs typeface="Bookman Old Style" charset="0"/>
                </a:rPr>
                <a:t>Optimize </a:t>
              </a:r>
              <a:r>
                <a:rPr lang="en-US" sz="1800" dirty="0">
                  <a:latin typeface="Bookman Old Style" charset="0"/>
                  <a:ea typeface="Bookman Old Style" charset="0"/>
                  <a:cs typeface="Bookman Old Style" charset="0"/>
                </a:rPr>
                <a:t>Time Management</a:t>
              </a:r>
            </a:p>
          </p:txBody>
        </p:sp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975" b="89899" l="800" r="99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414" y="757422"/>
            <a:ext cx="4590633" cy="3635781"/>
          </a:xfrm>
          <a:prstGeom prst="rect">
            <a:avLst/>
          </a:prstGeom>
        </p:spPr>
      </p:pic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3324176"/>
              </p:ext>
            </p:extLst>
          </p:nvPr>
        </p:nvGraphicFramePr>
        <p:xfrm>
          <a:off x="-1" y="6466620"/>
          <a:ext cx="12192001" cy="579600"/>
        </p:xfrm>
        <a:graphic>
          <a:graphicData uri="http://schemas.openxmlformats.org/drawingml/2006/table">
            <a:tbl>
              <a:tblPr/>
              <a:tblGrid>
                <a:gridCol w="1485901"/>
                <a:gridCol w="1511300"/>
                <a:gridCol w="2184400"/>
                <a:gridCol w="2717800"/>
                <a:gridCol w="2438400"/>
                <a:gridCol w="1854200"/>
              </a:tblGrid>
              <a:tr h="5796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Introduction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Features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Collection services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Liquidity management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Payment services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12A0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E-Banking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259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5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1245847" y="4839741"/>
            <a:ext cx="14766197" cy="2919370"/>
            <a:chOff x="-1245847" y="4839741"/>
            <a:chExt cx="14766197" cy="2919370"/>
          </a:xfrm>
          <a:effectLst>
            <a:outerShdw blurRad="50800" dist="50800" dir="5400000" algn="ctr" rotWithShape="0">
              <a:srgbClr val="000000">
                <a:alpha val="37000"/>
              </a:srgbClr>
            </a:outerShdw>
          </a:effectLst>
        </p:grpSpPr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3327532" y="4839741"/>
              <a:ext cx="3963718" cy="2897188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5618712" y="4844302"/>
              <a:ext cx="3963718" cy="2897188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7600571" y="4861923"/>
              <a:ext cx="3963718" cy="2897188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9556632" y="4861923"/>
              <a:ext cx="3963718" cy="2897188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1160556" y="4861923"/>
              <a:ext cx="3963718" cy="2897188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3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8826" b="87887" l="1462" r="98385">
                          <a14:foregroundMark x1="13000" y1="15305" x2="13000" y2="153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79"/>
            <a:stretch/>
          </p:blipFill>
          <p:spPr>
            <a:xfrm>
              <a:off x="-1245847" y="4861923"/>
              <a:ext cx="3963718" cy="2897188"/>
            </a:xfrm>
            <a:prstGeom prst="rect">
              <a:avLst/>
            </a:prstGeom>
          </p:spPr>
        </p:pic>
      </p:grpSp>
      <p:cxnSp>
        <p:nvCxnSpPr>
          <p:cNvPr id="3" name="Straight Connector 12"/>
          <p:cNvCxnSpPr/>
          <p:nvPr/>
        </p:nvCxnSpPr>
        <p:spPr>
          <a:xfrm flipV="1">
            <a:off x="229393" y="1057466"/>
            <a:ext cx="11733213" cy="25400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22"/>
          <p:cNvSpPr txBox="1">
            <a:spLocks/>
          </p:cNvSpPr>
          <p:nvPr/>
        </p:nvSpPr>
        <p:spPr>
          <a:xfrm>
            <a:off x="229393" y="371856"/>
            <a:ext cx="8229600" cy="990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dirty="0" smtClean="0"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rPr>
              <a:t>E-BANKING</a:t>
            </a:r>
            <a:endParaRPr lang="de-DE" dirty="0">
              <a:solidFill>
                <a:srgbClr val="012A09"/>
              </a:solidFill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733935" y="2761294"/>
            <a:ext cx="5997488" cy="2350684"/>
            <a:chOff x="4242836" y="4125394"/>
            <a:chExt cx="9574908" cy="1841650"/>
          </a:xfrm>
        </p:grpSpPr>
        <p:sp>
          <p:nvSpPr>
            <p:cNvPr id="2" name="TextBox 1"/>
            <p:cNvSpPr txBox="1"/>
            <p:nvPr/>
          </p:nvSpPr>
          <p:spPr>
            <a:xfrm>
              <a:off x="4242836" y="4125394"/>
              <a:ext cx="7888021" cy="492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2600" b="1" dirty="0" smtClean="0">
                  <a:ln w="3175">
                    <a:noFill/>
                  </a:ln>
                  <a:solidFill>
                    <a:srgbClr val="012A09"/>
                  </a:solidFill>
                  <a:latin typeface="Bookman Old Style" charset="0"/>
                  <a:ea typeface="Bookman Old Style" charset="0"/>
                  <a:cs typeface="Bookman Old Style" charset="0"/>
                </a:rPr>
                <a:t>Benefits of E-Banking</a:t>
              </a:r>
              <a:endParaRPr lang="en-US" sz="2600" b="1" dirty="0">
                <a:ln w="3175">
                  <a:noFill/>
                </a:ln>
                <a:solidFill>
                  <a:srgbClr val="012A09"/>
                </a:solidFill>
                <a:latin typeface="Bookman Old Style" charset="0"/>
                <a:ea typeface="Bookman Old Style" charset="0"/>
                <a:cs typeface="Bookman Old Style" charset="0"/>
              </a:endParaRPr>
            </a:p>
          </p:txBody>
        </p:sp>
        <p:sp>
          <p:nvSpPr>
            <p:cNvPr id="20" name="TextBox 12"/>
            <p:cNvSpPr txBox="1">
              <a:spLocks noChangeArrowheads="1"/>
            </p:cNvSpPr>
            <p:nvPr/>
          </p:nvSpPr>
          <p:spPr bwMode="auto">
            <a:xfrm>
              <a:off x="4242836" y="4489399"/>
              <a:ext cx="9574908" cy="147764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503998" rIns="0" numCol="1" spcCol="360000">
              <a:spAutoFit/>
            </a:bodyPr>
            <a:lstStyle>
              <a:lvl1pPr marL="457200" indent="-4572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9pPr>
            </a:lstStyle>
            <a:p>
              <a:pPr>
                <a:buFont typeface="Wingdings" charset="2"/>
                <a:buChar char="q"/>
              </a:pPr>
              <a:r>
                <a:rPr lang="th-TH" sz="1800" dirty="0" smtClean="0">
                  <a:latin typeface="Bookman Old Style" charset="0"/>
                  <a:ea typeface="Bookman Old Style" charset="0"/>
                  <a:cs typeface="Bookman Old Style" charset="0"/>
                </a:rPr>
                <a:t>Reduce costs of documents and transportation</a:t>
              </a:r>
            </a:p>
            <a:p>
              <a:pPr>
                <a:buFont typeface="Wingdings" charset="2"/>
                <a:buChar char="q"/>
              </a:pPr>
              <a:r>
                <a:rPr lang="th-TH" sz="1800" dirty="0" smtClean="0">
                  <a:latin typeface="Bookman Old Style" charset="0"/>
                  <a:ea typeface="Bookman Old Style" charset="0"/>
                  <a:cs typeface="Bookman Old Style" charset="0"/>
                </a:rPr>
                <a:t>Anywhere anytime</a:t>
              </a:r>
            </a:p>
            <a:p>
              <a:pPr>
                <a:buFont typeface="Wingdings" charset="2"/>
                <a:buChar char="q"/>
              </a:pPr>
              <a:r>
                <a:rPr lang="th-TH" sz="1800" dirty="0" smtClean="0">
                  <a:latin typeface="Bookman Old Style" charset="0"/>
                  <a:ea typeface="Bookman Old Style" charset="0"/>
                  <a:cs typeface="Bookman Old Style" charset="0"/>
                </a:rPr>
                <a:t>Secure transactions with the international-standard information securly system</a:t>
              </a:r>
            </a:p>
            <a:p>
              <a:pPr>
                <a:buFont typeface="Wingdings" charset="2"/>
                <a:buChar char="q"/>
              </a:pPr>
              <a:r>
                <a:rPr lang="th-TH" sz="1800" dirty="0" smtClean="0">
                  <a:latin typeface="Bookman Old Style" charset="0"/>
                  <a:ea typeface="Bookman Old Style" charset="0"/>
                  <a:cs typeface="Bookman Old Style" charset="0"/>
                </a:rPr>
                <a:t>Modernize business image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9693" y="1294397"/>
            <a:ext cx="6450205" cy="3829327"/>
            <a:chOff x="439693" y="1166807"/>
            <a:chExt cx="6450205" cy="3829327"/>
          </a:xfrm>
        </p:grpSpPr>
        <p:grpSp>
          <p:nvGrpSpPr>
            <p:cNvPr id="21" name="Group 20"/>
            <p:cNvGrpSpPr/>
            <p:nvPr/>
          </p:nvGrpSpPr>
          <p:grpSpPr>
            <a:xfrm>
              <a:off x="439693" y="1166807"/>
              <a:ext cx="6450205" cy="3025838"/>
              <a:chOff x="338941" y="1584861"/>
              <a:chExt cx="6450205" cy="3025838"/>
            </a:xfrm>
          </p:grpSpPr>
          <p:grpSp>
            <p:nvGrpSpPr>
              <p:cNvPr id="30" name="Group 29"/>
              <p:cNvGrpSpPr/>
              <p:nvPr/>
            </p:nvGrpSpPr>
            <p:grpSpPr>
              <a:xfrm>
                <a:off x="338941" y="1584861"/>
                <a:ext cx="6450205" cy="1451496"/>
                <a:chOff x="338941" y="1584861"/>
                <a:chExt cx="6450205" cy="1451496"/>
              </a:xfrm>
            </p:grpSpPr>
            <p:sp>
              <p:nvSpPr>
                <p:cNvPr id="34" name="สี่เหลี่ยมผืนผ้ามุมมน 7"/>
                <p:cNvSpPr/>
                <p:nvPr/>
              </p:nvSpPr>
              <p:spPr>
                <a:xfrm>
                  <a:off x="338941" y="1584861"/>
                  <a:ext cx="6450205" cy="681529"/>
                </a:xfrm>
                <a:prstGeom prst="roundRect">
                  <a:avLst/>
                </a:prstGeom>
                <a:noFill/>
                <a:ln w="19050">
                  <a:solidFill>
                    <a:schemeClr val="bg2">
                      <a:lumMod val="50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9pPr>
                </a:lstStyle>
                <a:p>
                  <a:pPr lvl="1" indent="0" algn="ctr"/>
                  <a:r>
                    <a:rPr lang="th-TH" sz="2600" dirty="0" smtClean="0">
                      <a:solidFill>
                        <a:srgbClr val="042A25"/>
                      </a:solidFill>
                      <a:latin typeface="Bookman Old Style" charset="0"/>
                      <a:ea typeface="Bookman Old Style" charset="0"/>
                      <a:cs typeface="Bookman Old Style" charset="0"/>
                    </a:rPr>
                    <a:t>CashLink</a:t>
                  </a:r>
                </a:p>
                <a:p>
                  <a:pPr lvl="1" indent="0" algn="ctr"/>
                  <a:r>
                    <a:rPr lang="th-TH" sz="1600" dirty="0" smtClean="0">
                      <a:solidFill>
                        <a:srgbClr val="042A25"/>
                      </a:solidFill>
                      <a:latin typeface="Bookman Old Style" charset="0"/>
                      <a:ea typeface="Bookman Old Style" charset="0"/>
                      <a:cs typeface="Bookman Old Style" charset="0"/>
                    </a:rPr>
                    <a:t>(electronic banking solutions for corporate customers)</a:t>
                  </a:r>
                  <a:endParaRPr lang="en-US" sz="1600" dirty="0">
                    <a:solidFill>
                      <a:srgbClr val="042A25"/>
                    </a:solidFill>
                    <a:latin typeface="Bookman Old Style" charset="0"/>
                    <a:ea typeface="Bookman Old Style" charset="0"/>
                    <a:cs typeface="Bookman Old Style" charset="0"/>
                  </a:endParaRPr>
                </a:p>
              </p:txBody>
            </p:sp>
            <p:sp>
              <p:nvSpPr>
                <p:cNvPr id="35" name="สี่เหลี่ยมผืนผ้ามุมมน 7"/>
                <p:cNvSpPr/>
                <p:nvPr/>
              </p:nvSpPr>
              <p:spPr>
                <a:xfrm>
                  <a:off x="338941" y="2382307"/>
                  <a:ext cx="4684581" cy="654050"/>
                </a:xfrm>
                <a:prstGeom prst="roundRect">
                  <a:avLst/>
                </a:prstGeom>
                <a:noFill/>
                <a:ln w="19050">
                  <a:solidFill>
                    <a:schemeClr val="bg2">
                      <a:lumMod val="50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9pPr>
                </a:lstStyle>
                <a:p>
                  <a:pPr lvl="1" indent="0" algn="ctr"/>
                  <a:r>
                    <a:rPr lang="th-TH" sz="2600" dirty="0" smtClean="0">
                      <a:solidFill>
                        <a:srgbClr val="042A25"/>
                      </a:solidFill>
                      <a:latin typeface="Bookman Old Style" charset="0"/>
                      <a:ea typeface="Bookman Old Style" charset="0"/>
                      <a:cs typeface="Bookman Old Style" charset="0"/>
                    </a:rPr>
                    <a:t>E-Tax</a:t>
                  </a:r>
                  <a:endParaRPr lang="en-US" sz="2600" dirty="0">
                    <a:solidFill>
                      <a:srgbClr val="042A25"/>
                    </a:solidFill>
                    <a:latin typeface="Bookman Old Style" charset="0"/>
                    <a:ea typeface="Bookman Old Style" charset="0"/>
                    <a:cs typeface="Bookman Old Style" charset="0"/>
                  </a:endParaRPr>
                </a:p>
              </p:txBody>
            </p:sp>
          </p:grpSp>
          <p:grpSp>
            <p:nvGrpSpPr>
              <p:cNvPr id="31" name="Group 30"/>
              <p:cNvGrpSpPr/>
              <p:nvPr/>
            </p:nvGrpSpPr>
            <p:grpSpPr>
              <a:xfrm>
                <a:off x="338941" y="3162193"/>
                <a:ext cx="4684581" cy="1448506"/>
                <a:chOff x="-5504771" y="4978294"/>
                <a:chExt cx="4684581" cy="1448506"/>
              </a:xfrm>
            </p:grpSpPr>
            <p:sp>
              <p:nvSpPr>
                <p:cNvPr id="32" name="สี่เหลี่ยมผืนผ้ามุมมน 7"/>
                <p:cNvSpPr/>
                <p:nvPr/>
              </p:nvSpPr>
              <p:spPr>
                <a:xfrm>
                  <a:off x="-5504771" y="5772750"/>
                  <a:ext cx="4684581" cy="654050"/>
                </a:xfrm>
                <a:prstGeom prst="roundRect">
                  <a:avLst/>
                </a:prstGeom>
                <a:noFill/>
                <a:ln w="19050">
                  <a:solidFill>
                    <a:schemeClr val="bg2">
                      <a:lumMod val="50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9pPr>
                </a:lstStyle>
                <a:p>
                  <a:pPr lvl="1" indent="0" algn="ctr"/>
                  <a:r>
                    <a:rPr lang="th-TH" sz="2600" dirty="0" smtClean="0">
                      <a:solidFill>
                        <a:srgbClr val="042A25"/>
                      </a:solidFill>
                      <a:latin typeface="Bookman Old Style" charset="0"/>
                      <a:ea typeface="Bookman Old Style" charset="0"/>
                      <a:cs typeface="Bookman Old Style" charset="0"/>
                    </a:rPr>
                    <a:t>Supply Chain</a:t>
                  </a:r>
                  <a:endParaRPr lang="en-US" sz="2600" dirty="0">
                    <a:solidFill>
                      <a:srgbClr val="042A25"/>
                    </a:solidFill>
                    <a:latin typeface="Bookman Old Style" charset="0"/>
                    <a:ea typeface="Bookman Old Style" charset="0"/>
                    <a:cs typeface="Bookman Old Style" charset="0"/>
                  </a:endParaRPr>
                </a:p>
              </p:txBody>
            </p:sp>
            <p:sp>
              <p:nvSpPr>
                <p:cNvPr id="33" name="สี่เหลี่ยมผืนผ้ามุมมน 7"/>
                <p:cNvSpPr/>
                <p:nvPr/>
              </p:nvSpPr>
              <p:spPr>
                <a:xfrm>
                  <a:off x="-5504771" y="4978294"/>
                  <a:ext cx="4684581" cy="654050"/>
                </a:xfrm>
                <a:prstGeom prst="roundRect">
                  <a:avLst/>
                </a:prstGeom>
                <a:noFill/>
                <a:ln w="19050">
                  <a:solidFill>
                    <a:schemeClr val="bg2">
                      <a:lumMod val="50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9pPr>
                </a:lstStyle>
                <a:p>
                  <a:pPr lvl="1" indent="0" algn="ctr"/>
                  <a:r>
                    <a:rPr lang="th-TH" sz="2600" dirty="0" smtClean="0">
                      <a:solidFill>
                        <a:srgbClr val="042A25"/>
                      </a:solidFill>
                      <a:latin typeface="Bookman Old Style" charset="0"/>
                      <a:ea typeface="Bookman Old Style" charset="0"/>
                      <a:cs typeface="Bookman Old Style" charset="0"/>
                    </a:rPr>
                    <a:t>E-Customs</a:t>
                  </a:r>
                  <a:endParaRPr lang="en-US" sz="2600" dirty="0">
                    <a:solidFill>
                      <a:srgbClr val="042A25"/>
                    </a:solidFill>
                    <a:latin typeface="Bookman Old Style" charset="0"/>
                    <a:ea typeface="Bookman Old Style" charset="0"/>
                    <a:cs typeface="Bookman Old Style" charset="0"/>
                  </a:endParaRPr>
                </a:p>
              </p:txBody>
            </p:sp>
          </p:grpSp>
        </p:grpSp>
        <p:sp>
          <p:nvSpPr>
            <p:cNvPr id="36" name="สี่เหลี่ยมผืนผ้ามุมมน 7"/>
            <p:cNvSpPr/>
            <p:nvPr/>
          </p:nvSpPr>
          <p:spPr>
            <a:xfrm>
              <a:off x="478602" y="4342084"/>
              <a:ext cx="4684581" cy="654050"/>
            </a:xfrm>
            <a:prstGeom prst="roundRect">
              <a:avLst/>
            </a:prstGeom>
            <a:noFill/>
            <a:ln w="19050"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9pPr>
            </a:lstStyle>
            <a:p>
              <a:pPr lvl="1" indent="0" algn="ctr"/>
              <a:r>
                <a:rPr lang="th-TH" sz="2600" dirty="0" smtClean="0">
                  <a:solidFill>
                    <a:srgbClr val="042A25"/>
                  </a:solidFill>
                  <a:latin typeface="Bookman Old Style" charset="0"/>
                  <a:ea typeface="Bookman Old Style" charset="0"/>
                  <a:cs typeface="Bookman Old Style" charset="0"/>
                </a:rPr>
                <a:t>Biz Mobile Payment</a:t>
              </a:r>
              <a:endParaRPr lang="en-US" sz="2600" dirty="0">
                <a:solidFill>
                  <a:srgbClr val="042A25"/>
                </a:solidFill>
                <a:latin typeface="Bookman Old Style" charset="0"/>
                <a:ea typeface="Bookman Old Style" charset="0"/>
                <a:cs typeface="Bookman Old Style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69" b="100000" l="418" r="99687">
                        <a14:foregroundMark x1="46868" y1="51839" x2="46868" y2="51839"/>
                        <a14:foregroundMark x1="47808" y1="37458" x2="47808" y2="37458"/>
                        <a14:foregroundMark x1="48747" y1="20401" x2="48747" y2="20401"/>
                        <a14:foregroundMark x1="55324" y1="40301" x2="55324" y2="40301"/>
                        <a14:foregroundMark x1="49165" y1="23579" x2="49165" y2="23579"/>
                        <a14:foregroundMark x1="38935" y1="23913" x2="38935" y2="23913"/>
                        <a14:foregroundMark x1="31106" y1="23244" x2="31106" y2="23244"/>
                        <a14:foregroundMark x1="17641" y1="26923" x2="17641" y2="26923"/>
                        <a14:foregroundMark x1="13152" y1="32274" x2="13152" y2="32274"/>
                        <a14:foregroundMark x1="25365" y1="25418" x2="25365" y2="25418"/>
                        <a14:foregroundMark x1="8664" y1="73746" x2="8664" y2="73746"/>
                        <a14:foregroundMark x1="27453" y1="84615" x2="27453" y2="84615"/>
                        <a14:foregroundMark x1="35804" y1="90468" x2="35804" y2="90468"/>
                        <a14:foregroundMark x1="34447" y1="53010" x2="34447" y2="53010"/>
                        <a14:foregroundMark x1="28810" y1="47993" x2="28810" y2="47993"/>
                        <a14:foregroundMark x1="17432" y1="39967" x2="17432" y2="39967"/>
                        <a14:foregroundMark x1="18789" y1="36622" x2="2505" y2="54181"/>
                        <a14:foregroundMark x1="66597" y1="40970" x2="66597" y2="40970"/>
                        <a14:foregroundMark x1="1566" y1="57023" x2="20146" y2="87793"/>
                        <a14:foregroundMark x1="6994" y1="57358" x2="30376" y2="74749"/>
                        <a14:foregroundMark x1="46242" y1="74415" x2="46242" y2="74415"/>
                        <a14:foregroundMark x1="30585" y1="87124" x2="30585" y2="87124"/>
                        <a14:foregroundMark x1="50939" y1="79431" x2="50939" y2="79431"/>
                        <a14:foregroundMark x1="41962" y1="79933" x2="41962" y2="79933"/>
                        <a14:foregroundMark x1="41962" y1="79933" x2="41962" y2="79933"/>
                        <a14:foregroundMark x1="28079" y1="57023" x2="53236" y2="86789"/>
                        <a14:foregroundMark x1="49374" y1="77759" x2="49374" y2="77759"/>
                        <a14:foregroundMark x1="48747" y1="45318" x2="48747" y2="45318"/>
                        <a14:foregroundMark x1="41649" y1="37291" x2="41649" y2="37291"/>
                        <a14:foregroundMark x1="60752" y1="37793" x2="60752" y2="37793"/>
                        <a14:foregroundMark x1="45094" y1="33110" x2="45094" y2="33110"/>
                        <a14:foregroundMark x1="45094" y1="33110" x2="45094" y2="33110"/>
                        <a14:foregroundMark x1="38309" y1="33110" x2="38309" y2="33110"/>
                        <a14:foregroundMark x1="38309" y1="33110" x2="38309" y2="33110"/>
                        <a14:foregroundMark x1="33299" y1="37458" x2="33299" y2="37458"/>
                        <a14:foregroundMark x1="42171" y1="28595" x2="42171" y2="28595"/>
                        <a14:foregroundMark x1="37370" y1="28595" x2="37370" y2="28595"/>
                        <a14:foregroundMark x1="33716" y1="30769" x2="33716" y2="30769"/>
                        <a14:foregroundMark x1="53445" y1="83110" x2="53445" y2="83110"/>
                        <a14:backgroundMark x1="59395" y1="35619" x2="59395" y2="35619"/>
                        <a14:backgroundMark x1="17641" y1="42809" x2="17641" y2="42809"/>
                        <a14:backgroundMark x1="44885" y1="71572" x2="44885" y2="715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963" y="86818"/>
            <a:ext cx="4747302" cy="2660448"/>
          </a:xfrm>
          <a:prstGeom prst="rect">
            <a:avLst/>
          </a:prstGeom>
        </p:spPr>
      </p:pic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984857"/>
              </p:ext>
            </p:extLst>
          </p:nvPr>
        </p:nvGraphicFramePr>
        <p:xfrm>
          <a:off x="-1" y="6466620"/>
          <a:ext cx="12192001" cy="579600"/>
        </p:xfrm>
        <a:graphic>
          <a:graphicData uri="http://schemas.openxmlformats.org/drawingml/2006/table">
            <a:tbl>
              <a:tblPr/>
              <a:tblGrid>
                <a:gridCol w="1485901"/>
                <a:gridCol w="1511300"/>
                <a:gridCol w="2184400"/>
                <a:gridCol w="2717800"/>
                <a:gridCol w="2438400"/>
                <a:gridCol w="1854200"/>
              </a:tblGrid>
              <a:tr h="5796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Introduction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Features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Collection services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Liquidity management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Payment services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ordia New" panose="020B0304020202020204" pitchFamily="34" charset="-34"/>
                        </a:rPr>
                        <a:t>E-Banking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12A0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751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5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25" b="100000" l="31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31668" y="2228672"/>
            <a:ext cx="8542724" cy="24006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5000" dirty="0" smtClean="0">
                <a:ln w="47625">
                  <a:solidFill>
                    <a:schemeClr val="bg1"/>
                  </a:solidFill>
                </a:ln>
                <a:solidFill>
                  <a:srgbClr val="042A25"/>
                </a:solidFill>
                <a:latin typeface="Impact" pitchFamily="34" charset="0"/>
                <a:cs typeface="Times New Roman" pitchFamily="18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9816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366</TotalTime>
  <Words>313</Words>
  <Application>Microsoft Macintosh PowerPoint</Application>
  <PresentationFormat>Widescreen</PresentationFormat>
  <Paragraphs>137</Paragraphs>
  <Slides>10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1" baseType="lpstr">
      <vt:lpstr>Angsana New</vt:lpstr>
      <vt:lpstr>Bookman Old Style</vt:lpstr>
      <vt:lpstr>Calibri</vt:lpstr>
      <vt:lpstr>Calibri Light</vt:lpstr>
      <vt:lpstr>Cordia New</vt:lpstr>
      <vt:lpstr>Franklin Gothic Book</vt:lpstr>
      <vt:lpstr>Impact</vt:lpstr>
      <vt:lpstr>Times New Roman</vt:lpstr>
      <vt:lpstr>Wingdings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56</cp:revision>
  <dcterms:created xsi:type="dcterms:W3CDTF">2016-09-11T16:43:57Z</dcterms:created>
  <dcterms:modified xsi:type="dcterms:W3CDTF">2016-09-19T07:49:18Z</dcterms:modified>
</cp:coreProperties>
</file>