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22" d="100"/>
          <a:sy n="122" d="100"/>
        </p:scale>
        <p:origin x="-17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83215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288382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605332-1BD5-4B4A-B29F-3CB2E0DA6C7C}"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413756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605332-1BD5-4B4A-B29F-3CB2E0DA6C7C}" type="datetimeFigureOut">
              <a:rPr lang="en-US" smtClean="0"/>
              <a:t>11/16/17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48003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605332-1BD5-4B4A-B29F-3CB2E0DA6C7C}" type="datetimeFigureOut">
              <a:rPr lang="en-US" smtClean="0"/>
              <a:t>11/16/17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106763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605332-1BD5-4B4A-B29F-3CB2E0DA6C7C}" type="datetimeFigureOut">
              <a:rPr lang="en-US" smtClean="0"/>
              <a:t>11/16/17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865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605332-1BD5-4B4A-B29F-3CB2E0DA6C7C}" type="datetimeFigureOut">
              <a:rPr lang="en-US" smtClean="0"/>
              <a:t>11/16/17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248271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11/16/17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62030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11/16/17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179996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45339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19166653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05332-1BD5-4B4A-B29F-3CB2E0DA6C7C}" type="datetimeFigureOut">
              <a:rPr lang="en-US" smtClean="0"/>
              <a:t>11/16/17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259DB0-DCA8-0A45-9CC4-34898D5E9D79}" type="slidenum">
              <a:rPr lang="en-US" smtClean="0"/>
              <a:t>‹#›</a:t>
            </a:fld>
            <a:endParaRPr lang="en-US"/>
          </a:p>
        </p:txBody>
      </p:sp>
    </p:spTree>
    <p:extLst>
      <p:ext uri="{BB962C8B-B14F-4D97-AF65-F5344CB8AC3E}">
        <p14:creationId xmlns:p14="http://schemas.microsoft.com/office/powerpoint/2010/main" val="765835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Public Policy and Industrialization </a:t>
            </a:r>
            <a:endParaRPr lang="en-US" dirty="0"/>
          </a:p>
        </p:txBody>
      </p:sp>
      <p:sp>
        <p:nvSpPr>
          <p:cNvPr id="3" name="Subtitle 2"/>
          <p:cNvSpPr>
            <a:spLocks noGrp="1"/>
          </p:cNvSpPr>
          <p:nvPr>
            <p:ph type="subTitle" idx="1"/>
          </p:nvPr>
        </p:nvSpPr>
        <p:spPr/>
        <p:txBody>
          <a:bodyPr>
            <a:normAutofit/>
          </a:bodyPr>
          <a:lstStyle/>
          <a:p>
            <a:r>
              <a:rPr lang="en-US" dirty="0" smtClean="0"/>
              <a:t>Discussion Week 10</a:t>
            </a:r>
          </a:p>
          <a:p>
            <a:r>
              <a:rPr lang="en-US" dirty="0" smtClean="0"/>
              <a:t>J.. </a:t>
            </a:r>
            <a:r>
              <a:rPr lang="en-US" dirty="0" err="1" smtClean="0"/>
              <a:t>Bloem</a:t>
            </a:r>
            <a:endParaRPr lang="en-US" dirty="0" smtClean="0"/>
          </a:p>
          <a:p>
            <a:r>
              <a:rPr lang="en-US" dirty="0" err="1" smtClean="0"/>
              <a:t>Industriy</a:t>
            </a:r>
            <a:r>
              <a:rPr lang="en-US" dirty="0" smtClean="0"/>
              <a:t> 4.0</a:t>
            </a:r>
          </a:p>
          <a:p>
            <a:endParaRPr lang="en-US" dirty="0"/>
          </a:p>
        </p:txBody>
      </p:sp>
    </p:spTree>
    <p:extLst>
      <p:ext uri="{BB962C8B-B14F-4D97-AF65-F5344CB8AC3E}">
        <p14:creationId xmlns:p14="http://schemas.microsoft.com/office/powerpoint/2010/main" val="93120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sz="3600" dirty="0" smtClean="0"/>
              <a:t>Round 1</a:t>
            </a:r>
            <a:br>
              <a:rPr lang="en-US" sz="3600" dirty="0" smtClean="0"/>
            </a:br>
            <a:r>
              <a:rPr lang="en-US" sz="3600" dirty="0" smtClean="0"/>
              <a:t> </a:t>
            </a:r>
            <a:endParaRPr lang="en-US" sz="3600" dirty="0"/>
          </a:p>
        </p:txBody>
      </p:sp>
      <p:sp>
        <p:nvSpPr>
          <p:cNvPr id="3" name="Content Placeholder 2"/>
          <p:cNvSpPr>
            <a:spLocks noGrp="1"/>
          </p:cNvSpPr>
          <p:nvPr>
            <p:ph idx="1"/>
          </p:nvPr>
        </p:nvSpPr>
        <p:spPr/>
        <p:txBody>
          <a:bodyPr>
            <a:normAutofit lnSpcReduction="10000"/>
          </a:bodyPr>
          <a:lstStyle/>
          <a:p>
            <a:r>
              <a:rPr lang="en-US" sz="1600" b="1" dirty="0" smtClean="0"/>
              <a:t>What is meant by OT and IT?</a:t>
            </a:r>
          </a:p>
          <a:p>
            <a:pPr lvl="1"/>
            <a:r>
              <a:rPr lang="en-US" sz="1600" dirty="0"/>
              <a:t>Information technology </a:t>
            </a:r>
            <a:r>
              <a:rPr lang="en-US" sz="1600" dirty="0" smtClean="0"/>
              <a:t>(IT</a:t>
            </a:r>
            <a:r>
              <a:rPr lang="en-US" sz="1600" dirty="0"/>
              <a:t>) is the internet, office automation, communication and connection to customers and big data. Operational technology (OT) is the use of hardware and software on the factory floor to automate production, conduct </a:t>
            </a:r>
            <a:r>
              <a:rPr lang="en-US" sz="1600" dirty="0" smtClean="0"/>
              <a:t>maintenance</a:t>
            </a:r>
            <a:r>
              <a:rPr lang="en-US" sz="1600" dirty="0"/>
              <a:t>, etc</a:t>
            </a:r>
            <a:r>
              <a:rPr lang="en-US" sz="1600" dirty="0" smtClean="0"/>
              <a:t>.</a:t>
            </a:r>
            <a:endParaRPr lang="en-US" sz="1600" b="1" dirty="0"/>
          </a:p>
          <a:p>
            <a:r>
              <a:rPr lang="en-US" sz="1600" b="1" dirty="0"/>
              <a:t>What do we mean by “marrying” IT and OT</a:t>
            </a:r>
            <a:r>
              <a:rPr lang="en-US" sz="1600" b="1" dirty="0" smtClean="0"/>
              <a:t>?</a:t>
            </a:r>
          </a:p>
          <a:p>
            <a:pPr lvl="1"/>
            <a:r>
              <a:rPr lang="en-US" sz="1600" dirty="0" smtClean="0"/>
              <a:t>The </a:t>
            </a:r>
            <a:r>
              <a:rPr lang="en-US" sz="1600" dirty="0"/>
              <a:t>connection between the two can help to ensure that information about consumer needs, suppliers, and trends are accessed and affect what is produced (to meet consumer needs) and ensure that production has the required </a:t>
            </a:r>
            <a:r>
              <a:rPr lang="en-US" sz="1600" dirty="0" smtClean="0"/>
              <a:t>parts and components </a:t>
            </a:r>
            <a:r>
              <a:rPr lang="en-US" sz="1600" dirty="0"/>
              <a:t>to produce them. </a:t>
            </a:r>
            <a:endParaRPr lang="en-US" sz="1600" dirty="0"/>
          </a:p>
          <a:p>
            <a:r>
              <a:rPr lang="en-US" sz="1600" b="1" dirty="0"/>
              <a:t>Is the Internet of Things and the way Industry 4.0 is discussed in this paper only about industry and what is done in the factory</a:t>
            </a:r>
            <a:r>
              <a:rPr lang="en-US" sz="1600" b="1" dirty="0" smtClean="0"/>
              <a:t>?</a:t>
            </a:r>
          </a:p>
          <a:p>
            <a:pPr lvl="1"/>
            <a:r>
              <a:rPr lang="en-US" sz="1600" dirty="0" smtClean="0"/>
              <a:t>No, it is also about connecting factories to offices, connecting to consumers and assessing their wants directly or through big data. Smart farms and smart cities are also a part of it.</a:t>
            </a:r>
            <a:endParaRPr lang="en-US" sz="1600" dirty="0"/>
          </a:p>
          <a:p>
            <a:r>
              <a:rPr lang="en-US" sz="1600" b="1" dirty="0"/>
              <a:t>Give some </a:t>
            </a:r>
            <a:r>
              <a:rPr lang="en-US" sz="1600" b="1" dirty="0" smtClean="0"/>
              <a:t>examples</a:t>
            </a:r>
            <a:endParaRPr lang="en-US" sz="1600" dirty="0" smtClean="0"/>
          </a:p>
          <a:p>
            <a:pPr lvl="1"/>
            <a:r>
              <a:rPr lang="en-US" sz="1600" dirty="0" smtClean="0"/>
              <a:t>Chip in a cow to indicate when she is fertile. Train cards that can reimburse a traveller when the train is late. Water applied to plants when soil is dry. </a:t>
            </a:r>
            <a:endParaRPr lang="en-US" sz="1600" dirty="0"/>
          </a:p>
        </p:txBody>
      </p:sp>
    </p:spTree>
    <p:extLst>
      <p:ext uri="{BB962C8B-B14F-4D97-AF65-F5344CB8AC3E}">
        <p14:creationId xmlns:p14="http://schemas.microsoft.com/office/powerpoint/2010/main" val="97584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Round 2</a:t>
            </a:r>
            <a:br>
              <a:rPr lang="en-US" dirty="0" smtClean="0"/>
            </a:br>
            <a:r>
              <a:rPr lang="en-US" dirty="0" smtClean="0"/>
              <a:t> </a:t>
            </a:r>
            <a:endParaRPr lang="en-US" dirty="0"/>
          </a:p>
        </p:txBody>
      </p:sp>
      <p:sp>
        <p:nvSpPr>
          <p:cNvPr id="3" name="Content Placeholder 2"/>
          <p:cNvSpPr>
            <a:spLocks noGrp="1"/>
          </p:cNvSpPr>
          <p:nvPr>
            <p:ph idx="1"/>
          </p:nvPr>
        </p:nvSpPr>
        <p:spPr/>
        <p:txBody>
          <a:bodyPr>
            <a:normAutofit fontScale="62500" lnSpcReduction="20000"/>
          </a:bodyPr>
          <a:lstStyle/>
          <a:p>
            <a:r>
              <a:rPr lang="en-US" b="1" dirty="0" smtClean="0"/>
              <a:t>Explain the three areas from which profit will be made as a result of Industry 4.0</a:t>
            </a:r>
            <a:r>
              <a:rPr lang="en-US" b="1" dirty="0" smtClean="0"/>
              <a:t>.</a:t>
            </a:r>
          </a:p>
          <a:p>
            <a:pPr lvl="1"/>
            <a:r>
              <a:rPr lang="en-US" dirty="0" smtClean="0"/>
              <a:t>(</a:t>
            </a:r>
            <a:r>
              <a:rPr lang="en-US" dirty="0" err="1"/>
              <a:t>i</a:t>
            </a:r>
            <a:r>
              <a:rPr lang="en-US" dirty="0"/>
              <a:t>) machine-to-machine communication; (ii) predictive maintenance; (iii) data from customer interaction with products. </a:t>
            </a:r>
            <a:endParaRPr lang="en-US" dirty="0" smtClean="0"/>
          </a:p>
          <a:p>
            <a:r>
              <a:rPr lang="en-US" b="1" dirty="0" smtClean="0"/>
              <a:t>What is the difference between corrective </a:t>
            </a:r>
            <a:r>
              <a:rPr lang="en-US" b="1" dirty="0"/>
              <a:t>m</a:t>
            </a:r>
            <a:r>
              <a:rPr lang="en-US" b="1" dirty="0" smtClean="0"/>
              <a:t>aintenance and predictive </a:t>
            </a:r>
            <a:r>
              <a:rPr lang="en-US" b="1" dirty="0" smtClean="0"/>
              <a:t>maintenance?</a:t>
            </a:r>
            <a:r>
              <a:rPr lang="en-US" b="1" dirty="0" smtClean="0"/>
              <a:t> </a:t>
            </a:r>
            <a:r>
              <a:rPr lang="en-US" b="1" dirty="0" smtClean="0"/>
              <a:t>Which </a:t>
            </a:r>
            <a:r>
              <a:rPr lang="en-US" b="1" dirty="0" smtClean="0"/>
              <a:t>one is part of Industry 4.0? Why is it important? Give a few examples of each</a:t>
            </a:r>
            <a:r>
              <a:rPr lang="en-US" b="1" dirty="0" smtClean="0"/>
              <a:t>.</a:t>
            </a:r>
          </a:p>
          <a:p>
            <a:pPr lvl="1"/>
            <a:r>
              <a:rPr lang="en-US" sz="2600" dirty="0"/>
              <a:t>Corrective: fix when it breaks done. </a:t>
            </a:r>
            <a:r>
              <a:rPr lang="en-US" sz="2600" dirty="0" smtClean="0"/>
              <a:t>Predictive: </a:t>
            </a:r>
            <a:r>
              <a:rPr lang="en-US" sz="2600" dirty="0"/>
              <a:t>replace before </a:t>
            </a:r>
            <a:r>
              <a:rPr lang="en-US" sz="2600" dirty="0" smtClean="0"/>
              <a:t>it </a:t>
            </a:r>
            <a:r>
              <a:rPr lang="en-US" sz="2600" dirty="0"/>
              <a:t>breaks </a:t>
            </a:r>
            <a:r>
              <a:rPr lang="en-US" sz="2600" dirty="0" smtClean="0"/>
              <a:t>down.</a:t>
            </a:r>
            <a:endParaRPr lang="en-US" sz="2600" dirty="0"/>
          </a:p>
          <a:p>
            <a:pPr lvl="1"/>
            <a:r>
              <a:rPr lang="en-US" sz="2600" dirty="0" smtClean="0"/>
              <a:t>Predictive is </a:t>
            </a:r>
            <a:r>
              <a:rPr lang="en-US" sz="2600" dirty="0"/>
              <a:t>part of Industry </a:t>
            </a:r>
            <a:r>
              <a:rPr lang="en-US" sz="2600" dirty="0" smtClean="0"/>
              <a:t>4.0 </a:t>
            </a:r>
          </a:p>
          <a:p>
            <a:pPr lvl="1"/>
            <a:r>
              <a:rPr lang="en-US" sz="2600" dirty="0" smtClean="0"/>
              <a:t>Predictive maintenance saves on the down time of the production line. Predictive maintenance can be done at night or weekends or when line not being used.</a:t>
            </a:r>
            <a:endParaRPr lang="en-US" sz="2600" dirty="0"/>
          </a:p>
          <a:p>
            <a:pPr lvl="1"/>
            <a:r>
              <a:rPr lang="en-US" sz="2600" dirty="0" smtClean="0"/>
              <a:t>Example: </a:t>
            </a:r>
            <a:r>
              <a:rPr lang="en-US" sz="2600" dirty="0"/>
              <a:t>Corrective: Gear in a machine wears out and breaks.  Production is stopped and gear is fixed so that production can resume. Predictive: sensors indicate that gear is wearing down, a new one is ordered and fitted when machine not in use (weekend, evening). No down time.  </a:t>
            </a:r>
          </a:p>
          <a:p>
            <a:r>
              <a:rPr lang="en-US" dirty="0" smtClean="0"/>
              <a:t> </a:t>
            </a:r>
            <a:endParaRPr lang="en-US" b="1" dirty="0"/>
          </a:p>
        </p:txBody>
      </p:sp>
    </p:spTree>
    <p:extLst>
      <p:ext uri="{BB962C8B-B14F-4D97-AF65-F5344CB8AC3E}">
        <p14:creationId xmlns:p14="http://schemas.microsoft.com/office/powerpoint/2010/main" val="1290078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3</a:t>
            </a:r>
            <a:endParaRPr lang="en-US" dirty="0"/>
          </a:p>
        </p:txBody>
      </p:sp>
      <p:sp>
        <p:nvSpPr>
          <p:cNvPr id="3" name="Content Placeholder 2"/>
          <p:cNvSpPr>
            <a:spLocks noGrp="1"/>
          </p:cNvSpPr>
          <p:nvPr>
            <p:ph idx="1"/>
          </p:nvPr>
        </p:nvSpPr>
        <p:spPr/>
        <p:txBody>
          <a:bodyPr>
            <a:normAutofit fontScale="77500" lnSpcReduction="20000"/>
          </a:bodyPr>
          <a:lstStyle/>
          <a:p>
            <a:pPr marL="0" indent="0">
              <a:buNone/>
            </a:pPr>
            <a:endParaRPr lang="en-US" dirty="0" smtClean="0"/>
          </a:p>
          <a:p>
            <a:r>
              <a:rPr lang="en-US" dirty="0" smtClean="0"/>
              <a:t>Industry has used robots since 1960s, we have had the internet and ICTs since the 1980s.</a:t>
            </a:r>
            <a:r>
              <a:rPr lang="en-US" dirty="0"/>
              <a:t> </a:t>
            </a:r>
          </a:p>
          <a:p>
            <a:r>
              <a:rPr lang="en-US" dirty="0" smtClean="0"/>
              <a:t>Is the new smart factory and the internet of things really an industrial revolution like the 1</a:t>
            </a:r>
            <a:r>
              <a:rPr lang="en-US" baseline="30000" dirty="0" smtClean="0"/>
              <a:t>st</a:t>
            </a:r>
            <a:r>
              <a:rPr lang="en-US" dirty="0" smtClean="0"/>
              <a:t>, 2</a:t>
            </a:r>
            <a:r>
              <a:rPr lang="en-US" baseline="30000" dirty="0" smtClean="0"/>
              <a:t>nd</a:t>
            </a:r>
            <a:r>
              <a:rPr lang="en-US" dirty="0" smtClean="0"/>
              <a:t> and 3</a:t>
            </a:r>
            <a:r>
              <a:rPr lang="en-US" baseline="30000" dirty="0" smtClean="0"/>
              <a:t>rd</a:t>
            </a:r>
            <a:r>
              <a:rPr lang="en-US" dirty="0" smtClean="0"/>
              <a:t> industrial revolutions</a:t>
            </a:r>
            <a:r>
              <a:rPr lang="en-US" dirty="0" smtClean="0"/>
              <a:t>?</a:t>
            </a:r>
          </a:p>
          <a:p>
            <a:pPr lvl="1"/>
            <a:r>
              <a:rPr lang="en-US" dirty="0" smtClean="0"/>
              <a:t>This is debated. (</a:t>
            </a:r>
            <a:r>
              <a:rPr lang="en-US" dirty="0" err="1" smtClean="0"/>
              <a:t>i</a:t>
            </a:r>
            <a:r>
              <a:rPr lang="en-US" dirty="0" smtClean="0"/>
              <a:t>) Some say it a new revolution, although they do say that we are just at the beginning of it.(ii) Other says it is part of the 3</a:t>
            </a:r>
            <a:r>
              <a:rPr lang="en-US" baseline="30000" dirty="0" smtClean="0"/>
              <a:t>rd</a:t>
            </a:r>
            <a:r>
              <a:rPr lang="en-US" dirty="0" smtClean="0"/>
              <a:t> Revolution but with a deeper use of computers, mobile technology and connectedness. </a:t>
            </a:r>
          </a:p>
          <a:p>
            <a:pPr lvl="1"/>
            <a:r>
              <a:rPr lang="en-US" dirty="0" smtClean="0"/>
              <a:t>What do you think? Other revolutions based on a new technology or energy source (steam power or electricity). Is there a new technology here?  </a:t>
            </a:r>
            <a:r>
              <a:rPr lang="en-US"/>
              <a:t>D</a:t>
            </a:r>
            <a:r>
              <a:rPr lang="en-US" smtClean="0"/>
              <a:t>oes </a:t>
            </a:r>
            <a:r>
              <a:rPr lang="en-US" dirty="0" smtClean="0"/>
              <a:t>a new revolution have to have a new technology?  </a:t>
            </a:r>
            <a:endParaRPr lang="en-US" dirty="0" smtClean="0"/>
          </a:p>
        </p:txBody>
      </p:sp>
    </p:spTree>
    <p:extLst>
      <p:ext uri="{BB962C8B-B14F-4D97-AF65-F5344CB8AC3E}">
        <p14:creationId xmlns:p14="http://schemas.microsoft.com/office/powerpoint/2010/main" val="14864599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612</TotalTime>
  <Words>544</Words>
  <Application>Microsoft Macintosh PowerPoint</Application>
  <PresentationFormat>On-screen Show (4:3)</PresentationFormat>
  <Paragraphs>28</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Public Policy and Industrialization </vt:lpstr>
      <vt:lpstr> Round 1  </vt:lpstr>
      <vt:lpstr> Round 2  </vt:lpstr>
      <vt:lpstr>Questions for Discussion 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Macroeconomics</dc:title>
  <dc:creator>Akiko Vandenberg</dc:creator>
  <cp:lastModifiedBy>Akiko Vandenberg</cp:lastModifiedBy>
  <cp:revision>32</cp:revision>
  <cp:lastPrinted>2016-10-20T03:00:32Z</cp:lastPrinted>
  <dcterms:created xsi:type="dcterms:W3CDTF">2016-08-17T11:19:23Z</dcterms:created>
  <dcterms:modified xsi:type="dcterms:W3CDTF">2017-11-16T14:22:56Z</dcterms:modified>
</cp:coreProperties>
</file>