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45"/>
  </p:notesMasterIdLst>
  <p:sldIdLst>
    <p:sldId id="256" r:id="rId2"/>
    <p:sldId id="300" r:id="rId3"/>
    <p:sldId id="302" r:id="rId4"/>
    <p:sldId id="303" r:id="rId5"/>
    <p:sldId id="304" r:id="rId6"/>
    <p:sldId id="305" r:id="rId7"/>
    <p:sldId id="301" r:id="rId8"/>
    <p:sldId id="313" r:id="rId9"/>
    <p:sldId id="306" r:id="rId10"/>
    <p:sldId id="307" r:id="rId11"/>
    <p:sldId id="308" r:id="rId12"/>
    <p:sldId id="309" r:id="rId13"/>
    <p:sldId id="310" r:id="rId14"/>
    <p:sldId id="329" r:id="rId15"/>
    <p:sldId id="311" r:id="rId16"/>
    <p:sldId id="328" r:id="rId17"/>
    <p:sldId id="312" r:id="rId18"/>
    <p:sldId id="314" r:id="rId19"/>
    <p:sldId id="315" r:id="rId20"/>
    <p:sldId id="346" r:id="rId21"/>
    <p:sldId id="316" r:id="rId22"/>
    <p:sldId id="317" r:id="rId23"/>
    <p:sldId id="318" r:id="rId24"/>
    <p:sldId id="319" r:id="rId25"/>
    <p:sldId id="320" r:id="rId26"/>
    <p:sldId id="321" r:id="rId27"/>
    <p:sldId id="322" r:id="rId28"/>
    <p:sldId id="324" r:id="rId29"/>
    <p:sldId id="323" r:id="rId30"/>
    <p:sldId id="327" r:id="rId31"/>
    <p:sldId id="330" r:id="rId32"/>
    <p:sldId id="331" r:id="rId33"/>
    <p:sldId id="332" r:id="rId34"/>
    <p:sldId id="333" r:id="rId35"/>
    <p:sldId id="342" r:id="rId36"/>
    <p:sldId id="343" r:id="rId37"/>
    <p:sldId id="334" r:id="rId38"/>
    <p:sldId id="344" r:id="rId39"/>
    <p:sldId id="335" r:id="rId40"/>
    <p:sldId id="336" r:id="rId41"/>
    <p:sldId id="337" r:id="rId42"/>
    <p:sldId id="340" r:id="rId43"/>
    <p:sldId id="345" r:id="rId44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78DAE4"/>
    <a:srgbClr val="EF772D"/>
    <a:srgbClr val="FFFF99"/>
    <a:srgbClr val="FF66CC"/>
    <a:srgbClr val="FF3399"/>
    <a:srgbClr val="1168B4"/>
    <a:srgbClr val="106C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56" autoAdjust="0"/>
    <p:restoredTop sz="98151" autoAdjust="0"/>
  </p:normalViewPr>
  <p:slideViewPr>
    <p:cSldViewPr>
      <p:cViewPr varScale="1">
        <p:scale>
          <a:sx n="73" d="100"/>
          <a:sy n="73" d="100"/>
        </p:scale>
        <p:origin x="-9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25DEA-83CE-4871-B070-837183D23DB2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2AC218-D2D5-4F06-B721-BD380A9F48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414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http://www.set.or.th/th/regulations/tax/tax_p1.html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http://business-easy-easy.blogspot.com/2010/11/blog-post_08.html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http://thumbsup.in.th/2013/03/most-tried-and-failed-sme/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41</a:t>
            </a:fld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42</a:t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0F81762-E1AE-4F0B-8C8F-3F16F4F78A7B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0F81762-E1AE-4F0B-8C8F-3F16F4F78A7B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bd.go.th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3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81800" cy="685800"/>
          </a:xfrm>
          <a:solidFill>
            <a:srgbClr val="106CB5"/>
          </a:solidFill>
        </p:spPr>
        <p:txBody>
          <a:bodyPr>
            <a:normAutofit/>
          </a:bodyPr>
          <a:lstStyle/>
          <a:p>
            <a:pPr algn="r"/>
            <a:r>
              <a:rPr lang="de-DE" sz="1800" dirty="0" err="1" smtClean="0"/>
              <a:t>by</a:t>
            </a:r>
            <a:r>
              <a:rPr lang="de-DE" sz="1800" dirty="0" smtClean="0"/>
              <a:t> </a:t>
            </a:r>
            <a:r>
              <a:rPr lang="de-DE" sz="1800" dirty="0" err="1" smtClean="0"/>
              <a:t>Parichat</a:t>
            </a:r>
            <a:r>
              <a:rPr lang="de-DE" sz="1800" dirty="0" smtClean="0"/>
              <a:t> </a:t>
            </a:r>
            <a:r>
              <a:rPr lang="de-DE" sz="1800" dirty="0" err="1" smtClean="0"/>
              <a:t>Jantori</a:t>
            </a:r>
            <a:endParaRPr lang="en-US" sz="1800" dirty="0"/>
          </a:p>
        </p:txBody>
      </p:sp>
      <p:sp>
        <p:nvSpPr>
          <p:cNvPr id="5" name="Rechteck 4"/>
          <p:cNvSpPr/>
          <p:nvPr/>
        </p:nvSpPr>
        <p:spPr>
          <a:xfrm>
            <a:off x="0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</a:t>
            </a: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228600" y="228600"/>
            <a:ext cx="1447800" cy="16764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9" name="Textfeld 8"/>
          <p:cNvSpPr txBox="1"/>
          <p:nvPr/>
        </p:nvSpPr>
        <p:spPr>
          <a:xfrm>
            <a:off x="1524000" y="4728618"/>
            <a:ext cx="762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BI 201/ BA 291 Business Law &amp; Options for starting up a business </a:t>
            </a:r>
            <a:endParaRPr lang="en-US" sz="3600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752600"/>
            <a:ext cx="8153400" cy="4495800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Group activities: </a:t>
            </a:r>
          </a:p>
          <a:p>
            <a:pPr marL="0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If you're managing the following companies, what are the laws you think specifically apply to your business? 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Case: </a:t>
            </a:r>
            <a:r>
              <a:rPr lang="en-US" dirty="0" err="1">
                <a:latin typeface="Cordia New" pitchFamily="34" charset="-34"/>
                <a:cs typeface="Cordia New" pitchFamily="34" charset="-34"/>
              </a:rPr>
              <a:t>Liebeck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v. McDonald's Restaurants (</a:t>
            </a:r>
            <a:r>
              <a:rPr lang="en-GB" dirty="0">
                <a:latin typeface="Cordia New" pitchFamily="34" charset="-34"/>
                <a:cs typeface="Cordia New" pitchFamily="34" charset="-34"/>
              </a:rPr>
              <a:t>McDonald's coffee case and the hot coffee lawsuit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)</a:t>
            </a:r>
          </a:p>
          <a:p>
            <a:pPr marL="0" indent="0">
              <a:buNone/>
            </a:pPr>
            <a:r>
              <a:rPr lang="en-GB" dirty="0">
                <a:latin typeface="Cordia New" pitchFamily="34" charset="-34"/>
                <a:cs typeface="Cordia New" pitchFamily="34" charset="-34"/>
              </a:rPr>
              <a:t>a woman who was heavily burned by hot coffee purchased from fast food restaurant McDonald's was rewarded  $2.86 million. </a:t>
            </a:r>
          </a:p>
          <a:p>
            <a:pPr marL="0" indent="0">
              <a:buNone/>
            </a:pPr>
            <a:r>
              <a:rPr lang="de-DE" dirty="0">
                <a:latin typeface="Cordia New" pitchFamily="34" charset="-34"/>
                <a:cs typeface="Cordia New" pitchFamily="34" charset="-34"/>
              </a:rPr>
              <a:t>Her </a:t>
            </a:r>
            <a:r>
              <a:rPr lang="en-GB" dirty="0">
                <a:latin typeface="Cordia New" pitchFamily="34" charset="-34"/>
                <a:cs typeface="Cordia New" pitchFamily="34" charset="-34"/>
              </a:rPr>
              <a:t>attorneys argued that McDonald's coffee was "defective," claiming it was too hot and more likely to cause serious injury than coffee served at any other establishment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 descr="http://tomsadowski.com/Donuts/DonutGraphics/CautionHotCoffee1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545" y="4448653"/>
            <a:ext cx="2190455" cy="2380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activerain.com/image_store/uploads/9/4/7/4/3/ar12496586093474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81" r="17144"/>
          <a:stretch/>
        </p:blipFill>
        <p:spPr bwMode="auto">
          <a:xfrm>
            <a:off x="5321824" y="5058152"/>
            <a:ext cx="1631721" cy="1625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Case: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56" y="2019300"/>
            <a:ext cx="7381875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8" y="4195762"/>
            <a:ext cx="44386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743" y="5957887"/>
            <a:ext cx="6286500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Case: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55" y="2438400"/>
            <a:ext cx="8801100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Cases: 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518" y="1981200"/>
            <a:ext cx="416181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70" y="3867150"/>
            <a:ext cx="8726730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518" y="4576763"/>
            <a:ext cx="60960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http://www.matichon.co.th/online/2014/11/14158845701415884778l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" t="-13655" r="-62" b="37885"/>
          <a:stretch/>
        </p:blipFill>
        <p:spPr bwMode="auto">
          <a:xfrm>
            <a:off x="3962400" y="4729163"/>
            <a:ext cx="4749020" cy="2190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Key Takeaway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Law and regulations affect your business in many ways: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Permission to operate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Rights to sue or to be sued, Right to hold asset or land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Business conducts e.g. opening hours, labor regulation, consumer right, product liability, competition, technological requirement, keeping record of business transaction etc.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Cost of business e.g. tax, minimum wage requirement, employee rights and benefits, environmental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requirements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Business protection e.g. intellectual property (trademark, patent, copy right)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Key Takeaway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Some laws apply to businesses in general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Business organization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Contract law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Bankruptcy and reorganization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Tax law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Labor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law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Intellectual property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Consumer protection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Trade competition law (or anti-monopoly law)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Exchange control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Dispute resolution (Litigation or arbitration)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74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Group think: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If you look at companies doing a business, some of them define themselves as Partnership, PLC, co. Ltd.?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Why is so?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How does this different form impact your business?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If you have to choose a legal form of business, how would you make your decision? 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Key Takeaway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There are different legal form of business in Thailand.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Each form provides some advantages and disadvantages for business. </a:t>
            </a:r>
          </a:p>
          <a:p>
            <a:pPr>
              <a:buFontTx/>
              <a:buChar char="-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There is no one size fits all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answer, which form is the best. </a:t>
            </a:r>
          </a:p>
          <a:p>
            <a:pPr>
              <a:buFontTx/>
              <a:buChar char="-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Depends on type and size of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business,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preference for liability, management duties, funding options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, flexibility, tax duty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etc.</a:t>
            </a: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Sole proprietorship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Characteristics: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unincorporated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business owned </a:t>
            </a:r>
            <a:r>
              <a:rPr lang="en-US" u="sng" dirty="0">
                <a:latin typeface="Cordia New" pitchFamily="34" charset="-34"/>
                <a:cs typeface="Cordia New" pitchFamily="34" charset="-34"/>
              </a:rPr>
              <a:t>by individual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, that is not incorporated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no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legal distinction between the owner and the business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the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owner receives all profits (subject to taxation specific to the business) and has unlimited responsibility for all losses and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debts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Sole owner of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the business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is fully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liable for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any liabilities of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the business (unlimited liability)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ay personal income tax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typically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small business with less than 50 employees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Sole proprietorship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A sole proprietor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has capacity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to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conduct any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business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which does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not require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a specific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form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of business organization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If business has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a sales volume from 20 baht per day or the total of goods from 500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baht, it must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be registered “Commercial registration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”.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More information about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Commercial registration </a:t>
            </a:r>
            <a:r>
              <a:rPr lang="en-US" dirty="0">
                <a:latin typeface="Cordia New" pitchFamily="34" charset="-34"/>
                <a:cs typeface="Cordia New" pitchFamily="34" charset="-34"/>
                <a:hlinkClick r:id="rId3"/>
              </a:rPr>
              <a:t>http://</a:t>
            </a:r>
            <a:r>
              <a:rPr lang="en-US" dirty="0" smtClean="0">
                <a:latin typeface="Cordia New" pitchFamily="34" charset="-34"/>
                <a:cs typeface="Cordia New" pitchFamily="34" charset="-34"/>
                <a:hlinkClick r:id="rId3"/>
              </a:rPr>
              <a:t>www.dbd.go.th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Note: </a:t>
            </a:r>
            <a:r>
              <a:rPr lang="en-US" i="1" dirty="0" smtClean="0">
                <a:latin typeface="Cordia New" pitchFamily="34" charset="-34"/>
                <a:cs typeface="Cordia New" pitchFamily="34" charset="-34"/>
              </a:rPr>
              <a:t>Capacity of types </a:t>
            </a:r>
            <a:r>
              <a:rPr lang="en-US" i="1" dirty="0">
                <a:latin typeface="Cordia New" pitchFamily="34" charset="-34"/>
                <a:cs typeface="Cordia New" pitchFamily="34" charset="-34"/>
              </a:rPr>
              <a:t>of </a:t>
            </a:r>
            <a:r>
              <a:rPr lang="en-US" i="1" dirty="0" smtClean="0">
                <a:latin typeface="Cordia New" pitchFamily="34" charset="-34"/>
                <a:cs typeface="Cordia New" pitchFamily="34" charset="-34"/>
              </a:rPr>
              <a:t>individuals may </a:t>
            </a:r>
            <a:r>
              <a:rPr lang="en-US" i="1" dirty="0">
                <a:latin typeface="Cordia New" pitchFamily="34" charset="-34"/>
                <a:cs typeface="Cordia New" pitchFamily="34" charset="-34"/>
              </a:rPr>
              <a:t>be limited, </a:t>
            </a:r>
            <a:r>
              <a:rPr lang="en-US" i="1" dirty="0" smtClean="0">
                <a:latin typeface="Cordia New" pitchFamily="34" charset="-34"/>
                <a:cs typeface="Cordia New" pitchFamily="34" charset="-34"/>
              </a:rPr>
              <a:t>e.g. minor</a:t>
            </a:r>
            <a:r>
              <a:rPr lang="en-US" i="1" dirty="0">
                <a:latin typeface="Cordia New" pitchFamily="34" charset="-34"/>
                <a:cs typeface="Cordia New" pitchFamily="34" charset="-34"/>
              </a:rPr>
              <a:t>, </a:t>
            </a:r>
            <a:r>
              <a:rPr lang="en-US" i="1" dirty="0" smtClean="0">
                <a:latin typeface="Cordia New" pitchFamily="34" charset="-34"/>
                <a:cs typeface="Cordia New" pitchFamily="34" charset="-34"/>
              </a:rPr>
              <a:t>incompetent person</a:t>
            </a:r>
            <a:r>
              <a:rPr lang="en-US" i="1" dirty="0">
                <a:latin typeface="Cordia New" pitchFamily="34" charset="-34"/>
                <a:cs typeface="Cordia New" pitchFamily="34" charset="-34"/>
              </a:rPr>
              <a:t>, </a:t>
            </a:r>
            <a:r>
              <a:rPr lang="en-US" i="1" dirty="0" smtClean="0">
                <a:latin typeface="Cordia New" pitchFamily="34" charset="-34"/>
                <a:cs typeface="Cordia New" pitchFamily="34" charset="-34"/>
              </a:rPr>
              <a:t>semi-incompetent person, person </a:t>
            </a:r>
            <a:r>
              <a:rPr lang="en-US" i="1" dirty="0">
                <a:latin typeface="Cordia New" pitchFamily="34" charset="-34"/>
                <a:cs typeface="Cordia New" pitchFamily="34" charset="-34"/>
              </a:rPr>
              <a:t>of </a:t>
            </a:r>
            <a:r>
              <a:rPr lang="en-US" i="1" dirty="0" err="1">
                <a:latin typeface="Cordia New" pitchFamily="34" charset="-34"/>
                <a:cs typeface="Cordia New" pitchFamily="34" charset="-34"/>
              </a:rPr>
              <a:t>unsoundmind</a:t>
            </a:r>
            <a:r>
              <a:rPr lang="en-US" i="1" dirty="0">
                <a:latin typeface="Cordia New" pitchFamily="34" charset="-34"/>
                <a:cs typeface="Cordia New" pitchFamily="34" charset="-34"/>
              </a:rPr>
              <a:t>.</a:t>
            </a:r>
            <a:endParaRPr lang="en-US" i="1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78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Sole proprietorship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4864608" y="1828800"/>
            <a:ext cx="4126992" cy="4177488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/>
              <a:buNone/>
            </a:pPr>
            <a:r>
              <a:rPr lang="en-US" sz="3200" b="1" smtClean="0">
                <a:solidFill>
                  <a:schemeClr val="accent2">
                    <a:lumMod val="75000"/>
                  </a:schemeClr>
                </a:solidFill>
                <a:latin typeface="CordiaUPC" pitchFamily="34" charset="-34"/>
                <a:cs typeface="CordiaUPC" pitchFamily="34" charset="-34"/>
              </a:rPr>
              <a:t>Disadvantages of a Sole Proprietorship</a:t>
            </a:r>
            <a:endParaRPr lang="en-US" sz="3200" smtClean="0">
              <a:solidFill>
                <a:schemeClr val="accent2">
                  <a:lumMod val="75000"/>
                </a:schemeClr>
              </a:solidFill>
              <a:latin typeface="CordiaUPC" pitchFamily="34" charset="-34"/>
              <a:cs typeface="CordiaUPC" pitchFamily="34" charset="-34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sz="3200" smtClean="0">
                <a:latin typeface="CordiaUPC" pitchFamily="34" charset="-34"/>
                <a:cs typeface="CordiaUPC" pitchFamily="34" charset="-34"/>
              </a:rPr>
              <a:t>Unlimited liability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3200" smtClean="0">
                <a:latin typeface="CordiaUPC" pitchFamily="34" charset="-34"/>
                <a:cs typeface="CordiaUPC" pitchFamily="34" charset="-34"/>
              </a:rPr>
              <a:t>Limited sources of funds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3200" smtClean="0">
                <a:latin typeface="CordiaUPC" pitchFamily="34" charset="-34"/>
                <a:cs typeface="CordiaUPC" pitchFamily="34" charset="-34"/>
              </a:rPr>
              <a:t>Limited skills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3200" smtClean="0">
                <a:latin typeface="CordiaUPC" pitchFamily="34" charset="-34"/>
                <a:cs typeface="CordiaUPC" pitchFamily="34" charset="-34"/>
              </a:rPr>
              <a:t>Lack of continuity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3200" smtClean="0">
                <a:latin typeface="CordiaUPC" pitchFamily="34" charset="-34"/>
                <a:cs typeface="CordiaUPC" pitchFamily="34" charset="-34"/>
              </a:rPr>
              <a:t>Lack of qualified employees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3200" smtClean="0">
                <a:latin typeface="CordiaUPC" pitchFamily="34" charset="-34"/>
                <a:cs typeface="CordiaUPC" pitchFamily="34" charset="-34"/>
              </a:rPr>
              <a:t>Taxation (deduction max. 60,000 Baht)</a:t>
            </a:r>
          </a:p>
          <a:p>
            <a:pPr>
              <a:buFont typeface="Wingdings"/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Inhaltsplatzhalter 2"/>
          <p:cNvSpPr txBox="1">
            <a:spLocks/>
          </p:cNvSpPr>
          <p:nvPr/>
        </p:nvSpPr>
        <p:spPr>
          <a:xfrm>
            <a:off x="304800" y="1828800"/>
            <a:ext cx="4416552" cy="3657600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/>
              <a:buNone/>
            </a:pP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CordiaUPC" pitchFamily="34" charset="-34"/>
                <a:cs typeface="CordiaUPC" pitchFamily="34" charset="-34"/>
              </a:rPr>
              <a:t>Advantages of a Sole Proprietorship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Ease and cost of formation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Secrecy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Distribution and use of profits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Flexibility and control of the business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Government regulation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Taxation (pay income tax)</a:t>
            </a:r>
          </a:p>
          <a:p>
            <a:pPr>
              <a:buFont typeface="Wingdings"/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920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Personal Income Tax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054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Personal income tax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a tax levied on the total income of individuals (with some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deductions/ allowances exemption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permitted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)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See the form: http://www.rd.go.th/publish/fileadmin/tax_pdf/pit/PIT91_070158.pdf 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606" y="2493168"/>
            <a:ext cx="8385330" cy="347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306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Personal Income Tax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43" y="2533650"/>
            <a:ext cx="7991475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55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Personal Income Tax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52600"/>
            <a:ext cx="7526836" cy="4695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452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Partnership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A form of business organization defined by the Uniform Partnership Act as “an association of two or more persons who carry on as co-owners of a business for profit”</a:t>
            </a:r>
          </a:p>
          <a:p>
            <a:pPr marL="0" indent="0">
              <a:buNone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3 Forms of partnership</a:t>
            </a:r>
          </a:p>
          <a:p>
            <a:pPr>
              <a:buFont typeface="Wingdings" pitchFamily="2" charset="2"/>
              <a:buChar char="Ø"/>
            </a:pPr>
            <a:r>
              <a:rPr lang="de-DE" sz="2800" dirty="0">
                <a:latin typeface="CordiaUPC" pitchFamily="34" charset="-34"/>
                <a:cs typeface="CordiaUPC" pitchFamily="34" charset="-34"/>
              </a:rPr>
              <a:t>Unregistered ordinary partnership (</a:t>
            </a:r>
            <a:r>
              <a:rPr lang="th-TH" sz="2800" dirty="0">
                <a:latin typeface="CordiaUPC" pitchFamily="34" charset="-34"/>
                <a:cs typeface="CordiaUPC" pitchFamily="34" charset="-34"/>
              </a:rPr>
              <a:t>ห้างหุ้นส่วนสามัญไม่จดทะเบียน</a:t>
            </a:r>
            <a:r>
              <a:rPr lang="de-DE" sz="2800" dirty="0">
                <a:latin typeface="CordiaUPC" pitchFamily="34" charset="-34"/>
                <a:cs typeface="CordiaUPC" pitchFamily="34" charset="-34"/>
              </a:rPr>
              <a:t>)</a:t>
            </a:r>
            <a:endParaRPr lang="en-US" sz="2800" dirty="0">
              <a:latin typeface="CordiaUPC" pitchFamily="34" charset="-34"/>
              <a:cs typeface="CordiaUPC" pitchFamily="34" charset="-34"/>
            </a:endParaRPr>
          </a:p>
          <a:p>
            <a:pPr>
              <a:buFont typeface="Wingdings" pitchFamily="2" charset="2"/>
              <a:buChar char="Ø"/>
            </a:pPr>
            <a:r>
              <a:rPr lang="th-TH" sz="2800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de-DE" sz="2800" dirty="0">
                <a:latin typeface="CordiaUPC" pitchFamily="34" charset="-34"/>
                <a:cs typeface="CordiaUPC" pitchFamily="34" charset="-34"/>
              </a:rPr>
              <a:t>Ordinary partnership (</a:t>
            </a:r>
            <a:r>
              <a:rPr lang="th-TH" sz="2800" dirty="0">
                <a:latin typeface="CordiaUPC" pitchFamily="34" charset="-34"/>
                <a:cs typeface="CordiaUPC" pitchFamily="34" charset="-34"/>
              </a:rPr>
              <a:t>ห้างหุ้นส่วนสามัญ</a:t>
            </a:r>
            <a:r>
              <a:rPr lang="de-DE" sz="2800" dirty="0">
                <a:latin typeface="CordiaUPC" pitchFamily="34" charset="-34"/>
                <a:cs typeface="CordiaUPC" pitchFamily="34" charset="-34"/>
              </a:rPr>
              <a:t>)</a:t>
            </a:r>
            <a:endParaRPr lang="th-TH" sz="2800" dirty="0">
              <a:latin typeface="CordiaUPC" pitchFamily="34" charset="-34"/>
              <a:cs typeface="CordiaUPC" pitchFamily="34" charset="-34"/>
            </a:endParaRPr>
          </a:p>
          <a:p>
            <a:pPr>
              <a:buFont typeface="Wingdings" pitchFamily="2" charset="2"/>
              <a:buChar char="Ø"/>
            </a:pPr>
            <a:r>
              <a:rPr lang="th-TH" sz="2800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de-DE" sz="2800" dirty="0">
                <a:latin typeface="CordiaUPC" pitchFamily="34" charset="-34"/>
                <a:cs typeface="CordiaUPC" pitchFamily="34" charset="-34"/>
              </a:rPr>
              <a:t>Limited partnership (</a:t>
            </a:r>
            <a:r>
              <a:rPr lang="th-TH" sz="2800" dirty="0">
                <a:latin typeface="CordiaUPC" pitchFamily="34" charset="-34"/>
                <a:cs typeface="CordiaUPC" pitchFamily="34" charset="-34"/>
              </a:rPr>
              <a:t>ห้างหุ้นส่วนจำกัด</a:t>
            </a:r>
            <a:r>
              <a:rPr lang="de-DE" sz="2800" dirty="0">
                <a:latin typeface="CordiaUPC" pitchFamily="34" charset="-34"/>
                <a:cs typeface="CordiaUPC" pitchFamily="34" charset="-34"/>
              </a:rPr>
              <a:t>)</a:t>
            </a:r>
            <a:endParaRPr lang="en-US" sz="2800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19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66419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Partnership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642771787"/>
              </p:ext>
            </p:extLst>
          </p:nvPr>
        </p:nvGraphicFramePr>
        <p:xfrm>
          <a:off x="779627" y="909320"/>
          <a:ext cx="8153401" cy="594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5625"/>
                <a:gridCol w="2133600"/>
                <a:gridCol w="2155826"/>
                <a:gridCol w="2038350"/>
              </a:tblGrid>
              <a:tr h="142240"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Unregistered Ordinary Partnership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Registered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Ordinary Partnership 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Limited Partnership 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Nature of Organization</a:t>
                      </a:r>
                      <a:endParaRPr lang="en-US" b="1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No separate entity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Partnership has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n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o legal entity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Separate entity from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the partners 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Partnership has legal entity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Separate entity from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the partners 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Partnership has legal entity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  <a:tr h="350520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Number</a:t>
                      </a:r>
                      <a:r>
                        <a:rPr lang="en-US" b="1" baseline="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of owners </a:t>
                      </a:r>
                      <a:endParaRPr lang="en-US" b="1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 or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more 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 or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more </a:t>
                      </a:r>
                      <a:endParaRPr lang="en-US" dirty="0" smtClean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 or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more </a:t>
                      </a:r>
                      <a:endParaRPr lang="en-US" dirty="0" smtClean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Taxation </a:t>
                      </a:r>
                      <a:endParaRPr lang="en-US" b="1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PIT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CIT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CIT 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  <a:tr h="3500120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Liability </a:t>
                      </a:r>
                      <a:endParaRPr lang="en-US" b="1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All partners are jointly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and unlimitedly liable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for all the obligations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of the partnership.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All partners are jointly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and unlimitedly liable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for all the obligations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of the partnership. 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A partner may make a claim on behalf of the partnership against third parties.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Creditors must exhaust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all assets of the partnership before they can pursue claims against the individual partners. 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All partners are jointly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and unlimitedly liable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for all the obligations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of the partnership.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 partner may make a claim on behalf of the partnership against third parties.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Creditors must exhaust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all assets of the partnership before they can pursue claims against the individual partners. 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75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689238946"/>
              </p:ext>
            </p:extLst>
          </p:nvPr>
        </p:nvGraphicFramePr>
        <p:xfrm>
          <a:off x="612775" y="1600200"/>
          <a:ext cx="8153400" cy="3296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8350"/>
                <a:gridCol w="2038350"/>
                <a:gridCol w="2038350"/>
                <a:gridCol w="2038350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Unregistered Ordinary 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Registered Ordinary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Limited Partnership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Scope of activities 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All partners are bound by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the acts done by any of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them in the ordinary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course of the business of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the partnership.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 registered ordinary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partnership is able to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engage in any of the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activities within the scope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of the objects registered.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 limited partnership is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able to engage in any of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the activities within the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scope of the objects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registered.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Procedure of establishment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No establishment is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required.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Normally, partners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enter into a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Partnership agreement with each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o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ther</a:t>
                      </a:r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Registration with the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MOC is required.</a:t>
                      </a:r>
                    </a:p>
                    <a:p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Registration with the</a:t>
                      </a:r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MOC is required.</a:t>
                      </a:r>
                    </a:p>
                    <a:p>
                      <a:endParaRPr lang="en-US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69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Corporate Income Tax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0540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The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corporate income tax rate in Thailand is </a:t>
            </a:r>
            <a:r>
              <a:rPr lang="en-US" u="sng" dirty="0">
                <a:latin typeface="Cordia New" panose="020B0304020202020204" pitchFamily="34" charset="-34"/>
                <a:cs typeface="Cordia New" panose="020B0304020202020204" pitchFamily="34" charset="-34"/>
              </a:rPr>
              <a:t>20 % on net profit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. However, the rates vary depending on types of 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taxpayers. 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In calculating CIT, deductible expenses are as follows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: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            1. Ordinary and necessary expenses. However, the deductible amount of the following expenses is allowed at a special rate: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                 - 200% deduction of Research and Development expense,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                 - 200% deduction of job training expense,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                 - 200% deduction of expenditure on the provision of equipment for the disabled;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            2. 	Interest, except interest on capital reserves or funds of the company;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            3. Taxes, except for Corporate Income Tax and Value Added Tax paid to the Thai government;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            4. Net losses carried forward from the last five accounting periods;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            5. 	Bad debts;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            6.	 Wear and tear;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            7. Donations of up to 2% of net profits;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            8.	 Provident fund contributions;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            9.	 Entertainment expenses up to 0.3% of gross receipt but not exceeding 10 million baht;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            10. Further tax deduction for donations made to public education institutions, and also for any expenses used for the maintenance of public parks, public playgrounds, and/or sports grounds;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            11.  Depreciation</a:t>
            </a:r>
          </a:p>
        </p:txBody>
      </p:sp>
    </p:spTree>
    <p:extLst>
      <p:ext uri="{BB962C8B-B14F-4D97-AF65-F5344CB8AC3E}">
        <p14:creationId xmlns:p14="http://schemas.microsoft.com/office/powerpoint/2010/main" val="284766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b="1" dirty="0">
                <a:latin typeface="CordiaUPC" pitchFamily="34" charset="-34"/>
                <a:cs typeface="CordiaUPC" pitchFamily="34" charset="-34"/>
              </a:rPr>
              <a:t>Articles of Partnership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sz="2800" dirty="0">
                <a:latin typeface="CordiaUPC" pitchFamily="34" charset="-34"/>
                <a:cs typeface="CordiaUPC" pitchFamily="34" charset="-34"/>
              </a:rPr>
              <a:t>Articles of partnership (</a:t>
            </a:r>
            <a:r>
              <a:rPr lang="th-TH" sz="2800" dirty="0">
                <a:latin typeface="CordiaUPC" pitchFamily="34" charset="-34"/>
                <a:cs typeface="CordiaUPC" pitchFamily="34" charset="-34"/>
              </a:rPr>
              <a:t>หนังสือบริคณสนธิ</a:t>
            </a:r>
            <a:r>
              <a:rPr lang="de-DE" sz="2800" dirty="0">
                <a:latin typeface="CordiaUPC" pitchFamily="34" charset="-34"/>
                <a:cs typeface="CordiaUPC" pitchFamily="34" charset="-34"/>
              </a:rPr>
              <a:t>):</a:t>
            </a:r>
            <a:r>
              <a:rPr lang="th-TH" sz="2800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Legal 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documents (required for registration of limited partnership and registered ordinary partnership)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that set forth the basic agreement between partners which contains </a:t>
            </a:r>
          </a:p>
          <a:p>
            <a:pPr>
              <a:buNone/>
            </a:pPr>
            <a:endParaRPr lang="en-US" sz="2800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835356" y="3019425"/>
            <a:ext cx="8041944" cy="3581400"/>
          </a:xfrm>
          <a:prstGeom prst="rect">
            <a:avLst/>
          </a:prstGeom>
          <a:solidFill>
            <a:srgbClr val="FFFF99"/>
          </a:solidFill>
        </p:spPr>
        <p:txBody>
          <a:bodyPr vert="horz" numCol="2">
            <a:normAutofit lnSpcReduction="10000"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rdiaUPC" pitchFamily="34" charset="-34"/>
                <a:cs typeface="CordiaUPC" pitchFamily="34" charset="-34"/>
              </a:rPr>
              <a:t>Name, purpose, location of</a:t>
            </a:r>
            <a:r>
              <a:rPr kumimoji="0" lang="en-US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ordiaUPC" pitchFamily="34" charset="-34"/>
                <a:cs typeface="CordiaUPC" pitchFamily="34" charset="-34"/>
              </a:rPr>
              <a:t> the partnership</a:t>
            </a: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rdiaUPC" pitchFamily="34" charset="-34"/>
              <a:cs typeface="CordiaUPC" pitchFamily="34" charset="-34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rdiaUPC" pitchFamily="34" charset="-34"/>
                <a:cs typeface="CordiaUPC" pitchFamily="34" charset="-34"/>
              </a:rPr>
              <a:t>Duration of the agreement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rdiaUPC" pitchFamily="34" charset="-34"/>
                <a:cs typeface="CordiaUPC" pitchFamily="34" charset="-34"/>
              </a:rPr>
              <a:t>Authority and responsibility of each partner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rdiaUPC" pitchFamily="34" charset="-34"/>
                <a:cs typeface="CordiaUPC" pitchFamily="34" charset="-34"/>
              </a:rPr>
              <a:t>Character of partners (i.e., general or limited, active or silent)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rdiaUPC" pitchFamily="34" charset="-34"/>
                <a:cs typeface="CordiaUPC" pitchFamily="34" charset="-34"/>
              </a:rPr>
              <a:t>Amount of contribution from each partner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rdiaUPC" pitchFamily="34" charset="-34"/>
                <a:cs typeface="CordiaUPC" pitchFamily="34" charset="-34"/>
              </a:rPr>
              <a:t>Division of profits or losses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rdiaUPC" pitchFamily="34" charset="-34"/>
                <a:cs typeface="CordiaUPC" pitchFamily="34" charset="-34"/>
              </a:rPr>
              <a:t>Salaries of each partner</a:t>
            </a:r>
          </a:p>
          <a:p>
            <a:pPr lvl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en-US" sz="2000" dirty="0">
                <a:latin typeface="CordiaUPC" pitchFamily="34" charset="-34"/>
                <a:cs typeface="CordiaUPC" pitchFamily="34" charset="-34"/>
              </a:rPr>
              <a:t>How much each partner is allowed to withdraw</a:t>
            </a:r>
          </a:p>
          <a:p>
            <a:pPr lvl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en-US" sz="2000" dirty="0">
                <a:latin typeface="CordiaUPC" pitchFamily="34" charset="-34"/>
                <a:cs typeface="CordiaUPC" pitchFamily="34" charset="-34"/>
              </a:rPr>
              <a:t>Death of partner</a:t>
            </a:r>
          </a:p>
          <a:p>
            <a:pPr marL="457200" lvl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en-US" sz="2000" dirty="0">
                <a:latin typeface="CordiaUPC" pitchFamily="34" charset="-34"/>
                <a:cs typeface="CordiaUPC" pitchFamily="34" charset="-34"/>
              </a:rPr>
              <a:t>Sale of partnership interest</a:t>
            </a:r>
          </a:p>
          <a:p>
            <a:pPr marL="457200" lvl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en-US" sz="2000" dirty="0">
                <a:latin typeface="CordiaUPC" pitchFamily="34" charset="-34"/>
                <a:cs typeface="CordiaUPC" pitchFamily="34" charset="-34"/>
              </a:rPr>
              <a:t>Arbitration of disputes</a:t>
            </a:r>
          </a:p>
          <a:p>
            <a:pPr marL="457200" lvl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en-US" sz="2000" dirty="0">
                <a:latin typeface="CordiaUPC" pitchFamily="34" charset="-34"/>
                <a:cs typeface="CordiaUPC" pitchFamily="34" charset="-34"/>
              </a:rPr>
              <a:t>Required and prohibited actions</a:t>
            </a:r>
          </a:p>
          <a:p>
            <a:pPr marL="457200" lvl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en-US" sz="2000" dirty="0">
                <a:latin typeface="CordiaUPC" pitchFamily="34" charset="-34"/>
                <a:cs typeface="CordiaUPC" pitchFamily="34" charset="-34"/>
              </a:rPr>
              <a:t>Absence and disability</a:t>
            </a:r>
          </a:p>
          <a:p>
            <a:pPr marL="457200" lvl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en-US" sz="2000" dirty="0">
                <a:latin typeface="CordiaUPC" pitchFamily="34" charset="-34"/>
                <a:cs typeface="CordiaUPC" pitchFamily="34" charset="-34"/>
              </a:rPr>
              <a:t>Restrictive covenants</a:t>
            </a:r>
          </a:p>
          <a:p>
            <a:pPr marL="457200" lvl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en-US" sz="2000" dirty="0">
                <a:latin typeface="CordiaUPC" pitchFamily="34" charset="-34"/>
                <a:cs typeface="CordiaUPC" pitchFamily="34" charset="-34"/>
              </a:rPr>
              <a:t>Buying and selling agreements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rdiaUPC" pitchFamily="34" charset="-34"/>
              <a:cs typeface="CordiaUPC" pitchFamily="34" charset="-34"/>
            </a:endParaRP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AutoNum type="arabicPeriod"/>
              <a:tabLst/>
              <a:defRPr/>
            </a:pPr>
            <a:endParaRPr kumimoji="0" lang="en-US" sz="3600" b="0" i="1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6975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Advantages and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Disadvantages </a:t>
            </a:r>
            <a:r>
              <a:rPr lang="en-US" b="1" dirty="0">
                <a:latin typeface="CordiaUPC" pitchFamily="34" charset="-34"/>
                <a:cs typeface="CordiaUPC" pitchFamily="34" charset="-34"/>
              </a:rPr>
              <a:t>of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Partnership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hteck 7"/>
          <p:cNvSpPr/>
          <p:nvPr/>
        </p:nvSpPr>
        <p:spPr>
          <a:xfrm>
            <a:off x="536943" y="2124075"/>
            <a:ext cx="3810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dirty="0" smtClean="0">
                <a:latin typeface="CordiaUPC" pitchFamily="34" charset="-34"/>
                <a:cs typeface="CordiaUPC" pitchFamily="34" charset="-34"/>
              </a:rPr>
              <a:t>Advantages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 Ease of organization- requires articles of partnership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 Availability of capital &amp; credit- greater earning power and credit rating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 combined knowledge &amp; skills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 Decision making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 Regulatory controls – few regulations controls affecting its activities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May convert into private limited company</a:t>
            </a: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4419600" y="1752600"/>
            <a:ext cx="4343400" cy="4343400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endParaRPr lang="en-US" sz="1600" dirty="0">
              <a:latin typeface="CordiaUPC" pitchFamily="34" charset="-34"/>
              <a:cs typeface="CordiaUPC" pitchFamily="34" charset="-34"/>
            </a:endParaRPr>
          </a:p>
          <a:p>
            <a:pPr algn="ctr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2800" b="1" dirty="0">
                <a:latin typeface="CordiaUPC" pitchFamily="34" charset="-34"/>
                <a:cs typeface="CordiaUPC" pitchFamily="34" charset="-34"/>
              </a:rPr>
              <a:t>Disadvantages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 Unlimited liability (for general partner)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 Business  responsibility – all partners are responsible for business actions of all others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 Life </a:t>
            </a:r>
            <a:r>
              <a:rPr lang="en-US" sz="2400" dirty="0">
                <a:latin typeface="CordiaUPC" pitchFamily="34" charset="-34"/>
                <a:cs typeface="CordiaUPC" pitchFamily="34" charset="-34"/>
              </a:rPr>
              <a:t>of the 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partnership (= life of the general partnership, 2-persons partnership terminated when partner dies or withdraws)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 Distribution </a:t>
            </a:r>
            <a:r>
              <a:rPr lang="en-US" sz="2400" dirty="0">
                <a:latin typeface="CordiaUPC" pitchFamily="34" charset="-34"/>
                <a:cs typeface="CordiaUPC" pitchFamily="34" charset="-34"/>
              </a:rPr>
              <a:t>of 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profits – profits are distribute to partners by share or as specified in article of partnership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 Limited </a:t>
            </a:r>
            <a:r>
              <a:rPr lang="en-US" sz="2400" dirty="0">
                <a:latin typeface="CordiaUPC" pitchFamily="34" charset="-34"/>
                <a:cs typeface="CordiaUPC" pitchFamily="34" charset="-34"/>
              </a:rPr>
              <a:t>sources of 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funds – shares are not sold to public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 Taxation </a:t>
            </a:r>
            <a:r>
              <a:rPr lang="en-US" sz="2400" dirty="0">
                <a:latin typeface="CordiaUPC" pitchFamily="34" charset="-34"/>
                <a:cs typeface="CordiaUPC" pitchFamily="34" charset="-34"/>
              </a:rPr>
              <a:t>of 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partnerships (income + corporate)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endParaRPr lang="en-US" sz="2400" b="1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8469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b="1" dirty="0">
                <a:latin typeface="CordiaUPC" pitchFamily="34" charset="-34"/>
                <a:cs typeface="CordiaUPC" pitchFamily="34" charset="-34"/>
              </a:rPr>
              <a:t>Dissolution of </a:t>
            </a:r>
            <a:r>
              <a:rPr lang="de-DE" b="1" dirty="0">
                <a:latin typeface="CordiaUPC" pitchFamily="34" charset="-34"/>
                <a:cs typeface="CordiaUPC" pitchFamily="34" charset="-34"/>
              </a:rPr>
              <a:t>P</a:t>
            </a:r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artnership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Terms of contract of partnership provide for it.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A definite period of time descried in the terms of partnership has expired.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The partnership was formed for a single undertaking, which has been completed.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Any of the partners gives due notice to the others (withdrawal)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Upon death, bankruptcy or incapacity of a partner (general partner)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exception: the partnership can continue to exist if the remaining partners buy the shares of the withdrawing partner.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75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Private Company Limited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292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Characteristics: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the most common structure for conduction business in Thailand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established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by at least 3 people (Private company), 15 people (Public company)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Separate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entity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from its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shareholders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has legal entity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able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to own property and carry on the business under its name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tockholders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can buy, sell, give or receive share as gifts or inherit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them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Stockholders are entitled to all profits may be distributed (dividends)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liability to the third parties is separate from individual liability of its shareholders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liability of the shareholders is limited to the value of an individual shareholder‘s unpaid share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capital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Private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companies limited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have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fewer company management duties than public companies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limited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Can be converted to Public company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69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Private Company Limited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A private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company limited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is able to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engage in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any of the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activities within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the scope of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the objects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set forth in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its MOA (Memorandum of Association).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Registration with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the MOC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is required.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Corporate tax, distribution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of dividend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is subject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 10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% withholding tax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75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Public Company Limited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Characteristics: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a minimum of 15 promoters is required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registration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of a public limited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company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separate entity from its shareholders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l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egal entity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Pay corporate tax, distribution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of dividend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is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subject to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10%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withholding tax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The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shareholders will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not be liable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for any liabilities caused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by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the public company limited (limited liability/ limited to the share)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no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restriction on the transfer of shares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can offer its shares to public - the stock of public company can be sold, bought and traded to anyone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at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least 50% of the directors must reside in Thailand; and board meetings must be held at least once every three months. 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69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IPO (Initial Public Offering)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The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IPO is selling a corporation’s stock on public markets for the first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time. Because going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public raises cash, and usually a lot of it. 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999" y="2438399"/>
            <a:ext cx="5410201" cy="4271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975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IPO of After you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36942" y="6172200"/>
            <a:ext cx="8302257" cy="2209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>
                <a:latin typeface="Cordia New" pitchFamily="34" charset="-34"/>
                <a:cs typeface="Cordia New" pitchFamily="34" charset="-34"/>
              </a:rPr>
              <a:t>http://www.prachachat.net/news_detail.php?newsid=1410162700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939" y="1600200"/>
            <a:ext cx="507682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975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Difference between SET and </a:t>
            </a:r>
            <a:r>
              <a:rPr lang="en-US" dirty="0" err="1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mai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SET provides a market for large companies with more than THB 300 million in paid-up capital after IPO to raise long- term funds.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en-US" dirty="0" err="1" smtClean="0">
                <a:latin typeface="Cordia New" pitchFamily="34" charset="-34"/>
                <a:cs typeface="Cordia New" pitchFamily="34" charset="-34"/>
              </a:rPr>
              <a:t>mai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, on the other hand, is a source of funding for small and medium-sized enterprises, having over THB 200 million in paid-up capital after IPO.</a:t>
            </a:r>
          </a:p>
          <a:p>
            <a:pPr marL="0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However, from the viewpoint of firms applying to the Securities Exchange Commission (SEC) for an IPO, there are no regulatory differences.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69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Registration of a </a:t>
            </a:r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Company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553" y="914400"/>
            <a:ext cx="4781550" cy="582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469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b="1" dirty="0">
                <a:latin typeface="CordiaUPC" pitchFamily="34" charset="-34"/>
                <a:cs typeface="CordiaUPC" pitchFamily="34" charset="-34"/>
              </a:rPr>
              <a:t>Management of </a:t>
            </a:r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Limited Company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The company’s business is to be managed by the directors of the company as appointed at the meeting of the shareholders</a:t>
            </a:r>
          </a:p>
          <a:p>
            <a:pPr marL="0" indent="0">
              <a:buNone/>
            </a:pPr>
            <a:endParaRPr lang="de-DE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 pitchFamily="2" charset="2"/>
              <a:buChar char="Ø"/>
              <a:defRPr/>
            </a:pPr>
            <a:r>
              <a:rPr lang="en-US" sz="3200" b="1" i="1" dirty="0">
                <a:latin typeface="CordiaUPC" pitchFamily="34" charset="-34"/>
                <a:cs typeface="CordiaUPC" pitchFamily="34" charset="-34"/>
              </a:rPr>
              <a:t>  Inside Directors – 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individuals who serve on the board and are employed by the corporation (usually executives of the corporation).</a:t>
            </a:r>
            <a:endParaRPr lang="en-US" sz="3200" b="1" i="1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 pitchFamily="2" charset="2"/>
              <a:buChar char="Ø"/>
              <a:defRPr/>
            </a:pPr>
            <a:r>
              <a:rPr lang="en-US" sz="3200" b="1" i="1" dirty="0">
                <a:latin typeface="CordiaUPC" pitchFamily="34" charset="-34"/>
                <a:cs typeface="CordiaUPC" pitchFamily="34" charset="-34"/>
              </a:rPr>
              <a:t>  Outside Directors – 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individuals who serve on the board who are not directly affiliated with the corporation (usually Executives of other corporations).</a:t>
            </a:r>
          </a:p>
          <a:p>
            <a:pPr marL="0" indent="0">
              <a:buFont typeface="Wingdings" pitchFamily="2" charset="2"/>
              <a:buChar char="Ø"/>
              <a:defRPr/>
            </a:pPr>
            <a:r>
              <a:rPr lang="en-US" sz="3600" i="1" dirty="0">
                <a:latin typeface="Cordia New" pitchFamily="34" charset="-34"/>
                <a:cs typeface="Cordia New" pitchFamily="34" charset="-34"/>
              </a:rPr>
              <a:t> A </a:t>
            </a:r>
            <a:r>
              <a:rPr lang="en-US" sz="3600" b="1" i="1" dirty="0">
                <a:latin typeface="Cordia New" pitchFamily="34" charset="-34"/>
                <a:cs typeface="Cordia New" pitchFamily="34" charset="-34"/>
              </a:rPr>
              <a:t>supervisory board</a:t>
            </a:r>
            <a:r>
              <a:rPr lang="en-US" sz="3600" i="1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is a group of individuals chosen by the stockholders of a company to promote their interests through the governance of the company and to hire and supervise the executive directors and CEO (two-tier board system e.g. Germany)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47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Duties of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Limited Company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prepare their </a:t>
            </a:r>
            <a:r>
              <a:rPr lang="en-US" b="1" dirty="0">
                <a:latin typeface="CordiaUPC" pitchFamily="34" charset="-34"/>
                <a:cs typeface="CordiaUPC" pitchFamily="34" charset="-34"/>
              </a:rPr>
              <a:t>financial statement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at least once in every 12 months and has at least one auditor and present it to the general meeting of the shareholder for the approval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hold a general meeting within 6 months from the date it is registered as a juristic person and hold this meeting as least once in every 12 month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give its share certificates to the shareholders and arrange shareholder registration book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In case that there is any change in the registered items, the company has to register the new information to the registrar at the partnership/company registration office where the head office is situated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47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Dissolution</a:t>
            </a:r>
            <a:r>
              <a:rPr lang="de-DE" b="1" dirty="0">
                <a:latin typeface="CordiaUPC" pitchFamily="34" charset="-34"/>
                <a:cs typeface="CordiaUPC" pitchFamily="34" charset="-34"/>
              </a:rPr>
              <a:t> of a </a:t>
            </a:r>
            <a:r>
              <a:rPr lang="de-DE" b="1" dirty="0">
                <a:latin typeface="CordiaUPC" pitchFamily="34" charset="-34"/>
                <a:cs typeface="CordiaUPC" pitchFamily="34" charset="-34"/>
              </a:rPr>
              <a:t>C</a:t>
            </a:r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ompany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The company shall be dissolved in any of cases as follows: </a:t>
            </a:r>
            <a:br>
              <a:rPr lang="en-US" dirty="0">
                <a:latin typeface="CordiaUPC" pitchFamily="34" charset="-34"/>
                <a:cs typeface="CordiaUPC" pitchFamily="34" charset="-34"/>
              </a:rPr>
            </a:br>
            <a:r>
              <a:rPr lang="en-US" dirty="0">
                <a:latin typeface="CordiaUPC" pitchFamily="34" charset="-34"/>
                <a:cs typeface="CordiaUPC" pitchFamily="34" charset="-34"/>
              </a:rPr>
              <a:t>(1) when the meeting of shareholders resolved to dissolve the company with votes not less than three-fourths of the total number of votes of the shareholders attending the meeting and having the right to vote; </a:t>
            </a:r>
            <a:br>
              <a:rPr lang="en-US" dirty="0">
                <a:latin typeface="CordiaUPC" pitchFamily="34" charset="-34"/>
                <a:cs typeface="CordiaUPC" pitchFamily="34" charset="-34"/>
              </a:rPr>
            </a:br>
            <a:r>
              <a:rPr lang="en-US" dirty="0">
                <a:latin typeface="CordiaUPC" pitchFamily="34" charset="-34"/>
                <a:cs typeface="CordiaUPC" pitchFamily="34" charset="-34"/>
              </a:rPr>
              <a:t>(2) when the company becomes bankrupt; </a:t>
            </a:r>
            <a:br>
              <a:rPr lang="en-US" dirty="0">
                <a:latin typeface="CordiaUPC" pitchFamily="34" charset="-34"/>
                <a:cs typeface="CordiaUPC" pitchFamily="34" charset="-34"/>
              </a:rPr>
            </a:br>
            <a:r>
              <a:rPr lang="en-US" dirty="0">
                <a:latin typeface="CordiaUPC" pitchFamily="34" charset="-34"/>
                <a:cs typeface="CordiaUPC" pitchFamily="34" charset="-34"/>
              </a:rPr>
              <a:t>(3) when the court orders dissolution of the company under Section 155 and the order is final.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47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Advantages and Disadvantages of Company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8"/>
          <p:cNvSpPr txBox="1">
            <a:spLocks noChangeArrowheads="1"/>
          </p:cNvSpPr>
          <p:nvPr/>
        </p:nvSpPr>
        <p:spPr>
          <a:xfrm>
            <a:off x="457200" y="2227263"/>
            <a:ext cx="4495800" cy="3944937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15875"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Advantages:</a:t>
            </a:r>
          </a:p>
          <a:p>
            <a:pPr marL="742950" lvl="1" indent="-28575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Limited liability</a:t>
            </a:r>
          </a:p>
          <a:p>
            <a:pPr marL="742950" lvl="1" indent="-28575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Transfer of ownership</a:t>
            </a:r>
          </a:p>
          <a:p>
            <a:pPr marL="742950" lvl="1" indent="-28575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Perpetual life</a:t>
            </a:r>
          </a:p>
          <a:p>
            <a:pPr marL="742950" lvl="1" indent="-28575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External sources of funds</a:t>
            </a:r>
          </a:p>
          <a:p>
            <a:pPr marL="742950" lvl="1" indent="-28575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Expansion potential</a:t>
            </a:r>
          </a:p>
        </p:txBody>
      </p:sp>
      <p:sp>
        <p:nvSpPr>
          <p:cNvPr id="9" name="Rectangle 9"/>
          <p:cNvSpPr txBox="1">
            <a:spLocks noChangeArrowheads="1"/>
          </p:cNvSpPr>
          <p:nvPr/>
        </p:nvSpPr>
        <p:spPr>
          <a:xfrm>
            <a:off x="4648200" y="2209800"/>
            <a:ext cx="4219575" cy="39624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12700">
            <a:solidFill>
              <a:schemeClr val="accent1">
                <a:lumMod val="50000"/>
              </a:schemeClr>
            </a:solidFill>
          </a:ln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Disadvantages:</a:t>
            </a:r>
          </a:p>
          <a:p>
            <a:pPr marL="742950" lvl="1" indent="-28575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Double taxation</a:t>
            </a:r>
          </a:p>
          <a:p>
            <a:pPr marL="742950" lvl="1" indent="-28575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Forming a corporation</a:t>
            </a:r>
          </a:p>
          <a:p>
            <a:pPr marL="742950" lvl="1" indent="-28575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Disclosure of information</a:t>
            </a:r>
          </a:p>
          <a:p>
            <a:pPr marL="742950" lvl="1" indent="-28575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Employee-owner separation</a:t>
            </a:r>
          </a:p>
        </p:txBody>
      </p:sp>
    </p:spTree>
    <p:extLst>
      <p:ext uri="{BB962C8B-B14F-4D97-AF65-F5344CB8AC3E}">
        <p14:creationId xmlns:p14="http://schemas.microsoft.com/office/powerpoint/2010/main" val="208847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Small business and SMEs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Definition:</a:t>
            </a:r>
          </a:p>
          <a:p>
            <a:pPr marL="0" indent="0">
              <a:buNone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S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mall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business is any independently owned and operated business, not dominant in its competitive area, employing less than 500 people.</a:t>
            </a:r>
          </a:p>
          <a:p>
            <a:pPr marL="0" indent="0">
              <a:buNone/>
            </a:pPr>
            <a:endParaRPr lang="de-DE" sz="3200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D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efinition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from 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EU </a:t>
            </a:r>
          </a:p>
          <a:p>
            <a:pPr marL="0" indent="0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An enterprise which employs fewer than 250 persons and has an annual turnover not exceeding EUR 50 million and/or an annual balance sheet total not exceeding EUR 43 million</a:t>
            </a:r>
          </a:p>
          <a:p>
            <a:pPr marL="0" indent="0"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35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5135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SME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762000"/>
          </a:xfrm>
        </p:spPr>
        <p:txBody>
          <a:bodyPr/>
          <a:lstStyle/>
          <a:p>
            <a:pP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According to Thai Law, SME is…</a:t>
            </a:r>
          </a:p>
          <a:p>
            <a:pPr>
              <a:buNone/>
            </a:pPr>
            <a:endParaRPr lang="en-US" sz="2800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36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Inhaltsplatzhalter 3"/>
          <p:cNvGraphicFramePr>
            <a:graphicFrameLocks/>
          </p:cNvGraphicFramePr>
          <p:nvPr/>
        </p:nvGraphicFramePr>
        <p:xfrm>
          <a:off x="381000" y="2514601"/>
          <a:ext cx="8534400" cy="2681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4807"/>
                <a:gridCol w="1862051"/>
                <a:gridCol w="1629295"/>
                <a:gridCol w="1525847"/>
                <a:gridCol w="1422400"/>
              </a:tblGrid>
              <a:tr h="429113"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Type</a:t>
                      </a:r>
                      <a:r>
                        <a:rPr lang="en-US" sz="2400" baseline="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 of business</a:t>
                      </a:r>
                      <a:endParaRPr lang="en-US" sz="2400" noProof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Number of employees</a:t>
                      </a:r>
                      <a:endParaRPr lang="en-US" sz="2400" noProof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Asset in million baht</a:t>
                      </a:r>
                      <a:endParaRPr lang="en-US" sz="2400" noProof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</a:tr>
              <a:tr h="429113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Small</a:t>
                      </a:r>
                      <a:endParaRPr lang="en-US" sz="2400" noProof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Middle</a:t>
                      </a:r>
                      <a:endParaRPr lang="en-US" sz="2400" noProof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Small </a:t>
                      </a:r>
                      <a:endParaRPr lang="en-US" sz="2400" noProof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medium</a:t>
                      </a:r>
                      <a:endParaRPr lang="en-US" sz="2400" noProof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35073">
                <a:tc>
                  <a:txBody>
                    <a:bodyPr/>
                    <a:lstStyle/>
                    <a:p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Production</a:t>
                      </a:r>
                      <a:endParaRPr lang="en-US" sz="2400" noProof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aseline="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Less than 50</a:t>
                      </a:r>
                      <a:endParaRPr lang="en-US" sz="2400" noProof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51-200</a:t>
                      </a:r>
                      <a:endParaRPr lang="en-US" sz="2400" noProof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aseline="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Less than  50</a:t>
                      </a:r>
                      <a:endParaRPr lang="en-US" sz="2400" noProof="0" smtClean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51-200</a:t>
                      </a:r>
                      <a:endParaRPr lang="en-US" sz="2400" noProof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52267">
                <a:tc>
                  <a:txBody>
                    <a:bodyPr/>
                    <a:lstStyle/>
                    <a:p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Wholsalers </a:t>
                      </a:r>
                    </a:p>
                    <a:p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Retailers </a:t>
                      </a:r>
                      <a:endParaRPr lang="en-US" sz="2400" noProof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Less than </a:t>
                      </a:r>
                      <a:r>
                        <a:rPr lang="en-US" sz="2400" baseline="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25</a:t>
                      </a:r>
                      <a:endParaRPr lang="en-US" sz="2400" noProof="0" smtClean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aseline="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Less than 15</a:t>
                      </a:r>
                      <a:endParaRPr lang="en-US" sz="2400" noProof="0" smtClean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26-50</a:t>
                      </a:r>
                    </a:p>
                    <a:p>
                      <a:pPr algn="ctr"/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16-30</a:t>
                      </a:r>
                      <a:endParaRPr lang="en-US" sz="2400" noProof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aseline="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Less than 50</a:t>
                      </a:r>
                      <a:endParaRPr lang="en-US" sz="2400" noProof="0" smtClean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aseline="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Less than 30</a:t>
                      </a:r>
                      <a:endParaRPr lang="en-US" sz="2400" noProof="0" smtClean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51-100</a:t>
                      </a:r>
                    </a:p>
                    <a:p>
                      <a:pPr algn="ctr"/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31-60</a:t>
                      </a:r>
                      <a:endParaRPr lang="en-US" sz="2400" noProof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5073">
                <a:tc>
                  <a:txBody>
                    <a:bodyPr/>
                    <a:lstStyle/>
                    <a:p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Service</a:t>
                      </a:r>
                      <a:endParaRPr lang="en-US" sz="2400" noProof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aseline="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Less than 50</a:t>
                      </a:r>
                      <a:endParaRPr lang="en-US" sz="2400" noProof="0" smtClean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51-200</a:t>
                      </a:r>
                      <a:endParaRPr lang="en-US" sz="2400" noProof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Less than </a:t>
                      </a:r>
                      <a:r>
                        <a:rPr lang="en-US" sz="2400" baseline="0" noProof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50</a:t>
                      </a:r>
                      <a:endParaRPr lang="en-US" sz="2400" noProof="0" smtClean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noProof="0" dirty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51-200</a:t>
                      </a:r>
                      <a:endParaRPr lang="en-US" sz="2400" noProof="0" dirty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68466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SME in Thailand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/>
          <p:nvPr/>
        </p:nvPicPr>
        <p:blipFill>
          <a:blip r:embed="rId4"/>
          <a:stretch>
            <a:fillRect/>
          </a:stretch>
        </p:blipFill>
        <p:spPr>
          <a:xfrm>
            <a:off x="457200" y="2057400"/>
            <a:ext cx="3886200" cy="3684896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48"/>
          <a:stretch/>
        </p:blipFill>
        <p:spPr bwMode="auto">
          <a:xfrm>
            <a:off x="4572000" y="2399040"/>
            <a:ext cx="3886200" cy="33432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8847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Impact of Small Business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80% of all new jobs, annually, created by small business in the last 10 years</a:t>
            </a:r>
          </a:p>
          <a:p>
            <a:pPr marL="0" indent="0">
              <a:buFont typeface="Wingdings" pitchFamily="2" charset="2"/>
              <a:buChar char="ü"/>
            </a:pP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 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boost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 domestic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consume, reduce export</a:t>
            </a:r>
          </a:p>
          <a:p>
            <a:pPr marL="0" indent="0">
              <a:buFont typeface="Wingdings" pitchFamily="2" charset="2"/>
              <a:buChar char="ü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  Small businesses responsible for 37% of GDP</a:t>
            </a:r>
          </a:p>
          <a:p>
            <a:pPr marL="0" indent="0">
              <a:buFont typeface="Wingdings" pitchFamily="2" charset="2"/>
              <a:buChar char="ü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 Account for 44% of all sales in the country</a:t>
            </a:r>
          </a:p>
          <a:p>
            <a:pPr marL="0" indent="0">
              <a:buFont typeface="Wingdings" pitchFamily="2" charset="2"/>
              <a:buChar char="ü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  Initial of potential business</a:t>
            </a:r>
          </a:p>
          <a:p>
            <a:pPr marL="0" indent="0">
              <a:buFont typeface="Wingdings" pitchFamily="2" charset="2"/>
              <a:buChar char="ü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 Create value for domestic product and resources </a:t>
            </a:r>
          </a:p>
          <a:p>
            <a:pPr marL="0" indent="0">
              <a:buFont typeface="Wingdings" pitchFamily="2" charset="2"/>
              <a:buChar char="ü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 provide wide variety of quality products</a:t>
            </a: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38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9388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SME in Trouble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2" name="Picture 2" descr="sme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043"/>
          <a:stretch/>
        </p:blipFill>
        <p:spPr bwMode="auto">
          <a:xfrm>
            <a:off x="258168" y="1981200"/>
            <a:ext cx="8734329" cy="358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847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Group Discussion: Why SMEs fail?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                              Provide suggestions on how to reduce failure rate?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47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31" y="1389228"/>
            <a:ext cx="7738070" cy="5180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847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Entrepreneurship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 descr="http://t3.gstatic.com/images?q=tbn:ANd9GcTf2GHHpOuhQzFMDFswjTUp1WFGFtGkTgvmtIHNOt3sKRxRU4l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4" y="2550674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3.bp.blogspot.com/-W3WYXXgZuE0/ToggVfcUkkI/AAAAAAAAAzI/twgOb7z5cMI/s1600/RL2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550674"/>
            <a:ext cx="16764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ttp://www.treefrogsoaps.ca/wp-content/uploads/2012/08/ingvar-kamprad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367" y="2603061"/>
            <a:ext cx="1807369" cy="240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6" descr="http://www.gmwebsite.com/upload/lifenewsonline.com/content/%E0%B9%82%E0%B8%8A%E0%B8%84%E0%B8%8A%E0%B8%B1%E0%B8%A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550674"/>
            <a:ext cx="1958347" cy="261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http://newsinfo.iu.edu/pub/libs/images/usr/551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256" y="2703073"/>
            <a:ext cx="2209799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ontent Placeholder 2"/>
          <p:cNvSpPr txBox="1">
            <a:spLocks/>
          </p:cNvSpPr>
          <p:nvPr/>
        </p:nvSpPr>
        <p:spPr>
          <a:xfrm>
            <a:off x="765048" y="1752600"/>
            <a:ext cx="8153400" cy="4495800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endParaRPr lang="en-US" smtClean="0"/>
          </a:p>
          <a:p>
            <a:pPr marL="0" indent="0">
              <a:buFont typeface="Wingdings"/>
              <a:buNone/>
            </a:pPr>
            <a:endParaRPr lang="en-US" smtClean="0"/>
          </a:p>
          <a:p>
            <a:pPr marL="0" indent="0">
              <a:buFont typeface="Wingdings"/>
              <a:buNone/>
            </a:pPr>
            <a:endParaRPr lang="en-US" smtClean="0"/>
          </a:p>
          <a:p>
            <a:pPr marL="0" indent="0">
              <a:buFont typeface="Wingdings"/>
              <a:buNone/>
            </a:pPr>
            <a:endParaRPr lang="en-US" smtClean="0"/>
          </a:p>
          <a:p>
            <a:pPr marL="0" indent="0">
              <a:buFont typeface="Wingdings"/>
              <a:buNone/>
            </a:pPr>
            <a:endParaRPr lang="en-US" smtClean="0"/>
          </a:p>
          <a:p>
            <a:pPr marL="0" indent="0">
              <a:buFont typeface="Wingdings"/>
              <a:buNone/>
            </a:pPr>
            <a:endParaRPr lang="en-US" smtClean="0"/>
          </a:p>
          <a:p>
            <a:pPr marL="0" indent="0">
              <a:buFont typeface="Wingdings"/>
              <a:buNone/>
            </a:pPr>
            <a:endParaRPr lang="en-US" smtClean="0"/>
          </a:p>
          <a:p>
            <a:pPr marL="0" indent="0">
              <a:buFont typeface="Wingdings"/>
              <a:buNone/>
            </a:pPr>
            <a:endParaRPr lang="en-US" smtClean="0"/>
          </a:p>
          <a:p>
            <a:pPr marL="0" indent="0" algn="ctr">
              <a:buFont typeface="Wingdings"/>
              <a:buNone/>
            </a:pPr>
            <a:r>
              <a:rPr lang="en-US" sz="3200" b="1" smtClean="0">
                <a:latin typeface="Cordia New" pitchFamily="34" charset="-34"/>
                <a:cs typeface="Cordia New" pitchFamily="34" charset="-34"/>
              </a:rPr>
              <a:t>Initiative		Risk taking 		Persisting</a:t>
            </a:r>
            <a:endParaRPr lang="en-US" sz="3200" b="1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24473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314" name="Picture 2" descr="http://businessideaslab.com/wp-content/uploads/2015/07/the-iceberg-illusio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50" b="11833"/>
          <a:stretch/>
        </p:blipFill>
        <p:spPr bwMode="auto">
          <a:xfrm>
            <a:off x="528234" y="881730"/>
            <a:ext cx="8030795" cy="597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1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raustuf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935</TotalTime>
  <Words>2401</Words>
  <Application>Microsoft Office PowerPoint</Application>
  <PresentationFormat>On-screen Show (4:3)</PresentationFormat>
  <Paragraphs>412</Paragraphs>
  <Slides>43</Slides>
  <Notes>39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Galathea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Key Takeaway</vt:lpstr>
      <vt:lpstr>Key Takeaway</vt:lpstr>
      <vt:lpstr>PowerPoint Presentation</vt:lpstr>
      <vt:lpstr>Key Takeaway </vt:lpstr>
      <vt:lpstr>Sole proprietorship </vt:lpstr>
      <vt:lpstr>Sole proprietorship </vt:lpstr>
      <vt:lpstr>Sole proprietorship </vt:lpstr>
      <vt:lpstr>Personal Income Tax</vt:lpstr>
      <vt:lpstr>Personal Income Tax</vt:lpstr>
      <vt:lpstr>Personal Income Tax</vt:lpstr>
      <vt:lpstr>Partnership</vt:lpstr>
      <vt:lpstr>Partnership</vt:lpstr>
      <vt:lpstr>PowerPoint Presentation</vt:lpstr>
      <vt:lpstr>Corporate Income Tax</vt:lpstr>
      <vt:lpstr>Articles of Partnership</vt:lpstr>
      <vt:lpstr>Advantages and Disadvantages of Partnership</vt:lpstr>
      <vt:lpstr>Dissolution of Partnership</vt:lpstr>
      <vt:lpstr>Private Company Limited </vt:lpstr>
      <vt:lpstr>Private Company Limited </vt:lpstr>
      <vt:lpstr>Public Company Limited </vt:lpstr>
      <vt:lpstr>IPO (Initial Public Offering) </vt:lpstr>
      <vt:lpstr>IPO of After you</vt:lpstr>
      <vt:lpstr>Difference between SET and mai</vt:lpstr>
      <vt:lpstr>Registration of a Company </vt:lpstr>
      <vt:lpstr>Management of Limited Company</vt:lpstr>
      <vt:lpstr>Duties of Limited Company</vt:lpstr>
      <vt:lpstr>Dissolution of a Company</vt:lpstr>
      <vt:lpstr>Advantages and Disadvantages of Company</vt:lpstr>
      <vt:lpstr>Small business and SMEs</vt:lpstr>
      <vt:lpstr>SME </vt:lpstr>
      <vt:lpstr>SME in Thailand </vt:lpstr>
      <vt:lpstr>Impact of Small Business</vt:lpstr>
      <vt:lpstr>SME in Trouble </vt:lpstr>
      <vt:lpstr>PowerPoint Presentation</vt:lpstr>
      <vt:lpstr>PowerPoint Presentation</vt:lpstr>
      <vt:lpstr>Entrepreneurship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praemont</dc:creator>
  <cp:lastModifiedBy>USER</cp:lastModifiedBy>
  <cp:revision>107</cp:revision>
  <dcterms:created xsi:type="dcterms:W3CDTF">2011-03-03T05:26:32Z</dcterms:created>
  <dcterms:modified xsi:type="dcterms:W3CDTF">2015-09-14T01:43:41Z</dcterms:modified>
</cp:coreProperties>
</file>