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Lst>
  <p:notesMasterIdLst>
    <p:notesMasterId r:id="rId24"/>
  </p:notesMasterIdLst>
  <p:sldIdLst>
    <p:sldId id="256" r:id="rId2"/>
    <p:sldId id="261" r:id="rId3"/>
    <p:sldId id="262" r:id="rId4"/>
    <p:sldId id="263" r:id="rId5"/>
    <p:sldId id="264" r:id="rId6"/>
    <p:sldId id="265" r:id="rId7"/>
    <p:sldId id="266" r:id="rId8"/>
    <p:sldId id="267" r:id="rId9"/>
    <p:sldId id="268" r:id="rId10"/>
    <p:sldId id="269" r:id="rId11"/>
    <p:sldId id="270" r:id="rId12"/>
    <p:sldId id="271" r:id="rId13"/>
    <p:sldId id="272" r:id="rId14"/>
    <p:sldId id="273" r:id="rId15"/>
    <p:sldId id="274" r:id="rId16"/>
    <p:sldId id="275" r:id="rId17"/>
    <p:sldId id="276" r:id="rId18"/>
    <p:sldId id="277" r:id="rId19"/>
    <p:sldId id="278" r:id="rId20"/>
    <p:sldId id="279" r:id="rId21"/>
    <p:sldId id="281" r:id="rId22"/>
    <p:sldId id="280" r:id="rId23"/>
  </p:sldIdLst>
  <p:sldSz cx="9144000" cy="6858000" type="screen4x3"/>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2893" autoAdjust="0"/>
  </p:normalViewPr>
  <p:slideViewPr>
    <p:cSldViewPr>
      <p:cViewPr varScale="1">
        <p:scale>
          <a:sx n="69" d="100"/>
          <a:sy n="69" d="100"/>
        </p:scale>
        <p:origin x="-1110" y="-90"/>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EE741B1-82D3-4F3F-ADC7-493DC8C749C1}" type="doc">
      <dgm:prSet loTypeId="urn:microsoft.com/office/officeart/2005/8/layout/radial1" loCatId="cycle" qsTypeId="urn:microsoft.com/office/officeart/2005/8/quickstyle/simple1" qsCatId="simple" csTypeId="urn:microsoft.com/office/officeart/2005/8/colors/accent1_2" csCatId="accent1" phldr="1"/>
      <dgm:spPr/>
      <dgm:t>
        <a:bodyPr/>
        <a:lstStyle/>
        <a:p>
          <a:endParaRPr lang="en-US"/>
        </a:p>
      </dgm:t>
    </dgm:pt>
    <dgm:pt modelId="{6F5EB60D-1A01-4BCF-9D26-B06FDE4273D6}">
      <dgm:prSet phldrT="[Text]" custT="1"/>
      <dgm:spPr/>
      <dgm:t>
        <a:bodyPr/>
        <a:lstStyle/>
        <a:p>
          <a:r>
            <a:rPr lang="en-US" sz="2800" dirty="0" smtClean="0">
              <a:solidFill>
                <a:schemeClr val="tx1"/>
              </a:solidFill>
              <a:latin typeface="CordiaUPC" pitchFamily="34" charset="-34"/>
              <a:cs typeface="CordiaUPC" pitchFamily="34" charset="-34"/>
            </a:rPr>
            <a:t>Business plan</a:t>
          </a:r>
          <a:endParaRPr lang="en-US" sz="2800" dirty="0">
            <a:solidFill>
              <a:schemeClr val="tx1"/>
            </a:solidFill>
            <a:latin typeface="CordiaUPC" pitchFamily="34" charset="-34"/>
            <a:cs typeface="CordiaUPC" pitchFamily="34" charset="-34"/>
          </a:endParaRPr>
        </a:p>
      </dgm:t>
    </dgm:pt>
    <dgm:pt modelId="{06EC5505-1C9F-4EE2-BA62-2B7DA11DE190}" type="parTrans" cxnId="{5FBFD3C6-973E-4658-BA06-BA22F0224C7F}">
      <dgm:prSet/>
      <dgm:spPr/>
      <dgm:t>
        <a:bodyPr/>
        <a:lstStyle/>
        <a:p>
          <a:endParaRPr lang="en-US"/>
        </a:p>
      </dgm:t>
    </dgm:pt>
    <dgm:pt modelId="{FC6433E7-58D4-4A47-A96F-0B81F66287DD}" type="sibTrans" cxnId="{5FBFD3C6-973E-4658-BA06-BA22F0224C7F}">
      <dgm:prSet/>
      <dgm:spPr/>
      <dgm:t>
        <a:bodyPr/>
        <a:lstStyle/>
        <a:p>
          <a:endParaRPr lang="en-US"/>
        </a:p>
      </dgm:t>
    </dgm:pt>
    <dgm:pt modelId="{E056079B-F7AD-4360-9E52-536F27547B0C}">
      <dgm:prSet phldrT="[Text]" custT="1"/>
      <dgm:spPr/>
      <dgm:t>
        <a:bodyPr/>
        <a:lstStyle/>
        <a:p>
          <a:r>
            <a:rPr lang="en-US" sz="3200" dirty="0" smtClean="0">
              <a:solidFill>
                <a:schemeClr val="tx1"/>
              </a:solidFill>
              <a:latin typeface="CordiaUPC" pitchFamily="34" charset="-34"/>
              <a:cs typeface="CordiaUPC" pitchFamily="34" charset="-34"/>
            </a:rPr>
            <a:t>communicate</a:t>
          </a:r>
          <a:endParaRPr lang="en-US" sz="3200" dirty="0">
            <a:solidFill>
              <a:schemeClr val="tx1"/>
            </a:solidFill>
            <a:latin typeface="CordiaUPC" pitchFamily="34" charset="-34"/>
            <a:cs typeface="CordiaUPC" pitchFamily="34" charset="-34"/>
          </a:endParaRPr>
        </a:p>
      </dgm:t>
    </dgm:pt>
    <dgm:pt modelId="{61BE1359-6D8B-4FA9-AAC9-18CCFCDD064C}" type="parTrans" cxnId="{F534B0AE-D05D-460D-BD98-B1563786F2E1}">
      <dgm:prSet/>
      <dgm:spPr/>
      <dgm:t>
        <a:bodyPr/>
        <a:lstStyle/>
        <a:p>
          <a:endParaRPr lang="en-US"/>
        </a:p>
      </dgm:t>
    </dgm:pt>
    <dgm:pt modelId="{9FA4CF23-6FDB-4193-AB2D-3E5D54A94D01}" type="sibTrans" cxnId="{F534B0AE-D05D-460D-BD98-B1563786F2E1}">
      <dgm:prSet/>
      <dgm:spPr/>
      <dgm:t>
        <a:bodyPr/>
        <a:lstStyle/>
        <a:p>
          <a:endParaRPr lang="en-US"/>
        </a:p>
      </dgm:t>
    </dgm:pt>
    <dgm:pt modelId="{A728FD58-E3FF-4CF5-AE19-A4127F2D60FA}">
      <dgm:prSet phldrT="[Text]" custT="1"/>
      <dgm:spPr/>
      <dgm:t>
        <a:bodyPr/>
        <a:lstStyle/>
        <a:p>
          <a:r>
            <a:rPr lang="en-US" sz="3200" dirty="0" smtClean="0">
              <a:solidFill>
                <a:schemeClr val="tx1"/>
              </a:solidFill>
              <a:latin typeface="CordiaUPC" pitchFamily="34" charset="-34"/>
              <a:cs typeface="CordiaUPC" pitchFamily="34" charset="-34"/>
            </a:rPr>
            <a:t>commercial</a:t>
          </a:r>
          <a:endParaRPr lang="en-US" sz="3200" dirty="0">
            <a:solidFill>
              <a:schemeClr val="tx1"/>
            </a:solidFill>
            <a:latin typeface="CordiaUPC" pitchFamily="34" charset="-34"/>
            <a:cs typeface="CordiaUPC" pitchFamily="34" charset="-34"/>
          </a:endParaRPr>
        </a:p>
      </dgm:t>
    </dgm:pt>
    <dgm:pt modelId="{0E0021CE-99B1-447E-B5A1-81E659475C60}" type="parTrans" cxnId="{8E7A350C-664E-41C8-8ACB-C00DBDC840A1}">
      <dgm:prSet/>
      <dgm:spPr/>
      <dgm:t>
        <a:bodyPr/>
        <a:lstStyle/>
        <a:p>
          <a:endParaRPr lang="en-US"/>
        </a:p>
      </dgm:t>
    </dgm:pt>
    <dgm:pt modelId="{C8A4A73D-C463-430C-8C08-0AD532AE4AAD}" type="sibTrans" cxnId="{8E7A350C-664E-41C8-8ACB-C00DBDC840A1}">
      <dgm:prSet/>
      <dgm:spPr/>
      <dgm:t>
        <a:bodyPr/>
        <a:lstStyle/>
        <a:p>
          <a:endParaRPr lang="en-US"/>
        </a:p>
      </dgm:t>
    </dgm:pt>
    <dgm:pt modelId="{3AED2B30-C7D7-4D3B-8B2E-30B0F93790FC}">
      <dgm:prSet phldrT="[Text]" custT="1"/>
      <dgm:spPr/>
      <dgm:t>
        <a:bodyPr/>
        <a:lstStyle/>
        <a:p>
          <a:r>
            <a:rPr lang="en-US" sz="3200" dirty="0" smtClean="0">
              <a:solidFill>
                <a:schemeClr val="tx1"/>
              </a:solidFill>
              <a:latin typeface="CordiaUPC" pitchFamily="34" charset="-34"/>
              <a:cs typeface="CordiaUPC" pitchFamily="34" charset="-34"/>
            </a:rPr>
            <a:t>competitive</a:t>
          </a:r>
          <a:endParaRPr lang="en-US" sz="3200" dirty="0">
            <a:solidFill>
              <a:schemeClr val="tx1"/>
            </a:solidFill>
            <a:latin typeface="CordiaUPC" pitchFamily="34" charset="-34"/>
            <a:cs typeface="CordiaUPC" pitchFamily="34" charset="-34"/>
          </a:endParaRPr>
        </a:p>
      </dgm:t>
    </dgm:pt>
    <dgm:pt modelId="{6CC88922-6BF9-42F0-944D-E89E530A928C}" type="parTrans" cxnId="{4B9C60AC-5AE4-4ACF-9BA4-DC9BCC407204}">
      <dgm:prSet/>
      <dgm:spPr/>
      <dgm:t>
        <a:bodyPr/>
        <a:lstStyle/>
        <a:p>
          <a:endParaRPr lang="en-US"/>
        </a:p>
      </dgm:t>
    </dgm:pt>
    <dgm:pt modelId="{3A0B78C8-2439-41F3-AF32-7341C1F1BE1E}" type="sibTrans" cxnId="{4B9C60AC-5AE4-4ACF-9BA4-DC9BCC407204}">
      <dgm:prSet/>
      <dgm:spPr/>
      <dgm:t>
        <a:bodyPr/>
        <a:lstStyle/>
        <a:p>
          <a:endParaRPr lang="en-US"/>
        </a:p>
      </dgm:t>
    </dgm:pt>
    <dgm:pt modelId="{31D96EC0-C64D-4600-9616-5DB9A5334C3C}">
      <dgm:prSet phldrT="[Text]" custT="1"/>
      <dgm:spPr/>
      <dgm:t>
        <a:bodyPr/>
        <a:lstStyle/>
        <a:p>
          <a:r>
            <a:rPr lang="en-US" sz="3200" dirty="0" smtClean="0">
              <a:solidFill>
                <a:schemeClr val="tx1"/>
              </a:solidFill>
              <a:latin typeface="CordiaUPC" pitchFamily="34" charset="-34"/>
              <a:cs typeface="CordiaUPC" pitchFamily="34" charset="-34"/>
            </a:rPr>
            <a:t>Correct</a:t>
          </a:r>
          <a:endParaRPr lang="en-US" sz="3200" dirty="0">
            <a:solidFill>
              <a:schemeClr val="tx1"/>
            </a:solidFill>
            <a:latin typeface="CordiaUPC" pitchFamily="34" charset="-34"/>
            <a:cs typeface="CordiaUPC" pitchFamily="34" charset="-34"/>
          </a:endParaRPr>
        </a:p>
      </dgm:t>
    </dgm:pt>
    <dgm:pt modelId="{B134E9C2-91DD-433D-A468-300DE25B182C}" type="parTrans" cxnId="{A9E6D3A0-176C-4595-B4BF-13041A7C2394}">
      <dgm:prSet/>
      <dgm:spPr/>
      <dgm:t>
        <a:bodyPr/>
        <a:lstStyle/>
        <a:p>
          <a:endParaRPr lang="en-US"/>
        </a:p>
      </dgm:t>
    </dgm:pt>
    <dgm:pt modelId="{034EBEEF-2565-4EE7-84EB-402D57751D33}" type="sibTrans" cxnId="{A9E6D3A0-176C-4595-B4BF-13041A7C2394}">
      <dgm:prSet/>
      <dgm:spPr/>
      <dgm:t>
        <a:bodyPr/>
        <a:lstStyle/>
        <a:p>
          <a:endParaRPr lang="en-US"/>
        </a:p>
      </dgm:t>
    </dgm:pt>
    <dgm:pt modelId="{CD0791CD-060B-424C-B79B-68CDA75C7E7E}">
      <dgm:prSet phldrT="[Text]" custT="1"/>
      <dgm:spPr/>
      <dgm:t>
        <a:bodyPr/>
        <a:lstStyle/>
        <a:p>
          <a:r>
            <a:rPr lang="en-US" sz="3200" dirty="0" smtClean="0">
              <a:solidFill>
                <a:schemeClr val="tx1"/>
              </a:solidFill>
              <a:latin typeface="CordiaUPC" pitchFamily="34" charset="-34"/>
              <a:cs typeface="CordiaUPC" pitchFamily="34" charset="-34"/>
            </a:rPr>
            <a:t>clear</a:t>
          </a:r>
          <a:endParaRPr lang="en-US" sz="3200" dirty="0">
            <a:solidFill>
              <a:schemeClr val="tx1"/>
            </a:solidFill>
            <a:latin typeface="CordiaUPC" pitchFamily="34" charset="-34"/>
            <a:cs typeface="CordiaUPC" pitchFamily="34" charset="-34"/>
          </a:endParaRPr>
        </a:p>
      </dgm:t>
    </dgm:pt>
    <dgm:pt modelId="{BF754154-59B3-4DCA-8A95-FAF57E743365}" type="parTrans" cxnId="{F2E3F260-028C-4211-912A-5A0EAFE681E5}">
      <dgm:prSet/>
      <dgm:spPr/>
      <dgm:t>
        <a:bodyPr/>
        <a:lstStyle/>
        <a:p>
          <a:endParaRPr lang="en-US"/>
        </a:p>
      </dgm:t>
    </dgm:pt>
    <dgm:pt modelId="{B7C868BF-D7F5-414D-875D-2E2BC2E91F74}" type="sibTrans" cxnId="{F2E3F260-028C-4211-912A-5A0EAFE681E5}">
      <dgm:prSet/>
      <dgm:spPr/>
      <dgm:t>
        <a:bodyPr/>
        <a:lstStyle/>
        <a:p>
          <a:endParaRPr lang="en-US"/>
        </a:p>
      </dgm:t>
    </dgm:pt>
    <dgm:pt modelId="{1EEAEE01-D0FC-4D36-84DE-62EF1113DC62}" type="pres">
      <dgm:prSet presAssocID="{0EE741B1-82D3-4F3F-ADC7-493DC8C749C1}" presName="cycle" presStyleCnt="0">
        <dgm:presLayoutVars>
          <dgm:chMax val="1"/>
          <dgm:dir/>
          <dgm:animLvl val="ctr"/>
          <dgm:resizeHandles val="exact"/>
        </dgm:presLayoutVars>
      </dgm:prSet>
      <dgm:spPr/>
      <dgm:t>
        <a:bodyPr/>
        <a:lstStyle/>
        <a:p>
          <a:endParaRPr lang="en-GB"/>
        </a:p>
      </dgm:t>
    </dgm:pt>
    <dgm:pt modelId="{D374BE40-D2CE-4602-9685-F6A0FEBD638B}" type="pres">
      <dgm:prSet presAssocID="{6F5EB60D-1A01-4BCF-9D26-B06FDE4273D6}" presName="centerShape" presStyleLbl="node0" presStyleIdx="0" presStyleCnt="1" custScaleX="111373" custLinFactNeighborX="-1524"/>
      <dgm:spPr/>
      <dgm:t>
        <a:bodyPr/>
        <a:lstStyle/>
        <a:p>
          <a:endParaRPr lang="en-GB"/>
        </a:p>
      </dgm:t>
    </dgm:pt>
    <dgm:pt modelId="{DEE7504D-9AEF-4433-A339-437AAEDF2C9B}" type="pres">
      <dgm:prSet presAssocID="{61BE1359-6D8B-4FA9-AAC9-18CCFCDD064C}" presName="Name9" presStyleLbl="parChTrans1D2" presStyleIdx="0" presStyleCnt="5"/>
      <dgm:spPr/>
      <dgm:t>
        <a:bodyPr/>
        <a:lstStyle/>
        <a:p>
          <a:endParaRPr lang="en-GB"/>
        </a:p>
      </dgm:t>
    </dgm:pt>
    <dgm:pt modelId="{BFB3B147-55BA-428E-BDA5-158B2F384934}" type="pres">
      <dgm:prSet presAssocID="{61BE1359-6D8B-4FA9-AAC9-18CCFCDD064C}" presName="connTx" presStyleLbl="parChTrans1D2" presStyleIdx="0" presStyleCnt="5"/>
      <dgm:spPr/>
      <dgm:t>
        <a:bodyPr/>
        <a:lstStyle/>
        <a:p>
          <a:endParaRPr lang="en-GB"/>
        </a:p>
      </dgm:t>
    </dgm:pt>
    <dgm:pt modelId="{5FD93880-8858-494C-B05B-A29EDA54206C}" type="pres">
      <dgm:prSet presAssocID="{E056079B-F7AD-4360-9E52-536F27547B0C}" presName="node" presStyleLbl="node1" presStyleIdx="0" presStyleCnt="5" custScaleX="180907" custRadScaleRad="100785" custRadScaleInc="-19663">
        <dgm:presLayoutVars>
          <dgm:bulletEnabled val="1"/>
        </dgm:presLayoutVars>
      </dgm:prSet>
      <dgm:spPr/>
      <dgm:t>
        <a:bodyPr/>
        <a:lstStyle/>
        <a:p>
          <a:endParaRPr lang="en-US"/>
        </a:p>
      </dgm:t>
    </dgm:pt>
    <dgm:pt modelId="{AAFB9602-03BC-40CB-9036-67EED70D5C38}" type="pres">
      <dgm:prSet presAssocID="{0E0021CE-99B1-447E-B5A1-81E659475C60}" presName="Name9" presStyleLbl="parChTrans1D2" presStyleIdx="1" presStyleCnt="5"/>
      <dgm:spPr/>
      <dgm:t>
        <a:bodyPr/>
        <a:lstStyle/>
        <a:p>
          <a:endParaRPr lang="en-GB"/>
        </a:p>
      </dgm:t>
    </dgm:pt>
    <dgm:pt modelId="{45C4BC45-119E-4492-A602-4CDF4B7A9A21}" type="pres">
      <dgm:prSet presAssocID="{0E0021CE-99B1-447E-B5A1-81E659475C60}" presName="connTx" presStyleLbl="parChTrans1D2" presStyleIdx="1" presStyleCnt="5"/>
      <dgm:spPr/>
      <dgm:t>
        <a:bodyPr/>
        <a:lstStyle/>
        <a:p>
          <a:endParaRPr lang="en-GB"/>
        </a:p>
      </dgm:t>
    </dgm:pt>
    <dgm:pt modelId="{8E5ADCF5-FE92-4605-BEE5-72E2695A9BB4}" type="pres">
      <dgm:prSet presAssocID="{A728FD58-E3FF-4CF5-AE19-A4127F2D60FA}" presName="node" presStyleLbl="node1" presStyleIdx="1" presStyleCnt="5" custScaleX="181037" custRadScaleRad="137168" custRadScaleInc="24615">
        <dgm:presLayoutVars>
          <dgm:bulletEnabled val="1"/>
        </dgm:presLayoutVars>
      </dgm:prSet>
      <dgm:spPr/>
      <dgm:t>
        <a:bodyPr/>
        <a:lstStyle/>
        <a:p>
          <a:endParaRPr lang="en-GB"/>
        </a:p>
      </dgm:t>
    </dgm:pt>
    <dgm:pt modelId="{C91DFDD1-6825-457E-97C4-FC11637E4E6F}" type="pres">
      <dgm:prSet presAssocID="{6CC88922-6BF9-42F0-944D-E89E530A928C}" presName="Name9" presStyleLbl="parChTrans1D2" presStyleIdx="2" presStyleCnt="5"/>
      <dgm:spPr/>
      <dgm:t>
        <a:bodyPr/>
        <a:lstStyle/>
        <a:p>
          <a:endParaRPr lang="en-GB"/>
        </a:p>
      </dgm:t>
    </dgm:pt>
    <dgm:pt modelId="{B1B98582-FF51-4DDD-BB1B-E886C09C9A35}" type="pres">
      <dgm:prSet presAssocID="{6CC88922-6BF9-42F0-944D-E89E530A928C}" presName="connTx" presStyleLbl="parChTrans1D2" presStyleIdx="2" presStyleCnt="5"/>
      <dgm:spPr/>
      <dgm:t>
        <a:bodyPr/>
        <a:lstStyle/>
        <a:p>
          <a:endParaRPr lang="en-GB"/>
        </a:p>
      </dgm:t>
    </dgm:pt>
    <dgm:pt modelId="{B9C10697-1491-46D0-96F0-50647A773BBA}" type="pres">
      <dgm:prSet presAssocID="{3AED2B30-C7D7-4D3B-8B2E-30B0F93790FC}" presName="node" presStyleLbl="node1" presStyleIdx="2" presStyleCnt="5" custScaleX="167547" custRadScaleRad="102184" custRadScaleInc="-8076">
        <dgm:presLayoutVars>
          <dgm:bulletEnabled val="1"/>
        </dgm:presLayoutVars>
      </dgm:prSet>
      <dgm:spPr/>
      <dgm:t>
        <a:bodyPr/>
        <a:lstStyle/>
        <a:p>
          <a:endParaRPr lang="en-US"/>
        </a:p>
      </dgm:t>
    </dgm:pt>
    <dgm:pt modelId="{DD238A01-73FC-4976-AA09-65ABBDDD66A5}" type="pres">
      <dgm:prSet presAssocID="{B134E9C2-91DD-433D-A468-300DE25B182C}" presName="Name9" presStyleLbl="parChTrans1D2" presStyleIdx="3" presStyleCnt="5"/>
      <dgm:spPr/>
      <dgm:t>
        <a:bodyPr/>
        <a:lstStyle/>
        <a:p>
          <a:endParaRPr lang="en-GB"/>
        </a:p>
      </dgm:t>
    </dgm:pt>
    <dgm:pt modelId="{F0E7DAC2-F461-4508-B859-2207B08361D3}" type="pres">
      <dgm:prSet presAssocID="{B134E9C2-91DD-433D-A468-300DE25B182C}" presName="connTx" presStyleLbl="parChTrans1D2" presStyleIdx="3" presStyleCnt="5"/>
      <dgm:spPr/>
      <dgm:t>
        <a:bodyPr/>
        <a:lstStyle/>
        <a:p>
          <a:endParaRPr lang="en-GB"/>
        </a:p>
      </dgm:t>
    </dgm:pt>
    <dgm:pt modelId="{88F99BEE-1F65-4DC6-952C-DED95764FFFE}" type="pres">
      <dgm:prSet presAssocID="{31D96EC0-C64D-4600-9616-5DB9A5334C3C}" presName="node" presStyleLbl="node1" presStyleIdx="3" presStyleCnt="5" custScaleX="143158" custRadScaleRad="108886" custRadScaleInc="9948">
        <dgm:presLayoutVars>
          <dgm:bulletEnabled val="1"/>
        </dgm:presLayoutVars>
      </dgm:prSet>
      <dgm:spPr/>
      <dgm:t>
        <a:bodyPr/>
        <a:lstStyle/>
        <a:p>
          <a:endParaRPr lang="en-GB"/>
        </a:p>
      </dgm:t>
    </dgm:pt>
    <dgm:pt modelId="{DDC0A93B-DD51-4ADC-834B-CD9FCBB8EE8E}" type="pres">
      <dgm:prSet presAssocID="{BF754154-59B3-4DCA-8A95-FAF57E743365}" presName="Name9" presStyleLbl="parChTrans1D2" presStyleIdx="4" presStyleCnt="5"/>
      <dgm:spPr/>
      <dgm:t>
        <a:bodyPr/>
        <a:lstStyle/>
        <a:p>
          <a:endParaRPr lang="en-GB"/>
        </a:p>
      </dgm:t>
    </dgm:pt>
    <dgm:pt modelId="{D9C4A667-EFC7-4C87-9BBE-1EDB4628BAA0}" type="pres">
      <dgm:prSet presAssocID="{BF754154-59B3-4DCA-8A95-FAF57E743365}" presName="connTx" presStyleLbl="parChTrans1D2" presStyleIdx="4" presStyleCnt="5"/>
      <dgm:spPr/>
      <dgm:t>
        <a:bodyPr/>
        <a:lstStyle/>
        <a:p>
          <a:endParaRPr lang="en-GB"/>
        </a:p>
      </dgm:t>
    </dgm:pt>
    <dgm:pt modelId="{D2777770-66A0-4644-973A-F6EE8BC5BEF4}" type="pres">
      <dgm:prSet presAssocID="{CD0791CD-060B-424C-B79B-68CDA75C7E7E}" presName="node" presStyleLbl="node1" presStyleIdx="4" presStyleCnt="5" custScaleX="151143" custRadScaleRad="114518" custRadScaleInc="-6958">
        <dgm:presLayoutVars>
          <dgm:bulletEnabled val="1"/>
        </dgm:presLayoutVars>
      </dgm:prSet>
      <dgm:spPr/>
      <dgm:t>
        <a:bodyPr/>
        <a:lstStyle/>
        <a:p>
          <a:endParaRPr lang="en-GB"/>
        </a:p>
      </dgm:t>
    </dgm:pt>
  </dgm:ptLst>
  <dgm:cxnLst>
    <dgm:cxn modelId="{21E8215B-D6AD-485E-AC6C-D7BEE0CB9D21}" type="presOf" srcId="{3AED2B30-C7D7-4D3B-8B2E-30B0F93790FC}" destId="{B9C10697-1491-46D0-96F0-50647A773BBA}" srcOrd="0" destOrd="0" presId="urn:microsoft.com/office/officeart/2005/8/layout/radial1"/>
    <dgm:cxn modelId="{F2E3F260-028C-4211-912A-5A0EAFE681E5}" srcId="{6F5EB60D-1A01-4BCF-9D26-B06FDE4273D6}" destId="{CD0791CD-060B-424C-B79B-68CDA75C7E7E}" srcOrd="4" destOrd="0" parTransId="{BF754154-59B3-4DCA-8A95-FAF57E743365}" sibTransId="{B7C868BF-D7F5-414D-875D-2E2BC2E91F74}"/>
    <dgm:cxn modelId="{30E6A893-723E-415E-9394-1298BABF6E8B}" type="presOf" srcId="{31D96EC0-C64D-4600-9616-5DB9A5334C3C}" destId="{88F99BEE-1F65-4DC6-952C-DED95764FFFE}" srcOrd="0" destOrd="0" presId="urn:microsoft.com/office/officeart/2005/8/layout/radial1"/>
    <dgm:cxn modelId="{95C10F18-38E3-4360-A06E-2F4D6F7EA1A6}" type="presOf" srcId="{BF754154-59B3-4DCA-8A95-FAF57E743365}" destId="{D9C4A667-EFC7-4C87-9BBE-1EDB4628BAA0}" srcOrd="1" destOrd="0" presId="urn:microsoft.com/office/officeart/2005/8/layout/radial1"/>
    <dgm:cxn modelId="{4B9C60AC-5AE4-4ACF-9BA4-DC9BCC407204}" srcId="{6F5EB60D-1A01-4BCF-9D26-B06FDE4273D6}" destId="{3AED2B30-C7D7-4D3B-8B2E-30B0F93790FC}" srcOrd="2" destOrd="0" parTransId="{6CC88922-6BF9-42F0-944D-E89E530A928C}" sibTransId="{3A0B78C8-2439-41F3-AF32-7341C1F1BE1E}"/>
    <dgm:cxn modelId="{F534B0AE-D05D-460D-BD98-B1563786F2E1}" srcId="{6F5EB60D-1A01-4BCF-9D26-B06FDE4273D6}" destId="{E056079B-F7AD-4360-9E52-536F27547B0C}" srcOrd="0" destOrd="0" parTransId="{61BE1359-6D8B-4FA9-AAC9-18CCFCDD064C}" sibTransId="{9FA4CF23-6FDB-4193-AB2D-3E5D54A94D01}"/>
    <dgm:cxn modelId="{22A131A3-ECC0-4B1B-874B-BC597E1483F2}" type="presOf" srcId="{6CC88922-6BF9-42F0-944D-E89E530A928C}" destId="{B1B98582-FF51-4DDD-BB1B-E886C09C9A35}" srcOrd="1" destOrd="0" presId="urn:microsoft.com/office/officeart/2005/8/layout/radial1"/>
    <dgm:cxn modelId="{41C86D77-7C5E-4217-9113-1E6288E926F2}" type="presOf" srcId="{B134E9C2-91DD-433D-A468-300DE25B182C}" destId="{DD238A01-73FC-4976-AA09-65ABBDDD66A5}" srcOrd="0" destOrd="0" presId="urn:microsoft.com/office/officeart/2005/8/layout/radial1"/>
    <dgm:cxn modelId="{0BA12631-939E-415C-87BF-7299F8C61FD3}" type="presOf" srcId="{0E0021CE-99B1-447E-B5A1-81E659475C60}" destId="{45C4BC45-119E-4492-A602-4CDF4B7A9A21}" srcOrd="1" destOrd="0" presId="urn:microsoft.com/office/officeart/2005/8/layout/radial1"/>
    <dgm:cxn modelId="{0D532E06-F59B-4595-A0B9-442EC4DC9598}" type="presOf" srcId="{61BE1359-6D8B-4FA9-AAC9-18CCFCDD064C}" destId="{DEE7504D-9AEF-4433-A339-437AAEDF2C9B}" srcOrd="0" destOrd="0" presId="urn:microsoft.com/office/officeart/2005/8/layout/radial1"/>
    <dgm:cxn modelId="{76B5FC5F-A3BC-425E-AB2D-C4974BC5402E}" type="presOf" srcId="{B134E9C2-91DD-433D-A468-300DE25B182C}" destId="{F0E7DAC2-F461-4508-B859-2207B08361D3}" srcOrd="1" destOrd="0" presId="urn:microsoft.com/office/officeart/2005/8/layout/radial1"/>
    <dgm:cxn modelId="{B597687A-093C-4A44-9B1D-28061863CE84}" type="presOf" srcId="{6F5EB60D-1A01-4BCF-9D26-B06FDE4273D6}" destId="{D374BE40-D2CE-4602-9685-F6A0FEBD638B}" srcOrd="0" destOrd="0" presId="urn:microsoft.com/office/officeart/2005/8/layout/radial1"/>
    <dgm:cxn modelId="{AB9B0A8E-B0C7-40E5-A6D4-0F65B5DB06A3}" type="presOf" srcId="{BF754154-59B3-4DCA-8A95-FAF57E743365}" destId="{DDC0A93B-DD51-4ADC-834B-CD9FCBB8EE8E}" srcOrd="0" destOrd="0" presId="urn:microsoft.com/office/officeart/2005/8/layout/radial1"/>
    <dgm:cxn modelId="{C31F0A93-5466-440C-A76C-6C2DD89A6A91}" type="presOf" srcId="{0EE741B1-82D3-4F3F-ADC7-493DC8C749C1}" destId="{1EEAEE01-D0FC-4D36-84DE-62EF1113DC62}" srcOrd="0" destOrd="0" presId="urn:microsoft.com/office/officeart/2005/8/layout/radial1"/>
    <dgm:cxn modelId="{DCD92402-0CC9-422B-A004-0ACE737BCE57}" type="presOf" srcId="{E056079B-F7AD-4360-9E52-536F27547B0C}" destId="{5FD93880-8858-494C-B05B-A29EDA54206C}" srcOrd="0" destOrd="0" presId="urn:microsoft.com/office/officeart/2005/8/layout/radial1"/>
    <dgm:cxn modelId="{3C28D3D6-FD73-4730-BA0D-3472BEF5FE38}" type="presOf" srcId="{CD0791CD-060B-424C-B79B-68CDA75C7E7E}" destId="{D2777770-66A0-4644-973A-F6EE8BC5BEF4}" srcOrd="0" destOrd="0" presId="urn:microsoft.com/office/officeart/2005/8/layout/radial1"/>
    <dgm:cxn modelId="{8E7A350C-664E-41C8-8ACB-C00DBDC840A1}" srcId="{6F5EB60D-1A01-4BCF-9D26-B06FDE4273D6}" destId="{A728FD58-E3FF-4CF5-AE19-A4127F2D60FA}" srcOrd="1" destOrd="0" parTransId="{0E0021CE-99B1-447E-B5A1-81E659475C60}" sibTransId="{C8A4A73D-C463-430C-8C08-0AD532AE4AAD}"/>
    <dgm:cxn modelId="{886E0687-063D-4FF3-9B1B-C5617C42B01D}" type="presOf" srcId="{6CC88922-6BF9-42F0-944D-E89E530A928C}" destId="{C91DFDD1-6825-457E-97C4-FC11637E4E6F}" srcOrd="0" destOrd="0" presId="urn:microsoft.com/office/officeart/2005/8/layout/radial1"/>
    <dgm:cxn modelId="{9E42C8E6-CA51-4A8A-82FD-D0618D014475}" type="presOf" srcId="{A728FD58-E3FF-4CF5-AE19-A4127F2D60FA}" destId="{8E5ADCF5-FE92-4605-BEE5-72E2695A9BB4}" srcOrd="0" destOrd="0" presId="urn:microsoft.com/office/officeart/2005/8/layout/radial1"/>
    <dgm:cxn modelId="{2563F11F-93EC-4ED7-BB4B-827920813141}" type="presOf" srcId="{61BE1359-6D8B-4FA9-AAC9-18CCFCDD064C}" destId="{BFB3B147-55BA-428E-BDA5-158B2F384934}" srcOrd="1" destOrd="0" presId="urn:microsoft.com/office/officeart/2005/8/layout/radial1"/>
    <dgm:cxn modelId="{A9E6D3A0-176C-4595-B4BF-13041A7C2394}" srcId="{6F5EB60D-1A01-4BCF-9D26-B06FDE4273D6}" destId="{31D96EC0-C64D-4600-9616-5DB9A5334C3C}" srcOrd="3" destOrd="0" parTransId="{B134E9C2-91DD-433D-A468-300DE25B182C}" sibTransId="{034EBEEF-2565-4EE7-84EB-402D57751D33}"/>
    <dgm:cxn modelId="{FE901B81-A39F-4F41-82F6-2FAECDC7A93D}" type="presOf" srcId="{0E0021CE-99B1-447E-B5A1-81E659475C60}" destId="{AAFB9602-03BC-40CB-9036-67EED70D5C38}" srcOrd="0" destOrd="0" presId="urn:microsoft.com/office/officeart/2005/8/layout/radial1"/>
    <dgm:cxn modelId="{5FBFD3C6-973E-4658-BA06-BA22F0224C7F}" srcId="{0EE741B1-82D3-4F3F-ADC7-493DC8C749C1}" destId="{6F5EB60D-1A01-4BCF-9D26-B06FDE4273D6}" srcOrd="0" destOrd="0" parTransId="{06EC5505-1C9F-4EE2-BA62-2B7DA11DE190}" sibTransId="{FC6433E7-58D4-4A47-A96F-0B81F66287DD}"/>
    <dgm:cxn modelId="{39560E91-86E9-48C7-8303-C21305547621}" type="presParOf" srcId="{1EEAEE01-D0FC-4D36-84DE-62EF1113DC62}" destId="{D374BE40-D2CE-4602-9685-F6A0FEBD638B}" srcOrd="0" destOrd="0" presId="urn:microsoft.com/office/officeart/2005/8/layout/radial1"/>
    <dgm:cxn modelId="{0B4E16B1-7F72-4DDC-811F-3D8B6B595F19}" type="presParOf" srcId="{1EEAEE01-D0FC-4D36-84DE-62EF1113DC62}" destId="{DEE7504D-9AEF-4433-A339-437AAEDF2C9B}" srcOrd="1" destOrd="0" presId="urn:microsoft.com/office/officeart/2005/8/layout/radial1"/>
    <dgm:cxn modelId="{ED54013D-EA54-4E2F-BC09-466CD2BF5CB6}" type="presParOf" srcId="{DEE7504D-9AEF-4433-A339-437AAEDF2C9B}" destId="{BFB3B147-55BA-428E-BDA5-158B2F384934}" srcOrd="0" destOrd="0" presId="urn:microsoft.com/office/officeart/2005/8/layout/radial1"/>
    <dgm:cxn modelId="{FDC719BE-78D8-43A4-89DF-C7C37D4DFBDA}" type="presParOf" srcId="{1EEAEE01-D0FC-4D36-84DE-62EF1113DC62}" destId="{5FD93880-8858-494C-B05B-A29EDA54206C}" srcOrd="2" destOrd="0" presId="urn:microsoft.com/office/officeart/2005/8/layout/radial1"/>
    <dgm:cxn modelId="{56031AB0-F7C4-4ED7-ACD2-F4684E9B43BE}" type="presParOf" srcId="{1EEAEE01-D0FC-4D36-84DE-62EF1113DC62}" destId="{AAFB9602-03BC-40CB-9036-67EED70D5C38}" srcOrd="3" destOrd="0" presId="urn:microsoft.com/office/officeart/2005/8/layout/radial1"/>
    <dgm:cxn modelId="{50F47419-C3D9-43CA-B715-7AFDDEAE9E3E}" type="presParOf" srcId="{AAFB9602-03BC-40CB-9036-67EED70D5C38}" destId="{45C4BC45-119E-4492-A602-4CDF4B7A9A21}" srcOrd="0" destOrd="0" presId="urn:microsoft.com/office/officeart/2005/8/layout/radial1"/>
    <dgm:cxn modelId="{9658D6B8-7367-428C-86F0-3A4F30030A7A}" type="presParOf" srcId="{1EEAEE01-D0FC-4D36-84DE-62EF1113DC62}" destId="{8E5ADCF5-FE92-4605-BEE5-72E2695A9BB4}" srcOrd="4" destOrd="0" presId="urn:microsoft.com/office/officeart/2005/8/layout/radial1"/>
    <dgm:cxn modelId="{9744AC2F-BBA6-4EF8-B601-8B13766F8229}" type="presParOf" srcId="{1EEAEE01-D0FC-4D36-84DE-62EF1113DC62}" destId="{C91DFDD1-6825-457E-97C4-FC11637E4E6F}" srcOrd="5" destOrd="0" presId="urn:microsoft.com/office/officeart/2005/8/layout/radial1"/>
    <dgm:cxn modelId="{21DF025B-D445-420E-9ECC-D0CB0E4BB770}" type="presParOf" srcId="{C91DFDD1-6825-457E-97C4-FC11637E4E6F}" destId="{B1B98582-FF51-4DDD-BB1B-E886C09C9A35}" srcOrd="0" destOrd="0" presId="urn:microsoft.com/office/officeart/2005/8/layout/radial1"/>
    <dgm:cxn modelId="{BFF584E2-0E45-419C-AB2A-FD6E9BC575CA}" type="presParOf" srcId="{1EEAEE01-D0FC-4D36-84DE-62EF1113DC62}" destId="{B9C10697-1491-46D0-96F0-50647A773BBA}" srcOrd="6" destOrd="0" presId="urn:microsoft.com/office/officeart/2005/8/layout/radial1"/>
    <dgm:cxn modelId="{A34BE1B4-E50C-4380-BCF5-22A2CE988F6E}" type="presParOf" srcId="{1EEAEE01-D0FC-4D36-84DE-62EF1113DC62}" destId="{DD238A01-73FC-4976-AA09-65ABBDDD66A5}" srcOrd="7" destOrd="0" presId="urn:microsoft.com/office/officeart/2005/8/layout/radial1"/>
    <dgm:cxn modelId="{4A1409FE-960C-44F4-A1FA-D2C22D6AA992}" type="presParOf" srcId="{DD238A01-73FC-4976-AA09-65ABBDDD66A5}" destId="{F0E7DAC2-F461-4508-B859-2207B08361D3}" srcOrd="0" destOrd="0" presId="urn:microsoft.com/office/officeart/2005/8/layout/radial1"/>
    <dgm:cxn modelId="{06F9455A-7FAB-42C8-BB06-6420C415A0FD}" type="presParOf" srcId="{1EEAEE01-D0FC-4D36-84DE-62EF1113DC62}" destId="{88F99BEE-1F65-4DC6-952C-DED95764FFFE}" srcOrd="8" destOrd="0" presId="urn:microsoft.com/office/officeart/2005/8/layout/radial1"/>
    <dgm:cxn modelId="{9550AE85-72C2-4747-ACAF-74C13AE7E0DB}" type="presParOf" srcId="{1EEAEE01-D0FC-4D36-84DE-62EF1113DC62}" destId="{DDC0A93B-DD51-4ADC-834B-CD9FCBB8EE8E}" srcOrd="9" destOrd="0" presId="urn:microsoft.com/office/officeart/2005/8/layout/radial1"/>
    <dgm:cxn modelId="{31B69E83-3C3E-42EB-836E-320105E002A2}" type="presParOf" srcId="{DDC0A93B-DD51-4ADC-834B-CD9FCBB8EE8E}" destId="{D9C4A667-EFC7-4C87-9BBE-1EDB4628BAA0}" srcOrd="0" destOrd="0" presId="urn:microsoft.com/office/officeart/2005/8/layout/radial1"/>
    <dgm:cxn modelId="{315B9A0C-29DF-4944-8D1F-762371229C4C}" type="presParOf" srcId="{1EEAEE01-D0FC-4D36-84DE-62EF1113DC62}" destId="{D2777770-66A0-4644-973A-F6EE8BC5BEF4}" srcOrd="10" destOrd="0" presId="urn:microsoft.com/office/officeart/2005/8/layout/radial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374BE40-D2CE-4602-9685-F6A0FEBD638B}">
      <dsp:nvSpPr>
        <dsp:cNvPr id="0" name=""/>
        <dsp:cNvSpPr/>
      </dsp:nvSpPr>
      <dsp:spPr>
        <a:xfrm>
          <a:off x="3184449" y="1748512"/>
          <a:ext cx="1480360" cy="1329191"/>
        </a:xfrm>
        <a:prstGeom prst="ellipse">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1244600">
            <a:lnSpc>
              <a:spcPct val="90000"/>
            </a:lnSpc>
            <a:spcBef>
              <a:spcPct val="0"/>
            </a:spcBef>
            <a:spcAft>
              <a:spcPct val="35000"/>
            </a:spcAft>
          </a:pPr>
          <a:r>
            <a:rPr lang="en-US" sz="2800" kern="1200" dirty="0" smtClean="0">
              <a:solidFill>
                <a:schemeClr val="tx1"/>
              </a:solidFill>
              <a:latin typeface="CordiaUPC" pitchFamily="34" charset="-34"/>
              <a:cs typeface="CordiaUPC" pitchFamily="34" charset="-34"/>
            </a:rPr>
            <a:t>Business plan</a:t>
          </a:r>
          <a:endParaRPr lang="en-US" sz="2800" kern="1200" dirty="0">
            <a:solidFill>
              <a:schemeClr val="tx1"/>
            </a:solidFill>
            <a:latin typeface="CordiaUPC" pitchFamily="34" charset="-34"/>
            <a:cs typeface="CordiaUPC" pitchFamily="34" charset="-34"/>
          </a:endParaRPr>
        </a:p>
      </dsp:txBody>
      <dsp:txXfrm>
        <a:off x="3401243" y="1943168"/>
        <a:ext cx="1046772" cy="939879"/>
      </dsp:txXfrm>
    </dsp:sp>
    <dsp:sp modelId="{DEE7504D-9AEF-4433-A339-437AAEDF2C9B}">
      <dsp:nvSpPr>
        <dsp:cNvPr id="0" name=""/>
        <dsp:cNvSpPr/>
      </dsp:nvSpPr>
      <dsp:spPr>
        <a:xfrm rot="15878808">
          <a:off x="3640536" y="1533975"/>
          <a:ext cx="406180" cy="29344"/>
        </a:xfrm>
        <a:custGeom>
          <a:avLst/>
          <a:gdLst/>
          <a:ahLst/>
          <a:cxnLst/>
          <a:rect l="0" t="0" r="0" b="0"/>
          <a:pathLst>
            <a:path>
              <a:moveTo>
                <a:pt x="0" y="14672"/>
              </a:moveTo>
              <a:lnTo>
                <a:pt x="406180" y="14672"/>
              </a:lnTo>
            </a:path>
          </a:pathLst>
        </a:custGeom>
        <a:noFill/>
        <a:ln w="1905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rot="10800000">
        <a:off x="3833472" y="1538493"/>
        <a:ext cx="20309" cy="20309"/>
      </dsp:txXfrm>
    </dsp:sp>
    <dsp:sp modelId="{5FD93880-8858-494C-B05B-A29EDA54206C}">
      <dsp:nvSpPr>
        <dsp:cNvPr id="0" name=""/>
        <dsp:cNvSpPr/>
      </dsp:nvSpPr>
      <dsp:spPr>
        <a:xfrm>
          <a:off x="2560187" y="18141"/>
          <a:ext cx="2404600" cy="1329191"/>
        </a:xfrm>
        <a:prstGeom prst="ellipse">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en-US" sz="3200" kern="1200" dirty="0" smtClean="0">
              <a:solidFill>
                <a:schemeClr val="tx1"/>
              </a:solidFill>
              <a:latin typeface="CordiaUPC" pitchFamily="34" charset="-34"/>
              <a:cs typeface="CordiaUPC" pitchFamily="34" charset="-34"/>
            </a:rPr>
            <a:t>communicate</a:t>
          </a:r>
          <a:endParaRPr lang="en-US" sz="3200" kern="1200" dirty="0">
            <a:solidFill>
              <a:schemeClr val="tx1"/>
            </a:solidFill>
            <a:latin typeface="CordiaUPC" pitchFamily="34" charset="-34"/>
            <a:cs typeface="CordiaUPC" pitchFamily="34" charset="-34"/>
          </a:endParaRPr>
        </a:p>
      </dsp:txBody>
      <dsp:txXfrm>
        <a:off x="2912333" y="212797"/>
        <a:ext cx="1700308" cy="939879"/>
      </dsp:txXfrm>
    </dsp:sp>
    <dsp:sp modelId="{AAFB9602-03BC-40CB-9036-67EED70D5C38}">
      <dsp:nvSpPr>
        <dsp:cNvPr id="0" name=""/>
        <dsp:cNvSpPr/>
      </dsp:nvSpPr>
      <dsp:spPr>
        <a:xfrm rot="21063556">
          <a:off x="4650569" y="2243655"/>
          <a:ext cx="515774" cy="29344"/>
        </a:xfrm>
        <a:custGeom>
          <a:avLst/>
          <a:gdLst/>
          <a:ahLst/>
          <a:cxnLst/>
          <a:rect l="0" t="0" r="0" b="0"/>
          <a:pathLst>
            <a:path>
              <a:moveTo>
                <a:pt x="0" y="14672"/>
              </a:moveTo>
              <a:lnTo>
                <a:pt x="515774" y="14672"/>
              </a:lnTo>
            </a:path>
          </a:pathLst>
        </a:custGeom>
        <a:noFill/>
        <a:ln w="1905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4895562" y="2245433"/>
        <a:ext cx="25788" cy="25788"/>
      </dsp:txXfrm>
    </dsp:sp>
    <dsp:sp modelId="{8E5ADCF5-FE92-4605-BEE5-72E2695A9BB4}">
      <dsp:nvSpPr>
        <dsp:cNvPr id="0" name=""/>
        <dsp:cNvSpPr/>
      </dsp:nvSpPr>
      <dsp:spPr>
        <a:xfrm>
          <a:off x="5117192" y="1371606"/>
          <a:ext cx="2406328" cy="1329191"/>
        </a:xfrm>
        <a:prstGeom prst="ellipse">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en-US" sz="3200" kern="1200" dirty="0" smtClean="0">
              <a:solidFill>
                <a:schemeClr val="tx1"/>
              </a:solidFill>
              <a:latin typeface="CordiaUPC" pitchFamily="34" charset="-34"/>
              <a:cs typeface="CordiaUPC" pitchFamily="34" charset="-34"/>
            </a:rPr>
            <a:t>commercial</a:t>
          </a:r>
          <a:endParaRPr lang="en-US" sz="3200" kern="1200" dirty="0">
            <a:solidFill>
              <a:schemeClr val="tx1"/>
            </a:solidFill>
            <a:latin typeface="CordiaUPC" pitchFamily="34" charset="-34"/>
            <a:cs typeface="CordiaUPC" pitchFamily="34" charset="-34"/>
          </a:endParaRPr>
        </a:p>
      </dsp:txBody>
      <dsp:txXfrm>
        <a:off x="5469591" y="1566262"/>
        <a:ext cx="1701530" cy="939879"/>
      </dsp:txXfrm>
    </dsp:sp>
    <dsp:sp modelId="{C91DFDD1-6825-457E-97C4-FC11637E4E6F}">
      <dsp:nvSpPr>
        <dsp:cNvPr id="0" name=""/>
        <dsp:cNvSpPr/>
      </dsp:nvSpPr>
      <dsp:spPr>
        <a:xfrm rot="2987244">
          <a:off x="4313466" y="3054287"/>
          <a:ext cx="331296" cy="29344"/>
        </a:xfrm>
        <a:custGeom>
          <a:avLst/>
          <a:gdLst/>
          <a:ahLst/>
          <a:cxnLst/>
          <a:rect l="0" t="0" r="0" b="0"/>
          <a:pathLst>
            <a:path>
              <a:moveTo>
                <a:pt x="0" y="14672"/>
              </a:moveTo>
              <a:lnTo>
                <a:pt x="331296" y="14672"/>
              </a:lnTo>
            </a:path>
          </a:pathLst>
        </a:custGeom>
        <a:noFill/>
        <a:ln w="1905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4470832" y="3060676"/>
        <a:ext cx="16564" cy="16564"/>
      </dsp:txXfrm>
    </dsp:sp>
    <dsp:sp modelId="{B9C10697-1491-46D0-96F0-50647A773BBA}">
      <dsp:nvSpPr>
        <dsp:cNvPr id="0" name=""/>
        <dsp:cNvSpPr/>
      </dsp:nvSpPr>
      <dsp:spPr>
        <a:xfrm>
          <a:off x="3974183" y="3124198"/>
          <a:ext cx="2227020" cy="1329191"/>
        </a:xfrm>
        <a:prstGeom prst="ellipse">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en-US" sz="3200" kern="1200" dirty="0" smtClean="0">
              <a:solidFill>
                <a:schemeClr val="tx1"/>
              </a:solidFill>
              <a:latin typeface="CordiaUPC" pitchFamily="34" charset="-34"/>
              <a:cs typeface="CordiaUPC" pitchFamily="34" charset="-34"/>
            </a:rPr>
            <a:t>competitive</a:t>
          </a:r>
          <a:endParaRPr lang="en-US" sz="3200" kern="1200" dirty="0">
            <a:solidFill>
              <a:schemeClr val="tx1"/>
            </a:solidFill>
            <a:latin typeface="CordiaUPC" pitchFamily="34" charset="-34"/>
            <a:cs typeface="CordiaUPC" pitchFamily="34" charset="-34"/>
          </a:endParaRPr>
        </a:p>
      </dsp:txBody>
      <dsp:txXfrm>
        <a:off x="4300323" y="3318854"/>
        <a:ext cx="1574740" cy="939879"/>
      </dsp:txXfrm>
    </dsp:sp>
    <dsp:sp modelId="{DD238A01-73FC-4976-AA09-65ABBDDD66A5}">
      <dsp:nvSpPr>
        <dsp:cNvPr id="0" name=""/>
        <dsp:cNvSpPr/>
      </dsp:nvSpPr>
      <dsp:spPr>
        <a:xfrm rot="7738872">
          <a:off x="3173214" y="3087032"/>
          <a:ext cx="388350" cy="29344"/>
        </a:xfrm>
        <a:custGeom>
          <a:avLst/>
          <a:gdLst/>
          <a:ahLst/>
          <a:cxnLst/>
          <a:rect l="0" t="0" r="0" b="0"/>
          <a:pathLst>
            <a:path>
              <a:moveTo>
                <a:pt x="0" y="14672"/>
              </a:moveTo>
              <a:lnTo>
                <a:pt x="388350" y="14672"/>
              </a:lnTo>
            </a:path>
          </a:pathLst>
        </a:custGeom>
        <a:noFill/>
        <a:ln w="1905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rot="10800000">
        <a:off x="3357680" y="3091995"/>
        <a:ext cx="19417" cy="19417"/>
      </dsp:txXfrm>
    </dsp:sp>
    <dsp:sp modelId="{88F99BEE-1F65-4DC6-952C-DED95764FFFE}">
      <dsp:nvSpPr>
        <dsp:cNvPr id="0" name=""/>
        <dsp:cNvSpPr/>
      </dsp:nvSpPr>
      <dsp:spPr>
        <a:xfrm>
          <a:off x="1825626" y="3166608"/>
          <a:ext cx="1902844" cy="1329191"/>
        </a:xfrm>
        <a:prstGeom prst="ellipse">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en-US" sz="3200" kern="1200" dirty="0" smtClean="0">
              <a:solidFill>
                <a:schemeClr val="tx1"/>
              </a:solidFill>
              <a:latin typeface="CordiaUPC" pitchFamily="34" charset="-34"/>
              <a:cs typeface="CordiaUPC" pitchFamily="34" charset="-34"/>
            </a:rPr>
            <a:t>Correct</a:t>
          </a:r>
          <a:endParaRPr lang="en-US" sz="3200" kern="1200" dirty="0">
            <a:solidFill>
              <a:schemeClr val="tx1"/>
            </a:solidFill>
            <a:latin typeface="CordiaUPC" pitchFamily="34" charset="-34"/>
            <a:cs typeface="CordiaUPC" pitchFamily="34" charset="-34"/>
          </a:endParaRPr>
        </a:p>
      </dsp:txBody>
      <dsp:txXfrm>
        <a:off x="2104291" y="3361264"/>
        <a:ext cx="1345514" cy="939879"/>
      </dsp:txXfrm>
    </dsp:sp>
    <dsp:sp modelId="{DDC0A93B-DD51-4ADC-834B-CD9FCBB8EE8E}">
      <dsp:nvSpPr>
        <dsp:cNvPr id="0" name=""/>
        <dsp:cNvSpPr/>
      </dsp:nvSpPr>
      <dsp:spPr>
        <a:xfrm rot="11754795">
          <a:off x="2986054" y="2164720"/>
          <a:ext cx="237660" cy="29344"/>
        </a:xfrm>
        <a:custGeom>
          <a:avLst/>
          <a:gdLst/>
          <a:ahLst/>
          <a:cxnLst/>
          <a:rect l="0" t="0" r="0" b="0"/>
          <a:pathLst>
            <a:path>
              <a:moveTo>
                <a:pt x="0" y="14672"/>
              </a:moveTo>
              <a:lnTo>
                <a:pt x="237660" y="14672"/>
              </a:lnTo>
            </a:path>
          </a:pathLst>
        </a:custGeom>
        <a:noFill/>
        <a:ln w="1905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rot="10800000">
        <a:off x="3098942" y="2173450"/>
        <a:ext cx="11883" cy="11883"/>
      </dsp:txXfrm>
    </dsp:sp>
    <dsp:sp modelId="{D2777770-66A0-4644-973A-F6EE8BC5BEF4}">
      <dsp:nvSpPr>
        <dsp:cNvPr id="0" name=""/>
        <dsp:cNvSpPr/>
      </dsp:nvSpPr>
      <dsp:spPr>
        <a:xfrm>
          <a:off x="1063631" y="1219207"/>
          <a:ext cx="2008980" cy="1329191"/>
        </a:xfrm>
        <a:prstGeom prst="ellipse">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en-US" sz="3200" kern="1200" dirty="0" smtClean="0">
              <a:solidFill>
                <a:schemeClr val="tx1"/>
              </a:solidFill>
              <a:latin typeface="CordiaUPC" pitchFamily="34" charset="-34"/>
              <a:cs typeface="CordiaUPC" pitchFamily="34" charset="-34"/>
            </a:rPr>
            <a:t>clear</a:t>
          </a:r>
          <a:endParaRPr lang="en-US" sz="3200" kern="1200" dirty="0">
            <a:solidFill>
              <a:schemeClr val="tx1"/>
            </a:solidFill>
            <a:latin typeface="CordiaUPC" pitchFamily="34" charset="-34"/>
            <a:cs typeface="CordiaUPC" pitchFamily="34" charset="-34"/>
          </a:endParaRPr>
        </a:p>
      </dsp:txBody>
      <dsp:txXfrm>
        <a:off x="1357839" y="1413863"/>
        <a:ext cx="1420564" cy="939879"/>
      </dsp:txXfrm>
    </dsp:sp>
  </dsp:spTree>
</dsp:drawing>
</file>

<file path=ppt/diagrams/layout1.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umsplatzhalt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A4DEBCC-C239-48BD-ABF6-11316355CCAA}" type="datetimeFigureOut">
              <a:rPr lang="en-US" smtClean="0"/>
              <a:t>1/11/2012</a:t>
            </a:fld>
            <a:endParaRPr lang="en-US"/>
          </a:p>
        </p:txBody>
      </p:sp>
      <p:sp>
        <p:nvSpPr>
          <p:cNvPr id="4" name="Folienbildplatzhalt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izenplatzhalt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6" name="Fußzeilenplatzhalt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Foliennummernplatzhalt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EA29EEE-A5F8-444A-A84D-2D36C7D9E03E}" type="slidenum">
              <a:rPr lang="en-US" smtClean="0"/>
              <a:t>‹#›</a:t>
            </a:fld>
            <a:endParaRPr lang="en-US"/>
          </a:p>
        </p:txBody>
      </p:sp>
    </p:spTree>
    <p:extLst>
      <p:ext uri="{BB962C8B-B14F-4D97-AF65-F5344CB8AC3E}">
        <p14:creationId xmlns:p14="http://schemas.microsoft.com/office/powerpoint/2010/main" val="25535761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en-US" dirty="0" smtClean="0"/>
              <a:t>Emphasize</a:t>
            </a:r>
            <a:r>
              <a:rPr lang="en-US" baseline="0" dirty="0" smtClean="0"/>
              <a:t> the need of market research</a:t>
            </a:r>
            <a:endParaRPr lang="en-US" dirty="0"/>
          </a:p>
        </p:txBody>
      </p:sp>
      <p:sp>
        <p:nvSpPr>
          <p:cNvPr id="4" name="Foliennummernplatzhalter 3"/>
          <p:cNvSpPr>
            <a:spLocks noGrp="1"/>
          </p:cNvSpPr>
          <p:nvPr>
            <p:ph type="sldNum" sz="quarter" idx="10"/>
          </p:nvPr>
        </p:nvSpPr>
        <p:spPr/>
        <p:txBody>
          <a:bodyPr/>
          <a:lstStyle/>
          <a:p>
            <a:fld id="{4EA29EEE-A5F8-444A-A84D-2D36C7D9E03E}" type="slidenum">
              <a:rPr lang="en-US" smtClean="0"/>
              <a:t>18</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folie">
    <p:bg>
      <p:bgRef idx="1001">
        <a:schemeClr val="bg2"/>
      </p:bgRef>
    </p:bg>
    <p:spTree>
      <p:nvGrpSpPr>
        <p:cNvPr id="1" name=""/>
        <p:cNvGrpSpPr/>
        <p:nvPr/>
      </p:nvGrpSpPr>
      <p:grpSpPr>
        <a:xfrm>
          <a:off x="0" y="0"/>
          <a:ext cx="0" cy="0"/>
          <a:chOff x="0" y="0"/>
          <a:chExt cx="0" cy="0"/>
        </a:xfrm>
      </p:grpSpPr>
      <p:sp>
        <p:nvSpPr>
          <p:cNvPr id="7" name="Rechteck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hteck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hteck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el 7"/>
          <p:cNvSpPr>
            <a:spLocks noGrp="1"/>
          </p:cNvSpPr>
          <p:nvPr>
            <p:ph type="ctrTitle"/>
          </p:nvPr>
        </p:nvSpPr>
        <p:spPr>
          <a:xfrm>
            <a:off x="2362200" y="4038600"/>
            <a:ext cx="6477000" cy="1828800"/>
          </a:xfrm>
        </p:spPr>
        <p:txBody>
          <a:bodyPr anchor="b"/>
          <a:lstStyle>
            <a:lvl1pPr>
              <a:defRPr cap="all" baseline="0"/>
            </a:lvl1pPr>
          </a:lstStyle>
          <a:p>
            <a:r>
              <a:rPr kumimoji="0" lang="de-DE" smtClean="0"/>
              <a:t>Titelmasterformat durch Klicken bearbeiten</a:t>
            </a:r>
            <a:endParaRPr kumimoji="0" lang="en-US"/>
          </a:p>
        </p:txBody>
      </p:sp>
      <p:sp>
        <p:nvSpPr>
          <p:cNvPr id="9" name="Untertitel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de-DE" smtClean="0"/>
              <a:t>Formatvorlage des Untertitelmasters durch Klicken bearbeiten</a:t>
            </a:r>
            <a:endParaRPr kumimoji="0" lang="en-US"/>
          </a:p>
        </p:txBody>
      </p:sp>
      <p:sp>
        <p:nvSpPr>
          <p:cNvPr id="28" name="Datumsplatzhalter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AB4C4C41-19A3-46CB-9A00-539087127590}" type="datetime1">
              <a:rPr lang="en-US" smtClean="0"/>
              <a:t>1/11/2012</a:t>
            </a:fld>
            <a:endParaRPr lang="en-US"/>
          </a:p>
        </p:txBody>
      </p:sp>
      <p:sp>
        <p:nvSpPr>
          <p:cNvPr id="17" name="Fußzeilenplatzhalter 16"/>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en-US"/>
          </a:p>
        </p:txBody>
      </p:sp>
      <p:sp>
        <p:nvSpPr>
          <p:cNvPr id="29" name="Foliennummernplatzhalter 28"/>
          <p:cNvSpPr>
            <a:spLocks noGrp="1"/>
          </p:cNvSpPr>
          <p:nvPr>
            <p:ph type="sldNum" sz="quarter" idx="12"/>
          </p:nvPr>
        </p:nvSpPr>
        <p:spPr>
          <a:xfrm>
            <a:off x="8001000" y="228600"/>
            <a:ext cx="838200" cy="381000"/>
          </a:xfrm>
        </p:spPr>
        <p:txBody>
          <a:bodyPr/>
          <a:lstStyle>
            <a:lvl1pPr>
              <a:defRPr>
                <a:solidFill>
                  <a:schemeClr val="tx2"/>
                </a:solidFill>
              </a:defRPr>
            </a:lvl1pPr>
          </a:lstStyle>
          <a:p>
            <a:fld id="{20D98189-6F2D-40B6-AD96-EC92D0A170CD}"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a:xfrm>
            <a:off x="612648" y="228600"/>
            <a:ext cx="8153400" cy="990600"/>
          </a:xfrm>
        </p:spPr>
        <p:txBody>
          <a:bodyPr/>
          <a:lstStyle/>
          <a:p>
            <a:r>
              <a:rPr kumimoji="0" lang="de-DE" smtClean="0"/>
              <a:t>Titelmasterformat durch Klicken bearbeiten</a:t>
            </a:r>
            <a:endParaRPr kumimoji="0" lang="en-US"/>
          </a:p>
        </p:txBody>
      </p:sp>
      <p:sp>
        <p:nvSpPr>
          <p:cNvPr id="4" name="Datumsplatzhalter 3"/>
          <p:cNvSpPr>
            <a:spLocks noGrp="1"/>
          </p:cNvSpPr>
          <p:nvPr>
            <p:ph type="dt" sz="half" idx="10"/>
          </p:nvPr>
        </p:nvSpPr>
        <p:spPr/>
        <p:txBody>
          <a:bodyPr/>
          <a:lstStyle/>
          <a:p>
            <a:fld id="{A5A27463-FF6C-4863-A67E-39900212CB2F}" type="datetime1">
              <a:rPr lang="en-US" smtClean="0"/>
              <a:t>1/11/2012</a:t>
            </a:fld>
            <a:endParaRPr lang="en-US"/>
          </a:p>
        </p:txBody>
      </p:sp>
      <p:sp>
        <p:nvSpPr>
          <p:cNvPr id="5" name="Fußzeilenplatzhalter 4"/>
          <p:cNvSpPr>
            <a:spLocks noGrp="1"/>
          </p:cNvSpPr>
          <p:nvPr>
            <p:ph type="ftr" sz="quarter" idx="11"/>
          </p:nvPr>
        </p:nvSpPr>
        <p:spPr/>
        <p:txBody>
          <a:bodyPr/>
          <a:lstStyle/>
          <a:p>
            <a:endParaRPr lang="en-US"/>
          </a:p>
        </p:txBody>
      </p:sp>
      <p:sp>
        <p:nvSpPr>
          <p:cNvPr id="6" name="Foliennummernplatzhalter 5"/>
          <p:cNvSpPr>
            <a:spLocks noGrp="1"/>
          </p:cNvSpPr>
          <p:nvPr>
            <p:ph type="sldNum" sz="quarter" idx="12"/>
          </p:nvPr>
        </p:nvSpPr>
        <p:spPr/>
        <p:txBody>
          <a:bodyPr/>
          <a:lstStyle>
            <a:lvl1pPr>
              <a:defRPr>
                <a:solidFill>
                  <a:srgbClr val="FFFFFF"/>
                </a:solidFill>
              </a:defRPr>
            </a:lvl1pPr>
          </a:lstStyle>
          <a:p>
            <a:fld id="{20D98189-6F2D-40B6-AD96-EC92D0A170CD}" type="slidenum">
              <a:rPr lang="en-US" smtClean="0"/>
              <a:t>‹#›</a:t>
            </a:fld>
            <a:endParaRPr lang="en-US"/>
          </a:p>
        </p:txBody>
      </p:sp>
      <p:sp>
        <p:nvSpPr>
          <p:cNvPr id="8" name="Inhaltsplatzhalter 7"/>
          <p:cNvSpPr>
            <a:spLocks noGrp="1"/>
          </p:cNvSpPr>
          <p:nvPr>
            <p:ph sz="quarter" idx="1"/>
          </p:nvPr>
        </p:nvSpPr>
        <p:spPr>
          <a:xfrm>
            <a:off x="612648" y="1600200"/>
            <a:ext cx="8153400" cy="44958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Abschnittsüberschrift">
    <p:bg>
      <p:bgRef idx="1003">
        <a:schemeClr val="bg1"/>
      </p:bgRef>
    </p:bg>
    <p:spTree>
      <p:nvGrpSpPr>
        <p:cNvPr id="1" name=""/>
        <p:cNvGrpSpPr/>
        <p:nvPr/>
      </p:nvGrpSpPr>
      <p:grpSpPr>
        <a:xfrm>
          <a:off x="0" y="0"/>
          <a:ext cx="0" cy="0"/>
          <a:chOff x="0" y="0"/>
          <a:chExt cx="0" cy="0"/>
        </a:xfrm>
      </p:grpSpPr>
      <p:sp>
        <p:nvSpPr>
          <p:cNvPr id="3" name="Textplatzhalter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de-DE" smtClean="0"/>
              <a:t>Textmasterformate durch Klicken bearbeiten</a:t>
            </a:r>
          </a:p>
        </p:txBody>
      </p:sp>
      <p:sp>
        <p:nvSpPr>
          <p:cNvPr id="7" name="Rechteck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hteck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hteck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el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de-DE" smtClean="0"/>
              <a:t>Titelmasterformat durch Klicken bearbeiten</a:t>
            </a:r>
            <a:endParaRPr kumimoji="0" lang="en-US"/>
          </a:p>
        </p:txBody>
      </p:sp>
      <p:sp>
        <p:nvSpPr>
          <p:cNvPr id="12" name="Datumsplatzhalter 11"/>
          <p:cNvSpPr>
            <a:spLocks noGrp="1"/>
          </p:cNvSpPr>
          <p:nvPr>
            <p:ph type="dt" sz="half" idx="10"/>
          </p:nvPr>
        </p:nvSpPr>
        <p:spPr/>
        <p:txBody>
          <a:bodyPr/>
          <a:lstStyle/>
          <a:p>
            <a:fld id="{D896A2D2-A204-42E5-80F3-28BE6334C3BE}" type="datetime1">
              <a:rPr lang="en-US" smtClean="0"/>
              <a:t>1/11/2012</a:t>
            </a:fld>
            <a:endParaRPr lang="en-US"/>
          </a:p>
        </p:txBody>
      </p:sp>
      <p:sp>
        <p:nvSpPr>
          <p:cNvPr id="13" name="Foliennummernplatzhalter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20D98189-6F2D-40B6-AD96-EC92D0A170CD}" type="slidenum">
              <a:rPr lang="en-US" smtClean="0"/>
              <a:t>‹#›</a:t>
            </a:fld>
            <a:endParaRPr lang="en-US"/>
          </a:p>
        </p:txBody>
      </p:sp>
      <p:sp>
        <p:nvSpPr>
          <p:cNvPr id="14" name="Fußzeilenplatzhalter 13"/>
          <p:cNvSpPr>
            <a:spLocks noGrp="1"/>
          </p:cNvSpPr>
          <p:nvPr>
            <p:ph type="ftr" sz="quarter" idx="12"/>
          </p:nvPr>
        </p:nvSpPr>
        <p:spPr/>
        <p:txBody>
          <a:bodyPr/>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smtClean="0"/>
              <a:t>Titelmasterformat durch Klicken bearbeiten</a:t>
            </a:r>
            <a:endParaRPr kumimoji="0" lang="en-US"/>
          </a:p>
        </p:txBody>
      </p:sp>
      <p:sp>
        <p:nvSpPr>
          <p:cNvPr id="9" name="Inhaltsplatzhalter 8"/>
          <p:cNvSpPr>
            <a:spLocks noGrp="1"/>
          </p:cNvSpPr>
          <p:nvPr>
            <p:ph sz="quarter" idx="1"/>
          </p:nvPr>
        </p:nvSpPr>
        <p:spPr>
          <a:xfrm>
            <a:off x="609600" y="1589567"/>
            <a:ext cx="3886200" cy="45720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11" name="Inhaltsplatzhalter 10"/>
          <p:cNvSpPr>
            <a:spLocks noGrp="1"/>
          </p:cNvSpPr>
          <p:nvPr>
            <p:ph sz="quarter" idx="2"/>
          </p:nvPr>
        </p:nvSpPr>
        <p:spPr>
          <a:xfrm>
            <a:off x="4844901" y="1589567"/>
            <a:ext cx="3886200" cy="45720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8" name="Datumsplatzhalter 7"/>
          <p:cNvSpPr>
            <a:spLocks noGrp="1"/>
          </p:cNvSpPr>
          <p:nvPr>
            <p:ph type="dt" sz="half" idx="15"/>
          </p:nvPr>
        </p:nvSpPr>
        <p:spPr/>
        <p:txBody>
          <a:bodyPr rtlCol="0"/>
          <a:lstStyle/>
          <a:p>
            <a:fld id="{FD70C28B-9C08-462C-807F-80DF8D90F709}" type="datetime1">
              <a:rPr lang="en-US" smtClean="0"/>
              <a:t>1/11/2012</a:t>
            </a:fld>
            <a:endParaRPr lang="en-US"/>
          </a:p>
        </p:txBody>
      </p:sp>
      <p:sp>
        <p:nvSpPr>
          <p:cNvPr id="10" name="Foliennummernplatzhalter 9"/>
          <p:cNvSpPr>
            <a:spLocks noGrp="1"/>
          </p:cNvSpPr>
          <p:nvPr>
            <p:ph type="sldNum" sz="quarter" idx="16"/>
          </p:nvPr>
        </p:nvSpPr>
        <p:spPr/>
        <p:txBody>
          <a:bodyPr rtlCol="0"/>
          <a:lstStyle/>
          <a:p>
            <a:fld id="{20D98189-6F2D-40B6-AD96-EC92D0A170CD}" type="slidenum">
              <a:rPr lang="en-US" smtClean="0"/>
              <a:t>‹#›</a:t>
            </a:fld>
            <a:endParaRPr lang="en-US"/>
          </a:p>
        </p:txBody>
      </p:sp>
      <p:sp>
        <p:nvSpPr>
          <p:cNvPr id="12" name="Fußzeilenplatzhalter 11"/>
          <p:cNvSpPr>
            <a:spLocks noGrp="1"/>
          </p:cNvSpPr>
          <p:nvPr>
            <p:ph type="ftr" sz="quarter" idx="17"/>
          </p:nvPr>
        </p:nvSpPr>
        <p:spPr/>
        <p:txBody>
          <a:bodyPr rtlCol="0"/>
          <a:lstStyle/>
          <a:p>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533400" y="273050"/>
            <a:ext cx="8153400" cy="869950"/>
          </a:xfrm>
        </p:spPr>
        <p:txBody>
          <a:bodyPr anchor="ctr"/>
          <a:lstStyle>
            <a:lvl1pPr>
              <a:defRPr/>
            </a:lvl1pPr>
          </a:lstStyle>
          <a:p>
            <a:r>
              <a:rPr kumimoji="0" lang="de-DE" smtClean="0"/>
              <a:t>Titelmasterformat durch Klicken bearbeiten</a:t>
            </a:r>
            <a:endParaRPr kumimoji="0" lang="en-US"/>
          </a:p>
        </p:txBody>
      </p:sp>
      <p:sp>
        <p:nvSpPr>
          <p:cNvPr id="11" name="Inhaltsplatzhalter 10"/>
          <p:cNvSpPr>
            <a:spLocks noGrp="1"/>
          </p:cNvSpPr>
          <p:nvPr>
            <p:ph sz="quarter" idx="2"/>
          </p:nvPr>
        </p:nvSpPr>
        <p:spPr>
          <a:xfrm>
            <a:off x="609600" y="2438400"/>
            <a:ext cx="3886200" cy="35814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13" name="Inhaltsplatzhalter 12"/>
          <p:cNvSpPr>
            <a:spLocks noGrp="1"/>
          </p:cNvSpPr>
          <p:nvPr>
            <p:ph sz="quarter" idx="4"/>
          </p:nvPr>
        </p:nvSpPr>
        <p:spPr>
          <a:xfrm>
            <a:off x="4800600" y="2438400"/>
            <a:ext cx="3886200" cy="35814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10" name="Datumsplatzhalter 9"/>
          <p:cNvSpPr>
            <a:spLocks noGrp="1"/>
          </p:cNvSpPr>
          <p:nvPr>
            <p:ph type="dt" sz="half" idx="15"/>
          </p:nvPr>
        </p:nvSpPr>
        <p:spPr/>
        <p:txBody>
          <a:bodyPr rtlCol="0"/>
          <a:lstStyle/>
          <a:p>
            <a:fld id="{A73BBCEA-20C2-447F-9806-0F34DBE0B193}" type="datetime1">
              <a:rPr lang="en-US" smtClean="0"/>
              <a:t>1/11/2012</a:t>
            </a:fld>
            <a:endParaRPr lang="en-US"/>
          </a:p>
        </p:txBody>
      </p:sp>
      <p:sp>
        <p:nvSpPr>
          <p:cNvPr id="12" name="Foliennummernplatzhalter 11"/>
          <p:cNvSpPr>
            <a:spLocks noGrp="1"/>
          </p:cNvSpPr>
          <p:nvPr>
            <p:ph type="sldNum" sz="quarter" idx="16"/>
          </p:nvPr>
        </p:nvSpPr>
        <p:spPr/>
        <p:txBody>
          <a:bodyPr rtlCol="0"/>
          <a:lstStyle/>
          <a:p>
            <a:fld id="{20D98189-6F2D-40B6-AD96-EC92D0A170CD}" type="slidenum">
              <a:rPr lang="en-US" smtClean="0"/>
              <a:t>‹#›</a:t>
            </a:fld>
            <a:endParaRPr lang="en-US"/>
          </a:p>
        </p:txBody>
      </p:sp>
      <p:sp>
        <p:nvSpPr>
          <p:cNvPr id="14" name="Fußzeilenplatzhalter 13"/>
          <p:cNvSpPr>
            <a:spLocks noGrp="1"/>
          </p:cNvSpPr>
          <p:nvPr>
            <p:ph type="ftr" sz="quarter" idx="17"/>
          </p:nvPr>
        </p:nvSpPr>
        <p:spPr/>
        <p:txBody>
          <a:bodyPr rtlCol="0"/>
          <a:lstStyle/>
          <a:p>
            <a:endParaRPr lang="en-US"/>
          </a:p>
        </p:txBody>
      </p:sp>
      <p:sp>
        <p:nvSpPr>
          <p:cNvPr id="16" name="Textplatzhalt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de-DE" smtClean="0"/>
              <a:t>Textmasterformate durch Klicken bearbeiten</a:t>
            </a:r>
          </a:p>
        </p:txBody>
      </p:sp>
      <p:sp>
        <p:nvSpPr>
          <p:cNvPr id="15" name="Textplatzhalt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de-DE" smtClean="0"/>
              <a:t>Textmasterformate durch Klicken bearbeiten</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smtClean="0"/>
              <a:t>Titelmasterformat durch Klicken bearbeiten</a:t>
            </a:r>
            <a:endParaRPr kumimoji="0" lang="en-US"/>
          </a:p>
        </p:txBody>
      </p:sp>
      <p:sp>
        <p:nvSpPr>
          <p:cNvPr id="3" name="Datumsplatzhalter 2"/>
          <p:cNvSpPr>
            <a:spLocks noGrp="1"/>
          </p:cNvSpPr>
          <p:nvPr>
            <p:ph type="dt" sz="half" idx="10"/>
          </p:nvPr>
        </p:nvSpPr>
        <p:spPr/>
        <p:txBody>
          <a:bodyPr/>
          <a:lstStyle/>
          <a:p>
            <a:fld id="{38A85527-DB96-4C27-97D5-D3F4006D6EDE}" type="datetime1">
              <a:rPr lang="en-US" smtClean="0"/>
              <a:t>1/11/2012</a:t>
            </a:fld>
            <a:endParaRPr lang="en-US"/>
          </a:p>
        </p:txBody>
      </p:sp>
      <p:sp>
        <p:nvSpPr>
          <p:cNvPr id="4" name="Fußzeilenplatzhalter 3"/>
          <p:cNvSpPr>
            <a:spLocks noGrp="1"/>
          </p:cNvSpPr>
          <p:nvPr>
            <p:ph type="ftr" sz="quarter" idx="11"/>
          </p:nvPr>
        </p:nvSpPr>
        <p:spPr/>
        <p:txBody>
          <a:bodyPr/>
          <a:lstStyle/>
          <a:p>
            <a:endParaRPr lang="en-US"/>
          </a:p>
        </p:txBody>
      </p:sp>
      <p:sp>
        <p:nvSpPr>
          <p:cNvPr id="5" name="Foliennummernplatzhalter 4"/>
          <p:cNvSpPr>
            <a:spLocks noGrp="1"/>
          </p:cNvSpPr>
          <p:nvPr>
            <p:ph type="sldNum" sz="quarter" idx="12"/>
          </p:nvPr>
        </p:nvSpPr>
        <p:spPr/>
        <p:txBody>
          <a:bodyPr/>
          <a:lstStyle>
            <a:lvl1pPr>
              <a:defRPr>
                <a:solidFill>
                  <a:srgbClr val="FFFFFF"/>
                </a:solidFill>
              </a:defRPr>
            </a:lvl1pPr>
          </a:lstStyle>
          <a:p>
            <a:fld id="{20D98189-6F2D-40B6-AD96-EC92D0A170CD}"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Leer">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fld id="{B5FD3851-FA2A-4195-930C-649A370D1A1F}" type="datetime1">
              <a:rPr lang="en-US" smtClean="0"/>
              <a:t>1/11/2012</a:t>
            </a:fld>
            <a:endParaRPr lang="en-US"/>
          </a:p>
        </p:txBody>
      </p:sp>
      <p:sp>
        <p:nvSpPr>
          <p:cNvPr id="3" name="Fußzeilenplatzhalter 2"/>
          <p:cNvSpPr>
            <a:spLocks noGrp="1"/>
          </p:cNvSpPr>
          <p:nvPr>
            <p:ph type="ftr" sz="quarter" idx="11"/>
          </p:nvPr>
        </p:nvSpPr>
        <p:spPr/>
        <p:txBody>
          <a:bodyPr/>
          <a:lstStyle/>
          <a:p>
            <a:endParaRPr lang="en-US"/>
          </a:p>
        </p:txBody>
      </p:sp>
      <p:sp>
        <p:nvSpPr>
          <p:cNvPr id="4" name="Foliennummernplatzhalter 3"/>
          <p:cNvSpPr>
            <a:spLocks noGrp="1"/>
          </p:cNvSpPr>
          <p:nvPr>
            <p:ph type="sldNum" sz="quarter" idx="12"/>
          </p:nvPr>
        </p:nvSpPr>
        <p:spPr>
          <a:xfrm>
            <a:off x="0" y="6248400"/>
            <a:ext cx="533400" cy="381000"/>
          </a:xfrm>
        </p:spPr>
        <p:txBody>
          <a:bodyPr/>
          <a:lstStyle>
            <a:lvl1pPr>
              <a:defRPr>
                <a:solidFill>
                  <a:schemeClr val="tx2"/>
                </a:solidFill>
              </a:defRPr>
            </a:lvl1pPr>
          </a:lstStyle>
          <a:p>
            <a:fld id="{20D98189-6F2D-40B6-AD96-EC92D0A170CD}"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609600" y="273050"/>
            <a:ext cx="8077200" cy="869950"/>
          </a:xfrm>
        </p:spPr>
        <p:txBody>
          <a:bodyPr anchor="ctr"/>
          <a:lstStyle>
            <a:lvl1pPr algn="l">
              <a:buNone/>
              <a:defRPr sz="4400" b="0"/>
            </a:lvl1pPr>
          </a:lstStyle>
          <a:p>
            <a:r>
              <a:rPr kumimoji="0" lang="de-DE" smtClean="0"/>
              <a:t>Titelmasterformat durch Klicken bearbeiten</a:t>
            </a:r>
            <a:endParaRPr kumimoji="0" lang="en-US"/>
          </a:p>
        </p:txBody>
      </p:sp>
      <p:sp>
        <p:nvSpPr>
          <p:cNvPr id="5" name="Datumsplatzhalter 4"/>
          <p:cNvSpPr>
            <a:spLocks noGrp="1"/>
          </p:cNvSpPr>
          <p:nvPr>
            <p:ph type="dt" sz="half" idx="10"/>
          </p:nvPr>
        </p:nvSpPr>
        <p:spPr/>
        <p:txBody>
          <a:bodyPr/>
          <a:lstStyle/>
          <a:p>
            <a:fld id="{5DFAA700-44D2-4288-8DDF-61362AC99274}" type="datetime1">
              <a:rPr lang="en-US" smtClean="0"/>
              <a:t>1/11/2012</a:t>
            </a:fld>
            <a:endParaRPr lang="en-US"/>
          </a:p>
        </p:txBody>
      </p:sp>
      <p:sp>
        <p:nvSpPr>
          <p:cNvPr id="6" name="Fußzeilenplatzhalter 5"/>
          <p:cNvSpPr>
            <a:spLocks noGrp="1"/>
          </p:cNvSpPr>
          <p:nvPr>
            <p:ph type="ftr" sz="quarter" idx="11"/>
          </p:nvPr>
        </p:nvSpPr>
        <p:spPr/>
        <p:txBody>
          <a:bodyPr/>
          <a:lstStyle/>
          <a:p>
            <a:endParaRPr lang="en-US"/>
          </a:p>
        </p:txBody>
      </p:sp>
      <p:sp>
        <p:nvSpPr>
          <p:cNvPr id="7" name="Foliennummernplatzhalter 6"/>
          <p:cNvSpPr>
            <a:spLocks noGrp="1"/>
          </p:cNvSpPr>
          <p:nvPr>
            <p:ph type="sldNum" sz="quarter" idx="12"/>
          </p:nvPr>
        </p:nvSpPr>
        <p:spPr/>
        <p:txBody>
          <a:bodyPr/>
          <a:lstStyle>
            <a:lvl1pPr>
              <a:defRPr>
                <a:solidFill>
                  <a:srgbClr val="FFFFFF"/>
                </a:solidFill>
              </a:defRPr>
            </a:lvl1pPr>
          </a:lstStyle>
          <a:p>
            <a:fld id="{20D98189-6F2D-40B6-AD96-EC92D0A170CD}" type="slidenum">
              <a:rPr lang="en-US" smtClean="0"/>
              <a:t>‹#›</a:t>
            </a:fld>
            <a:endParaRPr lang="en-US"/>
          </a:p>
        </p:txBody>
      </p:sp>
      <p:sp>
        <p:nvSpPr>
          <p:cNvPr id="3" name="Textplatzhalter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de-DE" smtClean="0"/>
              <a:t>Textmasterformate durch Klicken bearbeiten</a:t>
            </a:r>
          </a:p>
        </p:txBody>
      </p:sp>
      <p:sp>
        <p:nvSpPr>
          <p:cNvPr id="9" name="Inhaltsplatzhalter 8"/>
          <p:cNvSpPr>
            <a:spLocks noGrp="1"/>
          </p:cNvSpPr>
          <p:nvPr>
            <p:ph sz="quarter" idx="1"/>
          </p:nvPr>
        </p:nvSpPr>
        <p:spPr>
          <a:xfrm>
            <a:off x="2362200" y="1752600"/>
            <a:ext cx="6400800" cy="44196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Bild mit Überschrift">
    <p:bg>
      <p:bgRef idx="1003">
        <a:schemeClr val="bg2"/>
      </p:bgRef>
    </p:bg>
    <p:spTree>
      <p:nvGrpSpPr>
        <p:cNvPr id="1" name=""/>
        <p:cNvGrpSpPr/>
        <p:nvPr/>
      </p:nvGrpSpPr>
      <p:grpSpPr>
        <a:xfrm>
          <a:off x="0" y="0"/>
          <a:ext cx="0" cy="0"/>
          <a:chOff x="0" y="0"/>
          <a:chExt cx="0" cy="0"/>
        </a:xfrm>
      </p:grpSpPr>
      <p:sp>
        <p:nvSpPr>
          <p:cNvPr id="4" name="Textplatzhalt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de-DE" smtClean="0"/>
              <a:t>Textmasterformate durch Klicken bearbeiten</a:t>
            </a:r>
          </a:p>
        </p:txBody>
      </p:sp>
      <p:sp>
        <p:nvSpPr>
          <p:cNvPr id="8" name="Rechteck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hteck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hteck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el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de-DE" smtClean="0"/>
              <a:t>Titelmasterformat durch Klicken bearbeiten</a:t>
            </a:r>
            <a:endParaRPr kumimoji="0" lang="en-US"/>
          </a:p>
        </p:txBody>
      </p:sp>
      <p:sp>
        <p:nvSpPr>
          <p:cNvPr id="11" name="Rechteck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Datumsplatzhalter 11"/>
          <p:cNvSpPr>
            <a:spLocks noGrp="1"/>
          </p:cNvSpPr>
          <p:nvPr>
            <p:ph type="dt" sz="half" idx="10"/>
          </p:nvPr>
        </p:nvSpPr>
        <p:spPr>
          <a:xfrm>
            <a:off x="6248400" y="6248400"/>
            <a:ext cx="2667000" cy="365125"/>
          </a:xfrm>
        </p:spPr>
        <p:txBody>
          <a:bodyPr rtlCol="0"/>
          <a:lstStyle/>
          <a:p>
            <a:fld id="{DED48819-F2E8-4898-B7CF-C430DC799EA4}" type="datetime1">
              <a:rPr lang="en-US" smtClean="0"/>
              <a:t>1/11/2012</a:t>
            </a:fld>
            <a:endParaRPr lang="en-US"/>
          </a:p>
        </p:txBody>
      </p:sp>
      <p:sp>
        <p:nvSpPr>
          <p:cNvPr id="13" name="Foliennummernplatzhalter 12"/>
          <p:cNvSpPr>
            <a:spLocks noGrp="1"/>
          </p:cNvSpPr>
          <p:nvPr>
            <p:ph type="sldNum" sz="quarter" idx="11"/>
          </p:nvPr>
        </p:nvSpPr>
        <p:spPr>
          <a:xfrm>
            <a:off x="0" y="4667249"/>
            <a:ext cx="1447800" cy="663578"/>
          </a:xfrm>
        </p:spPr>
        <p:txBody>
          <a:bodyPr rtlCol="0"/>
          <a:lstStyle>
            <a:lvl1pPr>
              <a:defRPr sz="2800"/>
            </a:lvl1pPr>
          </a:lstStyle>
          <a:p>
            <a:fld id="{20D98189-6F2D-40B6-AD96-EC92D0A170CD}" type="slidenum">
              <a:rPr lang="en-US" smtClean="0"/>
              <a:t>‹#›</a:t>
            </a:fld>
            <a:endParaRPr lang="en-US"/>
          </a:p>
        </p:txBody>
      </p:sp>
      <p:sp>
        <p:nvSpPr>
          <p:cNvPr id="14" name="Fußzeilenplatzhalter 13"/>
          <p:cNvSpPr>
            <a:spLocks noGrp="1"/>
          </p:cNvSpPr>
          <p:nvPr>
            <p:ph type="ftr" sz="quarter" idx="12"/>
          </p:nvPr>
        </p:nvSpPr>
        <p:spPr>
          <a:xfrm>
            <a:off x="1600200" y="6248206"/>
            <a:ext cx="4572000" cy="365125"/>
          </a:xfrm>
        </p:spPr>
        <p:txBody>
          <a:bodyPr rtlCol="0"/>
          <a:lstStyle/>
          <a:p>
            <a:endParaRPr lang="en-US"/>
          </a:p>
        </p:txBody>
      </p:sp>
      <p:sp>
        <p:nvSpPr>
          <p:cNvPr id="3" name="Bildplatzhalter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de-DE" smtClean="0"/>
              <a:t>Bild durch Klicken auf Symbol hinzufügen</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smtClean="0"/>
              <a:t>Titelmasterformat durch Klicken bearbeiten</a:t>
            </a:r>
            <a:endParaRPr kumimoji="0" lang="en-US"/>
          </a:p>
        </p:txBody>
      </p:sp>
      <p:sp>
        <p:nvSpPr>
          <p:cNvPr id="3" name="Vertikaler Textplatzhalter 2"/>
          <p:cNvSpPr>
            <a:spLocks noGrp="1"/>
          </p:cNvSpPr>
          <p:nvPr>
            <p:ph type="body" orient="vert" idx="1"/>
          </p:nvPr>
        </p:nvSpPr>
        <p:spPr/>
        <p:txBody>
          <a:bodyPr vert="eaVert"/>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4" name="Datumsplatzhalter 3"/>
          <p:cNvSpPr>
            <a:spLocks noGrp="1"/>
          </p:cNvSpPr>
          <p:nvPr>
            <p:ph type="dt" sz="half" idx="10"/>
          </p:nvPr>
        </p:nvSpPr>
        <p:spPr/>
        <p:txBody>
          <a:bodyPr/>
          <a:lstStyle/>
          <a:p>
            <a:fld id="{F1DD9DB5-905D-44B0-A21C-5A1B5CF6565C}" type="datetime1">
              <a:rPr lang="en-US" smtClean="0"/>
              <a:t>1/11/2012</a:t>
            </a:fld>
            <a:endParaRPr lang="en-US"/>
          </a:p>
        </p:txBody>
      </p:sp>
      <p:sp>
        <p:nvSpPr>
          <p:cNvPr id="5" name="Fußzeilenplatzhalter 4"/>
          <p:cNvSpPr>
            <a:spLocks noGrp="1"/>
          </p:cNvSpPr>
          <p:nvPr>
            <p:ph type="ftr" sz="quarter" idx="11"/>
          </p:nvPr>
        </p:nvSpPr>
        <p:spPr/>
        <p:txBody>
          <a:bodyPr/>
          <a:lstStyle/>
          <a:p>
            <a:endParaRPr lang="en-US"/>
          </a:p>
        </p:txBody>
      </p:sp>
      <p:sp>
        <p:nvSpPr>
          <p:cNvPr id="6" name="Foliennummernplatzhalter 5"/>
          <p:cNvSpPr>
            <a:spLocks noGrp="1"/>
          </p:cNvSpPr>
          <p:nvPr>
            <p:ph type="sldNum" sz="quarter" idx="12"/>
          </p:nvPr>
        </p:nvSpPr>
        <p:spPr/>
        <p:txBody>
          <a:bodyPr/>
          <a:lstStyle/>
          <a:p>
            <a:fld id="{20D98189-6F2D-40B6-AD96-EC92D0A170CD}"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kaler Titel und Text">
    <p:bg>
      <p:bgRef idx="1001">
        <a:schemeClr val="bg1"/>
      </p:bgRef>
    </p:bg>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553200" y="609600"/>
            <a:ext cx="2057400" cy="5516563"/>
          </a:xfrm>
        </p:spPr>
        <p:txBody>
          <a:bodyPr vert="eaVert"/>
          <a:lstStyle/>
          <a:p>
            <a:r>
              <a:rPr kumimoji="0" lang="de-DE" smtClean="0"/>
              <a:t>Titelmasterformat durch Klicken bearbeiten</a:t>
            </a:r>
            <a:endParaRPr kumimoji="0" lang="en-US"/>
          </a:p>
        </p:txBody>
      </p:sp>
      <p:sp>
        <p:nvSpPr>
          <p:cNvPr id="3" name="Vertikaler Textplatzhalter 2"/>
          <p:cNvSpPr>
            <a:spLocks noGrp="1"/>
          </p:cNvSpPr>
          <p:nvPr>
            <p:ph type="body" orient="vert" idx="1"/>
          </p:nvPr>
        </p:nvSpPr>
        <p:spPr>
          <a:xfrm>
            <a:off x="457200" y="609600"/>
            <a:ext cx="5562600" cy="5516564"/>
          </a:xfrm>
        </p:spPr>
        <p:txBody>
          <a:bodyPr vert="eaVert"/>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4" name="Datumsplatzhalter 3"/>
          <p:cNvSpPr>
            <a:spLocks noGrp="1"/>
          </p:cNvSpPr>
          <p:nvPr>
            <p:ph type="dt" sz="half" idx="10"/>
          </p:nvPr>
        </p:nvSpPr>
        <p:spPr>
          <a:xfrm>
            <a:off x="6553200" y="6248402"/>
            <a:ext cx="2209800" cy="365125"/>
          </a:xfrm>
        </p:spPr>
        <p:txBody>
          <a:bodyPr/>
          <a:lstStyle/>
          <a:p>
            <a:fld id="{4F7506FA-A875-4B6C-A294-7C08F200CEE0}" type="datetime1">
              <a:rPr lang="en-US" smtClean="0"/>
              <a:t>1/11/2012</a:t>
            </a:fld>
            <a:endParaRPr lang="en-US"/>
          </a:p>
        </p:txBody>
      </p:sp>
      <p:sp>
        <p:nvSpPr>
          <p:cNvPr id="5" name="Fußzeilenplatzhalter 4"/>
          <p:cNvSpPr>
            <a:spLocks noGrp="1"/>
          </p:cNvSpPr>
          <p:nvPr>
            <p:ph type="ftr" sz="quarter" idx="11"/>
          </p:nvPr>
        </p:nvSpPr>
        <p:spPr>
          <a:xfrm>
            <a:off x="457201" y="6248207"/>
            <a:ext cx="5573483" cy="365125"/>
          </a:xfrm>
        </p:spPr>
        <p:txBody>
          <a:bodyPr/>
          <a:lstStyle/>
          <a:p>
            <a:endParaRPr lang="en-US"/>
          </a:p>
        </p:txBody>
      </p:sp>
      <p:sp>
        <p:nvSpPr>
          <p:cNvPr id="7" name="Rechteck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Rechteck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hteck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Foliennummernplatzhalter 5"/>
          <p:cNvSpPr>
            <a:spLocks noGrp="1"/>
          </p:cNvSpPr>
          <p:nvPr>
            <p:ph type="sldNum" sz="quarter" idx="12"/>
          </p:nvPr>
        </p:nvSpPr>
        <p:spPr>
          <a:xfrm rot="5400000">
            <a:off x="5989638" y="144462"/>
            <a:ext cx="533400" cy="244476"/>
          </a:xfrm>
        </p:spPr>
        <p:txBody>
          <a:bodyPr/>
          <a:lstStyle/>
          <a:p>
            <a:fld id="{20D98189-6F2D-40B6-AD96-EC92D0A170CD}"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elplatzhalter 21"/>
          <p:cNvSpPr>
            <a:spLocks noGrp="1"/>
          </p:cNvSpPr>
          <p:nvPr>
            <p:ph type="title"/>
          </p:nvPr>
        </p:nvSpPr>
        <p:spPr>
          <a:xfrm>
            <a:off x="609600" y="228600"/>
            <a:ext cx="8153400" cy="990600"/>
          </a:xfrm>
          <a:prstGeom prst="rect">
            <a:avLst/>
          </a:prstGeom>
        </p:spPr>
        <p:txBody>
          <a:bodyPr vert="horz" anchor="ctr">
            <a:normAutofit/>
          </a:bodyPr>
          <a:lstStyle/>
          <a:p>
            <a:r>
              <a:rPr kumimoji="0" lang="de-DE" smtClean="0"/>
              <a:t>Titelmasterformat durch Klicken bearbeiten</a:t>
            </a:r>
            <a:endParaRPr kumimoji="0" lang="en-US"/>
          </a:p>
        </p:txBody>
      </p:sp>
      <p:sp>
        <p:nvSpPr>
          <p:cNvPr id="13" name="Textplatzhalter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de-DE" smtClean="0"/>
              <a:t>Textmasterformate durch Klicken bearbeiten</a:t>
            </a:r>
          </a:p>
          <a:p>
            <a:pPr lvl="1" eaLnBrk="1" latinLnBrk="0" hangingPunct="1"/>
            <a:r>
              <a:rPr kumimoji="0" lang="de-DE" smtClean="0"/>
              <a:t>Zweite Ebene</a:t>
            </a:r>
          </a:p>
          <a:p>
            <a:pPr lvl="2" eaLnBrk="1" latinLnBrk="0" hangingPunct="1"/>
            <a:r>
              <a:rPr kumimoji="0" lang="de-DE" smtClean="0"/>
              <a:t>Dritte Ebene</a:t>
            </a:r>
          </a:p>
          <a:p>
            <a:pPr lvl="3" eaLnBrk="1" latinLnBrk="0" hangingPunct="1"/>
            <a:r>
              <a:rPr kumimoji="0" lang="de-DE" smtClean="0"/>
              <a:t>Vierte Ebene</a:t>
            </a:r>
          </a:p>
          <a:p>
            <a:pPr lvl="4" eaLnBrk="1" latinLnBrk="0" hangingPunct="1"/>
            <a:r>
              <a:rPr kumimoji="0" lang="de-DE" smtClean="0"/>
              <a:t>Fünfte Ebene</a:t>
            </a:r>
            <a:endParaRPr kumimoji="0" lang="en-US"/>
          </a:p>
        </p:txBody>
      </p:sp>
      <p:sp>
        <p:nvSpPr>
          <p:cNvPr id="14" name="Datumsplatzhalter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7D7ADBA3-6665-47AF-B018-19531778DF87}" type="datetime1">
              <a:rPr lang="en-US" smtClean="0"/>
              <a:t>1/11/2012</a:t>
            </a:fld>
            <a:endParaRPr lang="en-US"/>
          </a:p>
        </p:txBody>
      </p:sp>
      <p:sp>
        <p:nvSpPr>
          <p:cNvPr id="3" name="Fußzeilenplatzhalter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en-US"/>
          </a:p>
        </p:txBody>
      </p:sp>
      <p:sp>
        <p:nvSpPr>
          <p:cNvPr id="7" name="Rechteck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hteck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hteck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Foliennummernplatzhalter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20D98189-6F2D-40B6-AD96-EC92D0A170CD}"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1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3.jpe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hteck 4"/>
          <p:cNvSpPr/>
          <p:nvPr/>
        </p:nvSpPr>
        <p:spPr>
          <a:xfrm>
            <a:off x="-13648" y="0"/>
            <a:ext cx="9144000" cy="594360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p:cNvSpPr>
            <a:spLocks noGrp="1"/>
          </p:cNvSpPr>
          <p:nvPr>
            <p:ph type="ctrTitle"/>
          </p:nvPr>
        </p:nvSpPr>
        <p:spPr/>
        <p:txBody>
          <a:bodyPr>
            <a:normAutofit fontScale="90000"/>
          </a:bodyPr>
          <a:lstStyle/>
          <a:p>
            <a:r>
              <a:rPr lang="en-US" sz="6000" b="1" dirty="0" smtClean="0">
                <a:solidFill>
                  <a:schemeClr val="bg1"/>
                </a:solidFill>
                <a:latin typeface="CordiaUPC" pitchFamily="34" charset="-34"/>
                <a:cs typeface="CordiaUPC" pitchFamily="34" charset="-34"/>
              </a:rPr>
              <a:t>BA 291 – Introductions to Business</a:t>
            </a:r>
            <a:endParaRPr lang="en-US" sz="6000" b="1" dirty="0">
              <a:solidFill>
                <a:schemeClr val="bg1"/>
              </a:solidFill>
              <a:latin typeface="CordiaUPC" pitchFamily="34" charset="-34"/>
              <a:cs typeface="CordiaUPC" pitchFamily="34" charset="-34"/>
            </a:endParaRPr>
          </a:p>
        </p:txBody>
      </p:sp>
      <p:sp>
        <p:nvSpPr>
          <p:cNvPr id="3" name="Untertitel 2"/>
          <p:cNvSpPr>
            <a:spLocks noGrp="1"/>
          </p:cNvSpPr>
          <p:nvPr>
            <p:ph type="subTitle" idx="1"/>
          </p:nvPr>
        </p:nvSpPr>
        <p:spPr/>
        <p:txBody>
          <a:bodyPr/>
          <a:lstStyle/>
          <a:p>
            <a:endParaRPr lang="en-US" dirty="0">
              <a:latin typeface="CordiaUPC" pitchFamily="34" charset="-34"/>
              <a:cs typeface="CordiaUPC" pitchFamily="34" charset="-34"/>
            </a:endParaRPr>
          </a:p>
        </p:txBody>
      </p:sp>
      <p:pic>
        <p:nvPicPr>
          <p:cNvPr id="6" name="Grafik 5" descr="http://ww3.econ.tu.ac.th/images/news/901/BE_Logo.jpg"/>
          <p:cNvPicPr/>
          <p:nvPr/>
        </p:nvPicPr>
        <p:blipFill>
          <a:blip r:embed="rId2" cstate="print"/>
          <a:srcRect/>
          <a:stretch>
            <a:fillRect/>
          </a:stretch>
        </p:blipFill>
        <p:spPr bwMode="auto">
          <a:xfrm>
            <a:off x="304800" y="304800"/>
            <a:ext cx="1143000" cy="1447800"/>
          </a:xfrm>
          <a:prstGeom prst="rect">
            <a:avLst/>
          </a:prstGeom>
          <a:noFill/>
          <a:ln w="9525">
            <a:noFill/>
            <a:miter lim="800000"/>
            <a:headEnd/>
            <a:tailEnd/>
          </a:ln>
        </p:spPr>
      </p:pic>
      <p:sp>
        <p:nvSpPr>
          <p:cNvPr id="7" name="Rechteck 6"/>
          <p:cNvSpPr/>
          <p:nvPr/>
        </p:nvSpPr>
        <p:spPr>
          <a:xfrm>
            <a:off x="2362200" y="6019800"/>
            <a:ext cx="6781800" cy="731520"/>
          </a:xfrm>
          <a:prstGeom prst="rect">
            <a:avLst/>
          </a:prstGeom>
          <a:solidFill>
            <a:schemeClr val="bg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dirty="0" smtClean="0"/>
              <a:t>By </a:t>
            </a:r>
            <a:r>
              <a:rPr lang="en-US" dirty="0" err="1" smtClean="0"/>
              <a:t>Aj</a:t>
            </a:r>
            <a:r>
              <a:rPr lang="en-US" dirty="0" smtClean="0"/>
              <a:t>. </a:t>
            </a:r>
            <a:r>
              <a:rPr lang="en-US" dirty="0" err="1" smtClean="0"/>
              <a:t>Parichat</a:t>
            </a:r>
            <a:r>
              <a:rPr lang="en-US" dirty="0" smtClean="0"/>
              <a:t> </a:t>
            </a:r>
            <a:r>
              <a:rPr lang="en-US" dirty="0" err="1" smtClean="0"/>
              <a:t>Jantori</a:t>
            </a:r>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smtClean="0">
                <a:latin typeface="CordiaUPC" pitchFamily="34" charset="-34"/>
                <a:cs typeface="CordiaUPC" pitchFamily="34" charset="-34"/>
              </a:rPr>
              <a:t>Business Plan</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marL="0" indent="0">
              <a:buNone/>
            </a:pPr>
            <a:r>
              <a:rPr lang="en-US" dirty="0" smtClean="0">
                <a:latin typeface="CordiaUPC" pitchFamily="34" charset="-34"/>
                <a:cs typeface="CordiaUPC" pitchFamily="34" charset="-34"/>
              </a:rPr>
              <a:t>A business plan is…</a:t>
            </a:r>
          </a:p>
          <a:p>
            <a:pPr marL="0" indent="0">
              <a:buNone/>
            </a:pPr>
            <a:r>
              <a:rPr lang="en-US" i="1" dirty="0" smtClean="0">
                <a:latin typeface="CordiaUPC" pitchFamily="34" charset="-34"/>
                <a:cs typeface="CordiaUPC" pitchFamily="34" charset="-34"/>
              </a:rPr>
              <a:t>“A comprehensive planning document which clearly describes the developmental objectives of an existing  or proposed business. The plan outlines what and from where the resources needed to accomplish with the objective will be obtained and utilized.” </a:t>
            </a: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a:t>
            </a:fld>
            <a:endParaRPr lang="en-US" sz="1600" dirty="0">
              <a:latin typeface="CordiaUPC" pitchFamily="34" charset="-34"/>
              <a:cs typeface="CordiaUPC" pitchFamily="34" charset="-34"/>
            </a:endParaRPr>
          </a:p>
        </p:txBody>
      </p:sp>
      <p:pic>
        <p:nvPicPr>
          <p:cNvPr id="22530" name="Picture 2" descr="http://t1.gstatic.com/images?q=tbn:ANd9GcT9l-69Kn_hc_JgUheZQdlocrx_QEigjqjCl40syPVkzGwQnLQ_-g"/>
          <p:cNvPicPr>
            <a:picLocks noChangeAspect="1" noChangeArrowheads="1"/>
          </p:cNvPicPr>
          <p:nvPr/>
        </p:nvPicPr>
        <p:blipFill>
          <a:blip r:embed="rId3" cstate="print"/>
          <a:srcRect/>
          <a:stretch>
            <a:fillRect/>
          </a:stretch>
        </p:blipFill>
        <p:spPr bwMode="auto">
          <a:xfrm>
            <a:off x="3048000" y="4114800"/>
            <a:ext cx="3124200" cy="2340136"/>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smtClean="0">
                <a:latin typeface="CordiaUPC" pitchFamily="34" charset="-34"/>
                <a:cs typeface="CordiaUPC" pitchFamily="34" charset="-34"/>
              </a:rPr>
              <a:t>The benefits of a business plan</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fontScale="92500"/>
          </a:bodyPr>
          <a:lstStyle/>
          <a:p>
            <a:pPr>
              <a:buFontTx/>
              <a:buChar char="-"/>
            </a:pPr>
            <a:r>
              <a:rPr lang="en-US" dirty="0" smtClean="0">
                <a:latin typeface="CordiaUPC" pitchFamily="34" charset="-34"/>
                <a:cs typeface="CordiaUPC" pitchFamily="34" charset="-34"/>
              </a:rPr>
              <a:t>For external use</a:t>
            </a:r>
          </a:p>
          <a:p>
            <a:pPr>
              <a:buNone/>
            </a:pPr>
            <a:r>
              <a:rPr lang="en-US" dirty="0" smtClean="0">
                <a:latin typeface="CordiaUPC" pitchFamily="34" charset="-34"/>
                <a:cs typeface="CordiaUPC" pitchFamily="34" charset="-34"/>
              </a:rPr>
              <a:t>	Business plan is a key document when you are looking for business funding - whether applying for an overdraft or looking for new investment or capital. It helps investors and lenders understand your business, explain how you are going to spend the invested or borrowed money and set out how this will benefit both them and the business</a:t>
            </a:r>
          </a:p>
          <a:p>
            <a:pPr>
              <a:buFontTx/>
              <a:buChar char="-"/>
            </a:pPr>
            <a:r>
              <a:rPr lang="en-US" dirty="0" smtClean="0">
                <a:latin typeface="CordiaUPC" pitchFamily="34" charset="-34"/>
                <a:cs typeface="CordiaUPC" pitchFamily="34" charset="-34"/>
              </a:rPr>
              <a:t> For internal use</a:t>
            </a:r>
          </a:p>
          <a:p>
            <a:pPr>
              <a:buNone/>
            </a:pPr>
            <a:r>
              <a:rPr lang="en-US" dirty="0" smtClean="0">
                <a:latin typeface="CordiaUPC" pitchFamily="34" charset="-34"/>
                <a:cs typeface="CordiaUPC" pitchFamily="34" charset="-34"/>
              </a:rPr>
              <a:t>	Business plan guides direction. It commits the entire management to the same goals and provides the roadmaps what to be done and how the resource should be allocated.</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3</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smtClean="0">
                <a:latin typeface="CordiaUPC" pitchFamily="34" charset="-34"/>
                <a:cs typeface="CordiaUPC" pitchFamily="34" charset="-34"/>
              </a:rPr>
              <a:t>The initial of business plan</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r>
              <a:rPr lang="en-US" dirty="0" smtClean="0">
                <a:latin typeface="CordiaUPC" pitchFamily="34" charset="-34"/>
                <a:cs typeface="CordiaUPC" pitchFamily="34" charset="-34"/>
              </a:rPr>
              <a:t>The fundamental questions</a:t>
            </a:r>
          </a:p>
          <a:p>
            <a:pPr>
              <a:buFont typeface="Wingdings" pitchFamily="2" charset="2"/>
              <a:buChar char="Ø"/>
            </a:pPr>
            <a:r>
              <a:rPr lang="en-US" dirty="0" smtClean="0">
                <a:latin typeface="CordiaUPC" pitchFamily="34" charset="-34"/>
                <a:cs typeface="CordiaUPC" pitchFamily="34" charset="-34"/>
              </a:rPr>
              <a:t>What are the long-term goals of your company? And the near-term?</a:t>
            </a:r>
          </a:p>
          <a:p>
            <a:pPr>
              <a:buFont typeface="Wingdings" pitchFamily="2" charset="2"/>
              <a:buChar char="Ø"/>
            </a:pPr>
            <a:r>
              <a:rPr lang="en-US" dirty="0" smtClean="0">
                <a:latin typeface="CordiaUPC" pitchFamily="34" charset="-34"/>
                <a:cs typeface="CordiaUPC" pitchFamily="34" charset="-34"/>
              </a:rPr>
              <a:t>What do you wish to gain form your business plan?</a:t>
            </a:r>
          </a:p>
          <a:p>
            <a:pPr>
              <a:buFont typeface="Wingdings" pitchFamily="2" charset="2"/>
              <a:buChar char="Ø"/>
            </a:pPr>
            <a:r>
              <a:rPr lang="en-US" dirty="0" smtClean="0">
                <a:latin typeface="CordiaUPC" pitchFamily="34" charset="-34"/>
                <a:cs typeface="CordiaUPC" pitchFamily="34" charset="-34"/>
              </a:rPr>
              <a:t>Who is your audience and what do they need?</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4</a:t>
            </a:fld>
            <a:endParaRPr lang="en-US" sz="1600" dirty="0">
              <a:latin typeface="CordiaUPC" pitchFamily="34" charset="-34"/>
              <a:cs typeface="CordiaUPC" pitchFamily="34" charset="-34"/>
            </a:endParaRPr>
          </a:p>
        </p:txBody>
      </p:sp>
      <p:sp>
        <p:nvSpPr>
          <p:cNvPr id="8" name="Rechteck 7"/>
          <p:cNvSpPr/>
          <p:nvPr/>
        </p:nvSpPr>
        <p:spPr>
          <a:xfrm>
            <a:off x="381000" y="4572000"/>
            <a:ext cx="6019800" cy="1384995"/>
          </a:xfrm>
          <a:prstGeom prst="rect">
            <a:avLst/>
          </a:prstGeom>
        </p:spPr>
        <p:txBody>
          <a:bodyPr wrap="square">
            <a:spAutoFit/>
          </a:bodyPr>
          <a:lstStyle/>
          <a:p>
            <a:r>
              <a:rPr lang="en-US" sz="2800" dirty="0">
                <a:latin typeface="CordiaUPC" pitchFamily="34" charset="-34"/>
                <a:cs typeface="CordiaUPC" pitchFamily="34" charset="-34"/>
              </a:rPr>
              <a:t>A business plan serves a number of purposes and you may have to modify information depending on your target audience</a:t>
            </a:r>
          </a:p>
        </p:txBody>
      </p:sp>
      <p:pic>
        <p:nvPicPr>
          <p:cNvPr id="20482" name="Picture 2" descr="http://www.einstern.at/img/point_of_mind_ideen.jpg"/>
          <p:cNvPicPr>
            <a:picLocks noChangeAspect="1" noChangeArrowheads="1"/>
          </p:cNvPicPr>
          <p:nvPr/>
        </p:nvPicPr>
        <p:blipFill>
          <a:blip r:embed="rId3" cstate="print"/>
          <a:srcRect/>
          <a:stretch>
            <a:fillRect/>
          </a:stretch>
        </p:blipFill>
        <p:spPr bwMode="auto">
          <a:xfrm>
            <a:off x="6324600" y="4267200"/>
            <a:ext cx="2540000" cy="1905000"/>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normAutofit fontScale="90000"/>
          </a:bodyPr>
          <a:lstStyle/>
          <a:p>
            <a:r>
              <a:rPr lang="en-US" dirty="0" smtClean="0">
                <a:latin typeface="CordiaUPC" pitchFamily="34" charset="-34"/>
                <a:cs typeface="CordiaUPC" pitchFamily="34" charset="-34"/>
              </a:rPr>
              <a:t>Tailor your business plan to the target audience</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fontScale="85000" lnSpcReduction="10000"/>
          </a:bodyPr>
          <a:lstStyle/>
          <a:p>
            <a:pPr>
              <a:buNone/>
            </a:pPr>
            <a:r>
              <a:rPr lang="en-US" dirty="0" smtClean="0">
                <a:latin typeface="CordiaUPC" pitchFamily="34" charset="-34"/>
                <a:cs typeface="CordiaUPC" pitchFamily="34" charset="-34"/>
              </a:rPr>
              <a:t>Your bank will be interested in:</a:t>
            </a:r>
          </a:p>
          <a:p>
            <a:r>
              <a:rPr lang="en-US" dirty="0" smtClean="0">
                <a:latin typeface="CordiaUPC" pitchFamily="34" charset="-34"/>
                <a:cs typeface="CordiaUPC" pitchFamily="34" charset="-34"/>
              </a:rPr>
              <a:t>how you intend to repay a loan or overdraft</a:t>
            </a:r>
          </a:p>
          <a:p>
            <a:r>
              <a:rPr lang="en-US" dirty="0" smtClean="0">
                <a:latin typeface="CordiaUPC" pitchFamily="34" charset="-34"/>
                <a:cs typeface="CordiaUPC" pitchFamily="34" charset="-34"/>
              </a:rPr>
              <a:t>what you are going to do with the money</a:t>
            </a:r>
          </a:p>
          <a:p>
            <a:r>
              <a:rPr lang="en-US" dirty="0" smtClean="0">
                <a:latin typeface="CordiaUPC" pitchFamily="34" charset="-34"/>
                <a:cs typeface="CordiaUPC" pitchFamily="34" charset="-34"/>
              </a:rPr>
              <a:t>how the loan will help the business to grow</a:t>
            </a:r>
          </a:p>
          <a:p>
            <a:r>
              <a:rPr lang="en-US" dirty="0" smtClean="0">
                <a:latin typeface="CordiaUPC" pitchFamily="34" charset="-34"/>
                <a:cs typeface="CordiaUPC" pitchFamily="34" charset="-34"/>
              </a:rPr>
              <a:t>what other loan or debt commitments you have</a:t>
            </a:r>
          </a:p>
          <a:p>
            <a:pPr>
              <a:buNone/>
            </a:pPr>
            <a:endParaRPr lang="en-US" dirty="0" smtClean="0">
              <a:latin typeface="CordiaUPC" pitchFamily="34" charset="-34"/>
              <a:cs typeface="CordiaUPC" pitchFamily="34" charset="-34"/>
            </a:endParaRPr>
          </a:p>
          <a:p>
            <a:pPr>
              <a:buNone/>
            </a:pPr>
            <a:r>
              <a:rPr lang="en-US" dirty="0" smtClean="0">
                <a:latin typeface="CordiaUPC" pitchFamily="34" charset="-34"/>
                <a:cs typeface="CordiaUPC" pitchFamily="34" charset="-34"/>
              </a:rPr>
              <a:t>Your investment funds will be interested in: </a:t>
            </a:r>
          </a:p>
          <a:p>
            <a:pPr marL="0" indent="0"/>
            <a:r>
              <a:rPr lang="en-US" dirty="0" smtClean="0">
                <a:latin typeface="CordiaUPC" pitchFamily="34" charset="-34"/>
                <a:cs typeface="CordiaUPC" pitchFamily="34" charset="-34"/>
              </a:rPr>
              <a:t> Your management track records – the company, the market, the key executives</a:t>
            </a:r>
          </a:p>
          <a:p>
            <a:r>
              <a:rPr lang="en-US" dirty="0" smtClean="0">
                <a:latin typeface="CordiaUPC" pitchFamily="34" charset="-34"/>
                <a:cs typeface="CordiaUPC" pitchFamily="34" charset="-34"/>
              </a:rPr>
              <a:t>The feasibility of achieving business goals and profits</a:t>
            </a:r>
          </a:p>
          <a:p>
            <a:r>
              <a:rPr lang="en-US" dirty="0" smtClean="0">
                <a:latin typeface="CordiaUPC" pitchFamily="34" charset="-34"/>
                <a:cs typeface="CordiaUPC" pitchFamily="34" charset="-34"/>
              </a:rPr>
              <a:t>The expected return</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5</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normAutofit fontScale="90000"/>
          </a:bodyPr>
          <a:lstStyle/>
          <a:p>
            <a:r>
              <a:rPr lang="en-US" dirty="0" smtClean="0">
                <a:latin typeface="CordiaUPC" pitchFamily="34" charset="-34"/>
                <a:cs typeface="CordiaUPC" pitchFamily="34" charset="-34"/>
              </a:rPr>
              <a:t>Tailor your business plan to the target audience</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r>
              <a:rPr lang="en-US" dirty="0" smtClean="0">
                <a:latin typeface="CordiaUPC" pitchFamily="34" charset="-34"/>
                <a:cs typeface="CordiaUPC" pitchFamily="34" charset="-34"/>
              </a:rPr>
              <a:t>Common reasons why business plans and loan applications fail include:</a:t>
            </a:r>
          </a:p>
          <a:p>
            <a:r>
              <a:rPr lang="en-US" dirty="0" smtClean="0">
                <a:latin typeface="CordiaUPC" pitchFamily="34" charset="-34"/>
                <a:cs typeface="CordiaUPC" pitchFamily="34" charset="-34"/>
              </a:rPr>
              <a:t>a weak management team</a:t>
            </a:r>
          </a:p>
          <a:p>
            <a:r>
              <a:rPr lang="en-US" dirty="0" smtClean="0">
                <a:latin typeface="CordiaUPC" pitchFamily="34" charset="-34"/>
                <a:cs typeface="CordiaUPC" pitchFamily="34" charset="-34"/>
              </a:rPr>
              <a:t>a flawed marketing plan</a:t>
            </a:r>
          </a:p>
          <a:p>
            <a:r>
              <a:rPr lang="en-US" dirty="0" smtClean="0">
                <a:latin typeface="CordiaUPC" pitchFamily="34" charset="-34"/>
                <a:cs typeface="CordiaUPC" pitchFamily="34" charset="-34"/>
              </a:rPr>
              <a:t>unrealistic forecasts</a:t>
            </a:r>
          </a:p>
          <a:p>
            <a:r>
              <a:rPr lang="en-US" dirty="0" smtClean="0">
                <a:latin typeface="CordiaUPC" pitchFamily="34" charset="-34"/>
                <a:cs typeface="CordiaUPC" pitchFamily="34" charset="-34"/>
              </a:rPr>
              <a:t>incomplete financial history</a:t>
            </a:r>
          </a:p>
          <a:p>
            <a:r>
              <a:rPr lang="en-US" dirty="0" smtClean="0">
                <a:latin typeface="CordiaUPC" pitchFamily="34" charset="-34"/>
                <a:cs typeface="CordiaUPC" pitchFamily="34" charset="-34"/>
              </a:rPr>
              <a:t>poor presentation</a:t>
            </a:r>
          </a:p>
          <a:p>
            <a:pPr>
              <a:buNone/>
            </a:pPr>
            <a:endParaRPr lang="en-US" dirty="0" smtClean="0">
              <a:latin typeface="CordiaUPC" pitchFamily="34" charset="-34"/>
              <a:cs typeface="CordiaUPC" pitchFamily="34" charset="-34"/>
            </a:endParaRPr>
          </a:p>
          <a:p>
            <a:pPr>
              <a:buNone/>
            </a:pPr>
            <a:r>
              <a:rPr lang="en-US" dirty="0" smtClean="0">
                <a:latin typeface="CordiaUPC" pitchFamily="34" charset="-34"/>
                <a:cs typeface="CordiaUPC" pitchFamily="34" charset="-34"/>
              </a:rPr>
              <a:t>Keep in mind: Business plan must be clear, concise and convincing.</a:t>
            </a: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6</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smtClean="0">
                <a:latin typeface="CordiaUPC" pitchFamily="34" charset="-34"/>
                <a:cs typeface="CordiaUPC" pitchFamily="34" charset="-34"/>
              </a:rPr>
              <a:t>Preparation steps for writing business plan</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lnSpcReduction="10000"/>
          </a:bodyPr>
          <a:lstStyle/>
          <a:p>
            <a:pPr marL="514350" indent="-514350">
              <a:buAutoNum type="arabicPeriod"/>
            </a:pPr>
            <a:r>
              <a:rPr lang="en-US" dirty="0" smtClean="0">
                <a:latin typeface="CordiaUPC" pitchFamily="34" charset="-34"/>
                <a:cs typeface="CordiaUPC" pitchFamily="34" charset="-34"/>
              </a:rPr>
              <a:t>Gathering the right data</a:t>
            </a:r>
          </a:p>
          <a:p>
            <a:pPr marL="514350" indent="-514350">
              <a:buNone/>
            </a:pPr>
            <a:r>
              <a:rPr lang="en-US" dirty="0" smtClean="0">
                <a:latin typeface="CordiaUPC" pitchFamily="34" charset="-34"/>
                <a:cs typeface="CordiaUPC" pitchFamily="34" charset="-34"/>
              </a:rPr>
              <a:t>Business plans are only effective as the data on which they are based</a:t>
            </a:r>
          </a:p>
          <a:p>
            <a:pPr marL="0" indent="0">
              <a:buNone/>
            </a:pPr>
            <a:r>
              <a:rPr lang="en-US" dirty="0" smtClean="0">
                <a:latin typeface="CordiaUPC" pitchFamily="34" charset="-34"/>
                <a:cs typeface="CordiaUPC" pitchFamily="34" charset="-34"/>
              </a:rPr>
              <a:t>The writing process will becomes much easier and quicker, if certain data is available before writing begins</a:t>
            </a:r>
          </a:p>
          <a:p>
            <a:pPr marL="0" indent="0">
              <a:buNone/>
            </a:pPr>
            <a:r>
              <a:rPr lang="en-US" dirty="0" smtClean="0">
                <a:latin typeface="CordiaUPC" pitchFamily="34" charset="-34"/>
                <a:cs typeface="CordiaUPC" pitchFamily="34" charset="-34"/>
              </a:rPr>
              <a:t>The key data include</a:t>
            </a:r>
          </a:p>
          <a:p>
            <a:pPr marL="0" indent="0">
              <a:buFont typeface="Wingdings" pitchFamily="2" charset="2"/>
              <a:buChar char="Ø"/>
            </a:pPr>
            <a:r>
              <a:rPr lang="en-US" dirty="0" smtClean="0">
                <a:latin typeface="CordiaUPC" pitchFamily="34" charset="-34"/>
                <a:cs typeface="CordiaUPC" pitchFamily="34" charset="-34"/>
              </a:rPr>
              <a:t> company description, management and organization, market and competitors, products and services, financial information</a:t>
            </a:r>
          </a:p>
          <a:p>
            <a:pPr marL="0" indent="0">
              <a:buNone/>
            </a:pPr>
            <a:r>
              <a:rPr lang="en-US" dirty="0" smtClean="0">
                <a:latin typeface="CordiaUPC" pitchFamily="34" charset="-34"/>
                <a:cs typeface="CordiaUPC" pitchFamily="34" charset="-34"/>
              </a:rPr>
              <a:t>Where can I get these data? </a:t>
            </a:r>
          </a:p>
          <a:p>
            <a:pPr marL="0" indent="0">
              <a:buFont typeface="Wingdings" pitchFamily="2" charset="2"/>
              <a:buChar char="Ø"/>
            </a:pPr>
            <a:r>
              <a:rPr lang="en-US" dirty="0" smtClean="0">
                <a:latin typeface="CordiaUPC" pitchFamily="34" charset="-34"/>
                <a:cs typeface="CordiaUPC" pitchFamily="34" charset="-34"/>
              </a:rPr>
              <a:t> use primary source, secondary source</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7</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blinds(horizontal)">
                                      <p:cBhvr>
                                        <p:cTn id="7" dur="500"/>
                                        <p:tgtEl>
                                          <p:spTgt spid="3">
                                            <p:txEl>
                                              <p:pRg st="4" end="4"/>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6" end="6"/>
                                            </p:txEl>
                                          </p:spTgt>
                                        </p:tgtEl>
                                        <p:attrNameLst>
                                          <p:attrName>style.visibility</p:attrName>
                                        </p:attrNameLst>
                                      </p:cBhvr>
                                      <p:to>
                                        <p:strVal val="visible"/>
                                      </p:to>
                                    </p:set>
                                    <p:animEffect transition="in" filter="blinds(horizontal)">
                                      <p:cBhvr>
                                        <p:cTn id="1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smtClean="0">
                <a:latin typeface="CordiaUPC" pitchFamily="34" charset="-34"/>
                <a:cs typeface="CordiaUPC" pitchFamily="34" charset="-34"/>
              </a:rPr>
              <a:t>Preparation steps for writing business plan</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r>
              <a:rPr lang="en-US" dirty="0" smtClean="0">
                <a:latin typeface="CordiaUPC" pitchFamily="34" charset="-34"/>
                <a:cs typeface="CordiaUPC" pitchFamily="34" charset="-34"/>
              </a:rPr>
              <a:t>2. Outline the plan</a:t>
            </a:r>
          </a:p>
          <a:p>
            <a:pPr>
              <a:buNone/>
            </a:pPr>
            <a:r>
              <a:rPr lang="en-US" dirty="0" smtClean="0">
                <a:latin typeface="CordiaUPC" pitchFamily="34" charset="-34"/>
                <a:cs typeface="CordiaUPC" pitchFamily="34" charset="-34"/>
              </a:rPr>
              <a:t>The business plan should be well organized. </a:t>
            </a:r>
          </a:p>
          <a:p>
            <a:pPr marL="0" indent="0">
              <a:buNone/>
            </a:pPr>
            <a:r>
              <a:rPr lang="en-US" dirty="0" smtClean="0">
                <a:latin typeface="CordiaUPC" pitchFamily="34" charset="-34"/>
                <a:cs typeface="CordiaUPC" pitchFamily="34" charset="-34"/>
              </a:rPr>
              <a:t>A clearly defined sections covering the different aspects of the company is necessary</a:t>
            </a:r>
          </a:p>
          <a:p>
            <a:pPr marL="0" indent="0">
              <a:buNone/>
            </a:pPr>
            <a:r>
              <a:rPr lang="en-US" dirty="0" smtClean="0">
                <a:latin typeface="CordiaUPC" pitchFamily="34" charset="-34"/>
                <a:cs typeface="CordiaUPC" pitchFamily="34" charset="-34"/>
              </a:rPr>
              <a:t>Outlining also requires to the executive to understand the level of detail</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8</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smtClean="0">
                <a:latin typeface="CordiaUPC" pitchFamily="34" charset="-34"/>
                <a:cs typeface="CordiaUPC" pitchFamily="34" charset="-34"/>
              </a:rPr>
              <a:t>Preparation steps for writing business plan</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fontScale="92500" lnSpcReduction="20000"/>
          </a:bodyPr>
          <a:lstStyle/>
          <a:p>
            <a:pPr>
              <a:buNone/>
            </a:pPr>
            <a:r>
              <a:rPr lang="en-US" dirty="0" smtClean="0">
                <a:latin typeface="CordiaUPC" pitchFamily="34" charset="-34"/>
                <a:cs typeface="CordiaUPC" pitchFamily="34" charset="-34"/>
              </a:rPr>
              <a:t>3. Determining the scope of the business plan</a:t>
            </a:r>
          </a:p>
          <a:p>
            <a:pPr>
              <a:buFontTx/>
              <a:buChar char="-"/>
            </a:pPr>
            <a:r>
              <a:rPr lang="en-US" dirty="0" smtClean="0">
                <a:latin typeface="CordiaUPC" pitchFamily="34" charset="-34"/>
                <a:cs typeface="CordiaUPC" pitchFamily="34" charset="-34"/>
              </a:rPr>
              <a:t>The length of the business plan</a:t>
            </a:r>
          </a:p>
          <a:p>
            <a:pPr>
              <a:buFontTx/>
              <a:buChar char="-"/>
            </a:pPr>
            <a:r>
              <a:rPr lang="en-US" dirty="0" smtClean="0">
                <a:latin typeface="CordiaUPC" pitchFamily="34" charset="-34"/>
                <a:cs typeface="CordiaUPC" pitchFamily="34" charset="-34"/>
              </a:rPr>
              <a:t>The depth of the business plan</a:t>
            </a:r>
          </a:p>
          <a:p>
            <a:pPr>
              <a:buNone/>
            </a:pPr>
            <a:endParaRPr lang="en-US" dirty="0" smtClean="0">
              <a:latin typeface="CordiaUPC" pitchFamily="34" charset="-34"/>
              <a:cs typeface="CordiaUPC" pitchFamily="34" charset="-34"/>
            </a:endParaRPr>
          </a:p>
          <a:p>
            <a:pPr>
              <a:buNone/>
            </a:pPr>
            <a:r>
              <a:rPr lang="en-US" dirty="0" smtClean="0">
                <a:latin typeface="CordiaUPC" pitchFamily="34" charset="-34"/>
                <a:cs typeface="CordiaUPC" pitchFamily="34" charset="-34"/>
              </a:rPr>
              <a:t>There are 3 kinds of business plan</a:t>
            </a:r>
          </a:p>
          <a:p>
            <a:pPr>
              <a:buFontTx/>
              <a:buChar char="-"/>
            </a:pPr>
            <a:r>
              <a:rPr lang="en-US" dirty="0" smtClean="0">
                <a:latin typeface="CordiaUPC" pitchFamily="34" charset="-34"/>
                <a:cs typeface="CordiaUPC" pitchFamily="34" charset="-34"/>
              </a:rPr>
              <a:t>A summery plan: contain the business </a:t>
            </a:r>
            <a:r>
              <a:rPr lang="de-DE" smtClean="0">
                <a:latin typeface="CordiaUPC" pitchFamily="34" charset="-34"/>
                <a:cs typeface="CordiaUPC" pitchFamily="34" charset="-34"/>
              </a:rPr>
              <a:t>information </a:t>
            </a:r>
            <a:r>
              <a:rPr lang="en-US" smtClean="0">
                <a:latin typeface="CordiaUPC" pitchFamily="34" charset="-34"/>
                <a:cs typeface="CordiaUPC" pitchFamily="34" charset="-34"/>
              </a:rPr>
              <a:t>which </a:t>
            </a:r>
            <a:r>
              <a:rPr lang="en-US" dirty="0" smtClean="0">
                <a:latin typeface="CordiaUPC" pitchFamily="34" charset="-34"/>
                <a:cs typeface="CordiaUPC" pitchFamily="34" charset="-34"/>
              </a:rPr>
              <a:t>enough to convince investors, 10-15 pages</a:t>
            </a:r>
          </a:p>
          <a:p>
            <a:pPr>
              <a:buFontTx/>
              <a:buChar char="-"/>
            </a:pPr>
            <a:r>
              <a:rPr lang="en-US" dirty="0" smtClean="0">
                <a:latin typeface="CordiaUPC" pitchFamily="34" charset="-34"/>
                <a:cs typeface="CordiaUPC" pitchFamily="34" charset="-34"/>
              </a:rPr>
              <a:t>A full business plan: spell out a company’s operation and projects in details, 20-40 pages, typically for financial purposes</a:t>
            </a:r>
          </a:p>
          <a:p>
            <a:pPr>
              <a:buFontTx/>
              <a:buChar char="-"/>
            </a:pPr>
            <a:r>
              <a:rPr lang="en-US" dirty="0" smtClean="0">
                <a:latin typeface="CordiaUPC" pitchFamily="34" charset="-34"/>
                <a:cs typeface="CordiaUPC" pitchFamily="34" charset="-34"/>
              </a:rPr>
              <a:t>Operational business plan:  serve as a blueprint for company operations and used as a guidance for managers</a:t>
            </a:r>
          </a:p>
          <a:p>
            <a:pPr>
              <a:buFontTx/>
              <a:buChar char="-"/>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9</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smtClean="0">
                <a:latin typeface="CordiaUPC" pitchFamily="34" charset="-34"/>
                <a:cs typeface="CordiaUPC" pitchFamily="34" charset="-34"/>
              </a:rPr>
              <a:t>Preparation steps for writing business plan</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r>
              <a:rPr lang="en-US" dirty="0" smtClean="0">
                <a:latin typeface="CordiaUPC" pitchFamily="34" charset="-34"/>
                <a:cs typeface="CordiaUPC" pitchFamily="34" charset="-34"/>
              </a:rPr>
              <a:t>4. Designing the responsibility</a:t>
            </a:r>
          </a:p>
          <a:p>
            <a:pPr marL="0" indent="0">
              <a:buNone/>
            </a:pPr>
            <a:r>
              <a:rPr lang="en-US" dirty="0" smtClean="0">
                <a:latin typeface="CordiaUPC" pitchFamily="34" charset="-34"/>
                <a:cs typeface="CordiaUPC" pitchFamily="34" charset="-34"/>
              </a:rPr>
              <a:t>- Design how to prepare the business plan – use top-down approach or bottom-up approach</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10</a:t>
            </a:fld>
            <a:endParaRPr lang="en-US" sz="1600" dirty="0">
              <a:latin typeface="CordiaUPC" pitchFamily="34" charset="-34"/>
              <a:cs typeface="CordiaUPC" pitchFamily="34" charset="-34"/>
            </a:endParaRPr>
          </a:p>
        </p:txBody>
      </p:sp>
      <p:pic>
        <p:nvPicPr>
          <p:cNvPr id="14337" name="Picture 1"/>
          <p:cNvPicPr>
            <a:picLocks noChangeAspect="1" noChangeArrowheads="1"/>
          </p:cNvPicPr>
          <p:nvPr/>
        </p:nvPicPr>
        <p:blipFill>
          <a:blip r:embed="rId3" cstate="print"/>
          <a:srcRect/>
          <a:stretch>
            <a:fillRect/>
          </a:stretch>
        </p:blipFill>
        <p:spPr bwMode="auto">
          <a:xfrm>
            <a:off x="2209800" y="3429000"/>
            <a:ext cx="4752975" cy="30099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smtClean="0">
                <a:latin typeface="CordiaUPC" pitchFamily="34" charset="-34"/>
                <a:cs typeface="CordiaUPC" pitchFamily="34" charset="-34"/>
              </a:rPr>
              <a:t>The key elements of business plan</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Font typeface="Wingdings" pitchFamily="2" charset="2"/>
              <a:buChar char="§"/>
            </a:pPr>
            <a:r>
              <a:rPr lang="en-US" dirty="0" smtClean="0">
                <a:latin typeface="CordiaUPC" pitchFamily="34" charset="-34"/>
                <a:cs typeface="CordiaUPC" pitchFamily="34" charset="-34"/>
              </a:rPr>
              <a:t>Executive summery</a:t>
            </a:r>
          </a:p>
          <a:p>
            <a:pPr>
              <a:buFont typeface="Wingdings" pitchFamily="2" charset="2"/>
              <a:buChar char="§"/>
            </a:pPr>
            <a:r>
              <a:rPr lang="en-US" dirty="0" smtClean="0">
                <a:latin typeface="CordiaUPC" pitchFamily="34" charset="-34"/>
                <a:cs typeface="CordiaUPC" pitchFamily="34" charset="-34"/>
              </a:rPr>
              <a:t>Company description</a:t>
            </a:r>
          </a:p>
          <a:p>
            <a:pPr>
              <a:buFont typeface="Wingdings" pitchFamily="2" charset="2"/>
              <a:buChar char="§"/>
            </a:pPr>
            <a:r>
              <a:rPr lang="en-US" dirty="0" smtClean="0">
                <a:latin typeface="CordiaUPC" pitchFamily="34" charset="-34"/>
                <a:cs typeface="CordiaUPC" pitchFamily="34" charset="-34"/>
              </a:rPr>
              <a:t>Management and organization</a:t>
            </a:r>
          </a:p>
          <a:p>
            <a:pPr>
              <a:buFont typeface="Wingdings" pitchFamily="2" charset="2"/>
              <a:buChar char="§"/>
            </a:pPr>
            <a:r>
              <a:rPr lang="en-US" dirty="0" smtClean="0">
                <a:latin typeface="CordiaUPC" pitchFamily="34" charset="-34"/>
                <a:cs typeface="CordiaUPC" pitchFamily="34" charset="-34"/>
              </a:rPr>
              <a:t>Industry and market analysis</a:t>
            </a:r>
          </a:p>
          <a:p>
            <a:pPr>
              <a:buFont typeface="Wingdings" pitchFamily="2" charset="2"/>
              <a:buChar char="§"/>
            </a:pPr>
            <a:r>
              <a:rPr lang="en-US" dirty="0" smtClean="0">
                <a:latin typeface="CordiaUPC" pitchFamily="34" charset="-34"/>
                <a:cs typeface="CordiaUPC" pitchFamily="34" charset="-34"/>
              </a:rPr>
              <a:t>Competitor analysis </a:t>
            </a:r>
          </a:p>
          <a:p>
            <a:pPr>
              <a:buFont typeface="Wingdings" pitchFamily="2" charset="2"/>
              <a:buChar char="§"/>
            </a:pPr>
            <a:r>
              <a:rPr lang="en-US" dirty="0" smtClean="0">
                <a:latin typeface="CordiaUPC" pitchFamily="34" charset="-34"/>
                <a:cs typeface="CordiaUPC" pitchFamily="34" charset="-34"/>
              </a:rPr>
              <a:t>Product and services (operational issues)</a:t>
            </a:r>
          </a:p>
          <a:p>
            <a:pPr>
              <a:buFont typeface="Wingdings" pitchFamily="2" charset="2"/>
              <a:buChar char="§"/>
            </a:pPr>
            <a:r>
              <a:rPr lang="en-US" dirty="0" smtClean="0">
                <a:latin typeface="CordiaUPC" pitchFamily="34" charset="-34"/>
                <a:cs typeface="CordiaUPC" pitchFamily="34" charset="-34"/>
              </a:rPr>
              <a:t>Marketing strategy</a:t>
            </a:r>
          </a:p>
          <a:p>
            <a:pPr>
              <a:buFont typeface="Wingdings" pitchFamily="2" charset="2"/>
              <a:buChar char="§"/>
            </a:pPr>
            <a:r>
              <a:rPr lang="en-US" dirty="0" smtClean="0">
                <a:latin typeface="CordiaUPC" pitchFamily="34" charset="-34"/>
                <a:cs typeface="CordiaUPC" pitchFamily="34" charset="-34"/>
              </a:rPr>
              <a:t>Financial plan</a:t>
            </a: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11</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smtClean="0">
                <a:latin typeface="CordiaUPC" pitchFamily="34" charset="-34"/>
                <a:cs typeface="CordiaUPC" pitchFamily="34" charset="-34"/>
              </a:rPr>
              <a:t>The executive summery</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FontTx/>
              <a:buChar char="-"/>
            </a:pPr>
            <a:r>
              <a:rPr lang="en-US" dirty="0" smtClean="0">
                <a:latin typeface="CordiaUPC" pitchFamily="34" charset="-34"/>
                <a:cs typeface="CordiaUPC" pitchFamily="34" charset="-34"/>
              </a:rPr>
              <a:t>The most significant single section of the business plan</a:t>
            </a:r>
          </a:p>
          <a:p>
            <a:pPr>
              <a:buFontTx/>
              <a:buChar char="-"/>
            </a:pPr>
            <a:r>
              <a:rPr lang="en-US" dirty="0" smtClean="0">
                <a:latin typeface="CordiaUPC" pitchFamily="34" charset="-34"/>
                <a:cs typeface="CordiaUPC" pitchFamily="34" charset="-34"/>
              </a:rPr>
              <a:t>describes all of the key elements of business plan into 2-3 pages</a:t>
            </a:r>
          </a:p>
          <a:p>
            <a:pPr>
              <a:buFontTx/>
              <a:buChar char="-"/>
            </a:pPr>
            <a:r>
              <a:rPr lang="en-US" dirty="0" smtClean="0">
                <a:latin typeface="CordiaUPC" pitchFamily="34" charset="-34"/>
                <a:cs typeface="CordiaUPC" pitchFamily="34" charset="-34"/>
              </a:rPr>
              <a:t>appears first, but should be written at last.</a:t>
            </a:r>
          </a:p>
          <a:p>
            <a:pPr>
              <a:buFontTx/>
              <a:buChar char="-"/>
            </a:pPr>
            <a:r>
              <a:rPr lang="en-US" dirty="0" smtClean="0">
                <a:latin typeface="CordiaUPC" pitchFamily="34" charset="-34"/>
                <a:cs typeface="CordiaUPC" pitchFamily="34" charset="-34"/>
              </a:rPr>
              <a:t> If the executive summery suggests a promising business for investment loans funds, then the expert will read further. If not they will quickly reject the plan. </a:t>
            </a:r>
          </a:p>
          <a:p>
            <a:pPr>
              <a:buFontTx/>
              <a:buChar char="-"/>
            </a:pPr>
            <a:endParaRPr lang="en-US" dirty="0" smtClean="0">
              <a:latin typeface="CordiaUPC" pitchFamily="34" charset="-34"/>
              <a:cs typeface="CordiaUPC" pitchFamily="34" charset="-34"/>
            </a:endParaRPr>
          </a:p>
          <a:p>
            <a:pPr>
              <a:buFontTx/>
              <a:buChar char="-"/>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12</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smtClean="0">
                <a:latin typeface="CordiaUPC" pitchFamily="34" charset="-34"/>
                <a:cs typeface="CordiaUPC" pitchFamily="34" charset="-34"/>
              </a:rPr>
              <a:t>The executive summery</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marL="0" indent="0">
              <a:buNone/>
            </a:pPr>
            <a:r>
              <a:rPr lang="en-US" dirty="0" smtClean="0">
                <a:latin typeface="CordiaUPC" pitchFamily="34" charset="-34"/>
                <a:cs typeface="CordiaUPC" pitchFamily="34" charset="-34"/>
              </a:rPr>
              <a:t>Effective executive summary must include</a:t>
            </a:r>
          </a:p>
          <a:p>
            <a:pPr marL="0" indent="0">
              <a:buFontTx/>
              <a:buChar char="-"/>
            </a:pPr>
            <a:r>
              <a:rPr lang="en-US" dirty="0" smtClean="0">
                <a:latin typeface="CordiaUPC" pitchFamily="34" charset="-34"/>
                <a:cs typeface="CordiaUPC" pitchFamily="34" charset="-34"/>
              </a:rPr>
              <a:t> A synopsis of the company’s strategy for succeeding</a:t>
            </a:r>
          </a:p>
          <a:p>
            <a:pPr marL="0" indent="0">
              <a:buFontTx/>
              <a:buChar char="-"/>
            </a:pPr>
            <a:r>
              <a:rPr lang="en-US" dirty="0" smtClean="0">
                <a:latin typeface="CordiaUPC" pitchFamily="34" charset="-34"/>
                <a:cs typeface="CordiaUPC" pitchFamily="34" charset="-34"/>
              </a:rPr>
              <a:t> A concise information about management teams and qualifications</a:t>
            </a:r>
          </a:p>
          <a:p>
            <a:pPr marL="0" indent="0">
              <a:buFontTx/>
              <a:buChar char="-"/>
            </a:pPr>
            <a:r>
              <a:rPr lang="en-US" dirty="0" smtClean="0">
                <a:latin typeface="CordiaUPC" pitchFamily="34" charset="-34"/>
                <a:cs typeface="CordiaUPC" pitchFamily="34" charset="-34"/>
              </a:rPr>
              <a:t> A brief description of the market, product and service</a:t>
            </a:r>
          </a:p>
          <a:p>
            <a:pPr marL="0" indent="0">
              <a:buFontTx/>
              <a:buChar char="-"/>
            </a:pPr>
            <a:r>
              <a:rPr lang="en-US" dirty="0" smtClean="0">
                <a:latin typeface="CordiaUPC" pitchFamily="34" charset="-34"/>
                <a:cs typeface="CordiaUPC" pitchFamily="34" charset="-34"/>
              </a:rPr>
              <a:t> Key historical and forecasted financial data (the revenue, net income)</a:t>
            </a:r>
          </a:p>
          <a:p>
            <a:pPr marL="0" indent="0">
              <a:buFontTx/>
              <a:buChar char="-"/>
            </a:pPr>
            <a:r>
              <a:rPr lang="en-US" dirty="0" smtClean="0">
                <a:latin typeface="CordiaUPC" pitchFamily="34" charset="-34"/>
                <a:cs typeface="CordiaUPC" pitchFamily="34" charset="-34"/>
              </a:rPr>
              <a:t> An estimate of the amount of the funds you need – how you will use the money and how lenders or investors will get their money back </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13</a:t>
            </a:fld>
            <a:endParaRPr lang="en-US" sz="1600" dirty="0">
              <a:latin typeface="CordiaUPC" pitchFamily="34" charset="-34"/>
              <a:cs typeface="CordiaUPC" pitchFamily="34" charset="-34"/>
            </a:endParaRPr>
          </a:p>
        </p:txBody>
      </p:sp>
      <p:sp>
        <p:nvSpPr>
          <p:cNvPr id="8" name="Rechteck 7"/>
          <p:cNvSpPr/>
          <p:nvPr/>
        </p:nvSpPr>
        <p:spPr>
          <a:xfrm>
            <a:off x="893928" y="5396552"/>
            <a:ext cx="7924800" cy="1447800"/>
          </a:xfrm>
          <a:prstGeom prst="rect">
            <a:avLst/>
          </a:prstGeom>
          <a:solidFill>
            <a:srgbClr val="FFF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sz="2800" dirty="0" smtClean="0">
                <a:solidFill>
                  <a:schemeClr val="tx1"/>
                </a:solidFill>
                <a:latin typeface="CordiaUPC" pitchFamily="34" charset="-34"/>
                <a:cs typeface="CordiaUPC" pitchFamily="34" charset="-34"/>
              </a:rPr>
              <a:t>An executive summery that is concise, well-written and convincing will capture attention. It makes the plan stand out from the crown and thus will make readers eager to learn more about the company. </a:t>
            </a:r>
            <a:endParaRPr lang="en-US" sz="2800" dirty="0">
              <a:solidFill>
                <a:schemeClr val="tx1"/>
              </a:solidFill>
              <a:latin typeface="CordiaUPC" pitchFamily="34" charset="-34"/>
              <a:cs typeface="CordiaUPC" pitchFamily="34" charset="-34"/>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smtClean="0">
                <a:latin typeface="CordiaUPC" pitchFamily="34" charset="-34"/>
                <a:cs typeface="CordiaUPC" pitchFamily="34" charset="-34"/>
              </a:rPr>
              <a:t>Company description</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r>
              <a:rPr lang="en-US" dirty="0" smtClean="0">
                <a:latin typeface="CordiaUPC" pitchFamily="34" charset="-34"/>
                <a:cs typeface="CordiaUPC" pitchFamily="34" charset="-34"/>
              </a:rPr>
              <a:t>A story telling about your company</a:t>
            </a:r>
          </a:p>
          <a:p>
            <a:pPr>
              <a:buFontTx/>
              <a:buChar char="-"/>
            </a:pPr>
            <a:r>
              <a:rPr lang="en-US" dirty="0" smtClean="0">
                <a:latin typeface="CordiaUPC" pitchFamily="34" charset="-34"/>
                <a:cs typeface="CordiaUPC" pitchFamily="34" charset="-34"/>
              </a:rPr>
              <a:t>Business mission (the reason for existing)</a:t>
            </a:r>
          </a:p>
          <a:p>
            <a:pPr>
              <a:buFontTx/>
              <a:buChar char="-"/>
            </a:pPr>
            <a:r>
              <a:rPr lang="en-US" dirty="0" smtClean="0">
                <a:latin typeface="CordiaUPC" pitchFamily="34" charset="-34"/>
                <a:cs typeface="CordiaUPC" pitchFamily="34" charset="-34"/>
              </a:rPr>
              <a:t>Company background – motivating factors</a:t>
            </a:r>
          </a:p>
          <a:p>
            <a:pPr>
              <a:buFontTx/>
              <a:buChar char="-"/>
            </a:pPr>
            <a:r>
              <a:rPr lang="en-US" dirty="0" smtClean="0">
                <a:latin typeface="CordiaUPC" pitchFamily="34" charset="-34"/>
                <a:cs typeface="CordiaUPC" pitchFamily="34" charset="-34"/>
              </a:rPr>
              <a:t>Past – present - future</a:t>
            </a:r>
          </a:p>
          <a:p>
            <a:pPr>
              <a:buFontTx/>
              <a:buChar char="-"/>
            </a:pPr>
            <a:r>
              <a:rPr lang="en-US" dirty="0" smtClean="0">
                <a:latin typeface="CordiaUPC" pitchFamily="34" charset="-34"/>
                <a:cs typeface="CordiaUPC" pitchFamily="34" charset="-34"/>
              </a:rPr>
              <a:t> historical success</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14</a:t>
            </a:fld>
            <a:endParaRPr lang="en-US" sz="1600" dirty="0">
              <a:latin typeface="CordiaUPC" pitchFamily="34" charset="-34"/>
              <a:cs typeface="CordiaUPC" pitchFamily="34" charset="-34"/>
            </a:endParaRPr>
          </a:p>
        </p:txBody>
      </p:sp>
      <p:sp>
        <p:nvSpPr>
          <p:cNvPr id="8" name="Rechteck 7"/>
          <p:cNvSpPr/>
          <p:nvPr/>
        </p:nvSpPr>
        <p:spPr>
          <a:xfrm>
            <a:off x="609600" y="4648200"/>
            <a:ext cx="7924800" cy="1447800"/>
          </a:xfrm>
          <a:prstGeom prst="rect">
            <a:avLst/>
          </a:prstGeom>
          <a:solidFill>
            <a:srgbClr val="FFF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sz="2800" dirty="0" smtClean="0">
                <a:solidFill>
                  <a:schemeClr val="tx1"/>
                </a:solidFill>
                <a:latin typeface="CordiaUPC" pitchFamily="34" charset="-34"/>
                <a:cs typeface="CordiaUPC" pitchFamily="34" charset="-34"/>
              </a:rPr>
              <a:t>A company description provides an overview about business establishment, the background of the business. Interesting story will encourage the reader to read the next chapters of the plan. </a:t>
            </a:r>
            <a:endParaRPr lang="en-US" sz="2800" dirty="0">
              <a:solidFill>
                <a:schemeClr val="tx1"/>
              </a:solidFill>
              <a:latin typeface="CordiaUPC" pitchFamily="34" charset="-34"/>
              <a:cs typeface="CordiaUPC" pitchFamily="34" charset="-34"/>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smtClean="0">
                <a:latin typeface="CordiaUPC" pitchFamily="34" charset="-34"/>
                <a:cs typeface="CordiaUPC" pitchFamily="34" charset="-34"/>
              </a:rPr>
              <a:t>Management and organization</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marL="0" indent="0">
              <a:buFontTx/>
              <a:buChar char="-"/>
            </a:pPr>
            <a:r>
              <a:rPr lang="en-US" dirty="0" smtClean="0">
                <a:latin typeface="CordiaUPC" pitchFamily="34" charset="-34"/>
                <a:cs typeface="CordiaUPC" pitchFamily="34" charset="-34"/>
              </a:rPr>
              <a:t> Describe how the company is organized and what each individual’s duties and responsibility are</a:t>
            </a:r>
          </a:p>
          <a:p>
            <a:pPr marL="0" indent="0">
              <a:buFontTx/>
              <a:buChar char="-"/>
            </a:pPr>
            <a:r>
              <a:rPr lang="en-US" dirty="0" smtClean="0">
                <a:latin typeface="CordiaUPC" pitchFamily="34" charset="-34"/>
                <a:cs typeface="CordiaUPC" pitchFamily="34" charset="-34"/>
              </a:rPr>
              <a:t> Introduce the management team – who they are and what are their qualifications and key competence</a:t>
            </a:r>
          </a:p>
          <a:p>
            <a:pPr marL="0" indent="0">
              <a:buFontTx/>
              <a:buChar char="-"/>
            </a:pPr>
            <a:r>
              <a:rPr lang="en-US" dirty="0" smtClean="0">
                <a:latin typeface="CordiaUPC" pitchFamily="34" charset="-34"/>
                <a:cs typeface="CordiaUPC" pitchFamily="34" charset="-34"/>
              </a:rPr>
              <a:t> Describe the compensation package offered to the key management team</a:t>
            </a:r>
          </a:p>
          <a:p>
            <a:pPr marL="0" indent="0">
              <a:buFontTx/>
              <a:buChar char="-"/>
            </a:pPr>
            <a:r>
              <a:rPr lang="en-US" dirty="0" smtClean="0">
                <a:latin typeface="CordiaUPC" pitchFamily="34" charset="-34"/>
                <a:cs typeface="CordiaUPC" pitchFamily="34" charset="-34"/>
              </a:rPr>
              <a:t> Describe the current and future human resources plan – recruiting, developing and retaining human resources plan</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15</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smtClean="0">
                <a:latin typeface="CordiaUPC" pitchFamily="34" charset="-34"/>
                <a:cs typeface="CordiaUPC" pitchFamily="34" charset="-34"/>
              </a:rPr>
              <a:t>The product and service</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marL="0" indent="0">
              <a:buFontTx/>
              <a:buChar char="-"/>
            </a:pPr>
            <a:r>
              <a:rPr lang="en-US" dirty="0" smtClean="0">
                <a:latin typeface="CordiaUPC" pitchFamily="34" charset="-34"/>
                <a:cs typeface="CordiaUPC" pitchFamily="34" charset="-34"/>
              </a:rPr>
              <a:t> Describe products or services and explain how they are produced or delivered</a:t>
            </a:r>
          </a:p>
          <a:p>
            <a:pPr marL="0" indent="0">
              <a:buFontTx/>
              <a:buChar char="-"/>
            </a:pPr>
            <a:r>
              <a:rPr lang="en-US" dirty="0" smtClean="0">
                <a:latin typeface="CordiaUPC" pitchFamily="34" charset="-34"/>
                <a:cs typeface="CordiaUPC" pitchFamily="34" charset="-34"/>
              </a:rPr>
              <a:t> Pinpoint how your product or service differs from that of the competition</a:t>
            </a:r>
          </a:p>
          <a:p>
            <a:pPr marL="0" indent="0">
              <a:buFontTx/>
              <a:buChar char="-"/>
            </a:pPr>
            <a:r>
              <a:rPr lang="en-US" dirty="0" smtClean="0">
                <a:latin typeface="CordiaUPC" pitchFamily="34" charset="-34"/>
                <a:cs typeface="CordiaUPC" pitchFamily="34" charset="-34"/>
              </a:rPr>
              <a:t> Describe the product development process, the manufacture process, how do you plan the production – site selection, capacity, manufacturing processes and suppliers and how about your quality control policy</a:t>
            </a:r>
          </a:p>
          <a:p>
            <a:pPr marL="0" indent="0">
              <a:buFontTx/>
              <a:buChar char="-"/>
            </a:pPr>
            <a:r>
              <a:rPr lang="en-US" dirty="0" smtClean="0">
                <a:latin typeface="CordiaUPC" pitchFamily="34" charset="-34"/>
                <a:cs typeface="CordiaUPC" pitchFamily="34" charset="-34"/>
              </a:rPr>
              <a:t> Identify manufacturing cost</a:t>
            </a:r>
          </a:p>
          <a:p>
            <a:pPr marL="0" indent="0">
              <a:buFontTx/>
              <a:buChar char="-"/>
            </a:pPr>
            <a:r>
              <a:rPr lang="en-US" dirty="0" smtClean="0">
                <a:latin typeface="CordiaUPC" pitchFamily="34" charset="-34"/>
                <a:cs typeface="CordiaUPC" pitchFamily="34" charset="-34"/>
              </a:rPr>
              <a:t> Explain any government regulations or risks that may effect your business</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16</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smtClean="0">
                <a:latin typeface="CordiaUPC" pitchFamily="34" charset="-34"/>
                <a:cs typeface="CordiaUPC" pitchFamily="34" charset="-34"/>
              </a:rPr>
              <a:t>The market and competitors</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endParaRPr lang="en-US" dirty="0" smtClean="0">
              <a:latin typeface="CordiaUPC" pitchFamily="34" charset="-34"/>
              <a:cs typeface="CordiaUPC" pitchFamily="34" charset="-34"/>
            </a:endParaRPr>
          </a:p>
          <a:p>
            <a:pPr>
              <a:buNone/>
            </a:pPr>
            <a:r>
              <a:rPr lang="en-US" dirty="0" smtClean="0">
                <a:latin typeface="CordiaUPC" pitchFamily="34" charset="-34"/>
                <a:cs typeface="CordiaUPC" pitchFamily="34" charset="-34"/>
              </a:rPr>
              <a:t>You can create such a fantastic and brilliant product, but it is worthless,</a:t>
            </a:r>
          </a:p>
          <a:p>
            <a:pPr>
              <a:buNone/>
            </a:pPr>
            <a:r>
              <a:rPr lang="en-US" dirty="0" smtClean="0">
                <a:latin typeface="CordiaUPC" pitchFamily="34" charset="-34"/>
                <a:cs typeface="CordiaUPC" pitchFamily="34" charset="-34"/>
              </a:rPr>
              <a:t>               unless there is a market for your product. </a:t>
            </a:r>
          </a:p>
          <a:p>
            <a:pPr algn="ctr">
              <a:buNone/>
            </a:pPr>
            <a:r>
              <a:rPr lang="en-US" dirty="0" smtClean="0">
                <a:latin typeface="CordiaUPC" pitchFamily="34" charset="-34"/>
                <a:cs typeface="CordiaUPC" pitchFamily="34" charset="-34"/>
              </a:rPr>
              <a:t>Your business must be </a:t>
            </a:r>
            <a:r>
              <a:rPr lang="en-US" sz="3600" b="1" dirty="0" smtClean="0">
                <a:latin typeface="CordiaUPC" pitchFamily="34" charset="-34"/>
                <a:cs typeface="CordiaUPC" pitchFamily="34" charset="-34"/>
              </a:rPr>
              <a:t>commercial.</a:t>
            </a:r>
            <a:endParaRPr lang="en-US" b="1"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17</a:t>
            </a:fld>
            <a:endParaRPr lang="en-US" sz="1600" dirty="0">
              <a:latin typeface="CordiaUPC" pitchFamily="34" charset="-34"/>
              <a:cs typeface="CordiaUPC" pitchFamily="34" charset="-34"/>
            </a:endParaRPr>
          </a:p>
        </p:txBody>
      </p:sp>
      <p:pic>
        <p:nvPicPr>
          <p:cNvPr id="7170" name="Picture 2" descr="http://api.ning.com/files/LajIkoUezvrYe4I6XEylF2KoV36r0WNX*EivzGhRHPitquW4NQGSCeO*C9uP0IsteKV38C5goaguHme5nCO7Lxn*RP0GDBi9/christian_dior_haute_couture_2009_01.jpg"/>
          <p:cNvPicPr>
            <a:picLocks noChangeAspect="1" noChangeArrowheads="1"/>
          </p:cNvPicPr>
          <p:nvPr/>
        </p:nvPicPr>
        <p:blipFill>
          <a:blip r:embed="rId3" cstate="print"/>
          <a:srcRect/>
          <a:stretch>
            <a:fillRect/>
          </a:stretch>
        </p:blipFill>
        <p:spPr bwMode="auto">
          <a:xfrm>
            <a:off x="1676400" y="3886200"/>
            <a:ext cx="1981200" cy="2971800"/>
          </a:xfrm>
          <a:prstGeom prst="rect">
            <a:avLst/>
          </a:prstGeom>
          <a:noFill/>
        </p:spPr>
      </p:pic>
      <p:pic>
        <p:nvPicPr>
          <p:cNvPr id="7172" name="Picture 4" descr="http://fc01.deviantart.net/fs24/f/2007/314/8/5/Concept_Car_Vexel_by_aSoKiMoZ.jpg"/>
          <p:cNvPicPr>
            <a:picLocks noChangeAspect="1" noChangeArrowheads="1"/>
          </p:cNvPicPr>
          <p:nvPr/>
        </p:nvPicPr>
        <p:blipFill>
          <a:blip r:embed="rId4" cstate="print"/>
          <a:srcRect/>
          <a:stretch>
            <a:fillRect/>
          </a:stretch>
        </p:blipFill>
        <p:spPr bwMode="auto">
          <a:xfrm>
            <a:off x="4343400" y="4114800"/>
            <a:ext cx="3048000" cy="22860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blinds(horizontal)">
                                      <p:cBhvr>
                                        <p:cTn id="7" dur="500"/>
                                        <p:tgtEl>
                                          <p:spTgt spid="7170"/>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7172"/>
                                        </p:tgtEl>
                                        <p:attrNameLst>
                                          <p:attrName>style.visibility</p:attrName>
                                        </p:attrNameLst>
                                      </p:cBhvr>
                                      <p:to>
                                        <p:strVal val="visible"/>
                                      </p:to>
                                    </p:set>
                                    <p:animEffect transition="in" filter="blinds(horizontal)">
                                      <p:cBhvr>
                                        <p:cTn id="12" dur="500"/>
                                        <p:tgtEl>
                                          <p:spTgt spid="7172"/>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blinds(horizontal)">
                                      <p:cBhvr>
                                        <p:cTn id="1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smtClean="0">
                <a:latin typeface="CordiaUPC" pitchFamily="34" charset="-34"/>
                <a:cs typeface="CordiaUPC" pitchFamily="34" charset="-34"/>
              </a:rPr>
              <a:t>The market and competitors</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fontScale="92500" lnSpcReduction="10000"/>
          </a:bodyPr>
          <a:lstStyle/>
          <a:p>
            <a:pPr>
              <a:buNone/>
            </a:pPr>
            <a:r>
              <a:rPr lang="en-US" dirty="0" smtClean="0">
                <a:latin typeface="CordiaUPC" pitchFamily="34" charset="-34"/>
                <a:cs typeface="CordiaUPC" pitchFamily="34" charset="-34"/>
              </a:rPr>
              <a:t>Identify the market</a:t>
            </a:r>
          </a:p>
          <a:p>
            <a:pPr>
              <a:buFontTx/>
              <a:buChar char="-"/>
            </a:pPr>
            <a:r>
              <a:rPr lang="en-US" dirty="0" smtClean="0">
                <a:latin typeface="CordiaUPC" pitchFamily="34" charset="-34"/>
                <a:cs typeface="CordiaUPC" pitchFamily="34" charset="-34"/>
              </a:rPr>
              <a:t>The recent trend in the industry</a:t>
            </a:r>
          </a:p>
          <a:p>
            <a:pPr>
              <a:buFontTx/>
              <a:buChar char="-"/>
            </a:pPr>
            <a:r>
              <a:rPr lang="en-US" dirty="0" smtClean="0">
                <a:latin typeface="CordiaUPC" pitchFamily="34" charset="-34"/>
                <a:cs typeface="CordiaUPC" pitchFamily="34" charset="-34"/>
              </a:rPr>
              <a:t> What is your market segment and target market? Who are yours customers? </a:t>
            </a:r>
          </a:p>
          <a:p>
            <a:pPr>
              <a:buFontTx/>
              <a:buChar char="-"/>
            </a:pPr>
            <a:r>
              <a:rPr lang="en-US" dirty="0" smtClean="0">
                <a:latin typeface="CordiaUPC" pitchFamily="34" charset="-34"/>
                <a:cs typeface="CordiaUPC" pitchFamily="34" charset="-34"/>
              </a:rPr>
              <a:t> Why should people buy your products? </a:t>
            </a:r>
          </a:p>
          <a:p>
            <a:pPr>
              <a:buFontTx/>
              <a:buChar char="-"/>
            </a:pPr>
            <a:r>
              <a:rPr lang="en-US" dirty="0" smtClean="0">
                <a:latin typeface="CordiaUPC" pitchFamily="34" charset="-34"/>
                <a:cs typeface="CordiaUPC" pitchFamily="34" charset="-34"/>
              </a:rPr>
              <a:t> How do you position your business? </a:t>
            </a:r>
          </a:p>
          <a:p>
            <a:pPr>
              <a:buFontTx/>
              <a:buChar char="-"/>
            </a:pPr>
            <a:r>
              <a:rPr lang="en-US" dirty="0" smtClean="0">
                <a:latin typeface="CordiaUPC" pitchFamily="34" charset="-34"/>
                <a:cs typeface="CordiaUPC" pitchFamily="34" charset="-34"/>
              </a:rPr>
              <a:t> How is the competition? Who are competitor? What are their strength and weakness? </a:t>
            </a:r>
          </a:p>
          <a:p>
            <a:pPr marL="0" indent="0">
              <a:buNone/>
            </a:pPr>
            <a:r>
              <a:rPr lang="en-US" dirty="0" smtClean="0">
                <a:latin typeface="CordiaUPC" pitchFamily="34" charset="-34"/>
                <a:cs typeface="CordiaUPC" pitchFamily="34" charset="-34"/>
              </a:rPr>
              <a:t>Identify the future market trend – the risk and opportunities that might take place</a:t>
            </a: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18</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smtClean="0">
                <a:latin typeface="CordiaUPC" pitchFamily="34" charset="-34"/>
                <a:cs typeface="CordiaUPC" pitchFamily="34" charset="-34"/>
              </a:rPr>
              <a:t>Marketing and sales</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fontScale="92500"/>
          </a:bodyPr>
          <a:lstStyle/>
          <a:p>
            <a:pPr marL="0" indent="0">
              <a:buNone/>
            </a:pPr>
            <a:r>
              <a:rPr lang="en-US" dirty="0" smtClean="0">
                <a:latin typeface="CordiaUPC" pitchFamily="34" charset="-34"/>
                <a:cs typeface="CordiaUPC" pitchFamily="34" charset="-34"/>
              </a:rPr>
              <a:t>Marketing involves increasing customer awareness, delivering message about  your product or service and identify customer prospects. </a:t>
            </a:r>
          </a:p>
          <a:p>
            <a:pPr marL="0" indent="0">
              <a:buNone/>
            </a:pPr>
            <a:r>
              <a:rPr lang="en-US" dirty="0" smtClean="0">
                <a:latin typeface="CordiaUPC" pitchFamily="34" charset="-34"/>
                <a:cs typeface="CordiaUPC" pitchFamily="34" charset="-34"/>
              </a:rPr>
              <a:t>Selling involve the efforts to convince those potential customers to buy. </a:t>
            </a:r>
          </a:p>
          <a:p>
            <a:pPr marL="0" indent="0">
              <a:buNone/>
            </a:pPr>
            <a:r>
              <a:rPr lang="en-US" dirty="0" smtClean="0">
                <a:latin typeface="CordiaUPC" pitchFamily="34" charset="-34"/>
                <a:cs typeface="CordiaUPC" pitchFamily="34" charset="-34"/>
              </a:rPr>
              <a:t>So we do the marketing to provide product information to customers and use sales promotion to make them decide for our product. </a:t>
            </a:r>
          </a:p>
          <a:p>
            <a:pPr>
              <a:buFont typeface="Wingdings" pitchFamily="2" charset="2"/>
              <a:buChar char="Ø"/>
            </a:pPr>
            <a:r>
              <a:rPr lang="en-US" dirty="0" smtClean="0">
                <a:latin typeface="CordiaUPC" pitchFamily="34" charset="-34"/>
                <a:cs typeface="CordiaUPC" pitchFamily="34" charset="-34"/>
              </a:rPr>
              <a:t> Identify marketing strategies (product, price, promotion, distribution): how you will position your product and service and promote</a:t>
            </a:r>
          </a:p>
          <a:p>
            <a:pPr>
              <a:buFont typeface="Wingdings" pitchFamily="2" charset="2"/>
              <a:buChar char="Ø"/>
            </a:pPr>
            <a:r>
              <a:rPr lang="en-US" dirty="0" smtClean="0">
                <a:latin typeface="CordiaUPC" pitchFamily="34" charset="-34"/>
                <a:cs typeface="CordiaUPC" pitchFamily="34" charset="-34"/>
              </a:rPr>
              <a:t> Identify selling strategies: how you will sell and deliver product</a:t>
            </a:r>
          </a:p>
          <a:p>
            <a:pPr>
              <a:buFont typeface="Wingdings" pitchFamily="2" charset="2"/>
              <a:buChar char="Ø"/>
            </a:pPr>
            <a:r>
              <a:rPr lang="en-US" dirty="0" smtClean="0">
                <a:latin typeface="CordiaUPC" pitchFamily="34" charset="-34"/>
                <a:cs typeface="CordiaUPC" pitchFamily="34" charset="-34"/>
              </a:rPr>
              <a:t> Explain why you use these strategies and determine your marketing budget</a:t>
            </a: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19</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smtClean="0">
                <a:latin typeface="CordiaUPC" pitchFamily="34" charset="-34"/>
                <a:cs typeface="CordiaUPC" pitchFamily="34" charset="-34"/>
              </a:rPr>
              <a:t>The financial information</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marL="0" indent="0">
              <a:buFontTx/>
              <a:buChar char="-"/>
            </a:pPr>
            <a:r>
              <a:rPr lang="th-TH" dirty="0" smtClean="0">
                <a:latin typeface="CordiaUPC" pitchFamily="34" charset="-34"/>
                <a:cs typeface="CordiaUPC" pitchFamily="34" charset="-34"/>
              </a:rPr>
              <a:t> </a:t>
            </a:r>
            <a:r>
              <a:rPr lang="en-US" dirty="0" smtClean="0">
                <a:latin typeface="CordiaUPC" pitchFamily="34" charset="-34"/>
                <a:cs typeface="CordiaUPC" pitchFamily="34" charset="-34"/>
              </a:rPr>
              <a:t>It is written last , after key data on cost and potential revenues have been assembled.</a:t>
            </a:r>
          </a:p>
          <a:p>
            <a:pPr marL="0" indent="0">
              <a:buFontTx/>
              <a:buChar char="-"/>
            </a:pPr>
            <a:r>
              <a:rPr lang="en-US" dirty="0" smtClean="0">
                <a:latin typeface="CordiaUPC" pitchFamily="34" charset="-34"/>
                <a:cs typeface="CordiaUPC" pitchFamily="34" charset="-34"/>
              </a:rPr>
              <a:t> The financial plan should be realistic and comply with the other plans. </a:t>
            </a:r>
          </a:p>
          <a:p>
            <a:pPr marL="0" indent="0">
              <a:buFontTx/>
              <a:buChar char="-"/>
            </a:pPr>
            <a:r>
              <a:rPr lang="en-US" dirty="0" smtClean="0">
                <a:latin typeface="CordiaUPC" pitchFamily="34" charset="-34"/>
                <a:cs typeface="CordiaUPC" pitchFamily="34" charset="-34"/>
              </a:rPr>
              <a:t> The financial information includes balance sheet, the statement of cash-flow, the income statement, ratio analysis</a:t>
            </a:r>
          </a:p>
          <a:p>
            <a:pPr marL="0" indent="0">
              <a:buFontTx/>
              <a:buChar char="-"/>
            </a:pPr>
            <a:r>
              <a:rPr lang="en-US" dirty="0" smtClean="0">
                <a:latin typeface="CordiaUPC" pitchFamily="34" charset="-34"/>
                <a:cs typeface="CordiaUPC" pitchFamily="34" charset="-34"/>
              </a:rPr>
              <a:t> Time frame of the financial forecast should be over 3 years</a:t>
            </a:r>
          </a:p>
          <a:p>
            <a:pPr marL="0" indent="0">
              <a:buFontTx/>
              <a:buChar char="-"/>
            </a:pPr>
            <a:r>
              <a:rPr lang="en-US" dirty="0" smtClean="0">
                <a:latin typeface="CordiaUPC" pitchFamily="34" charset="-34"/>
                <a:cs typeface="CordiaUPC" pitchFamily="34" charset="-34"/>
              </a:rPr>
              <a:t> identify sales, costs and revenue</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20</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smtClean="0">
                <a:latin typeface="CordiaUPC" pitchFamily="34" charset="-34"/>
                <a:cs typeface="CordiaUPC" pitchFamily="34" charset="-34"/>
              </a:rPr>
              <a:t>Check your business plan</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fontScale="85000" lnSpcReduction="20000"/>
          </a:bodyPr>
          <a:lstStyle/>
          <a:p>
            <a:pPr>
              <a:buFont typeface="Wingdings" pitchFamily="2" charset="2"/>
              <a:buChar char="ü"/>
            </a:pPr>
            <a:r>
              <a:rPr lang="en-US" dirty="0" smtClean="0">
                <a:latin typeface="CordiaUPC" pitchFamily="34" charset="-34"/>
                <a:cs typeface="CordiaUPC" pitchFamily="34" charset="-34"/>
              </a:rPr>
              <a:t> Is your business concept solid and feasible?</a:t>
            </a:r>
          </a:p>
          <a:p>
            <a:pPr>
              <a:buFont typeface="Wingdings" pitchFamily="2" charset="2"/>
              <a:buChar char="ü"/>
            </a:pPr>
            <a:r>
              <a:rPr lang="en-US" dirty="0" smtClean="0">
                <a:latin typeface="CordiaUPC" pitchFamily="34" charset="-34"/>
                <a:cs typeface="CordiaUPC" pitchFamily="34" charset="-34"/>
              </a:rPr>
              <a:t> Is your management experience and capable?</a:t>
            </a:r>
          </a:p>
          <a:p>
            <a:pPr>
              <a:buFont typeface="Wingdings" pitchFamily="2" charset="2"/>
              <a:buChar char="ü"/>
            </a:pPr>
            <a:r>
              <a:rPr lang="en-US" dirty="0" smtClean="0">
                <a:latin typeface="CordiaUPC" pitchFamily="34" charset="-34"/>
                <a:cs typeface="CordiaUPC" pitchFamily="34" charset="-34"/>
              </a:rPr>
              <a:t> Does your product or service create value to the customer?</a:t>
            </a:r>
          </a:p>
          <a:p>
            <a:pPr>
              <a:buFont typeface="Wingdings" pitchFamily="2" charset="2"/>
              <a:buChar char="ü"/>
            </a:pPr>
            <a:r>
              <a:rPr lang="en-US" dirty="0" smtClean="0">
                <a:latin typeface="CordiaUPC" pitchFamily="34" charset="-34"/>
                <a:cs typeface="CordiaUPC" pitchFamily="34" charset="-34"/>
              </a:rPr>
              <a:t> Does a real market exist?</a:t>
            </a:r>
          </a:p>
          <a:p>
            <a:pPr>
              <a:buFont typeface="Wingdings" pitchFamily="2" charset="2"/>
              <a:buChar char="ü"/>
            </a:pPr>
            <a:r>
              <a:rPr lang="en-US" dirty="0" smtClean="0">
                <a:latin typeface="CordiaUPC" pitchFamily="34" charset="-34"/>
                <a:cs typeface="CordiaUPC" pitchFamily="34" charset="-34"/>
              </a:rPr>
              <a:t> What are your target markets and are they large enough to support your business plan? </a:t>
            </a:r>
          </a:p>
          <a:p>
            <a:pPr>
              <a:buFont typeface="Wingdings" pitchFamily="2" charset="2"/>
              <a:buChar char="ü"/>
            </a:pPr>
            <a:r>
              <a:rPr lang="en-US" dirty="0" smtClean="0">
                <a:latin typeface="CordiaUPC" pitchFamily="34" charset="-34"/>
                <a:cs typeface="CordiaUPC" pitchFamily="34" charset="-34"/>
              </a:rPr>
              <a:t> Have you thoroughly and honestly evaluate your business and your competitors?</a:t>
            </a:r>
          </a:p>
          <a:p>
            <a:pPr>
              <a:buFont typeface="Wingdings" pitchFamily="2" charset="2"/>
              <a:buChar char="ü"/>
            </a:pPr>
            <a:r>
              <a:rPr lang="en-US" dirty="0" smtClean="0">
                <a:latin typeface="CordiaUPC" pitchFamily="34" charset="-34"/>
                <a:cs typeface="CordiaUPC" pitchFamily="34" charset="-34"/>
              </a:rPr>
              <a:t>Are your goals focused and are your strategy competitive?</a:t>
            </a:r>
          </a:p>
          <a:p>
            <a:pPr>
              <a:buFont typeface="Wingdings" pitchFamily="2" charset="2"/>
              <a:buChar char="ü"/>
            </a:pPr>
            <a:r>
              <a:rPr lang="en-US" dirty="0" smtClean="0">
                <a:latin typeface="CordiaUPC" pitchFamily="34" charset="-34"/>
                <a:cs typeface="CordiaUPC" pitchFamily="34" charset="-34"/>
              </a:rPr>
              <a:t> Is your financial plan realistic?</a:t>
            </a:r>
          </a:p>
          <a:p>
            <a:pPr>
              <a:buFont typeface="Wingdings" pitchFamily="2" charset="2"/>
              <a:buChar char="ü"/>
            </a:pPr>
            <a:r>
              <a:rPr lang="en-US" dirty="0" smtClean="0">
                <a:latin typeface="CordiaUPC" pitchFamily="34" charset="-34"/>
                <a:cs typeface="CordiaUPC" pitchFamily="34" charset="-34"/>
              </a:rPr>
              <a:t>How and when will the investors get their investment back?</a:t>
            </a:r>
          </a:p>
          <a:p>
            <a:pPr marL="0" indent="0">
              <a:buNone/>
            </a:pPr>
            <a:r>
              <a:rPr lang="en-US" dirty="0" smtClean="0">
                <a:latin typeface="CordiaUPC" pitchFamily="34" charset="-34"/>
                <a:cs typeface="CordiaUPC" pitchFamily="34" charset="-34"/>
              </a:rPr>
              <a:t> </a:t>
            </a:r>
          </a:p>
          <a:p>
            <a:pPr>
              <a:buFontTx/>
              <a:buChar char="-"/>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21</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smtClean="0">
                <a:latin typeface="CordiaUPC" pitchFamily="34" charset="-34"/>
                <a:cs typeface="CordiaUPC" pitchFamily="34" charset="-34"/>
              </a:rPr>
              <a:t>Characters of effective business plan</a:t>
            </a:r>
            <a:endParaRPr lang="en-US" dirty="0">
              <a:latin typeface="CordiaUPC" pitchFamily="34" charset="-34"/>
              <a:cs typeface="CordiaUPC" pitchFamily="34" charset="-34"/>
            </a:endParaRPr>
          </a:p>
        </p:txBody>
      </p:sp>
      <p:graphicFrame>
        <p:nvGraphicFramePr>
          <p:cNvPr id="8" name="Inhaltsplatzhalter 7"/>
          <p:cNvGraphicFramePr>
            <a:graphicFrameLocks noGrp="1"/>
          </p:cNvGraphicFramePr>
          <p:nvPr>
            <p:ph sz="quarter" idx="1"/>
          </p:nvPr>
        </p:nvGraphicFramePr>
        <p:xfrm>
          <a:off x="612775" y="1600200"/>
          <a:ext cx="8153400" cy="4495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7"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22</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Galathea">
  <a:themeElements>
    <a:clrScheme name="Ganymed">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Galathea">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Galathea">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Larissa-Design">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Median</Template>
  <TotalTime>1</TotalTime>
  <Words>1335</Words>
  <Application>Microsoft Office PowerPoint</Application>
  <PresentationFormat>On-screen Show (4:3)</PresentationFormat>
  <Paragraphs>168</Paragraphs>
  <Slides>22</Slides>
  <Notes>1</Notes>
  <HiddenSlides>0</HiddenSlides>
  <MMClips>0</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Galathea</vt:lpstr>
      <vt:lpstr>BA 291 – Introductions to Business</vt:lpstr>
      <vt:lpstr>Business Plan</vt:lpstr>
      <vt:lpstr>The benefits of a business plan</vt:lpstr>
      <vt:lpstr>The initial of business plan</vt:lpstr>
      <vt:lpstr>Tailor your business plan to the target audience</vt:lpstr>
      <vt:lpstr>Tailor your business plan to the target audience</vt:lpstr>
      <vt:lpstr>Preparation steps for writing business plan</vt:lpstr>
      <vt:lpstr>Preparation steps for writing business plan</vt:lpstr>
      <vt:lpstr>Preparation steps for writing business plan</vt:lpstr>
      <vt:lpstr>Preparation steps for writing business plan</vt:lpstr>
      <vt:lpstr>The key elements of business plan</vt:lpstr>
      <vt:lpstr>The executive summery</vt:lpstr>
      <vt:lpstr>The executive summery</vt:lpstr>
      <vt:lpstr>Company description</vt:lpstr>
      <vt:lpstr>Management and organization</vt:lpstr>
      <vt:lpstr>The product and service</vt:lpstr>
      <vt:lpstr>The market and competitors</vt:lpstr>
      <vt:lpstr>The market and competitors</vt:lpstr>
      <vt:lpstr>Marketing and sales</vt:lpstr>
      <vt:lpstr>The financial information</vt:lpstr>
      <vt:lpstr>Check your business plan</vt:lpstr>
      <vt:lpstr>Characters of effective business plan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BA 291 – Introductions to Business</dc:title>
  <dc:creator>praemont</dc:creator>
  <cp:lastModifiedBy>USER</cp:lastModifiedBy>
  <cp:revision>33</cp:revision>
  <dcterms:created xsi:type="dcterms:W3CDTF">2011-06-18T02:09:47Z</dcterms:created>
  <dcterms:modified xsi:type="dcterms:W3CDTF">2012-01-11T11:15:49Z</dcterms:modified>
</cp:coreProperties>
</file>