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70" r:id="rId4"/>
    <p:sldId id="271" r:id="rId5"/>
    <p:sldId id="272" r:id="rId6"/>
    <p:sldId id="268" r:id="rId7"/>
    <p:sldId id="269" r:id="rId8"/>
    <p:sldId id="273" r:id="rId9"/>
    <p:sldId id="417" r:id="rId10"/>
    <p:sldId id="408" r:id="rId11"/>
    <p:sldId id="409" r:id="rId12"/>
    <p:sldId id="410" r:id="rId13"/>
    <p:sldId id="411" r:id="rId14"/>
    <p:sldId id="413" r:id="rId15"/>
    <p:sldId id="414" r:id="rId16"/>
    <p:sldId id="415" r:id="rId17"/>
    <p:sldId id="416" r:id="rId18"/>
    <p:sldId id="418" r:id="rId19"/>
    <p:sldId id="434" r:id="rId20"/>
    <p:sldId id="433" r:id="rId21"/>
    <p:sldId id="435" r:id="rId22"/>
    <p:sldId id="436" r:id="rId23"/>
    <p:sldId id="419" r:id="rId24"/>
    <p:sldId id="421" r:id="rId25"/>
    <p:sldId id="422" r:id="rId26"/>
    <p:sldId id="423" r:id="rId27"/>
    <p:sldId id="424" r:id="rId28"/>
    <p:sldId id="425" r:id="rId29"/>
    <p:sldId id="426" r:id="rId30"/>
    <p:sldId id="420" r:id="rId31"/>
    <p:sldId id="427" r:id="rId32"/>
    <p:sldId id="430" r:id="rId33"/>
    <p:sldId id="428" r:id="rId34"/>
    <p:sldId id="432" r:id="rId35"/>
    <p:sldId id="381" r:id="rId36"/>
    <p:sldId id="437" r:id="rId37"/>
    <p:sldId id="383" r:id="rId38"/>
    <p:sldId id="431" r:id="rId3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14" autoAdjust="0"/>
    <p:restoredTop sz="94660"/>
  </p:normalViewPr>
  <p:slideViewPr>
    <p:cSldViewPr snapToGrid="0">
      <p:cViewPr varScale="1">
        <p:scale>
          <a:sx n="80" d="100"/>
          <a:sy n="80" d="100"/>
        </p:scale>
        <p:origin x="873" y="39"/>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Dell\Desktop\6_all_stat_fdi_laos_tableandgraph.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Dell\Desktop\6_all_stat_fdi_laos_tableandgraph.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Users\Dell\Desktop\6_all_stat_fdi_laos_tableandgraph.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C:\Users\Dell\Desktop\6_all_stat_fdi_laos_tableandgraph.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C:\Users\Dell\Desktop\6_all_stat_fdi_laos_tableandgraph.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C:\Users\Dell\Desktop\6_all_stat_fdi_laos_tableandgraph.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C:\Users\Dell\Desktop\6_all_stat_fdi_laos_tableandgraph.xlsx"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file:///C:\Users\Dell\Desktop\6_all_stat_fdi_laos_tableandgraph.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v>FDI flows (USD Million)</c:v>
          </c:tx>
          <c:invertIfNegative val="0"/>
          <c:cat>
            <c:numRef>
              <c:f>actual!$B$5:$AC$5</c:f>
              <c:numCache>
                <c:formatCode>General</c:formatCode>
                <c:ptCount val="28"/>
                <c:pt idx="0">
                  <c:v>1988</c:v>
                </c:pt>
                <c:pt idx="1">
                  <c:v>1989</c:v>
                </c:pt>
                <c:pt idx="2">
                  <c:v>1990</c:v>
                </c:pt>
                <c:pt idx="3">
                  <c:v>1991</c:v>
                </c:pt>
                <c:pt idx="4">
                  <c:v>1992</c:v>
                </c:pt>
                <c:pt idx="5">
                  <c:v>1993</c:v>
                </c:pt>
                <c:pt idx="6">
                  <c:v>1994</c:v>
                </c:pt>
                <c:pt idx="7">
                  <c:v>1995</c:v>
                </c:pt>
                <c:pt idx="8">
                  <c:v>1996</c:v>
                </c:pt>
                <c:pt idx="9">
                  <c:v>1997</c:v>
                </c:pt>
                <c:pt idx="10">
                  <c:v>1998</c:v>
                </c:pt>
                <c:pt idx="11">
                  <c:v>1999</c:v>
                </c:pt>
                <c:pt idx="12">
                  <c:v>2000</c:v>
                </c:pt>
                <c:pt idx="13">
                  <c:v>2001</c:v>
                </c:pt>
                <c:pt idx="14">
                  <c:v>2002</c:v>
                </c:pt>
                <c:pt idx="15">
                  <c:v>2003</c:v>
                </c:pt>
                <c:pt idx="16">
                  <c:v>2004</c:v>
                </c:pt>
                <c:pt idx="17">
                  <c:v>2005</c:v>
                </c:pt>
                <c:pt idx="18">
                  <c:v>2006</c:v>
                </c:pt>
                <c:pt idx="19">
                  <c:v>2007</c:v>
                </c:pt>
                <c:pt idx="20">
                  <c:v>2008</c:v>
                </c:pt>
                <c:pt idx="21">
                  <c:v>2009</c:v>
                </c:pt>
                <c:pt idx="22">
                  <c:v>2010</c:v>
                </c:pt>
                <c:pt idx="23">
                  <c:v>2011</c:v>
                </c:pt>
                <c:pt idx="24">
                  <c:v>2012</c:v>
                </c:pt>
                <c:pt idx="25">
                  <c:v>2013</c:v>
                </c:pt>
                <c:pt idx="26">
                  <c:v>2014</c:v>
                </c:pt>
                <c:pt idx="27">
                  <c:v>2015</c:v>
                </c:pt>
              </c:numCache>
            </c:numRef>
          </c:cat>
          <c:val>
            <c:numRef>
              <c:f>actual!$B$6:$AC$6</c:f>
              <c:numCache>
                <c:formatCode>#,##0.00</c:formatCode>
                <c:ptCount val="28"/>
                <c:pt idx="0">
                  <c:v>2</c:v>
                </c:pt>
                <c:pt idx="1">
                  <c:v>4</c:v>
                </c:pt>
                <c:pt idx="2">
                  <c:v>6</c:v>
                </c:pt>
                <c:pt idx="3">
                  <c:v>6.9</c:v>
                </c:pt>
                <c:pt idx="4">
                  <c:v>7.8</c:v>
                </c:pt>
                <c:pt idx="5">
                  <c:v>29.9</c:v>
                </c:pt>
                <c:pt idx="6">
                  <c:v>59.2</c:v>
                </c:pt>
                <c:pt idx="7">
                  <c:v>95.1</c:v>
                </c:pt>
                <c:pt idx="8">
                  <c:v>159.80000000000001</c:v>
                </c:pt>
                <c:pt idx="9">
                  <c:v>86.3</c:v>
                </c:pt>
                <c:pt idx="10">
                  <c:v>45.3</c:v>
                </c:pt>
                <c:pt idx="11">
                  <c:v>51.608266559999997</c:v>
                </c:pt>
                <c:pt idx="12">
                  <c:v>33.89</c:v>
                </c:pt>
                <c:pt idx="13">
                  <c:v>23.904284130000001</c:v>
                </c:pt>
                <c:pt idx="14">
                  <c:v>4.4512970300000001</c:v>
                </c:pt>
                <c:pt idx="15">
                  <c:v>19.4840008</c:v>
                </c:pt>
                <c:pt idx="16">
                  <c:v>16.917262999999998</c:v>
                </c:pt>
                <c:pt idx="17">
                  <c:v>27.72</c:v>
                </c:pt>
                <c:pt idx="18">
                  <c:v>187.310641</c:v>
                </c:pt>
                <c:pt idx="19">
                  <c:v>323.52</c:v>
                </c:pt>
                <c:pt idx="20">
                  <c:v>227.77</c:v>
                </c:pt>
                <c:pt idx="21">
                  <c:v>318.59820909000001</c:v>
                </c:pt>
                <c:pt idx="22">
                  <c:v>278.80590311999998</c:v>
                </c:pt>
                <c:pt idx="23">
                  <c:v>300.74350713000001</c:v>
                </c:pt>
                <c:pt idx="24">
                  <c:v>294.37501600000002</c:v>
                </c:pt>
                <c:pt idx="25">
                  <c:v>426.66768617999998</c:v>
                </c:pt>
                <c:pt idx="26">
                  <c:v>913.24336980999999</c:v>
                </c:pt>
                <c:pt idx="27">
                  <c:v>1079.14468235</c:v>
                </c:pt>
              </c:numCache>
            </c:numRef>
          </c:val>
          <c:extLst>
            <c:ext xmlns:c16="http://schemas.microsoft.com/office/drawing/2014/chart" uri="{C3380CC4-5D6E-409C-BE32-E72D297353CC}">
              <c16:uniqueId val="{00000000-F4C8-4C8A-998B-284E6530911D}"/>
            </c:ext>
          </c:extLst>
        </c:ser>
        <c:dLbls>
          <c:showLegendKey val="0"/>
          <c:showVal val="0"/>
          <c:showCatName val="0"/>
          <c:showSerName val="0"/>
          <c:showPercent val="0"/>
          <c:showBubbleSize val="0"/>
        </c:dLbls>
        <c:gapWidth val="150"/>
        <c:axId val="311961744"/>
        <c:axId val="311973112"/>
      </c:barChart>
      <c:lineChart>
        <c:grouping val="stacked"/>
        <c:varyColors val="0"/>
        <c:ser>
          <c:idx val="1"/>
          <c:order val="1"/>
          <c:tx>
            <c:strRef>
              <c:f>actual!$A$7</c:f>
              <c:strCache>
                <c:ptCount val="1"/>
                <c:pt idx="0">
                  <c:v>อัตราการเปลี่ยนแปลง</c:v>
                </c:pt>
              </c:strCache>
            </c:strRef>
          </c:tx>
          <c:cat>
            <c:numRef>
              <c:f>actual!$B$5:$AC$5</c:f>
              <c:numCache>
                <c:formatCode>General</c:formatCode>
                <c:ptCount val="28"/>
                <c:pt idx="0">
                  <c:v>1988</c:v>
                </c:pt>
                <c:pt idx="1">
                  <c:v>1989</c:v>
                </c:pt>
                <c:pt idx="2">
                  <c:v>1990</c:v>
                </c:pt>
                <c:pt idx="3">
                  <c:v>1991</c:v>
                </c:pt>
                <c:pt idx="4">
                  <c:v>1992</c:v>
                </c:pt>
                <c:pt idx="5">
                  <c:v>1993</c:v>
                </c:pt>
                <c:pt idx="6">
                  <c:v>1994</c:v>
                </c:pt>
                <c:pt idx="7">
                  <c:v>1995</c:v>
                </c:pt>
                <c:pt idx="8">
                  <c:v>1996</c:v>
                </c:pt>
                <c:pt idx="9">
                  <c:v>1997</c:v>
                </c:pt>
                <c:pt idx="10">
                  <c:v>1998</c:v>
                </c:pt>
                <c:pt idx="11">
                  <c:v>1999</c:v>
                </c:pt>
                <c:pt idx="12">
                  <c:v>2000</c:v>
                </c:pt>
                <c:pt idx="13">
                  <c:v>2001</c:v>
                </c:pt>
                <c:pt idx="14">
                  <c:v>2002</c:v>
                </c:pt>
                <c:pt idx="15">
                  <c:v>2003</c:v>
                </c:pt>
                <c:pt idx="16">
                  <c:v>2004</c:v>
                </c:pt>
                <c:pt idx="17">
                  <c:v>2005</c:v>
                </c:pt>
                <c:pt idx="18">
                  <c:v>2006</c:v>
                </c:pt>
                <c:pt idx="19">
                  <c:v>2007</c:v>
                </c:pt>
                <c:pt idx="20">
                  <c:v>2008</c:v>
                </c:pt>
                <c:pt idx="21">
                  <c:v>2009</c:v>
                </c:pt>
                <c:pt idx="22">
                  <c:v>2010</c:v>
                </c:pt>
                <c:pt idx="23">
                  <c:v>2011</c:v>
                </c:pt>
                <c:pt idx="24">
                  <c:v>2012</c:v>
                </c:pt>
                <c:pt idx="25">
                  <c:v>2013</c:v>
                </c:pt>
                <c:pt idx="26">
                  <c:v>2014</c:v>
                </c:pt>
                <c:pt idx="27">
                  <c:v>2015</c:v>
                </c:pt>
              </c:numCache>
            </c:numRef>
          </c:cat>
          <c:val>
            <c:numRef>
              <c:f>actual!$B$7:$AC$7</c:f>
              <c:numCache>
                <c:formatCode>#,##0.00</c:formatCode>
                <c:ptCount val="28"/>
                <c:pt idx="1">
                  <c:v>100</c:v>
                </c:pt>
                <c:pt idx="2">
                  <c:v>50</c:v>
                </c:pt>
                <c:pt idx="3">
                  <c:v>15.000000000000005</c:v>
                </c:pt>
                <c:pt idx="4">
                  <c:v>13.043478260869556</c:v>
                </c:pt>
                <c:pt idx="5">
                  <c:v>283.33333333333331</c:v>
                </c:pt>
                <c:pt idx="6">
                  <c:v>97.993311036789322</c:v>
                </c:pt>
                <c:pt idx="7">
                  <c:v>60.641891891891873</c:v>
                </c:pt>
                <c:pt idx="8">
                  <c:v>68.033648790746611</c:v>
                </c:pt>
                <c:pt idx="9">
                  <c:v>-45.994993742177726</c:v>
                </c:pt>
                <c:pt idx="10">
                  <c:v>-47.508690614136732</c:v>
                </c:pt>
                <c:pt idx="11">
                  <c:v>13.925533245033114</c:v>
                </c:pt>
                <c:pt idx="12">
                  <c:v>-34.332225709229476</c:v>
                </c:pt>
                <c:pt idx="13">
                  <c:v>-29.465080761286515</c:v>
                </c:pt>
                <c:pt idx="14">
                  <c:v>-81.378664151612895</c:v>
                </c:pt>
                <c:pt idx="15">
                  <c:v>337.71513490754404</c:v>
                </c:pt>
                <c:pt idx="16">
                  <c:v>-13.17356648845961</c:v>
                </c:pt>
                <c:pt idx="17">
                  <c:v>63.856292829401553</c:v>
                </c:pt>
                <c:pt idx="18">
                  <c:v>575.72381313131325</c:v>
                </c:pt>
                <c:pt idx="19">
                  <c:v>72.718430876545852</c:v>
                </c:pt>
                <c:pt idx="20">
                  <c:v>-29.596315529179023</c:v>
                </c:pt>
                <c:pt idx="21">
                  <c:v>39.877160771831235</c:v>
                </c:pt>
                <c:pt idx="22">
                  <c:v>-12.489808427880773</c:v>
                </c:pt>
                <c:pt idx="23">
                  <c:v>7.8684144648680316</c:v>
                </c:pt>
                <c:pt idx="24">
                  <c:v>-2.1175822516584333</c:v>
                </c:pt>
                <c:pt idx="25">
                  <c:v>44.940182756542072</c:v>
                </c:pt>
                <c:pt idx="26">
                  <c:v>114.0409033518246</c:v>
                </c:pt>
                <c:pt idx="27">
                  <c:v>18.166166656596232</c:v>
                </c:pt>
              </c:numCache>
            </c:numRef>
          </c:val>
          <c:smooth val="0"/>
          <c:extLst>
            <c:ext xmlns:c16="http://schemas.microsoft.com/office/drawing/2014/chart" uri="{C3380CC4-5D6E-409C-BE32-E72D297353CC}">
              <c16:uniqueId val="{00000001-F4C8-4C8A-998B-284E6530911D}"/>
            </c:ext>
          </c:extLst>
        </c:ser>
        <c:dLbls>
          <c:showLegendKey val="0"/>
          <c:showVal val="0"/>
          <c:showCatName val="0"/>
          <c:showSerName val="0"/>
          <c:showPercent val="0"/>
          <c:showBubbleSize val="0"/>
        </c:dLbls>
        <c:marker val="1"/>
        <c:smooth val="0"/>
        <c:axId val="311970760"/>
        <c:axId val="311973896"/>
      </c:lineChart>
      <c:catAx>
        <c:axId val="311961744"/>
        <c:scaling>
          <c:orientation val="minMax"/>
        </c:scaling>
        <c:delete val="0"/>
        <c:axPos val="b"/>
        <c:numFmt formatCode="General" sourceLinked="1"/>
        <c:majorTickMark val="out"/>
        <c:minorTickMark val="none"/>
        <c:tickLblPos val="nextTo"/>
        <c:txPr>
          <a:bodyPr rot="-5400000" vert="horz"/>
          <a:lstStyle/>
          <a:p>
            <a:pPr>
              <a:defRPr sz="1400"/>
            </a:pPr>
            <a:endParaRPr lang="en-US"/>
          </a:p>
        </c:txPr>
        <c:crossAx val="311973112"/>
        <c:crosses val="autoZero"/>
        <c:auto val="1"/>
        <c:lblAlgn val="ctr"/>
        <c:lblOffset val="100"/>
        <c:noMultiLvlLbl val="0"/>
      </c:catAx>
      <c:valAx>
        <c:axId val="311973112"/>
        <c:scaling>
          <c:orientation val="minMax"/>
        </c:scaling>
        <c:delete val="0"/>
        <c:axPos val="l"/>
        <c:majorGridlines/>
        <c:numFmt formatCode="#,##0" sourceLinked="0"/>
        <c:majorTickMark val="out"/>
        <c:minorTickMark val="none"/>
        <c:tickLblPos val="nextTo"/>
        <c:crossAx val="311961744"/>
        <c:crosses val="autoZero"/>
        <c:crossBetween val="between"/>
      </c:valAx>
      <c:valAx>
        <c:axId val="311973896"/>
        <c:scaling>
          <c:orientation val="minMax"/>
        </c:scaling>
        <c:delete val="0"/>
        <c:axPos val="r"/>
        <c:numFmt formatCode="#,##0" sourceLinked="0"/>
        <c:majorTickMark val="out"/>
        <c:minorTickMark val="none"/>
        <c:tickLblPos val="nextTo"/>
        <c:crossAx val="311970760"/>
        <c:crosses val="max"/>
        <c:crossBetween val="between"/>
      </c:valAx>
      <c:catAx>
        <c:axId val="311970760"/>
        <c:scaling>
          <c:orientation val="minMax"/>
        </c:scaling>
        <c:delete val="1"/>
        <c:axPos val="b"/>
        <c:numFmt formatCode="General" sourceLinked="1"/>
        <c:majorTickMark val="out"/>
        <c:minorTickMark val="none"/>
        <c:tickLblPos val="nextTo"/>
        <c:crossAx val="311973896"/>
        <c:crosses val="autoZero"/>
        <c:auto val="1"/>
        <c:lblAlgn val="ctr"/>
        <c:lblOffset val="100"/>
        <c:noMultiLvlLbl val="0"/>
      </c:catAx>
    </c:plotArea>
    <c:legend>
      <c:legendPos val="b"/>
      <c:overlay val="0"/>
      <c:txPr>
        <a:bodyPr/>
        <a:lstStyle/>
        <a:p>
          <a:pPr>
            <a:defRPr sz="1400"/>
          </a:pPr>
          <a:endParaRPr lang="en-US"/>
        </a:p>
      </c:txPr>
    </c:legend>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v>FDI stocks 1988-2015  (USD Million)</c:v>
          </c:tx>
          <c:invertIfNegative val="0"/>
          <c:cat>
            <c:numRef>
              <c:f>actual!$B$9:$AC$9</c:f>
              <c:numCache>
                <c:formatCode>General</c:formatCode>
                <c:ptCount val="28"/>
                <c:pt idx="0">
                  <c:v>1988</c:v>
                </c:pt>
                <c:pt idx="1">
                  <c:v>1989</c:v>
                </c:pt>
                <c:pt idx="2">
                  <c:v>1990</c:v>
                </c:pt>
                <c:pt idx="3">
                  <c:v>1991</c:v>
                </c:pt>
                <c:pt idx="4">
                  <c:v>1992</c:v>
                </c:pt>
                <c:pt idx="5">
                  <c:v>1993</c:v>
                </c:pt>
                <c:pt idx="6">
                  <c:v>1994</c:v>
                </c:pt>
                <c:pt idx="7">
                  <c:v>1995</c:v>
                </c:pt>
                <c:pt idx="8">
                  <c:v>1996</c:v>
                </c:pt>
                <c:pt idx="9">
                  <c:v>1997</c:v>
                </c:pt>
                <c:pt idx="10">
                  <c:v>1998</c:v>
                </c:pt>
                <c:pt idx="11">
                  <c:v>1999</c:v>
                </c:pt>
                <c:pt idx="12">
                  <c:v>2000</c:v>
                </c:pt>
                <c:pt idx="13">
                  <c:v>2001</c:v>
                </c:pt>
                <c:pt idx="14">
                  <c:v>2002</c:v>
                </c:pt>
                <c:pt idx="15">
                  <c:v>2003</c:v>
                </c:pt>
                <c:pt idx="16">
                  <c:v>2004</c:v>
                </c:pt>
                <c:pt idx="17">
                  <c:v>2005</c:v>
                </c:pt>
                <c:pt idx="18">
                  <c:v>2006</c:v>
                </c:pt>
                <c:pt idx="19">
                  <c:v>2007</c:v>
                </c:pt>
                <c:pt idx="20">
                  <c:v>2008</c:v>
                </c:pt>
                <c:pt idx="21">
                  <c:v>2009</c:v>
                </c:pt>
                <c:pt idx="22">
                  <c:v>2010</c:v>
                </c:pt>
                <c:pt idx="23">
                  <c:v>2011</c:v>
                </c:pt>
                <c:pt idx="24">
                  <c:v>2012</c:v>
                </c:pt>
                <c:pt idx="25">
                  <c:v>2013</c:v>
                </c:pt>
                <c:pt idx="26">
                  <c:v>2014</c:v>
                </c:pt>
                <c:pt idx="27">
                  <c:v>2015</c:v>
                </c:pt>
              </c:numCache>
            </c:numRef>
          </c:cat>
          <c:val>
            <c:numRef>
              <c:f>actual!$B$10:$AC$10</c:f>
              <c:numCache>
                <c:formatCode>#,##0.00</c:formatCode>
                <c:ptCount val="28"/>
                <c:pt idx="0">
                  <c:v>2</c:v>
                </c:pt>
                <c:pt idx="1">
                  <c:v>6</c:v>
                </c:pt>
                <c:pt idx="2">
                  <c:v>12</c:v>
                </c:pt>
                <c:pt idx="3">
                  <c:v>18.899999999999999</c:v>
                </c:pt>
                <c:pt idx="4">
                  <c:v>26.7</c:v>
                </c:pt>
                <c:pt idx="5">
                  <c:v>56.599999999999994</c:v>
                </c:pt>
                <c:pt idx="6">
                  <c:v>115.8</c:v>
                </c:pt>
                <c:pt idx="7">
                  <c:v>210.90000000000003</c:v>
                </c:pt>
                <c:pt idx="8">
                  <c:v>370.7</c:v>
                </c:pt>
                <c:pt idx="9">
                  <c:v>457</c:v>
                </c:pt>
                <c:pt idx="10">
                  <c:v>502.29999999999995</c:v>
                </c:pt>
                <c:pt idx="11">
                  <c:v>553.9082665599999</c:v>
                </c:pt>
                <c:pt idx="12">
                  <c:v>587.79826656</c:v>
                </c:pt>
                <c:pt idx="13">
                  <c:v>611.70255068999995</c:v>
                </c:pt>
                <c:pt idx="14">
                  <c:v>616.15384771999993</c:v>
                </c:pt>
                <c:pt idx="15">
                  <c:v>635.63784851999992</c:v>
                </c:pt>
                <c:pt idx="16">
                  <c:v>652.55511151999997</c:v>
                </c:pt>
                <c:pt idx="17">
                  <c:v>680.27511152</c:v>
                </c:pt>
                <c:pt idx="18">
                  <c:v>867.58575252000003</c:v>
                </c:pt>
                <c:pt idx="19">
                  <c:v>1191.1057525199999</c:v>
                </c:pt>
                <c:pt idx="20">
                  <c:v>1418.8757525199999</c:v>
                </c:pt>
                <c:pt idx="21">
                  <c:v>1737.4739616100001</c:v>
                </c:pt>
                <c:pt idx="22">
                  <c:v>2016.2798647300001</c:v>
                </c:pt>
                <c:pt idx="23">
                  <c:v>2317.0233718600002</c:v>
                </c:pt>
                <c:pt idx="24">
                  <c:v>2611.3983878600011</c:v>
                </c:pt>
                <c:pt idx="25">
                  <c:v>3038.0660740400008</c:v>
                </c:pt>
                <c:pt idx="26">
                  <c:v>3951.3094438500011</c:v>
                </c:pt>
                <c:pt idx="27">
                  <c:v>5030.4541262000012</c:v>
                </c:pt>
              </c:numCache>
            </c:numRef>
          </c:val>
          <c:extLst>
            <c:ext xmlns:c16="http://schemas.microsoft.com/office/drawing/2014/chart" uri="{C3380CC4-5D6E-409C-BE32-E72D297353CC}">
              <c16:uniqueId val="{00000000-D441-4796-B665-49F2EC03B502}"/>
            </c:ext>
          </c:extLst>
        </c:ser>
        <c:dLbls>
          <c:showLegendKey val="0"/>
          <c:showVal val="0"/>
          <c:showCatName val="0"/>
          <c:showSerName val="0"/>
          <c:showPercent val="0"/>
          <c:showBubbleSize val="0"/>
        </c:dLbls>
        <c:gapWidth val="150"/>
        <c:axId val="311968408"/>
        <c:axId val="311972328"/>
      </c:barChart>
      <c:lineChart>
        <c:grouping val="stacked"/>
        <c:varyColors val="0"/>
        <c:ser>
          <c:idx val="1"/>
          <c:order val="1"/>
          <c:tx>
            <c:strRef>
              <c:f>actual!$A$11</c:f>
              <c:strCache>
                <c:ptCount val="1"/>
                <c:pt idx="0">
                  <c:v>อัตราการเปลี่ยนแปลง</c:v>
                </c:pt>
              </c:strCache>
            </c:strRef>
          </c:tx>
          <c:cat>
            <c:numRef>
              <c:f>actual!$B$9:$AC$9</c:f>
              <c:numCache>
                <c:formatCode>General</c:formatCode>
                <c:ptCount val="28"/>
                <c:pt idx="0">
                  <c:v>1988</c:v>
                </c:pt>
                <c:pt idx="1">
                  <c:v>1989</c:v>
                </c:pt>
                <c:pt idx="2">
                  <c:v>1990</c:v>
                </c:pt>
                <c:pt idx="3">
                  <c:v>1991</c:v>
                </c:pt>
                <c:pt idx="4">
                  <c:v>1992</c:v>
                </c:pt>
                <c:pt idx="5">
                  <c:v>1993</c:v>
                </c:pt>
                <c:pt idx="6">
                  <c:v>1994</c:v>
                </c:pt>
                <c:pt idx="7">
                  <c:v>1995</c:v>
                </c:pt>
                <c:pt idx="8">
                  <c:v>1996</c:v>
                </c:pt>
                <c:pt idx="9">
                  <c:v>1997</c:v>
                </c:pt>
                <c:pt idx="10">
                  <c:v>1998</c:v>
                </c:pt>
                <c:pt idx="11">
                  <c:v>1999</c:v>
                </c:pt>
                <c:pt idx="12">
                  <c:v>2000</c:v>
                </c:pt>
                <c:pt idx="13">
                  <c:v>2001</c:v>
                </c:pt>
                <c:pt idx="14">
                  <c:v>2002</c:v>
                </c:pt>
                <c:pt idx="15">
                  <c:v>2003</c:v>
                </c:pt>
                <c:pt idx="16">
                  <c:v>2004</c:v>
                </c:pt>
                <c:pt idx="17">
                  <c:v>2005</c:v>
                </c:pt>
                <c:pt idx="18">
                  <c:v>2006</c:v>
                </c:pt>
                <c:pt idx="19">
                  <c:v>2007</c:v>
                </c:pt>
                <c:pt idx="20">
                  <c:v>2008</c:v>
                </c:pt>
                <c:pt idx="21">
                  <c:v>2009</c:v>
                </c:pt>
                <c:pt idx="22">
                  <c:v>2010</c:v>
                </c:pt>
                <c:pt idx="23">
                  <c:v>2011</c:v>
                </c:pt>
                <c:pt idx="24">
                  <c:v>2012</c:v>
                </c:pt>
                <c:pt idx="25">
                  <c:v>2013</c:v>
                </c:pt>
                <c:pt idx="26">
                  <c:v>2014</c:v>
                </c:pt>
                <c:pt idx="27">
                  <c:v>2015</c:v>
                </c:pt>
              </c:numCache>
            </c:numRef>
          </c:cat>
          <c:val>
            <c:numRef>
              <c:f>actual!$B$11:$AC$11</c:f>
              <c:numCache>
                <c:formatCode>#,##0.00</c:formatCode>
                <c:ptCount val="28"/>
                <c:pt idx="1">
                  <c:v>200</c:v>
                </c:pt>
                <c:pt idx="2">
                  <c:v>100</c:v>
                </c:pt>
                <c:pt idx="3">
                  <c:v>57.499999999999986</c:v>
                </c:pt>
                <c:pt idx="4">
                  <c:v>41.26984126984128</c:v>
                </c:pt>
                <c:pt idx="5">
                  <c:v>111.98501872659175</c:v>
                </c:pt>
                <c:pt idx="6">
                  <c:v>104.59363957597174</c:v>
                </c:pt>
                <c:pt idx="7">
                  <c:v>82.124352331606261</c:v>
                </c:pt>
                <c:pt idx="8">
                  <c:v>75.770507349454689</c:v>
                </c:pt>
                <c:pt idx="9">
                  <c:v>23.280280550310227</c:v>
                </c:pt>
                <c:pt idx="10">
                  <c:v>9.9124726477023977</c:v>
                </c:pt>
                <c:pt idx="11">
                  <c:v>10.274391112880739</c:v>
                </c:pt>
                <c:pt idx="12">
                  <c:v>6.1183416182739165</c:v>
                </c:pt>
                <c:pt idx="13">
                  <c:v>4.0667496809570638</c:v>
                </c:pt>
                <c:pt idx="14">
                  <c:v>0.72768979383507859</c:v>
                </c:pt>
                <c:pt idx="15">
                  <c:v>3.1621973752331645</c:v>
                </c:pt>
                <c:pt idx="16">
                  <c:v>2.6614625040641768</c:v>
                </c:pt>
                <c:pt idx="17">
                  <c:v>4.2479170740738956</c:v>
                </c:pt>
                <c:pt idx="18">
                  <c:v>27.534542691334828</c:v>
                </c:pt>
                <c:pt idx="19">
                  <c:v>37.289685666264091</c:v>
                </c:pt>
                <c:pt idx="20">
                  <c:v>19.122567372217901</c:v>
                </c:pt>
                <c:pt idx="21">
                  <c:v>22.454271173790417</c:v>
                </c:pt>
                <c:pt idx="22">
                  <c:v>16.046623390065047</c:v>
                </c:pt>
                <c:pt idx="23">
                  <c:v>14.915762062141738</c:v>
                </c:pt>
                <c:pt idx="24">
                  <c:v>12.704879008781431</c:v>
                </c:pt>
                <c:pt idx="25">
                  <c:v>16.338666982545202</c:v>
                </c:pt>
                <c:pt idx="26">
                  <c:v>30.060023302770873</c:v>
                </c:pt>
                <c:pt idx="27">
                  <c:v>27.311064792195161</c:v>
                </c:pt>
              </c:numCache>
            </c:numRef>
          </c:val>
          <c:smooth val="0"/>
          <c:extLst>
            <c:ext xmlns:c16="http://schemas.microsoft.com/office/drawing/2014/chart" uri="{C3380CC4-5D6E-409C-BE32-E72D297353CC}">
              <c16:uniqueId val="{00000001-D441-4796-B665-49F2EC03B502}"/>
            </c:ext>
          </c:extLst>
        </c:ser>
        <c:dLbls>
          <c:showLegendKey val="0"/>
          <c:showVal val="0"/>
          <c:showCatName val="0"/>
          <c:showSerName val="0"/>
          <c:showPercent val="0"/>
          <c:showBubbleSize val="0"/>
        </c:dLbls>
        <c:marker val="1"/>
        <c:smooth val="0"/>
        <c:axId val="311969192"/>
        <c:axId val="311964880"/>
      </c:lineChart>
      <c:catAx>
        <c:axId val="311968408"/>
        <c:scaling>
          <c:orientation val="minMax"/>
        </c:scaling>
        <c:delete val="0"/>
        <c:axPos val="b"/>
        <c:numFmt formatCode="General" sourceLinked="1"/>
        <c:majorTickMark val="out"/>
        <c:minorTickMark val="none"/>
        <c:tickLblPos val="nextTo"/>
        <c:txPr>
          <a:bodyPr rot="-5400000" vert="horz"/>
          <a:lstStyle/>
          <a:p>
            <a:pPr>
              <a:defRPr sz="1200"/>
            </a:pPr>
            <a:endParaRPr lang="en-US"/>
          </a:p>
        </c:txPr>
        <c:crossAx val="311972328"/>
        <c:crosses val="autoZero"/>
        <c:auto val="1"/>
        <c:lblAlgn val="ctr"/>
        <c:lblOffset val="100"/>
        <c:noMultiLvlLbl val="0"/>
      </c:catAx>
      <c:valAx>
        <c:axId val="311972328"/>
        <c:scaling>
          <c:orientation val="minMax"/>
        </c:scaling>
        <c:delete val="0"/>
        <c:axPos val="l"/>
        <c:majorGridlines/>
        <c:numFmt formatCode="#,##0" sourceLinked="0"/>
        <c:majorTickMark val="out"/>
        <c:minorTickMark val="none"/>
        <c:tickLblPos val="nextTo"/>
        <c:txPr>
          <a:bodyPr/>
          <a:lstStyle/>
          <a:p>
            <a:pPr>
              <a:defRPr sz="1200"/>
            </a:pPr>
            <a:endParaRPr lang="en-US"/>
          </a:p>
        </c:txPr>
        <c:crossAx val="311968408"/>
        <c:crosses val="autoZero"/>
        <c:crossBetween val="between"/>
      </c:valAx>
      <c:valAx>
        <c:axId val="311964880"/>
        <c:scaling>
          <c:orientation val="minMax"/>
        </c:scaling>
        <c:delete val="0"/>
        <c:axPos val="r"/>
        <c:numFmt formatCode="#,##0" sourceLinked="0"/>
        <c:majorTickMark val="out"/>
        <c:minorTickMark val="none"/>
        <c:tickLblPos val="nextTo"/>
        <c:crossAx val="311969192"/>
        <c:crosses val="max"/>
        <c:crossBetween val="between"/>
      </c:valAx>
      <c:catAx>
        <c:axId val="311969192"/>
        <c:scaling>
          <c:orientation val="minMax"/>
        </c:scaling>
        <c:delete val="1"/>
        <c:axPos val="b"/>
        <c:numFmt formatCode="General" sourceLinked="1"/>
        <c:majorTickMark val="out"/>
        <c:minorTickMark val="none"/>
        <c:tickLblPos val="nextTo"/>
        <c:crossAx val="311964880"/>
        <c:crosses val="autoZero"/>
        <c:auto val="1"/>
        <c:lblAlgn val="ctr"/>
        <c:lblOffset val="100"/>
        <c:noMultiLvlLbl val="0"/>
      </c:catAx>
    </c:plotArea>
    <c:legend>
      <c:legendPos val="b"/>
      <c:overlay val="0"/>
      <c:txPr>
        <a:bodyPr/>
        <a:lstStyle/>
        <a:p>
          <a:pPr>
            <a:defRPr sz="1400"/>
          </a:pPr>
          <a:endParaRPr lang="en-US"/>
        </a:p>
      </c:txPr>
    </c:legend>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9.380022801312056E-2"/>
          <c:y val="6.1578034858787413E-2"/>
          <c:w val="0.88248341956188237"/>
          <c:h val="0.62112009293347481"/>
        </c:manualLayout>
      </c:layout>
      <c:lineChart>
        <c:grouping val="standard"/>
        <c:varyColors val="0"/>
        <c:ser>
          <c:idx val="0"/>
          <c:order val="0"/>
          <c:tx>
            <c:v>FDI flows</c:v>
          </c:tx>
          <c:cat>
            <c:numRef>
              <c:f>compare!$B$2:$Q$2</c:f>
              <c:numCache>
                <c:formatCode>General</c:formatCode>
                <c:ptCount val="16"/>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numCache>
            </c:numRef>
          </c:cat>
          <c:val>
            <c:numRef>
              <c:f>compare!$B$3:$Q$3</c:f>
              <c:numCache>
                <c:formatCode>#,##0.00</c:formatCode>
                <c:ptCount val="16"/>
                <c:pt idx="0">
                  <c:v>33.89</c:v>
                </c:pt>
                <c:pt idx="1">
                  <c:v>23.904284130000001</c:v>
                </c:pt>
                <c:pt idx="2">
                  <c:v>4.4512970300000001</c:v>
                </c:pt>
                <c:pt idx="3">
                  <c:v>19.4840008</c:v>
                </c:pt>
                <c:pt idx="4">
                  <c:v>16.917262999999998</c:v>
                </c:pt>
                <c:pt idx="5">
                  <c:v>27.72</c:v>
                </c:pt>
                <c:pt idx="6">
                  <c:v>187.310641</c:v>
                </c:pt>
                <c:pt idx="7">
                  <c:v>323.52</c:v>
                </c:pt>
                <c:pt idx="8">
                  <c:v>227.77</c:v>
                </c:pt>
                <c:pt idx="9">
                  <c:v>318.59820909000001</c:v>
                </c:pt>
                <c:pt idx="10">
                  <c:v>278.80590311999998</c:v>
                </c:pt>
                <c:pt idx="11">
                  <c:v>300.74350713000001</c:v>
                </c:pt>
                <c:pt idx="12">
                  <c:v>294.37501600000002</c:v>
                </c:pt>
                <c:pt idx="13">
                  <c:v>426.66768617999998</c:v>
                </c:pt>
                <c:pt idx="14">
                  <c:v>913.24336980999999</c:v>
                </c:pt>
                <c:pt idx="15">
                  <c:v>1079.14468235</c:v>
                </c:pt>
              </c:numCache>
            </c:numRef>
          </c:val>
          <c:smooth val="0"/>
          <c:extLst>
            <c:ext xmlns:c16="http://schemas.microsoft.com/office/drawing/2014/chart" uri="{C3380CC4-5D6E-409C-BE32-E72D297353CC}">
              <c16:uniqueId val="{00000000-685E-4E4F-97E3-27572C00417C}"/>
            </c:ext>
          </c:extLst>
        </c:ser>
        <c:ser>
          <c:idx val="1"/>
          <c:order val="1"/>
          <c:tx>
            <c:v>Approved FDI</c:v>
          </c:tx>
          <c:cat>
            <c:numRef>
              <c:f>compare!$B$2:$Q$2</c:f>
              <c:numCache>
                <c:formatCode>General</c:formatCode>
                <c:ptCount val="16"/>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numCache>
            </c:numRef>
          </c:cat>
          <c:val>
            <c:numRef>
              <c:f>compare!$B$4:$Q$4</c:f>
              <c:numCache>
                <c:formatCode>#,##0.00</c:formatCode>
                <c:ptCount val="16"/>
                <c:pt idx="0">
                  <c:v>249.08875464956</c:v>
                </c:pt>
                <c:pt idx="1">
                  <c:v>54.097712000000001</c:v>
                </c:pt>
                <c:pt idx="2">
                  <c:v>492.03709300000003</c:v>
                </c:pt>
                <c:pt idx="3">
                  <c:v>465.98713900000001</c:v>
                </c:pt>
                <c:pt idx="4">
                  <c:v>533.14850000000001</c:v>
                </c:pt>
                <c:pt idx="5">
                  <c:v>1245.307116</c:v>
                </c:pt>
                <c:pt idx="6">
                  <c:v>2699.69094</c:v>
                </c:pt>
                <c:pt idx="7">
                  <c:v>1136.9029700000001</c:v>
                </c:pt>
                <c:pt idx="8">
                  <c:v>1440.8154500000001</c:v>
                </c:pt>
                <c:pt idx="9">
                  <c:v>4312.8866889999999</c:v>
                </c:pt>
                <c:pt idx="10">
                  <c:v>2170.3971799999999</c:v>
                </c:pt>
                <c:pt idx="11">
                  <c:v>2931.6709999999998</c:v>
                </c:pt>
                <c:pt idx="12">
                  <c:v>1435.829</c:v>
                </c:pt>
                <c:pt idx="13">
                  <c:v>3144.9749999999999</c:v>
                </c:pt>
                <c:pt idx="14">
                  <c:v>956.71400000000006</c:v>
                </c:pt>
                <c:pt idx="15">
                  <c:v>1267.7475710000001</c:v>
                </c:pt>
              </c:numCache>
            </c:numRef>
          </c:val>
          <c:smooth val="0"/>
          <c:extLst>
            <c:ext xmlns:c16="http://schemas.microsoft.com/office/drawing/2014/chart" uri="{C3380CC4-5D6E-409C-BE32-E72D297353CC}">
              <c16:uniqueId val="{00000001-685E-4E4F-97E3-27572C00417C}"/>
            </c:ext>
          </c:extLst>
        </c:ser>
        <c:dLbls>
          <c:showLegendKey val="0"/>
          <c:showVal val="0"/>
          <c:showCatName val="0"/>
          <c:showSerName val="0"/>
          <c:showPercent val="0"/>
          <c:showBubbleSize val="0"/>
        </c:dLbls>
        <c:marker val="1"/>
        <c:smooth val="0"/>
        <c:axId val="650915120"/>
        <c:axId val="650911984"/>
      </c:lineChart>
      <c:catAx>
        <c:axId val="650915120"/>
        <c:scaling>
          <c:orientation val="minMax"/>
        </c:scaling>
        <c:delete val="0"/>
        <c:axPos val="b"/>
        <c:numFmt formatCode="General" sourceLinked="1"/>
        <c:majorTickMark val="out"/>
        <c:minorTickMark val="none"/>
        <c:tickLblPos val="nextTo"/>
        <c:txPr>
          <a:bodyPr rot="-5400000" vert="horz"/>
          <a:lstStyle/>
          <a:p>
            <a:pPr>
              <a:defRPr sz="1400"/>
            </a:pPr>
            <a:endParaRPr lang="en-US"/>
          </a:p>
        </c:txPr>
        <c:crossAx val="650911984"/>
        <c:crosses val="autoZero"/>
        <c:auto val="1"/>
        <c:lblAlgn val="ctr"/>
        <c:lblOffset val="100"/>
        <c:noMultiLvlLbl val="0"/>
      </c:catAx>
      <c:valAx>
        <c:axId val="650911984"/>
        <c:scaling>
          <c:orientation val="minMax"/>
        </c:scaling>
        <c:delete val="0"/>
        <c:axPos val="l"/>
        <c:majorGridlines/>
        <c:numFmt formatCode="#,##0" sourceLinked="0"/>
        <c:majorTickMark val="out"/>
        <c:minorTickMark val="none"/>
        <c:tickLblPos val="nextTo"/>
        <c:txPr>
          <a:bodyPr/>
          <a:lstStyle/>
          <a:p>
            <a:pPr>
              <a:defRPr sz="1400"/>
            </a:pPr>
            <a:endParaRPr lang="en-US"/>
          </a:p>
        </c:txPr>
        <c:crossAx val="650915120"/>
        <c:crosses val="autoZero"/>
        <c:crossBetween val="between"/>
      </c:valAx>
    </c:plotArea>
    <c:legend>
      <c:legendPos val="b"/>
      <c:overlay val="0"/>
      <c:txPr>
        <a:bodyPr/>
        <a:lstStyle/>
        <a:p>
          <a:pPr>
            <a:defRPr sz="1400"/>
          </a:pPr>
          <a:endParaRPr lang="en-US"/>
        </a:p>
      </c:txPr>
    </c:legend>
    <c:plotVisOnly val="1"/>
    <c:dispBlanksAs val="gap"/>
    <c:showDLblsOverMax val="0"/>
  </c:chart>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v>FDI Flows</c:v>
          </c:tx>
          <c:invertIfNegative val="0"/>
          <c:dLbls>
            <c:spPr>
              <a:noFill/>
              <a:ln>
                <a:noFill/>
              </a:ln>
              <a:effectLst/>
            </c:spPr>
            <c:txPr>
              <a:bodyPr wrap="square" lIns="38100" tIns="19050" rIns="38100" bIns="19050" anchor="ctr">
                <a:spAutoFit/>
              </a:bodyPr>
              <a:lstStyle/>
              <a:p>
                <a:pPr>
                  <a:defRPr sz="1400"/>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compare!$B$6:$D$6</c:f>
              <c:strCache>
                <c:ptCount val="3"/>
                <c:pt idx="0">
                  <c:v>2000-2005</c:v>
                </c:pt>
                <c:pt idx="1">
                  <c:v>2006-2010</c:v>
                </c:pt>
                <c:pt idx="2">
                  <c:v>2011-2015</c:v>
                </c:pt>
              </c:strCache>
            </c:strRef>
          </c:cat>
          <c:val>
            <c:numRef>
              <c:f>compare!$B$7:$D$7</c:f>
              <c:numCache>
                <c:formatCode>#,##0.00</c:formatCode>
                <c:ptCount val="3"/>
                <c:pt idx="0">
                  <c:v>126.36684496000001</c:v>
                </c:pt>
                <c:pt idx="1">
                  <c:v>1336.00475321</c:v>
                </c:pt>
                <c:pt idx="2">
                  <c:v>3014.1742614700001</c:v>
                </c:pt>
              </c:numCache>
            </c:numRef>
          </c:val>
          <c:extLst>
            <c:ext xmlns:c16="http://schemas.microsoft.com/office/drawing/2014/chart" uri="{C3380CC4-5D6E-409C-BE32-E72D297353CC}">
              <c16:uniqueId val="{00000000-AFD9-4372-B602-36A025881D53}"/>
            </c:ext>
          </c:extLst>
        </c:ser>
        <c:ser>
          <c:idx val="1"/>
          <c:order val="1"/>
          <c:tx>
            <c:v>Approved FDI</c:v>
          </c:tx>
          <c:invertIfNegative val="0"/>
          <c:dLbls>
            <c:spPr>
              <a:noFill/>
              <a:ln>
                <a:noFill/>
              </a:ln>
              <a:effectLst/>
            </c:spPr>
            <c:txPr>
              <a:bodyPr wrap="square" lIns="38100" tIns="19050" rIns="38100" bIns="19050" anchor="ctr">
                <a:spAutoFit/>
              </a:bodyPr>
              <a:lstStyle/>
              <a:p>
                <a:pPr>
                  <a:defRPr sz="1400"/>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compare!$B$6:$D$6</c:f>
              <c:strCache>
                <c:ptCount val="3"/>
                <c:pt idx="0">
                  <c:v>2000-2005</c:v>
                </c:pt>
                <c:pt idx="1">
                  <c:v>2006-2010</c:v>
                </c:pt>
                <c:pt idx="2">
                  <c:v>2011-2015</c:v>
                </c:pt>
              </c:strCache>
            </c:strRef>
          </c:cat>
          <c:val>
            <c:numRef>
              <c:f>compare!$B$8:$D$8</c:f>
              <c:numCache>
                <c:formatCode>#,##0.00</c:formatCode>
                <c:ptCount val="3"/>
                <c:pt idx="0">
                  <c:v>3039.6663146495603</c:v>
                </c:pt>
                <c:pt idx="1">
                  <c:v>11760.693229</c:v>
                </c:pt>
                <c:pt idx="2">
                  <c:v>9736.9365710000002</c:v>
                </c:pt>
              </c:numCache>
            </c:numRef>
          </c:val>
          <c:extLst>
            <c:ext xmlns:c16="http://schemas.microsoft.com/office/drawing/2014/chart" uri="{C3380CC4-5D6E-409C-BE32-E72D297353CC}">
              <c16:uniqueId val="{00000001-AFD9-4372-B602-36A025881D53}"/>
            </c:ext>
          </c:extLst>
        </c:ser>
        <c:dLbls>
          <c:dLblPos val="outEnd"/>
          <c:showLegendKey val="0"/>
          <c:showVal val="1"/>
          <c:showCatName val="0"/>
          <c:showSerName val="0"/>
          <c:showPercent val="0"/>
          <c:showBubbleSize val="0"/>
        </c:dLbls>
        <c:gapWidth val="150"/>
        <c:axId val="650912376"/>
        <c:axId val="650915904"/>
      </c:barChart>
      <c:catAx>
        <c:axId val="650912376"/>
        <c:scaling>
          <c:orientation val="minMax"/>
        </c:scaling>
        <c:delete val="0"/>
        <c:axPos val="b"/>
        <c:numFmt formatCode="General" sourceLinked="0"/>
        <c:majorTickMark val="out"/>
        <c:minorTickMark val="none"/>
        <c:tickLblPos val="nextTo"/>
        <c:txPr>
          <a:bodyPr/>
          <a:lstStyle/>
          <a:p>
            <a:pPr>
              <a:defRPr sz="1400"/>
            </a:pPr>
            <a:endParaRPr lang="en-US"/>
          </a:p>
        </c:txPr>
        <c:crossAx val="650915904"/>
        <c:crosses val="autoZero"/>
        <c:auto val="1"/>
        <c:lblAlgn val="ctr"/>
        <c:lblOffset val="100"/>
        <c:noMultiLvlLbl val="0"/>
      </c:catAx>
      <c:valAx>
        <c:axId val="650915904"/>
        <c:scaling>
          <c:orientation val="minMax"/>
        </c:scaling>
        <c:delete val="0"/>
        <c:axPos val="l"/>
        <c:majorGridlines/>
        <c:numFmt formatCode="#,##0" sourceLinked="0"/>
        <c:majorTickMark val="out"/>
        <c:minorTickMark val="none"/>
        <c:tickLblPos val="nextTo"/>
        <c:txPr>
          <a:bodyPr/>
          <a:lstStyle/>
          <a:p>
            <a:pPr>
              <a:defRPr sz="1400"/>
            </a:pPr>
            <a:endParaRPr lang="en-US"/>
          </a:p>
        </c:txPr>
        <c:crossAx val="650912376"/>
        <c:crosses val="autoZero"/>
        <c:crossBetween val="between"/>
      </c:valAx>
    </c:plotArea>
    <c:legend>
      <c:legendPos val="b"/>
      <c:overlay val="0"/>
      <c:txPr>
        <a:bodyPr/>
        <a:lstStyle/>
        <a:p>
          <a:pPr>
            <a:defRPr sz="1400"/>
          </a:pPr>
          <a:endParaRPr lang="en-US"/>
        </a:p>
      </c:txPr>
    </c:legend>
    <c:plotVisOnly val="1"/>
    <c:dispBlanksAs val="gap"/>
    <c:showDLblsOverMax val="0"/>
  </c:chart>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sector!$I$101</c:f>
              <c:strCache>
                <c:ptCount val="1"/>
                <c:pt idx="0">
                  <c:v>2000-2005</c:v>
                </c:pt>
              </c:strCache>
            </c:strRef>
          </c:tx>
          <c:invertIfNegative val="0"/>
          <c:dLbls>
            <c:spPr>
              <a:noFill/>
              <a:ln>
                <a:noFill/>
              </a:ln>
              <a:effectLst/>
            </c:spPr>
            <c:txPr>
              <a:bodyPr wrap="square" lIns="38100" tIns="19050" rIns="38100" bIns="19050" anchor="ctr">
                <a:spAutoFit/>
              </a:bodyPr>
              <a:lstStyle/>
              <a:p>
                <a:pPr>
                  <a:defRPr sz="1400"/>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sector!$H$103:$H$105</c:f>
              <c:strCache>
                <c:ptCount val="3"/>
                <c:pt idx="0">
                  <c:v>Agriculture sector</c:v>
                </c:pt>
                <c:pt idx="1">
                  <c:v>Industry sector</c:v>
                </c:pt>
                <c:pt idx="2">
                  <c:v>Service sector</c:v>
                </c:pt>
              </c:strCache>
            </c:strRef>
          </c:cat>
          <c:val>
            <c:numRef>
              <c:f>sector!$I$103:$I$105</c:f>
              <c:numCache>
                <c:formatCode>#,##0.00</c:formatCode>
                <c:ptCount val="3"/>
                <c:pt idx="0">
                  <c:v>246.66468912822</c:v>
                </c:pt>
                <c:pt idx="1">
                  <c:v>2334.9890961642395</c:v>
                </c:pt>
                <c:pt idx="2">
                  <c:v>458.01252935709999</c:v>
                </c:pt>
              </c:numCache>
            </c:numRef>
          </c:val>
          <c:extLst>
            <c:ext xmlns:c16="http://schemas.microsoft.com/office/drawing/2014/chart" uri="{C3380CC4-5D6E-409C-BE32-E72D297353CC}">
              <c16:uniqueId val="{00000000-D4D7-4AF4-94E1-65DE887BB404}"/>
            </c:ext>
          </c:extLst>
        </c:ser>
        <c:ser>
          <c:idx val="1"/>
          <c:order val="1"/>
          <c:tx>
            <c:strRef>
              <c:f>sector!$J$101</c:f>
              <c:strCache>
                <c:ptCount val="1"/>
                <c:pt idx="0">
                  <c:v>2006-2010</c:v>
                </c:pt>
              </c:strCache>
            </c:strRef>
          </c:tx>
          <c:invertIfNegative val="0"/>
          <c:dLbls>
            <c:spPr>
              <a:noFill/>
              <a:ln>
                <a:noFill/>
              </a:ln>
              <a:effectLst/>
            </c:spPr>
            <c:txPr>
              <a:bodyPr wrap="square" lIns="38100" tIns="19050" rIns="38100" bIns="19050" anchor="ctr">
                <a:spAutoFit/>
              </a:bodyPr>
              <a:lstStyle/>
              <a:p>
                <a:pPr>
                  <a:defRPr sz="1400"/>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sector!$H$103:$H$105</c:f>
              <c:strCache>
                <c:ptCount val="3"/>
                <c:pt idx="0">
                  <c:v>Agriculture sector</c:v>
                </c:pt>
                <c:pt idx="1">
                  <c:v>Industry sector</c:v>
                </c:pt>
                <c:pt idx="2">
                  <c:v>Service sector</c:v>
                </c:pt>
              </c:strCache>
            </c:strRef>
          </c:cat>
          <c:val>
            <c:numRef>
              <c:f>sector!$J$103:$J$105</c:f>
              <c:numCache>
                <c:formatCode>#,##0.00</c:formatCode>
                <c:ptCount val="3"/>
                <c:pt idx="0">
                  <c:v>1554.8103900000001</c:v>
                </c:pt>
                <c:pt idx="1">
                  <c:v>7691.4853230000008</c:v>
                </c:pt>
                <c:pt idx="2">
                  <c:v>2305.4737060000002</c:v>
                </c:pt>
              </c:numCache>
            </c:numRef>
          </c:val>
          <c:extLst>
            <c:ext xmlns:c16="http://schemas.microsoft.com/office/drawing/2014/chart" uri="{C3380CC4-5D6E-409C-BE32-E72D297353CC}">
              <c16:uniqueId val="{00000001-D4D7-4AF4-94E1-65DE887BB404}"/>
            </c:ext>
          </c:extLst>
        </c:ser>
        <c:ser>
          <c:idx val="2"/>
          <c:order val="2"/>
          <c:tx>
            <c:strRef>
              <c:f>sector!$K$101</c:f>
              <c:strCache>
                <c:ptCount val="1"/>
                <c:pt idx="0">
                  <c:v>2011-2015</c:v>
                </c:pt>
              </c:strCache>
            </c:strRef>
          </c:tx>
          <c:invertIfNegative val="0"/>
          <c:dLbls>
            <c:spPr>
              <a:noFill/>
              <a:ln>
                <a:noFill/>
              </a:ln>
              <a:effectLst/>
            </c:spPr>
            <c:txPr>
              <a:bodyPr wrap="square" lIns="38100" tIns="19050" rIns="38100" bIns="19050" anchor="ctr">
                <a:spAutoFit/>
              </a:bodyPr>
              <a:lstStyle/>
              <a:p>
                <a:pPr>
                  <a:defRPr sz="1400"/>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sector!$H$103:$H$105</c:f>
              <c:strCache>
                <c:ptCount val="3"/>
                <c:pt idx="0">
                  <c:v>Agriculture sector</c:v>
                </c:pt>
                <c:pt idx="1">
                  <c:v>Industry sector</c:v>
                </c:pt>
                <c:pt idx="2">
                  <c:v>Service sector</c:v>
                </c:pt>
              </c:strCache>
            </c:strRef>
          </c:cat>
          <c:val>
            <c:numRef>
              <c:f>sector!$K$103:$K$105</c:f>
              <c:numCache>
                <c:formatCode>#,##0.00</c:formatCode>
                <c:ptCount val="3"/>
                <c:pt idx="0">
                  <c:v>1174.798039</c:v>
                </c:pt>
                <c:pt idx="1">
                  <c:v>8108.6314329999996</c:v>
                </c:pt>
                <c:pt idx="2">
                  <c:v>409.80436800000001</c:v>
                </c:pt>
              </c:numCache>
            </c:numRef>
          </c:val>
          <c:extLst>
            <c:ext xmlns:c16="http://schemas.microsoft.com/office/drawing/2014/chart" uri="{C3380CC4-5D6E-409C-BE32-E72D297353CC}">
              <c16:uniqueId val="{00000002-D4D7-4AF4-94E1-65DE887BB404}"/>
            </c:ext>
          </c:extLst>
        </c:ser>
        <c:dLbls>
          <c:dLblPos val="outEnd"/>
          <c:showLegendKey val="0"/>
          <c:showVal val="1"/>
          <c:showCatName val="0"/>
          <c:showSerName val="0"/>
          <c:showPercent val="0"/>
          <c:showBubbleSize val="0"/>
        </c:dLbls>
        <c:gapWidth val="150"/>
        <c:axId val="650910416"/>
        <c:axId val="650914728"/>
      </c:barChart>
      <c:catAx>
        <c:axId val="650910416"/>
        <c:scaling>
          <c:orientation val="minMax"/>
        </c:scaling>
        <c:delete val="0"/>
        <c:axPos val="b"/>
        <c:numFmt formatCode="General" sourceLinked="0"/>
        <c:majorTickMark val="out"/>
        <c:minorTickMark val="none"/>
        <c:tickLblPos val="nextTo"/>
        <c:txPr>
          <a:bodyPr/>
          <a:lstStyle/>
          <a:p>
            <a:pPr>
              <a:defRPr sz="1400"/>
            </a:pPr>
            <a:endParaRPr lang="en-US"/>
          </a:p>
        </c:txPr>
        <c:crossAx val="650914728"/>
        <c:crosses val="autoZero"/>
        <c:auto val="1"/>
        <c:lblAlgn val="ctr"/>
        <c:lblOffset val="100"/>
        <c:noMultiLvlLbl val="0"/>
      </c:catAx>
      <c:valAx>
        <c:axId val="650914728"/>
        <c:scaling>
          <c:orientation val="minMax"/>
        </c:scaling>
        <c:delete val="0"/>
        <c:axPos val="l"/>
        <c:majorGridlines/>
        <c:numFmt formatCode="#,##0" sourceLinked="0"/>
        <c:majorTickMark val="out"/>
        <c:minorTickMark val="none"/>
        <c:tickLblPos val="nextTo"/>
        <c:txPr>
          <a:bodyPr/>
          <a:lstStyle/>
          <a:p>
            <a:pPr>
              <a:defRPr sz="1400"/>
            </a:pPr>
            <a:endParaRPr lang="en-US"/>
          </a:p>
        </c:txPr>
        <c:crossAx val="650910416"/>
        <c:crosses val="autoZero"/>
        <c:crossBetween val="between"/>
      </c:valAx>
    </c:plotArea>
    <c:legend>
      <c:legendPos val="b"/>
      <c:overlay val="0"/>
      <c:txPr>
        <a:bodyPr/>
        <a:lstStyle/>
        <a:p>
          <a:pPr>
            <a:defRPr sz="1400"/>
          </a:pPr>
          <a:endParaRPr lang="en-US"/>
        </a:p>
      </c:txPr>
    </c:legend>
    <c:plotVisOnly val="1"/>
    <c:dispBlanksAs val="gap"/>
    <c:showDLblsOverMax val="0"/>
  </c:chart>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sector!$B$101</c:f>
              <c:strCache>
                <c:ptCount val="1"/>
                <c:pt idx="0">
                  <c:v>2000-2005</c:v>
                </c:pt>
              </c:strCache>
            </c:strRef>
          </c:tx>
          <c:invertIfNegative val="0"/>
          <c:cat>
            <c:strRef>
              <c:f>sector!$A$102:$A$114</c:f>
              <c:strCache>
                <c:ptCount val="13"/>
                <c:pt idx="0">
                  <c:v>Agriculture</c:v>
                </c:pt>
                <c:pt idx="1">
                  <c:v>Industry and Handicraft</c:v>
                </c:pt>
                <c:pt idx="2">
                  <c:v>Wood Industry</c:v>
                </c:pt>
                <c:pt idx="3">
                  <c:v>Mining</c:v>
                </c:pt>
                <c:pt idx="4">
                  <c:v>Electricity Generation</c:v>
                </c:pt>
                <c:pt idx="5">
                  <c:v>Garment</c:v>
                </c:pt>
                <c:pt idx="6">
                  <c:v>Construction</c:v>
                </c:pt>
                <c:pt idx="7">
                  <c:v>Telecom</c:v>
                </c:pt>
                <c:pt idx="8">
                  <c:v>Service</c:v>
                </c:pt>
                <c:pt idx="9">
                  <c:v>Hotel &amp; Restaurant</c:v>
                </c:pt>
                <c:pt idx="10">
                  <c:v>Banking</c:v>
                </c:pt>
                <c:pt idx="11">
                  <c:v>Trading</c:v>
                </c:pt>
                <c:pt idx="12">
                  <c:v>Consultances</c:v>
                </c:pt>
              </c:strCache>
            </c:strRef>
          </c:cat>
          <c:val>
            <c:numRef>
              <c:f>sector!$B$102:$B$114</c:f>
              <c:numCache>
                <c:formatCode>#,##0.00</c:formatCode>
                <c:ptCount val="13"/>
                <c:pt idx="0">
                  <c:v>246.66468912822</c:v>
                </c:pt>
                <c:pt idx="1">
                  <c:v>310.04644328746997</c:v>
                </c:pt>
                <c:pt idx="2">
                  <c:v>26.232221000000003</c:v>
                </c:pt>
                <c:pt idx="3">
                  <c:v>436.60198857878993</c:v>
                </c:pt>
                <c:pt idx="4">
                  <c:v>1516.55</c:v>
                </c:pt>
                <c:pt idx="5">
                  <c:v>15.62426894197</c:v>
                </c:pt>
                <c:pt idx="6">
                  <c:v>29.934174356010001</c:v>
                </c:pt>
                <c:pt idx="7">
                  <c:v>39.94</c:v>
                </c:pt>
                <c:pt idx="8">
                  <c:v>135.01387109979999</c:v>
                </c:pt>
                <c:pt idx="9">
                  <c:v>70.622053963469995</c:v>
                </c:pt>
                <c:pt idx="10">
                  <c:v>30.096</c:v>
                </c:pt>
                <c:pt idx="11">
                  <c:v>178.37124029383</c:v>
                </c:pt>
                <c:pt idx="12">
                  <c:v>3.9693640000000006</c:v>
                </c:pt>
              </c:numCache>
            </c:numRef>
          </c:val>
          <c:extLst>
            <c:ext xmlns:c16="http://schemas.microsoft.com/office/drawing/2014/chart" uri="{C3380CC4-5D6E-409C-BE32-E72D297353CC}">
              <c16:uniqueId val="{00000000-4DBB-4824-AA75-F24571757751}"/>
            </c:ext>
          </c:extLst>
        </c:ser>
        <c:ser>
          <c:idx val="1"/>
          <c:order val="1"/>
          <c:tx>
            <c:strRef>
              <c:f>sector!$C$101</c:f>
              <c:strCache>
                <c:ptCount val="1"/>
                <c:pt idx="0">
                  <c:v>2006-2010</c:v>
                </c:pt>
              </c:strCache>
            </c:strRef>
          </c:tx>
          <c:invertIfNegative val="0"/>
          <c:cat>
            <c:strRef>
              <c:f>sector!$A$102:$A$114</c:f>
              <c:strCache>
                <c:ptCount val="13"/>
                <c:pt idx="0">
                  <c:v>Agriculture</c:v>
                </c:pt>
                <c:pt idx="1">
                  <c:v>Industry and Handicraft</c:v>
                </c:pt>
                <c:pt idx="2">
                  <c:v>Wood Industry</c:v>
                </c:pt>
                <c:pt idx="3">
                  <c:v>Mining</c:v>
                </c:pt>
                <c:pt idx="4">
                  <c:v>Electricity Generation</c:v>
                </c:pt>
                <c:pt idx="5">
                  <c:v>Garment</c:v>
                </c:pt>
                <c:pt idx="6">
                  <c:v>Construction</c:v>
                </c:pt>
                <c:pt idx="7">
                  <c:v>Telecom</c:v>
                </c:pt>
                <c:pt idx="8">
                  <c:v>Service</c:v>
                </c:pt>
                <c:pt idx="9">
                  <c:v>Hotel &amp; Restaurant</c:v>
                </c:pt>
                <c:pt idx="10">
                  <c:v>Banking</c:v>
                </c:pt>
                <c:pt idx="11">
                  <c:v>Trading</c:v>
                </c:pt>
                <c:pt idx="12">
                  <c:v>Consultances</c:v>
                </c:pt>
              </c:strCache>
            </c:strRef>
          </c:cat>
          <c:val>
            <c:numRef>
              <c:f>sector!$C$102:$C$114</c:f>
              <c:numCache>
                <c:formatCode>#,##0.00</c:formatCode>
                <c:ptCount val="13"/>
                <c:pt idx="0">
                  <c:v>1554.8103900000001</c:v>
                </c:pt>
                <c:pt idx="1">
                  <c:v>800.37596399999995</c:v>
                </c:pt>
                <c:pt idx="2">
                  <c:v>104.62896000000001</c:v>
                </c:pt>
                <c:pt idx="3">
                  <c:v>2838.3754819999999</c:v>
                </c:pt>
                <c:pt idx="4">
                  <c:v>3637.1459199999999</c:v>
                </c:pt>
                <c:pt idx="5">
                  <c:v>16.414919999999999</c:v>
                </c:pt>
                <c:pt idx="6">
                  <c:v>294.54407700000002</c:v>
                </c:pt>
                <c:pt idx="7">
                  <c:v>117.555978</c:v>
                </c:pt>
                <c:pt idx="8">
                  <c:v>1654.7315970000002</c:v>
                </c:pt>
                <c:pt idx="9">
                  <c:v>212.14160999999996</c:v>
                </c:pt>
                <c:pt idx="10">
                  <c:v>142.19999999999999</c:v>
                </c:pt>
                <c:pt idx="11">
                  <c:v>151.803631</c:v>
                </c:pt>
                <c:pt idx="12">
                  <c:v>27.040890000000001</c:v>
                </c:pt>
              </c:numCache>
            </c:numRef>
          </c:val>
          <c:extLst>
            <c:ext xmlns:c16="http://schemas.microsoft.com/office/drawing/2014/chart" uri="{C3380CC4-5D6E-409C-BE32-E72D297353CC}">
              <c16:uniqueId val="{00000001-4DBB-4824-AA75-F24571757751}"/>
            </c:ext>
          </c:extLst>
        </c:ser>
        <c:ser>
          <c:idx val="2"/>
          <c:order val="2"/>
          <c:tx>
            <c:strRef>
              <c:f>sector!$D$101</c:f>
              <c:strCache>
                <c:ptCount val="1"/>
                <c:pt idx="0">
                  <c:v>2011-2015</c:v>
                </c:pt>
              </c:strCache>
            </c:strRef>
          </c:tx>
          <c:invertIfNegative val="0"/>
          <c:cat>
            <c:strRef>
              <c:f>sector!$A$102:$A$114</c:f>
              <c:strCache>
                <c:ptCount val="13"/>
                <c:pt idx="0">
                  <c:v>Agriculture</c:v>
                </c:pt>
                <c:pt idx="1">
                  <c:v>Industry and Handicraft</c:v>
                </c:pt>
                <c:pt idx="2">
                  <c:v>Wood Industry</c:v>
                </c:pt>
                <c:pt idx="3">
                  <c:v>Mining</c:v>
                </c:pt>
                <c:pt idx="4">
                  <c:v>Electricity Generation</c:v>
                </c:pt>
                <c:pt idx="5">
                  <c:v>Garment</c:v>
                </c:pt>
                <c:pt idx="6">
                  <c:v>Construction</c:v>
                </c:pt>
                <c:pt idx="7">
                  <c:v>Telecom</c:v>
                </c:pt>
                <c:pt idx="8">
                  <c:v>Service</c:v>
                </c:pt>
                <c:pt idx="9">
                  <c:v>Hotel &amp; Restaurant</c:v>
                </c:pt>
                <c:pt idx="10">
                  <c:v>Banking</c:v>
                </c:pt>
                <c:pt idx="11">
                  <c:v>Trading</c:v>
                </c:pt>
                <c:pt idx="12">
                  <c:v>Consultances</c:v>
                </c:pt>
              </c:strCache>
            </c:strRef>
          </c:cat>
          <c:val>
            <c:numRef>
              <c:f>sector!$D$102:$D$114</c:f>
              <c:numCache>
                <c:formatCode>#,##0.00</c:formatCode>
                <c:ptCount val="13"/>
                <c:pt idx="0">
                  <c:v>1174.798039</c:v>
                </c:pt>
                <c:pt idx="1">
                  <c:v>409.51835399999999</c:v>
                </c:pt>
                <c:pt idx="2">
                  <c:v>1452.83773</c:v>
                </c:pt>
                <c:pt idx="3">
                  <c:v>3610.1963490000003</c:v>
                </c:pt>
                <c:pt idx="4">
                  <c:v>2390.8029999999999</c:v>
                </c:pt>
                <c:pt idx="5">
                  <c:v>8.14</c:v>
                </c:pt>
                <c:pt idx="6">
                  <c:v>237.136</c:v>
                </c:pt>
                <c:pt idx="7">
                  <c:v>35.620800000000003</c:v>
                </c:pt>
                <c:pt idx="8">
                  <c:v>100.02140800000001</c:v>
                </c:pt>
                <c:pt idx="9">
                  <c:v>116.19847</c:v>
                </c:pt>
                <c:pt idx="10">
                  <c:v>118.48327999999999</c:v>
                </c:pt>
                <c:pt idx="11">
                  <c:v>34.18421</c:v>
                </c:pt>
                <c:pt idx="12">
                  <c:v>5.2961999999999998</c:v>
                </c:pt>
              </c:numCache>
            </c:numRef>
          </c:val>
          <c:extLst>
            <c:ext xmlns:c16="http://schemas.microsoft.com/office/drawing/2014/chart" uri="{C3380CC4-5D6E-409C-BE32-E72D297353CC}">
              <c16:uniqueId val="{00000002-4DBB-4824-AA75-F24571757751}"/>
            </c:ext>
          </c:extLst>
        </c:ser>
        <c:dLbls>
          <c:showLegendKey val="0"/>
          <c:showVal val="0"/>
          <c:showCatName val="0"/>
          <c:showSerName val="0"/>
          <c:showPercent val="0"/>
          <c:showBubbleSize val="0"/>
        </c:dLbls>
        <c:gapWidth val="150"/>
        <c:axId val="650913160"/>
        <c:axId val="650912768"/>
      </c:barChart>
      <c:catAx>
        <c:axId val="650913160"/>
        <c:scaling>
          <c:orientation val="minMax"/>
        </c:scaling>
        <c:delete val="0"/>
        <c:axPos val="b"/>
        <c:numFmt formatCode="General" sourceLinked="0"/>
        <c:majorTickMark val="out"/>
        <c:minorTickMark val="none"/>
        <c:tickLblPos val="nextTo"/>
        <c:crossAx val="650912768"/>
        <c:crosses val="autoZero"/>
        <c:auto val="1"/>
        <c:lblAlgn val="ctr"/>
        <c:lblOffset val="100"/>
        <c:noMultiLvlLbl val="0"/>
      </c:catAx>
      <c:valAx>
        <c:axId val="650912768"/>
        <c:scaling>
          <c:orientation val="minMax"/>
        </c:scaling>
        <c:delete val="0"/>
        <c:axPos val="l"/>
        <c:majorGridlines/>
        <c:numFmt formatCode="#,##0" sourceLinked="0"/>
        <c:majorTickMark val="out"/>
        <c:minorTickMark val="none"/>
        <c:tickLblPos val="nextTo"/>
        <c:crossAx val="650913160"/>
        <c:crosses val="autoZero"/>
        <c:crossBetween val="between"/>
      </c:valAx>
    </c:plotArea>
    <c:legend>
      <c:legendPos val="b"/>
      <c:overlay val="0"/>
    </c:legend>
    <c:plotVisOnly val="1"/>
    <c:dispBlanksAs val="gap"/>
    <c:showDLblsOverMax val="0"/>
  </c:chart>
  <c:txPr>
    <a:bodyPr/>
    <a:lstStyle/>
    <a:p>
      <a:pPr>
        <a:defRPr sz="14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approved1!$B$78</c:f>
              <c:strCache>
                <c:ptCount val="1"/>
                <c:pt idx="0">
                  <c:v>2000-2005</c:v>
                </c:pt>
              </c:strCache>
            </c:strRef>
          </c:tx>
          <c:invertIfNegative val="0"/>
          <c:cat>
            <c:strRef>
              <c:f>approved1!$A$81:$A$94</c:f>
              <c:strCache>
                <c:ptCount val="14"/>
                <c:pt idx="0">
                  <c:v>China</c:v>
                </c:pt>
                <c:pt idx="1">
                  <c:v>Vietnam</c:v>
                </c:pt>
                <c:pt idx="2">
                  <c:v>Thailand</c:v>
                </c:pt>
                <c:pt idx="3">
                  <c:v>Korea</c:v>
                </c:pt>
                <c:pt idx="4">
                  <c:v>Malaysia</c:v>
                </c:pt>
                <c:pt idx="5">
                  <c:v>France</c:v>
                </c:pt>
                <c:pt idx="6">
                  <c:v>Netherlands</c:v>
                </c:pt>
                <c:pt idx="7">
                  <c:v>Japan</c:v>
                </c:pt>
                <c:pt idx="8">
                  <c:v>Norway</c:v>
                </c:pt>
                <c:pt idx="9">
                  <c:v>England</c:v>
                </c:pt>
                <c:pt idx="10">
                  <c:v>Singapore</c:v>
                </c:pt>
                <c:pt idx="11">
                  <c:v>India</c:v>
                </c:pt>
                <c:pt idx="12">
                  <c:v>Australia</c:v>
                </c:pt>
                <c:pt idx="13">
                  <c:v>USA</c:v>
                </c:pt>
              </c:strCache>
            </c:strRef>
          </c:cat>
          <c:val>
            <c:numRef>
              <c:f>approved1!$B$81:$B$94</c:f>
              <c:numCache>
                <c:formatCode>#,##0.00</c:formatCode>
                <c:ptCount val="14"/>
                <c:pt idx="0">
                  <c:v>120.27365899999999</c:v>
                </c:pt>
                <c:pt idx="1">
                  <c:v>72.222829000000004</c:v>
                </c:pt>
                <c:pt idx="2">
                  <c:v>559.42226400000004</c:v>
                </c:pt>
                <c:pt idx="3">
                  <c:v>47.573755000000006</c:v>
                </c:pt>
                <c:pt idx="4">
                  <c:v>41.450142</c:v>
                </c:pt>
                <c:pt idx="5">
                  <c:v>405.70849099999998</c:v>
                </c:pt>
                <c:pt idx="6">
                  <c:v>0.05</c:v>
                </c:pt>
                <c:pt idx="7">
                  <c:v>11.412242999999998</c:v>
                </c:pt>
                <c:pt idx="8">
                  <c:v>0</c:v>
                </c:pt>
                <c:pt idx="9">
                  <c:v>6.1127450000000003</c:v>
                </c:pt>
                <c:pt idx="10">
                  <c:v>39.351009000000005</c:v>
                </c:pt>
                <c:pt idx="11">
                  <c:v>0.80939799999999995</c:v>
                </c:pt>
                <c:pt idx="12">
                  <c:v>10.585913</c:v>
                </c:pt>
                <c:pt idx="13">
                  <c:v>11.27</c:v>
                </c:pt>
              </c:numCache>
            </c:numRef>
          </c:val>
          <c:extLst>
            <c:ext xmlns:c16="http://schemas.microsoft.com/office/drawing/2014/chart" uri="{C3380CC4-5D6E-409C-BE32-E72D297353CC}">
              <c16:uniqueId val="{00000000-C937-4A4F-AE37-2179E5A28DE6}"/>
            </c:ext>
          </c:extLst>
        </c:ser>
        <c:ser>
          <c:idx val="1"/>
          <c:order val="1"/>
          <c:tx>
            <c:strRef>
              <c:f>approved1!$C$78</c:f>
              <c:strCache>
                <c:ptCount val="1"/>
                <c:pt idx="0">
                  <c:v>2006-2010</c:v>
                </c:pt>
              </c:strCache>
            </c:strRef>
          </c:tx>
          <c:invertIfNegative val="0"/>
          <c:cat>
            <c:strRef>
              <c:f>approved1!$A$81:$A$94</c:f>
              <c:strCache>
                <c:ptCount val="14"/>
                <c:pt idx="0">
                  <c:v>China</c:v>
                </c:pt>
                <c:pt idx="1">
                  <c:v>Vietnam</c:v>
                </c:pt>
                <c:pt idx="2">
                  <c:v>Thailand</c:v>
                </c:pt>
                <c:pt idx="3">
                  <c:v>Korea</c:v>
                </c:pt>
                <c:pt idx="4">
                  <c:v>Malaysia</c:v>
                </c:pt>
                <c:pt idx="5">
                  <c:v>France</c:v>
                </c:pt>
                <c:pt idx="6">
                  <c:v>Netherlands</c:v>
                </c:pt>
                <c:pt idx="7">
                  <c:v>Japan</c:v>
                </c:pt>
                <c:pt idx="8">
                  <c:v>Norway</c:v>
                </c:pt>
                <c:pt idx="9">
                  <c:v>England</c:v>
                </c:pt>
                <c:pt idx="10">
                  <c:v>Singapore</c:v>
                </c:pt>
                <c:pt idx="11">
                  <c:v>India</c:v>
                </c:pt>
                <c:pt idx="12">
                  <c:v>Australia</c:v>
                </c:pt>
                <c:pt idx="13">
                  <c:v>USA</c:v>
                </c:pt>
              </c:strCache>
            </c:strRef>
          </c:cat>
          <c:val>
            <c:numRef>
              <c:f>approved1!$C$81:$C$94</c:f>
              <c:numCache>
                <c:formatCode>#,##0.00</c:formatCode>
                <c:ptCount val="14"/>
                <c:pt idx="0">
                  <c:v>2767.7618140000004</c:v>
                </c:pt>
                <c:pt idx="1">
                  <c:v>2272.9587730000003</c:v>
                </c:pt>
                <c:pt idx="2">
                  <c:v>2106.304482</c:v>
                </c:pt>
                <c:pt idx="3">
                  <c:v>458.002206</c:v>
                </c:pt>
                <c:pt idx="4">
                  <c:v>90.160083999999983</c:v>
                </c:pt>
                <c:pt idx="5">
                  <c:v>61.228907</c:v>
                </c:pt>
                <c:pt idx="6">
                  <c:v>7.5399839999999996</c:v>
                </c:pt>
                <c:pt idx="7">
                  <c:v>319.12617800000004</c:v>
                </c:pt>
                <c:pt idx="8">
                  <c:v>345.53555</c:v>
                </c:pt>
                <c:pt idx="9">
                  <c:v>23.034034999999999</c:v>
                </c:pt>
                <c:pt idx="10">
                  <c:v>86.624649999999988</c:v>
                </c:pt>
                <c:pt idx="11">
                  <c:v>152.40353100000002</c:v>
                </c:pt>
                <c:pt idx="12">
                  <c:v>26.301970999999995</c:v>
                </c:pt>
                <c:pt idx="13">
                  <c:v>32.013081999999997</c:v>
                </c:pt>
              </c:numCache>
            </c:numRef>
          </c:val>
          <c:extLst>
            <c:ext xmlns:c16="http://schemas.microsoft.com/office/drawing/2014/chart" uri="{C3380CC4-5D6E-409C-BE32-E72D297353CC}">
              <c16:uniqueId val="{00000001-C937-4A4F-AE37-2179E5A28DE6}"/>
            </c:ext>
          </c:extLst>
        </c:ser>
        <c:ser>
          <c:idx val="2"/>
          <c:order val="2"/>
          <c:tx>
            <c:strRef>
              <c:f>approved1!$D$78</c:f>
              <c:strCache>
                <c:ptCount val="1"/>
                <c:pt idx="0">
                  <c:v>2011-2015</c:v>
                </c:pt>
              </c:strCache>
            </c:strRef>
          </c:tx>
          <c:invertIfNegative val="0"/>
          <c:cat>
            <c:strRef>
              <c:f>approved1!$A$81:$A$94</c:f>
              <c:strCache>
                <c:ptCount val="14"/>
                <c:pt idx="0">
                  <c:v>China</c:v>
                </c:pt>
                <c:pt idx="1">
                  <c:v>Vietnam</c:v>
                </c:pt>
                <c:pt idx="2">
                  <c:v>Thailand</c:v>
                </c:pt>
                <c:pt idx="3">
                  <c:v>Korea</c:v>
                </c:pt>
                <c:pt idx="4">
                  <c:v>Malaysia</c:v>
                </c:pt>
                <c:pt idx="5">
                  <c:v>France</c:v>
                </c:pt>
                <c:pt idx="6">
                  <c:v>Netherlands</c:v>
                </c:pt>
                <c:pt idx="7">
                  <c:v>Japan</c:v>
                </c:pt>
                <c:pt idx="8">
                  <c:v>Norway</c:v>
                </c:pt>
                <c:pt idx="9">
                  <c:v>England</c:v>
                </c:pt>
                <c:pt idx="10">
                  <c:v>Singapore</c:v>
                </c:pt>
                <c:pt idx="11">
                  <c:v>India</c:v>
                </c:pt>
                <c:pt idx="12">
                  <c:v>Australia</c:v>
                </c:pt>
                <c:pt idx="13">
                  <c:v>USA</c:v>
                </c:pt>
              </c:strCache>
            </c:strRef>
          </c:cat>
          <c:val>
            <c:numRef>
              <c:f>approved1!$D$81:$D$94</c:f>
              <c:numCache>
                <c:formatCode>#,##0.00</c:formatCode>
                <c:ptCount val="14"/>
                <c:pt idx="0">
                  <c:v>2435.754739</c:v>
                </c:pt>
                <c:pt idx="1">
                  <c:v>1387.5999280000001</c:v>
                </c:pt>
                <c:pt idx="2">
                  <c:v>1004.3855150000001</c:v>
                </c:pt>
                <c:pt idx="3">
                  <c:v>222.65004400000001</c:v>
                </c:pt>
                <c:pt idx="4">
                  <c:v>569.61500000000001</c:v>
                </c:pt>
                <c:pt idx="5">
                  <c:v>6.6920219999999997</c:v>
                </c:pt>
                <c:pt idx="6">
                  <c:v>426.11650000000003</c:v>
                </c:pt>
                <c:pt idx="7">
                  <c:v>90.594850000000008</c:v>
                </c:pt>
                <c:pt idx="8">
                  <c:v>0</c:v>
                </c:pt>
                <c:pt idx="9">
                  <c:v>154.4682</c:v>
                </c:pt>
                <c:pt idx="10">
                  <c:v>45.72</c:v>
                </c:pt>
                <c:pt idx="11">
                  <c:v>10.289707999999999</c:v>
                </c:pt>
                <c:pt idx="12">
                  <c:v>67.131299999999996</c:v>
                </c:pt>
                <c:pt idx="13">
                  <c:v>42.992685999999992</c:v>
                </c:pt>
              </c:numCache>
            </c:numRef>
          </c:val>
          <c:extLst>
            <c:ext xmlns:c16="http://schemas.microsoft.com/office/drawing/2014/chart" uri="{C3380CC4-5D6E-409C-BE32-E72D297353CC}">
              <c16:uniqueId val="{00000002-C937-4A4F-AE37-2179E5A28DE6}"/>
            </c:ext>
          </c:extLst>
        </c:ser>
        <c:dLbls>
          <c:showLegendKey val="0"/>
          <c:showVal val="0"/>
          <c:showCatName val="0"/>
          <c:showSerName val="0"/>
          <c:showPercent val="0"/>
          <c:showBubbleSize val="0"/>
        </c:dLbls>
        <c:gapWidth val="150"/>
        <c:axId val="650908456"/>
        <c:axId val="650918256"/>
      </c:barChart>
      <c:catAx>
        <c:axId val="650908456"/>
        <c:scaling>
          <c:orientation val="minMax"/>
        </c:scaling>
        <c:delete val="0"/>
        <c:axPos val="b"/>
        <c:numFmt formatCode="General" sourceLinked="0"/>
        <c:majorTickMark val="out"/>
        <c:minorTickMark val="none"/>
        <c:tickLblPos val="nextTo"/>
        <c:crossAx val="650918256"/>
        <c:crosses val="autoZero"/>
        <c:auto val="1"/>
        <c:lblAlgn val="ctr"/>
        <c:lblOffset val="100"/>
        <c:noMultiLvlLbl val="0"/>
      </c:catAx>
      <c:valAx>
        <c:axId val="650918256"/>
        <c:scaling>
          <c:orientation val="minMax"/>
        </c:scaling>
        <c:delete val="0"/>
        <c:axPos val="l"/>
        <c:majorGridlines/>
        <c:numFmt formatCode="#,##0" sourceLinked="0"/>
        <c:majorTickMark val="out"/>
        <c:minorTickMark val="none"/>
        <c:tickLblPos val="nextTo"/>
        <c:crossAx val="650908456"/>
        <c:crosses val="autoZero"/>
        <c:crossBetween val="between"/>
      </c:valAx>
    </c:plotArea>
    <c:legend>
      <c:legendPos val="b"/>
      <c:overlay val="0"/>
    </c:legend>
    <c:plotVisOnly val="1"/>
    <c:dispBlanksAs val="gap"/>
    <c:showDLblsOverMax val="0"/>
  </c:chart>
  <c:txPr>
    <a:bodyPr/>
    <a:lstStyle/>
    <a:p>
      <a:pPr>
        <a:defRPr sz="14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actual_bycountry!$B$49</c:f>
              <c:strCache>
                <c:ptCount val="1"/>
                <c:pt idx="0">
                  <c:v>China</c:v>
                </c:pt>
              </c:strCache>
            </c:strRef>
          </c:tx>
          <c:invertIfNegative val="0"/>
          <c:cat>
            <c:numRef>
              <c:f>actual_bycountry!$C$48:$F$48</c:f>
              <c:numCache>
                <c:formatCode>General</c:formatCode>
                <c:ptCount val="4"/>
                <c:pt idx="0">
                  <c:v>2010</c:v>
                </c:pt>
                <c:pt idx="1">
                  <c:v>2011</c:v>
                </c:pt>
                <c:pt idx="2">
                  <c:v>2014</c:v>
                </c:pt>
                <c:pt idx="3">
                  <c:v>2015</c:v>
                </c:pt>
              </c:numCache>
            </c:numRef>
          </c:cat>
          <c:val>
            <c:numRef>
              <c:f>actual_bycountry!$C$49:$F$49</c:f>
              <c:numCache>
                <c:formatCode>#,##0.00</c:formatCode>
                <c:ptCount val="4"/>
                <c:pt idx="0">
                  <c:v>45.572087789999998</c:v>
                </c:pt>
                <c:pt idx="1">
                  <c:v>278.31896970000003</c:v>
                </c:pt>
                <c:pt idx="2">
                  <c:v>614.26372199999901</c:v>
                </c:pt>
                <c:pt idx="3">
                  <c:v>665.09078096902101</c:v>
                </c:pt>
              </c:numCache>
            </c:numRef>
          </c:val>
          <c:extLst>
            <c:ext xmlns:c16="http://schemas.microsoft.com/office/drawing/2014/chart" uri="{C3380CC4-5D6E-409C-BE32-E72D297353CC}">
              <c16:uniqueId val="{00000000-A603-4B32-A242-C156A850F891}"/>
            </c:ext>
          </c:extLst>
        </c:ser>
        <c:ser>
          <c:idx val="1"/>
          <c:order val="1"/>
          <c:tx>
            <c:strRef>
              <c:f>actual_bycountry!$B$50</c:f>
              <c:strCache>
                <c:ptCount val="1"/>
                <c:pt idx="0">
                  <c:v>Vietnam</c:v>
                </c:pt>
              </c:strCache>
            </c:strRef>
          </c:tx>
          <c:invertIfNegative val="0"/>
          <c:cat>
            <c:numRef>
              <c:f>actual_bycountry!$C$48:$F$48</c:f>
              <c:numCache>
                <c:formatCode>General</c:formatCode>
                <c:ptCount val="4"/>
                <c:pt idx="0">
                  <c:v>2010</c:v>
                </c:pt>
                <c:pt idx="1">
                  <c:v>2011</c:v>
                </c:pt>
                <c:pt idx="2">
                  <c:v>2014</c:v>
                </c:pt>
                <c:pt idx="3">
                  <c:v>2015</c:v>
                </c:pt>
              </c:numCache>
            </c:numRef>
          </c:cat>
          <c:val>
            <c:numRef>
              <c:f>actual_bycountry!$C$50:$F$50</c:f>
              <c:numCache>
                <c:formatCode>#,##0.00</c:formatCode>
                <c:ptCount val="4"/>
                <c:pt idx="0">
                  <c:v>17.434557999999999</c:v>
                </c:pt>
                <c:pt idx="1">
                  <c:v>48.965025151999903</c:v>
                </c:pt>
                <c:pt idx="2">
                  <c:v>10.815126769999999</c:v>
                </c:pt>
                <c:pt idx="3">
                  <c:v>100.61556155431801</c:v>
                </c:pt>
              </c:numCache>
            </c:numRef>
          </c:val>
          <c:extLst>
            <c:ext xmlns:c16="http://schemas.microsoft.com/office/drawing/2014/chart" uri="{C3380CC4-5D6E-409C-BE32-E72D297353CC}">
              <c16:uniqueId val="{00000001-A603-4B32-A242-C156A850F891}"/>
            </c:ext>
          </c:extLst>
        </c:ser>
        <c:ser>
          <c:idx val="2"/>
          <c:order val="2"/>
          <c:tx>
            <c:strRef>
              <c:f>actual_bycountry!$B$51</c:f>
              <c:strCache>
                <c:ptCount val="1"/>
                <c:pt idx="0">
                  <c:v>Thailand</c:v>
                </c:pt>
              </c:strCache>
            </c:strRef>
          </c:tx>
          <c:invertIfNegative val="0"/>
          <c:cat>
            <c:numRef>
              <c:f>actual_bycountry!$C$48:$F$48</c:f>
              <c:numCache>
                <c:formatCode>General</c:formatCode>
                <c:ptCount val="4"/>
                <c:pt idx="0">
                  <c:v>2010</c:v>
                </c:pt>
                <c:pt idx="1">
                  <c:v>2011</c:v>
                </c:pt>
                <c:pt idx="2">
                  <c:v>2014</c:v>
                </c:pt>
                <c:pt idx="3">
                  <c:v>2015</c:v>
                </c:pt>
              </c:numCache>
            </c:numRef>
          </c:cat>
          <c:val>
            <c:numRef>
              <c:f>actual_bycountry!$C$51:$F$51</c:f>
              <c:numCache>
                <c:formatCode>#,##0.00</c:formatCode>
                <c:ptCount val="4"/>
                <c:pt idx="0">
                  <c:v>90.335554889999997</c:v>
                </c:pt>
                <c:pt idx="1">
                  <c:v>23.69579113</c:v>
                </c:pt>
                <c:pt idx="2">
                  <c:v>102.91161099999999</c:v>
                </c:pt>
                <c:pt idx="3">
                  <c:v>69.295603999999997</c:v>
                </c:pt>
              </c:numCache>
            </c:numRef>
          </c:val>
          <c:extLst>
            <c:ext xmlns:c16="http://schemas.microsoft.com/office/drawing/2014/chart" uri="{C3380CC4-5D6E-409C-BE32-E72D297353CC}">
              <c16:uniqueId val="{00000002-A603-4B32-A242-C156A850F891}"/>
            </c:ext>
          </c:extLst>
        </c:ser>
        <c:ser>
          <c:idx val="3"/>
          <c:order val="3"/>
          <c:tx>
            <c:strRef>
              <c:f>actual_bycountry!$B$52</c:f>
              <c:strCache>
                <c:ptCount val="1"/>
                <c:pt idx="0">
                  <c:v>Hong Kong</c:v>
                </c:pt>
              </c:strCache>
            </c:strRef>
          </c:tx>
          <c:invertIfNegative val="0"/>
          <c:cat>
            <c:numRef>
              <c:f>actual_bycountry!$C$48:$F$48</c:f>
              <c:numCache>
                <c:formatCode>General</c:formatCode>
                <c:ptCount val="4"/>
                <c:pt idx="0">
                  <c:v>2010</c:v>
                </c:pt>
                <c:pt idx="1">
                  <c:v>2011</c:v>
                </c:pt>
                <c:pt idx="2">
                  <c:v>2014</c:v>
                </c:pt>
                <c:pt idx="3">
                  <c:v>2015</c:v>
                </c:pt>
              </c:numCache>
            </c:numRef>
          </c:cat>
          <c:val>
            <c:numRef>
              <c:f>actual_bycountry!$C$52:$F$52</c:f>
              <c:numCache>
                <c:formatCode>#,##0.00</c:formatCode>
                <c:ptCount val="4"/>
                <c:pt idx="0">
                  <c:v>0.74993699999999996</c:v>
                </c:pt>
                <c:pt idx="1">
                  <c:v>54.500855000000001</c:v>
                </c:pt>
                <c:pt idx="2">
                  <c:v>48.152122999999897</c:v>
                </c:pt>
                <c:pt idx="3">
                  <c:v>7.3850179999999996</c:v>
                </c:pt>
              </c:numCache>
            </c:numRef>
          </c:val>
          <c:extLst>
            <c:ext xmlns:c16="http://schemas.microsoft.com/office/drawing/2014/chart" uri="{C3380CC4-5D6E-409C-BE32-E72D297353CC}">
              <c16:uniqueId val="{00000003-A603-4B32-A242-C156A850F891}"/>
            </c:ext>
          </c:extLst>
        </c:ser>
        <c:ser>
          <c:idx val="4"/>
          <c:order val="4"/>
          <c:tx>
            <c:strRef>
              <c:f>actual_bycountry!$B$53</c:f>
              <c:strCache>
                <c:ptCount val="1"/>
                <c:pt idx="0">
                  <c:v>Japan</c:v>
                </c:pt>
              </c:strCache>
            </c:strRef>
          </c:tx>
          <c:invertIfNegative val="0"/>
          <c:cat>
            <c:numRef>
              <c:f>actual_bycountry!$C$48:$F$48</c:f>
              <c:numCache>
                <c:formatCode>General</c:formatCode>
                <c:ptCount val="4"/>
                <c:pt idx="0">
                  <c:v>2010</c:v>
                </c:pt>
                <c:pt idx="1">
                  <c:v>2011</c:v>
                </c:pt>
                <c:pt idx="2">
                  <c:v>2014</c:v>
                </c:pt>
                <c:pt idx="3">
                  <c:v>2015</c:v>
                </c:pt>
              </c:numCache>
            </c:numRef>
          </c:cat>
          <c:val>
            <c:numRef>
              <c:f>actual_bycountry!$C$53:$F$53</c:f>
              <c:numCache>
                <c:formatCode>#,##0.00</c:formatCode>
                <c:ptCount val="4"/>
                <c:pt idx="0">
                  <c:v>8.2950890000000008</c:v>
                </c:pt>
                <c:pt idx="1">
                  <c:v>12.1296</c:v>
                </c:pt>
                <c:pt idx="2">
                  <c:v>2.100034</c:v>
                </c:pt>
                <c:pt idx="3">
                  <c:v>75.811999999999998</c:v>
                </c:pt>
              </c:numCache>
            </c:numRef>
          </c:val>
          <c:extLst>
            <c:ext xmlns:c16="http://schemas.microsoft.com/office/drawing/2014/chart" uri="{C3380CC4-5D6E-409C-BE32-E72D297353CC}">
              <c16:uniqueId val="{00000004-A603-4B32-A242-C156A850F891}"/>
            </c:ext>
          </c:extLst>
        </c:ser>
        <c:ser>
          <c:idx val="5"/>
          <c:order val="5"/>
          <c:tx>
            <c:strRef>
              <c:f>actual_bycountry!$B$54</c:f>
              <c:strCache>
                <c:ptCount val="1"/>
                <c:pt idx="0">
                  <c:v>Cambodia</c:v>
                </c:pt>
              </c:strCache>
            </c:strRef>
          </c:tx>
          <c:invertIfNegative val="0"/>
          <c:cat>
            <c:numRef>
              <c:f>actual_bycountry!$C$48:$F$48</c:f>
              <c:numCache>
                <c:formatCode>General</c:formatCode>
                <c:ptCount val="4"/>
                <c:pt idx="0">
                  <c:v>2010</c:v>
                </c:pt>
                <c:pt idx="1">
                  <c:v>2011</c:v>
                </c:pt>
                <c:pt idx="2">
                  <c:v>2014</c:v>
                </c:pt>
                <c:pt idx="3">
                  <c:v>2015</c:v>
                </c:pt>
              </c:numCache>
            </c:numRef>
          </c:cat>
          <c:val>
            <c:numRef>
              <c:f>actual_bycountry!$C$54:$F$54</c:f>
              <c:numCache>
                <c:formatCode>#,##0.00</c:formatCode>
                <c:ptCount val="4"/>
                <c:pt idx="0">
                  <c:v>27.335984</c:v>
                </c:pt>
                <c:pt idx="1">
                  <c:v>0</c:v>
                </c:pt>
                <c:pt idx="2">
                  <c:v>18.983421</c:v>
                </c:pt>
                <c:pt idx="3">
                  <c:v>39.113999999999997</c:v>
                </c:pt>
              </c:numCache>
            </c:numRef>
          </c:val>
          <c:extLst>
            <c:ext xmlns:c16="http://schemas.microsoft.com/office/drawing/2014/chart" uri="{C3380CC4-5D6E-409C-BE32-E72D297353CC}">
              <c16:uniqueId val="{00000005-A603-4B32-A242-C156A850F891}"/>
            </c:ext>
          </c:extLst>
        </c:ser>
        <c:dLbls>
          <c:showLegendKey val="0"/>
          <c:showVal val="0"/>
          <c:showCatName val="0"/>
          <c:showSerName val="0"/>
          <c:showPercent val="0"/>
          <c:showBubbleSize val="0"/>
        </c:dLbls>
        <c:gapWidth val="150"/>
        <c:axId val="311969584"/>
        <c:axId val="311965664"/>
      </c:barChart>
      <c:catAx>
        <c:axId val="311969584"/>
        <c:scaling>
          <c:orientation val="minMax"/>
        </c:scaling>
        <c:delete val="0"/>
        <c:axPos val="b"/>
        <c:numFmt formatCode="General" sourceLinked="1"/>
        <c:majorTickMark val="out"/>
        <c:minorTickMark val="none"/>
        <c:tickLblPos val="nextTo"/>
        <c:crossAx val="311965664"/>
        <c:crosses val="autoZero"/>
        <c:auto val="1"/>
        <c:lblAlgn val="ctr"/>
        <c:lblOffset val="100"/>
        <c:noMultiLvlLbl val="0"/>
      </c:catAx>
      <c:valAx>
        <c:axId val="311965664"/>
        <c:scaling>
          <c:orientation val="minMax"/>
        </c:scaling>
        <c:delete val="0"/>
        <c:axPos val="l"/>
        <c:majorGridlines/>
        <c:numFmt formatCode="#,##0" sourceLinked="0"/>
        <c:majorTickMark val="out"/>
        <c:minorTickMark val="none"/>
        <c:tickLblPos val="nextTo"/>
        <c:crossAx val="311969584"/>
        <c:crosses val="autoZero"/>
        <c:crossBetween val="between"/>
      </c:valAx>
    </c:plotArea>
    <c:legend>
      <c:legendPos val="b"/>
      <c:overlay val="0"/>
    </c:legend>
    <c:plotVisOnly val="1"/>
    <c:dispBlanksAs val="gap"/>
    <c:showDLblsOverMax val="0"/>
  </c:chart>
  <c:txPr>
    <a:bodyPr/>
    <a:lstStyle/>
    <a:p>
      <a:pPr>
        <a:defRPr sz="1400"/>
      </a:pPr>
      <a:endParaRPr lang="en-US"/>
    </a:p>
  </c:tx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C5F934-AC6F-416C-9595-C7A9C643D81F}" type="datetimeFigureOut">
              <a:rPr lang="en-US" smtClean="0"/>
              <a:t>6/12/2018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2A6246-2CDE-43F1-9AE4-9623729F072D}" type="slidenum">
              <a:rPr lang="en-US" smtClean="0"/>
              <a:t>‹#›</a:t>
            </a:fld>
            <a:endParaRPr lang="en-US"/>
          </a:p>
        </p:txBody>
      </p:sp>
    </p:spTree>
    <p:extLst>
      <p:ext uri="{BB962C8B-B14F-4D97-AF65-F5344CB8AC3E}">
        <p14:creationId xmlns:p14="http://schemas.microsoft.com/office/powerpoint/2010/main" val="5605803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C5F934-AC6F-416C-9595-C7A9C643D81F}" type="datetimeFigureOut">
              <a:rPr lang="en-US" smtClean="0"/>
              <a:t>6/12/2018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2A6246-2CDE-43F1-9AE4-9623729F072D}" type="slidenum">
              <a:rPr lang="en-US" smtClean="0"/>
              <a:t>‹#›</a:t>
            </a:fld>
            <a:endParaRPr lang="en-US"/>
          </a:p>
        </p:txBody>
      </p:sp>
    </p:spTree>
    <p:extLst>
      <p:ext uri="{BB962C8B-B14F-4D97-AF65-F5344CB8AC3E}">
        <p14:creationId xmlns:p14="http://schemas.microsoft.com/office/powerpoint/2010/main" val="33539991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C5F934-AC6F-416C-9595-C7A9C643D81F}" type="datetimeFigureOut">
              <a:rPr lang="en-US" smtClean="0"/>
              <a:t>6/12/2018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2A6246-2CDE-43F1-9AE4-9623729F072D}" type="slidenum">
              <a:rPr lang="en-US" smtClean="0"/>
              <a:t>‹#›</a:t>
            </a:fld>
            <a:endParaRPr lang="en-US"/>
          </a:p>
        </p:txBody>
      </p:sp>
    </p:spTree>
    <p:extLst>
      <p:ext uri="{BB962C8B-B14F-4D97-AF65-F5344CB8AC3E}">
        <p14:creationId xmlns:p14="http://schemas.microsoft.com/office/powerpoint/2010/main" val="34205024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C5F934-AC6F-416C-9595-C7A9C643D81F}" type="datetimeFigureOut">
              <a:rPr lang="en-US" smtClean="0"/>
              <a:t>6/12/2018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A2A6246-2CDE-43F1-9AE4-9623729F072D}" type="slidenum">
              <a:rPr lang="en-US" smtClean="0"/>
              <a:t>‹#›</a:t>
            </a:fld>
            <a:endParaRPr lang="en-US"/>
          </a:p>
        </p:txBody>
      </p:sp>
    </p:spTree>
    <p:extLst>
      <p:ext uri="{BB962C8B-B14F-4D97-AF65-F5344CB8AC3E}">
        <p14:creationId xmlns:p14="http://schemas.microsoft.com/office/powerpoint/2010/main" val="38710983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C5F934-AC6F-416C-9595-C7A9C643D81F}" type="datetimeFigureOut">
              <a:rPr lang="en-US" smtClean="0"/>
              <a:t>6/12/2018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A2A6246-2CDE-43F1-9AE4-9623729F072D}" type="slidenum">
              <a:rPr lang="en-US" smtClean="0"/>
              <a:t>‹#›</a:t>
            </a:fld>
            <a:endParaRPr lang="en-US"/>
          </a:p>
        </p:txBody>
      </p:sp>
    </p:spTree>
    <p:extLst>
      <p:ext uri="{BB962C8B-B14F-4D97-AF65-F5344CB8AC3E}">
        <p14:creationId xmlns:p14="http://schemas.microsoft.com/office/powerpoint/2010/main" val="34439270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C5F934-AC6F-416C-9595-C7A9C643D81F}" type="datetimeFigureOut">
              <a:rPr lang="en-US" smtClean="0"/>
              <a:t>6/12/2018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A2A6246-2CDE-43F1-9AE4-9623729F072D}" type="slidenum">
              <a:rPr lang="en-US" smtClean="0"/>
              <a:t>‹#›</a:t>
            </a:fld>
            <a:endParaRPr lang="en-US"/>
          </a:p>
        </p:txBody>
      </p:sp>
    </p:spTree>
    <p:extLst>
      <p:ext uri="{BB962C8B-B14F-4D97-AF65-F5344CB8AC3E}">
        <p14:creationId xmlns:p14="http://schemas.microsoft.com/office/powerpoint/2010/main" val="3519653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C5F934-AC6F-416C-9595-C7A9C643D81F}" type="datetimeFigureOut">
              <a:rPr lang="en-US" smtClean="0"/>
              <a:t>6/12/2018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A2A6246-2CDE-43F1-9AE4-9623729F072D}" type="slidenum">
              <a:rPr lang="en-US" smtClean="0"/>
              <a:t>‹#›</a:t>
            </a:fld>
            <a:endParaRPr lang="en-US"/>
          </a:p>
        </p:txBody>
      </p:sp>
    </p:spTree>
    <p:extLst>
      <p:ext uri="{BB962C8B-B14F-4D97-AF65-F5344CB8AC3E}">
        <p14:creationId xmlns:p14="http://schemas.microsoft.com/office/powerpoint/2010/main" val="2374473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C5F934-AC6F-416C-9595-C7A9C643D81F}" type="datetimeFigureOut">
              <a:rPr lang="en-US" smtClean="0"/>
              <a:t>6/12/2018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A2A6246-2CDE-43F1-9AE4-9623729F072D}" type="slidenum">
              <a:rPr lang="en-US" smtClean="0"/>
              <a:t>‹#›</a:t>
            </a:fld>
            <a:endParaRPr lang="en-US"/>
          </a:p>
        </p:txBody>
      </p:sp>
    </p:spTree>
    <p:extLst>
      <p:ext uri="{BB962C8B-B14F-4D97-AF65-F5344CB8AC3E}">
        <p14:creationId xmlns:p14="http://schemas.microsoft.com/office/powerpoint/2010/main" val="15782602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C5F934-AC6F-416C-9595-C7A9C643D81F}" type="datetimeFigureOut">
              <a:rPr lang="en-US" smtClean="0"/>
              <a:t>6/12/2018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A2A6246-2CDE-43F1-9AE4-9623729F072D}" type="slidenum">
              <a:rPr lang="en-US" smtClean="0"/>
              <a:t>‹#›</a:t>
            </a:fld>
            <a:endParaRPr lang="en-US"/>
          </a:p>
        </p:txBody>
      </p:sp>
    </p:spTree>
    <p:extLst>
      <p:ext uri="{BB962C8B-B14F-4D97-AF65-F5344CB8AC3E}">
        <p14:creationId xmlns:p14="http://schemas.microsoft.com/office/powerpoint/2010/main" val="13274625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C5F934-AC6F-416C-9595-C7A9C643D81F}" type="datetimeFigureOut">
              <a:rPr lang="en-US" smtClean="0"/>
              <a:t>6/12/2018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2A6246-2CDE-43F1-9AE4-9623729F072D}" type="slidenum">
              <a:rPr lang="en-US" smtClean="0"/>
              <a:t>‹#›</a:t>
            </a:fld>
            <a:endParaRPr lang="en-US"/>
          </a:p>
        </p:txBody>
      </p:sp>
    </p:spTree>
    <p:extLst>
      <p:ext uri="{BB962C8B-B14F-4D97-AF65-F5344CB8AC3E}">
        <p14:creationId xmlns:p14="http://schemas.microsoft.com/office/powerpoint/2010/main" val="39032150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C5F934-AC6F-416C-9595-C7A9C643D81F}" type="datetimeFigureOut">
              <a:rPr lang="en-US" smtClean="0"/>
              <a:t>6/12/2018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A2A6246-2CDE-43F1-9AE4-9623729F072D}" type="slidenum">
              <a:rPr lang="en-US" smtClean="0"/>
              <a:t>‹#›</a:t>
            </a:fld>
            <a:endParaRPr lang="en-US"/>
          </a:p>
        </p:txBody>
      </p:sp>
    </p:spTree>
    <p:extLst>
      <p:ext uri="{BB962C8B-B14F-4D97-AF65-F5344CB8AC3E}">
        <p14:creationId xmlns:p14="http://schemas.microsoft.com/office/powerpoint/2010/main" val="916212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C5F934-AC6F-416C-9595-C7A9C643D81F}" type="datetimeFigureOut">
              <a:rPr lang="en-US" smtClean="0"/>
              <a:t>6/12/2018</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2A6246-2CDE-43F1-9AE4-9623729F072D}" type="slidenum">
              <a:rPr lang="en-US" smtClean="0"/>
              <a:t>‹#›</a:t>
            </a:fld>
            <a:endParaRPr lang="en-US"/>
          </a:p>
        </p:txBody>
      </p:sp>
    </p:spTree>
    <p:extLst>
      <p:ext uri="{BB962C8B-B14F-4D97-AF65-F5344CB8AC3E}">
        <p14:creationId xmlns:p14="http://schemas.microsoft.com/office/powerpoint/2010/main" val="263748556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7.jpg"/><Relationship Id="rId4" Type="http://schemas.openxmlformats.org/officeDocument/2006/relationships/image" Target="../media/image6.jpeg"/></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8" Type="http://schemas.openxmlformats.org/officeDocument/2006/relationships/hyperlink" Target="http://www.google.co.th/url?sa=i&amp;rct=j&amp;q=&amp;esrc=s&amp;source=images&amp;cd=&amp;cad=rja&amp;uact=8&amp;ved=0CAcQjRw&amp;url=http://www.apen.asia/&amp;ei=HFAYVcbFKdHiuQTg4oDIDg&amp;bvm=bv.89381419,d.c2E&amp;psig=AFQjCNE9KMMDEbNC00kbmoIXgImHKmZL5A&amp;ust=1427743098761732" TargetMode="External"/><Relationship Id="rId3" Type="http://schemas.openxmlformats.org/officeDocument/2006/relationships/image" Target="../media/image14.jpg"/><Relationship Id="rId7" Type="http://schemas.openxmlformats.org/officeDocument/2006/relationships/image" Target="../media/image18.jpeg"/><Relationship Id="rId12" Type="http://schemas.openxmlformats.org/officeDocument/2006/relationships/image" Target="../media/image22.jpeg"/><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image" Target="../media/image17.jpeg"/><Relationship Id="rId11" Type="http://schemas.openxmlformats.org/officeDocument/2006/relationships/image" Target="../media/image21.jpeg"/><Relationship Id="rId5" Type="http://schemas.openxmlformats.org/officeDocument/2006/relationships/image" Target="../media/image16.jpeg"/><Relationship Id="rId10" Type="http://schemas.openxmlformats.org/officeDocument/2006/relationships/image" Target="../media/image20.jpeg"/><Relationship Id="rId4" Type="http://schemas.openxmlformats.org/officeDocument/2006/relationships/image" Target="../media/image15.jpeg"/><Relationship Id="rId9" Type="http://schemas.openxmlformats.org/officeDocument/2006/relationships/image" Target="../media/image19.jpeg"/></Relationships>
</file>

<file path=ppt/slides/_rels/slide3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g"/><Relationship Id="rId1" Type="http://schemas.openxmlformats.org/officeDocument/2006/relationships/slideLayout" Target="../slideLayouts/slideLayout2.xml"/><Relationship Id="rId6" Type="http://schemas.openxmlformats.org/officeDocument/2006/relationships/image" Target="../media/image27.jpg"/><Relationship Id="rId5" Type="http://schemas.openxmlformats.org/officeDocument/2006/relationships/image" Target="../media/image26.jpeg"/><Relationship Id="rId4" Type="http://schemas.openxmlformats.org/officeDocument/2006/relationships/image" Target="../media/image25.jpeg"/></Relationships>
</file>

<file path=ppt/slides/_rels/slide37.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29.jpeg"/><Relationship Id="rId7" Type="http://schemas.openxmlformats.org/officeDocument/2006/relationships/image" Target="../media/image33.jpeg"/><Relationship Id="rId2" Type="http://schemas.openxmlformats.org/officeDocument/2006/relationships/image" Target="../media/image28.jpeg"/><Relationship Id="rId1" Type="http://schemas.openxmlformats.org/officeDocument/2006/relationships/slideLayout" Target="../slideLayouts/slideLayout2.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93BE0-3CDA-49CA-A83C-992E8EE65572}"/>
              </a:ext>
            </a:extLst>
          </p:cNvPr>
          <p:cNvSpPr>
            <a:spLocks noGrp="1"/>
          </p:cNvSpPr>
          <p:nvPr>
            <p:ph type="ctrTitle"/>
          </p:nvPr>
        </p:nvSpPr>
        <p:spPr>
          <a:xfrm>
            <a:off x="685800" y="1122363"/>
            <a:ext cx="7772400" cy="2387600"/>
          </a:xfrm>
        </p:spPr>
        <p:txBody>
          <a:bodyPr>
            <a:normAutofit/>
          </a:bodyPr>
          <a:lstStyle/>
          <a:p>
            <a:pPr algn="r"/>
            <a:r>
              <a:rPr lang="en-US" b="1" dirty="0">
                <a:solidFill>
                  <a:srgbClr val="0000FF"/>
                </a:solidFill>
              </a:rPr>
              <a:t>Economics of Multinational Enterprises</a:t>
            </a:r>
          </a:p>
        </p:txBody>
      </p:sp>
      <p:sp>
        <p:nvSpPr>
          <p:cNvPr id="3" name="Subtitle 2">
            <a:extLst>
              <a:ext uri="{FF2B5EF4-FFF2-40B4-BE49-F238E27FC236}">
                <a16:creationId xmlns:a16="http://schemas.microsoft.com/office/drawing/2014/main" id="{C0D37F3D-5835-440E-8640-9E310C18C99B}"/>
              </a:ext>
            </a:extLst>
          </p:cNvPr>
          <p:cNvSpPr>
            <a:spLocks noGrp="1"/>
          </p:cNvSpPr>
          <p:nvPr>
            <p:ph type="subTitle" idx="1"/>
          </p:nvPr>
        </p:nvSpPr>
        <p:spPr>
          <a:xfrm>
            <a:off x="1143000" y="3602038"/>
            <a:ext cx="7212106" cy="1655762"/>
          </a:xfrm>
        </p:spPr>
        <p:txBody>
          <a:bodyPr>
            <a:normAutofit lnSpcReduction="10000"/>
          </a:bodyPr>
          <a:lstStyle/>
          <a:p>
            <a:endParaRPr lang="en-US" dirty="0"/>
          </a:p>
          <a:p>
            <a:endParaRPr lang="en-US" dirty="0"/>
          </a:p>
          <a:p>
            <a:endParaRPr lang="en-US" dirty="0"/>
          </a:p>
          <a:p>
            <a:pPr algn="r"/>
            <a:r>
              <a:rPr lang="en-US" dirty="0" err="1"/>
              <a:t>Nessara</a:t>
            </a:r>
            <a:r>
              <a:rPr lang="en-US" dirty="0"/>
              <a:t> </a:t>
            </a:r>
            <a:r>
              <a:rPr lang="en-US" dirty="0" err="1"/>
              <a:t>Sukpanich</a:t>
            </a:r>
            <a:endParaRPr lang="en-US" dirty="0"/>
          </a:p>
        </p:txBody>
      </p:sp>
    </p:spTree>
    <p:extLst>
      <p:ext uri="{BB962C8B-B14F-4D97-AF65-F5344CB8AC3E}">
        <p14:creationId xmlns:p14="http://schemas.microsoft.com/office/powerpoint/2010/main" val="27521872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F567D4-DE65-43AB-8620-10A9444D7CC7}"/>
              </a:ext>
            </a:extLst>
          </p:cNvPr>
          <p:cNvSpPr>
            <a:spLocks noGrp="1"/>
          </p:cNvSpPr>
          <p:nvPr>
            <p:ph type="title"/>
          </p:nvPr>
        </p:nvSpPr>
        <p:spPr>
          <a:xfrm>
            <a:off x="628650" y="239620"/>
            <a:ext cx="7886700" cy="692429"/>
          </a:xfrm>
        </p:spPr>
        <p:txBody>
          <a:bodyPr>
            <a:normAutofit fontScale="90000"/>
          </a:bodyPr>
          <a:lstStyle/>
          <a:p>
            <a:r>
              <a:rPr lang="en-US" sz="3600" b="1" dirty="0"/>
              <a:t>Definition of Multinational Enterprises (MNEs)</a:t>
            </a:r>
          </a:p>
        </p:txBody>
      </p:sp>
      <p:sp>
        <p:nvSpPr>
          <p:cNvPr id="3" name="Content Placeholder 2">
            <a:extLst>
              <a:ext uri="{FF2B5EF4-FFF2-40B4-BE49-F238E27FC236}">
                <a16:creationId xmlns:a16="http://schemas.microsoft.com/office/drawing/2014/main" id="{35D71514-071C-4790-AF83-21A07D73674B}"/>
              </a:ext>
            </a:extLst>
          </p:cNvPr>
          <p:cNvSpPr>
            <a:spLocks noGrp="1"/>
          </p:cNvSpPr>
          <p:nvPr>
            <p:ph idx="1"/>
          </p:nvPr>
        </p:nvSpPr>
        <p:spPr>
          <a:xfrm>
            <a:off x="628650" y="1033928"/>
            <a:ext cx="8073092" cy="5145741"/>
          </a:xfrm>
        </p:spPr>
        <p:txBody>
          <a:bodyPr>
            <a:noAutofit/>
          </a:bodyPr>
          <a:lstStyle/>
          <a:p>
            <a:pPr marL="0" indent="0">
              <a:buNone/>
            </a:pPr>
            <a:r>
              <a:rPr lang="en-GB" sz="2400" b="1" dirty="0">
                <a:solidFill>
                  <a:srgbClr val="C00000"/>
                </a:solidFill>
              </a:rPr>
              <a:t>According to OECD Guidelines of Multinational Enterprises (2008)</a:t>
            </a:r>
          </a:p>
          <a:p>
            <a:pPr marL="0" indent="0">
              <a:buNone/>
            </a:pPr>
            <a:endParaRPr lang="en-GB" sz="1200" b="1" dirty="0">
              <a:solidFill>
                <a:srgbClr val="C00000"/>
              </a:solidFill>
            </a:endParaRPr>
          </a:p>
          <a:p>
            <a:pPr>
              <a:buFont typeface="Wingdings" panose="05000000000000000000" pitchFamily="2" charset="2"/>
              <a:buChar char="Ø"/>
            </a:pPr>
            <a:r>
              <a:rPr lang="en-GB" sz="2400" dirty="0"/>
              <a:t>A precise definition of multinational enterprises is not required for the purposes of the </a:t>
            </a:r>
            <a:r>
              <a:rPr lang="en-GB" sz="2400" i="1" dirty="0"/>
              <a:t>Guidelines</a:t>
            </a:r>
            <a:r>
              <a:rPr lang="en-GB" sz="2400" dirty="0"/>
              <a:t>. </a:t>
            </a:r>
          </a:p>
          <a:p>
            <a:pPr>
              <a:buFont typeface="Wingdings" panose="05000000000000000000" pitchFamily="2" charset="2"/>
              <a:buChar char="Ø"/>
            </a:pPr>
            <a:r>
              <a:rPr lang="en-GB" sz="2400" dirty="0"/>
              <a:t>These usually comprise </a:t>
            </a:r>
            <a:r>
              <a:rPr lang="en-GB" sz="2400" b="1" dirty="0">
                <a:solidFill>
                  <a:srgbClr val="0000FF"/>
                </a:solidFill>
              </a:rPr>
              <a:t>companies or other entities established in more than one country and so linked that they may co-ordinate their operations in various ways</a:t>
            </a:r>
            <a:r>
              <a:rPr lang="en-GB" sz="2400" dirty="0"/>
              <a:t>. </a:t>
            </a:r>
          </a:p>
          <a:p>
            <a:pPr>
              <a:buFont typeface="Wingdings" panose="05000000000000000000" pitchFamily="2" charset="2"/>
              <a:buChar char="Ø"/>
            </a:pPr>
            <a:r>
              <a:rPr lang="en-GB" sz="2400" dirty="0"/>
              <a:t>While one or more of these entities may be able to exercise a significant influence over the activities of others, their degree of autonomy within the enterprise may vary widely from one MNE to another.</a:t>
            </a:r>
          </a:p>
          <a:p>
            <a:pPr>
              <a:buFont typeface="Wingdings" panose="05000000000000000000" pitchFamily="2" charset="2"/>
              <a:buChar char="Ø"/>
            </a:pPr>
            <a:r>
              <a:rPr lang="en-GB" sz="2400" dirty="0"/>
              <a:t>Ownership may be private, state or mixed. </a:t>
            </a:r>
          </a:p>
        </p:txBody>
      </p:sp>
    </p:spTree>
    <p:extLst>
      <p:ext uri="{BB962C8B-B14F-4D97-AF65-F5344CB8AC3E}">
        <p14:creationId xmlns:p14="http://schemas.microsoft.com/office/powerpoint/2010/main" val="20606765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F567D4-DE65-43AB-8620-10A9444D7CC7}"/>
              </a:ext>
            </a:extLst>
          </p:cNvPr>
          <p:cNvSpPr>
            <a:spLocks noGrp="1"/>
          </p:cNvSpPr>
          <p:nvPr>
            <p:ph type="title"/>
          </p:nvPr>
        </p:nvSpPr>
        <p:spPr>
          <a:xfrm>
            <a:off x="628650" y="239620"/>
            <a:ext cx="7886700" cy="692429"/>
          </a:xfrm>
        </p:spPr>
        <p:txBody>
          <a:bodyPr>
            <a:normAutofit fontScale="90000"/>
          </a:bodyPr>
          <a:lstStyle/>
          <a:p>
            <a:r>
              <a:rPr lang="en-US" sz="3600" b="1" dirty="0"/>
              <a:t>Definition of Foreign Direct Investment (FDI)</a:t>
            </a:r>
          </a:p>
        </p:txBody>
      </p:sp>
      <p:sp>
        <p:nvSpPr>
          <p:cNvPr id="3" name="Content Placeholder 2">
            <a:extLst>
              <a:ext uri="{FF2B5EF4-FFF2-40B4-BE49-F238E27FC236}">
                <a16:creationId xmlns:a16="http://schemas.microsoft.com/office/drawing/2014/main" id="{35D71514-071C-4790-AF83-21A07D73674B}"/>
              </a:ext>
            </a:extLst>
          </p:cNvPr>
          <p:cNvSpPr>
            <a:spLocks noGrp="1"/>
          </p:cNvSpPr>
          <p:nvPr>
            <p:ph idx="1"/>
          </p:nvPr>
        </p:nvSpPr>
        <p:spPr>
          <a:xfrm>
            <a:off x="682438" y="932049"/>
            <a:ext cx="7886700" cy="5301410"/>
          </a:xfrm>
        </p:spPr>
        <p:txBody>
          <a:bodyPr>
            <a:noAutofit/>
          </a:bodyPr>
          <a:lstStyle/>
          <a:p>
            <a:pPr marL="0" indent="0">
              <a:buNone/>
            </a:pPr>
            <a:r>
              <a:rPr lang="en-GB" sz="2400" b="1" dirty="0">
                <a:solidFill>
                  <a:srgbClr val="C00000"/>
                </a:solidFill>
              </a:rPr>
              <a:t>According to OECD Benchmark Definition of Foreign Direct Investment Fourth Edition (2008)</a:t>
            </a:r>
          </a:p>
          <a:p>
            <a:pPr marL="0" indent="0">
              <a:buNone/>
            </a:pPr>
            <a:endParaRPr lang="en-GB" sz="1200" b="1" dirty="0">
              <a:solidFill>
                <a:srgbClr val="C00000"/>
              </a:solidFill>
            </a:endParaRPr>
          </a:p>
          <a:p>
            <a:r>
              <a:rPr lang="en-GB" sz="1800" b="1" dirty="0">
                <a:solidFill>
                  <a:srgbClr val="0000FF"/>
                </a:solidFill>
              </a:rPr>
              <a:t>Direct investment is a category of cross-border investment made by a resident in one economy </a:t>
            </a:r>
            <a:r>
              <a:rPr lang="en-GB" sz="1800" b="1" dirty="0">
                <a:solidFill>
                  <a:srgbClr val="C00000"/>
                </a:solidFill>
              </a:rPr>
              <a:t>(the </a:t>
            </a:r>
            <a:r>
              <a:rPr lang="en-GB" sz="1800" b="1" i="1" dirty="0">
                <a:solidFill>
                  <a:srgbClr val="C00000"/>
                </a:solidFill>
              </a:rPr>
              <a:t>direct investor</a:t>
            </a:r>
            <a:r>
              <a:rPr lang="en-GB" sz="1800" b="1" dirty="0">
                <a:solidFill>
                  <a:srgbClr val="C00000"/>
                </a:solidFill>
              </a:rPr>
              <a:t>) </a:t>
            </a:r>
            <a:r>
              <a:rPr lang="en-GB" sz="1800" b="1" dirty="0">
                <a:solidFill>
                  <a:srgbClr val="0000FF"/>
                </a:solidFill>
              </a:rPr>
              <a:t>with the objective of establishing </a:t>
            </a:r>
            <a:r>
              <a:rPr lang="en-GB" sz="1800" b="1" dirty="0">
                <a:solidFill>
                  <a:srgbClr val="C00000"/>
                </a:solidFill>
              </a:rPr>
              <a:t>a lasting interest</a:t>
            </a:r>
            <a:r>
              <a:rPr lang="en-GB" sz="1800" b="1" dirty="0">
                <a:solidFill>
                  <a:srgbClr val="0000FF"/>
                </a:solidFill>
              </a:rPr>
              <a:t> in an enterprise </a:t>
            </a:r>
            <a:r>
              <a:rPr lang="en-GB" sz="1800" b="1" dirty="0">
                <a:solidFill>
                  <a:srgbClr val="C00000"/>
                </a:solidFill>
              </a:rPr>
              <a:t>(the </a:t>
            </a:r>
            <a:r>
              <a:rPr lang="en-GB" sz="1800" b="1" i="1" dirty="0">
                <a:solidFill>
                  <a:srgbClr val="C00000"/>
                </a:solidFill>
              </a:rPr>
              <a:t>direct investment enterprise</a:t>
            </a:r>
            <a:r>
              <a:rPr lang="en-GB" sz="1800" b="1" dirty="0">
                <a:solidFill>
                  <a:srgbClr val="C00000"/>
                </a:solidFill>
              </a:rPr>
              <a:t>) </a:t>
            </a:r>
            <a:r>
              <a:rPr lang="en-GB" sz="1800" b="1" dirty="0">
                <a:solidFill>
                  <a:srgbClr val="0000FF"/>
                </a:solidFill>
              </a:rPr>
              <a:t>that is resident in an economy other than that of the direct investor. </a:t>
            </a:r>
          </a:p>
          <a:p>
            <a:r>
              <a:rPr lang="en-GB" sz="1800" dirty="0"/>
              <a:t>The motivation of the direct investor is </a:t>
            </a:r>
            <a:r>
              <a:rPr lang="en-GB" sz="1800" b="1" dirty="0">
                <a:solidFill>
                  <a:srgbClr val="C00000"/>
                </a:solidFill>
              </a:rPr>
              <a:t>a strategic long-term relationship </a:t>
            </a:r>
            <a:r>
              <a:rPr lang="en-GB" sz="1800" dirty="0"/>
              <a:t>with the direct investment enterprise to ensure </a:t>
            </a:r>
            <a:r>
              <a:rPr lang="en-GB" sz="1800" b="1" dirty="0">
                <a:solidFill>
                  <a:srgbClr val="C00000"/>
                </a:solidFill>
              </a:rPr>
              <a:t>a significant degree of influence by the direct investor in the management of the direct investment enterprise. </a:t>
            </a:r>
          </a:p>
          <a:p>
            <a:r>
              <a:rPr lang="en-GB" sz="1800" dirty="0"/>
              <a:t>The “</a:t>
            </a:r>
            <a:r>
              <a:rPr lang="en-GB" sz="1800" b="1" dirty="0">
                <a:solidFill>
                  <a:srgbClr val="C00000"/>
                </a:solidFill>
              </a:rPr>
              <a:t>lasting interest</a:t>
            </a:r>
            <a:r>
              <a:rPr lang="en-GB" sz="1800" dirty="0"/>
              <a:t>” is evidenced </a:t>
            </a:r>
            <a:r>
              <a:rPr lang="en-GB" sz="1800" b="1" dirty="0">
                <a:solidFill>
                  <a:srgbClr val="0000FF"/>
                </a:solidFill>
              </a:rPr>
              <a:t>when the direct investor owns at least 10% of the voting power of the direct investment enterprise</a:t>
            </a:r>
            <a:r>
              <a:rPr lang="en-GB" sz="1800" dirty="0"/>
              <a:t>. Direct investment may also allow the direct investor to gain access to the economy of the direct investment enterprise which it might otherwise be unable to do.</a:t>
            </a:r>
          </a:p>
          <a:p>
            <a:r>
              <a:rPr lang="en-GB" sz="1800" dirty="0"/>
              <a:t>The objectives of direct investment are different from those of </a:t>
            </a:r>
            <a:r>
              <a:rPr lang="en-GB" sz="1800" b="1" dirty="0">
                <a:solidFill>
                  <a:srgbClr val="C00000"/>
                </a:solidFill>
              </a:rPr>
              <a:t>portfolio investment </a:t>
            </a:r>
            <a:r>
              <a:rPr lang="en-GB" sz="1800" dirty="0"/>
              <a:t>whereby </a:t>
            </a:r>
            <a:r>
              <a:rPr lang="en-GB" sz="1800" b="1" dirty="0">
                <a:solidFill>
                  <a:srgbClr val="0000FF"/>
                </a:solidFill>
              </a:rPr>
              <a:t>investors do not generally expect to influence the management of the enterprise</a:t>
            </a:r>
            <a:r>
              <a:rPr lang="en-GB" sz="1800" dirty="0">
                <a:solidFill>
                  <a:srgbClr val="0000FF"/>
                </a:solidFill>
              </a:rPr>
              <a:t>.</a:t>
            </a:r>
            <a:endParaRPr lang="en-GB" sz="1800" b="1" dirty="0">
              <a:solidFill>
                <a:srgbClr val="0000FF"/>
              </a:solidFill>
            </a:endParaRPr>
          </a:p>
        </p:txBody>
      </p:sp>
    </p:spTree>
    <p:extLst>
      <p:ext uri="{BB962C8B-B14F-4D97-AF65-F5344CB8AC3E}">
        <p14:creationId xmlns:p14="http://schemas.microsoft.com/office/powerpoint/2010/main" val="37770303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B13D53-EB92-4420-8AD4-92E6294B729B}"/>
              </a:ext>
            </a:extLst>
          </p:cNvPr>
          <p:cNvSpPr>
            <a:spLocks noGrp="1"/>
          </p:cNvSpPr>
          <p:nvPr>
            <p:ph type="title"/>
          </p:nvPr>
        </p:nvSpPr>
        <p:spPr>
          <a:xfrm>
            <a:off x="628650" y="257550"/>
            <a:ext cx="7886700" cy="680756"/>
          </a:xfrm>
        </p:spPr>
        <p:txBody>
          <a:bodyPr>
            <a:normAutofit/>
          </a:bodyPr>
          <a:lstStyle/>
          <a:p>
            <a:r>
              <a:rPr lang="en-US" sz="3600" b="1" dirty="0"/>
              <a:t>Types of FDI</a:t>
            </a:r>
          </a:p>
        </p:txBody>
      </p:sp>
      <p:sp>
        <p:nvSpPr>
          <p:cNvPr id="3" name="Content Placeholder 2">
            <a:extLst>
              <a:ext uri="{FF2B5EF4-FFF2-40B4-BE49-F238E27FC236}">
                <a16:creationId xmlns:a16="http://schemas.microsoft.com/office/drawing/2014/main" id="{B5B587D8-28F3-4AE0-8BF7-165E95B56947}"/>
              </a:ext>
            </a:extLst>
          </p:cNvPr>
          <p:cNvSpPr>
            <a:spLocks noGrp="1"/>
          </p:cNvSpPr>
          <p:nvPr>
            <p:ph idx="1"/>
          </p:nvPr>
        </p:nvSpPr>
        <p:spPr>
          <a:xfrm>
            <a:off x="670485" y="1010024"/>
            <a:ext cx="7886700" cy="5426635"/>
          </a:xfrm>
        </p:spPr>
        <p:txBody>
          <a:bodyPr>
            <a:normAutofit fontScale="85000" lnSpcReduction="20000"/>
          </a:bodyPr>
          <a:lstStyle/>
          <a:p>
            <a:pPr>
              <a:buFont typeface="Wingdings" panose="05000000000000000000" pitchFamily="2" charset="2"/>
              <a:buChar char="Ø"/>
            </a:pPr>
            <a:r>
              <a:rPr lang="en-US" b="1" dirty="0">
                <a:solidFill>
                  <a:srgbClr val="0000CC"/>
                </a:solidFill>
              </a:rPr>
              <a:t>Based on direction of investment </a:t>
            </a:r>
          </a:p>
          <a:p>
            <a:pPr marL="0" indent="0">
              <a:buNone/>
            </a:pPr>
            <a:endParaRPr lang="en-US" sz="900" dirty="0">
              <a:solidFill>
                <a:srgbClr val="0000CC"/>
              </a:solidFill>
            </a:endParaRPr>
          </a:p>
          <a:p>
            <a:pPr lvl="1">
              <a:buFont typeface="Wingdings" panose="05000000000000000000" pitchFamily="2" charset="2"/>
              <a:buChar char="ü"/>
            </a:pPr>
            <a:r>
              <a:rPr lang="en-US" dirty="0"/>
              <a:t> Inward FDI</a:t>
            </a:r>
          </a:p>
          <a:p>
            <a:pPr lvl="1">
              <a:buFont typeface="Wingdings" panose="05000000000000000000" pitchFamily="2" charset="2"/>
              <a:buChar char="ü"/>
            </a:pPr>
            <a:r>
              <a:rPr lang="en-US" dirty="0"/>
              <a:t> Outward FDI</a:t>
            </a:r>
          </a:p>
          <a:p>
            <a:pPr>
              <a:buFont typeface="Wingdings" panose="05000000000000000000" pitchFamily="2" charset="2"/>
              <a:buChar char="Ø"/>
            </a:pPr>
            <a:r>
              <a:rPr lang="en-US" b="1" dirty="0">
                <a:solidFill>
                  <a:srgbClr val="0000CC"/>
                </a:solidFill>
              </a:rPr>
              <a:t>Based on types of activity</a:t>
            </a:r>
          </a:p>
          <a:p>
            <a:pPr marL="0" indent="0">
              <a:buNone/>
            </a:pPr>
            <a:endParaRPr lang="en-US" sz="1000" dirty="0">
              <a:solidFill>
                <a:srgbClr val="0000CC"/>
              </a:solidFill>
            </a:endParaRPr>
          </a:p>
          <a:p>
            <a:pPr lvl="1">
              <a:buFont typeface="Wingdings" panose="05000000000000000000" pitchFamily="2" charset="2"/>
              <a:buChar char="ü"/>
            </a:pPr>
            <a:r>
              <a:rPr lang="en-US" sz="2200" dirty="0"/>
              <a:t> </a:t>
            </a:r>
            <a:r>
              <a:rPr lang="en-US" dirty="0"/>
              <a:t>Horizontal FDI</a:t>
            </a:r>
          </a:p>
          <a:p>
            <a:pPr lvl="1">
              <a:buFont typeface="Wingdings" panose="05000000000000000000" pitchFamily="2" charset="2"/>
              <a:buChar char="ü"/>
            </a:pPr>
            <a:r>
              <a:rPr lang="en-US" dirty="0"/>
              <a:t> Vertical FDI: Backward vertical FDI vs Forward vertical FDI</a:t>
            </a:r>
          </a:p>
          <a:p>
            <a:pPr marL="457200" lvl="1" indent="0">
              <a:buNone/>
            </a:pPr>
            <a:endParaRPr lang="en-US" sz="1000" dirty="0"/>
          </a:p>
          <a:p>
            <a:pPr>
              <a:buFont typeface="Wingdings" panose="05000000000000000000" pitchFamily="2" charset="2"/>
              <a:buChar char="Ø"/>
            </a:pPr>
            <a:r>
              <a:rPr lang="en-US" b="1" dirty="0">
                <a:solidFill>
                  <a:srgbClr val="0000CC"/>
                </a:solidFill>
              </a:rPr>
              <a:t>Based on modes of entry</a:t>
            </a:r>
          </a:p>
          <a:p>
            <a:pPr marL="0" indent="0">
              <a:buNone/>
            </a:pPr>
            <a:endParaRPr lang="en-US" sz="1000" dirty="0">
              <a:solidFill>
                <a:srgbClr val="0000CC"/>
              </a:solidFill>
            </a:endParaRPr>
          </a:p>
          <a:p>
            <a:pPr lvl="1">
              <a:buFont typeface="Wingdings" panose="05000000000000000000" pitchFamily="2" charset="2"/>
              <a:buChar char="ü"/>
            </a:pPr>
            <a:r>
              <a:rPr lang="en-US" dirty="0"/>
              <a:t> Owned subsidiaries</a:t>
            </a:r>
          </a:p>
          <a:p>
            <a:pPr lvl="1">
              <a:buFont typeface="Wingdings" panose="05000000000000000000" pitchFamily="2" charset="2"/>
              <a:buChar char="ü"/>
            </a:pPr>
            <a:r>
              <a:rPr lang="en-US" dirty="0"/>
              <a:t> Merger &amp; Acquisition</a:t>
            </a:r>
          </a:p>
          <a:p>
            <a:pPr lvl="1">
              <a:buFont typeface="Wingdings" panose="05000000000000000000" pitchFamily="2" charset="2"/>
              <a:buChar char="ü"/>
            </a:pPr>
            <a:r>
              <a:rPr lang="en-US" dirty="0"/>
              <a:t> Joint Venture</a:t>
            </a:r>
          </a:p>
          <a:p>
            <a:pPr marL="457200" lvl="1" indent="0">
              <a:buNone/>
            </a:pPr>
            <a:endParaRPr lang="en-US" sz="900" dirty="0"/>
          </a:p>
          <a:p>
            <a:pPr>
              <a:buFont typeface="Wingdings" panose="05000000000000000000" pitchFamily="2" charset="2"/>
              <a:buChar char="Ø"/>
            </a:pPr>
            <a:r>
              <a:rPr lang="en-US" b="1" dirty="0">
                <a:solidFill>
                  <a:srgbClr val="0000CC"/>
                </a:solidFill>
              </a:rPr>
              <a:t>Based on nationality of investors</a:t>
            </a:r>
          </a:p>
          <a:p>
            <a:pPr marL="0" indent="0">
              <a:buNone/>
            </a:pPr>
            <a:endParaRPr lang="en-US" sz="900" dirty="0">
              <a:solidFill>
                <a:srgbClr val="0000CC"/>
              </a:solidFill>
            </a:endParaRPr>
          </a:p>
          <a:p>
            <a:pPr lvl="1">
              <a:buFont typeface="Wingdings" panose="05000000000000000000" pitchFamily="2" charset="2"/>
              <a:buChar char="ü"/>
            </a:pPr>
            <a:r>
              <a:rPr lang="en-US" dirty="0"/>
              <a:t> Wholly foreign owned</a:t>
            </a:r>
          </a:p>
          <a:p>
            <a:pPr lvl="1">
              <a:buFont typeface="Wingdings" panose="05000000000000000000" pitchFamily="2" charset="2"/>
              <a:buChar char="ü"/>
            </a:pPr>
            <a:r>
              <a:rPr lang="en-US" dirty="0"/>
              <a:t> Joint venture between foreign firm and local firm</a:t>
            </a:r>
          </a:p>
          <a:p>
            <a:pPr lvl="1">
              <a:buFont typeface="Wingdings" panose="05000000000000000000" pitchFamily="2" charset="2"/>
              <a:buChar char="ü"/>
            </a:pPr>
            <a:endParaRPr lang="en-US" dirty="0"/>
          </a:p>
        </p:txBody>
      </p:sp>
    </p:spTree>
    <p:extLst>
      <p:ext uri="{BB962C8B-B14F-4D97-AF65-F5344CB8AC3E}">
        <p14:creationId xmlns:p14="http://schemas.microsoft.com/office/powerpoint/2010/main" val="16285956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B13D53-EB92-4420-8AD4-92E6294B729B}"/>
              </a:ext>
            </a:extLst>
          </p:cNvPr>
          <p:cNvSpPr>
            <a:spLocks noGrp="1"/>
          </p:cNvSpPr>
          <p:nvPr>
            <p:ph type="title"/>
          </p:nvPr>
        </p:nvSpPr>
        <p:spPr>
          <a:xfrm>
            <a:off x="341779" y="191809"/>
            <a:ext cx="7886700" cy="680756"/>
          </a:xfrm>
        </p:spPr>
        <p:txBody>
          <a:bodyPr>
            <a:normAutofit/>
          </a:bodyPr>
          <a:lstStyle/>
          <a:p>
            <a:r>
              <a:rPr lang="en-US" sz="3600" b="1" dirty="0"/>
              <a:t>Types of FDI</a:t>
            </a:r>
          </a:p>
        </p:txBody>
      </p:sp>
      <p:sp>
        <p:nvSpPr>
          <p:cNvPr id="3" name="Content Placeholder 2">
            <a:extLst>
              <a:ext uri="{FF2B5EF4-FFF2-40B4-BE49-F238E27FC236}">
                <a16:creationId xmlns:a16="http://schemas.microsoft.com/office/drawing/2014/main" id="{B5B587D8-28F3-4AE0-8BF7-165E95B56947}"/>
              </a:ext>
            </a:extLst>
          </p:cNvPr>
          <p:cNvSpPr>
            <a:spLocks noGrp="1"/>
          </p:cNvSpPr>
          <p:nvPr>
            <p:ph idx="1"/>
          </p:nvPr>
        </p:nvSpPr>
        <p:spPr>
          <a:xfrm>
            <a:off x="419473" y="970991"/>
            <a:ext cx="8306174" cy="5411880"/>
          </a:xfrm>
        </p:spPr>
        <p:txBody>
          <a:bodyPr>
            <a:normAutofit fontScale="40000" lnSpcReduction="20000"/>
          </a:bodyPr>
          <a:lstStyle/>
          <a:p>
            <a:pPr>
              <a:buFont typeface="Wingdings" panose="05000000000000000000" pitchFamily="2" charset="2"/>
              <a:buChar char="Ø"/>
            </a:pPr>
            <a:r>
              <a:rPr lang="en-US" sz="6000" b="1" dirty="0">
                <a:solidFill>
                  <a:srgbClr val="0000CC"/>
                </a:solidFill>
              </a:rPr>
              <a:t>Based on motives of FDI </a:t>
            </a:r>
            <a:r>
              <a:rPr lang="en-US" sz="6000" dirty="0">
                <a:solidFill>
                  <a:srgbClr val="0000CC"/>
                </a:solidFill>
              </a:rPr>
              <a:t>(</a:t>
            </a:r>
            <a:r>
              <a:rPr lang="en-US" sz="6000" b="1" dirty="0">
                <a:solidFill>
                  <a:srgbClr val="0000CC"/>
                </a:solidFill>
                <a:cs typeface="Cordia New" pitchFamily="34" charset="-34"/>
              </a:rPr>
              <a:t>Dunning </a:t>
            </a:r>
            <a:r>
              <a:rPr lang="en-GB" sz="6000" b="1" dirty="0">
                <a:solidFill>
                  <a:srgbClr val="0000CC"/>
                </a:solidFill>
                <a:cs typeface="Cordia New" pitchFamily="34" charset="-34"/>
              </a:rPr>
              <a:t>1</a:t>
            </a:r>
            <a:r>
              <a:rPr lang="en-US" sz="6000" b="1" dirty="0">
                <a:solidFill>
                  <a:srgbClr val="0000CC"/>
                </a:solidFill>
                <a:cs typeface="Cordia New" pitchFamily="34" charset="-34"/>
              </a:rPr>
              <a:t>980, 1981)</a:t>
            </a:r>
          </a:p>
          <a:p>
            <a:pPr marL="0" indent="0">
              <a:buNone/>
            </a:pPr>
            <a:endParaRPr lang="en-US" sz="3400" b="1" dirty="0">
              <a:solidFill>
                <a:srgbClr val="0033CC"/>
              </a:solidFill>
              <a:cs typeface="Cordia New" pitchFamily="34" charset="-34"/>
            </a:endParaRPr>
          </a:p>
          <a:p>
            <a:pPr lvl="1">
              <a:buFont typeface="Wingdings" panose="05000000000000000000" pitchFamily="2" charset="2"/>
              <a:buChar char="ü"/>
            </a:pPr>
            <a:r>
              <a:rPr lang="en-US" sz="5000" b="1" dirty="0">
                <a:solidFill>
                  <a:srgbClr val="C00000"/>
                </a:solidFill>
              </a:rPr>
              <a:t>Natural resource-seeking FDI</a:t>
            </a:r>
            <a:r>
              <a:rPr lang="en-US" sz="5000" dirty="0">
                <a:solidFill>
                  <a:srgbClr val="C00000"/>
                </a:solidFill>
              </a:rPr>
              <a:t>: </a:t>
            </a:r>
            <a:r>
              <a:rPr lang="en-US" sz="5000" dirty="0"/>
              <a:t>MNEs choose a specific host country based on </a:t>
            </a:r>
            <a:r>
              <a:rPr lang="en-US" sz="5000" dirty="0">
                <a:solidFill>
                  <a:srgbClr val="0000FF"/>
                </a:solidFill>
              </a:rPr>
              <a:t>sources of natural resources at the lowest relative cost</a:t>
            </a:r>
            <a:r>
              <a:rPr lang="en-US" sz="5000" dirty="0"/>
              <a:t>. This type of MNE is normally associated with the export of resource-based products from the host country.</a:t>
            </a:r>
          </a:p>
          <a:p>
            <a:pPr marL="457200" lvl="1" indent="0">
              <a:buNone/>
            </a:pPr>
            <a:endParaRPr lang="en-US" sz="2500" dirty="0"/>
          </a:p>
          <a:p>
            <a:pPr lvl="1">
              <a:buFont typeface="Wingdings" panose="05000000000000000000" pitchFamily="2" charset="2"/>
              <a:buChar char="ü"/>
            </a:pPr>
            <a:r>
              <a:rPr lang="en-US" sz="5000" b="1" dirty="0">
                <a:solidFill>
                  <a:srgbClr val="C00000"/>
                </a:solidFill>
              </a:rPr>
              <a:t>Market-seeking FDI:</a:t>
            </a:r>
            <a:r>
              <a:rPr lang="en-US" sz="5000" dirty="0">
                <a:solidFill>
                  <a:srgbClr val="C00000"/>
                </a:solidFill>
              </a:rPr>
              <a:t> </a:t>
            </a:r>
            <a:r>
              <a:rPr lang="en-US" sz="5000" dirty="0"/>
              <a:t>MNEs expand their production abroad </a:t>
            </a:r>
            <a:r>
              <a:rPr lang="en-US" sz="5000" dirty="0">
                <a:solidFill>
                  <a:srgbClr val="0000FF"/>
                </a:solidFill>
              </a:rPr>
              <a:t>to new customers</a:t>
            </a:r>
            <a:r>
              <a:rPr lang="en-US" sz="5000" dirty="0"/>
              <a:t> in </a:t>
            </a:r>
            <a:r>
              <a:rPr lang="en-US" sz="5000" dirty="0">
                <a:solidFill>
                  <a:srgbClr val="0000FF"/>
                </a:solidFill>
              </a:rPr>
              <a:t>new markets </a:t>
            </a:r>
            <a:r>
              <a:rPr lang="en-US" sz="5000" dirty="0"/>
              <a:t>or by </a:t>
            </a:r>
            <a:r>
              <a:rPr lang="en-US" sz="5000" dirty="0">
                <a:solidFill>
                  <a:srgbClr val="0000FF"/>
                </a:solidFill>
              </a:rPr>
              <a:t>extending and preserving their existing markets</a:t>
            </a:r>
            <a:r>
              <a:rPr lang="en-US" sz="5000" dirty="0"/>
              <a:t>. In terms of trade, this type of FDI can sometimes generate an import substitution effect, but often also leads to trade creation.</a:t>
            </a:r>
          </a:p>
          <a:p>
            <a:pPr marL="457200" lvl="1" indent="0">
              <a:buNone/>
            </a:pPr>
            <a:endParaRPr lang="en-US" sz="2500" dirty="0"/>
          </a:p>
          <a:p>
            <a:pPr lvl="1">
              <a:buFont typeface="Wingdings" panose="05000000000000000000" pitchFamily="2" charset="2"/>
              <a:buChar char="ü"/>
            </a:pPr>
            <a:r>
              <a:rPr lang="en-US" sz="5000" b="1" dirty="0">
                <a:solidFill>
                  <a:srgbClr val="C00000"/>
                </a:solidFill>
              </a:rPr>
              <a:t>Efficiency-seeking FDI:</a:t>
            </a:r>
            <a:r>
              <a:rPr lang="en-US" sz="5000" dirty="0">
                <a:solidFill>
                  <a:srgbClr val="C00000"/>
                </a:solidFill>
              </a:rPr>
              <a:t> </a:t>
            </a:r>
            <a:r>
              <a:rPr lang="en-US" sz="5000" dirty="0"/>
              <a:t>This type of FDI reflects </a:t>
            </a:r>
            <a:r>
              <a:rPr lang="en-US" sz="5000" dirty="0">
                <a:solidFill>
                  <a:srgbClr val="0000FF"/>
                </a:solidFill>
              </a:rPr>
              <a:t>a rationalization of the MNE’s operations</a:t>
            </a:r>
            <a:r>
              <a:rPr lang="en-US" sz="5000" dirty="0"/>
              <a:t> and </a:t>
            </a:r>
            <a:r>
              <a:rPr lang="en-US" sz="5000" dirty="0">
                <a:solidFill>
                  <a:srgbClr val="0000FF"/>
                </a:solidFill>
              </a:rPr>
              <a:t>normally is related to a specialization of various affiliates in its internal network</a:t>
            </a:r>
            <a:r>
              <a:rPr lang="en-US" sz="5000" dirty="0"/>
              <a:t>. This can increase both intra-firm knowledge and goods flows. However, Hiratsuka (2006) suggests that indeed efficiency-seeking motive of FDI can be regarded as one type of resource seeking FDI</a:t>
            </a:r>
          </a:p>
          <a:p>
            <a:pPr marL="457200" lvl="1" indent="0">
              <a:buNone/>
            </a:pPr>
            <a:endParaRPr lang="en-US" sz="2500" dirty="0"/>
          </a:p>
          <a:p>
            <a:pPr lvl="1">
              <a:buFont typeface="Wingdings" panose="05000000000000000000" pitchFamily="2" charset="2"/>
              <a:buChar char="ü"/>
            </a:pPr>
            <a:r>
              <a:rPr lang="en-US" sz="5000" b="1" dirty="0">
                <a:solidFill>
                  <a:srgbClr val="C00000"/>
                </a:solidFill>
              </a:rPr>
              <a:t>Strategic asset-seeking FDI:</a:t>
            </a:r>
            <a:r>
              <a:rPr lang="en-US" sz="5000" dirty="0">
                <a:solidFill>
                  <a:srgbClr val="C00000"/>
                </a:solidFill>
              </a:rPr>
              <a:t> </a:t>
            </a:r>
            <a:r>
              <a:rPr lang="en-US" sz="5000" dirty="0"/>
              <a:t>In this case, </a:t>
            </a:r>
            <a:r>
              <a:rPr lang="en-US" sz="5000" dirty="0">
                <a:solidFill>
                  <a:srgbClr val="0000FF"/>
                </a:solidFill>
              </a:rPr>
              <a:t>assets of foreign firms are utilized to create synergies with the existing FSAs through common ownership</a:t>
            </a:r>
            <a:r>
              <a:rPr lang="en-US" sz="5000" dirty="0"/>
              <a:t>. This could be done by modes of entry such as joint venture or acquisition.</a:t>
            </a:r>
          </a:p>
          <a:p>
            <a:pPr lvl="1">
              <a:buFont typeface="Wingdings" panose="05000000000000000000" pitchFamily="2" charset="2"/>
              <a:buChar char="ü"/>
            </a:pPr>
            <a:endParaRPr lang="en-US" dirty="0"/>
          </a:p>
        </p:txBody>
      </p:sp>
    </p:spTree>
    <p:extLst>
      <p:ext uri="{BB962C8B-B14F-4D97-AF65-F5344CB8AC3E}">
        <p14:creationId xmlns:p14="http://schemas.microsoft.com/office/powerpoint/2010/main" val="19921199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51214" y="986995"/>
            <a:ext cx="8229600" cy="5509429"/>
          </a:xfrm>
        </p:spPr>
        <p:txBody>
          <a:bodyPr>
            <a:normAutofit fontScale="62500" lnSpcReduction="20000"/>
          </a:bodyPr>
          <a:lstStyle/>
          <a:p>
            <a:pPr marL="0" indent="0">
              <a:buNone/>
            </a:pPr>
            <a:r>
              <a:rPr lang="en-US" sz="3600" b="1" dirty="0">
                <a:solidFill>
                  <a:srgbClr val="0033CC"/>
                </a:solidFill>
                <a:latin typeface="Calibri" panose="020F0502020204030204" pitchFamily="34" charset="0"/>
                <a:cs typeface="Calibri" panose="020F0502020204030204" pitchFamily="34" charset="0"/>
              </a:rPr>
              <a:t>Dunning’s OLI framework (Dunning 1977, 1981)</a:t>
            </a:r>
          </a:p>
          <a:p>
            <a:pPr>
              <a:buFont typeface="Wingdings" panose="05000000000000000000" pitchFamily="2" charset="2"/>
              <a:buChar char="§"/>
            </a:pPr>
            <a:r>
              <a:rPr lang="en-US" b="1" dirty="0">
                <a:solidFill>
                  <a:srgbClr val="C00000"/>
                </a:solidFill>
                <a:latin typeface="Calibri" panose="020F0502020204030204" pitchFamily="34" charset="0"/>
                <a:cs typeface="Calibri" panose="020F0502020204030204" pitchFamily="34" charset="0"/>
              </a:rPr>
              <a:t>Ownership advantages (O advantages)</a:t>
            </a:r>
            <a:r>
              <a:rPr lang="en-US" dirty="0">
                <a:latin typeface="Calibri" panose="020F0502020204030204" pitchFamily="34" charset="0"/>
                <a:cs typeface="Calibri" panose="020F0502020204030204" pitchFamily="34" charset="0"/>
              </a:rPr>
              <a:t>: A firm’s ownership advantage</a:t>
            </a:r>
            <a:r>
              <a:rPr lang="en-US" i="1" dirty="0">
                <a:latin typeface="Calibri" panose="020F0502020204030204" pitchFamily="34" charset="0"/>
                <a:cs typeface="Calibri" panose="020F0502020204030204" pitchFamily="34" charset="0"/>
              </a:rPr>
              <a:t> </a:t>
            </a:r>
            <a:r>
              <a:rPr lang="en-US" dirty="0">
                <a:latin typeface="Calibri" panose="020F0502020204030204" pitchFamily="34" charset="0"/>
                <a:cs typeface="Calibri" panose="020F0502020204030204" pitchFamily="34" charset="0"/>
              </a:rPr>
              <a:t>can come in many possible forms.  According to Dunning (1983a and 1983b), these advantages may relate to </a:t>
            </a:r>
            <a:r>
              <a:rPr lang="en-US" b="1" dirty="0">
                <a:solidFill>
                  <a:srgbClr val="C00000"/>
                </a:solidFill>
                <a:latin typeface="Calibri" panose="020F0502020204030204" pitchFamily="34" charset="0"/>
                <a:cs typeface="Calibri" panose="020F0502020204030204" pitchFamily="34" charset="0"/>
              </a:rPr>
              <a:t>assets (Oa advantages) </a:t>
            </a:r>
            <a:r>
              <a:rPr lang="en-US" dirty="0">
                <a:latin typeface="Calibri" panose="020F0502020204030204" pitchFamily="34" charset="0"/>
                <a:cs typeface="Calibri" panose="020F0502020204030204" pitchFamily="34" charset="0"/>
              </a:rPr>
              <a:t>and </a:t>
            </a:r>
            <a:r>
              <a:rPr lang="en-US" b="1" dirty="0">
                <a:solidFill>
                  <a:srgbClr val="C00000"/>
                </a:solidFill>
                <a:latin typeface="Calibri" panose="020F0502020204030204" pitchFamily="34" charset="0"/>
                <a:cs typeface="Calibri" panose="020F0502020204030204" pitchFamily="34" charset="0"/>
              </a:rPr>
              <a:t>transaction skills (</a:t>
            </a:r>
            <a:r>
              <a:rPr lang="en-US" b="1" dirty="0" err="1">
                <a:solidFill>
                  <a:srgbClr val="C00000"/>
                </a:solidFill>
                <a:latin typeface="Calibri" panose="020F0502020204030204" pitchFamily="34" charset="0"/>
                <a:cs typeface="Calibri" panose="020F0502020204030204" pitchFamily="34" charset="0"/>
              </a:rPr>
              <a:t>Ot</a:t>
            </a:r>
            <a:r>
              <a:rPr lang="en-US" b="1" dirty="0">
                <a:solidFill>
                  <a:srgbClr val="C00000"/>
                </a:solidFill>
                <a:latin typeface="Calibri" panose="020F0502020204030204" pitchFamily="34" charset="0"/>
                <a:cs typeface="Calibri" panose="020F0502020204030204" pitchFamily="34" charset="0"/>
              </a:rPr>
              <a:t> advantages). </a:t>
            </a:r>
          </a:p>
          <a:p>
            <a:pPr lvl="1">
              <a:buFont typeface="Wingdings" panose="05000000000000000000" pitchFamily="2" charset="2"/>
              <a:buChar char="ü"/>
            </a:pPr>
            <a:r>
              <a:rPr lang="en-US" dirty="0">
                <a:latin typeface="Calibri" panose="020F0502020204030204" pitchFamily="34" charset="0"/>
                <a:cs typeface="Calibri" panose="020F0502020204030204" pitchFamily="34" charset="0"/>
              </a:rPr>
              <a:t>The former advantages arise from the ownership of assets which are specific to the firm and to which other firms do not have access (unique assets), such as </a:t>
            </a:r>
            <a:r>
              <a:rPr lang="en-US" b="1" dirty="0">
                <a:solidFill>
                  <a:srgbClr val="0000FF"/>
                </a:solidFill>
                <a:latin typeface="Calibri" panose="020F0502020204030204" pitchFamily="34" charset="0"/>
                <a:cs typeface="Calibri" panose="020F0502020204030204" pitchFamily="34" charset="0"/>
              </a:rPr>
              <a:t>firm-specific knowledge, managing capability, marketing capability, etc.</a:t>
            </a:r>
            <a:r>
              <a:rPr lang="en-US" dirty="0">
                <a:latin typeface="Calibri" panose="020F0502020204030204" pitchFamily="34" charset="0"/>
                <a:cs typeface="Calibri" panose="020F0502020204030204" pitchFamily="34" charset="0"/>
              </a:rPr>
              <a:t> </a:t>
            </a:r>
          </a:p>
          <a:p>
            <a:pPr lvl="1">
              <a:buFont typeface="Wingdings" panose="05000000000000000000" pitchFamily="2" charset="2"/>
              <a:buChar char="ü"/>
            </a:pPr>
            <a:r>
              <a:rPr lang="en-US" dirty="0">
                <a:latin typeface="Calibri" panose="020F0502020204030204" pitchFamily="34" charset="0"/>
                <a:cs typeface="Calibri" panose="020F0502020204030204" pitchFamily="34" charset="0"/>
              </a:rPr>
              <a:t>The latter advantages relate to </a:t>
            </a:r>
            <a:r>
              <a:rPr lang="en-US" b="1" dirty="0">
                <a:solidFill>
                  <a:srgbClr val="0000FF"/>
                </a:solidFill>
                <a:latin typeface="Calibri" panose="020F0502020204030204" pitchFamily="34" charset="0"/>
                <a:cs typeface="Calibri" panose="020F0502020204030204" pitchFamily="34" charset="0"/>
              </a:rPr>
              <a:t>the capabilities of MNEs to capture transactional benefit </a:t>
            </a:r>
            <a:r>
              <a:rPr lang="en-US" dirty="0">
                <a:latin typeface="Calibri" panose="020F0502020204030204" pitchFamily="34" charset="0"/>
                <a:cs typeface="Calibri" panose="020F0502020204030204" pitchFamily="34" charset="0"/>
              </a:rPr>
              <a:t>(or economizing transaction costs) </a:t>
            </a:r>
            <a:r>
              <a:rPr lang="en-US" b="1" dirty="0">
                <a:solidFill>
                  <a:srgbClr val="0000FF"/>
                </a:solidFill>
                <a:latin typeface="Calibri" panose="020F0502020204030204" pitchFamily="34" charset="0"/>
                <a:cs typeface="Calibri" panose="020F0502020204030204" pitchFamily="34" charset="0"/>
              </a:rPr>
              <a:t>through the coordination of assets located in different countries</a:t>
            </a:r>
            <a:r>
              <a:rPr lang="en-US" dirty="0">
                <a:latin typeface="Calibri" panose="020F0502020204030204" pitchFamily="34" charset="0"/>
                <a:cs typeface="Calibri" panose="020F0502020204030204" pitchFamily="34" charset="0"/>
              </a:rPr>
              <a:t>. </a:t>
            </a:r>
          </a:p>
          <a:p>
            <a:pPr lvl="1">
              <a:buFont typeface="Wingdings" panose="05000000000000000000" pitchFamily="2" charset="2"/>
              <a:buChar char="ü"/>
            </a:pPr>
            <a:r>
              <a:rPr lang="en-US" dirty="0">
                <a:latin typeface="Calibri" panose="020F0502020204030204" pitchFamily="34" charset="0"/>
                <a:cs typeface="Calibri" panose="020F0502020204030204" pitchFamily="34" charset="0"/>
              </a:rPr>
              <a:t>For a firm to engage in FDI, the benefit from these ownership advantages should outweigh the cost of doing business abroad.</a:t>
            </a:r>
          </a:p>
          <a:p>
            <a:pPr>
              <a:buFont typeface="Wingdings" panose="05000000000000000000" pitchFamily="2" charset="2"/>
              <a:buChar char="§"/>
            </a:pPr>
            <a:r>
              <a:rPr lang="en-US" b="1" dirty="0">
                <a:solidFill>
                  <a:srgbClr val="C00000"/>
                </a:solidFill>
                <a:latin typeface="Calibri" panose="020F0502020204030204" pitchFamily="34" charset="0"/>
                <a:cs typeface="Calibri" panose="020F0502020204030204" pitchFamily="34" charset="0"/>
              </a:rPr>
              <a:t>Location Advantages (L advantages): </a:t>
            </a:r>
            <a:r>
              <a:rPr lang="en-US" dirty="0">
                <a:latin typeface="Calibri" panose="020F0502020204030204" pitchFamily="34" charset="0"/>
                <a:cs typeface="Calibri" panose="020F0502020204030204" pitchFamily="34" charset="0"/>
              </a:rPr>
              <a:t>These advantages can be related to </a:t>
            </a:r>
            <a:r>
              <a:rPr lang="en-US" b="1" dirty="0">
                <a:solidFill>
                  <a:srgbClr val="0000FF"/>
                </a:solidFill>
                <a:latin typeface="Calibri" panose="020F0502020204030204" pitchFamily="34" charset="0"/>
                <a:cs typeface="Calibri" panose="020F0502020204030204" pitchFamily="34" charset="0"/>
              </a:rPr>
              <a:t>government controls and regulations</a:t>
            </a:r>
            <a:r>
              <a:rPr lang="en-US" dirty="0">
                <a:latin typeface="Calibri" panose="020F0502020204030204" pitchFamily="34" charset="0"/>
                <a:cs typeface="Calibri" panose="020F0502020204030204" pitchFamily="34" charset="0"/>
              </a:rPr>
              <a:t>, such as tariffs and quotas, </a:t>
            </a:r>
            <a:r>
              <a:rPr lang="en-US" b="1" dirty="0">
                <a:solidFill>
                  <a:srgbClr val="0000FF"/>
                </a:solidFill>
                <a:latin typeface="Calibri" panose="020F0502020204030204" pitchFamily="34" charset="0"/>
                <a:cs typeface="Calibri" panose="020F0502020204030204" pitchFamily="34" charset="0"/>
              </a:rPr>
              <a:t>political risk</a:t>
            </a:r>
            <a:r>
              <a:rPr lang="en-US" dirty="0">
                <a:latin typeface="Calibri" panose="020F0502020204030204" pitchFamily="34" charset="0"/>
                <a:cs typeface="Calibri" panose="020F0502020204030204" pitchFamily="34" charset="0"/>
              </a:rPr>
              <a:t>, and </a:t>
            </a:r>
            <a:r>
              <a:rPr lang="en-US" b="1" dirty="0">
                <a:solidFill>
                  <a:srgbClr val="0000FF"/>
                </a:solidFill>
                <a:latin typeface="Calibri" panose="020F0502020204030204" pitchFamily="34" charset="0"/>
                <a:cs typeface="Calibri" panose="020F0502020204030204" pitchFamily="34" charset="0"/>
              </a:rPr>
              <a:t>cultural values</a:t>
            </a:r>
            <a:r>
              <a:rPr lang="en-US" dirty="0">
                <a:latin typeface="Calibri" panose="020F0502020204030204" pitchFamily="34" charset="0"/>
                <a:cs typeface="Calibri" panose="020F0502020204030204" pitchFamily="34" charset="0"/>
              </a:rPr>
              <a:t>. It can also come from the </a:t>
            </a:r>
            <a:r>
              <a:rPr lang="en-US" b="1" dirty="0">
                <a:solidFill>
                  <a:srgbClr val="0000FF"/>
                </a:solidFill>
                <a:latin typeface="Calibri" panose="020F0502020204030204" pitchFamily="34" charset="0"/>
                <a:cs typeface="Calibri" panose="020F0502020204030204" pitchFamily="34" charset="0"/>
              </a:rPr>
              <a:t>foreign market’s cheap factor prices</a:t>
            </a:r>
            <a:r>
              <a:rPr lang="en-US" dirty="0">
                <a:latin typeface="Calibri" panose="020F0502020204030204" pitchFamily="34" charset="0"/>
                <a:cs typeface="Calibri" panose="020F0502020204030204" pitchFamily="34" charset="0"/>
              </a:rPr>
              <a:t>, and can be related to </a:t>
            </a:r>
            <a:r>
              <a:rPr lang="en-US" b="1" dirty="0">
                <a:solidFill>
                  <a:srgbClr val="0000FF"/>
                </a:solidFill>
                <a:latin typeface="Calibri" panose="020F0502020204030204" pitchFamily="34" charset="0"/>
                <a:cs typeface="Calibri" panose="020F0502020204030204" pitchFamily="34" charset="0"/>
              </a:rPr>
              <a:t>transportation costs</a:t>
            </a:r>
            <a:r>
              <a:rPr lang="en-US" dirty="0">
                <a:latin typeface="Calibri" panose="020F0502020204030204" pitchFamily="34" charset="0"/>
                <a:cs typeface="Calibri" panose="020F0502020204030204" pitchFamily="34" charset="0"/>
              </a:rPr>
              <a:t>. Factors such as </a:t>
            </a:r>
            <a:r>
              <a:rPr lang="en-US" b="1" dirty="0">
                <a:solidFill>
                  <a:srgbClr val="0000FF"/>
                </a:solidFill>
                <a:latin typeface="Calibri" panose="020F0502020204030204" pitchFamily="34" charset="0"/>
                <a:cs typeface="Calibri" panose="020F0502020204030204" pitchFamily="34" charset="0"/>
              </a:rPr>
              <a:t>access to customers and local opportunities</a:t>
            </a:r>
            <a:r>
              <a:rPr lang="en-US" dirty="0">
                <a:latin typeface="Calibri" panose="020F0502020204030204" pitchFamily="34" charset="0"/>
                <a:cs typeface="Calibri" panose="020F0502020204030204" pitchFamily="34" charset="0"/>
              </a:rPr>
              <a:t> are also important sources of location advantages.  </a:t>
            </a:r>
          </a:p>
          <a:p>
            <a:pPr>
              <a:buFont typeface="Wingdings" panose="05000000000000000000" pitchFamily="2" charset="2"/>
              <a:buChar char="§"/>
            </a:pPr>
            <a:r>
              <a:rPr lang="en-US" b="1" dirty="0">
                <a:solidFill>
                  <a:srgbClr val="C00000"/>
                </a:solidFill>
                <a:latin typeface="Calibri" panose="020F0502020204030204" pitchFamily="34" charset="0"/>
                <a:cs typeface="Calibri" panose="020F0502020204030204" pitchFamily="34" charset="0"/>
              </a:rPr>
              <a:t>Internalization advantages (I advantages): </a:t>
            </a:r>
            <a:r>
              <a:rPr lang="en-US" dirty="0">
                <a:latin typeface="Calibri" panose="020F0502020204030204" pitchFamily="34" charset="0"/>
                <a:cs typeface="Calibri" panose="020F0502020204030204" pitchFamily="34" charset="0"/>
              </a:rPr>
              <a:t>A firm may decide to engage in </a:t>
            </a:r>
            <a:r>
              <a:rPr lang="en-US" b="1" dirty="0">
                <a:solidFill>
                  <a:srgbClr val="0000FF"/>
                </a:solidFill>
                <a:latin typeface="Calibri" panose="020F0502020204030204" pitchFamily="34" charset="0"/>
                <a:cs typeface="Calibri" panose="020F0502020204030204" pitchFamily="34" charset="0"/>
              </a:rPr>
              <a:t>FDI </a:t>
            </a:r>
            <a:r>
              <a:rPr lang="en-US" dirty="0">
                <a:latin typeface="Calibri" panose="020F0502020204030204" pitchFamily="34" charset="0"/>
                <a:cs typeface="Calibri" panose="020F0502020204030204" pitchFamily="34" charset="0"/>
              </a:rPr>
              <a:t>rather than </a:t>
            </a:r>
            <a:r>
              <a:rPr lang="en-US" b="1" dirty="0">
                <a:solidFill>
                  <a:srgbClr val="0000FF"/>
                </a:solidFill>
                <a:latin typeface="Calibri" panose="020F0502020204030204" pitchFamily="34" charset="0"/>
                <a:cs typeface="Calibri" panose="020F0502020204030204" pitchFamily="34" charset="0"/>
              </a:rPr>
              <a:t>exporting</a:t>
            </a:r>
            <a:r>
              <a:rPr lang="en-US" dirty="0">
                <a:latin typeface="Calibri" panose="020F0502020204030204" pitchFamily="34" charset="0"/>
                <a:cs typeface="Calibri" panose="020F0502020204030204" pitchFamily="34" charset="0"/>
              </a:rPr>
              <a:t> or </a:t>
            </a:r>
            <a:r>
              <a:rPr lang="en-US" b="1" dirty="0">
                <a:solidFill>
                  <a:srgbClr val="0000FF"/>
                </a:solidFill>
                <a:latin typeface="Calibri" panose="020F0502020204030204" pitchFamily="34" charset="0"/>
                <a:cs typeface="Calibri" panose="020F0502020204030204" pitchFamily="34" charset="0"/>
              </a:rPr>
              <a:t>licensing</a:t>
            </a:r>
            <a:r>
              <a:rPr lang="en-US" dirty="0">
                <a:latin typeface="Calibri" panose="020F0502020204030204" pitchFamily="34" charset="0"/>
                <a:cs typeface="Calibri" panose="020F0502020204030204" pitchFamily="34" charset="0"/>
              </a:rPr>
              <a:t> to </a:t>
            </a:r>
            <a:r>
              <a:rPr lang="en-US" b="1" dirty="0">
                <a:solidFill>
                  <a:srgbClr val="0000FF"/>
                </a:solidFill>
                <a:latin typeface="Calibri" panose="020F0502020204030204" pitchFamily="34" charset="0"/>
                <a:cs typeface="Calibri" panose="020F0502020204030204" pitchFamily="34" charset="0"/>
              </a:rPr>
              <a:t>overcome market imperfection problems</a:t>
            </a:r>
            <a:r>
              <a:rPr lang="en-US" dirty="0">
                <a:latin typeface="Calibri" panose="020F0502020204030204" pitchFamily="34" charset="0"/>
                <a:cs typeface="Calibri" panose="020F0502020204030204" pitchFamily="34" charset="0"/>
              </a:rPr>
              <a:t>.  According to Rugman (1982), the imperfections of the market can be both natural market imperfections (e.g. the public good characteristic of knowledge) and structural market imperfections (e.g. government controls and regulations)</a:t>
            </a:r>
          </a:p>
          <a:p>
            <a:pPr marL="0" indent="0">
              <a:buNone/>
            </a:pPr>
            <a:endParaRPr lang="en-US" sz="3200" dirty="0">
              <a:latin typeface="Calibri" panose="020F0502020204030204" pitchFamily="34" charset="0"/>
              <a:cs typeface="Calibri" panose="020F0502020204030204" pitchFamily="34" charset="0"/>
            </a:endParaRPr>
          </a:p>
          <a:p>
            <a:endParaRPr lang="en-US" dirty="0">
              <a:latin typeface="Calibri" panose="020F0502020204030204" pitchFamily="34" charset="0"/>
              <a:cs typeface="Calibri" panose="020F0502020204030204" pitchFamily="34" charset="0"/>
            </a:endParaRPr>
          </a:p>
          <a:p>
            <a:endParaRPr lang="th-TH" dirty="0"/>
          </a:p>
        </p:txBody>
      </p:sp>
      <p:sp>
        <p:nvSpPr>
          <p:cNvPr id="3" name="Title 2"/>
          <p:cNvSpPr>
            <a:spLocks noGrp="1"/>
          </p:cNvSpPr>
          <p:nvPr>
            <p:ph type="title"/>
          </p:nvPr>
        </p:nvSpPr>
        <p:spPr>
          <a:xfrm>
            <a:off x="457200" y="274638"/>
            <a:ext cx="8229600" cy="621833"/>
          </a:xfrm>
        </p:spPr>
        <p:txBody>
          <a:bodyPr>
            <a:normAutofit/>
          </a:bodyPr>
          <a:lstStyle/>
          <a:p>
            <a:r>
              <a:rPr lang="en-US" sz="3200" b="1" dirty="0"/>
              <a:t>Determinants of FDI</a:t>
            </a:r>
            <a:endParaRPr lang="th-TH" sz="3200" b="1" dirty="0"/>
          </a:p>
        </p:txBody>
      </p:sp>
    </p:spTree>
    <p:extLst>
      <p:ext uri="{BB962C8B-B14F-4D97-AF65-F5344CB8AC3E}">
        <p14:creationId xmlns:p14="http://schemas.microsoft.com/office/powerpoint/2010/main" val="11447229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77316" y="775785"/>
            <a:ext cx="8496944" cy="5971649"/>
          </a:xfrm>
        </p:spPr>
        <p:txBody>
          <a:bodyPr>
            <a:normAutofit fontScale="70000" lnSpcReduction="20000"/>
          </a:bodyPr>
          <a:lstStyle/>
          <a:p>
            <a:pPr marL="0" indent="0">
              <a:buNone/>
            </a:pPr>
            <a:r>
              <a:rPr lang="en-US" sz="4600" b="1" dirty="0">
                <a:solidFill>
                  <a:srgbClr val="0033CC"/>
                </a:solidFill>
                <a:latin typeface="Cordia New" pitchFamily="34" charset="-34"/>
                <a:cs typeface="Cordia New" pitchFamily="34" charset="-34"/>
              </a:rPr>
              <a:t>FSAs/CSAs framework (static and dynamic)</a:t>
            </a:r>
          </a:p>
          <a:p>
            <a:pPr marL="0" indent="0">
              <a:buNone/>
            </a:pPr>
            <a:endParaRPr lang="en-US" sz="1400" b="1" dirty="0">
              <a:solidFill>
                <a:srgbClr val="0033CC"/>
              </a:solidFill>
              <a:latin typeface="Cordia New" pitchFamily="34" charset="-34"/>
              <a:cs typeface="Cordia New" pitchFamily="34" charset="-34"/>
            </a:endParaRPr>
          </a:p>
          <a:p>
            <a:pPr>
              <a:buFont typeface="Wingdings" panose="05000000000000000000" pitchFamily="2" charset="2"/>
              <a:buChar char="§"/>
            </a:pPr>
            <a:r>
              <a:rPr lang="en-US" sz="4000" b="1" dirty="0">
                <a:solidFill>
                  <a:srgbClr val="C00000"/>
                </a:solidFill>
                <a:latin typeface="Cordia New" pitchFamily="34" charset="-34"/>
                <a:cs typeface="Cordia New" pitchFamily="34" charset="-34"/>
              </a:rPr>
              <a:t>Firm-specific advantages (FSAs)</a:t>
            </a:r>
            <a:r>
              <a:rPr lang="en-US" sz="4000" b="1" dirty="0">
                <a:solidFill>
                  <a:srgbClr val="0033CC"/>
                </a:solidFill>
                <a:latin typeface="Cordia New" pitchFamily="34" charset="-34"/>
                <a:cs typeface="Cordia New" pitchFamily="34" charset="-34"/>
              </a:rPr>
              <a:t>: </a:t>
            </a:r>
            <a:r>
              <a:rPr lang="en-US" sz="4000" dirty="0">
                <a:latin typeface="Cordia New" pitchFamily="34" charset="-34"/>
                <a:cs typeface="Cordia New" pitchFamily="34" charset="-34"/>
              </a:rPr>
              <a:t>a firm’s unique resources and heterogeneous capabilities can generate competitive advantages, which can lead to sustainable superior returns (Rugman and Verbeke, 2002; Barney, 1991). For example firms’ knowledge, managing capability, managerial capability</a:t>
            </a:r>
          </a:p>
          <a:p>
            <a:pPr marL="0" indent="0">
              <a:buNone/>
            </a:pPr>
            <a:endParaRPr lang="en-US" sz="1400" dirty="0">
              <a:latin typeface="Cordia New" pitchFamily="34" charset="-34"/>
              <a:cs typeface="Cordia New" pitchFamily="34" charset="-34"/>
            </a:endParaRPr>
          </a:p>
          <a:p>
            <a:pPr>
              <a:buFont typeface="Wingdings" panose="05000000000000000000" pitchFamily="2" charset="2"/>
              <a:buChar char="§"/>
            </a:pPr>
            <a:r>
              <a:rPr lang="en-US" sz="4000" b="1" dirty="0">
                <a:solidFill>
                  <a:srgbClr val="C00000"/>
                </a:solidFill>
                <a:latin typeface="Cordia New" pitchFamily="34" charset="-34"/>
                <a:cs typeface="Cordia New" pitchFamily="34" charset="-34"/>
              </a:rPr>
              <a:t>Country-specific advantages (FSAs)</a:t>
            </a:r>
            <a:r>
              <a:rPr lang="en-US" sz="4000" b="1" dirty="0">
                <a:solidFill>
                  <a:srgbClr val="0033CC"/>
                </a:solidFill>
                <a:latin typeface="Cordia New" pitchFamily="34" charset="-34"/>
                <a:cs typeface="Cordia New" pitchFamily="34" charset="-34"/>
              </a:rPr>
              <a:t>: </a:t>
            </a:r>
            <a:r>
              <a:rPr lang="en-US" sz="4000" dirty="0">
                <a:latin typeface="Cordia New" pitchFamily="34" charset="-34"/>
                <a:cs typeface="Cordia New" pitchFamily="34" charset="-34"/>
              </a:rPr>
              <a:t>These advantages arise from the environment of the country. </a:t>
            </a:r>
          </a:p>
          <a:p>
            <a:pPr lvl="1">
              <a:buFont typeface="Wingdings" panose="05000000000000000000" pitchFamily="2" charset="2"/>
              <a:buChar char="ü"/>
            </a:pPr>
            <a:r>
              <a:rPr lang="en-US" sz="3400" dirty="0">
                <a:latin typeface="Cordia New" pitchFamily="34" charset="-34"/>
                <a:cs typeface="Cordia New" pitchFamily="34" charset="-34"/>
              </a:rPr>
              <a:t>These CSAs may include </a:t>
            </a:r>
            <a:r>
              <a:rPr lang="en-US" sz="3400" b="1" dirty="0">
                <a:solidFill>
                  <a:srgbClr val="0000FF"/>
                </a:solidFill>
                <a:latin typeface="Cordia New" pitchFamily="34" charset="-34"/>
                <a:cs typeface="Cordia New" pitchFamily="34" charset="-34"/>
              </a:rPr>
              <a:t>natural market factor endowments, factor prices, government regulations</a:t>
            </a:r>
            <a:r>
              <a:rPr lang="en-US" sz="3400" dirty="0">
                <a:latin typeface="Cordia New" pitchFamily="34" charset="-34"/>
                <a:cs typeface="Cordia New" pitchFamily="34" charset="-34"/>
              </a:rPr>
              <a:t>, and </a:t>
            </a:r>
            <a:r>
              <a:rPr lang="en-US" sz="3400" b="1" dirty="0">
                <a:solidFill>
                  <a:srgbClr val="0000FF"/>
                </a:solidFill>
                <a:latin typeface="Cordia New" pitchFamily="34" charset="-34"/>
                <a:cs typeface="Cordia New" pitchFamily="34" charset="-34"/>
              </a:rPr>
              <a:t>market access </a:t>
            </a:r>
            <a:r>
              <a:rPr lang="en-US" sz="3400" dirty="0">
                <a:latin typeface="Cordia New" pitchFamily="34" charset="-34"/>
                <a:cs typeface="Cordia New" pitchFamily="34" charset="-34"/>
              </a:rPr>
              <a:t>(</a:t>
            </a:r>
            <a:r>
              <a:rPr lang="en-US" sz="3400" dirty="0" err="1">
                <a:latin typeface="Cordia New" pitchFamily="34" charset="-34"/>
                <a:cs typeface="Cordia New" pitchFamily="34" charset="-34"/>
              </a:rPr>
              <a:t>Sukpanich</a:t>
            </a:r>
            <a:r>
              <a:rPr lang="en-US" sz="3400" dirty="0">
                <a:latin typeface="Cordia New" pitchFamily="34" charset="-34"/>
                <a:cs typeface="Cordia New" pitchFamily="34" charset="-34"/>
              </a:rPr>
              <a:t> and Rugman, 2010). </a:t>
            </a:r>
          </a:p>
          <a:p>
            <a:pPr lvl="1">
              <a:buFont typeface="Wingdings" panose="05000000000000000000" pitchFamily="2" charset="2"/>
              <a:buChar char="ü"/>
            </a:pPr>
            <a:r>
              <a:rPr lang="en-US" sz="3400" dirty="0">
                <a:latin typeface="Cordia New" pitchFamily="34" charset="-34"/>
                <a:cs typeface="Cordia New" pitchFamily="34" charset="-34"/>
              </a:rPr>
              <a:t>Asian Development Bank (2006) describes that a country attractiveness as a host of FDI depends on </a:t>
            </a:r>
          </a:p>
          <a:p>
            <a:pPr marL="914400" lvl="3" indent="0">
              <a:buNone/>
            </a:pPr>
            <a:r>
              <a:rPr lang="en-US" sz="3400" dirty="0">
                <a:latin typeface="Cordia New" pitchFamily="34" charset="-34"/>
                <a:cs typeface="Cordia New" pitchFamily="34" charset="-34"/>
              </a:rPr>
              <a:t>     (1) Comparative advantage in international production</a:t>
            </a:r>
          </a:p>
          <a:p>
            <a:pPr marL="914400" lvl="3" indent="0">
              <a:buNone/>
            </a:pPr>
            <a:r>
              <a:rPr lang="en-US" sz="3400" dirty="0">
                <a:latin typeface="Cordia New" pitchFamily="34" charset="-34"/>
                <a:cs typeface="Cordia New" pitchFamily="34" charset="-34"/>
              </a:rPr>
              <a:t>     (2) Investment climate: Foreign investment regime and general investment  </a:t>
            </a:r>
          </a:p>
          <a:p>
            <a:pPr marL="914400" lvl="3" indent="0">
              <a:buNone/>
            </a:pPr>
            <a:r>
              <a:rPr lang="en-US" sz="3400" dirty="0">
                <a:latin typeface="Cordia New" pitchFamily="34" charset="-34"/>
                <a:cs typeface="Cordia New" pitchFamily="34" charset="-34"/>
              </a:rPr>
              <a:t>         environment		</a:t>
            </a:r>
          </a:p>
          <a:p>
            <a:pPr marL="393192" lvl="1" indent="0">
              <a:buNone/>
            </a:pPr>
            <a:r>
              <a:rPr lang="en-US" sz="2800" dirty="0">
                <a:latin typeface="Cordia New" pitchFamily="34" charset="-34"/>
                <a:cs typeface="Cordia New" pitchFamily="34" charset="-34"/>
              </a:rPr>
              <a:t>    </a:t>
            </a:r>
            <a:endParaRPr lang="en-US" dirty="0"/>
          </a:p>
          <a:p>
            <a:endParaRPr lang="th-TH" dirty="0"/>
          </a:p>
        </p:txBody>
      </p:sp>
      <p:sp>
        <p:nvSpPr>
          <p:cNvPr id="3" name="Title 2"/>
          <p:cNvSpPr>
            <a:spLocks noGrp="1"/>
          </p:cNvSpPr>
          <p:nvPr>
            <p:ph type="title"/>
          </p:nvPr>
        </p:nvSpPr>
        <p:spPr>
          <a:xfrm>
            <a:off x="323528" y="19348"/>
            <a:ext cx="8229600" cy="706090"/>
          </a:xfrm>
        </p:spPr>
        <p:txBody>
          <a:bodyPr>
            <a:normAutofit/>
          </a:bodyPr>
          <a:lstStyle/>
          <a:p>
            <a:r>
              <a:rPr lang="en-US" sz="3200" b="1" dirty="0"/>
              <a:t>Determinants of FDI</a:t>
            </a:r>
            <a:endParaRPr lang="th-TH" sz="3200" b="1" dirty="0"/>
          </a:p>
        </p:txBody>
      </p:sp>
    </p:spTree>
    <p:extLst>
      <p:ext uri="{BB962C8B-B14F-4D97-AF65-F5344CB8AC3E}">
        <p14:creationId xmlns:p14="http://schemas.microsoft.com/office/powerpoint/2010/main" val="14008104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77316" y="1225175"/>
            <a:ext cx="8496944" cy="5567657"/>
          </a:xfrm>
        </p:spPr>
        <p:txBody>
          <a:bodyPr>
            <a:normAutofit/>
          </a:bodyPr>
          <a:lstStyle/>
          <a:p>
            <a:pPr marL="0" indent="0">
              <a:buNone/>
            </a:pPr>
            <a:endParaRPr lang="th-TH" dirty="0"/>
          </a:p>
        </p:txBody>
      </p:sp>
      <p:sp>
        <p:nvSpPr>
          <p:cNvPr id="3" name="Title 2"/>
          <p:cNvSpPr>
            <a:spLocks noGrp="1"/>
          </p:cNvSpPr>
          <p:nvPr>
            <p:ph type="title"/>
          </p:nvPr>
        </p:nvSpPr>
        <p:spPr>
          <a:xfrm>
            <a:off x="323528" y="318171"/>
            <a:ext cx="8229600" cy="706090"/>
          </a:xfrm>
        </p:spPr>
        <p:txBody>
          <a:bodyPr>
            <a:normAutofit/>
          </a:bodyPr>
          <a:lstStyle/>
          <a:p>
            <a:r>
              <a:rPr lang="en-US" sz="3200" b="1" dirty="0"/>
              <a:t>Impact of FDI to host and home country</a:t>
            </a:r>
            <a:endParaRPr lang="th-TH" sz="3200" b="1" dirty="0"/>
          </a:p>
        </p:txBody>
      </p:sp>
    </p:spTree>
    <p:extLst>
      <p:ext uri="{BB962C8B-B14F-4D97-AF65-F5344CB8AC3E}">
        <p14:creationId xmlns:p14="http://schemas.microsoft.com/office/powerpoint/2010/main" val="19361760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59F6BF-2A2B-40BC-ADD3-0FDE96AB7784}"/>
              </a:ext>
            </a:extLst>
          </p:cNvPr>
          <p:cNvSpPr>
            <a:spLocks noGrp="1"/>
          </p:cNvSpPr>
          <p:nvPr>
            <p:ph type="title"/>
          </p:nvPr>
        </p:nvSpPr>
        <p:spPr>
          <a:xfrm>
            <a:off x="825873" y="2361267"/>
            <a:ext cx="7886700" cy="1325563"/>
          </a:xfrm>
        </p:spPr>
        <p:txBody>
          <a:bodyPr/>
          <a:lstStyle/>
          <a:p>
            <a:r>
              <a:rPr lang="en-US" b="1" dirty="0">
                <a:solidFill>
                  <a:srgbClr val="0000FF"/>
                </a:solidFill>
              </a:rPr>
              <a:t>Case study: FDI in the Lao PDR</a:t>
            </a:r>
          </a:p>
        </p:txBody>
      </p:sp>
    </p:spTree>
    <p:extLst>
      <p:ext uri="{BB962C8B-B14F-4D97-AF65-F5344CB8AC3E}">
        <p14:creationId xmlns:p14="http://schemas.microsoft.com/office/powerpoint/2010/main" val="4867804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277424" y="65101"/>
            <a:ext cx="8337099" cy="706501"/>
          </a:xfrm>
        </p:spPr>
        <p:txBody>
          <a:bodyPr>
            <a:normAutofit/>
          </a:bodyPr>
          <a:lstStyle/>
          <a:p>
            <a:pPr marL="0" indent="0"/>
            <a:r>
              <a:rPr lang="en-US" sz="3600" b="1" dirty="0">
                <a:solidFill>
                  <a:srgbClr val="0000FF"/>
                </a:solidFill>
                <a:latin typeface="Cordia New" panose="020B0304020202020204" pitchFamily="34" charset="-34"/>
                <a:cs typeface="Cordia New" panose="020B0304020202020204" pitchFamily="34" charset="-34"/>
              </a:rPr>
              <a:t>FDI flows to the Lao PDR (1988 - 2015)</a:t>
            </a:r>
            <a:endParaRPr lang="en-US" sz="3600" dirty="0">
              <a:solidFill>
                <a:srgbClr val="0000FF"/>
              </a:solidFill>
              <a:latin typeface="Cordia New" panose="020B0304020202020204" pitchFamily="34" charset="-34"/>
              <a:cs typeface="Cordia New" panose="020B0304020202020204" pitchFamily="34" charset="-34"/>
            </a:endParaRPr>
          </a:p>
        </p:txBody>
      </p:sp>
      <p:graphicFrame>
        <p:nvGraphicFramePr>
          <p:cNvPr id="4" name="Chart 3"/>
          <p:cNvGraphicFramePr/>
          <p:nvPr>
            <p:extLst>
              <p:ext uri="{D42A27DB-BD31-4B8C-83A1-F6EECF244321}">
                <p14:modId xmlns:p14="http://schemas.microsoft.com/office/powerpoint/2010/main" val="1077682640"/>
              </p:ext>
            </p:extLst>
          </p:nvPr>
        </p:nvGraphicFramePr>
        <p:xfrm>
          <a:off x="441480" y="1095817"/>
          <a:ext cx="7607006" cy="3317335"/>
        </p:xfrm>
        <a:graphic>
          <a:graphicData uri="http://schemas.openxmlformats.org/drawingml/2006/chart">
            <c:chart xmlns:c="http://schemas.openxmlformats.org/drawingml/2006/chart" xmlns:r="http://schemas.openxmlformats.org/officeDocument/2006/relationships" r:id="rId2"/>
          </a:graphicData>
        </a:graphic>
      </p:graphicFrame>
      <p:sp>
        <p:nvSpPr>
          <p:cNvPr id="5" name="Rectangle 4"/>
          <p:cNvSpPr/>
          <p:nvPr/>
        </p:nvSpPr>
        <p:spPr>
          <a:xfrm>
            <a:off x="348198" y="4425666"/>
            <a:ext cx="3038011" cy="369332"/>
          </a:xfrm>
          <a:prstGeom prst="rect">
            <a:avLst/>
          </a:prstGeom>
        </p:spPr>
        <p:txBody>
          <a:bodyPr wrap="none">
            <a:spAutoFit/>
          </a:bodyPr>
          <a:lstStyle/>
          <a:p>
            <a:r>
              <a:rPr lang="en-US" dirty="0">
                <a:latin typeface="Cordia New" panose="020B0304020202020204" pitchFamily="34" charset="-34"/>
                <a:cs typeface="Cordia New" panose="020B0304020202020204" pitchFamily="34" charset="-34"/>
              </a:rPr>
              <a:t>Source:</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World Bank</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from CEIC database</a:t>
            </a:r>
            <a:r>
              <a:rPr lang="th-TH" dirty="0">
                <a:latin typeface="Cordia New" panose="020B0304020202020204" pitchFamily="34" charset="-34"/>
                <a:cs typeface="Cordia New" panose="020B0304020202020204" pitchFamily="34" charset="-34"/>
              </a:rPr>
              <a:t>)</a:t>
            </a:r>
            <a:endParaRPr lang="en-US" dirty="0">
              <a:latin typeface="Cordia New" panose="020B0304020202020204" pitchFamily="34" charset="-34"/>
              <a:cs typeface="Cordia New" panose="020B0304020202020204" pitchFamily="34" charset="-34"/>
            </a:endParaRPr>
          </a:p>
        </p:txBody>
      </p:sp>
      <p:sp>
        <p:nvSpPr>
          <p:cNvPr id="9" name="Rectangle 8"/>
          <p:cNvSpPr/>
          <p:nvPr/>
        </p:nvSpPr>
        <p:spPr>
          <a:xfrm>
            <a:off x="297301" y="683193"/>
            <a:ext cx="1499128" cy="400110"/>
          </a:xfrm>
          <a:prstGeom prst="rect">
            <a:avLst/>
          </a:prstGeom>
        </p:spPr>
        <p:txBody>
          <a:bodyPr wrap="none">
            <a:spAutoFit/>
          </a:bodyPr>
          <a:lstStyle/>
          <a:p>
            <a:r>
              <a:rPr lang="en-US" sz="2000" b="1" dirty="0">
                <a:latin typeface="Cordia New" panose="020B0304020202020204" pitchFamily="34" charset="-34"/>
              </a:rPr>
              <a:t>Million US dollars</a:t>
            </a:r>
            <a:endParaRPr lang="en-US" sz="2000" b="1" dirty="0"/>
          </a:p>
        </p:txBody>
      </p:sp>
      <p:sp>
        <p:nvSpPr>
          <p:cNvPr id="3" name="Slide Number Placeholder 2"/>
          <p:cNvSpPr>
            <a:spLocks noGrp="1"/>
          </p:cNvSpPr>
          <p:nvPr>
            <p:ph type="sldNum" sz="quarter" idx="12"/>
          </p:nvPr>
        </p:nvSpPr>
        <p:spPr/>
        <p:txBody>
          <a:bodyPr/>
          <a:lstStyle/>
          <a:p>
            <a:fld id="{3044506D-2E74-4DEE-8E4A-BCA373CA23A0}" type="slidenum">
              <a:rPr lang="en-US" smtClean="0"/>
              <a:t>10</a:t>
            </a:fld>
            <a:endParaRPr lang="en-US"/>
          </a:p>
        </p:txBody>
      </p:sp>
      <p:sp>
        <p:nvSpPr>
          <p:cNvPr id="6" name="TextBox 5"/>
          <p:cNvSpPr txBox="1"/>
          <p:nvPr/>
        </p:nvSpPr>
        <p:spPr>
          <a:xfrm>
            <a:off x="447371" y="4853907"/>
            <a:ext cx="8167152" cy="1938992"/>
          </a:xfrm>
          <a:prstGeom prst="rect">
            <a:avLst/>
          </a:prstGeom>
          <a:solidFill>
            <a:schemeClr val="accent4">
              <a:lumMod val="40000"/>
              <a:lumOff val="60000"/>
            </a:schemeClr>
          </a:solidFill>
          <a:ln>
            <a:solidFill>
              <a:schemeClr val="tx1"/>
            </a:solidFill>
          </a:ln>
        </p:spPr>
        <p:txBody>
          <a:bodyPr wrap="square" rtlCol="0">
            <a:spAutoFit/>
          </a:bodyPr>
          <a:lstStyle/>
          <a:p>
            <a:r>
              <a:rPr lang="en-US" sz="2000" b="1" dirty="0">
                <a:solidFill>
                  <a:srgbClr val="0000FF"/>
                </a:solidFill>
                <a:latin typeface="Cordia New" panose="020B0304020202020204" pitchFamily="34" charset="-34"/>
                <a:cs typeface="Cordia New" panose="020B0304020202020204" pitchFamily="34" charset="-34"/>
              </a:rPr>
              <a:t>1986: New Economic Mechanism</a:t>
            </a:r>
          </a:p>
          <a:p>
            <a:r>
              <a:rPr lang="en-US" sz="2000" b="1" dirty="0">
                <a:solidFill>
                  <a:srgbClr val="0000FF"/>
                </a:solidFill>
                <a:latin typeface="Cordia New" panose="020B0304020202020204" pitchFamily="34" charset="-34"/>
                <a:cs typeface="Cordia New" panose="020B0304020202020204" pitchFamily="34" charset="-34"/>
              </a:rPr>
              <a:t>1994: Law on Foreign Investment Promotion and Management</a:t>
            </a:r>
          </a:p>
          <a:p>
            <a:r>
              <a:rPr lang="en-US" sz="2000" b="1" dirty="0">
                <a:solidFill>
                  <a:srgbClr val="0000FF"/>
                </a:solidFill>
                <a:latin typeface="Cordia New" panose="020B0304020202020204" pitchFamily="34" charset="-34"/>
                <a:cs typeface="Cordia New" panose="020B0304020202020204" pitchFamily="34" charset="-34"/>
              </a:rPr>
              <a:t>1997: Asian Financial Crisis/become ASEAN member countries</a:t>
            </a:r>
          </a:p>
          <a:p>
            <a:r>
              <a:rPr lang="en-US" sz="2000" b="1" dirty="0">
                <a:solidFill>
                  <a:srgbClr val="0000FF"/>
                </a:solidFill>
                <a:latin typeface="Cordia New" panose="020B0304020202020204" pitchFamily="34" charset="-34"/>
                <a:cs typeface="Cordia New" panose="020B0304020202020204" pitchFamily="34" charset="-34"/>
              </a:rPr>
              <a:t>2004: Adjust</a:t>
            </a:r>
            <a:r>
              <a:rPr lang="th-TH" sz="2000" b="1" dirty="0">
                <a:solidFill>
                  <a:srgbClr val="0000FF"/>
                </a:solidFill>
                <a:latin typeface="Cordia New" panose="020B0304020202020204" pitchFamily="34" charset="-34"/>
                <a:cs typeface="Cordia New" panose="020B0304020202020204" pitchFamily="34" charset="-34"/>
              </a:rPr>
              <a:t> </a:t>
            </a:r>
            <a:r>
              <a:rPr lang="en-US" sz="2000" b="1" dirty="0">
                <a:solidFill>
                  <a:srgbClr val="0000FF"/>
                </a:solidFill>
                <a:latin typeface="Cordia New" panose="020B0304020202020204" pitchFamily="34" charset="-34"/>
                <a:cs typeface="Cordia New" panose="020B0304020202020204" pitchFamily="34" charset="-34"/>
              </a:rPr>
              <a:t>Law on Law on Foreign Investment Promotion and Management</a:t>
            </a:r>
          </a:p>
          <a:p>
            <a:r>
              <a:rPr lang="en-US" sz="2000" b="1" dirty="0">
                <a:solidFill>
                  <a:srgbClr val="0000FF"/>
                </a:solidFill>
                <a:latin typeface="Cordia New" panose="020B0304020202020204" pitchFamily="34" charset="-34"/>
                <a:cs typeface="Cordia New" panose="020B0304020202020204" pitchFamily="34" charset="-34"/>
              </a:rPr>
              <a:t>2009: Law on Investment Promotion</a:t>
            </a:r>
          </a:p>
          <a:p>
            <a:r>
              <a:rPr lang="en-US" sz="2000" b="1" dirty="0">
                <a:solidFill>
                  <a:srgbClr val="0000FF"/>
                </a:solidFill>
                <a:latin typeface="Cordia New" panose="020B0304020202020204" pitchFamily="34" charset="-34"/>
                <a:cs typeface="Cordia New" panose="020B0304020202020204" pitchFamily="34" charset="-34"/>
              </a:rPr>
              <a:t>2013: Full member of</a:t>
            </a:r>
            <a:r>
              <a:rPr lang="th-TH" sz="2000" b="1" dirty="0">
                <a:solidFill>
                  <a:srgbClr val="0000FF"/>
                </a:solidFill>
                <a:latin typeface="Cordia New" panose="020B0304020202020204" pitchFamily="34" charset="-34"/>
                <a:cs typeface="Cordia New" panose="020B0304020202020204" pitchFamily="34" charset="-34"/>
              </a:rPr>
              <a:t> </a:t>
            </a:r>
            <a:r>
              <a:rPr lang="en-US" sz="2000" b="1" dirty="0">
                <a:solidFill>
                  <a:srgbClr val="0000FF"/>
                </a:solidFill>
                <a:latin typeface="Cordia New" panose="020B0304020202020204" pitchFamily="34" charset="-34"/>
                <a:cs typeface="Cordia New" panose="020B0304020202020204" pitchFamily="34" charset="-34"/>
              </a:rPr>
              <a:t>WTO</a:t>
            </a:r>
          </a:p>
        </p:txBody>
      </p:sp>
    </p:spTree>
    <p:extLst>
      <p:ext uri="{BB962C8B-B14F-4D97-AF65-F5344CB8AC3E}">
        <p14:creationId xmlns:p14="http://schemas.microsoft.com/office/powerpoint/2010/main" val="24377085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535" y="225848"/>
            <a:ext cx="7886700" cy="1009502"/>
          </a:xfrm>
        </p:spPr>
        <p:txBody>
          <a:bodyPr>
            <a:noAutofit/>
          </a:bodyPr>
          <a:lstStyle/>
          <a:p>
            <a:pPr marL="0" indent="0"/>
            <a:r>
              <a:rPr lang="en-US" sz="3600" b="1" dirty="0">
                <a:solidFill>
                  <a:srgbClr val="0000FF"/>
                </a:solidFill>
                <a:latin typeface="Cordia New" panose="020B0304020202020204" pitchFamily="34" charset="-34"/>
                <a:cs typeface="Cordia New" panose="020B0304020202020204" pitchFamily="34" charset="-34"/>
              </a:rPr>
              <a:t>FDI stocks (net inflows) to the Lao PDR (1998 – 2015)</a:t>
            </a:r>
            <a:endParaRPr lang="en-US" sz="3600" dirty="0">
              <a:solidFill>
                <a:srgbClr val="0000FF"/>
              </a:solidFill>
              <a:latin typeface="Cordia New" panose="020B0304020202020204" pitchFamily="34" charset="-34"/>
              <a:cs typeface="Cordia New" panose="020B0304020202020204" pitchFamily="34" charset="-34"/>
            </a:endParaRPr>
          </a:p>
        </p:txBody>
      </p:sp>
      <p:graphicFrame>
        <p:nvGraphicFramePr>
          <p:cNvPr id="4" name="Chart 3"/>
          <p:cNvGraphicFramePr/>
          <p:nvPr>
            <p:extLst>
              <p:ext uri="{D42A27DB-BD31-4B8C-83A1-F6EECF244321}">
                <p14:modId xmlns:p14="http://schemas.microsoft.com/office/powerpoint/2010/main" val="1887491120"/>
              </p:ext>
            </p:extLst>
          </p:nvPr>
        </p:nvGraphicFramePr>
        <p:xfrm>
          <a:off x="395536" y="1658318"/>
          <a:ext cx="8352928" cy="4032448"/>
        </p:xfrm>
        <a:graphic>
          <a:graphicData uri="http://schemas.openxmlformats.org/drawingml/2006/chart">
            <c:chart xmlns:c="http://schemas.openxmlformats.org/drawingml/2006/chart" xmlns:r="http://schemas.openxmlformats.org/officeDocument/2006/relationships" r:id="rId2"/>
          </a:graphicData>
        </a:graphic>
      </p:graphicFrame>
      <p:sp>
        <p:nvSpPr>
          <p:cNvPr id="6" name="Rectangle 5"/>
          <p:cNvSpPr/>
          <p:nvPr/>
        </p:nvSpPr>
        <p:spPr>
          <a:xfrm>
            <a:off x="289535" y="1126132"/>
            <a:ext cx="1499128" cy="400110"/>
          </a:xfrm>
          <a:prstGeom prst="rect">
            <a:avLst/>
          </a:prstGeom>
        </p:spPr>
        <p:txBody>
          <a:bodyPr wrap="none">
            <a:spAutoFit/>
          </a:bodyPr>
          <a:lstStyle/>
          <a:p>
            <a:r>
              <a:rPr lang="en-US" sz="2000" b="1" dirty="0">
                <a:latin typeface="Cordia New" panose="020B0304020202020204" pitchFamily="34" charset="-34"/>
              </a:rPr>
              <a:t>Million US dollars</a:t>
            </a:r>
            <a:endParaRPr lang="en-US" sz="2000" b="1" dirty="0"/>
          </a:p>
        </p:txBody>
      </p:sp>
      <p:sp>
        <p:nvSpPr>
          <p:cNvPr id="3" name="Slide Number Placeholder 2"/>
          <p:cNvSpPr>
            <a:spLocks noGrp="1"/>
          </p:cNvSpPr>
          <p:nvPr>
            <p:ph type="sldNum" sz="quarter" idx="12"/>
          </p:nvPr>
        </p:nvSpPr>
        <p:spPr/>
        <p:txBody>
          <a:bodyPr/>
          <a:lstStyle/>
          <a:p>
            <a:fld id="{3044506D-2E74-4DEE-8E4A-BCA373CA23A0}" type="slidenum">
              <a:rPr lang="en-US" smtClean="0"/>
              <a:t>11</a:t>
            </a:fld>
            <a:endParaRPr lang="en-US"/>
          </a:p>
        </p:txBody>
      </p:sp>
      <p:sp>
        <p:nvSpPr>
          <p:cNvPr id="7" name="Rectangle 6">
            <a:extLst>
              <a:ext uri="{FF2B5EF4-FFF2-40B4-BE49-F238E27FC236}">
                <a16:creationId xmlns:a16="http://schemas.microsoft.com/office/drawing/2014/main" id="{279A6A32-7C20-4C85-BC16-9D950D9C3435}"/>
              </a:ext>
            </a:extLst>
          </p:cNvPr>
          <p:cNvSpPr/>
          <p:nvPr/>
        </p:nvSpPr>
        <p:spPr>
          <a:xfrm>
            <a:off x="395536" y="5690766"/>
            <a:ext cx="3038011" cy="369332"/>
          </a:xfrm>
          <a:prstGeom prst="rect">
            <a:avLst/>
          </a:prstGeom>
        </p:spPr>
        <p:txBody>
          <a:bodyPr wrap="none">
            <a:spAutoFit/>
          </a:bodyPr>
          <a:lstStyle/>
          <a:p>
            <a:r>
              <a:rPr lang="en-US" dirty="0">
                <a:latin typeface="Cordia New" panose="020B0304020202020204" pitchFamily="34" charset="-34"/>
                <a:cs typeface="Cordia New" panose="020B0304020202020204" pitchFamily="34" charset="-34"/>
              </a:rPr>
              <a:t>Source:</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World Bank</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from CEIC database</a:t>
            </a:r>
            <a:r>
              <a:rPr lang="th-TH" dirty="0">
                <a:latin typeface="Cordia New" panose="020B0304020202020204" pitchFamily="34" charset="-34"/>
                <a:cs typeface="Cordia New" panose="020B0304020202020204" pitchFamily="34" charset="-34"/>
              </a:rPr>
              <a:t>)</a:t>
            </a:r>
            <a:endParaRPr lang="en-US" dirty="0">
              <a:latin typeface="Cordia New" panose="020B0304020202020204" pitchFamily="34" charset="-34"/>
              <a:cs typeface="Cordia New" panose="020B0304020202020204" pitchFamily="34" charset="-34"/>
            </a:endParaRPr>
          </a:p>
        </p:txBody>
      </p:sp>
    </p:spTree>
    <p:extLst>
      <p:ext uri="{BB962C8B-B14F-4D97-AF65-F5344CB8AC3E}">
        <p14:creationId xmlns:p14="http://schemas.microsoft.com/office/powerpoint/2010/main" val="40061378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0647" y="147124"/>
            <a:ext cx="8291291" cy="838994"/>
          </a:xfrm>
        </p:spPr>
        <p:txBody>
          <a:bodyPr>
            <a:noAutofit/>
          </a:bodyPr>
          <a:lstStyle/>
          <a:p>
            <a:r>
              <a:rPr lang="en-US" sz="2800" b="1" dirty="0">
                <a:solidFill>
                  <a:srgbClr val="0000FF"/>
                </a:solidFill>
                <a:latin typeface="Cordia New" panose="020B0304020202020204" pitchFamily="34" charset="-34"/>
                <a:cs typeface="Cordia New" panose="020B0304020202020204" pitchFamily="34" charset="-34"/>
              </a:rPr>
              <a:t>Compared FDI flows vs. Approved FDI in the Lao PDR (2000 </a:t>
            </a:r>
            <a:r>
              <a:rPr lang="en-GB" sz="2800" b="1" dirty="0">
                <a:solidFill>
                  <a:srgbClr val="0000FF"/>
                </a:solidFill>
                <a:latin typeface="Cordia New" panose="020B0304020202020204" pitchFamily="34" charset="-34"/>
                <a:cs typeface="Cordia New" panose="020B0304020202020204" pitchFamily="34" charset="-34"/>
              </a:rPr>
              <a:t>- </a:t>
            </a:r>
            <a:r>
              <a:rPr lang="en-US" sz="2800" b="1" dirty="0">
                <a:solidFill>
                  <a:srgbClr val="0000FF"/>
                </a:solidFill>
                <a:latin typeface="Cordia New" panose="020B0304020202020204" pitchFamily="34" charset="-34"/>
                <a:cs typeface="Cordia New" panose="020B0304020202020204" pitchFamily="34" charset="-34"/>
              </a:rPr>
              <a:t>2015)</a:t>
            </a:r>
            <a:endParaRPr lang="en-US" sz="2800" dirty="0">
              <a:solidFill>
                <a:srgbClr val="0000FF"/>
              </a:solidFill>
              <a:latin typeface="Cordia New" panose="020B0304020202020204" pitchFamily="34" charset="-34"/>
              <a:cs typeface="Cordia New" panose="020B0304020202020204" pitchFamily="34" charset="-34"/>
            </a:endParaRPr>
          </a:p>
        </p:txBody>
      </p:sp>
      <p:graphicFrame>
        <p:nvGraphicFramePr>
          <p:cNvPr id="4" name="Chart 3"/>
          <p:cNvGraphicFramePr/>
          <p:nvPr>
            <p:extLst>
              <p:ext uri="{D42A27DB-BD31-4B8C-83A1-F6EECF244321}">
                <p14:modId xmlns:p14="http://schemas.microsoft.com/office/powerpoint/2010/main" val="2266704917"/>
              </p:ext>
            </p:extLst>
          </p:nvPr>
        </p:nvGraphicFramePr>
        <p:xfrm>
          <a:off x="306599" y="1584709"/>
          <a:ext cx="8782819" cy="3688582"/>
        </p:xfrm>
        <a:graphic>
          <a:graphicData uri="http://schemas.openxmlformats.org/drawingml/2006/chart">
            <c:chart xmlns:c="http://schemas.openxmlformats.org/drawingml/2006/chart" xmlns:r="http://schemas.openxmlformats.org/officeDocument/2006/relationships" r:id="rId2"/>
          </a:graphicData>
        </a:graphic>
      </p:graphicFrame>
      <p:sp>
        <p:nvSpPr>
          <p:cNvPr id="5" name="Rectangle 4"/>
          <p:cNvSpPr/>
          <p:nvPr/>
        </p:nvSpPr>
        <p:spPr>
          <a:xfrm>
            <a:off x="410646" y="5708377"/>
            <a:ext cx="8104703" cy="923330"/>
          </a:xfrm>
          <a:prstGeom prst="rect">
            <a:avLst/>
          </a:prstGeom>
        </p:spPr>
        <p:txBody>
          <a:bodyPr wrap="square">
            <a:spAutoFit/>
          </a:bodyPr>
          <a:lstStyle/>
          <a:p>
            <a:r>
              <a:rPr lang="en-US" dirty="0">
                <a:latin typeface="Cordia New" panose="020B0304020202020204" pitchFamily="34" charset="-34"/>
                <a:cs typeface="Cordia New" panose="020B0304020202020204" pitchFamily="34" charset="-34"/>
              </a:rPr>
              <a:t>Source: FDI flows</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data in 2000-2015 are from</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World Bank</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from CEIC database</a:t>
            </a:r>
            <a:r>
              <a:rPr lang="th-TH" dirty="0">
                <a:latin typeface="Cordia New" panose="020B0304020202020204" pitchFamily="34" charset="-34"/>
                <a:cs typeface="Cordia New" panose="020B0304020202020204" pitchFamily="34" charset="-34"/>
              </a:rPr>
              <a:t>)</a:t>
            </a:r>
            <a:endParaRPr lang="en-US" dirty="0">
              <a:latin typeface="Cordia New" panose="020B0304020202020204" pitchFamily="34" charset="-34"/>
              <a:cs typeface="Cordia New" panose="020B0304020202020204" pitchFamily="34" charset="-34"/>
            </a:endParaRPr>
          </a:p>
          <a:p>
            <a:r>
              <a:rPr lang="en-US" dirty="0">
                <a:latin typeface="Cordia New" panose="020B0304020202020204" pitchFamily="34" charset="-34"/>
                <a:cs typeface="Cordia New" panose="020B0304020202020204" pitchFamily="34" charset="-34"/>
              </a:rPr>
              <a:t>Approved FDI</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data 2000-2014 are from</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Lao Statistics Bureau</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from CEIC database</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2015 data are from</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Ministry of Planning and Investment</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(2016)</a:t>
            </a:r>
          </a:p>
        </p:txBody>
      </p:sp>
      <p:sp>
        <p:nvSpPr>
          <p:cNvPr id="8" name="Rectangle 7"/>
          <p:cNvSpPr/>
          <p:nvPr/>
        </p:nvSpPr>
        <p:spPr>
          <a:xfrm>
            <a:off x="410647" y="1030179"/>
            <a:ext cx="1499128" cy="400110"/>
          </a:xfrm>
          <a:prstGeom prst="rect">
            <a:avLst/>
          </a:prstGeom>
        </p:spPr>
        <p:txBody>
          <a:bodyPr wrap="none">
            <a:spAutoFit/>
          </a:bodyPr>
          <a:lstStyle/>
          <a:p>
            <a:r>
              <a:rPr lang="en-GB" sz="2000" b="1" dirty="0">
                <a:latin typeface="Cordia New" panose="020B0304020202020204" pitchFamily="34" charset="-34"/>
              </a:rPr>
              <a:t>Million US dollars</a:t>
            </a:r>
            <a:endParaRPr lang="en-US" sz="2000" b="1" dirty="0"/>
          </a:p>
        </p:txBody>
      </p:sp>
      <p:sp>
        <p:nvSpPr>
          <p:cNvPr id="3" name="Slide Number Placeholder 2"/>
          <p:cNvSpPr>
            <a:spLocks noGrp="1"/>
          </p:cNvSpPr>
          <p:nvPr>
            <p:ph type="sldNum" sz="quarter" idx="12"/>
          </p:nvPr>
        </p:nvSpPr>
        <p:spPr/>
        <p:txBody>
          <a:bodyPr/>
          <a:lstStyle/>
          <a:p>
            <a:fld id="{3044506D-2E74-4DEE-8E4A-BCA373CA23A0}" type="slidenum">
              <a:rPr lang="en-US" smtClean="0"/>
              <a:t>12</a:t>
            </a:fld>
            <a:endParaRPr lang="en-US"/>
          </a:p>
        </p:txBody>
      </p:sp>
    </p:spTree>
    <p:extLst>
      <p:ext uri="{BB962C8B-B14F-4D97-AF65-F5344CB8AC3E}">
        <p14:creationId xmlns:p14="http://schemas.microsoft.com/office/powerpoint/2010/main" val="6443328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p:nvPr>
            <p:extLst>
              <p:ext uri="{D42A27DB-BD31-4B8C-83A1-F6EECF244321}">
                <p14:modId xmlns:p14="http://schemas.microsoft.com/office/powerpoint/2010/main" val="472418858"/>
              </p:ext>
            </p:extLst>
          </p:nvPr>
        </p:nvGraphicFramePr>
        <p:xfrm>
          <a:off x="459725" y="1734224"/>
          <a:ext cx="8496944" cy="3541166"/>
        </p:xfrm>
        <a:graphic>
          <a:graphicData uri="http://schemas.openxmlformats.org/drawingml/2006/chart">
            <c:chart xmlns:c="http://schemas.openxmlformats.org/drawingml/2006/chart" xmlns:r="http://schemas.openxmlformats.org/officeDocument/2006/relationships" r:id="rId2"/>
          </a:graphicData>
        </a:graphic>
      </p:graphicFrame>
      <p:sp>
        <p:nvSpPr>
          <p:cNvPr id="8" name="Rectangle 7"/>
          <p:cNvSpPr/>
          <p:nvPr/>
        </p:nvSpPr>
        <p:spPr>
          <a:xfrm>
            <a:off x="410647" y="1128041"/>
            <a:ext cx="1499128" cy="400110"/>
          </a:xfrm>
          <a:prstGeom prst="rect">
            <a:avLst/>
          </a:prstGeom>
        </p:spPr>
        <p:txBody>
          <a:bodyPr wrap="none">
            <a:spAutoFit/>
          </a:bodyPr>
          <a:lstStyle/>
          <a:p>
            <a:r>
              <a:rPr lang="en-US" sz="2000" b="1" dirty="0">
                <a:latin typeface="Cordia New" panose="020B0304020202020204" pitchFamily="34" charset="-34"/>
              </a:rPr>
              <a:t>Million US dollars</a:t>
            </a:r>
            <a:endParaRPr lang="en-US" sz="2000" b="1" dirty="0"/>
          </a:p>
        </p:txBody>
      </p:sp>
      <p:sp>
        <p:nvSpPr>
          <p:cNvPr id="3" name="Slide Number Placeholder 2"/>
          <p:cNvSpPr>
            <a:spLocks noGrp="1"/>
          </p:cNvSpPr>
          <p:nvPr>
            <p:ph type="sldNum" sz="quarter" idx="12"/>
          </p:nvPr>
        </p:nvSpPr>
        <p:spPr/>
        <p:txBody>
          <a:bodyPr/>
          <a:lstStyle/>
          <a:p>
            <a:fld id="{3044506D-2E74-4DEE-8E4A-BCA373CA23A0}" type="slidenum">
              <a:rPr lang="en-US" smtClean="0"/>
              <a:t>13</a:t>
            </a:fld>
            <a:endParaRPr lang="en-US"/>
          </a:p>
        </p:txBody>
      </p:sp>
      <p:sp>
        <p:nvSpPr>
          <p:cNvPr id="7" name="Title 1">
            <a:extLst>
              <a:ext uri="{FF2B5EF4-FFF2-40B4-BE49-F238E27FC236}">
                <a16:creationId xmlns:a16="http://schemas.microsoft.com/office/drawing/2014/main" id="{A6A7CF4F-4339-4AC8-A075-8823FBDE390F}"/>
              </a:ext>
            </a:extLst>
          </p:cNvPr>
          <p:cNvSpPr txBox="1">
            <a:spLocks/>
          </p:cNvSpPr>
          <p:nvPr/>
        </p:nvSpPr>
        <p:spPr>
          <a:xfrm>
            <a:off x="410647" y="147124"/>
            <a:ext cx="8291291" cy="83899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solidFill>
                  <a:srgbClr val="0000FF"/>
                </a:solidFill>
                <a:latin typeface="Cordia New" panose="020B0304020202020204" pitchFamily="34" charset="-34"/>
                <a:cs typeface="Cordia New" panose="020B0304020202020204" pitchFamily="34" charset="-34"/>
              </a:rPr>
              <a:t>Compared actual FDI vs. Approved FDI in the Lao PDR (2000 </a:t>
            </a:r>
            <a:r>
              <a:rPr lang="en-GB" sz="2800" b="1" dirty="0">
                <a:solidFill>
                  <a:srgbClr val="0000FF"/>
                </a:solidFill>
                <a:latin typeface="Cordia New" panose="020B0304020202020204" pitchFamily="34" charset="-34"/>
                <a:cs typeface="Cordia New" panose="020B0304020202020204" pitchFamily="34" charset="-34"/>
              </a:rPr>
              <a:t>- </a:t>
            </a:r>
            <a:r>
              <a:rPr lang="en-US" sz="2800" b="1" dirty="0">
                <a:solidFill>
                  <a:srgbClr val="0000FF"/>
                </a:solidFill>
                <a:latin typeface="Cordia New" panose="020B0304020202020204" pitchFamily="34" charset="-34"/>
                <a:cs typeface="Cordia New" panose="020B0304020202020204" pitchFamily="34" charset="-34"/>
              </a:rPr>
              <a:t>2015)</a:t>
            </a:r>
            <a:endParaRPr lang="en-US" sz="2800" dirty="0">
              <a:solidFill>
                <a:srgbClr val="0000FF"/>
              </a:solidFill>
              <a:latin typeface="Cordia New" panose="020B0304020202020204" pitchFamily="34" charset="-34"/>
              <a:cs typeface="Cordia New" panose="020B0304020202020204" pitchFamily="34" charset="-34"/>
            </a:endParaRPr>
          </a:p>
        </p:txBody>
      </p:sp>
      <p:sp>
        <p:nvSpPr>
          <p:cNvPr id="10" name="Rectangle 9">
            <a:extLst>
              <a:ext uri="{FF2B5EF4-FFF2-40B4-BE49-F238E27FC236}">
                <a16:creationId xmlns:a16="http://schemas.microsoft.com/office/drawing/2014/main" id="{7185B0BA-E566-47B4-BD52-9FD3D0DEB9AB}"/>
              </a:ext>
            </a:extLst>
          </p:cNvPr>
          <p:cNvSpPr/>
          <p:nvPr/>
        </p:nvSpPr>
        <p:spPr>
          <a:xfrm>
            <a:off x="410646" y="5708377"/>
            <a:ext cx="8104703" cy="923330"/>
          </a:xfrm>
          <a:prstGeom prst="rect">
            <a:avLst/>
          </a:prstGeom>
        </p:spPr>
        <p:txBody>
          <a:bodyPr wrap="square">
            <a:spAutoFit/>
          </a:bodyPr>
          <a:lstStyle/>
          <a:p>
            <a:r>
              <a:rPr lang="en-US" dirty="0">
                <a:latin typeface="Cordia New" panose="020B0304020202020204" pitchFamily="34" charset="-34"/>
                <a:cs typeface="Cordia New" panose="020B0304020202020204" pitchFamily="34" charset="-34"/>
              </a:rPr>
              <a:t>Source: FDI flows</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data in 2000-2015 are from</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World Bank</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from CEIC database</a:t>
            </a:r>
            <a:r>
              <a:rPr lang="th-TH" dirty="0">
                <a:latin typeface="Cordia New" panose="020B0304020202020204" pitchFamily="34" charset="-34"/>
                <a:cs typeface="Cordia New" panose="020B0304020202020204" pitchFamily="34" charset="-34"/>
              </a:rPr>
              <a:t>)</a:t>
            </a:r>
            <a:endParaRPr lang="en-US" dirty="0">
              <a:latin typeface="Cordia New" panose="020B0304020202020204" pitchFamily="34" charset="-34"/>
              <a:cs typeface="Cordia New" panose="020B0304020202020204" pitchFamily="34" charset="-34"/>
            </a:endParaRPr>
          </a:p>
          <a:p>
            <a:r>
              <a:rPr lang="en-US" dirty="0">
                <a:latin typeface="Cordia New" panose="020B0304020202020204" pitchFamily="34" charset="-34"/>
                <a:cs typeface="Cordia New" panose="020B0304020202020204" pitchFamily="34" charset="-34"/>
              </a:rPr>
              <a:t>Approved FDI</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data 2000-2014 are from</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Lao Statistics Bureau</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from CEIC database</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2015 data are from</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Ministry of Planning and Investment</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(2016)</a:t>
            </a:r>
          </a:p>
        </p:txBody>
      </p:sp>
    </p:spTree>
    <p:extLst>
      <p:ext uri="{BB962C8B-B14F-4D97-AF65-F5344CB8AC3E}">
        <p14:creationId xmlns:p14="http://schemas.microsoft.com/office/powerpoint/2010/main" val="12254372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346" y="275519"/>
            <a:ext cx="7886700" cy="815722"/>
          </a:xfrm>
        </p:spPr>
        <p:txBody>
          <a:bodyPr>
            <a:normAutofit/>
          </a:bodyPr>
          <a:lstStyle/>
          <a:p>
            <a:r>
              <a:rPr lang="en-US" sz="3200" b="1" dirty="0">
                <a:latin typeface="Cordia New" panose="020B0304020202020204" pitchFamily="34" charset="-34"/>
                <a:cs typeface="Cordia New" panose="020B0304020202020204" pitchFamily="34" charset="-34"/>
              </a:rPr>
              <a:t>Approved FDI by sectors (2000 – 2015)</a:t>
            </a:r>
            <a:endParaRPr lang="en-US" sz="3200" dirty="0">
              <a:latin typeface="Cordia New" panose="020B0304020202020204" pitchFamily="34" charset="-34"/>
              <a:cs typeface="Cordia New" panose="020B0304020202020204" pitchFamily="34" charset="-34"/>
            </a:endParaRPr>
          </a:p>
        </p:txBody>
      </p:sp>
      <p:graphicFrame>
        <p:nvGraphicFramePr>
          <p:cNvPr id="4" name="Chart 3"/>
          <p:cNvGraphicFramePr/>
          <p:nvPr>
            <p:extLst/>
          </p:nvPr>
        </p:nvGraphicFramePr>
        <p:xfrm>
          <a:off x="647056" y="1791673"/>
          <a:ext cx="8496944" cy="3600400"/>
        </p:xfrm>
        <a:graphic>
          <a:graphicData uri="http://schemas.openxmlformats.org/drawingml/2006/chart">
            <c:chart xmlns:c="http://schemas.openxmlformats.org/drawingml/2006/chart" xmlns:r="http://schemas.openxmlformats.org/officeDocument/2006/relationships" r:id="rId2"/>
          </a:graphicData>
        </a:graphic>
      </p:graphicFrame>
      <p:sp>
        <p:nvSpPr>
          <p:cNvPr id="5" name="Rectangle 4"/>
          <p:cNvSpPr/>
          <p:nvPr/>
        </p:nvSpPr>
        <p:spPr>
          <a:xfrm>
            <a:off x="628649" y="5590679"/>
            <a:ext cx="6606480" cy="646331"/>
          </a:xfrm>
          <a:prstGeom prst="rect">
            <a:avLst/>
          </a:prstGeom>
        </p:spPr>
        <p:txBody>
          <a:bodyPr wrap="square">
            <a:spAutoFit/>
          </a:bodyPr>
          <a:lstStyle/>
          <a:p>
            <a:r>
              <a:rPr lang="en-US" dirty="0">
                <a:latin typeface="Cordia New" panose="020B0304020202020204" pitchFamily="34" charset="-34"/>
                <a:cs typeface="Cordia New" panose="020B0304020202020204" pitchFamily="34" charset="-34"/>
              </a:rPr>
              <a:t>Source:</a:t>
            </a:r>
            <a:r>
              <a:rPr lang="th-TH" dirty="0">
                <a:latin typeface="Cordia New" panose="020B0304020202020204" pitchFamily="34" charset="-34"/>
                <a:cs typeface="Cordia New" panose="020B0304020202020204" pitchFamily="34" charset="-34"/>
              </a:rPr>
              <a:t> ข้อมูลปี </a:t>
            </a:r>
            <a:r>
              <a:rPr lang="en-US" dirty="0">
                <a:latin typeface="Cordia New" panose="020B0304020202020204" pitchFamily="34" charset="-34"/>
                <a:cs typeface="Cordia New" panose="020B0304020202020204" pitchFamily="34" charset="-34"/>
              </a:rPr>
              <a:t>2000-2014</a:t>
            </a:r>
            <a:r>
              <a:rPr lang="th-TH" dirty="0">
                <a:latin typeface="Cordia New" panose="020B0304020202020204" pitchFamily="34" charset="-34"/>
                <a:cs typeface="Cordia New" panose="020B0304020202020204" pitchFamily="34" charset="-34"/>
              </a:rPr>
              <a:t> มาจาก </a:t>
            </a:r>
            <a:r>
              <a:rPr lang="en-US" dirty="0">
                <a:latin typeface="Cordia New" panose="020B0304020202020204" pitchFamily="34" charset="-34"/>
                <a:cs typeface="Cordia New" panose="020B0304020202020204" pitchFamily="34" charset="-34"/>
              </a:rPr>
              <a:t> Lao Statistics Bureau</a:t>
            </a:r>
            <a:r>
              <a:rPr lang="th-TH" dirty="0">
                <a:latin typeface="Cordia New" panose="020B0304020202020204" pitchFamily="34" charset="-34"/>
                <a:cs typeface="Cordia New" panose="020B0304020202020204" pitchFamily="34" charset="-34"/>
              </a:rPr>
              <a:t> (สืบค้นจากฐานข้อมูล </a:t>
            </a:r>
            <a:r>
              <a:rPr lang="en-US" dirty="0">
                <a:latin typeface="Cordia New" panose="020B0304020202020204" pitchFamily="34" charset="-34"/>
                <a:cs typeface="Cordia New" panose="020B0304020202020204" pitchFamily="34" charset="-34"/>
              </a:rPr>
              <a:t>CEIC</a:t>
            </a:r>
            <a:r>
              <a:rPr lang="th-TH" dirty="0">
                <a:latin typeface="Cordia New" panose="020B0304020202020204" pitchFamily="34" charset="-34"/>
                <a:cs typeface="Cordia New" panose="020B0304020202020204" pitchFamily="34" charset="-34"/>
              </a:rPr>
              <a:t>)</a:t>
            </a:r>
            <a:r>
              <a:rPr lang="en-US" dirty="0">
                <a:latin typeface="Cordia New" panose="020B0304020202020204" pitchFamily="34" charset="-34"/>
                <a:cs typeface="Cordia New" panose="020B0304020202020204" pitchFamily="34" charset="-34"/>
              </a:rPr>
              <a:t> </a:t>
            </a:r>
          </a:p>
          <a:p>
            <a:r>
              <a:rPr lang="th-TH" dirty="0">
                <a:latin typeface="Cordia New" panose="020B0304020202020204" pitchFamily="34" charset="-34"/>
                <a:cs typeface="Cordia New" panose="020B0304020202020204" pitchFamily="34" charset="-34"/>
              </a:rPr>
              <a:t>ข้อมูลปี </a:t>
            </a:r>
            <a:r>
              <a:rPr lang="en-US" dirty="0">
                <a:latin typeface="Cordia New" panose="020B0304020202020204" pitchFamily="34" charset="-34"/>
                <a:cs typeface="Cordia New" panose="020B0304020202020204" pitchFamily="34" charset="-34"/>
              </a:rPr>
              <a:t>2015 </a:t>
            </a:r>
            <a:r>
              <a:rPr lang="th-TH" dirty="0">
                <a:latin typeface="Cordia New" panose="020B0304020202020204" pitchFamily="34" charset="-34"/>
                <a:cs typeface="Cordia New" panose="020B0304020202020204" pitchFamily="34" charset="-34"/>
              </a:rPr>
              <a:t>มาจาก </a:t>
            </a:r>
            <a:r>
              <a:rPr lang="en-US" dirty="0">
                <a:latin typeface="Cordia New" panose="020B0304020202020204" pitchFamily="34" charset="-34"/>
                <a:cs typeface="Cordia New" panose="020B0304020202020204" pitchFamily="34" charset="-34"/>
              </a:rPr>
              <a:t>Ministry of Planning and Investment</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(2016)</a:t>
            </a:r>
          </a:p>
        </p:txBody>
      </p:sp>
      <p:sp>
        <p:nvSpPr>
          <p:cNvPr id="7" name="Rectangle 6"/>
          <p:cNvSpPr/>
          <p:nvPr/>
        </p:nvSpPr>
        <p:spPr>
          <a:xfrm>
            <a:off x="609346" y="1241402"/>
            <a:ext cx="1494372" cy="400110"/>
          </a:xfrm>
          <a:prstGeom prst="rect">
            <a:avLst/>
          </a:prstGeom>
        </p:spPr>
        <p:txBody>
          <a:bodyPr wrap="square">
            <a:spAutoFit/>
          </a:bodyPr>
          <a:lstStyle/>
          <a:p>
            <a:r>
              <a:rPr lang="en-US" sz="2000" b="1" dirty="0">
                <a:latin typeface="Cordia New" panose="020B0304020202020204" pitchFamily="34" charset="-34"/>
              </a:rPr>
              <a:t>Million US dollars </a:t>
            </a:r>
            <a:endParaRPr lang="en-US" sz="2000" b="1" dirty="0"/>
          </a:p>
        </p:txBody>
      </p:sp>
      <p:sp>
        <p:nvSpPr>
          <p:cNvPr id="3" name="Slide Number Placeholder 2"/>
          <p:cNvSpPr>
            <a:spLocks noGrp="1"/>
          </p:cNvSpPr>
          <p:nvPr>
            <p:ph type="sldNum" sz="quarter" idx="12"/>
          </p:nvPr>
        </p:nvSpPr>
        <p:spPr/>
        <p:txBody>
          <a:bodyPr/>
          <a:lstStyle/>
          <a:p>
            <a:fld id="{3044506D-2E74-4DEE-8E4A-BCA373CA23A0}" type="slidenum">
              <a:rPr lang="en-US" smtClean="0"/>
              <a:t>14</a:t>
            </a:fld>
            <a:endParaRPr lang="en-US"/>
          </a:p>
        </p:txBody>
      </p:sp>
    </p:spTree>
    <p:extLst>
      <p:ext uri="{BB962C8B-B14F-4D97-AF65-F5344CB8AC3E}">
        <p14:creationId xmlns:p14="http://schemas.microsoft.com/office/powerpoint/2010/main" val="24417886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p:nvPr>
            <p:extLst/>
          </p:nvPr>
        </p:nvGraphicFramePr>
        <p:xfrm>
          <a:off x="575048" y="1672629"/>
          <a:ext cx="8568952" cy="3960440"/>
        </p:xfrm>
        <a:graphic>
          <a:graphicData uri="http://schemas.openxmlformats.org/drawingml/2006/chart">
            <c:chart xmlns:c="http://schemas.openxmlformats.org/drawingml/2006/chart" xmlns:r="http://schemas.openxmlformats.org/officeDocument/2006/relationships" r:id="rId2"/>
          </a:graphicData>
        </a:graphic>
      </p:graphicFrame>
      <p:sp>
        <p:nvSpPr>
          <p:cNvPr id="5" name="Rectangle 4"/>
          <p:cNvSpPr/>
          <p:nvPr/>
        </p:nvSpPr>
        <p:spPr>
          <a:xfrm>
            <a:off x="561885" y="5796570"/>
            <a:ext cx="6606480" cy="646331"/>
          </a:xfrm>
          <a:prstGeom prst="rect">
            <a:avLst/>
          </a:prstGeom>
        </p:spPr>
        <p:txBody>
          <a:bodyPr wrap="square">
            <a:spAutoFit/>
          </a:bodyPr>
          <a:lstStyle/>
          <a:p>
            <a:r>
              <a:rPr lang="en-US" dirty="0">
                <a:latin typeface="Cordia New" panose="020B0304020202020204" pitchFamily="34" charset="-34"/>
                <a:cs typeface="Cordia New" panose="020B0304020202020204" pitchFamily="34" charset="-34"/>
              </a:rPr>
              <a:t>Source:</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Data 2000-2014</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are from Lao Statistics Bureau</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from CEIC database</a:t>
            </a:r>
            <a:r>
              <a:rPr lang="th-TH" dirty="0">
                <a:latin typeface="Cordia New" panose="020B0304020202020204" pitchFamily="34" charset="-34"/>
                <a:cs typeface="Cordia New" panose="020B0304020202020204" pitchFamily="34" charset="-34"/>
              </a:rPr>
              <a:t>)</a:t>
            </a:r>
            <a:r>
              <a:rPr lang="en-US" dirty="0">
                <a:latin typeface="Cordia New" panose="020B0304020202020204" pitchFamily="34" charset="-34"/>
                <a:cs typeface="Cordia New" panose="020B0304020202020204" pitchFamily="34" charset="-34"/>
              </a:rPr>
              <a:t> </a:t>
            </a:r>
          </a:p>
          <a:p>
            <a:r>
              <a:rPr lang="en-US" dirty="0">
                <a:latin typeface="Cordia New" panose="020B0304020202020204" pitchFamily="34" charset="-34"/>
                <a:cs typeface="Cordia New" panose="020B0304020202020204" pitchFamily="34" charset="-34"/>
              </a:rPr>
              <a:t>2015 data are from Ministry of Planning and Investment</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(2016)</a:t>
            </a:r>
          </a:p>
        </p:txBody>
      </p:sp>
      <p:sp>
        <p:nvSpPr>
          <p:cNvPr id="7" name="Rectangle 6"/>
          <p:cNvSpPr/>
          <p:nvPr/>
        </p:nvSpPr>
        <p:spPr>
          <a:xfrm>
            <a:off x="301646" y="1149086"/>
            <a:ext cx="1499128" cy="400110"/>
          </a:xfrm>
          <a:prstGeom prst="rect">
            <a:avLst/>
          </a:prstGeom>
        </p:spPr>
        <p:txBody>
          <a:bodyPr wrap="none">
            <a:spAutoFit/>
          </a:bodyPr>
          <a:lstStyle/>
          <a:p>
            <a:r>
              <a:rPr lang="en-US" sz="2000" b="1" dirty="0">
                <a:latin typeface="Cordia New" panose="020B0304020202020204" pitchFamily="34" charset="-34"/>
              </a:rPr>
              <a:t>Million US dollars</a:t>
            </a:r>
            <a:endParaRPr lang="en-US" sz="2000" b="1" dirty="0"/>
          </a:p>
        </p:txBody>
      </p:sp>
      <p:sp>
        <p:nvSpPr>
          <p:cNvPr id="3" name="Slide Number Placeholder 2"/>
          <p:cNvSpPr>
            <a:spLocks noGrp="1"/>
          </p:cNvSpPr>
          <p:nvPr>
            <p:ph type="sldNum" sz="quarter" idx="12"/>
          </p:nvPr>
        </p:nvSpPr>
        <p:spPr/>
        <p:txBody>
          <a:bodyPr/>
          <a:lstStyle/>
          <a:p>
            <a:fld id="{3044506D-2E74-4DEE-8E4A-BCA373CA23A0}" type="slidenum">
              <a:rPr lang="en-US" smtClean="0"/>
              <a:t>15</a:t>
            </a:fld>
            <a:endParaRPr lang="en-US"/>
          </a:p>
        </p:txBody>
      </p:sp>
      <p:sp>
        <p:nvSpPr>
          <p:cNvPr id="12" name="Title 1">
            <a:extLst>
              <a:ext uri="{FF2B5EF4-FFF2-40B4-BE49-F238E27FC236}">
                <a16:creationId xmlns:a16="http://schemas.microsoft.com/office/drawing/2014/main" id="{B523D2B7-D722-4F8F-B9D2-0A9D15B8627D}"/>
              </a:ext>
            </a:extLst>
          </p:cNvPr>
          <p:cNvSpPr>
            <a:spLocks noGrp="1"/>
          </p:cNvSpPr>
          <p:nvPr>
            <p:ph type="title"/>
          </p:nvPr>
        </p:nvSpPr>
        <p:spPr>
          <a:xfrm>
            <a:off x="301646" y="209931"/>
            <a:ext cx="7886700" cy="815722"/>
          </a:xfrm>
        </p:spPr>
        <p:txBody>
          <a:bodyPr>
            <a:normAutofit/>
          </a:bodyPr>
          <a:lstStyle/>
          <a:p>
            <a:r>
              <a:rPr lang="en-US" sz="3200" b="1" dirty="0">
                <a:latin typeface="Cordia New" panose="020B0304020202020204" pitchFamily="34" charset="-34"/>
                <a:cs typeface="Cordia New" panose="020B0304020202020204" pitchFamily="34" charset="-34"/>
              </a:rPr>
              <a:t>Approved FDI by sectors (2000 – 2015)</a:t>
            </a:r>
            <a:endParaRPr lang="en-US" sz="3200" dirty="0">
              <a:latin typeface="Cordia New" panose="020B0304020202020204" pitchFamily="34" charset="-34"/>
              <a:cs typeface="Cordia New" panose="020B0304020202020204" pitchFamily="34" charset="-34"/>
            </a:endParaRPr>
          </a:p>
        </p:txBody>
      </p:sp>
    </p:spTree>
    <p:extLst>
      <p:ext uri="{BB962C8B-B14F-4D97-AF65-F5344CB8AC3E}">
        <p14:creationId xmlns:p14="http://schemas.microsoft.com/office/powerpoint/2010/main" val="37802060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1760" y="322736"/>
            <a:ext cx="7886700" cy="930779"/>
          </a:xfrm>
        </p:spPr>
        <p:txBody>
          <a:bodyPr>
            <a:normAutofit/>
          </a:bodyPr>
          <a:lstStyle/>
          <a:p>
            <a:r>
              <a:rPr lang="en-US" sz="2800" b="1" dirty="0">
                <a:latin typeface="Cordia New" panose="020B0304020202020204" pitchFamily="34" charset="-34"/>
                <a:cs typeface="Cordia New" panose="020B0304020202020204" pitchFamily="34" charset="-34"/>
              </a:rPr>
              <a:t>Approved FDI by country (2000 – 2015)</a:t>
            </a:r>
            <a:endParaRPr lang="en-US" sz="2800" dirty="0">
              <a:latin typeface="Cordia New" panose="020B0304020202020204" pitchFamily="34" charset="-34"/>
              <a:cs typeface="Cordia New" panose="020B0304020202020204" pitchFamily="34" charset="-34"/>
            </a:endParaRPr>
          </a:p>
        </p:txBody>
      </p:sp>
      <p:graphicFrame>
        <p:nvGraphicFramePr>
          <p:cNvPr id="4" name="Chart 3"/>
          <p:cNvGraphicFramePr/>
          <p:nvPr>
            <p:extLst/>
          </p:nvPr>
        </p:nvGraphicFramePr>
        <p:xfrm>
          <a:off x="719572" y="1881936"/>
          <a:ext cx="7704856" cy="3960440"/>
        </p:xfrm>
        <a:graphic>
          <a:graphicData uri="http://schemas.openxmlformats.org/drawingml/2006/chart">
            <c:chart xmlns:c="http://schemas.openxmlformats.org/drawingml/2006/chart" xmlns:r="http://schemas.openxmlformats.org/officeDocument/2006/relationships" r:id="rId2"/>
          </a:graphicData>
        </a:graphic>
      </p:graphicFrame>
      <p:sp>
        <p:nvSpPr>
          <p:cNvPr id="5" name="Rectangle 4"/>
          <p:cNvSpPr/>
          <p:nvPr/>
        </p:nvSpPr>
        <p:spPr>
          <a:xfrm>
            <a:off x="628650" y="5915046"/>
            <a:ext cx="5886400" cy="369332"/>
          </a:xfrm>
          <a:prstGeom prst="rect">
            <a:avLst/>
          </a:prstGeom>
        </p:spPr>
        <p:txBody>
          <a:bodyPr wrap="square">
            <a:spAutoFit/>
          </a:bodyPr>
          <a:lstStyle/>
          <a:p>
            <a:r>
              <a:rPr lang="th-TH" dirty="0">
                <a:latin typeface="Cordia New" panose="020B0304020202020204" pitchFamily="34" charset="-34"/>
                <a:cs typeface="Cordia New" panose="020B0304020202020204" pitchFamily="34" charset="-34"/>
              </a:rPr>
              <a:t>ที่มา</a:t>
            </a:r>
            <a:r>
              <a:rPr lang="en-US" dirty="0">
                <a:latin typeface="Cordia New" panose="020B0304020202020204" pitchFamily="34" charset="-34"/>
                <a:cs typeface="Cordia New" panose="020B0304020202020204" pitchFamily="34" charset="-34"/>
              </a:rPr>
              <a:t>:</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Ministry of Planning and Investment</a:t>
            </a:r>
            <a:r>
              <a:rPr lang="th-TH" dirty="0">
                <a:latin typeface="Cordia New" panose="020B0304020202020204" pitchFamily="34" charset="-34"/>
                <a:cs typeface="Cordia New" panose="020B0304020202020204" pitchFamily="34" charset="-34"/>
              </a:rPr>
              <a:t> (สืบค้นจากฐานข้อมูล </a:t>
            </a:r>
            <a:r>
              <a:rPr lang="en-US" dirty="0">
                <a:latin typeface="Cordia New" panose="020B0304020202020204" pitchFamily="34" charset="-34"/>
                <a:cs typeface="Cordia New" panose="020B0304020202020204" pitchFamily="34" charset="-34"/>
              </a:rPr>
              <a:t>CEIC</a:t>
            </a:r>
            <a:r>
              <a:rPr lang="th-TH" dirty="0">
                <a:latin typeface="Cordia New" panose="020B0304020202020204" pitchFamily="34" charset="-34"/>
                <a:cs typeface="Cordia New" panose="020B0304020202020204" pitchFamily="34" charset="-34"/>
              </a:rPr>
              <a:t>)</a:t>
            </a:r>
            <a:endParaRPr lang="en-US" dirty="0">
              <a:latin typeface="Cordia New" panose="020B0304020202020204" pitchFamily="34" charset="-34"/>
              <a:cs typeface="Cordia New" panose="020B0304020202020204" pitchFamily="34" charset="-34"/>
            </a:endParaRPr>
          </a:p>
        </p:txBody>
      </p:sp>
      <p:sp>
        <p:nvSpPr>
          <p:cNvPr id="7" name="Rectangle 6"/>
          <p:cNvSpPr/>
          <p:nvPr/>
        </p:nvSpPr>
        <p:spPr>
          <a:xfrm>
            <a:off x="566958" y="1409479"/>
            <a:ext cx="1499128" cy="400110"/>
          </a:xfrm>
          <a:prstGeom prst="rect">
            <a:avLst/>
          </a:prstGeom>
        </p:spPr>
        <p:txBody>
          <a:bodyPr wrap="none">
            <a:spAutoFit/>
          </a:bodyPr>
          <a:lstStyle/>
          <a:p>
            <a:r>
              <a:rPr lang="en-US" sz="2000" b="1" dirty="0">
                <a:latin typeface="Cordia New" panose="020B0304020202020204" pitchFamily="34" charset="-34"/>
              </a:rPr>
              <a:t>Million US dollars</a:t>
            </a:r>
            <a:endParaRPr lang="en-US" sz="2000" b="1" dirty="0"/>
          </a:p>
        </p:txBody>
      </p:sp>
      <p:sp>
        <p:nvSpPr>
          <p:cNvPr id="3" name="Slide Number Placeholder 2"/>
          <p:cNvSpPr>
            <a:spLocks noGrp="1"/>
          </p:cNvSpPr>
          <p:nvPr>
            <p:ph type="sldNum" sz="quarter" idx="12"/>
          </p:nvPr>
        </p:nvSpPr>
        <p:spPr/>
        <p:txBody>
          <a:bodyPr/>
          <a:lstStyle/>
          <a:p>
            <a:fld id="{3044506D-2E74-4DEE-8E4A-BCA373CA23A0}" type="slidenum">
              <a:rPr lang="en-US" smtClean="0"/>
              <a:t>16</a:t>
            </a:fld>
            <a:endParaRPr lang="en-US"/>
          </a:p>
        </p:txBody>
      </p:sp>
    </p:spTree>
    <p:extLst>
      <p:ext uri="{BB962C8B-B14F-4D97-AF65-F5344CB8AC3E}">
        <p14:creationId xmlns:p14="http://schemas.microsoft.com/office/powerpoint/2010/main" val="7361081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159236"/>
            <a:ext cx="7886700" cy="1118502"/>
          </a:xfrm>
        </p:spPr>
        <p:txBody>
          <a:bodyPr>
            <a:normAutofit/>
          </a:bodyPr>
          <a:lstStyle/>
          <a:p>
            <a:pPr marL="0" indent="0"/>
            <a:r>
              <a:rPr lang="en-US" sz="2800" b="1" dirty="0">
                <a:latin typeface="Cordia New" panose="020B0304020202020204" pitchFamily="34" charset="-34"/>
                <a:cs typeface="Cordia New" panose="020B0304020202020204" pitchFamily="34" charset="-34"/>
              </a:rPr>
              <a:t>FDI inflows by country</a:t>
            </a:r>
            <a:endParaRPr lang="en-US" sz="2800" dirty="0">
              <a:latin typeface="Cordia New" panose="020B0304020202020204" pitchFamily="34" charset="-34"/>
              <a:cs typeface="Cordia New" panose="020B0304020202020204" pitchFamily="34" charset="-34"/>
            </a:endParaRPr>
          </a:p>
        </p:txBody>
      </p:sp>
      <p:graphicFrame>
        <p:nvGraphicFramePr>
          <p:cNvPr id="4" name="Chart 3"/>
          <p:cNvGraphicFramePr/>
          <p:nvPr>
            <p:extLst/>
          </p:nvPr>
        </p:nvGraphicFramePr>
        <p:xfrm>
          <a:off x="628650" y="1859079"/>
          <a:ext cx="8496944" cy="3744416"/>
        </p:xfrm>
        <a:graphic>
          <a:graphicData uri="http://schemas.openxmlformats.org/drawingml/2006/chart">
            <c:chart xmlns:c="http://schemas.openxmlformats.org/drawingml/2006/chart" xmlns:r="http://schemas.openxmlformats.org/officeDocument/2006/relationships" r:id="rId2"/>
          </a:graphicData>
        </a:graphic>
      </p:graphicFrame>
      <p:sp>
        <p:nvSpPr>
          <p:cNvPr id="5" name="Rectangle 4"/>
          <p:cNvSpPr/>
          <p:nvPr/>
        </p:nvSpPr>
        <p:spPr>
          <a:xfrm>
            <a:off x="628650" y="5808681"/>
            <a:ext cx="4572000" cy="646331"/>
          </a:xfrm>
          <a:prstGeom prst="rect">
            <a:avLst/>
          </a:prstGeom>
        </p:spPr>
        <p:txBody>
          <a:bodyPr>
            <a:spAutoFit/>
          </a:bodyPr>
          <a:lstStyle/>
          <a:p>
            <a:r>
              <a:rPr lang="th-TH" dirty="0">
                <a:latin typeface="Cordia New" panose="020B0304020202020204" pitchFamily="34" charset="-34"/>
                <a:cs typeface="Cordia New" panose="020B0304020202020204" pitchFamily="34" charset="-34"/>
              </a:rPr>
              <a:t>หมายเหตุ ปี </a:t>
            </a:r>
            <a:r>
              <a:rPr lang="en-US" dirty="0">
                <a:latin typeface="Cordia New" panose="020B0304020202020204" pitchFamily="34" charset="-34"/>
                <a:cs typeface="Cordia New" panose="020B0304020202020204" pitchFamily="34" charset="-34"/>
              </a:rPr>
              <a:t>2012 </a:t>
            </a:r>
            <a:r>
              <a:rPr lang="th-TH" dirty="0">
                <a:latin typeface="Cordia New" panose="020B0304020202020204" pitchFamily="34" charset="-34"/>
                <a:cs typeface="Cordia New" panose="020B0304020202020204" pitchFamily="34" charset="-34"/>
              </a:rPr>
              <a:t>และ </a:t>
            </a:r>
            <a:r>
              <a:rPr lang="en-US" dirty="0">
                <a:latin typeface="Cordia New" panose="020B0304020202020204" pitchFamily="34" charset="-34"/>
                <a:cs typeface="Cordia New" panose="020B0304020202020204" pitchFamily="34" charset="-34"/>
              </a:rPr>
              <a:t>2013 </a:t>
            </a:r>
            <a:r>
              <a:rPr lang="th-TH" dirty="0">
                <a:latin typeface="Cordia New" panose="020B0304020202020204" pitchFamily="34" charset="-34"/>
                <a:cs typeface="Cordia New" panose="020B0304020202020204" pitchFamily="34" charset="-34"/>
              </a:rPr>
              <a:t>ไม่มีข้อมูล</a:t>
            </a:r>
            <a:endParaRPr lang="en-US" dirty="0">
              <a:latin typeface="Cordia New" panose="020B0304020202020204" pitchFamily="34" charset="-34"/>
              <a:cs typeface="Cordia New" panose="020B0304020202020204" pitchFamily="34" charset="-34"/>
            </a:endParaRPr>
          </a:p>
          <a:p>
            <a:r>
              <a:rPr lang="th-TH" dirty="0">
                <a:latin typeface="Cordia New" panose="020B0304020202020204" pitchFamily="34" charset="-34"/>
                <a:cs typeface="Cordia New" panose="020B0304020202020204" pitchFamily="34" charset="-34"/>
              </a:rPr>
              <a:t>ที่มา</a:t>
            </a:r>
            <a:r>
              <a:rPr lang="en-US" dirty="0">
                <a:latin typeface="Cordia New" panose="020B0304020202020204" pitchFamily="34" charset="-34"/>
                <a:cs typeface="Cordia New" panose="020B0304020202020204" pitchFamily="34" charset="-34"/>
              </a:rPr>
              <a:t>: ASEAN Statistic Database (2016)</a:t>
            </a:r>
          </a:p>
        </p:txBody>
      </p:sp>
      <p:sp>
        <p:nvSpPr>
          <p:cNvPr id="7" name="Rectangle 6"/>
          <p:cNvSpPr/>
          <p:nvPr/>
        </p:nvSpPr>
        <p:spPr>
          <a:xfrm>
            <a:off x="473262" y="1356376"/>
            <a:ext cx="1499128" cy="400110"/>
          </a:xfrm>
          <a:prstGeom prst="rect">
            <a:avLst/>
          </a:prstGeom>
        </p:spPr>
        <p:txBody>
          <a:bodyPr wrap="none">
            <a:spAutoFit/>
          </a:bodyPr>
          <a:lstStyle/>
          <a:p>
            <a:r>
              <a:rPr lang="en-US" sz="2000" b="1" dirty="0">
                <a:latin typeface="Cordia New" panose="020B0304020202020204" pitchFamily="34" charset="-34"/>
              </a:rPr>
              <a:t>Million US dollars</a:t>
            </a:r>
            <a:endParaRPr lang="en-US" sz="2000" b="1" dirty="0"/>
          </a:p>
        </p:txBody>
      </p:sp>
      <p:sp>
        <p:nvSpPr>
          <p:cNvPr id="3" name="Slide Number Placeholder 2"/>
          <p:cNvSpPr>
            <a:spLocks noGrp="1"/>
          </p:cNvSpPr>
          <p:nvPr>
            <p:ph type="sldNum" sz="quarter" idx="12"/>
          </p:nvPr>
        </p:nvSpPr>
        <p:spPr/>
        <p:txBody>
          <a:bodyPr/>
          <a:lstStyle/>
          <a:p>
            <a:fld id="{3044506D-2E74-4DEE-8E4A-BCA373CA23A0}" type="slidenum">
              <a:rPr lang="en-US" smtClean="0"/>
              <a:t>17</a:t>
            </a:fld>
            <a:endParaRPr lang="en-US"/>
          </a:p>
        </p:txBody>
      </p:sp>
    </p:spTree>
    <p:extLst>
      <p:ext uri="{BB962C8B-B14F-4D97-AF65-F5344CB8AC3E}">
        <p14:creationId xmlns:p14="http://schemas.microsoft.com/office/powerpoint/2010/main" val="642812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95536" y="956541"/>
            <a:ext cx="8639822" cy="5400600"/>
          </a:xfrm>
        </p:spPr>
        <p:txBody>
          <a:bodyPr>
            <a:normAutofit/>
          </a:bodyPr>
          <a:lstStyle/>
          <a:p>
            <a:pPr>
              <a:buFont typeface="Wingdings" panose="05000000000000000000" pitchFamily="2" charset="2"/>
              <a:buChar char="Ø"/>
            </a:pPr>
            <a:r>
              <a:rPr lang="en-US" sz="2400" b="1" dirty="0">
                <a:solidFill>
                  <a:srgbClr val="0033CC"/>
                </a:solidFill>
                <a:latin typeface="Cordia New" panose="020B0304020202020204" pitchFamily="34" charset="-34"/>
                <a:cs typeface="Cordia New" panose="020B0304020202020204" pitchFamily="34" charset="-34"/>
              </a:rPr>
              <a:t> </a:t>
            </a:r>
            <a:r>
              <a:rPr lang="en-US" sz="2400" b="1" dirty="0">
                <a:solidFill>
                  <a:srgbClr val="0033CC"/>
                </a:solidFill>
                <a:latin typeface="Calibri" panose="020F0502020204030204" pitchFamily="34" charset="0"/>
                <a:cs typeface="Calibri" panose="020F0502020204030204" pitchFamily="34" charset="0"/>
              </a:rPr>
              <a:t>Natural resource-seeking FDI</a:t>
            </a:r>
          </a:p>
          <a:p>
            <a:pPr marL="0" indent="0">
              <a:buNone/>
            </a:pPr>
            <a:r>
              <a:rPr lang="en-GB" sz="2400" b="1" dirty="0">
                <a:solidFill>
                  <a:srgbClr val="0033CC"/>
                </a:solidFill>
                <a:latin typeface="Calibri" panose="020F0502020204030204" pitchFamily="34" charset="0"/>
                <a:cs typeface="Calibri" panose="020F0502020204030204" pitchFamily="34" charset="0"/>
              </a:rPr>
              <a:t>     </a:t>
            </a:r>
            <a:r>
              <a:rPr lang="en-GB" sz="2400" dirty="0">
                <a:latin typeface="Calibri" panose="020F0502020204030204" pitchFamily="34" charset="0"/>
                <a:cs typeface="Calibri" panose="020F0502020204030204" pitchFamily="34" charset="0"/>
              </a:rPr>
              <a:t>E.g. </a:t>
            </a:r>
            <a:r>
              <a:rPr lang="en-US" sz="2400" dirty="0">
                <a:latin typeface="Calibri" panose="020F0502020204030204" pitchFamily="34" charset="0"/>
                <a:cs typeface="Calibri" panose="020F0502020204030204" pitchFamily="34" charset="0"/>
              </a:rPr>
              <a:t>in </a:t>
            </a:r>
            <a:r>
              <a:rPr lang="en-US" sz="2400" b="1" dirty="0">
                <a:solidFill>
                  <a:srgbClr val="C00000"/>
                </a:solidFill>
                <a:latin typeface="Calibri" panose="020F0502020204030204" pitchFamily="34" charset="0"/>
                <a:cs typeface="Calibri" panose="020F0502020204030204" pitchFamily="34" charset="0"/>
              </a:rPr>
              <a:t>Mining, electricity generation </a:t>
            </a:r>
            <a:r>
              <a:rPr lang="en-US" sz="2400" dirty="0">
                <a:latin typeface="Calibri" panose="020F0502020204030204" pitchFamily="34" charset="0"/>
                <a:cs typeface="Calibri" panose="020F0502020204030204" pitchFamily="34" charset="0"/>
              </a:rPr>
              <a:t>(especially in  hydropower   </a:t>
            </a:r>
          </a:p>
          <a:p>
            <a:pPr marL="0" indent="0">
              <a:buNone/>
            </a:pPr>
            <a:r>
              <a:rPr lang="en-US" sz="2400" dirty="0">
                <a:latin typeface="Calibri" panose="020F0502020204030204" pitchFamily="34" charset="0"/>
                <a:cs typeface="Calibri" panose="020F0502020204030204" pitchFamily="34" charset="0"/>
              </a:rPr>
              <a:t>     generation), </a:t>
            </a:r>
            <a:r>
              <a:rPr lang="en-US" sz="2400" b="1" dirty="0">
                <a:solidFill>
                  <a:srgbClr val="C00000"/>
                </a:solidFill>
                <a:latin typeface="Calibri" panose="020F0502020204030204" pitchFamily="34" charset="0"/>
                <a:cs typeface="Calibri" panose="020F0502020204030204" pitchFamily="34" charset="0"/>
              </a:rPr>
              <a:t>agriculture</a:t>
            </a:r>
            <a:r>
              <a:rPr lang="en-US" sz="2400" dirty="0">
                <a:latin typeface="Calibri" panose="020F0502020204030204" pitchFamily="34" charset="0"/>
                <a:cs typeface="Calibri" panose="020F0502020204030204" pitchFamily="34" charset="0"/>
              </a:rPr>
              <a:t>.</a:t>
            </a:r>
          </a:p>
          <a:p>
            <a:pPr marL="0" indent="0">
              <a:buNone/>
            </a:pPr>
            <a:endParaRPr lang="en-US" sz="1200" dirty="0">
              <a:latin typeface="Calibri" panose="020F0502020204030204" pitchFamily="34" charset="0"/>
              <a:cs typeface="Calibri" panose="020F0502020204030204" pitchFamily="34" charset="0"/>
            </a:endParaRPr>
          </a:p>
          <a:p>
            <a:pPr>
              <a:buFont typeface="Wingdings" panose="05000000000000000000" pitchFamily="2" charset="2"/>
              <a:buChar char="Ø"/>
            </a:pPr>
            <a:r>
              <a:rPr lang="en-US" sz="2400" b="1" dirty="0">
                <a:solidFill>
                  <a:srgbClr val="0033CC"/>
                </a:solidFill>
                <a:latin typeface="Calibri" panose="020F0502020204030204" pitchFamily="34" charset="0"/>
                <a:cs typeface="Calibri" panose="020F0502020204030204" pitchFamily="34" charset="0"/>
              </a:rPr>
              <a:t> </a:t>
            </a:r>
            <a:r>
              <a:rPr lang="en-GB" sz="2400" b="1" dirty="0">
                <a:solidFill>
                  <a:srgbClr val="0033CC"/>
                </a:solidFill>
                <a:latin typeface="Calibri" panose="020F0502020204030204" pitchFamily="34" charset="0"/>
                <a:cs typeface="Calibri" panose="020F0502020204030204" pitchFamily="34" charset="0"/>
              </a:rPr>
              <a:t>Market-seeking FDI</a:t>
            </a:r>
          </a:p>
          <a:p>
            <a:pPr lvl="1">
              <a:buFont typeface="Wingdings" panose="05000000000000000000" pitchFamily="2" charset="2"/>
              <a:buChar char="ü"/>
            </a:pPr>
            <a:r>
              <a:rPr lang="en-GB" b="1" dirty="0">
                <a:solidFill>
                  <a:schemeClr val="accent6">
                    <a:lumMod val="50000"/>
                  </a:schemeClr>
                </a:solidFill>
                <a:latin typeface="Calibri" panose="020F0502020204030204" pitchFamily="34" charset="0"/>
                <a:cs typeface="Calibri" panose="020F0502020204030204" pitchFamily="34" charset="0"/>
              </a:rPr>
              <a:t>Domestic market</a:t>
            </a:r>
            <a:r>
              <a:rPr lang="en-GB" dirty="0">
                <a:latin typeface="Calibri" panose="020F0502020204030204" pitchFamily="34" charset="0"/>
                <a:cs typeface="Calibri" panose="020F0502020204030204" pitchFamily="34" charset="0"/>
              </a:rPr>
              <a:t>: e.g. investment in </a:t>
            </a:r>
            <a:r>
              <a:rPr lang="en-GB" b="1" dirty="0">
                <a:solidFill>
                  <a:srgbClr val="C00000"/>
                </a:solidFill>
                <a:latin typeface="Calibri" panose="020F0502020204030204" pitchFamily="34" charset="0"/>
                <a:cs typeface="Calibri" panose="020F0502020204030204" pitchFamily="34" charset="0"/>
              </a:rPr>
              <a:t>service sectors</a:t>
            </a:r>
            <a:r>
              <a:rPr lang="en-GB" dirty="0">
                <a:latin typeface="Calibri" panose="020F0502020204030204" pitchFamily="34" charset="0"/>
                <a:cs typeface="Calibri" panose="020F0502020204030204" pitchFamily="34" charset="0"/>
              </a:rPr>
              <a:t>, construction</a:t>
            </a:r>
          </a:p>
          <a:p>
            <a:pPr lvl="1">
              <a:buFont typeface="Wingdings" panose="05000000000000000000" pitchFamily="2" charset="2"/>
              <a:buChar char="ü"/>
            </a:pPr>
            <a:r>
              <a:rPr lang="en-GB" b="1" dirty="0">
                <a:solidFill>
                  <a:schemeClr val="accent6">
                    <a:lumMod val="50000"/>
                  </a:schemeClr>
                </a:solidFill>
                <a:latin typeface="Calibri" panose="020F0502020204030204" pitchFamily="34" charset="0"/>
                <a:cs typeface="Calibri" panose="020F0502020204030204" pitchFamily="34" charset="0"/>
              </a:rPr>
              <a:t>Regional market</a:t>
            </a:r>
            <a:r>
              <a:rPr lang="en-GB" dirty="0">
                <a:latin typeface="Calibri" panose="020F0502020204030204" pitchFamily="34" charset="0"/>
                <a:cs typeface="Calibri" panose="020F0502020204030204" pitchFamily="34" charset="0"/>
              </a:rPr>
              <a:t>: e.g. Most of </a:t>
            </a:r>
            <a:r>
              <a:rPr lang="en-GB" b="1" dirty="0">
                <a:solidFill>
                  <a:srgbClr val="C00000"/>
                </a:solidFill>
                <a:latin typeface="Calibri" panose="020F0502020204030204" pitchFamily="34" charset="0"/>
                <a:cs typeface="Calibri" panose="020F0502020204030204" pitchFamily="34" charset="0"/>
              </a:rPr>
              <a:t>electricity</a:t>
            </a:r>
            <a:r>
              <a:rPr lang="en-GB" dirty="0">
                <a:latin typeface="Calibri" panose="020F0502020204030204" pitchFamily="34" charset="0"/>
                <a:cs typeface="Calibri" panose="020F0502020204030204" pitchFamily="34" charset="0"/>
              </a:rPr>
              <a:t> produced in the Lao PDR have been exported to </a:t>
            </a:r>
            <a:r>
              <a:rPr lang="en-GB" dirty="0" err="1">
                <a:latin typeface="Calibri" panose="020F0502020204030204" pitchFamily="34" charset="0"/>
                <a:cs typeface="Calibri" panose="020F0502020204030204" pitchFamily="34" charset="0"/>
              </a:rPr>
              <a:t>neighboring</a:t>
            </a:r>
            <a:r>
              <a:rPr lang="en-GB" dirty="0">
                <a:latin typeface="Calibri" panose="020F0502020204030204" pitchFamily="34" charset="0"/>
                <a:cs typeface="Calibri" panose="020F0502020204030204" pitchFamily="34" charset="0"/>
              </a:rPr>
              <a:t> countries (such as for Thailand, Vietnam and Cambodia)</a:t>
            </a:r>
          </a:p>
          <a:p>
            <a:pPr lvl="1">
              <a:buFont typeface="Wingdings" panose="05000000000000000000" pitchFamily="2" charset="2"/>
              <a:buChar char="ü"/>
            </a:pPr>
            <a:r>
              <a:rPr lang="en-GB" b="1" dirty="0">
                <a:solidFill>
                  <a:schemeClr val="accent6">
                    <a:lumMod val="50000"/>
                  </a:schemeClr>
                </a:solidFill>
                <a:latin typeface="Calibri" panose="020F0502020204030204" pitchFamily="34" charset="0"/>
                <a:cs typeface="Calibri" panose="020F0502020204030204" pitchFamily="34" charset="0"/>
              </a:rPr>
              <a:t>Other regions market</a:t>
            </a:r>
            <a:r>
              <a:rPr lang="en-GB" dirty="0">
                <a:latin typeface="Calibri" panose="020F0502020204030204" pitchFamily="34" charset="0"/>
                <a:cs typeface="Calibri" panose="020F0502020204030204" pitchFamily="34" charset="0"/>
              </a:rPr>
              <a:t>: e.g. investment in </a:t>
            </a:r>
            <a:r>
              <a:rPr lang="en-GB" b="1" dirty="0">
                <a:solidFill>
                  <a:srgbClr val="C00000"/>
                </a:solidFill>
                <a:latin typeface="Calibri" panose="020F0502020204030204" pitchFamily="34" charset="0"/>
                <a:cs typeface="Calibri" panose="020F0502020204030204" pitchFamily="34" charset="0"/>
              </a:rPr>
              <a:t>agricultural sectors </a:t>
            </a:r>
            <a:r>
              <a:rPr lang="en-GB" dirty="0">
                <a:latin typeface="Calibri" panose="020F0502020204030204" pitchFamily="34" charset="0"/>
                <a:cs typeface="Calibri" panose="020F0502020204030204" pitchFamily="34" charset="0"/>
              </a:rPr>
              <a:t>in the Lao PDR to gains </a:t>
            </a:r>
            <a:r>
              <a:rPr lang="en-GB" b="1" dirty="0">
                <a:solidFill>
                  <a:srgbClr val="C00000"/>
                </a:solidFill>
                <a:latin typeface="Calibri" panose="020F0502020204030204" pitchFamily="34" charset="0"/>
                <a:cs typeface="Calibri" panose="020F0502020204030204" pitchFamily="34" charset="0"/>
              </a:rPr>
              <a:t>GSP (generalized systems of preference) </a:t>
            </a:r>
            <a:r>
              <a:rPr lang="en-GB" dirty="0">
                <a:latin typeface="Calibri" panose="020F0502020204030204" pitchFamily="34" charset="0"/>
                <a:cs typeface="Calibri" panose="020F0502020204030204" pitchFamily="34" charset="0"/>
              </a:rPr>
              <a:t>from other countries such as the U.S. and countries in Europe </a:t>
            </a:r>
          </a:p>
          <a:p>
            <a:pPr marL="0" indent="0">
              <a:buNone/>
            </a:pPr>
            <a:endParaRPr lang="en-US" sz="2400" b="1" dirty="0">
              <a:solidFill>
                <a:srgbClr val="0033CC"/>
              </a:solidFill>
              <a:latin typeface="Calibri" panose="020F0502020204030204" pitchFamily="34" charset="0"/>
              <a:cs typeface="Calibri" panose="020F0502020204030204" pitchFamily="34" charset="0"/>
            </a:endParaRPr>
          </a:p>
          <a:p>
            <a:pPr>
              <a:buFont typeface="Wingdings" panose="05000000000000000000" pitchFamily="2" charset="2"/>
              <a:buChar char="Ø"/>
            </a:pPr>
            <a:endParaRPr lang="en-US" sz="2400" b="1" dirty="0">
              <a:solidFill>
                <a:srgbClr val="0033CC"/>
              </a:solidFill>
              <a:latin typeface="Calibri" panose="020F0502020204030204" pitchFamily="34" charset="0"/>
              <a:cs typeface="Calibri" panose="020F0502020204030204" pitchFamily="34" charset="0"/>
            </a:endParaRPr>
          </a:p>
          <a:p>
            <a:pPr>
              <a:buFont typeface="Wingdings" panose="05000000000000000000" pitchFamily="2" charset="2"/>
              <a:buChar char="Ø"/>
            </a:pPr>
            <a:endParaRPr lang="en-US" sz="4100" b="1" dirty="0">
              <a:solidFill>
                <a:srgbClr val="0033CC"/>
              </a:solidFill>
              <a:latin typeface="Cordia New" panose="020B0304020202020204" pitchFamily="34" charset="-34"/>
              <a:cs typeface="Cordia New" panose="020B0304020202020204" pitchFamily="34" charset="-34"/>
            </a:endParaRPr>
          </a:p>
        </p:txBody>
      </p:sp>
      <p:sp>
        <p:nvSpPr>
          <p:cNvPr id="3" name="Slide Number Placeholder 2"/>
          <p:cNvSpPr>
            <a:spLocks noGrp="1"/>
          </p:cNvSpPr>
          <p:nvPr>
            <p:ph type="sldNum" sz="quarter" idx="12"/>
          </p:nvPr>
        </p:nvSpPr>
        <p:spPr/>
        <p:txBody>
          <a:bodyPr/>
          <a:lstStyle/>
          <a:p>
            <a:fld id="{8FC7972A-2F91-44E3-B62B-29D52CF25423}" type="slidenum">
              <a:rPr lang="th-TH" smtClean="0"/>
              <a:pPr/>
              <a:t>18</a:t>
            </a:fld>
            <a:endParaRPr lang="th-TH"/>
          </a:p>
        </p:txBody>
      </p:sp>
      <p:sp>
        <p:nvSpPr>
          <p:cNvPr id="4" name="Title 3"/>
          <p:cNvSpPr>
            <a:spLocks noGrp="1"/>
          </p:cNvSpPr>
          <p:nvPr>
            <p:ph type="title"/>
          </p:nvPr>
        </p:nvSpPr>
        <p:spPr>
          <a:xfrm>
            <a:off x="395536" y="116632"/>
            <a:ext cx="8229600" cy="778098"/>
          </a:xfrm>
        </p:spPr>
        <p:txBody>
          <a:bodyPr>
            <a:normAutofit/>
          </a:bodyPr>
          <a:lstStyle/>
          <a:p>
            <a:r>
              <a:rPr lang="en-US" sz="3200" b="1" dirty="0"/>
              <a:t>Motives</a:t>
            </a:r>
            <a:r>
              <a:rPr lang="en-US" sz="2400" b="1" dirty="0"/>
              <a:t> of FDI in the Lao PDR</a:t>
            </a:r>
            <a:endParaRPr lang="th-TH" sz="2400" b="1" dirty="0"/>
          </a:p>
        </p:txBody>
      </p:sp>
    </p:spTree>
    <p:extLst>
      <p:ext uri="{BB962C8B-B14F-4D97-AF65-F5344CB8AC3E}">
        <p14:creationId xmlns:p14="http://schemas.microsoft.com/office/powerpoint/2010/main" val="40059105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www.laos-guide-999.com/images/laos-map-prov-division.jpg">
            <a:extLst>
              <a:ext uri="{FF2B5EF4-FFF2-40B4-BE49-F238E27FC236}">
                <a16:creationId xmlns:a16="http://schemas.microsoft.com/office/drawing/2014/main" id="{D45E8330-2FF3-4AC4-93D5-A04D5FD5EC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3720" y="0"/>
            <a:ext cx="59055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9F75807-9F51-4691-9BB6-F2D07447AB50}"/>
              </a:ext>
            </a:extLst>
          </p:cNvPr>
          <p:cNvSpPr txBox="1"/>
          <p:nvPr/>
        </p:nvSpPr>
        <p:spPr>
          <a:xfrm>
            <a:off x="6066118" y="1452282"/>
            <a:ext cx="2540000" cy="369332"/>
          </a:xfrm>
          <a:prstGeom prst="rect">
            <a:avLst/>
          </a:prstGeom>
          <a:noFill/>
        </p:spPr>
        <p:txBody>
          <a:bodyPr wrap="square" rtlCol="0">
            <a:spAutoFit/>
          </a:bodyPr>
          <a:lstStyle/>
          <a:p>
            <a:r>
              <a:rPr lang="en-US" dirty="0"/>
              <a:t>The map of Lao PDR</a:t>
            </a:r>
          </a:p>
        </p:txBody>
      </p:sp>
    </p:spTree>
    <p:extLst>
      <p:ext uri="{BB962C8B-B14F-4D97-AF65-F5344CB8AC3E}">
        <p14:creationId xmlns:p14="http://schemas.microsoft.com/office/powerpoint/2010/main" val="24679149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mage result for เขื่อน ไซยะบุรี">
            <a:extLst>
              <a:ext uri="{FF2B5EF4-FFF2-40B4-BE49-F238E27FC236}">
                <a16:creationId xmlns:a16="http://schemas.microsoft.com/office/drawing/2014/main" id="{6875408A-FBC0-4CFE-B6AC-2E13A6AC7AE8}"/>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28813" y="192499"/>
            <a:ext cx="4955987" cy="3047126"/>
          </a:xfrm>
          <a:prstGeom prst="rect">
            <a:avLst/>
          </a:prstGeom>
          <a:noFill/>
          <a:ln>
            <a:noFill/>
          </a:ln>
        </p:spPr>
      </p:pic>
      <p:sp>
        <p:nvSpPr>
          <p:cNvPr id="5" name="Rectangle 4">
            <a:extLst>
              <a:ext uri="{FF2B5EF4-FFF2-40B4-BE49-F238E27FC236}">
                <a16:creationId xmlns:a16="http://schemas.microsoft.com/office/drawing/2014/main" id="{02B9A7C1-5BBD-4673-B96C-2691D254463A}"/>
              </a:ext>
            </a:extLst>
          </p:cNvPr>
          <p:cNvSpPr/>
          <p:nvPr/>
        </p:nvSpPr>
        <p:spPr>
          <a:xfrm>
            <a:off x="5605929" y="956595"/>
            <a:ext cx="3400612" cy="1237070"/>
          </a:xfrm>
          <a:prstGeom prst="rect">
            <a:avLst/>
          </a:prstGeom>
        </p:spPr>
        <p:txBody>
          <a:bodyPr wrap="square">
            <a:spAutoFit/>
          </a:bodyPr>
          <a:lstStyle/>
          <a:p>
            <a:pPr>
              <a:lnSpc>
                <a:spcPct val="107000"/>
              </a:lnSpc>
              <a:spcAft>
                <a:spcPts val="800"/>
              </a:spcAft>
            </a:pPr>
            <a:r>
              <a:rPr lang="en-US" sz="1600" dirty="0" err="1">
                <a:latin typeface="Calibri" panose="020F0502020204030204" pitchFamily="34" charset="0"/>
                <a:ea typeface="Calibri" panose="020F0502020204030204" pitchFamily="34" charset="0"/>
                <a:cs typeface="TH SarabunPSK" panose="020B0500040200020003" pitchFamily="34" charset="-34"/>
              </a:rPr>
              <a:t>Xyaburi</a:t>
            </a:r>
            <a:r>
              <a:rPr lang="en-US" sz="1600" dirty="0">
                <a:latin typeface="Calibri" panose="020F0502020204030204" pitchFamily="34" charset="0"/>
                <a:ea typeface="Calibri" panose="020F0502020204030204" pitchFamily="34" charset="0"/>
                <a:cs typeface="TH SarabunPSK" panose="020B0500040200020003" pitchFamily="34" charset="-34"/>
              </a:rPr>
              <a:t> Hydropower Project in the Lao PDR </a:t>
            </a:r>
          </a:p>
          <a:p>
            <a:pPr>
              <a:lnSpc>
                <a:spcPct val="107000"/>
              </a:lnSpc>
              <a:spcAft>
                <a:spcPts val="800"/>
              </a:spcAft>
            </a:pPr>
            <a:r>
              <a:rPr lang="en-US" sz="1600" dirty="0">
                <a:latin typeface="Calibri" panose="020F0502020204030204" pitchFamily="34" charset="0"/>
                <a:ea typeface="Calibri" panose="020F0502020204030204" pitchFamily="34" charset="0"/>
                <a:cs typeface="TH SarabunPSK" panose="020B0500040200020003" pitchFamily="34" charset="-34"/>
              </a:rPr>
              <a:t>(Thai SOEs and private sector 80%, the Lao PDR government 20%)</a:t>
            </a:r>
          </a:p>
        </p:txBody>
      </p:sp>
      <p:pic>
        <p:nvPicPr>
          <p:cNvPr id="1026" name="Picture 2" descr="Image result for coffee plantation in lao">
            <a:extLst>
              <a:ext uri="{FF2B5EF4-FFF2-40B4-BE49-F238E27FC236}">
                <a16:creationId xmlns:a16="http://schemas.microsoft.com/office/drawing/2014/main" id="{B806DDB4-5E44-44DF-A389-C72C217F2E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9044" y="3425877"/>
            <a:ext cx="5231906" cy="323962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90BC9ADD-5B76-4E4A-B1CF-0ABED344BE62}"/>
              </a:ext>
            </a:extLst>
          </p:cNvPr>
          <p:cNvSpPr/>
          <p:nvPr/>
        </p:nvSpPr>
        <p:spPr>
          <a:xfrm>
            <a:off x="428813" y="4294453"/>
            <a:ext cx="2929963" cy="344069"/>
          </a:xfrm>
          <a:prstGeom prst="rect">
            <a:avLst/>
          </a:prstGeom>
        </p:spPr>
        <p:txBody>
          <a:bodyPr wrap="square">
            <a:spAutoFit/>
          </a:bodyPr>
          <a:lstStyle/>
          <a:p>
            <a:pPr>
              <a:lnSpc>
                <a:spcPct val="107000"/>
              </a:lnSpc>
              <a:spcAft>
                <a:spcPts val="800"/>
              </a:spcAft>
            </a:pPr>
            <a:r>
              <a:rPr lang="en-US" sz="1600" dirty="0">
                <a:latin typeface="Calibri" panose="020F0502020204030204" pitchFamily="34" charset="0"/>
                <a:ea typeface="Calibri" panose="020F0502020204030204" pitchFamily="34" charset="0"/>
                <a:cs typeface="TH SarabunPSK" panose="020B0500040200020003" pitchFamily="34" charset="-34"/>
              </a:rPr>
              <a:t>Coffee plantation in the Lao PDR</a:t>
            </a:r>
          </a:p>
        </p:txBody>
      </p:sp>
    </p:spTree>
    <p:extLst>
      <p:ext uri="{BB962C8B-B14F-4D97-AF65-F5344CB8AC3E}">
        <p14:creationId xmlns:p14="http://schemas.microsoft.com/office/powerpoint/2010/main" val="24433750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8" name="Picture 6" descr="http://siamvip.com/managefiles/fileUploads/aumlucktour/imgUploads/zipline.jpg">
            <a:extLst>
              <a:ext uri="{FF2B5EF4-FFF2-40B4-BE49-F238E27FC236}">
                <a16:creationId xmlns:a16="http://schemas.microsoft.com/office/drawing/2014/main" id="{4D54A3A7-5E22-4230-8866-EE501AAA72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015" y="166904"/>
            <a:ext cx="5576703" cy="371780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CAE6AAB-974F-4C93-9F8C-901CAA1CF157}"/>
              </a:ext>
            </a:extLst>
          </p:cNvPr>
          <p:cNvSpPr txBox="1"/>
          <p:nvPr/>
        </p:nvSpPr>
        <p:spPr>
          <a:xfrm>
            <a:off x="389168" y="6264842"/>
            <a:ext cx="3847839" cy="400110"/>
          </a:xfrm>
          <a:prstGeom prst="rect">
            <a:avLst/>
          </a:prstGeom>
          <a:noFill/>
        </p:spPr>
        <p:txBody>
          <a:bodyPr wrap="square" rtlCol="0">
            <a:spAutoFit/>
          </a:bodyPr>
          <a:lstStyle/>
          <a:p>
            <a:r>
              <a:rPr lang="en-US" sz="2000" dirty="0"/>
              <a:t>Zipline business in the Lao PDR</a:t>
            </a:r>
          </a:p>
        </p:txBody>
      </p:sp>
      <p:pic>
        <p:nvPicPr>
          <p:cNvPr id="3080" name="Picture 8" descr="https://www.gibbonexperience.org/wp-content/uploads/2017/06/classictourdetails.png">
            <a:extLst>
              <a:ext uri="{FF2B5EF4-FFF2-40B4-BE49-F238E27FC236}">
                <a16:creationId xmlns:a16="http://schemas.microsoft.com/office/drawing/2014/main" id="{933EB0F9-07FC-4B75-9E9E-4113396A87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61483" y="190373"/>
            <a:ext cx="2083291" cy="376561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80ABD992-F0E3-4CC1-898E-E3DB201CE536}"/>
              </a:ext>
            </a:extLst>
          </p:cNvPr>
          <p:cNvSpPr txBox="1"/>
          <p:nvPr/>
        </p:nvSpPr>
        <p:spPr>
          <a:xfrm>
            <a:off x="7103128" y="190373"/>
            <a:ext cx="1386541" cy="646331"/>
          </a:xfrm>
          <a:prstGeom prst="rect">
            <a:avLst/>
          </a:prstGeom>
          <a:noFill/>
        </p:spPr>
        <p:txBody>
          <a:bodyPr wrap="square" rtlCol="0">
            <a:spAutoFit/>
          </a:bodyPr>
          <a:lstStyle/>
          <a:p>
            <a:r>
              <a:rPr lang="en-US" dirty="0"/>
              <a:t>Northern Laos</a:t>
            </a:r>
          </a:p>
        </p:txBody>
      </p:sp>
      <p:pic>
        <p:nvPicPr>
          <p:cNvPr id="12" name="Picture 11">
            <a:extLst>
              <a:ext uri="{FF2B5EF4-FFF2-40B4-BE49-F238E27FC236}">
                <a16:creationId xmlns:a16="http://schemas.microsoft.com/office/drawing/2014/main" id="{278DCAA9-34BC-45FE-B33C-588D50EAC80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14363" y="4075717"/>
            <a:ext cx="3744696" cy="2497713"/>
          </a:xfrm>
          <a:prstGeom prst="rect">
            <a:avLst/>
          </a:prstGeom>
        </p:spPr>
      </p:pic>
      <p:pic>
        <p:nvPicPr>
          <p:cNvPr id="13" name="Picture 12">
            <a:extLst>
              <a:ext uri="{FF2B5EF4-FFF2-40B4-BE49-F238E27FC236}">
                <a16:creationId xmlns:a16="http://schemas.microsoft.com/office/drawing/2014/main" id="{00CB5874-5190-4EBE-A52F-F3388A978C8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1331" y="4075717"/>
            <a:ext cx="3052977" cy="2024257"/>
          </a:xfrm>
          <a:prstGeom prst="rect">
            <a:avLst/>
          </a:prstGeom>
        </p:spPr>
      </p:pic>
    </p:spTree>
    <p:extLst>
      <p:ext uri="{BB962C8B-B14F-4D97-AF65-F5344CB8AC3E}">
        <p14:creationId xmlns:p14="http://schemas.microsoft.com/office/powerpoint/2010/main" val="4001956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mage result for wuttisak clinic in lao">
            <a:extLst>
              <a:ext uri="{FF2B5EF4-FFF2-40B4-BE49-F238E27FC236}">
                <a16:creationId xmlns:a16="http://schemas.microsoft.com/office/drawing/2014/main" id="{32BD3F16-EBAB-4B9D-A8D7-5F29283662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9963" y="624075"/>
            <a:ext cx="4204072" cy="315305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A937373-421F-4811-A0CF-5BF53961C307}"/>
              </a:ext>
            </a:extLst>
          </p:cNvPr>
          <p:cNvSpPr txBox="1"/>
          <p:nvPr/>
        </p:nvSpPr>
        <p:spPr>
          <a:xfrm>
            <a:off x="340657" y="3935222"/>
            <a:ext cx="3765177" cy="369332"/>
          </a:xfrm>
          <a:prstGeom prst="rect">
            <a:avLst/>
          </a:prstGeom>
          <a:noFill/>
        </p:spPr>
        <p:txBody>
          <a:bodyPr wrap="square" rtlCol="0">
            <a:spAutoFit/>
          </a:bodyPr>
          <a:lstStyle/>
          <a:p>
            <a:r>
              <a:rPr lang="en-GB" dirty="0" err="1"/>
              <a:t>Wuttisak</a:t>
            </a:r>
            <a:r>
              <a:rPr lang="en-GB" dirty="0"/>
              <a:t> Clinic in Vientiane</a:t>
            </a:r>
            <a:endParaRPr lang="en-US" dirty="0"/>
          </a:p>
        </p:txBody>
      </p:sp>
      <p:pic>
        <p:nvPicPr>
          <p:cNvPr id="4100" name="Picture 4" descr="https://media-cdn.tripadvisor.com/media/photo-s/11/8a/0b/12/photo2jpg.jpg">
            <a:extLst>
              <a:ext uri="{FF2B5EF4-FFF2-40B4-BE49-F238E27FC236}">
                <a16:creationId xmlns:a16="http://schemas.microsoft.com/office/drawing/2014/main" id="{CCDD70E9-6423-477D-9DCD-0118A413ED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8296" y="1761191"/>
            <a:ext cx="3994149" cy="399414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AE95B3DF-0CC5-4F68-BC43-BC26C4398255}"/>
              </a:ext>
            </a:extLst>
          </p:cNvPr>
          <p:cNvSpPr txBox="1"/>
          <p:nvPr/>
        </p:nvSpPr>
        <p:spPr>
          <a:xfrm>
            <a:off x="4878296" y="5984635"/>
            <a:ext cx="3765177" cy="369332"/>
          </a:xfrm>
          <a:prstGeom prst="rect">
            <a:avLst/>
          </a:prstGeom>
          <a:noFill/>
        </p:spPr>
        <p:txBody>
          <a:bodyPr wrap="square" rtlCol="0">
            <a:spAutoFit/>
          </a:bodyPr>
          <a:lstStyle/>
          <a:p>
            <a:r>
              <a:rPr lang="en-GB" dirty="0"/>
              <a:t>Black Canyon in Vientiane</a:t>
            </a:r>
            <a:endParaRPr lang="en-US" dirty="0"/>
          </a:p>
        </p:txBody>
      </p:sp>
    </p:spTree>
    <p:extLst>
      <p:ext uri="{BB962C8B-B14F-4D97-AF65-F5344CB8AC3E}">
        <p14:creationId xmlns:p14="http://schemas.microsoft.com/office/powerpoint/2010/main" val="34870284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95536" y="956541"/>
            <a:ext cx="8539288" cy="5400600"/>
          </a:xfrm>
        </p:spPr>
        <p:txBody>
          <a:bodyPr>
            <a:normAutofit fontScale="92500" lnSpcReduction="10000"/>
          </a:bodyPr>
          <a:lstStyle/>
          <a:p>
            <a:pPr>
              <a:buFont typeface="Wingdings" panose="05000000000000000000" pitchFamily="2" charset="2"/>
              <a:buChar char="Ø"/>
            </a:pPr>
            <a:r>
              <a:rPr lang="en-US" sz="2400" b="1" dirty="0">
                <a:solidFill>
                  <a:srgbClr val="0033CC"/>
                </a:solidFill>
                <a:latin typeface="Cordia New" panose="020B0304020202020204" pitchFamily="34" charset="-34"/>
                <a:cs typeface="Cordia New" panose="020B0304020202020204" pitchFamily="34" charset="-34"/>
              </a:rPr>
              <a:t> </a:t>
            </a:r>
            <a:r>
              <a:rPr lang="en-US" sz="2600" b="1" dirty="0">
                <a:solidFill>
                  <a:srgbClr val="0033CC"/>
                </a:solidFill>
                <a:latin typeface="Calibri" panose="020F0502020204030204" pitchFamily="34" charset="0"/>
                <a:cs typeface="Calibri" panose="020F0502020204030204" pitchFamily="34" charset="0"/>
              </a:rPr>
              <a:t>Efficiency-seeking FD</a:t>
            </a:r>
            <a:r>
              <a:rPr lang="en-GB" sz="2600" b="1" dirty="0">
                <a:solidFill>
                  <a:srgbClr val="0033CC"/>
                </a:solidFill>
                <a:latin typeface="Calibri" panose="020F0502020204030204" pitchFamily="34" charset="0"/>
                <a:cs typeface="Calibri" panose="020F0502020204030204" pitchFamily="34" charset="0"/>
              </a:rPr>
              <a:t>I</a:t>
            </a:r>
          </a:p>
          <a:p>
            <a:pPr lvl="1">
              <a:buFont typeface="Wingdings" panose="05000000000000000000" pitchFamily="2" charset="2"/>
              <a:buChar char="ü"/>
            </a:pPr>
            <a:r>
              <a:rPr lang="en-GB" b="1" dirty="0">
                <a:solidFill>
                  <a:srgbClr val="C00000"/>
                </a:solidFill>
                <a:latin typeface="Calibri" panose="020F0502020204030204" pitchFamily="34" charset="0"/>
                <a:cs typeface="Calibri" panose="020F0502020204030204" pitchFamily="34" charset="0"/>
              </a:rPr>
              <a:t>Low </a:t>
            </a:r>
            <a:r>
              <a:rPr lang="en-GB" b="1" dirty="0" err="1">
                <a:solidFill>
                  <a:srgbClr val="C00000"/>
                </a:solidFill>
                <a:latin typeface="Calibri" panose="020F0502020204030204" pitchFamily="34" charset="0"/>
                <a:cs typeface="Calibri" panose="020F0502020204030204" pitchFamily="34" charset="0"/>
              </a:rPr>
              <a:t>labor</a:t>
            </a:r>
            <a:r>
              <a:rPr lang="en-GB" b="1" dirty="0">
                <a:solidFill>
                  <a:srgbClr val="C00000"/>
                </a:solidFill>
                <a:latin typeface="Calibri" panose="020F0502020204030204" pitchFamily="34" charset="0"/>
                <a:cs typeface="Calibri" panose="020F0502020204030204" pitchFamily="34" charset="0"/>
              </a:rPr>
              <a:t> cost in the Lao PDR</a:t>
            </a:r>
          </a:p>
          <a:p>
            <a:pPr lvl="1">
              <a:buFont typeface="Wingdings" panose="05000000000000000000" pitchFamily="2" charset="2"/>
              <a:buChar char="ü"/>
            </a:pPr>
            <a:r>
              <a:rPr lang="en-GB" b="1" dirty="0" err="1">
                <a:solidFill>
                  <a:srgbClr val="C00000"/>
                </a:solidFill>
                <a:latin typeface="Calibri" panose="020F0502020204030204" pitchFamily="34" charset="0"/>
                <a:cs typeface="Calibri" panose="020F0502020204030204" pitchFamily="34" charset="0"/>
              </a:rPr>
              <a:t>Labor</a:t>
            </a:r>
            <a:r>
              <a:rPr lang="en-GB" b="1" dirty="0">
                <a:solidFill>
                  <a:srgbClr val="C00000"/>
                </a:solidFill>
                <a:latin typeface="Calibri" panose="020F0502020204030204" pitchFamily="34" charset="0"/>
                <a:cs typeface="Calibri" panose="020F0502020204030204" pitchFamily="34" charset="0"/>
              </a:rPr>
              <a:t> cost in neighbouring countries </a:t>
            </a:r>
            <a:r>
              <a:rPr lang="en-GB" dirty="0">
                <a:latin typeface="Calibri" panose="020F0502020204030204" pitchFamily="34" charset="0"/>
                <a:cs typeface="Calibri" panose="020F0502020204030204" pitchFamily="34" charset="0"/>
              </a:rPr>
              <a:t>(such as Thailand) </a:t>
            </a:r>
            <a:r>
              <a:rPr lang="en-GB" b="1" dirty="0">
                <a:solidFill>
                  <a:srgbClr val="C00000"/>
                </a:solidFill>
                <a:latin typeface="Calibri" panose="020F0502020204030204" pitchFamily="34" charset="0"/>
                <a:cs typeface="Calibri" panose="020F0502020204030204" pitchFamily="34" charset="0"/>
              </a:rPr>
              <a:t>increase</a:t>
            </a:r>
            <a:r>
              <a:rPr lang="en-GB" dirty="0">
                <a:latin typeface="Calibri" panose="020F0502020204030204" pitchFamily="34" charset="0"/>
                <a:cs typeface="Calibri" panose="020F0502020204030204" pitchFamily="34" charset="0"/>
              </a:rPr>
              <a:t> so that Thai MNEs and other country MNEs that used to use Thailand as production base move some of their production (especially, the one with </a:t>
            </a:r>
            <a:r>
              <a:rPr lang="en-GB" dirty="0" err="1">
                <a:latin typeface="Calibri" panose="020F0502020204030204" pitchFamily="34" charset="0"/>
                <a:cs typeface="Calibri" panose="020F0502020204030204" pitchFamily="34" charset="0"/>
              </a:rPr>
              <a:t>labor</a:t>
            </a:r>
            <a:r>
              <a:rPr lang="en-GB" dirty="0">
                <a:latin typeface="Calibri" panose="020F0502020204030204" pitchFamily="34" charset="0"/>
                <a:cs typeface="Calibri" panose="020F0502020204030204" pitchFamily="34" charset="0"/>
              </a:rPr>
              <a:t> intensive production) to the Lao PDR. </a:t>
            </a:r>
            <a:endParaRPr lang="en-US" dirty="0">
              <a:latin typeface="Calibri" panose="020F0502020204030204" pitchFamily="34" charset="0"/>
              <a:cs typeface="Calibri" panose="020F0502020204030204" pitchFamily="34" charset="0"/>
            </a:endParaRPr>
          </a:p>
          <a:p>
            <a:pPr lvl="1">
              <a:buFont typeface="Wingdings" panose="05000000000000000000" pitchFamily="2" charset="2"/>
              <a:buChar char="ü"/>
            </a:pPr>
            <a:r>
              <a:rPr lang="en-US" b="1" dirty="0">
                <a:solidFill>
                  <a:srgbClr val="C00000"/>
                </a:solidFill>
                <a:latin typeface="Calibri" panose="020F0502020204030204" pitchFamily="34" charset="0"/>
                <a:cs typeface="Calibri" panose="020F0502020204030204" pitchFamily="34" charset="0"/>
              </a:rPr>
              <a:t>Corporation in the region brings about efficient regional production supply chain</a:t>
            </a:r>
            <a:r>
              <a:rPr lang="en-US" dirty="0">
                <a:latin typeface="Calibri" panose="020F0502020204030204" pitchFamily="34" charset="0"/>
                <a:cs typeface="Calibri" panose="020F0502020204030204" pitchFamily="34" charset="0"/>
              </a:rPr>
              <a:t>.</a:t>
            </a:r>
          </a:p>
          <a:p>
            <a:pPr marL="457200" lvl="1" indent="0">
              <a:buNone/>
            </a:pPr>
            <a:endParaRPr lang="en-US" sz="900" dirty="0">
              <a:latin typeface="Calibri" panose="020F0502020204030204" pitchFamily="34" charset="0"/>
              <a:cs typeface="Calibri" panose="020F0502020204030204" pitchFamily="34" charset="0"/>
            </a:endParaRPr>
          </a:p>
          <a:p>
            <a:pPr marL="457200" lvl="1" indent="0">
              <a:buNone/>
            </a:pPr>
            <a:r>
              <a:rPr lang="en-US" dirty="0">
                <a:latin typeface="Calibri" panose="020F0502020204030204" pitchFamily="34" charset="0"/>
                <a:cs typeface="Calibri" panose="020F0502020204030204" pitchFamily="34" charset="0"/>
              </a:rPr>
              <a:t>    E.g. </a:t>
            </a:r>
            <a:r>
              <a:rPr lang="en-US" b="1" dirty="0">
                <a:solidFill>
                  <a:schemeClr val="accent6">
                    <a:lumMod val="50000"/>
                  </a:schemeClr>
                </a:solidFill>
                <a:latin typeface="Calibri" panose="020F0502020204030204" pitchFamily="34" charset="0"/>
                <a:cs typeface="Calibri" panose="020F0502020204030204" pitchFamily="34" charset="0"/>
              </a:rPr>
              <a:t>Toyota Boshoku (Japan), Nikon (Japan), Siam Cement Group   </a:t>
            </a:r>
          </a:p>
          <a:p>
            <a:pPr marL="457200" lvl="1" indent="0">
              <a:buNone/>
            </a:pPr>
            <a:r>
              <a:rPr lang="en-US" b="1" dirty="0">
                <a:solidFill>
                  <a:schemeClr val="accent6">
                    <a:lumMod val="50000"/>
                  </a:schemeClr>
                </a:solidFill>
                <a:latin typeface="Calibri" panose="020F0502020204030204" pitchFamily="34" charset="0"/>
                <a:cs typeface="Calibri" panose="020F0502020204030204" pitchFamily="34" charset="0"/>
              </a:rPr>
              <a:t>    (Thailand), HP (U.S.), Coca-Cola (U.S.)</a:t>
            </a:r>
          </a:p>
          <a:p>
            <a:pPr marL="457200" lvl="1" indent="0">
              <a:buNone/>
            </a:pPr>
            <a:endParaRPr lang="en-US" sz="900" dirty="0">
              <a:latin typeface="Calibri" panose="020F0502020204030204" pitchFamily="34" charset="0"/>
              <a:cs typeface="Calibri" panose="020F0502020204030204" pitchFamily="34" charset="0"/>
            </a:endParaRPr>
          </a:p>
          <a:p>
            <a:pPr>
              <a:buFont typeface="Wingdings" panose="05000000000000000000" pitchFamily="2" charset="2"/>
              <a:buChar char="Ø"/>
            </a:pPr>
            <a:r>
              <a:rPr lang="en-US" sz="2400" b="1" dirty="0">
                <a:solidFill>
                  <a:srgbClr val="0033CC"/>
                </a:solidFill>
                <a:latin typeface="Calibri" panose="020F0502020204030204" pitchFamily="34" charset="0"/>
                <a:cs typeface="Calibri" panose="020F0502020204030204" pitchFamily="34" charset="0"/>
              </a:rPr>
              <a:t> </a:t>
            </a:r>
            <a:r>
              <a:rPr lang="en-GB" sz="2600" b="1" dirty="0">
                <a:solidFill>
                  <a:srgbClr val="0033CC"/>
                </a:solidFill>
                <a:latin typeface="Calibri" panose="020F0502020204030204" pitchFamily="34" charset="0"/>
                <a:cs typeface="Calibri" panose="020F0502020204030204" pitchFamily="34" charset="0"/>
              </a:rPr>
              <a:t>Strategic-assets seeking FDI</a:t>
            </a:r>
          </a:p>
          <a:p>
            <a:pPr lvl="1">
              <a:buFont typeface="Wingdings" panose="05000000000000000000" pitchFamily="2" charset="2"/>
              <a:buChar char="ü"/>
            </a:pPr>
            <a:r>
              <a:rPr lang="en-GB" dirty="0">
                <a:latin typeface="Calibri" panose="020F0502020204030204" pitchFamily="34" charset="0"/>
                <a:cs typeface="Calibri" panose="020F0502020204030204" pitchFamily="34" charset="0"/>
              </a:rPr>
              <a:t>Many MNEs invested in the Lao PDR joint invest with the Lao PDR government or Laotian private sector to gain access to intangible assets regarding </a:t>
            </a:r>
            <a:r>
              <a:rPr lang="en-GB" b="1" dirty="0">
                <a:solidFill>
                  <a:srgbClr val="C00000"/>
                </a:solidFill>
                <a:latin typeface="Calibri" panose="020F0502020204030204" pitchFamily="34" charset="0"/>
                <a:cs typeface="Calibri" panose="020F0502020204030204" pitchFamily="34" charset="0"/>
              </a:rPr>
              <a:t>their experience of doing business in the Lao PDR</a:t>
            </a:r>
            <a:r>
              <a:rPr lang="en-GB" dirty="0">
                <a:latin typeface="Calibri" panose="020F0502020204030204" pitchFamily="34" charset="0"/>
                <a:cs typeface="Calibri" panose="020F0502020204030204" pitchFamily="34" charset="0"/>
              </a:rPr>
              <a:t> and strategic asset in terms of </a:t>
            </a:r>
            <a:r>
              <a:rPr lang="en-GB" b="1" dirty="0">
                <a:solidFill>
                  <a:srgbClr val="C00000"/>
                </a:solidFill>
                <a:latin typeface="Calibri" panose="020F0502020204030204" pitchFamily="34" charset="0"/>
                <a:cs typeface="Calibri" panose="020F0502020204030204" pitchFamily="34" charset="0"/>
              </a:rPr>
              <a:t>local networking </a:t>
            </a:r>
            <a:r>
              <a:rPr lang="en-GB" dirty="0">
                <a:latin typeface="Calibri" panose="020F0502020204030204" pitchFamily="34" charset="0"/>
                <a:cs typeface="Calibri" panose="020F0502020204030204" pitchFamily="34" charset="0"/>
              </a:rPr>
              <a:t>(for their material sourcing, product distribution, and other business network)</a:t>
            </a:r>
          </a:p>
          <a:p>
            <a:pPr marL="0" indent="0">
              <a:buNone/>
            </a:pPr>
            <a:endParaRPr lang="en-US" sz="2400" b="1" dirty="0">
              <a:solidFill>
                <a:srgbClr val="0033CC"/>
              </a:solidFill>
              <a:latin typeface="Calibri" panose="020F0502020204030204" pitchFamily="34" charset="0"/>
              <a:cs typeface="Calibri" panose="020F0502020204030204" pitchFamily="34" charset="0"/>
            </a:endParaRPr>
          </a:p>
          <a:p>
            <a:pPr>
              <a:buFont typeface="Wingdings" panose="05000000000000000000" pitchFamily="2" charset="2"/>
              <a:buChar char="Ø"/>
            </a:pPr>
            <a:endParaRPr lang="en-US" sz="2400" b="1" dirty="0">
              <a:solidFill>
                <a:srgbClr val="0033CC"/>
              </a:solidFill>
              <a:latin typeface="Calibri" panose="020F0502020204030204" pitchFamily="34" charset="0"/>
              <a:cs typeface="Calibri" panose="020F0502020204030204" pitchFamily="34" charset="0"/>
            </a:endParaRPr>
          </a:p>
          <a:p>
            <a:pPr>
              <a:buFont typeface="Wingdings" panose="05000000000000000000" pitchFamily="2" charset="2"/>
              <a:buChar char="Ø"/>
            </a:pPr>
            <a:endParaRPr lang="en-US" sz="4100" b="1" dirty="0">
              <a:solidFill>
                <a:srgbClr val="0033CC"/>
              </a:solidFill>
              <a:latin typeface="Cordia New" panose="020B0304020202020204" pitchFamily="34" charset="-34"/>
              <a:cs typeface="Cordia New" panose="020B0304020202020204" pitchFamily="34" charset="-34"/>
            </a:endParaRPr>
          </a:p>
        </p:txBody>
      </p:sp>
      <p:sp>
        <p:nvSpPr>
          <p:cNvPr id="3" name="Slide Number Placeholder 2"/>
          <p:cNvSpPr>
            <a:spLocks noGrp="1"/>
          </p:cNvSpPr>
          <p:nvPr>
            <p:ph type="sldNum" sz="quarter" idx="12"/>
          </p:nvPr>
        </p:nvSpPr>
        <p:spPr/>
        <p:txBody>
          <a:bodyPr/>
          <a:lstStyle/>
          <a:p>
            <a:fld id="{8FC7972A-2F91-44E3-B62B-29D52CF25423}" type="slidenum">
              <a:rPr lang="th-TH" smtClean="0"/>
              <a:pPr/>
              <a:t>23</a:t>
            </a:fld>
            <a:endParaRPr lang="th-TH"/>
          </a:p>
        </p:txBody>
      </p:sp>
      <p:sp>
        <p:nvSpPr>
          <p:cNvPr id="4" name="Title 3"/>
          <p:cNvSpPr>
            <a:spLocks noGrp="1"/>
          </p:cNvSpPr>
          <p:nvPr>
            <p:ph type="title"/>
          </p:nvPr>
        </p:nvSpPr>
        <p:spPr>
          <a:xfrm>
            <a:off x="395536" y="116632"/>
            <a:ext cx="8229600" cy="778098"/>
          </a:xfrm>
        </p:spPr>
        <p:txBody>
          <a:bodyPr>
            <a:normAutofit/>
          </a:bodyPr>
          <a:lstStyle/>
          <a:p>
            <a:r>
              <a:rPr lang="en-US" sz="3200" b="1" dirty="0"/>
              <a:t>Motives</a:t>
            </a:r>
            <a:r>
              <a:rPr lang="en-US" sz="2400" b="1" dirty="0"/>
              <a:t> of FDI in the Lao PDR</a:t>
            </a:r>
            <a:endParaRPr lang="th-TH" sz="2400" b="1" dirty="0"/>
          </a:p>
        </p:txBody>
      </p:sp>
    </p:spTree>
    <p:extLst>
      <p:ext uri="{BB962C8B-B14F-4D97-AF65-F5344CB8AC3E}">
        <p14:creationId xmlns:p14="http://schemas.microsoft.com/office/powerpoint/2010/main" val="34931968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7886BF-DB25-4633-940F-956A28D9DBA3}"/>
              </a:ext>
            </a:extLst>
          </p:cNvPr>
          <p:cNvSpPr>
            <a:spLocks noGrp="1"/>
          </p:cNvSpPr>
          <p:nvPr>
            <p:ph type="title"/>
          </p:nvPr>
        </p:nvSpPr>
        <p:spPr>
          <a:xfrm>
            <a:off x="628650" y="365127"/>
            <a:ext cx="7886700" cy="776380"/>
          </a:xfrm>
        </p:spPr>
        <p:txBody>
          <a:bodyPr>
            <a:normAutofit fontScale="90000"/>
          </a:bodyPr>
          <a:lstStyle/>
          <a:p>
            <a:r>
              <a:rPr lang="en-US" b="1" dirty="0"/>
              <a:t>Determinants of FDIs in the Lao PDR</a:t>
            </a:r>
          </a:p>
        </p:txBody>
      </p:sp>
      <p:sp>
        <p:nvSpPr>
          <p:cNvPr id="3" name="Content Placeholder 2">
            <a:extLst>
              <a:ext uri="{FF2B5EF4-FFF2-40B4-BE49-F238E27FC236}">
                <a16:creationId xmlns:a16="http://schemas.microsoft.com/office/drawing/2014/main" id="{CB55B5AA-6A61-4251-9427-7B75087417A7}"/>
              </a:ext>
            </a:extLst>
          </p:cNvPr>
          <p:cNvSpPr>
            <a:spLocks noGrp="1"/>
          </p:cNvSpPr>
          <p:nvPr>
            <p:ph idx="1"/>
          </p:nvPr>
        </p:nvSpPr>
        <p:spPr>
          <a:xfrm>
            <a:off x="676461" y="1574612"/>
            <a:ext cx="8043210" cy="4351338"/>
          </a:xfrm>
        </p:spPr>
        <p:txBody>
          <a:bodyPr>
            <a:normAutofit/>
          </a:bodyPr>
          <a:lstStyle/>
          <a:p>
            <a:pPr>
              <a:buFont typeface="Wingdings" panose="05000000000000000000" pitchFamily="2" charset="2"/>
              <a:buChar char="Ø"/>
            </a:pPr>
            <a:r>
              <a:rPr lang="en-US" b="1" dirty="0">
                <a:solidFill>
                  <a:srgbClr val="0000FF"/>
                </a:solidFill>
              </a:rPr>
              <a:t>Host country specific advantages </a:t>
            </a:r>
          </a:p>
          <a:p>
            <a:pPr marL="0" indent="0">
              <a:buNone/>
            </a:pPr>
            <a:r>
              <a:rPr lang="en-US" b="1" dirty="0">
                <a:solidFill>
                  <a:srgbClr val="0000FF"/>
                </a:solidFill>
              </a:rPr>
              <a:t>   </a:t>
            </a:r>
            <a:r>
              <a:rPr lang="en-US" b="1" dirty="0"/>
              <a:t>(Host CSAs or Pull Factors)</a:t>
            </a:r>
          </a:p>
          <a:p>
            <a:pPr marL="0" indent="0">
              <a:buNone/>
            </a:pPr>
            <a:endParaRPr lang="en-US" b="1" dirty="0"/>
          </a:p>
          <a:p>
            <a:pPr>
              <a:buFont typeface="Wingdings" panose="05000000000000000000" pitchFamily="2" charset="2"/>
              <a:buChar char="Ø"/>
            </a:pPr>
            <a:r>
              <a:rPr lang="en-US" b="1" dirty="0">
                <a:solidFill>
                  <a:srgbClr val="0000FF"/>
                </a:solidFill>
              </a:rPr>
              <a:t>Home country specific advantages </a:t>
            </a:r>
          </a:p>
          <a:p>
            <a:pPr marL="0" indent="0">
              <a:buNone/>
            </a:pPr>
            <a:r>
              <a:rPr lang="en-US" b="1" dirty="0">
                <a:solidFill>
                  <a:srgbClr val="0000FF"/>
                </a:solidFill>
              </a:rPr>
              <a:t>   </a:t>
            </a:r>
            <a:r>
              <a:rPr lang="en-US" b="1" dirty="0"/>
              <a:t>(Home CSAs or Push Factors)</a:t>
            </a:r>
          </a:p>
          <a:p>
            <a:pPr marL="0" indent="0">
              <a:buNone/>
            </a:pPr>
            <a:endParaRPr lang="en-US" b="1" dirty="0"/>
          </a:p>
          <a:p>
            <a:pPr>
              <a:buFont typeface="Wingdings" panose="05000000000000000000" pitchFamily="2" charset="2"/>
              <a:buChar char="Ø"/>
            </a:pPr>
            <a:r>
              <a:rPr lang="en-US" b="1" dirty="0">
                <a:solidFill>
                  <a:srgbClr val="0000FF"/>
                </a:solidFill>
              </a:rPr>
              <a:t>Firm-specific advantages </a:t>
            </a:r>
            <a:r>
              <a:rPr lang="en-US" b="1" dirty="0"/>
              <a:t>(FSAs)</a:t>
            </a:r>
          </a:p>
        </p:txBody>
      </p:sp>
    </p:spTree>
    <p:extLst>
      <p:ext uri="{BB962C8B-B14F-4D97-AF65-F5344CB8AC3E}">
        <p14:creationId xmlns:p14="http://schemas.microsoft.com/office/powerpoint/2010/main" val="11356694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95536" y="956541"/>
            <a:ext cx="8229600" cy="5400600"/>
          </a:xfrm>
        </p:spPr>
        <p:txBody>
          <a:bodyPr>
            <a:normAutofit lnSpcReduction="10000"/>
          </a:bodyPr>
          <a:lstStyle/>
          <a:p>
            <a:pPr>
              <a:buFont typeface="Wingdings" panose="05000000000000000000" pitchFamily="2" charset="2"/>
              <a:buChar char="Ø"/>
            </a:pPr>
            <a:r>
              <a:rPr lang="en-US" sz="2400" b="1" dirty="0">
                <a:solidFill>
                  <a:srgbClr val="0033CC"/>
                </a:solidFill>
                <a:latin typeface="Cordia New" panose="020B0304020202020204" pitchFamily="34" charset="-34"/>
                <a:cs typeface="Cordia New" panose="020B0304020202020204" pitchFamily="34" charset="-34"/>
              </a:rPr>
              <a:t> </a:t>
            </a:r>
            <a:r>
              <a:rPr lang="en-US" sz="2600" b="1" dirty="0">
                <a:solidFill>
                  <a:srgbClr val="0033CC"/>
                </a:solidFill>
                <a:latin typeface="Calibri" panose="020F0502020204030204" pitchFamily="34" charset="0"/>
                <a:cs typeface="Calibri" panose="020F0502020204030204" pitchFamily="34" charset="0"/>
              </a:rPr>
              <a:t>Positive factors</a:t>
            </a:r>
            <a:endParaRPr lang="en-GB" sz="2600" b="1" dirty="0">
              <a:solidFill>
                <a:srgbClr val="0033CC"/>
              </a:solidFill>
              <a:latin typeface="Calibri" panose="020F0502020204030204" pitchFamily="34" charset="0"/>
              <a:cs typeface="Calibri" panose="020F0502020204030204" pitchFamily="34" charset="0"/>
            </a:endParaRPr>
          </a:p>
          <a:p>
            <a:pPr lvl="1">
              <a:buFont typeface="Wingdings" panose="05000000000000000000" pitchFamily="2" charset="2"/>
              <a:buChar char="ü"/>
            </a:pPr>
            <a:r>
              <a:rPr lang="en-GB" dirty="0">
                <a:latin typeface="Calibri" panose="020F0502020204030204" pitchFamily="34" charset="0"/>
                <a:cs typeface="Calibri" panose="020F0502020204030204" pitchFamily="34" charset="0"/>
              </a:rPr>
              <a:t>Lao PDR has </a:t>
            </a:r>
            <a:r>
              <a:rPr lang="en-GB" b="1" dirty="0">
                <a:solidFill>
                  <a:srgbClr val="C00000"/>
                </a:solidFill>
                <a:latin typeface="Calibri" panose="020F0502020204030204" pitchFamily="34" charset="0"/>
                <a:cs typeface="Calibri" panose="020F0502020204030204" pitchFamily="34" charset="0"/>
              </a:rPr>
              <a:t>rich natural resources</a:t>
            </a:r>
            <a:r>
              <a:rPr lang="en-GB" dirty="0">
                <a:latin typeface="Calibri" panose="020F0502020204030204" pitchFamily="34" charset="0"/>
                <a:cs typeface="Calibri" panose="020F0502020204030204" pitchFamily="34" charset="0"/>
              </a:rPr>
              <a:t>.</a:t>
            </a:r>
          </a:p>
          <a:p>
            <a:pPr lvl="1">
              <a:buFont typeface="Wingdings" panose="05000000000000000000" pitchFamily="2" charset="2"/>
              <a:buChar char="ü"/>
            </a:pPr>
            <a:r>
              <a:rPr lang="en-GB" b="1" dirty="0">
                <a:solidFill>
                  <a:srgbClr val="C00000"/>
                </a:solidFill>
                <a:latin typeface="Calibri" panose="020F0502020204030204" pitchFamily="34" charset="0"/>
                <a:cs typeface="Calibri" panose="020F0502020204030204" pitchFamily="34" charset="0"/>
              </a:rPr>
              <a:t>Political stability </a:t>
            </a:r>
            <a:r>
              <a:rPr lang="en-GB" dirty="0">
                <a:latin typeface="Calibri" panose="020F0502020204030204" pitchFamily="34" charset="0"/>
                <a:cs typeface="Calibri" panose="020F0502020204030204" pitchFamily="34" charset="0"/>
              </a:rPr>
              <a:t>in the Lao PDR.</a:t>
            </a:r>
          </a:p>
          <a:p>
            <a:pPr lvl="1">
              <a:buFont typeface="Wingdings" panose="05000000000000000000" pitchFamily="2" charset="2"/>
              <a:buChar char="ü"/>
            </a:pPr>
            <a:r>
              <a:rPr lang="en-GB" b="1" dirty="0">
                <a:solidFill>
                  <a:srgbClr val="C00000"/>
                </a:solidFill>
                <a:latin typeface="Calibri" panose="020F0502020204030204" pitchFamily="34" charset="0"/>
                <a:cs typeface="Calibri" panose="020F0502020204030204" pitchFamily="34" charset="0"/>
              </a:rPr>
              <a:t>High level of economic growth</a:t>
            </a:r>
            <a:r>
              <a:rPr lang="en-GB" dirty="0">
                <a:latin typeface="Calibri" panose="020F0502020204030204" pitchFamily="34" charset="0"/>
                <a:cs typeface="Calibri" panose="020F0502020204030204" pitchFamily="34" charset="0"/>
              </a:rPr>
              <a:t>, but concentrated in some sectors.</a:t>
            </a:r>
          </a:p>
          <a:p>
            <a:pPr lvl="1">
              <a:buFont typeface="Wingdings" panose="05000000000000000000" pitchFamily="2" charset="2"/>
              <a:buChar char="ü"/>
            </a:pPr>
            <a:r>
              <a:rPr lang="en-US" b="1" dirty="0">
                <a:solidFill>
                  <a:srgbClr val="C00000"/>
                </a:solidFill>
                <a:latin typeface="Calibri" panose="020F0502020204030204" pitchFamily="34" charset="0"/>
                <a:cs typeface="Calibri" panose="020F0502020204030204" pitchFamily="34" charset="0"/>
              </a:rPr>
              <a:t>Low labor cost</a:t>
            </a:r>
            <a:r>
              <a:rPr lang="en-US" dirty="0">
                <a:latin typeface="Calibri" panose="020F0502020204030204" pitchFamily="34" charset="0"/>
                <a:cs typeface="Calibri" panose="020F0502020204030204" pitchFamily="34" charset="0"/>
              </a:rPr>
              <a:t>.</a:t>
            </a:r>
          </a:p>
          <a:p>
            <a:pPr lvl="1">
              <a:buFont typeface="Wingdings" panose="05000000000000000000" pitchFamily="2" charset="2"/>
              <a:buChar char="ü"/>
            </a:pPr>
            <a:r>
              <a:rPr lang="en-US" b="1" dirty="0">
                <a:solidFill>
                  <a:srgbClr val="C00000"/>
                </a:solidFill>
                <a:latin typeface="Calibri" panose="020F0502020204030204" pitchFamily="34" charset="0"/>
                <a:cs typeface="Calibri" panose="020F0502020204030204" pitchFamily="34" charset="0"/>
              </a:rPr>
              <a:t>Exchange rate </a:t>
            </a:r>
            <a:r>
              <a:rPr lang="en-US" dirty="0">
                <a:latin typeface="Calibri" panose="020F0502020204030204" pitchFamily="34" charset="0"/>
                <a:cs typeface="Calibri" panose="020F0502020204030204" pitchFamily="34" charset="0"/>
              </a:rPr>
              <a:t>of the Lao PDR currency </a:t>
            </a:r>
            <a:r>
              <a:rPr lang="en-US" b="1" dirty="0">
                <a:solidFill>
                  <a:srgbClr val="C00000"/>
                </a:solidFill>
                <a:latin typeface="Calibri" panose="020F0502020204030204" pitchFamily="34" charset="0"/>
                <a:cs typeface="Calibri" panose="020F0502020204030204" pitchFamily="34" charset="0"/>
              </a:rPr>
              <a:t>is quite stable</a:t>
            </a:r>
            <a:r>
              <a:rPr lang="en-US" dirty="0">
                <a:latin typeface="Calibri" panose="020F0502020204030204" pitchFamily="34" charset="0"/>
                <a:cs typeface="Calibri" panose="020F0502020204030204" pitchFamily="34" charset="0"/>
              </a:rPr>
              <a:t>, especially with US dollars.</a:t>
            </a:r>
          </a:p>
          <a:p>
            <a:pPr lvl="1">
              <a:buFont typeface="Wingdings" panose="05000000000000000000" pitchFamily="2" charset="2"/>
              <a:buChar char="ü"/>
            </a:pPr>
            <a:r>
              <a:rPr lang="en-US" b="1" dirty="0">
                <a:solidFill>
                  <a:srgbClr val="C00000"/>
                </a:solidFill>
                <a:latin typeface="Calibri" panose="020F0502020204030204" pitchFamily="34" charset="0"/>
                <a:cs typeface="Calibri" panose="020F0502020204030204" pitchFamily="34" charset="0"/>
              </a:rPr>
              <a:t>Corporation in the region </a:t>
            </a:r>
            <a:r>
              <a:rPr lang="en-US" dirty="0">
                <a:latin typeface="Calibri" panose="020F0502020204030204" pitchFamily="34" charset="0"/>
                <a:cs typeface="Calibri" panose="020F0502020204030204" pitchFamily="34" charset="0"/>
              </a:rPr>
              <a:t>provide investors to access to larger market and be able to use Lao as one of the production base in the production supply chain.</a:t>
            </a:r>
          </a:p>
          <a:p>
            <a:pPr lvl="1">
              <a:buFont typeface="Wingdings" panose="05000000000000000000" pitchFamily="2" charset="2"/>
              <a:buChar char="ü"/>
            </a:pPr>
            <a:r>
              <a:rPr lang="en-US" b="1" dirty="0">
                <a:solidFill>
                  <a:srgbClr val="C00000"/>
                </a:solidFill>
                <a:latin typeface="Calibri" panose="020F0502020204030204" pitchFamily="34" charset="0"/>
                <a:cs typeface="Calibri" panose="020F0502020204030204" pitchFamily="34" charset="0"/>
              </a:rPr>
              <a:t>Lao has adjusted the country’s trade and investment regulations</a:t>
            </a:r>
            <a:r>
              <a:rPr lang="en-US" dirty="0">
                <a:latin typeface="Calibri" panose="020F0502020204030204" pitchFamily="34" charset="0"/>
                <a:cs typeface="Calibri" panose="020F0502020204030204" pitchFamily="34" charset="0"/>
              </a:rPr>
              <a:t> to be more up to international standard, especially The </a:t>
            </a:r>
            <a:r>
              <a:rPr lang="en-US" b="1" dirty="0">
                <a:solidFill>
                  <a:srgbClr val="0000CC"/>
                </a:solidFill>
                <a:latin typeface="Calibri" panose="020F0502020204030204" pitchFamily="34" charset="0"/>
                <a:cs typeface="Calibri" panose="020F0502020204030204" pitchFamily="34" charset="0"/>
              </a:rPr>
              <a:t>Law on Investment Promotion (2009) </a:t>
            </a:r>
            <a:r>
              <a:rPr lang="en-US" dirty="0">
                <a:latin typeface="Calibri" panose="020F0502020204030204" pitchFamily="34" charset="0"/>
                <a:cs typeface="Calibri" panose="020F0502020204030204" pitchFamily="34" charset="0"/>
              </a:rPr>
              <a:t>that combines </a:t>
            </a:r>
            <a:r>
              <a:rPr lang="en-US" b="1" dirty="0">
                <a:solidFill>
                  <a:schemeClr val="accent6">
                    <a:lumMod val="50000"/>
                  </a:schemeClr>
                </a:solidFill>
                <a:latin typeface="Calibri" panose="020F0502020204030204" pitchFamily="34" charset="0"/>
                <a:cs typeface="Calibri" panose="020F0502020204030204" pitchFamily="34" charset="0"/>
              </a:rPr>
              <a:t>domestic investment law with foreign investment law. </a:t>
            </a:r>
          </a:p>
          <a:p>
            <a:pPr marL="457200" lvl="1" indent="0">
              <a:buNone/>
            </a:pPr>
            <a:endParaRPr lang="en-US" sz="900" dirty="0">
              <a:latin typeface="Calibri" panose="020F0502020204030204" pitchFamily="34" charset="0"/>
              <a:cs typeface="Calibri" panose="020F0502020204030204" pitchFamily="34" charset="0"/>
            </a:endParaRPr>
          </a:p>
          <a:p>
            <a:pPr marL="0" indent="0">
              <a:buNone/>
            </a:pPr>
            <a:endParaRPr lang="en-US" sz="2400" b="1" dirty="0">
              <a:solidFill>
                <a:srgbClr val="0033CC"/>
              </a:solidFill>
              <a:latin typeface="Calibri" panose="020F0502020204030204" pitchFamily="34" charset="0"/>
              <a:cs typeface="Calibri" panose="020F0502020204030204" pitchFamily="34" charset="0"/>
            </a:endParaRPr>
          </a:p>
          <a:p>
            <a:pPr>
              <a:buFont typeface="Wingdings" panose="05000000000000000000" pitchFamily="2" charset="2"/>
              <a:buChar char="Ø"/>
            </a:pPr>
            <a:endParaRPr lang="en-US" sz="2400" b="1" dirty="0">
              <a:solidFill>
                <a:srgbClr val="0033CC"/>
              </a:solidFill>
              <a:latin typeface="Calibri" panose="020F0502020204030204" pitchFamily="34" charset="0"/>
              <a:cs typeface="Calibri" panose="020F0502020204030204" pitchFamily="34" charset="0"/>
            </a:endParaRPr>
          </a:p>
          <a:p>
            <a:pPr>
              <a:buFont typeface="Wingdings" panose="05000000000000000000" pitchFamily="2" charset="2"/>
              <a:buChar char="Ø"/>
            </a:pPr>
            <a:endParaRPr lang="en-US" sz="4100" b="1" dirty="0">
              <a:solidFill>
                <a:srgbClr val="0033CC"/>
              </a:solidFill>
              <a:latin typeface="Cordia New" panose="020B0304020202020204" pitchFamily="34" charset="-34"/>
              <a:cs typeface="Cordia New" panose="020B0304020202020204" pitchFamily="34" charset="-34"/>
            </a:endParaRPr>
          </a:p>
        </p:txBody>
      </p:sp>
      <p:sp>
        <p:nvSpPr>
          <p:cNvPr id="3" name="Slide Number Placeholder 2"/>
          <p:cNvSpPr>
            <a:spLocks noGrp="1"/>
          </p:cNvSpPr>
          <p:nvPr>
            <p:ph type="sldNum" sz="quarter" idx="12"/>
          </p:nvPr>
        </p:nvSpPr>
        <p:spPr/>
        <p:txBody>
          <a:bodyPr/>
          <a:lstStyle/>
          <a:p>
            <a:fld id="{8FC7972A-2F91-44E3-B62B-29D52CF25423}" type="slidenum">
              <a:rPr lang="th-TH" smtClean="0"/>
              <a:pPr/>
              <a:t>25</a:t>
            </a:fld>
            <a:endParaRPr lang="th-TH"/>
          </a:p>
        </p:txBody>
      </p:sp>
      <p:sp>
        <p:nvSpPr>
          <p:cNvPr id="4" name="Title 3"/>
          <p:cNvSpPr>
            <a:spLocks noGrp="1"/>
          </p:cNvSpPr>
          <p:nvPr>
            <p:ph type="title"/>
          </p:nvPr>
        </p:nvSpPr>
        <p:spPr>
          <a:xfrm>
            <a:off x="395536" y="116632"/>
            <a:ext cx="8229600" cy="778098"/>
          </a:xfrm>
        </p:spPr>
        <p:txBody>
          <a:bodyPr>
            <a:normAutofit/>
          </a:bodyPr>
          <a:lstStyle/>
          <a:p>
            <a:r>
              <a:rPr lang="en-US" sz="3200" b="1" dirty="0"/>
              <a:t>Host country specific advantages (pull factors)</a:t>
            </a:r>
            <a:endParaRPr lang="th-TH" sz="2400" b="1" dirty="0"/>
          </a:p>
        </p:txBody>
      </p:sp>
    </p:spTree>
    <p:extLst>
      <p:ext uri="{BB962C8B-B14F-4D97-AF65-F5344CB8AC3E}">
        <p14:creationId xmlns:p14="http://schemas.microsoft.com/office/powerpoint/2010/main" val="42518742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95536" y="956541"/>
            <a:ext cx="8229600" cy="5400600"/>
          </a:xfrm>
        </p:spPr>
        <p:txBody>
          <a:bodyPr>
            <a:normAutofit fontScale="92500"/>
          </a:bodyPr>
          <a:lstStyle/>
          <a:p>
            <a:pPr>
              <a:buFont typeface="Wingdings" panose="05000000000000000000" pitchFamily="2" charset="2"/>
              <a:buChar char="Ø"/>
            </a:pPr>
            <a:r>
              <a:rPr lang="en-US" sz="2400" b="1" dirty="0">
                <a:solidFill>
                  <a:srgbClr val="0033CC"/>
                </a:solidFill>
                <a:latin typeface="Cordia New" panose="020B0304020202020204" pitchFamily="34" charset="-34"/>
                <a:cs typeface="Cordia New" panose="020B0304020202020204" pitchFamily="34" charset="-34"/>
              </a:rPr>
              <a:t> </a:t>
            </a:r>
            <a:r>
              <a:rPr lang="en-US" sz="2600" b="1" dirty="0">
                <a:solidFill>
                  <a:srgbClr val="0033CC"/>
                </a:solidFill>
                <a:latin typeface="Calibri" panose="020F0502020204030204" pitchFamily="34" charset="0"/>
                <a:cs typeface="Calibri" panose="020F0502020204030204" pitchFamily="34" charset="0"/>
              </a:rPr>
              <a:t>Negative factors</a:t>
            </a:r>
            <a:endParaRPr lang="en-GB" sz="2600" b="1" dirty="0">
              <a:solidFill>
                <a:srgbClr val="0033CC"/>
              </a:solidFill>
              <a:latin typeface="Calibri" panose="020F0502020204030204" pitchFamily="34" charset="0"/>
              <a:cs typeface="Calibri" panose="020F0502020204030204" pitchFamily="34" charset="0"/>
            </a:endParaRPr>
          </a:p>
          <a:p>
            <a:pPr lvl="1">
              <a:buFont typeface="Wingdings" panose="05000000000000000000" pitchFamily="2" charset="2"/>
              <a:buChar char="ü"/>
            </a:pPr>
            <a:r>
              <a:rPr lang="en-GB" b="1" dirty="0">
                <a:solidFill>
                  <a:srgbClr val="C00000"/>
                </a:solidFill>
                <a:latin typeface="Calibri" panose="020F0502020204030204" pitchFamily="34" charset="0"/>
                <a:cs typeface="Calibri" panose="020F0502020204030204" pitchFamily="34" charset="0"/>
              </a:rPr>
              <a:t>Small market size</a:t>
            </a:r>
            <a:r>
              <a:rPr lang="en-GB" dirty="0">
                <a:latin typeface="Calibri" panose="020F0502020204030204" pitchFamily="34" charset="0"/>
                <a:cs typeface="Calibri" panose="020F0502020204030204" pitchFamily="34" charset="0"/>
              </a:rPr>
              <a:t>.</a:t>
            </a:r>
          </a:p>
          <a:p>
            <a:pPr lvl="1">
              <a:buFont typeface="Wingdings" panose="05000000000000000000" pitchFamily="2" charset="2"/>
              <a:buChar char="ü"/>
            </a:pPr>
            <a:r>
              <a:rPr lang="en-GB" b="1" dirty="0" err="1">
                <a:solidFill>
                  <a:srgbClr val="C00000"/>
                </a:solidFill>
                <a:latin typeface="Calibri" panose="020F0502020204030204" pitchFamily="34" charset="0"/>
                <a:cs typeface="Calibri" panose="020F0502020204030204" pitchFamily="34" charset="0"/>
              </a:rPr>
              <a:t>Labor</a:t>
            </a:r>
            <a:r>
              <a:rPr lang="en-GB" dirty="0">
                <a:latin typeface="Calibri" panose="020F0502020204030204" pitchFamily="34" charset="0"/>
                <a:cs typeface="Calibri" panose="020F0502020204030204" pitchFamily="34" charset="0"/>
              </a:rPr>
              <a:t>: although with low </a:t>
            </a:r>
            <a:r>
              <a:rPr lang="en-GB" dirty="0" err="1">
                <a:latin typeface="Calibri" panose="020F0502020204030204" pitchFamily="34" charset="0"/>
                <a:cs typeface="Calibri" panose="020F0502020204030204" pitchFamily="34" charset="0"/>
              </a:rPr>
              <a:t>labor</a:t>
            </a:r>
            <a:r>
              <a:rPr lang="en-GB" dirty="0">
                <a:latin typeface="Calibri" panose="020F0502020204030204" pitchFamily="34" charset="0"/>
                <a:cs typeface="Calibri" panose="020F0502020204030204" pitchFamily="34" charset="0"/>
              </a:rPr>
              <a:t> cost, Lao has </a:t>
            </a:r>
            <a:r>
              <a:rPr lang="en-GB" b="1" dirty="0">
                <a:solidFill>
                  <a:schemeClr val="accent6">
                    <a:lumMod val="50000"/>
                  </a:schemeClr>
                </a:solidFill>
                <a:latin typeface="Calibri" panose="020F0502020204030204" pitchFamily="34" charset="0"/>
                <a:cs typeface="Calibri" panose="020F0502020204030204" pitchFamily="34" charset="0"/>
              </a:rPr>
              <a:t>limited amount of </a:t>
            </a:r>
            <a:r>
              <a:rPr lang="en-GB" b="1" dirty="0" err="1">
                <a:solidFill>
                  <a:schemeClr val="accent6">
                    <a:lumMod val="50000"/>
                  </a:schemeClr>
                </a:solidFill>
                <a:latin typeface="Calibri" panose="020F0502020204030204" pitchFamily="34" charset="0"/>
                <a:cs typeface="Calibri" panose="020F0502020204030204" pitchFamily="34" charset="0"/>
              </a:rPr>
              <a:t>labor</a:t>
            </a:r>
            <a:r>
              <a:rPr lang="en-GB" b="1" dirty="0">
                <a:solidFill>
                  <a:schemeClr val="accent6">
                    <a:lumMod val="50000"/>
                  </a:schemeClr>
                </a:solidFill>
                <a:latin typeface="Calibri" panose="020F0502020204030204" pitchFamily="34" charset="0"/>
                <a:cs typeface="Calibri" panose="020F0502020204030204" pitchFamily="34" charset="0"/>
              </a:rPr>
              <a:t> force, low </a:t>
            </a:r>
            <a:r>
              <a:rPr lang="en-GB" b="1" dirty="0" err="1">
                <a:solidFill>
                  <a:schemeClr val="accent6">
                    <a:lumMod val="50000"/>
                  </a:schemeClr>
                </a:solidFill>
                <a:latin typeface="Calibri" panose="020F0502020204030204" pitchFamily="34" charset="0"/>
                <a:cs typeface="Calibri" panose="020F0502020204030204" pitchFamily="34" charset="0"/>
              </a:rPr>
              <a:t>labor</a:t>
            </a:r>
            <a:r>
              <a:rPr lang="en-GB" b="1" dirty="0">
                <a:solidFill>
                  <a:schemeClr val="accent6">
                    <a:lumMod val="50000"/>
                  </a:schemeClr>
                </a:solidFill>
                <a:latin typeface="Calibri" panose="020F0502020204030204" pitchFamily="34" charset="0"/>
                <a:cs typeface="Calibri" panose="020F0502020204030204" pitchFamily="34" charset="0"/>
              </a:rPr>
              <a:t> productivity. Shortage of </a:t>
            </a:r>
            <a:r>
              <a:rPr lang="en-GB" b="1" dirty="0" err="1">
                <a:solidFill>
                  <a:schemeClr val="accent6">
                    <a:lumMod val="50000"/>
                  </a:schemeClr>
                </a:solidFill>
                <a:latin typeface="Calibri" panose="020F0502020204030204" pitchFamily="34" charset="0"/>
                <a:cs typeface="Calibri" panose="020F0502020204030204" pitchFamily="34" charset="0"/>
              </a:rPr>
              <a:t>labor</a:t>
            </a:r>
            <a:r>
              <a:rPr lang="en-GB" b="1" dirty="0">
                <a:solidFill>
                  <a:schemeClr val="accent6">
                    <a:lumMod val="50000"/>
                  </a:schemeClr>
                </a:solidFill>
                <a:latin typeface="Calibri" panose="020F0502020204030204" pitchFamily="34" charset="0"/>
                <a:cs typeface="Calibri" panose="020F0502020204030204" pitchFamily="34" charset="0"/>
              </a:rPr>
              <a:t> in all levels </a:t>
            </a:r>
            <a:r>
              <a:rPr lang="en-GB" dirty="0">
                <a:latin typeface="Calibri" panose="020F0502020204030204" pitchFamily="34" charset="0"/>
                <a:cs typeface="Calibri" panose="020F0502020204030204" pitchFamily="34" charset="0"/>
              </a:rPr>
              <a:t>(administrative, professional, skilled and unskilled </a:t>
            </a:r>
            <a:r>
              <a:rPr lang="en-GB" dirty="0" err="1">
                <a:latin typeface="Calibri" panose="020F0502020204030204" pitchFamily="34" charset="0"/>
                <a:cs typeface="Calibri" panose="020F0502020204030204" pitchFamily="34" charset="0"/>
              </a:rPr>
              <a:t>labor</a:t>
            </a:r>
            <a:r>
              <a:rPr lang="en-GB" dirty="0">
                <a:latin typeface="Calibri" panose="020F0502020204030204" pitchFamily="34" charset="0"/>
                <a:cs typeface="Calibri" panose="020F0502020204030204" pitchFamily="34" charset="0"/>
              </a:rPr>
              <a:t>).</a:t>
            </a:r>
          </a:p>
          <a:p>
            <a:pPr lvl="1">
              <a:buFont typeface="Wingdings" panose="05000000000000000000" pitchFamily="2" charset="2"/>
              <a:buChar char="ü"/>
            </a:pPr>
            <a:r>
              <a:rPr lang="en-GB" b="1" dirty="0">
                <a:solidFill>
                  <a:srgbClr val="C00000"/>
                </a:solidFill>
                <a:latin typeface="Calibri" panose="020F0502020204030204" pitchFamily="34" charset="0"/>
                <a:cs typeface="Calibri" panose="020F0502020204030204" pitchFamily="34" charset="0"/>
              </a:rPr>
              <a:t>Investment regulations</a:t>
            </a:r>
            <a:r>
              <a:rPr lang="en-GB" dirty="0">
                <a:latin typeface="Calibri" panose="020F0502020204030204" pitchFamily="34" charset="0"/>
                <a:cs typeface="Calibri" panose="020F0502020204030204" pitchFamily="34" charset="0"/>
              </a:rPr>
              <a:t>: although adjust laws and regulations regularly, there are still </a:t>
            </a:r>
            <a:r>
              <a:rPr lang="en-GB" b="1" dirty="0">
                <a:solidFill>
                  <a:schemeClr val="accent6">
                    <a:lumMod val="50000"/>
                  </a:schemeClr>
                </a:solidFill>
                <a:latin typeface="Calibri" panose="020F0502020204030204" pitchFamily="34" charset="0"/>
                <a:cs typeface="Calibri" panose="020F0502020204030204" pitchFamily="34" charset="0"/>
              </a:rPr>
              <a:t>problems when they have been implemented.</a:t>
            </a:r>
          </a:p>
          <a:p>
            <a:pPr lvl="1">
              <a:buFont typeface="Wingdings" panose="05000000000000000000" pitchFamily="2" charset="2"/>
              <a:buChar char="ü"/>
            </a:pPr>
            <a:r>
              <a:rPr lang="en-GB" dirty="0">
                <a:latin typeface="Calibri" panose="020F0502020204030204" pitchFamily="34" charset="0"/>
                <a:cs typeface="Calibri" panose="020F0502020204030204" pitchFamily="34" charset="0"/>
              </a:rPr>
              <a:t>Still </a:t>
            </a:r>
            <a:r>
              <a:rPr lang="en-GB" b="1" dirty="0">
                <a:solidFill>
                  <a:srgbClr val="C00000"/>
                </a:solidFill>
                <a:latin typeface="Calibri" panose="020F0502020204030204" pitchFamily="34" charset="0"/>
                <a:cs typeface="Calibri" panose="020F0502020204030204" pitchFamily="34" charset="0"/>
              </a:rPr>
              <a:t>lack of some necessary technology and infrastructure</a:t>
            </a:r>
            <a:r>
              <a:rPr lang="en-GB" dirty="0">
                <a:latin typeface="Calibri" panose="020F0502020204030204" pitchFamily="34" charset="0"/>
                <a:cs typeface="Calibri" panose="020F0502020204030204" pitchFamily="34" charset="0"/>
              </a:rPr>
              <a:t>.</a:t>
            </a:r>
          </a:p>
          <a:p>
            <a:pPr lvl="1">
              <a:buFont typeface="Wingdings" panose="05000000000000000000" pitchFamily="2" charset="2"/>
              <a:buChar char="ü"/>
            </a:pPr>
            <a:r>
              <a:rPr lang="en-GB" dirty="0">
                <a:latin typeface="Calibri" panose="020F0502020204030204" pitchFamily="34" charset="0"/>
                <a:cs typeface="Calibri" panose="020F0502020204030204" pitchFamily="34" charset="0"/>
              </a:rPr>
              <a:t>Still </a:t>
            </a:r>
            <a:r>
              <a:rPr lang="en-GB" b="1" dirty="0">
                <a:solidFill>
                  <a:srgbClr val="C00000"/>
                </a:solidFill>
                <a:latin typeface="Calibri" panose="020F0502020204030204" pitchFamily="34" charset="0"/>
                <a:cs typeface="Calibri" panose="020F0502020204030204" pitchFamily="34" charset="0"/>
              </a:rPr>
              <a:t>have problems of corruptions and practices of informal sector</a:t>
            </a:r>
          </a:p>
          <a:p>
            <a:pPr lvl="1">
              <a:buFont typeface="Wingdings" panose="05000000000000000000" pitchFamily="2" charset="2"/>
              <a:buChar char="ü"/>
            </a:pPr>
            <a:r>
              <a:rPr lang="en-GB" b="1" dirty="0">
                <a:solidFill>
                  <a:srgbClr val="C00000"/>
                </a:solidFill>
                <a:latin typeface="Calibri" panose="020F0502020204030204" pitchFamily="34" charset="0"/>
                <a:cs typeface="Calibri" panose="020F0502020204030204" pitchFamily="34" charset="0"/>
              </a:rPr>
              <a:t>Institutions</a:t>
            </a:r>
            <a:r>
              <a:rPr lang="en-GB" dirty="0">
                <a:latin typeface="Calibri" panose="020F0502020204030204" pitchFamily="34" charset="0"/>
                <a:cs typeface="Calibri" panose="020F0502020204030204" pitchFamily="34" charset="0"/>
              </a:rPr>
              <a:t>, especially justice, </a:t>
            </a:r>
            <a:r>
              <a:rPr lang="en-GB" b="1" dirty="0">
                <a:solidFill>
                  <a:srgbClr val="C00000"/>
                </a:solidFill>
                <a:latin typeface="Calibri" panose="020F0502020204030204" pitchFamily="34" charset="0"/>
                <a:cs typeface="Calibri" panose="020F0502020204030204" pitchFamily="34" charset="0"/>
              </a:rPr>
              <a:t>have not been developed enough </a:t>
            </a:r>
            <a:r>
              <a:rPr lang="en-GB" dirty="0">
                <a:latin typeface="Calibri" panose="020F0502020204030204" pitchFamily="34" charset="0"/>
                <a:cs typeface="Calibri" panose="020F0502020204030204" pitchFamily="34" charset="0"/>
              </a:rPr>
              <a:t>to provide efficient monitoring and control.</a:t>
            </a:r>
          </a:p>
          <a:p>
            <a:pPr lvl="1">
              <a:buFont typeface="Wingdings" panose="05000000000000000000" pitchFamily="2" charset="2"/>
              <a:buChar char="ü"/>
            </a:pPr>
            <a:r>
              <a:rPr lang="en-GB" dirty="0">
                <a:latin typeface="Calibri" panose="020F0502020204030204" pitchFamily="34" charset="0"/>
                <a:cs typeface="Calibri" panose="020F0502020204030204" pitchFamily="34" charset="0"/>
              </a:rPr>
              <a:t>In some occasions, the </a:t>
            </a:r>
            <a:r>
              <a:rPr lang="en-GB" b="1" dirty="0">
                <a:solidFill>
                  <a:srgbClr val="C00000"/>
                </a:solidFill>
                <a:latin typeface="Calibri" panose="020F0502020204030204" pitchFamily="34" charset="0"/>
                <a:cs typeface="Calibri" panose="020F0502020204030204" pitchFamily="34" charset="0"/>
              </a:rPr>
              <a:t>Lao government cannot fully deliver amount land specified in concession contract </a:t>
            </a:r>
            <a:r>
              <a:rPr lang="en-GB" dirty="0">
                <a:latin typeface="Calibri" panose="020F0502020204030204" pitchFamily="34" charset="0"/>
                <a:cs typeface="Calibri" panose="020F0502020204030204" pitchFamily="34" charset="0"/>
              </a:rPr>
              <a:t>with different reasons (such as use of land by local people).</a:t>
            </a:r>
            <a:r>
              <a:rPr lang="en-US" dirty="0">
                <a:latin typeface="Calibri" panose="020F0502020204030204" pitchFamily="34" charset="0"/>
                <a:cs typeface="Calibri" panose="020F0502020204030204" pitchFamily="34" charset="0"/>
              </a:rPr>
              <a:t> </a:t>
            </a:r>
            <a:endParaRPr lang="en-GB" dirty="0">
              <a:latin typeface="Calibri" panose="020F0502020204030204" pitchFamily="34" charset="0"/>
              <a:cs typeface="Calibri" panose="020F0502020204030204" pitchFamily="34" charset="0"/>
            </a:endParaRPr>
          </a:p>
          <a:p>
            <a:pPr marL="457200" lvl="1" indent="0">
              <a:buNone/>
            </a:pPr>
            <a:endParaRPr lang="en-US" sz="900" dirty="0">
              <a:latin typeface="Calibri" panose="020F0502020204030204" pitchFamily="34" charset="0"/>
              <a:cs typeface="Calibri" panose="020F0502020204030204" pitchFamily="34" charset="0"/>
            </a:endParaRPr>
          </a:p>
          <a:p>
            <a:pPr marL="0" indent="0">
              <a:buNone/>
            </a:pPr>
            <a:endParaRPr lang="en-US" sz="2400" b="1" dirty="0">
              <a:solidFill>
                <a:srgbClr val="0033CC"/>
              </a:solidFill>
              <a:latin typeface="Calibri" panose="020F0502020204030204" pitchFamily="34" charset="0"/>
              <a:cs typeface="Calibri" panose="020F0502020204030204" pitchFamily="34" charset="0"/>
            </a:endParaRPr>
          </a:p>
          <a:p>
            <a:pPr>
              <a:buFont typeface="Wingdings" panose="05000000000000000000" pitchFamily="2" charset="2"/>
              <a:buChar char="Ø"/>
            </a:pPr>
            <a:endParaRPr lang="en-US" sz="2400" b="1" dirty="0">
              <a:solidFill>
                <a:srgbClr val="0033CC"/>
              </a:solidFill>
              <a:latin typeface="Calibri" panose="020F0502020204030204" pitchFamily="34" charset="0"/>
              <a:cs typeface="Calibri" panose="020F0502020204030204" pitchFamily="34" charset="0"/>
            </a:endParaRPr>
          </a:p>
          <a:p>
            <a:pPr>
              <a:buFont typeface="Wingdings" panose="05000000000000000000" pitchFamily="2" charset="2"/>
              <a:buChar char="Ø"/>
            </a:pPr>
            <a:endParaRPr lang="en-US" sz="4100" b="1" dirty="0">
              <a:solidFill>
                <a:srgbClr val="0033CC"/>
              </a:solidFill>
              <a:latin typeface="Cordia New" panose="020B0304020202020204" pitchFamily="34" charset="-34"/>
              <a:cs typeface="Cordia New" panose="020B0304020202020204" pitchFamily="34" charset="-34"/>
            </a:endParaRPr>
          </a:p>
        </p:txBody>
      </p:sp>
      <p:sp>
        <p:nvSpPr>
          <p:cNvPr id="3" name="Slide Number Placeholder 2"/>
          <p:cNvSpPr>
            <a:spLocks noGrp="1"/>
          </p:cNvSpPr>
          <p:nvPr>
            <p:ph type="sldNum" sz="quarter" idx="12"/>
          </p:nvPr>
        </p:nvSpPr>
        <p:spPr/>
        <p:txBody>
          <a:bodyPr/>
          <a:lstStyle/>
          <a:p>
            <a:fld id="{8FC7972A-2F91-44E3-B62B-29D52CF25423}" type="slidenum">
              <a:rPr lang="th-TH" smtClean="0"/>
              <a:pPr/>
              <a:t>26</a:t>
            </a:fld>
            <a:endParaRPr lang="th-TH"/>
          </a:p>
        </p:txBody>
      </p:sp>
      <p:sp>
        <p:nvSpPr>
          <p:cNvPr id="4" name="Title 3"/>
          <p:cNvSpPr>
            <a:spLocks noGrp="1"/>
          </p:cNvSpPr>
          <p:nvPr>
            <p:ph type="title"/>
          </p:nvPr>
        </p:nvSpPr>
        <p:spPr>
          <a:xfrm>
            <a:off x="395536" y="116632"/>
            <a:ext cx="8229600" cy="778098"/>
          </a:xfrm>
        </p:spPr>
        <p:txBody>
          <a:bodyPr>
            <a:normAutofit/>
          </a:bodyPr>
          <a:lstStyle/>
          <a:p>
            <a:r>
              <a:rPr lang="en-US" sz="3200" b="1" dirty="0"/>
              <a:t>Host country specific advantages (pull factors)</a:t>
            </a:r>
            <a:endParaRPr lang="th-TH" sz="2400" b="1" dirty="0"/>
          </a:p>
        </p:txBody>
      </p:sp>
    </p:spTree>
    <p:extLst>
      <p:ext uri="{BB962C8B-B14F-4D97-AF65-F5344CB8AC3E}">
        <p14:creationId xmlns:p14="http://schemas.microsoft.com/office/powerpoint/2010/main" val="11033126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3861" y="89978"/>
            <a:ext cx="7886700" cy="543528"/>
          </a:xfrm>
        </p:spPr>
        <p:txBody>
          <a:bodyPr>
            <a:normAutofit/>
          </a:bodyPr>
          <a:lstStyle/>
          <a:p>
            <a:r>
              <a:rPr lang="en-US" sz="3200" b="1" dirty="0">
                <a:latin typeface="Cordia New" panose="020B0304020202020204" pitchFamily="34" charset="-34"/>
                <a:cs typeface="Cordia New" panose="020B0304020202020204" pitchFamily="34" charset="-34"/>
              </a:rPr>
              <a:t>Global Competitive</a:t>
            </a:r>
            <a:r>
              <a:rPr lang="th-TH" sz="3200" b="1" dirty="0">
                <a:latin typeface="Cordia New" panose="020B0304020202020204" pitchFamily="34" charset="-34"/>
                <a:cs typeface="Cordia New" panose="020B0304020202020204" pitchFamily="34" charset="-34"/>
              </a:rPr>
              <a:t> </a:t>
            </a:r>
            <a:r>
              <a:rPr lang="en-US" sz="3200" b="1" dirty="0">
                <a:latin typeface="Cordia New" panose="020B0304020202020204" pitchFamily="34" charset="-34"/>
                <a:cs typeface="Cordia New" panose="020B0304020202020204" pitchFamily="34" charset="-34"/>
              </a:rPr>
              <a:t>Index</a:t>
            </a:r>
            <a:r>
              <a:rPr lang="th-TH" sz="3200" b="1" dirty="0">
                <a:latin typeface="Cordia New" panose="020B0304020202020204" pitchFamily="34" charset="-34"/>
                <a:cs typeface="Cordia New" panose="020B0304020202020204" pitchFamily="34" charset="-34"/>
              </a:rPr>
              <a:t> (</a:t>
            </a:r>
            <a:r>
              <a:rPr lang="en-US" sz="3200" b="1" dirty="0">
                <a:latin typeface="Cordia New" panose="020B0304020202020204" pitchFamily="34" charset="-34"/>
                <a:cs typeface="Cordia New" panose="020B0304020202020204" pitchFamily="34" charset="-34"/>
              </a:rPr>
              <a:t>GCI) 2016 by</a:t>
            </a:r>
            <a:r>
              <a:rPr lang="th-TH" sz="3200" b="1" dirty="0">
                <a:latin typeface="Cordia New" panose="020B0304020202020204" pitchFamily="34" charset="-34"/>
                <a:cs typeface="Cordia New" panose="020B0304020202020204" pitchFamily="34" charset="-34"/>
              </a:rPr>
              <a:t> </a:t>
            </a:r>
            <a:r>
              <a:rPr lang="en-US" sz="3200" b="1" dirty="0">
                <a:latin typeface="Cordia New" panose="020B0304020202020204" pitchFamily="34" charset="-34"/>
                <a:cs typeface="Cordia New" panose="020B0304020202020204" pitchFamily="34" charset="-34"/>
              </a:rPr>
              <a:t>World Economic Forum</a:t>
            </a:r>
          </a:p>
        </p:txBody>
      </p:sp>
      <p:sp>
        <p:nvSpPr>
          <p:cNvPr id="6" name="Rectangle 5"/>
          <p:cNvSpPr/>
          <p:nvPr/>
        </p:nvSpPr>
        <p:spPr>
          <a:xfrm>
            <a:off x="473801" y="5208046"/>
            <a:ext cx="3478837" cy="410882"/>
          </a:xfrm>
          <a:prstGeom prst="rect">
            <a:avLst/>
          </a:prstGeom>
        </p:spPr>
        <p:txBody>
          <a:bodyPr wrap="none">
            <a:spAutoFit/>
          </a:bodyPr>
          <a:lstStyle/>
          <a:p>
            <a:pPr algn="thaiDist">
              <a:lnSpc>
                <a:spcPct val="115000"/>
              </a:lnSpc>
              <a:spcAft>
                <a:spcPts val="800"/>
              </a:spcAft>
            </a:pPr>
            <a:r>
              <a:rPr lang="en-US" dirty="0">
                <a:latin typeface="Cordia New" panose="020B0304020202020204" pitchFamily="34" charset="-34"/>
                <a:ea typeface="Calibri" panose="020F0502020204030204" pitchFamily="34" charset="0"/>
                <a:cs typeface="Cordia New" panose="020B0304020202020204" pitchFamily="34" charset="-34"/>
              </a:rPr>
              <a:t>Source: World Economic Forum </a:t>
            </a:r>
            <a:r>
              <a:rPr lang="th-TH" dirty="0">
                <a:latin typeface="Calibri" panose="020F0502020204030204" pitchFamily="34" charset="0"/>
                <a:ea typeface="Calibri" panose="020F0502020204030204" pitchFamily="34" charset="0"/>
              </a:rPr>
              <a:t>(</a:t>
            </a:r>
            <a:r>
              <a:rPr lang="en-US" dirty="0">
                <a:latin typeface="Cordia New" panose="020B0304020202020204" pitchFamily="34" charset="-34"/>
                <a:ea typeface="Calibri" panose="020F0502020204030204" pitchFamily="34" charset="0"/>
                <a:cs typeface="Cordia New" panose="020B0304020202020204" pitchFamily="34" charset="-34"/>
              </a:rPr>
              <a:t>201</a:t>
            </a:r>
            <a:r>
              <a:rPr lang="en-GB" dirty="0">
                <a:latin typeface="Cordia New" panose="020B0304020202020204" pitchFamily="34" charset="-34"/>
                <a:ea typeface="Calibri" panose="020F0502020204030204" pitchFamily="34" charset="0"/>
                <a:cs typeface="Cordia New" panose="020B0304020202020204" pitchFamily="34" charset="-34"/>
              </a:rPr>
              <a:t>6) page</a:t>
            </a:r>
            <a:r>
              <a:rPr lang="th-TH" dirty="0">
                <a:latin typeface="Calibri" panose="020F0502020204030204" pitchFamily="34" charset="0"/>
                <a:ea typeface="Calibri" panose="020F0502020204030204" pitchFamily="34" charset="0"/>
              </a:rPr>
              <a:t> </a:t>
            </a:r>
            <a:r>
              <a:rPr lang="en-US" dirty="0">
                <a:latin typeface="Cordia New" panose="020B0304020202020204" pitchFamily="34" charset="-34"/>
                <a:ea typeface="Calibri" panose="020F0502020204030204" pitchFamily="34" charset="0"/>
                <a:cs typeface="Cordia New" panose="020B0304020202020204" pitchFamily="34" charset="-34"/>
              </a:rPr>
              <a:t>230</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p:txBody>
      </p:sp>
      <p:sp>
        <p:nvSpPr>
          <p:cNvPr id="10" name="Rectangle 9"/>
          <p:cNvSpPr/>
          <p:nvPr/>
        </p:nvSpPr>
        <p:spPr>
          <a:xfrm>
            <a:off x="558759" y="5641564"/>
            <a:ext cx="8322092" cy="1107996"/>
          </a:xfrm>
          <a:prstGeom prst="rect">
            <a:avLst/>
          </a:prstGeom>
          <a:solidFill>
            <a:schemeClr val="accent4">
              <a:lumMod val="40000"/>
              <a:lumOff val="60000"/>
            </a:schemeClr>
          </a:solidFill>
          <a:ln>
            <a:solidFill>
              <a:schemeClr val="tx1"/>
            </a:solidFill>
          </a:ln>
        </p:spPr>
        <p:txBody>
          <a:bodyPr wrap="square">
            <a:spAutoFit/>
          </a:bodyPr>
          <a:lstStyle/>
          <a:p>
            <a:r>
              <a:rPr lang="en-US" sz="2200" b="1" dirty="0">
                <a:solidFill>
                  <a:srgbClr val="0000FF"/>
                </a:solidFill>
                <a:latin typeface="Cordia New" panose="020B0304020202020204" pitchFamily="34" charset="-34"/>
                <a:cs typeface="Cordia New" panose="020B0304020202020204" pitchFamily="34" charset="-34"/>
              </a:rPr>
              <a:t>GCI of the Lao PDR is lower than the average level of countries in East Asia and Pacific in almost al aspects, especially in terms of market size, technological readiness, infrastructure and higher education and training. </a:t>
            </a:r>
          </a:p>
        </p:txBody>
      </p:sp>
      <p:pic>
        <p:nvPicPr>
          <p:cNvPr id="8" name="Picture 7"/>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3861" y="768654"/>
            <a:ext cx="7951630" cy="4360669"/>
          </a:xfrm>
          <a:prstGeom prst="rect">
            <a:avLst/>
          </a:prstGeom>
          <a:noFill/>
          <a:ln>
            <a:noFill/>
          </a:ln>
        </p:spPr>
      </p:pic>
      <p:sp>
        <p:nvSpPr>
          <p:cNvPr id="3" name="Slide Number Placeholder 2"/>
          <p:cNvSpPr>
            <a:spLocks noGrp="1"/>
          </p:cNvSpPr>
          <p:nvPr>
            <p:ph type="sldNum" sz="quarter" idx="12"/>
          </p:nvPr>
        </p:nvSpPr>
        <p:spPr/>
        <p:txBody>
          <a:bodyPr/>
          <a:lstStyle/>
          <a:p>
            <a:fld id="{3044506D-2E74-4DEE-8E4A-BCA373CA23A0}" type="slidenum">
              <a:rPr lang="en-US" smtClean="0"/>
              <a:t>27</a:t>
            </a:fld>
            <a:endParaRPr lang="en-US"/>
          </a:p>
        </p:txBody>
      </p:sp>
    </p:spTree>
    <p:extLst>
      <p:ext uri="{BB962C8B-B14F-4D97-AF65-F5344CB8AC3E}">
        <p14:creationId xmlns:p14="http://schemas.microsoft.com/office/powerpoint/2010/main" val="8233231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0627" y="190401"/>
            <a:ext cx="7886700" cy="724000"/>
          </a:xfrm>
        </p:spPr>
        <p:txBody>
          <a:bodyPr>
            <a:normAutofit/>
          </a:bodyPr>
          <a:lstStyle/>
          <a:p>
            <a:r>
              <a:rPr lang="en-US" sz="2800" b="1" dirty="0">
                <a:latin typeface="Cordia New" panose="020B0304020202020204" pitchFamily="34" charset="-34"/>
                <a:cs typeface="Cordia New" panose="020B0304020202020204" pitchFamily="34" charset="-34"/>
              </a:rPr>
              <a:t>Global Competitive</a:t>
            </a:r>
            <a:r>
              <a:rPr lang="th-TH" sz="2800" b="1" dirty="0">
                <a:latin typeface="Cordia New" panose="020B0304020202020204" pitchFamily="34" charset="-34"/>
                <a:cs typeface="Cordia New" panose="020B0304020202020204" pitchFamily="34" charset="-34"/>
              </a:rPr>
              <a:t> </a:t>
            </a:r>
            <a:r>
              <a:rPr lang="en-US" sz="2800" b="1" dirty="0">
                <a:latin typeface="Cordia New" panose="020B0304020202020204" pitchFamily="34" charset="-34"/>
                <a:cs typeface="Cordia New" panose="020B0304020202020204" pitchFamily="34" charset="-34"/>
              </a:rPr>
              <a:t>Index</a:t>
            </a:r>
            <a:r>
              <a:rPr lang="th-TH" sz="2800" b="1" dirty="0">
                <a:latin typeface="Cordia New" panose="020B0304020202020204" pitchFamily="34" charset="-34"/>
                <a:cs typeface="Cordia New" panose="020B0304020202020204" pitchFamily="34" charset="-34"/>
              </a:rPr>
              <a:t> (</a:t>
            </a:r>
            <a:r>
              <a:rPr lang="en-US" sz="2800" b="1" dirty="0">
                <a:latin typeface="Cordia New" panose="020B0304020202020204" pitchFamily="34" charset="-34"/>
                <a:cs typeface="Cordia New" panose="020B0304020202020204" pitchFamily="34" charset="-34"/>
              </a:rPr>
              <a:t>GCI) 2016 by</a:t>
            </a:r>
            <a:r>
              <a:rPr lang="th-TH" sz="2800" b="1" dirty="0">
                <a:latin typeface="Cordia New" panose="020B0304020202020204" pitchFamily="34" charset="-34"/>
                <a:cs typeface="Cordia New" panose="020B0304020202020204" pitchFamily="34" charset="-34"/>
              </a:rPr>
              <a:t> </a:t>
            </a:r>
            <a:r>
              <a:rPr lang="en-US" sz="2800" b="1" dirty="0">
                <a:latin typeface="Cordia New" panose="020B0304020202020204" pitchFamily="34" charset="-34"/>
                <a:cs typeface="Cordia New" panose="020B0304020202020204" pitchFamily="34" charset="-34"/>
              </a:rPr>
              <a:t>World Economic Forum</a:t>
            </a:r>
          </a:p>
        </p:txBody>
      </p:sp>
      <p:sp>
        <p:nvSpPr>
          <p:cNvPr id="7" name="Rectangle 6"/>
          <p:cNvSpPr/>
          <p:nvPr/>
        </p:nvSpPr>
        <p:spPr>
          <a:xfrm>
            <a:off x="525665" y="5638714"/>
            <a:ext cx="8322092" cy="1015663"/>
          </a:xfrm>
          <a:prstGeom prst="rect">
            <a:avLst/>
          </a:prstGeom>
          <a:solidFill>
            <a:schemeClr val="accent4">
              <a:lumMod val="40000"/>
              <a:lumOff val="60000"/>
            </a:schemeClr>
          </a:solidFill>
          <a:ln>
            <a:solidFill>
              <a:schemeClr val="tx1"/>
            </a:solidFill>
          </a:ln>
        </p:spPr>
        <p:txBody>
          <a:bodyPr wrap="square">
            <a:spAutoFit/>
          </a:bodyPr>
          <a:lstStyle/>
          <a:p>
            <a:r>
              <a:rPr lang="en-GB" sz="2000" dirty="0">
                <a:solidFill>
                  <a:srgbClr val="0000FF"/>
                </a:solidFill>
              </a:rPr>
              <a:t>Important problems of doing business in the Lao PDR are inadequate educated workforce, access to financing, poor work ethic in national </a:t>
            </a:r>
            <a:r>
              <a:rPr lang="en-GB" sz="2000" dirty="0" err="1">
                <a:solidFill>
                  <a:srgbClr val="0000FF"/>
                </a:solidFill>
              </a:rPr>
              <a:t>labor</a:t>
            </a:r>
            <a:r>
              <a:rPr lang="en-GB" sz="2000" dirty="0">
                <a:solidFill>
                  <a:srgbClr val="0000FF"/>
                </a:solidFill>
              </a:rPr>
              <a:t> force, tax rate and inadequate supply of infrastructure, respectively.</a:t>
            </a:r>
            <a:r>
              <a:rPr lang="en-GB" sz="2000" b="1" dirty="0">
                <a:solidFill>
                  <a:srgbClr val="0000FF"/>
                </a:solidFill>
              </a:rPr>
              <a:t> </a:t>
            </a:r>
            <a:endParaRPr lang="en-US" sz="2000" b="1" dirty="0">
              <a:solidFill>
                <a:srgbClr val="0000FF"/>
              </a:solidFill>
            </a:endParaRPr>
          </a:p>
        </p:txBody>
      </p:sp>
      <p:sp>
        <p:nvSpPr>
          <p:cNvPr id="8" name="Rectangle 7"/>
          <p:cNvSpPr/>
          <p:nvPr/>
        </p:nvSpPr>
        <p:spPr>
          <a:xfrm>
            <a:off x="525665" y="5154456"/>
            <a:ext cx="3308919" cy="410882"/>
          </a:xfrm>
          <a:prstGeom prst="rect">
            <a:avLst/>
          </a:prstGeom>
        </p:spPr>
        <p:txBody>
          <a:bodyPr wrap="none">
            <a:spAutoFit/>
          </a:bodyPr>
          <a:lstStyle/>
          <a:p>
            <a:pPr algn="thaiDist">
              <a:lnSpc>
                <a:spcPct val="115000"/>
              </a:lnSpc>
              <a:spcAft>
                <a:spcPts val="800"/>
              </a:spcAft>
            </a:pPr>
            <a:r>
              <a:rPr lang="th-TH" dirty="0">
                <a:latin typeface="Calibri" panose="020F0502020204030204" pitchFamily="34" charset="0"/>
                <a:ea typeface="Calibri" panose="020F0502020204030204" pitchFamily="34" charset="0"/>
              </a:rPr>
              <a:t>ที่มา: </a:t>
            </a:r>
            <a:r>
              <a:rPr lang="en-US" dirty="0">
                <a:latin typeface="Cordia New" panose="020B0304020202020204" pitchFamily="34" charset="-34"/>
                <a:ea typeface="Calibri" panose="020F0502020204030204" pitchFamily="34" charset="0"/>
                <a:cs typeface="Cordia New" panose="020B0304020202020204" pitchFamily="34" charset="-34"/>
              </a:rPr>
              <a:t>World Economic Forum </a:t>
            </a:r>
            <a:r>
              <a:rPr lang="th-TH" dirty="0">
                <a:latin typeface="Calibri" panose="020F0502020204030204" pitchFamily="34" charset="0"/>
                <a:ea typeface="Calibri" panose="020F0502020204030204" pitchFamily="34" charset="0"/>
              </a:rPr>
              <a:t>(</a:t>
            </a:r>
            <a:r>
              <a:rPr lang="en-US" dirty="0">
                <a:latin typeface="Cordia New" panose="020B0304020202020204" pitchFamily="34" charset="-34"/>
                <a:ea typeface="Calibri" panose="020F0502020204030204" pitchFamily="34" charset="0"/>
                <a:cs typeface="Cordia New" panose="020B0304020202020204" pitchFamily="34" charset="-34"/>
              </a:rPr>
              <a:t>2016</a:t>
            </a:r>
            <a:r>
              <a:rPr lang="th-TH" dirty="0">
                <a:latin typeface="Calibri" panose="020F0502020204030204" pitchFamily="34" charset="0"/>
                <a:ea typeface="Calibri" panose="020F0502020204030204" pitchFamily="34" charset="0"/>
              </a:rPr>
              <a:t>) หน้าที่ </a:t>
            </a:r>
            <a:r>
              <a:rPr lang="en-US" dirty="0">
                <a:latin typeface="Cordia New" panose="020B0304020202020204" pitchFamily="34" charset="-34"/>
                <a:ea typeface="Calibri" panose="020F0502020204030204" pitchFamily="34" charset="0"/>
                <a:cs typeface="Cordia New" panose="020B0304020202020204" pitchFamily="34" charset="-34"/>
              </a:rPr>
              <a:t>230</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p:txBody>
      </p:sp>
      <p:pic>
        <p:nvPicPr>
          <p:cNvPr id="6" name="Picture 5"/>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5665" y="1320586"/>
            <a:ext cx="8545370" cy="3894452"/>
          </a:xfrm>
          <a:prstGeom prst="rect">
            <a:avLst/>
          </a:prstGeom>
          <a:noFill/>
          <a:ln>
            <a:noFill/>
          </a:ln>
        </p:spPr>
      </p:pic>
      <p:sp>
        <p:nvSpPr>
          <p:cNvPr id="3" name="Rectangle 2"/>
          <p:cNvSpPr/>
          <p:nvPr/>
        </p:nvSpPr>
        <p:spPr>
          <a:xfrm>
            <a:off x="430626" y="775617"/>
            <a:ext cx="7568859" cy="461665"/>
          </a:xfrm>
          <a:prstGeom prst="rect">
            <a:avLst/>
          </a:prstGeom>
        </p:spPr>
        <p:txBody>
          <a:bodyPr wrap="square">
            <a:spAutoFit/>
          </a:bodyPr>
          <a:lstStyle/>
          <a:p>
            <a:r>
              <a:rPr lang="en-US" sz="2400" b="1" dirty="0">
                <a:solidFill>
                  <a:srgbClr val="0000FF"/>
                </a:solidFill>
                <a:latin typeface="Cordia New" panose="020B0304020202020204" pitchFamily="34" charset="-34"/>
                <a:ea typeface="Calibri" panose="020F0502020204030204" pitchFamily="34" charset="0"/>
                <a:cs typeface="Cordia New" panose="020B0304020202020204" pitchFamily="34" charset="-34"/>
              </a:rPr>
              <a:t>Problems of doing business in the Lao PDR (2016 – 2017)</a:t>
            </a:r>
            <a:endParaRPr lang="en-US" sz="2400" dirty="0">
              <a:solidFill>
                <a:srgbClr val="0000FF"/>
              </a:solidFill>
              <a:latin typeface="Cordia New" panose="020B0304020202020204" pitchFamily="34" charset="-34"/>
              <a:cs typeface="Cordia New" panose="020B0304020202020204" pitchFamily="34" charset="-34"/>
            </a:endParaRPr>
          </a:p>
        </p:txBody>
      </p:sp>
      <p:sp>
        <p:nvSpPr>
          <p:cNvPr id="4" name="Slide Number Placeholder 3"/>
          <p:cNvSpPr>
            <a:spLocks noGrp="1"/>
          </p:cNvSpPr>
          <p:nvPr>
            <p:ph type="sldNum" sz="quarter" idx="12"/>
          </p:nvPr>
        </p:nvSpPr>
        <p:spPr/>
        <p:txBody>
          <a:bodyPr/>
          <a:lstStyle/>
          <a:p>
            <a:fld id="{3044506D-2E74-4DEE-8E4A-BCA373CA23A0}" type="slidenum">
              <a:rPr lang="en-US" smtClean="0"/>
              <a:t>28</a:t>
            </a:fld>
            <a:endParaRPr lang="en-US"/>
          </a:p>
        </p:txBody>
      </p:sp>
    </p:spTree>
    <p:extLst>
      <p:ext uri="{BB962C8B-B14F-4D97-AF65-F5344CB8AC3E}">
        <p14:creationId xmlns:p14="http://schemas.microsoft.com/office/powerpoint/2010/main" val="32184695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681" y="225346"/>
            <a:ext cx="7886700" cy="671581"/>
          </a:xfrm>
        </p:spPr>
        <p:txBody>
          <a:bodyPr>
            <a:noAutofit/>
          </a:bodyPr>
          <a:lstStyle/>
          <a:p>
            <a:r>
              <a:rPr lang="en-US" sz="3200" b="1" dirty="0">
                <a:latin typeface="Cordia New" panose="020B0304020202020204" pitchFamily="34" charset="-34"/>
                <a:cs typeface="Cordia New" panose="020B0304020202020204" pitchFamily="34" charset="-34"/>
              </a:rPr>
              <a:t>Ease of Doing Business 2017</a:t>
            </a:r>
            <a:r>
              <a:rPr lang="th-TH" sz="3200" b="1" dirty="0">
                <a:latin typeface="Cordia New" panose="020B0304020202020204" pitchFamily="34" charset="-34"/>
                <a:cs typeface="Cordia New" panose="020B0304020202020204" pitchFamily="34" charset="-34"/>
              </a:rPr>
              <a:t> </a:t>
            </a:r>
            <a:r>
              <a:rPr lang="en-GB" sz="3200" b="1" dirty="0">
                <a:latin typeface="Cordia New" panose="020B0304020202020204" pitchFamily="34" charset="-34"/>
                <a:cs typeface="Cordia New" panose="020B0304020202020204" pitchFamily="34" charset="-34"/>
              </a:rPr>
              <a:t>by world bank</a:t>
            </a:r>
            <a:r>
              <a:rPr lang="en-US" sz="3200" b="1" dirty="0">
                <a:latin typeface="Cordia New" panose="020B0304020202020204" pitchFamily="34" charset="-34"/>
                <a:cs typeface="Cordia New" panose="020B0304020202020204" pitchFamily="34" charset="-34"/>
              </a:rPr>
              <a:t> </a:t>
            </a:r>
            <a:r>
              <a:rPr lang="en-US" sz="2400" b="1" dirty="0">
                <a:latin typeface="Cordia New" panose="020B0304020202020204" pitchFamily="34" charset="-34"/>
                <a:cs typeface="Cordia New" panose="020B0304020202020204" pitchFamily="34" charset="-34"/>
              </a:rPr>
              <a:t>(rank </a:t>
            </a:r>
            <a:r>
              <a:rPr lang="en-GB" sz="2400" b="1" dirty="0">
                <a:latin typeface="Cordia New" panose="020B0304020202020204" pitchFamily="34" charset="-34"/>
                <a:cs typeface="Cordia New" panose="020B0304020202020204" pitchFamily="34" charset="-34"/>
              </a:rPr>
              <a:t>from</a:t>
            </a:r>
            <a:r>
              <a:rPr lang="th-TH" sz="2400" b="1" dirty="0">
                <a:latin typeface="Cordia New" panose="020B0304020202020204" pitchFamily="34" charset="-34"/>
                <a:cs typeface="Cordia New" panose="020B0304020202020204" pitchFamily="34" charset="-34"/>
              </a:rPr>
              <a:t> </a:t>
            </a:r>
            <a:r>
              <a:rPr lang="en-US" sz="2400" b="1" dirty="0">
                <a:latin typeface="Cordia New" panose="020B0304020202020204" pitchFamily="34" charset="-34"/>
                <a:cs typeface="Cordia New" panose="020B0304020202020204" pitchFamily="34" charset="-34"/>
              </a:rPr>
              <a:t>190 </a:t>
            </a:r>
            <a:r>
              <a:rPr lang="en-GB" sz="2400" b="1" dirty="0">
                <a:latin typeface="Cordia New" panose="020B0304020202020204" pitchFamily="34" charset="-34"/>
                <a:cs typeface="Cordia New" panose="020B0304020202020204" pitchFamily="34" charset="-34"/>
              </a:rPr>
              <a:t>countries</a:t>
            </a:r>
            <a:r>
              <a:rPr lang="th-TH" sz="2400" b="1" dirty="0">
                <a:latin typeface="Cordia New" panose="020B0304020202020204" pitchFamily="34" charset="-34"/>
                <a:cs typeface="Cordia New" panose="020B0304020202020204" pitchFamily="34" charset="-34"/>
              </a:rPr>
              <a:t>)</a:t>
            </a:r>
            <a:endParaRPr lang="en-US" sz="2400" b="1" dirty="0">
              <a:latin typeface="Cordia New" panose="020B0304020202020204" pitchFamily="34" charset="-34"/>
              <a:cs typeface="Cordia New" panose="020B0304020202020204" pitchFamily="34" charset="-34"/>
            </a:endParaRPr>
          </a:p>
        </p:txBody>
      </p:sp>
      <p:graphicFrame>
        <p:nvGraphicFramePr>
          <p:cNvPr id="5" name="Table 4"/>
          <p:cNvGraphicFramePr>
            <a:graphicFrameLocks noGrp="1"/>
          </p:cNvGraphicFramePr>
          <p:nvPr>
            <p:extLst/>
          </p:nvPr>
        </p:nvGraphicFramePr>
        <p:xfrm>
          <a:off x="494693" y="984848"/>
          <a:ext cx="7785505" cy="3541455"/>
        </p:xfrm>
        <a:graphic>
          <a:graphicData uri="http://schemas.openxmlformats.org/drawingml/2006/table">
            <a:tbl>
              <a:tblPr firstRow="1" firstCol="1" bandRow="1"/>
              <a:tblGrid>
                <a:gridCol w="3006464">
                  <a:extLst>
                    <a:ext uri="{9D8B030D-6E8A-4147-A177-3AD203B41FA5}">
                      <a16:colId xmlns:a16="http://schemas.microsoft.com/office/drawing/2014/main" val="20000"/>
                    </a:ext>
                  </a:extLst>
                </a:gridCol>
                <a:gridCol w="1145807">
                  <a:extLst>
                    <a:ext uri="{9D8B030D-6E8A-4147-A177-3AD203B41FA5}">
                      <a16:colId xmlns:a16="http://schemas.microsoft.com/office/drawing/2014/main" val="20001"/>
                    </a:ext>
                  </a:extLst>
                </a:gridCol>
                <a:gridCol w="1211078">
                  <a:extLst>
                    <a:ext uri="{9D8B030D-6E8A-4147-A177-3AD203B41FA5}">
                      <a16:colId xmlns:a16="http://schemas.microsoft.com/office/drawing/2014/main" val="20002"/>
                    </a:ext>
                  </a:extLst>
                </a:gridCol>
                <a:gridCol w="1211078">
                  <a:extLst>
                    <a:ext uri="{9D8B030D-6E8A-4147-A177-3AD203B41FA5}">
                      <a16:colId xmlns:a16="http://schemas.microsoft.com/office/drawing/2014/main" val="20003"/>
                    </a:ext>
                  </a:extLst>
                </a:gridCol>
                <a:gridCol w="1211078">
                  <a:extLst>
                    <a:ext uri="{9D8B030D-6E8A-4147-A177-3AD203B41FA5}">
                      <a16:colId xmlns:a16="http://schemas.microsoft.com/office/drawing/2014/main" val="20004"/>
                    </a:ext>
                  </a:extLst>
                </a:gridCol>
              </a:tblGrid>
              <a:tr h="293497">
                <a:tc>
                  <a:txBody>
                    <a:bodyPr/>
                    <a:lstStyle/>
                    <a:p>
                      <a:pPr marL="0" marR="0" algn="ctr">
                        <a:lnSpc>
                          <a:spcPct val="107000"/>
                        </a:lnSpc>
                        <a:spcBef>
                          <a:spcPts val="0"/>
                        </a:spcBef>
                        <a:spcAft>
                          <a:spcPts val="0"/>
                        </a:spcAft>
                      </a:pPr>
                      <a:r>
                        <a:rPr lang="en-US" sz="1400" b="1" dirty="0">
                          <a:solidFill>
                            <a:srgbClr val="FFFFFF"/>
                          </a:solidFill>
                          <a:effectLst/>
                          <a:latin typeface="Arial" panose="020B0604020202020204" pitchFamily="34" charset="0"/>
                          <a:ea typeface="Times New Roman" panose="02020603050405020304" pitchFamily="18" charset="0"/>
                          <a:cs typeface="Cordia New" panose="020B0304020202020204" pitchFamily="34" charset="-34"/>
                        </a:rPr>
                        <a:t>Category</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305496"/>
                    </a:solidFill>
                  </a:tcPr>
                </a:tc>
                <a:tc>
                  <a:txBody>
                    <a:bodyPr/>
                    <a:lstStyle/>
                    <a:p>
                      <a:pPr marL="0" marR="0" algn="ctr">
                        <a:lnSpc>
                          <a:spcPct val="107000"/>
                        </a:lnSpc>
                        <a:spcBef>
                          <a:spcPts val="0"/>
                        </a:spcBef>
                        <a:spcAft>
                          <a:spcPts val="0"/>
                        </a:spcAft>
                      </a:pPr>
                      <a:r>
                        <a:rPr lang="en-US" sz="1400" b="1">
                          <a:solidFill>
                            <a:srgbClr val="FFFFFF"/>
                          </a:solidFill>
                          <a:effectLst/>
                          <a:latin typeface="Arial" panose="020B0604020202020204" pitchFamily="34" charset="0"/>
                          <a:ea typeface="Times New Roman" panose="02020603050405020304" pitchFamily="18" charset="0"/>
                          <a:cs typeface="Cordia New" panose="020B0304020202020204" pitchFamily="34" charset="-34"/>
                        </a:rPr>
                        <a:t>Cambodia</a:t>
                      </a:r>
                      <a:endParaRPr lang="en-US" sz="140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305496"/>
                    </a:solidFill>
                  </a:tcPr>
                </a:tc>
                <a:tc>
                  <a:txBody>
                    <a:bodyPr/>
                    <a:lstStyle/>
                    <a:p>
                      <a:pPr marL="0" marR="0" algn="ctr">
                        <a:lnSpc>
                          <a:spcPct val="107000"/>
                        </a:lnSpc>
                        <a:spcBef>
                          <a:spcPts val="0"/>
                        </a:spcBef>
                        <a:spcAft>
                          <a:spcPts val="0"/>
                        </a:spcAft>
                      </a:pPr>
                      <a:r>
                        <a:rPr lang="en-US" sz="1400" b="1">
                          <a:solidFill>
                            <a:srgbClr val="FFFFFF"/>
                          </a:solidFill>
                          <a:effectLst/>
                          <a:latin typeface="Arial" panose="020B0604020202020204" pitchFamily="34" charset="0"/>
                          <a:ea typeface="Times New Roman" panose="02020603050405020304" pitchFamily="18" charset="0"/>
                          <a:cs typeface="Cordia New" panose="020B0304020202020204" pitchFamily="34" charset="-34"/>
                        </a:rPr>
                        <a:t>Laos</a:t>
                      </a:r>
                      <a:endParaRPr lang="en-US" sz="140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305496"/>
                    </a:solidFill>
                  </a:tcPr>
                </a:tc>
                <a:tc>
                  <a:txBody>
                    <a:bodyPr/>
                    <a:lstStyle/>
                    <a:p>
                      <a:pPr marL="0" marR="0" algn="ctr">
                        <a:lnSpc>
                          <a:spcPct val="107000"/>
                        </a:lnSpc>
                        <a:spcBef>
                          <a:spcPts val="0"/>
                        </a:spcBef>
                        <a:spcAft>
                          <a:spcPts val="0"/>
                        </a:spcAft>
                      </a:pPr>
                      <a:r>
                        <a:rPr lang="en-US" sz="1400" b="1">
                          <a:solidFill>
                            <a:srgbClr val="FFFFFF"/>
                          </a:solidFill>
                          <a:effectLst/>
                          <a:latin typeface="Arial" panose="020B0604020202020204" pitchFamily="34" charset="0"/>
                          <a:ea typeface="Times New Roman" panose="02020603050405020304" pitchFamily="18" charset="0"/>
                          <a:cs typeface="Cordia New" panose="020B0304020202020204" pitchFamily="34" charset="-34"/>
                        </a:rPr>
                        <a:t>Myanmar</a:t>
                      </a:r>
                      <a:endParaRPr lang="en-US" sz="140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305496"/>
                    </a:solidFill>
                  </a:tcPr>
                </a:tc>
                <a:tc>
                  <a:txBody>
                    <a:bodyPr/>
                    <a:lstStyle/>
                    <a:p>
                      <a:pPr marL="0" marR="0" algn="ctr">
                        <a:lnSpc>
                          <a:spcPct val="107000"/>
                        </a:lnSpc>
                        <a:spcBef>
                          <a:spcPts val="0"/>
                        </a:spcBef>
                        <a:spcAft>
                          <a:spcPts val="0"/>
                        </a:spcAft>
                      </a:pPr>
                      <a:r>
                        <a:rPr lang="en-US" sz="1400" b="1">
                          <a:solidFill>
                            <a:srgbClr val="FFFFFF"/>
                          </a:solidFill>
                          <a:effectLst/>
                          <a:latin typeface="Arial" panose="020B0604020202020204" pitchFamily="34" charset="0"/>
                          <a:ea typeface="Times New Roman" panose="02020603050405020304" pitchFamily="18" charset="0"/>
                          <a:cs typeface="Cordia New" panose="020B0304020202020204" pitchFamily="34" charset="-34"/>
                        </a:rPr>
                        <a:t>Vietnam</a:t>
                      </a:r>
                      <a:endParaRPr lang="en-US" sz="140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305496"/>
                    </a:solidFill>
                  </a:tcPr>
                </a:tc>
                <a:extLst>
                  <a:ext uri="{0D108BD9-81ED-4DB2-BD59-A6C34878D82A}">
                    <a16:rowId xmlns:a16="http://schemas.microsoft.com/office/drawing/2014/main" val="10000"/>
                  </a:ext>
                </a:extLst>
              </a:tr>
              <a:tr h="293497">
                <a:tc>
                  <a:txBody>
                    <a:bodyPr/>
                    <a:lstStyle/>
                    <a:p>
                      <a:pPr marL="0" marR="0">
                        <a:lnSpc>
                          <a:spcPct val="107000"/>
                        </a:lnSpc>
                        <a:spcBef>
                          <a:spcPts val="0"/>
                        </a:spcBef>
                        <a:spcAft>
                          <a:spcPts val="0"/>
                        </a:spcAft>
                      </a:pPr>
                      <a:r>
                        <a:rPr lang="en-US" sz="1400" b="1" dirty="0">
                          <a:solidFill>
                            <a:srgbClr val="000000"/>
                          </a:solidFill>
                          <a:effectLst/>
                          <a:latin typeface="Arial" panose="020B0604020202020204" pitchFamily="34" charset="0"/>
                          <a:ea typeface="Times New Roman" panose="02020603050405020304" pitchFamily="18" charset="0"/>
                          <a:cs typeface="Cordia New" panose="020B0304020202020204" pitchFamily="34" charset="-34"/>
                        </a:rPr>
                        <a:t>Ease of Doing Business</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D9E1F2"/>
                    </a:solidFill>
                  </a:tcPr>
                </a:tc>
                <a:tc>
                  <a:txBody>
                    <a:bodyPr/>
                    <a:lstStyle/>
                    <a:p>
                      <a:pPr marL="0" marR="0" algn="r">
                        <a:lnSpc>
                          <a:spcPct val="107000"/>
                        </a:lnSpc>
                        <a:spcBef>
                          <a:spcPts val="0"/>
                        </a:spcBef>
                        <a:spcAft>
                          <a:spcPts val="0"/>
                        </a:spcAft>
                      </a:pPr>
                      <a:r>
                        <a:rPr lang="en-US" sz="1400" b="1" dirty="0">
                          <a:solidFill>
                            <a:srgbClr val="000000"/>
                          </a:solidFill>
                          <a:effectLst/>
                          <a:latin typeface="Arial" panose="020B0604020202020204" pitchFamily="34" charset="0"/>
                          <a:ea typeface="Times New Roman" panose="02020603050405020304" pitchFamily="18" charset="0"/>
                          <a:cs typeface="Cordia New" panose="020B0304020202020204" pitchFamily="34" charset="-34"/>
                        </a:rPr>
                        <a:t>131</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D9E1F2"/>
                    </a:solidFill>
                  </a:tcPr>
                </a:tc>
                <a:tc>
                  <a:txBody>
                    <a:bodyPr/>
                    <a:lstStyle/>
                    <a:p>
                      <a:pPr marL="0" marR="0" algn="r">
                        <a:lnSpc>
                          <a:spcPct val="107000"/>
                        </a:lnSpc>
                        <a:spcBef>
                          <a:spcPts val="0"/>
                        </a:spcBef>
                        <a:spcAft>
                          <a:spcPts val="0"/>
                        </a:spcAft>
                      </a:pPr>
                      <a:r>
                        <a:rPr lang="en-US" sz="1400" b="1" dirty="0">
                          <a:solidFill>
                            <a:srgbClr val="000000"/>
                          </a:solidFill>
                          <a:effectLst/>
                          <a:latin typeface="Arial" panose="020B0604020202020204" pitchFamily="34" charset="0"/>
                          <a:ea typeface="Times New Roman" panose="02020603050405020304" pitchFamily="18" charset="0"/>
                          <a:cs typeface="Cordia New" panose="020B0304020202020204" pitchFamily="34" charset="-34"/>
                        </a:rPr>
                        <a:t>139</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D9E1F2"/>
                    </a:solidFill>
                  </a:tcPr>
                </a:tc>
                <a:tc>
                  <a:txBody>
                    <a:bodyPr/>
                    <a:lstStyle/>
                    <a:p>
                      <a:pPr marL="0" marR="0" algn="r">
                        <a:lnSpc>
                          <a:spcPct val="107000"/>
                        </a:lnSpc>
                        <a:spcBef>
                          <a:spcPts val="0"/>
                        </a:spcBef>
                        <a:spcAft>
                          <a:spcPts val="0"/>
                        </a:spcAft>
                      </a:pPr>
                      <a:r>
                        <a:rPr lang="en-US" sz="1400" b="1" dirty="0">
                          <a:solidFill>
                            <a:srgbClr val="000000"/>
                          </a:solidFill>
                          <a:effectLst/>
                          <a:latin typeface="Arial" panose="020B0604020202020204" pitchFamily="34" charset="0"/>
                          <a:ea typeface="Times New Roman" panose="02020603050405020304" pitchFamily="18" charset="0"/>
                          <a:cs typeface="Cordia New" panose="020B0304020202020204" pitchFamily="34" charset="-34"/>
                        </a:rPr>
                        <a:t>170</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D9E1F2"/>
                    </a:solidFill>
                  </a:tcPr>
                </a:tc>
                <a:tc>
                  <a:txBody>
                    <a:bodyPr/>
                    <a:lstStyle/>
                    <a:p>
                      <a:pPr marL="0" marR="0" algn="r">
                        <a:lnSpc>
                          <a:spcPct val="107000"/>
                        </a:lnSpc>
                        <a:spcBef>
                          <a:spcPts val="0"/>
                        </a:spcBef>
                        <a:spcAft>
                          <a:spcPts val="0"/>
                        </a:spcAft>
                      </a:pPr>
                      <a:r>
                        <a:rPr lang="en-US" sz="1400" b="1" dirty="0">
                          <a:solidFill>
                            <a:srgbClr val="000000"/>
                          </a:solidFill>
                          <a:effectLst/>
                          <a:latin typeface="Arial" panose="020B0604020202020204" pitchFamily="34" charset="0"/>
                          <a:ea typeface="Calibri" panose="020F0502020204030204" pitchFamily="34" charset="0"/>
                          <a:cs typeface="Cordia New" panose="020B0304020202020204" pitchFamily="34" charset="-34"/>
                        </a:rPr>
                        <a:t>82</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D9E1F2"/>
                    </a:solidFill>
                  </a:tcPr>
                </a:tc>
                <a:extLst>
                  <a:ext uri="{0D108BD9-81ED-4DB2-BD59-A6C34878D82A}">
                    <a16:rowId xmlns:a16="http://schemas.microsoft.com/office/drawing/2014/main" val="10001"/>
                  </a:ext>
                </a:extLst>
              </a:tr>
              <a:tr h="278821">
                <a:tc>
                  <a:txBody>
                    <a:bodyPr/>
                    <a:lstStyle/>
                    <a:p>
                      <a:pPr marL="0" marR="0">
                        <a:lnSpc>
                          <a:spcPct val="107000"/>
                        </a:lnSpc>
                        <a:spcBef>
                          <a:spcPts val="0"/>
                        </a:spcBef>
                        <a:spcAft>
                          <a:spcPts val="0"/>
                        </a:spcAft>
                      </a:pPr>
                      <a:r>
                        <a:rPr lang="en-US" sz="1400" dirty="0">
                          <a:solidFill>
                            <a:srgbClr val="000000"/>
                          </a:solidFill>
                          <a:effectLst/>
                          <a:latin typeface="Arial" panose="020B0604020202020204" pitchFamily="34" charset="0"/>
                          <a:ea typeface="Times New Roman" panose="02020603050405020304" pitchFamily="18" charset="0"/>
                          <a:cs typeface="Cordia New" panose="020B0304020202020204" pitchFamily="34" charset="-34"/>
                        </a:rPr>
                        <a:t>1. Starting a Business</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marL="0" marR="0" algn="r">
                        <a:lnSpc>
                          <a:spcPct val="107000"/>
                        </a:lnSpc>
                        <a:spcBef>
                          <a:spcPts val="0"/>
                        </a:spcBef>
                        <a:spcAft>
                          <a:spcPts val="0"/>
                        </a:spcAft>
                      </a:pPr>
                      <a:r>
                        <a:rPr lang="en-US" sz="1400" dirty="0">
                          <a:solidFill>
                            <a:srgbClr val="000000"/>
                          </a:solidFill>
                          <a:effectLst/>
                          <a:latin typeface="Arial" panose="020B0604020202020204" pitchFamily="34" charset="0"/>
                          <a:ea typeface="Times New Roman" panose="02020603050405020304" pitchFamily="18" charset="0"/>
                          <a:cs typeface="Cordia New" panose="020B0304020202020204" pitchFamily="34" charset="-34"/>
                        </a:rPr>
                        <a:t>180</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marL="0" marR="0" algn="r">
                        <a:lnSpc>
                          <a:spcPct val="107000"/>
                        </a:lnSpc>
                        <a:spcBef>
                          <a:spcPts val="0"/>
                        </a:spcBef>
                        <a:spcAft>
                          <a:spcPts val="0"/>
                        </a:spcAft>
                      </a:pPr>
                      <a:r>
                        <a:rPr lang="en-US" sz="1400" dirty="0">
                          <a:solidFill>
                            <a:srgbClr val="000000"/>
                          </a:solidFill>
                          <a:effectLst/>
                          <a:latin typeface="Arial" panose="020B0604020202020204" pitchFamily="34" charset="0"/>
                          <a:ea typeface="Times New Roman" panose="02020603050405020304" pitchFamily="18" charset="0"/>
                          <a:cs typeface="Cordia New" panose="020B0304020202020204" pitchFamily="34" charset="-34"/>
                        </a:rPr>
                        <a:t>160</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marL="0" marR="0" algn="r">
                        <a:lnSpc>
                          <a:spcPct val="107000"/>
                        </a:lnSpc>
                        <a:spcBef>
                          <a:spcPts val="0"/>
                        </a:spcBef>
                        <a:spcAft>
                          <a:spcPts val="0"/>
                        </a:spcAft>
                      </a:pPr>
                      <a:r>
                        <a:rPr lang="en-US" sz="1400" dirty="0">
                          <a:solidFill>
                            <a:srgbClr val="000000"/>
                          </a:solidFill>
                          <a:effectLst/>
                          <a:latin typeface="Arial" panose="020B0604020202020204" pitchFamily="34" charset="0"/>
                          <a:ea typeface="Times New Roman" panose="02020603050405020304" pitchFamily="18" charset="0"/>
                          <a:cs typeface="Cordia New" panose="020B0304020202020204" pitchFamily="34" charset="-34"/>
                        </a:rPr>
                        <a:t>146</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marL="0" marR="0" algn="r">
                        <a:lnSpc>
                          <a:spcPct val="107000"/>
                        </a:lnSpc>
                        <a:spcBef>
                          <a:spcPts val="0"/>
                        </a:spcBef>
                        <a:spcAft>
                          <a:spcPts val="0"/>
                        </a:spcAft>
                      </a:pPr>
                      <a:r>
                        <a:rPr lang="en-US" sz="1400" dirty="0">
                          <a:solidFill>
                            <a:srgbClr val="000000"/>
                          </a:solidFill>
                          <a:effectLst/>
                          <a:latin typeface="Arial" panose="020B0604020202020204" pitchFamily="34" charset="0"/>
                          <a:ea typeface="Times New Roman" panose="02020603050405020304" pitchFamily="18" charset="0"/>
                          <a:cs typeface="Cordia New" panose="020B0304020202020204" pitchFamily="34" charset="-34"/>
                        </a:rPr>
                        <a:t>121</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0002"/>
                  </a:ext>
                </a:extLst>
              </a:tr>
              <a:tr h="278821">
                <a:tc>
                  <a:txBody>
                    <a:bodyPr/>
                    <a:lstStyle/>
                    <a:p>
                      <a:pPr marL="0" marR="0">
                        <a:lnSpc>
                          <a:spcPct val="107000"/>
                        </a:lnSpc>
                        <a:spcBef>
                          <a:spcPts val="0"/>
                        </a:spcBef>
                        <a:spcAft>
                          <a:spcPts val="0"/>
                        </a:spcAft>
                      </a:pPr>
                      <a:r>
                        <a:rPr lang="en-US" sz="1400" b="1" dirty="0">
                          <a:solidFill>
                            <a:srgbClr val="0000FF"/>
                          </a:solidFill>
                          <a:effectLst/>
                          <a:latin typeface="Arial" panose="020B0604020202020204" pitchFamily="34" charset="0"/>
                          <a:ea typeface="Times New Roman" panose="02020603050405020304" pitchFamily="18" charset="0"/>
                          <a:cs typeface="Cordia New" panose="020B0304020202020204" pitchFamily="34" charset="-34"/>
                        </a:rPr>
                        <a:t>2. Dealing with Construction Permits</a:t>
                      </a:r>
                      <a:endParaRPr lang="en-US" sz="1400" b="1" dirty="0">
                        <a:solidFill>
                          <a:srgbClr val="0000FF"/>
                        </a:solidFill>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D9E1F2"/>
                    </a:solidFill>
                  </a:tcPr>
                </a:tc>
                <a:tc>
                  <a:txBody>
                    <a:bodyPr/>
                    <a:lstStyle/>
                    <a:p>
                      <a:pPr marL="0" marR="0" algn="r">
                        <a:lnSpc>
                          <a:spcPct val="107000"/>
                        </a:lnSpc>
                        <a:spcBef>
                          <a:spcPts val="0"/>
                        </a:spcBef>
                        <a:spcAft>
                          <a:spcPts val="0"/>
                        </a:spcAft>
                      </a:pPr>
                      <a:r>
                        <a:rPr lang="en-US" sz="1400" b="1" dirty="0">
                          <a:solidFill>
                            <a:srgbClr val="0000FF"/>
                          </a:solidFill>
                          <a:effectLst/>
                          <a:latin typeface="Arial" panose="020B0604020202020204" pitchFamily="34" charset="0"/>
                          <a:ea typeface="Times New Roman" panose="02020603050405020304" pitchFamily="18" charset="0"/>
                          <a:cs typeface="Cordia New" panose="020B0304020202020204" pitchFamily="34" charset="-34"/>
                        </a:rPr>
                        <a:t>183</a:t>
                      </a:r>
                      <a:endParaRPr lang="en-US" sz="1400" b="1" dirty="0">
                        <a:solidFill>
                          <a:srgbClr val="0000FF"/>
                        </a:solidFill>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D9E1F2"/>
                    </a:solidFill>
                  </a:tcPr>
                </a:tc>
                <a:tc>
                  <a:txBody>
                    <a:bodyPr/>
                    <a:lstStyle/>
                    <a:p>
                      <a:pPr marL="0" marR="0" algn="r">
                        <a:lnSpc>
                          <a:spcPct val="107000"/>
                        </a:lnSpc>
                        <a:spcBef>
                          <a:spcPts val="0"/>
                        </a:spcBef>
                        <a:spcAft>
                          <a:spcPts val="0"/>
                        </a:spcAft>
                      </a:pPr>
                      <a:r>
                        <a:rPr lang="en-US" sz="1400" b="1" dirty="0">
                          <a:solidFill>
                            <a:srgbClr val="0000FF"/>
                          </a:solidFill>
                          <a:effectLst/>
                          <a:latin typeface="Arial" panose="020B0604020202020204" pitchFamily="34" charset="0"/>
                          <a:ea typeface="Times New Roman" panose="02020603050405020304" pitchFamily="18" charset="0"/>
                          <a:cs typeface="Cordia New" panose="020B0304020202020204" pitchFamily="34" charset="-34"/>
                        </a:rPr>
                        <a:t>47</a:t>
                      </a:r>
                      <a:endParaRPr lang="en-US" sz="1400" b="1" dirty="0">
                        <a:solidFill>
                          <a:srgbClr val="0000FF"/>
                        </a:solidFill>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D9E1F2"/>
                    </a:solidFill>
                  </a:tcPr>
                </a:tc>
                <a:tc>
                  <a:txBody>
                    <a:bodyPr/>
                    <a:lstStyle/>
                    <a:p>
                      <a:pPr marL="0" marR="0" algn="r">
                        <a:lnSpc>
                          <a:spcPct val="107000"/>
                        </a:lnSpc>
                        <a:spcBef>
                          <a:spcPts val="0"/>
                        </a:spcBef>
                        <a:spcAft>
                          <a:spcPts val="0"/>
                        </a:spcAft>
                      </a:pPr>
                      <a:r>
                        <a:rPr lang="en-US" sz="1400" b="1" dirty="0">
                          <a:solidFill>
                            <a:srgbClr val="0000FF"/>
                          </a:solidFill>
                          <a:effectLst/>
                          <a:latin typeface="Arial" panose="020B0604020202020204" pitchFamily="34" charset="0"/>
                          <a:ea typeface="Calibri" panose="020F0502020204030204" pitchFamily="34" charset="0"/>
                          <a:cs typeface="Cordia New" panose="020B0304020202020204" pitchFamily="34" charset="-34"/>
                        </a:rPr>
                        <a:t>66</a:t>
                      </a:r>
                      <a:endParaRPr lang="en-US" sz="1400" b="1" dirty="0">
                        <a:solidFill>
                          <a:srgbClr val="0000FF"/>
                        </a:solidFill>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D9E1F2"/>
                    </a:solidFill>
                  </a:tcPr>
                </a:tc>
                <a:tc>
                  <a:txBody>
                    <a:bodyPr/>
                    <a:lstStyle/>
                    <a:p>
                      <a:pPr marL="0" marR="0" algn="r">
                        <a:lnSpc>
                          <a:spcPct val="107000"/>
                        </a:lnSpc>
                        <a:spcBef>
                          <a:spcPts val="0"/>
                        </a:spcBef>
                        <a:spcAft>
                          <a:spcPts val="0"/>
                        </a:spcAft>
                      </a:pPr>
                      <a:r>
                        <a:rPr lang="en-US" sz="1400" b="1" dirty="0">
                          <a:solidFill>
                            <a:srgbClr val="0000FF"/>
                          </a:solidFill>
                          <a:effectLst/>
                          <a:latin typeface="Arial" panose="020B0604020202020204" pitchFamily="34" charset="0"/>
                          <a:ea typeface="Calibri" panose="020F0502020204030204" pitchFamily="34" charset="0"/>
                          <a:cs typeface="Cordia New" panose="020B0304020202020204" pitchFamily="34" charset="-34"/>
                        </a:rPr>
                        <a:t>24</a:t>
                      </a:r>
                      <a:endParaRPr lang="en-US" sz="1400" b="1" dirty="0">
                        <a:solidFill>
                          <a:srgbClr val="0000FF"/>
                        </a:solidFill>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D9E1F2"/>
                    </a:solidFill>
                  </a:tcPr>
                </a:tc>
                <a:extLst>
                  <a:ext uri="{0D108BD9-81ED-4DB2-BD59-A6C34878D82A}">
                    <a16:rowId xmlns:a16="http://schemas.microsoft.com/office/drawing/2014/main" val="10003"/>
                  </a:ext>
                </a:extLst>
              </a:tr>
              <a:tr h="278821">
                <a:tc>
                  <a:txBody>
                    <a:bodyPr/>
                    <a:lstStyle/>
                    <a:p>
                      <a:pPr marL="0" marR="0">
                        <a:lnSpc>
                          <a:spcPct val="107000"/>
                        </a:lnSpc>
                        <a:spcBef>
                          <a:spcPts val="0"/>
                        </a:spcBef>
                        <a:spcAft>
                          <a:spcPts val="0"/>
                        </a:spcAft>
                      </a:pPr>
                      <a:r>
                        <a:rPr lang="en-US" sz="1400">
                          <a:solidFill>
                            <a:srgbClr val="000000"/>
                          </a:solidFill>
                          <a:effectLst/>
                          <a:latin typeface="Arial" panose="020B0604020202020204" pitchFamily="34" charset="0"/>
                          <a:ea typeface="Times New Roman" panose="02020603050405020304" pitchFamily="18" charset="0"/>
                          <a:cs typeface="Cordia New" panose="020B0304020202020204" pitchFamily="34" charset="-34"/>
                        </a:rPr>
                        <a:t>3. Getting Electricity</a:t>
                      </a:r>
                      <a:endParaRPr lang="en-US" sz="140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marL="0" marR="0" algn="r">
                        <a:lnSpc>
                          <a:spcPct val="107000"/>
                        </a:lnSpc>
                        <a:spcBef>
                          <a:spcPts val="0"/>
                        </a:spcBef>
                        <a:spcAft>
                          <a:spcPts val="0"/>
                        </a:spcAft>
                      </a:pPr>
                      <a:r>
                        <a:rPr lang="en-US" sz="1400" dirty="0">
                          <a:solidFill>
                            <a:srgbClr val="000000"/>
                          </a:solidFill>
                          <a:effectLst/>
                          <a:latin typeface="Arial" panose="020B0604020202020204" pitchFamily="34" charset="0"/>
                          <a:ea typeface="Times New Roman" panose="02020603050405020304" pitchFamily="18" charset="0"/>
                          <a:cs typeface="Cordia New" panose="020B0304020202020204" pitchFamily="34" charset="-34"/>
                        </a:rPr>
                        <a:t>136</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marL="0" marR="0" algn="r">
                        <a:lnSpc>
                          <a:spcPct val="107000"/>
                        </a:lnSpc>
                        <a:spcBef>
                          <a:spcPts val="0"/>
                        </a:spcBef>
                        <a:spcAft>
                          <a:spcPts val="0"/>
                        </a:spcAft>
                      </a:pPr>
                      <a:r>
                        <a:rPr lang="en-US" sz="1400" dirty="0">
                          <a:solidFill>
                            <a:srgbClr val="000000"/>
                          </a:solidFill>
                          <a:effectLst/>
                          <a:latin typeface="Arial" panose="020B0604020202020204" pitchFamily="34" charset="0"/>
                          <a:ea typeface="Times New Roman" panose="02020603050405020304" pitchFamily="18" charset="0"/>
                          <a:cs typeface="Cordia New" panose="020B0304020202020204" pitchFamily="34" charset="-34"/>
                        </a:rPr>
                        <a:t>155</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marL="0" marR="0" algn="r">
                        <a:lnSpc>
                          <a:spcPct val="107000"/>
                        </a:lnSpc>
                        <a:spcBef>
                          <a:spcPts val="0"/>
                        </a:spcBef>
                        <a:spcAft>
                          <a:spcPts val="0"/>
                        </a:spcAft>
                      </a:pPr>
                      <a:r>
                        <a:rPr lang="en-US" sz="1400" dirty="0">
                          <a:solidFill>
                            <a:srgbClr val="000000"/>
                          </a:solidFill>
                          <a:effectLst/>
                          <a:latin typeface="Arial" panose="020B0604020202020204" pitchFamily="34" charset="0"/>
                          <a:ea typeface="Times New Roman" panose="02020603050405020304" pitchFamily="18" charset="0"/>
                          <a:cs typeface="Cordia New" panose="020B0304020202020204" pitchFamily="34" charset="-34"/>
                        </a:rPr>
                        <a:t>149</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marL="0" marR="0" algn="r">
                        <a:lnSpc>
                          <a:spcPct val="107000"/>
                        </a:lnSpc>
                        <a:spcBef>
                          <a:spcPts val="0"/>
                        </a:spcBef>
                        <a:spcAft>
                          <a:spcPts val="0"/>
                        </a:spcAft>
                      </a:pPr>
                      <a:r>
                        <a:rPr lang="en-US" sz="1400" dirty="0">
                          <a:solidFill>
                            <a:srgbClr val="000000"/>
                          </a:solidFill>
                          <a:effectLst/>
                          <a:latin typeface="Arial" panose="020B0604020202020204" pitchFamily="34" charset="0"/>
                          <a:ea typeface="Calibri" panose="020F0502020204030204" pitchFamily="34" charset="0"/>
                          <a:cs typeface="Cordia New" panose="020B0304020202020204" pitchFamily="34" charset="-34"/>
                        </a:rPr>
                        <a:t>96</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0004"/>
                  </a:ext>
                </a:extLst>
              </a:tr>
              <a:tr h="278821">
                <a:tc>
                  <a:txBody>
                    <a:bodyPr/>
                    <a:lstStyle/>
                    <a:p>
                      <a:pPr marL="0" marR="0">
                        <a:lnSpc>
                          <a:spcPct val="107000"/>
                        </a:lnSpc>
                        <a:spcBef>
                          <a:spcPts val="0"/>
                        </a:spcBef>
                        <a:spcAft>
                          <a:spcPts val="0"/>
                        </a:spcAft>
                      </a:pPr>
                      <a:r>
                        <a:rPr lang="en-US" sz="1400" b="1" dirty="0">
                          <a:solidFill>
                            <a:srgbClr val="0000FF"/>
                          </a:solidFill>
                          <a:effectLst/>
                          <a:latin typeface="Arial" panose="020B0604020202020204" pitchFamily="34" charset="0"/>
                          <a:ea typeface="Times New Roman" panose="02020603050405020304" pitchFamily="18" charset="0"/>
                          <a:cs typeface="Cordia New" panose="020B0304020202020204" pitchFamily="34" charset="-34"/>
                        </a:rPr>
                        <a:t>4. Registering Property</a:t>
                      </a:r>
                      <a:endParaRPr lang="en-US" sz="1400" b="1" dirty="0">
                        <a:solidFill>
                          <a:srgbClr val="0000FF"/>
                        </a:solidFill>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D9E1F2"/>
                    </a:solidFill>
                  </a:tcPr>
                </a:tc>
                <a:tc>
                  <a:txBody>
                    <a:bodyPr/>
                    <a:lstStyle/>
                    <a:p>
                      <a:pPr marL="0" marR="0" algn="r">
                        <a:lnSpc>
                          <a:spcPct val="107000"/>
                        </a:lnSpc>
                        <a:spcBef>
                          <a:spcPts val="0"/>
                        </a:spcBef>
                        <a:spcAft>
                          <a:spcPts val="0"/>
                        </a:spcAft>
                      </a:pPr>
                      <a:r>
                        <a:rPr lang="en-US" sz="1400" b="1" dirty="0">
                          <a:solidFill>
                            <a:srgbClr val="0000FF"/>
                          </a:solidFill>
                          <a:effectLst/>
                          <a:latin typeface="Arial" panose="020B0604020202020204" pitchFamily="34" charset="0"/>
                          <a:ea typeface="Times New Roman" panose="02020603050405020304" pitchFamily="18" charset="0"/>
                          <a:cs typeface="Cordia New" panose="020B0304020202020204" pitchFamily="34" charset="-34"/>
                        </a:rPr>
                        <a:t>120</a:t>
                      </a:r>
                      <a:endParaRPr lang="en-US" sz="1400" b="1" dirty="0">
                        <a:solidFill>
                          <a:srgbClr val="0000FF"/>
                        </a:solidFill>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D9E1F2"/>
                    </a:solidFill>
                  </a:tcPr>
                </a:tc>
                <a:tc>
                  <a:txBody>
                    <a:bodyPr/>
                    <a:lstStyle/>
                    <a:p>
                      <a:pPr marL="0" marR="0" algn="r">
                        <a:lnSpc>
                          <a:spcPct val="107000"/>
                        </a:lnSpc>
                        <a:spcBef>
                          <a:spcPts val="0"/>
                        </a:spcBef>
                        <a:spcAft>
                          <a:spcPts val="0"/>
                        </a:spcAft>
                      </a:pPr>
                      <a:r>
                        <a:rPr lang="en-US" sz="1400" b="1" dirty="0">
                          <a:solidFill>
                            <a:srgbClr val="0000FF"/>
                          </a:solidFill>
                          <a:effectLst/>
                          <a:latin typeface="Arial" panose="020B0604020202020204" pitchFamily="34" charset="0"/>
                          <a:ea typeface="Times New Roman" panose="02020603050405020304" pitchFamily="18" charset="0"/>
                          <a:cs typeface="Cordia New" panose="020B0304020202020204" pitchFamily="34" charset="-34"/>
                        </a:rPr>
                        <a:t>65</a:t>
                      </a:r>
                      <a:endParaRPr lang="en-US" sz="1400" b="1" dirty="0">
                        <a:solidFill>
                          <a:srgbClr val="0000FF"/>
                        </a:solidFill>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D9E1F2"/>
                    </a:solidFill>
                  </a:tcPr>
                </a:tc>
                <a:tc>
                  <a:txBody>
                    <a:bodyPr/>
                    <a:lstStyle/>
                    <a:p>
                      <a:pPr marL="0" marR="0" algn="r">
                        <a:lnSpc>
                          <a:spcPct val="107000"/>
                        </a:lnSpc>
                        <a:spcBef>
                          <a:spcPts val="0"/>
                        </a:spcBef>
                        <a:spcAft>
                          <a:spcPts val="0"/>
                        </a:spcAft>
                      </a:pPr>
                      <a:r>
                        <a:rPr lang="en-US" sz="1400" b="1" dirty="0">
                          <a:solidFill>
                            <a:srgbClr val="0000FF"/>
                          </a:solidFill>
                          <a:effectLst/>
                          <a:latin typeface="Arial" panose="020B0604020202020204" pitchFamily="34" charset="0"/>
                          <a:ea typeface="Times New Roman" panose="02020603050405020304" pitchFamily="18" charset="0"/>
                          <a:cs typeface="Cordia New" panose="020B0304020202020204" pitchFamily="34" charset="-34"/>
                        </a:rPr>
                        <a:t>143</a:t>
                      </a:r>
                      <a:endParaRPr lang="en-US" sz="1400" b="1" dirty="0">
                        <a:solidFill>
                          <a:srgbClr val="0000FF"/>
                        </a:solidFill>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D9E1F2"/>
                    </a:solidFill>
                  </a:tcPr>
                </a:tc>
                <a:tc>
                  <a:txBody>
                    <a:bodyPr/>
                    <a:lstStyle/>
                    <a:p>
                      <a:pPr marL="0" marR="0" algn="r">
                        <a:lnSpc>
                          <a:spcPct val="107000"/>
                        </a:lnSpc>
                        <a:spcBef>
                          <a:spcPts val="0"/>
                        </a:spcBef>
                        <a:spcAft>
                          <a:spcPts val="0"/>
                        </a:spcAft>
                      </a:pPr>
                      <a:r>
                        <a:rPr lang="en-US" sz="1400" b="1" dirty="0">
                          <a:solidFill>
                            <a:srgbClr val="0000FF"/>
                          </a:solidFill>
                          <a:effectLst/>
                          <a:latin typeface="Arial" panose="020B0604020202020204" pitchFamily="34" charset="0"/>
                          <a:ea typeface="Times New Roman" panose="02020603050405020304" pitchFamily="18" charset="0"/>
                          <a:cs typeface="Cordia New" panose="020B0304020202020204" pitchFamily="34" charset="-34"/>
                        </a:rPr>
                        <a:t>59</a:t>
                      </a:r>
                      <a:endParaRPr lang="en-US" sz="1400" b="1" dirty="0">
                        <a:solidFill>
                          <a:srgbClr val="0000FF"/>
                        </a:solidFill>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D9E1F2"/>
                    </a:solidFill>
                  </a:tcPr>
                </a:tc>
                <a:extLst>
                  <a:ext uri="{0D108BD9-81ED-4DB2-BD59-A6C34878D82A}">
                    <a16:rowId xmlns:a16="http://schemas.microsoft.com/office/drawing/2014/main" val="10005"/>
                  </a:ext>
                </a:extLst>
              </a:tr>
              <a:tr h="278821">
                <a:tc>
                  <a:txBody>
                    <a:bodyPr/>
                    <a:lstStyle/>
                    <a:p>
                      <a:pPr marL="0" marR="0">
                        <a:lnSpc>
                          <a:spcPct val="107000"/>
                        </a:lnSpc>
                        <a:spcBef>
                          <a:spcPts val="0"/>
                        </a:spcBef>
                        <a:spcAft>
                          <a:spcPts val="0"/>
                        </a:spcAft>
                      </a:pPr>
                      <a:r>
                        <a:rPr lang="en-US" sz="1400" dirty="0">
                          <a:solidFill>
                            <a:srgbClr val="000000"/>
                          </a:solidFill>
                          <a:effectLst/>
                          <a:latin typeface="Arial" panose="020B0604020202020204" pitchFamily="34" charset="0"/>
                          <a:ea typeface="Times New Roman" panose="02020603050405020304" pitchFamily="18" charset="0"/>
                          <a:cs typeface="Cordia New" panose="020B0304020202020204" pitchFamily="34" charset="-34"/>
                        </a:rPr>
                        <a:t>5. Getting Credit</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marL="0" marR="0" algn="r">
                        <a:lnSpc>
                          <a:spcPct val="107000"/>
                        </a:lnSpc>
                        <a:spcBef>
                          <a:spcPts val="0"/>
                        </a:spcBef>
                        <a:spcAft>
                          <a:spcPts val="0"/>
                        </a:spcAft>
                      </a:pPr>
                      <a:r>
                        <a:rPr lang="en-US" sz="1400" dirty="0">
                          <a:solidFill>
                            <a:srgbClr val="000000"/>
                          </a:solidFill>
                          <a:effectLst/>
                          <a:latin typeface="Arial" panose="020B0604020202020204" pitchFamily="34" charset="0"/>
                          <a:ea typeface="Calibri" panose="020F0502020204030204" pitchFamily="34" charset="0"/>
                          <a:cs typeface="Cordia New" panose="020B0304020202020204" pitchFamily="34" charset="-34"/>
                        </a:rPr>
                        <a:t>7</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marL="0" marR="0" algn="r">
                        <a:lnSpc>
                          <a:spcPct val="107000"/>
                        </a:lnSpc>
                        <a:spcBef>
                          <a:spcPts val="0"/>
                        </a:spcBef>
                        <a:spcAft>
                          <a:spcPts val="0"/>
                        </a:spcAft>
                      </a:pPr>
                      <a:r>
                        <a:rPr lang="en-US" sz="1400" dirty="0">
                          <a:solidFill>
                            <a:srgbClr val="000000"/>
                          </a:solidFill>
                          <a:effectLst/>
                          <a:latin typeface="Arial" panose="020B0604020202020204" pitchFamily="34" charset="0"/>
                          <a:ea typeface="Times New Roman" panose="02020603050405020304" pitchFamily="18" charset="0"/>
                          <a:cs typeface="Cordia New" panose="020B0304020202020204" pitchFamily="34" charset="-34"/>
                        </a:rPr>
                        <a:t>75</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marL="0" marR="0" algn="r">
                        <a:lnSpc>
                          <a:spcPct val="107000"/>
                        </a:lnSpc>
                        <a:spcBef>
                          <a:spcPts val="0"/>
                        </a:spcBef>
                        <a:spcAft>
                          <a:spcPts val="0"/>
                        </a:spcAft>
                      </a:pPr>
                      <a:r>
                        <a:rPr lang="en-US" sz="1400" dirty="0">
                          <a:solidFill>
                            <a:srgbClr val="000000"/>
                          </a:solidFill>
                          <a:effectLst/>
                          <a:latin typeface="Arial" panose="020B0604020202020204" pitchFamily="34" charset="0"/>
                          <a:ea typeface="Times New Roman" panose="02020603050405020304" pitchFamily="18" charset="0"/>
                          <a:cs typeface="Cordia New" panose="020B0304020202020204" pitchFamily="34" charset="-34"/>
                        </a:rPr>
                        <a:t>175</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marL="0" marR="0" algn="r">
                        <a:lnSpc>
                          <a:spcPct val="107000"/>
                        </a:lnSpc>
                        <a:spcBef>
                          <a:spcPts val="0"/>
                        </a:spcBef>
                        <a:spcAft>
                          <a:spcPts val="0"/>
                        </a:spcAft>
                      </a:pPr>
                      <a:r>
                        <a:rPr lang="en-US" sz="1400" dirty="0">
                          <a:solidFill>
                            <a:srgbClr val="000000"/>
                          </a:solidFill>
                          <a:effectLst/>
                          <a:latin typeface="Arial" panose="020B0604020202020204" pitchFamily="34" charset="0"/>
                          <a:ea typeface="Calibri" panose="020F0502020204030204" pitchFamily="34" charset="0"/>
                          <a:cs typeface="Cordia New" panose="020B0304020202020204" pitchFamily="34" charset="-34"/>
                        </a:rPr>
                        <a:t>32</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0006"/>
                  </a:ext>
                </a:extLst>
              </a:tr>
              <a:tr h="278821">
                <a:tc>
                  <a:txBody>
                    <a:bodyPr/>
                    <a:lstStyle/>
                    <a:p>
                      <a:pPr marL="0" marR="0">
                        <a:lnSpc>
                          <a:spcPct val="107000"/>
                        </a:lnSpc>
                        <a:spcBef>
                          <a:spcPts val="0"/>
                        </a:spcBef>
                        <a:spcAft>
                          <a:spcPts val="0"/>
                        </a:spcAft>
                      </a:pPr>
                      <a:r>
                        <a:rPr lang="en-US" sz="1400">
                          <a:solidFill>
                            <a:srgbClr val="000000"/>
                          </a:solidFill>
                          <a:effectLst/>
                          <a:latin typeface="Arial" panose="020B0604020202020204" pitchFamily="34" charset="0"/>
                          <a:ea typeface="Times New Roman" panose="02020603050405020304" pitchFamily="18" charset="0"/>
                          <a:cs typeface="Cordia New" panose="020B0304020202020204" pitchFamily="34" charset="-34"/>
                        </a:rPr>
                        <a:t>6. Protecting Minority Investors</a:t>
                      </a:r>
                      <a:endParaRPr lang="en-US" sz="140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D9E1F2"/>
                    </a:solidFill>
                  </a:tcPr>
                </a:tc>
                <a:tc>
                  <a:txBody>
                    <a:bodyPr/>
                    <a:lstStyle/>
                    <a:p>
                      <a:pPr marL="0" marR="0" algn="r">
                        <a:lnSpc>
                          <a:spcPct val="107000"/>
                        </a:lnSpc>
                        <a:spcBef>
                          <a:spcPts val="0"/>
                        </a:spcBef>
                        <a:spcAft>
                          <a:spcPts val="0"/>
                        </a:spcAft>
                      </a:pPr>
                      <a:r>
                        <a:rPr lang="en-US" sz="1400" dirty="0">
                          <a:solidFill>
                            <a:srgbClr val="000000"/>
                          </a:solidFill>
                          <a:effectLst/>
                          <a:latin typeface="Arial" panose="020B0604020202020204" pitchFamily="34" charset="0"/>
                          <a:ea typeface="Times New Roman" panose="02020603050405020304" pitchFamily="18" charset="0"/>
                          <a:cs typeface="Cordia New" panose="020B0304020202020204" pitchFamily="34" charset="-34"/>
                        </a:rPr>
                        <a:t>114</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D9E1F2"/>
                    </a:solidFill>
                  </a:tcPr>
                </a:tc>
                <a:tc>
                  <a:txBody>
                    <a:bodyPr/>
                    <a:lstStyle/>
                    <a:p>
                      <a:pPr marL="0" marR="0" algn="r">
                        <a:lnSpc>
                          <a:spcPct val="107000"/>
                        </a:lnSpc>
                        <a:spcBef>
                          <a:spcPts val="0"/>
                        </a:spcBef>
                        <a:spcAft>
                          <a:spcPts val="0"/>
                        </a:spcAft>
                      </a:pPr>
                      <a:r>
                        <a:rPr lang="en-US" sz="1400" dirty="0">
                          <a:solidFill>
                            <a:srgbClr val="000000"/>
                          </a:solidFill>
                          <a:effectLst/>
                          <a:latin typeface="Arial" panose="020B0604020202020204" pitchFamily="34" charset="0"/>
                          <a:ea typeface="Times New Roman" panose="02020603050405020304" pitchFamily="18" charset="0"/>
                          <a:cs typeface="Cordia New" panose="020B0304020202020204" pitchFamily="34" charset="-34"/>
                        </a:rPr>
                        <a:t>165</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D9E1F2"/>
                    </a:solidFill>
                  </a:tcPr>
                </a:tc>
                <a:tc>
                  <a:txBody>
                    <a:bodyPr/>
                    <a:lstStyle/>
                    <a:p>
                      <a:pPr marL="0" marR="0" algn="r">
                        <a:lnSpc>
                          <a:spcPct val="107000"/>
                        </a:lnSpc>
                        <a:spcBef>
                          <a:spcPts val="0"/>
                        </a:spcBef>
                        <a:spcAft>
                          <a:spcPts val="0"/>
                        </a:spcAft>
                      </a:pPr>
                      <a:r>
                        <a:rPr lang="en-US" sz="1400" dirty="0">
                          <a:solidFill>
                            <a:srgbClr val="000000"/>
                          </a:solidFill>
                          <a:effectLst/>
                          <a:latin typeface="Arial" panose="020B0604020202020204" pitchFamily="34" charset="0"/>
                          <a:ea typeface="Times New Roman" panose="02020603050405020304" pitchFamily="18" charset="0"/>
                          <a:cs typeface="Cordia New" panose="020B0304020202020204" pitchFamily="34" charset="-34"/>
                        </a:rPr>
                        <a:t>179</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D9E1F2"/>
                    </a:solidFill>
                  </a:tcPr>
                </a:tc>
                <a:tc>
                  <a:txBody>
                    <a:bodyPr/>
                    <a:lstStyle/>
                    <a:p>
                      <a:pPr marL="0" marR="0" algn="r">
                        <a:lnSpc>
                          <a:spcPct val="107000"/>
                        </a:lnSpc>
                        <a:spcBef>
                          <a:spcPts val="0"/>
                        </a:spcBef>
                        <a:spcAft>
                          <a:spcPts val="0"/>
                        </a:spcAft>
                      </a:pPr>
                      <a:r>
                        <a:rPr lang="en-US" sz="1400" dirty="0">
                          <a:solidFill>
                            <a:srgbClr val="000000"/>
                          </a:solidFill>
                          <a:effectLst/>
                          <a:latin typeface="Arial" panose="020B0604020202020204" pitchFamily="34" charset="0"/>
                          <a:ea typeface="Calibri" panose="020F0502020204030204" pitchFamily="34" charset="0"/>
                          <a:cs typeface="Cordia New" panose="020B0304020202020204" pitchFamily="34" charset="-34"/>
                        </a:rPr>
                        <a:t>87</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D9E1F2"/>
                    </a:solidFill>
                  </a:tcPr>
                </a:tc>
                <a:extLst>
                  <a:ext uri="{0D108BD9-81ED-4DB2-BD59-A6C34878D82A}">
                    <a16:rowId xmlns:a16="http://schemas.microsoft.com/office/drawing/2014/main" val="10007"/>
                  </a:ext>
                </a:extLst>
              </a:tr>
              <a:tr h="278821">
                <a:tc>
                  <a:txBody>
                    <a:bodyPr/>
                    <a:lstStyle/>
                    <a:p>
                      <a:pPr marL="0" marR="0">
                        <a:lnSpc>
                          <a:spcPct val="107000"/>
                        </a:lnSpc>
                        <a:spcBef>
                          <a:spcPts val="0"/>
                        </a:spcBef>
                        <a:spcAft>
                          <a:spcPts val="0"/>
                        </a:spcAft>
                      </a:pPr>
                      <a:r>
                        <a:rPr lang="en-US" sz="1400" dirty="0">
                          <a:solidFill>
                            <a:srgbClr val="000000"/>
                          </a:solidFill>
                          <a:effectLst/>
                          <a:latin typeface="Arial" panose="020B0604020202020204" pitchFamily="34" charset="0"/>
                          <a:ea typeface="Times New Roman" panose="02020603050405020304" pitchFamily="18" charset="0"/>
                          <a:cs typeface="Cordia New" panose="020B0304020202020204" pitchFamily="34" charset="-34"/>
                        </a:rPr>
                        <a:t>7. Paying Taxes</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marL="0" marR="0" algn="r">
                        <a:lnSpc>
                          <a:spcPct val="107000"/>
                        </a:lnSpc>
                        <a:spcBef>
                          <a:spcPts val="0"/>
                        </a:spcBef>
                        <a:spcAft>
                          <a:spcPts val="0"/>
                        </a:spcAft>
                      </a:pPr>
                      <a:r>
                        <a:rPr lang="en-US" sz="1400" dirty="0">
                          <a:solidFill>
                            <a:srgbClr val="000000"/>
                          </a:solidFill>
                          <a:effectLst/>
                          <a:latin typeface="Arial" panose="020B0604020202020204" pitchFamily="34" charset="0"/>
                          <a:ea typeface="Calibri" panose="020F0502020204030204" pitchFamily="34" charset="0"/>
                          <a:cs typeface="Cordia New" panose="020B0304020202020204" pitchFamily="34" charset="-34"/>
                        </a:rPr>
                        <a:t>124</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marL="0" marR="0" algn="r">
                        <a:lnSpc>
                          <a:spcPct val="107000"/>
                        </a:lnSpc>
                        <a:spcBef>
                          <a:spcPts val="0"/>
                        </a:spcBef>
                        <a:spcAft>
                          <a:spcPts val="0"/>
                        </a:spcAft>
                      </a:pPr>
                      <a:r>
                        <a:rPr lang="en-US" sz="1400" dirty="0">
                          <a:solidFill>
                            <a:srgbClr val="000000"/>
                          </a:solidFill>
                          <a:effectLst/>
                          <a:latin typeface="Arial" panose="020B0604020202020204" pitchFamily="34" charset="0"/>
                          <a:ea typeface="Calibri" panose="020F0502020204030204" pitchFamily="34" charset="0"/>
                          <a:cs typeface="Cordia New" panose="020B0304020202020204" pitchFamily="34" charset="-34"/>
                        </a:rPr>
                        <a:t>146</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marL="0" marR="0" algn="r">
                        <a:lnSpc>
                          <a:spcPct val="107000"/>
                        </a:lnSpc>
                        <a:spcBef>
                          <a:spcPts val="0"/>
                        </a:spcBef>
                        <a:spcAft>
                          <a:spcPts val="0"/>
                        </a:spcAft>
                      </a:pPr>
                      <a:r>
                        <a:rPr lang="en-US" sz="1400" dirty="0">
                          <a:solidFill>
                            <a:srgbClr val="000000"/>
                          </a:solidFill>
                          <a:effectLst/>
                          <a:latin typeface="Arial" panose="020B0604020202020204" pitchFamily="34" charset="0"/>
                          <a:ea typeface="Calibri" panose="020F0502020204030204" pitchFamily="34" charset="0"/>
                          <a:cs typeface="Cordia New" panose="020B0304020202020204" pitchFamily="34" charset="-34"/>
                        </a:rPr>
                        <a:t>119</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marL="0" marR="0" algn="r">
                        <a:lnSpc>
                          <a:spcPct val="107000"/>
                        </a:lnSpc>
                        <a:spcBef>
                          <a:spcPts val="0"/>
                        </a:spcBef>
                        <a:spcAft>
                          <a:spcPts val="0"/>
                        </a:spcAft>
                      </a:pPr>
                      <a:r>
                        <a:rPr lang="en-US" sz="1400" dirty="0">
                          <a:solidFill>
                            <a:srgbClr val="000000"/>
                          </a:solidFill>
                          <a:effectLst/>
                          <a:latin typeface="Arial" panose="020B0604020202020204" pitchFamily="34" charset="0"/>
                          <a:ea typeface="Times New Roman" panose="02020603050405020304" pitchFamily="18" charset="0"/>
                          <a:cs typeface="Cordia New" panose="020B0304020202020204" pitchFamily="34" charset="-34"/>
                        </a:rPr>
                        <a:t>167</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0008"/>
                  </a:ext>
                </a:extLst>
              </a:tr>
              <a:tr h="278821">
                <a:tc>
                  <a:txBody>
                    <a:bodyPr/>
                    <a:lstStyle/>
                    <a:p>
                      <a:pPr marL="0" marR="0">
                        <a:lnSpc>
                          <a:spcPct val="107000"/>
                        </a:lnSpc>
                        <a:spcBef>
                          <a:spcPts val="0"/>
                        </a:spcBef>
                        <a:spcAft>
                          <a:spcPts val="0"/>
                        </a:spcAft>
                      </a:pPr>
                      <a:r>
                        <a:rPr lang="en-US" sz="1400">
                          <a:solidFill>
                            <a:srgbClr val="000000"/>
                          </a:solidFill>
                          <a:effectLst/>
                          <a:latin typeface="Arial" panose="020B0604020202020204" pitchFamily="34" charset="0"/>
                          <a:ea typeface="Times New Roman" panose="02020603050405020304" pitchFamily="18" charset="0"/>
                          <a:cs typeface="Cordia New" panose="020B0304020202020204" pitchFamily="34" charset="-34"/>
                        </a:rPr>
                        <a:t>8. Trading across Borders</a:t>
                      </a:r>
                      <a:endParaRPr lang="en-US" sz="140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D9E1F2"/>
                    </a:solidFill>
                  </a:tcPr>
                </a:tc>
                <a:tc>
                  <a:txBody>
                    <a:bodyPr/>
                    <a:lstStyle/>
                    <a:p>
                      <a:pPr marL="0" marR="0" algn="r">
                        <a:lnSpc>
                          <a:spcPct val="107000"/>
                        </a:lnSpc>
                        <a:spcBef>
                          <a:spcPts val="0"/>
                        </a:spcBef>
                        <a:spcAft>
                          <a:spcPts val="0"/>
                        </a:spcAft>
                      </a:pPr>
                      <a:r>
                        <a:rPr lang="en-US" sz="1400" dirty="0">
                          <a:solidFill>
                            <a:srgbClr val="000000"/>
                          </a:solidFill>
                          <a:effectLst/>
                          <a:latin typeface="Arial" panose="020B0604020202020204" pitchFamily="34" charset="0"/>
                          <a:ea typeface="Calibri" panose="020F0502020204030204" pitchFamily="34" charset="0"/>
                          <a:cs typeface="Cordia New" panose="020B0304020202020204" pitchFamily="34" charset="-34"/>
                        </a:rPr>
                        <a:t>102</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D9E1F2"/>
                    </a:solidFill>
                  </a:tcPr>
                </a:tc>
                <a:tc>
                  <a:txBody>
                    <a:bodyPr/>
                    <a:lstStyle/>
                    <a:p>
                      <a:pPr marL="0" marR="0" algn="r">
                        <a:lnSpc>
                          <a:spcPct val="107000"/>
                        </a:lnSpc>
                        <a:spcBef>
                          <a:spcPts val="0"/>
                        </a:spcBef>
                        <a:spcAft>
                          <a:spcPts val="0"/>
                        </a:spcAft>
                      </a:pPr>
                      <a:r>
                        <a:rPr lang="en-US" sz="1400" dirty="0">
                          <a:solidFill>
                            <a:srgbClr val="000000"/>
                          </a:solidFill>
                          <a:effectLst/>
                          <a:latin typeface="Arial" panose="020B0604020202020204" pitchFamily="34" charset="0"/>
                          <a:ea typeface="Times New Roman" panose="02020603050405020304" pitchFamily="18" charset="0"/>
                          <a:cs typeface="Cordia New" panose="020B0304020202020204" pitchFamily="34" charset="-34"/>
                        </a:rPr>
                        <a:t>120</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D9E1F2"/>
                    </a:solidFill>
                  </a:tcPr>
                </a:tc>
                <a:tc>
                  <a:txBody>
                    <a:bodyPr/>
                    <a:lstStyle/>
                    <a:p>
                      <a:pPr marL="0" marR="0" algn="r">
                        <a:lnSpc>
                          <a:spcPct val="107000"/>
                        </a:lnSpc>
                        <a:spcBef>
                          <a:spcPts val="0"/>
                        </a:spcBef>
                        <a:spcAft>
                          <a:spcPts val="0"/>
                        </a:spcAft>
                      </a:pPr>
                      <a:r>
                        <a:rPr lang="en-US" sz="1400" dirty="0">
                          <a:solidFill>
                            <a:srgbClr val="000000"/>
                          </a:solidFill>
                          <a:effectLst/>
                          <a:latin typeface="Arial" panose="020B0604020202020204" pitchFamily="34" charset="0"/>
                          <a:ea typeface="Times New Roman" panose="02020603050405020304" pitchFamily="18" charset="0"/>
                          <a:cs typeface="Cordia New" panose="020B0304020202020204" pitchFamily="34" charset="-34"/>
                        </a:rPr>
                        <a:t>159</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D9E1F2"/>
                    </a:solidFill>
                  </a:tcPr>
                </a:tc>
                <a:tc>
                  <a:txBody>
                    <a:bodyPr/>
                    <a:lstStyle/>
                    <a:p>
                      <a:pPr marL="0" marR="0" algn="r">
                        <a:lnSpc>
                          <a:spcPct val="107000"/>
                        </a:lnSpc>
                        <a:spcBef>
                          <a:spcPts val="0"/>
                        </a:spcBef>
                        <a:spcAft>
                          <a:spcPts val="0"/>
                        </a:spcAft>
                      </a:pPr>
                      <a:r>
                        <a:rPr lang="en-US" sz="1400" dirty="0">
                          <a:solidFill>
                            <a:srgbClr val="000000"/>
                          </a:solidFill>
                          <a:effectLst/>
                          <a:latin typeface="Arial" panose="020B0604020202020204" pitchFamily="34" charset="0"/>
                          <a:ea typeface="Times New Roman" panose="02020603050405020304" pitchFamily="18" charset="0"/>
                          <a:cs typeface="Cordia New" panose="020B0304020202020204" pitchFamily="34" charset="-34"/>
                        </a:rPr>
                        <a:t>93</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D9E1F2"/>
                    </a:solidFill>
                  </a:tcPr>
                </a:tc>
                <a:extLst>
                  <a:ext uri="{0D108BD9-81ED-4DB2-BD59-A6C34878D82A}">
                    <a16:rowId xmlns:a16="http://schemas.microsoft.com/office/drawing/2014/main" val="10009"/>
                  </a:ext>
                </a:extLst>
              </a:tr>
              <a:tr h="278821">
                <a:tc>
                  <a:txBody>
                    <a:bodyPr/>
                    <a:lstStyle/>
                    <a:p>
                      <a:pPr marL="0" marR="0">
                        <a:lnSpc>
                          <a:spcPct val="107000"/>
                        </a:lnSpc>
                        <a:spcBef>
                          <a:spcPts val="0"/>
                        </a:spcBef>
                        <a:spcAft>
                          <a:spcPts val="0"/>
                        </a:spcAft>
                      </a:pPr>
                      <a:r>
                        <a:rPr lang="en-US" sz="1400" b="1" dirty="0">
                          <a:solidFill>
                            <a:srgbClr val="0000FF"/>
                          </a:solidFill>
                          <a:effectLst/>
                          <a:latin typeface="Arial" panose="020B0604020202020204" pitchFamily="34" charset="0"/>
                          <a:ea typeface="Times New Roman" panose="02020603050405020304" pitchFamily="18" charset="0"/>
                          <a:cs typeface="Cordia New" panose="020B0304020202020204" pitchFamily="34" charset="-34"/>
                        </a:rPr>
                        <a:t>9. Enforcing Contracts</a:t>
                      </a:r>
                      <a:endParaRPr lang="en-US" sz="1400" b="1" dirty="0">
                        <a:solidFill>
                          <a:srgbClr val="0000FF"/>
                        </a:solidFill>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marL="0" marR="0" algn="r">
                        <a:lnSpc>
                          <a:spcPct val="107000"/>
                        </a:lnSpc>
                        <a:spcBef>
                          <a:spcPts val="0"/>
                        </a:spcBef>
                        <a:spcAft>
                          <a:spcPts val="0"/>
                        </a:spcAft>
                      </a:pPr>
                      <a:r>
                        <a:rPr lang="en-US" sz="1400" b="1" dirty="0">
                          <a:solidFill>
                            <a:srgbClr val="0000FF"/>
                          </a:solidFill>
                          <a:effectLst/>
                          <a:latin typeface="Arial" panose="020B0604020202020204" pitchFamily="34" charset="0"/>
                          <a:ea typeface="Times New Roman" panose="02020603050405020304" pitchFamily="18" charset="0"/>
                          <a:cs typeface="Cordia New" panose="020B0304020202020204" pitchFamily="34" charset="-34"/>
                        </a:rPr>
                        <a:t>178</a:t>
                      </a:r>
                      <a:endParaRPr lang="en-US" sz="1400" b="1" dirty="0">
                        <a:solidFill>
                          <a:srgbClr val="0000FF"/>
                        </a:solidFill>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marL="0" marR="0" algn="r">
                        <a:lnSpc>
                          <a:spcPct val="107000"/>
                        </a:lnSpc>
                        <a:spcBef>
                          <a:spcPts val="0"/>
                        </a:spcBef>
                        <a:spcAft>
                          <a:spcPts val="0"/>
                        </a:spcAft>
                      </a:pPr>
                      <a:r>
                        <a:rPr lang="en-US" sz="1400" b="1" dirty="0">
                          <a:solidFill>
                            <a:srgbClr val="0000FF"/>
                          </a:solidFill>
                          <a:effectLst/>
                          <a:latin typeface="Arial" panose="020B0604020202020204" pitchFamily="34" charset="0"/>
                          <a:ea typeface="Calibri" panose="020F0502020204030204" pitchFamily="34" charset="0"/>
                          <a:cs typeface="Cordia New" panose="020B0304020202020204" pitchFamily="34" charset="-34"/>
                        </a:rPr>
                        <a:t>88</a:t>
                      </a:r>
                      <a:endParaRPr lang="en-US" sz="1400" b="1" dirty="0">
                        <a:solidFill>
                          <a:srgbClr val="0000FF"/>
                        </a:solidFill>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marL="0" marR="0" algn="r">
                        <a:lnSpc>
                          <a:spcPct val="107000"/>
                        </a:lnSpc>
                        <a:spcBef>
                          <a:spcPts val="0"/>
                        </a:spcBef>
                        <a:spcAft>
                          <a:spcPts val="0"/>
                        </a:spcAft>
                      </a:pPr>
                      <a:r>
                        <a:rPr lang="en-US" sz="1400" b="1" dirty="0">
                          <a:solidFill>
                            <a:srgbClr val="0000FF"/>
                          </a:solidFill>
                          <a:effectLst/>
                          <a:latin typeface="Arial" panose="020B0604020202020204" pitchFamily="34" charset="0"/>
                          <a:ea typeface="Times New Roman" panose="02020603050405020304" pitchFamily="18" charset="0"/>
                          <a:cs typeface="Cordia New" panose="020B0304020202020204" pitchFamily="34" charset="-34"/>
                        </a:rPr>
                        <a:t>188</a:t>
                      </a:r>
                      <a:endParaRPr lang="en-US" sz="1400" b="1" dirty="0">
                        <a:solidFill>
                          <a:srgbClr val="0000FF"/>
                        </a:solidFill>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marL="0" marR="0" algn="r">
                        <a:lnSpc>
                          <a:spcPct val="107000"/>
                        </a:lnSpc>
                        <a:spcBef>
                          <a:spcPts val="0"/>
                        </a:spcBef>
                        <a:spcAft>
                          <a:spcPts val="0"/>
                        </a:spcAft>
                      </a:pPr>
                      <a:r>
                        <a:rPr lang="en-US" sz="1400" b="1" dirty="0">
                          <a:solidFill>
                            <a:srgbClr val="0000FF"/>
                          </a:solidFill>
                          <a:effectLst/>
                          <a:latin typeface="Arial" panose="020B0604020202020204" pitchFamily="34" charset="0"/>
                          <a:ea typeface="Times New Roman" panose="02020603050405020304" pitchFamily="18" charset="0"/>
                          <a:cs typeface="Cordia New" panose="020B0304020202020204" pitchFamily="34" charset="-34"/>
                        </a:rPr>
                        <a:t>69</a:t>
                      </a:r>
                      <a:endParaRPr lang="en-US" sz="1400" b="1" dirty="0">
                        <a:solidFill>
                          <a:srgbClr val="0000FF"/>
                        </a:solidFill>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0014"/>
                  </a:ext>
                </a:extLst>
              </a:tr>
              <a:tr h="278821">
                <a:tc>
                  <a:txBody>
                    <a:bodyPr/>
                    <a:lstStyle/>
                    <a:p>
                      <a:pPr marL="0" marR="0">
                        <a:lnSpc>
                          <a:spcPct val="107000"/>
                        </a:lnSpc>
                        <a:spcBef>
                          <a:spcPts val="0"/>
                        </a:spcBef>
                        <a:spcAft>
                          <a:spcPts val="0"/>
                        </a:spcAft>
                      </a:pPr>
                      <a:r>
                        <a:rPr lang="en-US" sz="1400">
                          <a:solidFill>
                            <a:srgbClr val="000000"/>
                          </a:solidFill>
                          <a:effectLst/>
                          <a:latin typeface="Arial" panose="020B0604020202020204" pitchFamily="34" charset="0"/>
                          <a:ea typeface="Times New Roman" panose="02020603050405020304" pitchFamily="18" charset="0"/>
                          <a:cs typeface="Cordia New" panose="020B0304020202020204" pitchFamily="34" charset="-34"/>
                        </a:rPr>
                        <a:t>10. Resolving Insolvency</a:t>
                      </a:r>
                      <a:endParaRPr lang="en-US" sz="140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D9E1F2"/>
                    </a:solidFill>
                  </a:tcPr>
                </a:tc>
                <a:tc>
                  <a:txBody>
                    <a:bodyPr/>
                    <a:lstStyle/>
                    <a:p>
                      <a:pPr marL="0" marR="0" algn="r">
                        <a:lnSpc>
                          <a:spcPct val="107000"/>
                        </a:lnSpc>
                        <a:spcBef>
                          <a:spcPts val="0"/>
                        </a:spcBef>
                        <a:spcAft>
                          <a:spcPts val="0"/>
                        </a:spcAft>
                      </a:pPr>
                      <a:r>
                        <a:rPr lang="en-US" sz="1400" dirty="0">
                          <a:solidFill>
                            <a:srgbClr val="000000"/>
                          </a:solidFill>
                          <a:effectLst/>
                          <a:latin typeface="Arial" panose="020B0604020202020204" pitchFamily="34" charset="0"/>
                          <a:ea typeface="Times New Roman" panose="02020603050405020304" pitchFamily="18" charset="0"/>
                          <a:cs typeface="Cordia New" panose="020B0304020202020204" pitchFamily="34" charset="-34"/>
                        </a:rPr>
                        <a:t>72</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D9E1F2"/>
                    </a:solidFill>
                  </a:tcPr>
                </a:tc>
                <a:tc>
                  <a:txBody>
                    <a:bodyPr/>
                    <a:lstStyle/>
                    <a:p>
                      <a:pPr marL="0" marR="0" algn="r">
                        <a:lnSpc>
                          <a:spcPct val="107000"/>
                        </a:lnSpc>
                        <a:spcBef>
                          <a:spcPts val="0"/>
                        </a:spcBef>
                        <a:spcAft>
                          <a:spcPts val="0"/>
                        </a:spcAft>
                      </a:pPr>
                      <a:r>
                        <a:rPr lang="en-US" sz="1400" dirty="0">
                          <a:solidFill>
                            <a:srgbClr val="000000"/>
                          </a:solidFill>
                          <a:effectLst/>
                          <a:latin typeface="Arial" panose="020B0604020202020204" pitchFamily="34" charset="0"/>
                          <a:ea typeface="Times New Roman" panose="02020603050405020304" pitchFamily="18" charset="0"/>
                          <a:cs typeface="Cordia New" panose="020B0304020202020204" pitchFamily="34" charset="-34"/>
                        </a:rPr>
                        <a:t>169</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D9E1F2"/>
                    </a:solidFill>
                  </a:tcPr>
                </a:tc>
                <a:tc>
                  <a:txBody>
                    <a:bodyPr/>
                    <a:lstStyle/>
                    <a:p>
                      <a:pPr marL="0" marR="0" algn="r">
                        <a:lnSpc>
                          <a:spcPct val="107000"/>
                        </a:lnSpc>
                        <a:spcBef>
                          <a:spcPts val="0"/>
                        </a:spcBef>
                        <a:spcAft>
                          <a:spcPts val="0"/>
                        </a:spcAft>
                      </a:pPr>
                      <a:r>
                        <a:rPr lang="en-US" sz="1400" dirty="0">
                          <a:solidFill>
                            <a:srgbClr val="000000"/>
                          </a:solidFill>
                          <a:effectLst/>
                          <a:latin typeface="Arial" panose="020B0604020202020204" pitchFamily="34" charset="0"/>
                          <a:ea typeface="Times New Roman" panose="02020603050405020304" pitchFamily="18" charset="0"/>
                          <a:cs typeface="Cordia New" panose="020B0304020202020204" pitchFamily="34" charset="-34"/>
                        </a:rPr>
                        <a:t>164</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D9E1F2"/>
                    </a:solidFill>
                  </a:tcPr>
                </a:tc>
                <a:tc>
                  <a:txBody>
                    <a:bodyPr/>
                    <a:lstStyle/>
                    <a:p>
                      <a:pPr marL="0" marR="0" algn="r">
                        <a:lnSpc>
                          <a:spcPct val="107000"/>
                        </a:lnSpc>
                        <a:spcBef>
                          <a:spcPts val="0"/>
                        </a:spcBef>
                        <a:spcAft>
                          <a:spcPts val="0"/>
                        </a:spcAft>
                      </a:pPr>
                      <a:r>
                        <a:rPr lang="en-US" sz="1400" dirty="0">
                          <a:solidFill>
                            <a:srgbClr val="000000"/>
                          </a:solidFill>
                          <a:effectLst/>
                          <a:latin typeface="Arial" panose="020B0604020202020204" pitchFamily="34" charset="0"/>
                          <a:ea typeface="Times New Roman" panose="02020603050405020304" pitchFamily="18" charset="0"/>
                          <a:cs typeface="Cordia New" panose="020B0304020202020204" pitchFamily="34" charset="-34"/>
                        </a:rPr>
                        <a:t>125</a:t>
                      </a:r>
                      <a:endParaRPr lang="en-US" sz="1400" dirty="0">
                        <a:effectLst/>
                        <a:latin typeface="Calibri" panose="020F0502020204030204" pitchFamily="34" charset="0"/>
                        <a:ea typeface="Calibri" panose="020F0502020204030204" pitchFamily="34" charset="0"/>
                        <a:cs typeface="Cordia New" panose="020B0304020202020204"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D9E1F2"/>
                    </a:solidFill>
                  </a:tcPr>
                </a:tc>
                <a:extLst>
                  <a:ext uri="{0D108BD9-81ED-4DB2-BD59-A6C34878D82A}">
                    <a16:rowId xmlns:a16="http://schemas.microsoft.com/office/drawing/2014/main" val="10015"/>
                  </a:ext>
                </a:extLst>
              </a:tr>
            </a:tbl>
          </a:graphicData>
        </a:graphic>
      </p:graphicFrame>
      <p:sp>
        <p:nvSpPr>
          <p:cNvPr id="6" name="TextBox 5"/>
          <p:cNvSpPr txBox="1"/>
          <p:nvPr/>
        </p:nvSpPr>
        <p:spPr>
          <a:xfrm>
            <a:off x="494693" y="4898156"/>
            <a:ext cx="4657025" cy="369332"/>
          </a:xfrm>
          <a:prstGeom prst="rect">
            <a:avLst/>
          </a:prstGeom>
          <a:noFill/>
        </p:spPr>
        <p:txBody>
          <a:bodyPr wrap="square" rtlCol="0">
            <a:spAutoFit/>
          </a:bodyPr>
          <a:lstStyle/>
          <a:p>
            <a:r>
              <a:rPr lang="en-GB" dirty="0">
                <a:latin typeface="Cordia New" panose="020B0304020202020204" pitchFamily="34" charset="-34"/>
                <a:cs typeface="Cordia New" panose="020B0304020202020204" pitchFamily="34" charset="-34"/>
              </a:rPr>
              <a:t>Source</a:t>
            </a:r>
            <a:r>
              <a:rPr lang="en-US" dirty="0">
                <a:latin typeface="Cordia New" panose="020B0304020202020204" pitchFamily="34" charset="-34"/>
                <a:cs typeface="Cordia New" panose="020B0304020202020204" pitchFamily="34" charset="-34"/>
              </a:rPr>
              <a:t>: Ease of Doing Business database </a:t>
            </a:r>
            <a:r>
              <a:rPr lang="en-GB" dirty="0">
                <a:latin typeface="Cordia New" panose="020B0304020202020204" pitchFamily="34" charset="-34"/>
                <a:cs typeface="Cordia New" panose="020B0304020202020204" pitchFamily="34" charset="-34"/>
              </a:rPr>
              <a:t>by world bank</a:t>
            </a:r>
            <a:r>
              <a:rPr lang="en-US" dirty="0">
                <a:latin typeface="Cordia New" panose="020B0304020202020204" pitchFamily="34" charset="-34"/>
                <a:cs typeface="Cordia New" panose="020B0304020202020204" pitchFamily="34" charset="-34"/>
              </a:rPr>
              <a:t> </a:t>
            </a:r>
          </a:p>
        </p:txBody>
      </p:sp>
      <p:sp>
        <p:nvSpPr>
          <p:cNvPr id="7" name="Rectangle 6"/>
          <p:cNvSpPr/>
          <p:nvPr/>
        </p:nvSpPr>
        <p:spPr>
          <a:xfrm>
            <a:off x="494693" y="5381562"/>
            <a:ext cx="8322092" cy="1015663"/>
          </a:xfrm>
          <a:prstGeom prst="rect">
            <a:avLst/>
          </a:prstGeom>
          <a:solidFill>
            <a:schemeClr val="accent4">
              <a:lumMod val="40000"/>
              <a:lumOff val="60000"/>
            </a:schemeClr>
          </a:solidFill>
          <a:ln>
            <a:solidFill>
              <a:schemeClr val="tx1"/>
            </a:solidFill>
          </a:ln>
        </p:spPr>
        <p:txBody>
          <a:bodyPr wrap="square">
            <a:spAutoFit/>
          </a:bodyPr>
          <a:lstStyle/>
          <a:p>
            <a:r>
              <a:rPr lang="en-GB" sz="2000" b="1" dirty="0">
                <a:solidFill>
                  <a:srgbClr val="0000FF"/>
                </a:solidFill>
              </a:rPr>
              <a:t>Factors that the Lao PDR has advantage over Cambodia and Myanmar (but still disadvantage to Vietnam) are dealing with construction permits, registering property and enforcing contracts</a:t>
            </a:r>
            <a:endParaRPr lang="en-US" sz="2000" b="1" dirty="0">
              <a:solidFill>
                <a:srgbClr val="0000FF"/>
              </a:solidFill>
            </a:endParaRPr>
          </a:p>
        </p:txBody>
      </p:sp>
      <p:sp>
        <p:nvSpPr>
          <p:cNvPr id="3" name="Slide Number Placeholder 2"/>
          <p:cNvSpPr>
            <a:spLocks noGrp="1"/>
          </p:cNvSpPr>
          <p:nvPr>
            <p:ph type="sldNum" sz="quarter" idx="12"/>
          </p:nvPr>
        </p:nvSpPr>
        <p:spPr/>
        <p:txBody>
          <a:bodyPr/>
          <a:lstStyle/>
          <a:p>
            <a:fld id="{3044506D-2E74-4DEE-8E4A-BCA373CA23A0}" type="slidenum">
              <a:rPr lang="en-US" smtClean="0"/>
              <a:t>29</a:t>
            </a:fld>
            <a:endParaRPr lang="en-US"/>
          </a:p>
        </p:txBody>
      </p:sp>
    </p:spTree>
    <p:extLst>
      <p:ext uri="{BB962C8B-B14F-4D97-AF65-F5344CB8AC3E}">
        <p14:creationId xmlns:p14="http://schemas.microsoft.com/office/powerpoint/2010/main" val="23624032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682498"/>
          </a:xfrm>
        </p:spPr>
        <p:txBody>
          <a:bodyPr>
            <a:normAutofit/>
          </a:bodyPr>
          <a:lstStyle/>
          <a:p>
            <a:pPr marL="0" indent="0"/>
            <a:r>
              <a:rPr lang="en-GB" sz="2800" b="1" dirty="0">
                <a:latin typeface="Cordia New" panose="020B0304020202020204" pitchFamily="34" charset="-34"/>
                <a:cs typeface="Cordia New" panose="020B0304020202020204" pitchFamily="34" charset="-34"/>
              </a:rPr>
              <a:t>Obstacles of doing business in the Lao PDR (from </a:t>
            </a:r>
            <a:r>
              <a:rPr lang="en-US" sz="2800" b="1" dirty="0">
                <a:latin typeface="Cordia New" panose="020B0304020202020204" pitchFamily="34" charset="-34"/>
                <a:cs typeface="Cordia New" panose="020B0304020202020204" pitchFamily="34" charset="-34"/>
              </a:rPr>
              <a:t>Enterprise Surveys</a:t>
            </a:r>
            <a:endParaRPr lang="en-US" sz="2800" dirty="0">
              <a:latin typeface="Cordia New" panose="020B0304020202020204" pitchFamily="34" charset="-34"/>
              <a:cs typeface="Cordia New" panose="020B0304020202020204" pitchFamily="34" charset="-34"/>
            </a:endParaRPr>
          </a:p>
        </p:txBody>
      </p:sp>
      <p:pic>
        <p:nvPicPr>
          <p:cNvPr id="4" name="Picture 3"/>
          <p:cNvPicPr/>
          <p:nvPr/>
        </p:nvPicPr>
        <p:blipFill>
          <a:blip r:embed="rId2"/>
          <a:stretch>
            <a:fillRect/>
          </a:stretch>
        </p:blipFill>
        <p:spPr>
          <a:xfrm>
            <a:off x="698435" y="1092607"/>
            <a:ext cx="7367661" cy="4963022"/>
          </a:xfrm>
          <a:prstGeom prst="rect">
            <a:avLst/>
          </a:prstGeom>
        </p:spPr>
      </p:pic>
      <p:sp>
        <p:nvSpPr>
          <p:cNvPr id="5" name="Rectangle 4"/>
          <p:cNvSpPr/>
          <p:nvPr/>
        </p:nvSpPr>
        <p:spPr>
          <a:xfrm>
            <a:off x="698435" y="6246786"/>
            <a:ext cx="6606480" cy="369332"/>
          </a:xfrm>
          <a:prstGeom prst="rect">
            <a:avLst/>
          </a:prstGeom>
        </p:spPr>
        <p:txBody>
          <a:bodyPr wrap="square">
            <a:spAutoFit/>
          </a:bodyPr>
          <a:lstStyle/>
          <a:p>
            <a:r>
              <a:rPr lang="en-GB" dirty="0">
                <a:latin typeface="Cordia New" panose="020B0304020202020204" pitchFamily="34" charset="-34"/>
                <a:cs typeface="Cordia New" panose="020B0304020202020204" pitchFamily="34" charset="-34"/>
              </a:rPr>
              <a:t>Source</a:t>
            </a:r>
            <a:r>
              <a:rPr lang="en-US" dirty="0">
                <a:latin typeface="Cordia New" panose="020B0304020202020204" pitchFamily="34" charset="-34"/>
                <a:cs typeface="Cordia New" panose="020B0304020202020204" pitchFamily="34" charset="-34"/>
              </a:rPr>
              <a:t>: World Bank and International Finance Corporation, 2011, </a:t>
            </a:r>
            <a:r>
              <a:rPr lang="en-GB" dirty="0">
                <a:latin typeface="Cordia New" panose="020B0304020202020204" pitchFamily="34" charset="-34"/>
                <a:cs typeface="Cordia New" panose="020B0304020202020204" pitchFamily="34" charset="-34"/>
              </a:rPr>
              <a:t>page</a:t>
            </a:r>
            <a:r>
              <a:rPr lang="th-TH" dirty="0">
                <a:latin typeface="Cordia New" panose="020B0304020202020204" pitchFamily="34" charset="-34"/>
                <a:cs typeface="Cordia New" panose="020B0304020202020204" pitchFamily="34" charset="-34"/>
              </a:rPr>
              <a:t> </a:t>
            </a:r>
            <a:r>
              <a:rPr lang="en-US" dirty="0">
                <a:latin typeface="Cordia New" panose="020B0304020202020204" pitchFamily="34" charset="-34"/>
                <a:cs typeface="Cordia New" panose="020B0304020202020204" pitchFamily="34" charset="-34"/>
              </a:rPr>
              <a:t>4</a:t>
            </a:r>
          </a:p>
        </p:txBody>
      </p:sp>
      <p:sp>
        <p:nvSpPr>
          <p:cNvPr id="3" name="Slide Number Placeholder 2"/>
          <p:cNvSpPr>
            <a:spLocks noGrp="1"/>
          </p:cNvSpPr>
          <p:nvPr>
            <p:ph type="sldNum" sz="quarter" idx="12"/>
          </p:nvPr>
        </p:nvSpPr>
        <p:spPr/>
        <p:txBody>
          <a:bodyPr/>
          <a:lstStyle/>
          <a:p>
            <a:fld id="{3044506D-2E74-4DEE-8E4A-BCA373CA23A0}" type="slidenum">
              <a:rPr lang="en-US" smtClean="0"/>
              <a:t>30</a:t>
            </a:fld>
            <a:endParaRPr lang="en-US"/>
          </a:p>
        </p:txBody>
      </p:sp>
    </p:spTree>
    <p:extLst>
      <p:ext uri="{BB962C8B-B14F-4D97-AF65-F5344CB8AC3E}">
        <p14:creationId xmlns:p14="http://schemas.microsoft.com/office/powerpoint/2010/main" val="23842594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847899"/>
            <a:ext cx="8229600" cy="5697755"/>
          </a:xfrm>
        </p:spPr>
        <p:txBody>
          <a:bodyPr>
            <a:normAutofit lnSpcReduction="10000"/>
          </a:bodyPr>
          <a:lstStyle/>
          <a:p>
            <a:pPr marL="0" indent="0">
              <a:buNone/>
            </a:pPr>
            <a:r>
              <a:rPr lang="en-GB" sz="3000" b="1" u="sng" dirty="0">
                <a:solidFill>
                  <a:schemeClr val="accent6">
                    <a:lumMod val="50000"/>
                  </a:schemeClr>
                </a:solidFill>
                <a:cs typeface="Cordia New" panose="020B0304020202020204" pitchFamily="34" charset="-34"/>
              </a:rPr>
              <a:t>C</a:t>
            </a:r>
            <a:r>
              <a:rPr lang="en-US" sz="3000" b="1" u="sng" dirty="0" err="1">
                <a:solidFill>
                  <a:schemeClr val="accent6">
                    <a:lumMod val="50000"/>
                  </a:schemeClr>
                </a:solidFill>
                <a:cs typeface="Cordia New" panose="020B0304020202020204" pitchFamily="34" charset="-34"/>
              </a:rPr>
              <a:t>hina</a:t>
            </a:r>
            <a:endParaRPr lang="en-GB" sz="3000" b="1" u="sng" dirty="0">
              <a:solidFill>
                <a:schemeClr val="accent6">
                  <a:lumMod val="50000"/>
                </a:schemeClr>
              </a:solidFill>
              <a:cs typeface="Calibri" panose="020F0502020204030204" pitchFamily="34" charset="0"/>
            </a:endParaRPr>
          </a:p>
          <a:p>
            <a:pPr>
              <a:buFont typeface="Wingdings" panose="05000000000000000000" pitchFamily="2" charset="2"/>
              <a:buChar char="Ø"/>
            </a:pPr>
            <a:r>
              <a:rPr lang="en-GB" sz="2400" b="1" dirty="0">
                <a:latin typeface="Calibri" panose="020F0502020204030204" pitchFamily="34" charset="0"/>
                <a:cs typeface="Calibri" panose="020F0502020204030204" pitchFamily="34" charset="0"/>
              </a:rPr>
              <a:t> </a:t>
            </a:r>
            <a:r>
              <a:rPr lang="en-GB" sz="2400" b="1" dirty="0">
                <a:solidFill>
                  <a:srgbClr val="0000FF"/>
                </a:solidFill>
                <a:latin typeface="Calibri" panose="020F0502020204030204" pitchFamily="34" charset="0"/>
                <a:cs typeface="Calibri" panose="020F0502020204030204" pitchFamily="34" charset="0"/>
              </a:rPr>
              <a:t>China is the major investor in the Lao PDR </a:t>
            </a:r>
            <a:r>
              <a:rPr lang="en-GB" sz="2400" dirty="0">
                <a:latin typeface="Calibri" panose="020F0502020204030204" pitchFamily="34" charset="0"/>
                <a:cs typeface="Calibri" panose="020F0502020204030204" pitchFamily="34" charset="0"/>
              </a:rPr>
              <a:t>investing in various sectors but </a:t>
            </a:r>
            <a:r>
              <a:rPr lang="en-GB" sz="2400" b="1" dirty="0">
                <a:solidFill>
                  <a:srgbClr val="C00000"/>
                </a:solidFill>
                <a:latin typeface="Calibri" panose="020F0502020204030204" pitchFamily="34" charset="0"/>
                <a:cs typeface="Calibri" panose="020F0502020204030204" pitchFamily="34" charset="0"/>
              </a:rPr>
              <a:t>important sectors are investment in energy and infrastructure</a:t>
            </a:r>
            <a:r>
              <a:rPr lang="en-GB" sz="2400" b="1" dirty="0">
                <a:solidFill>
                  <a:srgbClr val="0000FF"/>
                </a:solidFill>
                <a:latin typeface="Calibri" panose="020F0502020204030204" pitchFamily="34" charset="0"/>
                <a:cs typeface="Calibri" panose="020F0502020204030204" pitchFamily="34" charset="0"/>
              </a:rPr>
              <a:t> </a:t>
            </a:r>
            <a:r>
              <a:rPr lang="en-GB" sz="2400" dirty="0">
                <a:latin typeface="Calibri" panose="020F0502020204030204" pitchFamily="34" charset="0"/>
                <a:cs typeface="Calibri" panose="020F0502020204030204" pitchFamily="34" charset="0"/>
              </a:rPr>
              <a:t>(especially hydropower generation), </a:t>
            </a:r>
            <a:r>
              <a:rPr lang="en-GB" sz="2400" b="1" dirty="0">
                <a:solidFill>
                  <a:srgbClr val="C00000"/>
                </a:solidFill>
                <a:latin typeface="Calibri" panose="020F0502020204030204" pitchFamily="34" charset="0"/>
                <a:cs typeface="Calibri" panose="020F0502020204030204" pitchFamily="34" charset="0"/>
              </a:rPr>
              <a:t>electricity transmission and trade, road and railway construction projects</a:t>
            </a:r>
            <a:r>
              <a:rPr lang="en-GB" sz="2400" dirty="0">
                <a:latin typeface="Calibri" panose="020F0502020204030204" pitchFamily="34" charset="0"/>
                <a:cs typeface="Calibri" panose="020F0502020204030204" pitchFamily="34" charset="0"/>
              </a:rPr>
              <a:t>.</a:t>
            </a:r>
          </a:p>
          <a:p>
            <a:pPr marL="0" indent="0">
              <a:buNone/>
            </a:pPr>
            <a:endParaRPr lang="en-GB" sz="1200" dirty="0">
              <a:latin typeface="Calibri" panose="020F0502020204030204" pitchFamily="34" charset="0"/>
              <a:cs typeface="Calibri" panose="020F0502020204030204" pitchFamily="34" charset="0"/>
            </a:endParaRPr>
          </a:p>
          <a:p>
            <a:pPr>
              <a:buFont typeface="Wingdings" panose="05000000000000000000" pitchFamily="2" charset="2"/>
              <a:buChar char="Ø"/>
            </a:pPr>
            <a:r>
              <a:rPr lang="en-GB" sz="2400" b="1" dirty="0">
                <a:solidFill>
                  <a:srgbClr val="0000FF"/>
                </a:solidFill>
                <a:latin typeface="Calibri" panose="020F0502020204030204" pitchFamily="34" charset="0"/>
                <a:cs typeface="Calibri" panose="020F0502020204030204" pitchFamily="34" charset="0"/>
              </a:rPr>
              <a:t>Chinese MNEs plays more roles in investment in ASEAN </a:t>
            </a:r>
            <a:r>
              <a:rPr lang="en-GB" sz="2400" dirty="0">
                <a:latin typeface="Calibri" panose="020F0502020204030204" pitchFamily="34" charset="0"/>
                <a:cs typeface="Calibri" panose="020F0502020204030204" pitchFamily="34" charset="0"/>
              </a:rPr>
              <a:t>(including the Lao PDR) </a:t>
            </a:r>
            <a:r>
              <a:rPr lang="en-GB" sz="2400" b="1" dirty="0">
                <a:solidFill>
                  <a:srgbClr val="0000FF"/>
                </a:solidFill>
                <a:latin typeface="Calibri" panose="020F0502020204030204" pitchFamily="34" charset="0"/>
                <a:cs typeface="Calibri" panose="020F0502020204030204" pitchFamily="34" charset="0"/>
              </a:rPr>
              <a:t>partly due to the support from Chinese government and banking sector</a:t>
            </a:r>
            <a:r>
              <a:rPr lang="en-GB" sz="2400" dirty="0">
                <a:latin typeface="Calibri" panose="020F0502020204030204" pitchFamily="34" charset="0"/>
                <a:cs typeface="Calibri" panose="020F0502020204030204" pitchFamily="34" charset="0"/>
              </a:rPr>
              <a:t>.</a:t>
            </a:r>
          </a:p>
          <a:p>
            <a:pPr marL="0" indent="0">
              <a:buNone/>
            </a:pPr>
            <a:endParaRPr lang="en-GB" sz="800" dirty="0">
              <a:latin typeface="Calibri" panose="020F0502020204030204" pitchFamily="34" charset="0"/>
              <a:cs typeface="Calibri" panose="020F0502020204030204" pitchFamily="34" charset="0"/>
            </a:endParaRPr>
          </a:p>
          <a:p>
            <a:pPr lvl="1">
              <a:buFont typeface="Wingdings" panose="05000000000000000000" pitchFamily="2" charset="2"/>
              <a:buChar char="ü"/>
            </a:pPr>
            <a:r>
              <a:rPr lang="en-GB" sz="2000" b="1" dirty="0">
                <a:solidFill>
                  <a:srgbClr val="C00000"/>
                </a:solidFill>
                <a:latin typeface="Calibri" panose="020F0502020204030204" pitchFamily="34" charset="0"/>
                <a:cs typeface="Calibri" panose="020F0502020204030204" pitchFamily="34" charset="0"/>
              </a:rPr>
              <a:t>Chinese government set up various institutions to support foreign investment of Chinese firms. </a:t>
            </a:r>
            <a:r>
              <a:rPr lang="en-GB" sz="2000" dirty="0">
                <a:latin typeface="Calibri" panose="020F0502020204030204" pitchFamily="34" charset="0"/>
                <a:cs typeface="Calibri" panose="020F0502020204030204" pitchFamily="34" charset="0"/>
              </a:rPr>
              <a:t>For example, </a:t>
            </a:r>
            <a:r>
              <a:rPr lang="en-US" sz="2000" dirty="0">
                <a:latin typeface="Calibri" panose="020F0502020204030204" pitchFamily="34" charset="0"/>
                <a:cs typeface="Calibri" panose="020F0502020204030204" pitchFamily="34" charset="0"/>
              </a:rPr>
              <a:t>the China-ASEAN Investment Corporation Fund</a:t>
            </a:r>
            <a:r>
              <a:rPr lang="th-TH" sz="2000" dirty="0">
                <a:latin typeface="Calibri" panose="020F0502020204030204" pitchFamily="34" charset="0"/>
              </a:rPr>
              <a:t> </a:t>
            </a:r>
            <a:r>
              <a:rPr lang="en-US" sz="2000" dirty="0">
                <a:latin typeface="Calibri" panose="020F0502020204030204" pitchFamily="34" charset="0"/>
                <a:cs typeface="Calibri" panose="020F0502020204030204" pitchFamily="34" charset="0"/>
              </a:rPr>
              <a:t>(CAF), the ASEAN-China Centre, the ASEAN-China Business Council, ACFTA portal </a:t>
            </a:r>
            <a:r>
              <a:rPr lang="en-GB" sz="2000" dirty="0">
                <a:latin typeface="Calibri" panose="020F0502020204030204" pitchFamily="34" charset="0"/>
                <a:cs typeface="Calibri" panose="020F0502020204030204" pitchFamily="34" charset="0"/>
              </a:rPr>
              <a:t>and </a:t>
            </a:r>
            <a:r>
              <a:rPr lang="en-US" sz="2000" dirty="0">
                <a:latin typeface="Calibri" panose="020F0502020204030204" pitchFamily="34" charset="0"/>
                <a:cs typeface="Calibri" panose="020F0502020204030204" pitchFamily="34" charset="0"/>
              </a:rPr>
              <a:t>Asian Infrastructure Investment Bank (AIIB)</a:t>
            </a:r>
            <a:r>
              <a:rPr lang="en-GB" sz="2000" dirty="0">
                <a:latin typeface="Calibri" panose="020F0502020204030204" pitchFamily="34" charset="0"/>
                <a:cs typeface="Calibri" panose="020F0502020204030204" pitchFamily="34" charset="0"/>
              </a:rPr>
              <a:t>, </a:t>
            </a:r>
            <a:r>
              <a:rPr lang="en-US" sz="2000" dirty="0">
                <a:latin typeface="Calibri" panose="020F0502020204030204" pitchFamily="34" charset="0"/>
                <a:cs typeface="Calibri" panose="020F0502020204030204" pitchFamily="34" charset="0"/>
              </a:rPr>
              <a:t>China-ASEAN Investment Corporation Fund</a:t>
            </a:r>
            <a:r>
              <a:rPr lang="th-TH" sz="2000" dirty="0">
                <a:latin typeface="Calibri" panose="020F0502020204030204" pitchFamily="34" charset="0"/>
              </a:rPr>
              <a:t>  </a:t>
            </a:r>
            <a:r>
              <a:rPr lang="en-US" sz="2000" dirty="0">
                <a:latin typeface="Calibri" panose="020F0502020204030204" pitchFamily="34" charset="0"/>
                <a:cs typeface="Calibri" panose="020F0502020204030204" pitchFamily="34" charset="0"/>
              </a:rPr>
              <a:t>(CAF), Asian Infrastructure Investment Bank (AIIB)</a:t>
            </a:r>
            <a:r>
              <a:rPr lang="en-GB" sz="2000" dirty="0">
                <a:latin typeface="Calibri" panose="020F0502020204030204" pitchFamily="34" charset="0"/>
                <a:cs typeface="Calibri" panose="020F0502020204030204" pitchFamily="34" charset="0"/>
              </a:rPr>
              <a:t>, etc.</a:t>
            </a:r>
          </a:p>
          <a:p>
            <a:pPr lvl="1">
              <a:buFont typeface="Wingdings" panose="05000000000000000000" pitchFamily="2" charset="2"/>
              <a:buChar char="ü"/>
            </a:pPr>
            <a:r>
              <a:rPr lang="en-GB" sz="2000" b="1" dirty="0">
                <a:solidFill>
                  <a:srgbClr val="C00000"/>
                </a:solidFill>
                <a:latin typeface="Calibri" panose="020F0502020204030204" pitchFamily="34" charset="0"/>
                <a:cs typeface="Calibri" panose="020F0502020204030204" pitchFamily="34" charset="0"/>
              </a:rPr>
              <a:t>Chinese banks</a:t>
            </a:r>
            <a:r>
              <a:rPr lang="en-GB" sz="2000" b="1" dirty="0">
                <a:solidFill>
                  <a:srgbClr val="C00000"/>
                </a:solidFill>
                <a:latin typeface="Calibri" panose="020F0502020204030204" pitchFamily="34" charset="0"/>
              </a:rPr>
              <a:t> support Chinese MNEs investing abroad by being a financial source for those firm</a:t>
            </a:r>
            <a:r>
              <a:rPr lang="en-GB" sz="2000" dirty="0">
                <a:latin typeface="Calibri" panose="020F0502020204030204" pitchFamily="34" charset="0"/>
              </a:rPr>
              <a:t>.</a:t>
            </a:r>
            <a:endParaRPr lang="en-US" sz="2400" b="1" dirty="0">
              <a:solidFill>
                <a:srgbClr val="0033CC"/>
              </a:solidFill>
              <a:latin typeface="Calibri" panose="020F0502020204030204" pitchFamily="34" charset="0"/>
              <a:cs typeface="Calibri" panose="020F0502020204030204" pitchFamily="34" charset="0"/>
            </a:endParaRPr>
          </a:p>
          <a:p>
            <a:pPr>
              <a:buFont typeface="Wingdings" panose="05000000000000000000" pitchFamily="2" charset="2"/>
              <a:buChar char="Ø"/>
            </a:pPr>
            <a:endParaRPr lang="en-US" sz="4100" b="1" dirty="0">
              <a:solidFill>
                <a:srgbClr val="0033CC"/>
              </a:solidFill>
              <a:latin typeface="Cordia New" panose="020B0304020202020204" pitchFamily="34" charset="-34"/>
              <a:cs typeface="Cordia New" panose="020B0304020202020204" pitchFamily="34" charset="-34"/>
            </a:endParaRPr>
          </a:p>
        </p:txBody>
      </p:sp>
      <p:sp>
        <p:nvSpPr>
          <p:cNvPr id="3" name="Slide Number Placeholder 2"/>
          <p:cNvSpPr>
            <a:spLocks noGrp="1"/>
          </p:cNvSpPr>
          <p:nvPr>
            <p:ph type="sldNum" sz="quarter" idx="12"/>
          </p:nvPr>
        </p:nvSpPr>
        <p:spPr/>
        <p:txBody>
          <a:bodyPr/>
          <a:lstStyle/>
          <a:p>
            <a:fld id="{8FC7972A-2F91-44E3-B62B-29D52CF25423}" type="slidenum">
              <a:rPr lang="th-TH" smtClean="0"/>
              <a:pPr/>
              <a:t>31</a:t>
            </a:fld>
            <a:endParaRPr lang="th-TH"/>
          </a:p>
        </p:txBody>
      </p:sp>
      <p:sp>
        <p:nvSpPr>
          <p:cNvPr id="4" name="Title 3"/>
          <p:cNvSpPr>
            <a:spLocks noGrp="1"/>
          </p:cNvSpPr>
          <p:nvPr>
            <p:ph type="title"/>
          </p:nvPr>
        </p:nvSpPr>
        <p:spPr>
          <a:xfrm>
            <a:off x="395536" y="116632"/>
            <a:ext cx="8229600" cy="778098"/>
          </a:xfrm>
        </p:spPr>
        <p:txBody>
          <a:bodyPr>
            <a:normAutofit/>
          </a:bodyPr>
          <a:lstStyle/>
          <a:p>
            <a:r>
              <a:rPr lang="en-US" sz="3200" b="1" dirty="0"/>
              <a:t>Home country specific advantages (push factors)</a:t>
            </a:r>
            <a:endParaRPr lang="th-TH" sz="2400" b="1" dirty="0"/>
          </a:p>
        </p:txBody>
      </p:sp>
    </p:spTree>
    <p:extLst>
      <p:ext uri="{BB962C8B-B14F-4D97-AF65-F5344CB8AC3E}">
        <p14:creationId xmlns:p14="http://schemas.microsoft.com/office/powerpoint/2010/main" val="16351270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847899"/>
            <a:ext cx="8229600" cy="5697755"/>
          </a:xfrm>
        </p:spPr>
        <p:txBody>
          <a:bodyPr>
            <a:normAutofit/>
          </a:bodyPr>
          <a:lstStyle/>
          <a:p>
            <a:pPr marL="0" indent="0">
              <a:buNone/>
            </a:pPr>
            <a:r>
              <a:rPr lang="en-GB" sz="3000" b="1" u="sng" dirty="0">
                <a:solidFill>
                  <a:schemeClr val="accent6">
                    <a:lumMod val="50000"/>
                  </a:schemeClr>
                </a:solidFill>
                <a:cs typeface="Cordia New" panose="020B0304020202020204" pitchFamily="34" charset="-34"/>
              </a:rPr>
              <a:t>Vietnam</a:t>
            </a:r>
            <a:endParaRPr lang="en-GB" sz="3000" b="1" u="sng" dirty="0">
              <a:solidFill>
                <a:schemeClr val="accent6">
                  <a:lumMod val="50000"/>
                </a:schemeClr>
              </a:solidFill>
              <a:cs typeface="Calibri" panose="020F0502020204030204" pitchFamily="34" charset="0"/>
            </a:endParaRPr>
          </a:p>
          <a:p>
            <a:pPr>
              <a:buFont typeface="Wingdings" panose="05000000000000000000" pitchFamily="2" charset="2"/>
              <a:buChar char="Ø"/>
            </a:pPr>
            <a:r>
              <a:rPr lang="en-GB" sz="2400" b="1" dirty="0">
                <a:solidFill>
                  <a:srgbClr val="0000FF"/>
                </a:solidFill>
                <a:latin typeface="Calibri" panose="020F0502020204030204" pitchFamily="34" charset="0"/>
                <a:cs typeface="Calibri" panose="020F0502020204030204" pitchFamily="34" charset="0"/>
              </a:rPr>
              <a:t>Outward FDI of Vietnam are mostly state-owned enterprises </a:t>
            </a:r>
            <a:r>
              <a:rPr lang="en-GB" sz="2400" dirty="0">
                <a:latin typeface="Calibri" panose="020F0502020204030204" pitchFamily="34" charset="0"/>
                <a:cs typeface="Calibri" panose="020F0502020204030204" pitchFamily="34" charset="0"/>
              </a:rPr>
              <a:t>(SOEs) and </a:t>
            </a:r>
            <a:r>
              <a:rPr lang="en-GB" sz="2400" b="1" dirty="0">
                <a:solidFill>
                  <a:srgbClr val="0000FF"/>
                </a:solidFill>
                <a:latin typeface="Calibri" panose="020F0502020204030204" pitchFamily="34" charset="0"/>
                <a:cs typeface="Calibri" panose="020F0502020204030204" pitchFamily="34" charset="0"/>
              </a:rPr>
              <a:t>concentrated in resource incentive countries and in a few industries</a:t>
            </a:r>
          </a:p>
          <a:p>
            <a:pPr lvl="1">
              <a:buFont typeface="Wingdings" panose="05000000000000000000" pitchFamily="2" charset="2"/>
              <a:buChar char="ü"/>
            </a:pPr>
            <a:r>
              <a:rPr lang="en-US" sz="2000" dirty="0">
                <a:cs typeface="Calibri" panose="020F0502020204030204" pitchFamily="34" charset="0"/>
              </a:rPr>
              <a:t>Example of Vietnam SOEs investing in the Lao PDR: Vietnam Rubber Group (VRG), Vietnam Oil and Gas Group (</a:t>
            </a:r>
            <a:r>
              <a:rPr lang="en-US" sz="2000" dirty="0" err="1">
                <a:cs typeface="Calibri" panose="020F0502020204030204" pitchFamily="34" charset="0"/>
              </a:rPr>
              <a:t>Petrovietnam</a:t>
            </a:r>
            <a:r>
              <a:rPr lang="en-US" sz="2000" dirty="0">
                <a:cs typeface="Calibri" panose="020F0502020204030204" pitchFamily="34" charset="0"/>
              </a:rPr>
              <a:t>), Viettel, </a:t>
            </a:r>
            <a:r>
              <a:rPr lang="en-US" sz="2000" dirty="0" err="1">
                <a:cs typeface="Calibri" panose="020F0502020204030204" pitchFamily="34" charset="0"/>
              </a:rPr>
              <a:t>Songda</a:t>
            </a:r>
            <a:r>
              <a:rPr lang="en-US" sz="2000" dirty="0">
                <a:cs typeface="Calibri" panose="020F0502020204030204" pitchFamily="34" charset="0"/>
              </a:rPr>
              <a:t> Group (leading company of construction and industry of Vietnam)</a:t>
            </a:r>
            <a:r>
              <a:rPr lang="th-TH" sz="2000" dirty="0"/>
              <a:t> </a:t>
            </a:r>
            <a:endParaRPr lang="en-GB" sz="2000" dirty="0">
              <a:cs typeface="Calibri" panose="020F0502020204030204" pitchFamily="34" charset="0"/>
            </a:endParaRPr>
          </a:p>
          <a:p>
            <a:pPr>
              <a:buFont typeface="Wingdings" panose="05000000000000000000" pitchFamily="2" charset="2"/>
              <a:buChar char="Ø"/>
            </a:pPr>
            <a:r>
              <a:rPr lang="en-GB" sz="2400" b="1" dirty="0">
                <a:solidFill>
                  <a:srgbClr val="0000FF"/>
                </a:solidFill>
                <a:latin typeface="Calibri" panose="020F0502020204030204" pitchFamily="34" charset="0"/>
                <a:cs typeface="Calibri" panose="020F0502020204030204" pitchFamily="34" charset="0"/>
              </a:rPr>
              <a:t>Vietnamese government plays a key role to support outward FDI of Vietnamese MNES such as </a:t>
            </a:r>
            <a:r>
              <a:rPr lang="en-GB" sz="2400" dirty="0">
                <a:latin typeface="Calibri" panose="020F0502020204030204" pitchFamily="34" charset="0"/>
                <a:cs typeface="Calibri" panose="020F0502020204030204" pitchFamily="34" charset="0"/>
              </a:rPr>
              <a:t>investment by SOEs and financial support.</a:t>
            </a:r>
          </a:p>
          <a:p>
            <a:pPr marL="0" indent="0">
              <a:buNone/>
            </a:pPr>
            <a:endParaRPr lang="en-GB" sz="2400" b="1" dirty="0">
              <a:solidFill>
                <a:srgbClr val="0000FF"/>
              </a:solidFill>
              <a:latin typeface="Calibri" panose="020F0502020204030204" pitchFamily="34" charset="0"/>
              <a:cs typeface="Calibri" panose="020F0502020204030204" pitchFamily="34" charset="0"/>
            </a:endParaRPr>
          </a:p>
          <a:p>
            <a:pPr>
              <a:buFont typeface="Wingdings" panose="05000000000000000000" pitchFamily="2" charset="2"/>
              <a:buChar char="Ø"/>
            </a:pPr>
            <a:r>
              <a:rPr lang="en-GB" sz="2400" b="1" dirty="0">
                <a:solidFill>
                  <a:srgbClr val="0000FF"/>
                </a:solidFill>
                <a:latin typeface="Calibri" panose="020F0502020204030204" pitchFamily="34" charset="0"/>
                <a:cs typeface="Calibri" panose="020F0502020204030204" pitchFamily="34" charset="0"/>
              </a:rPr>
              <a:t>More Vietnamese banks have expanded to the Lao PDR. </a:t>
            </a:r>
            <a:r>
              <a:rPr lang="en-GB" sz="2400" dirty="0">
                <a:latin typeface="Calibri" panose="020F0502020204030204" pitchFamily="34" charset="0"/>
                <a:cs typeface="Calibri" panose="020F0502020204030204" pitchFamily="34" charset="0"/>
              </a:rPr>
              <a:t>Those banks </a:t>
            </a:r>
            <a:r>
              <a:rPr lang="en-GB" sz="2400" b="1" dirty="0">
                <a:solidFill>
                  <a:srgbClr val="0000FF"/>
                </a:solidFill>
                <a:latin typeface="Calibri" panose="020F0502020204030204" pitchFamily="34" charset="0"/>
                <a:cs typeface="Calibri" panose="020F0502020204030204" pitchFamily="34" charset="0"/>
              </a:rPr>
              <a:t>can support Vietnamese MNEs in terms of financial facilitation</a:t>
            </a:r>
            <a:r>
              <a:rPr lang="en-GB" sz="2400" dirty="0">
                <a:latin typeface="Calibri" panose="020F0502020204030204" pitchFamily="34" charset="0"/>
                <a:cs typeface="Calibri" panose="020F0502020204030204" pitchFamily="34" charset="0"/>
              </a:rPr>
              <a:t>.</a:t>
            </a:r>
          </a:p>
          <a:p>
            <a:pPr marL="0" indent="0">
              <a:buNone/>
            </a:pPr>
            <a:endParaRPr lang="en-US" sz="4100" b="1" dirty="0">
              <a:solidFill>
                <a:srgbClr val="0033CC"/>
              </a:solidFill>
              <a:latin typeface="Cordia New" panose="020B0304020202020204" pitchFamily="34" charset="-34"/>
              <a:cs typeface="Cordia New" panose="020B0304020202020204" pitchFamily="34" charset="-34"/>
            </a:endParaRPr>
          </a:p>
        </p:txBody>
      </p:sp>
      <p:sp>
        <p:nvSpPr>
          <p:cNvPr id="3" name="Slide Number Placeholder 2"/>
          <p:cNvSpPr>
            <a:spLocks noGrp="1"/>
          </p:cNvSpPr>
          <p:nvPr>
            <p:ph type="sldNum" sz="quarter" idx="12"/>
          </p:nvPr>
        </p:nvSpPr>
        <p:spPr/>
        <p:txBody>
          <a:bodyPr/>
          <a:lstStyle/>
          <a:p>
            <a:fld id="{8FC7972A-2F91-44E3-B62B-29D52CF25423}" type="slidenum">
              <a:rPr lang="th-TH" smtClean="0"/>
              <a:pPr/>
              <a:t>32</a:t>
            </a:fld>
            <a:endParaRPr lang="th-TH"/>
          </a:p>
        </p:txBody>
      </p:sp>
      <p:sp>
        <p:nvSpPr>
          <p:cNvPr id="4" name="Title 3"/>
          <p:cNvSpPr>
            <a:spLocks noGrp="1"/>
          </p:cNvSpPr>
          <p:nvPr>
            <p:ph type="title"/>
          </p:nvPr>
        </p:nvSpPr>
        <p:spPr>
          <a:xfrm>
            <a:off x="395536" y="116632"/>
            <a:ext cx="8229600" cy="778098"/>
          </a:xfrm>
        </p:spPr>
        <p:txBody>
          <a:bodyPr>
            <a:normAutofit/>
          </a:bodyPr>
          <a:lstStyle/>
          <a:p>
            <a:r>
              <a:rPr lang="en-US" sz="3200" b="1" dirty="0"/>
              <a:t>Home country specific advantages (push factors)</a:t>
            </a:r>
            <a:endParaRPr lang="th-TH" sz="2400" b="1" dirty="0"/>
          </a:p>
        </p:txBody>
      </p:sp>
    </p:spTree>
    <p:extLst>
      <p:ext uri="{BB962C8B-B14F-4D97-AF65-F5344CB8AC3E}">
        <p14:creationId xmlns:p14="http://schemas.microsoft.com/office/powerpoint/2010/main" val="23561856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672077"/>
            <a:ext cx="8229600" cy="6049399"/>
          </a:xfrm>
        </p:spPr>
        <p:txBody>
          <a:bodyPr>
            <a:normAutofit/>
          </a:bodyPr>
          <a:lstStyle/>
          <a:p>
            <a:pPr marL="0" indent="0">
              <a:buNone/>
            </a:pPr>
            <a:r>
              <a:rPr lang="en-GB" sz="3000" b="1" u="sng" dirty="0">
                <a:solidFill>
                  <a:schemeClr val="accent6">
                    <a:lumMod val="50000"/>
                  </a:schemeClr>
                </a:solidFill>
                <a:cs typeface="Cordia New" panose="020B0304020202020204" pitchFamily="34" charset="-34"/>
              </a:rPr>
              <a:t>Thailand</a:t>
            </a:r>
            <a:endParaRPr lang="en-GB" sz="3000" b="1" u="sng" dirty="0">
              <a:solidFill>
                <a:schemeClr val="accent6">
                  <a:lumMod val="50000"/>
                </a:schemeClr>
              </a:solidFill>
              <a:cs typeface="Calibri" panose="020F0502020204030204" pitchFamily="34" charset="0"/>
            </a:endParaRPr>
          </a:p>
          <a:p>
            <a:pPr>
              <a:buFont typeface="Wingdings" panose="05000000000000000000" pitchFamily="2" charset="2"/>
              <a:buChar char="Ø"/>
            </a:pPr>
            <a:r>
              <a:rPr lang="en-US" sz="2400" b="1" dirty="0">
                <a:solidFill>
                  <a:srgbClr val="0000FF"/>
                </a:solidFill>
                <a:latin typeface="Calibri" panose="020F0502020204030204" pitchFamily="34" charset="0"/>
                <a:cs typeface="Calibri" panose="020F0502020204030204" pitchFamily="34" charset="0"/>
              </a:rPr>
              <a:t>In general, investment of Thai MNEs in the Lao PDR normally occurs from host CSAs rather than measures or policy from Thai government to support Thai MNEs outward FDI.</a:t>
            </a:r>
          </a:p>
          <a:p>
            <a:pPr marL="0" indent="0">
              <a:buNone/>
            </a:pPr>
            <a:endParaRPr lang="en-US" sz="800" b="1" dirty="0">
              <a:solidFill>
                <a:srgbClr val="0000FF"/>
              </a:solidFill>
              <a:latin typeface="Calibri" panose="020F0502020204030204" pitchFamily="34" charset="0"/>
              <a:cs typeface="Calibri" panose="020F0502020204030204" pitchFamily="34" charset="0"/>
            </a:endParaRPr>
          </a:p>
          <a:p>
            <a:pPr>
              <a:buFont typeface="Wingdings" panose="05000000000000000000" pitchFamily="2" charset="2"/>
              <a:buChar char="Ø"/>
            </a:pPr>
            <a:r>
              <a:rPr lang="en-US" sz="2400" b="1" dirty="0">
                <a:solidFill>
                  <a:srgbClr val="0000FF"/>
                </a:solidFill>
                <a:latin typeface="Calibri" panose="020F0502020204030204" pitchFamily="34" charset="0"/>
                <a:cs typeface="Calibri" panose="020F0502020204030204" pitchFamily="34" charset="0"/>
              </a:rPr>
              <a:t>Thai banks play key roles to be financial source for Thai MNEs </a:t>
            </a:r>
            <a:r>
              <a:rPr lang="en-US" sz="2400" dirty="0">
                <a:latin typeface="Calibri" panose="020F0502020204030204" pitchFamily="34" charset="0"/>
                <a:cs typeface="Calibri" panose="020F0502020204030204" pitchFamily="34" charset="0"/>
              </a:rPr>
              <a:t>(especially for large investment projects in the Lao PDR). Besides, </a:t>
            </a:r>
            <a:r>
              <a:rPr lang="en-US" sz="2400" b="1" dirty="0">
                <a:solidFill>
                  <a:srgbClr val="0000FF"/>
                </a:solidFill>
                <a:latin typeface="Calibri" panose="020F0502020204030204" pitchFamily="34" charset="0"/>
                <a:cs typeface="Calibri" panose="020F0502020204030204" pitchFamily="34" charset="0"/>
              </a:rPr>
              <a:t>Thai banks also expand their branches to the Lao PDR and these bank can help Thai MNEs in terms of financial facilitation </a:t>
            </a:r>
          </a:p>
          <a:p>
            <a:pPr marL="0" indent="0">
              <a:buNone/>
            </a:pPr>
            <a:endParaRPr lang="en-GB" sz="800" b="1" dirty="0">
              <a:solidFill>
                <a:srgbClr val="0000FF"/>
              </a:solidFill>
              <a:latin typeface="Calibri" panose="020F0502020204030204" pitchFamily="34" charset="0"/>
              <a:cs typeface="Calibri" panose="020F0502020204030204" pitchFamily="34" charset="0"/>
            </a:endParaRPr>
          </a:p>
          <a:p>
            <a:pPr>
              <a:buFont typeface="Wingdings" panose="05000000000000000000" pitchFamily="2" charset="2"/>
              <a:buChar char="Ø"/>
            </a:pPr>
            <a:r>
              <a:rPr lang="en-GB" sz="2400" dirty="0">
                <a:latin typeface="Calibri" panose="020F0502020204030204" pitchFamily="34" charset="0"/>
                <a:cs typeface="Calibri" panose="020F0502020204030204" pitchFamily="34" charset="0"/>
              </a:rPr>
              <a:t>Other push factors</a:t>
            </a:r>
          </a:p>
          <a:p>
            <a:pPr lvl="1">
              <a:buFont typeface="Wingdings" panose="05000000000000000000" pitchFamily="2" charset="2"/>
              <a:buChar char="ü"/>
            </a:pPr>
            <a:r>
              <a:rPr lang="en-GB" sz="2200" b="1" dirty="0">
                <a:solidFill>
                  <a:schemeClr val="accent6">
                    <a:lumMod val="50000"/>
                  </a:schemeClr>
                </a:solidFill>
                <a:latin typeface="Calibri" panose="020F0502020204030204" pitchFamily="34" charset="0"/>
                <a:cs typeface="Calibri" panose="020F0502020204030204" pitchFamily="34" charset="0"/>
              </a:rPr>
              <a:t>Large pieces of land in Thailand for agricultural plantation are scarce.</a:t>
            </a:r>
          </a:p>
          <a:p>
            <a:pPr lvl="1">
              <a:buFont typeface="Wingdings" panose="05000000000000000000" pitchFamily="2" charset="2"/>
              <a:buChar char="ü"/>
            </a:pPr>
            <a:r>
              <a:rPr lang="en-GB" sz="2200" b="1" dirty="0">
                <a:solidFill>
                  <a:schemeClr val="accent6">
                    <a:lumMod val="50000"/>
                  </a:schemeClr>
                </a:solidFill>
                <a:latin typeface="Calibri" panose="020F0502020204030204" pitchFamily="34" charset="0"/>
                <a:cs typeface="Calibri" panose="020F0502020204030204" pitchFamily="34" charset="0"/>
              </a:rPr>
              <a:t>Wage in Thailand becomes higher.</a:t>
            </a:r>
          </a:p>
          <a:p>
            <a:pPr lvl="1">
              <a:buFont typeface="Wingdings" panose="05000000000000000000" pitchFamily="2" charset="2"/>
              <a:buChar char="ü"/>
            </a:pPr>
            <a:r>
              <a:rPr lang="en-GB" sz="2200" b="1" dirty="0">
                <a:solidFill>
                  <a:schemeClr val="accent6">
                    <a:lumMod val="50000"/>
                  </a:schemeClr>
                </a:solidFill>
                <a:latin typeface="Calibri" panose="020F0502020204030204" pitchFamily="34" charset="0"/>
                <a:cs typeface="Calibri" panose="020F0502020204030204" pitchFamily="34" charset="0"/>
              </a:rPr>
              <a:t>Compared to China, Thailand does not have strong and explicit policy to support outward FDI.</a:t>
            </a:r>
          </a:p>
          <a:p>
            <a:pPr marL="0" indent="0">
              <a:buNone/>
            </a:pPr>
            <a:endParaRPr lang="en-GB" sz="2400" dirty="0">
              <a:latin typeface="Calibri" panose="020F0502020204030204" pitchFamily="34" charset="0"/>
              <a:cs typeface="Calibri" panose="020F0502020204030204" pitchFamily="34" charset="0"/>
            </a:endParaRPr>
          </a:p>
          <a:p>
            <a:pPr marL="0" indent="0">
              <a:buNone/>
            </a:pPr>
            <a:endParaRPr lang="en-US" sz="4100" b="1" dirty="0">
              <a:solidFill>
                <a:srgbClr val="0033CC"/>
              </a:solidFill>
              <a:latin typeface="Cordia New" panose="020B0304020202020204" pitchFamily="34" charset="-34"/>
              <a:cs typeface="Cordia New" panose="020B0304020202020204" pitchFamily="34" charset="-34"/>
            </a:endParaRPr>
          </a:p>
        </p:txBody>
      </p:sp>
      <p:sp>
        <p:nvSpPr>
          <p:cNvPr id="3" name="Slide Number Placeholder 2"/>
          <p:cNvSpPr>
            <a:spLocks noGrp="1"/>
          </p:cNvSpPr>
          <p:nvPr>
            <p:ph type="sldNum" sz="quarter" idx="12"/>
          </p:nvPr>
        </p:nvSpPr>
        <p:spPr/>
        <p:txBody>
          <a:bodyPr/>
          <a:lstStyle/>
          <a:p>
            <a:fld id="{8FC7972A-2F91-44E3-B62B-29D52CF25423}" type="slidenum">
              <a:rPr lang="th-TH" smtClean="0"/>
              <a:pPr/>
              <a:t>33</a:t>
            </a:fld>
            <a:endParaRPr lang="th-TH"/>
          </a:p>
        </p:txBody>
      </p:sp>
      <p:sp>
        <p:nvSpPr>
          <p:cNvPr id="4" name="Title 3"/>
          <p:cNvSpPr>
            <a:spLocks noGrp="1"/>
          </p:cNvSpPr>
          <p:nvPr>
            <p:ph type="title"/>
          </p:nvPr>
        </p:nvSpPr>
        <p:spPr>
          <a:xfrm>
            <a:off x="395536" y="116632"/>
            <a:ext cx="8229600" cy="555445"/>
          </a:xfrm>
        </p:spPr>
        <p:txBody>
          <a:bodyPr>
            <a:normAutofit/>
          </a:bodyPr>
          <a:lstStyle/>
          <a:p>
            <a:r>
              <a:rPr lang="en-US" sz="3200" b="1" dirty="0"/>
              <a:t>Home country specific advantages (push factors)</a:t>
            </a:r>
            <a:endParaRPr lang="th-TH" sz="2400" b="1" dirty="0"/>
          </a:p>
        </p:txBody>
      </p:sp>
    </p:spTree>
    <p:extLst>
      <p:ext uri="{BB962C8B-B14F-4D97-AF65-F5344CB8AC3E}">
        <p14:creationId xmlns:p14="http://schemas.microsoft.com/office/powerpoint/2010/main" val="25425720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5002" y="107549"/>
            <a:ext cx="8087932" cy="755336"/>
          </a:xfrm>
        </p:spPr>
        <p:txBody>
          <a:bodyPr>
            <a:normAutofit/>
          </a:bodyPr>
          <a:lstStyle/>
          <a:p>
            <a:r>
              <a:rPr lang="en-US" sz="3600" b="1" dirty="0">
                <a:latin typeface="Cordia New" panose="020B0304020202020204" pitchFamily="34" charset="-34"/>
                <a:cs typeface="Cordia New" panose="020B0304020202020204" pitchFamily="34" charset="-34"/>
              </a:rPr>
              <a:t>Firm Specific Advantages, FSAs</a:t>
            </a:r>
            <a:endParaRPr lang="en-US" sz="3600" b="1" dirty="0">
              <a:cs typeface="+mn-cs"/>
            </a:endParaRPr>
          </a:p>
        </p:txBody>
      </p:sp>
      <p:sp>
        <p:nvSpPr>
          <p:cNvPr id="3" name="Content Placeholder 2"/>
          <p:cNvSpPr>
            <a:spLocks noGrp="1"/>
          </p:cNvSpPr>
          <p:nvPr>
            <p:ph idx="1"/>
          </p:nvPr>
        </p:nvSpPr>
        <p:spPr>
          <a:xfrm>
            <a:off x="425002" y="862884"/>
            <a:ext cx="8087932" cy="5834130"/>
          </a:xfrm>
        </p:spPr>
        <p:txBody>
          <a:bodyPr>
            <a:normAutofit/>
          </a:bodyPr>
          <a:lstStyle/>
          <a:p>
            <a:pPr marL="0" indent="0">
              <a:buNone/>
            </a:pPr>
            <a:r>
              <a:rPr lang="en-US" sz="2400" b="1" dirty="0">
                <a:solidFill>
                  <a:srgbClr val="006600"/>
                </a:solidFill>
              </a:rPr>
              <a:t>Different FSAs for each MNES in the Lao PDR, e.g.</a:t>
            </a:r>
            <a:endParaRPr lang="th-TH" sz="800" b="1" dirty="0">
              <a:solidFill>
                <a:srgbClr val="006600"/>
              </a:solidFill>
            </a:endParaRPr>
          </a:p>
          <a:p>
            <a:pPr>
              <a:buFont typeface="Courier New" panose="02070309020205020404" pitchFamily="49" charset="0"/>
              <a:buChar char="o"/>
            </a:pPr>
            <a:r>
              <a:rPr lang="en-US" sz="2400" dirty="0"/>
              <a:t>Some MNEs may have </a:t>
            </a:r>
            <a:r>
              <a:rPr lang="en-US" sz="2400" b="1" dirty="0">
                <a:solidFill>
                  <a:srgbClr val="0000FF"/>
                </a:solidFill>
              </a:rPr>
              <a:t>technology advantage</a:t>
            </a:r>
            <a:r>
              <a:rPr lang="en-US" sz="2400" dirty="0">
                <a:solidFill>
                  <a:srgbClr val="0000FF"/>
                </a:solidFill>
              </a:rPr>
              <a:t> </a:t>
            </a:r>
            <a:r>
              <a:rPr lang="en-US" sz="2400" dirty="0"/>
              <a:t>or </a:t>
            </a:r>
            <a:r>
              <a:rPr lang="en-US" sz="2400" b="1" dirty="0">
                <a:solidFill>
                  <a:srgbClr val="0000FF"/>
                </a:solidFill>
              </a:rPr>
              <a:t>managing capability</a:t>
            </a:r>
            <a:r>
              <a:rPr lang="en-US" sz="2400" dirty="0"/>
              <a:t> over other MNEs</a:t>
            </a:r>
          </a:p>
          <a:p>
            <a:pPr marL="0" indent="0">
              <a:buNone/>
            </a:pPr>
            <a:endParaRPr lang="en-US" sz="800" dirty="0"/>
          </a:p>
          <a:p>
            <a:pPr>
              <a:buFont typeface="Courier New" panose="02070309020205020404" pitchFamily="49" charset="0"/>
              <a:buChar char="o"/>
            </a:pPr>
            <a:r>
              <a:rPr lang="en-US" sz="2400" b="1" dirty="0">
                <a:solidFill>
                  <a:srgbClr val="0000FF"/>
                </a:solidFill>
              </a:rPr>
              <a:t>MNEs with high investment experience in the region </a:t>
            </a:r>
            <a:r>
              <a:rPr lang="en-US" sz="2400" dirty="0"/>
              <a:t>may have advantages over other MNEs in terms of their understanding of system process and limitation of doing business in developing countries in the region</a:t>
            </a:r>
          </a:p>
          <a:p>
            <a:pPr marL="0" indent="0">
              <a:buNone/>
            </a:pPr>
            <a:endParaRPr lang="en-US" sz="800" dirty="0"/>
          </a:p>
          <a:p>
            <a:pPr>
              <a:buFont typeface="Courier New" panose="02070309020205020404" pitchFamily="49" charset="0"/>
              <a:buChar char="o"/>
            </a:pPr>
            <a:r>
              <a:rPr lang="en-US" sz="2400" b="1" dirty="0">
                <a:solidFill>
                  <a:srgbClr val="0000FF"/>
                </a:solidFill>
              </a:rPr>
              <a:t>Large Stated-owned MNEs or large private MNEs may have economies of scales advantages </a:t>
            </a:r>
            <a:r>
              <a:rPr lang="en-US" sz="2400" dirty="0"/>
              <a:t>in their production and management process.</a:t>
            </a:r>
          </a:p>
          <a:p>
            <a:pPr marL="0" indent="0">
              <a:buNone/>
            </a:pPr>
            <a:endParaRPr lang="en-US" sz="800" dirty="0"/>
          </a:p>
          <a:p>
            <a:pPr>
              <a:buFont typeface="Courier New" panose="02070309020205020404" pitchFamily="49" charset="0"/>
              <a:buChar char="o"/>
            </a:pPr>
            <a:r>
              <a:rPr lang="en-US" sz="2400" b="1" dirty="0">
                <a:solidFill>
                  <a:srgbClr val="0000FF"/>
                </a:solidFill>
              </a:rPr>
              <a:t>Well-known MNEs in the region have advantage </a:t>
            </a:r>
            <a:r>
              <a:rPr lang="en-US" sz="2400" dirty="0"/>
              <a:t>over other MNEs </a:t>
            </a:r>
            <a:r>
              <a:rPr lang="en-US" sz="2400" b="1" dirty="0">
                <a:solidFill>
                  <a:srgbClr val="0000FF"/>
                </a:solidFill>
              </a:rPr>
              <a:t>in terms of their brand recognition </a:t>
            </a:r>
            <a:r>
              <a:rPr lang="en-US" sz="2400" dirty="0"/>
              <a:t>in the Lao PDR before they even  enter operation in the country.</a:t>
            </a:r>
            <a:endParaRPr lang="th-TH" sz="2400" dirty="0"/>
          </a:p>
          <a:p>
            <a:pPr marL="0" indent="0">
              <a:buNone/>
            </a:pPr>
            <a:endParaRPr lang="en-US" sz="800" dirty="0"/>
          </a:p>
        </p:txBody>
      </p:sp>
      <p:sp>
        <p:nvSpPr>
          <p:cNvPr id="4" name="Slide Number Placeholder 3"/>
          <p:cNvSpPr>
            <a:spLocks noGrp="1"/>
          </p:cNvSpPr>
          <p:nvPr>
            <p:ph type="sldNum" sz="quarter" idx="12"/>
          </p:nvPr>
        </p:nvSpPr>
        <p:spPr/>
        <p:txBody>
          <a:bodyPr/>
          <a:lstStyle/>
          <a:p>
            <a:fld id="{3044506D-2E74-4DEE-8E4A-BCA373CA23A0}" type="slidenum">
              <a:rPr lang="en-US" smtClean="0"/>
              <a:t>34</a:t>
            </a:fld>
            <a:endParaRPr lang="en-US"/>
          </a:p>
        </p:txBody>
      </p:sp>
    </p:spTree>
    <p:extLst>
      <p:ext uri="{BB962C8B-B14F-4D97-AF65-F5344CB8AC3E}">
        <p14:creationId xmlns:p14="http://schemas.microsoft.com/office/powerpoint/2010/main" val="3268104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descr="DSC_4810.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95857" y="4570949"/>
            <a:ext cx="3484655" cy="2314435"/>
          </a:xfrm>
          <a:prstGeom prst="rect">
            <a:avLst/>
          </a:prstGeom>
        </p:spPr>
      </p:pic>
      <p:pic>
        <p:nvPicPr>
          <p:cNvPr id="12" name="Picture 11" descr="NUoL.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16149" y="2348880"/>
            <a:ext cx="3264363" cy="2448272"/>
          </a:xfrm>
          <a:prstGeom prst="rect">
            <a:avLst/>
          </a:prstGeom>
        </p:spPr>
      </p:pic>
      <p:pic>
        <p:nvPicPr>
          <p:cNvPr id="13" name="Picture 12" descr="DSC_4821.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24233" y="2636912"/>
            <a:ext cx="3203951" cy="2127998"/>
          </a:xfrm>
          <a:prstGeom prst="rect">
            <a:avLst/>
          </a:prstGeom>
        </p:spPr>
      </p:pic>
      <p:pic>
        <p:nvPicPr>
          <p:cNvPr id="10" name="Picture 9" descr="DSC_4756.JP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131841" y="548680"/>
            <a:ext cx="3144080" cy="2088232"/>
          </a:xfrm>
          <a:prstGeom prst="rect">
            <a:avLst/>
          </a:prstGeom>
        </p:spPr>
      </p:pic>
      <p:sp>
        <p:nvSpPr>
          <p:cNvPr id="2" name="Title 1"/>
          <p:cNvSpPr>
            <a:spLocks noGrp="1"/>
          </p:cNvSpPr>
          <p:nvPr>
            <p:ph type="title"/>
          </p:nvPr>
        </p:nvSpPr>
        <p:spPr>
          <a:xfrm>
            <a:off x="0" y="14703"/>
            <a:ext cx="5652120" cy="461969"/>
          </a:xfrm>
        </p:spPr>
        <p:txBody>
          <a:bodyPr>
            <a:normAutofit fontScale="90000"/>
          </a:bodyPr>
          <a:lstStyle/>
          <a:p>
            <a:pPr algn="l"/>
            <a:r>
              <a:rPr lang="en-US" b="1" dirty="0">
                <a:solidFill>
                  <a:srgbClr val="FF8000"/>
                </a:solidFill>
              </a:rPr>
              <a:t>Thai-border &amp; Vientiane</a:t>
            </a:r>
            <a:endParaRPr lang="th-TH" b="1" dirty="0">
              <a:solidFill>
                <a:srgbClr val="FF8000"/>
              </a:solidFill>
            </a:endParaRPr>
          </a:p>
        </p:txBody>
      </p:sp>
      <p:sp>
        <p:nvSpPr>
          <p:cNvPr id="4" name="AutoShape 6" descr="Image result for luang prabang"/>
          <p:cNvSpPr>
            <a:spLocks noChangeAspect="1" noChangeArrowheads="1"/>
          </p:cNvSpPr>
          <p:nvPr/>
        </p:nvSpPr>
        <p:spPr bwMode="auto">
          <a:xfrm>
            <a:off x="0" y="-212725"/>
            <a:ext cx="304800" cy="304800"/>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h-TH"/>
          </a:p>
        </p:txBody>
      </p:sp>
      <p:sp>
        <p:nvSpPr>
          <p:cNvPr id="5" name="AutoShape 12" descr="Image result for burasari heritage and picture"/>
          <p:cNvSpPr>
            <a:spLocks noChangeAspect="1" noChangeArrowheads="1"/>
          </p:cNvSpPr>
          <p:nvPr/>
        </p:nvSpPr>
        <p:spPr bwMode="auto">
          <a:xfrm>
            <a:off x="152400" y="-60325"/>
            <a:ext cx="304800" cy="304800"/>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h-TH"/>
          </a:p>
        </p:txBody>
      </p:sp>
      <p:sp>
        <p:nvSpPr>
          <p:cNvPr id="6" name="AutoShape 14" descr="Image result for burasari heritage and picture"/>
          <p:cNvSpPr>
            <a:spLocks noChangeAspect="1" noChangeArrowheads="1"/>
          </p:cNvSpPr>
          <p:nvPr/>
        </p:nvSpPr>
        <p:spPr bwMode="auto">
          <a:xfrm>
            <a:off x="304800" y="92075"/>
            <a:ext cx="304800" cy="304800"/>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h-TH"/>
          </a:p>
        </p:txBody>
      </p:sp>
      <p:sp>
        <p:nvSpPr>
          <p:cNvPr id="7" name="AutoShape 16" descr="Image result for burasari heritage and picture"/>
          <p:cNvSpPr>
            <a:spLocks noChangeAspect="1" noChangeArrowheads="1"/>
          </p:cNvSpPr>
          <p:nvPr/>
        </p:nvSpPr>
        <p:spPr bwMode="auto">
          <a:xfrm>
            <a:off x="457200" y="244475"/>
            <a:ext cx="304800" cy="304800"/>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h-TH"/>
          </a:p>
        </p:txBody>
      </p:sp>
      <p:sp>
        <p:nvSpPr>
          <p:cNvPr id="3" name="AutoShape 2" descr="Image result for Bank of Lao and picture"/>
          <p:cNvSpPr>
            <a:spLocks noChangeAspect="1" noChangeArrowheads="1"/>
          </p:cNvSpPr>
          <p:nvPr/>
        </p:nvSpPr>
        <p:spPr bwMode="auto">
          <a:xfrm>
            <a:off x="609600" y="396875"/>
            <a:ext cx="304800" cy="304800"/>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h-TH"/>
          </a:p>
        </p:txBody>
      </p:sp>
      <p:pic>
        <p:nvPicPr>
          <p:cNvPr id="8" name="Picture 7" descr="DSC_4660.JP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 y="548680"/>
            <a:ext cx="3203849" cy="2127929"/>
          </a:xfrm>
          <a:prstGeom prst="rect">
            <a:avLst/>
          </a:prstGeom>
        </p:spPr>
      </p:pic>
      <p:pic>
        <p:nvPicPr>
          <p:cNvPr id="9" name="Picture 8" descr="DSC_4729.JP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105" y="2636912"/>
            <a:ext cx="3213953" cy="2134640"/>
          </a:xfrm>
          <a:prstGeom prst="rect">
            <a:avLst/>
          </a:prstGeom>
        </p:spPr>
      </p:pic>
      <p:pic>
        <p:nvPicPr>
          <p:cNvPr id="4106" name="Picture 10" descr="https://encrypted-tbn3.gstatic.com/images?q=tbn:ANd9GcSd3pruh_d09se7atrHW-S8wANbVP8KqAWhQ7BXTf5YFEAFbNIt">
            <a:hlinkClick r:id="rId8"/>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908948" y="0"/>
            <a:ext cx="3261319" cy="1062948"/>
          </a:xfrm>
          <a:prstGeom prst="rect">
            <a:avLst/>
          </a:prstGeom>
          <a:noFill/>
          <a:extLst>
            <a:ext uri="{909E8E84-426E-40dd-AFC4-6F175D3DCCD1}">
              <a14:hiddenFill xmlns="" xmlns:a14="http://schemas.microsoft.com/office/drawing/2010/main">
                <a:solidFill>
                  <a:srgbClr val="FFFFFF"/>
                </a:solidFill>
              </a14:hiddenFill>
            </a:ext>
          </a:extLst>
        </p:spPr>
      </p:pic>
      <p:pic>
        <p:nvPicPr>
          <p:cNvPr id="11" name="Picture 10" descr="DSC_4793.JPG"/>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228184" y="1052736"/>
            <a:ext cx="2952328" cy="1922027"/>
          </a:xfrm>
          <a:prstGeom prst="rect">
            <a:avLst/>
          </a:prstGeom>
        </p:spPr>
      </p:pic>
      <p:pic>
        <p:nvPicPr>
          <p:cNvPr id="15" name="Picture 14" descr="DSC_4864.JPG"/>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0" y="4730071"/>
            <a:ext cx="3203848" cy="2127929"/>
          </a:xfrm>
          <a:prstGeom prst="rect">
            <a:avLst/>
          </a:prstGeom>
        </p:spPr>
      </p:pic>
      <p:pic>
        <p:nvPicPr>
          <p:cNvPr id="16" name="Picture 15" descr="IMG_3734.JPG"/>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3203848" y="4671138"/>
            <a:ext cx="2952328" cy="2214246"/>
          </a:xfrm>
          <a:prstGeom prst="rect">
            <a:avLst/>
          </a:prstGeom>
        </p:spPr>
      </p:pic>
    </p:spTree>
    <p:extLst>
      <p:ext uri="{BB962C8B-B14F-4D97-AF65-F5344CB8AC3E}">
        <p14:creationId xmlns:p14="http://schemas.microsoft.com/office/powerpoint/2010/main" val="315917726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Due_v1.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35783" y="3928926"/>
            <a:ext cx="3707904" cy="2780928"/>
          </a:xfrm>
          <a:prstGeom prst="rect">
            <a:avLst/>
          </a:prstGeom>
        </p:spPr>
      </p:pic>
      <p:sp>
        <p:nvSpPr>
          <p:cNvPr id="2" name="Title 1"/>
          <p:cNvSpPr>
            <a:spLocks noGrp="1"/>
          </p:cNvSpPr>
          <p:nvPr>
            <p:ph type="title"/>
          </p:nvPr>
        </p:nvSpPr>
        <p:spPr>
          <a:xfrm>
            <a:off x="467544" y="188640"/>
            <a:ext cx="8229600" cy="720080"/>
          </a:xfrm>
        </p:spPr>
        <p:txBody>
          <a:bodyPr>
            <a:normAutofit/>
          </a:bodyPr>
          <a:lstStyle/>
          <a:p>
            <a:r>
              <a:rPr lang="en-US" b="1" dirty="0" err="1">
                <a:solidFill>
                  <a:srgbClr val="FF8000"/>
                </a:solidFill>
              </a:rPr>
              <a:t>Vang</a:t>
            </a:r>
            <a:r>
              <a:rPr lang="en-US" b="1" dirty="0">
                <a:solidFill>
                  <a:srgbClr val="FF8000"/>
                </a:solidFill>
              </a:rPr>
              <a:t> </a:t>
            </a:r>
            <a:r>
              <a:rPr lang="en-US" b="1" dirty="0" err="1">
                <a:solidFill>
                  <a:srgbClr val="FF8000"/>
                </a:solidFill>
              </a:rPr>
              <a:t>Vieng</a:t>
            </a:r>
            <a:endParaRPr lang="th-TH" b="1" dirty="0">
              <a:solidFill>
                <a:srgbClr val="FF8000"/>
              </a:solidFill>
            </a:endParaRPr>
          </a:p>
        </p:txBody>
      </p:sp>
      <p:sp>
        <p:nvSpPr>
          <p:cNvPr id="5" name="AutoShape 10" descr="Image result for vang vieng caves"/>
          <p:cNvSpPr>
            <a:spLocks noChangeAspect="1" noChangeArrowheads="1"/>
          </p:cNvSpPr>
          <p:nvPr/>
        </p:nvSpPr>
        <p:spPr bwMode="auto">
          <a:xfrm>
            <a:off x="0" y="-212725"/>
            <a:ext cx="304800" cy="304800"/>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h-TH"/>
          </a:p>
        </p:txBody>
      </p:sp>
      <p:pic>
        <p:nvPicPr>
          <p:cNvPr id="4" name="Picture 3" descr="DSC_4885.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1065133"/>
            <a:ext cx="3559080" cy="2363867"/>
          </a:xfrm>
          <a:prstGeom prst="rect">
            <a:avLst/>
          </a:prstGeom>
        </p:spPr>
      </p:pic>
      <p:pic>
        <p:nvPicPr>
          <p:cNvPr id="7" name="Picture 6" descr="DSC_4894.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12160" y="260648"/>
            <a:ext cx="2818830" cy="1872208"/>
          </a:xfrm>
          <a:prstGeom prst="rect">
            <a:avLst/>
          </a:prstGeom>
        </p:spPr>
      </p:pic>
      <p:pic>
        <p:nvPicPr>
          <p:cNvPr id="8" name="Picture 7" descr="Earth_v1.jp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63888" y="1916832"/>
            <a:ext cx="3722410" cy="2484636"/>
          </a:xfrm>
          <a:prstGeom prst="rect">
            <a:avLst/>
          </a:prstGeom>
        </p:spPr>
      </p:pic>
      <p:pic>
        <p:nvPicPr>
          <p:cNvPr id="3" name="Picture 2" descr="Due_v2.jp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26164" y="3284984"/>
            <a:ext cx="2625756" cy="3501008"/>
          </a:xfrm>
          <a:prstGeom prst="rect">
            <a:avLst/>
          </a:prstGeom>
        </p:spPr>
      </p:pic>
    </p:spTree>
    <p:extLst>
      <p:ext uri="{BB962C8B-B14F-4D97-AF65-F5344CB8AC3E}">
        <p14:creationId xmlns:p14="http://schemas.microsoft.com/office/powerpoint/2010/main" val="35850118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6" descr="Image result for luang prabang"/>
          <p:cNvSpPr>
            <a:spLocks noChangeAspect="1" noChangeArrowheads="1"/>
          </p:cNvSpPr>
          <p:nvPr/>
        </p:nvSpPr>
        <p:spPr bwMode="auto">
          <a:xfrm>
            <a:off x="0" y="-212725"/>
            <a:ext cx="304800" cy="304800"/>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h-TH"/>
          </a:p>
        </p:txBody>
      </p:sp>
      <p:sp>
        <p:nvSpPr>
          <p:cNvPr id="5" name="AutoShape 12" descr="Image result for burasari heritage and picture"/>
          <p:cNvSpPr>
            <a:spLocks noChangeAspect="1" noChangeArrowheads="1"/>
          </p:cNvSpPr>
          <p:nvPr/>
        </p:nvSpPr>
        <p:spPr bwMode="auto">
          <a:xfrm>
            <a:off x="152400" y="-60325"/>
            <a:ext cx="304800" cy="304800"/>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h-TH"/>
          </a:p>
        </p:txBody>
      </p:sp>
      <p:sp>
        <p:nvSpPr>
          <p:cNvPr id="6" name="AutoShape 14" descr="Image result for burasari heritage and picture"/>
          <p:cNvSpPr>
            <a:spLocks noChangeAspect="1" noChangeArrowheads="1"/>
          </p:cNvSpPr>
          <p:nvPr/>
        </p:nvSpPr>
        <p:spPr bwMode="auto">
          <a:xfrm>
            <a:off x="304800" y="92075"/>
            <a:ext cx="304800" cy="304800"/>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h-TH"/>
          </a:p>
        </p:txBody>
      </p:sp>
      <p:sp>
        <p:nvSpPr>
          <p:cNvPr id="7" name="AutoShape 16" descr="Image result for burasari heritage and picture"/>
          <p:cNvSpPr>
            <a:spLocks noChangeAspect="1" noChangeArrowheads="1"/>
          </p:cNvSpPr>
          <p:nvPr/>
        </p:nvSpPr>
        <p:spPr bwMode="auto">
          <a:xfrm>
            <a:off x="457200" y="244475"/>
            <a:ext cx="304800" cy="304800"/>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h-TH"/>
          </a:p>
        </p:txBody>
      </p:sp>
      <p:sp>
        <p:nvSpPr>
          <p:cNvPr id="8" name="AutoShape 24" descr="Image result for bangkok airways"/>
          <p:cNvSpPr>
            <a:spLocks noChangeAspect="1" noChangeArrowheads="1"/>
          </p:cNvSpPr>
          <p:nvPr/>
        </p:nvSpPr>
        <p:spPr bwMode="auto">
          <a:xfrm>
            <a:off x="0" y="-898525"/>
            <a:ext cx="1438275" cy="1428750"/>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h-TH"/>
          </a:p>
        </p:txBody>
      </p:sp>
      <p:sp>
        <p:nvSpPr>
          <p:cNvPr id="2" name="Title 1"/>
          <p:cNvSpPr>
            <a:spLocks noGrp="1"/>
          </p:cNvSpPr>
          <p:nvPr>
            <p:ph type="title"/>
          </p:nvPr>
        </p:nvSpPr>
        <p:spPr>
          <a:xfrm>
            <a:off x="304800" y="118672"/>
            <a:ext cx="3945460" cy="956456"/>
          </a:xfrm>
        </p:spPr>
        <p:txBody>
          <a:bodyPr>
            <a:normAutofit/>
          </a:bodyPr>
          <a:lstStyle/>
          <a:p>
            <a:pPr algn="l"/>
            <a:r>
              <a:rPr lang="en-US" b="1" dirty="0" err="1">
                <a:solidFill>
                  <a:srgbClr val="FF8000"/>
                </a:solidFill>
              </a:rPr>
              <a:t>Luang</a:t>
            </a:r>
            <a:r>
              <a:rPr lang="en-US" b="1" dirty="0">
                <a:solidFill>
                  <a:srgbClr val="FF8000"/>
                </a:solidFill>
              </a:rPr>
              <a:t> </a:t>
            </a:r>
            <a:r>
              <a:rPr lang="en-US" b="1" dirty="0" err="1">
                <a:solidFill>
                  <a:srgbClr val="FF8000"/>
                </a:solidFill>
              </a:rPr>
              <a:t>Prabang</a:t>
            </a:r>
            <a:endParaRPr lang="th-TH" b="1" dirty="0">
              <a:solidFill>
                <a:srgbClr val="FF8000"/>
              </a:solidFill>
            </a:endParaRPr>
          </a:p>
        </p:txBody>
      </p:sp>
      <p:pic>
        <p:nvPicPr>
          <p:cNvPr id="9" name="Picture 8" descr="DSC_5054.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356992"/>
            <a:ext cx="3144079" cy="2088232"/>
          </a:xfrm>
          <a:prstGeom prst="rect">
            <a:avLst/>
          </a:prstGeom>
        </p:spPr>
      </p:pic>
      <p:pic>
        <p:nvPicPr>
          <p:cNvPr id="3" name="Picture 2" descr="DSC_5042.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268760"/>
            <a:ext cx="3144080" cy="2088232"/>
          </a:xfrm>
          <a:prstGeom prst="rect">
            <a:avLst/>
          </a:prstGeom>
        </p:spPr>
      </p:pic>
      <p:pic>
        <p:nvPicPr>
          <p:cNvPr id="11" name="Picture 10" descr="DSC_5119.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2843811" y="3645025"/>
            <a:ext cx="2088232" cy="1512166"/>
          </a:xfrm>
          <a:prstGeom prst="rect">
            <a:avLst/>
          </a:prstGeom>
        </p:spPr>
      </p:pic>
      <p:pic>
        <p:nvPicPr>
          <p:cNvPr id="13" name="Picture 12" descr="DSC_5147.JP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96272" y="3356992"/>
            <a:ext cx="3144080" cy="2088232"/>
          </a:xfrm>
          <a:prstGeom prst="rect">
            <a:avLst/>
          </a:prstGeom>
        </p:spPr>
      </p:pic>
      <p:pic>
        <p:nvPicPr>
          <p:cNvPr id="14" name="Picture 13" descr="DSC_5231-1.jp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740352" y="3356992"/>
            <a:ext cx="1440160" cy="2088232"/>
          </a:xfrm>
          <a:prstGeom prst="rect">
            <a:avLst/>
          </a:prstGeom>
        </p:spPr>
      </p:pic>
      <p:pic>
        <p:nvPicPr>
          <p:cNvPr id="15" name="Picture 14" descr="DSC_5045.JP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108338" y="1268760"/>
            <a:ext cx="3035662" cy="2088232"/>
          </a:xfrm>
          <a:prstGeom prst="rect">
            <a:avLst/>
          </a:prstGeom>
        </p:spPr>
      </p:pic>
      <p:pic>
        <p:nvPicPr>
          <p:cNvPr id="10" name="Picture 9" descr="DSC_5078.JPG"/>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31840" y="1268760"/>
            <a:ext cx="3168352" cy="2104353"/>
          </a:xfrm>
          <a:prstGeom prst="rect">
            <a:avLst/>
          </a:prstGeom>
        </p:spPr>
      </p:pic>
    </p:spTree>
    <p:extLst>
      <p:ext uri="{BB962C8B-B14F-4D97-AF65-F5344CB8AC3E}">
        <p14:creationId xmlns:p14="http://schemas.microsoft.com/office/powerpoint/2010/main" val="18374695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FD93B1-DE30-4821-8624-9C0EDB3A74AE}"/>
              </a:ext>
            </a:extLst>
          </p:cNvPr>
          <p:cNvSpPr>
            <a:spLocks noGrp="1"/>
          </p:cNvSpPr>
          <p:nvPr>
            <p:ph type="title"/>
          </p:nvPr>
        </p:nvSpPr>
        <p:spPr>
          <a:xfrm>
            <a:off x="628650" y="365127"/>
            <a:ext cx="7886700" cy="603062"/>
          </a:xfrm>
        </p:spPr>
        <p:txBody>
          <a:bodyPr>
            <a:normAutofit fontScale="90000"/>
          </a:bodyPr>
          <a:lstStyle/>
          <a:p>
            <a:endParaRPr lang="en-US" dirty="0"/>
          </a:p>
        </p:txBody>
      </p:sp>
      <p:sp>
        <p:nvSpPr>
          <p:cNvPr id="3" name="Content Placeholder 2">
            <a:extLst>
              <a:ext uri="{FF2B5EF4-FFF2-40B4-BE49-F238E27FC236}">
                <a16:creationId xmlns:a16="http://schemas.microsoft.com/office/drawing/2014/main" id="{9754F290-4B5C-406B-AE3F-8E528E1067F8}"/>
              </a:ext>
            </a:extLst>
          </p:cNvPr>
          <p:cNvSpPr>
            <a:spLocks noGrp="1"/>
          </p:cNvSpPr>
          <p:nvPr>
            <p:ph idx="1"/>
          </p:nvPr>
        </p:nvSpPr>
        <p:spPr>
          <a:xfrm>
            <a:off x="628650" y="1305672"/>
            <a:ext cx="7886700" cy="4351338"/>
          </a:xfrm>
        </p:spPr>
        <p:txBody>
          <a:bodyPr/>
          <a:lstStyle/>
          <a:p>
            <a:endParaRPr lang="en-US" dirty="0"/>
          </a:p>
          <a:p>
            <a:pPr marL="0" indent="0">
              <a:buNone/>
            </a:pPr>
            <a:endParaRPr lang="en-US" dirty="0"/>
          </a:p>
          <a:p>
            <a:pPr marL="0" indent="0" algn="ctr">
              <a:buNone/>
            </a:pPr>
            <a:r>
              <a:rPr lang="en-US" sz="4000" dirty="0"/>
              <a:t>Thank you</a:t>
            </a:r>
          </a:p>
          <a:p>
            <a:pPr marL="0" indent="0" algn="ctr">
              <a:buNone/>
            </a:pPr>
            <a:r>
              <a:rPr lang="en-US" sz="4000" dirty="0"/>
              <a:t>Q&amp;A</a:t>
            </a:r>
          </a:p>
        </p:txBody>
      </p:sp>
    </p:spTree>
    <p:extLst>
      <p:ext uri="{BB962C8B-B14F-4D97-AF65-F5344CB8AC3E}">
        <p14:creationId xmlns:p14="http://schemas.microsoft.com/office/powerpoint/2010/main" val="114587987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1356</TotalTime>
  <Words>2830</Words>
  <Application>Microsoft Office PowerPoint</Application>
  <PresentationFormat>On-screen Show (4:3)</PresentationFormat>
  <Paragraphs>300</Paragraphs>
  <Slides>38</Slides>
  <Notes>0</Notes>
  <HiddenSlides>1</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38</vt:i4>
      </vt:variant>
    </vt:vector>
  </HeadingPairs>
  <TitlesOfParts>
    <vt:vector size="48" baseType="lpstr">
      <vt:lpstr>Angsana New</vt:lpstr>
      <vt:lpstr>Arial</vt:lpstr>
      <vt:lpstr>Calibri</vt:lpstr>
      <vt:lpstr>Calibri Light</vt:lpstr>
      <vt:lpstr>Cordia New</vt:lpstr>
      <vt:lpstr>Courier New</vt:lpstr>
      <vt:lpstr>TH SarabunPSK</vt:lpstr>
      <vt:lpstr>Times New Roman</vt:lpstr>
      <vt:lpstr>Wingdings</vt:lpstr>
      <vt:lpstr>Office Theme</vt:lpstr>
      <vt:lpstr>Economics of Multinational Enterprises</vt:lpstr>
      <vt:lpstr>Definition of Multinational Enterprises (MNEs)</vt:lpstr>
      <vt:lpstr>Definition of Foreign Direct Investment (FDI)</vt:lpstr>
      <vt:lpstr>Types of FDI</vt:lpstr>
      <vt:lpstr>Types of FDI</vt:lpstr>
      <vt:lpstr>Determinants of FDI</vt:lpstr>
      <vt:lpstr>Determinants of FDI</vt:lpstr>
      <vt:lpstr>Impact of FDI to host and home country</vt:lpstr>
      <vt:lpstr>Case study: FDI in the Lao PDR</vt:lpstr>
      <vt:lpstr>FDI flows to the Lao PDR (1988 - 2015)</vt:lpstr>
      <vt:lpstr>FDI stocks (net inflows) to the Lao PDR (1998 – 2015)</vt:lpstr>
      <vt:lpstr>Compared FDI flows vs. Approved FDI in the Lao PDR (2000 - 2015)</vt:lpstr>
      <vt:lpstr>PowerPoint Presentation</vt:lpstr>
      <vt:lpstr>Approved FDI by sectors (2000 – 2015)</vt:lpstr>
      <vt:lpstr>Approved FDI by sectors (2000 – 2015)</vt:lpstr>
      <vt:lpstr>Approved FDI by country (2000 – 2015)</vt:lpstr>
      <vt:lpstr>FDI inflows by country</vt:lpstr>
      <vt:lpstr>Motives of FDI in the Lao PDR</vt:lpstr>
      <vt:lpstr>PowerPoint Presentation</vt:lpstr>
      <vt:lpstr>PowerPoint Presentation</vt:lpstr>
      <vt:lpstr>PowerPoint Presentation</vt:lpstr>
      <vt:lpstr>PowerPoint Presentation</vt:lpstr>
      <vt:lpstr>Motives of FDI in the Lao PDR</vt:lpstr>
      <vt:lpstr>Determinants of FDIs in the Lao PDR</vt:lpstr>
      <vt:lpstr>Host country specific advantages (pull factors)</vt:lpstr>
      <vt:lpstr>Host country specific advantages (pull factors)</vt:lpstr>
      <vt:lpstr>Global Competitive Index (GCI) 2016 by World Economic Forum</vt:lpstr>
      <vt:lpstr>Global Competitive Index (GCI) 2016 by World Economic Forum</vt:lpstr>
      <vt:lpstr>Ease of Doing Business 2017 by world bank (rank from 190 countries)</vt:lpstr>
      <vt:lpstr>Obstacles of doing business in the Lao PDR (from Enterprise Surveys</vt:lpstr>
      <vt:lpstr>Home country specific advantages (push factors)</vt:lpstr>
      <vt:lpstr>Home country specific advantages (push factors)</vt:lpstr>
      <vt:lpstr>Home country specific advantages (push factors)</vt:lpstr>
      <vt:lpstr>Firm Specific Advantages, FSAs</vt:lpstr>
      <vt:lpstr>Thai-border &amp; Vientiane</vt:lpstr>
      <vt:lpstr>Vang Vieng</vt:lpstr>
      <vt:lpstr>Luang Prabang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Economics of Multinational Enterprises</dc:title>
  <dc:creator>windows</dc:creator>
  <cp:lastModifiedBy>windows</cp:lastModifiedBy>
  <cp:revision>64</cp:revision>
  <dcterms:created xsi:type="dcterms:W3CDTF">2018-06-11T19:03:32Z</dcterms:created>
  <dcterms:modified xsi:type="dcterms:W3CDTF">2018-06-12T17:43:43Z</dcterms:modified>
</cp:coreProperties>
</file>