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9" r:id="rId3"/>
    <p:sldId id="257" r:id="rId4"/>
    <p:sldId id="258" r:id="rId5"/>
    <p:sldId id="287" r:id="rId6"/>
    <p:sldId id="278" r:id="rId7"/>
    <p:sldId id="263" r:id="rId8"/>
    <p:sldId id="288" r:id="rId9"/>
    <p:sldId id="264" r:id="rId10"/>
    <p:sldId id="267" r:id="rId11"/>
    <p:sldId id="269" r:id="rId12"/>
    <p:sldId id="279" r:id="rId13"/>
    <p:sldId id="266" r:id="rId14"/>
    <p:sldId id="280" r:id="rId15"/>
    <p:sldId id="284" r:id="rId16"/>
    <p:sldId id="262" r:id="rId17"/>
    <p:sldId id="271" r:id="rId18"/>
    <p:sldId id="260" r:id="rId19"/>
    <p:sldId id="273" r:id="rId20"/>
    <p:sldId id="286" r:id="rId21"/>
    <p:sldId id="285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EBA84-E928-47DE-8C6C-ED2130BEA785}" type="datetimeFigureOut">
              <a:rPr lang="en-US" smtClean="0"/>
              <a:t>11/2/2017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D71EF-6D03-4B75-86DF-ED591F5CD6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609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EBA84-E928-47DE-8C6C-ED2130BEA785}" type="datetimeFigureOut">
              <a:rPr lang="en-US" smtClean="0"/>
              <a:t>11/2/2017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D71EF-6D03-4B75-86DF-ED591F5CD6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5564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EBA84-E928-47DE-8C6C-ED2130BEA785}" type="datetimeFigureOut">
              <a:rPr lang="en-US" smtClean="0"/>
              <a:t>11/2/2017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D71EF-6D03-4B75-86DF-ED591F5CD6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585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EBA84-E928-47DE-8C6C-ED2130BEA785}" type="datetimeFigureOut">
              <a:rPr lang="en-US" smtClean="0"/>
              <a:t>11/2/2017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D71EF-6D03-4B75-86DF-ED591F5CD6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718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EBA84-E928-47DE-8C6C-ED2130BEA785}" type="datetimeFigureOut">
              <a:rPr lang="en-US" smtClean="0"/>
              <a:t>11/2/2017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D71EF-6D03-4B75-86DF-ED591F5CD6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4739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EBA84-E928-47DE-8C6C-ED2130BEA785}" type="datetimeFigureOut">
              <a:rPr lang="en-US" smtClean="0"/>
              <a:t>11/2/2017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D71EF-6D03-4B75-86DF-ED591F5CD6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289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EBA84-E928-47DE-8C6C-ED2130BEA785}" type="datetimeFigureOut">
              <a:rPr lang="en-US" smtClean="0"/>
              <a:t>11/2/2017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D71EF-6D03-4B75-86DF-ED591F5CD6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161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EBA84-E928-47DE-8C6C-ED2130BEA785}" type="datetimeFigureOut">
              <a:rPr lang="en-US" smtClean="0"/>
              <a:t>11/2/2017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D71EF-6D03-4B75-86DF-ED591F5CD6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591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EBA84-E928-47DE-8C6C-ED2130BEA785}" type="datetimeFigureOut">
              <a:rPr lang="en-US" smtClean="0"/>
              <a:t>11/2/2017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D71EF-6D03-4B75-86DF-ED591F5CD6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485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EBA84-E928-47DE-8C6C-ED2130BEA785}" type="datetimeFigureOut">
              <a:rPr lang="en-US" smtClean="0"/>
              <a:t>11/2/2017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D71EF-6D03-4B75-86DF-ED591F5CD6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97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CEBA84-E928-47DE-8C6C-ED2130BEA785}" type="datetimeFigureOut">
              <a:rPr lang="en-US" smtClean="0"/>
              <a:t>11/2/2017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D71EF-6D03-4B75-86DF-ED591F5CD6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773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CEBA84-E928-47DE-8C6C-ED2130BEA785}" type="datetimeFigureOut">
              <a:rPr lang="en-US" smtClean="0"/>
              <a:t>11/2/2017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D71EF-6D03-4B75-86DF-ED591F5CD6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049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tmp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tmp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tmp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Development of Capitalism in Thailand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TU101 BE</a:t>
            </a:r>
          </a:p>
          <a:p>
            <a:r>
              <a:rPr lang="en-US" dirty="0" smtClean="0"/>
              <a:t>Thorn Pitidol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4958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Group Presentation: </a:t>
            </a:r>
            <a:r>
              <a:rPr lang="en-US" dirty="0" smtClean="0"/>
              <a:t>10 November 2017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a group of 7. Choose 1 ASEAN Country (1 group per 1 country). </a:t>
            </a:r>
          </a:p>
          <a:p>
            <a:r>
              <a:rPr lang="en-US" dirty="0" smtClean="0"/>
              <a:t>Make yourself the representatives of that country</a:t>
            </a:r>
          </a:p>
          <a:p>
            <a:r>
              <a:rPr lang="en-US" dirty="0"/>
              <a:t>G</a:t>
            </a:r>
            <a:r>
              <a:rPr lang="en-US" dirty="0" smtClean="0"/>
              <a:t>ive 7 minutes presentation trying to convince international investors to come and invest. Highlight a crucial aspect</a:t>
            </a:r>
            <a:r>
              <a:rPr lang="en-US" dirty="0"/>
              <a:t> </a:t>
            </a:r>
            <a:r>
              <a:rPr lang="en-US" dirty="0" smtClean="0"/>
              <a:t>and the potential of the country’s economy!</a:t>
            </a:r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r>
              <a:rPr lang="en-US" dirty="0" smtClean="0"/>
              <a:t>Submit the print out of your presentation. </a:t>
            </a:r>
            <a:r>
              <a:rPr lang="en-US" dirty="0" smtClean="0"/>
              <a:t>Your presentation will be evaluated by your friends vote + lecturer. 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775387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 Economy: Then and Now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Early </a:t>
            </a:r>
            <a:r>
              <a:rPr lang="en-US" dirty="0" err="1" smtClean="0"/>
              <a:t>Rattanakosin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2017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284" y="2292846"/>
            <a:ext cx="4460016" cy="401905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6957" y="2266769"/>
            <a:ext cx="4705682" cy="407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9145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6481" y="2527558"/>
            <a:ext cx="10515600" cy="1325563"/>
          </a:xfrm>
        </p:spPr>
        <p:txBody>
          <a:bodyPr/>
          <a:lstStyle/>
          <a:p>
            <a:r>
              <a:rPr lang="en-US" dirty="0" smtClean="0"/>
              <a:t>How did we get here?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4744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Early </a:t>
            </a:r>
            <a:r>
              <a:rPr lang="en-US" dirty="0" err="1" smtClean="0"/>
              <a:t>Rattanakosin</a:t>
            </a:r>
            <a:r>
              <a:rPr lang="en-US" dirty="0"/>
              <a:t> </a:t>
            </a:r>
            <a:r>
              <a:rPr lang="en-US" dirty="0" smtClean="0"/>
              <a:t>(1782-1850)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600201"/>
            <a:ext cx="8229600" cy="4257691"/>
          </a:xfrm>
        </p:spPr>
        <p:txBody>
          <a:bodyPr>
            <a:normAutofit/>
          </a:bodyPr>
          <a:lstStyle/>
          <a:p>
            <a:r>
              <a:rPr lang="en-US" dirty="0" smtClean="0"/>
              <a:t>Two types of areas facilitated the Kingdom’s two crucial forms of production.</a:t>
            </a:r>
          </a:p>
          <a:p>
            <a:pPr lvl="1"/>
            <a:r>
              <a:rPr lang="en-US" dirty="0" smtClean="0"/>
              <a:t>Rice production</a:t>
            </a:r>
          </a:p>
          <a:p>
            <a:pPr lvl="1"/>
            <a:r>
              <a:rPr lang="en-US" dirty="0" smtClean="0"/>
              <a:t>Collection of forest products</a:t>
            </a:r>
          </a:p>
          <a:p>
            <a:pPr marL="457200" lvl="1" indent="0">
              <a:buNone/>
            </a:pPr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3633" y="4077073"/>
            <a:ext cx="3040207" cy="21231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6081" y="4077073"/>
            <a:ext cx="3186733" cy="2123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915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Early </a:t>
            </a:r>
            <a:r>
              <a:rPr lang="en-US" dirty="0" err="1" smtClean="0"/>
              <a:t>Rattanakosin</a:t>
            </a:r>
            <a:r>
              <a:rPr lang="en-US" dirty="0"/>
              <a:t> (1782-1850)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31092"/>
            <a:ext cx="10515600" cy="1985319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Duality of Trade and Subsistence Economy </a:t>
            </a:r>
            <a:endParaRPr lang="en-US" dirty="0"/>
          </a:p>
          <a:p>
            <a:pPr lvl="1"/>
            <a:r>
              <a:rPr lang="en-US" dirty="0" smtClean="0"/>
              <a:t>Nobles and King actively pursued trade </a:t>
            </a:r>
            <a:endParaRPr lang="th-TH" dirty="0" smtClean="0"/>
          </a:p>
          <a:p>
            <a:pPr lvl="1"/>
            <a:r>
              <a:rPr lang="en-US" dirty="0" smtClean="0"/>
              <a:t>Under the </a:t>
            </a:r>
            <a:r>
              <a:rPr lang="en-US" dirty="0" err="1" smtClean="0"/>
              <a:t>Sakdina</a:t>
            </a:r>
            <a:r>
              <a:rPr lang="en-US" dirty="0" smtClean="0"/>
              <a:t> system, </a:t>
            </a:r>
            <a:r>
              <a:rPr lang="en-US" dirty="0" err="1" smtClean="0"/>
              <a:t>Phrai</a:t>
            </a:r>
            <a:r>
              <a:rPr lang="en-US" dirty="0" smtClean="0"/>
              <a:t> (peasants) and slave were extracted of </a:t>
            </a:r>
            <a:r>
              <a:rPr lang="en-US" dirty="0" err="1" smtClean="0"/>
              <a:t>labour</a:t>
            </a:r>
            <a:r>
              <a:rPr lang="en-US" dirty="0" smtClean="0"/>
              <a:t>. </a:t>
            </a:r>
          </a:p>
          <a:p>
            <a:pPr lvl="1"/>
            <a:r>
              <a:rPr lang="en-US" dirty="0" smtClean="0"/>
              <a:t>Other than providing </a:t>
            </a:r>
            <a:r>
              <a:rPr lang="en-US" dirty="0" err="1" smtClean="0"/>
              <a:t>labour</a:t>
            </a:r>
            <a:r>
              <a:rPr lang="en-US" dirty="0" smtClean="0"/>
              <a:t>, </a:t>
            </a:r>
            <a:r>
              <a:rPr lang="en-US" dirty="0" err="1" smtClean="0"/>
              <a:t>Phrai</a:t>
            </a:r>
            <a:r>
              <a:rPr lang="en-US" dirty="0" smtClean="0"/>
              <a:t> lived in subsistence.</a:t>
            </a:r>
          </a:p>
          <a:p>
            <a:pPr marL="457200" lvl="1" indent="0">
              <a:buNone/>
            </a:pPr>
            <a:r>
              <a:rPr lang="en-US" dirty="0" smtClean="0"/>
              <a:t> 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th-TH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5933" y="3444241"/>
            <a:ext cx="4419983" cy="274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6139" y="3444241"/>
            <a:ext cx="2709753" cy="2885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895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Chinese in Early </a:t>
            </a:r>
            <a:r>
              <a:rPr lang="en-US" dirty="0" err="1" smtClean="0"/>
              <a:t>Rattanakosin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839788" y="1409314"/>
            <a:ext cx="5157787" cy="823912"/>
          </a:xfrm>
        </p:spPr>
        <p:txBody>
          <a:bodyPr/>
          <a:lstStyle/>
          <a:p>
            <a:pPr algn="ctr"/>
            <a:r>
              <a:rPr lang="en-US" dirty="0" smtClean="0"/>
              <a:t>Catalyst of Change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Inflow of Chinese led to</a:t>
            </a:r>
          </a:p>
          <a:p>
            <a:pPr lvl="1"/>
            <a:r>
              <a:rPr lang="en-US" dirty="0" smtClean="0"/>
              <a:t>New types and techniques of agricultural production </a:t>
            </a:r>
          </a:p>
          <a:p>
            <a:pPr lvl="1"/>
            <a:r>
              <a:rPr lang="en-US" dirty="0" smtClean="0"/>
              <a:t>Expansion of domestic market 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172200" y="1406483"/>
            <a:ext cx="5183188" cy="823912"/>
          </a:xfrm>
        </p:spPr>
        <p:txBody>
          <a:bodyPr/>
          <a:lstStyle/>
          <a:p>
            <a:pPr algn="ctr"/>
            <a:r>
              <a:rPr lang="en-US" dirty="0" smtClean="0"/>
              <a:t>Protector of </a:t>
            </a:r>
            <a:r>
              <a:rPr lang="en-US" dirty="0" err="1" smtClean="0"/>
              <a:t>Sakdina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434914" cy="3684588"/>
          </a:xfrm>
        </p:spPr>
        <p:txBody>
          <a:bodyPr/>
          <a:lstStyle/>
          <a:p>
            <a:r>
              <a:rPr lang="en-US" dirty="0" smtClean="0"/>
              <a:t>But the Chinese also 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ooperated with </a:t>
            </a:r>
            <a:r>
              <a:rPr lang="en-US" dirty="0" err="1" smtClean="0"/>
              <a:t>Sakdina</a:t>
            </a:r>
            <a:r>
              <a:rPr lang="en-US" dirty="0"/>
              <a:t> </a:t>
            </a:r>
            <a:r>
              <a:rPr lang="en-US" dirty="0" smtClean="0"/>
              <a:t>by becoming their “tax-collectors”</a:t>
            </a:r>
          </a:p>
          <a:p>
            <a:pPr lvl="1"/>
            <a:r>
              <a:rPr lang="en-US" dirty="0"/>
              <a:t>H</a:t>
            </a:r>
            <a:r>
              <a:rPr lang="en-US" dirty="0" smtClean="0"/>
              <a:t>elped sustain </a:t>
            </a:r>
            <a:r>
              <a:rPr lang="en-US" dirty="0" err="1" smtClean="0"/>
              <a:t>Sakdina</a:t>
            </a:r>
            <a:r>
              <a:rPr lang="en-US" dirty="0" smtClean="0"/>
              <a:t> while limited their own capital accumulation. 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914400" y="4727060"/>
            <a:ext cx="10515600" cy="1325563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dirty="0" smtClean="0"/>
              <a:t>Parasitic Capitalism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55544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Chinese in Early </a:t>
            </a:r>
            <a:r>
              <a:rPr lang="en-US" dirty="0" err="1" smtClean="0"/>
              <a:t>Rattanakosin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839788" y="1409314"/>
            <a:ext cx="5157787" cy="823912"/>
          </a:xfrm>
        </p:spPr>
        <p:txBody>
          <a:bodyPr/>
          <a:lstStyle/>
          <a:p>
            <a:pPr algn="ctr"/>
            <a:r>
              <a:rPr lang="en-US" dirty="0" smtClean="0"/>
              <a:t>Catalyst of Change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172200" y="1406483"/>
            <a:ext cx="5183188" cy="823912"/>
          </a:xfrm>
        </p:spPr>
        <p:txBody>
          <a:bodyPr/>
          <a:lstStyle/>
          <a:p>
            <a:pPr algn="ctr"/>
            <a:r>
              <a:rPr lang="en-US" dirty="0" smtClean="0"/>
              <a:t>Protector of </a:t>
            </a:r>
            <a:r>
              <a:rPr lang="en-US" dirty="0" err="1" smtClean="0"/>
              <a:t>Sakdina</a:t>
            </a:r>
            <a:endParaRPr lang="en-US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046" y="2320634"/>
            <a:ext cx="3023269" cy="4053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6567" y="2320634"/>
            <a:ext cx="2994453" cy="3992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9698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Bowring Treaty (1855)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048632" cy="4351338"/>
          </a:xfrm>
        </p:spPr>
        <p:txBody>
          <a:bodyPr/>
          <a:lstStyle/>
          <a:p>
            <a:r>
              <a:rPr lang="en-US" dirty="0" smtClean="0"/>
              <a:t>Granting the ability to trade freely</a:t>
            </a:r>
          </a:p>
          <a:p>
            <a:r>
              <a:rPr lang="en-US" dirty="0" smtClean="0"/>
              <a:t>Extra-territorial rights</a:t>
            </a:r>
          </a:p>
          <a:p>
            <a:r>
              <a:rPr lang="en-US" dirty="0" smtClean="0"/>
              <a:t>3 percent tariff</a:t>
            </a:r>
          </a:p>
          <a:p>
            <a:endParaRPr lang="en-US" dirty="0"/>
          </a:p>
          <a:p>
            <a:r>
              <a:rPr lang="en-US" dirty="0" smtClean="0"/>
              <a:t>Impact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ntegration of Siam into World Economy under imperialism</a:t>
            </a:r>
          </a:p>
          <a:p>
            <a:pPr lvl="1"/>
            <a:r>
              <a:rPr lang="en-US" dirty="0" smtClean="0"/>
              <a:t>Rapid expansion of rice production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7936" y="258264"/>
            <a:ext cx="2564241" cy="26569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8845" y="3146854"/>
            <a:ext cx="3382422" cy="3375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2729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Rise and Fall of Absolutism (1850-1932)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Rama V Reform: </a:t>
            </a:r>
            <a:r>
              <a:rPr lang="en-US" dirty="0"/>
              <a:t>t</a:t>
            </a:r>
            <a:r>
              <a:rPr lang="en-US" dirty="0" smtClean="0"/>
              <a:t>he Rise of Absolutism and Siam Nation State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412" y="2394143"/>
            <a:ext cx="2721442" cy="321430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4678" y="2394143"/>
            <a:ext cx="3560374" cy="237120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8145" y="2248950"/>
            <a:ext cx="2488126" cy="415768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526477" y="2734027"/>
            <a:ext cx="217027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Defining the </a:t>
            </a:r>
            <a:r>
              <a:rPr lang="en-US" dirty="0" smtClean="0"/>
              <a:t>borders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Building forces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Constructing ideologies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Building bureaucracy</a:t>
            </a:r>
          </a:p>
        </p:txBody>
      </p:sp>
    </p:spTree>
    <p:extLst>
      <p:ext uri="{BB962C8B-B14F-4D97-AF65-F5344CB8AC3E}">
        <p14:creationId xmlns:p14="http://schemas.microsoft.com/office/powerpoint/2010/main" val="32624997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Rise and Fall of </a:t>
            </a:r>
            <a:r>
              <a:rPr lang="en-US" dirty="0"/>
              <a:t>Absolutism (1850-1932)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Capitalism under Rama V: Three Capitalists and a Transformed Peasants</a:t>
            </a:r>
          </a:p>
          <a:p>
            <a:pPr lvl="1"/>
            <a:r>
              <a:rPr lang="en-US" dirty="0" smtClean="0"/>
              <a:t>3 groups of capitalists competing </a:t>
            </a:r>
          </a:p>
          <a:p>
            <a:pPr lvl="2"/>
            <a:r>
              <a:rPr lang="en-US" dirty="0" smtClean="0"/>
              <a:t>Chinese controlling rice trade</a:t>
            </a:r>
          </a:p>
          <a:p>
            <a:pPr lvl="2"/>
            <a:r>
              <a:rPr lang="en-US" dirty="0" smtClean="0"/>
              <a:t>Westerners accessing service and serving urban consumers</a:t>
            </a:r>
          </a:p>
          <a:p>
            <a:pPr lvl="2"/>
            <a:r>
              <a:rPr lang="en-US" dirty="0" smtClean="0"/>
              <a:t>The Crown and nobles holding lands </a:t>
            </a:r>
          </a:p>
          <a:p>
            <a:pPr lvl="2"/>
            <a:endParaRPr lang="en-US" dirty="0"/>
          </a:p>
          <a:p>
            <a:pPr lvl="1"/>
            <a:r>
              <a:rPr lang="en-US" dirty="0" smtClean="0"/>
              <a:t>Big changes to the peasant</a:t>
            </a:r>
          </a:p>
          <a:p>
            <a:pPr lvl="2"/>
            <a:r>
              <a:rPr lang="en-US" dirty="0" smtClean="0"/>
              <a:t>Small farmers cultivating new land or renting </a:t>
            </a:r>
          </a:p>
          <a:p>
            <a:pPr lvl="2"/>
            <a:r>
              <a:rPr lang="en-US" dirty="0" smtClean="0"/>
              <a:t>Shifting between serving market and subsistence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67126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1932 Revolution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great depression caused the export price for rice to drop 50%</a:t>
            </a:r>
          </a:p>
          <a:p>
            <a:pPr lvl="1"/>
            <a:r>
              <a:rPr lang="en-US" dirty="0" smtClean="0"/>
              <a:t>Chain of consequences: lost in farmers income, gov’t revenue, cuts in budget</a:t>
            </a:r>
          </a:p>
          <a:p>
            <a:pPr lvl="1"/>
            <a:r>
              <a:rPr lang="en-US" dirty="0" smtClean="0"/>
              <a:t>Whose responsibility?</a:t>
            </a:r>
          </a:p>
          <a:p>
            <a:pPr lvl="1"/>
            <a:endParaRPr lang="en-US" dirty="0"/>
          </a:p>
          <a:p>
            <a:pPr marL="457200" lvl="1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3035" y="3182166"/>
            <a:ext cx="4363729" cy="28473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9960" y="3182166"/>
            <a:ext cx="5061315" cy="2849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1052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Post 1932 to WWII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Rise of Military Nationalism under </a:t>
            </a:r>
            <a:r>
              <a:rPr lang="en-US" dirty="0" err="1" smtClean="0"/>
              <a:t>Phibul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2705" y="2682480"/>
            <a:ext cx="4606110" cy="311309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830" y="2314831"/>
            <a:ext cx="2619485" cy="4294237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0016" y="2382430"/>
            <a:ext cx="2562583" cy="4010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7147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Post 1932 to WWII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Economic Nationalism</a:t>
            </a:r>
          </a:p>
          <a:p>
            <a:pPr lvl="1"/>
            <a:r>
              <a:rPr lang="en-US" dirty="0" smtClean="0"/>
              <a:t>Nationalism led to the view that peasants hardship rooted in exploitation by foreigners</a:t>
            </a:r>
          </a:p>
          <a:p>
            <a:pPr lvl="1"/>
            <a:r>
              <a:rPr lang="en-US" dirty="0" smtClean="0"/>
              <a:t>Continuing with the trend from Absolutism, Chinese were identified as the foreigners who caused problem.</a:t>
            </a:r>
          </a:p>
          <a:p>
            <a:pPr lvl="1"/>
            <a:r>
              <a:rPr lang="en-US" dirty="0" smtClean="0"/>
              <a:t>“We </a:t>
            </a:r>
            <a:r>
              <a:rPr lang="en-US" dirty="0"/>
              <a:t>now dominate the Chinese, who have to do whatever we want them to</a:t>
            </a:r>
            <a:r>
              <a:rPr lang="en-US" dirty="0" smtClean="0"/>
              <a:t>"</a:t>
            </a:r>
          </a:p>
          <a:p>
            <a:r>
              <a:rPr lang="en-US" dirty="0" smtClean="0"/>
              <a:t>Bureaucratic Capitalists</a:t>
            </a:r>
          </a:p>
          <a:p>
            <a:pPr lvl="1"/>
            <a:r>
              <a:rPr lang="en-US" dirty="0" smtClean="0"/>
              <a:t>“A Thai economy for the Thai people” promoted state enterprises to replace the Chinese.</a:t>
            </a:r>
          </a:p>
          <a:p>
            <a:pPr lvl="1"/>
            <a:r>
              <a:rPr lang="en-US" dirty="0" smtClean="0"/>
              <a:t>Bureaucrats became a new group of capitalist via control of state enterprises and forming alliance with private sector.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31362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America and The Rise of </a:t>
            </a:r>
            <a:r>
              <a:rPr lang="en-US" dirty="0" err="1" smtClean="0"/>
              <a:t>Sarit</a:t>
            </a:r>
            <a:r>
              <a:rPr lang="en-US" dirty="0" smtClean="0"/>
              <a:t> </a:t>
            </a:r>
            <a:r>
              <a:rPr lang="en-US" dirty="0" err="1" smtClean="0"/>
              <a:t>Thanarat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6352" y="1637120"/>
            <a:ext cx="3389670" cy="47187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692" y="2123153"/>
            <a:ext cx="3552877" cy="253776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5805" y="1903177"/>
            <a:ext cx="4047329" cy="2510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7129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Development Era (1950-1980)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825625"/>
            <a:ext cx="6312243" cy="4351338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Under US advises, </a:t>
            </a:r>
            <a:r>
              <a:rPr lang="en-US" dirty="0" err="1" smtClean="0"/>
              <a:t>Sarit</a:t>
            </a:r>
            <a:r>
              <a:rPr lang="en-US" dirty="0" smtClean="0"/>
              <a:t> proclaimed a new economic strategy “development era”</a:t>
            </a:r>
          </a:p>
          <a:p>
            <a:pPr lvl="1"/>
            <a:r>
              <a:rPr lang="en-US" dirty="0" smtClean="0"/>
              <a:t>Growth led by private sector</a:t>
            </a:r>
          </a:p>
          <a:p>
            <a:pPr lvl="1"/>
            <a:r>
              <a:rPr lang="en-US" dirty="0" smtClean="0"/>
              <a:t>Extensive infrastructure investment</a:t>
            </a:r>
          </a:p>
          <a:p>
            <a:pPr lvl="1"/>
            <a:r>
              <a:rPr lang="en-US" dirty="0" smtClean="0"/>
              <a:t>Import-substitution </a:t>
            </a:r>
          </a:p>
          <a:p>
            <a:pPr lvl="1"/>
            <a:endParaRPr lang="en-US" dirty="0"/>
          </a:p>
          <a:p>
            <a:r>
              <a:rPr lang="en-US" dirty="0" smtClean="0"/>
              <a:t>Bankers capitalism</a:t>
            </a:r>
          </a:p>
          <a:p>
            <a:pPr lvl="1"/>
            <a:r>
              <a:rPr lang="en-US" dirty="0" smtClean="0"/>
              <a:t>Chinese bankers performed a crucial task of allocating funds</a:t>
            </a:r>
          </a:p>
          <a:p>
            <a:pPr lvl="1"/>
            <a:r>
              <a:rPr lang="en-US" dirty="0" smtClean="0"/>
              <a:t>Like other emerging capitals in this period, relied on “reciprocal relations” with the military</a:t>
            </a:r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7700" y="1228682"/>
            <a:ext cx="3551429" cy="4948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8429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Sarit’s</a:t>
            </a:r>
            <a:r>
              <a:rPr lang="en-US" dirty="0" smtClean="0"/>
              <a:t> “Imbalanced Development”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Private capitals</a:t>
            </a:r>
          </a:p>
          <a:p>
            <a:pPr lvl="1"/>
            <a:r>
              <a:rPr lang="en-US" dirty="0" smtClean="0"/>
              <a:t>Tariff protection</a:t>
            </a:r>
          </a:p>
          <a:p>
            <a:pPr lvl="1"/>
            <a:r>
              <a:rPr lang="en-US" dirty="0" smtClean="0"/>
              <a:t>Joint investment from foreigners</a:t>
            </a:r>
          </a:p>
          <a:p>
            <a:pPr lvl="1"/>
            <a:r>
              <a:rPr lang="en-US" dirty="0" smtClean="0"/>
              <a:t>Licensing regime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Farmers &amp; workers</a:t>
            </a:r>
          </a:p>
          <a:p>
            <a:pPr lvl="1"/>
            <a:r>
              <a:rPr lang="en-US" dirty="0" smtClean="0"/>
              <a:t>Exploited by tariff</a:t>
            </a:r>
          </a:p>
          <a:p>
            <a:pPr lvl="1"/>
            <a:r>
              <a:rPr lang="en-US" dirty="0" smtClean="0"/>
              <a:t>Low wages, suppression of unions</a:t>
            </a:r>
          </a:p>
          <a:p>
            <a:pPr lvl="1"/>
            <a:r>
              <a:rPr lang="en-US" dirty="0" smtClean="0"/>
              <a:t>Limited land entitlements</a:t>
            </a:r>
          </a:p>
          <a:p>
            <a:pPr lvl="1"/>
            <a:endParaRPr lang="en-US" dirty="0" smtClean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5896" y="3674076"/>
            <a:ext cx="4154208" cy="2716432"/>
          </a:xfrm>
          <a:prstGeom prst="rect">
            <a:avLst/>
          </a:prstGeom>
        </p:spPr>
      </p:pic>
      <p:pic>
        <p:nvPicPr>
          <p:cNvPr id="8" name="Picture 2" descr="http://www.innnews.co.th/images/news/2012/2/377507-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4218724"/>
            <a:ext cx="1385546" cy="1375155"/>
          </a:xfrm>
          <a:prstGeom prst="rect">
            <a:avLst/>
          </a:prstGeom>
          <a:noFill/>
        </p:spPr>
      </p:pic>
      <p:pic>
        <p:nvPicPr>
          <p:cNvPr id="9" name="Picture 8" descr="http://origincache-ash.fbcdn.net/926448_778051272213028_404905808_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36769" y="3985318"/>
            <a:ext cx="1659726" cy="1659727"/>
          </a:xfrm>
          <a:prstGeom prst="rect">
            <a:avLst/>
          </a:prstGeom>
          <a:noFill/>
        </p:spPr>
      </p:pic>
      <p:pic>
        <p:nvPicPr>
          <p:cNvPr id="10" name="Picture 2" descr="http://www.cpthailand.com/Portals/2/365days/CPthai_logo_smal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6569" y="4117504"/>
            <a:ext cx="1447800" cy="147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8042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1980-Present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48714"/>
            <a:ext cx="10515600" cy="4628249"/>
          </a:xfrm>
        </p:spPr>
        <p:txBody>
          <a:bodyPr/>
          <a:lstStyle/>
          <a:p>
            <a:r>
              <a:rPr lang="en-US" dirty="0" smtClean="0"/>
              <a:t>The import-substitution strategy reached limits in late 1970s</a:t>
            </a:r>
          </a:p>
          <a:p>
            <a:r>
              <a:rPr lang="en-US" dirty="0" smtClean="0"/>
              <a:t>Oil shocks and the devaluation of Baht in early 1980s.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650" y="2471352"/>
            <a:ext cx="7049456" cy="4184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9909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1980-Present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32238"/>
            <a:ext cx="10200503" cy="4644725"/>
          </a:xfrm>
        </p:spPr>
        <p:txBody>
          <a:bodyPr/>
          <a:lstStyle/>
          <a:p>
            <a:r>
              <a:rPr lang="en-US" dirty="0" smtClean="0"/>
              <a:t>The growth strategy was shifted to “export-oriented” in mid 1980s. Thailand converged to </a:t>
            </a:r>
            <a:r>
              <a:rPr lang="en-US" b="1" dirty="0" smtClean="0"/>
              <a:t>full-scale capitalism.</a:t>
            </a:r>
          </a:p>
          <a:p>
            <a:pPr lvl="1"/>
            <a:r>
              <a:rPr lang="en-US" dirty="0" smtClean="0"/>
              <a:t>Removal of tariff-protection</a:t>
            </a:r>
          </a:p>
          <a:p>
            <a:pPr lvl="1"/>
            <a:r>
              <a:rPr lang="en-US" dirty="0" smtClean="0"/>
              <a:t>Foreign direction investment.</a:t>
            </a:r>
            <a:r>
              <a:rPr lang="en-US" dirty="0"/>
              <a:t> Integration in East-Asia chain of </a:t>
            </a:r>
            <a:r>
              <a:rPr lang="en-US" dirty="0" smtClean="0"/>
              <a:t>production</a:t>
            </a:r>
          </a:p>
          <a:p>
            <a:pPr lvl="1"/>
            <a:r>
              <a:rPr lang="en-US" dirty="0" smtClean="0"/>
              <a:t>Financial liberalization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9499" y="3710732"/>
            <a:ext cx="7633001" cy="2846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8637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1980-Present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/>
          <a:lstStyle/>
          <a:p>
            <a:r>
              <a:rPr lang="en-US" dirty="0" smtClean="0"/>
              <a:t>1997 Financial Crisis and the IMF </a:t>
            </a:r>
            <a:r>
              <a:rPr lang="en-US" dirty="0"/>
              <a:t>Structural (Neo-liberal) </a:t>
            </a:r>
            <a:r>
              <a:rPr lang="en-US" dirty="0" smtClean="0"/>
              <a:t>Reform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8136" y="2243910"/>
            <a:ext cx="5069746" cy="3379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2973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Phases of Capitalism in Thailand VS World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839787" y="1286327"/>
            <a:ext cx="5157787" cy="823912"/>
          </a:xfrm>
        </p:spPr>
        <p:txBody>
          <a:bodyPr/>
          <a:lstStyle/>
          <a:p>
            <a:pPr algn="ctr"/>
            <a:r>
              <a:rPr lang="en-US" dirty="0" smtClean="0"/>
              <a:t>Thailand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839788" y="2191265"/>
            <a:ext cx="5157788" cy="4291912"/>
          </a:xfrm>
          <a:ln>
            <a:solidFill>
              <a:srgbClr val="0070C0"/>
            </a:solidFill>
          </a:ln>
        </p:spPr>
        <p:txBody>
          <a:bodyPr>
            <a:normAutofit lnSpcReduction="10000"/>
          </a:bodyPr>
          <a:lstStyle/>
          <a:p>
            <a:r>
              <a:rPr lang="en-US" dirty="0" smtClean="0"/>
              <a:t>Early </a:t>
            </a:r>
            <a:r>
              <a:rPr lang="en-US" dirty="0" err="1" smtClean="0"/>
              <a:t>Rattanakosin</a:t>
            </a:r>
            <a:r>
              <a:rPr lang="en-US" dirty="0"/>
              <a:t> </a:t>
            </a:r>
            <a:r>
              <a:rPr lang="en-US" dirty="0" smtClean="0"/>
              <a:t>(1782-1850): Parasitic Capitalists</a:t>
            </a:r>
          </a:p>
          <a:p>
            <a:r>
              <a:rPr lang="en-US" dirty="0" smtClean="0"/>
              <a:t>Rise and Fall of Absolutism (1850-1932): Three Capitalists</a:t>
            </a:r>
          </a:p>
          <a:p>
            <a:r>
              <a:rPr lang="en-US" dirty="0" smtClean="0"/>
              <a:t>Military Nationalism (1932-1950): Bureaucratic Capitalists</a:t>
            </a:r>
          </a:p>
          <a:p>
            <a:r>
              <a:rPr lang="en-US" dirty="0" smtClean="0"/>
              <a:t>Development Era (1950-1980): Bankers Capitalism</a:t>
            </a:r>
          </a:p>
          <a:p>
            <a:r>
              <a:rPr lang="en-US" dirty="0" smtClean="0"/>
              <a:t>1980-Now: Full-Scale Capitalism to Neo-liberalism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6172200" y="1286327"/>
            <a:ext cx="5183188" cy="823912"/>
          </a:xfrm>
        </p:spPr>
        <p:txBody>
          <a:bodyPr/>
          <a:lstStyle/>
          <a:p>
            <a:pPr algn="ctr"/>
            <a:r>
              <a:rPr lang="en-US" dirty="0" smtClean="0"/>
              <a:t>World </a:t>
            </a:r>
            <a:r>
              <a:rPr lang="en-US" dirty="0" err="1" smtClean="0"/>
              <a:t>Captialism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6172200" y="2191264"/>
            <a:ext cx="5183188" cy="4291913"/>
          </a:xfrm>
          <a:ln>
            <a:solidFill>
              <a:srgbClr val="0070C0"/>
            </a:solidFill>
          </a:ln>
        </p:spPr>
        <p:txBody>
          <a:bodyPr>
            <a:normAutofit lnSpcReduction="10000"/>
          </a:bodyPr>
          <a:lstStyle/>
          <a:p>
            <a:r>
              <a:rPr lang="en-US" dirty="0"/>
              <a:t>Dawn of capitalism (1500-1820)</a:t>
            </a:r>
          </a:p>
          <a:p>
            <a:r>
              <a:rPr lang="en-US" dirty="0"/>
              <a:t>Industrial Revolution (1820-1870)</a:t>
            </a:r>
          </a:p>
          <a:p>
            <a:r>
              <a:rPr lang="en-US" dirty="0"/>
              <a:t>High noon (1870-1913)</a:t>
            </a:r>
          </a:p>
          <a:p>
            <a:r>
              <a:rPr lang="en-US" dirty="0"/>
              <a:t>Turmoil (1914-1945)</a:t>
            </a:r>
          </a:p>
          <a:p>
            <a:r>
              <a:rPr lang="en-US" dirty="0"/>
              <a:t>Golden Age (1945-1973)</a:t>
            </a:r>
          </a:p>
          <a:p>
            <a:r>
              <a:rPr lang="en-US" dirty="0"/>
              <a:t>Discontinuity (1973-1979)</a:t>
            </a:r>
          </a:p>
          <a:p>
            <a:r>
              <a:rPr lang="en-US" dirty="0"/>
              <a:t>Rise and Fall of Neo-liberalism (1980-Today)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02723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727</Words>
  <Application>Microsoft Office PowerPoint</Application>
  <PresentationFormat>Widescreen</PresentationFormat>
  <Paragraphs>123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Angsana New</vt:lpstr>
      <vt:lpstr>Arial</vt:lpstr>
      <vt:lpstr>Calibri</vt:lpstr>
      <vt:lpstr>Calibri Light</vt:lpstr>
      <vt:lpstr>Cordia New</vt:lpstr>
      <vt:lpstr>Office Theme</vt:lpstr>
      <vt:lpstr>The Development of Capitalism in Thailand</vt:lpstr>
      <vt:lpstr>Group Presentation: 10 November 2017</vt:lpstr>
      <vt:lpstr>Thai Economy: Then and Now</vt:lpstr>
      <vt:lpstr>How did we get here?</vt:lpstr>
      <vt:lpstr>Early Rattanakosin (1782-1850)</vt:lpstr>
      <vt:lpstr>Early Rattanakosin (1782-1850)</vt:lpstr>
      <vt:lpstr>Chinese in Early Rattanakosin</vt:lpstr>
      <vt:lpstr>Chinese in Early Rattanakosin</vt:lpstr>
      <vt:lpstr>Bowring Treaty (1855)</vt:lpstr>
      <vt:lpstr>Rise and Fall of Absolutism (1850-1932)</vt:lpstr>
      <vt:lpstr>Rise and Fall of Absolutism (1850-1932)</vt:lpstr>
      <vt:lpstr>1932 Revolution</vt:lpstr>
      <vt:lpstr>Post 1932 to WWII</vt:lpstr>
      <vt:lpstr>Post 1932 to WWII</vt:lpstr>
      <vt:lpstr>America and The Rise of Sarit Thanarat</vt:lpstr>
      <vt:lpstr>Development Era (1950-1980)</vt:lpstr>
      <vt:lpstr>Sarit’s “Imbalanced Development”</vt:lpstr>
      <vt:lpstr>1980-Present</vt:lpstr>
      <vt:lpstr>1980-Present</vt:lpstr>
      <vt:lpstr>1980-Present</vt:lpstr>
      <vt:lpstr>Phases of Capitalism in Thailand VS World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Development of Capitalism in Thailand</dc:title>
  <dc:creator>Thorn Pitidol</dc:creator>
  <cp:lastModifiedBy>Thorn Pitidol</cp:lastModifiedBy>
  <cp:revision>34</cp:revision>
  <dcterms:created xsi:type="dcterms:W3CDTF">2017-08-20T09:08:20Z</dcterms:created>
  <dcterms:modified xsi:type="dcterms:W3CDTF">2017-11-02T02:36:35Z</dcterms:modified>
</cp:coreProperties>
</file>