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2"/>
  </p:handoutMasterIdLst>
  <p:sldIdLst>
    <p:sldId id="257" r:id="rId2"/>
    <p:sldId id="258" r:id="rId3"/>
    <p:sldId id="259" r:id="rId4"/>
    <p:sldId id="260" r:id="rId5"/>
    <p:sldId id="262" r:id="rId6"/>
    <p:sldId id="263" r:id="rId7"/>
    <p:sldId id="264" r:id="rId8"/>
    <p:sldId id="265" r:id="rId9"/>
    <p:sldId id="266" r:id="rId10"/>
    <p:sldId id="269" r:id="rId11"/>
    <p:sldId id="267" r:id="rId12"/>
    <p:sldId id="268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8" r:id="rId21"/>
  </p:sldIdLst>
  <p:sldSz cx="9144000" cy="6858000" type="screen4x3"/>
  <p:notesSz cx="6858000" cy="994727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326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AC87BA-DDD7-4964-8C8A-483C8575C781}" type="datetimeFigureOut">
              <a:rPr lang="th-TH" smtClean="0"/>
              <a:pPr/>
              <a:t>23/04/61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14461A-E541-4432-B812-FE9977BE9C9D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447914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448E8-0A78-45B8-895E-1D31AAA12869}" type="datetimeFigureOut">
              <a:rPr lang="th-TH" smtClean="0"/>
              <a:pPr/>
              <a:t>23/04/61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F145A-01B3-4CD6-A704-51D817E9220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448E8-0A78-45B8-895E-1D31AAA12869}" type="datetimeFigureOut">
              <a:rPr lang="th-TH" smtClean="0"/>
              <a:pPr/>
              <a:t>23/04/61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F145A-01B3-4CD6-A704-51D817E9220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448E8-0A78-45B8-895E-1D31AAA12869}" type="datetimeFigureOut">
              <a:rPr lang="th-TH" smtClean="0"/>
              <a:pPr/>
              <a:t>23/04/61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F145A-01B3-4CD6-A704-51D817E9220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448E8-0A78-45B8-895E-1D31AAA12869}" type="datetimeFigureOut">
              <a:rPr lang="th-TH" smtClean="0"/>
              <a:pPr/>
              <a:t>23/04/61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F145A-01B3-4CD6-A704-51D817E9220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448E8-0A78-45B8-895E-1D31AAA12869}" type="datetimeFigureOut">
              <a:rPr lang="th-TH" smtClean="0"/>
              <a:pPr/>
              <a:t>23/04/61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F145A-01B3-4CD6-A704-51D817E9220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448E8-0A78-45B8-895E-1D31AAA12869}" type="datetimeFigureOut">
              <a:rPr lang="th-TH" smtClean="0"/>
              <a:pPr/>
              <a:t>23/04/61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F145A-01B3-4CD6-A704-51D817E9220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448E8-0A78-45B8-895E-1D31AAA12869}" type="datetimeFigureOut">
              <a:rPr lang="th-TH" smtClean="0"/>
              <a:pPr/>
              <a:t>23/04/61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F145A-01B3-4CD6-A704-51D817E9220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448E8-0A78-45B8-895E-1D31AAA12869}" type="datetimeFigureOut">
              <a:rPr lang="th-TH" smtClean="0"/>
              <a:pPr/>
              <a:t>23/04/61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F145A-01B3-4CD6-A704-51D817E9220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448E8-0A78-45B8-895E-1D31AAA12869}" type="datetimeFigureOut">
              <a:rPr lang="th-TH" smtClean="0"/>
              <a:pPr/>
              <a:t>23/04/61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F145A-01B3-4CD6-A704-51D817E9220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448E8-0A78-45B8-895E-1D31AAA12869}" type="datetimeFigureOut">
              <a:rPr lang="th-TH" smtClean="0"/>
              <a:pPr/>
              <a:t>23/04/61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F145A-01B3-4CD6-A704-51D817E9220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448E8-0A78-45B8-895E-1D31AAA12869}" type="datetimeFigureOut">
              <a:rPr lang="th-TH" smtClean="0"/>
              <a:pPr/>
              <a:t>23/04/61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F145A-01B3-4CD6-A704-51D817E9220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2448E8-0A78-45B8-895E-1D31AAA12869}" type="datetimeFigureOut">
              <a:rPr lang="th-TH" smtClean="0"/>
              <a:pPr/>
              <a:t>23/04/61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7F145A-01B3-4CD6-A704-51D817E9220C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00175"/>
            <a:ext cx="7772400" cy="2100276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Aggregate Demand</a:t>
            </a:r>
            <a:br>
              <a:rPr lang="en-US" dirty="0" smtClean="0"/>
            </a:br>
            <a:r>
              <a:rPr lang="en-US" dirty="0" smtClean="0"/>
              <a:t>and </a:t>
            </a:r>
            <a:br>
              <a:rPr lang="en-US" dirty="0" smtClean="0"/>
            </a:br>
            <a:r>
              <a:rPr lang="en-US" dirty="0" smtClean="0"/>
              <a:t>Aggregate Supply</a:t>
            </a:r>
            <a:endParaRPr lang="th-TH" dirty="0"/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609600" y="3886200"/>
            <a:ext cx="7772400" cy="2362200"/>
          </a:xfrm>
        </p:spPr>
        <p:txBody>
          <a:bodyPr/>
          <a:lstStyle/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sz="2800" dirty="0" smtClean="0"/>
              <a:t>Faculty of Economics, </a:t>
            </a:r>
            <a:r>
              <a:rPr lang="en-US" sz="2800" dirty="0" err="1" smtClean="0"/>
              <a:t>Thammasat</a:t>
            </a:r>
            <a:r>
              <a:rPr lang="en-US" sz="2800" dirty="0" smtClean="0"/>
              <a:t> University</a:t>
            </a:r>
          </a:p>
          <a:p>
            <a:endParaRPr lang="en-US" sz="2800" dirty="0"/>
          </a:p>
          <a:p>
            <a:r>
              <a:rPr lang="en-US" sz="2800" dirty="0" smtClean="0"/>
              <a:t>EE212, </a:t>
            </a:r>
            <a:r>
              <a:rPr lang="en-US" sz="2800" smtClean="0"/>
              <a:t>Semester </a:t>
            </a:r>
            <a:r>
              <a:rPr lang="en-US" sz="2800" smtClean="0"/>
              <a:t>2/2017</a:t>
            </a:r>
            <a:endParaRPr lang="en-US" sz="2800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Aggregate Supply Curve (AS)</a:t>
            </a:r>
          </a:p>
          <a:p>
            <a:pPr lvl="1"/>
            <a:r>
              <a:rPr lang="en-US" dirty="0" smtClean="0"/>
              <a:t>Short-run aggregate supply curve (SRAS)</a:t>
            </a:r>
          </a:p>
          <a:p>
            <a:pPr lvl="1"/>
            <a:r>
              <a:rPr lang="en-US" dirty="0" smtClean="0"/>
              <a:t>Long-rum aggregate supply curve (LRAS)</a:t>
            </a:r>
          </a:p>
          <a:p>
            <a:r>
              <a:rPr lang="en-US" dirty="0" smtClean="0"/>
              <a:t>The equilibrium between aggregate demand (AD) and aggregate supply (AS)</a:t>
            </a:r>
          </a:p>
          <a:p>
            <a:r>
              <a:rPr lang="en-US" dirty="0" smtClean="0"/>
              <a:t>The application of AD-AS Model</a:t>
            </a:r>
          </a:p>
          <a:p>
            <a:pPr lvl="1"/>
            <a:r>
              <a:rPr lang="en-US" dirty="0" smtClean="0"/>
              <a:t>In </a:t>
            </a:r>
            <a:r>
              <a:rPr lang="en-US" dirty="0" err="1" smtClean="0"/>
              <a:t>analysing</a:t>
            </a:r>
            <a:r>
              <a:rPr lang="en-US" dirty="0" smtClean="0"/>
              <a:t> policies</a:t>
            </a:r>
          </a:p>
          <a:p>
            <a:pPr lvl="1"/>
            <a:r>
              <a:rPr lang="en-US" dirty="0" smtClean="0"/>
              <a:t>In </a:t>
            </a:r>
            <a:r>
              <a:rPr lang="en-US" dirty="0" err="1" smtClean="0"/>
              <a:t>analysing</a:t>
            </a:r>
            <a:r>
              <a:rPr lang="en-US" dirty="0" smtClean="0"/>
              <a:t> the situations of inflation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We have already derived the aggregate demand curve.</a:t>
            </a:r>
          </a:p>
          <a:p>
            <a:r>
              <a:rPr lang="en-US" dirty="0" smtClean="0"/>
              <a:t>Now we want to know what the aggregate supply curve looks like, so that we can find the equilibrium price and output of an economy. </a:t>
            </a:r>
          </a:p>
          <a:p>
            <a:r>
              <a:rPr lang="en-US" dirty="0" smtClean="0"/>
              <a:t>Unlike the aggregate demand curve, there are variations between</a:t>
            </a:r>
            <a:endParaRPr lang="th-TH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Aggregate Supply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Total supply of goods and services in an economy.</a:t>
            </a:r>
          </a:p>
          <a:p>
            <a:r>
              <a:rPr lang="en-US" dirty="0" smtClean="0"/>
              <a:t>A curve that traces out </a:t>
            </a:r>
          </a:p>
          <a:p>
            <a:endParaRPr lang="en-US" dirty="0" smtClean="0"/>
          </a:p>
          <a:p>
            <a:endParaRPr lang="th-TH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Short-Run Aggregate Supply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The short-run aggregate supply curve has the following characteristics </a:t>
            </a:r>
          </a:p>
          <a:p>
            <a:pPr lvl="1"/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The rationale for upward sloping</a:t>
            </a:r>
          </a:p>
          <a:p>
            <a:pPr lvl="1"/>
            <a:r>
              <a:rPr lang="en-US" dirty="0" smtClean="0"/>
              <a:t>In short-run, we assume that wage is the main component of input cost, and that wage is </a:t>
            </a:r>
            <a:r>
              <a:rPr lang="en-US" b="1" dirty="0" smtClean="0"/>
              <a:t>“_______”.</a:t>
            </a:r>
          </a:p>
          <a:p>
            <a:pPr lvl="1"/>
            <a:r>
              <a:rPr lang="en-US" dirty="0" smtClean="0"/>
              <a:t>With wage constant (in SR), as firms face higher demand, they can ___________________in order to earn more profits. </a:t>
            </a:r>
            <a:endParaRPr lang="th-TH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Short-Run Aggregate Supply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214422"/>
            <a:ext cx="8229600" cy="542916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The rationale for curving nature of SRAS. </a:t>
            </a:r>
            <a:endParaRPr lang="th-TH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85804" y="5214950"/>
            <a:ext cx="8229600" cy="90010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We can also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think of the curve as reflecting the 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diminishing marginal return in production </a:t>
            </a:r>
            <a:endParaRPr kumimoji="0" lang="th-TH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Short-Run Aggregate Supply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Shift in SRAS	</a:t>
            </a:r>
          </a:p>
          <a:p>
            <a:pPr lvl="1"/>
            <a:r>
              <a:rPr lang="en-US" dirty="0" smtClean="0"/>
              <a:t>With the rise in input cost</a:t>
            </a:r>
          </a:p>
          <a:p>
            <a:pPr lvl="2"/>
            <a:r>
              <a:rPr lang="en-US" dirty="0"/>
              <a:t>S</a:t>
            </a:r>
            <a:r>
              <a:rPr lang="en-US" dirty="0" smtClean="0"/>
              <a:t>uch as the rise in wages or energy price</a:t>
            </a:r>
          </a:p>
          <a:p>
            <a:pPr lvl="2"/>
            <a:r>
              <a:rPr lang="en-US" dirty="0" smtClean="0"/>
              <a:t>SRAS</a:t>
            </a:r>
          </a:p>
          <a:p>
            <a:pPr lvl="1"/>
            <a:r>
              <a:rPr lang="en-US" dirty="0" smtClean="0"/>
              <a:t>With the rise in capacity to produce output</a:t>
            </a:r>
          </a:p>
          <a:p>
            <a:pPr lvl="2"/>
            <a:r>
              <a:rPr lang="en-US" dirty="0" smtClean="0"/>
              <a:t>Such as the rise in </a:t>
            </a:r>
            <a:r>
              <a:rPr lang="en-US" dirty="0" err="1" smtClean="0"/>
              <a:t>labour</a:t>
            </a:r>
            <a:r>
              <a:rPr lang="en-US" dirty="0" smtClean="0"/>
              <a:t> force or in technology of production</a:t>
            </a:r>
          </a:p>
          <a:p>
            <a:pPr lvl="2"/>
            <a:r>
              <a:rPr lang="en-US" dirty="0" smtClean="0"/>
              <a:t>SRAS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Long-run Aggregate Supply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long-run aggregate supply curve has the following characteristics</a:t>
            </a:r>
            <a:endParaRPr lang="th-TH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Long-run Aggregate Supply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Rationale for LRAS being vertical</a:t>
            </a:r>
          </a:p>
          <a:p>
            <a:pPr lvl="1"/>
            <a:r>
              <a:rPr lang="en-US" dirty="0" smtClean="0"/>
              <a:t>In the long-run, as wages can fully adjust to the change in output, the profit margin from rise in prices will disappear. 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Long-run Aggregate Supply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Putting SRAS and LRAS together with AD 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Long-run Aggregate Supply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Potential GDP</a:t>
            </a:r>
          </a:p>
          <a:p>
            <a:pPr lvl="1"/>
            <a:r>
              <a:rPr lang="en-US" dirty="0" smtClean="0"/>
              <a:t>The point where the LRAS lies signifies the level of output in which, if the actual output rises above there will be _________. </a:t>
            </a: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Long-run Aggregate Supply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Inflationary gap</a:t>
            </a:r>
          </a:p>
          <a:p>
            <a:pPr lvl="1"/>
            <a:r>
              <a:rPr lang="en-US" dirty="0" smtClean="0"/>
              <a:t>When the actual output rises above the potential GDP (as designate by LRAS)</a:t>
            </a:r>
          </a:p>
          <a:p>
            <a:r>
              <a:rPr lang="en-US" dirty="0" smtClean="0"/>
              <a:t>Recessionary gap</a:t>
            </a:r>
          </a:p>
          <a:p>
            <a:pPr lvl="1"/>
            <a:r>
              <a:rPr lang="en-US" dirty="0" smtClean="0"/>
              <a:t>When the actual output falls below the potential GDP</a:t>
            </a: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Using AD-AS to </a:t>
            </a:r>
            <a:r>
              <a:rPr lang="en-US" dirty="0" err="1" smtClean="0"/>
              <a:t>analyse</a:t>
            </a:r>
            <a:r>
              <a:rPr lang="en-US" dirty="0" smtClean="0"/>
              <a:t> policies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600200"/>
            <a:ext cx="8643998" cy="5043510"/>
          </a:xfrm>
        </p:spPr>
        <p:txBody>
          <a:bodyPr>
            <a:normAutofit/>
          </a:bodyPr>
          <a:lstStyle/>
          <a:p>
            <a:r>
              <a:rPr lang="en-US" dirty="0" smtClean="0"/>
              <a:t>Note how the earlier depiction of “expansionary” or “</a:t>
            </a:r>
            <a:r>
              <a:rPr lang="en-US" dirty="0" err="1" smtClean="0"/>
              <a:t>contractionary</a:t>
            </a:r>
            <a:r>
              <a:rPr lang="en-US" dirty="0" smtClean="0"/>
              <a:t>” policies cause the shift in AD.</a:t>
            </a:r>
          </a:p>
          <a:p>
            <a:pPr lvl="1"/>
            <a:r>
              <a:rPr lang="en-US" dirty="0" smtClean="0"/>
              <a:t>AD will shift to the left and right, in response to how a policy change output.</a:t>
            </a:r>
          </a:p>
          <a:p>
            <a:r>
              <a:rPr lang="en-US" dirty="0" smtClean="0"/>
              <a:t>Nonetheless, in order to see the effects on output and price, we will have to check the characteristics of AS curve.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Using AD-AS to </a:t>
            </a:r>
            <a:r>
              <a:rPr lang="en-US" dirty="0" err="1" smtClean="0"/>
              <a:t>analyse</a:t>
            </a:r>
            <a:r>
              <a:rPr lang="en-US" dirty="0" smtClean="0"/>
              <a:t> policies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/>
          </a:bodyPr>
          <a:lstStyle/>
          <a:p>
            <a:r>
              <a:rPr lang="en-US" dirty="0" smtClean="0"/>
              <a:t>In case of SRAS.</a:t>
            </a:r>
          </a:p>
          <a:p>
            <a:pPr lvl="1"/>
            <a:r>
              <a:rPr lang="en-US" dirty="0" smtClean="0"/>
              <a:t>We need to check which portion of SRAS are we at. </a:t>
            </a:r>
          </a:p>
          <a:p>
            <a:pPr lvl="2"/>
            <a:r>
              <a:rPr lang="en-US" dirty="0" smtClean="0"/>
              <a:t>Whether we are in the flat part, where plenty of production capacity is available. </a:t>
            </a:r>
          </a:p>
          <a:p>
            <a:pPr lvl="3"/>
            <a:r>
              <a:rPr lang="en-US" sz="2400" dirty="0" smtClean="0"/>
              <a:t>In this case, expansionary policies can yield </a:t>
            </a:r>
          </a:p>
          <a:p>
            <a:pPr lvl="3"/>
            <a:endParaRPr lang="en-US" sz="2400" dirty="0" smtClean="0"/>
          </a:p>
          <a:p>
            <a:pPr lvl="2"/>
            <a:r>
              <a:rPr lang="en-US" dirty="0" smtClean="0"/>
              <a:t>Or whether we are in the steep part, where we are starting to face with limited capacity of production. </a:t>
            </a:r>
          </a:p>
          <a:p>
            <a:pPr lvl="3"/>
            <a:r>
              <a:rPr lang="en-US" sz="2400" dirty="0" smtClean="0"/>
              <a:t>In this case, expansionary policies will result in </a:t>
            </a:r>
          </a:p>
          <a:p>
            <a:pPr lvl="3"/>
            <a:endParaRPr lang="en-US" sz="2400" dirty="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Using AD-AS to </a:t>
            </a:r>
            <a:r>
              <a:rPr lang="en-US" dirty="0" err="1" smtClean="0"/>
              <a:t>analyse</a:t>
            </a:r>
            <a:r>
              <a:rPr lang="en-US" dirty="0" smtClean="0"/>
              <a:t> policies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An alternative explanation on what happens at the steep portion of SRAS</a:t>
            </a:r>
          </a:p>
          <a:p>
            <a:pPr lvl="1"/>
            <a:r>
              <a:rPr lang="en-US" dirty="0" smtClean="0"/>
              <a:t>Firms running into full capacity, meaning that a large rise in price occurs in response to shift in AD. </a:t>
            </a:r>
          </a:p>
          <a:p>
            <a:pPr lvl="1"/>
            <a:r>
              <a:rPr lang="en-US" dirty="0" smtClean="0"/>
              <a:t>With large increase in price, the resulting shift in money demand will also be large. </a:t>
            </a:r>
          </a:p>
          <a:p>
            <a:pPr lvl="1"/>
            <a:r>
              <a:rPr lang="en-US" dirty="0" smtClean="0"/>
              <a:t>This means the crowding out effects will be large, taking away all the initial change in AD.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Using AD-AS to </a:t>
            </a:r>
            <a:r>
              <a:rPr lang="en-US" dirty="0" err="1" smtClean="0"/>
              <a:t>analyse</a:t>
            </a:r>
            <a:r>
              <a:rPr lang="en-US" dirty="0" smtClean="0"/>
              <a:t> policies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case of LRAS</a:t>
            </a:r>
          </a:p>
          <a:p>
            <a:pPr lvl="1"/>
            <a:r>
              <a:rPr lang="en-US" dirty="0" smtClean="0"/>
              <a:t>In the LR, wages adjust fully to any change in price. This means firms only produce at their potential output. </a:t>
            </a:r>
          </a:p>
          <a:p>
            <a:pPr lvl="1"/>
            <a:r>
              <a:rPr lang="en-US" dirty="0" smtClean="0"/>
              <a:t>Any policy changes will only result in changes in the price level.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Using AD-AS to </a:t>
            </a:r>
            <a:r>
              <a:rPr lang="en-US" dirty="0" err="1" smtClean="0"/>
              <a:t>analyse</a:t>
            </a:r>
            <a:r>
              <a:rPr lang="en-US" dirty="0" smtClean="0"/>
              <a:t> policies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Yet, there remains questions!</a:t>
            </a:r>
          </a:p>
          <a:p>
            <a:pPr lvl="1"/>
            <a:r>
              <a:rPr lang="en-US" dirty="0" smtClean="0"/>
              <a:t> </a:t>
            </a:r>
          </a:p>
          <a:p>
            <a:pPr lvl="1"/>
            <a:r>
              <a:rPr lang="en-US" dirty="0" smtClean="0"/>
              <a:t>Is the short-run equilibrium output at the point below the potential output _____________?</a:t>
            </a:r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Using AD-AS to </a:t>
            </a:r>
            <a:r>
              <a:rPr lang="en-US" dirty="0" err="1" smtClean="0"/>
              <a:t>analyse</a:t>
            </a:r>
            <a:r>
              <a:rPr lang="en-US" dirty="0" smtClean="0"/>
              <a:t> inflation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AD-AS can be used to depict the occurrence of inflation (in SR). </a:t>
            </a:r>
          </a:p>
          <a:p>
            <a:r>
              <a:rPr lang="en-US" dirty="0" smtClean="0"/>
              <a:t>Demand pull inflation</a:t>
            </a:r>
          </a:p>
          <a:p>
            <a:pPr lvl="1"/>
            <a:r>
              <a:rPr lang="en-US" dirty="0" smtClean="0"/>
              <a:t>Inflation caused by shift in AD</a:t>
            </a:r>
          </a:p>
          <a:p>
            <a:pPr lvl="1"/>
            <a:r>
              <a:rPr lang="en-US" dirty="0" smtClean="0"/>
              <a:t>This happens particularly when AD shift at the steep portion of SRAS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Using AD-AS to </a:t>
            </a:r>
            <a:r>
              <a:rPr lang="en-US" dirty="0" err="1" smtClean="0"/>
              <a:t>analyse</a:t>
            </a:r>
            <a:r>
              <a:rPr lang="en-US" dirty="0" smtClean="0"/>
              <a:t> inflation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Cost-push inflation</a:t>
            </a:r>
          </a:p>
          <a:p>
            <a:pPr lvl="1"/>
            <a:r>
              <a:rPr lang="en-US" dirty="0" smtClean="0"/>
              <a:t>Inflation caused by the rise in input prices</a:t>
            </a:r>
          </a:p>
          <a:p>
            <a:pPr lvl="2"/>
            <a:r>
              <a:rPr lang="en-US" dirty="0" smtClean="0"/>
              <a:t>For example, the rises in energy price</a:t>
            </a:r>
          </a:p>
          <a:p>
            <a:pPr lvl="1"/>
            <a:r>
              <a:rPr lang="en-US" dirty="0" smtClean="0"/>
              <a:t>SRAS shift to the left</a:t>
            </a:r>
          </a:p>
          <a:p>
            <a:pPr lvl="1"/>
            <a:r>
              <a:rPr lang="en-US" dirty="0" smtClean="0"/>
              <a:t>This results in 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The government can react to stagflation, but only at the cost of_____________________.</a:t>
            </a:r>
          </a:p>
          <a:p>
            <a:pPr lvl="1"/>
            <a:r>
              <a:rPr lang="en-US" dirty="0" smtClean="0"/>
              <a:t>Stagflation is thus a very bad news for the economy.</a:t>
            </a:r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Using AD-AS to </a:t>
            </a:r>
            <a:r>
              <a:rPr lang="en-US" dirty="0" err="1" smtClean="0"/>
              <a:t>analyse</a:t>
            </a:r>
            <a:r>
              <a:rPr lang="en-US" dirty="0" smtClean="0"/>
              <a:t> inflation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Money and inflation</a:t>
            </a:r>
          </a:p>
          <a:p>
            <a:pPr lvl="1"/>
            <a:r>
              <a:rPr lang="en-US" dirty="0" smtClean="0"/>
              <a:t>The central bank may choose to control the interest rates (to be at a certain level), but only at the cost of creating inflation, particularly when the government uses expansionary fiscal policy.</a:t>
            </a:r>
          </a:p>
          <a:p>
            <a:pPr lvl="1"/>
            <a:r>
              <a:rPr lang="en-US" dirty="0" smtClean="0"/>
              <a:t>On the other hand, most central bank today chooses to do “______________”, controlling the money supply with the goal of allowing inflation to happen only within a limited range. </a:t>
            </a:r>
            <a:endParaRPr lang="th-TH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521</TotalTime>
  <Words>792</Words>
  <Application>Microsoft Office PowerPoint</Application>
  <PresentationFormat>On-screen Show (4:3)</PresentationFormat>
  <Paragraphs>96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Angsana New</vt:lpstr>
      <vt:lpstr>Arial</vt:lpstr>
      <vt:lpstr>Calibri</vt:lpstr>
      <vt:lpstr>Cordia New</vt:lpstr>
      <vt:lpstr>Office Theme</vt:lpstr>
      <vt:lpstr>Aggregate Demand and  Aggregate Supply</vt:lpstr>
      <vt:lpstr>Topics</vt:lpstr>
      <vt:lpstr>Introduction</vt:lpstr>
      <vt:lpstr>Aggregate Supply</vt:lpstr>
      <vt:lpstr>Short-Run Aggregate Supply</vt:lpstr>
      <vt:lpstr>Short-Run Aggregate Supply</vt:lpstr>
      <vt:lpstr>Short-Run Aggregate Supply</vt:lpstr>
      <vt:lpstr>Long-run Aggregate Supply</vt:lpstr>
      <vt:lpstr>Long-run Aggregate Supply</vt:lpstr>
      <vt:lpstr>Long-run Aggregate Supply</vt:lpstr>
      <vt:lpstr>Long-run Aggregate Supply</vt:lpstr>
      <vt:lpstr>Long-run Aggregate Supply</vt:lpstr>
      <vt:lpstr>Using AD-AS to analyse policies</vt:lpstr>
      <vt:lpstr>Using AD-AS to analyse policies</vt:lpstr>
      <vt:lpstr>Using AD-AS to analyse policies</vt:lpstr>
      <vt:lpstr>Using AD-AS to analyse policies</vt:lpstr>
      <vt:lpstr>Using AD-AS to analyse policies</vt:lpstr>
      <vt:lpstr>Using AD-AS to analyse inflation</vt:lpstr>
      <vt:lpstr>Using AD-AS to analyse inflation</vt:lpstr>
      <vt:lpstr>Using AD-AS to analyse inflation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Aggregate Demand and  Aggregate Supply</dc:title>
  <dc:creator>Thorn</dc:creator>
  <cp:lastModifiedBy>Thorn Pitidol</cp:lastModifiedBy>
  <cp:revision>26</cp:revision>
  <dcterms:created xsi:type="dcterms:W3CDTF">2014-02-04T15:36:56Z</dcterms:created>
  <dcterms:modified xsi:type="dcterms:W3CDTF">2018-04-23T09:14:51Z</dcterms:modified>
</cp:coreProperties>
</file>