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3698" r:id="rId2"/>
    <p:sldMasterId id="2147483753" r:id="rId3"/>
    <p:sldMasterId id="2147483884" r:id="rId4"/>
  </p:sldMasterIdLst>
  <p:notesMasterIdLst>
    <p:notesMasterId r:id="rId44"/>
  </p:notesMasterIdLst>
  <p:handoutMasterIdLst>
    <p:handoutMasterId r:id="rId45"/>
  </p:handoutMasterIdLst>
  <p:sldIdLst>
    <p:sldId id="828" r:id="rId5"/>
    <p:sldId id="840" r:id="rId6"/>
    <p:sldId id="863" r:id="rId7"/>
    <p:sldId id="829" r:id="rId8"/>
    <p:sldId id="886" r:id="rId9"/>
    <p:sldId id="887" r:id="rId10"/>
    <p:sldId id="916" r:id="rId11"/>
    <p:sldId id="888" r:id="rId12"/>
    <p:sldId id="864" r:id="rId13"/>
    <p:sldId id="913" r:id="rId14"/>
    <p:sldId id="891" r:id="rId15"/>
    <p:sldId id="889" r:id="rId16"/>
    <p:sldId id="915" r:id="rId17"/>
    <p:sldId id="890" r:id="rId18"/>
    <p:sldId id="892" r:id="rId19"/>
    <p:sldId id="894" r:id="rId20"/>
    <p:sldId id="895" r:id="rId21"/>
    <p:sldId id="896" r:id="rId22"/>
    <p:sldId id="897" r:id="rId23"/>
    <p:sldId id="898" r:id="rId24"/>
    <p:sldId id="899" r:id="rId25"/>
    <p:sldId id="917" r:id="rId26"/>
    <p:sldId id="794" r:id="rId27"/>
    <p:sldId id="893" r:id="rId28"/>
    <p:sldId id="900" r:id="rId29"/>
    <p:sldId id="901" r:id="rId30"/>
    <p:sldId id="909" r:id="rId31"/>
    <p:sldId id="902" r:id="rId32"/>
    <p:sldId id="903" r:id="rId33"/>
    <p:sldId id="904" r:id="rId34"/>
    <p:sldId id="905" r:id="rId35"/>
    <p:sldId id="906" r:id="rId36"/>
    <p:sldId id="918" r:id="rId37"/>
    <p:sldId id="908" r:id="rId38"/>
    <p:sldId id="910" r:id="rId39"/>
    <p:sldId id="914" r:id="rId40"/>
    <p:sldId id="911" r:id="rId41"/>
    <p:sldId id="912" r:id="rId42"/>
    <p:sldId id="824" r:id="rId43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28"/>
            <p14:sldId id="840"/>
            <p14:sldId id="863"/>
            <p14:sldId id="829"/>
            <p14:sldId id="886"/>
            <p14:sldId id="887"/>
            <p14:sldId id="916"/>
            <p14:sldId id="888"/>
            <p14:sldId id="864"/>
            <p14:sldId id="913"/>
            <p14:sldId id="891"/>
            <p14:sldId id="889"/>
            <p14:sldId id="915"/>
            <p14:sldId id="890"/>
            <p14:sldId id="892"/>
            <p14:sldId id="894"/>
            <p14:sldId id="895"/>
            <p14:sldId id="896"/>
            <p14:sldId id="897"/>
            <p14:sldId id="898"/>
            <p14:sldId id="899"/>
            <p14:sldId id="917"/>
            <p14:sldId id="794"/>
            <p14:sldId id="893"/>
            <p14:sldId id="900"/>
            <p14:sldId id="901"/>
            <p14:sldId id="909"/>
            <p14:sldId id="902"/>
            <p14:sldId id="903"/>
            <p14:sldId id="904"/>
            <p14:sldId id="905"/>
            <p14:sldId id="906"/>
            <p14:sldId id="918"/>
            <p14:sldId id="908"/>
            <p14:sldId id="910"/>
            <p14:sldId id="914"/>
            <p14:sldId id="911"/>
            <p14:sldId id="912"/>
            <p14:sldId id="824"/>
          </p14:sldIdLst>
        </p14:section>
        <p14:section name="CREDITS &amp; COPYRIGHTS" id="{96A22112-93F8-4FC4-92DC-51B794962ED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403C36"/>
    <a:srgbClr val="3A4446"/>
    <a:srgbClr val="24221F"/>
    <a:srgbClr val="DDDAD8"/>
    <a:srgbClr val="FBDED1"/>
    <a:srgbClr val="CAE8F2"/>
    <a:srgbClr val="40A8F1"/>
    <a:srgbClr val="0B5C93"/>
    <a:srgbClr val="ADE2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3" autoAdjust="0"/>
    <p:restoredTop sz="94848" autoAdjust="0"/>
  </p:normalViewPr>
  <p:slideViewPr>
    <p:cSldViewPr>
      <p:cViewPr varScale="1">
        <p:scale>
          <a:sx n="54" d="100"/>
          <a:sy n="54" d="100"/>
        </p:scale>
        <p:origin x="24" y="512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Ethiopia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Sheet1!$B$3:$BJ$3</c:f>
              <c:numCache>
                <c:formatCode>General</c:formatCode>
                <c:ptCount val="61"/>
                <c:pt idx="21" formatCode="_(* #,##0_);_(* \(#,##0\);_(* &quot;-&quot;??_);_(@_)">
                  <c:v>203.55700032343893</c:v>
                </c:pt>
                <c:pt idx="22" formatCode="_(* #,##0_);_(* \(#,##0\);_(* &quot;-&quot;??_);_(@_)">
                  <c:v>208.34239132573066</c:v>
                </c:pt>
                <c:pt idx="23" formatCode="_(* #,##0_);_(* \(#,##0\);_(* &quot;-&quot;??_);_(@_)">
                  <c:v>224.62740022157436</c:v>
                </c:pt>
                <c:pt idx="24" formatCode="_(* #,##0_);_(* \(#,##0\);_(* &quot;-&quot;??_);_(@_)">
                  <c:v>205.62379289169041</c:v>
                </c:pt>
                <c:pt idx="25" formatCode="_(* #,##0_);_(* \(#,##0\);_(* &quot;-&quot;??_);_(@_)">
                  <c:v>233.21869608290265</c:v>
                </c:pt>
                <c:pt idx="26" formatCode="_(* #,##0_);_(* \(#,##0\);_(* &quot;-&quot;??_);_(@_)">
                  <c:v>234.68217635578398</c:v>
                </c:pt>
                <c:pt idx="27" formatCode="_(* #,##0_);_(* \(#,##0\);_(* &quot;-&quot;??_);_(@_)">
                  <c:v>242.96154590447671</c:v>
                </c:pt>
                <c:pt idx="28" formatCode="_(* #,##0_);_(* \(#,##0\);_(* &quot;-&quot;??_);_(@_)">
                  <c:v>243.7358576969288</c:v>
                </c:pt>
                <c:pt idx="29" formatCode="_(* #,##0_);_(* \(#,##0\);_(* &quot;-&quot;??_);_(@_)">
                  <c:v>248.02274568251607</c:v>
                </c:pt>
                <c:pt idx="30" formatCode="_(* #,##0_);_(* \(#,##0\);_(* &quot;-&quot;??_);_(@_)">
                  <c:v>254.24326220282083</c:v>
                </c:pt>
                <c:pt idx="31" formatCode="_(* #,##0_);_(* \(#,##0\);_(* &quot;-&quot;??_);_(@_)">
                  <c:v>271.39437353261218</c:v>
                </c:pt>
                <c:pt idx="32" formatCode="_(* #,##0_);_(* \(#,##0\);_(* &quot;-&quot;??_);_(@_)">
                  <c:v>204.05018151317506</c:v>
                </c:pt>
                <c:pt idx="33" formatCode="_(* #,##0_);_(* \(#,##0\);_(* &quot;-&quot;??_);_(@_)">
                  <c:v>165.69322804152398</c:v>
                </c:pt>
                <c:pt idx="34" formatCode="_(* #,##0_);_(* \(#,##0\);_(* &quot;-&quot;??_);_(@_)">
                  <c:v>125.54958125810762</c:v>
                </c:pt>
                <c:pt idx="35" formatCode="_(* #,##0_);_(* \(#,##0\);_(* &quot;-&quot;??_);_(@_)">
                  <c:v>134.34296024645033</c:v>
                </c:pt>
                <c:pt idx="36" formatCode="_(* #,##0_);_(* \(#,##0\);_(* &quot;-&quot;??_);_(@_)">
                  <c:v>145.16690126181027</c:v>
                </c:pt>
                <c:pt idx="37" formatCode="_(* #,##0_);_(* \(#,##0\);_(* &quot;-&quot;??_);_(@_)">
                  <c:v>141.50861990176625</c:v>
                </c:pt>
                <c:pt idx="38" formatCode="_(* #,##0_);_(* \(#,##0\);_(* &quot;-&quot;??_);_(@_)">
                  <c:v>125.07614107899229</c:v>
                </c:pt>
                <c:pt idx="39" formatCode="_(* #,##0_);_(* \(#,##0\);_(* &quot;-&quot;??_);_(@_)">
                  <c:v>119.68407634915282</c:v>
                </c:pt>
                <c:pt idx="40" formatCode="_(* #,##0_);_(* \(#,##0\);_(* &quot;-&quot;??_);_(@_)">
                  <c:v>124.46079087492141</c:v>
                </c:pt>
                <c:pt idx="41" formatCode="_(* #,##0_);_(* \(#,##0\);_(* &quot;-&quot;??_);_(@_)">
                  <c:v>120.76578373089696</c:v>
                </c:pt>
                <c:pt idx="42" formatCode="_(* #,##0_);_(* \(#,##0\);_(* &quot;-&quot;??_);_(@_)">
                  <c:v>111.92722512500022</c:v>
                </c:pt>
                <c:pt idx="43" formatCode="_(* #,##0_);_(* \(#,##0\);_(* &quot;-&quot;??_);_(@_)">
                  <c:v>119.49039595567048</c:v>
                </c:pt>
                <c:pt idx="44" formatCode="_(* #,##0_);_(* \(#,##0\);_(* &quot;-&quot;??_);_(@_)">
                  <c:v>136.46625003821521</c:v>
                </c:pt>
                <c:pt idx="45" formatCode="_(* #,##0_);_(* \(#,##0\);_(* &quot;-&quot;??_);_(@_)">
                  <c:v>162.43272862793017</c:v>
                </c:pt>
                <c:pt idx="46" formatCode="_(* #,##0_);_(* \(#,##0\);_(* &quot;-&quot;??_);_(@_)">
                  <c:v>194.6874329355534</c:v>
                </c:pt>
                <c:pt idx="47" formatCode="_(* #,##0_);_(* \(#,##0\);_(* &quot;-&quot;??_);_(@_)">
                  <c:v>244.28605229297793</c:v>
                </c:pt>
                <c:pt idx="48" formatCode="_(* #,##0_);_(* \(#,##0\);_(* &quot;-&quot;??_);_(@_)">
                  <c:v>326.4368227619841</c:v>
                </c:pt>
                <c:pt idx="49" formatCode="_(* #,##0_);_(* \(#,##0\);_(* &quot;-&quot;??_);_(@_)">
                  <c:v>380.56900321293443</c:v>
                </c:pt>
                <c:pt idx="50" formatCode="_(* #,##0_);_(* \(#,##0\);_(* &quot;-&quot;??_);_(@_)">
                  <c:v>341.55412269966286</c:v>
                </c:pt>
                <c:pt idx="51" formatCode="_(* #,##0_);_(* \(#,##0\);_(* &quot;-&quot;??_);_(@_)">
                  <c:v>354.47957190879964</c:v>
                </c:pt>
                <c:pt idx="52" formatCode="_(* #,##0_);_(* \(#,##0\);_(* &quot;-&quot;??_);_(@_)">
                  <c:v>467.0778718332802</c:v>
                </c:pt>
                <c:pt idx="53" formatCode="_(* #,##0_);_(* \(#,##0\);_(* &quot;-&quot;??_);_(@_)">
                  <c:v>499.53153016422777</c:v>
                </c:pt>
                <c:pt idx="54" formatCode="_(* #,##0_);_(* \(#,##0\);_(* &quot;-&quot;??_);_(@_)">
                  <c:v>566.92640288853033</c:v>
                </c:pt>
                <c:pt idx="55" formatCode="_(* #,##0_);_(* \(#,##0\);_(* &quot;-&quot;??_);_(@_)">
                  <c:v>640.54192307542189</c:v>
                </c:pt>
                <c:pt idx="56" formatCode="_(* #,##0_);_(* \(#,##0\);_(* &quot;-&quot;??_);_(@_)">
                  <c:v>717.124869806118</c:v>
                </c:pt>
                <c:pt idx="57" formatCode="_(* #,##0_);_(* \(#,##0\);_(* &quot;-&quot;??_);_(@_)">
                  <c:v>768.52301542937198</c:v>
                </c:pt>
                <c:pt idx="58" formatCode="_(* #,##0_);_(* \(#,##0\);_(* &quot;-&quot;??_);_(@_)">
                  <c:v>771.52486634943079</c:v>
                </c:pt>
                <c:pt idx="59" formatCode="_(* #,##0_);_(* \(#,##0\);_(* &quot;-&quot;??_);_(@_)">
                  <c:v>855.7608851869029</c:v>
                </c:pt>
                <c:pt idx="60" formatCode="_(* #,##0_);_(* \(#,##0\);_(* &quot;-&quot;??_);_(@_)">
                  <c:v>936.34046106474909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2E1-4745-8276-58F929FA4D72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Malaysia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Sheet1!$B$4:$BJ$4</c:f>
              <c:numCache>
                <c:formatCode>_(* #,##0_);_(* \(#,##0\);_(* "-"??_);_(@_)</c:formatCode>
                <c:ptCount val="61"/>
                <c:pt idx="0">
                  <c:v>234.93889743743452</c:v>
                </c:pt>
                <c:pt idx="1">
                  <c:v>225.93359353705901</c:v>
                </c:pt>
                <c:pt idx="2">
                  <c:v>230.26059374919498</c:v>
                </c:pt>
                <c:pt idx="3">
                  <c:v>279.71754052224401</c:v>
                </c:pt>
                <c:pt idx="4">
                  <c:v>289.00922780717258</c:v>
                </c:pt>
                <c:pt idx="5">
                  <c:v>310.32792580375906</c:v>
                </c:pt>
                <c:pt idx="6">
                  <c:v>321.09416045208059</c:v>
                </c:pt>
                <c:pt idx="7">
                  <c:v>317.42421047108616</c:v>
                </c:pt>
                <c:pt idx="8">
                  <c:v>323.40248666298487</c:v>
                </c:pt>
                <c:pt idx="9">
                  <c:v>347.373094217681</c:v>
                </c:pt>
                <c:pt idx="10">
                  <c:v>357.65679936380883</c:v>
                </c:pt>
                <c:pt idx="11">
                  <c:v>383.67147171399944</c:v>
                </c:pt>
                <c:pt idx="12">
                  <c:v>445.35015778316938</c:v>
                </c:pt>
                <c:pt idx="13">
                  <c:v>661.02269101028014</c:v>
                </c:pt>
                <c:pt idx="14">
                  <c:v>799.93197885749646</c:v>
                </c:pt>
                <c:pt idx="15">
                  <c:v>764.56637859081309</c:v>
                </c:pt>
                <c:pt idx="16">
                  <c:v>886.23004320436667</c:v>
                </c:pt>
                <c:pt idx="17">
                  <c:v>1027.2929113751591</c:v>
                </c:pt>
                <c:pt idx="18">
                  <c:v>1246.5583088062046</c:v>
                </c:pt>
                <c:pt idx="19">
                  <c:v>1576.0488059056001</c:v>
                </c:pt>
                <c:pt idx="20">
                  <c:v>1774.7402968881518</c:v>
                </c:pt>
                <c:pt idx="21">
                  <c:v>1769.0994020031139</c:v>
                </c:pt>
                <c:pt idx="22">
                  <c:v>1852.2564840294897</c:v>
                </c:pt>
                <c:pt idx="23">
                  <c:v>2047.7702878932228</c:v>
                </c:pt>
                <c:pt idx="24">
                  <c:v>2234.2572038268904</c:v>
                </c:pt>
                <c:pt idx="25">
                  <c:v>2000.1482855772008</c:v>
                </c:pt>
                <c:pt idx="26">
                  <c:v>1728.6848051119564</c:v>
                </c:pt>
                <c:pt idx="27">
                  <c:v>1947.8082384693389</c:v>
                </c:pt>
                <c:pt idx="28">
                  <c:v>2072.0776861698928</c:v>
                </c:pt>
                <c:pt idx="29">
                  <c:v>2216.2504458435105</c:v>
                </c:pt>
                <c:pt idx="30">
                  <c:v>2441.7419905489451</c:v>
                </c:pt>
                <c:pt idx="31">
                  <c:v>2653.5261691313303</c:v>
                </c:pt>
                <c:pt idx="32">
                  <c:v>3113.645677129201</c:v>
                </c:pt>
                <c:pt idx="33">
                  <c:v>3433.1627874536493</c:v>
                </c:pt>
                <c:pt idx="34">
                  <c:v>3728.1104809359017</c:v>
                </c:pt>
                <c:pt idx="35">
                  <c:v>4329.7079981979014</c:v>
                </c:pt>
                <c:pt idx="36">
                  <c:v>4798.611769986207</c:v>
                </c:pt>
                <c:pt idx="37">
                  <c:v>4637.8656612556488</c:v>
                </c:pt>
                <c:pt idx="38">
                  <c:v>3263.3348830229938</c:v>
                </c:pt>
                <c:pt idx="39">
                  <c:v>3492.6701248967379</c:v>
                </c:pt>
                <c:pt idx="40">
                  <c:v>4043.6629231287679</c:v>
                </c:pt>
                <c:pt idx="41">
                  <c:v>3913.4293864794636</c:v>
                </c:pt>
                <c:pt idx="42">
                  <c:v>4165.7261036385889</c:v>
                </c:pt>
                <c:pt idx="43">
                  <c:v>4461.8473254675855</c:v>
                </c:pt>
                <c:pt idx="44">
                  <c:v>4952.2139579904606</c:v>
                </c:pt>
                <c:pt idx="45">
                  <c:v>5587.0247797297543</c:v>
                </c:pt>
                <c:pt idx="46">
                  <c:v>6209.1261670589929</c:v>
                </c:pt>
                <c:pt idx="47">
                  <c:v>7243.4568006981326</c:v>
                </c:pt>
                <c:pt idx="48">
                  <c:v>8474.5877622237895</c:v>
                </c:pt>
                <c:pt idx="49">
                  <c:v>7292.4949731477964</c:v>
                </c:pt>
                <c:pt idx="50">
                  <c:v>9040.5684946452384</c:v>
                </c:pt>
                <c:pt idx="51">
                  <c:v>10399.370212571352</c:v>
                </c:pt>
                <c:pt idx="52">
                  <c:v>10817.431710078306</c:v>
                </c:pt>
                <c:pt idx="53">
                  <c:v>10970.104299603312</c:v>
                </c:pt>
                <c:pt idx="54">
                  <c:v>11319.061944848245</c:v>
                </c:pt>
                <c:pt idx="55">
                  <c:v>9955.2427216762644</c:v>
                </c:pt>
                <c:pt idx="56">
                  <c:v>9817.787090310092</c:v>
                </c:pt>
                <c:pt idx="57">
                  <c:v>10259.304806481139</c:v>
                </c:pt>
                <c:pt idx="58">
                  <c:v>11377.654201381329</c:v>
                </c:pt>
                <c:pt idx="59">
                  <c:v>11414.202689466392</c:v>
                </c:pt>
                <c:pt idx="60">
                  <c:v>10401.794013799357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2E1-4745-8276-58F929FA4D72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Ukraine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Sheet1!$B$5:$BJ$5</c:f>
              <c:numCache>
                <c:formatCode>General</c:formatCode>
                <c:ptCount val="61"/>
                <c:pt idx="27" formatCode="_(* #,##0_);_(* \(#,##0\);_(* &quot;-&quot;??_);_(@_)">
                  <c:v>1249.44524802866</c:v>
                </c:pt>
                <c:pt idx="28" formatCode="_(* #,##0_);_(* \(#,##0\);_(* &quot;-&quot;??_);_(@_)">
                  <c:v>1449.96616557995</c:v>
                </c:pt>
                <c:pt idx="29" formatCode="_(* #,##0_);_(* \(#,##0\);_(* &quot;-&quot;??_);_(@_)">
                  <c:v>1597.5353840238399</c:v>
                </c:pt>
                <c:pt idx="30" formatCode="_(* #,##0_);_(* \(#,##0\);_(* &quot;-&quot;??_);_(@_)">
                  <c:v>1569.7571378559501</c:v>
                </c:pt>
                <c:pt idx="32" formatCode="_(* #,##0_);_(* \(#,##0\);_(* &quot;-&quot;??_);_(@_)">
                  <c:v>1378.6361863270199</c:v>
                </c:pt>
                <c:pt idx="33" formatCode="_(* #,##0_);_(* \(#,##0\);_(* &quot;-&quot;??_);_(@_)">
                  <c:v>1257.3500958982499</c:v>
                </c:pt>
                <c:pt idx="34" formatCode="_(* #,##0_);_(* \(#,##0\);_(* &quot;-&quot;??_);_(@_)">
                  <c:v>1011.97943262582</c:v>
                </c:pt>
                <c:pt idx="35" formatCode="_(* #,##0_);_(* \(#,##0\);_(* &quot;-&quot;??_);_(@_)">
                  <c:v>935.97615455249797</c:v>
                </c:pt>
                <c:pt idx="36" formatCode="_(* #,##0_);_(* \(#,##0\);_(* &quot;-&quot;??_);_(@_)">
                  <c:v>872.69872285133295</c:v>
                </c:pt>
                <c:pt idx="37" formatCode="_(* #,##0_);_(* \(#,##0\);_(* &quot;-&quot;??_);_(@_)">
                  <c:v>991.22043367476999</c:v>
                </c:pt>
                <c:pt idx="38" formatCode="_(* #,##0_);_(* \(#,##0\);_(* &quot;-&quot;??_);_(@_)">
                  <c:v>835.25098279403903</c:v>
                </c:pt>
                <c:pt idx="39" formatCode="_(* #,##0_);_(* \(#,##0\);_(* &quot;-&quot;??_);_(@_)">
                  <c:v>635.76440920464802</c:v>
                </c:pt>
                <c:pt idx="40" formatCode="_(* #,##0_);_(* \(#,##0\);_(* &quot;-&quot;??_);_(@_)">
                  <c:v>635.70441815052698</c:v>
                </c:pt>
                <c:pt idx="41" formatCode="_(* #,##0_);_(* \(#,##0\);_(* &quot;-&quot;??_);_(@_)">
                  <c:v>780.32117887061895</c:v>
                </c:pt>
                <c:pt idx="42" formatCode="_(* #,##0_);_(* \(#,##0\);_(* &quot;-&quot;??_);_(@_)">
                  <c:v>878.61874894134496</c:v>
                </c:pt>
                <c:pt idx="43" formatCode="_(* #,##0_);_(* \(#,##0\);_(* &quot;-&quot;??_);_(@_)">
                  <c:v>1047.5027904773899</c:v>
                </c:pt>
                <c:pt idx="44" formatCode="_(* #,##0_);_(* \(#,##0\);_(* &quot;-&quot;??_);_(@_)">
                  <c:v>1366.0164764782301</c:v>
                </c:pt>
                <c:pt idx="45" formatCode="_(* #,##0_);_(* \(#,##0\);_(* &quot;-&quot;??_);_(@_)">
                  <c:v>1826.93139114817</c:v>
                </c:pt>
                <c:pt idx="46" formatCode="_(* #,##0_);_(* \(#,##0\);_(* &quot;-&quot;??_);_(@_)">
                  <c:v>2300.76970925872</c:v>
                </c:pt>
                <c:pt idx="47" formatCode="_(* #,##0_);_(* \(#,##0\);_(* &quot;-&quot;??_);_(@_)">
                  <c:v>3065.6112939084201</c:v>
                </c:pt>
                <c:pt idx="48" formatCode="_(* #,##0_);_(* \(#,##0\);_(* &quot;-&quot;??_);_(@_)">
                  <c:v>3887.24233680525</c:v>
                </c:pt>
                <c:pt idx="49" formatCode="_(* #,##0_);_(* \(#,##0\);_(* &quot;-&quot;??_);_(@_)">
                  <c:v>2542.9954241752198</c:v>
                </c:pt>
                <c:pt idx="50" formatCode="_(* #,##0_);_(* \(#,##0\);_(* &quot;-&quot;??_);_(@_)">
                  <c:v>2965.13971520617</c:v>
                </c:pt>
                <c:pt idx="51" formatCode="_(* #,##0_);_(* \(#,##0\);_(* &quot;-&quot;??_);_(@_)">
                  <c:v>3569.7581208389802</c:v>
                </c:pt>
                <c:pt idx="52" formatCode="_(* #,##0_);_(* \(#,##0\);_(* &quot;-&quot;??_);_(@_)">
                  <c:v>3855.41772856732</c:v>
                </c:pt>
                <c:pt idx="53" formatCode="_(* #,##0_);_(* \(#,##0\);_(* &quot;-&quot;??_);_(@_)">
                  <c:v>4029.7112516254501</c:v>
                </c:pt>
                <c:pt idx="54" formatCode="_(* #,##0_);_(* \(#,##0\);_(* &quot;-&quot;??_);_(@_)">
                  <c:v>3104.6432060954098</c:v>
                </c:pt>
                <c:pt idx="55" formatCode="_(* #,##0_);_(* \(#,##0\);_(* &quot;-&quot;??_);_(@_)">
                  <c:v>2124.6623187837999</c:v>
                </c:pt>
                <c:pt idx="56" formatCode="_(* #,##0_);_(* \(#,##0\);_(* &quot;-&quot;??_);_(@_)">
                  <c:v>2187.73050991433</c:v>
                </c:pt>
                <c:pt idx="57" formatCode="_(* #,##0_);_(* \(#,##0\);_(* &quot;-&quot;??_);_(@_)">
                  <c:v>2640.67567655839</c:v>
                </c:pt>
                <c:pt idx="58" formatCode="_(* #,##0_);_(* \(#,##0\);_(* &quot;-&quot;??_);_(@_)">
                  <c:v>3096.8174022135199</c:v>
                </c:pt>
                <c:pt idx="59" formatCode="_(* #,##0_);_(* \(#,##0\);_(* &quot;-&quot;??_);_(@_)">
                  <c:v>3662.5630867966702</c:v>
                </c:pt>
                <c:pt idx="60" formatCode="_(* #,##0_);_(* \(#,##0\);_(* &quot;-&quot;??_);_(@_)">
                  <c:v>3726.9271493705501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2E1-4745-8276-58F929FA4D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65477135"/>
        <c:axId val="965484623"/>
      </c:lineChart>
      <c:catAx>
        <c:axId val="9654771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5484623"/>
        <c:crosses val="autoZero"/>
        <c:auto val="1"/>
        <c:lblAlgn val="ctr"/>
        <c:lblOffset val="100"/>
        <c:noMultiLvlLbl val="0"/>
      </c:catAx>
      <c:valAx>
        <c:axId val="9654846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54771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Sheet4!$A$3</c:f>
              <c:strCache>
                <c:ptCount val="1"/>
                <c:pt idx="0">
                  <c:v>China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Sheet4!$B$3:$BJ$3</c:f>
              <c:numCache>
                <c:formatCode>_(* #,##0_);_(* \(#,##0\);_(* "-"??_);_(@_)</c:formatCode>
                <c:ptCount val="61"/>
                <c:pt idx="0">
                  <c:v>89.520541510358441</c:v>
                </c:pt>
                <c:pt idx="1">
                  <c:v>75.805837925996457</c:v>
                </c:pt>
                <c:pt idx="2">
                  <c:v>70.909411667100727</c:v>
                </c:pt>
                <c:pt idx="3">
                  <c:v>74.313643448614471</c:v>
                </c:pt>
                <c:pt idx="4">
                  <c:v>85.498555159631337</c:v>
                </c:pt>
                <c:pt idx="5">
                  <c:v>98.486777752220632</c:v>
                </c:pt>
                <c:pt idx="6">
                  <c:v>104.3245661811473</c:v>
                </c:pt>
                <c:pt idx="7">
                  <c:v>96.589531941781914</c:v>
                </c:pt>
                <c:pt idx="8">
                  <c:v>91.472718306607177</c:v>
                </c:pt>
                <c:pt idx="9">
                  <c:v>100.12990326618034</c:v>
                </c:pt>
                <c:pt idx="10">
                  <c:v>113.16299155468569</c:v>
                </c:pt>
                <c:pt idx="11">
                  <c:v>118.65457778534622</c:v>
                </c:pt>
                <c:pt idx="12">
                  <c:v>131.88356124386769</c:v>
                </c:pt>
                <c:pt idx="13">
                  <c:v>157.09037429865688</c:v>
                </c:pt>
                <c:pt idx="14">
                  <c:v>160.14009372768567</c:v>
                </c:pt>
                <c:pt idx="15">
                  <c:v>178.34181960809613</c:v>
                </c:pt>
                <c:pt idx="16">
                  <c:v>165.40554037242046</c:v>
                </c:pt>
                <c:pt idx="17">
                  <c:v>185.42283291367269</c:v>
                </c:pt>
                <c:pt idx="18">
                  <c:v>156.39638852004444</c:v>
                </c:pt>
                <c:pt idx="19">
                  <c:v>183.98315221597773</c:v>
                </c:pt>
                <c:pt idx="20">
                  <c:v>194.80472218683599</c:v>
                </c:pt>
                <c:pt idx="21">
                  <c:v>197.07147449910167</c:v>
                </c:pt>
                <c:pt idx="22">
                  <c:v>203.33491950346371</c:v>
                </c:pt>
                <c:pt idx="23">
                  <c:v>225.43192889081189</c:v>
                </c:pt>
                <c:pt idx="24">
                  <c:v>250.71396904698756</c:v>
                </c:pt>
                <c:pt idx="25">
                  <c:v>294.45884850495992</c:v>
                </c:pt>
                <c:pt idx="26">
                  <c:v>281.92812091156304</c:v>
                </c:pt>
                <c:pt idx="27">
                  <c:v>251.81195696132875</c:v>
                </c:pt>
                <c:pt idx="28">
                  <c:v>283.53769524052439</c:v>
                </c:pt>
                <c:pt idx="29">
                  <c:v>310.88191240489954</c:v>
                </c:pt>
                <c:pt idx="30">
                  <c:v>317.88467304092774</c:v>
                </c:pt>
                <c:pt idx="31">
                  <c:v>333.14214540018395</c:v>
                </c:pt>
                <c:pt idx="32">
                  <c:v>366.46069230611567</c:v>
                </c:pt>
                <c:pt idx="33">
                  <c:v>377.38983947890046</c:v>
                </c:pt>
                <c:pt idx="34">
                  <c:v>473.49227871998886</c:v>
                </c:pt>
                <c:pt idx="35">
                  <c:v>609.65667920546537</c:v>
                </c:pt>
                <c:pt idx="36">
                  <c:v>709.41375508800206</c:v>
                </c:pt>
                <c:pt idx="37">
                  <c:v>781.74416434301395</c:v>
                </c:pt>
                <c:pt idx="38">
                  <c:v>828.58047929957172</c:v>
                </c:pt>
                <c:pt idx="39">
                  <c:v>873.28706173061187</c:v>
                </c:pt>
                <c:pt idx="40">
                  <c:v>959.37248363586446</c:v>
                </c:pt>
                <c:pt idx="41">
                  <c:v>1053.1082430026236</c:v>
                </c:pt>
                <c:pt idx="42">
                  <c:v>1148.5082904388682</c:v>
                </c:pt>
                <c:pt idx="43">
                  <c:v>1288.6432518347469</c:v>
                </c:pt>
                <c:pt idx="44">
                  <c:v>1508.6680978845261</c:v>
                </c:pt>
                <c:pt idx="45">
                  <c:v>1753.4178292610411</c:v>
                </c:pt>
                <c:pt idx="46">
                  <c:v>2099.2294346073427</c:v>
                </c:pt>
                <c:pt idx="47">
                  <c:v>2693.9700634042656</c:v>
                </c:pt>
                <c:pt idx="48">
                  <c:v>3468.3046020797728</c:v>
                </c:pt>
                <c:pt idx="49">
                  <c:v>3832.2364324692176</c:v>
                </c:pt>
                <c:pt idx="50">
                  <c:v>4550.4531077559932</c:v>
                </c:pt>
                <c:pt idx="51">
                  <c:v>5618.1322671149128</c:v>
                </c:pt>
                <c:pt idx="52">
                  <c:v>6316.9183176021588</c:v>
                </c:pt>
                <c:pt idx="53">
                  <c:v>7050.6462712428656</c:v>
                </c:pt>
                <c:pt idx="54">
                  <c:v>7678.5994858772201</c:v>
                </c:pt>
                <c:pt idx="55">
                  <c:v>8066.9426349320602</c:v>
                </c:pt>
                <c:pt idx="56">
                  <c:v>8147.9377054938477</c:v>
                </c:pt>
                <c:pt idx="57">
                  <c:v>8879.4386671145257</c:v>
                </c:pt>
                <c:pt idx="58">
                  <c:v>9976.6771372629955</c:v>
                </c:pt>
                <c:pt idx="59">
                  <c:v>10216.630334103127</c:v>
                </c:pt>
                <c:pt idx="60">
                  <c:v>10500.395615963704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475-47A3-A599-63A9D7C6A1EC}"/>
            </c:ext>
          </c:extLst>
        </c:ser>
        <c:ser>
          <c:idx val="1"/>
          <c:order val="1"/>
          <c:tx>
            <c:strRef>
              <c:f>Sheet4!$A$4</c:f>
              <c:strCache>
                <c:ptCount val="1"/>
                <c:pt idx="0">
                  <c:v>Japan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Sheet4!$B$4:$BJ$4</c:f>
              <c:numCache>
                <c:formatCode>_(* #,##0_);_(* \(#,##0\);_(* "-"??_);_(@_)</c:formatCode>
                <c:ptCount val="61"/>
                <c:pt idx="0">
                  <c:v>475.31907559217302</c:v>
                </c:pt>
                <c:pt idx="1">
                  <c:v>568.90774269712165</c:v>
                </c:pt>
                <c:pt idx="2">
                  <c:v>639.64078543534208</c:v>
                </c:pt>
                <c:pt idx="3">
                  <c:v>724.69376222453934</c:v>
                </c:pt>
                <c:pt idx="4">
                  <c:v>843.61687854360662</c:v>
                </c:pt>
                <c:pt idx="5">
                  <c:v>928.51884859704523</c:v>
                </c:pt>
                <c:pt idx="6">
                  <c:v>1068.5584399056268</c:v>
                </c:pt>
                <c:pt idx="7">
                  <c:v>1239.3183774126694</c:v>
                </c:pt>
                <c:pt idx="8">
                  <c:v>1451.337702681006</c:v>
                </c:pt>
                <c:pt idx="9">
                  <c:v>1684.6594026637795</c:v>
                </c:pt>
                <c:pt idx="10">
                  <c:v>2056.1220459700826</c:v>
                </c:pt>
                <c:pt idx="11">
                  <c:v>2272.0778022104746</c:v>
                </c:pt>
                <c:pt idx="12">
                  <c:v>2967.0419962342025</c:v>
                </c:pt>
                <c:pt idx="13">
                  <c:v>3974.7456047054798</c:v>
                </c:pt>
                <c:pt idx="14">
                  <c:v>4353.8243551624473</c:v>
                </c:pt>
                <c:pt idx="15">
                  <c:v>4674.4454811939358</c:v>
                </c:pt>
                <c:pt idx="16">
                  <c:v>5197.6223365078367</c:v>
                </c:pt>
                <c:pt idx="17">
                  <c:v>6335.2868706689469</c:v>
                </c:pt>
                <c:pt idx="18">
                  <c:v>8820.6919453746887</c:v>
                </c:pt>
                <c:pt idx="19">
                  <c:v>9103.5647555986743</c:v>
                </c:pt>
                <c:pt idx="20">
                  <c:v>9463.3538551959628</c:v>
                </c:pt>
                <c:pt idx="21">
                  <c:v>10360.178267478661</c:v>
                </c:pt>
                <c:pt idx="22">
                  <c:v>9575.6077134078332</c:v>
                </c:pt>
                <c:pt idx="23">
                  <c:v>10421.212435639429</c:v>
                </c:pt>
                <c:pt idx="24">
                  <c:v>10978.919805499176</c:v>
                </c:pt>
                <c:pt idx="25">
                  <c:v>11576.692112686458</c:v>
                </c:pt>
                <c:pt idx="26">
                  <c:v>17113.262324241867</c:v>
                </c:pt>
                <c:pt idx="27">
                  <c:v>20748.990924452817</c:v>
                </c:pt>
                <c:pt idx="28">
                  <c:v>25059.007433462059</c:v>
                </c:pt>
                <c:pt idx="29">
                  <c:v>24822.775567065473</c:v>
                </c:pt>
                <c:pt idx="30">
                  <c:v>25371.464170524639</c:v>
                </c:pt>
                <c:pt idx="31">
                  <c:v>28915.008204808186</c:v>
                </c:pt>
                <c:pt idx="32">
                  <c:v>31414.984637041245</c:v>
                </c:pt>
                <c:pt idx="33">
                  <c:v>35681.963942250644</c:v>
                </c:pt>
                <c:pt idx="34">
                  <c:v>39200.493572909596</c:v>
                </c:pt>
                <c:pt idx="35">
                  <c:v>43428.942752017159</c:v>
                </c:pt>
                <c:pt idx="36">
                  <c:v>38436.926311911833</c:v>
                </c:pt>
                <c:pt idx="37">
                  <c:v>35021.719091715902</c:v>
                </c:pt>
                <c:pt idx="38">
                  <c:v>31902.767095513733</c:v>
                </c:pt>
                <c:pt idx="39">
                  <c:v>36026.556075016808</c:v>
                </c:pt>
                <c:pt idx="40">
                  <c:v>38532.04087529354</c:v>
                </c:pt>
                <c:pt idx="41">
                  <c:v>33846.465641434232</c:v>
                </c:pt>
                <c:pt idx="42">
                  <c:v>32289.350536072558</c:v>
                </c:pt>
                <c:pt idx="43">
                  <c:v>34808.390917661287</c:v>
                </c:pt>
                <c:pt idx="44">
                  <c:v>37688.722335940642</c:v>
                </c:pt>
                <c:pt idx="45">
                  <c:v>37217.648727916981</c:v>
                </c:pt>
                <c:pt idx="46">
                  <c:v>35433.988963743017</c:v>
                </c:pt>
                <c:pt idx="47">
                  <c:v>35275.228431266696</c:v>
                </c:pt>
                <c:pt idx="48">
                  <c:v>39339.297573182572</c:v>
                </c:pt>
                <c:pt idx="49">
                  <c:v>40855.175635459636</c:v>
                </c:pt>
                <c:pt idx="50">
                  <c:v>44507.676385917155</c:v>
                </c:pt>
                <c:pt idx="51">
                  <c:v>48167.997268496532</c:v>
                </c:pt>
                <c:pt idx="52">
                  <c:v>48603.476649774908</c:v>
                </c:pt>
                <c:pt idx="53">
                  <c:v>40454.447457890281</c:v>
                </c:pt>
                <c:pt idx="54">
                  <c:v>38109.412112557286</c:v>
                </c:pt>
                <c:pt idx="55">
                  <c:v>34524.469860933721</c:v>
                </c:pt>
                <c:pt idx="56">
                  <c:v>38761.818150192456</c:v>
                </c:pt>
                <c:pt idx="57">
                  <c:v>38386.511145705685</c:v>
                </c:pt>
                <c:pt idx="58">
                  <c:v>39159.423563395205</c:v>
                </c:pt>
                <c:pt idx="59">
                  <c:v>40113.0609702277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475-47A3-A599-63A9D7C6A1EC}"/>
            </c:ext>
          </c:extLst>
        </c:ser>
        <c:ser>
          <c:idx val="2"/>
          <c:order val="2"/>
          <c:tx>
            <c:strRef>
              <c:f>Sheet4!$A$5</c:f>
              <c:strCache>
                <c:ptCount val="1"/>
                <c:pt idx="0">
                  <c:v>Korea, Rep.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Sheet4!$B$5:$BJ$5</c:f>
              <c:numCache>
                <c:formatCode>_(* #,##0_);_(* \(#,##0\);_(* "-"??_);_(@_)</c:formatCode>
                <c:ptCount val="61"/>
                <c:pt idx="0">
                  <c:v>158.24930326982098</c:v>
                </c:pt>
                <c:pt idx="1">
                  <c:v>93.828649046603886</c:v>
                </c:pt>
                <c:pt idx="2">
                  <c:v>106.14850572000557</c:v>
                </c:pt>
                <c:pt idx="3">
                  <c:v>146.31434193297864</c:v>
                </c:pt>
                <c:pt idx="4">
                  <c:v>123.60349482533132</c:v>
                </c:pt>
                <c:pt idx="5">
                  <c:v>108.72213122271772</c:v>
                </c:pt>
                <c:pt idx="6">
                  <c:v>133.4748485303536</c:v>
                </c:pt>
                <c:pt idx="7">
                  <c:v>161.15993101854579</c:v>
                </c:pt>
                <c:pt idx="8">
                  <c:v>198.4312980083856</c:v>
                </c:pt>
                <c:pt idx="9">
                  <c:v>243.42241292594809</c:v>
                </c:pt>
                <c:pt idx="10">
                  <c:v>279.30496894281936</c:v>
                </c:pt>
                <c:pt idx="11">
                  <c:v>301.17656771733317</c:v>
                </c:pt>
                <c:pt idx="12">
                  <c:v>324.19627680476452</c:v>
                </c:pt>
                <c:pt idx="13">
                  <c:v>406.89883013484945</c:v>
                </c:pt>
                <c:pt idx="14">
                  <c:v>563.35595781683287</c:v>
                </c:pt>
                <c:pt idx="15">
                  <c:v>617.4560619335673</c:v>
                </c:pt>
                <c:pt idx="16">
                  <c:v>834.134207951691</c:v>
                </c:pt>
                <c:pt idx="17">
                  <c:v>1055.8800411598984</c:v>
                </c:pt>
                <c:pt idx="18">
                  <c:v>1405.8223744455422</c:v>
                </c:pt>
                <c:pt idx="19">
                  <c:v>1783.6223128784686</c:v>
                </c:pt>
                <c:pt idx="20">
                  <c:v>1715.4294599013631</c:v>
                </c:pt>
                <c:pt idx="21">
                  <c:v>1883.4512785111024</c:v>
                </c:pt>
                <c:pt idx="22">
                  <c:v>1992.5282247063658</c:v>
                </c:pt>
                <c:pt idx="23">
                  <c:v>2198.934471822417</c:v>
                </c:pt>
                <c:pt idx="24">
                  <c:v>2413.2639253976472</c:v>
                </c:pt>
                <c:pt idx="25">
                  <c:v>2482.3999557360607</c:v>
                </c:pt>
                <c:pt idx="26">
                  <c:v>2834.9038475692541</c:v>
                </c:pt>
                <c:pt idx="27">
                  <c:v>3554.5952055905655</c:v>
                </c:pt>
                <c:pt idx="28">
                  <c:v>4748.6296078067062</c:v>
                </c:pt>
                <c:pt idx="29">
                  <c:v>5817.0291813213644</c:v>
                </c:pt>
                <c:pt idx="30">
                  <c:v>6610.0365083066972</c:v>
                </c:pt>
                <c:pt idx="31">
                  <c:v>7636.9824293701522</c:v>
                </c:pt>
                <c:pt idx="32">
                  <c:v>8126.6703899342174</c:v>
                </c:pt>
                <c:pt idx="33">
                  <c:v>8884.9283194545496</c:v>
                </c:pt>
                <c:pt idx="34">
                  <c:v>10385.33616812191</c:v>
                </c:pt>
                <c:pt idx="35">
                  <c:v>12564.778134458573</c:v>
                </c:pt>
                <c:pt idx="36">
                  <c:v>13403.049586225043</c:v>
                </c:pt>
                <c:pt idx="37">
                  <c:v>12398.480027670472</c:v>
                </c:pt>
                <c:pt idx="38">
                  <c:v>8281.6999815768413</c:v>
                </c:pt>
                <c:pt idx="39">
                  <c:v>10672.417933437262</c:v>
                </c:pt>
                <c:pt idx="40">
                  <c:v>12256.993567950305</c:v>
                </c:pt>
                <c:pt idx="41">
                  <c:v>11561.248368907283</c:v>
                </c:pt>
                <c:pt idx="42">
                  <c:v>13165.065736055383</c:v>
                </c:pt>
                <c:pt idx="43">
                  <c:v>14672.857470350489</c:v>
                </c:pt>
                <c:pt idx="44">
                  <c:v>16496.120094250178</c:v>
                </c:pt>
                <c:pt idx="45">
                  <c:v>19402.502625954894</c:v>
                </c:pt>
                <c:pt idx="46">
                  <c:v>21743.47745142545</c:v>
                </c:pt>
                <c:pt idx="47">
                  <c:v>24086.410439167747</c:v>
                </c:pt>
                <c:pt idx="48">
                  <c:v>21350.427979823002</c:v>
                </c:pt>
                <c:pt idx="49">
                  <c:v>19143.851605302549</c:v>
                </c:pt>
                <c:pt idx="50">
                  <c:v>23087.22564384756</c:v>
                </c:pt>
                <c:pt idx="51">
                  <c:v>25096.263883823878</c:v>
                </c:pt>
                <c:pt idx="52">
                  <c:v>25466.760517059396</c:v>
                </c:pt>
                <c:pt idx="53">
                  <c:v>27182.734310193551</c:v>
                </c:pt>
                <c:pt idx="54">
                  <c:v>29249.575220974195</c:v>
                </c:pt>
                <c:pt idx="55">
                  <c:v>28732.231076259857</c:v>
                </c:pt>
                <c:pt idx="56">
                  <c:v>29288.870438983333</c:v>
                </c:pt>
                <c:pt idx="57">
                  <c:v>31616.843400468311</c:v>
                </c:pt>
                <c:pt idx="58">
                  <c:v>33422.944210083602</c:v>
                </c:pt>
                <c:pt idx="59">
                  <c:v>31846.218232425806</c:v>
                </c:pt>
                <c:pt idx="60">
                  <c:v>31489.12269731683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475-47A3-A599-63A9D7C6A1EC}"/>
            </c:ext>
          </c:extLst>
        </c:ser>
        <c:ser>
          <c:idx val="3"/>
          <c:order val="3"/>
          <c:tx>
            <c:strRef>
              <c:f>Sheet4!$A$6</c:f>
              <c:strCache>
                <c:ptCount val="1"/>
                <c:pt idx="0">
                  <c:v>United States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Sheet4!$B$2:$BJ$2</c:f>
              <c:strCache>
                <c:ptCount val="61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  <c:pt idx="54">
                  <c:v>2014</c:v>
                </c:pt>
                <c:pt idx="55">
                  <c:v>2015</c:v>
                </c:pt>
                <c:pt idx="56">
                  <c:v>2016</c:v>
                </c:pt>
                <c:pt idx="57">
                  <c:v>2017</c:v>
                </c:pt>
                <c:pt idx="58">
                  <c:v>2018</c:v>
                </c:pt>
                <c:pt idx="59">
                  <c:v>2019</c:v>
                </c:pt>
                <c:pt idx="60">
                  <c:v>2020</c:v>
                </c:pt>
              </c:strCache>
            </c:strRef>
          </c:cat>
          <c:val>
            <c:numRef>
              <c:f>Sheet4!$B$6:$BJ$6</c:f>
              <c:numCache>
                <c:formatCode>_(* #,##0_);_(* \(#,##0\);_(* "-"??_);_(@_)</c:formatCode>
                <c:ptCount val="61"/>
                <c:pt idx="0">
                  <c:v>3007.1234453786165</c:v>
                </c:pt>
                <c:pt idx="1">
                  <c:v>3066.5628691661541</c:v>
                </c:pt>
                <c:pt idx="2">
                  <c:v>3243.8430775498828</c:v>
                </c:pt>
                <c:pt idx="3">
                  <c:v>3374.5151710508239</c:v>
                </c:pt>
                <c:pt idx="4">
                  <c:v>3573.9411847474321</c:v>
                </c:pt>
                <c:pt idx="5">
                  <c:v>3827.5271097203854</c:v>
                </c:pt>
                <c:pt idx="6">
                  <c:v>4146.3166463166463</c:v>
                </c:pt>
                <c:pt idx="7">
                  <c:v>4336.4265872217075</c:v>
                </c:pt>
                <c:pt idx="8">
                  <c:v>4695.9233904317762</c:v>
                </c:pt>
                <c:pt idx="9">
                  <c:v>5032.1447426200311</c:v>
                </c:pt>
                <c:pt idx="10">
                  <c:v>5234.2966662114977</c:v>
                </c:pt>
                <c:pt idx="11">
                  <c:v>5609.3825995251873</c:v>
                </c:pt>
                <c:pt idx="12">
                  <c:v>6094.0179898616461</c:v>
                </c:pt>
                <c:pt idx="13">
                  <c:v>6726.3589559669481</c:v>
                </c:pt>
                <c:pt idx="14">
                  <c:v>7225.6913595256574</c:v>
                </c:pt>
                <c:pt idx="15">
                  <c:v>7801.4566635644269</c:v>
                </c:pt>
                <c:pt idx="16">
                  <c:v>8592.2535372761249</c:v>
                </c:pt>
                <c:pt idx="17">
                  <c:v>9452.5765191451101</c:v>
                </c:pt>
                <c:pt idx="18">
                  <c:v>10564.94822202754</c:v>
                </c:pt>
                <c:pt idx="19">
                  <c:v>11674.186310013109</c:v>
                </c:pt>
                <c:pt idx="20">
                  <c:v>12574.791506216305</c:v>
                </c:pt>
                <c:pt idx="21">
                  <c:v>13976.10975046412</c:v>
                </c:pt>
                <c:pt idx="22">
                  <c:v>14433.787727052973</c:v>
                </c:pt>
                <c:pt idx="23">
                  <c:v>15543.893717492472</c:v>
                </c:pt>
                <c:pt idx="24">
                  <c:v>17121.225484999472</c:v>
                </c:pt>
                <c:pt idx="25">
                  <c:v>18236.827726500898</c:v>
                </c:pt>
                <c:pt idx="26">
                  <c:v>19071.227194929477</c:v>
                </c:pt>
                <c:pt idx="27">
                  <c:v>20038.941099265754</c:v>
                </c:pt>
                <c:pt idx="28">
                  <c:v>21417.011930519144</c:v>
                </c:pt>
                <c:pt idx="29">
                  <c:v>22857.154433005562</c:v>
                </c:pt>
                <c:pt idx="30">
                  <c:v>23888.60000881329</c:v>
                </c:pt>
                <c:pt idx="31">
                  <c:v>24342.25890481894</c:v>
                </c:pt>
                <c:pt idx="32">
                  <c:v>25418.990776331895</c:v>
                </c:pt>
                <c:pt idx="33">
                  <c:v>26387.293733817074</c:v>
                </c:pt>
                <c:pt idx="34">
                  <c:v>27694.853416234047</c:v>
                </c:pt>
                <c:pt idx="35">
                  <c:v>28690.875701334695</c:v>
                </c:pt>
                <c:pt idx="36">
                  <c:v>29967.712718174866</c:v>
                </c:pt>
                <c:pt idx="37">
                  <c:v>31459.138980477303</c:v>
                </c:pt>
                <c:pt idx="38">
                  <c:v>32853.676952300855</c:v>
                </c:pt>
                <c:pt idx="39">
                  <c:v>34513.561503727062</c:v>
                </c:pt>
                <c:pt idx="40">
                  <c:v>36334.908777058896</c:v>
                </c:pt>
                <c:pt idx="41">
                  <c:v>37133.242808852636</c:v>
                </c:pt>
                <c:pt idx="42">
                  <c:v>38023.161114402101</c:v>
                </c:pt>
                <c:pt idx="43">
                  <c:v>39496.485875138067</c:v>
                </c:pt>
                <c:pt idx="44">
                  <c:v>41712.801067554457</c:v>
                </c:pt>
                <c:pt idx="45">
                  <c:v>44114.747781054422</c:v>
                </c:pt>
                <c:pt idx="46">
                  <c:v>46298.731444092657</c:v>
                </c:pt>
                <c:pt idx="47">
                  <c:v>47975.96769580384</c:v>
                </c:pt>
                <c:pt idx="48">
                  <c:v>48382.558449055185</c:v>
                </c:pt>
                <c:pt idx="49">
                  <c:v>47099.980471134266</c:v>
                </c:pt>
                <c:pt idx="50">
                  <c:v>48466.657602692176</c:v>
                </c:pt>
                <c:pt idx="51">
                  <c:v>49882.558132149505</c:v>
                </c:pt>
                <c:pt idx="52">
                  <c:v>51602.931045790698</c:v>
                </c:pt>
                <c:pt idx="53">
                  <c:v>53106.536767216508</c:v>
                </c:pt>
                <c:pt idx="54">
                  <c:v>55049.988327231222</c:v>
                </c:pt>
                <c:pt idx="55">
                  <c:v>56863.371495765183</c:v>
                </c:pt>
                <c:pt idx="56">
                  <c:v>58021.400499712516</c:v>
                </c:pt>
                <c:pt idx="57">
                  <c:v>60109.655726047662</c:v>
                </c:pt>
                <c:pt idx="58">
                  <c:v>63064.418409673097</c:v>
                </c:pt>
                <c:pt idx="59">
                  <c:v>65279.529026095282</c:v>
                </c:pt>
                <c:pt idx="60">
                  <c:v>63543.577788723982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475-47A3-A599-63A9D7C6A1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5694111"/>
        <c:axId val="306855535"/>
      </c:lineChart>
      <c:catAx>
        <c:axId val="3656941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6855535"/>
        <c:crosses val="autoZero"/>
        <c:auto val="1"/>
        <c:lblAlgn val="ctr"/>
        <c:lblOffset val="100"/>
        <c:noMultiLvlLbl val="0"/>
      </c:catAx>
      <c:valAx>
        <c:axId val="306855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56941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8/15/2021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8/15/2021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166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prstClr val="black"/>
                </a:solidFill>
              </a:rPr>
              <a:t>© Copyright Showeet.com –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437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832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256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EB3AE-8E34-4534-922B-E380FB565A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1807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383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4064000" y="5029200"/>
            <a:ext cx="4064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8128000" y="5029200"/>
            <a:ext cx="4064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225452"/>
            <a:ext cx="8128000" cy="1067644"/>
          </a:xfrm>
          <a:prstGeom prst="rect">
            <a:avLst/>
          </a:prstGeom>
        </p:spPr>
        <p:txBody>
          <a:bodyPr lIns="274320" rIns="457200" anchor="b">
            <a:noAutofit/>
          </a:bodyPr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4323604"/>
            <a:ext cx="8128000" cy="407890"/>
          </a:xfrm>
          <a:prstGeom prst="rect">
            <a:avLst/>
          </a:prstGeom>
        </p:spPr>
        <p:txBody>
          <a:bodyPr lIns="274320"/>
          <a:lstStyle>
            <a:lvl1pPr marL="0" indent="0" algn="l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80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17406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4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3657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975732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5296049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396312" y="1673729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8184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4397394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cap="none" baseline="0" smtClean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5717711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4331804" y="3345071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20047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63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9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44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0835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578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90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77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46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589240"/>
            <a:ext cx="10515600" cy="626368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1200"/>
              </a:spcBef>
            </a:pPr>
            <a:r>
              <a:rPr lang="en-US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3243084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0095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bg1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bg1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bg1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549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07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831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36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12191999" cy="6858003"/>
          </a:xfrm>
          <a:custGeom>
            <a:avLst/>
            <a:gdLst>
              <a:gd name="connsiteX0" fmla="*/ 3629041 w 12191999"/>
              <a:gd name="connsiteY0" fmla="*/ 5213254 h 6858003"/>
              <a:gd name="connsiteX1" fmla="*/ 5902830 w 12191999"/>
              <a:gd name="connsiteY1" fmla="*/ 6858001 h 6858003"/>
              <a:gd name="connsiteX2" fmla="*/ 1423476 w 12191999"/>
              <a:gd name="connsiteY2" fmla="*/ 6858001 h 6858003"/>
              <a:gd name="connsiteX3" fmla="*/ 0 w 12191999"/>
              <a:gd name="connsiteY3" fmla="*/ 2588188 h 6858003"/>
              <a:gd name="connsiteX4" fmla="*/ 3295170 w 12191999"/>
              <a:gd name="connsiteY4" fmla="*/ 4971750 h 6858003"/>
              <a:gd name="connsiteX5" fmla="*/ 765751 w 12191999"/>
              <a:gd name="connsiteY5" fmla="*/ 6858003 h 6858003"/>
              <a:gd name="connsiteX6" fmla="*/ 0 w 12191999"/>
              <a:gd name="connsiteY6" fmla="*/ 6858003 h 6858003"/>
              <a:gd name="connsiteX7" fmla="*/ 0 w 12191999"/>
              <a:gd name="connsiteY7" fmla="*/ 1 h 6858003"/>
              <a:gd name="connsiteX8" fmla="*/ 9962165 w 12191999"/>
              <a:gd name="connsiteY8" fmla="*/ 1 h 6858003"/>
              <a:gd name="connsiteX9" fmla="*/ 3628293 w 12191999"/>
              <a:gd name="connsiteY9" fmla="*/ 4723332 h 6858003"/>
              <a:gd name="connsiteX10" fmla="*/ 0 w 12191999"/>
              <a:gd name="connsiteY10" fmla="*/ 2098807 h 6858003"/>
              <a:gd name="connsiteX11" fmla="*/ 10628317 w 12191999"/>
              <a:gd name="connsiteY11" fmla="*/ 0 h 6858003"/>
              <a:gd name="connsiteX12" fmla="*/ 12191999 w 12191999"/>
              <a:gd name="connsiteY12" fmla="*/ 0 h 6858003"/>
              <a:gd name="connsiteX13" fmla="*/ 12191999 w 12191999"/>
              <a:gd name="connsiteY13" fmla="*/ 6858002 h 6858003"/>
              <a:gd name="connsiteX14" fmla="*/ 6601008 w 12191999"/>
              <a:gd name="connsiteY14" fmla="*/ 6858002 h 6858003"/>
              <a:gd name="connsiteX15" fmla="*/ 3959920 w 12191999"/>
              <a:gd name="connsiteY15" fmla="*/ 4953147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1999" h="6858003">
                <a:moveTo>
                  <a:pt x="3629041" y="5213254"/>
                </a:moveTo>
                <a:lnTo>
                  <a:pt x="5902830" y="6858001"/>
                </a:lnTo>
                <a:lnTo>
                  <a:pt x="1423476" y="6858001"/>
                </a:lnTo>
                <a:close/>
                <a:moveTo>
                  <a:pt x="0" y="2588188"/>
                </a:moveTo>
                <a:lnTo>
                  <a:pt x="3295170" y="4971750"/>
                </a:lnTo>
                <a:lnTo>
                  <a:pt x="765751" y="6858003"/>
                </a:lnTo>
                <a:lnTo>
                  <a:pt x="0" y="6858003"/>
                </a:lnTo>
                <a:close/>
                <a:moveTo>
                  <a:pt x="0" y="1"/>
                </a:moveTo>
                <a:lnTo>
                  <a:pt x="9962165" y="1"/>
                </a:lnTo>
                <a:lnTo>
                  <a:pt x="3628293" y="4723332"/>
                </a:lnTo>
                <a:lnTo>
                  <a:pt x="0" y="2098807"/>
                </a:lnTo>
                <a:close/>
                <a:moveTo>
                  <a:pt x="10628317" y="0"/>
                </a:moveTo>
                <a:lnTo>
                  <a:pt x="12191999" y="0"/>
                </a:lnTo>
                <a:lnTo>
                  <a:pt x="12191999" y="6858002"/>
                </a:lnTo>
                <a:lnTo>
                  <a:pt x="6601008" y="6858002"/>
                </a:lnTo>
                <a:lnTo>
                  <a:pt x="3959920" y="49531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5879976" y="4851128"/>
            <a:ext cx="5842171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5879976" y="5949280"/>
            <a:ext cx="5842171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914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6614601" y="5029201"/>
                </a:lnTo>
                <a:lnTo>
                  <a:pt x="6096000" y="4524815"/>
                </a:lnTo>
                <a:lnTo>
                  <a:pt x="5577400" y="5029201"/>
                </a:lnTo>
                <a:lnTo>
                  <a:pt x="0" y="502920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4991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CDC47-3E7A-4065-B94D-740DCDBED1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A9C70B-776F-4439-A941-D44598742D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433E93-AC3A-4600-9032-37AFEDF8E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FF6EE6-7E2E-4524-8591-03BA00556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71C67-0469-487C-8FD7-66DD7ACF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4885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B28E2-DAE4-46C7-9D53-BD4DFA30F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A6212-6D8D-4154-BEB1-9EEE212CA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D3C2F-834D-42D1-B9D1-DD2528D88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0448A-2FA1-4106-BDA5-FD7A0DA3E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25366-C4B6-4739-9550-FC342DB93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554AB80-E407-438C-AE7B-6085AECCE829}"/>
              </a:ext>
            </a:extLst>
          </p:cNvPr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F3DFC57-B4C0-4DC3-8189-E9348522581B}"/>
              </a:ext>
            </a:extLst>
          </p:cNvPr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35523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D7019-CE25-451C-9E82-4D8E8B7A4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18D7A-F7C4-4250-9F98-7FDC6A553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6E63B-1D0E-49FF-9A42-586B0374B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31B72-6CFE-4B54-A386-A02D4DACC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3776E-3D61-408F-9826-C23B31C6B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8963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B0B8-1BAD-4358-A71C-309C40198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C8402-11E8-41CE-A5DE-ABE7D30464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B8888C-3EA2-4832-80A2-4A5D30FB3F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563468-1511-43C1-9120-6174D2F36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27578-9FA7-4D6E-9E35-E96E1C0B9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A433C-B73B-44A6-B240-88D20C790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5247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C6FF-8D3C-4D48-AD00-EE514C16F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D1B81-19C3-47D2-9D46-43BEDBF48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1BD6A-06F8-4D7C-B510-105A9A279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C72905-9BE4-43E3-9AD2-E3A39CCF78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64AC80-5D0A-47A4-ABB1-BF80E1F0BC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A3508-5A76-4B9E-9EE3-A75A4901A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795F1A-F486-4FF4-9D15-B9792D445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93130-ADB3-4BD9-B0B7-6C880902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3022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C0109-CF1C-4D01-A63F-48427F9AC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FA88C-3B02-46E0-AA14-456A65199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67E70E-FD96-45C5-AF9D-15B7D979A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D0504B-6A3F-443E-A7EE-CC529B0C1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464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287D0-E613-47D2-A476-3C64E5AEB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6F24D1-36B9-40F5-B292-15F8F0B2C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DAB44-3E4D-4B01-9B1A-287FF77A4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8230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C6C0D-DE88-4C2D-878C-58755CFA8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ACB57-0B32-4932-B0B1-FD0A620D6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2CD62-C9F6-477F-A496-E56DA0C6B3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CAC03A-1511-4630-A558-B6C524780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FF16D2-8311-47A2-BCC5-EFDB97005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4C8A08-A045-4CCB-BB9D-9664666FF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409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6CD6B-A372-47B6-95BF-C97BD6F2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A5FC43-1E2F-4BDD-ABCA-8AC0064FD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471E26-1EE4-4039-82B8-49D3C62CEC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71D85C-F5E0-4E96-A7A8-26A8E5A6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DF84FA-0A76-457B-A06B-D0DB50ED2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840B0E-71EC-4EDF-B0F3-CCC25ABFD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7423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E8127-AD9B-4BD6-B1D5-7E20AC02A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4871FE-BC55-4AE0-9081-A3F37FCD3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D0620-45CB-41AB-B156-CF2CE9707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73200-DA76-4249-812C-BDF21CB8D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1B22C-2A6B-4512-9467-44F5BB99F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790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4F719A-1932-4BEF-B320-83C05391E1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6C3072-4BAC-4EBA-96AC-FF8BFF6D8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A3053-1735-4433-AE9E-BFE037DF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A9021-4990-4950-B0EC-E616D2778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9002FC-7C70-4F43-98C1-07AEEF52D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3189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0793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3170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619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  <a:endParaRPr lang="en-US" dirty="0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6695035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6433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0094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7" r:id="rId2"/>
    <p:sldLayoutId id="2147483861" r:id="rId3"/>
    <p:sldLayoutId id="2147483858" r:id="rId4"/>
    <p:sldLayoutId id="2147483860" r:id="rId5"/>
    <p:sldLayoutId id="2147483859" r:id="rId6"/>
    <p:sldLayoutId id="2147483862" r:id="rId7"/>
    <p:sldLayoutId id="2147483864" r:id="rId8"/>
    <p:sldLayoutId id="2147483863" r:id="rId9"/>
    <p:sldLayoutId id="2147483865" r:id="rId10"/>
    <p:sldLayoutId id="2147483866" r:id="rId11"/>
    <p:sldLayoutId id="2147483883" r:id="rId12"/>
    <p:sldLayoutId id="2147483874" r:id="rId13"/>
    <p:sldLayoutId id="2147483875" r:id="rId14"/>
    <p:sldLayoutId id="2147483877" r:id="rId15"/>
    <p:sldLayoutId id="2147483882" r:id="rId16"/>
    <p:sldLayoutId id="2147483876" r:id="rId17"/>
    <p:sldLayoutId id="2147483872" r:id="rId18"/>
    <p:sldLayoutId id="2147483878" r:id="rId19"/>
    <p:sldLayoutId id="2147483856" r:id="rId20"/>
    <p:sldLayoutId id="2147483880" r:id="rId21"/>
    <p:sldLayoutId id="2147483879" r:id="rId22"/>
    <p:sldLayoutId id="2147483881" r:id="rId23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sldNum="0"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B5DE2A-0EC4-4749-AA45-D26A74C40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B5307B-F581-4CEB-AAA7-E1B949EA6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0DD6F-5B88-43DC-A51F-1BC8C5BE86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Module 1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8BD56-661E-4CFD-AB1C-A466D91A7B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FACULTY OF ECONOMICS THAMMASAT UNIVERSITY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785BD-5D1C-4D3C-8BE6-597DE77742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BEFA1D-2B05-45FB-AF6B-D5738E82C1FA}"/>
              </a:ext>
            </a:extLst>
          </p:cNvPr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93647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8" r:id="rId12"/>
    <p:sldLayoutId id="2147483900" r:id="rId13"/>
    <p:sldLayoutId id="2147483910" r:id="rId14"/>
    <p:sldLayoutId id="2147483917" r:id="rId15"/>
    <p:sldLayoutId id="2147483918" r:id="rId16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5" Type="http://schemas.openxmlformats.org/officeDocument/2006/relationships/hyperlink" Target="https://pixabay.com/en/service/faq/" TargetMode="External"/><Relationship Id="rId4" Type="http://schemas.openxmlformats.org/officeDocument/2006/relationships/hyperlink" Target="https://pixabay.com/en/users/fernandovillalobos-1265786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7434318" cy="1067644"/>
          </a:xfrm>
        </p:spPr>
        <p:txBody>
          <a:bodyPr>
            <a:noAutofit/>
          </a:bodyPr>
          <a:lstStyle/>
          <a:p>
            <a:r>
              <a:rPr lang="en-US" sz="3600" dirty="0"/>
              <a:t>Globalization and development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EE463 Globalization and International Development</a:t>
            </a:r>
          </a:p>
          <a:p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9C58835-C868-40CC-BB1F-17EBE67300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0" b="14440"/>
          <a:stretch/>
        </p:blipFill>
        <p:spPr>
          <a:xfrm>
            <a:off x="0" y="0"/>
            <a:ext cx="9962166" cy="4723331"/>
          </a:xfrm>
        </p:spPr>
      </p:pic>
      <p:sp>
        <p:nvSpPr>
          <p:cNvPr id="1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z="2400"/>
              <a:t>Module 1 </a:t>
            </a:r>
            <a:endParaRPr lang="en-US" sz="2400" dirty="0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4943872" y="5602383"/>
            <a:ext cx="5647713" cy="365125"/>
          </a:xfrm>
        </p:spPr>
        <p:txBody>
          <a:bodyPr/>
          <a:lstStyle/>
          <a:p>
            <a:r>
              <a:rPr lang="en-US" sz="1800" dirty="0"/>
              <a:t>FACULTY OF ECONOMICS</a:t>
            </a:r>
          </a:p>
          <a:p>
            <a:r>
              <a:rPr lang="en-US" sz="1800" dirty="0"/>
              <a:t>THAMMASAT UNIVERSITY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10876168" y="276656"/>
            <a:ext cx="955262" cy="1092923"/>
            <a:chOff x="269784" y="116632"/>
            <a:chExt cx="955262" cy="1092923"/>
          </a:xfrm>
        </p:grpSpPr>
        <p:grpSp>
          <p:nvGrpSpPr>
            <p:cNvPr id="39" name="Group 38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41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448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876168" y="276656"/>
            <a:ext cx="955262" cy="1092923"/>
            <a:chOff x="269784" y="116632"/>
            <a:chExt cx="955262" cy="1092923"/>
          </a:xfrm>
        </p:grpSpPr>
        <p:grpSp>
          <p:nvGrpSpPr>
            <p:cNvPr id="9" name="Group 8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11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rgbClr val="CAE8F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DDAD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rgbClr val="FBDED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DDDAD8"/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857863" y="2204864"/>
            <a:ext cx="4212468" cy="43088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What is Globalization?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921759" y="2204864"/>
            <a:ext cx="792088" cy="7920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01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57863" y="3430577"/>
            <a:ext cx="4212468" cy="86177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</a:rPr>
              <a:t>Economic Growth and Development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21759" y="3430577"/>
            <a:ext cx="792088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02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57863" y="4656291"/>
            <a:ext cx="4212468" cy="43088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</a:rPr>
              <a:t>Case Studies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921759" y="4656291"/>
            <a:ext cx="792088" cy="792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03</a:t>
            </a:r>
          </a:p>
        </p:txBody>
      </p:sp>
      <p:sp>
        <p:nvSpPr>
          <p:cNvPr id="51" name="Rectangle 50"/>
          <p:cNvSpPr/>
          <p:nvPr/>
        </p:nvSpPr>
        <p:spPr>
          <a:xfrm>
            <a:off x="6177104" y="2204864"/>
            <a:ext cx="792088" cy="7920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13208" y="3430577"/>
            <a:ext cx="4212468" cy="43088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</a:rPr>
              <a:t>Conclusion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177104" y="3430577"/>
            <a:ext cx="792088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05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113208" y="4656291"/>
            <a:ext cx="4212468" cy="43088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</a:rPr>
              <a:t>Conclusion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177104" y="4656291"/>
            <a:ext cx="792088" cy="792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06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317803" y="3030884"/>
            <a:ext cx="0" cy="1591474"/>
            <a:chOff x="1317803" y="3030884"/>
            <a:chExt cx="0" cy="1591474"/>
          </a:xfrm>
        </p:grpSpPr>
        <p:cxnSp>
          <p:nvCxnSpPr>
            <p:cNvPr id="3" name="Straight Connector 2"/>
            <p:cNvCxnSpPr>
              <a:cxnSpLocks/>
            </p:cNvCxnSpPr>
            <p:nvPr/>
          </p:nvCxnSpPr>
          <p:spPr>
            <a:xfrm>
              <a:off x="1317803" y="3030884"/>
              <a:ext cx="0" cy="36576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cxnSpLocks/>
            </p:cNvCxnSpPr>
            <p:nvPr/>
          </p:nvCxnSpPr>
          <p:spPr>
            <a:xfrm>
              <a:off x="1317803" y="4256598"/>
              <a:ext cx="0" cy="36576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/>
          <p:cNvGrpSpPr/>
          <p:nvPr/>
        </p:nvGrpSpPr>
        <p:grpSpPr>
          <a:xfrm>
            <a:off x="6573148" y="3030884"/>
            <a:ext cx="0" cy="1591474"/>
            <a:chOff x="1317803" y="3030884"/>
            <a:chExt cx="0" cy="1591474"/>
          </a:xfrm>
        </p:grpSpPr>
        <p:cxnSp>
          <p:nvCxnSpPr>
            <p:cNvPr id="60" name="Straight Connector 59"/>
            <p:cNvCxnSpPr>
              <a:cxnSpLocks/>
            </p:cNvCxnSpPr>
            <p:nvPr/>
          </p:nvCxnSpPr>
          <p:spPr>
            <a:xfrm>
              <a:off x="1317803" y="3030884"/>
              <a:ext cx="0" cy="36576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cxnSpLocks/>
            </p:cNvCxnSpPr>
            <p:nvPr/>
          </p:nvCxnSpPr>
          <p:spPr>
            <a:xfrm>
              <a:off x="1317803" y="4256598"/>
              <a:ext cx="0" cy="36576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2"/>
                </a:solidFill>
              </a:rPr>
              <a:t>Module outline</a:t>
            </a:r>
            <a:endParaRPr lang="en-US" dirty="0"/>
          </a:p>
        </p:txBody>
      </p:sp>
      <p:sp>
        <p:nvSpPr>
          <p:cNvPr id="62" name="Date Placeholder 6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  <a:endParaRPr lang="en-US" dirty="0"/>
          </a:p>
        </p:txBody>
      </p:sp>
      <p:sp>
        <p:nvSpPr>
          <p:cNvPr id="63" name="Footer Placeholder 6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4D6C9E-8D11-4703-91E1-01DF4D042543}"/>
              </a:ext>
            </a:extLst>
          </p:cNvPr>
          <p:cNvSpPr txBox="1"/>
          <p:nvPr/>
        </p:nvSpPr>
        <p:spPr>
          <a:xfrm>
            <a:off x="7075965" y="2163738"/>
            <a:ext cx="4212468" cy="86177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</a:rPr>
              <a:t>Measuring Growth and Development</a:t>
            </a:r>
          </a:p>
        </p:txBody>
      </p:sp>
    </p:spTree>
    <p:extLst>
      <p:ext uri="{BB962C8B-B14F-4D97-AF65-F5344CB8AC3E}">
        <p14:creationId xmlns:p14="http://schemas.microsoft.com/office/powerpoint/2010/main" val="1555455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6F40-D446-4104-8F4F-853E46A43E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What is Globalization?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27745D-3EF6-464F-A370-F6703CE20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</p:spPr>
        <p:txBody>
          <a:bodyPr/>
          <a:lstStyle/>
          <a:p>
            <a:r>
              <a:rPr lang="en-US" dirty="0"/>
              <a:t>Globalization</a:t>
            </a:r>
            <a:endParaRPr lang="en-ID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206569E-0200-410A-AF0F-4EA6DADB01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3" b="4623"/>
          <a:stretch/>
        </p:blipFill>
        <p:spPr>
          <a:xfrm>
            <a:off x="1" y="0"/>
            <a:ext cx="7806889" cy="4723331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B39FBF-4292-42CF-942F-D51079F8B6F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04E-858E-4467-B2E5-38EEFC09C5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8155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3392" y="937114"/>
            <a:ext cx="7704856" cy="4488858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en-US" sz="6500" cap="all" dirty="0">
                <a:solidFill>
                  <a:schemeClr val="accent2"/>
                </a:solidFill>
              </a:rPr>
              <a:t>Globalization</a:t>
            </a:r>
            <a:r>
              <a:rPr lang="en-US" sz="6500" dirty="0"/>
              <a:t> is the integration of national economies into the global economy through: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800" dirty="0">
              <a:latin typeface="+mn-lt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100" dirty="0">
                <a:latin typeface="+mn-lt"/>
              </a:rPr>
              <a:t>trade in goods/services, 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100" dirty="0">
                <a:latin typeface="+mn-lt"/>
              </a:rPr>
              <a:t>direct foreign investment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100" dirty="0">
                <a:latin typeface="+mn-lt"/>
              </a:rPr>
              <a:t>movement of people and capital 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100" dirty="0">
                <a:latin typeface="+mn-lt"/>
              </a:rPr>
              <a:t> technology</a:t>
            </a:r>
          </a:p>
          <a:p>
            <a:pPr algn="ctr"/>
            <a:r>
              <a:rPr lang="en-US" sz="4400" dirty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E5E6CC3-D8FD-412B-B949-DDE53DFDA4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Jagdish Bhagwati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42990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3392" y="937114"/>
            <a:ext cx="7704856" cy="4488858"/>
          </a:xfrm>
        </p:spPr>
        <p:txBody>
          <a:bodyPr>
            <a:normAutofit/>
          </a:bodyPr>
          <a:lstStyle/>
          <a:p>
            <a:pPr algn="ctr"/>
            <a:r>
              <a:rPr lang="en-US" sz="3600" cap="all" dirty="0">
                <a:solidFill>
                  <a:schemeClr val="accent2"/>
                </a:solidFill>
              </a:rPr>
              <a:t>Globalization</a:t>
            </a:r>
            <a:r>
              <a:rPr lang="en-US" sz="3600" dirty="0"/>
              <a:t> is the increasing interdependence of world economies as a result of flows of cross-border trade, international capital and advances in technology and information</a:t>
            </a:r>
            <a:endParaRPr lang="en-US" sz="3600" dirty="0">
              <a:latin typeface="+mn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E5E6CC3-D8FD-412B-B949-DDE53DFDA4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6598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2B34B-DED8-4A52-B776-9B1F4BEE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Globalization is not New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B778B7-5B57-4297-BAA2-4D42967C2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656F5-8F0C-4CF7-986E-BF689E872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pic>
        <p:nvPicPr>
          <p:cNvPr id="1026" name="Picture 2" descr="history globalization definition benefits effects examples">
            <a:extLst>
              <a:ext uri="{FF2B5EF4-FFF2-40B4-BE49-F238E27FC236}">
                <a16:creationId xmlns:a16="http://schemas.microsoft.com/office/drawing/2014/main" id="{04513AA1-CADF-4C9D-9786-BD90505F1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844824"/>
            <a:ext cx="5303912" cy="431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BF92E4-6155-424B-877B-F7BD4D60A5D4}"/>
              </a:ext>
            </a:extLst>
          </p:cNvPr>
          <p:cNvSpPr txBox="1"/>
          <p:nvPr/>
        </p:nvSpPr>
        <p:spPr>
          <a:xfrm>
            <a:off x="852320" y="1700808"/>
            <a:ext cx="581974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Throughout history, </a:t>
            </a:r>
            <a:r>
              <a:rPr lang="en-US" sz="2400" b="0" i="0" dirty="0">
                <a:solidFill>
                  <a:schemeClr val="bg1"/>
                </a:solidFill>
                <a:effectLst/>
              </a:rPr>
              <a:t>civilizations have developed commercial trade routes, pursued military conquests and embarked on exploration  expeditions, and experienced cultural exchanges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b="0" i="0" dirty="0">
              <a:solidFill>
                <a:schemeClr val="bg1"/>
              </a:solidFill>
              <a:effectLst/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467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D4073-4CAE-4F65-B09E-05779BE93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Modern day globalization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CCB8FA-C22D-4001-A21F-FFA77567C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ACC12-E434-438C-9B0F-83B60B6B1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F1D35D-C7D9-4454-955B-24E8DB18CCC7}"/>
              </a:ext>
            </a:extLst>
          </p:cNvPr>
          <p:cNvSpPr txBox="1"/>
          <p:nvPr/>
        </p:nvSpPr>
        <p:spPr>
          <a:xfrm>
            <a:off x="852320" y="1700808"/>
            <a:ext cx="581974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chemeClr val="bg1"/>
                </a:solidFill>
                <a:effectLst/>
              </a:rPr>
              <a:t>Following World War II, world trade accelerated and resulted  in what is now known as “globalization” </a:t>
            </a:r>
            <a:endParaRPr lang="en-ID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The process of modern globalization has sped up with improvements and innovations in information, </a:t>
            </a:r>
            <a:r>
              <a:rPr lang="en-US" sz="2400" b="0" i="0" dirty="0">
                <a:solidFill>
                  <a:schemeClr val="bg1"/>
                </a:solidFill>
                <a:effectLst/>
              </a:rPr>
              <a:t>transportation and communication technology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53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6F40-D446-4104-8F4F-853E46A43E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Growth and Development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27745D-3EF6-464F-A370-F6703CE20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</p:spPr>
        <p:txBody>
          <a:bodyPr/>
          <a:lstStyle/>
          <a:p>
            <a:r>
              <a:rPr lang="en-US" dirty="0"/>
              <a:t>Economic Growth and Development</a:t>
            </a:r>
            <a:endParaRPr lang="en-ID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206569E-0200-410A-AF0F-4EA6DADB01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2" b="4642"/>
          <a:stretch/>
        </p:blipFill>
        <p:spPr>
          <a:xfrm>
            <a:off x="1" y="0"/>
            <a:ext cx="7806889" cy="4723331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B39FBF-4292-42CF-942F-D51079F8B6F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04E-858E-4467-B2E5-38EEFC09C5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256922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6D008-E990-4FFD-A024-C9D72A467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Distinctions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0B88CE-179A-4058-8EDA-9BB4E596B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B9439A-FC98-49DA-BA4E-4FD1B6F0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FACULTY OF ECONOMICS THAMMASAT UNIVERSITY</a:t>
            </a:r>
          </a:p>
        </p:txBody>
      </p:sp>
      <p:sp>
        <p:nvSpPr>
          <p:cNvPr id="5" name="Content Placeholder 15">
            <a:extLst>
              <a:ext uri="{FF2B5EF4-FFF2-40B4-BE49-F238E27FC236}">
                <a16:creationId xmlns:a16="http://schemas.microsoft.com/office/drawing/2014/main" id="{2F6B83F9-BD85-4041-9805-DE5991CB3110}"/>
              </a:ext>
            </a:extLst>
          </p:cNvPr>
          <p:cNvSpPr txBox="1">
            <a:spLocks/>
          </p:cNvSpPr>
          <p:nvPr/>
        </p:nvSpPr>
        <p:spPr>
          <a:xfrm>
            <a:off x="767408" y="1715760"/>
            <a:ext cx="6062120" cy="32596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Economic growth</a:t>
            </a:r>
            <a:r>
              <a:rPr lang="en-US" sz="2400" dirty="0"/>
              <a:t>: a rise in national or per capita output/income</a:t>
            </a:r>
          </a:p>
          <a:p>
            <a:r>
              <a:rPr lang="en-US" sz="2400" b="1" dirty="0"/>
              <a:t>Economic development </a:t>
            </a:r>
            <a:r>
              <a:rPr lang="en-US" sz="2400" dirty="0"/>
              <a:t>is broader and does not only cover output/income, but also improvements human well-being; this requires structural change</a:t>
            </a:r>
          </a:p>
          <a:p>
            <a:r>
              <a:rPr lang="en-US" sz="2400" dirty="0"/>
              <a:t>Economic growth without structural change: means that wealth is concentrated in the hands of a few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DA0F96-A4CB-4265-9FC5-F3937EB6AFA2}"/>
              </a:ext>
            </a:extLst>
          </p:cNvPr>
          <p:cNvSpPr/>
          <p:nvPr/>
        </p:nvSpPr>
        <p:spPr>
          <a:xfrm>
            <a:off x="7464152" y="1844824"/>
            <a:ext cx="4464496" cy="4351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2044D5-2301-464F-A2C8-2BB4606A12D8}"/>
              </a:ext>
            </a:extLst>
          </p:cNvPr>
          <p:cNvSpPr txBox="1"/>
          <p:nvPr/>
        </p:nvSpPr>
        <p:spPr>
          <a:xfrm>
            <a:off x="8616280" y="2420888"/>
            <a:ext cx="25202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Indicators of human well-being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income distribution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health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structure of the economy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266391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5794E-42E6-4296-8B59-88F2AE25D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growth and development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BDB641-31DC-4F9C-A9E0-14A6359B0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DC510E-8A43-48B0-83AD-E6BD43CD2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A0346E-BB82-403B-8549-E2071B2A9DEB}"/>
              </a:ext>
            </a:extLst>
          </p:cNvPr>
          <p:cNvSpPr txBox="1"/>
          <p:nvPr/>
        </p:nvSpPr>
        <p:spPr>
          <a:xfrm>
            <a:off x="767408" y="1628800"/>
            <a:ext cx="590465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growth is a necessary but not sufficient condition for economic development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Development should not only measure income and wealth; it should also focus on people such as: expanding the capabilities of people to live the lives people choose to lead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Implication: economic development encompasses having education, a healthy life, not being poor, being safe from crime, being involved in the community</a:t>
            </a:r>
          </a:p>
        </p:txBody>
      </p:sp>
      <p:pic>
        <p:nvPicPr>
          <p:cNvPr id="7" name="Picture 2" descr="Image result for agricultural; productivity">
            <a:extLst>
              <a:ext uri="{FF2B5EF4-FFF2-40B4-BE49-F238E27FC236}">
                <a16:creationId xmlns:a16="http://schemas.microsoft.com/office/drawing/2014/main" id="{070637C2-7E7C-4F3C-BAA3-F163D372C4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7" t="3024" r="36627" b="7394"/>
          <a:stretch/>
        </p:blipFill>
        <p:spPr bwMode="auto">
          <a:xfrm>
            <a:off x="6772693" y="1772816"/>
            <a:ext cx="5419307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898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95C4E-C737-43FD-A830-E50495F84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and Growth Indicators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2A4979-FCDE-42F8-86F5-F635E968B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C3C3C5-EE45-4513-AAE6-C862AEF74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46F177-4DD0-49FF-A68F-FC6E62E5F909}"/>
              </a:ext>
            </a:extLst>
          </p:cNvPr>
          <p:cNvSpPr txBox="1"/>
          <p:nvPr/>
        </p:nvSpPr>
        <p:spPr>
          <a:xfrm>
            <a:off x="838201" y="1628800"/>
            <a:ext cx="669796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output: Gross Domestic Product (GDP), GDP/capita (or GNP or GNI)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Literacy rate: percent of the population being able to read and write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Infant mortality rate: infant deaths per 1,000 births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Primary and secondary school enrollment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Poverty rate: percentage of population living below the poverty line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Human Development Index (HDI)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1FDFCC-61DC-41BB-AC02-9BBCB900C498}"/>
              </a:ext>
            </a:extLst>
          </p:cNvPr>
          <p:cNvSpPr/>
          <p:nvPr/>
        </p:nvSpPr>
        <p:spPr>
          <a:xfrm>
            <a:off x="7968208" y="1772816"/>
            <a:ext cx="158515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ABAAF9-90A9-455F-B94D-89E61DCF06FA}"/>
              </a:ext>
            </a:extLst>
          </p:cNvPr>
          <p:cNvSpPr/>
          <p:nvPr/>
        </p:nvSpPr>
        <p:spPr>
          <a:xfrm>
            <a:off x="10344472" y="1772816"/>
            <a:ext cx="1080120" cy="4320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7E5851-6664-4DA2-8F3C-F166658712EA}"/>
              </a:ext>
            </a:extLst>
          </p:cNvPr>
          <p:cNvSpPr txBox="1"/>
          <p:nvPr/>
        </p:nvSpPr>
        <p:spPr>
          <a:xfrm>
            <a:off x="8112224" y="177281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Growth and development</a:t>
            </a:r>
            <a:endParaRPr lang="en-ID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6C70C8-1C8F-4571-A288-948B5B4B4421}"/>
              </a:ext>
            </a:extLst>
          </p:cNvPr>
          <p:cNvSpPr txBox="1"/>
          <p:nvPr/>
        </p:nvSpPr>
        <p:spPr>
          <a:xfrm>
            <a:off x="10416480" y="321297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Develop-</a:t>
            </a:r>
            <a:r>
              <a:rPr lang="en-US" sz="1400" dirty="0" err="1"/>
              <a:t>ment</a:t>
            </a:r>
            <a:endParaRPr lang="en-ID" sz="1400" dirty="0"/>
          </a:p>
        </p:txBody>
      </p:sp>
      <p:sp>
        <p:nvSpPr>
          <p:cNvPr id="10" name="Arrow: Up-Down 9">
            <a:extLst>
              <a:ext uri="{FF2B5EF4-FFF2-40B4-BE49-F238E27FC236}">
                <a16:creationId xmlns:a16="http://schemas.microsoft.com/office/drawing/2014/main" id="{42F94D54-E34C-49B6-9EF8-C30B1A0AB394}"/>
              </a:ext>
            </a:extLst>
          </p:cNvPr>
          <p:cNvSpPr/>
          <p:nvPr/>
        </p:nvSpPr>
        <p:spPr>
          <a:xfrm>
            <a:off x="7680176" y="1772816"/>
            <a:ext cx="215047" cy="57606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Arrow: Up-Down 10">
            <a:extLst>
              <a:ext uri="{FF2B5EF4-FFF2-40B4-BE49-F238E27FC236}">
                <a16:creationId xmlns:a16="http://schemas.microsoft.com/office/drawing/2014/main" id="{E66202BF-5FB5-4381-993C-5BF199F16365}"/>
              </a:ext>
            </a:extLst>
          </p:cNvPr>
          <p:cNvSpPr/>
          <p:nvPr/>
        </p:nvSpPr>
        <p:spPr>
          <a:xfrm>
            <a:off x="9972238" y="1800354"/>
            <a:ext cx="335252" cy="429294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83475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D6B46-A773-444C-BD40-4E0FC717C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Countries develop and change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77FD51-4B53-4E84-B881-20D5E5CA7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2967D4-3C96-45AD-B477-502F8D45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42DE8A-EC1F-47B5-BE89-DA03C4CFA8F3}"/>
              </a:ext>
            </a:extLst>
          </p:cNvPr>
          <p:cNvSpPr txBox="1"/>
          <p:nvPr/>
        </p:nvSpPr>
        <p:spPr>
          <a:xfrm>
            <a:off x="839769" y="1556792"/>
            <a:ext cx="5760288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Change in political system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Demographic shifts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Spread of endemic disease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Rapid global trade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Movement of capital; (e.g., foreign investments and lending)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Information and technology</a:t>
            </a:r>
            <a:endParaRPr lang="en-ID" sz="2400" dirty="0"/>
          </a:p>
        </p:txBody>
      </p:sp>
      <p:pic>
        <p:nvPicPr>
          <p:cNvPr id="1026" name="Picture 2" descr="What to Know Before Heading to a Protest | Teen Vogue">
            <a:extLst>
              <a:ext uri="{FF2B5EF4-FFF2-40B4-BE49-F238E27FC236}">
                <a16:creationId xmlns:a16="http://schemas.microsoft.com/office/drawing/2014/main" id="{6BBD8F10-D647-46AB-A7E1-A59FE08162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 bwMode="auto">
          <a:xfrm>
            <a:off x="6960096" y="1606880"/>
            <a:ext cx="5231904" cy="523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787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0127C-B819-40E1-93B5-0A8CF87A7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Countries develop differently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46942C-D976-4AAA-A961-1244569FC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62988E-51A9-4B14-A4E6-97CEBC300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D149D0-C062-40FA-82B6-567BD2E67A8C}"/>
              </a:ext>
            </a:extLst>
          </p:cNvPr>
          <p:cNvSpPr txBox="1"/>
          <p:nvPr/>
        </p:nvSpPr>
        <p:spPr>
          <a:xfrm>
            <a:off x="838200" y="1464204"/>
            <a:ext cx="6914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Development requires growth, but growth in itself does not in itself result in development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DE3917-56F2-4D61-B1F4-41B8F2E5D07A}"/>
              </a:ext>
            </a:extLst>
          </p:cNvPr>
          <p:cNvSpPr txBox="1"/>
          <p:nvPr/>
        </p:nvSpPr>
        <p:spPr>
          <a:xfrm>
            <a:off x="4583832" y="2530465"/>
            <a:ext cx="3024336" cy="2108269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Fast growing economies</a:t>
            </a:r>
          </a:p>
          <a:p>
            <a:pPr algn="ctr"/>
            <a:r>
              <a:rPr lang="en-US" sz="1800" dirty="0"/>
              <a:t>India, China, Malaysia, Thailand and Viet Nam; Botswana, Chile, Estonia and Mauritius</a:t>
            </a:r>
          </a:p>
          <a:p>
            <a:pPr algn="ctr">
              <a:spcAft>
                <a:spcPts val="600"/>
              </a:spcAft>
            </a:pPr>
            <a:endParaRPr lang="en-US" dirty="0"/>
          </a:p>
          <a:p>
            <a:pPr algn="ctr">
              <a:spcAft>
                <a:spcPts val="600"/>
              </a:spcAft>
            </a:pPr>
            <a:endParaRPr lang="en-US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654445-CE91-455F-961C-D63C7099EBCB}"/>
              </a:ext>
            </a:extLst>
          </p:cNvPr>
          <p:cNvSpPr txBox="1"/>
          <p:nvPr/>
        </p:nvSpPr>
        <p:spPr>
          <a:xfrm>
            <a:off x="7887895" y="2544933"/>
            <a:ext cx="3024336" cy="2062103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1800" b="1" dirty="0"/>
              <a:t>Countries that have developed slowly/remained stagnant</a:t>
            </a:r>
            <a:endParaRPr lang="en-US" b="1" dirty="0"/>
          </a:p>
          <a:p>
            <a:pPr algn="ctr">
              <a:spcAft>
                <a:spcPts val="1200"/>
              </a:spcAft>
            </a:pPr>
            <a:r>
              <a:rPr lang="en-US" sz="1800" dirty="0"/>
              <a:t>Myanmar, North Korea, Papua New Guinea</a:t>
            </a:r>
          </a:p>
          <a:p>
            <a:pPr algn="ctr">
              <a:spcAft>
                <a:spcPts val="600"/>
              </a:spcAft>
            </a:pPr>
            <a:endParaRPr lang="en-US" sz="1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86C8CC-2159-4944-82F1-094654A236C1}"/>
              </a:ext>
            </a:extLst>
          </p:cNvPr>
          <p:cNvSpPr txBox="1"/>
          <p:nvPr/>
        </p:nvSpPr>
        <p:spPr>
          <a:xfrm>
            <a:off x="7887895" y="4869160"/>
            <a:ext cx="3024336" cy="723275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800" b="1" dirty="0"/>
              <a:t>Countries that have regressed</a:t>
            </a:r>
            <a:endParaRPr lang="en-US" b="1" dirty="0"/>
          </a:p>
          <a:p>
            <a:pPr algn="ctr">
              <a:spcAft>
                <a:spcPts val="600"/>
              </a:spcAft>
            </a:pPr>
            <a:r>
              <a:rPr lang="en-US" dirty="0"/>
              <a:t>Ukraine, Argentina</a:t>
            </a:r>
            <a:endParaRPr lang="en-US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287516-3D0F-4B19-AB17-A870029C0C19}"/>
              </a:ext>
            </a:extLst>
          </p:cNvPr>
          <p:cNvSpPr txBox="1"/>
          <p:nvPr/>
        </p:nvSpPr>
        <p:spPr>
          <a:xfrm>
            <a:off x="1271226" y="2544933"/>
            <a:ext cx="3024336" cy="2108269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800" b="1" dirty="0"/>
              <a:t>Countries which have moved from less developed to developed within 40 years </a:t>
            </a:r>
            <a:r>
              <a:rPr lang="en-US" sz="1800" dirty="0"/>
              <a:t>(annual GDP growth of 7%): South Korea, Taiwan, Hong Kong and Singapore</a:t>
            </a:r>
          </a:p>
          <a:p>
            <a:pPr algn="ctr">
              <a:spcAft>
                <a:spcPts val="600"/>
              </a:spcAft>
            </a:pP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1182068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DBF7BFE-5111-4AAF-AB04-60C1E67801B4}"/>
              </a:ext>
            </a:extLst>
          </p:cNvPr>
          <p:cNvSpPr/>
          <p:nvPr/>
        </p:nvSpPr>
        <p:spPr>
          <a:xfrm>
            <a:off x="6283233" y="1911493"/>
            <a:ext cx="4644421" cy="2612572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BDC3F4-183C-4EC3-B930-82D7FAAA6485}"/>
              </a:ext>
            </a:extLst>
          </p:cNvPr>
          <p:cNvSpPr/>
          <p:nvPr/>
        </p:nvSpPr>
        <p:spPr>
          <a:xfrm>
            <a:off x="1138532" y="1907234"/>
            <a:ext cx="4644421" cy="2612572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993F87-DC9E-485C-B7E0-E85956314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 of rich and poor countries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32FB7B-9B74-4980-81B5-B35F8ED59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90E765-F43B-4C01-80ED-22961082F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7761EF-21FE-45FD-8B95-E1B692C860BC}"/>
              </a:ext>
            </a:extLst>
          </p:cNvPr>
          <p:cNvSpPr txBox="1"/>
          <p:nvPr/>
        </p:nvSpPr>
        <p:spPr>
          <a:xfrm>
            <a:off x="3450658" y="1988840"/>
            <a:ext cx="23322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First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Second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Third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Developed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Developing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Least developed 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3CC5B0-43E9-4DD7-9E4F-4ABC761235B5}"/>
              </a:ext>
            </a:extLst>
          </p:cNvPr>
          <p:cNvSpPr txBox="1"/>
          <p:nvPr/>
        </p:nvSpPr>
        <p:spPr>
          <a:xfrm>
            <a:off x="1338830" y="1992554"/>
            <a:ext cx="21118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During the Cold War (1950-1980)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Recognizing continuum of development</a:t>
            </a:r>
            <a:r>
              <a:rPr lang="en-US" sz="2000" dirty="0"/>
              <a:t> stage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857856-10E8-47C0-9B1B-A85DFA2BA66C}"/>
              </a:ext>
            </a:extLst>
          </p:cNvPr>
          <p:cNvSpPr txBox="1"/>
          <p:nvPr/>
        </p:nvSpPr>
        <p:spPr>
          <a:xfrm>
            <a:off x="6409049" y="1700808"/>
            <a:ext cx="23382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r>
              <a:rPr lang="en-US" sz="2000" dirty="0">
                <a:solidFill>
                  <a:schemeClr val="bg1"/>
                </a:solidFill>
              </a:rPr>
              <a:t>Classification according to World Bank*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43C0B9-1498-4AF5-BA6E-6903A524C5CC}"/>
              </a:ext>
            </a:extLst>
          </p:cNvPr>
          <p:cNvSpPr txBox="1"/>
          <p:nvPr/>
        </p:nvSpPr>
        <p:spPr>
          <a:xfrm>
            <a:off x="8665566" y="1700808"/>
            <a:ext cx="25484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High income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Upper middle income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Lower middle income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Low income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93FF790-FF1F-4DD1-8E21-012AA5E68D38}"/>
              </a:ext>
            </a:extLst>
          </p:cNvPr>
          <p:cNvSpPr txBox="1"/>
          <p:nvPr/>
        </p:nvSpPr>
        <p:spPr>
          <a:xfrm>
            <a:off x="1055440" y="5393440"/>
            <a:ext cx="9782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* World bank classification is based on a country’s gross national income (GNI) per capita</a:t>
            </a:r>
          </a:p>
        </p:txBody>
      </p:sp>
    </p:spTree>
    <p:extLst>
      <p:ext uri="{BB962C8B-B14F-4D97-AF65-F5344CB8AC3E}">
        <p14:creationId xmlns:p14="http://schemas.microsoft.com/office/powerpoint/2010/main" val="1671590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6F40-D446-4104-8F4F-853E46A43E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Case studies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27745D-3EF6-464F-A370-F6703CE20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</p:spPr>
        <p:txBody>
          <a:bodyPr/>
          <a:lstStyle/>
          <a:p>
            <a:r>
              <a:rPr lang="en-US" dirty="0"/>
              <a:t>Economic Growth and Development</a:t>
            </a:r>
            <a:endParaRPr lang="en-ID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206569E-0200-410A-AF0F-4EA6DADB01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4" b="6084"/>
          <a:stretch/>
        </p:blipFill>
        <p:spPr>
          <a:xfrm>
            <a:off x="1" y="0"/>
            <a:ext cx="7806889" cy="4723331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B39FBF-4292-42CF-942F-D51079F8B6F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04E-858E-4467-B2E5-38EEFC09C5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065463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1BE4D-8AE4-4E87-A6F7-A541234CD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Malaysia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DECE41-9BD6-4384-9050-5E302F729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3EC2F6-6DC7-4526-AF6E-F88149DD7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CCBC53-CCB4-4E1D-B017-E22CC90FADC6}"/>
              </a:ext>
            </a:extLst>
          </p:cNvPr>
          <p:cNvSpPr txBox="1"/>
          <p:nvPr/>
        </p:nvSpPr>
        <p:spPr>
          <a:xfrm>
            <a:off x="767409" y="1533465"/>
            <a:ext cx="5904655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 poor country in the 1970s;  benefitted from economic relocation, attracted foreign investment with sound economic polices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Global demand for electronics led to increased exports, more jobs  and economic growth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Sustained growth for a long period enabled Malaysia to move from low country to upper middle income status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As Malaysia faces more competition from low wage countries, it must look at developing a knowledge-based economy</a:t>
            </a:r>
            <a:endParaRPr lang="en-US" dirty="0"/>
          </a:p>
        </p:txBody>
      </p:sp>
      <p:pic>
        <p:nvPicPr>
          <p:cNvPr id="2052" name="Picture 4" descr="Focus on Malaysia | 2018-10-18 | World Grain">
            <a:extLst>
              <a:ext uri="{FF2B5EF4-FFF2-40B4-BE49-F238E27FC236}">
                <a16:creationId xmlns:a16="http://schemas.microsoft.com/office/drawing/2014/main" id="{6C10CD63-D66A-4205-86EF-7C228CC207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8" t="-1115" r="33622" b="1115"/>
          <a:stretch/>
        </p:blipFill>
        <p:spPr bwMode="auto">
          <a:xfrm>
            <a:off x="6888089" y="1535761"/>
            <a:ext cx="5303912" cy="53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012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15BD5-1A80-4A24-BDA3-669BCA793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Malaysia,  1970-2010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FFAE97-C7A1-4264-82C3-27B6E9CE2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B6CE06-9FD0-4CB5-9587-1715ED8FB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684761-64A9-40EB-B784-C07D69227724}"/>
              </a:ext>
            </a:extLst>
          </p:cNvPr>
          <p:cNvSpPr txBox="1"/>
          <p:nvPr/>
        </p:nvSpPr>
        <p:spPr>
          <a:xfrm>
            <a:off x="335360" y="1556792"/>
            <a:ext cx="5904655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GDP per capita: fourfold increase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Mortality rate: 41 per thousand to 6 per thousand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Life expectancy: increased from 61 to 75 years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Adult literacy: increased from 58% to 92%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Enrollment ratio (girls to boys): increased from 83% to 103%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Share of agriculture to national output: decreased from 33% to 10%</a:t>
            </a:r>
          </a:p>
        </p:txBody>
      </p:sp>
      <p:pic>
        <p:nvPicPr>
          <p:cNvPr id="3074" name="Picture 2" descr="Sultan Abdul Samad Building - Club Wyndham Asia">
            <a:extLst>
              <a:ext uri="{FF2B5EF4-FFF2-40B4-BE49-F238E27FC236}">
                <a16:creationId xmlns:a16="http://schemas.microsoft.com/office/drawing/2014/main" id="{627A73BE-078D-4EC6-B8F0-C78C9D7637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5" r="14925"/>
          <a:stretch/>
        </p:blipFill>
        <p:spPr bwMode="auto">
          <a:xfrm>
            <a:off x="6989787" y="1700808"/>
            <a:ext cx="5157192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122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3A6E5-6D29-4D9F-86C1-641D20F8E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Ethiopia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5F1B30-1A96-4D38-939C-25C6B4055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4EB7AA-35FC-49A2-9ACF-0A4541E2B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4A20E7-F02F-4564-A7B3-B15739BF131F}"/>
              </a:ext>
            </a:extLst>
          </p:cNvPr>
          <p:cNvSpPr txBox="1"/>
          <p:nvPr/>
        </p:nvSpPr>
        <p:spPr>
          <a:xfrm>
            <a:off x="812328" y="1556792"/>
            <a:ext cx="585973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 low income country, stagnant growth during1970-2000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Most of population live in rural areas, engaged in subsistence farming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Limited water supply, electricity and paved roads; faces perennial drought and epidemic disease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In 2004 policy measures taken by government to liberalize the economy and take policy measures to attract investment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Since 2010 considered an emerging economy due to increasing foreign investment</a:t>
            </a:r>
          </a:p>
        </p:txBody>
      </p:sp>
      <p:pic>
        <p:nvPicPr>
          <p:cNvPr id="4098" name="Picture 2" descr="Print this Map of Ethiopia">
            <a:extLst>
              <a:ext uri="{FF2B5EF4-FFF2-40B4-BE49-F238E27FC236}">
                <a16:creationId xmlns:a16="http://schemas.microsoft.com/office/drawing/2014/main" id="{33D3A51E-5EB4-4BB1-9800-327E75EC3B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" b="301"/>
          <a:stretch/>
        </p:blipFill>
        <p:spPr bwMode="auto">
          <a:xfrm>
            <a:off x="6882808" y="1548808"/>
            <a:ext cx="5309192" cy="530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84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48305-6C4E-449A-B790-BB0ABCE13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Ethiopia, 1970-2010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8A0449-94BA-45FA-A0A4-37B33DE0C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D00F32-211C-44DD-B393-DF631EAEF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0DCEA6-EC18-4A40-A818-51BA5B6F9B95}"/>
              </a:ext>
            </a:extLst>
          </p:cNvPr>
          <p:cNvSpPr txBox="1"/>
          <p:nvPr/>
        </p:nvSpPr>
        <p:spPr>
          <a:xfrm>
            <a:off x="335360" y="1700808"/>
            <a:ext cx="61926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GDP per capita : stagnant until 2000s ; however marked increases from 2004 onwards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Mortality rate: 136 per thousand to 67 per thousand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Life expectancy: increased from 43 to 56years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Adult literacy:  around 33%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Share of agriculture to national output: decreased from 51%</a:t>
            </a:r>
          </a:p>
        </p:txBody>
      </p:sp>
      <p:pic>
        <p:nvPicPr>
          <p:cNvPr id="4098" name="Picture 2" descr="2 Days in Addis Ababa: The Perfect Addis Ababa Itinerary | Road Affair">
            <a:extLst>
              <a:ext uri="{FF2B5EF4-FFF2-40B4-BE49-F238E27FC236}">
                <a16:creationId xmlns:a16="http://schemas.microsoft.com/office/drawing/2014/main" id="{04D1F11E-4351-4B00-BFCF-4AEA979899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0" r="16650"/>
          <a:stretch/>
        </p:blipFill>
        <p:spPr bwMode="auto">
          <a:xfrm>
            <a:off x="7053811" y="1772816"/>
            <a:ext cx="5078336" cy="507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8407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AF012-28C6-46FC-9FF9-3AF01AE8B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Ukraine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4C52E-A07F-4FB3-A056-D6E669DD0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492D75-0F33-46DF-86D5-6BF7BCDB8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9177EB-EF38-41EB-A375-849CA5DA48F5}"/>
              </a:ext>
            </a:extLst>
          </p:cNvPr>
          <p:cNvSpPr txBox="1"/>
          <p:nvPr/>
        </p:nvSpPr>
        <p:spPr>
          <a:xfrm>
            <a:off x="838201" y="1568321"/>
            <a:ext cx="5257799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Relatively good standard of living in the 1970s; break-up with the Soviet Union worsened standard of living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Previously dependent on Soviet Union (housing, food, jobs)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Economy was not competitive, not linked to the outside world, little foreign investment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Due to mismanagement, rampant corruption and heavy debt burden, the standard of living declined</a:t>
            </a:r>
          </a:p>
        </p:txBody>
      </p:sp>
      <p:pic>
        <p:nvPicPr>
          <p:cNvPr id="5122" name="Picture 2" descr="Explained: Ukraine conflict in maps - ABC News (Australian Broadcasting  Corporation)">
            <a:extLst>
              <a:ext uri="{FF2B5EF4-FFF2-40B4-BE49-F238E27FC236}">
                <a16:creationId xmlns:a16="http://schemas.microsoft.com/office/drawing/2014/main" id="{8BC41351-52A2-4297-AF05-2185CB3CEA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68" t="6589" r="19512"/>
          <a:stretch/>
        </p:blipFill>
        <p:spPr bwMode="auto">
          <a:xfrm>
            <a:off x="7032104" y="1774961"/>
            <a:ext cx="5159896" cy="508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0526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31B36-AD49-4F48-9DDD-A2677C620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Ukraine, 1970-2010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576EBD-02D2-42F7-B164-C4801B95A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EA28E-330E-44B5-8534-814667C99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87FBD7-D289-4D40-9104-682C2EFD9D93}"/>
              </a:ext>
            </a:extLst>
          </p:cNvPr>
          <p:cNvSpPr txBox="1"/>
          <p:nvPr/>
        </p:nvSpPr>
        <p:spPr>
          <a:xfrm>
            <a:off x="407368" y="1556792"/>
            <a:ext cx="4933057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GDP per capita : decreased by 15%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Mortality rate: decreased from19 per thousand to 12 per thousand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Life expectancy: relatively constant, 72 years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Adult literacy: stable 90%</a:t>
            </a:r>
          </a:p>
        </p:txBody>
      </p:sp>
      <p:pic>
        <p:nvPicPr>
          <p:cNvPr id="2050" name="Picture 2" descr="whoswholegal - Features - Ukrainian Trade Protection Practice in 2019">
            <a:extLst>
              <a:ext uri="{FF2B5EF4-FFF2-40B4-BE49-F238E27FC236}">
                <a16:creationId xmlns:a16="http://schemas.microsoft.com/office/drawing/2014/main" id="{17E8AAB9-1AAA-45FE-A6FC-67E0417368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6" r="12488"/>
          <a:stretch/>
        </p:blipFill>
        <p:spPr bwMode="auto">
          <a:xfrm>
            <a:off x="7104112" y="1668130"/>
            <a:ext cx="5087888" cy="508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62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F8A2F-A81D-4B10-B70C-FA853BB3D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7"/>
            <a:ext cx="10515600" cy="1325563"/>
          </a:xfrm>
        </p:spPr>
        <p:txBody>
          <a:bodyPr/>
          <a:lstStyle/>
          <a:p>
            <a:r>
              <a:rPr lang="en-US" dirty="0"/>
              <a:t>Comparisons in GDP per capita, 1960-2020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F0F740-63D1-48A6-B33D-A0BB26C5D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74B53E-86F1-47F8-87DB-D48AC6954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329553-F539-4AEF-8BAE-7EC210D40909}"/>
              </a:ext>
            </a:extLst>
          </p:cNvPr>
          <p:cNvSpPr txBox="1"/>
          <p:nvPr/>
        </p:nvSpPr>
        <p:spPr>
          <a:xfrm>
            <a:off x="9294392" y="1700808"/>
            <a:ext cx="126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Malaysia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2025DC-3B24-48A0-BDB5-647D20DB85F6}"/>
              </a:ext>
            </a:extLst>
          </p:cNvPr>
          <p:cNvSpPr txBox="1"/>
          <p:nvPr/>
        </p:nvSpPr>
        <p:spPr>
          <a:xfrm>
            <a:off x="9291288" y="4161198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Ukraine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53A75C-ABBD-45E7-9D8E-75CC1B2DEC65}"/>
              </a:ext>
            </a:extLst>
          </p:cNvPr>
          <p:cNvSpPr txBox="1"/>
          <p:nvPr/>
        </p:nvSpPr>
        <p:spPr>
          <a:xfrm>
            <a:off x="9291288" y="4957137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Ethiopia</a:t>
            </a:r>
            <a:endParaRPr lang="en-ID" sz="2000" dirty="0">
              <a:solidFill>
                <a:schemeClr val="bg1"/>
              </a:solidFill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9AC286F5-4675-4DBD-B7BC-33BBF4E759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9558743"/>
              </p:ext>
            </p:extLst>
          </p:nvPr>
        </p:nvGraphicFramePr>
        <p:xfrm>
          <a:off x="983432" y="1485900"/>
          <a:ext cx="8064896" cy="4607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72781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/>
              <a:t>Coffee Break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Enjoy your 15’ pause</a:t>
            </a:r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9" b="4449"/>
          <a:stretch>
            <a:fillRect/>
          </a:stretch>
        </p:blipFill>
        <p:spPr/>
      </p:pic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997581"/>
            <a:ext cx="3430042" cy="307777"/>
          </a:xfrm>
          <a:prstGeom prst="rect">
            <a:avLst/>
          </a:prstGeom>
        </p:spPr>
        <p:txBody>
          <a:bodyPr wrap="none" lIns="0">
            <a:spAutoFit/>
          </a:bodyPr>
          <a:lstStyle/>
          <a:p>
            <a:r>
              <a:rPr lang="it-IT" sz="1400">
                <a:solidFill>
                  <a:schemeClr val="accent5">
                    <a:lumMod val="75000"/>
                  </a:schemeClr>
                </a:solidFill>
              </a:rPr>
              <a:t>Photo credit: </a:t>
            </a:r>
            <a:r>
              <a:rPr lang="it-IT" sz="1400" b="1">
                <a:solidFill>
                  <a:schemeClr val="accent5">
                    <a:lumMod val="75000"/>
                  </a:schemeClr>
                </a:solidFill>
              </a:rPr>
              <a:t>fernandovillalobos</a:t>
            </a:r>
            <a:r>
              <a:rPr lang="it-IT" sz="1400">
                <a:solidFill>
                  <a:schemeClr val="accent5">
                    <a:lumMod val="75000"/>
                  </a:schemeClr>
                </a:solidFill>
              </a:rPr>
              <a:t> via </a:t>
            </a:r>
            <a:r>
              <a:rPr lang="it-IT" sz="1400">
                <a:solidFill>
                  <a:schemeClr val="accent5">
                    <a:lumMod val="75000"/>
                  </a:schemeClr>
                </a:solidFill>
                <a:hlinkClick r:id="rId4"/>
              </a:rPr>
              <a:t>Pixabay</a:t>
            </a:r>
            <a:endParaRPr lang="en-US" sz="140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393173" y="6997581"/>
            <a:ext cx="2488695" cy="307777"/>
          </a:xfrm>
          <a:prstGeom prst="rect">
            <a:avLst/>
          </a:prstGeom>
        </p:spPr>
        <p:txBody>
          <a:bodyPr wrap="none" lIns="0">
            <a:spAutoFit/>
          </a:bodyPr>
          <a:lstStyle/>
          <a:p>
            <a:r>
              <a:rPr lang="en-US" sz="1400">
                <a:solidFill>
                  <a:schemeClr val="accent5">
                    <a:lumMod val="75000"/>
                  </a:schemeClr>
                </a:solidFill>
              </a:rPr>
              <a:t>(Creative Commons Zero </a:t>
            </a:r>
            <a:r>
              <a:rPr lang="en-US" sz="1400">
                <a:solidFill>
                  <a:schemeClr val="accent5">
                    <a:lumMod val="75000"/>
                  </a:schemeClr>
                </a:solidFill>
                <a:hlinkClick r:id="rId5"/>
              </a:rPr>
              <a:t>license</a:t>
            </a:r>
            <a:r>
              <a:rPr lang="en-US" sz="140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10876168" y="276656"/>
            <a:ext cx="955262" cy="1092923"/>
            <a:chOff x="269784" y="116632"/>
            <a:chExt cx="955262" cy="1092923"/>
          </a:xfrm>
        </p:grpSpPr>
        <p:grpSp>
          <p:nvGrpSpPr>
            <p:cNvPr id="52" name="Group 51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54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alpha val="3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>
                  <a:alpha val="3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rgbClr val="403C36"/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8919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6F40-D446-4104-8F4F-853E46A43E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Measuring growth and development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27745D-3EF6-464F-A370-F6703CE20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</p:spPr>
        <p:txBody>
          <a:bodyPr/>
          <a:lstStyle/>
          <a:p>
            <a:r>
              <a:rPr lang="en-US" dirty="0"/>
              <a:t>Economic Growth and Development</a:t>
            </a:r>
            <a:endParaRPr lang="en-ID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206569E-0200-410A-AF0F-4EA6DADB01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8" b="4648"/>
          <a:stretch/>
        </p:blipFill>
        <p:spPr>
          <a:xfrm>
            <a:off x="1" y="0"/>
            <a:ext cx="7806889" cy="4723331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B39FBF-4292-42CF-942F-D51079F8B6F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04E-858E-4467-B2E5-38EEFC09C5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76417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1BD4E-3391-49EF-AAD5-893497619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Indicators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056A1-37D6-4AA8-8FFE-A47836A14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5C02BB-57F5-4408-9C30-420FF6CD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AE70B9-92AF-4EA8-BC30-5DC97519233F}"/>
              </a:ext>
            </a:extLst>
          </p:cNvPr>
          <p:cNvSpPr txBox="1"/>
          <p:nvPr/>
        </p:nvSpPr>
        <p:spPr>
          <a:xfrm>
            <a:off x="767409" y="1559714"/>
            <a:ext cx="64087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Gross National Product (GNP): </a:t>
            </a:r>
            <a:r>
              <a:rPr lang="en-US" sz="2400" dirty="0"/>
              <a:t>sum of value of finished goods and services produced by society in a given year</a:t>
            </a:r>
            <a:endParaRPr lang="en-US" sz="2400" b="1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Gross National Income (GN1): </a:t>
            </a:r>
            <a:r>
              <a:rPr lang="en-US" sz="2400" dirty="0"/>
              <a:t>similar to GNP but includes product taxes (less subsidies) and net receipts of primary income from abroad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Gross Domestic Product (GDP): </a:t>
            </a:r>
            <a:r>
              <a:rPr lang="en-US" sz="2400" dirty="0"/>
              <a:t>output produced within the borders of a country (including those by foreigners) in a given year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GDP per capita</a:t>
            </a:r>
            <a:r>
              <a:rPr lang="en-US" sz="2400" dirty="0"/>
              <a:t>: Total output divided by number of population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Real GDP</a:t>
            </a:r>
            <a:r>
              <a:rPr lang="en-US" sz="2400" dirty="0"/>
              <a:t>: adjusted for domestic price inflation</a:t>
            </a:r>
          </a:p>
        </p:txBody>
      </p:sp>
    </p:spTree>
    <p:extLst>
      <p:ext uri="{BB962C8B-B14F-4D97-AF65-F5344CB8AC3E}">
        <p14:creationId xmlns:p14="http://schemas.microsoft.com/office/powerpoint/2010/main" val="2488720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E9EE2-5D60-40EA-8AF7-8C40CBF3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Difference between GDP, GNP and GNI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CE92A4-65ED-440C-83EE-A195835BB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CFF358-6A0C-43A9-A2B3-AF9351893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2D2B32-7E1E-4A49-A4E2-7D04CE5539D0}"/>
              </a:ext>
            </a:extLst>
          </p:cNvPr>
          <p:cNvSpPr txBox="1"/>
          <p:nvPr/>
        </p:nvSpPr>
        <p:spPr>
          <a:xfrm>
            <a:off x="1785719" y="1894058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GNP</a:t>
            </a:r>
            <a:endParaRPr lang="en-ID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F3E9ED-A325-473A-A0DC-3F33D83E482B}"/>
              </a:ext>
            </a:extLst>
          </p:cNvPr>
          <p:cNvSpPr txBox="1"/>
          <p:nvPr/>
        </p:nvSpPr>
        <p:spPr>
          <a:xfrm>
            <a:off x="5572959" y="1885349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GDP</a:t>
            </a:r>
            <a:endParaRPr lang="en-ID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DE70CC-5D6D-453C-8C24-A34437853FE9}"/>
              </a:ext>
            </a:extLst>
          </p:cNvPr>
          <p:cNvSpPr txBox="1"/>
          <p:nvPr/>
        </p:nvSpPr>
        <p:spPr>
          <a:xfrm>
            <a:off x="1111750" y="2450345"/>
            <a:ext cx="2968026" cy="36317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Total value of goods/services produced by society (citizens of a country); includes remittances from abroad; excludes foreign investments</a:t>
            </a:r>
          </a:p>
          <a:p>
            <a:pPr algn="ctr"/>
            <a:endParaRPr lang="en-US" sz="2400" dirty="0"/>
          </a:p>
          <a:p>
            <a:pPr algn="ctr"/>
            <a:endParaRPr lang="en-US" sz="2000" dirty="0"/>
          </a:p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EDF43B-DC14-40C9-B89E-9DB84098797C}"/>
              </a:ext>
            </a:extLst>
          </p:cNvPr>
          <p:cNvSpPr txBox="1"/>
          <p:nvPr/>
        </p:nvSpPr>
        <p:spPr>
          <a:xfrm>
            <a:off x="4568133" y="2450345"/>
            <a:ext cx="2968026" cy="36933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Total value of goods/services produced within the country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(includes foreigners but excludes citizens living abroad)</a:t>
            </a:r>
          </a:p>
          <a:p>
            <a:pPr algn="ctr"/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en-US" sz="2400" dirty="0"/>
          </a:p>
          <a:p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0F85D6-4AF0-4AFE-B406-4A400A5F4C1D}"/>
              </a:ext>
            </a:extLst>
          </p:cNvPr>
          <p:cNvSpPr txBox="1"/>
          <p:nvPr/>
        </p:nvSpPr>
        <p:spPr>
          <a:xfrm>
            <a:off x="8047154" y="2450345"/>
            <a:ext cx="2953305" cy="353943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wrap="square">
            <a:spAutoFit/>
          </a:bodyPr>
          <a:lstStyle/>
          <a:p>
            <a:pPr indent="58738" algn="ctr"/>
            <a:r>
              <a:rPr lang="en-US" sz="24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GNP </a:t>
            </a:r>
            <a:r>
              <a:rPr lang="en-US" sz="2400" dirty="0">
                <a:solidFill>
                  <a:srgbClr val="3A3A3A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+</a:t>
            </a:r>
            <a:r>
              <a:rPr lang="en-US" sz="24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 product taxes (minus subsidies) not included in the valuation of output </a:t>
            </a:r>
            <a:r>
              <a:rPr lang="en-US" sz="2400" dirty="0">
                <a:solidFill>
                  <a:srgbClr val="3A3A3A"/>
                </a:solidFill>
                <a:latin typeface="Gill Sans MT" panose="020B0502020104020203" pitchFamily="34" charset="0"/>
                <a:cs typeface="Calibri" panose="020F0502020204030204" pitchFamily="34" charset="0"/>
              </a:rPr>
              <a:t>+ </a:t>
            </a:r>
            <a:r>
              <a:rPr lang="en-US" sz="24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  <a:cs typeface="Calibri" panose="020F0502020204030204" pitchFamily="34" charset="0"/>
              </a:rPr>
              <a:t>net receipts of primary income from abroad</a:t>
            </a:r>
          </a:p>
          <a:p>
            <a:pPr algn="ctr"/>
            <a:endParaRPr lang="en-US" sz="2000" b="0" i="0" dirty="0">
              <a:solidFill>
                <a:srgbClr val="3A3A3A"/>
              </a:solidFill>
              <a:effectLst/>
              <a:latin typeface="Gill Sans MT" panose="020B0502020104020203" pitchFamily="34" charset="0"/>
              <a:cs typeface="Calibri" panose="020F0502020204030204" pitchFamily="34" charset="0"/>
            </a:endParaRPr>
          </a:p>
          <a:p>
            <a:endParaRPr lang="en-ID" dirty="0">
              <a:latin typeface="Gill Sans MT" panose="020B0502020104020203" pitchFamily="34" charset="0"/>
              <a:cs typeface="Calibri" panose="020F0502020204030204" pitchFamily="34" charset="0"/>
            </a:endParaRPr>
          </a:p>
          <a:p>
            <a:endParaRPr lang="en-ID" dirty="0">
              <a:latin typeface="Gill Sans MT" panose="020B0502020104020203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DF551A-B78A-491C-A0BD-8AEE968624EF}"/>
              </a:ext>
            </a:extLst>
          </p:cNvPr>
          <p:cNvSpPr txBox="1"/>
          <p:nvPr/>
        </p:nvSpPr>
        <p:spPr>
          <a:xfrm>
            <a:off x="9066085" y="1896630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GNI</a:t>
            </a:r>
            <a:endParaRPr lang="en-ID" sz="2400" b="1" dirty="0"/>
          </a:p>
        </p:txBody>
      </p:sp>
    </p:spTree>
    <p:extLst>
      <p:ext uri="{BB962C8B-B14F-4D97-AF65-F5344CB8AC3E}">
        <p14:creationId xmlns:p14="http://schemas.microsoft.com/office/powerpoint/2010/main" val="1103986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A3DD4-DAC8-4A03-89EC-994DF3B3D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Development Index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78C2B1-2F1F-4666-91EF-405E773C4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56935-6917-417C-9E02-BE4347D36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B2AD46-968F-4CD4-BBFA-5399CAC30423}"/>
              </a:ext>
            </a:extLst>
          </p:cNvPr>
          <p:cNvSpPr txBox="1"/>
          <p:nvPr/>
        </p:nvSpPr>
        <p:spPr>
          <a:xfrm>
            <a:off x="769412" y="1508569"/>
            <a:ext cx="611867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Developed by the United Nations to quantify the essential elements of human development, which are not captured in GDP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Some measures: have a healthy life, to acquire knowledge, and have access to resources that are essential to lead a long and healthy life.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Unlike GDP, HDI is difficult to measure and comparisons across country data may be difficult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HDI captures only three 3 dimensions of human development</a:t>
            </a:r>
            <a:endParaRPr lang="en-ID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E4D245-8D6F-4714-938C-C92C8B9CD49D}"/>
              </a:ext>
            </a:extLst>
          </p:cNvPr>
          <p:cNvSpPr txBox="1"/>
          <p:nvPr/>
        </p:nvSpPr>
        <p:spPr>
          <a:xfrm>
            <a:off x="8184232" y="1720840"/>
            <a:ext cx="3168352" cy="3754874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What HDI measures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Long and healthy life: life expectancy, mortality 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Acquire knowledge: years of schooling, enrollment rate, literacy 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Access to resources: transforming GNI per capita values into rankings</a:t>
            </a:r>
          </a:p>
          <a:p>
            <a:endParaRPr lang="en-US" sz="2000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19361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B5DE6-1E5F-4331-9B6A-251E85919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 added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19147-3089-4403-96AA-2F44A9DD6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1FE6E8-ADA6-4D7F-A3C6-6B96638B9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352652-8A36-4F18-9CFF-ECE573B2D6F4}"/>
              </a:ext>
            </a:extLst>
          </p:cNvPr>
          <p:cNvSpPr txBox="1"/>
          <p:nvPr/>
        </p:nvSpPr>
        <p:spPr>
          <a:xfrm>
            <a:off x="838200" y="1422523"/>
            <a:ext cx="1036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Incremental gain to the price of a product at a particular stage of production</a:t>
            </a:r>
            <a:endParaRPr lang="en-ID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E7F921-50CA-4850-950E-F9912C4AB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2629922"/>
            <a:ext cx="2345652" cy="1756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510180-A5EF-40FD-A50C-17FC3B3197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211"/>
          <a:stretch/>
        </p:blipFill>
        <p:spPr>
          <a:xfrm>
            <a:off x="3488291" y="2617683"/>
            <a:ext cx="2345652" cy="17569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B04D93-1B87-40CB-B62A-08DFC61E47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1936"/>
          <a:stretch/>
        </p:blipFill>
        <p:spPr>
          <a:xfrm>
            <a:off x="6247415" y="2617683"/>
            <a:ext cx="2296857" cy="17653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7C092A-ADA9-4B55-ADC5-D7013AA6A8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90" r="3454"/>
          <a:stretch/>
        </p:blipFill>
        <p:spPr>
          <a:xfrm>
            <a:off x="8968905" y="2592483"/>
            <a:ext cx="2383679" cy="17653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D1323F-AA3D-4D98-B63E-380166F41EE8}"/>
              </a:ext>
            </a:extLst>
          </p:cNvPr>
          <p:cNvSpPr txBox="1"/>
          <p:nvPr/>
        </p:nvSpPr>
        <p:spPr>
          <a:xfrm>
            <a:off x="6483722" y="4696813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shirts</a:t>
            </a:r>
            <a:endParaRPr lang="en-ID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4D62D9-6641-466E-A18A-481D1E445A42}"/>
              </a:ext>
            </a:extLst>
          </p:cNvPr>
          <p:cNvSpPr txBox="1"/>
          <p:nvPr/>
        </p:nvSpPr>
        <p:spPr>
          <a:xfrm>
            <a:off x="3945065" y="4696814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threads</a:t>
            </a:r>
            <a:endParaRPr lang="en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73DD65-9C51-4DAB-ADDD-CEFB1521FB46}"/>
              </a:ext>
            </a:extLst>
          </p:cNvPr>
          <p:cNvSpPr txBox="1"/>
          <p:nvPr/>
        </p:nvSpPr>
        <p:spPr>
          <a:xfrm>
            <a:off x="1127448" y="4696814"/>
            <a:ext cx="1628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Cotton balls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524AAD6-EC97-4D9E-BC58-0C52D87D2850}"/>
              </a:ext>
            </a:extLst>
          </p:cNvPr>
          <p:cNvSpPr txBox="1"/>
          <p:nvPr/>
        </p:nvSpPr>
        <p:spPr>
          <a:xfrm>
            <a:off x="9331728" y="4710201"/>
            <a:ext cx="187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Packaged product</a:t>
            </a:r>
            <a:endParaRPr lang="en-ID" dirty="0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10F409B5-9159-4E1D-9AA5-2D44C2999D85}"/>
              </a:ext>
            </a:extLst>
          </p:cNvPr>
          <p:cNvSpPr/>
          <p:nvPr/>
        </p:nvSpPr>
        <p:spPr>
          <a:xfrm>
            <a:off x="3071664" y="3501008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CFC934C6-6E0A-404D-9639-EB1AF860373D}"/>
              </a:ext>
            </a:extLst>
          </p:cNvPr>
          <p:cNvSpPr/>
          <p:nvPr/>
        </p:nvSpPr>
        <p:spPr>
          <a:xfrm>
            <a:off x="8544272" y="3429000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7456E44C-3A63-4423-B948-F0F0C38AF1BB}"/>
              </a:ext>
            </a:extLst>
          </p:cNvPr>
          <p:cNvSpPr/>
          <p:nvPr/>
        </p:nvSpPr>
        <p:spPr>
          <a:xfrm>
            <a:off x="5852630" y="3501008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67BD51-7EBA-474C-B37D-6DA5BF401F6D}"/>
              </a:ext>
            </a:extLst>
          </p:cNvPr>
          <p:cNvSpPr txBox="1"/>
          <p:nvPr/>
        </p:nvSpPr>
        <p:spPr>
          <a:xfrm>
            <a:off x="2999656" y="5079533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67220D-E4E3-4D0E-A227-A48D8EC99FC6}"/>
              </a:ext>
            </a:extLst>
          </p:cNvPr>
          <p:cNvSpPr txBox="1"/>
          <p:nvPr/>
        </p:nvSpPr>
        <p:spPr>
          <a:xfrm>
            <a:off x="5832556" y="5066145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26C190-C8BF-4606-8DC6-54E9FBFB0EB3}"/>
              </a:ext>
            </a:extLst>
          </p:cNvPr>
          <p:cNvSpPr txBox="1"/>
          <p:nvPr/>
        </p:nvSpPr>
        <p:spPr>
          <a:xfrm>
            <a:off x="8496852" y="5073028"/>
            <a:ext cx="83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tax</a:t>
            </a:r>
            <a:endParaRPr lang="en-ID" dirty="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67D05EA9-5381-42FC-BC31-A60ED8D669C4}"/>
              </a:ext>
            </a:extLst>
          </p:cNvPr>
          <p:cNvSpPr/>
          <p:nvPr/>
        </p:nvSpPr>
        <p:spPr>
          <a:xfrm>
            <a:off x="8516926" y="4782237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8BE0E06E-3222-40C3-98AA-F55C7E157914}"/>
              </a:ext>
            </a:extLst>
          </p:cNvPr>
          <p:cNvSpPr/>
          <p:nvPr/>
        </p:nvSpPr>
        <p:spPr>
          <a:xfrm>
            <a:off x="5852630" y="4737552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D392162D-5D6D-4F24-951E-C08EA20FE8D0}"/>
              </a:ext>
            </a:extLst>
          </p:cNvPr>
          <p:cNvSpPr/>
          <p:nvPr/>
        </p:nvSpPr>
        <p:spPr>
          <a:xfrm>
            <a:off x="3071664" y="4798443"/>
            <a:ext cx="387386" cy="2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986982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5AB04-C46F-4216-8B84-E4F44A858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is GDP calculated?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147F00-5F17-4FF5-AF55-3F5CFFF1E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474FE0-B74E-4850-BADB-5AC26E413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706151-3D7E-4AB4-92C4-9EAA059D437C}"/>
              </a:ext>
            </a:extLst>
          </p:cNvPr>
          <p:cNvSpPr txBox="1"/>
          <p:nvPr/>
        </p:nvSpPr>
        <p:spPr>
          <a:xfrm>
            <a:off x="838200" y="1628800"/>
            <a:ext cx="95782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GDP = C + I  + G + (X – M)</a:t>
            </a:r>
          </a:p>
          <a:p>
            <a:endParaRPr lang="en-US" dirty="0"/>
          </a:p>
          <a:p>
            <a:r>
              <a:rPr lang="en-US" sz="2400" dirty="0"/>
              <a:t>whereby: </a:t>
            </a:r>
          </a:p>
          <a:p>
            <a:r>
              <a:rPr lang="en-US" sz="2400" dirty="0"/>
              <a:t>GDP = gross domestic product (national income) </a:t>
            </a:r>
          </a:p>
          <a:p>
            <a:r>
              <a:rPr lang="en-US" sz="2400" dirty="0"/>
              <a:t>C = consumption</a:t>
            </a:r>
          </a:p>
          <a:p>
            <a:r>
              <a:rPr lang="en-US" sz="2400" dirty="0"/>
              <a:t>I = investment</a:t>
            </a:r>
          </a:p>
          <a:p>
            <a:r>
              <a:rPr lang="en-US" sz="2400" dirty="0"/>
              <a:t>G = government spending</a:t>
            </a:r>
          </a:p>
          <a:p>
            <a:r>
              <a:rPr lang="en-US" sz="2400" dirty="0"/>
              <a:t>X = exports</a:t>
            </a:r>
          </a:p>
          <a:p>
            <a:r>
              <a:rPr lang="en-US" sz="2400" dirty="0"/>
              <a:t>M = imports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679016-B2EA-4B41-A09C-968CB2D2C6AE}"/>
              </a:ext>
            </a:extLst>
          </p:cNvPr>
          <p:cNvSpPr txBox="1"/>
          <p:nvPr/>
        </p:nvSpPr>
        <p:spPr>
          <a:xfrm>
            <a:off x="838200" y="5613565"/>
            <a:ext cx="698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GDP is not a perfect measure of national economic output. Despite its limitations it is still the most widely used measure of economic growth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15345520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B50E8-963B-40AF-9A1A-6794C6582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 of GDP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46009F-ED87-45D0-B7BA-A6547D0E6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A1F7BB-6B60-4FDE-8A4B-7988B95EC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81BD46-B705-4867-BE0D-EA2180B1753D}"/>
              </a:ext>
            </a:extLst>
          </p:cNvPr>
          <p:cNvSpPr txBox="1"/>
          <p:nvPr/>
        </p:nvSpPr>
        <p:spPr>
          <a:xfrm>
            <a:off x="838200" y="1506492"/>
            <a:ext cx="55458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measure non-market activities: unpaid labor such as housework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measure negative externalities: pollution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take into account the informal economy 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Does not measure the quality of life 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4012426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EC4D0-361E-4331-B30D-7D9DD5A6E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growth: rise of GDP over time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548CB9-5547-4CD1-9EA8-29BA626B2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13E6BC-416E-4105-B313-FA045AE33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pic>
        <p:nvPicPr>
          <p:cNvPr id="5" name="Picture 2" descr="United States GDP per capita | 1960-2019 Data | 2020-2021 Forecast |  Historical">
            <a:extLst>
              <a:ext uri="{FF2B5EF4-FFF2-40B4-BE49-F238E27FC236}">
                <a16:creationId xmlns:a16="http://schemas.microsoft.com/office/drawing/2014/main" id="{0D6DD2DB-7433-4108-AA88-7881E7241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329136"/>
            <a:ext cx="5186328" cy="241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64AA8B-5F87-44EC-ABE9-A38A43606188}"/>
              </a:ext>
            </a:extLst>
          </p:cNvPr>
          <p:cNvSpPr txBox="1"/>
          <p:nvPr/>
        </p:nvSpPr>
        <p:spPr>
          <a:xfrm>
            <a:off x="7248128" y="1550640"/>
            <a:ext cx="3223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Rising GDP = increasing economic growth</a:t>
            </a:r>
          </a:p>
          <a:p>
            <a:r>
              <a:rPr lang="en-US" sz="2000" dirty="0"/>
              <a:t>Chart: United States GDP/capita, 2010-2020</a:t>
            </a:r>
            <a:endParaRPr lang="en-ID" sz="2000" dirty="0"/>
          </a:p>
        </p:txBody>
      </p:sp>
      <p:pic>
        <p:nvPicPr>
          <p:cNvPr id="7" name="Picture 4" descr="GDP Growth: India's GDP grows at 8.2 per cent in 2018-19 Q1">
            <a:extLst>
              <a:ext uri="{FF2B5EF4-FFF2-40B4-BE49-F238E27FC236}">
                <a16:creationId xmlns:a16="http://schemas.microsoft.com/office/drawing/2014/main" id="{407F7FA4-AD9E-4B0B-8CC7-E37F0159E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3500846"/>
            <a:ext cx="5554279" cy="26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108564-9DAA-444B-B9F6-6948683278ED}"/>
              </a:ext>
            </a:extLst>
          </p:cNvPr>
          <p:cNvSpPr txBox="1"/>
          <p:nvPr/>
        </p:nvSpPr>
        <p:spPr>
          <a:xfrm>
            <a:off x="2351584" y="4136725"/>
            <a:ext cx="30577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Fluctuating GDP = decline and rebound in economic growth</a:t>
            </a:r>
          </a:p>
          <a:p>
            <a:r>
              <a:rPr lang="en-US" sz="2000" dirty="0"/>
              <a:t>Chart: India GDP annual growth rate 2015-2018</a:t>
            </a:r>
            <a:endParaRPr lang="en-ID" sz="2000" dirty="0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EEA1214A-5CB6-4729-BF3E-97B2D9AD7A32}"/>
              </a:ext>
            </a:extLst>
          </p:cNvPr>
          <p:cNvSpPr/>
          <p:nvPr/>
        </p:nvSpPr>
        <p:spPr>
          <a:xfrm>
            <a:off x="6528048" y="2061325"/>
            <a:ext cx="64807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CE6D3E3B-A0BF-4E99-9471-7678409EA104}"/>
              </a:ext>
            </a:extLst>
          </p:cNvPr>
          <p:cNvSpPr/>
          <p:nvPr/>
        </p:nvSpPr>
        <p:spPr>
          <a:xfrm>
            <a:off x="5303912" y="4678267"/>
            <a:ext cx="648072" cy="4704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242608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74170-543A-4E7E-B50A-B4BB1455B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Comparisons of GDP per capita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197237-B890-43A6-95CB-E9E7C4DF5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91BA6D-AACA-44A0-83E1-4DAF568AF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742AD6-CFE1-4D92-A06C-44FB0DA17B3C}"/>
              </a:ext>
            </a:extLst>
          </p:cNvPr>
          <p:cNvSpPr txBox="1"/>
          <p:nvPr/>
        </p:nvSpPr>
        <p:spPr>
          <a:xfrm>
            <a:off x="815760" y="1844824"/>
            <a:ext cx="29783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Country</a:t>
            </a:r>
          </a:p>
          <a:p>
            <a:endParaRPr lang="en-US" sz="2000" dirty="0"/>
          </a:p>
          <a:p>
            <a:r>
              <a:rPr lang="en-US" sz="2000" dirty="0"/>
              <a:t>Norway			</a:t>
            </a:r>
          </a:p>
          <a:p>
            <a:r>
              <a:rPr lang="en-US" sz="2000" dirty="0"/>
              <a:t>Japan</a:t>
            </a:r>
          </a:p>
          <a:p>
            <a:r>
              <a:rPr lang="en-US" sz="2000" dirty="0"/>
              <a:t>South Korea</a:t>
            </a:r>
          </a:p>
          <a:p>
            <a:r>
              <a:rPr lang="en-US" sz="2000" dirty="0"/>
              <a:t>United Kingdom</a:t>
            </a:r>
          </a:p>
          <a:p>
            <a:r>
              <a:rPr lang="en-US" sz="2000" dirty="0"/>
              <a:t>United States</a:t>
            </a:r>
          </a:p>
          <a:p>
            <a:r>
              <a:rPr lang="en-US" sz="2000" dirty="0"/>
              <a:t>China</a:t>
            </a:r>
          </a:p>
          <a:p>
            <a:r>
              <a:rPr lang="en-US" sz="2000" dirty="0"/>
              <a:t>Botswana</a:t>
            </a:r>
          </a:p>
          <a:p>
            <a:r>
              <a:rPr lang="en-US" sz="2000" dirty="0"/>
              <a:t>Viet Nam</a:t>
            </a:r>
          </a:p>
          <a:p>
            <a:r>
              <a:rPr lang="en-US" sz="2000" dirty="0"/>
              <a:t>Ethiopia</a:t>
            </a:r>
          </a:p>
          <a:p>
            <a:r>
              <a:rPr lang="en-US" sz="2000" dirty="0"/>
              <a:t>India</a:t>
            </a:r>
            <a:endParaRPr lang="en-ID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67A15D-5151-43C7-81FD-8F30761425A0}"/>
              </a:ext>
            </a:extLst>
          </p:cNvPr>
          <p:cNvSpPr txBox="1"/>
          <p:nvPr/>
        </p:nvSpPr>
        <p:spPr>
          <a:xfrm>
            <a:off x="6216666" y="1844824"/>
            <a:ext cx="176348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Year 2020</a:t>
            </a:r>
          </a:p>
          <a:p>
            <a:endParaRPr lang="en-US" sz="2000" dirty="0"/>
          </a:p>
          <a:p>
            <a:r>
              <a:rPr lang="en-US" sz="2000" dirty="0"/>
              <a:t>67,294</a:t>
            </a:r>
          </a:p>
          <a:p>
            <a:r>
              <a:rPr lang="en-US" sz="2000" dirty="0"/>
              <a:t>40,113</a:t>
            </a:r>
          </a:p>
          <a:p>
            <a:r>
              <a:rPr lang="en-US" sz="2000" dirty="0"/>
              <a:t>31,489</a:t>
            </a:r>
          </a:p>
          <a:p>
            <a:r>
              <a:rPr lang="en-US" sz="2000" dirty="0"/>
              <a:t>40,284</a:t>
            </a:r>
          </a:p>
          <a:p>
            <a:r>
              <a:rPr lang="en-US" sz="2000" dirty="0"/>
              <a:t>63,543</a:t>
            </a:r>
          </a:p>
          <a:p>
            <a:r>
              <a:rPr lang="en-US" sz="2000" dirty="0"/>
              <a:t>10,500</a:t>
            </a:r>
          </a:p>
          <a:p>
            <a:r>
              <a:rPr lang="en-US" sz="2000" dirty="0"/>
              <a:t>6,710</a:t>
            </a:r>
          </a:p>
          <a:p>
            <a:r>
              <a:rPr lang="en-US" sz="2000" dirty="0"/>
              <a:t>2,785</a:t>
            </a:r>
          </a:p>
          <a:p>
            <a:r>
              <a:rPr lang="en-US" sz="2000" dirty="0"/>
              <a:t>   936</a:t>
            </a:r>
          </a:p>
          <a:p>
            <a:r>
              <a:rPr lang="en-US" sz="2000" dirty="0"/>
              <a:t>1,900</a:t>
            </a:r>
          </a:p>
          <a:p>
            <a:endParaRPr lang="en-US" sz="2000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567E07-5E94-4132-80BD-DBCDC697A13C}"/>
              </a:ext>
            </a:extLst>
          </p:cNvPr>
          <p:cNvSpPr txBox="1"/>
          <p:nvPr/>
        </p:nvSpPr>
        <p:spPr>
          <a:xfrm>
            <a:off x="4123636" y="1844824"/>
            <a:ext cx="176348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Year 1970</a:t>
            </a:r>
          </a:p>
          <a:p>
            <a:endParaRPr lang="en-US" sz="2000" dirty="0"/>
          </a:p>
          <a:p>
            <a:r>
              <a:rPr lang="en-US" sz="2000" dirty="0"/>
              <a:t>3,306	</a:t>
            </a:r>
          </a:p>
          <a:p>
            <a:r>
              <a:rPr lang="en-US" sz="2000" dirty="0"/>
              <a:t>3,308	</a:t>
            </a:r>
          </a:p>
          <a:p>
            <a:r>
              <a:rPr lang="en-US" sz="2000" dirty="0"/>
              <a:t>   279</a:t>
            </a:r>
          </a:p>
          <a:p>
            <a:r>
              <a:rPr lang="en-US" sz="2000" dirty="0"/>
              <a:t>2,348</a:t>
            </a:r>
          </a:p>
          <a:p>
            <a:r>
              <a:rPr lang="en-US" sz="2000" dirty="0"/>
              <a:t>5,234</a:t>
            </a:r>
          </a:p>
          <a:p>
            <a:r>
              <a:rPr lang="en-US" sz="2000" dirty="0"/>
              <a:t>   113</a:t>
            </a:r>
          </a:p>
          <a:p>
            <a:r>
              <a:rPr lang="en-US" sz="2000" dirty="0"/>
              <a:t>   153</a:t>
            </a:r>
          </a:p>
          <a:p>
            <a:r>
              <a:rPr lang="en-US" sz="2000" dirty="0"/>
              <a:t>   231</a:t>
            </a:r>
          </a:p>
          <a:p>
            <a:r>
              <a:rPr lang="en-US" sz="2000" dirty="0"/>
              <a:t>  204</a:t>
            </a:r>
          </a:p>
          <a:p>
            <a:r>
              <a:rPr lang="en-US" sz="2000" dirty="0"/>
              <a:t>  108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1F0B83-6EC9-4E3C-819C-D3FF57D5F4BD}"/>
              </a:ext>
            </a:extLst>
          </p:cNvPr>
          <p:cNvSpPr txBox="1"/>
          <p:nvPr/>
        </p:nvSpPr>
        <p:spPr>
          <a:xfrm>
            <a:off x="8766686" y="1142195"/>
            <a:ext cx="195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in US $</a:t>
            </a:r>
            <a:endParaRPr lang="en-ID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74131D3-F297-4EA1-83A9-B8125D6DE2F2}"/>
              </a:ext>
            </a:extLst>
          </p:cNvPr>
          <p:cNvSpPr/>
          <p:nvPr/>
        </p:nvSpPr>
        <p:spPr>
          <a:xfrm>
            <a:off x="4045255" y="3708458"/>
            <a:ext cx="1020284" cy="33092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2A8A3CC-7286-4390-9131-95D93B24575C}"/>
              </a:ext>
            </a:extLst>
          </p:cNvPr>
          <p:cNvSpPr/>
          <p:nvPr/>
        </p:nvSpPr>
        <p:spPr>
          <a:xfrm>
            <a:off x="7980151" y="2392878"/>
            <a:ext cx="1020284" cy="33092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BDFD736-3588-4294-87AC-CF97CCE4A073}"/>
              </a:ext>
            </a:extLst>
          </p:cNvPr>
          <p:cNvSpPr/>
          <p:nvPr/>
        </p:nvSpPr>
        <p:spPr>
          <a:xfrm>
            <a:off x="6078124" y="2462546"/>
            <a:ext cx="1020284" cy="33092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ECE31CE-3C8A-4334-B529-61E94C698322}"/>
              </a:ext>
            </a:extLst>
          </p:cNvPr>
          <p:cNvSpPr/>
          <p:nvPr/>
        </p:nvSpPr>
        <p:spPr>
          <a:xfrm>
            <a:off x="4045254" y="3122807"/>
            <a:ext cx="3301933" cy="32933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D3602A-19F0-4742-9D0A-DF4F7BC962D8}"/>
              </a:ext>
            </a:extLst>
          </p:cNvPr>
          <p:cNvSpPr txBox="1"/>
          <p:nvPr/>
        </p:nvSpPr>
        <p:spPr>
          <a:xfrm>
            <a:off x="9165899" y="2366399"/>
            <a:ext cx="2013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High GDP per capita during the period</a:t>
            </a:r>
            <a:endParaRPr lang="en-ID" sz="14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3FDE659-4E68-49D1-B3E7-07A1FFF60C0B}"/>
              </a:ext>
            </a:extLst>
          </p:cNvPr>
          <p:cNvSpPr/>
          <p:nvPr/>
        </p:nvSpPr>
        <p:spPr>
          <a:xfrm>
            <a:off x="7980151" y="2984475"/>
            <a:ext cx="1020284" cy="33092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BE4D33-0951-4891-B3C8-934242DCBB64}"/>
              </a:ext>
            </a:extLst>
          </p:cNvPr>
          <p:cNvSpPr txBox="1"/>
          <p:nvPr/>
        </p:nvSpPr>
        <p:spPr>
          <a:xfrm>
            <a:off x="9165899" y="2919628"/>
            <a:ext cx="2013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Extraordinary growth</a:t>
            </a:r>
            <a:endParaRPr lang="en-ID" sz="1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F8E86E-1C10-44B7-91AE-D82A1D43C87C}"/>
              </a:ext>
            </a:extLst>
          </p:cNvPr>
          <p:cNvSpPr txBox="1"/>
          <p:nvPr/>
        </p:nvSpPr>
        <p:spPr>
          <a:xfrm>
            <a:off x="9244966" y="3653077"/>
            <a:ext cx="2013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Stagnant growth</a:t>
            </a:r>
            <a:endParaRPr lang="en-ID" sz="14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1F8D25D-8E24-41C8-A1F9-4226B1A8E6D2}"/>
              </a:ext>
            </a:extLst>
          </p:cNvPr>
          <p:cNvSpPr/>
          <p:nvPr/>
        </p:nvSpPr>
        <p:spPr>
          <a:xfrm>
            <a:off x="8010632" y="3699111"/>
            <a:ext cx="1020284" cy="330926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rgbClr val="00B05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60475CF-5BD1-4A8A-85C2-C713906DEE08}"/>
              </a:ext>
            </a:extLst>
          </p:cNvPr>
          <p:cNvSpPr/>
          <p:nvPr/>
        </p:nvSpPr>
        <p:spPr>
          <a:xfrm>
            <a:off x="4071591" y="4892824"/>
            <a:ext cx="3197219" cy="417176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789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E4477-7985-4208-AA6F-40D0BBB71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 per capita over time, 1960-2020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3E7ED-7F05-4E1B-B6A1-786ADF20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37959A-3A41-4262-9AEC-05CF81A24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3C6716A-B319-41BA-B71A-91A0B217382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8751643"/>
              </p:ext>
            </p:extLst>
          </p:nvPr>
        </p:nvGraphicFramePr>
        <p:xfrm>
          <a:off x="838200" y="1628800"/>
          <a:ext cx="821012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C44BE8C-F111-4746-9CC5-9C7B5AF9A003}"/>
              </a:ext>
            </a:extLst>
          </p:cNvPr>
          <p:cNvSpPr txBox="1"/>
          <p:nvPr/>
        </p:nvSpPr>
        <p:spPr>
          <a:xfrm>
            <a:off x="9192344" y="1916832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USA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35D91F-8479-4254-9EAA-5D15749F0DDD}"/>
              </a:ext>
            </a:extLst>
          </p:cNvPr>
          <p:cNvSpPr txBox="1"/>
          <p:nvPr/>
        </p:nvSpPr>
        <p:spPr>
          <a:xfrm>
            <a:off x="9167312" y="3172337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Japan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C03D9E-2B28-4E12-80E9-2B02784C1EAB}"/>
              </a:ext>
            </a:extLst>
          </p:cNvPr>
          <p:cNvSpPr txBox="1"/>
          <p:nvPr/>
        </p:nvSpPr>
        <p:spPr>
          <a:xfrm>
            <a:off x="9167312" y="3685663"/>
            <a:ext cx="160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Rep of Korea</a:t>
            </a:r>
            <a:endParaRPr lang="en-ID" sz="20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814E0E-CBF6-40AC-A034-8B8FC463BD0F}"/>
              </a:ext>
            </a:extLst>
          </p:cNvPr>
          <p:cNvSpPr txBox="1"/>
          <p:nvPr/>
        </p:nvSpPr>
        <p:spPr>
          <a:xfrm>
            <a:off x="9203745" y="4869160"/>
            <a:ext cx="1210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PR China</a:t>
            </a:r>
            <a:endParaRPr lang="en-ID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6849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9651B-B5C7-4CC0-8C03-B5D6C3BC1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GDP/capita long-term trend, 1820-2018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EF2E-C8E7-4D6D-9581-22981289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DA7084-2B97-496F-87A5-BDD2F5DA4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pic>
        <p:nvPicPr>
          <p:cNvPr id="5122" name="Picture 2" descr="GDP per capita - Our World in Data">
            <a:extLst>
              <a:ext uri="{FF2B5EF4-FFF2-40B4-BE49-F238E27FC236}">
                <a16:creationId xmlns:a16="http://schemas.microsoft.com/office/drawing/2014/main" id="{A5B7010B-1C71-421D-AB27-7087BAD503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78" b="1"/>
          <a:stretch/>
        </p:blipFill>
        <p:spPr bwMode="auto">
          <a:xfrm>
            <a:off x="911424" y="1628799"/>
            <a:ext cx="7776864" cy="476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246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6F40-D446-4104-8F4F-853E46A43E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 err="1"/>
              <a:t>COnclusion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27745D-3EF6-464F-A370-F6703CE20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</p:spPr>
        <p:txBody>
          <a:bodyPr/>
          <a:lstStyle/>
          <a:p>
            <a:r>
              <a:rPr lang="en-US" dirty="0"/>
              <a:t>Economic Growth and Development</a:t>
            </a:r>
            <a:endParaRPr lang="en-ID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206569E-0200-410A-AF0F-4EA6DADB017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4" b="6084"/>
          <a:stretch/>
        </p:blipFill>
        <p:spPr>
          <a:xfrm>
            <a:off x="1" y="0"/>
            <a:ext cx="7806889" cy="4723331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B39FBF-4292-42CF-942F-D51079F8B6F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04E-858E-4467-B2E5-38EEFC09C5E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32349417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02C02-DECC-4688-A81A-3893B74FB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today’s presentation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A835AA-D2A5-490C-946C-F7B2EBE9B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B3CC09-76EA-4560-B1C2-64D6EC7BB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FEF429-1B0C-45FC-837A-C233BC87CADE}"/>
              </a:ext>
            </a:extLst>
          </p:cNvPr>
          <p:cNvSpPr txBox="1"/>
          <p:nvPr/>
        </p:nvSpPr>
        <p:spPr>
          <a:xfrm>
            <a:off x="812336" y="1426464"/>
            <a:ext cx="6435792" cy="349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accent2"/>
                </a:solidFill>
              </a:rPr>
              <a:t>Globalization</a:t>
            </a:r>
            <a:r>
              <a:rPr lang="en-US" sz="2400" dirty="0"/>
              <a:t> </a:t>
            </a:r>
            <a:r>
              <a:rPr lang="en-US" sz="2400" dirty="0">
                <a:solidFill>
                  <a:schemeClr val="bg1"/>
                </a:solidFill>
              </a:rPr>
              <a:t>is the increasing interdependence of world economies as a result of flows of cross-border trade, international capital and advances in technology and information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accent2"/>
                </a:solidFill>
              </a:rPr>
              <a:t>Globalization</a:t>
            </a:r>
            <a:r>
              <a:rPr lang="en-US" sz="2400" dirty="0"/>
              <a:t> </a:t>
            </a:r>
            <a:r>
              <a:rPr lang="en-US" sz="2400" dirty="0">
                <a:solidFill>
                  <a:schemeClr val="bg1"/>
                </a:solidFill>
              </a:rPr>
              <a:t>is the integration of national economies to the global economy through trade, direct foreign investments and movement of  people, capital and technology</a:t>
            </a:r>
          </a:p>
        </p:txBody>
      </p:sp>
    </p:spTree>
    <p:extLst>
      <p:ext uri="{BB962C8B-B14F-4D97-AF65-F5344CB8AC3E}">
        <p14:creationId xmlns:p14="http://schemas.microsoft.com/office/powerpoint/2010/main" val="33559836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869B5-9530-4B45-B23C-07CF713D2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today’s presentation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90F1FF-064D-4170-B6FE-93E6ED5DB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16A4EC-A4CF-44F6-B05E-7003C7483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A12C7A-6400-487E-A000-5A5B61E44736}"/>
              </a:ext>
            </a:extLst>
          </p:cNvPr>
          <p:cNvSpPr txBox="1"/>
          <p:nvPr/>
        </p:nvSpPr>
        <p:spPr>
          <a:xfrm>
            <a:off x="806625" y="1412776"/>
            <a:ext cx="874673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Many changes have occurred in the past 40 years. Different countries have different development experiences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 terms “first, second and third world” are no longer relevant; countries are now classified as “least developed”, “ lower middle income”, “upper middle income” and “advanced industrialized” countries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Foreign investment is a driver of economic growth. However to make this happen, government policies and human factors play a large role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To develop from low-income to a high-income status, a country should be able to sustain economic growth for a long period of time, accompanied by structural change  </a:t>
            </a:r>
          </a:p>
        </p:txBody>
      </p:sp>
    </p:spTree>
    <p:extLst>
      <p:ext uri="{BB962C8B-B14F-4D97-AF65-F5344CB8AC3E}">
        <p14:creationId xmlns:p14="http://schemas.microsoft.com/office/powerpoint/2010/main" val="36085128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68285-6492-46BD-82F8-7F3F54980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today’s presentation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C98A3-4924-4232-85B2-3DBB4B236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2F5F89-E67A-44BF-A4DC-B24A24905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777A6C-8091-495A-A42F-33C39E85CFF3}"/>
              </a:ext>
            </a:extLst>
          </p:cNvPr>
          <p:cNvSpPr txBox="1"/>
          <p:nvPr/>
        </p:nvSpPr>
        <p:spPr>
          <a:xfrm>
            <a:off x="820328" y="1340768"/>
            <a:ext cx="621177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Economic growth is measured by increase or decrease in national economic output. Several indicators are GNP, GDP, GNI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Although economic growth is desirable, it alone is not sufficient for economic development; development does not deal only with income; it should also focus on people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Human Development Index is an effort to capture non-monetary aspects of development; however there are difficulties in measurement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0CD893-F113-41A8-9B2E-D0ECF3E2C28D}"/>
              </a:ext>
            </a:extLst>
          </p:cNvPr>
          <p:cNvSpPr txBox="1"/>
          <p:nvPr/>
        </p:nvSpPr>
        <p:spPr>
          <a:xfrm>
            <a:off x="8544272" y="1485900"/>
            <a:ext cx="2664296" cy="2785378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/>
              <a:t>Economic growth = increase in per capita income</a:t>
            </a:r>
          </a:p>
          <a:p>
            <a:pPr>
              <a:spcAft>
                <a:spcPts val="600"/>
              </a:spcAft>
            </a:pPr>
            <a:endParaRPr lang="en-US" sz="2000" dirty="0"/>
          </a:p>
          <a:p>
            <a:pPr>
              <a:spcAft>
                <a:spcPts val="600"/>
              </a:spcAft>
            </a:pPr>
            <a:r>
              <a:rPr lang="en-US" sz="2000" dirty="0"/>
              <a:t>Economic development = Economic growth + structural change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834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2612737" y="2137172"/>
            <a:ext cx="6966526" cy="1291828"/>
            <a:chOff x="2148051" y="2137172"/>
            <a:chExt cx="6966526" cy="129182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2148051" y="2137173"/>
              <a:ext cx="1291827" cy="1291827"/>
              <a:chOff x="1382807" y="174388"/>
              <a:chExt cx="3025589" cy="3025588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>
              <a:xfrm>
                <a:off x="2163311" y="784634"/>
                <a:ext cx="1468794" cy="1928720"/>
              </a:xfrm>
              <a:custGeom>
                <a:avLst/>
                <a:gdLst/>
                <a:ahLst/>
                <a:cxnLst/>
                <a:rect l="l" t="t" r="r" b="b"/>
                <a:pathLst>
                  <a:path w="1468794" h="1928720">
                    <a:moveTo>
                      <a:pt x="57861" y="0"/>
                    </a:moveTo>
                    <a:lnTo>
                      <a:pt x="1410932" y="0"/>
                    </a:lnTo>
                    <a:cubicBezTo>
                      <a:pt x="1419834" y="0"/>
                      <a:pt x="1427994" y="2720"/>
                      <a:pt x="1435412" y="8160"/>
                    </a:cubicBezTo>
                    <a:cubicBezTo>
                      <a:pt x="1442830" y="13600"/>
                      <a:pt x="1449012" y="22501"/>
                      <a:pt x="1453957" y="34865"/>
                    </a:cubicBezTo>
                    <a:cubicBezTo>
                      <a:pt x="1458903" y="47229"/>
                      <a:pt x="1462612" y="63796"/>
                      <a:pt x="1465085" y="84567"/>
                    </a:cubicBezTo>
                    <a:cubicBezTo>
                      <a:pt x="1467558" y="105338"/>
                      <a:pt x="1468794" y="130559"/>
                      <a:pt x="1468794" y="160232"/>
                    </a:cubicBezTo>
                    <a:cubicBezTo>
                      <a:pt x="1468794" y="188915"/>
                      <a:pt x="1467558" y="213395"/>
                      <a:pt x="1465085" y="233672"/>
                    </a:cubicBezTo>
                    <a:cubicBezTo>
                      <a:pt x="1462612" y="253948"/>
                      <a:pt x="1458903" y="270268"/>
                      <a:pt x="1453957" y="282631"/>
                    </a:cubicBezTo>
                    <a:cubicBezTo>
                      <a:pt x="1449012" y="294995"/>
                      <a:pt x="1442830" y="304144"/>
                      <a:pt x="1435412" y="310079"/>
                    </a:cubicBezTo>
                    <a:cubicBezTo>
                      <a:pt x="1427994" y="316013"/>
                      <a:pt x="1419834" y="318980"/>
                      <a:pt x="1410932" y="318980"/>
                    </a:cubicBezTo>
                    <a:lnTo>
                      <a:pt x="930236" y="318980"/>
                    </a:lnTo>
                    <a:lnTo>
                      <a:pt x="930236" y="1866407"/>
                    </a:lnTo>
                    <a:cubicBezTo>
                      <a:pt x="930236" y="1876298"/>
                      <a:pt x="927021" y="1885200"/>
                      <a:pt x="920592" y="1893112"/>
                    </a:cubicBezTo>
                    <a:cubicBezTo>
                      <a:pt x="914163" y="1901025"/>
                      <a:pt x="903531" y="1907454"/>
                      <a:pt x="888694" y="1912400"/>
                    </a:cubicBezTo>
                    <a:cubicBezTo>
                      <a:pt x="873858" y="1917345"/>
                      <a:pt x="853829" y="1921301"/>
                      <a:pt x="828607" y="1924269"/>
                    </a:cubicBezTo>
                    <a:cubicBezTo>
                      <a:pt x="803386" y="1927236"/>
                      <a:pt x="771982" y="1928720"/>
                      <a:pt x="734397" y="1928720"/>
                    </a:cubicBezTo>
                    <a:cubicBezTo>
                      <a:pt x="696811" y="1928720"/>
                      <a:pt x="665408" y="1927236"/>
                      <a:pt x="640186" y="1924269"/>
                    </a:cubicBezTo>
                    <a:cubicBezTo>
                      <a:pt x="614964" y="1921301"/>
                      <a:pt x="594935" y="1917345"/>
                      <a:pt x="580099" y="1912400"/>
                    </a:cubicBezTo>
                    <a:cubicBezTo>
                      <a:pt x="565263" y="1907454"/>
                      <a:pt x="554630" y="1901025"/>
                      <a:pt x="548201" y="1893112"/>
                    </a:cubicBezTo>
                    <a:cubicBezTo>
                      <a:pt x="541772" y="1885200"/>
                      <a:pt x="538558" y="1876298"/>
                      <a:pt x="538558" y="1866407"/>
                    </a:cubicBezTo>
                    <a:lnTo>
                      <a:pt x="538558" y="318980"/>
                    </a:lnTo>
                    <a:lnTo>
                      <a:pt x="57861" y="318980"/>
                    </a:lnTo>
                    <a:cubicBezTo>
                      <a:pt x="47970" y="318980"/>
                      <a:pt x="39563" y="316013"/>
                      <a:pt x="32640" y="310079"/>
                    </a:cubicBezTo>
                    <a:cubicBezTo>
                      <a:pt x="25716" y="304144"/>
                      <a:pt x="19781" y="294995"/>
                      <a:pt x="14836" y="282631"/>
                    </a:cubicBezTo>
                    <a:cubicBezTo>
                      <a:pt x="9891" y="270268"/>
                      <a:pt x="6181" y="253948"/>
                      <a:pt x="3709" y="233672"/>
                    </a:cubicBezTo>
                    <a:cubicBezTo>
                      <a:pt x="1236" y="213395"/>
                      <a:pt x="0" y="188915"/>
                      <a:pt x="0" y="160232"/>
                    </a:cubicBezTo>
                    <a:cubicBezTo>
                      <a:pt x="0" y="130559"/>
                      <a:pt x="1236" y="105338"/>
                      <a:pt x="3709" y="84567"/>
                    </a:cubicBezTo>
                    <a:cubicBezTo>
                      <a:pt x="6181" y="63796"/>
                      <a:pt x="9891" y="47229"/>
                      <a:pt x="14836" y="34865"/>
                    </a:cubicBezTo>
                    <a:cubicBezTo>
                      <a:pt x="19781" y="22501"/>
                      <a:pt x="25716" y="13600"/>
                      <a:pt x="32640" y="8160"/>
                    </a:cubicBezTo>
                    <a:cubicBezTo>
                      <a:pt x="39563" y="2720"/>
                      <a:pt x="47970" y="0"/>
                      <a:pt x="57861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198867" y="802692"/>
                <a:ext cx="2209529" cy="2397284"/>
              </a:xfrm>
              <a:custGeom>
                <a:avLst/>
                <a:gdLst>
                  <a:gd name="connsiteX0" fmla="*/ 0 w 2209529"/>
                  <a:gd name="connsiteY0" fmla="*/ 293050 h 2397284"/>
                  <a:gd name="connsiteX1" fmla="*/ 22306 w 2209529"/>
                  <a:gd name="connsiteY1" fmla="*/ 300922 h 2397284"/>
                  <a:gd name="connsiteX2" fmla="*/ 503003 w 2209529"/>
                  <a:gd name="connsiteY2" fmla="*/ 300922 h 2397284"/>
                  <a:gd name="connsiteX3" fmla="*/ 503003 w 2209529"/>
                  <a:gd name="connsiteY3" fmla="*/ 729388 h 2397284"/>
                  <a:gd name="connsiteX4" fmla="*/ 1406731 w 2209529"/>
                  <a:gd name="connsiteY4" fmla="*/ 0 h 2397284"/>
                  <a:gd name="connsiteX5" fmla="*/ 2209529 w 2209529"/>
                  <a:gd name="connsiteY5" fmla="*/ 696401 h 2397284"/>
                  <a:gd name="connsiteX6" fmla="*/ 2209529 w 2209529"/>
                  <a:gd name="connsiteY6" fmla="*/ 2397284 h 2397284"/>
                  <a:gd name="connsiteX7" fmla="*/ 1115822 w 2209529"/>
                  <a:gd name="connsiteY7" fmla="*/ 2397284 h 2397284"/>
                  <a:gd name="connsiteX8" fmla="*/ 516470 w 2209529"/>
                  <a:gd name="connsiteY8" fmla="*/ 1877366 h 2397284"/>
                  <a:gd name="connsiteX9" fmla="*/ 544544 w 2209529"/>
                  <a:gd name="connsiteY9" fmla="*/ 1894342 h 2397284"/>
                  <a:gd name="connsiteX10" fmla="*/ 604631 w 2209529"/>
                  <a:gd name="connsiteY10" fmla="*/ 1906211 h 2397284"/>
                  <a:gd name="connsiteX11" fmla="*/ 698842 w 2209529"/>
                  <a:gd name="connsiteY11" fmla="*/ 1910662 h 2397284"/>
                  <a:gd name="connsiteX12" fmla="*/ 793052 w 2209529"/>
                  <a:gd name="connsiteY12" fmla="*/ 1906211 h 2397284"/>
                  <a:gd name="connsiteX13" fmla="*/ 853139 w 2209529"/>
                  <a:gd name="connsiteY13" fmla="*/ 1894342 h 2397284"/>
                  <a:gd name="connsiteX14" fmla="*/ 885037 w 2209529"/>
                  <a:gd name="connsiteY14" fmla="*/ 1875054 h 2397284"/>
                  <a:gd name="connsiteX15" fmla="*/ 894681 w 2209529"/>
                  <a:gd name="connsiteY15" fmla="*/ 1848349 h 2397284"/>
                  <a:gd name="connsiteX16" fmla="*/ 894681 w 2209529"/>
                  <a:gd name="connsiteY16" fmla="*/ 300922 h 2397284"/>
                  <a:gd name="connsiteX17" fmla="*/ 1375377 w 2209529"/>
                  <a:gd name="connsiteY17" fmla="*/ 300922 h 2397284"/>
                  <a:gd name="connsiteX18" fmla="*/ 1399857 w 2209529"/>
                  <a:gd name="connsiteY18" fmla="*/ 292021 h 2397284"/>
                  <a:gd name="connsiteX19" fmla="*/ 1418402 w 2209529"/>
                  <a:gd name="connsiteY19" fmla="*/ 264573 h 2397284"/>
                  <a:gd name="connsiteX20" fmla="*/ 1429530 w 2209529"/>
                  <a:gd name="connsiteY20" fmla="*/ 215614 h 2397284"/>
                  <a:gd name="connsiteX21" fmla="*/ 1433239 w 2209529"/>
                  <a:gd name="connsiteY21" fmla="*/ 142174 h 2397284"/>
                  <a:gd name="connsiteX22" fmla="*/ 1429530 w 2209529"/>
                  <a:gd name="connsiteY22" fmla="*/ 66509 h 2397284"/>
                  <a:gd name="connsiteX23" fmla="*/ 1418402 w 2209529"/>
                  <a:gd name="connsiteY23" fmla="*/ 16807 h 239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09529" h="2397284">
                    <a:moveTo>
                      <a:pt x="0" y="293050"/>
                    </a:moveTo>
                    <a:lnTo>
                      <a:pt x="22306" y="300922"/>
                    </a:lnTo>
                    <a:lnTo>
                      <a:pt x="503003" y="300922"/>
                    </a:lnTo>
                    <a:lnTo>
                      <a:pt x="503003" y="729388"/>
                    </a:lnTo>
                    <a:close/>
                    <a:moveTo>
                      <a:pt x="1406731" y="0"/>
                    </a:moveTo>
                    <a:lnTo>
                      <a:pt x="2209529" y="696401"/>
                    </a:lnTo>
                    <a:lnTo>
                      <a:pt x="2209529" y="2397284"/>
                    </a:lnTo>
                    <a:lnTo>
                      <a:pt x="1115822" y="2397284"/>
                    </a:lnTo>
                    <a:lnTo>
                      <a:pt x="516470" y="1877366"/>
                    </a:lnTo>
                    <a:lnTo>
                      <a:pt x="544544" y="1894342"/>
                    </a:lnTo>
                    <a:cubicBezTo>
                      <a:pt x="559380" y="1899287"/>
                      <a:pt x="579409" y="1903243"/>
                      <a:pt x="604631" y="1906211"/>
                    </a:cubicBezTo>
                    <a:cubicBezTo>
                      <a:pt x="629853" y="1909178"/>
                      <a:pt x="661256" y="1910662"/>
                      <a:pt x="698842" y="1910662"/>
                    </a:cubicBezTo>
                    <a:cubicBezTo>
                      <a:pt x="736427" y="1910662"/>
                      <a:pt x="767831" y="1909178"/>
                      <a:pt x="793052" y="1906211"/>
                    </a:cubicBezTo>
                    <a:cubicBezTo>
                      <a:pt x="818274" y="1903243"/>
                      <a:pt x="838303" y="1899287"/>
                      <a:pt x="853139" y="1894342"/>
                    </a:cubicBezTo>
                    <a:cubicBezTo>
                      <a:pt x="867976" y="1889396"/>
                      <a:pt x="878608" y="1882967"/>
                      <a:pt x="885037" y="1875054"/>
                    </a:cubicBezTo>
                    <a:cubicBezTo>
                      <a:pt x="891466" y="1867142"/>
                      <a:pt x="894681" y="1858240"/>
                      <a:pt x="894681" y="1848349"/>
                    </a:cubicBezTo>
                    <a:lnTo>
                      <a:pt x="894681" y="300922"/>
                    </a:lnTo>
                    <a:lnTo>
                      <a:pt x="1375377" y="300922"/>
                    </a:lnTo>
                    <a:cubicBezTo>
                      <a:pt x="1384279" y="300922"/>
                      <a:pt x="1392439" y="297955"/>
                      <a:pt x="1399857" y="292021"/>
                    </a:cubicBezTo>
                    <a:cubicBezTo>
                      <a:pt x="1407275" y="286086"/>
                      <a:pt x="1413457" y="276937"/>
                      <a:pt x="1418402" y="264573"/>
                    </a:cubicBezTo>
                    <a:cubicBezTo>
                      <a:pt x="1423348" y="252210"/>
                      <a:pt x="1427057" y="235890"/>
                      <a:pt x="1429530" y="215614"/>
                    </a:cubicBezTo>
                    <a:cubicBezTo>
                      <a:pt x="1432003" y="195337"/>
                      <a:pt x="1433239" y="170857"/>
                      <a:pt x="1433239" y="142174"/>
                    </a:cubicBezTo>
                    <a:cubicBezTo>
                      <a:pt x="1433239" y="112501"/>
                      <a:pt x="1432003" y="87280"/>
                      <a:pt x="1429530" y="66509"/>
                    </a:cubicBezTo>
                    <a:cubicBezTo>
                      <a:pt x="1427057" y="45738"/>
                      <a:pt x="1423348" y="29171"/>
                      <a:pt x="1418402" y="16807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6408025" y="2137172"/>
              <a:ext cx="1291827" cy="1291827"/>
              <a:chOff x="1382807" y="174388"/>
              <a:chExt cx="3025589" cy="302558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40121" y="810818"/>
                <a:ext cx="1868275" cy="2389158"/>
              </a:xfrm>
              <a:custGeom>
                <a:avLst/>
                <a:gdLst>
                  <a:gd name="connsiteX0" fmla="*/ 0 w 1868275"/>
                  <a:gd name="connsiteY0" fmla="*/ 1718 h 2389158"/>
                  <a:gd name="connsiteX1" fmla="*/ 506810 w 1868275"/>
                  <a:gd name="connsiteY1" fmla="*/ 441359 h 2389158"/>
                  <a:gd name="connsiteX2" fmla="*/ 476232 w 1868275"/>
                  <a:gd name="connsiteY2" fmla="*/ 509406 h 2389158"/>
                  <a:gd name="connsiteX3" fmla="*/ 418370 w 1868275"/>
                  <a:gd name="connsiteY3" fmla="*/ 653319 h 2389158"/>
                  <a:gd name="connsiteX4" fmla="*/ 360509 w 1868275"/>
                  <a:gd name="connsiteY4" fmla="*/ 809100 h 2389158"/>
                  <a:gd name="connsiteX5" fmla="*/ 357541 w 1868275"/>
                  <a:gd name="connsiteY5" fmla="*/ 809100 h 2389158"/>
                  <a:gd name="connsiteX6" fmla="*/ 295971 w 1868275"/>
                  <a:gd name="connsiteY6" fmla="*/ 650351 h 2389158"/>
                  <a:gd name="connsiteX7" fmla="*/ 234400 w 1868275"/>
                  <a:gd name="connsiteY7" fmla="*/ 506439 h 2389158"/>
                  <a:gd name="connsiteX8" fmla="*/ 20757 w 1868275"/>
                  <a:gd name="connsiteY8" fmla="*/ 34645 h 2389158"/>
                  <a:gd name="connsiteX9" fmla="*/ 1103694 w 1868275"/>
                  <a:gd name="connsiteY9" fmla="*/ 0 h 2389158"/>
                  <a:gd name="connsiteX10" fmla="*/ 1868275 w 1868275"/>
                  <a:gd name="connsiteY10" fmla="*/ 663249 h 2389158"/>
                  <a:gd name="connsiteX11" fmla="*/ 1868275 w 1868275"/>
                  <a:gd name="connsiteY11" fmla="*/ 2389158 h 2389158"/>
                  <a:gd name="connsiteX12" fmla="*/ 768108 w 1868275"/>
                  <a:gd name="connsiteY12" fmla="*/ 2389158 h 2389158"/>
                  <a:gd name="connsiteX13" fmla="*/ 176188 w 1868275"/>
                  <a:gd name="connsiteY13" fmla="*/ 1875688 h 2389158"/>
                  <a:gd name="connsiteX14" fmla="*/ 193600 w 1868275"/>
                  <a:gd name="connsiteY14" fmla="*/ 1886216 h 2389158"/>
                  <a:gd name="connsiteX15" fmla="*/ 253687 w 1868275"/>
                  <a:gd name="connsiteY15" fmla="*/ 1898085 h 2389158"/>
                  <a:gd name="connsiteX16" fmla="*/ 348639 w 1868275"/>
                  <a:gd name="connsiteY16" fmla="*/ 1902536 h 2389158"/>
                  <a:gd name="connsiteX17" fmla="*/ 442850 w 1868275"/>
                  <a:gd name="connsiteY17" fmla="*/ 1898085 h 2389158"/>
                  <a:gd name="connsiteX18" fmla="*/ 502937 w 1868275"/>
                  <a:gd name="connsiteY18" fmla="*/ 1886216 h 2389158"/>
                  <a:gd name="connsiteX19" fmla="*/ 534835 w 1868275"/>
                  <a:gd name="connsiteY19" fmla="*/ 1866928 h 2389158"/>
                  <a:gd name="connsiteX20" fmla="*/ 544479 w 1868275"/>
                  <a:gd name="connsiteY20" fmla="*/ 1840223 h 2389158"/>
                  <a:gd name="connsiteX21" fmla="*/ 544479 w 1868275"/>
                  <a:gd name="connsiteY21" fmla="*/ 1165171 h 2389158"/>
                  <a:gd name="connsiteX22" fmla="*/ 1069684 w 1868275"/>
                  <a:gd name="connsiteY22" fmla="*/ 119212 h 2389158"/>
                  <a:gd name="connsiteX23" fmla="*/ 1105291 w 1868275"/>
                  <a:gd name="connsiteY23" fmla="*/ 34645 h 2389158"/>
                  <a:gd name="connsiteX24" fmla="*/ 1107702 w 1868275"/>
                  <a:gd name="connsiteY24" fmla="*/ 7383 h 238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868275" h="2389158">
                    <a:moveTo>
                      <a:pt x="0" y="1718"/>
                    </a:moveTo>
                    <a:lnTo>
                      <a:pt x="506810" y="441359"/>
                    </a:lnTo>
                    <a:lnTo>
                      <a:pt x="476232" y="509406"/>
                    </a:lnTo>
                    <a:cubicBezTo>
                      <a:pt x="457439" y="554904"/>
                      <a:pt x="438152" y="602875"/>
                      <a:pt x="418370" y="653319"/>
                    </a:cubicBezTo>
                    <a:cubicBezTo>
                      <a:pt x="398588" y="703762"/>
                      <a:pt x="379301" y="755689"/>
                      <a:pt x="360509" y="809100"/>
                    </a:cubicBezTo>
                    <a:lnTo>
                      <a:pt x="357541" y="809100"/>
                    </a:lnTo>
                    <a:cubicBezTo>
                      <a:pt x="336770" y="753711"/>
                      <a:pt x="316247" y="700795"/>
                      <a:pt x="295971" y="650351"/>
                    </a:cubicBezTo>
                    <a:cubicBezTo>
                      <a:pt x="275694" y="599908"/>
                      <a:pt x="255171" y="551937"/>
                      <a:pt x="234400" y="506439"/>
                    </a:cubicBezTo>
                    <a:lnTo>
                      <a:pt x="20757" y="34645"/>
                    </a:lnTo>
                    <a:close/>
                    <a:moveTo>
                      <a:pt x="1103694" y="0"/>
                    </a:moveTo>
                    <a:lnTo>
                      <a:pt x="1868275" y="663249"/>
                    </a:lnTo>
                    <a:lnTo>
                      <a:pt x="1868275" y="2389158"/>
                    </a:lnTo>
                    <a:lnTo>
                      <a:pt x="768108" y="2389158"/>
                    </a:lnTo>
                    <a:lnTo>
                      <a:pt x="176188" y="1875688"/>
                    </a:lnTo>
                    <a:lnTo>
                      <a:pt x="193600" y="1886216"/>
                    </a:lnTo>
                    <a:cubicBezTo>
                      <a:pt x="208931" y="1891161"/>
                      <a:pt x="228960" y="1895117"/>
                      <a:pt x="253687" y="1898085"/>
                    </a:cubicBezTo>
                    <a:cubicBezTo>
                      <a:pt x="278414" y="1901052"/>
                      <a:pt x="310065" y="1902536"/>
                      <a:pt x="348639" y="1902536"/>
                    </a:cubicBezTo>
                    <a:cubicBezTo>
                      <a:pt x="386225" y="1902536"/>
                      <a:pt x="417628" y="1901052"/>
                      <a:pt x="442850" y="1898085"/>
                    </a:cubicBezTo>
                    <a:cubicBezTo>
                      <a:pt x="468072" y="1895117"/>
                      <a:pt x="488101" y="1891161"/>
                      <a:pt x="502937" y="1886216"/>
                    </a:cubicBezTo>
                    <a:cubicBezTo>
                      <a:pt x="517773" y="1881270"/>
                      <a:pt x="528406" y="1874841"/>
                      <a:pt x="534835" y="1866928"/>
                    </a:cubicBezTo>
                    <a:cubicBezTo>
                      <a:pt x="541264" y="1859016"/>
                      <a:pt x="544479" y="1850114"/>
                      <a:pt x="544479" y="1840223"/>
                    </a:cubicBezTo>
                    <a:lnTo>
                      <a:pt x="544479" y="1165171"/>
                    </a:lnTo>
                    <a:lnTo>
                      <a:pt x="1069684" y="119212"/>
                    </a:lnTo>
                    <a:cubicBezTo>
                      <a:pt x="1087488" y="83604"/>
                      <a:pt x="1099357" y="55416"/>
                      <a:pt x="1105291" y="34645"/>
                    </a:cubicBezTo>
                    <a:cubicBezTo>
                      <a:pt x="1108259" y="24260"/>
                      <a:pt x="1109062" y="15172"/>
                      <a:pt x="1107702" y="7383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13"/>
              <p:cNvSpPr/>
              <p:nvPr/>
            </p:nvSpPr>
            <p:spPr>
              <a:xfrm>
                <a:off x="2128726" y="775732"/>
                <a:ext cx="1519738" cy="1937622"/>
              </a:xfrm>
              <a:custGeom>
                <a:avLst/>
                <a:gdLst/>
                <a:ahLst/>
                <a:cxnLst/>
                <a:rect l="l" t="t" r="r" b="b"/>
                <a:pathLst>
                  <a:path w="1519738" h="1937622">
                    <a:moveTo>
                      <a:pt x="202189" y="0"/>
                    </a:moveTo>
                    <a:cubicBezTo>
                      <a:pt x="247688" y="0"/>
                      <a:pt x="284036" y="989"/>
                      <a:pt x="311236" y="2967"/>
                    </a:cubicBezTo>
                    <a:cubicBezTo>
                      <a:pt x="338436" y="4946"/>
                      <a:pt x="359949" y="8655"/>
                      <a:pt x="375774" y="14095"/>
                    </a:cubicBezTo>
                    <a:cubicBezTo>
                      <a:pt x="391600" y="19534"/>
                      <a:pt x="403221" y="26705"/>
                      <a:pt x="410640" y="35607"/>
                    </a:cubicBezTo>
                    <a:cubicBezTo>
                      <a:pt x="418058" y="44509"/>
                      <a:pt x="425229" y="55883"/>
                      <a:pt x="432152" y="69731"/>
                    </a:cubicBezTo>
                    <a:lnTo>
                      <a:pt x="645795" y="541525"/>
                    </a:lnTo>
                    <a:cubicBezTo>
                      <a:pt x="666566" y="587023"/>
                      <a:pt x="687089" y="634994"/>
                      <a:pt x="707366" y="685437"/>
                    </a:cubicBezTo>
                    <a:cubicBezTo>
                      <a:pt x="727642" y="735881"/>
                      <a:pt x="748165" y="788797"/>
                      <a:pt x="768936" y="844186"/>
                    </a:cubicBezTo>
                    <a:lnTo>
                      <a:pt x="771904" y="844186"/>
                    </a:lnTo>
                    <a:cubicBezTo>
                      <a:pt x="790696" y="790775"/>
                      <a:pt x="809983" y="738848"/>
                      <a:pt x="829765" y="688405"/>
                    </a:cubicBezTo>
                    <a:cubicBezTo>
                      <a:pt x="849547" y="637961"/>
                      <a:pt x="868834" y="589990"/>
                      <a:pt x="887627" y="544492"/>
                    </a:cubicBezTo>
                    <a:lnTo>
                      <a:pt x="1098302" y="75665"/>
                    </a:lnTo>
                    <a:cubicBezTo>
                      <a:pt x="1103248" y="59840"/>
                      <a:pt x="1109430" y="47229"/>
                      <a:pt x="1116848" y="37833"/>
                    </a:cubicBezTo>
                    <a:cubicBezTo>
                      <a:pt x="1124266" y="28436"/>
                      <a:pt x="1135393" y="20771"/>
                      <a:pt x="1150229" y="14836"/>
                    </a:cubicBezTo>
                    <a:cubicBezTo>
                      <a:pt x="1165066" y="8902"/>
                      <a:pt x="1185342" y="4946"/>
                      <a:pt x="1211058" y="2967"/>
                    </a:cubicBezTo>
                    <a:cubicBezTo>
                      <a:pt x="1236774" y="989"/>
                      <a:pt x="1270898" y="0"/>
                      <a:pt x="1313429" y="0"/>
                    </a:cubicBezTo>
                    <a:cubicBezTo>
                      <a:pt x="1369807" y="0"/>
                      <a:pt x="1413574" y="1236"/>
                      <a:pt x="1444730" y="3709"/>
                    </a:cubicBezTo>
                    <a:cubicBezTo>
                      <a:pt x="1475886" y="6182"/>
                      <a:pt x="1497152" y="12611"/>
                      <a:pt x="1508526" y="22996"/>
                    </a:cubicBezTo>
                    <a:cubicBezTo>
                      <a:pt x="1519901" y="33382"/>
                      <a:pt x="1522621" y="48960"/>
                      <a:pt x="1516686" y="69731"/>
                    </a:cubicBezTo>
                    <a:cubicBezTo>
                      <a:pt x="1510752" y="90502"/>
                      <a:pt x="1498883" y="118690"/>
                      <a:pt x="1481079" y="154298"/>
                    </a:cubicBezTo>
                    <a:lnTo>
                      <a:pt x="955874" y="1200257"/>
                    </a:lnTo>
                    <a:lnTo>
                      <a:pt x="955874" y="1875309"/>
                    </a:lnTo>
                    <a:cubicBezTo>
                      <a:pt x="955874" y="1885200"/>
                      <a:pt x="952659" y="1894102"/>
                      <a:pt x="946230" y="1902014"/>
                    </a:cubicBezTo>
                    <a:cubicBezTo>
                      <a:pt x="939801" y="1909927"/>
                      <a:pt x="929168" y="1916356"/>
                      <a:pt x="914332" y="1921302"/>
                    </a:cubicBezTo>
                    <a:cubicBezTo>
                      <a:pt x="899496" y="1926247"/>
                      <a:pt x="879467" y="1930203"/>
                      <a:pt x="854245" y="1933171"/>
                    </a:cubicBezTo>
                    <a:cubicBezTo>
                      <a:pt x="829023" y="1936138"/>
                      <a:pt x="797620" y="1937622"/>
                      <a:pt x="760034" y="1937622"/>
                    </a:cubicBezTo>
                    <a:cubicBezTo>
                      <a:pt x="721460" y="1937622"/>
                      <a:pt x="689809" y="1936138"/>
                      <a:pt x="665082" y="1933171"/>
                    </a:cubicBezTo>
                    <a:cubicBezTo>
                      <a:pt x="640355" y="1930203"/>
                      <a:pt x="620326" y="1926247"/>
                      <a:pt x="604995" y="1921302"/>
                    </a:cubicBezTo>
                    <a:cubicBezTo>
                      <a:pt x="589664" y="1916356"/>
                      <a:pt x="579032" y="1909927"/>
                      <a:pt x="573097" y="1902014"/>
                    </a:cubicBezTo>
                    <a:cubicBezTo>
                      <a:pt x="567163" y="1894102"/>
                      <a:pt x="564195" y="1885200"/>
                      <a:pt x="564195" y="1875309"/>
                    </a:cubicBezTo>
                    <a:lnTo>
                      <a:pt x="564195" y="1200257"/>
                    </a:lnTo>
                    <a:lnTo>
                      <a:pt x="38990" y="154298"/>
                    </a:lnTo>
                    <a:cubicBezTo>
                      <a:pt x="20198" y="117701"/>
                      <a:pt x="8081" y="89265"/>
                      <a:pt x="2641" y="68989"/>
                    </a:cubicBezTo>
                    <a:cubicBezTo>
                      <a:pt x="-2799" y="48713"/>
                      <a:pt x="168" y="33382"/>
                      <a:pt x="11543" y="22996"/>
                    </a:cubicBezTo>
                    <a:cubicBezTo>
                      <a:pt x="22917" y="12611"/>
                      <a:pt x="43936" y="6182"/>
                      <a:pt x="74597" y="3709"/>
                    </a:cubicBezTo>
                    <a:cubicBezTo>
                      <a:pt x="105259" y="1236"/>
                      <a:pt x="147790" y="0"/>
                      <a:pt x="202189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7" name="Freeform: Shape 26"/>
            <p:cNvSpPr/>
            <p:nvPr/>
          </p:nvSpPr>
          <p:spPr>
            <a:xfrm>
              <a:off x="3550258" y="2738785"/>
              <a:ext cx="2158499" cy="546199"/>
            </a:xfrm>
            <a:custGeom>
              <a:avLst/>
              <a:gdLst>
                <a:gd name="connsiteX0" fmla="*/ 763761 w 2158499"/>
                <a:gd name="connsiteY0" fmla="*/ 84460 h 546199"/>
                <a:gd name="connsiteX1" fmla="*/ 693440 w 2158499"/>
                <a:gd name="connsiteY1" fmla="*/ 319980 h 546199"/>
                <a:gd name="connsiteX2" fmla="*/ 835198 w 2158499"/>
                <a:gd name="connsiteY2" fmla="*/ 319980 h 546199"/>
                <a:gd name="connsiteX3" fmla="*/ 773621 w 2158499"/>
                <a:gd name="connsiteY3" fmla="*/ 120923 h 546199"/>
                <a:gd name="connsiteX4" fmla="*/ 763761 w 2158499"/>
                <a:gd name="connsiteY4" fmla="*/ 84460 h 546199"/>
                <a:gd name="connsiteX5" fmla="*/ 1720944 w 2158499"/>
                <a:gd name="connsiteY5" fmla="*/ 2232 h 546199"/>
                <a:gd name="connsiteX6" fmla="*/ 1836286 w 2158499"/>
                <a:gd name="connsiteY6" fmla="*/ 2232 h 546199"/>
                <a:gd name="connsiteX7" fmla="*/ 1836286 w 2158499"/>
                <a:gd name="connsiteY7" fmla="*/ 251147 h 546199"/>
                <a:gd name="connsiteX8" fmla="*/ 1881679 w 2158499"/>
                <a:gd name="connsiteY8" fmla="*/ 187151 h 546199"/>
                <a:gd name="connsiteX9" fmla="*/ 2029018 w 2158499"/>
                <a:gd name="connsiteY9" fmla="*/ 2232 h 546199"/>
                <a:gd name="connsiteX10" fmla="*/ 2157011 w 2158499"/>
                <a:gd name="connsiteY10" fmla="*/ 2232 h 546199"/>
                <a:gd name="connsiteX11" fmla="*/ 1967255 w 2158499"/>
                <a:gd name="connsiteY11" fmla="*/ 242962 h 546199"/>
                <a:gd name="connsiteX12" fmla="*/ 2158499 w 2158499"/>
                <a:gd name="connsiteY12" fmla="*/ 546199 h 546199"/>
                <a:gd name="connsiteX13" fmla="*/ 2027530 w 2158499"/>
                <a:gd name="connsiteY13" fmla="*/ 546199 h 546199"/>
                <a:gd name="connsiteX14" fmla="*/ 1885027 w 2158499"/>
                <a:gd name="connsiteY14" fmla="*/ 317004 h 546199"/>
                <a:gd name="connsiteX15" fmla="*/ 1836286 w 2158499"/>
                <a:gd name="connsiteY15" fmla="*/ 351978 h 546199"/>
                <a:gd name="connsiteX16" fmla="*/ 1836286 w 2158499"/>
                <a:gd name="connsiteY16" fmla="*/ 546199 h 546199"/>
                <a:gd name="connsiteX17" fmla="*/ 1720944 w 2158499"/>
                <a:gd name="connsiteY17" fmla="*/ 546199 h 546199"/>
                <a:gd name="connsiteX18" fmla="*/ 1103638 w 2158499"/>
                <a:gd name="connsiteY18" fmla="*/ 2232 h 546199"/>
                <a:gd name="connsiteX19" fmla="*/ 1249118 w 2158499"/>
                <a:gd name="connsiteY19" fmla="*/ 2232 h 546199"/>
                <a:gd name="connsiteX20" fmla="*/ 1485382 w 2158499"/>
                <a:gd name="connsiteY20" fmla="*/ 409649 h 546199"/>
                <a:gd name="connsiteX21" fmla="*/ 1487987 w 2158499"/>
                <a:gd name="connsiteY21" fmla="*/ 409649 h 546199"/>
                <a:gd name="connsiteX22" fmla="*/ 1482406 w 2158499"/>
                <a:gd name="connsiteY22" fmla="*/ 259705 h 546199"/>
                <a:gd name="connsiteX23" fmla="*/ 1482406 w 2158499"/>
                <a:gd name="connsiteY23" fmla="*/ 2232 h 546199"/>
                <a:gd name="connsiteX24" fmla="*/ 1586213 w 2158499"/>
                <a:gd name="connsiteY24" fmla="*/ 2232 h 546199"/>
                <a:gd name="connsiteX25" fmla="*/ 1586213 w 2158499"/>
                <a:gd name="connsiteY25" fmla="*/ 546199 h 546199"/>
                <a:gd name="connsiteX26" fmla="*/ 1439618 w 2158499"/>
                <a:gd name="connsiteY26" fmla="*/ 546199 h 546199"/>
                <a:gd name="connsiteX27" fmla="*/ 1202981 w 2158499"/>
                <a:gd name="connsiteY27" fmla="*/ 134689 h 546199"/>
                <a:gd name="connsiteX28" fmla="*/ 1199632 w 2158499"/>
                <a:gd name="connsiteY28" fmla="*/ 134689 h 546199"/>
                <a:gd name="connsiteX29" fmla="*/ 1206702 w 2158499"/>
                <a:gd name="connsiteY29" fmla="*/ 290215 h 546199"/>
                <a:gd name="connsiteX30" fmla="*/ 1206702 w 2158499"/>
                <a:gd name="connsiteY30" fmla="*/ 546199 h 546199"/>
                <a:gd name="connsiteX31" fmla="*/ 1103638 w 2158499"/>
                <a:gd name="connsiteY31" fmla="*/ 546199 h 546199"/>
                <a:gd name="connsiteX32" fmla="*/ 0 w 2158499"/>
                <a:gd name="connsiteY32" fmla="*/ 2232 h 546199"/>
                <a:gd name="connsiteX33" fmla="*/ 115342 w 2158499"/>
                <a:gd name="connsiteY33" fmla="*/ 2232 h 546199"/>
                <a:gd name="connsiteX34" fmla="*/ 115342 w 2158499"/>
                <a:gd name="connsiteY34" fmla="*/ 215429 h 546199"/>
                <a:gd name="connsiteX35" fmla="*/ 330771 w 2158499"/>
                <a:gd name="connsiteY35" fmla="*/ 215429 h 546199"/>
                <a:gd name="connsiteX36" fmla="*/ 330771 w 2158499"/>
                <a:gd name="connsiteY36" fmla="*/ 2232 h 546199"/>
                <a:gd name="connsiteX37" fmla="*/ 445740 w 2158499"/>
                <a:gd name="connsiteY37" fmla="*/ 2232 h 546199"/>
                <a:gd name="connsiteX38" fmla="*/ 445740 w 2158499"/>
                <a:gd name="connsiteY38" fmla="*/ 546199 h 546199"/>
                <a:gd name="connsiteX39" fmla="*/ 330771 w 2158499"/>
                <a:gd name="connsiteY39" fmla="*/ 546199 h 546199"/>
                <a:gd name="connsiteX40" fmla="*/ 330771 w 2158499"/>
                <a:gd name="connsiteY40" fmla="*/ 311423 h 546199"/>
                <a:gd name="connsiteX41" fmla="*/ 115342 w 2158499"/>
                <a:gd name="connsiteY41" fmla="*/ 311423 h 546199"/>
                <a:gd name="connsiteX42" fmla="*/ 115342 w 2158499"/>
                <a:gd name="connsiteY42" fmla="*/ 546199 h 546199"/>
                <a:gd name="connsiteX43" fmla="*/ 0 w 2158499"/>
                <a:gd name="connsiteY43" fmla="*/ 546199 h 546199"/>
                <a:gd name="connsiteX44" fmla="*/ 692696 w 2158499"/>
                <a:gd name="connsiteY44" fmla="*/ 0 h 546199"/>
                <a:gd name="connsiteX45" fmla="*/ 833710 w 2158499"/>
                <a:gd name="connsiteY45" fmla="*/ 0 h 546199"/>
                <a:gd name="connsiteX46" fmla="*/ 1026443 w 2158499"/>
                <a:gd name="connsiteY46" fmla="*/ 546199 h 546199"/>
                <a:gd name="connsiteX47" fmla="*/ 902171 w 2158499"/>
                <a:gd name="connsiteY47" fmla="*/ 546199 h 546199"/>
                <a:gd name="connsiteX48" fmla="*/ 862732 w 2158499"/>
                <a:gd name="connsiteY48" fmla="*/ 416719 h 546199"/>
                <a:gd name="connsiteX49" fmla="*/ 664418 w 2158499"/>
                <a:gd name="connsiteY49" fmla="*/ 416719 h 546199"/>
                <a:gd name="connsiteX50" fmla="*/ 624979 w 2158499"/>
                <a:gd name="connsiteY50" fmla="*/ 546199 h 546199"/>
                <a:gd name="connsiteX51" fmla="*/ 500707 w 2158499"/>
                <a:gd name="connsiteY51" fmla="*/ 546199 h 546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158499" h="546199">
                  <a:moveTo>
                    <a:pt x="763761" y="84460"/>
                  </a:moveTo>
                  <a:cubicBezTo>
                    <a:pt x="755575" y="116210"/>
                    <a:pt x="732135" y="194717"/>
                    <a:pt x="693440" y="319980"/>
                  </a:cubicBezTo>
                  <a:lnTo>
                    <a:pt x="835198" y="319980"/>
                  </a:lnTo>
                  <a:cubicBezTo>
                    <a:pt x="798736" y="202654"/>
                    <a:pt x="778210" y="136302"/>
                    <a:pt x="773621" y="120923"/>
                  </a:cubicBezTo>
                  <a:cubicBezTo>
                    <a:pt x="769032" y="105544"/>
                    <a:pt x="765745" y="93390"/>
                    <a:pt x="763761" y="84460"/>
                  </a:cubicBezTo>
                  <a:close/>
                  <a:moveTo>
                    <a:pt x="1720944" y="2232"/>
                  </a:moveTo>
                  <a:lnTo>
                    <a:pt x="1836286" y="2232"/>
                  </a:lnTo>
                  <a:lnTo>
                    <a:pt x="1836286" y="251147"/>
                  </a:lnTo>
                  <a:lnTo>
                    <a:pt x="1881679" y="187151"/>
                  </a:lnTo>
                  <a:lnTo>
                    <a:pt x="2029018" y="2232"/>
                  </a:lnTo>
                  <a:lnTo>
                    <a:pt x="2157011" y="2232"/>
                  </a:lnTo>
                  <a:lnTo>
                    <a:pt x="1967255" y="242962"/>
                  </a:lnTo>
                  <a:lnTo>
                    <a:pt x="2158499" y="546199"/>
                  </a:lnTo>
                  <a:lnTo>
                    <a:pt x="2027530" y="546199"/>
                  </a:lnTo>
                  <a:lnTo>
                    <a:pt x="1885027" y="317004"/>
                  </a:lnTo>
                  <a:lnTo>
                    <a:pt x="1836286" y="351978"/>
                  </a:lnTo>
                  <a:lnTo>
                    <a:pt x="1836286" y="546199"/>
                  </a:lnTo>
                  <a:lnTo>
                    <a:pt x="1720944" y="546199"/>
                  </a:lnTo>
                  <a:close/>
                  <a:moveTo>
                    <a:pt x="1103638" y="2232"/>
                  </a:moveTo>
                  <a:lnTo>
                    <a:pt x="1249118" y="2232"/>
                  </a:lnTo>
                  <a:lnTo>
                    <a:pt x="1485382" y="409649"/>
                  </a:lnTo>
                  <a:lnTo>
                    <a:pt x="1487987" y="409649"/>
                  </a:lnTo>
                  <a:cubicBezTo>
                    <a:pt x="1484266" y="338956"/>
                    <a:pt x="1482406" y="288975"/>
                    <a:pt x="1482406" y="259705"/>
                  </a:cubicBezTo>
                  <a:lnTo>
                    <a:pt x="1482406" y="2232"/>
                  </a:lnTo>
                  <a:lnTo>
                    <a:pt x="1586213" y="2232"/>
                  </a:lnTo>
                  <a:lnTo>
                    <a:pt x="1586213" y="546199"/>
                  </a:lnTo>
                  <a:lnTo>
                    <a:pt x="1439618" y="546199"/>
                  </a:lnTo>
                  <a:lnTo>
                    <a:pt x="1202981" y="134689"/>
                  </a:lnTo>
                  <a:lnTo>
                    <a:pt x="1199632" y="134689"/>
                  </a:lnTo>
                  <a:cubicBezTo>
                    <a:pt x="1204345" y="207367"/>
                    <a:pt x="1206702" y="259209"/>
                    <a:pt x="1206702" y="290215"/>
                  </a:cubicBezTo>
                  <a:lnTo>
                    <a:pt x="1206702" y="546199"/>
                  </a:lnTo>
                  <a:lnTo>
                    <a:pt x="1103638" y="546199"/>
                  </a:lnTo>
                  <a:close/>
                  <a:moveTo>
                    <a:pt x="0" y="2232"/>
                  </a:moveTo>
                  <a:lnTo>
                    <a:pt x="115342" y="2232"/>
                  </a:lnTo>
                  <a:lnTo>
                    <a:pt x="115342" y="215429"/>
                  </a:lnTo>
                  <a:lnTo>
                    <a:pt x="330771" y="215429"/>
                  </a:lnTo>
                  <a:lnTo>
                    <a:pt x="330771" y="2232"/>
                  </a:lnTo>
                  <a:lnTo>
                    <a:pt x="445740" y="2232"/>
                  </a:lnTo>
                  <a:lnTo>
                    <a:pt x="445740" y="546199"/>
                  </a:lnTo>
                  <a:lnTo>
                    <a:pt x="330771" y="546199"/>
                  </a:lnTo>
                  <a:lnTo>
                    <a:pt x="330771" y="311423"/>
                  </a:lnTo>
                  <a:lnTo>
                    <a:pt x="115342" y="311423"/>
                  </a:lnTo>
                  <a:lnTo>
                    <a:pt x="115342" y="546199"/>
                  </a:lnTo>
                  <a:lnTo>
                    <a:pt x="0" y="546199"/>
                  </a:lnTo>
                  <a:close/>
                  <a:moveTo>
                    <a:pt x="692696" y="0"/>
                  </a:moveTo>
                  <a:lnTo>
                    <a:pt x="833710" y="0"/>
                  </a:lnTo>
                  <a:lnTo>
                    <a:pt x="1026443" y="546199"/>
                  </a:lnTo>
                  <a:lnTo>
                    <a:pt x="902171" y="546199"/>
                  </a:lnTo>
                  <a:lnTo>
                    <a:pt x="862732" y="416719"/>
                  </a:lnTo>
                  <a:lnTo>
                    <a:pt x="664418" y="416719"/>
                  </a:lnTo>
                  <a:lnTo>
                    <a:pt x="624979" y="546199"/>
                  </a:lnTo>
                  <a:lnTo>
                    <a:pt x="500707" y="5461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805981" y="2736364"/>
              <a:ext cx="1308596" cy="559966"/>
            </a:xfrm>
            <a:custGeom>
              <a:avLst/>
              <a:gdLst>
                <a:gd name="connsiteX0" fmla="*/ 1243856 w 1308596"/>
                <a:gd name="connsiteY0" fmla="*/ 433462 h 559966"/>
                <a:gd name="connsiteX1" fmla="*/ 1291667 w 1308596"/>
                <a:gd name="connsiteY1" fmla="*/ 449833 h 559966"/>
                <a:gd name="connsiteX2" fmla="*/ 1308596 w 1308596"/>
                <a:gd name="connsiteY2" fmla="*/ 496714 h 559966"/>
                <a:gd name="connsiteX3" fmla="*/ 1291481 w 1308596"/>
                <a:gd name="connsiteY3" fmla="*/ 543037 h 559966"/>
                <a:gd name="connsiteX4" fmla="*/ 1243856 w 1308596"/>
                <a:gd name="connsiteY4" fmla="*/ 559966 h 559966"/>
                <a:gd name="connsiteX5" fmla="*/ 1195486 w 1308596"/>
                <a:gd name="connsiteY5" fmla="*/ 543409 h 559966"/>
                <a:gd name="connsiteX6" fmla="*/ 1178371 w 1308596"/>
                <a:gd name="connsiteY6" fmla="*/ 496714 h 559966"/>
                <a:gd name="connsiteX7" fmla="*/ 1195114 w 1308596"/>
                <a:gd name="connsiteY7" fmla="*/ 449461 h 559966"/>
                <a:gd name="connsiteX8" fmla="*/ 1243856 w 1308596"/>
                <a:gd name="connsiteY8" fmla="*/ 433462 h 559966"/>
                <a:gd name="connsiteX9" fmla="*/ 259705 w 1308596"/>
                <a:gd name="connsiteY9" fmla="*/ 95994 h 559966"/>
                <a:gd name="connsiteX10" fmla="*/ 155897 w 1308596"/>
                <a:gd name="connsiteY10" fmla="*/ 142317 h 559966"/>
                <a:gd name="connsiteX11" fmla="*/ 120922 w 1308596"/>
                <a:gd name="connsiteY11" fmla="*/ 279797 h 559966"/>
                <a:gd name="connsiteX12" fmla="*/ 155525 w 1308596"/>
                <a:gd name="connsiteY12" fmla="*/ 417091 h 559966"/>
                <a:gd name="connsiteX13" fmla="*/ 258961 w 1308596"/>
                <a:gd name="connsiteY13" fmla="*/ 463227 h 559966"/>
                <a:gd name="connsiteX14" fmla="*/ 396999 w 1308596"/>
                <a:gd name="connsiteY14" fmla="*/ 279797 h 559966"/>
                <a:gd name="connsiteX15" fmla="*/ 259705 w 1308596"/>
                <a:gd name="connsiteY15" fmla="*/ 95994 h 559966"/>
                <a:gd name="connsiteX16" fmla="*/ 619433 w 1308596"/>
                <a:gd name="connsiteY16" fmla="*/ 8557 h 559966"/>
                <a:gd name="connsiteX17" fmla="*/ 734403 w 1308596"/>
                <a:gd name="connsiteY17" fmla="*/ 8557 h 559966"/>
                <a:gd name="connsiteX18" fmla="*/ 734403 w 1308596"/>
                <a:gd name="connsiteY18" fmla="*/ 341560 h 559966"/>
                <a:gd name="connsiteX19" fmla="*/ 759704 w 1308596"/>
                <a:gd name="connsiteY19" fmla="*/ 433834 h 559966"/>
                <a:gd name="connsiteX20" fmla="*/ 843420 w 1308596"/>
                <a:gd name="connsiteY20" fmla="*/ 463227 h 559966"/>
                <a:gd name="connsiteX21" fmla="*/ 925461 w 1308596"/>
                <a:gd name="connsiteY21" fmla="*/ 433648 h 559966"/>
                <a:gd name="connsiteX22" fmla="*/ 950948 w 1308596"/>
                <a:gd name="connsiteY22" fmla="*/ 340816 h 559966"/>
                <a:gd name="connsiteX23" fmla="*/ 950948 w 1308596"/>
                <a:gd name="connsiteY23" fmla="*/ 8557 h 559966"/>
                <a:gd name="connsiteX24" fmla="*/ 1065918 w 1308596"/>
                <a:gd name="connsiteY24" fmla="*/ 8557 h 559966"/>
                <a:gd name="connsiteX25" fmla="*/ 1065918 w 1308596"/>
                <a:gd name="connsiteY25" fmla="*/ 360536 h 559966"/>
                <a:gd name="connsiteX26" fmla="*/ 1038943 w 1308596"/>
                <a:gd name="connsiteY26" fmla="*/ 466204 h 559966"/>
                <a:gd name="connsiteX27" fmla="*/ 960994 w 1308596"/>
                <a:gd name="connsiteY27" fmla="*/ 535781 h 559966"/>
                <a:gd name="connsiteX28" fmla="*/ 840443 w 1308596"/>
                <a:gd name="connsiteY28" fmla="*/ 559966 h 559966"/>
                <a:gd name="connsiteX29" fmla="*/ 677476 w 1308596"/>
                <a:gd name="connsiteY29" fmla="*/ 506201 h 559966"/>
                <a:gd name="connsiteX30" fmla="*/ 619433 w 1308596"/>
                <a:gd name="connsiteY30" fmla="*/ 359048 h 559966"/>
                <a:gd name="connsiteX31" fmla="*/ 1179859 w 1308596"/>
                <a:gd name="connsiteY31" fmla="*/ 5954 h 559966"/>
                <a:gd name="connsiteX32" fmla="*/ 1308595 w 1308596"/>
                <a:gd name="connsiteY32" fmla="*/ 5954 h 559966"/>
                <a:gd name="connsiteX33" fmla="*/ 1289619 w 1308596"/>
                <a:gd name="connsiteY33" fmla="*/ 369467 h 559966"/>
                <a:gd name="connsiteX34" fmla="*/ 1198834 w 1308596"/>
                <a:gd name="connsiteY34" fmla="*/ 369467 h 559966"/>
                <a:gd name="connsiteX35" fmla="*/ 259705 w 1308596"/>
                <a:gd name="connsiteY35" fmla="*/ 0 h 559966"/>
                <a:gd name="connsiteX36" fmla="*/ 451507 w 1308596"/>
                <a:gd name="connsiteY36" fmla="*/ 72181 h 559966"/>
                <a:gd name="connsiteX37" fmla="*/ 517921 w 1308596"/>
                <a:gd name="connsiteY37" fmla="*/ 279797 h 559966"/>
                <a:gd name="connsiteX38" fmla="*/ 450949 w 1308596"/>
                <a:gd name="connsiteY38" fmla="*/ 487412 h 559966"/>
                <a:gd name="connsiteX39" fmla="*/ 258961 w 1308596"/>
                <a:gd name="connsiteY39" fmla="*/ 559966 h 559966"/>
                <a:gd name="connsiteX40" fmla="*/ 66972 w 1308596"/>
                <a:gd name="connsiteY40" fmla="*/ 487412 h 559966"/>
                <a:gd name="connsiteX41" fmla="*/ 0 w 1308596"/>
                <a:gd name="connsiteY41" fmla="*/ 279052 h 559966"/>
                <a:gd name="connsiteX42" fmla="*/ 67158 w 1308596"/>
                <a:gd name="connsiteY42" fmla="*/ 71623 h 559966"/>
                <a:gd name="connsiteX43" fmla="*/ 259705 w 1308596"/>
                <a:gd name="connsiteY43" fmla="*/ 0 h 55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08596" h="559966">
                  <a:moveTo>
                    <a:pt x="1243856" y="433462"/>
                  </a:moveTo>
                  <a:cubicBezTo>
                    <a:pt x="1264444" y="433462"/>
                    <a:pt x="1280380" y="438919"/>
                    <a:pt x="1291667" y="449833"/>
                  </a:cubicBezTo>
                  <a:cubicBezTo>
                    <a:pt x="1302953" y="460747"/>
                    <a:pt x="1308596" y="476374"/>
                    <a:pt x="1308596" y="496714"/>
                  </a:cubicBezTo>
                  <a:cubicBezTo>
                    <a:pt x="1308596" y="516310"/>
                    <a:pt x="1302891" y="531751"/>
                    <a:pt x="1291481" y="543037"/>
                  </a:cubicBezTo>
                  <a:cubicBezTo>
                    <a:pt x="1280070" y="554323"/>
                    <a:pt x="1264195" y="559966"/>
                    <a:pt x="1243856" y="559966"/>
                  </a:cubicBezTo>
                  <a:cubicBezTo>
                    <a:pt x="1223020" y="559966"/>
                    <a:pt x="1206897" y="554447"/>
                    <a:pt x="1195486" y="543409"/>
                  </a:cubicBezTo>
                  <a:cubicBezTo>
                    <a:pt x="1184076" y="532371"/>
                    <a:pt x="1178371" y="516806"/>
                    <a:pt x="1178371" y="496714"/>
                  </a:cubicBezTo>
                  <a:cubicBezTo>
                    <a:pt x="1178371" y="475878"/>
                    <a:pt x="1183952" y="460127"/>
                    <a:pt x="1195114" y="449461"/>
                  </a:cubicBezTo>
                  <a:cubicBezTo>
                    <a:pt x="1206276" y="438795"/>
                    <a:pt x="1222524" y="433462"/>
                    <a:pt x="1243856" y="433462"/>
                  </a:cubicBezTo>
                  <a:close/>
                  <a:moveTo>
                    <a:pt x="259705" y="95994"/>
                  </a:moveTo>
                  <a:cubicBezTo>
                    <a:pt x="213816" y="95994"/>
                    <a:pt x="179213" y="111435"/>
                    <a:pt x="155897" y="142317"/>
                  </a:cubicBezTo>
                  <a:cubicBezTo>
                    <a:pt x="132581" y="173198"/>
                    <a:pt x="120922" y="219025"/>
                    <a:pt x="120922" y="279797"/>
                  </a:cubicBezTo>
                  <a:cubicBezTo>
                    <a:pt x="120922" y="340568"/>
                    <a:pt x="132457" y="386333"/>
                    <a:pt x="155525" y="417091"/>
                  </a:cubicBezTo>
                  <a:cubicBezTo>
                    <a:pt x="178593" y="447848"/>
                    <a:pt x="213072" y="463227"/>
                    <a:pt x="258961" y="463227"/>
                  </a:cubicBezTo>
                  <a:cubicBezTo>
                    <a:pt x="350986" y="463227"/>
                    <a:pt x="396999" y="402084"/>
                    <a:pt x="396999" y="279797"/>
                  </a:cubicBezTo>
                  <a:cubicBezTo>
                    <a:pt x="396999" y="157261"/>
                    <a:pt x="351234" y="95994"/>
                    <a:pt x="259705" y="95994"/>
                  </a:cubicBezTo>
                  <a:close/>
                  <a:moveTo>
                    <a:pt x="619433" y="8557"/>
                  </a:moveTo>
                  <a:lnTo>
                    <a:pt x="734403" y="8557"/>
                  </a:lnTo>
                  <a:lnTo>
                    <a:pt x="734403" y="341560"/>
                  </a:lnTo>
                  <a:cubicBezTo>
                    <a:pt x="734403" y="383480"/>
                    <a:pt x="742837" y="414238"/>
                    <a:pt x="759704" y="433834"/>
                  </a:cubicBezTo>
                  <a:cubicBezTo>
                    <a:pt x="776571" y="453429"/>
                    <a:pt x="804476" y="463227"/>
                    <a:pt x="843420" y="463227"/>
                  </a:cubicBezTo>
                  <a:cubicBezTo>
                    <a:pt x="881123" y="463227"/>
                    <a:pt x="908470" y="453368"/>
                    <a:pt x="925461" y="433648"/>
                  </a:cubicBezTo>
                  <a:cubicBezTo>
                    <a:pt x="942452" y="413928"/>
                    <a:pt x="950948" y="382984"/>
                    <a:pt x="950948" y="340816"/>
                  </a:cubicBezTo>
                  <a:lnTo>
                    <a:pt x="950948" y="8557"/>
                  </a:lnTo>
                  <a:lnTo>
                    <a:pt x="1065918" y="8557"/>
                  </a:lnTo>
                  <a:lnTo>
                    <a:pt x="1065918" y="360536"/>
                  </a:lnTo>
                  <a:cubicBezTo>
                    <a:pt x="1065918" y="400719"/>
                    <a:pt x="1056926" y="435942"/>
                    <a:pt x="1038943" y="466204"/>
                  </a:cubicBezTo>
                  <a:cubicBezTo>
                    <a:pt x="1020959" y="496466"/>
                    <a:pt x="994976" y="519658"/>
                    <a:pt x="960994" y="535781"/>
                  </a:cubicBezTo>
                  <a:cubicBezTo>
                    <a:pt x="927011" y="551904"/>
                    <a:pt x="886828" y="559966"/>
                    <a:pt x="840443" y="559966"/>
                  </a:cubicBezTo>
                  <a:cubicBezTo>
                    <a:pt x="770494" y="559966"/>
                    <a:pt x="716172" y="542044"/>
                    <a:pt x="677476" y="506201"/>
                  </a:cubicBezTo>
                  <a:cubicBezTo>
                    <a:pt x="638781" y="470359"/>
                    <a:pt x="619433" y="421307"/>
                    <a:pt x="619433" y="359048"/>
                  </a:cubicBezTo>
                  <a:close/>
                  <a:moveTo>
                    <a:pt x="1179859" y="5954"/>
                  </a:moveTo>
                  <a:lnTo>
                    <a:pt x="1308595" y="5954"/>
                  </a:lnTo>
                  <a:lnTo>
                    <a:pt x="1289619" y="369467"/>
                  </a:lnTo>
                  <a:lnTo>
                    <a:pt x="1198834" y="369467"/>
                  </a:lnTo>
                  <a:close/>
                  <a:moveTo>
                    <a:pt x="259705" y="0"/>
                  </a:moveTo>
                  <a:cubicBezTo>
                    <a:pt x="343296" y="0"/>
                    <a:pt x="407231" y="24060"/>
                    <a:pt x="451507" y="72181"/>
                  </a:cubicBezTo>
                  <a:cubicBezTo>
                    <a:pt x="495783" y="120302"/>
                    <a:pt x="517921" y="189508"/>
                    <a:pt x="517921" y="279797"/>
                  </a:cubicBezTo>
                  <a:cubicBezTo>
                    <a:pt x="517921" y="369838"/>
                    <a:pt x="495597" y="439043"/>
                    <a:pt x="450949" y="487412"/>
                  </a:cubicBezTo>
                  <a:cubicBezTo>
                    <a:pt x="406300" y="535781"/>
                    <a:pt x="342304" y="559966"/>
                    <a:pt x="258961" y="559966"/>
                  </a:cubicBezTo>
                  <a:cubicBezTo>
                    <a:pt x="175617" y="559966"/>
                    <a:pt x="111621" y="535781"/>
                    <a:pt x="66972" y="487412"/>
                  </a:cubicBezTo>
                  <a:cubicBezTo>
                    <a:pt x="22324" y="439043"/>
                    <a:pt x="0" y="369590"/>
                    <a:pt x="0" y="279052"/>
                  </a:cubicBezTo>
                  <a:cubicBezTo>
                    <a:pt x="0" y="188515"/>
                    <a:pt x="22386" y="119372"/>
                    <a:pt x="67158" y="71623"/>
                  </a:cubicBezTo>
                  <a:cubicBezTo>
                    <a:pt x="111931" y="23874"/>
                    <a:pt x="176113" y="0"/>
                    <a:pt x="2597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84056B-56E5-4A62-9FE8-E2F1FAE1C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Module 1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9853E1-9969-48C0-959C-F6E7D4395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FACULTY OF ECONOMICS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236550936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Showeet">
  <a:themeElements>
    <a:clrScheme name="Sho-CORPORATE">
      <a:dk1>
        <a:sysClr val="windowText" lastClr="000000"/>
      </a:dk1>
      <a:lt1>
        <a:sysClr val="window" lastClr="FFFFFF"/>
      </a:lt1>
      <a:dk2>
        <a:srgbClr val="31302B"/>
      </a:dk2>
      <a:lt2>
        <a:srgbClr val="E7E6E6"/>
      </a:lt2>
      <a:accent1>
        <a:srgbClr val="0D96C5"/>
      </a:accent1>
      <a:accent2>
        <a:srgbClr val="EE672F"/>
      </a:accent2>
      <a:accent3>
        <a:srgbClr val="63554F"/>
      </a:accent3>
      <a:accent4>
        <a:srgbClr val="C14800"/>
      </a:accent4>
      <a:accent5>
        <a:srgbClr val="026F94"/>
      </a:accent5>
      <a:accent6>
        <a:srgbClr val="56C2E6"/>
      </a:accent6>
      <a:hlink>
        <a:srgbClr val="F79E63"/>
      </a:hlink>
      <a:folHlink>
        <a:srgbClr val="F79E6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6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66280</TotalTime>
  <Words>2101</Words>
  <Application>Microsoft Office PowerPoint</Application>
  <PresentationFormat>Widescreen</PresentationFormat>
  <Paragraphs>353</Paragraphs>
  <Slides>39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39</vt:i4>
      </vt:variant>
    </vt:vector>
  </HeadingPairs>
  <TitlesOfParts>
    <vt:vector size="49" baseType="lpstr">
      <vt:lpstr>Arial</vt:lpstr>
      <vt:lpstr>Calibri</vt:lpstr>
      <vt:lpstr>Calibri Light</vt:lpstr>
      <vt:lpstr>Gill Sans MT</vt:lpstr>
      <vt:lpstr>Open Sans</vt:lpstr>
      <vt:lpstr>Roboto</vt:lpstr>
      <vt:lpstr>Custom Design - Showeet</vt:lpstr>
      <vt:lpstr>Showeet theme</vt:lpstr>
      <vt:lpstr>showeet</vt:lpstr>
      <vt:lpstr>Office Theme</vt:lpstr>
      <vt:lpstr>Globalization and development</vt:lpstr>
      <vt:lpstr>Module outline</vt:lpstr>
      <vt:lpstr>What is Globalization?</vt:lpstr>
      <vt:lpstr>PowerPoint Presentation</vt:lpstr>
      <vt:lpstr>PowerPoint Presentation</vt:lpstr>
      <vt:lpstr>Globalization is not New</vt:lpstr>
      <vt:lpstr>Modern day globalization</vt:lpstr>
      <vt:lpstr>Growth and Development</vt:lpstr>
      <vt:lpstr>Distinctions</vt:lpstr>
      <vt:lpstr>Economic growth and development</vt:lpstr>
      <vt:lpstr>Development and Growth Indicators</vt:lpstr>
      <vt:lpstr>Countries develop and change</vt:lpstr>
      <vt:lpstr>Countries develop differently</vt:lpstr>
      <vt:lpstr>Classification of rich and poor countries</vt:lpstr>
      <vt:lpstr>Case studies</vt:lpstr>
      <vt:lpstr>Malaysia</vt:lpstr>
      <vt:lpstr>Malaysia,  1970-2010</vt:lpstr>
      <vt:lpstr>Ethiopia</vt:lpstr>
      <vt:lpstr>Ethiopia, 1970-2010</vt:lpstr>
      <vt:lpstr>Ukraine</vt:lpstr>
      <vt:lpstr>Ukraine, 1970-2010</vt:lpstr>
      <vt:lpstr>Comparisons in GDP per capita, 1960-2020</vt:lpstr>
      <vt:lpstr>Coffee Break</vt:lpstr>
      <vt:lpstr>Measuring growth and development</vt:lpstr>
      <vt:lpstr>Key Indicators</vt:lpstr>
      <vt:lpstr>Difference between GDP, GNP and GNI</vt:lpstr>
      <vt:lpstr>Human Development Index</vt:lpstr>
      <vt:lpstr>Value added</vt:lpstr>
      <vt:lpstr>How is GDP calculated?</vt:lpstr>
      <vt:lpstr>Limitations of GDP</vt:lpstr>
      <vt:lpstr>Economic growth: rise of GDP over time</vt:lpstr>
      <vt:lpstr>Comparisons of GDP per capita</vt:lpstr>
      <vt:lpstr>GDP per capita over time, 1960-2020</vt:lpstr>
      <vt:lpstr>GDP/capita long-term trend, 1820-2018</vt:lpstr>
      <vt:lpstr>COnclusion</vt:lpstr>
      <vt:lpstr>Summary of today’s presentation</vt:lpstr>
      <vt:lpstr>Summary of today’s presentation</vt:lpstr>
      <vt:lpstr>Summary of today’s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- Business PowerPoint Template</dc:title>
  <dc:creator>showeet.com</dc:creator>
  <dc:description>© Copyright Showeet.com</dc:description>
  <cp:lastModifiedBy>januar hakim</cp:lastModifiedBy>
  <cp:revision>41</cp:revision>
  <dcterms:created xsi:type="dcterms:W3CDTF">2011-05-09T14:18:21Z</dcterms:created>
  <dcterms:modified xsi:type="dcterms:W3CDTF">2021-08-14T21:55:11Z</dcterms:modified>
  <cp:category>Templates</cp:category>
</cp:coreProperties>
</file>