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7" d="100"/>
          <a:sy n="87" d="100"/>
        </p:scale>
        <p:origin x="-1464"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th-TH"/>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th-TH"/>
          </a:p>
        </p:txBody>
      </p:sp>
      <p:sp>
        <p:nvSpPr>
          <p:cNvPr id="4" name="Date Placeholder 3"/>
          <p:cNvSpPr>
            <a:spLocks noGrp="1"/>
          </p:cNvSpPr>
          <p:nvPr>
            <p:ph type="dt" sz="half" idx="10"/>
          </p:nvPr>
        </p:nvSpPr>
        <p:spPr/>
        <p:txBody>
          <a:bodyPr/>
          <a:lstStyle/>
          <a:p>
            <a:fld id="{1FCB110F-54CA-4127-9BA3-0BDD86A0397B}" type="datetimeFigureOut">
              <a:rPr lang="th-TH" smtClean="0"/>
              <a:t>12/08/56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2EAFD496-427D-4A71-9C69-DB7E0980F69A}" type="slidenum">
              <a:rPr lang="th-TH" smtClean="0"/>
              <a:t>‹#›</a:t>
            </a:fld>
            <a:endParaRPr lang="th-TH"/>
          </a:p>
        </p:txBody>
      </p:sp>
    </p:spTree>
    <p:extLst>
      <p:ext uri="{BB962C8B-B14F-4D97-AF65-F5344CB8AC3E}">
        <p14:creationId xmlns:p14="http://schemas.microsoft.com/office/powerpoint/2010/main" val="3298482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1FCB110F-54CA-4127-9BA3-0BDD86A0397B}" type="datetimeFigureOut">
              <a:rPr lang="th-TH" smtClean="0"/>
              <a:t>12/08/56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2EAFD496-427D-4A71-9C69-DB7E0980F69A}" type="slidenum">
              <a:rPr lang="th-TH" smtClean="0"/>
              <a:t>‹#›</a:t>
            </a:fld>
            <a:endParaRPr lang="th-TH"/>
          </a:p>
        </p:txBody>
      </p:sp>
    </p:spTree>
    <p:extLst>
      <p:ext uri="{BB962C8B-B14F-4D97-AF65-F5344CB8AC3E}">
        <p14:creationId xmlns:p14="http://schemas.microsoft.com/office/powerpoint/2010/main" val="19066103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FCB110F-54CA-4127-9BA3-0BDD86A0397B}" type="datetimeFigureOut">
              <a:rPr lang="th-TH" smtClean="0"/>
              <a:t>12/08/56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2EAFD496-427D-4A71-9C69-DB7E0980F69A}" type="slidenum">
              <a:rPr lang="th-TH" smtClean="0"/>
              <a:t>‹#›</a:t>
            </a:fld>
            <a:endParaRPr lang="th-TH"/>
          </a:p>
        </p:txBody>
      </p:sp>
    </p:spTree>
    <p:extLst>
      <p:ext uri="{BB962C8B-B14F-4D97-AF65-F5344CB8AC3E}">
        <p14:creationId xmlns:p14="http://schemas.microsoft.com/office/powerpoint/2010/main" val="21857310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4"/>
          <p:cNvSpPr>
            <a:spLocks noGrp="1"/>
          </p:cNvSpPr>
          <p:nvPr>
            <p:ph type="dt" sz="half" idx="10"/>
          </p:nvPr>
        </p:nvSpPr>
        <p:spPr/>
        <p:txBody>
          <a:bodyPr/>
          <a:lstStyle/>
          <a:p>
            <a:fld id="{1FCB110F-54CA-4127-9BA3-0BDD86A0397B}" type="datetimeFigureOut">
              <a:rPr lang="th-TH" smtClean="0"/>
              <a:t>12/08/56</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2EAFD496-427D-4A71-9C69-DB7E0980F69A}" type="slidenum">
              <a:rPr lang="th-TH" smtClean="0"/>
              <a:t>‹#›</a:t>
            </a:fld>
            <a:endParaRPr lang="th-TH"/>
          </a:p>
        </p:txBody>
      </p:sp>
    </p:spTree>
    <p:extLst>
      <p:ext uri="{BB962C8B-B14F-4D97-AF65-F5344CB8AC3E}">
        <p14:creationId xmlns:p14="http://schemas.microsoft.com/office/powerpoint/2010/main" val="12586125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6"/>
          <p:cNvSpPr>
            <a:spLocks noGrp="1"/>
          </p:cNvSpPr>
          <p:nvPr>
            <p:ph type="dt" sz="half" idx="10"/>
          </p:nvPr>
        </p:nvSpPr>
        <p:spPr/>
        <p:txBody>
          <a:bodyPr/>
          <a:lstStyle/>
          <a:p>
            <a:fld id="{1FCB110F-54CA-4127-9BA3-0BDD86A0397B}" type="datetimeFigureOut">
              <a:rPr lang="th-TH" smtClean="0"/>
              <a:t>12/08/56</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2EAFD496-427D-4A71-9C69-DB7E0980F69A}" type="slidenum">
              <a:rPr lang="th-TH" smtClean="0"/>
              <a:t>‹#›</a:t>
            </a:fld>
            <a:endParaRPr lang="th-TH"/>
          </a:p>
        </p:txBody>
      </p:sp>
    </p:spTree>
    <p:extLst>
      <p:ext uri="{BB962C8B-B14F-4D97-AF65-F5344CB8AC3E}">
        <p14:creationId xmlns:p14="http://schemas.microsoft.com/office/powerpoint/2010/main" val="7142197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2"/>
          <p:cNvSpPr>
            <a:spLocks noGrp="1"/>
          </p:cNvSpPr>
          <p:nvPr>
            <p:ph type="dt" sz="half" idx="10"/>
          </p:nvPr>
        </p:nvSpPr>
        <p:spPr/>
        <p:txBody>
          <a:bodyPr/>
          <a:lstStyle/>
          <a:p>
            <a:fld id="{1FCB110F-54CA-4127-9BA3-0BDD86A0397B}" type="datetimeFigureOut">
              <a:rPr lang="th-TH" smtClean="0"/>
              <a:t>12/08/56</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2EAFD496-427D-4A71-9C69-DB7E0980F69A}" type="slidenum">
              <a:rPr lang="th-TH" smtClean="0"/>
              <a:t>‹#›</a:t>
            </a:fld>
            <a:endParaRPr lang="th-TH"/>
          </a:p>
        </p:txBody>
      </p:sp>
    </p:spTree>
    <p:extLst>
      <p:ext uri="{BB962C8B-B14F-4D97-AF65-F5344CB8AC3E}">
        <p14:creationId xmlns:p14="http://schemas.microsoft.com/office/powerpoint/2010/main" val="197034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FCB110F-54CA-4127-9BA3-0BDD86A0397B}" type="datetimeFigureOut">
              <a:rPr lang="th-TH" smtClean="0"/>
              <a:t>12/08/56</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2EAFD496-427D-4A71-9C69-DB7E0980F69A}" type="slidenum">
              <a:rPr lang="th-TH" smtClean="0"/>
              <a:t>‹#›</a:t>
            </a:fld>
            <a:endParaRPr lang="th-TH"/>
          </a:p>
        </p:txBody>
      </p:sp>
    </p:spTree>
    <p:extLst>
      <p:ext uri="{BB962C8B-B14F-4D97-AF65-F5344CB8AC3E}">
        <p14:creationId xmlns:p14="http://schemas.microsoft.com/office/powerpoint/2010/main" val="18133028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FCB110F-54CA-4127-9BA3-0BDD86A0397B}" type="datetimeFigureOut">
              <a:rPr lang="th-TH" smtClean="0"/>
              <a:t>12/08/56</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2EAFD496-427D-4A71-9C69-DB7E0980F69A}" type="slidenum">
              <a:rPr lang="th-TH" smtClean="0"/>
              <a:t>‹#›</a:t>
            </a:fld>
            <a:endParaRPr lang="th-TH"/>
          </a:p>
        </p:txBody>
      </p:sp>
    </p:spTree>
    <p:extLst>
      <p:ext uri="{BB962C8B-B14F-4D97-AF65-F5344CB8AC3E}">
        <p14:creationId xmlns:p14="http://schemas.microsoft.com/office/powerpoint/2010/main" val="27474928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FCB110F-54CA-4127-9BA3-0BDD86A0397B}" type="datetimeFigureOut">
              <a:rPr lang="th-TH" smtClean="0"/>
              <a:t>12/08/56</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2EAFD496-427D-4A71-9C69-DB7E0980F69A}" type="slidenum">
              <a:rPr lang="th-TH" smtClean="0"/>
              <a:t>‹#›</a:t>
            </a:fld>
            <a:endParaRPr lang="th-TH"/>
          </a:p>
        </p:txBody>
      </p:sp>
    </p:spTree>
    <p:extLst>
      <p:ext uri="{BB962C8B-B14F-4D97-AF65-F5344CB8AC3E}">
        <p14:creationId xmlns:p14="http://schemas.microsoft.com/office/powerpoint/2010/main" val="36783654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1FCB110F-54CA-4127-9BA3-0BDD86A0397B}" type="datetimeFigureOut">
              <a:rPr lang="th-TH" smtClean="0"/>
              <a:t>12/08/56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2EAFD496-427D-4A71-9C69-DB7E0980F69A}" type="slidenum">
              <a:rPr lang="th-TH" smtClean="0"/>
              <a:t>‹#›</a:t>
            </a:fld>
            <a:endParaRPr lang="th-TH"/>
          </a:p>
        </p:txBody>
      </p:sp>
    </p:spTree>
    <p:extLst>
      <p:ext uri="{BB962C8B-B14F-4D97-AF65-F5344CB8AC3E}">
        <p14:creationId xmlns:p14="http://schemas.microsoft.com/office/powerpoint/2010/main" val="25810811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1FCB110F-54CA-4127-9BA3-0BDD86A0397B}" type="datetimeFigureOut">
              <a:rPr lang="th-TH" smtClean="0"/>
              <a:t>12/08/56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2EAFD496-427D-4A71-9C69-DB7E0980F69A}" type="slidenum">
              <a:rPr lang="th-TH" smtClean="0"/>
              <a:t>‹#›</a:t>
            </a:fld>
            <a:endParaRPr lang="th-TH"/>
          </a:p>
        </p:txBody>
      </p:sp>
    </p:spTree>
    <p:extLst>
      <p:ext uri="{BB962C8B-B14F-4D97-AF65-F5344CB8AC3E}">
        <p14:creationId xmlns:p14="http://schemas.microsoft.com/office/powerpoint/2010/main" val="33714772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th-TH"/>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FCB110F-54CA-4127-9BA3-0BDD86A0397B}" type="datetimeFigureOut">
              <a:rPr lang="th-TH" smtClean="0"/>
              <a:t>12/08/56</a:t>
            </a:fld>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AFD496-427D-4A71-9C69-DB7E0980F69A}" type="slidenum">
              <a:rPr lang="th-TH" smtClean="0"/>
              <a:t>‹#›</a:t>
            </a:fld>
            <a:endParaRPr lang="th-TH"/>
          </a:p>
        </p:txBody>
      </p:sp>
    </p:spTree>
    <p:extLst>
      <p:ext uri="{BB962C8B-B14F-4D97-AF65-F5344CB8AC3E}">
        <p14:creationId xmlns:p14="http://schemas.microsoft.com/office/powerpoint/2010/main" val="1517874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PPF and Opportunity costs</a:t>
            </a:r>
            <a:endParaRPr lang="th-TH" dirty="0"/>
          </a:p>
        </p:txBody>
      </p:sp>
      <p:sp>
        <p:nvSpPr>
          <p:cNvPr id="3" name="Subtitle 2"/>
          <p:cNvSpPr>
            <a:spLocks noGrp="1"/>
          </p:cNvSpPr>
          <p:nvPr>
            <p:ph type="subTitle" idx="1"/>
          </p:nvPr>
        </p:nvSpPr>
        <p:spPr/>
        <p:txBody>
          <a:bodyPr/>
          <a:lstStyle/>
          <a:p>
            <a:endParaRPr lang="th-TH"/>
          </a:p>
        </p:txBody>
      </p:sp>
    </p:spTree>
    <p:extLst>
      <p:ext uri="{BB962C8B-B14F-4D97-AF65-F5344CB8AC3E}">
        <p14:creationId xmlns:p14="http://schemas.microsoft.com/office/powerpoint/2010/main" val="75260081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t>Practice I</a:t>
            </a:r>
            <a:endParaRPr lang="th-TH" dirty="0"/>
          </a:p>
        </p:txBody>
      </p:sp>
      <p:sp>
        <p:nvSpPr>
          <p:cNvPr id="3" name="Content Placeholder 2"/>
          <p:cNvSpPr>
            <a:spLocks noGrp="1"/>
          </p:cNvSpPr>
          <p:nvPr>
            <p:ph idx="1"/>
          </p:nvPr>
        </p:nvSpPr>
        <p:spPr/>
        <p:txBody>
          <a:bodyPr>
            <a:noAutofit/>
          </a:bodyPr>
          <a:lstStyle/>
          <a:p>
            <a:pPr marL="0" indent="0">
              <a:buNone/>
            </a:pPr>
            <a:r>
              <a:rPr lang="en-US" sz="2800" dirty="0" smtClean="0"/>
              <a:t>Atlantis is a small, isolated island in the South Atlantic. The inhabitants grow potatoes and catch fish. The accompanying table shows the maximum annual output combinations of potatoes and fish that can be produced. Given their limited resources and available technology, as they use more of their resources for potato production, there are fewer resources available for catching fish</a:t>
            </a:r>
          </a:p>
        </p:txBody>
      </p:sp>
    </p:spTree>
    <p:extLst>
      <p:ext uri="{BB962C8B-B14F-4D97-AF65-F5344CB8AC3E}">
        <p14:creationId xmlns:p14="http://schemas.microsoft.com/office/powerpoint/2010/main" val="347536709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094585154"/>
              </p:ext>
            </p:extLst>
          </p:nvPr>
        </p:nvGraphicFramePr>
        <p:xfrm>
          <a:off x="457200" y="476671"/>
          <a:ext cx="8229600" cy="5604089"/>
        </p:xfrm>
        <a:graphic>
          <a:graphicData uri="http://schemas.openxmlformats.org/drawingml/2006/table">
            <a:tbl>
              <a:tblPr firstRow="1" bandRow="1">
                <a:tableStyleId>{5C22544A-7EE6-4342-B048-85BDC9FD1C3A}</a:tableStyleId>
              </a:tblPr>
              <a:tblGrid>
                <a:gridCol w="2743200"/>
                <a:gridCol w="2743200"/>
                <a:gridCol w="2743200"/>
              </a:tblGrid>
              <a:tr h="1715537">
                <a:tc>
                  <a:txBody>
                    <a:bodyPr/>
                    <a:lstStyle/>
                    <a:p>
                      <a:pPr algn="ctr"/>
                      <a:r>
                        <a:rPr lang="en-US" sz="2400" dirty="0" smtClean="0"/>
                        <a:t>Maximum annual output options</a:t>
                      </a:r>
                      <a:endParaRPr lang="th-TH" sz="2400" dirty="0"/>
                    </a:p>
                  </a:txBody>
                  <a:tcPr/>
                </a:tc>
                <a:tc>
                  <a:txBody>
                    <a:bodyPr/>
                    <a:lstStyle/>
                    <a:p>
                      <a:pPr algn="ctr"/>
                      <a:r>
                        <a:rPr lang="en-US" sz="2400" dirty="0" smtClean="0"/>
                        <a:t>Quantity</a:t>
                      </a:r>
                      <a:r>
                        <a:rPr lang="en-US" sz="2400" baseline="0" dirty="0" smtClean="0"/>
                        <a:t> of potatoes (pounds)</a:t>
                      </a:r>
                      <a:endParaRPr lang="th-TH" sz="2400" dirty="0"/>
                    </a:p>
                  </a:txBody>
                  <a:tcPr/>
                </a:tc>
                <a:tc>
                  <a:txBody>
                    <a:bodyPr/>
                    <a:lstStyle/>
                    <a:p>
                      <a:pPr algn="ctr"/>
                      <a:r>
                        <a:rPr lang="en-US" sz="2400" dirty="0" smtClean="0"/>
                        <a:t>Quantity of fish (pounds)</a:t>
                      </a:r>
                      <a:endParaRPr lang="th-TH" sz="2400" dirty="0"/>
                    </a:p>
                  </a:txBody>
                  <a:tcPr/>
                </a:tc>
              </a:tr>
              <a:tr h="648092">
                <a:tc>
                  <a:txBody>
                    <a:bodyPr/>
                    <a:lstStyle/>
                    <a:p>
                      <a:pPr algn="ctr"/>
                      <a:r>
                        <a:rPr lang="en-US" sz="2400" dirty="0" smtClean="0"/>
                        <a:t>A</a:t>
                      </a:r>
                      <a:endParaRPr lang="th-TH" sz="2400" dirty="0"/>
                    </a:p>
                  </a:txBody>
                  <a:tcPr/>
                </a:tc>
                <a:tc>
                  <a:txBody>
                    <a:bodyPr/>
                    <a:lstStyle/>
                    <a:p>
                      <a:pPr algn="ctr"/>
                      <a:r>
                        <a:rPr lang="en-US" sz="2400" dirty="0" smtClean="0"/>
                        <a:t>1,000</a:t>
                      </a:r>
                      <a:endParaRPr lang="th-TH" sz="2400" dirty="0"/>
                    </a:p>
                  </a:txBody>
                  <a:tcPr/>
                </a:tc>
                <a:tc>
                  <a:txBody>
                    <a:bodyPr/>
                    <a:lstStyle/>
                    <a:p>
                      <a:pPr algn="ctr"/>
                      <a:r>
                        <a:rPr lang="en-US" sz="2400" dirty="0" smtClean="0"/>
                        <a:t>0</a:t>
                      </a:r>
                      <a:endParaRPr lang="th-TH" sz="2400" dirty="0"/>
                    </a:p>
                  </a:txBody>
                  <a:tcPr/>
                </a:tc>
              </a:tr>
              <a:tr h="648092">
                <a:tc>
                  <a:txBody>
                    <a:bodyPr/>
                    <a:lstStyle/>
                    <a:p>
                      <a:pPr algn="ctr"/>
                      <a:r>
                        <a:rPr lang="en-US" sz="2400" dirty="0" smtClean="0"/>
                        <a:t>B</a:t>
                      </a:r>
                      <a:endParaRPr lang="th-TH" sz="2400" dirty="0"/>
                    </a:p>
                  </a:txBody>
                  <a:tcPr/>
                </a:tc>
                <a:tc>
                  <a:txBody>
                    <a:bodyPr/>
                    <a:lstStyle/>
                    <a:p>
                      <a:pPr algn="ctr"/>
                      <a:r>
                        <a:rPr lang="en-US" sz="2400" dirty="0" smtClean="0"/>
                        <a:t>800</a:t>
                      </a:r>
                      <a:endParaRPr lang="th-TH" sz="2400" dirty="0"/>
                    </a:p>
                  </a:txBody>
                  <a:tcPr/>
                </a:tc>
                <a:tc>
                  <a:txBody>
                    <a:bodyPr/>
                    <a:lstStyle/>
                    <a:p>
                      <a:pPr algn="ctr"/>
                      <a:r>
                        <a:rPr lang="en-US" sz="2400" dirty="0" smtClean="0"/>
                        <a:t>300</a:t>
                      </a:r>
                      <a:endParaRPr lang="th-TH" sz="2400" dirty="0"/>
                    </a:p>
                  </a:txBody>
                  <a:tcPr/>
                </a:tc>
              </a:tr>
              <a:tr h="648092">
                <a:tc>
                  <a:txBody>
                    <a:bodyPr/>
                    <a:lstStyle/>
                    <a:p>
                      <a:pPr algn="ctr"/>
                      <a:r>
                        <a:rPr lang="en-US" sz="2400" dirty="0" smtClean="0"/>
                        <a:t>C</a:t>
                      </a:r>
                      <a:endParaRPr lang="th-TH" sz="2400" dirty="0"/>
                    </a:p>
                  </a:txBody>
                  <a:tcPr/>
                </a:tc>
                <a:tc>
                  <a:txBody>
                    <a:bodyPr/>
                    <a:lstStyle/>
                    <a:p>
                      <a:pPr algn="ctr"/>
                      <a:r>
                        <a:rPr lang="en-US" sz="2400" dirty="0" smtClean="0"/>
                        <a:t>600</a:t>
                      </a:r>
                      <a:endParaRPr lang="th-TH" sz="2400" dirty="0"/>
                    </a:p>
                  </a:txBody>
                  <a:tcPr/>
                </a:tc>
                <a:tc>
                  <a:txBody>
                    <a:bodyPr/>
                    <a:lstStyle/>
                    <a:p>
                      <a:pPr algn="ctr"/>
                      <a:r>
                        <a:rPr lang="en-US" sz="2400" dirty="0" smtClean="0"/>
                        <a:t>500</a:t>
                      </a:r>
                      <a:endParaRPr lang="th-TH" sz="2400" dirty="0"/>
                    </a:p>
                  </a:txBody>
                  <a:tcPr/>
                </a:tc>
              </a:tr>
              <a:tr h="648092">
                <a:tc>
                  <a:txBody>
                    <a:bodyPr/>
                    <a:lstStyle/>
                    <a:p>
                      <a:pPr algn="ctr"/>
                      <a:r>
                        <a:rPr lang="en-US" sz="2400" dirty="0" smtClean="0"/>
                        <a:t>D</a:t>
                      </a:r>
                      <a:endParaRPr lang="th-TH" sz="2400" dirty="0"/>
                    </a:p>
                  </a:txBody>
                  <a:tcPr/>
                </a:tc>
                <a:tc>
                  <a:txBody>
                    <a:bodyPr/>
                    <a:lstStyle/>
                    <a:p>
                      <a:pPr algn="ctr"/>
                      <a:r>
                        <a:rPr lang="en-US" sz="2400" dirty="0" smtClean="0"/>
                        <a:t>400</a:t>
                      </a:r>
                      <a:endParaRPr lang="th-TH" sz="2400" dirty="0"/>
                    </a:p>
                  </a:txBody>
                  <a:tcPr/>
                </a:tc>
                <a:tc>
                  <a:txBody>
                    <a:bodyPr/>
                    <a:lstStyle/>
                    <a:p>
                      <a:pPr algn="ctr"/>
                      <a:r>
                        <a:rPr lang="en-US" sz="2400" dirty="0" smtClean="0"/>
                        <a:t>600</a:t>
                      </a:r>
                      <a:endParaRPr lang="th-TH" sz="2400" dirty="0"/>
                    </a:p>
                  </a:txBody>
                  <a:tcPr/>
                </a:tc>
              </a:tr>
              <a:tr h="648092">
                <a:tc>
                  <a:txBody>
                    <a:bodyPr/>
                    <a:lstStyle/>
                    <a:p>
                      <a:pPr algn="ctr"/>
                      <a:r>
                        <a:rPr lang="en-US" sz="2400" dirty="0" smtClean="0"/>
                        <a:t>E</a:t>
                      </a:r>
                      <a:endParaRPr lang="th-TH" sz="2400" dirty="0"/>
                    </a:p>
                  </a:txBody>
                  <a:tcPr/>
                </a:tc>
                <a:tc>
                  <a:txBody>
                    <a:bodyPr/>
                    <a:lstStyle/>
                    <a:p>
                      <a:pPr algn="ctr"/>
                      <a:r>
                        <a:rPr lang="en-US" sz="2400" dirty="0" smtClean="0"/>
                        <a:t>200</a:t>
                      </a:r>
                      <a:endParaRPr lang="th-TH" sz="2400" dirty="0"/>
                    </a:p>
                  </a:txBody>
                  <a:tcPr/>
                </a:tc>
                <a:tc>
                  <a:txBody>
                    <a:bodyPr/>
                    <a:lstStyle/>
                    <a:p>
                      <a:pPr algn="ctr"/>
                      <a:r>
                        <a:rPr lang="en-US" sz="2400" dirty="0" smtClean="0"/>
                        <a:t>650</a:t>
                      </a:r>
                      <a:endParaRPr lang="th-TH" sz="2400" dirty="0"/>
                    </a:p>
                  </a:txBody>
                  <a:tcPr/>
                </a:tc>
              </a:tr>
              <a:tr h="648092">
                <a:tc>
                  <a:txBody>
                    <a:bodyPr/>
                    <a:lstStyle/>
                    <a:p>
                      <a:pPr algn="ctr"/>
                      <a:r>
                        <a:rPr lang="en-US" sz="2400" dirty="0" smtClean="0"/>
                        <a:t>F</a:t>
                      </a:r>
                      <a:endParaRPr lang="th-TH" sz="2400" dirty="0"/>
                    </a:p>
                  </a:txBody>
                  <a:tcPr/>
                </a:tc>
                <a:tc>
                  <a:txBody>
                    <a:bodyPr/>
                    <a:lstStyle/>
                    <a:p>
                      <a:pPr algn="ctr"/>
                      <a:r>
                        <a:rPr lang="en-US" sz="2400" dirty="0" smtClean="0"/>
                        <a:t>0</a:t>
                      </a:r>
                      <a:endParaRPr lang="th-TH" sz="2400" dirty="0"/>
                    </a:p>
                  </a:txBody>
                  <a:tcPr/>
                </a:tc>
                <a:tc>
                  <a:txBody>
                    <a:bodyPr/>
                    <a:lstStyle/>
                    <a:p>
                      <a:pPr algn="ctr"/>
                      <a:r>
                        <a:rPr lang="en-US" sz="2400" dirty="0" smtClean="0"/>
                        <a:t>675</a:t>
                      </a:r>
                      <a:endParaRPr lang="th-TH" sz="2400" dirty="0"/>
                    </a:p>
                  </a:txBody>
                  <a:tcPr/>
                </a:tc>
              </a:tr>
            </a:tbl>
          </a:graphicData>
        </a:graphic>
      </p:graphicFrame>
    </p:spTree>
    <p:extLst>
      <p:ext uri="{BB962C8B-B14F-4D97-AF65-F5344CB8AC3E}">
        <p14:creationId xmlns:p14="http://schemas.microsoft.com/office/powerpoint/2010/main" val="364149971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r>
              <a:rPr lang="en-US" dirty="0" smtClean="0"/>
              <a:t>Draw a production possibility frontier with potatoes on the horizontal axis and fish on the vertical axis illustrating these options, showing points A-F. </a:t>
            </a:r>
          </a:p>
          <a:p>
            <a:endParaRPr lang="en-US" dirty="0"/>
          </a:p>
          <a:p>
            <a:r>
              <a:rPr lang="en-US" dirty="0" smtClean="0"/>
              <a:t>Can Atlantis produce 500 pounds of fish and 800 pounds of potatoes? Explain. </a:t>
            </a:r>
            <a:endParaRPr lang="th-TH" dirty="0"/>
          </a:p>
        </p:txBody>
      </p:sp>
    </p:spTree>
    <p:extLst>
      <p:ext uri="{BB962C8B-B14F-4D97-AF65-F5344CB8AC3E}">
        <p14:creationId xmlns:p14="http://schemas.microsoft.com/office/powerpoint/2010/main" val="219833017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normAutofit fontScale="92500" lnSpcReduction="20000"/>
          </a:bodyPr>
          <a:lstStyle/>
          <a:p>
            <a:r>
              <a:rPr lang="en-US" dirty="0" smtClean="0"/>
              <a:t>What is the opportunity cost of increasing the annual output of potatoes from 600 to 800 pounds?</a:t>
            </a:r>
          </a:p>
          <a:p>
            <a:endParaRPr lang="en-US" dirty="0" smtClean="0"/>
          </a:p>
          <a:p>
            <a:r>
              <a:rPr lang="en-US" dirty="0" smtClean="0"/>
              <a:t>What is the opportunity cost of increasing the annual output of potatoes from 200 to 400 pounds?</a:t>
            </a:r>
          </a:p>
          <a:p>
            <a:endParaRPr lang="en-US" dirty="0"/>
          </a:p>
          <a:p>
            <a:r>
              <a:rPr lang="en-US" dirty="0" smtClean="0"/>
              <a:t>What does this imply about the slope of the production possibility frontier? </a:t>
            </a:r>
            <a:endParaRPr lang="th-TH" dirty="0"/>
          </a:p>
        </p:txBody>
      </p:sp>
    </p:spTree>
    <p:extLst>
      <p:ext uri="{BB962C8B-B14F-4D97-AF65-F5344CB8AC3E}">
        <p14:creationId xmlns:p14="http://schemas.microsoft.com/office/powerpoint/2010/main" val="428502674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t>Practice II </a:t>
            </a:r>
            <a:endParaRPr lang="th-TH" dirty="0"/>
          </a:p>
        </p:txBody>
      </p:sp>
      <p:sp>
        <p:nvSpPr>
          <p:cNvPr id="3" name="Content Placeholder 2"/>
          <p:cNvSpPr>
            <a:spLocks noGrp="1"/>
          </p:cNvSpPr>
          <p:nvPr>
            <p:ph idx="1"/>
          </p:nvPr>
        </p:nvSpPr>
        <p:spPr/>
        <p:txBody>
          <a:bodyPr>
            <a:normAutofit/>
          </a:bodyPr>
          <a:lstStyle/>
          <a:p>
            <a:pPr marL="0" indent="0">
              <a:buNone/>
            </a:pPr>
            <a:r>
              <a:rPr lang="en-US" sz="2800" dirty="0" smtClean="0"/>
              <a:t>In the ancient country of Roma, only two goods, spaghetti and meatballs, are produced. There are two tribes in Roma, the Tivoli and the </a:t>
            </a:r>
            <a:r>
              <a:rPr lang="en-US" sz="2800" dirty="0" err="1" smtClean="0"/>
              <a:t>Frivoli</a:t>
            </a:r>
            <a:r>
              <a:rPr lang="en-US" sz="2800" dirty="0" smtClean="0"/>
              <a:t>. By themselves the Tivoli each month can produce either 30 pounds of spaghetti and no meatballs, or 50 pounds of meatballs and no spaghetti, or any combination in between. The </a:t>
            </a:r>
            <a:r>
              <a:rPr lang="en-US" sz="2800" dirty="0" err="1" smtClean="0"/>
              <a:t>Frivoli</a:t>
            </a:r>
            <a:r>
              <a:rPr lang="en-US" sz="2800" dirty="0" smtClean="0"/>
              <a:t>, by themselves, each month can produce 40 pounds of spaghetti and no meatballs, or 30 pounds of meatballs and no spaghetti, or any combination in between. </a:t>
            </a:r>
            <a:endParaRPr lang="th-TH" sz="2800" dirty="0"/>
          </a:p>
        </p:txBody>
      </p:sp>
    </p:spTree>
    <p:extLst>
      <p:ext uri="{BB962C8B-B14F-4D97-AF65-F5344CB8AC3E}">
        <p14:creationId xmlns:p14="http://schemas.microsoft.com/office/powerpoint/2010/main" val="41441038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Assume that all production possibility frontier are straight lines. Draw one diagram showing the monthly production possibility frontier for the Tivoli and another showing the monthly production possibility frontier for the </a:t>
            </a:r>
            <a:r>
              <a:rPr lang="en-US" dirty="0" err="1" smtClean="0"/>
              <a:t>Frivoli</a:t>
            </a:r>
            <a:r>
              <a:rPr lang="en-US" dirty="0" smtClean="0"/>
              <a:t>. </a:t>
            </a:r>
            <a:endParaRPr lang="en-US" dirty="0"/>
          </a:p>
          <a:p>
            <a:endParaRPr lang="en-US" dirty="0" smtClean="0"/>
          </a:p>
          <a:p>
            <a:r>
              <a:rPr lang="en-US" dirty="0" smtClean="0"/>
              <a:t>Which tribe has the comparative advantage in spaghetti production? In meatball production? </a:t>
            </a:r>
            <a:endParaRPr lang="th-TH" dirty="0"/>
          </a:p>
        </p:txBody>
      </p:sp>
    </p:spTree>
    <p:extLst>
      <p:ext uri="{BB962C8B-B14F-4D97-AF65-F5344CB8AC3E}">
        <p14:creationId xmlns:p14="http://schemas.microsoft.com/office/powerpoint/2010/main" val="195849742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TotalTime>
  <Words>340</Words>
  <Application>Microsoft Office PowerPoint</Application>
  <PresentationFormat>On-screen Show (4:3)</PresentationFormat>
  <Paragraphs>37</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PPF and Opportunity costs</vt:lpstr>
      <vt:lpstr>Practice I</vt:lpstr>
      <vt:lpstr>PowerPoint Presentation</vt:lpstr>
      <vt:lpstr>PowerPoint Presentation</vt:lpstr>
      <vt:lpstr>PowerPoint Presentation</vt:lpstr>
      <vt:lpstr>Practice II </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PPF and Opportunity costs</dc:title>
  <dc:creator>Sony</dc:creator>
  <cp:lastModifiedBy>Sony</cp:lastModifiedBy>
  <cp:revision>2</cp:revision>
  <dcterms:created xsi:type="dcterms:W3CDTF">2012-08-11T02:34:26Z</dcterms:created>
  <dcterms:modified xsi:type="dcterms:W3CDTF">2013-08-12T02:08:30Z</dcterms:modified>
</cp:coreProperties>
</file>