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notesMasterIdLst>
    <p:notesMasterId r:id="rId30"/>
  </p:notesMasterIdLst>
  <p:sldIdLst>
    <p:sldId id="574" r:id="rId2"/>
    <p:sldId id="687" r:id="rId3"/>
    <p:sldId id="720" r:id="rId4"/>
    <p:sldId id="712" r:id="rId5"/>
    <p:sldId id="757" r:id="rId6"/>
    <p:sldId id="715" r:id="rId7"/>
    <p:sldId id="755" r:id="rId8"/>
    <p:sldId id="756" r:id="rId9"/>
    <p:sldId id="721" r:id="rId10"/>
    <p:sldId id="728" r:id="rId11"/>
    <p:sldId id="729" r:id="rId12"/>
    <p:sldId id="719" r:id="rId13"/>
    <p:sldId id="758" r:id="rId14"/>
    <p:sldId id="723" r:id="rId15"/>
    <p:sldId id="733" r:id="rId16"/>
    <p:sldId id="732" r:id="rId17"/>
    <p:sldId id="724" r:id="rId18"/>
    <p:sldId id="734" r:id="rId19"/>
    <p:sldId id="725" r:id="rId20"/>
    <p:sldId id="730" r:id="rId21"/>
    <p:sldId id="731" r:id="rId22"/>
    <p:sldId id="735" r:id="rId23"/>
    <p:sldId id="751" r:id="rId24"/>
    <p:sldId id="752" r:id="rId25"/>
    <p:sldId id="759" r:id="rId26"/>
    <p:sldId id="760" r:id="rId27"/>
    <p:sldId id="750" r:id="rId28"/>
    <p:sldId id="749" r:id="rId29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666FF"/>
    <a:srgbClr val="FF3300"/>
    <a:srgbClr val="99CC00"/>
    <a:srgbClr val="000099"/>
    <a:srgbClr val="FF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575" autoAdjust="0"/>
    <p:restoredTop sz="94660"/>
  </p:normalViewPr>
  <p:slideViewPr>
    <p:cSldViewPr>
      <p:cViewPr>
        <p:scale>
          <a:sx n="75" d="100"/>
          <a:sy n="75" d="100"/>
        </p:scale>
        <p:origin x="-402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6162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963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12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512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12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fld id="{FD33E51D-9B8E-476F-89BD-A1F7F0B22AD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123499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ภาพนิ่งชื่อเรื่อง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สี่เหลี่ยมผืนผ้า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สี่เหลี่ยมมุมมน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ชื่อเรื่องรอง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th-TH" smtClean="0"/>
              <a:t>คลิกเพื่อแก้ไขลักษณะชื่อเรื่องรองต้นแบบ</a:t>
            </a:r>
            <a:endParaRPr kumimoji="0" lang="en-US"/>
          </a:p>
        </p:txBody>
      </p:sp>
      <p:sp>
        <p:nvSpPr>
          <p:cNvPr id="28" name="ตัวยึดวันที่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99CB88-5E1A-4FAC-892A-60949ACB1F6F}" type="datetimeFigureOut">
              <a:rPr lang="en-US" smtClean="0"/>
              <a:pPr/>
              <a:t>7/17/2018</a:t>
            </a:fld>
            <a:endParaRPr lang="en-US"/>
          </a:p>
        </p:txBody>
      </p:sp>
      <p:sp>
        <p:nvSpPr>
          <p:cNvPr id="17" name="ตัวยึดท้ายกระดาษ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29" name="ตัวยึดหมายเลขภาพนิ่ง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r>
              <a:rPr lang="en-US" smtClean="0"/>
              <a:t>12-</a:t>
            </a:r>
            <a:fld id="{5730FC8C-0530-4C12-9939-6AB7B85FBA4D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7" name="สี่เหลี่ยมผืนผ้า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สี่เหลี่ยมผืนผ้า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สี่เหลี่ยมผืนผ้า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ชื่อเรื่อง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hf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99CB88-5E1A-4FAC-892A-60949ACB1F6F}" type="datetimeFigureOut">
              <a:rPr lang="en-US" smtClean="0"/>
              <a:pPr/>
              <a:t>7/17/2018</a:t>
            </a:fld>
            <a:endParaRPr lang="en-US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12-</a:t>
            </a:r>
            <a:fld id="{5730FC8C-0530-4C12-9939-6AB7B85FBA4D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8" name="ตัวยึดเนื้อหา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</p:spTree>
  </p:cSld>
  <p:clrMapOvr>
    <a:masterClrMapping/>
  </p:clrMapOvr>
  <p:hf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ส่วนหัวของส่วน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สี่เหลี่ยมผืนผ้า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สี่เหลี่ยมมุมมน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99CB88-5E1A-4FAC-892A-60949ACB1F6F}" type="datetimeFigureOut">
              <a:rPr lang="en-US" smtClean="0"/>
              <a:pPr/>
              <a:t>7/17/2018</a:t>
            </a:fld>
            <a:endParaRPr lang="en-US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endParaRPr kumimoji="0" lang="en-US"/>
          </a:p>
        </p:txBody>
      </p:sp>
      <p:sp>
        <p:nvSpPr>
          <p:cNvPr id="7" name="สี่เหลี่ยมผืนผ้า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สี่เหลี่ยมผืนผ้า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สี่เหลี่ยมผืนผ้า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pPr>
              <a:defRPr/>
            </a:pPr>
            <a:r>
              <a:rPr lang="en-US" smtClean="0"/>
              <a:t>12-</a:t>
            </a:r>
            <a:fld id="{5730FC8C-0530-4C12-9939-6AB7B85FBA4D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hf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99CB88-5E1A-4FAC-892A-60949ACB1F6F}" type="datetimeFigureOut">
              <a:rPr lang="en-US" smtClean="0"/>
              <a:pPr/>
              <a:t>7/17/2018</a:t>
            </a:fld>
            <a:endParaRPr lang="en-US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12-</a:t>
            </a:r>
            <a:fld id="{5730FC8C-0530-4C12-9939-6AB7B85FBA4D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9" name="ตัวยึดเนื้อหา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  <p:sp>
        <p:nvSpPr>
          <p:cNvPr id="11" name="ตัวยึดเนื้อหา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</p:spTree>
  </p:cSld>
  <p:clrMapOvr>
    <a:masterClrMapping/>
  </p:clrMapOvr>
  <p:hf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7" name="ตัวยึดวันที่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99CB88-5E1A-4FAC-892A-60949ACB1F6F}" type="datetimeFigureOut">
              <a:rPr lang="en-US" smtClean="0"/>
              <a:pPr/>
              <a:t>7/17/2018</a:t>
            </a:fld>
            <a:endParaRPr lang="en-US"/>
          </a:p>
        </p:txBody>
      </p:sp>
      <p:sp>
        <p:nvSpPr>
          <p:cNvPr id="8" name="ตัวยึดท้ายกระดา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9" name="ตัวยึดหมายเลขภาพนิ่ง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12-</a:t>
            </a:r>
            <a:fld id="{5730FC8C-0530-4C12-9939-6AB7B85FBA4D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11" name="ตัวยึดเนื้อหา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  <p:sp>
        <p:nvSpPr>
          <p:cNvPr id="13" name="ตัวยึดเนื้อหา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</p:spTree>
  </p:cSld>
  <p:clrMapOvr>
    <a:masterClrMapping/>
  </p:clrMapOvr>
  <p:hf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3" name="ตัวยึดวันที่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99CB88-5E1A-4FAC-892A-60949ACB1F6F}" type="datetimeFigureOut">
              <a:rPr lang="en-US" smtClean="0"/>
              <a:pPr/>
              <a:t>7/17/2018</a:t>
            </a:fld>
            <a:endParaRPr lang="en-US"/>
          </a:p>
        </p:txBody>
      </p:sp>
      <p:sp>
        <p:nvSpPr>
          <p:cNvPr id="4" name="ตัวยึดท้ายกระดา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5" name="ตัวยึดหมายเลขภาพนิ่ง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12-</a:t>
            </a:r>
            <a:fld id="{5730FC8C-0530-4C12-9939-6AB7B85FBA4D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hf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วันที่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99CB88-5E1A-4FAC-892A-60949ACB1F6F}" type="datetimeFigureOut">
              <a:rPr lang="en-US" smtClean="0"/>
              <a:pPr/>
              <a:t>7/17/2018</a:t>
            </a:fld>
            <a:endParaRPr lang="en-US"/>
          </a:p>
        </p:txBody>
      </p:sp>
      <p:sp>
        <p:nvSpPr>
          <p:cNvPr id="3" name="ตัวยึดท้ายกระดา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4" name="ตัวยึด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12-</a:t>
            </a:r>
            <a:fld id="{5730FC8C-0530-4C12-9939-6AB7B85FBA4D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hf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สี่เหลี่ยมผืนผ้า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สี่เหลี่ยมมุมมน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99CB88-5E1A-4FAC-892A-60949ACB1F6F}" type="datetimeFigureOut">
              <a:rPr lang="en-US" smtClean="0"/>
              <a:pPr/>
              <a:t>7/17/2018</a:t>
            </a:fld>
            <a:endParaRPr lang="en-US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12-</a:t>
            </a:r>
            <a:fld id="{5730FC8C-0530-4C12-9939-6AB7B85FBA4D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11" name="ตัวยึดเนื้อหา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</p:spTree>
  </p:cSld>
  <p:clrMapOvr>
    <a:masterClrMapping/>
  </p:clrMapOvr>
  <p:hf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99CB88-5E1A-4FAC-892A-60949ACB1F6F}" type="datetimeFigureOut">
              <a:rPr lang="en-US" smtClean="0"/>
              <a:pPr/>
              <a:t>7/17/2018</a:t>
            </a:fld>
            <a:endParaRPr lang="en-US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endParaRPr kumimoji="0" lang="en-US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pPr>
              <a:defRPr/>
            </a:pPr>
            <a:r>
              <a:rPr lang="en-US" smtClean="0"/>
              <a:t>12-</a:t>
            </a:r>
            <a:fld id="{5730FC8C-0530-4C12-9939-6AB7B85FBA4D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11" name="สี่เหลี่ยมผืนผ้า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สี่เหลี่ยมผืนผ้า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สี่เหลี่ยมผืนผ้า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ตัวยึดรูปภาพ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th-TH" smtClean="0"/>
              <a:t>คลิกไอคอนเพื่อเพิ่มรูปภาพ</a:t>
            </a:r>
            <a:endParaRPr kumimoji="0" lang="en-US" dirty="0"/>
          </a:p>
        </p:txBody>
      </p:sp>
    </p:spTree>
  </p:cSld>
  <p:clrMapOvr>
    <a:masterClrMapping/>
  </p:clrMapOvr>
  <p:hf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99CB88-5E1A-4FAC-892A-60949ACB1F6F}" type="datetimeFigureOut">
              <a:rPr lang="en-US" smtClean="0"/>
              <a:pPr/>
              <a:t>7/17/2018</a:t>
            </a:fld>
            <a:endParaRPr lang="en-US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12-</a:t>
            </a:r>
            <a:fld id="{5730FC8C-0530-4C12-9939-6AB7B85FBA4D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hf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แนวตั้ง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99CB88-5E1A-4FAC-892A-60949ACB1F6F}" type="datetimeFigureOut">
              <a:rPr lang="en-US" smtClean="0"/>
              <a:pPr/>
              <a:t>7/17/2018</a:t>
            </a:fld>
            <a:endParaRPr lang="en-US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12-</a:t>
            </a:r>
            <a:fld id="{5730FC8C-0530-4C12-9939-6AB7B85FBA4D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hf hdr="0" ftr="0" dt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สี่เหลี่ยมผืนผ้า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สี่เหลี่ยมมุมมน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ตัวยึดชื่อเรื่อง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13" name="ตัวยึดข้อความ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kumimoji="0" lang="th-TH" smtClean="0"/>
              <a:t>ระดับที่สอง</a:t>
            </a:r>
          </a:p>
          <a:p>
            <a:pPr lvl="2" eaLnBrk="1" latinLnBrk="0" hangingPunct="1"/>
            <a:r>
              <a:rPr kumimoji="0" lang="th-TH" smtClean="0"/>
              <a:t>ระดับที่สาม</a:t>
            </a:r>
          </a:p>
          <a:p>
            <a:pPr lvl="3" eaLnBrk="1" latinLnBrk="0" hangingPunct="1"/>
            <a:r>
              <a:rPr kumimoji="0" lang="th-TH" smtClean="0"/>
              <a:t>ระดับที่สี่</a:t>
            </a:r>
          </a:p>
          <a:p>
            <a:pPr lvl="4" eaLnBrk="1" latinLnBrk="0" hangingPunct="1"/>
            <a:r>
              <a:rPr kumimoji="0" lang="th-TH" smtClean="0"/>
              <a:t>ระดับที่ห้า</a:t>
            </a:r>
            <a:endParaRPr kumimoji="0" lang="en-US"/>
          </a:p>
        </p:txBody>
      </p:sp>
      <p:sp>
        <p:nvSpPr>
          <p:cNvPr id="14" name="ตัวยึดวันที่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C699CB88-5E1A-4FAC-892A-60949ACB1F6F}" type="datetimeFigureOut">
              <a:rPr lang="en-US" smtClean="0"/>
              <a:pPr/>
              <a:t>7/17/2018</a:t>
            </a:fld>
            <a:endParaRPr lang="en-US"/>
          </a:p>
        </p:txBody>
      </p:sp>
      <p:sp>
        <p:nvSpPr>
          <p:cNvPr id="3" name="ตัวยึดท้ายกระดาษ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kumimoji="0" lang="en-US"/>
          </a:p>
        </p:txBody>
      </p:sp>
      <p:sp>
        <p:nvSpPr>
          <p:cNvPr id="23" name="ตัวยึดหมายเลขภาพนิ่ง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en-US" smtClean="0"/>
              <a:t>12-</a:t>
            </a:r>
            <a:fld id="{5730FC8C-0530-4C12-9939-6AB7B85FBA4D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hf hdr="0" ftr="0" dt="0"/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2.png"/><Relationship Id="rId4" Type="http://schemas.openxmlformats.org/officeDocument/2006/relationships/image" Target="../media/image18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BE imag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087799" y="150744"/>
            <a:ext cx="1002418" cy="1062461"/>
          </a:xfrm>
          <a:prstGeom prst="rect">
            <a:avLst/>
          </a:prstGeom>
        </p:spPr>
      </p:pic>
      <p:sp>
        <p:nvSpPr>
          <p:cNvPr id="8" name="Subtitle 7"/>
          <p:cNvSpPr>
            <a:spLocks noGrp="1"/>
          </p:cNvSpPr>
          <p:nvPr>
            <p:ph type="subTitle" idx="1"/>
          </p:nvPr>
        </p:nvSpPr>
        <p:spPr>
          <a:xfrm>
            <a:off x="1578485" y="3254269"/>
            <a:ext cx="6400800" cy="1600200"/>
          </a:xfrm>
        </p:spPr>
        <p:txBody>
          <a:bodyPr>
            <a:normAutofit/>
          </a:bodyPr>
          <a:lstStyle/>
          <a:p>
            <a:r>
              <a:rPr lang="en-US" sz="3600"/>
              <a:t>By Ajarn Suwalya K.</a:t>
            </a:r>
            <a:endParaRPr lang="en-US"/>
          </a:p>
          <a:p>
            <a:endParaRPr lang="en-US" sz="3600"/>
          </a:p>
        </p:txBody>
      </p:sp>
      <p:sp>
        <p:nvSpPr>
          <p:cNvPr id="5" name="Title 6"/>
          <p:cNvSpPr txBox="1">
            <a:spLocks/>
          </p:cNvSpPr>
          <p:nvPr/>
        </p:nvSpPr>
        <p:spPr>
          <a:xfrm>
            <a:off x="223895" y="1551481"/>
            <a:ext cx="9109981" cy="1364512"/>
          </a:xfrm>
          <a:prstGeom prst="rect">
            <a:avLst/>
          </a:prstGeom>
        </p:spPr>
        <p:txBody>
          <a:bodyPr bIns="91440" anchor="ctr" anchorCtr="0">
            <a:normAutofit/>
          </a:bodyPr>
          <a:lstStyle>
            <a:lvl1pPr algn="ctr" rtl="0" eaLnBrk="1" latinLnBrk="0" hangingPunct="1">
              <a:spcBef>
                <a:spcPct val="0"/>
              </a:spcBef>
              <a:buNone/>
              <a:defRPr kumimoji="0" lang="en-US" sz="4000" kern="1200" dirty="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</a:pPr>
            <a:r>
              <a:rPr lang="en-US" sz="2600"/>
              <a:t>Communications</a:t>
            </a:r>
          </a:p>
          <a:p>
            <a:pPr fontAlgn="auto">
              <a:spcAft>
                <a:spcPts val="0"/>
              </a:spcAft>
            </a:pPr>
            <a:r>
              <a:rPr lang="en-US" sz="2000"/>
              <a:t>MK 341: Special Topics in Marketing 1</a:t>
            </a:r>
          </a:p>
          <a:p>
            <a:pPr fontAlgn="auto">
              <a:spcAft>
                <a:spcPts val="0"/>
              </a:spcAft>
            </a:pPr>
            <a:r>
              <a:rPr lang="en-US" sz="2000"/>
              <a:t>Marketing Leadership Development and Cross-cultural Management</a:t>
            </a:r>
          </a:p>
        </p:txBody>
      </p:sp>
    </p:spTree>
    <p:extLst>
      <p:ext uri="{BB962C8B-B14F-4D97-AF65-F5344CB8AC3E}">
        <p14:creationId xmlns:p14="http://schemas.microsoft.com/office/powerpoint/2010/main" val="18307518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6"/>
          <p:cNvSpPr>
            <a:spLocks noGrp="1" noChangeArrowheads="1"/>
          </p:cNvSpPr>
          <p:nvPr>
            <p:ph type="title"/>
          </p:nvPr>
        </p:nvSpPr>
        <p:spPr>
          <a:xfrm>
            <a:off x="457200" y="685800"/>
            <a:ext cx="8839200" cy="1143000"/>
          </a:xfrm>
        </p:spPr>
        <p:txBody>
          <a:bodyPr>
            <a:normAutofit fontScale="90000"/>
          </a:bodyPr>
          <a:lstStyle/>
          <a:p>
            <a:r>
              <a:rPr lang="en-US" sz="4400" dirty="0" smtClean="0">
                <a:solidFill>
                  <a:schemeClr val="hlink"/>
                </a:solidFill>
              </a:rPr>
              <a:t>Today’s Happenings;</a:t>
            </a:r>
            <a:br>
              <a:rPr lang="en-US" sz="4400" dirty="0" smtClean="0">
                <a:solidFill>
                  <a:schemeClr val="hlink"/>
                </a:solidFill>
              </a:rPr>
            </a:br>
            <a:r>
              <a:rPr lang="en-US" sz="4400" dirty="0" smtClean="0">
                <a:solidFill>
                  <a:schemeClr val="hlink"/>
                </a:solidFill>
              </a:rPr>
              <a:t>What </a:t>
            </a:r>
            <a:r>
              <a:rPr lang="en-US" sz="4400" dirty="0">
                <a:solidFill>
                  <a:schemeClr val="hlink"/>
                </a:solidFill>
              </a:rPr>
              <a:t>we plan to achieve</a:t>
            </a:r>
          </a:p>
          <a:p>
            <a:endParaRPr lang="en-US" sz="2200" dirty="0">
              <a:solidFill>
                <a:schemeClr val="hlink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381000" y="1905000"/>
            <a:ext cx="7772400" cy="4572000"/>
          </a:xfrm>
        </p:spPr>
        <p:txBody>
          <a:bodyPr/>
          <a:lstStyle/>
          <a:p>
            <a:r>
              <a:rPr lang="en-US" dirty="0" smtClean="0">
                <a:latin typeface="Arial" charset="0"/>
                <a:ea typeface="Arial" charset="0"/>
                <a:cs typeface="Arial" charset="0"/>
              </a:rPr>
              <a:t>Please gather in your groups and share last lesson</a:t>
            </a:r>
          </a:p>
          <a:p>
            <a:r>
              <a:rPr lang="en-US" dirty="0" smtClean="0">
                <a:latin typeface="Arial" charset="0"/>
                <a:ea typeface="Arial" charset="0"/>
                <a:cs typeface="Arial" charset="0"/>
              </a:rPr>
              <a:t>Effective </a:t>
            </a:r>
            <a:r>
              <a:rPr lang="en-US" dirty="0">
                <a:latin typeface="Arial" charset="0"/>
                <a:ea typeface="Arial" charset="0"/>
                <a:cs typeface="Arial" charset="0"/>
              </a:rPr>
              <a:t>Communications</a:t>
            </a:r>
          </a:p>
          <a:p>
            <a:r>
              <a:rPr lang="en-US" dirty="0">
                <a:latin typeface="Arial" charset="0"/>
                <a:ea typeface="Arial" charset="0"/>
                <a:cs typeface="Arial" charset="0"/>
              </a:rPr>
              <a:t>Activities</a:t>
            </a:r>
          </a:p>
          <a:p>
            <a:pPr lvl="0"/>
            <a:r>
              <a:rPr lang="en-US" dirty="0">
                <a:latin typeface="Arial" charset="0"/>
                <a:ea typeface="Arial" charset="0"/>
                <a:cs typeface="Arial" charset="0"/>
              </a:rPr>
              <a:t>Why is Communication vital to effective leadership?</a:t>
            </a:r>
          </a:p>
          <a:p>
            <a:pPr lvl="0"/>
            <a:r>
              <a:rPr lang="en-US" dirty="0">
                <a:latin typeface="Arial" charset="0"/>
                <a:ea typeface="Arial" charset="0"/>
                <a:cs typeface="Arial" charset="0"/>
              </a:rPr>
              <a:t>Active Listening</a:t>
            </a:r>
          </a:p>
          <a:p>
            <a:pPr lvl="0"/>
            <a:r>
              <a:rPr lang="en-US" dirty="0">
                <a:latin typeface="Arial" charset="0"/>
                <a:ea typeface="Arial" charset="0"/>
                <a:cs typeface="Arial" charset="0"/>
              </a:rPr>
              <a:t>Branding Nike and Apple Marketing </a:t>
            </a:r>
            <a:r>
              <a:rPr lang="en-US" dirty="0" smtClean="0">
                <a:latin typeface="Arial" charset="0"/>
                <a:ea typeface="Arial" charset="0"/>
                <a:cs typeface="Arial" charset="0"/>
              </a:rPr>
              <a:t>Strategy</a:t>
            </a:r>
          </a:p>
          <a:p>
            <a:pPr lvl="0"/>
            <a:r>
              <a:rPr lang="en-US" dirty="0" smtClean="0">
                <a:latin typeface="Arial" charset="0"/>
                <a:ea typeface="Arial" charset="0"/>
                <a:cs typeface="Arial" charset="0"/>
              </a:rPr>
              <a:t>Group Project Update 2</a:t>
            </a:r>
            <a:endParaRPr lang="en-US" dirty="0">
              <a:latin typeface="Arial" charset="0"/>
              <a:ea typeface="Arial" charset="0"/>
              <a:cs typeface="Arial" charset="0"/>
            </a:endParaRPr>
          </a:p>
          <a:p>
            <a:pPr lvl="0"/>
            <a:endParaRPr lang="en-US" dirty="0">
              <a:latin typeface="Arial" charset="0"/>
              <a:ea typeface="Arial" charset="0"/>
              <a:cs typeface="Arial" charset="0"/>
            </a:endParaRPr>
          </a:p>
          <a:p>
            <a:pPr lvl="0"/>
            <a:endParaRPr lang="en-US" dirty="0">
              <a:latin typeface="Arial" charset="0"/>
              <a:ea typeface="Arial" charset="0"/>
              <a:cs typeface="Arial" charset="0"/>
            </a:endParaRPr>
          </a:p>
          <a:p>
            <a:pPr marL="0" indent="0">
              <a:buNone/>
            </a:pPr>
            <a:endParaRPr lang="en-US" dirty="0">
              <a:latin typeface="Arial" charset="0"/>
              <a:ea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733517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6"/>
          <p:cNvSpPr>
            <a:spLocks noGrp="1" noChangeArrowheads="1"/>
          </p:cNvSpPr>
          <p:nvPr>
            <p:ph type="title"/>
          </p:nvPr>
        </p:nvSpPr>
        <p:spPr>
          <a:xfrm>
            <a:off x="439710" y="124736"/>
            <a:ext cx="8429469" cy="1143000"/>
          </a:xfrm>
        </p:spPr>
        <p:txBody>
          <a:bodyPr>
            <a:normAutofit/>
          </a:bodyPr>
          <a:lstStyle/>
          <a:p>
            <a:r>
              <a:rPr lang="en-US" sz="4400" dirty="0">
                <a:solidFill>
                  <a:schemeClr val="hlink"/>
                </a:solidFill>
              </a:rPr>
              <a:t> Exercise 1: Telephone</a:t>
            </a:r>
          </a:p>
        </p:txBody>
      </p:sp>
      <p:pic>
        <p:nvPicPr>
          <p:cNvPr id="3" name="Content Placeholder 2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332323" y="1471463"/>
            <a:ext cx="7772400" cy="3775165"/>
          </a:xfr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53968" y="5317698"/>
            <a:ext cx="1877932" cy="10947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28931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6"/>
          <p:cNvSpPr>
            <a:spLocks noGrp="1" noChangeArrowheads="1"/>
          </p:cNvSpPr>
          <p:nvPr>
            <p:ph type="title"/>
          </p:nvPr>
        </p:nvSpPr>
        <p:spPr>
          <a:xfrm>
            <a:off x="677056" y="824277"/>
            <a:ext cx="7772400" cy="1143000"/>
          </a:xfrm>
        </p:spPr>
        <p:txBody>
          <a:bodyPr>
            <a:normAutofit fontScale="90000"/>
          </a:bodyPr>
          <a:lstStyle/>
          <a:p>
            <a:r>
              <a:rPr lang="en-US" sz="4400" dirty="0">
                <a:solidFill>
                  <a:schemeClr val="hlink"/>
                </a:solidFill>
              </a:rPr>
              <a:t>Wny is Communication Vital to Leadership?</a:t>
            </a:r>
          </a:p>
          <a:p>
            <a:endParaRPr lang="en-US" sz="2200" dirty="0">
              <a:solidFill>
                <a:schemeClr val="hlink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77056" y="1967277"/>
            <a:ext cx="7772400" cy="4572000"/>
          </a:xfrm>
        </p:spPr>
        <p:txBody>
          <a:bodyPr/>
          <a:lstStyle/>
          <a:p>
            <a:pPr marL="0" indent="0">
              <a:buNone/>
            </a:pPr>
            <a:r>
              <a:rPr lang="en-US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"It is crucial to communicate effectively in negotiations to ensure you achieve your goals. Communication is also important within the business. Effective communication can help to foster a good working relationship between you and your staff, which can in turn improve morale and efficiency."</a:t>
            </a:r>
          </a:p>
          <a:p>
            <a:pPr marL="0" indent="0">
              <a:buNone/>
            </a:pPr>
            <a:endParaRPr lang="en-US">
              <a:latin typeface="Arial" charset="0"/>
              <a:ea typeface="Arial" charset="0"/>
              <a:cs typeface="Arial" charset="0"/>
            </a:endParaRPr>
          </a:p>
          <a:p>
            <a:pPr marL="0" indent="0">
              <a:buNone/>
            </a:pPr>
            <a:endParaRPr lang="en-US">
              <a:latin typeface="Arial" charset="0"/>
              <a:ea typeface="Arial" charset="0"/>
              <a:cs typeface="Arial" charset="0"/>
            </a:endParaRPr>
          </a:p>
          <a:p>
            <a:pPr marL="0" indent="0">
              <a:buNone/>
            </a:pPr>
            <a:r>
              <a:rPr lang="en-US" sz="1400">
                <a:latin typeface="Arial" charset="0"/>
                <a:ea typeface="Arial" charset="0"/>
                <a:cs typeface="Arial" charset="0"/>
              </a:rPr>
              <a:t>Communicating effectively for business | Business Queensland</a:t>
            </a:r>
          </a:p>
          <a:p>
            <a:pPr marL="0" indent="0">
              <a:buNone/>
            </a:pPr>
            <a:r>
              <a:rPr lang="en-US" sz="1400">
                <a:latin typeface="Arial" charset="0"/>
                <a:ea typeface="Arial" charset="0"/>
                <a:cs typeface="Arial" charset="0"/>
              </a:rPr>
              <a:t>https://www.business.qld.gov.au › comm...</a:t>
            </a:r>
          </a:p>
          <a:p>
            <a:pPr marL="0" indent="0">
              <a:buNone/>
            </a:pPr>
            <a:endParaRPr lang="en-US">
              <a:latin typeface="Arial" charset="0"/>
              <a:ea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581742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6345" y="302614"/>
            <a:ext cx="8220100" cy="6333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18864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6"/>
          <p:cNvSpPr>
            <a:spLocks noGrp="1" noChangeArrowheads="1"/>
          </p:cNvSpPr>
          <p:nvPr>
            <p:ph type="title"/>
          </p:nvPr>
        </p:nvSpPr>
        <p:spPr>
          <a:xfrm>
            <a:off x="577119" y="-112426"/>
            <a:ext cx="8729272" cy="1143000"/>
          </a:xfrm>
        </p:spPr>
        <p:txBody>
          <a:bodyPr>
            <a:normAutofit/>
          </a:bodyPr>
          <a:lstStyle/>
          <a:p>
            <a:r>
              <a:rPr lang="en-US" sz="4400" dirty="0">
                <a:solidFill>
                  <a:schemeClr val="hlink"/>
                </a:solidFill>
              </a:rPr>
              <a:t>Task- based strengths for Leaders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sz="quarter" idx="1"/>
          </p:nvPr>
        </p:nvSpPr>
        <p:spPr>
          <a:xfrm>
            <a:off x="577119" y="1030574"/>
            <a:ext cx="8429469" cy="3933669"/>
          </a:xfrm>
        </p:spPr>
        <p:txBody>
          <a:bodyPr>
            <a:noAutofit/>
          </a:bodyPr>
          <a:lstStyle/>
          <a:p>
            <a:r>
              <a:rPr lang="en-US" sz="2200">
                <a:latin typeface="Arial" charset="0"/>
                <a:ea typeface="Arial" charset="0"/>
                <a:cs typeface="Arial" charset="0"/>
              </a:rPr>
              <a:t>Able to summarize and clarify.</a:t>
            </a:r>
          </a:p>
          <a:p>
            <a:r>
              <a:rPr lang="en-US" sz="2200">
                <a:latin typeface="Arial" charset="0"/>
                <a:ea typeface="Arial" charset="0"/>
                <a:cs typeface="Arial" charset="0"/>
              </a:rPr>
              <a:t>Actively listen to workers' ideas views and emotions.</a:t>
            </a:r>
          </a:p>
          <a:p>
            <a:r>
              <a:rPr lang="en-US" sz="2200">
                <a:latin typeface="Arial" charset="0"/>
                <a:ea typeface="Arial" charset="0"/>
                <a:cs typeface="Arial" charset="0"/>
              </a:rPr>
              <a:t>Verbalized ideas in a convincing and concise manner.</a:t>
            </a:r>
          </a:p>
          <a:p>
            <a:r>
              <a:rPr lang="en-US" sz="2200">
                <a:latin typeface="Arial" charset="0"/>
                <a:ea typeface="Arial" charset="0"/>
                <a:cs typeface="Arial" charset="0"/>
              </a:rPr>
              <a:t>Interviewing skills.</a:t>
            </a:r>
          </a:p>
          <a:p>
            <a:r>
              <a:rPr lang="en-US" sz="2200">
                <a:latin typeface="Arial" charset="0"/>
                <a:ea typeface="Arial" charset="0"/>
                <a:cs typeface="Arial" charset="0"/>
              </a:rPr>
              <a:t>Allow effective communication within teams.</a:t>
            </a:r>
          </a:p>
          <a:p>
            <a:r>
              <a:rPr lang="en-US" sz="2200">
                <a:latin typeface="Arial" charset="0"/>
                <a:ea typeface="Arial" charset="0"/>
                <a:cs typeface="Arial" charset="0"/>
              </a:rPr>
              <a:t>Courteous in email communication.</a:t>
            </a:r>
          </a:p>
          <a:p>
            <a:r>
              <a:rPr lang="en-US" sz="2200">
                <a:latin typeface="Arial" charset="0"/>
                <a:ea typeface="Arial" charset="0"/>
                <a:cs typeface="Arial" charset="0"/>
              </a:rPr>
              <a:t>Give constructive criticism to staff.</a:t>
            </a:r>
          </a:p>
          <a:p>
            <a:r>
              <a:rPr lang="en-US" sz="2200">
                <a:latin typeface="Arial" charset="0"/>
                <a:ea typeface="Arial" charset="0"/>
                <a:cs typeface="Arial" charset="0"/>
              </a:rPr>
              <a:t>Take time to make personal connection.</a:t>
            </a:r>
          </a:p>
          <a:p>
            <a:r>
              <a:rPr lang="en-US" sz="2200">
                <a:latin typeface="Arial" charset="0"/>
                <a:ea typeface="Arial" charset="0"/>
                <a:cs typeface="Arial" charset="0"/>
              </a:rPr>
              <a:t>Handle bad news sensitively.</a:t>
            </a:r>
          </a:p>
          <a:p>
            <a:r>
              <a:rPr lang="en-US" sz="2200">
                <a:latin typeface="Arial" charset="0"/>
                <a:ea typeface="Arial" charset="0"/>
                <a:cs typeface="Arial" charset="0"/>
              </a:rPr>
              <a:t>Good quality report writing.</a:t>
            </a:r>
          </a:p>
          <a:p>
            <a:r>
              <a:rPr lang="en-US" sz="2200">
                <a:latin typeface="Arial" charset="0"/>
                <a:ea typeface="Arial" charset="0"/>
                <a:cs typeface="Arial" charset="0"/>
              </a:rPr>
              <a:t>Presentation skills.</a:t>
            </a:r>
          </a:p>
          <a:p>
            <a:r>
              <a:rPr lang="en-US" sz="2200">
                <a:latin typeface="Arial" charset="0"/>
                <a:ea typeface="Arial" charset="0"/>
                <a:cs typeface="Arial" charset="0"/>
              </a:rPr>
              <a:t>Ability to network.</a:t>
            </a:r>
          </a:p>
          <a:p>
            <a:r>
              <a:rPr lang="en-US" sz="2200">
                <a:latin typeface="Arial" charset="0"/>
                <a:ea typeface="Arial" charset="0"/>
                <a:cs typeface="Arial" charset="0"/>
              </a:rPr>
              <a:t>Persuasive negotiation.</a:t>
            </a:r>
          </a:p>
        </p:txBody>
      </p:sp>
    </p:spTree>
    <p:extLst>
      <p:ext uri="{BB962C8B-B14F-4D97-AF65-F5344CB8AC3E}">
        <p14:creationId xmlns:p14="http://schemas.microsoft.com/office/powerpoint/2010/main" val="18172654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1000" y="279400"/>
            <a:ext cx="8382000" cy="628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9578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4881" y="181285"/>
            <a:ext cx="7555043" cy="647387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09744" y="181285"/>
            <a:ext cx="1759047" cy="15254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7301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6"/>
          <p:cNvSpPr>
            <a:spLocks noGrp="1" noChangeArrowheads="1"/>
          </p:cNvSpPr>
          <p:nvPr>
            <p:ph type="title"/>
          </p:nvPr>
        </p:nvSpPr>
        <p:spPr>
          <a:xfrm>
            <a:off x="439710" y="124736"/>
            <a:ext cx="8429469" cy="1143000"/>
          </a:xfrm>
        </p:spPr>
        <p:txBody>
          <a:bodyPr>
            <a:normAutofit/>
          </a:bodyPr>
          <a:lstStyle/>
          <a:p>
            <a:r>
              <a:rPr lang="en-US" sz="4400" dirty="0">
                <a:solidFill>
                  <a:schemeClr val="hlink"/>
                </a:solidFill>
              </a:rPr>
              <a:t> Exercise 2: Drawing</a:t>
            </a:r>
          </a:p>
        </p:txBody>
      </p:sp>
      <p:pic>
        <p:nvPicPr>
          <p:cNvPr id="3" name="Content Placeholder 2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605956" y="1466954"/>
            <a:ext cx="7088995" cy="3952764"/>
          </a:xfr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90640" y="5419718"/>
            <a:ext cx="1978539" cy="11533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28931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6"/>
          <p:cNvSpPr>
            <a:spLocks noGrp="1" noChangeArrowheads="1"/>
          </p:cNvSpPr>
          <p:nvPr>
            <p:ph type="title"/>
          </p:nvPr>
        </p:nvSpPr>
        <p:spPr>
          <a:xfrm>
            <a:off x="2226039" y="2473377"/>
            <a:ext cx="8429469" cy="1143000"/>
          </a:xfrm>
        </p:spPr>
        <p:txBody>
          <a:bodyPr>
            <a:normAutofit/>
          </a:bodyPr>
          <a:lstStyle/>
          <a:p>
            <a:r>
              <a:rPr lang="en-US" sz="4400" dirty="0">
                <a:solidFill>
                  <a:schemeClr val="hlink"/>
                </a:solidFill>
              </a:rPr>
              <a:t> Active Listening</a:t>
            </a:r>
          </a:p>
        </p:txBody>
      </p:sp>
    </p:spTree>
    <p:extLst>
      <p:ext uri="{BB962C8B-B14F-4D97-AF65-F5344CB8AC3E}">
        <p14:creationId xmlns:p14="http://schemas.microsoft.com/office/powerpoint/2010/main" val="12285303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6"/>
          <p:cNvSpPr>
            <a:spLocks noGrp="1" noChangeArrowheads="1"/>
          </p:cNvSpPr>
          <p:nvPr>
            <p:ph type="title"/>
          </p:nvPr>
        </p:nvSpPr>
        <p:spPr>
          <a:xfrm>
            <a:off x="714531" y="0"/>
            <a:ext cx="8429469" cy="1143000"/>
          </a:xfrm>
        </p:spPr>
        <p:txBody>
          <a:bodyPr>
            <a:normAutofit/>
          </a:bodyPr>
          <a:lstStyle/>
          <a:p>
            <a:r>
              <a:rPr lang="en-US" sz="4400" dirty="0">
                <a:solidFill>
                  <a:schemeClr val="hlink"/>
                </a:solidFill>
              </a:rPr>
              <a:t> Active Listening</a:t>
            </a:r>
          </a:p>
        </p:txBody>
      </p:sp>
      <p:pic>
        <p:nvPicPr>
          <p:cNvPr id="3" name="Content Placeholder 2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793279" y="1267736"/>
            <a:ext cx="7722329" cy="4826456"/>
          </a:xfrm>
        </p:spPr>
      </p:pic>
    </p:spTree>
    <p:extLst>
      <p:ext uri="{BB962C8B-B14F-4D97-AF65-F5344CB8AC3E}">
        <p14:creationId xmlns:p14="http://schemas.microsoft.com/office/powerpoint/2010/main" val="10521855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6"/>
          <p:cNvSpPr>
            <a:spLocks noGrp="1" noChangeArrowheads="1"/>
          </p:cNvSpPr>
          <p:nvPr>
            <p:ph type="title"/>
          </p:nvPr>
        </p:nvSpPr>
        <p:spPr>
          <a:xfrm>
            <a:off x="2525842" y="-112608"/>
            <a:ext cx="8429469" cy="1143000"/>
          </a:xfrm>
        </p:spPr>
        <p:txBody>
          <a:bodyPr>
            <a:normAutofit/>
          </a:bodyPr>
          <a:lstStyle/>
          <a:p>
            <a:r>
              <a:rPr lang="en-US" sz="4400" dirty="0">
                <a:solidFill>
                  <a:schemeClr val="hlink"/>
                </a:solidFill>
              </a:rPr>
              <a:t> Active Listening</a:t>
            </a:r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899411" y="1280228"/>
            <a:ext cx="7107836" cy="5143684"/>
          </a:xfrm>
        </p:spPr>
      </p:pic>
    </p:spTree>
    <p:extLst>
      <p:ext uri="{BB962C8B-B14F-4D97-AF65-F5344CB8AC3E}">
        <p14:creationId xmlns:p14="http://schemas.microsoft.com/office/powerpoint/2010/main" val="16020887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6345" y="302614"/>
            <a:ext cx="8220100" cy="6333343"/>
          </a:xfrm>
          <a:prstGeom prst="rect">
            <a:avLst/>
          </a:prstGeom>
        </p:spPr>
      </p:pic>
      <p:sp>
        <p:nvSpPr>
          <p:cNvPr id="2" name="Left Arrow 1"/>
          <p:cNvSpPr/>
          <p:nvPr/>
        </p:nvSpPr>
        <p:spPr>
          <a:xfrm>
            <a:off x="6039266" y="5177749"/>
            <a:ext cx="1587500" cy="774700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20556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659359" y="212361"/>
            <a:ext cx="7872543" cy="6195936"/>
          </a:xfrm>
        </p:spPr>
      </p:pic>
    </p:spTree>
    <p:extLst>
      <p:ext uri="{BB962C8B-B14F-4D97-AF65-F5344CB8AC3E}">
        <p14:creationId xmlns:p14="http://schemas.microsoft.com/office/powerpoint/2010/main" val="3653740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Content Placeholder 2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1734152" y="149902"/>
            <a:ext cx="5773422" cy="6120984"/>
          </a:xfrm>
        </p:spPr>
      </p:pic>
    </p:spTree>
    <p:extLst>
      <p:ext uri="{BB962C8B-B14F-4D97-AF65-F5344CB8AC3E}">
        <p14:creationId xmlns:p14="http://schemas.microsoft.com/office/powerpoint/2010/main" val="21044247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Content Placeholder 2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862910" y="199868"/>
            <a:ext cx="7605382" cy="6207178"/>
          </a:xfr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57934" y="5194268"/>
            <a:ext cx="1886262" cy="13262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57071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6"/>
          <p:cNvSpPr>
            <a:spLocks noGrp="1" noChangeArrowheads="1"/>
          </p:cNvSpPr>
          <p:nvPr>
            <p:ph type="title"/>
          </p:nvPr>
        </p:nvSpPr>
        <p:spPr>
          <a:xfrm>
            <a:off x="439710" y="124736"/>
            <a:ext cx="8429469" cy="1143000"/>
          </a:xfrm>
        </p:spPr>
        <p:txBody>
          <a:bodyPr>
            <a:normAutofit/>
          </a:bodyPr>
          <a:lstStyle/>
          <a:p>
            <a:r>
              <a:rPr lang="en-US" sz="4400" dirty="0">
                <a:solidFill>
                  <a:schemeClr val="hlink"/>
                </a:solidFill>
              </a:rPr>
              <a:t> Active Listening</a:t>
            </a:r>
          </a:p>
        </p:txBody>
      </p:sp>
      <p:pic>
        <p:nvPicPr>
          <p:cNvPr id="3" name="Content Placeholder 2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684231" y="1385341"/>
            <a:ext cx="7383293" cy="4572000"/>
          </a:xfr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95606" y="5294202"/>
            <a:ext cx="1886262" cy="13262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98736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Content Placeholder 2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898621" y="287311"/>
            <a:ext cx="7420920" cy="6170951"/>
          </a:xfrm>
        </p:spPr>
      </p:pic>
    </p:spTree>
    <p:extLst>
      <p:ext uri="{BB962C8B-B14F-4D97-AF65-F5344CB8AC3E}">
        <p14:creationId xmlns:p14="http://schemas.microsoft.com/office/powerpoint/2010/main" val="4519847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Content Placeholder 2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352267" y="537148"/>
            <a:ext cx="7967274" cy="5737190"/>
          </a:xfrm>
        </p:spPr>
      </p:pic>
    </p:spTree>
    <p:extLst>
      <p:ext uri="{BB962C8B-B14F-4D97-AF65-F5344CB8AC3E}">
        <p14:creationId xmlns:p14="http://schemas.microsoft.com/office/powerpoint/2010/main" val="4781678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6"/>
          <p:cNvSpPr>
            <a:spLocks noGrp="1" noChangeArrowheads="1"/>
          </p:cNvSpPr>
          <p:nvPr>
            <p:ph type="title"/>
          </p:nvPr>
        </p:nvSpPr>
        <p:spPr>
          <a:xfrm>
            <a:off x="668311" y="0"/>
            <a:ext cx="8429469" cy="1143000"/>
          </a:xfrm>
        </p:spPr>
        <p:txBody>
          <a:bodyPr>
            <a:normAutofit/>
          </a:bodyPr>
          <a:lstStyle/>
          <a:p>
            <a:r>
              <a:rPr lang="en-US" sz="4400" dirty="0">
                <a:solidFill>
                  <a:schemeClr val="hlink"/>
                </a:solidFill>
              </a:rPr>
              <a:t> Active Listening</a:t>
            </a:r>
          </a:p>
        </p:txBody>
      </p:sp>
      <p:pic>
        <p:nvPicPr>
          <p:cNvPr id="3" name="Content Placeholder 2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766744" y="1267736"/>
            <a:ext cx="7068368" cy="5060430"/>
          </a:xfr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95606" y="5294202"/>
            <a:ext cx="1886262" cy="13262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86751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6"/>
          <p:cNvSpPr>
            <a:spLocks noGrp="1" noChangeArrowheads="1"/>
          </p:cNvSpPr>
          <p:nvPr>
            <p:ph type="title"/>
          </p:nvPr>
        </p:nvSpPr>
        <p:spPr>
          <a:xfrm>
            <a:off x="352267" y="0"/>
            <a:ext cx="8429469" cy="1143000"/>
          </a:xfrm>
        </p:spPr>
        <p:txBody>
          <a:bodyPr>
            <a:normAutofit/>
          </a:bodyPr>
          <a:lstStyle/>
          <a:p>
            <a:r>
              <a:rPr lang="en-US" sz="4400" dirty="0">
                <a:solidFill>
                  <a:schemeClr val="hlink"/>
                </a:solidFill>
              </a:rPr>
              <a:t> Active Listening</a:t>
            </a:r>
          </a:p>
        </p:txBody>
      </p:sp>
      <p:pic>
        <p:nvPicPr>
          <p:cNvPr id="3" name="Content Placeholder 2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622268" y="1267736"/>
            <a:ext cx="7557188" cy="4572000"/>
          </a:xfr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95606" y="5176597"/>
            <a:ext cx="1886262" cy="13262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31707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6"/>
          <p:cNvSpPr>
            <a:spLocks noGrp="1" noChangeArrowheads="1"/>
          </p:cNvSpPr>
          <p:nvPr>
            <p:ph type="title"/>
          </p:nvPr>
        </p:nvSpPr>
        <p:spPr>
          <a:xfrm>
            <a:off x="352267" y="0"/>
            <a:ext cx="8429469" cy="1143000"/>
          </a:xfrm>
        </p:spPr>
        <p:txBody>
          <a:bodyPr>
            <a:normAutofit/>
          </a:bodyPr>
          <a:lstStyle/>
          <a:p>
            <a:r>
              <a:rPr lang="en-US" sz="4400" dirty="0">
                <a:solidFill>
                  <a:schemeClr val="hlink"/>
                </a:solidFill>
              </a:rPr>
              <a:t> Exercise 3: Active Listening Pair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00654" y="1143001"/>
            <a:ext cx="5640215" cy="3111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40869" y="4896787"/>
            <a:ext cx="1978539" cy="1551385"/>
          </a:xfrm>
          <a:prstGeom prst="rect">
            <a:avLst/>
          </a:prstGeom>
        </p:spPr>
      </p:pic>
      <p:pic>
        <p:nvPicPr>
          <p:cNvPr id="7" name="Content Placeholder 2"/>
          <p:cNvPicPr>
            <a:picLocks noGrp="1" noChangeAspect="1"/>
          </p:cNvPicPr>
          <p:nvPr>
            <p:ph sz="quarter" idx="1"/>
          </p:nvPr>
        </p:nvPicPr>
        <p:blipFill>
          <a:blip r:embed="rId4"/>
          <a:stretch>
            <a:fillRect/>
          </a:stretch>
        </p:blipFill>
        <p:spPr>
          <a:xfrm>
            <a:off x="900654" y="5084723"/>
            <a:ext cx="2033668" cy="1464433"/>
          </a:xfr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801878" y="4896787"/>
            <a:ext cx="1530246" cy="15302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01475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6"/>
          <p:cNvSpPr>
            <a:spLocks noGrp="1" noChangeArrowheads="1"/>
          </p:cNvSpPr>
          <p:nvPr>
            <p:ph type="title"/>
          </p:nvPr>
        </p:nvSpPr>
        <p:spPr>
          <a:xfrm>
            <a:off x="352267" y="0"/>
            <a:ext cx="8429469" cy="1143000"/>
          </a:xfrm>
        </p:spPr>
        <p:txBody>
          <a:bodyPr>
            <a:normAutofit/>
          </a:bodyPr>
          <a:lstStyle/>
          <a:p>
            <a:r>
              <a:rPr lang="en-US" sz="4400" dirty="0">
                <a:solidFill>
                  <a:schemeClr val="hlink"/>
                </a:solidFill>
              </a:rPr>
              <a:t> Exercise 4: Active Listeners!!!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0037" y="1267918"/>
            <a:ext cx="7470100" cy="4251762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16148" y="4872254"/>
            <a:ext cx="1978539" cy="158886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03779" y="5045578"/>
            <a:ext cx="1530246" cy="15302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24463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2197" y="397956"/>
            <a:ext cx="8132164" cy="6002821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95606" y="5176597"/>
            <a:ext cx="1886262" cy="13262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74685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3880" y="373627"/>
            <a:ext cx="7578154" cy="580981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95606" y="5176597"/>
            <a:ext cx="1886262" cy="13262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52225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Individual Homework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quarter" idx="1"/>
          </p:nvPr>
        </p:nvSpPr>
        <p:spPr>
          <a:xfrm>
            <a:off x="838200" y="1676400"/>
            <a:ext cx="7772400" cy="4572000"/>
          </a:xfrm>
        </p:spPr>
        <p:txBody>
          <a:bodyPr/>
          <a:lstStyle/>
          <a:p>
            <a:r>
              <a:rPr lang="en-US" dirty="0" smtClean="0"/>
              <a:t>Please complete the handouts on Active Listening Skills</a:t>
            </a:r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00400" y="3810000"/>
            <a:ext cx="2362200" cy="2362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19851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6"/>
          <p:cNvSpPr>
            <a:spLocks noGrp="1" noChangeArrowheads="1"/>
          </p:cNvSpPr>
          <p:nvPr>
            <p:ph type="title"/>
          </p:nvPr>
        </p:nvSpPr>
        <p:spPr>
          <a:xfrm>
            <a:off x="901908" y="479685"/>
            <a:ext cx="7772400" cy="1143000"/>
          </a:xfrm>
        </p:spPr>
        <p:txBody>
          <a:bodyPr>
            <a:normAutofit/>
          </a:bodyPr>
          <a:lstStyle/>
          <a:p>
            <a:r>
              <a:rPr lang="en-US" sz="4400" dirty="0">
                <a:solidFill>
                  <a:schemeClr val="hlink"/>
                </a:solidFill>
              </a:rPr>
              <a:t>What we accomplished</a:t>
            </a:r>
          </a:p>
          <a:p>
            <a:endParaRPr lang="en-US" sz="2200" dirty="0">
              <a:solidFill>
                <a:schemeClr val="hlink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553386" y="2122356"/>
            <a:ext cx="8120922" cy="4572000"/>
          </a:xfrm>
        </p:spPr>
        <p:txBody>
          <a:bodyPr/>
          <a:lstStyle/>
          <a:p>
            <a:r>
              <a:rPr lang="en-US" dirty="0">
                <a:latin typeface="Arial" charset="0"/>
                <a:ea typeface="Arial" charset="0"/>
                <a:cs typeface="Arial" charset="0"/>
              </a:rPr>
              <a:t>Effective Communications</a:t>
            </a:r>
          </a:p>
          <a:p>
            <a:r>
              <a:rPr lang="en-US" dirty="0">
                <a:latin typeface="Arial" charset="0"/>
                <a:ea typeface="Arial" charset="0"/>
                <a:cs typeface="Arial" charset="0"/>
              </a:rPr>
              <a:t>Activities</a:t>
            </a:r>
          </a:p>
          <a:p>
            <a:pPr lvl="0"/>
            <a:r>
              <a:rPr lang="en-US" dirty="0">
                <a:latin typeface="Arial" charset="0"/>
                <a:ea typeface="Arial" charset="0"/>
                <a:cs typeface="Arial" charset="0"/>
              </a:rPr>
              <a:t>Why is Communication vital to effective leadership?</a:t>
            </a:r>
          </a:p>
          <a:p>
            <a:pPr lvl="0"/>
            <a:r>
              <a:rPr lang="en-US" dirty="0">
                <a:latin typeface="Arial" charset="0"/>
                <a:ea typeface="Arial" charset="0"/>
                <a:cs typeface="Arial" charset="0"/>
              </a:rPr>
              <a:t>Active Listening</a:t>
            </a:r>
          </a:p>
          <a:p>
            <a:pPr lvl="0"/>
            <a:r>
              <a:rPr lang="en-US" dirty="0">
                <a:latin typeface="Arial" charset="0"/>
                <a:ea typeface="Arial" charset="0"/>
                <a:cs typeface="Arial" charset="0"/>
              </a:rPr>
              <a:t>Branding Nike and Apple Marketing Strategy</a:t>
            </a:r>
          </a:p>
          <a:p>
            <a:pPr lvl="0"/>
            <a:r>
              <a:rPr lang="en-US" dirty="0">
                <a:latin typeface="Arial" charset="0"/>
                <a:ea typeface="Arial" charset="0"/>
                <a:cs typeface="Arial" charset="0"/>
              </a:rPr>
              <a:t>The Secret Behind a Coca-Cola Marketing </a:t>
            </a:r>
            <a:r>
              <a:rPr lang="en-US" dirty="0" smtClean="0">
                <a:latin typeface="Arial" charset="0"/>
                <a:ea typeface="Arial" charset="0"/>
                <a:cs typeface="Arial" charset="0"/>
              </a:rPr>
              <a:t>Strategy</a:t>
            </a:r>
          </a:p>
          <a:p>
            <a:pPr lvl="0"/>
            <a:r>
              <a:rPr lang="en-US" dirty="0" smtClean="0">
                <a:latin typeface="Arial" charset="0"/>
                <a:ea typeface="Arial" charset="0"/>
                <a:cs typeface="Arial" charset="0"/>
              </a:rPr>
              <a:t>Project Update 2</a:t>
            </a:r>
            <a:endParaRPr lang="en-US" dirty="0">
              <a:latin typeface="Arial" charset="0"/>
              <a:ea typeface="Arial" charset="0"/>
              <a:cs typeface="Arial" charset="0"/>
            </a:endParaRPr>
          </a:p>
          <a:p>
            <a:pPr lvl="0"/>
            <a:endParaRPr lang="en-US" dirty="0">
              <a:latin typeface="Arial" charset="0"/>
              <a:ea typeface="Arial" charset="0"/>
              <a:cs typeface="Arial" charset="0"/>
            </a:endParaRPr>
          </a:p>
          <a:p>
            <a:pPr marL="0" indent="0">
              <a:buNone/>
            </a:pPr>
            <a:endParaRPr lang="en-US" dirty="0">
              <a:latin typeface="Arial" charset="0"/>
              <a:ea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16246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9410" y="462197"/>
            <a:ext cx="7434283" cy="519819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18164724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เสมอภาค">
  <a:themeElements>
    <a:clrScheme name="เสมอภาค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เสมอภาค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เสมอภาค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Badge_16x9</Template>
  <TotalTime>2428</TotalTime>
  <Words>285</Words>
  <Application>Microsoft Office PowerPoint</Application>
  <PresentationFormat>On-screen Show (4:3)</PresentationFormat>
  <Paragraphs>53</Paragraphs>
  <Slides>28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28</vt:i4>
      </vt:variant>
    </vt:vector>
  </HeadingPairs>
  <TitlesOfParts>
    <vt:vector size="29" baseType="lpstr">
      <vt:lpstr>เสมอภาค</vt:lpstr>
      <vt:lpstr>PowerPoint Presentation</vt:lpstr>
      <vt:lpstr>Today’s Happenings; What we plan to achieve </vt:lpstr>
      <vt:lpstr> Exercise 1: Telephone</vt:lpstr>
      <vt:lpstr>Wny is Communication Vital to Leadership? </vt:lpstr>
      <vt:lpstr>PowerPoint Presentation</vt:lpstr>
      <vt:lpstr>Task- based strengths for Leaders</vt:lpstr>
      <vt:lpstr>PowerPoint Presentation</vt:lpstr>
      <vt:lpstr>PowerPoint Presentation</vt:lpstr>
      <vt:lpstr> Exercise 2: Drawing</vt:lpstr>
      <vt:lpstr> Active Listening</vt:lpstr>
      <vt:lpstr> Active Listening</vt:lpstr>
      <vt:lpstr> Active Listening</vt:lpstr>
      <vt:lpstr>PowerPoint Presentation</vt:lpstr>
      <vt:lpstr>PowerPoint Presentation</vt:lpstr>
      <vt:lpstr>PowerPoint Presentation</vt:lpstr>
      <vt:lpstr>PowerPoint Presentation</vt:lpstr>
      <vt:lpstr> Active Listening</vt:lpstr>
      <vt:lpstr>PowerPoint Presentation</vt:lpstr>
      <vt:lpstr>PowerPoint Presentation</vt:lpstr>
      <vt:lpstr> Active Listening</vt:lpstr>
      <vt:lpstr> Active Listening</vt:lpstr>
      <vt:lpstr> Exercise 3: Active Listening Pair</vt:lpstr>
      <vt:lpstr> Exercise 4: Active Listeners!!!</vt:lpstr>
      <vt:lpstr>PowerPoint Presentation</vt:lpstr>
      <vt:lpstr>PowerPoint Presentation</vt:lpstr>
      <vt:lpstr>Individual Homework</vt:lpstr>
      <vt:lpstr>What we accomplished </vt:lpstr>
      <vt:lpstr>PowerPoint Presentation</vt:lpstr>
    </vt:vector>
  </TitlesOfParts>
  <Company>USERORGANIZATION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USER</dc:creator>
  <cp:lastModifiedBy>lecturer</cp:lastModifiedBy>
  <cp:revision>777</cp:revision>
  <dcterms:created xsi:type="dcterms:W3CDTF">2005-10-01T08:42:00Z</dcterms:created>
  <dcterms:modified xsi:type="dcterms:W3CDTF">2018-07-17T09:18:44Z</dcterms:modified>
</cp:coreProperties>
</file>