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76"/>
  </p:notesMasterIdLst>
  <p:sldIdLst>
    <p:sldId id="256" r:id="rId2"/>
    <p:sldId id="271" r:id="rId3"/>
    <p:sldId id="272" r:id="rId4"/>
    <p:sldId id="273" r:id="rId5"/>
    <p:sldId id="258" r:id="rId6"/>
    <p:sldId id="259" r:id="rId7"/>
    <p:sldId id="260" r:id="rId8"/>
    <p:sldId id="263" r:id="rId9"/>
    <p:sldId id="264" r:id="rId10"/>
    <p:sldId id="265" r:id="rId11"/>
    <p:sldId id="279" r:id="rId12"/>
    <p:sldId id="261" r:id="rId13"/>
    <p:sldId id="262" r:id="rId14"/>
    <p:sldId id="266" r:id="rId15"/>
    <p:sldId id="267" r:id="rId16"/>
    <p:sldId id="268" r:id="rId17"/>
    <p:sldId id="274" r:id="rId18"/>
    <p:sldId id="276" r:id="rId19"/>
    <p:sldId id="269" r:id="rId20"/>
    <p:sldId id="277" r:id="rId21"/>
    <p:sldId id="278" r:id="rId22"/>
    <p:sldId id="270"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4" r:id="rId64"/>
    <p:sldId id="320" r:id="rId65"/>
    <p:sldId id="322" r:id="rId66"/>
    <p:sldId id="325" r:id="rId67"/>
    <p:sldId id="326" r:id="rId68"/>
    <p:sldId id="328" r:id="rId69"/>
    <p:sldId id="329" r:id="rId70"/>
    <p:sldId id="331" r:id="rId71"/>
    <p:sldId id="332" r:id="rId72"/>
    <p:sldId id="334" r:id="rId73"/>
    <p:sldId id="335" r:id="rId74"/>
    <p:sldId id="336"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38B711-30BC-4047-9B7F-A561A3C07DB3}" type="datetimeFigureOut">
              <a:rPr lang="en-US" smtClean="0"/>
              <a:t>6/14/2015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56CDE5-DF41-4928-A198-8C955A8C05B1}" type="slidenum">
              <a:rPr lang="en-US" smtClean="0"/>
              <a:t>‹#›</a:t>
            </a:fld>
            <a:endParaRPr lang="en-US"/>
          </a:p>
        </p:txBody>
      </p:sp>
    </p:spTree>
    <p:extLst>
      <p:ext uri="{BB962C8B-B14F-4D97-AF65-F5344CB8AC3E}">
        <p14:creationId xmlns:p14="http://schemas.microsoft.com/office/powerpoint/2010/main" val="345302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Show the</a:t>
            </a:r>
            <a:r>
              <a:rPr lang="en-US" baseline="0" dirty="0" smtClean="0"/>
              <a:t> Figures 6-1</a:t>
            </a:r>
            <a:endParaRPr lang="en-US" dirty="0"/>
          </a:p>
        </p:txBody>
      </p:sp>
      <p:sp>
        <p:nvSpPr>
          <p:cNvPr id="4" name="Slide Number Placeholder 3"/>
          <p:cNvSpPr>
            <a:spLocks noGrp="1"/>
          </p:cNvSpPr>
          <p:nvPr>
            <p:ph type="sldNum" sz="quarter" idx="10"/>
          </p:nvPr>
        </p:nvSpPr>
        <p:spPr/>
        <p:txBody>
          <a:bodyPr/>
          <a:lstStyle/>
          <a:p>
            <a:fld id="{545F15E7-22B1-4FD0-A6F2-9C5AD0A51860}" type="slidenum">
              <a:rPr lang="en-US" smtClean="0"/>
              <a:pPr/>
              <a:t>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Show Table 6-2 6-3</a:t>
            </a:r>
            <a:endParaRPr lang="en-US" dirty="0"/>
          </a:p>
        </p:txBody>
      </p:sp>
      <p:sp>
        <p:nvSpPr>
          <p:cNvPr id="4" name="Slide Number Placeholder 3"/>
          <p:cNvSpPr>
            <a:spLocks noGrp="1"/>
          </p:cNvSpPr>
          <p:nvPr>
            <p:ph type="sldNum" sz="quarter" idx="10"/>
          </p:nvPr>
        </p:nvSpPr>
        <p:spPr/>
        <p:txBody>
          <a:bodyPr/>
          <a:lstStyle/>
          <a:p>
            <a:fld id="{545F15E7-22B1-4FD0-A6F2-9C5AD0A51860}" type="slidenum">
              <a:rPr lang="en-US" smtClean="0"/>
              <a:pPr/>
              <a:t>13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Show</a:t>
            </a:r>
            <a:r>
              <a:rPr lang="en-US" baseline="0" dirty="0" smtClean="0"/>
              <a:t> Table 6-5-7</a:t>
            </a:r>
            <a:endParaRPr lang="en-US" dirty="0"/>
          </a:p>
        </p:txBody>
      </p:sp>
      <p:sp>
        <p:nvSpPr>
          <p:cNvPr id="4" name="Slide Number Placeholder 3"/>
          <p:cNvSpPr>
            <a:spLocks noGrp="1"/>
          </p:cNvSpPr>
          <p:nvPr>
            <p:ph type="sldNum" sz="quarter" idx="10"/>
          </p:nvPr>
        </p:nvSpPr>
        <p:spPr/>
        <p:txBody>
          <a:bodyPr/>
          <a:lstStyle/>
          <a:p>
            <a:fld id="{545F15E7-22B1-4FD0-A6F2-9C5AD0A51860}" type="slidenum">
              <a:rPr lang="en-US" smtClean="0"/>
              <a:pPr/>
              <a:t>16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Video of global</a:t>
            </a:r>
            <a:r>
              <a:rPr lang="en-US" baseline="0" dirty="0" smtClean="0"/>
              <a:t> value chain</a:t>
            </a:r>
            <a:endParaRPr lang="en-US" dirty="0"/>
          </a:p>
        </p:txBody>
      </p:sp>
      <p:sp>
        <p:nvSpPr>
          <p:cNvPr id="4" name="Slide Number Placeholder 3"/>
          <p:cNvSpPr>
            <a:spLocks noGrp="1"/>
          </p:cNvSpPr>
          <p:nvPr>
            <p:ph type="sldNum" sz="quarter" idx="10"/>
          </p:nvPr>
        </p:nvSpPr>
        <p:spPr/>
        <p:txBody>
          <a:bodyPr/>
          <a:lstStyle/>
          <a:p>
            <a:fld id="{5A56CDE5-DF41-4928-A198-8C955A8C05B1}" type="slidenum">
              <a:rPr lang="en-US" smtClean="0"/>
              <a:t>63</a:t>
            </a:fld>
            <a:endParaRPr lang="en-US"/>
          </a:p>
        </p:txBody>
      </p:sp>
    </p:spTree>
    <p:extLst>
      <p:ext uri="{BB962C8B-B14F-4D97-AF65-F5344CB8AC3E}">
        <p14:creationId xmlns:p14="http://schemas.microsoft.com/office/powerpoint/2010/main" val="3132240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C4860A1-24B8-4BD3-BBBC-1237690E0A39}" type="datetimeFigureOut">
              <a:rPr lang="en-US" smtClean="0"/>
              <a:t>6/14/2015</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532A599A-222D-41A7-A1A6-B1D83FEB781C}"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4860A1-24B8-4BD3-BBBC-1237690E0A39}" type="datetimeFigureOut">
              <a:rPr lang="en-US" smtClean="0"/>
              <a:t>6/14/2015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C4860A1-24B8-4BD3-BBBC-1237690E0A39}" type="datetimeFigureOut">
              <a:rPr lang="en-US" smtClean="0"/>
              <a:t>6/14/2015</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2A599A-222D-41A7-A1A6-B1D83FEB781C}"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4860A1-24B8-4BD3-BBBC-1237690E0A39}" type="datetimeFigureOut">
              <a:rPr lang="en-US" smtClean="0"/>
              <a:t>6/14/2015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C4860A1-24B8-4BD3-BBBC-1237690E0A39}" type="datetimeFigureOut">
              <a:rPr lang="en-US" smtClean="0"/>
              <a:t>6/14/2015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4860A1-24B8-4BD3-BBBC-1237690E0A39}" type="datetimeFigureOut">
              <a:rPr lang="en-US" smtClean="0"/>
              <a:t>6/14/2015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C4860A1-24B8-4BD3-BBBC-1237690E0A39}" type="datetimeFigureOut">
              <a:rPr lang="en-US" smtClean="0"/>
              <a:t>6/14/2015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4860A1-24B8-4BD3-BBBC-1237690E0A39}" type="datetimeFigureOut">
              <a:rPr lang="en-US" smtClean="0"/>
              <a:t>6/14/2015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2A599A-222D-41A7-A1A6-B1D83FEB781C}"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8C4860A1-24B8-4BD3-BBBC-1237690E0A39}" type="datetimeFigureOut">
              <a:rPr lang="en-US" smtClean="0"/>
              <a:t>6/14/2015</a:t>
            </a:fld>
            <a:endParaRPr lang="en-US"/>
          </a:p>
        </p:txBody>
      </p:sp>
      <p:sp>
        <p:nvSpPr>
          <p:cNvPr id="7" name="Slide Number Placeholder 6"/>
          <p:cNvSpPr>
            <a:spLocks noGrp="1"/>
          </p:cNvSpPr>
          <p:nvPr>
            <p:ph type="sldNum" sz="quarter" idx="12"/>
          </p:nvPr>
        </p:nvSpPr>
        <p:spPr/>
        <p:txBody>
          <a:bodyPr/>
          <a:lstStyle/>
          <a:p>
            <a:fld id="{532A599A-222D-41A7-A1A6-B1D83FEB781C}"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4860A1-24B8-4BD3-BBBC-1237690E0A39}" type="datetimeFigureOut">
              <a:rPr lang="en-US" smtClean="0"/>
              <a:t>6/14/2015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4860A1-24B8-4BD3-BBBC-1237690E0A39}" type="datetimeFigureOut">
              <a:rPr lang="en-US" smtClean="0"/>
              <a:t>6/14/2015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2A599A-222D-41A7-A1A6-B1D83FEB78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8C4860A1-24B8-4BD3-BBBC-1237690E0A39}" type="datetimeFigureOut">
              <a:rPr lang="en-US" smtClean="0"/>
              <a:t>6/14/2015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532A599A-222D-41A7-A1A6-B1D83FEB781C}"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June 15</a:t>
            </a:r>
            <a:r>
              <a:rPr lang="en-US" baseline="30000" dirty="0" smtClean="0"/>
              <a:t>th</a:t>
            </a:r>
            <a:r>
              <a:rPr lang="en-US" dirty="0" smtClean="0"/>
              <a:t>, 2015</a:t>
            </a:r>
            <a:endParaRPr lang="en-US" dirty="0"/>
          </a:p>
        </p:txBody>
      </p:sp>
      <p:sp>
        <p:nvSpPr>
          <p:cNvPr id="2" name="Title 1"/>
          <p:cNvSpPr>
            <a:spLocks noGrp="1"/>
          </p:cNvSpPr>
          <p:nvPr>
            <p:ph type="ctrTitle"/>
          </p:nvPr>
        </p:nvSpPr>
        <p:spPr/>
        <p:txBody>
          <a:bodyPr>
            <a:normAutofit/>
          </a:bodyPr>
          <a:lstStyle/>
          <a:p>
            <a:r>
              <a:rPr lang="en-US" sz="3200" dirty="0" smtClean="0"/>
              <a:t>Industrial Development and Policy in ASEAN</a:t>
            </a:r>
            <a:endParaRPr lang="en-US" sz="3200" dirty="0"/>
          </a:p>
        </p:txBody>
      </p:sp>
    </p:spTree>
    <p:extLst>
      <p:ext uri="{BB962C8B-B14F-4D97-AF65-F5344CB8AC3E}">
        <p14:creationId xmlns:p14="http://schemas.microsoft.com/office/powerpoint/2010/main" val="1486086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Terminology	</a:t>
            </a:r>
            <a:endParaRPr lang="en-US" dirty="0"/>
          </a:p>
        </p:txBody>
      </p:sp>
      <p:sp>
        <p:nvSpPr>
          <p:cNvPr id="3" name="Content Placeholder 2"/>
          <p:cNvSpPr>
            <a:spLocks noGrp="1"/>
          </p:cNvSpPr>
          <p:nvPr>
            <p:ph idx="1"/>
          </p:nvPr>
        </p:nvSpPr>
        <p:spPr/>
        <p:txBody>
          <a:bodyPr/>
          <a:lstStyle/>
          <a:p>
            <a:r>
              <a:rPr lang="en-US" dirty="0" smtClean="0"/>
              <a:t>Industry</a:t>
            </a:r>
          </a:p>
          <a:p>
            <a:pPr lvl="1"/>
            <a:r>
              <a:rPr lang="en-US" dirty="0" smtClean="0"/>
              <a:t>Agriculture</a:t>
            </a:r>
          </a:p>
          <a:p>
            <a:pPr lvl="1"/>
            <a:r>
              <a:rPr lang="en-US" dirty="0" smtClean="0"/>
              <a:t>Industry </a:t>
            </a:r>
          </a:p>
          <a:p>
            <a:pPr lvl="1"/>
            <a:r>
              <a:rPr lang="en-US" dirty="0" smtClean="0"/>
              <a:t>Service</a:t>
            </a:r>
          </a:p>
          <a:p>
            <a:pPr lvl="1"/>
            <a:r>
              <a:rPr lang="en-US" dirty="0" smtClean="0"/>
              <a:t>ISIC</a:t>
            </a:r>
          </a:p>
          <a:p>
            <a:r>
              <a:rPr lang="en-US" dirty="0" smtClean="0"/>
              <a:t>Industrialization</a:t>
            </a:r>
          </a:p>
          <a:p>
            <a:pPr lvl="1"/>
            <a:r>
              <a:rPr lang="en-US" dirty="0" smtClean="0"/>
              <a:t>Manufacturing sector becomes a significant sector</a:t>
            </a:r>
          </a:p>
          <a:p>
            <a:pPr lvl="1"/>
            <a:r>
              <a:rPr lang="en-US" dirty="0" smtClean="0"/>
              <a:t>GDP measures</a:t>
            </a:r>
          </a:p>
          <a:p>
            <a:pPr lvl="1"/>
            <a:r>
              <a:rPr lang="en-US" dirty="0" smtClean="0"/>
              <a:t>Export measures</a:t>
            </a:r>
          </a:p>
          <a:p>
            <a:pPr lvl="1"/>
            <a:endParaRPr lang="en-US" dirty="0"/>
          </a:p>
        </p:txBody>
      </p:sp>
    </p:spTree>
    <p:extLst>
      <p:ext uri="{BB962C8B-B14F-4D97-AF65-F5344CB8AC3E}">
        <p14:creationId xmlns:p14="http://schemas.microsoft.com/office/powerpoint/2010/main" val="548746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Terminology	</a:t>
            </a:r>
            <a:endParaRPr lang="en-US" dirty="0"/>
          </a:p>
        </p:txBody>
      </p:sp>
      <p:sp>
        <p:nvSpPr>
          <p:cNvPr id="3" name="Content Placeholder 2"/>
          <p:cNvSpPr>
            <a:spLocks noGrp="1"/>
          </p:cNvSpPr>
          <p:nvPr>
            <p:ph idx="1"/>
          </p:nvPr>
        </p:nvSpPr>
        <p:spPr/>
        <p:txBody>
          <a:bodyPr/>
          <a:lstStyle/>
          <a:p>
            <a:r>
              <a:rPr lang="en-US" dirty="0" smtClean="0"/>
              <a:t>Development</a:t>
            </a:r>
          </a:p>
          <a:p>
            <a:pPr lvl="1"/>
            <a:r>
              <a:rPr lang="en-US" dirty="0" smtClean="0"/>
              <a:t>Income, growth, improvement, structural economic change</a:t>
            </a:r>
          </a:p>
          <a:p>
            <a:r>
              <a:rPr lang="en-US" dirty="0" smtClean="0"/>
              <a:t>Developing Countries</a:t>
            </a:r>
          </a:p>
          <a:p>
            <a:pPr lvl="1"/>
            <a:r>
              <a:rPr lang="en-US" dirty="0" smtClean="0"/>
              <a:t>Countries that are going through such process</a:t>
            </a:r>
          </a:p>
          <a:p>
            <a:r>
              <a:rPr lang="en-US" dirty="0" smtClean="0"/>
              <a:t>Newly Industrialized Economies</a:t>
            </a:r>
          </a:p>
          <a:p>
            <a:r>
              <a:rPr lang="en-US" dirty="0" smtClean="0"/>
              <a:t>Emerging Economies</a:t>
            </a:r>
          </a:p>
          <a:p>
            <a:r>
              <a:rPr lang="en-US" dirty="0" smtClean="0"/>
              <a:t>Least developing countries</a:t>
            </a:r>
          </a:p>
          <a:p>
            <a:endParaRPr lang="en-US" dirty="0" smtClean="0"/>
          </a:p>
          <a:p>
            <a:pPr lvl="1"/>
            <a:endParaRPr lang="en-US" dirty="0"/>
          </a:p>
        </p:txBody>
      </p:sp>
    </p:spTree>
    <p:extLst>
      <p:ext uri="{BB962C8B-B14F-4D97-AF65-F5344CB8AC3E}">
        <p14:creationId xmlns:p14="http://schemas.microsoft.com/office/powerpoint/2010/main" val="15083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Terminology	</a:t>
            </a:r>
            <a:endParaRPr lang="en-US" dirty="0"/>
          </a:p>
        </p:txBody>
      </p:sp>
      <p:sp>
        <p:nvSpPr>
          <p:cNvPr id="3" name="Content Placeholder 2"/>
          <p:cNvSpPr>
            <a:spLocks noGrp="1"/>
          </p:cNvSpPr>
          <p:nvPr>
            <p:ph idx="1"/>
          </p:nvPr>
        </p:nvSpPr>
        <p:spPr/>
        <p:txBody>
          <a:bodyPr/>
          <a:lstStyle/>
          <a:p>
            <a:r>
              <a:rPr lang="en-US" dirty="0" smtClean="0"/>
              <a:t>Technology</a:t>
            </a:r>
          </a:p>
          <a:p>
            <a:pPr lvl="1"/>
            <a:r>
              <a:rPr lang="en-US" dirty="0" smtClean="0"/>
              <a:t>Way of producing commodities</a:t>
            </a:r>
          </a:p>
          <a:p>
            <a:pPr lvl="1"/>
            <a:r>
              <a:rPr lang="en-US" dirty="0" smtClean="0"/>
              <a:t>Technological capability</a:t>
            </a:r>
          </a:p>
          <a:p>
            <a:r>
              <a:rPr lang="en-US" dirty="0" smtClean="0"/>
              <a:t>Research and Development</a:t>
            </a:r>
          </a:p>
          <a:p>
            <a:r>
              <a:rPr lang="en-US" dirty="0" smtClean="0"/>
              <a:t>Technological Sophistication</a:t>
            </a:r>
          </a:p>
          <a:p>
            <a:r>
              <a:rPr lang="en-US" dirty="0" smtClean="0"/>
              <a:t>Dynamic product</a:t>
            </a:r>
          </a:p>
          <a:p>
            <a:r>
              <a:rPr lang="en-US" dirty="0" smtClean="0"/>
              <a:t>Catch-up and Latecomer</a:t>
            </a:r>
          </a:p>
          <a:p>
            <a:endParaRPr lang="en-US" dirty="0" smtClean="0"/>
          </a:p>
          <a:p>
            <a:endParaRPr lang="en-US" dirty="0"/>
          </a:p>
        </p:txBody>
      </p:sp>
    </p:spTree>
    <p:extLst>
      <p:ext uri="{BB962C8B-B14F-4D97-AF65-F5344CB8AC3E}">
        <p14:creationId xmlns:p14="http://schemas.microsoft.com/office/powerpoint/2010/main" val="1197520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Traditional Industrial </a:t>
            </a:r>
            <a:r>
              <a:rPr lang="en-US" dirty="0"/>
              <a:t>Development Rationale</a:t>
            </a:r>
            <a:endParaRPr lang="en-US" dirty="0"/>
          </a:p>
        </p:txBody>
      </p:sp>
      <p:sp>
        <p:nvSpPr>
          <p:cNvPr id="3" name="Content Placeholder 2"/>
          <p:cNvSpPr>
            <a:spLocks noGrp="1"/>
          </p:cNvSpPr>
          <p:nvPr>
            <p:ph idx="1"/>
          </p:nvPr>
        </p:nvSpPr>
        <p:spPr/>
        <p:txBody>
          <a:bodyPr/>
          <a:lstStyle/>
          <a:p>
            <a:r>
              <a:rPr lang="en-US" dirty="0" smtClean="0"/>
              <a:t>Two possible paths of </a:t>
            </a:r>
            <a:r>
              <a:rPr lang="en-US" dirty="0" smtClean="0"/>
              <a:t>industrialization</a:t>
            </a:r>
            <a:endParaRPr lang="en-US" dirty="0" smtClean="0"/>
          </a:p>
          <a:p>
            <a:r>
              <a:rPr lang="en-US" dirty="0" smtClean="0"/>
              <a:t>NAIC (Newly Agro-Industrializing Country)</a:t>
            </a:r>
          </a:p>
          <a:p>
            <a:pPr lvl="1"/>
            <a:r>
              <a:rPr lang="en-US" dirty="0" smtClean="0"/>
              <a:t>Gradual steps</a:t>
            </a:r>
          </a:p>
          <a:p>
            <a:r>
              <a:rPr lang="en-US" dirty="0" smtClean="0"/>
              <a:t>Industrial Upgrading Policy</a:t>
            </a:r>
          </a:p>
          <a:p>
            <a:pPr lvl="1"/>
            <a:r>
              <a:rPr lang="en-US" dirty="0" smtClean="0"/>
              <a:t>Heavy intervention</a:t>
            </a:r>
            <a:endParaRPr lang="en-US" dirty="0"/>
          </a:p>
        </p:txBody>
      </p:sp>
    </p:spTree>
    <p:extLst>
      <p:ext uri="{BB962C8B-B14F-4D97-AF65-F5344CB8AC3E}">
        <p14:creationId xmlns:p14="http://schemas.microsoft.com/office/powerpoint/2010/main" val="3263222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Myint’s</a:t>
            </a:r>
            <a:r>
              <a:rPr lang="en-US" dirty="0" smtClean="0"/>
              <a:t> Observation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Vicious cycle of poverty</a:t>
            </a:r>
          </a:p>
          <a:p>
            <a:pPr lvl="1"/>
            <a:r>
              <a:rPr lang="en-US" dirty="0" smtClean="0"/>
              <a:t>Low growth is an result of low saving and investment.</a:t>
            </a:r>
          </a:p>
          <a:p>
            <a:r>
              <a:rPr lang="en-US" dirty="0" smtClean="0"/>
              <a:t>The capacity to use resource productively</a:t>
            </a:r>
          </a:p>
          <a:p>
            <a:pPr lvl="1"/>
            <a:r>
              <a:rPr lang="en-US" dirty="0" smtClean="0"/>
              <a:t>Vent for surplus: going beyond subsistent consumption</a:t>
            </a:r>
          </a:p>
          <a:p>
            <a:r>
              <a:rPr lang="en-US" dirty="0" smtClean="0"/>
              <a:t>Three required conditions</a:t>
            </a:r>
          </a:p>
          <a:p>
            <a:pPr lvl="1"/>
            <a:r>
              <a:rPr lang="en-US" dirty="0" smtClean="0"/>
              <a:t>Economic incentives</a:t>
            </a:r>
          </a:p>
          <a:p>
            <a:pPr lvl="2"/>
            <a:r>
              <a:rPr lang="en-US" dirty="0" smtClean="0"/>
              <a:t>Balanced growth relationship between agricultural sector and consumer goods</a:t>
            </a:r>
          </a:p>
          <a:p>
            <a:pPr lvl="1"/>
            <a:r>
              <a:rPr lang="en-US" dirty="0" smtClean="0"/>
              <a:t>Provision of capital goods</a:t>
            </a:r>
          </a:p>
          <a:p>
            <a:pPr lvl="2"/>
            <a:r>
              <a:rPr lang="en-US" dirty="0" smtClean="0"/>
              <a:t>Irrigation</a:t>
            </a:r>
          </a:p>
          <a:p>
            <a:pPr lvl="2"/>
            <a:r>
              <a:rPr lang="en-US" dirty="0" smtClean="0"/>
              <a:t>Power</a:t>
            </a:r>
          </a:p>
          <a:p>
            <a:pPr lvl="2"/>
            <a:r>
              <a:rPr lang="en-US" dirty="0" smtClean="0"/>
              <a:t>Machinery</a:t>
            </a:r>
          </a:p>
          <a:p>
            <a:pPr lvl="1"/>
            <a:r>
              <a:rPr lang="en-US" dirty="0" smtClean="0"/>
              <a:t>Export substitution: Going away from export raw material to semi processed goods</a:t>
            </a:r>
            <a:endParaRPr lang="en-US" dirty="0"/>
          </a:p>
        </p:txBody>
      </p:sp>
    </p:spTree>
    <p:extLst>
      <p:ext uri="{BB962C8B-B14F-4D97-AF65-F5344CB8AC3E}">
        <p14:creationId xmlns:p14="http://schemas.microsoft.com/office/powerpoint/2010/main" val="2501157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Primary Product Exports, Import Substitutions, and Export Promotion</a:t>
            </a:r>
            <a:endParaRPr lang="en-US" dirty="0"/>
          </a:p>
        </p:txBody>
      </p:sp>
      <p:sp>
        <p:nvSpPr>
          <p:cNvPr id="3" name="Content Placeholder 2"/>
          <p:cNvSpPr>
            <a:spLocks noGrp="1"/>
          </p:cNvSpPr>
          <p:nvPr>
            <p:ph idx="1"/>
          </p:nvPr>
        </p:nvSpPr>
        <p:spPr/>
        <p:txBody>
          <a:bodyPr/>
          <a:lstStyle/>
          <a:p>
            <a:r>
              <a:rPr lang="en-US" dirty="0" smtClean="0"/>
              <a:t>Why can’t we rely only on export of primary product ?</a:t>
            </a:r>
          </a:p>
          <a:p>
            <a:pPr lvl="1"/>
            <a:r>
              <a:rPr lang="en-US" dirty="0" smtClean="0"/>
              <a:t>Monoculture economy</a:t>
            </a:r>
          </a:p>
          <a:p>
            <a:pPr lvl="1"/>
            <a:r>
              <a:rPr lang="en-US" dirty="0" smtClean="0"/>
              <a:t>Heavy and Light industry in developed country</a:t>
            </a:r>
          </a:p>
          <a:p>
            <a:pPr lvl="1"/>
            <a:r>
              <a:rPr lang="en-US" dirty="0" smtClean="0"/>
              <a:t>Rising share of services</a:t>
            </a:r>
          </a:p>
          <a:p>
            <a:pPr lvl="1"/>
            <a:r>
              <a:rPr lang="en-US" dirty="0" smtClean="0"/>
              <a:t>Income elasticity</a:t>
            </a:r>
          </a:p>
          <a:p>
            <a:pPr lvl="1"/>
            <a:r>
              <a:rPr lang="en-US" dirty="0" smtClean="0"/>
              <a:t>Agricultural protectionism</a:t>
            </a:r>
          </a:p>
          <a:p>
            <a:pPr lvl="1"/>
            <a:r>
              <a:rPr lang="en-US" dirty="0" smtClean="0"/>
              <a:t>Industrial use of natural resources lead to higher growth</a:t>
            </a:r>
          </a:p>
          <a:p>
            <a:pPr lvl="1"/>
            <a:r>
              <a:rPr lang="en-US" dirty="0" smtClean="0"/>
              <a:t>Replacing natural with synthetic</a:t>
            </a:r>
          </a:p>
          <a:p>
            <a:pPr lvl="1"/>
            <a:r>
              <a:rPr lang="en-US" dirty="0" smtClean="0"/>
              <a:t>Tariff structure</a:t>
            </a:r>
            <a:endParaRPr lang="en-US" dirty="0"/>
          </a:p>
        </p:txBody>
      </p:sp>
    </p:spTree>
    <p:extLst>
      <p:ext uri="{BB962C8B-B14F-4D97-AF65-F5344CB8AC3E}">
        <p14:creationId xmlns:p14="http://schemas.microsoft.com/office/powerpoint/2010/main" val="2727077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NAIC </a:t>
            </a:r>
            <a:endParaRPr lang="en-US" dirty="0"/>
          </a:p>
        </p:txBody>
      </p:sp>
      <p:sp>
        <p:nvSpPr>
          <p:cNvPr id="3" name="Content Placeholder 2"/>
          <p:cNvSpPr>
            <a:spLocks noGrp="1"/>
          </p:cNvSpPr>
          <p:nvPr>
            <p:ph idx="1"/>
          </p:nvPr>
        </p:nvSpPr>
        <p:spPr/>
        <p:txBody>
          <a:bodyPr/>
          <a:lstStyle/>
          <a:p>
            <a:endParaRPr lang="en-US" dirty="0"/>
          </a:p>
        </p:txBody>
      </p:sp>
      <p:pic>
        <p:nvPicPr>
          <p:cNvPr id="2050" name="Picture 2" descr="http://4.bp.blogspot.com/-sqJYJo60Fb4/T8M_xlRrqXI/AAAAAAAAAUs/iGY9P-veMmo/s1600/SEATKUPoster-Tilapia-Eng8-301111-vc1.jpg"/>
          <p:cNvPicPr>
            <a:picLocks noChangeAspect="1" noChangeArrowheads="1"/>
          </p:cNvPicPr>
          <p:nvPr/>
        </p:nvPicPr>
        <p:blipFill>
          <a:blip r:embed="rId3" cstate="print"/>
          <a:srcRect/>
          <a:stretch>
            <a:fillRect/>
          </a:stretch>
        </p:blipFill>
        <p:spPr bwMode="auto">
          <a:xfrm>
            <a:off x="152400" y="1447800"/>
            <a:ext cx="8991600" cy="4648200"/>
          </a:xfrm>
          <a:prstGeom prst="rect">
            <a:avLst/>
          </a:prstGeom>
          <a:noFill/>
        </p:spPr>
      </p:pic>
      <p:sp>
        <p:nvSpPr>
          <p:cNvPr id="5" name="TextBox 4"/>
          <p:cNvSpPr txBox="1"/>
          <p:nvPr/>
        </p:nvSpPr>
        <p:spPr>
          <a:xfrm>
            <a:off x="304800" y="6553200"/>
            <a:ext cx="2010037" cy="369332"/>
          </a:xfrm>
          <a:prstGeom prst="rect">
            <a:avLst/>
          </a:prstGeom>
          <a:noFill/>
        </p:spPr>
        <p:txBody>
          <a:bodyPr wrap="none" rtlCol="0">
            <a:spAutoFit/>
          </a:bodyPr>
          <a:lstStyle/>
          <a:p>
            <a:r>
              <a:rPr lang="en-US" dirty="0" smtClean="0"/>
              <a:t>Source: SEAT KU</a:t>
            </a:r>
            <a:endParaRPr lang="en-US" dirty="0"/>
          </a:p>
        </p:txBody>
      </p:sp>
    </p:spTree>
    <p:extLst>
      <p:ext uri="{BB962C8B-B14F-4D97-AF65-F5344CB8AC3E}">
        <p14:creationId xmlns:p14="http://schemas.microsoft.com/office/powerpoint/2010/main" val="508522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NAIC</a:t>
            </a:r>
            <a:endParaRPr lang="en-US" dirty="0"/>
          </a:p>
        </p:txBody>
      </p:sp>
      <p:sp>
        <p:nvSpPr>
          <p:cNvPr id="3" name="Content Placeholder 2"/>
          <p:cNvSpPr>
            <a:spLocks noGrp="1"/>
          </p:cNvSpPr>
          <p:nvPr>
            <p:ph idx="1"/>
          </p:nvPr>
        </p:nvSpPr>
        <p:spPr/>
        <p:txBody>
          <a:bodyPr/>
          <a:lstStyle/>
          <a:p>
            <a:endParaRPr lang="en-US"/>
          </a:p>
        </p:txBody>
      </p:sp>
      <p:pic>
        <p:nvPicPr>
          <p:cNvPr id="22530" name="Picture 2" descr="http://3.bp.blogspot.com/-dLPLyhn2nsE/T8NA8fyhCrI/AAAAAAAAAU0/mKxJgVFV_wM/s1600/SEATKUPoster-Shrimp-Eng10-17feb12-vc1.jpg"/>
          <p:cNvPicPr>
            <a:picLocks noChangeAspect="1" noChangeArrowheads="1"/>
          </p:cNvPicPr>
          <p:nvPr/>
        </p:nvPicPr>
        <p:blipFill>
          <a:blip r:embed="rId2" cstate="print"/>
          <a:srcRect/>
          <a:stretch>
            <a:fillRect/>
          </a:stretch>
        </p:blipFill>
        <p:spPr bwMode="auto">
          <a:xfrm>
            <a:off x="0" y="1371600"/>
            <a:ext cx="9258300" cy="5029200"/>
          </a:xfrm>
          <a:prstGeom prst="rect">
            <a:avLst/>
          </a:prstGeom>
          <a:noFill/>
        </p:spPr>
      </p:pic>
      <p:sp>
        <p:nvSpPr>
          <p:cNvPr id="5" name="TextBox 4"/>
          <p:cNvSpPr txBox="1"/>
          <p:nvPr/>
        </p:nvSpPr>
        <p:spPr>
          <a:xfrm>
            <a:off x="152400" y="6488668"/>
            <a:ext cx="2010037" cy="369332"/>
          </a:xfrm>
          <a:prstGeom prst="rect">
            <a:avLst/>
          </a:prstGeom>
          <a:noFill/>
        </p:spPr>
        <p:txBody>
          <a:bodyPr wrap="none" rtlCol="0">
            <a:spAutoFit/>
          </a:bodyPr>
          <a:lstStyle/>
          <a:p>
            <a:r>
              <a:rPr lang="en-US" dirty="0" smtClean="0"/>
              <a:t>Source: SEAT KU</a:t>
            </a:r>
            <a:endParaRPr lang="en-US" dirty="0"/>
          </a:p>
        </p:txBody>
      </p:sp>
    </p:spTree>
    <p:extLst>
      <p:ext uri="{BB962C8B-B14F-4D97-AF65-F5344CB8AC3E}">
        <p14:creationId xmlns:p14="http://schemas.microsoft.com/office/powerpoint/2010/main" val="2093621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NAIC problems</a:t>
            </a:r>
            <a:endParaRPr lang="en-US" dirty="0"/>
          </a:p>
        </p:txBody>
      </p:sp>
      <p:sp>
        <p:nvSpPr>
          <p:cNvPr id="3" name="Content Placeholder 2"/>
          <p:cNvSpPr>
            <a:spLocks noGrp="1"/>
          </p:cNvSpPr>
          <p:nvPr>
            <p:ph idx="1"/>
          </p:nvPr>
        </p:nvSpPr>
        <p:spPr/>
        <p:txBody>
          <a:bodyPr/>
          <a:lstStyle/>
          <a:p>
            <a:r>
              <a:rPr lang="en-US" dirty="0" smtClean="0"/>
              <a:t>Monoculture</a:t>
            </a:r>
          </a:p>
          <a:p>
            <a:r>
              <a:rPr lang="en-US" dirty="0" smtClean="0"/>
              <a:t>Environment</a:t>
            </a:r>
          </a:p>
          <a:p>
            <a:r>
              <a:rPr lang="en-US" dirty="0" smtClean="0"/>
              <a:t>Will you upgrade the infrastructure?</a:t>
            </a:r>
          </a:p>
          <a:p>
            <a:r>
              <a:rPr lang="en-US" dirty="0" smtClean="0"/>
              <a:t>And Technology</a:t>
            </a:r>
          </a:p>
        </p:txBody>
      </p:sp>
    </p:spTree>
    <p:extLst>
      <p:ext uri="{BB962C8B-B14F-4D97-AF65-F5344CB8AC3E}">
        <p14:creationId xmlns:p14="http://schemas.microsoft.com/office/powerpoint/2010/main" val="900492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Raul </a:t>
            </a:r>
            <a:r>
              <a:rPr lang="en-US" dirty="0" err="1" smtClean="0"/>
              <a:t>Prebisch</a:t>
            </a:r>
            <a:r>
              <a:rPr lang="en-US" dirty="0" smtClean="0"/>
              <a:t>	</a:t>
            </a:r>
            <a:endParaRPr lang="en-US" dirty="0"/>
          </a:p>
        </p:txBody>
      </p:sp>
      <p:sp>
        <p:nvSpPr>
          <p:cNvPr id="3" name="Content Placeholder 2"/>
          <p:cNvSpPr>
            <a:spLocks noGrp="1"/>
          </p:cNvSpPr>
          <p:nvPr>
            <p:ph idx="1"/>
          </p:nvPr>
        </p:nvSpPr>
        <p:spPr/>
        <p:txBody>
          <a:bodyPr/>
          <a:lstStyle/>
          <a:p>
            <a:r>
              <a:rPr lang="en-US" dirty="0" smtClean="0"/>
              <a:t>Manufactured goods</a:t>
            </a:r>
          </a:p>
          <a:p>
            <a:pPr lvl="1"/>
            <a:r>
              <a:rPr lang="en-US" dirty="0" smtClean="0"/>
              <a:t>Labor intensive</a:t>
            </a:r>
          </a:p>
          <a:p>
            <a:r>
              <a:rPr lang="en-US" dirty="0" smtClean="0"/>
              <a:t>Natural Resource intensive</a:t>
            </a:r>
          </a:p>
          <a:p>
            <a:r>
              <a:rPr lang="en-US" dirty="0" smtClean="0"/>
              <a:t>Capital intensive</a:t>
            </a:r>
          </a:p>
          <a:p>
            <a:r>
              <a:rPr lang="en-US" dirty="0" smtClean="0"/>
              <a:t>Technology intensive</a:t>
            </a:r>
          </a:p>
          <a:p>
            <a:r>
              <a:rPr lang="en-US" dirty="0" smtClean="0"/>
              <a:t>Knowledge intensive</a:t>
            </a:r>
          </a:p>
          <a:p>
            <a:r>
              <a:rPr lang="en-US" dirty="0" smtClean="0"/>
              <a:t>Innovation intensive</a:t>
            </a:r>
          </a:p>
          <a:p>
            <a:r>
              <a:rPr lang="en-US" dirty="0" smtClean="0"/>
              <a:t>Characteristics of Market</a:t>
            </a:r>
          </a:p>
          <a:p>
            <a:endParaRPr lang="en-US" dirty="0"/>
          </a:p>
        </p:txBody>
      </p:sp>
    </p:spTree>
    <p:extLst>
      <p:ext uri="{BB962C8B-B14F-4D97-AF65-F5344CB8AC3E}">
        <p14:creationId xmlns:p14="http://schemas.microsoft.com/office/powerpoint/2010/main" val="1037182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 substitution</a:t>
            </a:r>
            <a:endParaRPr lang="en-US" dirty="0"/>
          </a:p>
        </p:txBody>
      </p:sp>
      <p:sp>
        <p:nvSpPr>
          <p:cNvPr id="3" name="Content Placeholder 2"/>
          <p:cNvSpPr>
            <a:spLocks noGrp="1"/>
          </p:cNvSpPr>
          <p:nvPr>
            <p:ph idx="1"/>
          </p:nvPr>
        </p:nvSpPr>
        <p:spPr/>
        <p:txBody>
          <a:bodyPr/>
          <a:lstStyle/>
          <a:p>
            <a:r>
              <a:rPr lang="en-US" dirty="0" smtClean="0"/>
              <a:t>Planning</a:t>
            </a:r>
          </a:p>
          <a:p>
            <a:r>
              <a:rPr lang="en-US" dirty="0" smtClean="0"/>
              <a:t>Industry to be developed</a:t>
            </a:r>
          </a:p>
          <a:p>
            <a:r>
              <a:rPr lang="en-US" dirty="0" smtClean="0"/>
              <a:t>Strong leadership</a:t>
            </a:r>
          </a:p>
          <a:p>
            <a:r>
              <a:rPr lang="en-US" dirty="0" smtClean="0"/>
              <a:t>Policy</a:t>
            </a:r>
          </a:p>
          <a:p>
            <a:pPr lvl="1"/>
            <a:r>
              <a:rPr lang="en-US" dirty="0" smtClean="0"/>
              <a:t>Trade</a:t>
            </a:r>
          </a:p>
          <a:p>
            <a:pPr lvl="1"/>
            <a:r>
              <a:rPr lang="en-US" dirty="0" smtClean="0"/>
              <a:t>Domestic</a:t>
            </a:r>
          </a:p>
          <a:p>
            <a:pPr lvl="1"/>
            <a:endParaRPr lang="en-US" dirty="0"/>
          </a:p>
        </p:txBody>
      </p:sp>
    </p:spTree>
    <p:extLst>
      <p:ext uri="{BB962C8B-B14F-4D97-AF65-F5344CB8AC3E}">
        <p14:creationId xmlns:p14="http://schemas.microsoft.com/office/powerpoint/2010/main" val="2776439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Promotion</a:t>
            </a:r>
            <a:endParaRPr lang="en-US" dirty="0"/>
          </a:p>
        </p:txBody>
      </p:sp>
      <p:sp>
        <p:nvSpPr>
          <p:cNvPr id="3" name="Content Placeholder 2"/>
          <p:cNvSpPr>
            <a:spLocks noGrp="1"/>
          </p:cNvSpPr>
          <p:nvPr>
            <p:ph idx="1"/>
          </p:nvPr>
        </p:nvSpPr>
        <p:spPr/>
        <p:txBody>
          <a:bodyPr/>
          <a:lstStyle/>
          <a:p>
            <a:r>
              <a:rPr lang="en-US" dirty="0" smtClean="0"/>
              <a:t>Less centrally planned</a:t>
            </a:r>
          </a:p>
          <a:p>
            <a:r>
              <a:rPr lang="en-US" dirty="0" smtClean="0"/>
              <a:t>More fundamental</a:t>
            </a:r>
          </a:p>
          <a:p>
            <a:r>
              <a:rPr lang="en-US" dirty="0" smtClean="0"/>
              <a:t>Leadership </a:t>
            </a:r>
          </a:p>
          <a:p>
            <a:r>
              <a:rPr lang="en-US" dirty="0" smtClean="0"/>
              <a:t>Policy</a:t>
            </a:r>
          </a:p>
          <a:p>
            <a:pPr lvl="1"/>
            <a:r>
              <a:rPr lang="en-US" dirty="0" smtClean="0"/>
              <a:t>Trade</a:t>
            </a:r>
          </a:p>
          <a:p>
            <a:pPr lvl="1"/>
            <a:r>
              <a:rPr lang="en-US" dirty="0" smtClean="0"/>
              <a:t>Domestic</a:t>
            </a:r>
          </a:p>
        </p:txBody>
      </p:sp>
    </p:spTree>
    <p:extLst>
      <p:ext uri="{BB962C8B-B14F-4D97-AF65-F5344CB8AC3E}">
        <p14:creationId xmlns:p14="http://schemas.microsoft.com/office/powerpoint/2010/main" val="825636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Upgrading Import substitution and Industrial Policy</a:t>
            </a:r>
            <a:endParaRPr lang="en-US" dirty="0"/>
          </a:p>
        </p:txBody>
      </p:sp>
      <p:sp>
        <p:nvSpPr>
          <p:cNvPr id="3" name="Content Placeholder 2"/>
          <p:cNvSpPr>
            <a:spLocks noGrp="1"/>
          </p:cNvSpPr>
          <p:nvPr>
            <p:ph idx="1"/>
          </p:nvPr>
        </p:nvSpPr>
        <p:spPr/>
        <p:txBody>
          <a:bodyPr>
            <a:normAutofit lnSpcReduction="10000"/>
          </a:bodyPr>
          <a:lstStyle/>
          <a:p>
            <a:r>
              <a:rPr lang="en-US" dirty="0" smtClean="0"/>
              <a:t>Policies aim at alter the industrial structure</a:t>
            </a:r>
          </a:p>
          <a:p>
            <a:pPr lvl="1"/>
            <a:r>
              <a:rPr lang="en-US" dirty="0" smtClean="0"/>
              <a:t>Subsidies</a:t>
            </a:r>
          </a:p>
          <a:p>
            <a:pPr lvl="1"/>
            <a:r>
              <a:rPr lang="en-US" dirty="0" smtClean="0"/>
              <a:t>Taxes</a:t>
            </a:r>
          </a:p>
          <a:p>
            <a:r>
              <a:rPr lang="en-US" dirty="0" smtClean="0"/>
              <a:t>Technological Development</a:t>
            </a:r>
          </a:p>
          <a:p>
            <a:pPr lvl="1"/>
            <a:r>
              <a:rPr lang="en-US" dirty="0" smtClean="0"/>
              <a:t>Market failures</a:t>
            </a:r>
          </a:p>
          <a:p>
            <a:r>
              <a:rPr lang="en-US" dirty="0" smtClean="0"/>
              <a:t>Improve Economic Utility</a:t>
            </a:r>
          </a:p>
          <a:p>
            <a:pPr lvl="1"/>
            <a:r>
              <a:rPr lang="en-US" dirty="0" smtClean="0"/>
              <a:t>Diversification</a:t>
            </a:r>
          </a:p>
          <a:p>
            <a:pPr lvl="1"/>
            <a:r>
              <a:rPr lang="en-US" dirty="0" smtClean="0"/>
              <a:t>Trim of the excess</a:t>
            </a:r>
          </a:p>
          <a:p>
            <a:r>
              <a:rPr lang="en-US" dirty="0" smtClean="0"/>
              <a:t>Miscellaneous Policies</a:t>
            </a:r>
          </a:p>
          <a:p>
            <a:pPr lvl="1"/>
            <a:r>
              <a:rPr lang="en-US" dirty="0" smtClean="0"/>
              <a:t>SMEs</a:t>
            </a:r>
          </a:p>
          <a:p>
            <a:pPr lvl="1"/>
            <a:r>
              <a:rPr lang="en-US" dirty="0" smtClean="0"/>
              <a:t>Rice Pledging Program</a:t>
            </a:r>
          </a:p>
          <a:p>
            <a:pPr lvl="1"/>
            <a:r>
              <a:rPr lang="en-US" dirty="0" smtClean="0"/>
              <a:t>Energy Saving</a:t>
            </a:r>
          </a:p>
          <a:p>
            <a:pPr lvl="1"/>
            <a:endParaRPr lang="en-US" dirty="0"/>
          </a:p>
        </p:txBody>
      </p:sp>
    </p:spTree>
    <p:extLst>
      <p:ext uri="{BB962C8B-B14F-4D97-AF65-F5344CB8AC3E}">
        <p14:creationId xmlns:p14="http://schemas.microsoft.com/office/powerpoint/2010/main" val="2529197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a:t>
            </a:r>
            <a:endParaRPr lang="en-US" dirty="0"/>
          </a:p>
        </p:txBody>
      </p:sp>
      <p:sp>
        <p:nvSpPr>
          <p:cNvPr id="3" name="Content Placeholder 2"/>
          <p:cNvSpPr>
            <a:spLocks noGrp="1"/>
          </p:cNvSpPr>
          <p:nvPr>
            <p:ph idx="1"/>
          </p:nvPr>
        </p:nvSpPr>
        <p:spPr/>
        <p:txBody>
          <a:bodyPr/>
          <a:lstStyle/>
          <a:p>
            <a:r>
              <a:rPr lang="en-US" dirty="0" smtClean="0"/>
              <a:t>New legislation and measures</a:t>
            </a:r>
          </a:p>
          <a:p>
            <a:r>
              <a:rPr lang="en-US" dirty="0" smtClean="0"/>
              <a:t>Administrative guidance</a:t>
            </a:r>
          </a:p>
          <a:p>
            <a:r>
              <a:rPr lang="en-US" dirty="0" smtClean="0"/>
              <a:t>Maintenance of infrastructure</a:t>
            </a:r>
          </a:p>
          <a:p>
            <a:r>
              <a:rPr lang="en-US" dirty="0" smtClean="0"/>
              <a:t>Special taxation measures</a:t>
            </a:r>
          </a:p>
          <a:p>
            <a:r>
              <a:rPr lang="en-US" dirty="0" smtClean="0"/>
              <a:t>Subsidies</a:t>
            </a:r>
          </a:p>
          <a:p>
            <a:r>
              <a:rPr lang="en-US" dirty="0" smtClean="0"/>
              <a:t>Government Finance</a:t>
            </a:r>
          </a:p>
          <a:p>
            <a:r>
              <a:rPr lang="en-US" dirty="0" smtClean="0"/>
              <a:t>Bigness VS. Failure</a:t>
            </a:r>
          </a:p>
          <a:p>
            <a:endParaRPr lang="en-US" dirty="0"/>
          </a:p>
        </p:txBody>
      </p:sp>
    </p:spTree>
    <p:extLst>
      <p:ext uri="{BB962C8B-B14F-4D97-AF65-F5344CB8AC3E}">
        <p14:creationId xmlns:p14="http://schemas.microsoft.com/office/powerpoint/2010/main" val="590906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East Asian Approaches to Industrial Policy</a:t>
            </a:r>
            <a:endParaRPr lang="en-US" dirty="0"/>
          </a:p>
        </p:txBody>
      </p:sp>
      <p:sp>
        <p:nvSpPr>
          <p:cNvPr id="3" name="Content Placeholder 2"/>
          <p:cNvSpPr>
            <a:spLocks noGrp="1"/>
          </p:cNvSpPr>
          <p:nvPr>
            <p:ph idx="1"/>
          </p:nvPr>
        </p:nvSpPr>
        <p:spPr/>
        <p:txBody>
          <a:bodyPr/>
          <a:lstStyle/>
          <a:p>
            <a:r>
              <a:rPr lang="en-US" dirty="0" smtClean="0"/>
              <a:t>Export promotion after import substitution: incentive taxation and import refunds</a:t>
            </a:r>
          </a:p>
          <a:p>
            <a:r>
              <a:rPr lang="en-US" dirty="0" smtClean="0"/>
              <a:t>Protect and cultivate specified industries: heavy and chemical industries</a:t>
            </a:r>
          </a:p>
          <a:p>
            <a:r>
              <a:rPr lang="en-US" dirty="0" smtClean="0"/>
              <a:t>Promote industry that supports export drive: metal, molds, and machines</a:t>
            </a:r>
          </a:p>
          <a:p>
            <a:r>
              <a:rPr lang="en-US" dirty="0" smtClean="0"/>
              <a:t>Technological development</a:t>
            </a:r>
          </a:p>
          <a:p>
            <a:r>
              <a:rPr lang="en-US" dirty="0" smtClean="0"/>
              <a:t>Protect and cultivate SMEs</a:t>
            </a:r>
          </a:p>
          <a:p>
            <a:pPr>
              <a:buNone/>
            </a:pPr>
            <a:endParaRPr lang="en-US" dirty="0"/>
          </a:p>
        </p:txBody>
      </p:sp>
    </p:spTree>
    <p:extLst>
      <p:ext uri="{BB962C8B-B14F-4D97-AF65-F5344CB8AC3E}">
        <p14:creationId xmlns:p14="http://schemas.microsoft.com/office/powerpoint/2010/main" val="26487883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and Foreign Investment</a:t>
            </a:r>
            <a:endParaRPr lang="en-US" dirty="0"/>
          </a:p>
        </p:txBody>
      </p:sp>
      <p:sp>
        <p:nvSpPr>
          <p:cNvPr id="3" name="Content Placeholder 2"/>
          <p:cNvSpPr>
            <a:spLocks noGrp="1"/>
          </p:cNvSpPr>
          <p:nvPr>
            <p:ph idx="1"/>
          </p:nvPr>
        </p:nvSpPr>
        <p:spPr/>
        <p:txBody>
          <a:bodyPr/>
          <a:lstStyle/>
          <a:p>
            <a:r>
              <a:rPr lang="en-US" dirty="0" smtClean="0"/>
              <a:t>Trade and development</a:t>
            </a:r>
          </a:p>
          <a:p>
            <a:pPr lvl="1"/>
            <a:r>
              <a:rPr lang="en-US" dirty="0" smtClean="0"/>
              <a:t>Early image of colonial</a:t>
            </a:r>
          </a:p>
          <a:p>
            <a:pPr lvl="1"/>
            <a:r>
              <a:rPr lang="en-US" dirty="0" smtClean="0"/>
              <a:t>Absolute advantage</a:t>
            </a:r>
          </a:p>
          <a:p>
            <a:pPr lvl="1"/>
            <a:r>
              <a:rPr lang="en-US" dirty="0" smtClean="0"/>
              <a:t>Comparative advantage</a:t>
            </a:r>
          </a:p>
          <a:p>
            <a:pPr lvl="1"/>
            <a:r>
              <a:rPr lang="en-US" dirty="0"/>
              <a:t>D</a:t>
            </a:r>
            <a:r>
              <a:rPr lang="en-US" dirty="0" smtClean="0"/>
              <a:t>ynamics</a:t>
            </a:r>
          </a:p>
          <a:p>
            <a:r>
              <a:rPr lang="en-US" dirty="0" smtClean="0"/>
              <a:t>Term of Trade decline</a:t>
            </a:r>
          </a:p>
          <a:p>
            <a:r>
              <a:rPr lang="en-US" dirty="0" smtClean="0"/>
              <a:t>Structure of Trade Market</a:t>
            </a:r>
          </a:p>
          <a:p>
            <a:pPr lvl="1"/>
            <a:r>
              <a:rPr lang="en-US" dirty="0" smtClean="0"/>
              <a:t>Oligopoly</a:t>
            </a:r>
          </a:p>
          <a:p>
            <a:pPr lvl="1"/>
            <a:r>
              <a:rPr lang="en-US" dirty="0" smtClean="0"/>
              <a:t>Monopoly</a:t>
            </a:r>
          </a:p>
          <a:p>
            <a:pPr lvl="1"/>
            <a:r>
              <a:rPr lang="en-US" dirty="0" smtClean="0"/>
              <a:t>Monopolistic Competition</a:t>
            </a:r>
          </a:p>
          <a:p>
            <a:pPr lvl="1"/>
            <a:endParaRPr lang="en-US" dirty="0"/>
          </a:p>
        </p:txBody>
      </p:sp>
    </p:spTree>
    <p:extLst>
      <p:ext uri="{BB962C8B-B14F-4D97-AF65-F5344CB8AC3E}">
        <p14:creationId xmlns:p14="http://schemas.microsoft.com/office/powerpoint/2010/main" val="25831952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and Foreign Investment</a:t>
            </a:r>
            <a:endParaRPr lang="en-US" dirty="0"/>
          </a:p>
        </p:txBody>
      </p:sp>
      <p:sp>
        <p:nvSpPr>
          <p:cNvPr id="3" name="Content Placeholder 2"/>
          <p:cNvSpPr>
            <a:spLocks noGrp="1"/>
          </p:cNvSpPr>
          <p:nvPr>
            <p:ph idx="1"/>
          </p:nvPr>
        </p:nvSpPr>
        <p:spPr/>
        <p:txBody>
          <a:bodyPr/>
          <a:lstStyle/>
          <a:p>
            <a:r>
              <a:rPr lang="en-US" dirty="0" smtClean="0"/>
              <a:t>Import Substitution</a:t>
            </a:r>
          </a:p>
          <a:p>
            <a:r>
              <a:rPr lang="en-US" dirty="0" smtClean="0"/>
              <a:t>Export Promotion</a:t>
            </a:r>
          </a:p>
          <a:p>
            <a:r>
              <a:rPr lang="en-US" dirty="0" smtClean="0"/>
              <a:t>International Production Network or Global protection Networks</a:t>
            </a:r>
          </a:p>
          <a:p>
            <a:r>
              <a:rPr lang="en-US" dirty="0" smtClean="0"/>
              <a:t>Openness and trade reversal</a:t>
            </a:r>
          </a:p>
          <a:p>
            <a:r>
              <a:rPr lang="en-US" dirty="0" smtClean="0"/>
              <a:t>Foreign Direct Investment and Transnational Corporations</a:t>
            </a:r>
            <a:endParaRPr lang="en-US" dirty="0"/>
          </a:p>
        </p:txBody>
      </p:sp>
    </p:spTree>
    <p:extLst>
      <p:ext uri="{BB962C8B-B14F-4D97-AF65-F5344CB8AC3E}">
        <p14:creationId xmlns:p14="http://schemas.microsoft.com/office/powerpoint/2010/main" val="1577350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Liberalization Policies</a:t>
            </a:r>
            <a:endParaRPr lang="en-US" dirty="0"/>
          </a:p>
        </p:txBody>
      </p:sp>
      <p:sp>
        <p:nvSpPr>
          <p:cNvPr id="3" name="Content Placeholder 2"/>
          <p:cNvSpPr>
            <a:spLocks noGrp="1"/>
          </p:cNvSpPr>
          <p:nvPr>
            <p:ph idx="1"/>
          </p:nvPr>
        </p:nvSpPr>
        <p:spPr/>
        <p:txBody>
          <a:bodyPr>
            <a:normAutofit lnSpcReduction="10000"/>
          </a:bodyPr>
          <a:lstStyle/>
          <a:p>
            <a:r>
              <a:rPr lang="en-US" dirty="0" smtClean="0"/>
              <a:t>How far should we go?</a:t>
            </a:r>
          </a:p>
          <a:p>
            <a:r>
              <a:rPr lang="en-US" dirty="0" smtClean="0"/>
              <a:t>Japan</a:t>
            </a:r>
          </a:p>
          <a:p>
            <a:r>
              <a:rPr lang="en-US" dirty="0" smtClean="0"/>
              <a:t>Korea</a:t>
            </a:r>
          </a:p>
          <a:p>
            <a:r>
              <a:rPr lang="en-US" dirty="0" smtClean="0"/>
              <a:t>Taiwan</a:t>
            </a:r>
          </a:p>
          <a:p>
            <a:r>
              <a:rPr lang="en-US" dirty="0" smtClean="0"/>
              <a:t>Singapore</a:t>
            </a:r>
          </a:p>
          <a:p>
            <a:r>
              <a:rPr lang="en-US" dirty="0" smtClean="0"/>
              <a:t>Thailand</a:t>
            </a:r>
            <a:endParaRPr lang="en-US" dirty="0" smtClean="0"/>
          </a:p>
          <a:p>
            <a:r>
              <a:rPr lang="en-US" dirty="0" smtClean="0"/>
              <a:t>Vietnam</a:t>
            </a:r>
          </a:p>
          <a:p>
            <a:r>
              <a:rPr lang="en-US" dirty="0" smtClean="0"/>
              <a:t>Laos</a:t>
            </a:r>
          </a:p>
          <a:p>
            <a:r>
              <a:rPr lang="en-US" dirty="0" smtClean="0"/>
              <a:t>Cambodia</a:t>
            </a:r>
          </a:p>
          <a:p>
            <a:r>
              <a:rPr lang="en-US" dirty="0" smtClean="0"/>
              <a:t>Myanmar</a:t>
            </a:r>
            <a:endParaRPr lang="en-US" dirty="0"/>
          </a:p>
        </p:txBody>
      </p:sp>
    </p:spTree>
    <p:extLst>
      <p:ext uri="{BB962C8B-B14F-4D97-AF65-F5344CB8AC3E}">
        <p14:creationId xmlns:p14="http://schemas.microsoft.com/office/powerpoint/2010/main" val="2466160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or Planning</a:t>
            </a:r>
            <a:endParaRPr lang="en-US" dirty="0"/>
          </a:p>
        </p:txBody>
      </p:sp>
      <p:sp>
        <p:nvSpPr>
          <p:cNvPr id="3" name="Content Placeholder 2"/>
          <p:cNvSpPr>
            <a:spLocks noGrp="1"/>
          </p:cNvSpPr>
          <p:nvPr>
            <p:ph idx="1"/>
          </p:nvPr>
        </p:nvSpPr>
        <p:spPr/>
        <p:txBody>
          <a:bodyPr/>
          <a:lstStyle/>
          <a:p>
            <a:r>
              <a:rPr lang="en-US" dirty="0" smtClean="0"/>
              <a:t>Market</a:t>
            </a:r>
          </a:p>
          <a:p>
            <a:pPr lvl="1"/>
            <a:r>
              <a:rPr lang="en-US" dirty="0" smtClean="0"/>
              <a:t>Market structure, conduct, and performance</a:t>
            </a:r>
          </a:p>
          <a:p>
            <a:r>
              <a:rPr lang="en-US" dirty="0" smtClean="0"/>
              <a:t>Planning</a:t>
            </a:r>
          </a:p>
          <a:p>
            <a:pPr lvl="1"/>
            <a:r>
              <a:rPr lang="en-US" dirty="0" smtClean="0"/>
              <a:t>Why plan?</a:t>
            </a:r>
          </a:p>
          <a:p>
            <a:r>
              <a:rPr lang="en-US" dirty="0" smtClean="0"/>
              <a:t>Industrial Policy</a:t>
            </a:r>
          </a:p>
          <a:p>
            <a:pPr lvl="1"/>
            <a:r>
              <a:rPr lang="en-US" dirty="0" smtClean="0"/>
              <a:t>Override the market structure, conduct, and </a:t>
            </a:r>
            <a:r>
              <a:rPr lang="en-US" dirty="0" smtClean="0"/>
              <a:t>performance.</a:t>
            </a:r>
            <a:endParaRPr lang="en-US" dirty="0"/>
          </a:p>
        </p:txBody>
      </p:sp>
    </p:spTree>
    <p:extLst>
      <p:ext uri="{BB962C8B-B14F-4D97-AF65-F5344CB8AC3E}">
        <p14:creationId xmlns:p14="http://schemas.microsoft.com/office/powerpoint/2010/main" val="2718402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Latecomer</a:t>
            </a:r>
            <a:endParaRPr lang="en-US" dirty="0"/>
          </a:p>
        </p:txBody>
      </p:sp>
      <p:sp>
        <p:nvSpPr>
          <p:cNvPr id="3" name="Content Placeholder 2"/>
          <p:cNvSpPr>
            <a:spLocks noGrp="1"/>
          </p:cNvSpPr>
          <p:nvPr>
            <p:ph idx="1"/>
          </p:nvPr>
        </p:nvSpPr>
        <p:spPr/>
        <p:txBody>
          <a:bodyPr/>
          <a:lstStyle/>
          <a:p>
            <a:r>
              <a:rPr lang="en-US" dirty="0" smtClean="0"/>
              <a:t>Dependent </a:t>
            </a:r>
          </a:p>
          <a:p>
            <a:pPr lvl="1"/>
            <a:r>
              <a:rPr lang="en-US" dirty="0" smtClean="0"/>
              <a:t>Dynamics</a:t>
            </a:r>
          </a:p>
          <a:p>
            <a:r>
              <a:rPr lang="en-US" dirty="0" smtClean="0"/>
              <a:t>Independent</a:t>
            </a:r>
          </a:p>
          <a:p>
            <a:pPr lvl="1"/>
            <a:r>
              <a:rPr lang="en-US" smtClean="0"/>
              <a:t>Dynamics</a:t>
            </a:r>
            <a:endParaRPr lang="en-US" dirty="0"/>
          </a:p>
        </p:txBody>
      </p:sp>
    </p:spTree>
    <p:extLst>
      <p:ext uri="{BB962C8B-B14F-4D97-AF65-F5344CB8AC3E}">
        <p14:creationId xmlns:p14="http://schemas.microsoft.com/office/powerpoint/2010/main" val="165777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Industrial Adjustment after Crises</a:t>
            </a:r>
            <a:endParaRPr lang="en-US" dirty="0"/>
          </a:p>
        </p:txBody>
      </p:sp>
      <p:sp>
        <p:nvSpPr>
          <p:cNvPr id="3" name="Content Placeholder 2"/>
          <p:cNvSpPr>
            <a:spLocks noGrp="1"/>
          </p:cNvSpPr>
          <p:nvPr>
            <p:ph idx="1"/>
          </p:nvPr>
        </p:nvSpPr>
        <p:spPr/>
        <p:txBody>
          <a:bodyPr/>
          <a:lstStyle/>
          <a:p>
            <a:r>
              <a:rPr lang="en-US" dirty="0" smtClean="0"/>
              <a:t>Nothing lasts forever</a:t>
            </a:r>
          </a:p>
          <a:p>
            <a:r>
              <a:rPr lang="en-US" dirty="0" smtClean="0"/>
              <a:t>Too big too fail or too fail</a:t>
            </a:r>
          </a:p>
          <a:p>
            <a:r>
              <a:rPr lang="en-US" dirty="0" smtClean="0"/>
              <a:t>Economic crises</a:t>
            </a:r>
          </a:p>
          <a:p>
            <a:r>
              <a:rPr lang="en-US" dirty="0" smtClean="0"/>
              <a:t>Industrial adjustment and policy adjustment</a:t>
            </a:r>
          </a:p>
          <a:p>
            <a:r>
              <a:rPr lang="en-US" dirty="0" smtClean="0"/>
              <a:t>Conductors </a:t>
            </a:r>
            <a:r>
              <a:rPr lang="en-US" smtClean="0"/>
              <a:t>or Facilitators</a:t>
            </a:r>
            <a:endParaRPr lang="en-US" dirty="0" smtClean="0"/>
          </a:p>
          <a:p>
            <a:endParaRPr lang="en-US" dirty="0" smtClean="0"/>
          </a:p>
          <a:p>
            <a:endParaRPr lang="en-US" dirty="0"/>
          </a:p>
        </p:txBody>
      </p:sp>
    </p:spTree>
    <p:extLst>
      <p:ext uri="{BB962C8B-B14F-4D97-AF65-F5344CB8AC3E}">
        <p14:creationId xmlns:p14="http://schemas.microsoft.com/office/powerpoint/2010/main" val="1720204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2800" dirty="0" smtClean="0"/>
              <a:t>Systemic Vulnerability and Sustainable Economic Growth</a:t>
            </a:r>
            <a:endParaRPr lang="en-US" sz="2800" dirty="0"/>
          </a:p>
        </p:txBody>
      </p:sp>
      <p:sp>
        <p:nvSpPr>
          <p:cNvPr id="3" name="Subtitle 2"/>
          <p:cNvSpPr>
            <a:spLocks noGrp="1"/>
          </p:cNvSpPr>
          <p:nvPr>
            <p:ph type="subTitle" idx="1"/>
          </p:nvPr>
        </p:nvSpPr>
        <p:spPr/>
        <p:txBody>
          <a:bodyPr>
            <a:normAutofit fontScale="70000" lnSpcReduction="20000"/>
          </a:bodyPr>
          <a:lstStyle/>
          <a:p>
            <a:r>
              <a:rPr lang="en-US" dirty="0" smtClean="0"/>
              <a:t>Skills and Upgrading in Southeast Asia</a:t>
            </a:r>
          </a:p>
          <a:p>
            <a:r>
              <a:rPr lang="en-US" dirty="0" err="1" smtClean="0"/>
              <a:t>Monthien</a:t>
            </a:r>
            <a:r>
              <a:rPr lang="en-US" dirty="0" smtClean="0"/>
              <a:t> </a:t>
            </a:r>
            <a:r>
              <a:rPr lang="en-US" dirty="0" err="1" smtClean="0"/>
              <a:t>Satimanon</a:t>
            </a:r>
            <a:endParaRPr lang="en-US" dirty="0"/>
          </a:p>
        </p:txBody>
      </p:sp>
    </p:spTree>
    <p:extLst>
      <p:ext uri="{BB962C8B-B14F-4D97-AF65-F5344CB8AC3E}">
        <p14:creationId xmlns:p14="http://schemas.microsoft.com/office/powerpoint/2010/main" val="937284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Conceptual Framework</a:t>
            </a:r>
            <a:endParaRPr lang="en-US" dirty="0"/>
          </a:p>
        </p:txBody>
      </p:sp>
      <p:sp>
        <p:nvSpPr>
          <p:cNvPr id="3" name="Content Placeholder 2"/>
          <p:cNvSpPr>
            <a:spLocks noGrp="1"/>
          </p:cNvSpPr>
          <p:nvPr>
            <p:ph sz="quarter" idx="1"/>
          </p:nvPr>
        </p:nvSpPr>
        <p:spPr/>
        <p:txBody>
          <a:bodyPr/>
          <a:lstStyle/>
          <a:p>
            <a:r>
              <a:rPr lang="en-US" dirty="0" smtClean="0"/>
              <a:t>Structural Conditions</a:t>
            </a:r>
          </a:p>
          <a:p>
            <a:r>
              <a:rPr lang="en-US" dirty="0" smtClean="0"/>
              <a:t>Coalitional Breadth</a:t>
            </a:r>
          </a:p>
          <a:p>
            <a:r>
              <a:rPr lang="en-US" dirty="0" smtClean="0"/>
              <a:t>Institutionalized public-private linkages </a:t>
            </a:r>
          </a:p>
          <a:p>
            <a:r>
              <a:rPr lang="en-US" dirty="0" smtClean="0"/>
              <a:t>Resolving collective dilemmas</a:t>
            </a:r>
          </a:p>
          <a:p>
            <a:r>
              <a:rPr lang="en-US" dirty="0" smtClean="0"/>
              <a:t>Level of technical intellectual capital</a:t>
            </a:r>
          </a:p>
          <a:p>
            <a:endParaRPr lang="en-US" dirty="0"/>
          </a:p>
        </p:txBody>
      </p:sp>
    </p:spTree>
    <p:extLst>
      <p:ext uri="{BB962C8B-B14F-4D97-AF65-F5344CB8AC3E}">
        <p14:creationId xmlns:p14="http://schemas.microsoft.com/office/powerpoint/2010/main" val="273391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 curse	</a:t>
            </a:r>
            <a:endParaRPr lang="en-US" dirty="0"/>
          </a:p>
        </p:txBody>
      </p:sp>
      <p:sp>
        <p:nvSpPr>
          <p:cNvPr id="3" name="Content Placeholder 2"/>
          <p:cNvSpPr>
            <a:spLocks noGrp="1"/>
          </p:cNvSpPr>
          <p:nvPr>
            <p:ph sz="quarter" idx="1"/>
          </p:nvPr>
        </p:nvSpPr>
        <p:spPr/>
        <p:txBody>
          <a:bodyPr/>
          <a:lstStyle/>
          <a:p>
            <a:r>
              <a:rPr lang="en-US" dirty="0" smtClean="0"/>
              <a:t>Revenue generation</a:t>
            </a:r>
          </a:p>
          <a:p>
            <a:r>
              <a:rPr lang="en-US" dirty="0" smtClean="0"/>
              <a:t>Inter-Elite Conflict</a:t>
            </a:r>
          </a:p>
          <a:p>
            <a:r>
              <a:rPr lang="en-US" dirty="0" smtClean="0"/>
              <a:t>Technology and Revenue Generation</a:t>
            </a:r>
          </a:p>
          <a:p>
            <a:endParaRPr lang="en-US" dirty="0"/>
          </a:p>
        </p:txBody>
      </p:sp>
    </p:spTree>
    <p:extLst>
      <p:ext uri="{BB962C8B-B14F-4D97-AF65-F5344CB8AC3E}">
        <p14:creationId xmlns:p14="http://schemas.microsoft.com/office/powerpoint/2010/main" val="1753848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Domestic Fragmentation</a:t>
            </a:r>
            <a:endParaRPr lang="en-US" dirty="0"/>
          </a:p>
        </p:txBody>
      </p:sp>
      <p:sp>
        <p:nvSpPr>
          <p:cNvPr id="3" name="Content Placeholder 2"/>
          <p:cNvSpPr>
            <a:spLocks noGrp="1"/>
          </p:cNvSpPr>
          <p:nvPr>
            <p:ph sz="quarter" idx="1"/>
          </p:nvPr>
        </p:nvSpPr>
        <p:spPr/>
        <p:txBody>
          <a:bodyPr/>
          <a:lstStyle/>
          <a:p>
            <a:r>
              <a:rPr lang="en-US" dirty="0" smtClean="0"/>
              <a:t>Heterogeneous vs Homogenous</a:t>
            </a:r>
          </a:p>
          <a:p>
            <a:pPr lvl="1"/>
            <a:r>
              <a:rPr lang="en-US" dirty="0" smtClean="0"/>
              <a:t>Thai-Chinese</a:t>
            </a:r>
          </a:p>
          <a:p>
            <a:pPr lvl="1"/>
            <a:r>
              <a:rPr lang="en-US" dirty="0" smtClean="0"/>
              <a:t>Malay-India-Chinese</a:t>
            </a:r>
          </a:p>
          <a:p>
            <a:pPr lvl="1"/>
            <a:r>
              <a:rPr lang="en-US" dirty="0" smtClean="0"/>
              <a:t>Singapore</a:t>
            </a:r>
          </a:p>
          <a:p>
            <a:pPr lvl="1"/>
            <a:r>
              <a:rPr lang="en-US" dirty="0" smtClean="0"/>
              <a:t>South Korea</a:t>
            </a:r>
          </a:p>
          <a:p>
            <a:pPr lvl="1"/>
            <a:r>
              <a:rPr lang="en-US" dirty="0" smtClean="0"/>
              <a:t>Japan</a:t>
            </a:r>
          </a:p>
          <a:p>
            <a:pPr lvl="1"/>
            <a:endParaRPr lang="en-US" dirty="0" smtClean="0"/>
          </a:p>
        </p:txBody>
      </p:sp>
    </p:spTree>
    <p:extLst>
      <p:ext uri="{BB962C8B-B14F-4D97-AF65-F5344CB8AC3E}">
        <p14:creationId xmlns:p14="http://schemas.microsoft.com/office/powerpoint/2010/main" val="1851494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 Threats</a:t>
            </a:r>
            <a:endParaRPr lang="en-US" dirty="0"/>
          </a:p>
        </p:txBody>
      </p:sp>
      <p:sp>
        <p:nvSpPr>
          <p:cNvPr id="3" name="Content Placeholder 2"/>
          <p:cNvSpPr>
            <a:spLocks noGrp="1"/>
          </p:cNvSpPr>
          <p:nvPr>
            <p:ph sz="quarter" idx="1"/>
          </p:nvPr>
        </p:nvSpPr>
        <p:spPr/>
        <p:txBody>
          <a:bodyPr/>
          <a:lstStyle/>
          <a:p>
            <a:r>
              <a:rPr lang="en-US" dirty="0" smtClean="0"/>
              <a:t>Degree of Severity</a:t>
            </a:r>
          </a:p>
          <a:p>
            <a:pPr lvl="1"/>
            <a:r>
              <a:rPr lang="en-US" dirty="0" smtClean="0"/>
              <a:t>Thai</a:t>
            </a:r>
          </a:p>
          <a:p>
            <a:pPr lvl="1"/>
            <a:r>
              <a:rPr lang="en-US" dirty="0" smtClean="0"/>
              <a:t>Japan</a:t>
            </a:r>
          </a:p>
          <a:p>
            <a:pPr lvl="1"/>
            <a:r>
              <a:rPr lang="en-US" dirty="0" smtClean="0"/>
              <a:t>Myanmar</a:t>
            </a:r>
          </a:p>
          <a:p>
            <a:pPr lvl="1"/>
            <a:r>
              <a:rPr lang="en-US" dirty="0" smtClean="0"/>
              <a:t>Laos</a:t>
            </a:r>
          </a:p>
          <a:p>
            <a:pPr lvl="1"/>
            <a:r>
              <a:rPr lang="en-US" dirty="0" smtClean="0"/>
              <a:t>Singapore</a:t>
            </a:r>
          </a:p>
          <a:p>
            <a:pPr lvl="1"/>
            <a:r>
              <a:rPr lang="en-US" dirty="0" smtClean="0"/>
              <a:t>Taiwan</a:t>
            </a:r>
          </a:p>
          <a:p>
            <a:pPr lvl="1"/>
            <a:r>
              <a:rPr lang="en-US" dirty="0" smtClean="0"/>
              <a:t>South Korea</a:t>
            </a:r>
          </a:p>
          <a:p>
            <a:pPr lvl="1"/>
            <a:endParaRPr lang="en-US" dirty="0"/>
          </a:p>
        </p:txBody>
      </p:sp>
    </p:spTree>
    <p:extLst>
      <p:ext uri="{BB962C8B-B14F-4D97-AF65-F5344CB8AC3E}">
        <p14:creationId xmlns:p14="http://schemas.microsoft.com/office/powerpoint/2010/main" val="3755067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Interaction</a:t>
            </a:r>
            <a:br>
              <a:rPr lang="en-US" dirty="0" smtClean="0"/>
            </a:br>
            <a:endParaRPr lang="en-US" dirty="0"/>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463659695"/>
              </p:ext>
            </p:extLst>
          </p:nvPr>
        </p:nvGraphicFramePr>
        <p:xfrm>
          <a:off x="304800" y="1295400"/>
          <a:ext cx="8458200" cy="4932924"/>
        </p:xfrm>
        <a:graphic>
          <a:graphicData uri="http://schemas.openxmlformats.org/drawingml/2006/table">
            <a:tbl>
              <a:tblPr firstRow="1" bandRow="1">
                <a:tableStyleId>{21E4AEA4-8DFA-4A89-87EB-49C32662AFE0}</a:tableStyleId>
              </a:tblPr>
              <a:tblGrid>
                <a:gridCol w="1776222"/>
                <a:gridCol w="1607058"/>
                <a:gridCol w="1691640"/>
                <a:gridCol w="1691640"/>
                <a:gridCol w="1691640"/>
              </a:tblGrid>
              <a:tr h="411968">
                <a:tc>
                  <a:txBody>
                    <a:bodyPr/>
                    <a:lstStyle/>
                    <a:p>
                      <a:endParaRPr lang="en-US" dirty="0"/>
                    </a:p>
                  </a:txBody>
                  <a:tcPr/>
                </a:tc>
                <a:tc gridSpan="2">
                  <a:txBody>
                    <a:bodyPr/>
                    <a:lstStyle/>
                    <a:p>
                      <a:r>
                        <a:rPr lang="en-US" dirty="0" smtClean="0"/>
                        <a:t>Low External Threats</a:t>
                      </a:r>
                      <a:endParaRPr lang="en-US" dirty="0"/>
                    </a:p>
                  </a:txBody>
                  <a:tcPr/>
                </a:tc>
                <a:tc hMerge="1">
                  <a:txBody>
                    <a:bodyPr/>
                    <a:lstStyle/>
                    <a:p>
                      <a:endParaRPr lang="en-US" dirty="0"/>
                    </a:p>
                  </a:txBody>
                  <a:tcPr/>
                </a:tc>
                <a:tc gridSpan="2">
                  <a:txBody>
                    <a:bodyPr/>
                    <a:lstStyle/>
                    <a:p>
                      <a:r>
                        <a:rPr lang="en-US" dirty="0" smtClean="0"/>
                        <a:t>High External Threats</a:t>
                      </a:r>
                      <a:endParaRPr lang="en-US" dirty="0"/>
                    </a:p>
                  </a:txBody>
                  <a:tcPr/>
                </a:tc>
                <a:tc hMerge="1">
                  <a:txBody>
                    <a:bodyPr/>
                    <a:lstStyle/>
                    <a:p>
                      <a:endParaRPr lang="en-US" dirty="0"/>
                    </a:p>
                  </a:txBody>
                  <a:tcPr/>
                </a:tc>
              </a:tr>
              <a:tr h="1320556">
                <a:tc>
                  <a:txBody>
                    <a:bodyPr/>
                    <a:lstStyle/>
                    <a:p>
                      <a:endParaRPr lang="en-US"/>
                    </a:p>
                  </a:txBody>
                  <a:tcPr/>
                </a:tc>
                <a:tc>
                  <a:txBody>
                    <a:bodyPr/>
                    <a:lstStyle/>
                    <a:p>
                      <a:r>
                        <a:rPr lang="en-US" dirty="0" smtClean="0"/>
                        <a:t>More</a:t>
                      </a:r>
                    </a:p>
                    <a:p>
                      <a:r>
                        <a:rPr lang="en-US" dirty="0" smtClean="0"/>
                        <a:t>Fragmented</a:t>
                      </a:r>
                      <a:endParaRPr lang="en-US" dirty="0"/>
                    </a:p>
                  </a:txBody>
                  <a:tcPr/>
                </a:tc>
                <a:tc>
                  <a:txBody>
                    <a:bodyPr/>
                    <a:lstStyle/>
                    <a:p>
                      <a:r>
                        <a:rPr lang="en-US" dirty="0" smtClean="0"/>
                        <a:t>More</a:t>
                      </a:r>
                      <a:r>
                        <a:rPr lang="en-US" baseline="0" dirty="0" smtClean="0"/>
                        <a:t> </a:t>
                      </a:r>
                    </a:p>
                    <a:p>
                      <a:r>
                        <a:rPr lang="en-US" baseline="0" dirty="0" smtClean="0"/>
                        <a:t>Homogenous</a:t>
                      </a:r>
                      <a:endParaRPr lang="en-US" dirty="0"/>
                    </a:p>
                  </a:txBody>
                  <a:tcPr/>
                </a:tc>
                <a:tc>
                  <a:txBody>
                    <a:bodyPr/>
                    <a:lstStyle/>
                    <a:p>
                      <a:r>
                        <a:rPr lang="en-US" dirty="0" smtClean="0"/>
                        <a:t>More</a:t>
                      </a:r>
                    </a:p>
                    <a:p>
                      <a:r>
                        <a:rPr lang="en-US" dirty="0" smtClean="0"/>
                        <a:t>Fragmented</a:t>
                      </a:r>
                      <a:endParaRPr lang="en-US" dirty="0"/>
                    </a:p>
                  </a:txBody>
                  <a:tcPr/>
                </a:tc>
                <a:tc>
                  <a:txBody>
                    <a:bodyPr/>
                    <a:lstStyle/>
                    <a:p>
                      <a:r>
                        <a:rPr lang="en-US" dirty="0" smtClean="0"/>
                        <a:t>More</a:t>
                      </a:r>
                      <a:r>
                        <a:rPr lang="en-US" baseline="0" dirty="0" smtClean="0"/>
                        <a:t> </a:t>
                      </a:r>
                    </a:p>
                    <a:p>
                      <a:r>
                        <a:rPr lang="en-US" baseline="0" dirty="0" smtClean="0"/>
                        <a:t>Homogenous</a:t>
                      </a:r>
                      <a:endParaRPr lang="en-US" dirty="0"/>
                    </a:p>
                  </a:txBody>
                  <a:tcPr/>
                </a:tc>
              </a:tr>
              <a:tr h="1320556">
                <a:tc>
                  <a:txBody>
                    <a:bodyPr/>
                    <a:lstStyle/>
                    <a:p>
                      <a:r>
                        <a:rPr lang="en-US" dirty="0" smtClean="0"/>
                        <a:t>Few</a:t>
                      </a:r>
                      <a:r>
                        <a:rPr lang="en-US" baseline="0" dirty="0" smtClean="0"/>
                        <a:t> Resource</a:t>
                      </a:r>
                    </a:p>
                    <a:p>
                      <a:r>
                        <a:rPr lang="en-US" baseline="0" dirty="0" smtClean="0"/>
                        <a:t>Endowments</a:t>
                      </a:r>
                      <a:endParaRPr lang="en-US" dirty="0"/>
                    </a:p>
                  </a:txBody>
                  <a:tcPr/>
                </a:tc>
                <a:tc>
                  <a:txBody>
                    <a:bodyPr/>
                    <a:lstStyle/>
                    <a:p>
                      <a:r>
                        <a:rPr lang="en-US" dirty="0" smtClean="0"/>
                        <a:t>Broad</a:t>
                      </a:r>
                    </a:p>
                    <a:p>
                      <a:r>
                        <a:rPr lang="en-US" dirty="0" smtClean="0"/>
                        <a:t>Participation</a:t>
                      </a:r>
                    </a:p>
                    <a:p>
                      <a:r>
                        <a:rPr lang="en-US" dirty="0" smtClean="0"/>
                        <a:t>From</a:t>
                      </a:r>
                      <a:r>
                        <a:rPr lang="en-US" baseline="0" dirty="0" smtClean="0"/>
                        <a:t> ruling elite and competition</a:t>
                      </a:r>
                      <a:endParaRPr lang="en-US" dirty="0"/>
                    </a:p>
                  </a:txBody>
                  <a:tcPr/>
                </a:tc>
                <a:tc>
                  <a:txBody>
                    <a:bodyPr/>
                    <a:lstStyle/>
                    <a:p>
                      <a:r>
                        <a:rPr lang="en-US" dirty="0" smtClean="0"/>
                        <a:t>Broad</a:t>
                      </a:r>
                    </a:p>
                    <a:p>
                      <a:r>
                        <a:rPr lang="en-US" dirty="0" smtClean="0"/>
                        <a:t>with</a:t>
                      </a:r>
                      <a:r>
                        <a:rPr lang="en-US" baseline="0" dirty="0" smtClean="0"/>
                        <a:t> limited participation from ruling party</a:t>
                      </a:r>
                      <a:endParaRPr lang="en-US" dirty="0"/>
                    </a:p>
                  </a:txBody>
                  <a:tcPr/>
                </a:tc>
                <a:tc>
                  <a:txBody>
                    <a:bodyPr/>
                    <a:lstStyle/>
                    <a:p>
                      <a:r>
                        <a:rPr lang="en-US" dirty="0" smtClean="0"/>
                        <a:t>Narrow</a:t>
                      </a:r>
                    </a:p>
                    <a:p>
                      <a:r>
                        <a:rPr lang="en-US" dirty="0" smtClean="0"/>
                        <a:t>Participation within</a:t>
                      </a:r>
                      <a:r>
                        <a:rPr lang="en-US" baseline="0" dirty="0" smtClean="0"/>
                        <a:t> groups</a:t>
                      </a:r>
                    </a:p>
                    <a:p>
                      <a:endParaRPr lang="en-US" dirty="0"/>
                    </a:p>
                  </a:txBody>
                  <a:tcPr/>
                </a:tc>
                <a:tc>
                  <a:txBody>
                    <a:bodyPr/>
                    <a:lstStyle/>
                    <a:p>
                      <a:r>
                        <a:rPr lang="en-US" dirty="0" smtClean="0"/>
                        <a:t>Broad</a:t>
                      </a:r>
                    </a:p>
                    <a:p>
                      <a:r>
                        <a:rPr lang="en-US" dirty="0" smtClean="0"/>
                        <a:t>Participation</a:t>
                      </a:r>
                      <a:r>
                        <a:rPr lang="en-US" baseline="0" dirty="0" smtClean="0"/>
                        <a:t> across groups and classes</a:t>
                      </a:r>
                      <a:endParaRPr lang="en-US" dirty="0"/>
                    </a:p>
                  </a:txBody>
                  <a:tcPr/>
                </a:tc>
              </a:tr>
              <a:tr h="1320556">
                <a:tc>
                  <a:txBody>
                    <a:bodyPr/>
                    <a:lstStyle/>
                    <a:p>
                      <a:r>
                        <a:rPr lang="en-US" dirty="0" smtClean="0"/>
                        <a:t>More Resource Endowments</a:t>
                      </a:r>
                      <a:endParaRPr lang="en-US" dirty="0"/>
                    </a:p>
                  </a:txBody>
                  <a:tcPr/>
                </a:tc>
                <a:tc>
                  <a:txBody>
                    <a:bodyPr/>
                    <a:lstStyle/>
                    <a:p>
                      <a:r>
                        <a:rPr lang="en-US" dirty="0" smtClean="0"/>
                        <a:t>Narrow</a:t>
                      </a:r>
                    </a:p>
                    <a:p>
                      <a:r>
                        <a:rPr lang="en-US" dirty="0" smtClean="0"/>
                        <a:t>High</a:t>
                      </a:r>
                      <a:r>
                        <a:rPr lang="en-US" baseline="0" dirty="0" smtClean="0"/>
                        <a:t> participation from competing factions</a:t>
                      </a:r>
                      <a:endParaRPr lang="en-US" dirty="0"/>
                    </a:p>
                  </a:txBody>
                  <a:tcPr/>
                </a:tc>
                <a:tc>
                  <a:txBody>
                    <a:bodyPr/>
                    <a:lstStyle/>
                    <a:p>
                      <a:r>
                        <a:rPr lang="en-US" dirty="0" smtClean="0"/>
                        <a:t>Narrow</a:t>
                      </a:r>
                    </a:p>
                    <a:p>
                      <a:r>
                        <a:rPr lang="en-US" dirty="0" smtClean="0"/>
                        <a:t>Low participation from ruling elite</a:t>
                      </a:r>
                      <a:endParaRPr lang="en-US" dirty="0"/>
                    </a:p>
                  </a:txBody>
                  <a:tcPr/>
                </a:tc>
                <a:tc>
                  <a:txBody>
                    <a:bodyPr/>
                    <a:lstStyle/>
                    <a:p>
                      <a:r>
                        <a:rPr lang="en-US" dirty="0" smtClean="0"/>
                        <a:t>Broad</a:t>
                      </a:r>
                    </a:p>
                    <a:p>
                      <a:r>
                        <a:rPr lang="en-US" dirty="0" smtClean="0"/>
                        <a:t>Participation and consultation</a:t>
                      </a:r>
                      <a:r>
                        <a:rPr lang="en-US" baseline="0" dirty="0" smtClean="0"/>
                        <a:t> from ruling party</a:t>
                      </a:r>
                      <a:endParaRPr lang="en-US" dirty="0"/>
                    </a:p>
                  </a:txBody>
                  <a:tcPr/>
                </a:tc>
                <a:tc>
                  <a:txBody>
                    <a:bodyPr/>
                    <a:lstStyle/>
                    <a:p>
                      <a:r>
                        <a:rPr lang="en-US" dirty="0" smtClean="0"/>
                        <a:t>Narrow</a:t>
                      </a:r>
                    </a:p>
                    <a:p>
                      <a:r>
                        <a:rPr lang="en-US" dirty="0" smtClean="0"/>
                        <a:t>Little</a:t>
                      </a:r>
                      <a:r>
                        <a:rPr lang="en-US" baseline="0" dirty="0" smtClean="0"/>
                        <a:t> participation outside ruling party</a:t>
                      </a:r>
                      <a:endParaRPr lang="en-US" dirty="0"/>
                    </a:p>
                  </a:txBody>
                  <a:tcPr/>
                </a:tc>
              </a:tr>
            </a:tbl>
          </a:graphicData>
        </a:graphic>
      </p:graphicFrame>
    </p:spTree>
    <p:extLst>
      <p:ext uri="{BB962C8B-B14F-4D97-AF65-F5344CB8AC3E}">
        <p14:creationId xmlns:p14="http://schemas.microsoft.com/office/powerpoint/2010/main" val="1972867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Putting them all together Part 1</a:t>
            </a:r>
            <a:endParaRPr lang="en-US" dirty="0"/>
          </a:p>
        </p:txBody>
      </p:sp>
      <p:sp>
        <p:nvSpPr>
          <p:cNvPr id="3" name="Content Placeholder 2"/>
          <p:cNvSpPr>
            <a:spLocks noGrp="1"/>
          </p:cNvSpPr>
          <p:nvPr>
            <p:ph sz="quarter"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454" y="2514600"/>
            <a:ext cx="8063346"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777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Theory of Coalitional origins</a:t>
            </a:r>
            <a:endParaRPr lang="en-US" dirty="0"/>
          </a:p>
        </p:txBody>
      </p:sp>
      <p:sp>
        <p:nvSpPr>
          <p:cNvPr id="3" name="Content Placeholder 2"/>
          <p:cNvSpPr>
            <a:spLocks noGrp="1"/>
          </p:cNvSpPr>
          <p:nvPr>
            <p:ph sz="quarter" idx="1"/>
          </p:nvPr>
        </p:nvSpPr>
        <p:spPr/>
        <p:txBody>
          <a:bodyPr/>
          <a:lstStyle/>
          <a:p>
            <a:r>
              <a:rPr lang="en-US" dirty="0" smtClean="0"/>
              <a:t>“Rational </a:t>
            </a:r>
            <a:r>
              <a:rPr lang="en-US" dirty="0"/>
              <a:t>actors form coalitions only as broad as necessary to achieve their ends because payoffs must be shared among the members of the winning coalition. Again, as mentioned in chapter one, these coalitions are made up of actors who vote for, or otherwise provide support to, the ruling elite. They may or may not be formally incorporated into the political system into parties or other political units. Fewer members of a winning coalition mean more rewards per </a:t>
            </a:r>
            <a:r>
              <a:rPr lang="en-US" dirty="0" smtClean="0"/>
              <a:t>actor”.</a:t>
            </a:r>
            <a:endParaRPr lang="en-US" dirty="0"/>
          </a:p>
        </p:txBody>
      </p:sp>
    </p:spTree>
    <p:extLst>
      <p:ext uri="{BB962C8B-B14F-4D97-AF65-F5344CB8AC3E}">
        <p14:creationId xmlns:p14="http://schemas.microsoft.com/office/powerpoint/2010/main" val="29842526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normAutofit/>
          </a:bodyPr>
          <a:lstStyle/>
          <a:p>
            <a:r>
              <a:rPr lang="en-US" dirty="0" smtClean="0"/>
              <a:t>“Inter-elite </a:t>
            </a:r>
            <a:r>
              <a:rPr lang="en-US" dirty="0"/>
              <a:t>conflict for political power is one reason elites might expand their ruling coalition (Waldner 1999</a:t>
            </a:r>
            <a:r>
              <a:rPr lang="en-US" dirty="0" smtClean="0"/>
              <a:t>).”</a:t>
            </a:r>
          </a:p>
          <a:p>
            <a:r>
              <a:rPr lang="en-US" dirty="0" smtClean="0"/>
              <a:t>“Important </a:t>
            </a:r>
            <a:r>
              <a:rPr lang="en-US" dirty="0"/>
              <a:t>impetus for coalitional breadth is the means by which governments generate wealth necessary to buy political support. Every government must generate revenues to stay in power. When revenues can be generated easily through relationships with a small number of industries or sectors, then Riker’s logic prevails and coalitions are kept narrow and small</a:t>
            </a:r>
            <a:r>
              <a:rPr lang="en-US" dirty="0" smtClean="0"/>
              <a:t>.”</a:t>
            </a:r>
            <a:endParaRPr lang="en-US" dirty="0"/>
          </a:p>
        </p:txBody>
      </p:sp>
    </p:spTree>
    <p:extLst>
      <p:ext uri="{BB962C8B-B14F-4D97-AF65-F5344CB8AC3E}">
        <p14:creationId xmlns:p14="http://schemas.microsoft.com/office/powerpoint/2010/main" val="10745824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“On </a:t>
            </a:r>
            <a:r>
              <a:rPr lang="en-US" dirty="0"/>
              <a:t>the other hand, when revenues can only be generated by extracting small amounts from numerous people, such as with extensive and comprehensive tax systems, pressure mounts on the government to expand the coalitional size. In return for taxation, the government must reward those that supported them. This is an extension of the argument made in Shafer (1994</a:t>
            </a:r>
            <a:r>
              <a:rPr lang="en-US" dirty="0" smtClean="0"/>
              <a:t>)”.</a:t>
            </a:r>
            <a:endParaRPr lang="en-US" dirty="0"/>
          </a:p>
          <a:p>
            <a:endParaRPr lang="en-US" dirty="0"/>
          </a:p>
        </p:txBody>
      </p:sp>
    </p:spTree>
    <p:extLst>
      <p:ext uri="{BB962C8B-B14F-4D97-AF65-F5344CB8AC3E}">
        <p14:creationId xmlns:p14="http://schemas.microsoft.com/office/powerpoint/2010/main" val="3346982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If </a:t>
            </a:r>
            <a:r>
              <a:rPr lang="en-US" dirty="0"/>
              <a:t>anything about pressures to allow coalitional actors to participate in policy processes. </a:t>
            </a:r>
            <a:endParaRPr lang="en-US" dirty="0" smtClean="0"/>
          </a:p>
          <a:p>
            <a:r>
              <a:rPr lang="en-US" dirty="0" smtClean="0"/>
              <a:t>Upgrading </a:t>
            </a:r>
            <a:r>
              <a:rPr lang="en-US" dirty="0"/>
              <a:t>an economy requires massive amounts of technology and information, which must be derived from and shared with as many of the intellectual resources and capital in a society as possible. The more difficult and complex the technological demands of the industries that create a nation’s wealth, the broader and more participative the coalition must be to support the country’s political economy. </a:t>
            </a:r>
          </a:p>
        </p:txBody>
      </p:sp>
    </p:spTree>
    <p:extLst>
      <p:ext uri="{BB962C8B-B14F-4D97-AF65-F5344CB8AC3E}">
        <p14:creationId xmlns:p14="http://schemas.microsoft.com/office/powerpoint/2010/main" val="37424055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a:t>In contrast, when societies depend on less technologically demanding industries, such as selling raw materials and natural resources to generate wealth, the processes usually require less participation from a narrower coalition. </a:t>
            </a:r>
          </a:p>
        </p:txBody>
      </p:sp>
    </p:spTree>
    <p:extLst>
      <p:ext uri="{BB962C8B-B14F-4D97-AF65-F5344CB8AC3E}">
        <p14:creationId xmlns:p14="http://schemas.microsoft.com/office/powerpoint/2010/main" val="3172876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a:t>Once created, coalitional structure has feedback effects. Narrow coalitions create incentives for elites to implement rents that encourage fragmentation, resulting in further coalitional narrowing. Without broad input, those in power create institutions and policies that benefit themselves and in the process marginalize the rest of society politically, economically, and socially. </a:t>
            </a:r>
          </a:p>
        </p:txBody>
      </p:sp>
    </p:spTree>
    <p:extLst>
      <p:ext uri="{BB962C8B-B14F-4D97-AF65-F5344CB8AC3E}">
        <p14:creationId xmlns:p14="http://schemas.microsoft.com/office/powerpoint/2010/main" val="126034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a:t>Broader coalitions allow more participation. Participants, in turn, push for institutions that benefit themselves. The more people who participate in policy processes, the more likely the outcome will be compensation in the form of public goods (Bueno de </a:t>
            </a:r>
            <a:r>
              <a:rPr lang="en-US" dirty="0" err="1"/>
              <a:t>Mesquita</a:t>
            </a:r>
            <a:r>
              <a:rPr lang="en-US" dirty="0"/>
              <a:t> 2000). The result is reduced income inequality, which facilitates consolidation, rationalization, and cooperation, which also leads to further coalitional expansion.</a:t>
            </a:r>
          </a:p>
        </p:txBody>
      </p:sp>
    </p:spTree>
    <p:extLst>
      <p:ext uri="{BB962C8B-B14F-4D97-AF65-F5344CB8AC3E}">
        <p14:creationId xmlns:p14="http://schemas.microsoft.com/office/powerpoint/2010/main" val="8468141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Resource Curse</a:t>
            </a:r>
          </a:p>
          <a:p>
            <a:r>
              <a:rPr lang="en-US" dirty="0" smtClean="0"/>
              <a:t>Revenue </a:t>
            </a:r>
            <a:r>
              <a:rPr lang="en-US" dirty="0"/>
              <a:t>generation</a:t>
            </a:r>
          </a:p>
          <a:p>
            <a:r>
              <a:rPr lang="en-US" dirty="0"/>
              <a:t>Inter-Elite Conflict</a:t>
            </a:r>
          </a:p>
          <a:p>
            <a:r>
              <a:rPr lang="en-US" dirty="0"/>
              <a:t>Technology and Revenue Generation</a:t>
            </a:r>
          </a:p>
          <a:p>
            <a:endParaRPr lang="en-US" dirty="0"/>
          </a:p>
        </p:txBody>
      </p:sp>
    </p:spTree>
    <p:extLst>
      <p:ext uri="{BB962C8B-B14F-4D97-AF65-F5344CB8AC3E}">
        <p14:creationId xmlns:p14="http://schemas.microsoft.com/office/powerpoint/2010/main" val="34880702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Theory of Coalitional origins</a:t>
            </a:r>
          </a:p>
        </p:txBody>
      </p:sp>
      <p:sp>
        <p:nvSpPr>
          <p:cNvPr id="3" name="Content Placeholder 2"/>
          <p:cNvSpPr>
            <a:spLocks noGrp="1"/>
          </p:cNvSpPr>
          <p:nvPr>
            <p:ph sz="quarter" idx="1"/>
          </p:nvPr>
        </p:nvSpPr>
        <p:spPr/>
        <p:txBody>
          <a:bodyPr/>
          <a:lstStyle/>
          <a:p>
            <a:r>
              <a:rPr lang="en-US" dirty="0" smtClean="0"/>
              <a:t>Domestic Fragmentation</a:t>
            </a:r>
          </a:p>
          <a:p>
            <a:r>
              <a:rPr lang="en-US" dirty="0" smtClean="0"/>
              <a:t>External Threat</a:t>
            </a:r>
          </a:p>
          <a:p>
            <a:r>
              <a:rPr lang="en-US" dirty="0" smtClean="0"/>
              <a:t>Interactions with the above factors in coalitional origins.</a:t>
            </a:r>
            <a:endParaRPr lang="en-US" dirty="0"/>
          </a:p>
        </p:txBody>
      </p:sp>
    </p:spTree>
    <p:extLst>
      <p:ext uri="{BB962C8B-B14F-4D97-AF65-F5344CB8AC3E}">
        <p14:creationId xmlns:p14="http://schemas.microsoft.com/office/powerpoint/2010/main" val="2941093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457201"/>
            <a:ext cx="8585255" cy="6400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01998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Broad, cross-cutting coalitions, which encourage all actors to be actively engaged in policy making processes, facilitate the intensive cooperation, information sharing, careful monitoring, and appropriate enforcement necessary to overcome collective dilemmas that hinder the formation of institutions necessary for skills development. </a:t>
            </a:r>
          </a:p>
        </p:txBody>
      </p:sp>
    </p:spTree>
    <p:extLst>
      <p:ext uri="{BB962C8B-B14F-4D97-AF65-F5344CB8AC3E}">
        <p14:creationId xmlns:p14="http://schemas.microsoft.com/office/powerpoint/2010/main" val="41390521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The important causal mechanism between coalitional breadth and participation on the one hand and institutional linkages within society on the other is side payments. Side payments are those remunerations given by the elite to social actors in return for political support. </a:t>
            </a:r>
          </a:p>
        </p:txBody>
      </p:sp>
    </p:spTree>
    <p:extLst>
      <p:ext uri="{BB962C8B-B14F-4D97-AF65-F5344CB8AC3E}">
        <p14:creationId xmlns:p14="http://schemas.microsoft.com/office/powerpoint/2010/main" val="39077600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The type, timing, and duration of side payments create preferences for institutions that will maximize the payoffs to individuals in the coalition. As the size of the coalition increases, ceteris paribus, coalition members’ share of supplied private goods decreases making the utility calculus for cooperation more favorable by lessening the difference between belonging and not belonging to the winning coalition (Bueno de </a:t>
            </a:r>
            <a:r>
              <a:rPr lang="en-US" dirty="0" err="1"/>
              <a:t>Mesquita</a:t>
            </a:r>
            <a:r>
              <a:rPr lang="en-US" dirty="0"/>
              <a:t>, et. al., 1999). </a:t>
            </a:r>
          </a:p>
        </p:txBody>
      </p:sp>
    </p:spTree>
    <p:extLst>
      <p:ext uri="{BB962C8B-B14F-4D97-AF65-F5344CB8AC3E}">
        <p14:creationId xmlns:p14="http://schemas.microsoft.com/office/powerpoint/2010/main" val="22866951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When leaders must rely on a broad range of social actors for political support, they tend to provide public goods as the most efficient form of side payments in return for political support.  Furthermore, as resource endowments decrease, the likelihood rises that ruling elites will provide public goods as side payments to coalition members (</a:t>
            </a:r>
            <a:r>
              <a:rPr lang="en-US" dirty="0" err="1"/>
              <a:t>Doner</a:t>
            </a:r>
            <a:r>
              <a:rPr lang="en-US" dirty="0"/>
              <a:t>, Ritchie, Slater 2005; Root 1996). </a:t>
            </a:r>
          </a:p>
        </p:txBody>
      </p:sp>
    </p:spTree>
    <p:extLst>
      <p:ext uri="{BB962C8B-B14F-4D97-AF65-F5344CB8AC3E}">
        <p14:creationId xmlns:p14="http://schemas.microsoft.com/office/powerpoint/2010/main" val="28842094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But public goods are more difficult to design and implement and require more cooperation and interaction among the coalitional actors than is necessary to provide private goods. The provision of more advanced public goods requires more intensive cooperation to design, implement, monitor, and maintain (enforce). </a:t>
            </a:r>
          </a:p>
        </p:txBody>
      </p:sp>
    </p:spTree>
    <p:extLst>
      <p:ext uri="{BB962C8B-B14F-4D97-AF65-F5344CB8AC3E}">
        <p14:creationId xmlns:p14="http://schemas.microsoft.com/office/powerpoint/2010/main" val="38266349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Narrow coalitions have less need for connective public-private linkages and therefore do not create the institutions necessary to facilitate these linkages, or, if they already exist, allow them to weaken and decay. </a:t>
            </a:r>
            <a:endParaRPr lang="en-US" dirty="0" smtClean="0"/>
          </a:p>
          <a:p>
            <a:r>
              <a:rPr lang="en-US" dirty="0"/>
              <a:t>The provision of public goods is important for several reasons. Most importantly, public goods increase equality. Political processes underlying institutional formation and maintenance reflect power asymmetries among the various parties involved (Knight 1992).</a:t>
            </a:r>
          </a:p>
        </p:txBody>
      </p:sp>
    </p:spTree>
    <p:extLst>
      <p:ext uri="{BB962C8B-B14F-4D97-AF65-F5344CB8AC3E}">
        <p14:creationId xmlns:p14="http://schemas.microsoft.com/office/powerpoint/2010/main" val="39402811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a:bodyPr>
          <a:lstStyle/>
          <a:p>
            <a:r>
              <a:rPr lang="en-US" dirty="0" smtClean="0"/>
              <a:t>Game </a:t>
            </a:r>
            <a:r>
              <a:rPr lang="en-US" dirty="0"/>
              <a:t>theoretic, rational choice frameworks assume intentional actors, strategic options, and payoffs associated with certain choices (</a:t>
            </a:r>
            <a:r>
              <a:rPr lang="en-US" dirty="0" err="1"/>
              <a:t>Scharpf</a:t>
            </a:r>
            <a:r>
              <a:rPr lang="en-US" dirty="0"/>
              <a:t>, 1997). </a:t>
            </a:r>
            <a:endParaRPr lang="en-US" dirty="0" smtClean="0"/>
          </a:p>
          <a:p>
            <a:r>
              <a:rPr lang="en-US" dirty="0" smtClean="0"/>
              <a:t>Providing </a:t>
            </a:r>
            <a:r>
              <a:rPr lang="en-US" dirty="0"/>
              <a:t>public goods creates an environment where all members of society can gain in influence and power, in turn influencing the institutional structure in ways that pay off for them personally. Since by definition all have access to these goods, income equality is enhanced. </a:t>
            </a:r>
          </a:p>
        </p:txBody>
      </p:sp>
    </p:spTree>
    <p:extLst>
      <p:ext uri="{BB962C8B-B14F-4D97-AF65-F5344CB8AC3E}">
        <p14:creationId xmlns:p14="http://schemas.microsoft.com/office/powerpoint/2010/main" val="19619844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Income equality is important because lower inequality increases the purchasing power of low-income families for superior goods, such as education and training (</a:t>
            </a:r>
            <a:r>
              <a:rPr lang="en-US" dirty="0" err="1"/>
              <a:t>Birdsall</a:t>
            </a:r>
            <a:r>
              <a:rPr lang="en-US" dirty="0"/>
              <a:t>, et. al., 1997</a:t>
            </a:r>
            <a:r>
              <a:rPr lang="en-US" dirty="0" smtClean="0"/>
              <a:t>).</a:t>
            </a:r>
          </a:p>
          <a:p>
            <a:r>
              <a:rPr lang="en-US" dirty="0"/>
              <a:t>Education and training, in turn, advance an individual’s earning potential, further reducing income inequalities and providing further resources with which to participate in the institutional system. In short, equality puts more people in a position to be linked to the policy process if the political institutional structure allows it. </a:t>
            </a:r>
          </a:p>
        </p:txBody>
      </p:sp>
    </p:spTree>
    <p:extLst>
      <p:ext uri="{BB962C8B-B14F-4D97-AF65-F5344CB8AC3E}">
        <p14:creationId xmlns:p14="http://schemas.microsoft.com/office/powerpoint/2010/main" val="3388366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a:bodyPr>
          <a:lstStyle/>
          <a:p>
            <a:r>
              <a:rPr lang="en-US" dirty="0"/>
              <a:t>The linkages I speak of are less like the ones theorized by developmental state scholars  and more like the “embedded autonomy” envisioned by Peter Evans (1994). Whereas the developmental scholars suggested that the state could control all state-society relationships, scholars such as Richard </a:t>
            </a:r>
            <a:r>
              <a:rPr lang="en-US" dirty="0" err="1"/>
              <a:t>Doner</a:t>
            </a:r>
            <a:r>
              <a:rPr lang="en-US" dirty="0"/>
              <a:t> (1992) and Weiss (1995) recognized that all the players in government-private sector relationships were critical to the interaction. </a:t>
            </a:r>
          </a:p>
        </p:txBody>
      </p:sp>
    </p:spTree>
    <p:extLst>
      <p:ext uri="{BB962C8B-B14F-4D97-AF65-F5344CB8AC3E}">
        <p14:creationId xmlns:p14="http://schemas.microsoft.com/office/powerpoint/2010/main" val="14967483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It is true that productive public-private relationships are not possible in an environment of minimalist states or acquiescent societies. Capacity for statecraft remains a necessary ingredient, but in conjunction with an assertive and involved private sector (</a:t>
            </a:r>
            <a:r>
              <a:rPr lang="en-US" dirty="0" err="1"/>
              <a:t>Doner</a:t>
            </a:r>
            <a:r>
              <a:rPr lang="en-US" dirty="0"/>
              <a:t> and Hawes, 1995). </a:t>
            </a:r>
          </a:p>
        </p:txBody>
      </p:sp>
    </p:spTree>
    <p:extLst>
      <p:ext uri="{BB962C8B-B14F-4D97-AF65-F5344CB8AC3E}">
        <p14:creationId xmlns:p14="http://schemas.microsoft.com/office/powerpoint/2010/main" val="519944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a:bodyPr>
          <a:lstStyle/>
          <a:p>
            <a:r>
              <a:rPr lang="en-US" dirty="0" smtClean="0"/>
              <a:t>The </a:t>
            </a:r>
            <a:r>
              <a:rPr lang="en-US" dirty="0"/>
              <a:t>relationship between the state and private sector needs to increasingly function in an integrated, more balanced and interdependent way. More balanced public-private linkages facilitate good economic policy in at least three ways. </a:t>
            </a:r>
          </a:p>
        </p:txBody>
      </p:sp>
    </p:spTree>
    <p:extLst>
      <p:ext uri="{BB962C8B-B14F-4D97-AF65-F5344CB8AC3E}">
        <p14:creationId xmlns:p14="http://schemas.microsoft.com/office/powerpoint/2010/main" val="18154362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lstStyle/>
          <a:p>
            <a:r>
              <a:rPr lang="en-US" dirty="0"/>
              <a:t>First, they better balance multiple preferences of both the state and society for resource allocation, including economic growth, domestic stability, and external security.  Second, they facilitate balanced negotiation and complex bargaining with a broader range of actors in a more demanding environment. </a:t>
            </a:r>
          </a:p>
        </p:txBody>
      </p:sp>
    </p:spTree>
    <p:extLst>
      <p:ext uri="{BB962C8B-B14F-4D97-AF65-F5344CB8AC3E}">
        <p14:creationId xmlns:p14="http://schemas.microsoft.com/office/powerpoint/2010/main" val="31504395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Broad and Participative Coalitions Lead to Good Policy </a:t>
            </a:r>
          </a:p>
        </p:txBody>
      </p:sp>
      <p:sp>
        <p:nvSpPr>
          <p:cNvPr id="3" name="Content Placeholder 2"/>
          <p:cNvSpPr>
            <a:spLocks noGrp="1"/>
          </p:cNvSpPr>
          <p:nvPr>
            <p:ph sz="quarter" idx="1"/>
          </p:nvPr>
        </p:nvSpPr>
        <p:spPr/>
        <p:txBody>
          <a:bodyPr>
            <a:normAutofit lnSpcReduction="10000"/>
          </a:bodyPr>
          <a:lstStyle/>
          <a:p>
            <a:r>
              <a:rPr lang="en-US" dirty="0"/>
              <a:t>Third, they create autonomy for the state from any single, dominating interest. The state is therefore able to formulate neutral, technocratic policy and to demand help from the private sector to monitor and assist in compliance and enforcement. At the same time, such state-society relationships demand transparency and accountability from the government on policy direction and decisions. Trust and legitimacy come from repeated cooperative interactions, which the state cannot break if it desires continued future cooperation from a naturally skeptical and profit-oriented private sector (Ritchie and Hicken 2002).</a:t>
            </a:r>
          </a:p>
        </p:txBody>
      </p:sp>
    </p:spTree>
    <p:extLst>
      <p:ext uri="{BB962C8B-B14F-4D97-AF65-F5344CB8AC3E}">
        <p14:creationId xmlns:p14="http://schemas.microsoft.com/office/powerpoint/2010/main" val="2018460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Putting them all together Part 2</a:t>
            </a:r>
          </a:p>
        </p:txBody>
      </p:sp>
      <p:sp>
        <p:nvSpPr>
          <p:cNvPr id="3" name="Content Placeholder 2"/>
          <p:cNvSpPr>
            <a:spLocks noGrp="1"/>
          </p:cNvSpPr>
          <p:nvPr>
            <p:ph sz="quarter" idx="1"/>
          </p:nvPr>
        </p:nvSpPr>
        <p:spPr/>
        <p:txBody>
          <a:bodyPr/>
          <a:lstStyle/>
          <a:p>
            <a:r>
              <a:rPr lang="en-US" dirty="0" smtClean="0"/>
              <a:t>Systemic </a:t>
            </a:r>
            <a:r>
              <a:rPr lang="en-US" dirty="0"/>
              <a:t>vulnerability influences the breadth and participation of political coalitions through the nature, type, and timing of side payments. Coalitional breadth and participation shapes the linkages among economic actors in society. These linkages or the lack thereof, what Evans called “embedded autonomy,” facilitate policy processes and institutional creation in an endogenous fashion that in turn influences skills development and upgrading.</a:t>
            </a:r>
          </a:p>
        </p:txBody>
      </p:sp>
    </p:spTree>
    <p:extLst>
      <p:ext uri="{BB962C8B-B14F-4D97-AF65-F5344CB8AC3E}">
        <p14:creationId xmlns:p14="http://schemas.microsoft.com/office/powerpoint/2010/main" val="19767030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Putting them all together Part </a:t>
            </a:r>
            <a:r>
              <a:rPr lang="en-US" dirty="0" smtClean="0"/>
              <a:t>2</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945" y="1447800"/>
            <a:ext cx="8077200" cy="5174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105537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Evidence</a:t>
            </a:r>
            <a:endParaRPr lang="en-US" dirty="0"/>
          </a:p>
        </p:txBody>
      </p:sp>
      <p:sp>
        <p:nvSpPr>
          <p:cNvPr id="3" name="Content Placeholder 2"/>
          <p:cNvSpPr>
            <a:spLocks noGrp="1"/>
          </p:cNvSpPr>
          <p:nvPr>
            <p:ph sz="quarter" idx="1"/>
          </p:nvPr>
        </p:nvSpPr>
        <p:spPr/>
        <p:txBody>
          <a:bodyPr/>
          <a:lstStyle/>
          <a:p>
            <a:r>
              <a:rPr lang="en-US" dirty="0" smtClean="0"/>
              <a:t>Qualitative </a:t>
            </a:r>
            <a:r>
              <a:rPr lang="en-US" dirty="0"/>
              <a:t>matching within the countries of Southeast Asia, provides control for regional variation and considers the counterfactuals on several key variables. </a:t>
            </a:r>
            <a:endParaRPr lang="en-US" dirty="0" smtClean="0"/>
          </a:p>
          <a:p>
            <a:r>
              <a:rPr lang="en-US" dirty="0"/>
              <a:t>This effort is designed to eliminate potential alternative correlative relationships, thereby relieving any worries of omitted variable bias. </a:t>
            </a:r>
          </a:p>
        </p:txBody>
      </p:sp>
    </p:spTree>
    <p:extLst>
      <p:ext uri="{BB962C8B-B14F-4D97-AF65-F5344CB8AC3E}">
        <p14:creationId xmlns:p14="http://schemas.microsoft.com/office/powerpoint/2010/main" val="36522575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Evidence</a:t>
            </a:r>
            <a:endParaRPr lang="en-US" dirty="0"/>
          </a:p>
        </p:txBody>
      </p:sp>
      <p:sp>
        <p:nvSpPr>
          <p:cNvPr id="3" name="Content Placeholder 2"/>
          <p:cNvSpPr>
            <a:spLocks noGrp="1"/>
          </p:cNvSpPr>
          <p:nvPr>
            <p:ph sz="quarter" idx="1"/>
          </p:nvPr>
        </p:nvSpPr>
        <p:spPr/>
        <p:txBody>
          <a:bodyPr/>
          <a:lstStyle/>
          <a:p>
            <a:r>
              <a:rPr lang="en-US" dirty="0" smtClean="0"/>
              <a:t>Regional </a:t>
            </a:r>
            <a:r>
              <a:rPr lang="en-US" dirty="0"/>
              <a:t>comparison between Northeast and Southeast Asia using both qualitative and quantitative data. </a:t>
            </a:r>
            <a:endParaRPr lang="en-US" dirty="0" smtClean="0"/>
          </a:p>
          <a:p>
            <a:r>
              <a:rPr lang="en-US" dirty="0" smtClean="0"/>
              <a:t>Employ </a:t>
            </a:r>
            <a:r>
              <a:rPr lang="en-US" dirty="0"/>
              <a:t>three-stage, least-squares analysis on quantitative, world-wide data to explore the potential </a:t>
            </a:r>
            <a:r>
              <a:rPr lang="en-US" dirty="0" err="1"/>
              <a:t>generalizeability</a:t>
            </a:r>
            <a:r>
              <a:rPr lang="en-US" dirty="0"/>
              <a:t> of any discovered correlations. </a:t>
            </a:r>
          </a:p>
        </p:txBody>
      </p:sp>
    </p:spTree>
    <p:extLst>
      <p:ext uri="{BB962C8B-B14F-4D97-AF65-F5344CB8AC3E}">
        <p14:creationId xmlns:p14="http://schemas.microsoft.com/office/powerpoint/2010/main" val="1892062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Evidence</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54623149"/>
              </p:ext>
            </p:extLst>
          </p:nvPr>
        </p:nvGraphicFramePr>
        <p:xfrm>
          <a:off x="533399" y="1905001"/>
          <a:ext cx="7772402" cy="3009172"/>
        </p:xfrm>
        <a:graphic>
          <a:graphicData uri="http://schemas.openxmlformats.org/drawingml/2006/table">
            <a:tbl>
              <a:tblPr firstRow="1" firstCol="1" bandRow="1" bandCol="1"/>
              <a:tblGrid>
                <a:gridCol w="1912515"/>
                <a:gridCol w="1973686"/>
                <a:gridCol w="1997976"/>
                <a:gridCol w="1888225"/>
              </a:tblGrid>
              <a:tr h="646487">
                <a:tc>
                  <a:txBody>
                    <a:bodyPr/>
                    <a:lstStyle/>
                    <a:p>
                      <a:pPr marL="0" marR="0">
                        <a:spcBef>
                          <a:spcPts val="0"/>
                        </a:spcBef>
                        <a:spcAft>
                          <a:spcPts val="0"/>
                        </a:spcAft>
                      </a:pPr>
                      <a:r>
                        <a:rPr lang="en-US" sz="2000" dirty="0">
                          <a:effectLst/>
                          <a:latin typeface="Times New Roman"/>
                          <a:ea typeface="Times New Roman"/>
                        </a:rPr>
                        <a:t>Variables</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Malaysia</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Singapore</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Thailand</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r>
              <a:tr h="838685">
                <a:tc>
                  <a:txBody>
                    <a:bodyPr/>
                    <a:lstStyle/>
                    <a:p>
                      <a:pPr marL="0" marR="0">
                        <a:spcBef>
                          <a:spcPts val="0"/>
                        </a:spcBef>
                        <a:spcAft>
                          <a:spcPts val="0"/>
                        </a:spcAft>
                      </a:pPr>
                      <a:r>
                        <a:rPr lang="en-US" sz="2000">
                          <a:effectLst/>
                          <a:latin typeface="Times New Roman"/>
                          <a:ea typeface="Times New Roman"/>
                        </a:rPr>
                        <a:t>Resource endowments</a:t>
                      </a:r>
                    </a:p>
                  </a:txBody>
                  <a:tcPr marL="68580" marR="68580" marT="0" marB="0">
                    <a:lnL>
                      <a:noFill/>
                    </a:lnL>
                    <a:lnR>
                      <a:noFill/>
                    </a:lnR>
                    <a:lnT w="12700" cap="flat" cmpd="sng" algn="ctr">
                      <a:solidFill>
                        <a:srgbClr val="008000"/>
                      </a:solidFill>
                      <a:prstDash val="solid"/>
                      <a:round/>
                      <a:headEnd type="none" w="med" len="med"/>
                      <a:tailEnd type="none" w="med" len="med"/>
                    </a:lnT>
                    <a:lnB>
                      <a:noFill/>
                    </a:lnB>
                  </a:tcPr>
                </a:tc>
                <a:tc>
                  <a:txBody>
                    <a:bodyPr/>
                    <a:lstStyle/>
                    <a:p>
                      <a:pPr marL="0" marR="0">
                        <a:spcBef>
                          <a:spcPts val="0"/>
                        </a:spcBef>
                        <a:spcAft>
                          <a:spcPts val="0"/>
                        </a:spcAft>
                      </a:pPr>
                      <a:r>
                        <a:rPr lang="en-US" sz="2000" i="1" dirty="0">
                          <a:effectLst/>
                          <a:latin typeface="Times New Roman"/>
                          <a:ea typeface="Times New Roman"/>
                        </a:rPr>
                        <a:t>High</a:t>
                      </a:r>
                      <a:endParaRPr lang="en-US" sz="2000" dirty="0">
                        <a:effectLst/>
                        <a:latin typeface="Times New Roman"/>
                        <a:ea typeface="Times New Roman"/>
                      </a:endParaRPr>
                    </a:p>
                  </a:txBody>
                  <a:tcPr marL="68580" marR="68580" marT="0" marB="0">
                    <a:lnL>
                      <a:noFill/>
                    </a:lnL>
                    <a:lnR>
                      <a:noFill/>
                    </a:lnR>
                    <a:lnT w="12700" cap="flat" cmpd="sng" algn="ctr">
                      <a:solidFill>
                        <a:srgbClr val="008000"/>
                      </a:solidFill>
                      <a:prstDash val="solid"/>
                      <a:round/>
                      <a:headEnd type="none" w="med" len="med"/>
                      <a:tailEnd type="none" w="med" len="med"/>
                    </a:lnT>
                    <a:lnB>
                      <a:noFill/>
                    </a:lnB>
                  </a:tcPr>
                </a:tc>
                <a:tc>
                  <a:txBody>
                    <a:bodyPr/>
                    <a:lstStyle/>
                    <a:p>
                      <a:pPr marL="0" marR="0">
                        <a:spcBef>
                          <a:spcPts val="0"/>
                        </a:spcBef>
                        <a:spcAft>
                          <a:spcPts val="0"/>
                        </a:spcAft>
                      </a:pPr>
                      <a:r>
                        <a:rPr lang="en-US" sz="2000" i="1" dirty="0">
                          <a:effectLst/>
                          <a:latin typeface="Times New Roman"/>
                          <a:ea typeface="Times New Roman"/>
                        </a:rPr>
                        <a:t>Low</a:t>
                      </a:r>
                      <a:endParaRPr lang="en-US" sz="2000" dirty="0">
                        <a:effectLst/>
                        <a:latin typeface="Times New Roman"/>
                        <a:ea typeface="Times New Roman"/>
                      </a:endParaRPr>
                    </a:p>
                  </a:txBody>
                  <a:tcPr marL="68580" marR="68580" marT="0" marB="0">
                    <a:lnL>
                      <a:noFill/>
                    </a:lnL>
                    <a:lnR>
                      <a:noFill/>
                    </a:lnR>
                    <a:lnT w="12700" cap="flat" cmpd="sng" algn="ctr">
                      <a:solidFill>
                        <a:srgbClr val="008000"/>
                      </a:solidFill>
                      <a:prstDash val="solid"/>
                      <a:round/>
                      <a:headEnd type="none" w="med" len="med"/>
                      <a:tailEnd type="none" w="med" len="med"/>
                    </a:lnT>
                    <a:lnB>
                      <a:noFill/>
                    </a:lnB>
                  </a:tcPr>
                </a:tc>
                <a:tc>
                  <a:txBody>
                    <a:bodyPr/>
                    <a:lstStyle/>
                    <a:p>
                      <a:pPr marL="0" marR="0">
                        <a:spcBef>
                          <a:spcPts val="0"/>
                        </a:spcBef>
                        <a:spcAft>
                          <a:spcPts val="0"/>
                        </a:spcAft>
                      </a:pPr>
                      <a:r>
                        <a:rPr lang="en-US" sz="2000" i="1">
                          <a:effectLst/>
                          <a:latin typeface="Times New Roman"/>
                          <a:ea typeface="Times New Roman"/>
                        </a:rPr>
                        <a:t>High</a:t>
                      </a:r>
                      <a:endParaRPr lang="en-US" sz="2000">
                        <a:effectLst/>
                        <a:latin typeface="Times New Roman"/>
                        <a:ea typeface="Times New Roman"/>
                      </a:endParaRPr>
                    </a:p>
                  </a:txBody>
                  <a:tcPr marL="68580" marR="68580" marT="0" marB="0">
                    <a:lnL>
                      <a:noFill/>
                    </a:lnL>
                    <a:lnR>
                      <a:noFill/>
                    </a:lnR>
                    <a:lnT w="12700" cap="flat" cmpd="sng" algn="ctr">
                      <a:solidFill>
                        <a:srgbClr val="008000"/>
                      </a:solidFill>
                      <a:prstDash val="solid"/>
                      <a:round/>
                      <a:headEnd type="none" w="med" len="med"/>
                      <a:tailEnd type="none" w="med" len="med"/>
                    </a:lnT>
                    <a:lnB>
                      <a:noFill/>
                    </a:lnB>
                  </a:tcPr>
                </a:tc>
              </a:tr>
              <a:tr h="419343">
                <a:tc>
                  <a:txBody>
                    <a:bodyPr/>
                    <a:lstStyle/>
                    <a:p>
                      <a:pPr marL="0" marR="0">
                        <a:spcBef>
                          <a:spcPts val="0"/>
                        </a:spcBef>
                        <a:spcAft>
                          <a:spcPts val="0"/>
                        </a:spcAft>
                      </a:pPr>
                      <a:r>
                        <a:rPr lang="en-US" sz="2000">
                          <a:effectLst/>
                          <a:latin typeface="Times New Roman"/>
                          <a:ea typeface="Times New Roman"/>
                        </a:rPr>
                        <a:t>Ethnic composition</a:t>
                      </a:r>
                    </a:p>
                  </a:txBody>
                  <a:tcPr marL="68580" marR="68580" marT="0" marB="0">
                    <a:lnL>
                      <a:noFill/>
                    </a:lnL>
                    <a:lnR>
                      <a:noFill/>
                    </a:lnR>
                    <a:lnT>
                      <a:noFill/>
                    </a:lnT>
                    <a:lnB>
                      <a:noFill/>
                    </a:lnB>
                  </a:tcPr>
                </a:tc>
                <a:tc>
                  <a:txBody>
                    <a:bodyPr/>
                    <a:lstStyle/>
                    <a:p>
                      <a:pPr marL="0" marR="0">
                        <a:spcBef>
                          <a:spcPts val="0"/>
                        </a:spcBef>
                        <a:spcAft>
                          <a:spcPts val="0"/>
                        </a:spcAft>
                      </a:pPr>
                      <a:r>
                        <a:rPr lang="en-US" sz="2000" i="1">
                          <a:effectLst/>
                          <a:latin typeface="Times New Roman"/>
                          <a:ea typeface="Times New Roman"/>
                        </a:rPr>
                        <a:t>Fragmented</a:t>
                      </a:r>
                      <a:endParaRPr lang="en-US" sz="20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dirty="0">
                          <a:effectLst/>
                          <a:latin typeface="Times New Roman"/>
                          <a:ea typeface="Times New Roman"/>
                        </a:rPr>
                        <a:t>Homogeneous</a:t>
                      </a:r>
                      <a:endParaRPr lang="en-US" sz="20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dirty="0">
                          <a:effectLst/>
                          <a:latin typeface="Times New Roman"/>
                          <a:ea typeface="Times New Roman"/>
                        </a:rPr>
                        <a:t>Homogeneous</a:t>
                      </a:r>
                      <a:endParaRPr lang="en-US" sz="2000" dirty="0">
                        <a:effectLst/>
                        <a:latin typeface="Times New Roman"/>
                        <a:ea typeface="Times New Roman"/>
                      </a:endParaRPr>
                    </a:p>
                  </a:txBody>
                  <a:tcPr marL="68580" marR="68580" marT="0" marB="0">
                    <a:lnL>
                      <a:noFill/>
                    </a:lnL>
                    <a:lnR>
                      <a:noFill/>
                    </a:lnR>
                    <a:lnT>
                      <a:noFill/>
                    </a:lnT>
                    <a:lnB>
                      <a:noFill/>
                    </a:lnB>
                  </a:tcPr>
                </a:tc>
              </a:tr>
              <a:tr h="838685">
                <a:tc>
                  <a:txBody>
                    <a:bodyPr/>
                    <a:lstStyle/>
                    <a:p>
                      <a:pPr marL="0" marR="0">
                        <a:spcBef>
                          <a:spcPts val="0"/>
                        </a:spcBef>
                        <a:spcAft>
                          <a:spcPts val="0"/>
                        </a:spcAft>
                      </a:pPr>
                      <a:r>
                        <a:rPr lang="en-US" sz="2000">
                          <a:effectLst/>
                          <a:latin typeface="Times New Roman"/>
                          <a:ea typeface="Times New Roman"/>
                        </a:rPr>
                        <a:t>Coalitional structure</a:t>
                      </a: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i="1" dirty="0">
                          <a:effectLst/>
                          <a:latin typeface="Times New Roman"/>
                          <a:ea typeface="Times New Roman"/>
                        </a:rPr>
                        <a:t>Broad, but with little participation</a:t>
                      </a:r>
                      <a:endParaRPr lang="en-US" sz="2000" dirty="0">
                        <a:effectLst/>
                        <a:latin typeface="Times New Roman"/>
                        <a:ea typeface="Times New Roman"/>
                      </a:endParaRP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b="1" i="1">
                          <a:effectLst/>
                          <a:latin typeface="Times New Roman"/>
                        </a:rPr>
                        <a:t>Broad and highly participative</a:t>
                      </a: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spcBef>
                          <a:spcPts val="0"/>
                        </a:spcBef>
                        <a:spcAft>
                          <a:spcPts val="0"/>
                        </a:spcAft>
                        <a:tabLst>
                          <a:tab pos="2743200" algn="ctr"/>
                          <a:tab pos="5486400" algn="r"/>
                          <a:tab pos="457200" algn="l"/>
                        </a:tabLst>
                      </a:pPr>
                      <a:r>
                        <a:rPr lang="en-US" sz="2000" i="1" dirty="0">
                          <a:effectLst/>
                          <a:latin typeface="Times New Roman"/>
                          <a:ea typeface="Times New Roman"/>
                        </a:rPr>
                        <a:t>Narrow with little participation</a:t>
                      </a:r>
                      <a:endParaRPr lang="en-US" sz="2000" dirty="0">
                        <a:effectLst/>
                        <a:latin typeface="Times New Roman"/>
                        <a:ea typeface="Times New Roman"/>
                      </a:endParaRP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425298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0806477"/>
              </p:ext>
            </p:extLst>
          </p:nvPr>
        </p:nvGraphicFramePr>
        <p:xfrm>
          <a:off x="609599" y="1765300"/>
          <a:ext cx="8077200" cy="5011152"/>
        </p:xfrm>
        <a:graphic>
          <a:graphicData uri="http://schemas.openxmlformats.org/drawingml/2006/table">
            <a:tbl>
              <a:tblPr firstRow="1" firstCol="1" bandRow="1" bandCol="1"/>
              <a:tblGrid>
                <a:gridCol w="1987515"/>
                <a:gridCol w="2054825"/>
                <a:gridCol w="2072587"/>
                <a:gridCol w="1962273"/>
              </a:tblGrid>
              <a:tr h="503989">
                <a:tc>
                  <a:txBody>
                    <a:bodyPr/>
                    <a:lstStyle/>
                    <a:p>
                      <a:pPr marL="0" marR="0">
                        <a:spcBef>
                          <a:spcPts val="0"/>
                        </a:spcBef>
                        <a:spcAft>
                          <a:spcPts val="0"/>
                        </a:spcAft>
                      </a:pPr>
                      <a:r>
                        <a:rPr lang="en-US" sz="1800" dirty="0">
                          <a:effectLst/>
                          <a:latin typeface="Times New Roman"/>
                          <a:ea typeface="Times New Roman"/>
                        </a:rPr>
                        <a:t>Colonialization</a:t>
                      </a:r>
                    </a:p>
                  </a:txBody>
                  <a:tcPr marL="68580" marR="68580" marT="0" marB="0">
                    <a:lnL>
                      <a:noFill/>
                    </a:lnL>
                    <a:lnR>
                      <a:noFill/>
                    </a:lnR>
                    <a:lnT w="19050" cap="flat" cmpd="sng" algn="ctr">
                      <a:solidFill>
                        <a:srgbClr val="008000"/>
                      </a:solidFill>
                      <a:prstDash val="solid"/>
                      <a:round/>
                      <a:headEnd type="none" w="med" len="med"/>
                      <a:tailEnd type="none" w="med" len="med"/>
                    </a:lnT>
                    <a:lnB>
                      <a:noFill/>
                    </a:lnB>
                  </a:tcPr>
                </a:tc>
                <a:tc>
                  <a:txBody>
                    <a:bodyPr/>
                    <a:lstStyle/>
                    <a:p>
                      <a:pPr marL="0" marR="0">
                        <a:spcBef>
                          <a:spcPts val="0"/>
                        </a:spcBef>
                        <a:spcAft>
                          <a:spcPts val="0"/>
                        </a:spcAft>
                      </a:pPr>
                      <a:r>
                        <a:rPr lang="en-US" sz="1800" i="1">
                          <a:effectLst/>
                          <a:latin typeface="Times New Roman"/>
                          <a:ea typeface="Times New Roman"/>
                        </a:rPr>
                        <a:t>British</a:t>
                      </a:r>
                      <a:endParaRPr lang="en-US" sz="1800">
                        <a:effectLst/>
                        <a:latin typeface="Times New Roman"/>
                        <a:ea typeface="Times New Roman"/>
                      </a:endParaRPr>
                    </a:p>
                  </a:txBody>
                  <a:tcPr marL="68580" marR="68580" marT="0" marB="0">
                    <a:lnL>
                      <a:noFill/>
                    </a:lnL>
                    <a:lnR>
                      <a:noFill/>
                    </a:lnR>
                    <a:lnT w="19050" cap="flat" cmpd="sng" algn="ctr">
                      <a:solidFill>
                        <a:srgbClr val="008000"/>
                      </a:solidFill>
                      <a:prstDash val="solid"/>
                      <a:round/>
                      <a:headEnd type="none" w="med" len="med"/>
                      <a:tailEnd type="none" w="med" len="med"/>
                    </a:lnT>
                    <a:lnB>
                      <a:noFill/>
                    </a:lnB>
                  </a:tcPr>
                </a:tc>
                <a:tc>
                  <a:txBody>
                    <a:bodyPr/>
                    <a:lstStyle/>
                    <a:p>
                      <a:pPr marL="0" marR="0">
                        <a:spcBef>
                          <a:spcPts val="0"/>
                        </a:spcBef>
                        <a:spcAft>
                          <a:spcPts val="0"/>
                        </a:spcAft>
                      </a:pPr>
                      <a:r>
                        <a:rPr lang="en-US" sz="1800" i="1">
                          <a:effectLst/>
                          <a:latin typeface="Times New Roman"/>
                          <a:ea typeface="Times New Roman"/>
                        </a:rPr>
                        <a:t>British</a:t>
                      </a:r>
                      <a:endParaRPr lang="en-US" sz="1800">
                        <a:effectLst/>
                        <a:latin typeface="Times New Roman"/>
                        <a:ea typeface="Times New Roman"/>
                      </a:endParaRPr>
                    </a:p>
                  </a:txBody>
                  <a:tcPr marL="68580" marR="68580" marT="0" marB="0">
                    <a:lnL>
                      <a:noFill/>
                    </a:lnL>
                    <a:lnR>
                      <a:noFill/>
                    </a:lnR>
                    <a:lnT w="19050" cap="flat" cmpd="sng" algn="ctr">
                      <a:solidFill>
                        <a:srgbClr val="008000"/>
                      </a:solidFill>
                      <a:prstDash val="solid"/>
                      <a:round/>
                      <a:headEnd type="none" w="med" len="med"/>
                      <a:tailEnd type="none" w="med" len="med"/>
                    </a:lnT>
                    <a:lnB>
                      <a:noFill/>
                    </a:lnB>
                  </a:tcPr>
                </a:tc>
                <a:tc>
                  <a:txBody>
                    <a:bodyPr/>
                    <a:lstStyle/>
                    <a:p>
                      <a:pPr marL="0" marR="0">
                        <a:spcBef>
                          <a:spcPts val="0"/>
                        </a:spcBef>
                        <a:spcAft>
                          <a:spcPts val="0"/>
                        </a:spcAft>
                      </a:pPr>
                      <a:r>
                        <a:rPr lang="en-US" sz="1800" i="1" dirty="0" smtClean="0">
                          <a:effectLst/>
                          <a:latin typeface="Times New Roman"/>
                          <a:ea typeface="Times New Roman"/>
                        </a:rPr>
                        <a:t>None</a:t>
                      </a:r>
                    </a:p>
                    <a:p>
                      <a:pPr marL="0" marR="0">
                        <a:spcBef>
                          <a:spcPts val="0"/>
                        </a:spcBef>
                        <a:spcAft>
                          <a:spcPts val="0"/>
                        </a:spcAft>
                      </a:pPr>
                      <a:endParaRPr lang="en-US" sz="1800" dirty="0">
                        <a:effectLst/>
                        <a:latin typeface="Times New Roman"/>
                        <a:ea typeface="Times New Roman"/>
                      </a:endParaRPr>
                    </a:p>
                  </a:txBody>
                  <a:tcPr marL="68580" marR="68580" marT="0" marB="0">
                    <a:lnL>
                      <a:noFill/>
                    </a:lnL>
                    <a:lnR>
                      <a:noFill/>
                    </a:lnR>
                    <a:lnT w="19050" cap="flat" cmpd="sng" algn="ctr">
                      <a:solidFill>
                        <a:srgbClr val="008000"/>
                      </a:solidFill>
                      <a:prstDash val="solid"/>
                      <a:round/>
                      <a:headEnd type="none" w="med" len="med"/>
                      <a:tailEnd type="none" w="med" len="med"/>
                    </a:lnT>
                    <a:lnB>
                      <a:noFill/>
                    </a:lnB>
                  </a:tcPr>
                </a:tc>
              </a:tr>
              <a:tr h="503989">
                <a:tc>
                  <a:txBody>
                    <a:bodyPr/>
                    <a:lstStyle/>
                    <a:p>
                      <a:pPr marL="0" marR="0">
                        <a:spcBef>
                          <a:spcPts val="0"/>
                        </a:spcBef>
                        <a:spcAft>
                          <a:spcPts val="0"/>
                        </a:spcAft>
                      </a:pPr>
                      <a:r>
                        <a:rPr lang="en-US" sz="1800" dirty="0" smtClean="0">
                          <a:effectLst/>
                          <a:latin typeface="Times New Roman"/>
                          <a:ea typeface="Times New Roman"/>
                        </a:rPr>
                        <a:t>State </a:t>
                      </a:r>
                      <a:r>
                        <a:rPr lang="en-US" sz="1800" dirty="0">
                          <a:effectLst/>
                          <a:latin typeface="Times New Roman"/>
                          <a:ea typeface="Times New Roman"/>
                        </a:rPr>
                        <a:t>strength</a:t>
                      </a: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Mid to high</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High</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smtClean="0">
                          <a:effectLst/>
                          <a:latin typeface="Times New Roman"/>
                          <a:ea typeface="Times New Roman"/>
                        </a:rPr>
                        <a:t>Low</a:t>
                      </a:r>
                    </a:p>
                    <a:p>
                      <a:pPr marL="0" marR="0">
                        <a:spcBef>
                          <a:spcPts val="0"/>
                        </a:spcBef>
                        <a:spcAft>
                          <a:spcPts val="0"/>
                        </a:spcAft>
                      </a:pPr>
                      <a:endParaRPr lang="en-US" sz="1800" dirty="0">
                        <a:effectLst/>
                        <a:latin typeface="Times New Roman"/>
                        <a:ea typeface="Times New Roman"/>
                      </a:endParaRPr>
                    </a:p>
                  </a:txBody>
                  <a:tcPr marL="68580" marR="68580" marT="0" marB="0">
                    <a:lnL>
                      <a:noFill/>
                    </a:lnL>
                    <a:lnR>
                      <a:noFill/>
                    </a:lnR>
                    <a:lnT>
                      <a:noFill/>
                    </a:lnT>
                    <a:lnB>
                      <a:noFill/>
                    </a:lnB>
                  </a:tcPr>
                </a:tc>
              </a:tr>
              <a:tr h="503989">
                <a:tc>
                  <a:txBody>
                    <a:bodyPr/>
                    <a:lstStyle/>
                    <a:p>
                      <a:pPr marL="0" marR="0">
                        <a:spcBef>
                          <a:spcPts val="0"/>
                        </a:spcBef>
                        <a:spcAft>
                          <a:spcPts val="0"/>
                        </a:spcAft>
                      </a:pPr>
                      <a:r>
                        <a:rPr lang="en-US" sz="1800" dirty="0">
                          <a:effectLst/>
                          <a:latin typeface="Times New Roman"/>
                          <a:ea typeface="Times New Roman"/>
                        </a:rPr>
                        <a:t>Elite conflict</a:t>
                      </a: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Low to mid</a:t>
                      </a:r>
                      <a:endParaRPr lang="en-US" sz="18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High</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smtClean="0">
                          <a:effectLst/>
                          <a:latin typeface="Times New Roman"/>
                          <a:ea typeface="Times New Roman"/>
                        </a:rPr>
                        <a:t>Low</a:t>
                      </a:r>
                    </a:p>
                    <a:p>
                      <a:pPr marL="0" marR="0">
                        <a:spcBef>
                          <a:spcPts val="0"/>
                        </a:spcBef>
                        <a:spcAft>
                          <a:spcPts val="0"/>
                        </a:spcAft>
                      </a:pPr>
                      <a:endParaRPr lang="en-US" sz="1800" dirty="0">
                        <a:effectLst/>
                        <a:latin typeface="Times New Roman"/>
                        <a:ea typeface="Times New Roman"/>
                      </a:endParaRPr>
                    </a:p>
                  </a:txBody>
                  <a:tcPr marL="68580" marR="68580" marT="0" marB="0">
                    <a:lnL>
                      <a:noFill/>
                    </a:lnL>
                    <a:lnR>
                      <a:noFill/>
                    </a:lnR>
                    <a:lnT>
                      <a:noFill/>
                    </a:lnT>
                    <a:lnB>
                      <a:noFill/>
                    </a:lnB>
                  </a:tcPr>
                </a:tc>
              </a:tr>
              <a:tr h="755984">
                <a:tc>
                  <a:txBody>
                    <a:bodyPr/>
                    <a:lstStyle/>
                    <a:p>
                      <a:pPr marL="0" marR="0">
                        <a:spcBef>
                          <a:spcPts val="0"/>
                        </a:spcBef>
                        <a:spcAft>
                          <a:spcPts val="0"/>
                        </a:spcAft>
                      </a:pPr>
                      <a:r>
                        <a:rPr lang="en-US" sz="1800">
                          <a:effectLst/>
                          <a:latin typeface="Times New Roman"/>
                          <a:ea typeface="Times New Roman"/>
                        </a:rPr>
                        <a:t>Institutional structure</a:t>
                      </a: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Macro growth with micro distribution</a:t>
                      </a:r>
                      <a:endParaRPr lang="en-US" sz="18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Developmental</a:t>
                      </a:r>
                      <a:endParaRPr lang="en-US" sz="18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Macro growth with micro distribution</a:t>
                      </a:r>
                      <a:endParaRPr lang="en-US" sz="1800" dirty="0">
                        <a:effectLst/>
                        <a:latin typeface="Times New Roman"/>
                        <a:ea typeface="Times New Roman"/>
                      </a:endParaRPr>
                    </a:p>
                  </a:txBody>
                  <a:tcPr marL="68580" marR="68580" marT="0" marB="0">
                    <a:lnL>
                      <a:noFill/>
                    </a:lnL>
                    <a:lnR>
                      <a:noFill/>
                    </a:lnR>
                    <a:lnT>
                      <a:noFill/>
                    </a:lnT>
                    <a:lnB>
                      <a:noFill/>
                    </a:lnB>
                  </a:tcPr>
                </a:tc>
              </a:tr>
              <a:tr h="1007979">
                <a:tc>
                  <a:txBody>
                    <a:bodyPr/>
                    <a:lstStyle/>
                    <a:p>
                      <a:pPr marL="0" marR="0">
                        <a:spcBef>
                          <a:spcPts val="0"/>
                        </a:spcBef>
                        <a:spcAft>
                          <a:spcPts val="0"/>
                        </a:spcAft>
                      </a:pPr>
                      <a:r>
                        <a:rPr lang="en-US" sz="1800">
                          <a:effectLst/>
                          <a:latin typeface="Times New Roman"/>
                          <a:ea typeface="Times New Roman"/>
                        </a:rPr>
                        <a:t>Economic strategy</a:t>
                      </a: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Import substitution and export processing zones.</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Integration into the global economy</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Import substitution and export processing zones. </a:t>
                      </a:r>
                      <a:endParaRPr lang="en-US" sz="1800" dirty="0">
                        <a:effectLst/>
                        <a:latin typeface="Times New Roman"/>
                        <a:ea typeface="Times New Roman"/>
                      </a:endParaRPr>
                    </a:p>
                  </a:txBody>
                  <a:tcPr marL="68580" marR="68580" marT="0" marB="0">
                    <a:lnL>
                      <a:noFill/>
                    </a:lnL>
                    <a:lnR>
                      <a:noFill/>
                    </a:lnR>
                    <a:lnT>
                      <a:noFill/>
                    </a:lnT>
                    <a:lnB>
                      <a:noFill/>
                    </a:lnB>
                  </a:tcPr>
                </a:tc>
              </a:tr>
              <a:tr h="503989">
                <a:tc>
                  <a:txBody>
                    <a:bodyPr/>
                    <a:lstStyle/>
                    <a:p>
                      <a:pPr marL="0" marR="0">
                        <a:spcBef>
                          <a:spcPts val="0"/>
                        </a:spcBef>
                        <a:spcAft>
                          <a:spcPts val="0"/>
                        </a:spcAft>
                      </a:pPr>
                      <a:r>
                        <a:rPr lang="en-US" sz="1800">
                          <a:effectLst/>
                          <a:latin typeface="Times New Roman"/>
                          <a:ea typeface="Times New Roman"/>
                        </a:rPr>
                        <a:t>Foreign investment</a:t>
                      </a: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High</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High</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Mid to High</a:t>
                      </a:r>
                      <a:endParaRPr lang="en-US" sz="1800" dirty="0">
                        <a:effectLst/>
                        <a:latin typeface="Times New Roman"/>
                        <a:ea typeface="Times New Roman"/>
                      </a:endParaRPr>
                    </a:p>
                  </a:txBody>
                  <a:tcPr marL="68580" marR="68580" marT="0" marB="0">
                    <a:lnL>
                      <a:noFill/>
                    </a:lnL>
                    <a:lnR>
                      <a:noFill/>
                    </a:lnR>
                    <a:lnT>
                      <a:noFill/>
                    </a:lnT>
                    <a:lnB>
                      <a:noFill/>
                    </a:lnB>
                  </a:tcPr>
                </a:tc>
              </a:tr>
              <a:tr h="1007979">
                <a:tc>
                  <a:txBody>
                    <a:bodyPr/>
                    <a:lstStyle/>
                    <a:p>
                      <a:pPr marL="0" marR="0">
                        <a:spcBef>
                          <a:spcPts val="0"/>
                        </a:spcBef>
                        <a:spcAft>
                          <a:spcPts val="0"/>
                        </a:spcAft>
                      </a:pPr>
                      <a:r>
                        <a:rPr lang="en-US" sz="1800">
                          <a:effectLst/>
                          <a:latin typeface="Times New Roman"/>
                          <a:ea typeface="Times New Roman"/>
                        </a:rPr>
                        <a:t>Tariffs structure</a:t>
                      </a:r>
                    </a:p>
                  </a:txBody>
                  <a:tcPr marL="68580" marR="68580" marT="0" marB="0">
                    <a:lnL>
                      <a:noFill/>
                    </a:lnL>
                    <a:lnR>
                      <a:noFill/>
                    </a:lnR>
                    <a:lnT>
                      <a:noFill/>
                    </a:lnT>
                    <a:lnB>
                      <a:noFill/>
                    </a:lnB>
                  </a:tcPr>
                </a:tc>
                <a:tc>
                  <a:txBody>
                    <a:bodyPr/>
                    <a:lstStyle/>
                    <a:p>
                      <a:pPr marL="0" marR="0">
                        <a:spcBef>
                          <a:spcPts val="0"/>
                        </a:spcBef>
                        <a:spcAft>
                          <a:spcPts val="0"/>
                        </a:spcAft>
                      </a:pPr>
                      <a:r>
                        <a:rPr lang="en-US" sz="1800" i="1">
                          <a:effectLst/>
                          <a:latin typeface="Times New Roman"/>
                          <a:ea typeface="Times New Roman"/>
                        </a:rPr>
                        <a:t>High (except for export processing zones)</a:t>
                      </a:r>
                      <a:endParaRPr lang="en-US" sz="18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Virtually none</a:t>
                      </a:r>
                      <a:endParaRPr lang="en-US" sz="18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1800" i="1" dirty="0">
                          <a:effectLst/>
                          <a:latin typeface="Times New Roman"/>
                          <a:ea typeface="Times New Roman"/>
                        </a:rPr>
                        <a:t>Mid to High (but falling in most areas and none in EPZs)</a:t>
                      </a:r>
                      <a:endParaRPr lang="en-US" sz="1800" dirty="0">
                        <a:effectLst/>
                        <a:latin typeface="Times New Roman"/>
                        <a:ea typeface="Times New Roman"/>
                      </a:endParaRPr>
                    </a:p>
                  </a:txBody>
                  <a:tcPr marL="68580" marR="68580" marT="0" marB="0">
                    <a:lnL>
                      <a:noFill/>
                    </a:lnL>
                    <a:lnR>
                      <a:noFill/>
                    </a:lnR>
                    <a:lnT>
                      <a:noFill/>
                    </a:lnT>
                    <a:lnB>
                      <a:noFill/>
                    </a:lnB>
                  </a:tcPr>
                </a:tc>
              </a:tr>
            </a:tbl>
          </a:graphicData>
        </a:graphic>
      </p:graphicFrame>
      <p:sp>
        <p:nvSpPr>
          <p:cNvPr id="5" name="Rectangle 1"/>
          <p:cNvSpPr>
            <a:spLocks noChangeArrowheads="1"/>
          </p:cNvSpPr>
          <p:nvPr/>
        </p:nvSpPr>
        <p:spPr bwMode="auto">
          <a:xfrm>
            <a:off x="1447800" y="17653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414623032"/>
              </p:ext>
            </p:extLst>
          </p:nvPr>
        </p:nvGraphicFramePr>
        <p:xfrm>
          <a:off x="457200" y="304800"/>
          <a:ext cx="7772402" cy="646487"/>
        </p:xfrm>
        <a:graphic>
          <a:graphicData uri="http://schemas.openxmlformats.org/drawingml/2006/table">
            <a:tbl>
              <a:tblPr firstRow="1" firstCol="1" bandRow="1" bandCol="1"/>
              <a:tblGrid>
                <a:gridCol w="1912515"/>
                <a:gridCol w="1973686"/>
                <a:gridCol w="1997976"/>
                <a:gridCol w="1888225"/>
              </a:tblGrid>
              <a:tr h="646487">
                <a:tc>
                  <a:txBody>
                    <a:bodyPr/>
                    <a:lstStyle/>
                    <a:p>
                      <a:pPr marL="0" marR="0">
                        <a:spcBef>
                          <a:spcPts val="0"/>
                        </a:spcBef>
                        <a:spcAft>
                          <a:spcPts val="0"/>
                        </a:spcAft>
                      </a:pPr>
                      <a:r>
                        <a:rPr lang="en-US" sz="2000" dirty="0">
                          <a:effectLst/>
                          <a:latin typeface="Times New Roman"/>
                          <a:ea typeface="Times New Roman"/>
                        </a:rPr>
                        <a:t>Variables</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Malaysia</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Singapore</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Thailand</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0078946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extLst>
              <p:ext uri="{D42A27DB-BD31-4B8C-83A1-F6EECF244321}">
                <p14:modId xmlns:p14="http://schemas.microsoft.com/office/powerpoint/2010/main" val="1205191311"/>
              </p:ext>
            </p:extLst>
          </p:nvPr>
        </p:nvGraphicFramePr>
        <p:xfrm>
          <a:off x="457200" y="1600200"/>
          <a:ext cx="8077200" cy="4495801"/>
        </p:xfrm>
        <a:graphic>
          <a:graphicData uri="http://schemas.openxmlformats.org/drawingml/2006/table">
            <a:tbl>
              <a:tblPr firstRow="1" firstCol="1" bandRow="1" bandCol="1"/>
              <a:tblGrid>
                <a:gridCol w="1987515"/>
                <a:gridCol w="2054825"/>
                <a:gridCol w="2072587"/>
                <a:gridCol w="1962273"/>
              </a:tblGrid>
              <a:tr h="817418">
                <a:tc>
                  <a:txBody>
                    <a:bodyPr/>
                    <a:lstStyle/>
                    <a:p>
                      <a:pPr marL="0" marR="0">
                        <a:spcBef>
                          <a:spcPts val="0"/>
                        </a:spcBef>
                        <a:spcAft>
                          <a:spcPts val="0"/>
                        </a:spcAft>
                      </a:pPr>
                      <a:r>
                        <a:rPr lang="en-US" sz="2000" dirty="0">
                          <a:effectLst/>
                          <a:latin typeface="Times New Roman"/>
                          <a:ea typeface="Times New Roman"/>
                        </a:rPr>
                        <a:t>Language of education</a:t>
                      </a:r>
                    </a:p>
                  </a:txBody>
                  <a:tcPr marL="68580" marR="68580" marT="0" marB="0">
                    <a:lnL>
                      <a:noFill/>
                    </a:lnL>
                    <a:lnR>
                      <a:noFill/>
                    </a:lnR>
                    <a:lnT>
                      <a:noFill/>
                    </a:lnT>
                    <a:lnB>
                      <a:noFill/>
                    </a:lnB>
                  </a:tcPr>
                </a:tc>
                <a:tc>
                  <a:txBody>
                    <a:bodyPr/>
                    <a:lstStyle/>
                    <a:p>
                      <a:pPr marL="0" marR="0">
                        <a:spcBef>
                          <a:spcPts val="0"/>
                        </a:spcBef>
                        <a:spcAft>
                          <a:spcPts val="0"/>
                        </a:spcAft>
                      </a:pPr>
                      <a:r>
                        <a:rPr lang="en-US" sz="2000" i="1">
                          <a:effectLst/>
                          <a:latin typeface="Times New Roman"/>
                          <a:ea typeface="Times New Roman"/>
                        </a:rPr>
                        <a:t>Malay</a:t>
                      </a:r>
                      <a:endParaRPr lang="en-US" sz="20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a:effectLst/>
                          <a:latin typeface="Times New Roman"/>
                          <a:ea typeface="Times New Roman"/>
                        </a:rPr>
                        <a:t>English/Chinese</a:t>
                      </a:r>
                      <a:endParaRPr lang="en-US" sz="20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a:effectLst/>
                          <a:latin typeface="Times New Roman"/>
                          <a:ea typeface="Times New Roman"/>
                        </a:rPr>
                        <a:t>Thai</a:t>
                      </a:r>
                      <a:endParaRPr lang="en-US" sz="2000">
                        <a:effectLst/>
                        <a:latin typeface="Times New Roman"/>
                        <a:ea typeface="Times New Roman"/>
                      </a:endParaRPr>
                    </a:p>
                  </a:txBody>
                  <a:tcPr marL="68580" marR="68580" marT="0" marB="0">
                    <a:lnL>
                      <a:noFill/>
                    </a:lnL>
                    <a:lnR>
                      <a:noFill/>
                    </a:lnR>
                    <a:lnT>
                      <a:noFill/>
                    </a:lnT>
                    <a:lnB>
                      <a:noFill/>
                    </a:lnB>
                  </a:tcPr>
                </a:tc>
              </a:tr>
              <a:tr h="1226128">
                <a:tc>
                  <a:txBody>
                    <a:bodyPr/>
                    <a:lstStyle/>
                    <a:p>
                      <a:pPr marL="0" marR="0">
                        <a:spcBef>
                          <a:spcPts val="0"/>
                        </a:spcBef>
                        <a:spcAft>
                          <a:spcPts val="0"/>
                        </a:spcAft>
                      </a:pPr>
                      <a:r>
                        <a:rPr lang="en-US" sz="2000" dirty="0">
                          <a:effectLst/>
                          <a:latin typeface="Times New Roman"/>
                          <a:ea typeface="Times New Roman"/>
                        </a:rPr>
                        <a:t>Bureaucratic fragmentation</a:t>
                      </a:r>
                    </a:p>
                  </a:txBody>
                  <a:tcPr marL="68580" marR="68580" marT="0" marB="0">
                    <a:lnL>
                      <a:noFill/>
                    </a:lnL>
                    <a:lnR>
                      <a:noFill/>
                    </a:lnR>
                    <a:lnT>
                      <a:noFill/>
                    </a:lnT>
                    <a:lnB>
                      <a:noFill/>
                    </a:lnB>
                  </a:tcPr>
                </a:tc>
                <a:tc>
                  <a:txBody>
                    <a:bodyPr/>
                    <a:lstStyle/>
                    <a:p>
                      <a:pPr marL="0" marR="0">
                        <a:spcBef>
                          <a:spcPts val="0"/>
                        </a:spcBef>
                        <a:spcAft>
                          <a:spcPts val="0"/>
                        </a:spcAft>
                      </a:pPr>
                      <a:r>
                        <a:rPr lang="en-US" sz="2000" i="1" dirty="0">
                          <a:effectLst/>
                          <a:latin typeface="Times New Roman"/>
                          <a:ea typeface="Times New Roman"/>
                        </a:rPr>
                        <a:t>High (especially at the line ministry level)</a:t>
                      </a:r>
                      <a:endParaRPr lang="en-US" sz="20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dirty="0">
                          <a:effectLst/>
                          <a:latin typeface="Times New Roman"/>
                          <a:ea typeface="Times New Roman"/>
                        </a:rPr>
                        <a:t>Low</a:t>
                      </a:r>
                      <a:endParaRPr lang="en-US" sz="20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a:effectLst/>
                          <a:latin typeface="Times New Roman"/>
                          <a:ea typeface="Times New Roman"/>
                        </a:rPr>
                        <a:t>High</a:t>
                      </a:r>
                      <a:endParaRPr lang="en-US" sz="2000">
                        <a:effectLst/>
                        <a:latin typeface="Times New Roman"/>
                        <a:ea typeface="Times New Roman"/>
                      </a:endParaRPr>
                    </a:p>
                  </a:txBody>
                  <a:tcPr marL="68580" marR="68580" marT="0" marB="0">
                    <a:lnL>
                      <a:noFill/>
                    </a:lnL>
                    <a:lnR>
                      <a:noFill/>
                    </a:lnR>
                    <a:lnT>
                      <a:noFill/>
                    </a:lnT>
                    <a:lnB>
                      <a:noFill/>
                    </a:lnB>
                  </a:tcPr>
                </a:tc>
              </a:tr>
              <a:tr h="1634837">
                <a:tc>
                  <a:txBody>
                    <a:bodyPr/>
                    <a:lstStyle/>
                    <a:p>
                      <a:pPr marL="0" marR="0">
                        <a:spcBef>
                          <a:spcPts val="0"/>
                        </a:spcBef>
                        <a:spcAft>
                          <a:spcPts val="0"/>
                        </a:spcAft>
                      </a:pPr>
                      <a:r>
                        <a:rPr lang="en-US" sz="2000">
                          <a:effectLst/>
                          <a:latin typeface="Times New Roman"/>
                          <a:ea typeface="Times New Roman"/>
                        </a:rPr>
                        <a:t>Extent to which labor is included in education and training</a:t>
                      </a:r>
                    </a:p>
                  </a:txBody>
                  <a:tcPr marL="68580" marR="68580" marT="0" marB="0">
                    <a:lnL>
                      <a:noFill/>
                    </a:lnL>
                    <a:lnR>
                      <a:noFill/>
                    </a:lnR>
                    <a:lnT>
                      <a:noFill/>
                    </a:lnT>
                    <a:lnB>
                      <a:noFill/>
                    </a:lnB>
                  </a:tcPr>
                </a:tc>
                <a:tc>
                  <a:txBody>
                    <a:bodyPr/>
                    <a:lstStyle/>
                    <a:p>
                      <a:pPr marL="0" marR="0">
                        <a:spcBef>
                          <a:spcPts val="0"/>
                        </a:spcBef>
                        <a:spcAft>
                          <a:spcPts val="0"/>
                        </a:spcAft>
                      </a:pPr>
                      <a:r>
                        <a:rPr lang="en-US" sz="2000" i="1">
                          <a:effectLst/>
                          <a:latin typeface="Times New Roman"/>
                          <a:ea typeface="Times New Roman"/>
                        </a:rPr>
                        <a:t>Low to non-existent</a:t>
                      </a:r>
                      <a:endParaRPr lang="en-US" sz="200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dirty="0">
                          <a:effectLst/>
                          <a:latin typeface="Times New Roman"/>
                          <a:ea typeface="Times New Roman"/>
                        </a:rPr>
                        <a:t>High</a:t>
                      </a:r>
                      <a:endParaRPr lang="en-US" sz="2000" dirty="0">
                        <a:effectLst/>
                        <a:latin typeface="Times New Roman"/>
                        <a:ea typeface="Times New Roman"/>
                      </a:endParaRPr>
                    </a:p>
                  </a:txBody>
                  <a:tcPr marL="68580" marR="68580" marT="0" marB="0">
                    <a:lnL>
                      <a:noFill/>
                    </a:lnL>
                    <a:lnR>
                      <a:noFill/>
                    </a:lnR>
                    <a:lnT>
                      <a:noFill/>
                    </a:lnT>
                    <a:lnB>
                      <a:noFill/>
                    </a:lnB>
                  </a:tcPr>
                </a:tc>
                <a:tc>
                  <a:txBody>
                    <a:bodyPr/>
                    <a:lstStyle/>
                    <a:p>
                      <a:pPr marL="0" marR="0">
                        <a:spcBef>
                          <a:spcPts val="0"/>
                        </a:spcBef>
                        <a:spcAft>
                          <a:spcPts val="0"/>
                        </a:spcAft>
                      </a:pPr>
                      <a:r>
                        <a:rPr lang="en-US" sz="2000" i="1" dirty="0">
                          <a:effectLst/>
                          <a:latin typeface="Times New Roman"/>
                          <a:ea typeface="Times New Roman"/>
                        </a:rPr>
                        <a:t>Low to non-existent</a:t>
                      </a:r>
                      <a:endParaRPr lang="en-US" sz="2000" dirty="0">
                        <a:effectLst/>
                        <a:latin typeface="Times New Roman"/>
                        <a:ea typeface="Times New Roman"/>
                      </a:endParaRPr>
                    </a:p>
                  </a:txBody>
                  <a:tcPr marL="68580" marR="68580" marT="0" marB="0">
                    <a:lnL>
                      <a:noFill/>
                    </a:lnL>
                    <a:lnR>
                      <a:noFill/>
                    </a:lnR>
                    <a:lnT>
                      <a:noFill/>
                    </a:lnT>
                    <a:lnB>
                      <a:noFill/>
                    </a:lnB>
                  </a:tcPr>
                </a:tc>
              </a:tr>
              <a:tr h="817418">
                <a:tc>
                  <a:txBody>
                    <a:bodyPr/>
                    <a:lstStyle/>
                    <a:p>
                      <a:pPr marL="0" marR="0">
                        <a:spcBef>
                          <a:spcPts val="0"/>
                        </a:spcBef>
                        <a:spcAft>
                          <a:spcPts val="0"/>
                        </a:spcAft>
                      </a:pPr>
                      <a:r>
                        <a:rPr lang="en-US" sz="2000">
                          <a:effectLst/>
                          <a:latin typeface="Times New Roman"/>
                          <a:ea typeface="Times New Roman"/>
                        </a:rPr>
                        <a:t>Early technical focus</a:t>
                      </a: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i="1">
                          <a:effectLst/>
                          <a:latin typeface="Times New Roman"/>
                          <a:ea typeface="Times New Roman"/>
                        </a:rPr>
                        <a:t>Primary commodities</a:t>
                      </a:r>
                      <a:endParaRPr lang="en-US" sz="2000">
                        <a:effectLst/>
                        <a:latin typeface="Times New Roman"/>
                        <a:ea typeface="Times New Roman"/>
                      </a:endParaRP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i="1">
                          <a:effectLst/>
                          <a:latin typeface="Times New Roman"/>
                          <a:ea typeface="Times New Roman"/>
                        </a:rPr>
                        <a:t>Industrial technologies</a:t>
                      </a:r>
                      <a:endParaRPr lang="en-US" sz="2000">
                        <a:effectLst/>
                        <a:latin typeface="Times New Roman"/>
                        <a:ea typeface="Times New Roman"/>
                      </a:endParaRP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i="1" dirty="0">
                          <a:effectLst/>
                          <a:latin typeface="Times New Roman"/>
                          <a:ea typeface="Times New Roman"/>
                        </a:rPr>
                        <a:t>Primary commodities</a:t>
                      </a:r>
                      <a:endParaRPr lang="en-US" sz="2000" dirty="0">
                        <a:effectLst/>
                        <a:latin typeface="Times New Roman"/>
                        <a:ea typeface="Times New Roman"/>
                      </a:endParaRPr>
                    </a:p>
                  </a:txBody>
                  <a:tcPr marL="68580" marR="68580" marT="0" marB="0">
                    <a:lnL>
                      <a:noFill/>
                    </a:lnL>
                    <a:lnR>
                      <a:noFill/>
                    </a:lnR>
                    <a:lnT>
                      <a:noFill/>
                    </a:lnT>
                    <a:lnB w="19050" cap="flat" cmpd="sng" algn="ctr">
                      <a:solidFill>
                        <a:srgbClr val="008000"/>
                      </a:solidFill>
                      <a:prstDash val="solid"/>
                      <a:round/>
                      <a:headEnd type="none" w="med" len="med"/>
                      <a:tailEnd type="none" w="med" len="med"/>
                    </a:lnB>
                  </a:tcPr>
                </a:tc>
              </a:tr>
            </a:tbl>
          </a:graphicData>
        </a:graphic>
      </p:graphicFrame>
      <p:sp>
        <p:nvSpPr>
          <p:cNvPr id="6" name="Title 5"/>
          <p:cNvSpPr>
            <a:spLocks noGrp="1"/>
          </p:cNvSpPr>
          <p:nvPr>
            <p:ph type="title"/>
          </p:nvPr>
        </p:nvSpPr>
        <p:spPr/>
        <p:txBody>
          <a:bodyPr/>
          <a:lstStyle/>
          <a:p>
            <a:endParaRPr lang="en-US"/>
          </a:p>
        </p:txBody>
      </p:sp>
      <p:graphicFrame>
        <p:nvGraphicFramePr>
          <p:cNvPr id="7" name="Table 6"/>
          <p:cNvGraphicFramePr>
            <a:graphicFrameLocks noGrp="1"/>
          </p:cNvGraphicFramePr>
          <p:nvPr>
            <p:extLst>
              <p:ext uri="{D42A27DB-BD31-4B8C-83A1-F6EECF244321}">
                <p14:modId xmlns:p14="http://schemas.microsoft.com/office/powerpoint/2010/main" val="3239791915"/>
              </p:ext>
            </p:extLst>
          </p:nvPr>
        </p:nvGraphicFramePr>
        <p:xfrm>
          <a:off x="457200" y="381000"/>
          <a:ext cx="7772402" cy="990600"/>
        </p:xfrm>
        <a:graphic>
          <a:graphicData uri="http://schemas.openxmlformats.org/drawingml/2006/table">
            <a:tbl>
              <a:tblPr firstRow="1" firstCol="1" bandRow="1" bandCol="1"/>
              <a:tblGrid>
                <a:gridCol w="1912515"/>
                <a:gridCol w="1973686"/>
                <a:gridCol w="1997976"/>
                <a:gridCol w="1888225"/>
              </a:tblGrid>
              <a:tr h="990600">
                <a:tc>
                  <a:txBody>
                    <a:bodyPr/>
                    <a:lstStyle/>
                    <a:p>
                      <a:pPr marL="0" marR="0">
                        <a:spcBef>
                          <a:spcPts val="0"/>
                        </a:spcBef>
                        <a:spcAft>
                          <a:spcPts val="0"/>
                        </a:spcAft>
                      </a:pPr>
                      <a:r>
                        <a:rPr lang="en-US" sz="2000" dirty="0">
                          <a:effectLst/>
                          <a:latin typeface="Times New Roman"/>
                          <a:ea typeface="Times New Roman"/>
                        </a:rPr>
                        <a:t>Variables</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Malaysia</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Singapore</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spcBef>
                          <a:spcPts val="0"/>
                        </a:spcBef>
                        <a:spcAft>
                          <a:spcPts val="0"/>
                        </a:spcAft>
                      </a:pPr>
                      <a:r>
                        <a:rPr lang="en-US" sz="2000" dirty="0">
                          <a:effectLst/>
                          <a:latin typeface="Times New Roman"/>
                          <a:ea typeface="Times New Roman"/>
                        </a:rPr>
                        <a:t>Thailand</a:t>
                      </a:r>
                    </a:p>
                  </a:txBody>
                  <a:tcPr marL="68580" marR="6858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435701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Evidence</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105779706"/>
              </p:ext>
            </p:extLst>
          </p:nvPr>
        </p:nvGraphicFramePr>
        <p:xfrm>
          <a:off x="299243" y="1447800"/>
          <a:ext cx="8387557" cy="5181600"/>
        </p:xfrm>
        <a:graphic>
          <a:graphicData uri="http://schemas.openxmlformats.org/drawingml/2006/table">
            <a:tbl>
              <a:tblPr firstRow="1" firstCol="1" bandRow="1" bandCol="1"/>
              <a:tblGrid>
                <a:gridCol w="3905318"/>
                <a:gridCol w="1686387"/>
                <a:gridCol w="1553251"/>
                <a:gridCol w="1242601"/>
              </a:tblGrid>
              <a:tr h="254009">
                <a:tc>
                  <a:txBody>
                    <a:bodyPr/>
                    <a:lstStyle/>
                    <a:p>
                      <a:pPr marL="0" marR="0">
                        <a:spcBef>
                          <a:spcPts val="0"/>
                        </a:spcBef>
                        <a:spcAft>
                          <a:spcPts val="0"/>
                        </a:spcAft>
                      </a:pPr>
                      <a:r>
                        <a:rPr lang="en-US" sz="1600" dirty="0">
                          <a:effectLst/>
                          <a:latin typeface="Times New Roman"/>
                          <a:ea typeface="Times New Roman"/>
                        </a:rPr>
                        <a:t> </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Thailand</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Singapore</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Malaysia</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r>
              <a:tr h="508017">
                <a:tc>
                  <a:txBody>
                    <a:bodyPr/>
                    <a:lstStyle/>
                    <a:p>
                      <a:pPr marL="0" marR="0">
                        <a:spcBef>
                          <a:spcPts val="0"/>
                        </a:spcBef>
                        <a:spcAft>
                          <a:spcPts val="0"/>
                        </a:spcAft>
                      </a:pPr>
                      <a:r>
                        <a:rPr lang="en-US" sz="1600">
                          <a:effectLst/>
                          <a:latin typeface="Times New Roman"/>
                          <a:ea typeface="Times New Roman"/>
                        </a:rPr>
                        <a:t>1975 Ethnic Composition</a:t>
                      </a:r>
                    </a:p>
                    <a:p>
                      <a:pPr marL="0" marR="0">
                        <a:spcBef>
                          <a:spcPts val="0"/>
                        </a:spcBef>
                        <a:spcAft>
                          <a:spcPts val="0"/>
                        </a:spcAft>
                      </a:pPr>
                      <a:r>
                        <a:rPr lang="en-US" sz="1600">
                          <a:effectLst/>
                          <a:latin typeface="Times New Roman"/>
                          <a:ea typeface="Times New Roman"/>
                        </a:rPr>
                        <a:t>(Herfindahl concentration index)</a:t>
                      </a:r>
                    </a:p>
                  </a:txBody>
                  <a:tcPr marL="76200" marR="76200" marT="0" marB="0">
                    <a:lnL>
                      <a:noFill/>
                    </a:lnL>
                    <a:lnR>
                      <a:noFill/>
                    </a:lnR>
                    <a:lnT w="12700" cap="flat" cmpd="sng" algn="ctr">
                      <a:solidFill>
                        <a:srgbClr val="008000"/>
                      </a:solidFill>
                      <a:prstDash val="solid"/>
                      <a:round/>
                      <a:headEnd type="none" w="med" len="med"/>
                      <a:tailEnd type="none" w="med" len="med"/>
                    </a:lnT>
                    <a:lnB>
                      <a:noFill/>
                    </a:lnB>
                  </a:tcPr>
                </a:tc>
                <a:tc>
                  <a:txBody>
                    <a:bodyPr/>
                    <a:lstStyle/>
                    <a:p>
                      <a:pPr marL="0" marR="0" algn="r">
                        <a:spcBef>
                          <a:spcPts val="0"/>
                        </a:spcBef>
                        <a:spcAft>
                          <a:spcPts val="0"/>
                        </a:spcAft>
                      </a:pPr>
                      <a:r>
                        <a:rPr lang="en-US" sz="1600">
                          <a:effectLst/>
                          <a:latin typeface="Times New Roman"/>
                          <a:ea typeface="Times New Roman"/>
                        </a:rPr>
                        <a:t>.5942</a:t>
                      </a:r>
                    </a:p>
                  </a:txBody>
                  <a:tcPr marL="76200" marR="76200" marT="0" marB="0">
                    <a:lnL>
                      <a:noFill/>
                    </a:lnL>
                    <a:lnR>
                      <a:noFill/>
                    </a:lnR>
                    <a:lnT w="127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spcBef>
                          <a:spcPts val="0"/>
                        </a:spcBef>
                        <a:spcAft>
                          <a:spcPts val="0"/>
                        </a:spcAft>
                      </a:pPr>
                      <a:r>
                        <a:rPr lang="en-US" sz="1600">
                          <a:effectLst/>
                          <a:latin typeface="Times New Roman"/>
                          <a:ea typeface="Times New Roman"/>
                        </a:rPr>
                        <a:t>.6083</a:t>
                      </a:r>
                    </a:p>
                  </a:txBody>
                  <a:tcPr marL="76200" marR="76200" marT="0" marB="0">
                    <a:lnL>
                      <a:noFill/>
                    </a:lnL>
                    <a:lnR>
                      <a:noFill/>
                    </a:lnR>
                    <a:lnT w="127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spcBef>
                          <a:spcPts val="0"/>
                        </a:spcBef>
                        <a:spcAft>
                          <a:spcPts val="0"/>
                        </a:spcAft>
                      </a:pPr>
                      <a:r>
                        <a:rPr lang="en-US" sz="1600">
                          <a:effectLst/>
                          <a:latin typeface="Times New Roman"/>
                          <a:ea typeface="Times New Roman"/>
                        </a:rPr>
                        <a:t>.5071</a:t>
                      </a:r>
                    </a:p>
                  </a:txBody>
                  <a:tcPr marL="76200" marR="76200" marT="0" marB="0">
                    <a:lnL>
                      <a:noFill/>
                    </a:lnL>
                    <a:lnR>
                      <a:noFill/>
                    </a:lnR>
                    <a:lnT w="12700" cap="flat" cmpd="sng" algn="ctr">
                      <a:solidFill>
                        <a:srgbClr val="008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8017">
                <a:tc>
                  <a:txBody>
                    <a:bodyPr/>
                    <a:lstStyle/>
                    <a:p>
                      <a:pPr marL="0" marR="0">
                        <a:spcBef>
                          <a:spcPts val="0"/>
                        </a:spcBef>
                        <a:spcAft>
                          <a:spcPts val="0"/>
                        </a:spcAft>
                      </a:pPr>
                      <a:r>
                        <a:rPr lang="en-US" sz="1600" dirty="0">
                          <a:effectLst/>
                          <a:latin typeface="Times New Roman"/>
                          <a:ea typeface="Times New Roman"/>
                        </a:rPr>
                        <a:t>2007 Ethnic Composition</a:t>
                      </a:r>
                    </a:p>
                    <a:p>
                      <a:pPr marL="0" marR="0">
                        <a:spcBef>
                          <a:spcPts val="0"/>
                        </a:spcBef>
                        <a:spcAft>
                          <a:spcPts val="0"/>
                        </a:spcAft>
                      </a:pPr>
                      <a:r>
                        <a:rPr lang="en-US" sz="1600" dirty="0">
                          <a:effectLst/>
                          <a:latin typeface="Times New Roman"/>
                          <a:ea typeface="Times New Roman"/>
                        </a:rPr>
                        <a:t>(</a:t>
                      </a:r>
                      <a:r>
                        <a:rPr lang="en-US" sz="1600" dirty="0" err="1">
                          <a:effectLst/>
                          <a:latin typeface="Times New Roman"/>
                          <a:ea typeface="Times New Roman"/>
                        </a:rPr>
                        <a:t>Herfindahl</a:t>
                      </a:r>
                      <a:r>
                        <a:rPr lang="en-US" sz="1600" dirty="0">
                          <a:effectLst/>
                          <a:latin typeface="Times New Roman"/>
                          <a:ea typeface="Times New Roman"/>
                        </a:rPr>
                        <a:t> concentration index)</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a:effectLst/>
                          <a:latin typeface="Times New Roman"/>
                          <a:ea typeface="Times New Roman"/>
                        </a:rPr>
                        <a:t>.5942</a:t>
                      </a:r>
                    </a:p>
                  </a:txBody>
                  <a:tcPr marL="76200" marR="76200" marT="0" marB="0">
                    <a:lnL>
                      <a:noFill/>
                    </a:lnL>
                    <a:lnR>
                      <a:noFill/>
                    </a:lnR>
                    <a:lnT w="12700" cap="flat" cmpd="sng" algn="ctr">
                      <a:solidFill>
                        <a:srgbClr val="000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a:effectLst/>
                          <a:latin typeface="Times New Roman"/>
                          <a:ea typeface="Times New Roman"/>
                        </a:rPr>
                        <a:t>.6156</a:t>
                      </a:r>
                    </a:p>
                  </a:txBody>
                  <a:tcPr marL="76200" marR="76200" marT="0" marB="0">
                    <a:lnL>
                      <a:noFill/>
                    </a:lnL>
                    <a:lnR>
                      <a:noFill/>
                    </a:lnR>
                    <a:lnT w="12700" cap="flat" cmpd="sng" algn="ctr">
                      <a:solidFill>
                        <a:srgbClr val="000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a:effectLst/>
                          <a:latin typeface="Times New Roman"/>
                          <a:ea typeface="Times New Roman"/>
                        </a:rPr>
                        <a:t>.3273</a:t>
                      </a:r>
                    </a:p>
                  </a:txBody>
                  <a:tcPr marL="76200" marR="76200" marT="0" marB="0">
                    <a:lnL>
                      <a:noFill/>
                    </a:lnL>
                    <a:lnR>
                      <a:noFill/>
                    </a:lnR>
                    <a:lnT w="12700" cap="flat" cmpd="sng" algn="ctr">
                      <a:solidFill>
                        <a:srgbClr val="000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r>
              <a:tr h="355435">
                <a:tc>
                  <a:txBody>
                    <a:bodyPr/>
                    <a:lstStyle/>
                    <a:p>
                      <a:pPr marL="0" marR="0">
                        <a:spcBef>
                          <a:spcPts val="0"/>
                        </a:spcBef>
                        <a:spcAft>
                          <a:spcPts val="0"/>
                        </a:spcAft>
                      </a:pPr>
                      <a:r>
                        <a:rPr lang="en-US" sz="1600">
                          <a:effectLst/>
                          <a:latin typeface="Times New Roman"/>
                          <a:ea typeface="Times New Roman"/>
                        </a:rPr>
                        <a:t>1975 Commodity Exports (% of GNP)</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a:effectLst/>
                          <a:latin typeface="Times New Roman"/>
                          <a:ea typeface="Times New Roman"/>
                        </a:rPr>
                        <a:t>20.33</a:t>
                      </a:r>
                    </a:p>
                  </a:txBody>
                  <a:tcPr marL="76200" marR="76200" marT="0" marB="0">
                    <a:lnL>
                      <a:noFill/>
                    </a:lnL>
                    <a:lnR>
                      <a:noFill/>
                    </a:lnR>
                    <a:lnT w="12700" cap="flat" cmpd="sng" algn="ctr">
                      <a:solidFill>
                        <a:srgbClr val="008000"/>
                      </a:solidFill>
                      <a:prstDash val="solid"/>
                      <a:round/>
                      <a:headEnd type="none" w="med" len="med"/>
                      <a:tailEnd type="none" w="med" len="med"/>
                    </a:lnT>
                    <a:lnB>
                      <a:noFill/>
                    </a:lnB>
                  </a:tcPr>
                </a:tc>
                <a:tc>
                  <a:txBody>
                    <a:bodyPr/>
                    <a:lstStyle/>
                    <a:p>
                      <a:pPr marL="0" marR="0" algn="r">
                        <a:spcBef>
                          <a:spcPts val="0"/>
                        </a:spcBef>
                        <a:spcAft>
                          <a:spcPts val="0"/>
                        </a:spcAft>
                      </a:pPr>
                      <a:r>
                        <a:rPr lang="en-US" sz="1600">
                          <a:effectLst/>
                          <a:latin typeface="Times New Roman"/>
                          <a:ea typeface="Times New Roman"/>
                        </a:rPr>
                        <a:t>0.01</a:t>
                      </a:r>
                    </a:p>
                  </a:txBody>
                  <a:tcPr marL="76200" marR="76200" marT="0" marB="0">
                    <a:lnL>
                      <a:noFill/>
                    </a:lnL>
                    <a:lnR>
                      <a:noFill/>
                    </a:lnR>
                    <a:lnT w="12700" cap="flat" cmpd="sng" algn="ctr">
                      <a:solidFill>
                        <a:srgbClr val="008000"/>
                      </a:solidFill>
                      <a:prstDash val="solid"/>
                      <a:round/>
                      <a:headEnd type="none" w="med" len="med"/>
                      <a:tailEnd type="none" w="med" len="med"/>
                    </a:lnT>
                    <a:lnB>
                      <a:noFill/>
                    </a:lnB>
                  </a:tcPr>
                </a:tc>
                <a:tc>
                  <a:txBody>
                    <a:bodyPr/>
                    <a:lstStyle/>
                    <a:p>
                      <a:pPr marL="0" marR="0" algn="r">
                        <a:spcBef>
                          <a:spcPts val="0"/>
                        </a:spcBef>
                        <a:spcAft>
                          <a:spcPts val="0"/>
                        </a:spcAft>
                      </a:pPr>
                      <a:r>
                        <a:rPr lang="en-US" sz="1600">
                          <a:effectLst/>
                          <a:latin typeface="Times New Roman"/>
                          <a:ea typeface="Times New Roman"/>
                        </a:rPr>
                        <a:t>58.87</a:t>
                      </a:r>
                    </a:p>
                  </a:txBody>
                  <a:tcPr marL="76200" marR="76200" marT="0" marB="0">
                    <a:lnL>
                      <a:noFill/>
                    </a:lnL>
                    <a:lnR>
                      <a:noFill/>
                    </a:lnR>
                    <a:lnT w="12700" cap="flat" cmpd="sng" algn="ctr">
                      <a:solidFill>
                        <a:srgbClr val="008000"/>
                      </a:solidFill>
                      <a:prstDash val="solid"/>
                      <a:round/>
                      <a:headEnd type="none" w="med" len="med"/>
                      <a:tailEnd type="none" w="med" len="med"/>
                    </a:lnT>
                    <a:lnB>
                      <a:noFill/>
                    </a:lnB>
                  </a:tcPr>
                </a:tc>
              </a:tr>
              <a:tr h="1016035">
                <a:tc>
                  <a:txBody>
                    <a:bodyPr/>
                    <a:lstStyle/>
                    <a:p>
                      <a:pPr marL="0" marR="0">
                        <a:spcBef>
                          <a:spcPts val="0"/>
                        </a:spcBef>
                        <a:spcAft>
                          <a:spcPts val="0"/>
                        </a:spcAft>
                      </a:pPr>
                      <a:r>
                        <a:rPr lang="en-US" sz="1600">
                          <a:effectLst/>
                          <a:latin typeface="Times New Roman"/>
                          <a:ea typeface="Times New Roman"/>
                        </a:rPr>
                        <a:t>Income Equality (0=complete equality)</a:t>
                      </a:r>
                    </a:p>
                    <a:p>
                      <a:pPr marL="0" marR="0" algn="r">
                        <a:spcBef>
                          <a:spcPts val="0"/>
                        </a:spcBef>
                        <a:spcAft>
                          <a:spcPts val="0"/>
                        </a:spcAft>
                      </a:pPr>
                      <a:r>
                        <a:rPr lang="en-US" sz="1600">
                          <a:effectLst/>
                          <a:latin typeface="Times New Roman"/>
                          <a:ea typeface="Times New Roman"/>
                        </a:rPr>
                        <a:t>     1975</a:t>
                      </a:r>
                    </a:p>
                    <a:p>
                      <a:pPr marL="0" marR="0" algn="r">
                        <a:spcBef>
                          <a:spcPts val="0"/>
                        </a:spcBef>
                        <a:spcAft>
                          <a:spcPts val="0"/>
                        </a:spcAft>
                      </a:pPr>
                      <a:r>
                        <a:rPr lang="en-US" sz="1600">
                          <a:effectLst/>
                          <a:latin typeface="Times New Roman"/>
                          <a:ea typeface="Times New Roman"/>
                        </a:rPr>
                        <a:t>     1989</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41.74</a:t>
                      </a:r>
                    </a:p>
                    <a:p>
                      <a:pPr marL="0" marR="0" algn="r">
                        <a:spcBef>
                          <a:spcPts val="0"/>
                        </a:spcBef>
                        <a:spcAft>
                          <a:spcPts val="0"/>
                        </a:spcAft>
                      </a:pPr>
                      <a:r>
                        <a:rPr lang="en-US" sz="1600" dirty="0">
                          <a:effectLst/>
                          <a:latin typeface="Times New Roman"/>
                          <a:ea typeface="Times New Roman"/>
                        </a:rPr>
                        <a:t> (1990) 48.80</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(1973) 41</a:t>
                      </a:r>
                    </a:p>
                    <a:p>
                      <a:pPr marL="0" marR="0" algn="r">
                        <a:spcBef>
                          <a:spcPts val="0"/>
                        </a:spcBef>
                        <a:spcAft>
                          <a:spcPts val="0"/>
                        </a:spcAft>
                      </a:pPr>
                      <a:r>
                        <a:rPr lang="en-US" sz="1600" dirty="0">
                          <a:effectLst/>
                          <a:latin typeface="Times New Roman"/>
                          <a:ea typeface="Times New Roman"/>
                        </a:rPr>
                        <a:t>39</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(1976) 53</a:t>
                      </a:r>
                    </a:p>
                    <a:p>
                      <a:pPr marL="0" marR="0" algn="r">
                        <a:spcBef>
                          <a:spcPts val="0"/>
                        </a:spcBef>
                        <a:spcAft>
                          <a:spcPts val="0"/>
                        </a:spcAft>
                      </a:pPr>
                      <a:r>
                        <a:rPr lang="en-US" sz="1600" dirty="0">
                          <a:effectLst/>
                          <a:latin typeface="Times New Roman"/>
                          <a:ea typeface="Times New Roman"/>
                        </a:rPr>
                        <a:t>48.35</a:t>
                      </a:r>
                    </a:p>
                  </a:txBody>
                  <a:tcPr marL="76200" marR="76200" marT="0" marB="0">
                    <a:lnL>
                      <a:noFill/>
                    </a:lnL>
                    <a:lnR>
                      <a:noFill/>
                    </a:lnR>
                    <a:lnT>
                      <a:noFill/>
                    </a:lnT>
                    <a:lnB>
                      <a:noFill/>
                    </a:lnB>
                  </a:tcPr>
                </a:tc>
              </a:tr>
              <a:tr h="1524052">
                <a:tc>
                  <a:txBody>
                    <a:bodyPr/>
                    <a:lstStyle/>
                    <a:p>
                      <a:pPr marL="0" marR="0">
                        <a:spcBef>
                          <a:spcPts val="0"/>
                        </a:spcBef>
                        <a:spcAft>
                          <a:spcPts val="0"/>
                        </a:spcAft>
                      </a:pPr>
                      <a:r>
                        <a:rPr lang="en-US" sz="1600">
                          <a:effectLst/>
                          <a:latin typeface="Times New Roman"/>
                          <a:ea typeface="Times New Roman"/>
                        </a:rPr>
                        <a:t>Scientists, Engineers, and Technicians (per 1 million capita)</a:t>
                      </a:r>
                    </a:p>
                    <a:p>
                      <a:pPr marL="0" marR="0" algn="r">
                        <a:spcBef>
                          <a:spcPts val="0"/>
                        </a:spcBef>
                        <a:spcAft>
                          <a:spcPts val="0"/>
                        </a:spcAft>
                      </a:pPr>
                      <a:r>
                        <a:rPr lang="en-US" sz="1600">
                          <a:effectLst/>
                          <a:latin typeface="Times New Roman"/>
                          <a:ea typeface="Times New Roman"/>
                        </a:rPr>
                        <a:t>1995</a:t>
                      </a:r>
                    </a:p>
                    <a:p>
                      <a:pPr marL="0" marR="0" algn="r">
                        <a:spcBef>
                          <a:spcPts val="0"/>
                        </a:spcBef>
                        <a:spcAft>
                          <a:spcPts val="0"/>
                        </a:spcAft>
                      </a:pPr>
                      <a:r>
                        <a:rPr lang="en-US" sz="1600">
                          <a:effectLst/>
                          <a:latin typeface="Times New Roman"/>
                          <a:ea typeface="Times New Roman"/>
                        </a:rPr>
                        <a:t>2000</a:t>
                      </a:r>
                    </a:p>
                    <a:p>
                      <a:pPr marL="0" marR="0" algn="r">
                        <a:spcBef>
                          <a:spcPts val="0"/>
                        </a:spcBef>
                        <a:spcAft>
                          <a:spcPts val="0"/>
                        </a:spcAft>
                      </a:pPr>
                      <a:r>
                        <a:rPr lang="en-US" sz="1600">
                          <a:effectLst/>
                          <a:latin typeface="Times New Roman"/>
                          <a:ea typeface="Times New Roman"/>
                        </a:rPr>
                        <a:t>2002</a:t>
                      </a:r>
                    </a:p>
                    <a:p>
                      <a:pPr marL="0" marR="0" algn="r">
                        <a:spcBef>
                          <a:spcPts val="0"/>
                        </a:spcBef>
                        <a:spcAft>
                          <a:spcPts val="0"/>
                        </a:spcAft>
                      </a:pPr>
                      <a:r>
                        <a:rPr lang="en-US" sz="1600">
                          <a:effectLst/>
                          <a:latin typeface="Times New Roman"/>
                          <a:ea typeface="Times New Roman"/>
                        </a:rPr>
                        <a:t>2004</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159</a:t>
                      </a:r>
                    </a:p>
                    <a:p>
                      <a:pPr marL="0" marR="0" algn="r">
                        <a:spcBef>
                          <a:spcPts val="0"/>
                        </a:spcBef>
                        <a:spcAft>
                          <a:spcPts val="0"/>
                        </a:spcAft>
                      </a:pPr>
                      <a:r>
                        <a:rPr lang="en-US" sz="1600">
                          <a:effectLst/>
                          <a:latin typeface="Times New Roman"/>
                          <a:ea typeface="Times New Roman"/>
                        </a:rPr>
                        <a:t> (2001) 400</a:t>
                      </a:r>
                    </a:p>
                    <a:p>
                      <a:pPr marL="0" marR="0" algn="r">
                        <a:spcBef>
                          <a:spcPts val="0"/>
                        </a:spcBef>
                        <a:spcAft>
                          <a:spcPts val="0"/>
                        </a:spcAft>
                      </a:pPr>
                      <a:r>
                        <a:rPr lang="en-US" sz="1600">
                          <a:effectLst/>
                          <a:latin typeface="Times New Roman"/>
                          <a:ea typeface="Times New Roman"/>
                        </a:rPr>
                        <a:t> (2003) 494</a:t>
                      </a:r>
                    </a:p>
                    <a:p>
                      <a:pPr marL="0" marR="0" algn="r">
                        <a:spcBef>
                          <a:spcPts val="0"/>
                        </a:spcBef>
                        <a:spcAft>
                          <a:spcPts val="0"/>
                        </a:spcAft>
                      </a:pPr>
                      <a:r>
                        <a:rPr lang="en-US" sz="1600">
                          <a:effectLst/>
                          <a:latin typeface="Times New Roman"/>
                          <a:ea typeface="Times New Roman"/>
                        </a:rPr>
                        <a:t>(2003) 494</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3081</a:t>
                      </a:r>
                    </a:p>
                    <a:p>
                      <a:pPr marL="0" marR="0" algn="r">
                        <a:spcBef>
                          <a:spcPts val="0"/>
                        </a:spcBef>
                        <a:spcAft>
                          <a:spcPts val="0"/>
                        </a:spcAft>
                      </a:pPr>
                      <a:r>
                        <a:rPr lang="en-US" sz="1600">
                          <a:effectLst/>
                          <a:latin typeface="Times New Roman"/>
                          <a:ea typeface="Times New Roman"/>
                        </a:rPr>
                        <a:t>4478</a:t>
                      </a:r>
                    </a:p>
                    <a:p>
                      <a:pPr marL="0" marR="0" algn="r">
                        <a:spcBef>
                          <a:spcPts val="0"/>
                        </a:spcBef>
                        <a:spcAft>
                          <a:spcPts val="0"/>
                        </a:spcAft>
                      </a:pPr>
                      <a:r>
                        <a:rPr lang="en-US" sz="1600">
                          <a:effectLst/>
                          <a:latin typeface="Times New Roman"/>
                          <a:ea typeface="Times New Roman"/>
                        </a:rPr>
                        <a:t>4733</a:t>
                      </a:r>
                    </a:p>
                    <a:p>
                      <a:pPr marL="0" marR="0" algn="r">
                        <a:spcBef>
                          <a:spcPts val="0"/>
                        </a:spcBef>
                        <a:spcAft>
                          <a:spcPts val="0"/>
                        </a:spcAft>
                      </a:pPr>
                      <a:r>
                        <a:rPr lang="en-US" sz="1600">
                          <a:effectLst/>
                          <a:latin typeface="Times New Roman"/>
                          <a:ea typeface="Times New Roman"/>
                        </a:rPr>
                        <a:t>4997</a:t>
                      </a:r>
                    </a:p>
                  </a:txBody>
                  <a:tcPr marL="76200" marR="76200" marT="0" marB="0">
                    <a:lnL>
                      <a:noFill/>
                    </a:lnL>
                    <a:lnR>
                      <a:noFill/>
                    </a:lnR>
                    <a:lnT>
                      <a:noFill/>
                    </a:lnT>
                    <a:lnB>
                      <a:noFill/>
                    </a:lnB>
                  </a:tcPr>
                </a:tc>
                <a:tc>
                  <a:txBody>
                    <a:bodyPr/>
                    <a:lstStyle/>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175</a:t>
                      </a:r>
                    </a:p>
                    <a:p>
                      <a:pPr marL="0" marR="0" algn="r">
                        <a:spcBef>
                          <a:spcPts val="0"/>
                        </a:spcBef>
                        <a:spcAft>
                          <a:spcPts val="0"/>
                        </a:spcAft>
                      </a:pPr>
                      <a:r>
                        <a:rPr lang="en-US" sz="1600">
                          <a:effectLst/>
                          <a:latin typeface="Times New Roman"/>
                          <a:ea typeface="Times New Roman"/>
                        </a:rPr>
                        <a:t>319</a:t>
                      </a:r>
                    </a:p>
                    <a:p>
                      <a:pPr marL="0" marR="0" algn="r">
                        <a:spcBef>
                          <a:spcPts val="0"/>
                        </a:spcBef>
                        <a:spcAft>
                          <a:spcPts val="0"/>
                        </a:spcAft>
                      </a:pPr>
                      <a:r>
                        <a:rPr lang="en-US" sz="1600">
                          <a:effectLst/>
                          <a:latin typeface="Times New Roman"/>
                          <a:ea typeface="Times New Roman"/>
                        </a:rPr>
                        <a:t>356</a:t>
                      </a:r>
                    </a:p>
                    <a:p>
                      <a:pPr marL="0" marR="0" algn="r">
                        <a:spcBef>
                          <a:spcPts val="0"/>
                        </a:spcBef>
                        <a:spcAft>
                          <a:spcPts val="0"/>
                        </a:spcAft>
                      </a:pPr>
                      <a:r>
                        <a:rPr lang="en-US" sz="1600">
                          <a:effectLst/>
                          <a:latin typeface="Times New Roman"/>
                          <a:ea typeface="Times New Roman"/>
                        </a:rPr>
                        <a:t>503</a:t>
                      </a:r>
                    </a:p>
                  </a:txBody>
                  <a:tcPr marL="76200" marR="76200" marT="0" marB="0">
                    <a:lnL>
                      <a:noFill/>
                    </a:lnL>
                    <a:lnR>
                      <a:noFill/>
                    </a:lnR>
                    <a:lnT>
                      <a:noFill/>
                    </a:lnT>
                    <a:lnB>
                      <a:noFill/>
                    </a:lnB>
                  </a:tcPr>
                </a:tc>
              </a:tr>
              <a:tr h="1016035">
                <a:tc>
                  <a:txBody>
                    <a:bodyPr/>
                    <a:lstStyle/>
                    <a:p>
                      <a:pPr marL="0" marR="0">
                        <a:spcBef>
                          <a:spcPts val="0"/>
                        </a:spcBef>
                        <a:spcAft>
                          <a:spcPts val="0"/>
                        </a:spcAft>
                      </a:pPr>
                      <a:r>
                        <a:rPr lang="en-US" sz="1600">
                          <a:effectLst/>
                          <a:latin typeface="Times New Roman"/>
                          <a:ea typeface="Times New Roman"/>
                        </a:rPr>
                        <a:t>R&amp;D Expenditure (% of GDP)</a:t>
                      </a:r>
                    </a:p>
                    <a:p>
                      <a:pPr marL="0" marR="0" algn="r">
                        <a:spcBef>
                          <a:spcPts val="0"/>
                        </a:spcBef>
                        <a:spcAft>
                          <a:spcPts val="0"/>
                        </a:spcAft>
                      </a:pPr>
                      <a:r>
                        <a:rPr lang="en-US" sz="1600">
                          <a:effectLst/>
                          <a:latin typeface="Times New Roman"/>
                          <a:ea typeface="Times New Roman"/>
                        </a:rPr>
                        <a:t>2000</a:t>
                      </a:r>
                    </a:p>
                    <a:p>
                      <a:pPr marL="0" marR="0" algn="r">
                        <a:spcBef>
                          <a:spcPts val="0"/>
                        </a:spcBef>
                        <a:spcAft>
                          <a:spcPts val="0"/>
                        </a:spcAft>
                      </a:pPr>
                      <a:r>
                        <a:rPr lang="en-US" sz="1600">
                          <a:effectLst/>
                          <a:latin typeface="Times New Roman"/>
                          <a:ea typeface="Times New Roman"/>
                        </a:rPr>
                        <a:t>2002</a:t>
                      </a:r>
                    </a:p>
                    <a:p>
                      <a:pPr marL="0" marR="0" algn="r">
                        <a:spcBef>
                          <a:spcPts val="0"/>
                        </a:spcBef>
                        <a:spcAft>
                          <a:spcPts val="0"/>
                        </a:spcAft>
                      </a:pPr>
                      <a:r>
                        <a:rPr lang="en-US" sz="1600">
                          <a:effectLst/>
                          <a:latin typeface="Times New Roman"/>
                          <a:ea typeface="Times New Roman"/>
                        </a:rPr>
                        <a:t>2004</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.252</a:t>
                      </a:r>
                    </a:p>
                    <a:p>
                      <a:pPr marL="0" marR="0" algn="r">
                        <a:spcBef>
                          <a:spcPts val="0"/>
                        </a:spcBef>
                        <a:spcAft>
                          <a:spcPts val="0"/>
                        </a:spcAft>
                      </a:pPr>
                      <a:r>
                        <a:rPr lang="en-US" sz="1600">
                          <a:effectLst/>
                          <a:latin typeface="Times New Roman"/>
                          <a:ea typeface="Times New Roman"/>
                        </a:rPr>
                        <a:t>.244</a:t>
                      </a:r>
                    </a:p>
                    <a:p>
                      <a:pPr marL="0" marR="0" algn="r">
                        <a:spcBef>
                          <a:spcPts val="0"/>
                        </a:spcBef>
                        <a:spcAft>
                          <a:spcPts val="0"/>
                        </a:spcAft>
                      </a:pPr>
                      <a:r>
                        <a:rPr lang="en-US" sz="1600">
                          <a:effectLst/>
                          <a:latin typeface="Times New Roman"/>
                          <a:ea typeface="Times New Roman"/>
                        </a:rPr>
                        <a:t>.255</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a:effectLst/>
                          <a:latin typeface="Times New Roman"/>
                          <a:ea typeface="Times New Roman"/>
                        </a:rPr>
                        <a:t> </a:t>
                      </a:r>
                    </a:p>
                    <a:p>
                      <a:pPr marL="0" marR="0" algn="r">
                        <a:spcBef>
                          <a:spcPts val="0"/>
                        </a:spcBef>
                        <a:spcAft>
                          <a:spcPts val="0"/>
                        </a:spcAft>
                      </a:pPr>
                      <a:r>
                        <a:rPr lang="en-US" sz="1600">
                          <a:effectLst/>
                          <a:latin typeface="Times New Roman"/>
                          <a:ea typeface="Times New Roman"/>
                        </a:rPr>
                        <a:t>1.91</a:t>
                      </a:r>
                    </a:p>
                    <a:p>
                      <a:pPr marL="0" marR="0" algn="r">
                        <a:spcBef>
                          <a:spcPts val="0"/>
                        </a:spcBef>
                        <a:spcAft>
                          <a:spcPts val="0"/>
                        </a:spcAft>
                      </a:pPr>
                      <a:r>
                        <a:rPr lang="en-US" sz="1600">
                          <a:effectLst/>
                          <a:latin typeface="Times New Roman"/>
                          <a:ea typeface="Times New Roman"/>
                        </a:rPr>
                        <a:t>  2.16</a:t>
                      </a:r>
                    </a:p>
                    <a:p>
                      <a:pPr marL="0" marR="0" algn="r">
                        <a:spcBef>
                          <a:spcPts val="0"/>
                        </a:spcBef>
                        <a:spcAft>
                          <a:spcPts val="0"/>
                        </a:spcAft>
                      </a:pPr>
                      <a:r>
                        <a:rPr lang="en-US" sz="1600">
                          <a:effectLst/>
                          <a:latin typeface="Times New Roman"/>
                          <a:ea typeface="Times New Roman"/>
                        </a:rPr>
                        <a:t>2.25</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 </a:t>
                      </a:r>
                    </a:p>
                    <a:p>
                      <a:pPr marL="0" marR="0" algn="r">
                        <a:spcBef>
                          <a:spcPts val="0"/>
                        </a:spcBef>
                        <a:spcAft>
                          <a:spcPts val="0"/>
                        </a:spcAft>
                      </a:pPr>
                      <a:r>
                        <a:rPr lang="en-US" sz="1600" dirty="0">
                          <a:effectLst/>
                          <a:latin typeface="Times New Roman"/>
                          <a:ea typeface="Times New Roman"/>
                        </a:rPr>
                        <a:t>.49</a:t>
                      </a:r>
                    </a:p>
                    <a:p>
                      <a:pPr marL="0" marR="0" algn="r">
                        <a:spcBef>
                          <a:spcPts val="0"/>
                        </a:spcBef>
                        <a:spcAft>
                          <a:spcPts val="0"/>
                        </a:spcAft>
                      </a:pPr>
                      <a:r>
                        <a:rPr lang="en-US" sz="1600" dirty="0">
                          <a:effectLst/>
                          <a:latin typeface="Times New Roman"/>
                          <a:ea typeface="Times New Roman"/>
                        </a:rPr>
                        <a:t> .69</a:t>
                      </a:r>
                    </a:p>
                    <a:p>
                      <a:pPr marL="0" marR="0" algn="r">
                        <a:spcBef>
                          <a:spcPts val="0"/>
                        </a:spcBef>
                        <a:spcAft>
                          <a:spcPts val="0"/>
                        </a:spcAft>
                      </a:pPr>
                      <a:r>
                        <a:rPr lang="en-US" sz="1600" dirty="0">
                          <a:effectLst/>
                          <a:latin typeface="Times New Roman"/>
                          <a:ea typeface="Times New Roman"/>
                        </a:rPr>
                        <a:t>.60 </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1490663" y="207713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itchFamily="34" charset="0"/>
                <a:cs typeface="Arial" pitchFamily="34" charset="0"/>
              </a:rPr>
              <a:t/>
            </a:r>
            <a:br>
              <a:rPr kumimoji="0" lang="en-US" altLang="en-US" sz="1800" b="0" i="0" u="none" strike="noStrike" cap="none" normalizeH="0" baseline="0" dirty="0" smtClean="0">
                <a:ln>
                  <a:noFill/>
                </a:ln>
                <a:solidFill>
                  <a:schemeClr val="tx1"/>
                </a:solidFill>
                <a:effectLst/>
                <a:latin typeface="Arial" pitchFamily="34" charset="0"/>
                <a:cs typeface="Arial" pitchFamily="34" charset="0"/>
              </a:rPr>
            </a:b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2"/>
          <p:cNvSpPr>
            <a:spLocks noChangeArrowheads="1"/>
          </p:cNvSpPr>
          <p:nvPr/>
        </p:nvSpPr>
        <p:spPr bwMode="auto">
          <a:xfrm>
            <a:off x="1490663" y="2628900"/>
            <a:ext cx="3017837" cy="952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9096947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Evidence</a:t>
            </a:r>
            <a:endParaRPr lang="en-US" dirty="0"/>
          </a:p>
        </p:txBody>
      </p:sp>
      <p:graphicFrame>
        <p:nvGraphicFramePr>
          <p:cNvPr id="4" name="Content Placeholder 3"/>
          <p:cNvGraphicFramePr>
            <a:graphicFrameLocks noGrp="1"/>
          </p:cNvGraphicFramePr>
          <p:nvPr>
            <p:ph sz="quarter" idx="1"/>
          </p:nvPr>
        </p:nvGraphicFramePr>
        <p:xfrm>
          <a:off x="457200" y="1600200"/>
          <a:ext cx="8387557" cy="254009"/>
        </p:xfrm>
        <a:graphic>
          <a:graphicData uri="http://schemas.openxmlformats.org/drawingml/2006/table">
            <a:tbl>
              <a:tblPr firstRow="1" firstCol="1" bandRow="1" bandCol="1"/>
              <a:tblGrid>
                <a:gridCol w="3905318"/>
                <a:gridCol w="1686387"/>
                <a:gridCol w="1553251"/>
                <a:gridCol w="1242601"/>
              </a:tblGrid>
              <a:tr h="254009">
                <a:tc>
                  <a:txBody>
                    <a:bodyPr/>
                    <a:lstStyle/>
                    <a:p>
                      <a:pPr marL="0" marR="0">
                        <a:spcBef>
                          <a:spcPts val="0"/>
                        </a:spcBef>
                        <a:spcAft>
                          <a:spcPts val="0"/>
                        </a:spcAft>
                      </a:pPr>
                      <a:r>
                        <a:rPr lang="en-US" sz="1600" dirty="0">
                          <a:effectLst/>
                          <a:latin typeface="Times New Roman"/>
                          <a:ea typeface="Times New Roman"/>
                        </a:rPr>
                        <a:t> </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Thailand</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Singapore</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600" dirty="0">
                          <a:effectLst/>
                          <a:latin typeface="Times New Roman"/>
                          <a:ea typeface="Times New Roman"/>
                        </a:rPr>
                        <a:t>Malaysia</a:t>
                      </a:r>
                    </a:p>
                  </a:txBody>
                  <a:tcPr marL="76200" marR="76200" marT="0" marB="0">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05395829"/>
              </p:ext>
            </p:extLst>
          </p:nvPr>
        </p:nvGraphicFramePr>
        <p:xfrm>
          <a:off x="533401" y="1842452"/>
          <a:ext cx="8153401" cy="5120640"/>
        </p:xfrm>
        <a:graphic>
          <a:graphicData uri="http://schemas.openxmlformats.org/drawingml/2006/table">
            <a:tbl>
              <a:tblPr firstRow="1" firstCol="1" bandRow="1" bandCol="1"/>
              <a:tblGrid>
                <a:gridCol w="3796292"/>
                <a:gridCol w="1639308"/>
                <a:gridCol w="1509889"/>
                <a:gridCol w="1207912"/>
              </a:tblGrid>
              <a:tr h="1234837">
                <a:tc>
                  <a:txBody>
                    <a:bodyPr/>
                    <a:lstStyle/>
                    <a:p>
                      <a:pPr marL="0" marR="0">
                        <a:spcBef>
                          <a:spcPts val="0"/>
                        </a:spcBef>
                        <a:spcAft>
                          <a:spcPts val="0"/>
                        </a:spcAft>
                      </a:pPr>
                      <a:r>
                        <a:rPr lang="en-US" sz="1400" b="1" dirty="0">
                          <a:effectLst/>
                          <a:latin typeface="Times New Roman"/>
                          <a:ea typeface="Times New Roman"/>
                        </a:rPr>
                        <a:t>Tertiary Enrolment (% of gross)</a:t>
                      </a:r>
                    </a:p>
                    <a:p>
                      <a:pPr marL="0" marR="0" algn="r">
                        <a:spcBef>
                          <a:spcPts val="0"/>
                        </a:spcBef>
                        <a:spcAft>
                          <a:spcPts val="0"/>
                        </a:spcAft>
                      </a:pPr>
                      <a:r>
                        <a:rPr lang="en-US" sz="1400" b="1" dirty="0">
                          <a:effectLst/>
                          <a:latin typeface="Times New Roman"/>
                          <a:ea typeface="Times New Roman"/>
                        </a:rPr>
                        <a:t>     1970</a:t>
                      </a:r>
                    </a:p>
                    <a:p>
                      <a:pPr marL="0" marR="0" algn="r">
                        <a:spcBef>
                          <a:spcPts val="0"/>
                        </a:spcBef>
                        <a:spcAft>
                          <a:spcPts val="0"/>
                        </a:spcAft>
                      </a:pPr>
                      <a:r>
                        <a:rPr lang="en-US" sz="1400" b="1" dirty="0">
                          <a:effectLst/>
                          <a:latin typeface="Times New Roman"/>
                          <a:ea typeface="Times New Roman"/>
                        </a:rPr>
                        <a:t>     1980</a:t>
                      </a:r>
                    </a:p>
                    <a:p>
                      <a:pPr marL="0" marR="0" algn="r">
                        <a:spcBef>
                          <a:spcPts val="0"/>
                        </a:spcBef>
                        <a:spcAft>
                          <a:spcPts val="0"/>
                        </a:spcAft>
                      </a:pPr>
                      <a:r>
                        <a:rPr lang="en-US" sz="1400" b="1" dirty="0">
                          <a:effectLst/>
                          <a:latin typeface="Times New Roman"/>
                          <a:ea typeface="Times New Roman"/>
                        </a:rPr>
                        <a:t>     1990</a:t>
                      </a:r>
                    </a:p>
                    <a:p>
                      <a:pPr marL="0" marR="0" algn="r">
                        <a:spcBef>
                          <a:spcPts val="0"/>
                        </a:spcBef>
                        <a:spcAft>
                          <a:spcPts val="0"/>
                        </a:spcAft>
                      </a:pPr>
                      <a:r>
                        <a:rPr lang="en-US" sz="1400" b="1" dirty="0">
                          <a:effectLst/>
                          <a:latin typeface="Times New Roman"/>
                          <a:ea typeface="Times New Roman"/>
                        </a:rPr>
                        <a:t>     2000</a:t>
                      </a:r>
                    </a:p>
                    <a:p>
                      <a:pPr marL="0" marR="0" algn="r">
                        <a:spcBef>
                          <a:spcPts val="0"/>
                        </a:spcBef>
                        <a:spcAft>
                          <a:spcPts val="0"/>
                        </a:spcAft>
                      </a:pPr>
                      <a:r>
                        <a:rPr lang="en-US" sz="1400" b="1" dirty="0">
                          <a:effectLst/>
                          <a:latin typeface="Times New Roman"/>
                          <a:ea typeface="Times New Roman"/>
                        </a:rPr>
                        <a:t>     2004</a:t>
                      </a:r>
                    </a:p>
                  </a:txBody>
                  <a:tcPr marL="76200" marR="76200" marT="0" marB="0">
                    <a:lnL>
                      <a:noFill/>
                    </a:lnL>
                    <a:lnR>
                      <a:noFill/>
                    </a:lnR>
                    <a:lnT w="19050" cap="flat" cmpd="sng" algn="ctr">
                      <a:solidFill>
                        <a:srgbClr val="008000"/>
                      </a:solidFill>
                      <a:prstDash val="solid"/>
                      <a:round/>
                      <a:headEnd type="none" w="med" len="med"/>
                      <a:tailEnd type="none" w="med" len="med"/>
                    </a:lnT>
                    <a:lnB>
                      <a:noFill/>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13.0</a:t>
                      </a:r>
                    </a:p>
                    <a:p>
                      <a:pPr marL="0" marR="0" algn="r">
                        <a:spcBef>
                          <a:spcPts val="0"/>
                        </a:spcBef>
                        <a:spcAft>
                          <a:spcPts val="0"/>
                        </a:spcAft>
                      </a:pPr>
                      <a:r>
                        <a:rPr lang="en-US" sz="1400" b="1" dirty="0">
                          <a:effectLst/>
                          <a:latin typeface="Times New Roman"/>
                          <a:ea typeface="Times New Roman"/>
                        </a:rPr>
                        <a:t>12.7</a:t>
                      </a:r>
                    </a:p>
                    <a:p>
                      <a:pPr marL="0" marR="0" algn="r">
                        <a:spcBef>
                          <a:spcPts val="0"/>
                        </a:spcBef>
                        <a:spcAft>
                          <a:spcPts val="0"/>
                        </a:spcAft>
                      </a:pPr>
                      <a:r>
                        <a:rPr lang="en-US" sz="1400" b="1" dirty="0">
                          <a:effectLst/>
                          <a:latin typeface="Times New Roman"/>
                          <a:ea typeface="Times New Roman"/>
                        </a:rPr>
                        <a:t>19.0</a:t>
                      </a:r>
                    </a:p>
                    <a:p>
                      <a:pPr marL="0" marR="0" algn="r">
                        <a:spcBef>
                          <a:spcPts val="0"/>
                        </a:spcBef>
                        <a:spcAft>
                          <a:spcPts val="0"/>
                        </a:spcAft>
                      </a:pPr>
                      <a:r>
                        <a:rPr lang="en-US" sz="1400" b="1" dirty="0">
                          <a:effectLst/>
                          <a:latin typeface="Times New Roman"/>
                          <a:ea typeface="Times New Roman"/>
                        </a:rPr>
                        <a:t>35.0</a:t>
                      </a:r>
                    </a:p>
                    <a:p>
                      <a:pPr marL="0" marR="0" algn="r">
                        <a:spcBef>
                          <a:spcPts val="0"/>
                        </a:spcBef>
                        <a:spcAft>
                          <a:spcPts val="0"/>
                        </a:spcAft>
                      </a:pPr>
                      <a:r>
                        <a:rPr lang="en-US" sz="1400" b="1" dirty="0">
                          <a:effectLst/>
                          <a:latin typeface="Times New Roman"/>
                          <a:ea typeface="Times New Roman"/>
                        </a:rPr>
                        <a:t>44.0</a:t>
                      </a:r>
                    </a:p>
                  </a:txBody>
                  <a:tcPr marL="76200" marR="76200" marT="0" marB="0">
                    <a:lnL>
                      <a:noFill/>
                    </a:lnL>
                    <a:lnR>
                      <a:noFill/>
                    </a:lnR>
                    <a:lnT w="19050" cap="flat" cmpd="sng" algn="ctr">
                      <a:solidFill>
                        <a:srgbClr val="008000"/>
                      </a:solidFill>
                      <a:prstDash val="solid"/>
                      <a:round/>
                      <a:headEnd type="none" w="med" len="med"/>
                      <a:tailEnd type="none" w="med" len="med"/>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7.8</a:t>
                      </a:r>
                    </a:p>
                    <a:p>
                      <a:pPr marL="0" marR="0" algn="r">
                        <a:spcBef>
                          <a:spcPts val="0"/>
                        </a:spcBef>
                        <a:spcAft>
                          <a:spcPts val="0"/>
                        </a:spcAft>
                      </a:pPr>
                      <a:r>
                        <a:rPr lang="en-US" sz="1400" b="1">
                          <a:effectLst/>
                          <a:latin typeface="Times New Roman"/>
                          <a:ea typeface="Times New Roman"/>
                        </a:rPr>
                        <a:t>18.6</a:t>
                      </a:r>
                    </a:p>
                    <a:p>
                      <a:pPr marL="0" marR="0" algn="r">
                        <a:spcBef>
                          <a:spcPts val="0"/>
                        </a:spcBef>
                        <a:spcAft>
                          <a:spcPts val="0"/>
                        </a:spcAft>
                      </a:pPr>
                      <a:r>
                        <a:rPr lang="en-US" sz="1400" b="1">
                          <a:effectLst/>
                          <a:latin typeface="Times New Roman"/>
                          <a:ea typeface="Times New Roman"/>
                        </a:rPr>
                        <a:t>…</a:t>
                      </a:r>
                    </a:p>
                    <a:p>
                      <a:pPr marL="0" marR="0" algn="r">
                        <a:spcBef>
                          <a:spcPts val="0"/>
                        </a:spcBef>
                        <a:spcAft>
                          <a:spcPts val="0"/>
                        </a:spcAft>
                      </a:pPr>
                      <a:r>
                        <a:rPr lang="en-US" sz="1400" b="1">
                          <a:effectLst/>
                          <a:latin typeface="Times New Roman"/>
                          <a:ea typeface="Times New Roman"/>
                        </a:rPr>
                        <a:t>…</a:t>
                      </a:r>
                    </a:p>
                  </a:txBody>
                  <a:tcPr marL="76200" marR="76200" marT="0" marB="0">
                    <a:lnL>
                      <a:noFill/>
                    </a:lnL>
                    <a:lnR>
                      <a:noFill/>
                    </a:lnR>
                    <a:lnT w="19050" cap="flat" cmpd="sng" algn="ctr">
                      <a:solidFill>
                        <a:srgbClr val="008000"/>
                      </a:solidFill>
                      <a:prstDash val="solid"/>
                      <a:round/>
                      <a:headEnd type="none" w="med" len="med"/>
                      <a:tailEnd type="none" w="med" len="med"/>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4.0</a:t>
                      </a:r>
                    </a:p>
                    <a:p>
                      <a:pPr marL="0" marR="0" algn="r">
                        <a:spcBef>
                          <a:spcPts val="0"/>
                        </a:spcBef>
                        <a:spcAft>
                          <a:spcPts val="0"/>
                        </a:spcAft>
                      </a:pPr>
                      <a:r>
                        <a:rPr lang="en-US" sz="1400" b="1">
                          <a:effectLst/>
                          <a:latin typeface="Times New Roman"/>
                          <a:ea typeface="Times New Roman"/>
                        </a:rPr>
                        <a:t>4.1</a:t>
                      </a:r>
                    </a:p>
                    <a:p>
                      <a:pPr marL="0" marR="0" algn="r">
                        <a:spcBef>
                          <a:spcPts val="0"/>
                        </a:spcBef>
                        <a:spcAft>
                          <a:spcPts val="0"/>
                        </a:spcAft>
                      </a:pPr>
                      <a:r>
                        <a:rPr lang="en-US" sz="1400" b="1">
                          <a:effectLst/>
                          <a:latin typeface="Times New Roman"/>
                          <a:ea typeface="Times New Roman"/>
                        </a:rPr>
                        <a:t>7.2</a:t>
                      </a:r>
                    </a:p>
                    <a:p>
                      <a:pPr marL="0" marR="0" algn="r">
                        <a:spcBef>
                          <a:spcPts val="0"/>
                        </a:spcBef>
                        <a:spcAft>
                          <a:spcPts val="0"/>
                        </a:spcAft>
                      </a:pPr>
                      <a:r>
                        <a:rPr lang="en-US" sz="1400" b="1">
                          <a:effectLst/>
                          <a:latin typeface="Times New Roman"/>
                          <a:ea typeface="Times New Roman"/>
                        </a:rPr>
                        <a:t>23.0</a:t>
                      </a:r>
                    </a:p>
                    <a:p>
                      <a:pPr marL="0" marR="0" algn="r">
                        <a:spcBef>
                          <a:spcPts val="0"/>
                        </a:spcBef>
                        <a:spcAft>
                          <a:spcPts val="0"/>
                        </a:spcAft>
                      </a:pPr>
                      <a:r>
                        <a:rPr lang="en-US" sz="1400" b="1">
                          <a:effectLst/>
                          <a:latin typeface="Times New Roman"/>
                          <a:ea typeface="Times New Roman"/>
                        </a:rPr>
                        <a:t>31.0</a:t>
                      </a:r>
                    </a:p>
                  </a:txBody>
                  <a:tcPr marL="76200" marR="76200" marT="0" marB="0">
                    <a:lnL>
                      <a:noFill/>
                    </a:lnL>
                    <a:lnR>
                      <a:noFill/>
                    </a:lnR>
                    <a:lnT w="19050" cap="flat" cmpd="sng" algn="ctr">
                      <a:solidFill>
                        <a:srgbClr val="008000"/>
                      </a:solidFill>
                      <a:prstDash val="solid"/>
                      <a:round/>
                      <a:headEnd type="none" w="med" len="med"/>
                      <a:tailEnd type="none" w="med" len="med"/>
                    </a:lnT>
                    <a:lnB>
                      <a:noFill/>
                    </a:lnB>
                  </a:tcPr>
                </a:tc>
              </a:tr>
              <a:tr h="1029031">
                <a:tc>
                  <a:txBody>
                    <a:bodyPr/>
                    <a:lstStyle/>
                    <a:p>
                      <a:pPr marL="0" marR="0">
                        <a:spcBef>
                          <a:spcPts val="0"/>
                        </a:spcBef>
                        <a:spcAft>
                          <a:spcPts val="0"/>
                        </a:spcAft>
                      </a:pPr>
                      <a:r>
                        <a:rPr lang="en-US" sz="1400" b="1">
                          <a:effectLst/>
                          <a:latin typeface="Times New Roman"/>
                          <a:ea typeface="Times New Roman"/>
                        </a:rPr>
                        <a:t>Secondary Enrolment (% of gross)</a:t>
                      </a:r>
                    </a:p>
                    <a:p>
                      <a:pPr marL="0" marR="0" algn="r">
                        <a:spcBef>
                          <a:spcPts val="0"/>
                        </a:spcBef>
                        <a:spcAft>
                          <a:spcPts val="0"/>
                        </a:spcAft>
                      </a:pPr>
                      <a:r>
                        <a:rPr lang="en-US" sz="1400" b="1">
                          <a:effectLst/>
                          <a:latin typeface="Times New Roman"/>
                          <a:ea typeface="Times New Roman"/>
                        </a:rPr>
                        <a:t>     1975</a:t>
                      </a:r>
                    </a:p>
                    <a:p>
                      <a:pPr marL="0" marR="0" algn="r">
                        <a:spcBef>
                          <a:spcPts val="0"/>
                        </a:spcBef>
                        <a:spcAft>
                          <a:spcPts val="0"/>
                        </a:spcAft>
                      </a:pPr>
                      <a:r>
                        <a:rPr lang="en-US" sz="1400" b="1">
                          <a:effectLst/>
                          <a:latin typeface="Times New Roman"/>
                          <a:ea typeface="Times New Roman"/>
                        </a:rPr>
                        <a:t>     1992</a:t>
                      </a:r>
                    </a:p>
                    <a:p>
                      <a:pPr marL="0" marR="0" algn="r">
                        <a:spcBef>
                          <a:spcPts val="0"/>
                        </a:spcBef>
                        <a:spcAft>
                          <a:spcPts val="0"/>
                        </a:spcAft>
                      </a:pPr>
                      <a:r>
                        <a:rPr lang="en-US" sz="1400" b="1">
                          <a:effectLst/>
                          <a:latin typeface="Times New Roman"/>
                          <a:ea typeface="Times New Roman"/>
                        </a:rPr>
                        <a:t>2001</a:t>
                      </a:r>
                    </a:p>
                    <a:p>
                      <a:pPr marL="0" marR="0" algn="r">
                        <a:spcBef>
                          <a:spcPts val="0"/>
                        </a:spcBef>
                        <a:spcAft>
                          <a:spcPts val="0"/>
                        </a:spcAft>
                      </a:pPr>
                      <a:r>
                        <a:rPr lang="en-US" sz="1400" b="1">
                          <a:effectLst/>
                          <a:latin typeface="Times New Roman"/>
                          <a:ea typeface="Times New Roman"/>
                        </a:rPr>
                        <a:t>2004</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26</a:t>
                      </a:r>
                    </a:p>
                    <a:p>
                      <a:pPr marL="0" marR="0" algn="r">
                        <a:spcBef>
                          <a:spcPts val="0"/>
                        </a:spcBef>
                        <a:spcAft>
                          <a:spcPts val="0"/>
                        </a:spcAft>
                      </a:pPr>
                      <a:r>
                        <a:rPr lang="en-US" sz="1400" b="1">
                          <a:effectLst/>
                          <a:latin typeface="Times New Roman"/>
                          <a:ea typeface="Times New Roman"/>
                        </a:rPr>
                        <a:t>37</a:t>
                      </a:r>
                    </a:p>
                    <a:p>
                      <a:pPr marL="0" marR="0" algn="r">
                        <a:spcBef>
                          <a:spcPts val="0"/>
                        </a:spcBef>
                        <a:spcAft>
                          <a:spcPts val="0"/>
                        </a:spcAft>
                      </a:pPr>
                      <a:r>
                        <a:rPr lang="en-US" sz="1400" b="1">
                          <a:effectLst/>
                          <a:latin typeface="Times New Roman"/>
                          <a:ea typeface="Times New Roman"/>
                        </a:rPr>
                        <a:t>67</a:t>
                      </a:r>
                    </a:p>
                    <a:p>
                      <a:pPr marL="0" marR="0" algn="r">
                        <a:spcBef>
                          <a:spcPts val="0"/>
                        </a:spcBef>
                        <a:spcAft>
                          <a:spcPts val="0"/>
                        </a:spcAft>
                      </a:pPr>
                      <a:r>
                        <a:rPr lang="en-US" sz="1400" b="1">
                          <a:effectLst/>
                          <a:latin typeface="Times New Roman"/>
                          <a:ea typeface="Times New Roman"/>
                        </a:rPr>
                        <a:t>72</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52.0</a:t>
                      </a:r>
                    </a:p>
                    <a:p>
                      <a:pPr marL="0" marR="0" algn="r">
                        <a:spcBef>
                          <a:spcPts val="0"/>
                        </a:spcBef>
                        <a:spcAft>
                          <a:spcPts val="0"/>
                        </a:spcAft>
                      </a:pPr>
                      <a:r>
                        <a:rPr lang="en-US" sz="1400" b="1" dirty="0">
                          <a:effectLst/>
                          <a:latin typeface="Times New Roman"/>
                          <a:ea typeface="Times New Roman"/>
                        </a:rPr>
                        <a:t>78.9</a:t>
                      </a:r>
                    </a:p>
                    <a:p>
                      <a:pPr marL="0" marR="0" algn="r">
                        <a:spcBef>
                          <a:spcPts val="0"/>
                        </a:spcBef>
                        <a:spcAft>
                          <a:spcPts val="0"/>
                        </a:spcAft>
                      </a:pPr>
                      <a:r>
                        <a:rPr lang="en-US" sz="1400" b="1" dirty="0">
                          <a:effectLst/>
                          <a:latin typeface="Times New Roman"/>
                          <a:ea typeface="Times New Roman"/>
                        </a:rPr>
                        <a:t>…</a:t>
                      </a:r>
                    </a:p>
                    <a:p>
                      <a:pPr marL="0" marR="0" algn="r">
                        <a:spcBef>
                          <a:spcPts val="0"/>
                        </a:spcBef>
                        <a:spcAft>
                          <a:spcPts val="0"/>
                        </a:spcAft>
                      </a:pPr>
                      <a:r>
                        <a:rPr lang="en-US" sz="1400" b="1" dirty="0">
                          <a:effectLst/>
                          <a:latin typeface="Times New Roman"/>
                          <a:ea typeface="Times New Roman"/>
                        </a:rPr>
                        <a:t>…</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42</a:t>
                      </a:r>
                    </a:p>
                    <a:p>
                      <a:pPr marL="0" marR="0" algn="r">
                        <a:spcBef>
                          <a:spcPts val="0"/>
                        </a:spcBef>
                        <a:spcAft>
                          <a:spcPts val="0"/>
                        </a:spcAft>
                      </a:pPr>
                      <a:r>
                        <a:rPr lang="en-US" sz="1400" b="1">
                          <a:effectLst/>
                          <a:latin typeface="Times New Roman"/>
                          <a:ea typeface="Times New Roman"/>
                        </a:rPr>
                        <a:t>60</a:t>
                      </a:r>
                    </a:p>
                    <a:p>
                      <a:pPr marL="0" marR="0" algn="r">
                        <a:spcBef>
                          <a:spcPts val="0"/>
                        </a:spcBef>
                        <a:spcAft>
                          <a:spcPts val="0"/>
                        </a:spcAft>
                      </a:pPr>
                      <a:r>
                        <a:rPr lang="en-US" sz="1400" b="1">
                          <a:effectLst/>
                          <a:latin typeface="Times New Roman"/>
                          <a:ea typeface="Times New Roman"/>
                        </a:rPr>
                        <a:t>65</a:t>
                      </a:r>
                    </a:p>
                    <a:p>
                      <a:pPr marL="0" marR="0" algn="r">
                        <a:spcBef>
                          <a:spcPts val="0"/>
                        </a:spcBef>
                        <a:spcAft>
                          <a:spcPts val="0"/>
                        </a:spcAft>
                      </a:pPr>
                      <a:r>
                        <a:rPr lang="en-US" sz="1400" b="1">
                          <a:effectLst/>
                          <a:latin typeface="Times New Roman"/>
                          <a:ea typeface="Times New Roman"/>
                        </a:rPr>
                        <a:t>72</a:t>
                      </a:r>
                    </a:p>
                  </a:txBody>
                  <a:tcPr marL="76200" marR="76200" marT="0" marB="0">
                    <a:lnL>
                      <a:noFill/>
                    </a:lnL>
                    <a:lnR>
                      <a:noFill/>
                    </a:lnR>
                    <a:lnT>
                      <a:noFill/>
                    </a:lnT>
                    <a:lnB>
                      <a:noFill/>
                    </a:lnB>
                  </a:tcPr>
                </a:tc>
              </a:tr>
              <a:tr h="1029031">
                <a:tc>
                  <a:txBody>
                    <a:bodyPr/>
                    <a:lstStyle/>
                    <a:p>
                      <a:pPr marL="0" marR="0">
                        <a:spcBef>
                          <a:spcPts val="0"/>
                        </a:spcBef>
                        <a:spcAft>
                          <a:spcPts val="0"/>
                        </a:spcAft>
                      </a:pPr>
                      <a:r>
                        <a:rPr lang="en-US" sz="1400" b="1">
                          <a:effectLst/>
                          <a:latin typeface="Times New Roman"/>
                          <a:ea typeface="Times New Roman"/>
                        </a:rPr>
                        <a:t>Public Education Expenditures  (as % of GNP)</a:t>
                      </a:r>
                    </a:p>
                    <a:p>
                      <a:pPr marL="0" marR="0" algn="r">
                        <a:spcBef>
                          <a:spcPts val="0"/>
                        </a:spcBef>
                        <a:spcAft>
                          <a:spcPts val="0"/>
                        </a:spcAft>
                      </a:pPr>
                      <a:r>
                        <a:rPr lang="en-US" sz="1400" b="1">
                          <a:effectLst/>
                          <a:latin typeface="Times New Roman"/>
                          <a:ea typeface="Times New Roman"/>
                        </a:rPr>
                        <a:t>     1975</a:t>
                      </a:r>
                    </a:p>
                    <a:p>
                      <a:pPr marL="0" marR="0" algn="r">
                        <a:spcBef>
                          <a:spcPts val="0"/>
                        </a:spcBef>
                        <a:spcAft>
                          <a:spcPts val="0"/>
                        </a:spcAft>
                      </a:pPr>
                      <a:r>
                        <a:rPr lang="en-US" sz="1400" b="1">
                          <a:effectLst/>
                          <a:latin typeface="Times New Roman"/>
                          <a:ea typeface="Times New Roman"/>
                        </a:rPr>
                        <a:t>2000</a:t>
                      </a:r>
                    </a:p>
                    <a:p>
                      <a:pPr marL="0" marR="0" algn="r">
                        <a:spcBef>
                          <a:spcPts val="0"/>
                        </a:spcBef>
                        <a:spcAft>
                          <a:spcPts val="0"/>
                        </a:spcAft>
                      </a:pPr>
                      <a:r>
                        <a:rPr lang="en-US" sz="1400" b="1">
                          <a:effectLst/>
                          <a:latin typeface="Times New Roman"/>
                          <a:ea typeface="Times New Roman"/>
                        </a:rPr>
                        <a:t>2004</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3.6</a:t>
                      </a:r>
                    </a:p>
                    <a:p>
                      <a:pPr marL="0" marR="0" algn="r">
                        <a:spcBef>
                          <a:spcPts val="0"/>
                        </a:spcBef>
                        <a:spcAft>
                          <a:spcPts val="0"/>
                        </a:spcAft>
                      </a:pPr>
                      <a:r>
                        <a:rPr lang="en-US" sz="1400" b="1">
                          <a:effectLst/>
                          <a:latin typeface="Times New Roman"/>
                          <a:ea typeface="Times New Roman"/>
                        </a:rPr>
                        <a:t>5.41</a:t>
                      </a:r>
                    </a:p>
                    <a:p>
                      <a:pPr marL="0" marR="0" algn="r">
                        <a:spcBef>
                          <a:spcPts val="0"/>
                        </a:spcBef>
                        <a:spcAft>
                          <a:spcPts val="0"/>
                        </a:spcAft>
                      </a:pPr>
                      <a:r>
                        <a:rPr lang="en-US" sz="1400" b="1">
                          <a:effectLst/>
                          <a:latin typeface="Times New Roman"/>
                          <a:ea typeface="Times New Roman"/>
                        </a:rPr>
                        <a:t>4.23</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2.9</a:t>
                      </a:r>
                    </a:p>
                    <a:p>
                      <a:pPr marL="0" marR="0" algn="r">
                        <a:spcBef>
                          <a:spcPts val="0"/>
                        </a:spcBef>
                        <a:spcAft>
                          <a:spcPts val="0"/>
                        </a:spcAft>
                      </a:pPr>
                      <a:r>
                        <a:rPr lang="en-US" sz="1400" b="1" dirty="0">
                          <a:effectLst/>
                          <a:latin typeface="Times New Roman"/>
                          <a:ea typeface="Times New Roman"/>
                        </a:rPr>
                        <a:t>…</a:t>
                      </a:r>
                    </a:p>
                    <a:p>
                      <a:pPr marL="0" marR="0" algn="r">
                        <a:spcBef>
                          <a:spcPts val="0"/>
                        </a:spcBef>
                        <a:spcAft>
                          <a:spcPts val="0"/>
                        </a:spcAft>
                      </a:pPr>
                      <a:r>
                        <a:rPr lang="en-US" sz="1400" b="1" dirty="0">
                          <a:effectLst/>
                          <a:latin typeface="Times New Roman"/>
                          <a:ea typeface="Times New Roman"/>
                        </a:rPr>
                        <a:t>…</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6.00</a:t>
                      </a:r>
                    </a:p>
                    <a:p>
                      <a:pPr marL="0" marR="0" algn="r">
                        <a:spcBef>
                          <a:spcPts val="0"/>
                        </a:spcBef>
                        <a:spcAft>
                          <a:spcPts val="0"/>
                        </a:spcAft>
                      </a:pPr>
                      <a:r>
                        <a:rPr lang="en-US" sz="1400" b="1" dirty="0">
                          <a:effectLst/>
                          <a:latin typeface="Times New Roman"/>
                          <a:ea typeface="Times New Roman"/>
                        </a:rPr>
                        <a:t>6.20</a:t>
                      </a:r>
                    </a:p>
                    <a:p>
                      <a:pPr marL="0" marR="0" algn="r">
                        <a:spcBef>
                          <a:spcPts val="0"/>
                        </a:spcBef>
                        <a:spcAft>
                          <a:spcPts val="0"/>
                        </a:spcAft>
                      </a:pPr>
                      <a:r>
                        <a:rPr lang="en-US" sz="1400" b="1" dirty="0">
                          <a:effectLst/>
                          <a:latin typeface="Times New Roman"/>
                          <a:ea typeface="Times New Roman"/>
                        </a:rPr>
                        <a:t>6.25</a:t>
                      </a:r>
                    </a:p>
                  </a:txBody>
                  <a:tcPr marL="76200" marR="76200" marT="0" marB="0">
                    <a:lnL>
                      <a:noFill/>
                    </a:lnL>
                    <a:lnR>
                      <a:noFill/>
                    </a:lnR>
                    <a:lnT>
                      <a:noFill/>
                    </a:lnT>
                    <a:lnB>
                      <a:noFill/>
                    </a:lnB>
                  </a:tcPr>
                </a:tc>
              </a:tr>
              <a:tr h="411612">
                <a:tc>
                  <a:txBody>
                    <a:bodyPr/>
                    <a:lstStyle/>
                    <a:p>
                      <a:pPr marL="0" marR="0">
                        <a:spcBef>
                          <a:spcPts val="0"/>
                        </a:spcBef>
                        <a:spcAft>
                          <a:spcPts val="0"/>
                        </a:spcAft>
                      </a:pPr>
                      <a:r>
                        <a:rPr lang="en-US" sz="1400" b="1">
                          <a:effectLst/>
                          <a:latin typeface="Times New Roman"/>
                          <a:ea typeface="Times New Roman"/>
                        </a:rPr>
                        <a:t>Number of Political Parties</a:t>
                      </a:r>
                    </a:p>
                    <a:p>
                      <a:pPr marL="0" marR="0" algn="r">
                        <a:spcBef>
                          <a:spcPts val="0"/>
                        </a:spcBef>
                        <a:spcAft>
                          <a:spcPts val="0"/>
                        </a:spcAft>
                      </a:pPr>
                      <a:r>
                        <a:rPr lang="en-US" sz="1400" b="1">
                          <a:effectLst/>
                          <a:latin typeface="Times New Roman"/>
                          <a:ea typeface="Times New Roman"/>
                        </a:rPr>
                        <a:t>1998</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11</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5</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15</a:t>
                      </a:r>
                    </a:p>
                  </a:txBody>
                  <a:tcPr marL="76200" marR="76200" marT="0" marB="0">
                    <a:lnL>
                      <a:noFill/>
                    </a:lnL>
                    <a:lnR>
                      <a:noFill/>
                    </a:lnR>
                    <a:lnT>
                      <a:noFill/>
                    </a:lnT>
                    <a:lnB>
                      <a:noFill/>
                    </a:lnB>
                  </a:tcPr>
                </a:tc>
              </a:tr>
              <a:tr h="617419">
                <a:tc>
                  <a:txBody>
                    <a:bodyPr/>
                    <a:lstStyle/>
                    <a:p>
                      <a:pPr marL="0" marR="0">
                        <a:spcBef>
                          <a:spcPts val="0"/>
                        </a:spcBef>
                        <a:spcAft>
                          <a:spcPts val="0"/>
                        </a:spcAft>
                      </a:pPr>
                      <a:r>
                        <a:rPr lang="en-US" sz="1400" b="1">
                          <a:effectLst/>
                          <a:latin typeface="Times New Roman"/>
                          <a:ea typeface="Times New Roman"/>
                        </a:rPr>
                        <a:t>Winning Coalition Size</a:t>
                      </a:r>
                    </a:p>
                    <a:p>
                      <a:pPr marL="0" marR="0" algn="r">
                        <a:spcBef>
                          <a:spcPts val="0"/>
                        </a:spcBef>
                        <a:spcAft>
                          <a:spcPts val="0"/>
                        </a:spcAft>
                      </a:pPr>
                      <a:r>
                        <a:rPr lang="en-US" sz="1400" b="1">
                          <a:effectLst/>
                          <a:latin typeface="Times New Roman"/>
                          <a:ea typeface="Times New Roman"/>
                        </a:rPr>
                        <a:t>1970</a:t>
                      </a:r>
                    </a:p>
                    <a:p>
                      <a:pPr marL="0" marR="0" algn="r">
                        <a:spcBef>
                          <a:spcPts val="0"/>
                        </a:spcBef>
                        <a:spcAft>
                          <a:spcPts val="0"/>
                        </a:spcAft>
                      </a:pPr>
                      <a:r>
                        <a:rPr lang="en-US" sz="1400" b="1">
                          <a:effectLst/>
                          <a:latin typeface="Times New Roman"/>
                          <a:ea typeface="Times New Roman"/>
                        </a:rPr>
                        <a:t>1990</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.50</a:t>
                      </a:r>
                    </a:p>
                    <a:p>
                      <a:pPr marL="0" marR="0" algn="r">
                        <a:spcBef>
                          <a:spcPts val="0"/>
                        </a:spcBef>
                        <a:spcAft>
                          <a:spcPts val="0"/>
                        </a:spcAft>
                      </a:pPr>
                      <a:r>
                        <a:rPr lang="en-US" sz="1400" b="1">
                          <a:effectLst/>
                          <a:latin typeface="Times New Roman"/>
                          <a:ea typeface="Times New Roman"/>
                        </a:rPr>
                        <a:t>.75</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.75</a:t>
                      </a:r>
                    </a:p>
                    <a:p>
                      <a:pPr marL="0" marR="0" algn="r">
                        <a:spcBef>
                          <a:spcPts val="0"/>
                        </a:spcBef>
                        <a:spcAft>
                          <a:spcPts val="0"/>
                        </a:spcAft>
                      </a:pPr>
                      <a:r>
                        <a:rPr lang="en-US" sz="1400" b="1">
                          <a:effectLst/>
                          <a:latin typeface="Times New Roman"/>
                          <a:ea typeface="Times New Roman"/>
                        </a:rPr>
                        <a:t>.75</a:t>
                      </a:r>
                    </a:p>
                  </a:txBody>
                  <a:tcPr marL="76200" marR="76200" marT="0" marB="0">
                    <a:lnL>
                      <a:noFill/>
                    </a:lnL>
                    <a:lnR>
                      <a:noFill/>
                    </a:lnR>
                    <a:lnT>
                      <a:noFill/>
                    </a:lnT>
                    <a:lnB>
                      <a:noFill/>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.75</a:t>
                      </a:r>
                    </a:p>
                    <a:p>
                      <a:pPr marL="0" marR="0" algn="r">
                        <a:spcBef>
                          <a:spcPts val="0"/>
                        </a:spcBef>
                        <a:spcAft>
                          <a:spcPts val="0"/>
                        </a:spcAft>
                      </a:pPr>
                      <a:r>
                        <a:rPr lang="en-US" sz="1400" b="1" dirty="0">
                          <a:effectLst/>
                          <a:latin typeface="Times New Roman"/>
                          <a:ea typeface="Times New Roman"/>
                        </a:rPr>
                        <a:t>.75</a:t>
                      </a:r>
                    </a:p>
                  </a:txBody>
                  <a:tcPr marL="76200" marR="76200" marT="0" marB="0">
                    <a:lnL>
                      <a:noFill/>
                    </a:lnL>
                    <a:lnR>
                      <a:noFill/>
                    </a:lnR>
                    <a:lnT>
                      <a:noFill/>
                    </a:lnT>
                    <a:lnB>
                      <a:noFill/>
                    </a:lnB>
                  </a:tcPr>
                </a:tc>
              </a:tr>
              <a:tr h="617419">
                <a:tc>
                  <a:txBody>
                    <a:bodyPr/>
                    <a:lstStyle/>
                    <a:p>
                      <a:pPr marL="0" marR="0">
                        <a:spcBef>
                          <a:spcPts val="0"/>
                        </a:spcBef>
                        <a:spcAft>
                          <a:spcPts val="0"/>
                        </a:spcAft>
                      </a:pPr>
                      <a:r>
                        <a:rPr lang="en-US" sz="1400" b="1">
                          <a:effectLst/>
                          <a:latin typeface="Times New Roman"/>
                          <a:ea typeface="Times New Roman"/>
                        </a:rPr>
                        <a:t>Ministries responsible for technical education and training</a:t>
                      </a:r>
                    </a:p>
                    <a:p>
                      <a:pPr marL="0" marR="0" algn="r">
                        <a:spcBef>
                          <a:spcPts val="0"/>
                        </a:spcBef>
                        <a:spcAft>
                          <a:spcPts val="0"/>
                        </a:spcAft>
                      </a:pPr>
                      <a:r>
                        <a:rPr lang="en-US" sz="1400" b="1">
                          <a:effectLst/>
                          <a:latin typeface="Times New Roman"/>
                          <a:ea typeface="Times New Roman"/>
                        </a:rPr>
                        <a:t>2001</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7</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 </a:t>
                      </a:r>
                    </a:p>
                    <a:p>
                      <a:pPr marL="0" marR="0" algn="r">
                        <a:spcBef>
                          <a:spcPts val="0"/>
                        </a:spcBef>
                        <a:spcAft>
                          <a:spcPts val="0"/>
                        </a:spcAft>
                      </a:pPr>
                      <a:r>
                        <a:rPr lang="en-US" sz="1400" b="1">
                          <a:effectLst/>
                          <a:latin typeface="Times New Roman"/>
                          <a:ea typeface="Times New Roman"/>
                        </a:rPr>
                        <a:t>3</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c>
                  <a:txBody>
                    <a:bodyPr/>
                    <a:lstStyle/>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 </a:t>
                      </a:r>
                    </a:p>
                    <a:p>
                      <a:pPr marL="0" marR="0" algn="r">
                        <a:spcBef>
                          <a:spcPts val="0"/>
                        </a:spcBef>
                        <a:spcAft>
                          <a:spcPts val="0"/>
                        </a:spcAft>
                      </a:pPr>
                      <a:r>
                        <a:rPr lang="en-US" sz="1400" b="1" dirty="0">
                          <a:effectLst/>
                          <a:latin typeface="Times New Roman"/>
                          <a:ea typeface="Times New Roman"/>
                        </a:rPr>
                        <a:t>4</a:t>
                      </a:r>
                    </a:p>
                  </a:txBody>
                  <a:tcPr marL="76200" marR="76200" marT="0" marB="0">
                    <a:lnL>
                      <a:noFill/>
                    </a:lnL>
                    <a:lnR>
                      <a:noFill/>
                    </a:lnR>
                    <a:lnT>
                      <a:noFill/>
                    </a:lnT>
                    <a:lnB w="19050" cap="flat" cmpd="sng" algn="ctr">
                      <a:solidFill>
                        <a:srgbClr val="008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7142947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Empirical Evidence</a:t>
            </a:r>
            <a:endParaRPr lang="en-US" dirty="0"/>
          </a:p>
        </p:txBody>
      </p:sp>
      <p:sp>
        <p:nvSpPr>
          <p:cNvPr id="3" name="Content Placeholder 2"/>
          <p:cNvSpPr>
            <a:spLocks noGrp="1"/>
          </p:cNvSpPr>
          <p:nvPr>
            <p:ph sz="quarter" idx="1"/>
          </p:nvPr>
        </p:nvSpPr>
        <p:spPr/>
        <p:txBody>
          <a:bodyPr/>
          <a:lstStyle/>
          <a:p>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24000"/>
            <a:ext cx="73914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0862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development in Thailand</a:t>
            </a:r>
            <a:endParaRPr lang="en-US" dirty="0"/>
          </a:p>
        </p:txBody>
      </p:sp>
      <p:sp>
        <p:nvSpPr>
          <p:cNvPr id="3" name="Content Placeholder 2"/>
          <p:cNvSpPr>
            <a:spLocks noGrp="1"/>
          </p:cNvSpPr>
          <p:nvPr>
            <p:ph idx="1"/>
          </p:nvPr>
        </p:nvSpPr>
        <p:spPr/>
        <p:txBody>
          <a:bodyPr/>
          <a:lstStyle/>
          <a:p>
            <a:r>
              <a:rPr lang="en-US" dirty="0" smtClean="0"/>
              <a:t>Electronics and Electrics</a:t>
            </a:r>
          </a:p>
          <a:p>
            <a:r>
              <a:rPr lang="en-US" dirty="0" smtClean="0"/>
              <a:t>Automobile</a:t>
            </a:r>
          </a:p>
          <a:p>
            <a:r>
              <a:rPr lang="en-US" dirty="0" smtClean="0"/>
              <a:t>Food</a:t>
            </a:r>
            <a:endParaRPr lang="en-US" dirty="0"/>
          </a:p>
        </p:txBody>
      </p:sp>
    </p:spTree>
    <p:extLst>
      <p:ext uri="{BB962C8B-B14F-4D97-AF65-F5344CB8AC3E}">
        <p14:creationId xmlns:p14="http://schemas.microsoft.com/office/powerpoint/2010/main" val="11595544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lnSpcReduction="10000"/>
          </a:bodyPr>
          <a:lstStyle/>
          <a:p>
            <a:pPr marL="114300" indent="0">
              <a:buNone/>
            </a:pPr>
            <a:r>
              <a:rPr lang="en-US" dirty="0" smtClean="0"/>
              <a:t>Thailand’s Commercial </a:t>
            </a:r>
            <a:r>
              <a:rPr lang="en-US" dirty="0"/>
              <a:t>Sectors</a:t>
            </a:r>
          </a:p>
          <a:p>
            <a:pPr marL="114300" indent="0">
              <a:buNone/>
            </a:pPr>
            <a:r>
              <a:rPr lang="en-US" dirty="0"/>
              <a:t>• Aviation</a:t>
            </a:r>
          </a:p>
          <a:p>
            <a:pPr marL="114300" indent="0">
              <a:buNone/>
            </a:pPr>
            <a:r>
              <a:rPr lang="en-US" dirty="0"/>
              <a:t>• Broadcast Equipment</a:t>
            </a:r>
          </a:p>
          <a:p>
            <a:pPr marL="114300" indent="0">
              <a:buNone/>
            </a:pPr>
            <a:r>
              <a:rPr lang="en-US" dirty="0"/>
              <a:t>• Defense Equipment</a:t>
            </a:r>
          </a:p>
          <a:p>
            <a:pPr marL="114300" indent="0">
              <a:buNone/>
            </a:pPr>
            <a:r>
              <a:rPr lang="en-US" dirty="0"/>
              <a:t>• Education Services</a:t>
            </a:r>
          </a:p>
          <a:p>
            <a:pPr marL="114300" indent="0">
              <a:buNone/>
            </a:pPr>
            <a:r>
              <a:rPr lang="en-US" dirty="0"/>
              <a:t>• Food Processing and Packaging Equipment</a:t>
            </a:r>
          </a:p>
          <a:p>
            <a:pPr marL="114300" indent="0">
              <a:buNone/>
            </a:pPr>
            <a:r>
              <a:rPr lang="en-US" dirty="0"/>
              <a:t>• Medical Devices</a:t>
            </a:r>
          </a:p>
          <a:p>
            <a:pPr marL="114300" indent="0">
              <a:buNone/>
            </a:pPr>
            <a:r>
              <a:rPr lang="en-US" dirty="0"/>
              <a:t>• Pollution Control</a:t>
            </a:r>
          </a:p>
          <a:p>
            <a:pPr marL="114300" indent="0">
              <a:buNone/>
            </a:pPr>
            <a:r>
              <a:rPr lang="en-US" dirty="0"/>
              <a:t>• Oil and Gas Machinery and Service</a:t>
            </a:r>
          </a:p>
          <a:p>
            <a:pPr marL="114300" indent="0">
              <a:buNone/>
            </a:pPr>
            <a:r>
              <a:rPr lang="en-US" dirty="0"/>
              <a:t>• Telecommunication</a:t>
            </a:r>
          </a:p>
        </p:txBody>
      </p:sp>
    </p:spTree>
    <p:extLst>
      <p:ext uri="{BB962C8B-B14F-4D97-AF65-F5344CB8AC3E}">
        <p14:creationId xmlns:p14="http://schemas.microsoft.com/office/powerpoint/2010/main" val="19537414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a:bodyPr>
          <a:lstStyle/>
          <a:p>
            <a:pPr marL="114300" indent="0">
              <a:buNone/>
            </a:pPr>
            <a:r>
              <a:rPr lang="en-US" dirty="0" smtClean="0"/>
              <a:t>Thailand’s Agricultural </a:t>
            </a:r>
            <a:r>
              <a:rPr lang="en-US" dirty="0"/>
              <a:t>Sectors</a:t>
            </a:r>
          </a:p>
          <a:p>
            <a:pPr marL="114300" indent="0">
              <a:buNone/>
            </a:pPr>
            <a:r>
              <a:rPr lang="en-US" dirty="0"/>
              <a:t>• cotton</a:t>
            </a:r>
          </a:p>
          <a:p>
            <a:pPr marL="114300" indent="0">
              <a:buNone/>
            </a:pPr>
            <a:r>
              <a:rPr lang="en-US" dirty="0"/>
              <a:t>• wheat</a:t>
            </a:r>
          </a:p>
          <a:p>
            <a:pPr marL="114300" indent="0">
              <a:buNone/>
            </a:pPr>
            <a:r>
              <a:rPr lang="en-US" dirty="0"/>
              <a:t>• Soybeans</a:t>
            </a:r>
          </a:p>
          <a:p>
            <a:pPr marL="114300" indent="0">
              <a:buNone/>
            </a:pPr>
            <a:r>
              <a:rPr lang="en-US" dirty="0"/>
              <a:t>• Fresh Fruit</a:t>
            </a:r>
          </a:p>
          <a:p>
            <a:pPr marL="114300" indent="0">
              <a:buNone/>
            </a:pPr>
            <a:r>
              <a:rPr lang="en-US" dirty="0"/>
              <a:t>• Wine</a:t>
            </a:r>
          </a:p>
          <a:p>
            <a:pPr marL="114300" indent="0">
              <a:buNone/>
            </a:pPr>
            <a:r>
              <a:rPr lang="en-US" dirty="0"/>
              <a:t>• Dried Fruits and Nuts</a:t>
            </a:r>
          </a:p>
          <a:p>
            <a:pPr marL="114300" indent="0">
              <a:buNone/>
            </a:pPr>
            <a:r>
              <a:rPr lang="en-US" dirty="0"/>
              <a:t>• Snack Food</a:t>
            </a:r>
          </a:p>
        </p:txBody>
      </p:sp>
    </p:spTree>
    <p:extLst>
      <p:ext uri="{BB962C8B-B14F-4D97-AF65-F5344CB8AC3E}">
        <p14:creationId xmlns:p14="http://schemas.microsoft.com/office/powerpoint/2010/main" val="304403967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development in Cambodia</a:t>
            </a:r>
            <a:endParaRPr lang="en-US" dirty="0"/>
          </a:p>
        </p:txBody>
      </p:sp>
      <p:sp>
        <p:nvSpPr>
          <p:cNvPr id="3" name="Content Placeholder 2"/>
          <p:cNvSpPr>
            <a:spLocks noGrp="1"/>
          </p:cNvSpPr>
          <p:nvPr>
            <p:ph idx="1"/>
          </p:nvPr>
        </p:nvSpPr>
        <p:spPr/>
        <p:txBody>
          <a:bodyPr/>
          <a:lstStyle/>
          <a:p>
            <a:r>
              <a:rPr lang="en-US" dirty="0" smtClean="0"/>
              <a:t>Garment</a:t>
            </a:r>
          </a:p>
          <a:p>
            <a:r>
              <a:rPr lang="en-US" dirty="0" smtClean="0"/>
              <a:t>Food</a:t>
            </a:r>
          </a:p>
          <a:p>
            <a:r>
              <a:rPr lang="en-US" dirty="0" smtClean="0"/>
              <a:t>Tourism</a:t>
            </a:r>
            <a:endParaRPr lang="en-US" dirty="0"/>
          </a:p>
        </p:txBody>
      </p:sp>
    </p:spTree>
    <p:extLst>
      <p:ext uri="{BB962C8B-B14F-4D97-AF65-F5344CB8AC3E}">
        <p14:creationId xmlns:p14="http://schemas.microsoft.com/office/powerpoint/2010/main" val="8895485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Cambodia’s </a:t>
            </a:r>
            <a:r>
              <a:rPr lang="en-US" b="1" dirty="0"/>
              <a:t>Commercial Sectors </a:t>
            </a:r>
            <a:endParaRPr lang="en-US" dirty="0"/>
          </a:p>
          <a:p>
            <a:pPr marL="114300" indent="0">
              <a:buNone/>
            </a:pPr>
            <a:r>
              <a:rPr lang="en-US" dirty="0"/>
              <a:t> Agribusiness and Food Processing </a:t>
            </a:r>
          </a:p>
          <a:p>
            <a:pPr marL="114300" indent="0">
              <a:buNone/>
            </a:pPr>
            <a:r>
              <a:rPr lang="en-US" dirty="0"/>
              <a:t> Architecture, Construction, and Engineering Services </a:t>
            </a:r>
          </a:p>
          <a:p>
            <a:pPr marL="114300" indent="0">
              <a:buNone/>
            </a:pPr>
            <a:r>
              <a:rPr lang="en-US" dirty="0"/>
              <a:t> Tourism Infrastructure and Resorts </a:t>
            </a:r>
          </a:p>
          <a:p>
            <a:pPr marL="114300" indent="0">
              <a:buNone/>
            </a:pPr>
            <a:r>
              <a:rPr lang="en-US" dirty="0"/>
              <a:t> Education </a:t>
            </a:r>
          </a:p>
          <a:p>
            <a:pPr marL="114300" indent="0">
              <a:buNone/>
            </a:pPr>
            <a:r>
              <a:rPr lang="en-US" dirty="0"/>
              <a:t> Household Goods and Appliances </a:t>
            </a:r>
          </a:p>
          <a:p>
            <a:pPr marL="114300" indent="0">
              <a:buNone/>
            </a:pPr>
            <a:r>
              <a:rPr lang="en-US" dirty="0"/>
              <a:t> Used Car and Automotive Parts </a:t>
            </a:r>
          </a:p>
          <a:p>
            <a:pPr marL="114300" indent="0">
              <a:buNone/>
            </a:pPr>
            <a:r>
              <a:rPr lang="en-US" dirty="0"/>
              <a:t> Power Generation Equipment </a:t>
            </a:r>
          </a:p>
          <a:p>
            <a:pPr marL="114300" indent="0">
              <a:buNone/>
            </a:pPr>
            <a:r>
              <a:rPr lang="en-US" dirty="0"/>
              <a:t> Fast Food and Beverage Franchises </a:t>
            </a:r>
          </a:p>
          <a:p>
            <a:pPr marL="114300" indent="0">
              <a:buNone/>
            </a:pPr>
            <a:r>
              <a:rPr lang="en-US" dirty="0"/>
              <a:t> Pharmaceuticals, Medical Supplies, and Medical Equipment </a:t>
            </a:r>
          </a:p>
        </p:txBody>
      </p:sp>
    </p:spTree>
    <p:extLst>
      <p:ext uri="{BB962C8B-B14F-4D97-AF65-F5344CB8AC3E}">
        <p14:creationId xmlns:p14="http://schemas.microsoft.com/office/powerpoint/2010/main" val="313674561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development in Laos</a:t>
            </a:r>
            <a:endParaRPr lang="en-US" dirty="0"/>
          </a:p>
        </p:txBody>
      </p:sp>
      <p:sp>
        <p:nvSpPr>
          <p:cNvPr id="3" name="Content Placeholder 2"/>
          <p:cNvSpPr>
            <a:spLocks noGrp="1"/>
          </p:cNvSpPr>
          <p:nvPr>
            <p:ph idx="1"/>
          </p:nvPr>
        </p:nvSpPr>
        <p:spPr/>
        <p:txBody>
          <a:bodyPr/>
          <a:lstStyle/>
          <a:p>
            <a:r>
              <a:rPr lang="en-US" dirty="0" smtClean="0"/>
              <a:t>Power Generation</a:t>
            </a:r>
          </a:p>
          <a:p>
            <a:r>
              <a:rPr lang="en-US" dirty="0" smtClean="0"/>
              <a:t>Electronics</a:t>
            </a:r>
          </a:p>
          <a:p>
            <a:r>
              <a:rPr lang="en-US" dirty="0" smtClean="0"/>
              <a:t>Tourism</a:t>
            </a:r>
            <a:endParaRPr lang="en-US" dirty="0"/>
          </a:p>
        </p:txBody>
      </p:sp>
    </p:spTree>
    <p:extLst>
      <p:ext uri="{BB962C8B-B14F-4D97-AF65-F5344CB8AC3E}">
        <p14:creationId xmlns:p14="http://schemas.microsoft.com/office/powerpoint/2010/main" val="88954859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a:bodyPr>
          <a:lstStyle/>
          <a:p>
            <a:r>
              <a:rPr lang="en-US" dirty="0" smtClean="0"/>
              <a:t>Laos’s Commercial </a:t>
            </a:r>
            <a:r>
              <a:rPr lang="en-US" dirty="0"/>
              <a:t>Sectors</a:t>
            </a:r>
          </a:p>
          <a:p>
            <a:pPr marL="114300" indent="0">
              <a:buNone/>
            </a:pPr>
            <a:r>
              <a:rPr lang="en-US" dirty="0"/>
              <a:t>• Tourism Infrastructure and Resorts</a:t>
            </a:r>
          </a:p>
          <a:p>
            <a:pPr marL="114300" indent="0">
              <a:buNone/>
            </a:pPr>
            <a:r>
              <a:rPr lang="en-US" dirty="0"/>
              <a:t>• Architecture, Construction and Engineering Services</a:t>
            </a:r>
          </a:p>
          <a:p>
            <a:pPr marL="114300" indent="0">
              <a:buNone/>
            </a:pPr>
            <a:r>
              <a:rPr lang="en-US" dirty="0"/>
              <a:t>• Pharmaceuticals, Medical Supplies and Medical Equipment</a:t>
            </a:r>
          </a:p>
        </p:txBody>
      </p:sp>
    </p:spTree>
    <p:extLst>
      <p:ext uri="{BB962C8B-B14F-4D97-AF65-F5344CB8AC3E}">
        <p14:creationId xmlns:p14="http://schemas.microsoft.com/office/powerpoint/2010/main" val="313674561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development in Myanmar</a:t>
            </a:r>
            <a:endParaRPr lang="en-US" dirty="0"/>
          </a:p>
        </p:txBody>
      </p:sp>
      <p:sp>
        <p:nvSpPr>
          <p:cNvPr id="3" name="Content Placeholder 2"/>
          <p:cNvSpPr>
            <a:spLocks noGrp="1"/>
          </p:cNvSpPr>
          <p:nvPr>
            <p:ph idx="1"/>
          </p:nvPr>
        </p:nvSpPr>
        <p:spPr/>
        <p:txBody>
          <a:bodyPr/>
          <a:lstStyle/>
          <a:p>
            <a:r>
              <a:rPr lang="en-US" dirty="0" smtClean="0"/>
              <a:t>Resource-Based</a:t>
            </a:r>
          </a:p>
          <a:p>
            <a:r>
              <a:rPr lang="en-US" dirty="0" smtClean="0"/>
              <a:t>Agriculture	</a:t>
            </a:r>
          </a:p>
          <a:p>
            <a:r>
              <a:rPr lang="en-US" dirty="0" smtClean="0"/>
              <a:t>Tourism</a:t>
            </a:r>
            <a:endParaRPr lang="en-US" dirty="0"/>
          </a:p>
        </p:txBody>
      </p:sp>
    </p:spTree>
    <p:extLst>
      <p:ext uri="{BB962C8B-B14F-4D97-AF65-F5344CB8AC3E}">
        <p14:creationId xmlns:p14="http://schemas.microsoft.com/office/powerpoint/2010/main" val="8895485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a:bodyPr>
          <a:lstStyle/>
          <a:p>
            <a:r>
              <a:rPr lang="en-US" dirty="0" smtClean="0"/>
              <a:t>Myanmar’s Commercial </a:t>
            </a:r>
            <a:r>
              <a:rPr lang="en-US" dirty="0"/>
              <a:t>Sectors</a:t>
            </a:r>
          </a:p>
          <a:p>
            <a:pPr marL="114300" indent="0">
              <a:buNone/>
            </a:pPr>
            <a:r>
              <a:rPr lang="en-US" dirty="0"/>
              <a:t> Energy – Oil and Gas</a:t>
            </a:r>
          </a:p>
          <a:p>
            <a:pPr marL="114300" indent="0">
              <a:buNone/>
            </a:pPr>
            <a:r>
              <a:rPr lang="en-US" dirty="0"/>
              <a:t> Power Generation</a:t>
            </a:r>
          </a:p>
          <a:p>
            <a:pPr marL="114300" indent="0">
              <a:buNone/>
            </a:pPr>
            <a:r>
              <a:rPr lang="en-US" dirty="0"/>
              <a:t> Telecommunications</a:t>
            </a:r>
          </a:p>
          <a:p>
            <a:pPr marL="114300" indent="0">
              <a:buNone/>
            </a:pPr>
            <a:r>
              <a:rPr lang="en-US" dirty="0"/>
              <a:t> Mining</a:t>
            </a:r>
          </a:p>
          <a:p>
            <a:pPr marL="114300" indent="0">
              <a:buNone/>
            </a:pPr>
            <a:r>
              <a:rPr lang="en-US" dirty="0"/>
              <a:t> Construction Equipment</a:t>
            </a:r>
          </a:p>
        </p:txBody>
      </p:sp>
    </p:spTree>
    <p:extLst>
      <p:ext uri="{BB962C8B-B14F-4D97-AF65-F5344CB8AC3E}">
        <p14:creationId xmlns:p14="http://schemas.microsoft.com/office/powerpoint/2010/main" val="31367456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development in Vietnam</a:t>
            </a:r>
            <a:endParaRPr lang="en-US" dirty="0"/>
          </a:p>
        </p:txBody>
      </p:sp>
      <p:sp>
        <p:nvSpPr>
          <p:cNvPr id="3" name="Content Placeholder 2"/>
          <p:cNvSpPr>
            <a:spLocks noGrp="1"/>
          </p:cNvSpPr>
          <p:nvPr>
            <p:ph idx="1"/>
          </p:nvPr>
        </p:nvSpPr>
        <p:spPr/>
        <p:txBody>
          <a:bodyPr/>
          <a:lstStyle/>
          <a:p>
            <a:r>
              <a:rPr lang="en-US" dirty="0" smtClean="0"/>
              <a:t>Electronics and Electrics</a:t>
            </a:r>
          </a:p>
          <a:p>
            <a:r>
              <a:rPr lang="en-US" dirty="0" smtClean="0"/>
              <a:t>Automobile</a:t>
            </a:r>
          </a:p>
          <a:p>
            <a:r>
              <a:rPr lang="en-US" dirty="0" smtClean="0"/>
              <a:t>Food</a:t>
            </a:r>
            <a:endParaRPr lang="en-US" dirty="0"/>
          </a:p>
        </p:txBody>
      </p:sp>
    </p:spTree>
    <p:extLst>
      <p:ext uri="{BB962C8B-B14F-4D97-AF65-F5344CB8AC3E}">
        <p14:creationId xmlns:p14="http://schemas.microsoft.com/office/powerpoint/2010/main" val="8895485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Vietnam’s Commercial </a:t>
            </a:r>
            <a:r>
              <a:rPr lang="en-US" dirty="0"/>
              <a:t>Sectors</a:t>
            </a:r>
          </a:p>
          <a:p>
            <a:pPr marL="114300" indent="0">
              <a:buNone/>
            </a:pPr>
            <a:r>
              <a:rPr lang="en-US" dirty="0"/>
              <a:t>• Power Generation, Transmission and Distribution</a:t>
            </a:r>
          </a:p>
          <a:p>
            <a:pPr marL="114300" indent="0">
              <a:buNone/>
            </a:pPr>
            <a:r>
              <a:rPr lang="en-US" dirty="0"/>
              <a:t>• Telecommunications Equipment and Services</a:t>
            </a:r>
          </a:p>
          <a:p>
            <a:pPr marL="114300" indent="0">
              <a:buNone/>
            </a:pPr>
            <a:r>
              <a:rPr lang="en-US" dirty="0"/>
              <a:t>• Oil and Gas Machinery and Services</a:t>
            </a:r>
          </a:p>
          <a:p>
            <a:pPr marL="114300" indent="0">
              <a:buNone/>
            </a:pPr>
            <a:r>
              <a:rPr lang="en-US" dirty="0"/>
              <a:t>• Information Technology Hardware and Software Services</a:t>
            </a:r>
          </a:p>
          <a:p>
            <a:pPr marL="114300" indent="0">
              <a:buNone/>
            </a:pPr>
            <a:r>
              <a:rPr lang="en-US" dirty="0"/>
              <a:t>• Airport and Ground Support</a:t>
            </a:r>
          </a:p>
          <a:p>
            <a:pPr marL="114300" indent="0">
              <a:buNone/>
            </a:pPr>
            <a:r>
              <a:rPr lang="en-US" dirty="0"/>
              <a:t>• Environmental and Pollution Control</a:t>
            </a:r>
          </a:p>
          <a:p>
            <a:pPr marL="114300" indent="0">
              <a:buNone/>
            </a:pPr>
            <a:r>
              <a:rPr lang="en-US" dirty="0"/>
              <a:t>• Medical Equipment</a:t>
            </a:r>
          </a:p>
          <a:p>
            <a:pPr marL="114300" indent="0">
              <a:buNone/>
            </a:pPr>
            <a:r>
              <a:rPr lang="en-US" dirty="0"/>
              <a:t>• Safety and Security</a:t>
            </a:r>
          </a:p>
          <a:p>
            <a:pPr marL="114300" indent="0">
              <a:buNone/>
            </a:pPr>
            <a:r>
              <a:rPr lang="en-US" dirty="0"/>
              <a:t>• Education and Training Services</a:t>
            </a:r>
          </a:p>
          <a:p>
            <a:pPr marL="114300" indent="0">
              <a:buNone/>
            </a:pPr>
            <a:r>
              <a:rPr lang="en-US" dirty="0"/>
              <a:t>• Franchising</a:t>
            </a:r>
          </a:p>
          <a:p>
            <a:pPr marL="114300" indent="0">
              <a:buNone/>
            </a:pPr>
            <a:r>
              <a:rPr lang="en-US" dirty="0"/>
              <a:t>• Architecture, Construction and Engineering</a:t>
            </a:r>
          </a:p>
        </p:txBody>
      </p:sp>
    </p:spTree>
    <p:extLst>
      <p:ext uri="{BB962C8B-B14F-4D97-AF65-F5344CB8AC3E}">
        <p14:creationId xmlns:p14="http://schemas.microsoft.com/office/powerpoint/2010/main" val="313674561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Industry Potential  in TCLMV</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Vietnam’s Agricultural </a:t>
            </a:r>
            <a:r>
              <a:rPr lang="en-US" dirty="0"/>
              <a:t>Sectors</a:t>
            </a:r>
          </a:p>
          <a:p>
            <a:pPr marL="114300" indent="0">
              <a:buNone/>
            </a:pPr>
            <a:r>
              <a:rPr lang="en-US" dirty="0"/>
              <a:t>• </a:t>
            </a:r>
            <a:r>
              <a:rPr lang="en-US" dirty="0" smtClean="0"/>
              <a:t>Cotton</a:t>
            </a:r>
            <a:endParaRPr lang="en-US" dirty="0"/>
          </a:p>
          <a:p>
            <a:pPr marL="114300" indent="0">
              <a:buNone/>
            </a:pPr>
            <a:r>
              <a:rPr lang="en-US" dirty="0"/>
              <a:t>• Wheat</a:t>
            </a:r>
          </a:p>
          <a:p>
            <a:pPr marL="114300" indent="0">
              <a:buNone/>
            </a:pPr>
            <a:r>
              <a:rPr lang="en-US" dirty="0"/>
              <a:t>• Soybeans &amp; Soybean Meal</a:t>
            </a:r>
          </a:p>
          <a:p>
            <a:pPr marL="114300" indent="0">
              <a:buNone/>
            </a:pPr>
            <a:r>
              <a:rPr lang="en-US" dirty="0"/>
              <a:t>• Hides and Skins</a:t>
            </a:r>
          </a:p>
          <a:p>
            <a:pPr marL="114300" indent="0">
              <a:buNone/>
            </a:pPr>
            <a:r>
              <a:rPr lang="en-US" dirty="0"/>
              <a:t>• Corn &amp; Corn By-Products</a:t>
            </a:r>
          </a:p>
          <a:p>
            <a:pPr marL="114300" indent="0">
              <a:buNone/>
            </a:pPr>
            <a:r>
              <a:rPr lang="en-US" dirty="0"/>
              <a:t>• Red Meats</a:t>
            </a:r>
          </a:p>
          <a:p>
            <a:pPr marL="114300" indent="0">
              <a:buNone/>
            </a:pPr>
            <a:r>
              <a:rPr lang="en-US" dirty="0"/>
              <a:t>• Poultry Meat</a:t>
            </a:r>
          </a:p>
          <a:p>
            <a:pPr marL="114300" indent="0">
              <a:buNone/>
            </a:pPr>
            <a:r>
              <a:rPr lang="en-US" dirty="0"/>
              <a:t>• Fresh Fruits</a:t>
            </a:r>
          </a:p>
          <a:p>
            <a:pPr marL="114300" indent="0">
              <a:buNone/>
            </a:pPr>
            <a:r>
              <a:rPr lang="en-US" dirty="0"/>
              <a:t>• Wine</a:t>
            </a:r>
          </a:p>
          <a:p>
            <a:pPr marL="114300" indent="0">
              <a:buNone/>
            </a:pPr>
            <a:r>
              <a:rPr lang="en-US" dirty="0"/>
              <a:t>• Forest Products</a:t>
            </a:r>
          </a:p>
        </p:txBody>
      </p:sp>
    </p:spTree>
    <p:extLst>
      <p:ext uri="{BB962C8B-B14F-4D97-AF65-F5344CB8AC3E}">
        <p14:creationId xmlns:p14="http://schemas.microsoft.com/office/powerpoint/2010/main" val="6353040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317</TotalTime>
  <Words>2930</Words>
  <Application>Microsoft Office PowerPoint</Application>
  <PresentationFormat>On-screen Show (4:3)</PresentationFormat>
  <Paragraphs>625</Paragraphs>
  <Slides>74</Slides>
  <Notes>4</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Apothecary</vt:lpstr>
      <vt:lpstr>Industrial Development and Policy in ASEAN</vt:lpstr>
      <vt:lpstr>Some Terminology </vt:lpstr>
      <vt:lpstr>Some Terminology </vt:lpstr>
      <vt:lpstr>Some Terminology </vt:lpstr>
      <vt:lpstr>Traditional Industrial Development Rationale</vt:lpstr>
      <vt:lpstr>Myint’s Observation</vt:lpstr>
      <vt:lpstr>Primary Product Exports, Import Substitutions, and Export Promotion</vt:lpstr>
      <vt:lpstr>NAIC </vt:lpstr>
      <vt:lpstr>NAIC</vt:lpstr>
      <vt:lpstr>NAIC problems</vt:lpstr>
      <vt:lpstr>Raul Prebisch </vt:lpstr>
      <vt:lpstr>Import substitution</vt:lpstr>
      <vt:lpstr>Export Promotion</vt:lpstr>
      <vt:lpstr>Upgrading Import substitution and Industrial Policy</vt:lpstr>
      <vt:lpstr>Tools</vt:lpstr>
      <vt:lpstr>East Asian Approaches to Industrial Policy</vt:lpstr>
      <vt:lpstr>Trade and Foreign Investment</vt:lpstr>
      <vt:lpstr>Trade and Foreign Investment</vt:lpstr>
      <vt:lpstr>Liberalization Policies</vt:lpstr>
      <vt:lpstr>Market or Planning</vt:lpstr>
      <vt:lpstr>Latecomer</vt:lpstr>
      <vt:lpstr>Industrial Adjustment after Crises</vt:lpstr>
      <vt:lpstr>Systemic Vulnerability and Sustainable Economic Growth</vt:lpstr>
      <vt:lpstr>Conceptual Framework</vt:lpstr>
      <vt:lpstr>Resource curse </vt:lpstr>
      <vt:lpstr>Domestic Fragmentation</vt:lpstr>
      <vt:lpstr>External Threats</vt:lpstr>
      <vt:lpstr>Interaction </vt:lpstr>
      <vt:lpstr>Putting them all together Part 1</vt:lpstr>
      <vt:lpstr>Theory of Coalitional origins</vt:lpstr>
      <vt:lpstr>Theory of Coalitional origins</vt:lpstr>
      <vt:lpstr>Theory of Coalitional origins</vt:lpstr>
      <vt:lpstr>Theory of Coalitional origins</vt:lpstr>
      <vt:lpstr>Theory of Coalitional origins</vt:lpstr>
      <vt:lpstr>Theory of Coalitional origins</vt:lpstr>
      <vt:lpstr>Theory of Coalitional origins</vt:lpstr>
      <vt:lpstr>Theory of Coalitional origins</vt:lpstr>
      <vt:lpstr>Theory of Coalitional origins</vt:lpstr>
      <vt:lpstr>PowerPoint Presentation</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How Broad and Participative Coalitions Lead to Good Policy </vt:lpstr>
      <vt:lpstr>Putting them all together Part 2</vt:lpstr>
      <vt:lpstr>Putting them all together Part 2</vt:lpstr>
      <vt:lpstr>Empirical Evidence</vt:lpstr>
      <vt:lpstr>Empirical Evidence</vt:lpstr>
      <vt:lpstr>Empirical Evidence</vt:lpstr>
      <vt:lpstr>PowerPoint Presentation</vt:lpstr>
      <vt:lpstr>PowerPoint Presentation</vt:lpstr>
      <vt:lpstr>Empirical Evidence</vt:lpstr>
      <vt:lpstr>Empirical Evidence</vt:lpstr>
      <vt:lpstr>Empirical Evidence</vt:lpstr>
      <vt:lpstr>Industry development in Thailand</vt:lpstr>
      <vt:lpstr>Industry Potential in TCLMV</vt:lpstr>
      <vt:lpstr>Industry Potential  in TCLMV</vt:lpstr>
      <vt:lpstr>Industry development in Cambodia</vt:lpstr>
      <vt:lpstr>Industry Potential in TCLMV</vt:lpstr>
      <vt:lpstr>Industry development in Laos</vt:lpstr>
      <vt:lpstr>Industry Potential in TCLMV</vt:lpstr>
      <vt:lpstr>Industry development in Myanmar</vt:lpstr>
      <vt:lpstr>Industry Potential in TCLMV</vt:lpstr>
      <vt:lpstr>Industry development in Vietnam</vt:lpstr>
      <vt:lpstr>Industry Potential in TCLMV</vt:lpstr>
      <vt:lpstr>Industry Potential  in TCLMV</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Monthien</dc:creator>
  <cp:lastModifiedBy>Monthien</cp:lastModifiedBy>
  <cp:revision>17</cp:revision>
  <dcterms:created xsi:type="dcterms:W3CDTF">2015-06-13T14:23:43Z</dcterms:created>
  <dcterms:modified xsi:type="dcterms:W3CDTF">2015-06-14T07:04:28Z</dcterms:modified>
</cp:coreProperties>
</file>