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xlsx" ContentType="application/kset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8" r:id="rId2"/>
  </p:sldMasterIdLst>
  <p:notesMasterIdLst>
    <p:notesMasterId r:id="rId17"/>
  </p:notesMasterIdLst>
  <p:sldIdLst>
    <p:sldId id="276" r:id="rId3"/>
    <p:sldId id="258" r:id="rId4"/>
    <p:sldId id="264" r:id="rId5"/>
    <p:sldId id="265" r:id="rId6"/>
    <p:sldId id="266" r:id="rId7"/>
    <p:sldId id="267" r:id="rId8"/>
    <p:sldId id="268" r:id="rId9"/>
    <p:sldId id="269" r:id="rId10"/>
    <p:sldId id="270" r:id="rId11"/>
    <p:sldId id="271" r:id="rId12"/>
    <p:sldId id="273" r:id="rId13"/>
    <p:sldId id="272" r:id="rId14"/>
    <p:sldId id="274" r:id="rId15"/>
    <p:sldId id="275" r:id="rId1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4450B7B2-EC84-4922-95E5-B1E1EF78F2D0}">
          <p14:sldIdLst>
            <p14:sldId id="276"/>
            <p14:sldId id="258"/>
            <p14:sldId id="264"/>
            <p14:sldId id="265"/>
            <p14:sldId id="266"/>
            <p14:sldId id="267"/>
            <p14:sldId id="268"/>
            <p14:sldId id="269"/>
            <p14:sldId id="270"/>
            <p14:sldId id="271"/>
            <p14:sldId id="273"/>
            <p14:sldId id="272"/>
            <p14:sldId id="274"/>
            <p14:sldId id="275"/>
          </p14:sldIdLst>
        </p14:section>
        <p14:section name="Untitled Section" id="{23DABED0-9B0B-4FD2-B8A3-413E8C3C350A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608" y="-10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20" Type="http://schemas.openxmlformats.org/officeDocument/2006/relationships/viewProps" Target="viewProps.xml"/><Relationship Id="rId21" Type="http://schemas.openxmlformats.org/officeDocument/2006/relationships/theme" Target="theme/theme1.xml"/><Relationship Id="rId22" Type="http://schemas.openxmlformats.org/officeDocument/2006/relationships/tableStyles" Target="tableStyles.xml"/><Relationship Id="rId10" Type="http://schemas.openxmlformats.org/officeDocument/2006/relationships/slide" Target="slides/slide8.xml"/><Relationship Id="rId11" Type="http://schemas.openxmlformats.org/officeDocument/2006/relationships/slide" Target="slides/slide9.xml"/><Relationship Id="rId12" Type="http://schemas.openxmlformats.org/officeDocument/2006/relationships/slide" Target="slides/slide10.xml"/><Relationship Id="rId13" Type="http://schemas.openxmlformats.org/officeDocument/2006/relationships/slide" Target="slides/slide11.xml"/><Relationship Id="rId14" Type="http://schemas.openxmlformats.org/officeDocument/2006/relationships/slide" Target="slides/slide12.xml"/><Relationship Id="rId15" Type="http://schemas.openxmlformats.org/officeDocument/2006/relationships/slide" Target="slides/slide13.xml"/><Relationship Id="rId16" Type="http://schemas.openxmlformats.org/officeDocument/2006/relationships/slide" Target="slides/slide14.xml"/><Relationship Id="rId17" Type="http://schemas.openxmlformats.org/officeDocument/2006/relationships/notesMaster" Target="notesMasters/notesMaster1.xml"/><Relationship Id="rId18" Type="http://schemas.openxmlformats.org/officeDocument/2006/relationships/printerSettings" Target="printerSettings/printerSettings1.bin"/><Relationship Id="rId1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2" Type="http://schemas.openxmlformats.org/officeDocument/2006/relationships/slideMaster" Target="slideMasters/slideMaster2.xml"/><Relationship Id="rId3" Type="http://schemas.openxmlformats.org/officeDocument/2006/relationships/slide" Target="slides/slide1.xml"/><Relationship Id="rId4" Type="http://schemas.openxmlformats.org/officeDocument/2006/relationships/slide" Target="slides/slide2.xml"/><Relationship Id="rId5" Type="http://schemas.openxmlformats.org/officeDocument/2006/relationships/slide" Target="slides/slide3.xml"/><Relationship Id="rId6" Type="http://schemas.openxmlformats.org/officeDocument/2006/relationships/slide" Target="slides/slide4.xml"/><Relationship Id="rId7" Type="http://schemas.openxmlformats.org/officeDocument/2006/relationships/slide" Target="slides/slide5.xml"/><Relationship Id="rId8" Type="http://schemas.openxmlformats.org/officeDocument/2006/relationships/slide" Target="slides/slide6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1.xml"/><Relationship Id="rId2" Type="http://schemas.openxmlformats.org/officeDocument/2006/relationships/package" Target="../embeddings/Microsoft_Office_Excel_2007_Workbook99911111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themeOverride" Target="../theme/themeOverride2.xml"/><Relationship Id="rId2" Type="http://schemas.openxmlformats.org/officeDocument/2006/relationships/package" Target="../embeddings/Microsoft_Office_Excel_2007_Workbook66611221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99911111111311311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Office_Excel_2007_Workbook66611211211411411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ln>
              <a:noFill/>
            </a:ln>
          </c:spPr>
          <c:explosion val="36"/>
          <c:dPt>
            <c:idx val="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numRef>
              <c:f>Sheet1!$A$2:$A$51</c:f>
              <c:numCache>
                <c:formatCode>General</c:formatCode>
                <c:ptCount val="50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  <c:pt idx="11">
                  <c:v>12.0</c:v>
                </c:pt>
                <c:pt idx="12">
                  <c:v>13.0</c:v>
                </c:pt>
                <c:pt idx="13">
                  <c:v>14.0</c:v>
                </c:pt>
                <c:pt idx="14">
                  <c:v>15.0</c:v>
                </c:pt>
                <c:pt idx="15">
                  <c:v>16.0</c:v>
                </c:pt>
                <c:pt idx="16">
                  <c:v>17.0</c:v>
                </c:pt>
                <c:pt idx="17">
                  <c:v>18.0</c:v>
                </c:pt>
                <c:pt idx="18">
                  <c:v>19.0</c:v>
                </c:pt>
                <c:pt idx="19">
                  <c:v>20.0</c:v>
                </c:pt>
              </c:numCache>
            </c:numRef>
          </c:cat>
          <c:val>
            <c:numRef>
              <c:f>Sheet1!$B$2:$B$51</c:f>
              <c:numCache>
                <c:formatCode>0%</c:formatCode>
                <c:ptCount val="50"/>
                <c:pt idx="0">
                  <c:v>0.02</c:v>
                </c:pt>
                <c:pt idx="1">
                  <c:v>0.02</c:v>
                </c:pt>
                <c:pt idx="2">
                  <c:v>0.02</c:v>
                </c:pt>
                <c:pt idx="3">
                  <c:v>0.02</c:v>
                </c:pt>
                <c:pt idx="4">
                  <c:v>0.02</c:v>
                </c:pt>
                <c:pt idx="5">
                  <c:v>0.02</c:v>
                </c:pt>
                <c:pt idx="6">
                  <c:v>0.02</c:v>
                </c:pt>
                <c:pt idx="7">
                  <c:v>0.02</c:v>
                </c:pt>
                <c:pt idx="8">
                  <c:v>0.02</c:v>
                </c:pt>
                <c:pt idx="9">
                  <c:v>0.02</c:v>
                </c:pt>
                <c:pt idx="10">
                  <c:v>0.02</c:v>
                </c:pt>
                <c:pt idx="11">
                  <c:v>0.02</c:v>
                </c:pt>
                <c:pt idx="12">
                  <c:v>0.02</c:v>
                </c:pt>
                <c:pt idx="13">
                  <c:v>0.02</c:v>
                </c:pt>
                <c:pt idx="14">
                  <c:v>0.02</c:v>
                </c:pt>
                <c:pt idx="15">
                  <c:v>0.02</c:v>
                </c:pt>
                <c:pt idx="16">
                  <c:v>0.02</c:v>
                </c:pt>
                <c:pt idx="17">
                  <c:v>0.02</c:v>
                </c:pt>
                <c:pt idx="18">
                  <c:v>0.02</c:v>
                </c:pt>
                <c:pt idx="19">
                  <c:v>0.02</c:v>
                </c:pt>
                <c:pt idx="20">
                  <c:v>0.02</c:v>
                </c:pt>
                <c:pt idx="21">
                  <c:v>0.02</c:v>
                </c:pt>
                <c:pt idx="22">
                  <c:v>0.02</c:v>
                </c:pt>
                <c:pt idx="23">
                  <c:v>0.02</c:v>
                </c:pt>
                <c:pt idx="24">
                  <c:v>0.02</c:v>
                </c:pt>
                <c:pt idx="25">
                  <c:v>0.02</c:v>
                </c:pt>
                <c:pt idx="26">
                  <c:v>0.02</c:v>
                </c:pt>
                <c:pt idx="27">
                  <c:v>0.02</c:v>
                </c:pt>
                <c:pt idx="28">
                  <c:v>0.02</c:v>
                </c:pt>
                <c:pt idx="29">
                  <c:v>0.02</c:v>
                </c:pt>
                <c:pt idx="30">
                  <c:v>0.02</c:v>
                </c:pt>
                <c:pt idx="31">
                  <c:v>0.02</c:v>
                </c:pt>
                <c:pt idx="32">
                  <c:v>0.02</c:v>
                </c:pt>
                <c:pt idx="33">
                  <c:v>0.02</c:v>
                </c:pt>
                <c:pt idx="34">
                  <c:v>0.02</c:v>
                </c:pt>
                <c:pt idx="35">
                  <c:v>0.02</c:v>
                </c:pt>
                <c:pt idx="36">
                  <c:v>0.02</c:v>
                </c:pt>
                <c:pt idx="37">
                  <c:v>0.02</c:v>
                </c:pt>
                <c:pt idx="38">
                  <c:v>0.02</c:v>
                </c:pt>
                <c:pt idx="39">
                  <c:v>0.02</c:v>
                </c:pt>
                <c:pt idx="40">
                  <c:v>0.02</c:v>
                </c:pt>
                <c:pt idx="41">
                  <c:v>0.02</c:v>
                </c:pt>
                <c:pt idx="42">
                  <c:v>0.02</c:v>
                </c:pt>
                <c:pt idx="43">
                  <c:v>0.02</c:v>
                </c:pt>
                <c:pt idx="44">
                  <c:v>0.02</c:v>
                </c:pt>
                <c:pt idx="45">
                  <c:v>0.02</c:v>
                </c:pt>
                <c:pt idx="46">
                  <c:v>0.02</c:v>
                </c:pt>
                <c:pt idx="47">
                  <c:v>0.02</c:v>
                </c:pt>
                <c:pt idx="48">
                  <c:v>0.02</c:v>
                </c:pt>
                <c:pt idx="49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rgbClr val="10B349"/>
            </a:solidFill>
            <a:ln>
              <a:noFill/>
            </a:ln>
            <a:effectLst/>
          </c:spPr>
          <c:cat>
            <c:strRef>
              <c:f>Sheet1!$A$2:$A$9</c:f>
              <c:strCache>
                <c:ptCount val="8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</c:v>
                </c:pt>
                <c:pt idx="1">
                  <c:v>12.0</c:v>
                </c:pt>
                <c:pt idx="2">
                  <c:v>10.0</c:v>
                </c:pt>
                <c:pt idx="3">
                  <c:v>18.0</c:v>
                </c:pt>
                <c:pt idx="4">
                  <c:v>14.0</c:v>
                </c:pt>
                <c:pt idx="5">
                  <c:v>26.0</c:v>
                </c:pt>
                <c:pt idx="6">
                  <c:v>13.0</c:v>
                </c:pt>
                <c:pt idx="7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119181448"/>
        <c:axId val="2063621352"/>
      </c:areaChart>
      <c:catAx>
        <c:axId val="21191814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063621352"/>
        <c:crosses val="autoZero"/>
        <c:auto val="1"/>
        <c:lblAlgn val="ctr"/>
        <c:lblOffset val="100"/>
        <c:noMultiLvlLbl val="0"/>
      </c:catAx>
      <c:valAx>
        <c:axId val="2063621352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211918144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ln>
              <a:noFill/>
            </a:ln>
          </c:spPr>
          <c:explosion val="36"/>
          <c:dPt>
            <c:idx val="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1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1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2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2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3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3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0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1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2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3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4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5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6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7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dPt>
            <c:idx val="48"/>
            <c:bubble3D val="0"/>
            <c:spPr>
              <a:solidFill>
                <a:srgbClr val="94CF50"/>
              </a:solidFill>
              <a:ln w="19050">
                <a:noFill/>
              </a:ln>
              <a:effectLst/>
            </c:spPr>
          </c:dPt>
          <c:dPt>
            <c:idx val="49"/>
            <c:bubble3D val="0"/>
            <c:spPr>
              <a:solidFill>
                <a:schemeClr val="bg1"/>
              </a:solidFill>
              <a:ln w="19050">
                <a:noFill/>
              </a:ln>
              <a:effectLst/>
            </c:spPr>
          </c:dPt>
          <c:cat>
            <c:numRef>
              <c:f>Sheet1!$A$2:$A$51</c:f>
              <c:numCache>
                <c:formatCode>General</c:formatCode>
                <c:ptCount val="50"/>
                <c:pt idx="0">
                  <c:v>1.0</c:v>
                </c:pt>
                <c:pt idx="1">
                  <c:v>2.0</c:v>
                </c:pt>
                <c:pt idx="2">
                  <c:v>3.0</c:v>
                </c:pt>
                <c:pt idx="3">
                  <c:v>4.0</c:v>
                </c:pt>
                <c:pt idx="4">
                  <c:v>5.0</c:v>
                </c:pt>
                <c:pt idx="5">
                  <c:v>6.0</c:v>
                </c:pt>
                <c:pt idx="6">
                  <c:v>7.0</c:v>
                </c:pt>
                <c:pt idx="7">
                  <c:v>8.0</c:v>
                </c:pt>
                <c:pt idx="8">
                  <c:v>9.0</c:v>
                </c:pt>
                <c:pt idx="9">
                  <c:v>10.0</c:v>
                </c:pt>
                <c:pt idx="10">
                  <c:v>11.0</c:v>
                </c:pt>
                <c:pt idx="11">
                  <c:v>12.0</c:v>
                </c:pt>
                <c:pt idx="12">
                  <c:v>13.0</c:v>
                </c:pt>
                <c:pt idx="13">
                  <c:v>14.0</c:v>
                </c:pt>
                <c:pt idx="14">
                  <c:v>15.0</c:v>
                </c:pt>
                <c:pt idx="15">
                  <c:v>16.0</c:v>
                </c:pt>
                <c:pt idx="16">
                  <c:v>17.0</c:v>
                </c:pt>
                <c:pt idx="17">
                  <c:v>18.0</c:v>
                </c:pt>
                <c:pt idx="18">
                  <c:v>19.0</c:v>
                </c:pt>
                <c:pt idx="19">
                  <c:v>20.0</c:v>
                </c:pt>
              </c:numCache>
            </c:numRef>
          </c:cat>
          <c:val>
            <c:numRef>
              <c:f>Sheet1!$B$2:$B$51</c:f>
              <c:numCache>
                <c:formatCode>0%</c:formatCode>
                <c:ptCount val="50"/>
                <c:pt idx="0">
                  <c:v>0.02</c:v>
                </c:pt>
                <c:pt idx="1">
                  <c:v>0.02</c:v>
                </c:pt>
                <c:pt idx="2">
                  <c:v>0.02</c:v>
                </c:pt>
                <c:pt idx="3">
                  <c:v>0.02</c:v>
                </c:pt>
                <c:pt idx="4">
                  <c:v>0.02</c:v>
                </c:pt>
                <c:pt idx="5">
                  <c:v>0.02</c:v>
                </c:pt>
                <c:pt idx="6">
                  <c:v>0.02</c:v>
                </c:pt>
                <c:pt idx="7">
                  <c:v>0.02</c:v>
                </c:pt>
                <c:pt idx="8">
                  <c:v>0.02</c:v>
                </c:pt>
                <c:pt idx="9">
                  <c:v>0.02</c:v>
                </c:pt>
                <c:pt idx="10">
                  <c:v>0.02</c:v>
                </c:pt>
                <c:pt idx="11">
                  <c:v>0.02</c:v>
                </c:pt>
                <c:pt idx="12">
                  <c:v>0.02</c:v>
                </c:pt>
                <c:pt idx="13">
                  <c:v>0.02</c:v>
                </c:pt>
                <c:pt idx="14">
                  <c:v>0.02</c:v>
                </c:pt>
                <c:pt idx="15">
                  <c:v>0.02</c:v>
                </c:pt>
                <c:pt idx="16">
                  <c:v>0.02</c:v>
                </c:pt>
                <c:pt idx="17">
                  <c:v>0.02</c:v>
                </c:pt>
                <c:pt idx="18">
                  <c:v>0.02</c:v>
                </c:pt>
                <c:pt idx="19">
                  <c:v>0.02</c:v>
                </c:pt>
                <c:pt idx="20">
                  <c:v>0.02</c:v>
                </c:pt>
                <c:pt idx="21">
                  <c:v>0.02</c:v>
                </c:pt>
                <c:pt idx="22">
                  <c:v>0.02</c:v>
                </c:pt>
                <c:pt idx="23">
                  <c:v>0.02</c:v>
                </c:pt>
                <c:pt idx="24">
                  <c:v>0.02</c:v>
                </c:pt>
                <c:pt idx="25">
                  <c:v>0.02</c:v>
                </c:pt>
                <c:pt idx="26">
                  <c:v>0.02</c:v>
                </c:pt>
                <c:pt idx="27">
                  <c:v>0.02</c:v>
                </c:pt>
                <c:pt idx="28">
                  <c:v>0.02</c:v>
                </c:pt>
                <c:pt idx="29">
                  <c:v>0.02</c:v>
                </c:pt>
                <c:pt idx="30">
                  <c:v>0.02</c:v>
                </c:pt>
                <c:pt idx="31">
                  <c:v>0.02</c:v>
                </c:pt>
                <c:pt idx="32">
                  <c:v>0.02</c:v>
                </c:pt>
                <c:pt idx="33">
                  <c:v>0.02</c:v>
                </c:pt>
                <c:pt idx="34">
                  <c:v>0.02</c:v>
                </c:pt>
                <c:pt idx="35">
                  <c:v>0.02</c:v>
                </c:pt>
                <c:pt idx="36">
                  <c:v>0.02</c:v>
                </c:pt>
                <c:pt idx="37">
                  <c:v>0.02</c:v>
                </c:pt>
                <c:pt idx="38">
                  <c:v>0.02</c:v>
                </c:pt>
                <c:pt idx="39">
                  <c:v>0.02</c:v>
                </c:pt>
                <c:pt idx="40">
                  <c:v>0.02</c:v>
                </c:pt>
                <c:pt idx="41">
                  <c:v>0.02</c:v>
                </c:pt>
                <c:pt idx="42">
                  <c:v>0.02</c:v>
                </c:pt>
                <c:pt idx="43">
                  <c:v>0.02</c:v>
                </c:pt>
                <c:pt idx="44">
                  <c:v>0.02</c:v>
                </c:pt>
                <c:pt idx="45">
                  <c:v>0.02</c:v>
                </c:pt>
                <c:pt idx="46">
                  <c:v>0.02</c:v>
                </c:pt>
                <c:pt idx="47">
                  <c:v>0.02</c:v>
                </c:pt>
                <c:pt idx="48">
                  <c:v>0.02</c:v>
                </c:pt>
                <c:pt idx="49">
                  <c:v>0.02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75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DATA</c:v>
                </c:pt>
              </c:strCache>
            </c:strRef>
          </c:tx>
          <c:spPr>
            <a:solidFill>
              <a:srgbClr val="10B349"/>
            </a:solidFill>
            <a:ln>
              <a:noFill/>
            </a:ln>
            <a:effectLst/>
          </c:spPr>
          <c:cat>
            <c:strRef>
              <c:f>Sheet1!$A$2:$A$9</c:f>
              <c:strCache>
                <c:ptCount val="8"/>
                <c:pt idx="0">
                  <c:v>A</c:v>
                </c:pt>
                <c:pt idx="1">
                  <c:v>B</c:v>
                </c:pt>
                <c:pt idx="2">
                  <c:v>C</c:v>
                </c:pt>
                <c:pt idx="3">
                  <c:v>D</c:v>
                </c:pt>
                <c:pt idx="4">
                  <c:v>E</c:v>
                </c:pt>
                <c:pt idx="5">
                  <c:v>F</c:v>
                </c:pt>
                <c:pt idx="6">
                  <c:v>G</c:v>
                </c:pt>
                <c:pt idx="7">
                  <c:v>H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0.0</c:v>
                </c:pt>
                <c:pt idx="1">
                  <c:v>12.0</c:v>
                </c:pt>
                <c:pt idx="2">
                  <c:v>10.0</c:v>
                </c:pt>
                <c:pt idx="3">
                  <c:v>18.0</c:v>
                </c:pt>
                <c:pt idx="4">
                  <c:v>14.0</c:v>
                </c:pt>
                <c:pt idx="5">
                  <c:v>26.0</c:v>
                </c:pt>
                <c:pt idx="6">
                  <c:v>13.0</c:v>
                </c:pt>
                <c:pt idx="7">
                  <c:v>0.0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2135623848"/>
        <c:axId val="-2130328280"/>
      </c:areaChart>
      <c:catAx>
        <c:axId val="-2135623848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one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30328280"/>
        <c:crosses val="autoZero"/>
        <c:auto val="1"/>
        <c:lblAlgn val="ctr"/>
        <c:lblOffset val="100"/>
        <c:noMultiLvlLbl val="0"/>
      </c:catAx>
      <c:valAx>
        <c:axId val="-2130328280"/>
        <c:scaling>
          <c:orientation val="minMax"/>
        </c:scaling>
        <c:delete val="0"/>
        <c:axPos val="l"/>
        <c:numFmt formatCode="General" sourceLinked="1"/>
        <c:majorTickMark val="none"/>
        <c:minorTickMark val="none"/>
        <c:tickLblPos val="none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-2135623848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456F36-7D7E-45DC-8F7A-37A3D7BCB776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5F15E7-22B1-4FD0-A6F2-9C5AD0A51860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4257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Show Table 6-2 6-3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Show the</a:t>
            </a:r>
            <a:r>
              <a:rPr lang="en-US" baseline="0" dirty="0" smtClean="0"/>
              <a:t> Figures 6-1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Show</a:t>
            </a:r>
            <a:r>
              <a:rPr lang="en-US" baseline="0" dirty="0" smtClean="0"/>
              <a:t> Table 6-5-7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5F15E7-22B1-4FD0-A6F2-9C5AD0A51860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png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chart" Target="../charts/chart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image" Target="../media/image1.png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chart" Target="../charts/chart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Relationship Id="rId2" Type="http://schemas.openxmlformats.org/officeDocument/2006/relationships/chart" Target="../charts/chart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/>
        </p:nvGrpSpPr>
        <p:grpSpPr>
          <a:xfrm>
            <a:off x="2924432" y="2119184"/>
            <a:ext cx="3550509" cy="3039762"/>
            <a:chOff x="2924432" y="2119184"/>
            <a:chExt cx="3550509" cy="3039762"/>
          </a:xfrm>
        </p:grpSpPr>
        <p:grpSp>
          <p:nvGrpSpPr>
            <p:cNvPr id="8" name="组合 7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2" name="平行四边形 11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36880274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6066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/>
        </p:nvSpPr>
        <p:spPr>
          <a:xfrm flipV="1">
            <a:off x="3070824" y="-6178"/>
            <a:ext cx="3002352" cy="897924"/>
          </a:xfrm>
          <a:prstGeom prst="triangle">
            <a:avLst/>
          </a:prstGeom>
          <a:solidFill>
            <a:srgbClr val="12B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074780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手动输入 6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8" name="组合 7"/>
          <p:cNvGrpSpPr/>
          <p:nvPr/>
        </p:nvGrpSpPr>
        <p:grpSpPr>
          <a:xfrm>
            <a:off x="625664" y="704515"/>
            <a:ext cx="6648346" cy="4036363"/>
            <a:chOff x="625664" y="704515"/>
            <a:chExt cx="6648346" cy="4036363"/>
          </a:xfrm>
        </p:grpSpPr>
        <p:sp>
          <p:nvSpPr>
            <p:cNvPr id="9" name="椭圆 8"/>
            <p:cNvSpPr/>
            <p:nvPr/>
          </p:nvSpPr>
          <p:spPr>
            <a:xfrm>
              <a:off x="6334896" y="1753005"/>
              <a:ext cx="510746" cy="5107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/>
          </p:nvSpPr>
          <p:spPr>
            <a:xfrm>
              <a:off x="6417275" y="3351144"/>
              <a:ext cx="856735" cy="8567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625664" y="2234820"/>
              <a:ext cx="724930" cy="7249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/>
          </p:nvSpPr>
          <p:spPr>
            <a:xfrm>
              <a:off x="5350475" y="704515"/>
              <a:ext cx="296562" cy="2965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椭圆 12"/>
            <p:cNvSpPr/>
            <p:nvPr/>
          </p:nvSpPr>
          <p:spPr>
            <a:xfrm>
              <a:off x="1523113" y="3842950"/>
              <a:ext cx="897928" cy="8979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4" name="组合 13"/>
          <p:cNvGrpSpPr/>
          <p:nvPr/>
        </p:nvGrpSpPr>
        <p:grpSpPr>
          <a:xfrm>
            <a:off x="3542278" y="2413687"/>
            <a:ext cx="1886456" cy="1881331"/>
            <a:chOff x="3542278" y="2413687"/>
            <a:chExt cx="1886456" cy="1881331"/>
          </a:xfrm>
        </p:grpSpPr>
        <p:sp>
          <p:nvSpPr>
            <p:cNvPr id="15" name="椭圆 14"/>
            <p:cNvSpPr/>
            <p:nvPr/>
          </p:nvSpPr>
          <p:spPr>
            <a:xfrm>
              <a:off x="3550507" y="2413687"/>
              <a:ext cx="1878227" cy="1878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饼形 15"/>
            <p:cNvSpPr/>
            <p:nvPr/>
          </p:nvSpPr>
          <p:spPr>
            <a:xfrm rot="4943627">
              <a:off x="3542278" y="2414877"/>
              <a:ext cx="1880141" cy="1880141"/>
            </a:xfrm>
            <a:prstGeom prst="pie">
              <a:avLst>
                <a:gd name="adj1" fmla="val 21544367"/>
                <a:gd name="adj2" fmla="val 10771244"/>
              </a:avLst>
            </a:prstGeom>
            <a:solidFill>
              <a:srgbClr val="94CF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69050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9" name="组合 8"/>
          <p:cNvGrpSpPr/>
          <p:nvPr/>
        </p:nvGrpSpPr>
        <p:grpSpPr>
          <a:xfrm>
            <a:off x="840263" y="2619632"/>
            <a:ext cx="3970639" cy="4530815"/>
            <a:chOff x="1112112" y="2331307"/>
            <a:chExt cx="3970639" cy="4530815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6" t="7061" r="4505" b="8463"/>
            <a:stretch/>
          </p:blipFill>
          <p:spPr>
            <a:xfrm rot="16200000">
              <a:off x="832024" y="2611395"/>
              <a:ext cx="4530815" cy="3970639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1573427" y="3558746"/>
              <a:ext cx="3146854" cy="3299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val="27225862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10" name="流程图: 手动输入 9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6920429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10" name="流程图: 手动输入 9"/>
          <p:cNvSpPr/>
          <p:nvPr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4" name="图表 3"/>
          <p:cNvGraphicFramePr/>
          <p:nvPr>
            <p:extLst>
              <p:ext uri="{D42A27DB-BD31-4B8C-83A1-F6EECF244321}">
                <p14:modId xmlns:p14="http://schemas.microsoft.com/office/powerpoint/2010/main" val="2097220443"/>
              </p:ext>
            </p:extLst>
          </p:nvPr>
        </p:nvGraphicFramePr>
        <p:xfrm>
          <a:off x="2755557" y="2286688"/>
          <a:ext cx="3539181" cy="2359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927597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/>
        </p:nvSpPr>
        <p:spPr>
          <a:xfrm>
            <a:off x="-10274" y="1780401"/>
            <a:ext cx="1662732" cy="3297196"/>
          </a:xfrm>
          <a:custGeom>
            <a:avLst/>
            <a:gdLst>
              <a:gd name="connsiteX0" fmla="*/ 10274 w 1662732"/>
              <a:gd name="connsiteY0" fmla="*/ 0 h 3297196"/>
              <a:gd name="connsiteX1" fmla="*/ 1662732 w 1662732"/>
              <a:gd name="connsiteY1" fmla="*/ 1648598 h 3297196"/>
              <a:gd name="connsiteX2" fmla="*/ 10274 w 1662732"/>
              <a:gd name="connsiteY2" fmla="*/ 3297196 h 3297196"/>
              <a:gd name="connsiteX3" fmla="*/ 0 w 1662732"/>
              <a:gd name="connsiteY3" fmla="*/ 3296679 h 3297196"/>
              <a:gd name="connsiteX4" fmla="*/ 0 w 1662732"/>
              <a:gd name="connsiteY4" fmla="*/ 518 h 329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2732" h="3297196">
                <a:moveTo>
                  <a:pt x="10274" y="0"/>
                </a:moveTo>
                <a:cubicBezTo>
                  <a:pt x="922901" y="0"/>
                  <a:pt x="1662732" y="738102"/>
                  <a:pt x="1662732" y="1648598"/>
                </a:cubicBezTo>
                <a:cubicBezTo>
                  <a:pt x="1662732" y="2559094"/>
                  <a:pt x="922901" y="3297196"/>
                  <a:pt x="10274" y="3297196"/>
                </a:cubicBezTo>
                <a:lnTo>
                  <a:pt x="0" y="3296679"/>
                </a:lnTo>
                <a:lnTo>
                  <a:pt x="0" y="518"/>
                </a:lnTo>
                <a:close/>
              </a:path>
            </a:pathLst>
          </a:custGeom>
          <a:solidFill>
            <a:srgbClr val="94C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322955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  <p:graphicFrame>
        <p:nvGraphicFramePr>
          <p:cNvPr id="5" name="图表 4"/>
          <p:cNvGraphicFramePr/>
          <p:nvPr>
            <p:extLst>
              <p:ext uri="{D42A27DB-BD31-4B8C-83A1-F6EECF244321}">
                <p14:modId xmlns:p14="http://schemas.microsoft.com/office/powerpoint/2010/main" val="3513177929"/>
              </p:ext>
            </p:extLst>
          </p:nvPr>
        </p:nvGraphicFramePr>
        <p:xfrm>
          <a:off x="0" y="4596714"/>
          <a:ext cx="9259330" cy="2121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1703525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29894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altLang="zh-CN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altLang="zh-CN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74987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0345967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altLang="zh-CN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altLang="zh-CN" smtClean="0"/>
              <a:t>Click to edit Master text styles</a:t>
            </a:r>
          </a:p>
          <a:p>
            <a:pPr lvl="1"/>
            <a:r>
              <a:rPr lang="en-US" altLang="zh-CN" smtClean="0"/>
              <a:t>Second level</a:t>
            </a:r>
          </a:p>
          <a:p>
            <a:pPr lvl="2"/>
            <a:r>
              <a:rPr lang="en-US" altLang="zh-CN" smtClean="0"/>
              <a:t>Third level</a:t>
            </a:r>
          </a:p>
          <a:p>
            <a:pPr lvl="3"/>
            <a:r>
              <a:rPr lang="en-US" altLang="zh-CN" smtClean="0"/>
              <a:t>Fourth level</a:t>
            </a:r>
          </a:p>
          <a:p>
            <a:pPr lvl="4"/>
            <a:r>
              <a:rPr lang="en-US" altLang="zh-CN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3829244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5129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组合 6"/>
          <p:cNvGrpSpPr/>
          <p:nvPr userDrawn="1"/>
        </p:nvGrpSpPr>
        <p:grpSpPr>
          <a:xfrm>
            <a:off x="2924432" y="2119184"/>
            <a:ext cx="3550509" cy="3039762"/>
            <a:chOff x="2924432" y="2119184"/>
            <a:chExt cx="3550509" cy="3039762"/>
          </a:xfrm>
        </p:grpSpPr>
        <p:grpSp>
          <p:nvGrpSpPr>
            <p:cNvPr id="8" name="组合 7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2" name="平行四边形 11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3" name="平行四边形 12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10" name="椭圆 9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259414767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99121652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等腰三角形 6"/>
          <p:cNvSpPr/>
          <p:nvPr userDrawn="1"/>
        </p:nvSpPr>
        <p:spPr>
          <a:xfrm flipV="1">
            <a:off x="3070824" y="-6178"/>
            <a:ext cx="3002352" cy="897924"/>
          </a:xfrm>
          <a:prstGeom prst="triangle">
            <a:avLst/>
          </a:prstGeom>
          <a:solidFill>
            <a:srgbClr val="12B7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5345978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流程图: 手动输入 6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8" name="组合 7"/>
          <p:cNvGrpSpPr/>
          <p:nvPr userDrawn="1"/>
        </p:nvGrpSpPr>
        <p:grpSpPr>
          <a:xfrm>
            <a:off x="625664" y="704515"/>
            <a:ext cx="6648346" cy="4036363"/>
            <a:chOff x="625664" y="704515"/>
            <a:chExt cx="6648346" cy="4036363"/>
          </a:xfrm>
        </p:grpSpPr>
        <p:sp>
          <p:nvSpPr>
            <p:cNvPr id="9" name="椭圆 8"/>
            <p:cNvSpPr/>
            <p:nvPr/>
          </p:nvSpPr>
          <p:spPr>
            <a:xfrm>
              <a:off x="6334896" y="1753005"/>
              <a:ext cx="510746" cy="510746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6417275" y="3351144"/>
              <a:ext cx="856735" cy="856735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25664" y="2234820"/>
              <a:ext cx="724930" cy="724930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5350475" y="704515"/>
              <a:ext cx="296562" cy="296562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1523113" y="3842950"/>
              <a:ext cx="897928" cy="89792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  <p:grpSp>
        <p:nvGrpSpPr>
          <p:cNvPr id="14" name="组合 13"/>
          <p:cNvGrpSpPr/>
          <p:nvPr userDrawn="1"/>
        </p:nvGrpSpPr>
        <p:grpSpPr>
          <a:xfrm>
            <a:off x="3542278" y="2413687"/>
            <a:ext cx="1886456" cy="1881331"/>
            <a:chOff x="3542278" y="2413687"/>
            <a:chExt cx="1886456" cy="1881331"/>
          </a:xfrm>
        </p:grpSpPr>
        <p:sp>
          <p:nvSpPr>
            <p:cNvPr id="15" name="椭圆 14"/>
            <p:cNvSpPr/>
            <p:nvPr/>
          </p:nvSpPr>
          <p:spPr>
            <a:xfrm>
              <a:off x="3550507" y="2413687"/>
              <a:ext cx="1878227" cy="1878227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  <p:sp>
          <p:nvSpPr>
            <p:cNvPr id="16" name="饼形 15"/>
            <p:cNvSpPr/>
            <p:nvPr/>
          </p:nvSpPr>
          <p:spPr>
            <a:xfrm rot="4943627">
              <a:off x="3542278" y="2414877"/>
              <a:ext cx="1880141" cy="1880141"/>
            </a:xfrm>
            <a:prstGeom prst="pie">
              <a:avLst>
                <a:gd name="adj1" fmla="val 21544367"/>
                <a:gd name="adj2" fmla="val 10771244"/>
              </a:avLst>
            </a:prstGeom>
            <a:solidFill>
              <a:srgbClr val="94CF50">
                <a:alpha val="5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black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3208743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 userDrawn="1"/>
        </p:nvSpPr>
        <p:spPr>
          <a:xfrm>
            <a:off x="0" y="708454"/>
            <a:ext cx="238897" cy="749643"/>
          </a:xfrm>
          <a:prstGeom prst="rect">
            <a:avLst/>
          </a:prstGeom>
          <a:solidFill>
            <a:srgbClr val="10B34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pSp>
        <p:nvGrpSpPr>
          <p:cNvPr id="9" name="组合 8"/>
          <p:cNvGrpSpPr/>
          <p:nvPr userDrawn="1"/>
        </p:nvGrpSpPr>
        <p:grpSpPr>
          <a:xfrm>
            <a:off x="840263" y="2619632"/>
            <a:ext cx="3970639" cy="4530815"/>
            <a:chOff x="1112112" y="2331307"/>
            <a:chExt cx="3970639" cy="4530815"/>
          </a:xfrm>
        </p:grpSpPr>
        <p:pic>
          <p:nvPicPr>
            <p:cNvPr id="10" name="图片 9"/>
            <p:cNvPicPr>
              <a:picLocks noChangeAspect="1"/>
            </p:cNvPicPr>
            <p:nvPr/>
          </p:nvPicPr>
          <p:blipFill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5946" t="7061" r="4505" b="8463"/>
            <a:stretch/>
          </p:blipFill>
          <p:spPr>
            <a:xfrm rot="16200000">
              <a:off x="832024" y="2611395"/>
              <a:ext cx="4530815" cy="3970639"/>
            </a:xfrm>
            <a:prstGeom prst="rect">
              <a:avLst/>
            </a:prstGeom>
          </p:spPr>
        </p:pic>
        <p:sp>
          <p:nvSpPr>
            <p:cNvPr id="11" name="矩形 10"/>
            <p:cNvSpPr/>
            <p:nvPr/>
          </p:nvSpPr>
          <p:spPr>
            <a:xfrm>
              <a:off x="1573427" y="3558746"/>
              <a:ext cx="3146854" cy="329925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  <a:latin typeface="Calibri"/>
                <a:ea typeface="宋体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5126520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63C649-3CBF-C34F-AFEB-C688D063BBD1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10" name="流程图: 手动输入 9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2540464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6725C7-E8C8-964B-BD60-E795C55DDEF9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10" name="流程图: 手动输入 9"/>
          <p:cNvSpPr/>
          <p:nvPr userDrawn="1"/>
        </p:nvSpPr>
        <p:spPr>
          <a:xfrm rot="5400000">
            <a:off x="-928816" y="928816"/>
            <a:ext cx="6858000" cy="5000367"/>
          </a:xfrm>
          <a:prstGeom prst="flowChartManualInput">
            <a:avLst/>
          </a:prstGeom>
          <a:solidFill>
            <a:srgbClr val="6ECDE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  <p:graphicFrame>
        <p:nvGraphicFramePr>
          <p:cNvPr id="4" name="图表 3"/>
          <p:cNvGraphicFramePr/>
          <p:nvPr userDrawn="1">
            <p:extLst>
              <p:ext uri="{D42A27DB-BD31-4B8C-83A1-F6EECF244321}">
                <p14:modId xmlns:p14="http://schemas.microsoft.com/office/powerpoint/2010/main" val="2369077800"/>
              </p:ext>
            </p:extLst>
          </p:nvPr>
        </p:nvGraphicFramePr>
        <p:xfrm>
          <a:off x="2755557" y="2286688"/>
          <a:ext cx="3539181" cy="235945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990804453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任意多边形 7"/>
          <p:cNvSpPr/>
          <p:nvPr userDrawn="1"/>
        </p:nvSpPr>
        <p:spPr>
          <a:xfrm>
            <a:off x="-10274" y="1780401"/>
            <a:ext cx="1662732" cy="3297196"/>
          </a:xfrm>
          <a:custGeom>
            <a:avLst/>
            <a:gdLst>
              <a:gd name="connsiteX0" fmla="*/ 10274 w 1662732"/>
              <a:gd name="connsiteY0" fmla="*/ 0 h 3297196"/>
              <a:gd name="connsiteX1" fmla="*/ 1662732 w 1662732"/>
              <a:gd name="connsiteY1" fmla="*/ 1648598 h 3297196"/>
              <a:gd name="connsiteX2" fmla="*/ 10274 w 1662732"/>
              <a:gd name="connsiteY2" fmla="*/ 3297196 h 3297196"/>
              <a:gd name="connsiteX3" fmla="*/ 0 w 1662732"/>
              <a:gd name="connsiteY3" fmla="*/ 3296679 h 3297196"/>
              <a:gd name="connsiteX4" fmla="*/ 0 w 1662732"/>
              <a:gd name="connsiteY4" fmla="*/ 518 h 32971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62732" h="3297196">
                <a:moveTo>
                  <a:pt x="10274" y="0"/>
                </a:moveTo>
                <a:cubicBezTo>
                  <a:pt x="922901" y="0"/>
                  <a:pt x="1662732" y="738102"/>
                  <a:pt x="1662732" y="1648598"/>
                </a:cubicBezTo>
                <a:cubicBezTo>
                  <a:pt x="1662732" y="2559094"/>
                  <a:pt x="922901" y="3297196"/>
                  <a:pt x="10274" y="3297196"/>
                </a:cubicBezTo>
                <a:lnTo>
                  <a:pt x="0" y="3296679"/>
                </a:lnTo>
                <a:lnTo>
                  <a:pt x="0" y="518"/>
                </a:lnTo>
                <a:close/>
              </a:path>
            </a:pathLst>
          </a:custGeom>
          <a:solidFill>
            <a:srgbClr val="94CF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>
              <a:solidFill>
                <a:prstClr val="white"/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7655147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F9908F-AF2E-0B48-9547-9E34C090A4FD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graphicFrame>
        <p:nvGraphicFramePr>
          <p:cNvPr id="5" name="图表 4"/>
          <p:cNvGraphicFramePr/>
          <p:nvPr userDrawn="1">
            <p:extLst>
              <p:ext uri="{D42A27DB-BD31-4B8C-83A1-F6EECF244321}">
                <p14:modId xmlns:p14="http://schemas.microsoft.com/office/powerpoint/2010/main" val="1882415617"/>
              </p:ext>
            </p:extLst>
          </p:nvPr>
        </p:nvGraphicFramePr>
        <p:xfrm>
          <a:off x="0" y="4596714"/>
          <a:ext cx="9259330" cy="21212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169701212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37607C0-9A6D-D94E-AC54-ED061B00D849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3186238234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2B64CD-7C06-2C4A-AD3B-BBFC49E05543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732941140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FF7440-8CEA-3849-A66C-59C4EEF7AD9A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17744919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DFCA3F-4EE2-E94D-ACF9-C334E7918145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405305539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9FB6249-360E-E34D-B0A7-D925D93F758D}" type="datetime1">
              <a:rPr lang="en-US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1/10/16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C682-89B0-406D-B99D-C29695E35E1E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2365060676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611BE-BA77-FA43-8492-63060D99AC06}" type="datetime1">
              <a:rPr lang="en-US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1/10/16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F28C682-89B0-406D-B99D-C29695E35E1E}" type="slidenum">
              <a:rPr lang="th-TH" smtClean="0">
                <a:solidFill>
                  <a:prstClr val="black">
                    <a:tint val="75000"/>
                  </a:prstClr>
                </a:solidFill>
                <a:latin typeface="Cordia New"/>
              </a:rPr>
              <a:pPr/>
              <a:t>‹#›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250944505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9"/>
            <a:ext cx="82296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0" y="6448425"/>
            <a:ext cx="1898650" cy="1809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033758-928D-1440-892A-21B4F50C2024}" type="datetime1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>
                <a:defRPr/>
              </a:pPr>
              <a:t>1/10/16</a:t>
            </a:fld>
            <a:endParaRPr lang="th-TH">
              <a:solidFill>
                <a:prstClr val="black">
                  <a:tint val="75000"/>
                </a:prstClr>
              </a:solidFill>
              <a:latin typeface="Cordia New"/>
            </a:endParaRPr>
          </a:p>
        </p:txBody>
      </p:sp>
    </p:spTree>
    <p:extLst>
      <p:ext uri="{BB962C8B-B14F-4D97-AF65-F5344CB8AC3E}">
        <p14:creationId xmlns:p14="http://schemas.microsoft.com/office/powerpoint/2010/main" val="975473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_rels/slideMaster2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26.xml"/><Relationship Id="rId13" Type="http://schemas.openxmlformats.org/officeDocument/2006/relationships/slideLayout" Target="../slideLayouts/slideLayout27.xml"/><Relationship Id="rId14" Type="http://schemas.openxmlformats.org/officeDocument/2006/relationships/slideLayout" Target="../slideLayouts/slideLayout28.xml"/><Relationship Id="rId15" Type="http://schemas.openxmlformats.org/officeDocument/2006/relationships/slideLayout" Target="../slideLayouts/slideLayout29.xml"/><Relationship Id="rId16" Type="http://schemas.openxmlformats.org/officeDocument/2006/relationships/slideLayout" Target="../slideLayouts/slideLayout30.xml"/><Relationship Id="rId17" Type="http://schemas.openxmlformats.org/officeDocument/2006/relationships/theme" Target="../theme/theme2.xml"/><Relationship Id="rId1" Type="http://schemas.openxmlformats.org/officeDocument/2006/relationships/slideLayout" Target="../slideLayouts/slideLayout15.xml"/><Relationship Id="rId2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7.xml"/><Relationship Id="rId4" Type="http://schemas.openxmlformats.org/officeDocument/2006/relationships/slideLayout" Target="../slideLayouts/slideLayout18.xml"/><Relationship Id="rId5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1.xml"/><Relationship Id="rId8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04FD16-D1CE-47F2-8C24-60B6085C8028}" type="datetimeFigureOut">
              <a:rPr lang="en-US" smtClean="0"/>
              <a:pPr/>
              <a:t>1/10/16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C82A9E2-BB64-4CC4-B802-503C03E2F2B1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98888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  <p:sldLayoutId id="2147483685" r:id="rId13"/>
    <p:sldLayoutId id="2147483687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CC21D0-72D9-DF4C-9F9E-DBB601F188A6}" type="datetime1">
              <a:rPr lang="en-US" altLang="zh-CN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1/10/16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692AF4-1282-45B3-92EA-7114EA10F338}" type="slidenum">
              <a:rPr lang="zh-CN" altLang="en-US" smtClean="0">
                <a:solidFill>
                  <a:prstClr val="black">
                    <a:tint val="75000"/>
                  </a:prstClr>
                </a:solidFill>
                <a:latin typeface="Calibri"/>
                <a:ea typeface="宋体"/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  <a:latin typeface="Calibri"/>
              <a:ea typeface="宋体"/>
            </a:endParaRPr>
          </a:p>
        </p:txBody>
      </p:sp>
    </p:spTree>
    <p:extLst>
      <p:ext uri="{BB962C8B-B14F-4D97-AF65-F5344CB8AC3E}">
        <p14:creationId xmlns:p14="http://schemas.microsoft.com/office/powerpoint/2010/main" val="22025733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690" r:id="rId2"/>
    <p:sldLayoutId id="2147483691" r:id="rId3"/>
    <p:sldLayoutId id="2147483692" r:id="rId4"/>
    <p:sldLayoutId id="2147483693" r:id="rId5"/>
    <p:sldLayoutId id="2147483694" r:id="rId6"/>
    <p:sldLayoutId id="2147483695" r:id="rId7"/>
    <p:sldLayoutId id="2147483696" r:id="rId8"/>
    <p:sldLayoutId id="2147483697" r:id="rId9"/>
    <p:sldLayoutId id="2147483698" r:id="rId10"/>
    <p:sldLayoutId id="2147483699" r:id="rId11"/>
    <p:sldLayoutId id="2147483700" r:id="rId12"/>
    <p:sldLayoutId id="2147483701" r:id="rId13"/>
    <p:sldLayoutId id="2147483702" r:id="rId14"/>
    <p:sldLayoutId id="2147483703" r:id="rId15"/>
    <p:sldLayoutId id="2147483704" r:id="rId16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Relationship Id="rId2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jpe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image" Target="../media/image4.jpe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70000"/>
            <a:lum/>
          </a:blip>
          <a:srcRect/>
          <a:tile tx="-717550" ty="-279400" sx="52000" sy="52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组合 13"/>
          <p:cNvGrpSpPr/>
          <p:nvPr/>
        </p:nvGrpSpPr>
        <p:grpSpPr>
          <a:xfrm>
            <a:off x="1981200" y="1143000"/>
            <a:ext cx="5433936" cy="4652255"/>
            <a:chOff x="2924432" y="2119184"/>
            <a:chExt cx="3550509" cy="3039762"/>
          </a:xfrm>
        </p:grpSpPr>
        <p:grpSp>
          <p:nvGrpSpPr>
            <p:cNvPr id="12" name="组合 11"/>
            <p:cNvGrpSpPr/>
            <p:nvPr/>
          </p:nvGrpSpPr>
          <p:grpSpPr>
            <a:xfrm>
              <a:off x="3149483" y="3866799"/>
              <a:ext cx="3317063" cy="1145063"/>
              <a:chOff x="3149483" y="3866799"/>
              <a:chExt cx="3317063" cy="1145063"/>
            </a:xfrm>
          </p:grpSpPr>
          <p:sp>
            <p:nvSpPr>
              <p:cNvPr id="10" name="平行四边形 9"/>
              <p:cNvSpPr/>
              <p:nvPr/>
            </p:nvSpPr>
            <p:spPr>
              <a:xfrm rot="5400000" flipH="1">
                <a:off x="5525019" y="3927033"/>
                <a:ext cx="1001762" cy="881293"/>
              </a:xfrm>
              <a:prstGeom prst="parallelogram">
                <a:avLst>
                  <a:gd name="adj" fmla="val 31206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9" name="平行四边形 8"/>
              <p:cNvSpPr/>
              <p:nvPr/>
            </p:nvSpPr>
            <p:spPr>
              <a:xfrm rot="7663103" flipH="1">
                <a:off x="3112610" y="3969578"/>
                <a:ext cx="1079157" cy="1005411"/>
              </a:xfrm>
              <a:prstGeom prst="parallelogram">
                <a:avLst>
                  <a:gd name="adj" fmla="val 38684"/>
                </a:avLst>
              </a:prstGeom>
              <a:solidFill>
                <a:srgbClr val="5B852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>
              <a:off x="2924432" y="2119184"/>
              <a:ext cx="3550509" cy="3039762"/>
              <a:chOff x="2924432" y="2119184"/>
              <a:chExt cx="3550509" cy="3039762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3179806" y="2119184"/>
                <a:ext cx="3039762" cy="3039762"/>
              </a:xfrm>
              <a:prstGeom prst="ellipse">
                <a:avLst/>
              </a:prstGeom>
              <a:solidFill>
                <a:srgbClr val="10B349"/>
              </a:solidFill>
              <a:ln>
                <a:noFill/>
              </a:ln>
              <a:effectLst>
                <a:outerShdw blurRad="190500" dist="38100" dir="8100000" algn="tr" rotWithShape="0">
                  <a:prstClr val="black">
                    <a:alpha val="40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2924432" y="3737918"/>
                <a:ext cx="3550509" cy="856735"/>
              </a:xfrm>
              <a:prstGeom prst="rect">
                <a:avLst/>
              </a:prstGeom>
              <a:solidFill>
                <a:srgbClr val="93D050"/>
              </a:solidFill>
              <a:ln>
                <a:noFill/>
              </a:ln>
              <a:effectLst>
                <a:outerShdw blurRad="63500" dist="25400" dir="5400000" algn="t" rotWithShape="0">
                  <a:prstClr val="black">
                    <a:alpha val="25000"/>
                  </a:prstClr>
                </a:outerShdw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prstClr val="white"/>
                  </a:solidFill>
                  <a:latin typeface="Calibri"/>
                  <a:ea typeface="宋体"/>
                </a:endParaRPr>
              </a:p>
            </p:txBody>
          </p:sp>
        </p:grpSp>
      </p:grpSp>
      <p:sp>
        <p:nvSpPr>
          <p:cNvPr id="15" name="文本框 14"/>
          <p:cNvSpPr txBox="1"/>
          <p:nvPr/>
        </p:nvSpPr>
        <p:spPr>
          <a:xfrm>
            <a:off x="2743200" y="1905000"/>
            <a:ext cx="397358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prstClr val="white"/>
                </a:solidFill>
                <a:latin typeface="Candara" panose="020E0502030303020204" pitchFamily="34" charset="0"/>
              </a:rPr>
              <a:t>Import Substitution, Export promotion, and Industrial Policy</a:t>
            </a:r>
            <a:endParaRPr lang="zh-CN" altLang="en-US" sz="3200" b="1" dirty="0">
              <a:solidFill>
                <a:prstClr val="white"/>
              </a:solidFill>
              <a:latin typeface="Candara" panose="020E0502030303020204" pitchFamily="34" charset="0"/>
              <a:ea typeface="宋体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1676400" y="3810000"/>
            <a:ext cx="61926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</a:rPr>
              <a:t>Akira </a:t>
            </a:r>
            <a:r>
              <a:rPr lang="en-US" altLang="zh-CN" sz="2800" dirty="0" err="1" smtClean="0">
                <a:solidFill>
                  <a:prstClr val="white"/>
                </a:solidFill>
              </a:rPr>
              <a:t>Suehiro</a:t>
            </a:r>
            <a:endParaRPr lang="en-US" altLang="zh-CN" sz="2800" dirty="0" smtClean="0">
              <a:solidFill>
                <a:prstClr val="white"/>
              </a:solidFill>
            </a:endParaRPr>
          </a:p>
          <a:p>
            <a:pPr algn="ctr"/>
            <a:r>
              <a:rPr lang="en-US" altLang="zh-CN" sz="2800" dirty="0" smtClean="0">
                <a:solidFill>
                  <a:prstClr val="white"/>
                </a:solidFill>
              </a:rPr>
              <a:t>in </a:t>
            </a:r>
            <a:r>
              <a:rPr lang="en-US" altLang="zh-CN" sz="2800" dirty="0">
                <a:solidFill>
                  <a:prstClr val="white"/>
                </a:solidFill>
              </a:rPr>
              <a:t>Catch-Up </a:t>
            </a:r>
            <a:r>
              <a:rPr lang="en-US" altLang="zh-CN" sz="2800" dirty="0" err="1">
                <a:solidFill>
                  <a:prstClr val="white"/>
                </a:solidFill>
              </a:rPr>
              <a:t>Industrialisation</a:t>
            </a:r>
            <a:endParaRPr lang="en-US" altLang="zh-CN" sz="2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6238632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476672"/>
            <a:ext cx="8964488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31207" y="457200"/>
            <a:ext cx="323528" cy="10081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Two possible paths of </a:t>
            </a:r>
            <a:r>
              <a:rPr lang="en-US" dirty="0" err="1" smtClean="0"/>
              <a:t>industrialisation</a:t>
            </a:r>
            <a:endParaRPr lang="en-US" dirty="0" smtClean="0"/>
          </a:p>
          <a:p>
            <a:r>
              <a:rPr lang="en-US" dirty="0" smtClean="0"/>
              <a:t>NAIC (Newly Agro-Industrializing Country)</a:t>
            </a:r>
          </a:p>
          <a:p>
            <a:pPr lvl="1"/>
            <a:r>
              <a:rPr lang="en-US" dirty="0" smtClean="0"/>
              <a:t>Gradual steps</a:t>
            </a:r>
          </a:p>
          <a:p>
            <a:r>
              <a:rPr lang="en-US" dirty="0" smtClean="0"/>
              <a:t>Industrial Upgrading Policy</a:t>
            </a:r>
          </a:p>
          <a:p>
            <a:pPr lvl="1"/>
            <a:r>
              <a:rPr lang="en-US" dirty="0" smtClean="0"/>
              <a:t>Heavy intervention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668456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9512" y="476672"/>
            <a:ext cx="8964488" cy="1008112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31207" y="457200"/>
            <a:ext cx="323528" cy="1008112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err="1" smtClean="0"/>
              <a:t>Myint’s</a:t>
            </a:r>
            <a:r>
              <a:rPr lang="en-US" dirty="0" smtClean="0"/>
              <a:t> Observation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Vicious cycle of poverty</a:t>
            </a:r>
          </a:p>
          <a:p>
            <a:pPr lvl="1"/>
            <a:r>
              <a:rPr lang="en-US" dirty="0" smtClean="0"/>
              <a:t>Low growth is an result of low saving and </a:t>
            </a:r>
            <a:r>
              <a:rPr lang="en-US" dirty="0" smtClean="0"/>
              <a:t>investment</a:t>
            </a:r>
            <a:endParaRPr lang="en-US" dirty="0" smtClean="0"/>
          </a:p>
          <a:p>
            <a:r>
              <a:rPr lang="en-US" dirty="0" smtClean="0"/>
              <a:t>The capacity to use resource productively</a:t>
            </a:r>
          </a:p>
          <a:p>
            <a:pPr lvl="1"/>
            <a:r>
              <a:rPr lang="en-US" dirty="0" smtClean="0"/>
              <a:t>Vent for surplus: going beyond subsistent consumption</a:t>
            </a:r>
          </a:p>
          <a:p>
            <a:r>
              <a:rPr lang="en-US" dirty="0" smtClean="0"/>
              <a:t>Three required conditions</a:t>
            </a:r>
          </a:p>
          <a:p>
            <a:pPr lvl="1"/>
            <a:r>
              <a:rPr lang="en-US" dirty="0" smtClean="0"/>
              <a:t>Economic incentives</a:t>
            </a:r>
          </a:p>
          <a:p>
            <a:pPr lvl="2"/>
            <a:r>
              <a:rPr lang="en-US" dirty="0" smtClean="0"/>
              <a:t>Balanced growth relationship between agricultural sector and consumer goods</a:t>
            </a:r>
          </a:p>
          <a:p>
            <a:pPr lvl="1"/>
            <a:r>
              <a:rPr lang="en-US" dirty="0" smtClean="0"/>
              <a:t>Provision of capital goods</a:t>
            </a:r>
          </a:p>
          <a:p>
            <a:pPr lvl="2"/>
            <a:r>
              <a:rPr lang="en-US" dirty="0" smtClean="0"/>
              <a:t>Irrigation</a:t>
            </a:r>
          </a:p>
          <a:p>
            <a:pPr lvl="2"/>
            <a:r>
              <a:rPr lang="en-US" dirty="0" smtClean="0"/>
              <a:t>Power</a:t>
            </a:r>
          </a:p>
          <a:p>
            <a:pPr lvl="2"/>
            <a:r>
              <a:rPr lang="en-US" dirty="0" smtClean="0"/>
              <a:t>Machinery</a:t>
            </a:r>
          </a:p>
          <a:p>
            <a:pPr lvl="1"/>
            <a:r>
              <a:rPr lang="en-US" dirty="0" smtClean="0"/>
              <a:t>Export substitution: Going away from export raw material to semi processed goods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12597" y="457200"/>
            <a:ext cx="8820472" cy="11649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42139" y="436101"/>
            <a:ext cx="354735" cy="1164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Primary Product Exports, Import Substitutions, and Export Promotion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Why can’t we rely only on export of primary product ?</a:t>
            </a:r>
          </a:p>
          <a:p>
            <a:pPr lvl="1"/>
            <a:r>
              <a:rPr lang="en-US" dirty="0" smtClean="0"/>
              <a:t>Monoculture economy</a:t>
            </a:r>
          </a:p>
          <a:p>
            <a:pPr lvl="1"/>
            <a:r>
              <a:rPr lang="en-US" dirty="0" smtClean="0"/>
              <a:t>Heavy and Light industry in developed country</a:t>
            </a:r>
          </a:p>
          <a:p>
            <a:pPr lvl="1"/>
            <a:r>
              <a:rPr lang="en-US" dirty="0" smtClean="0"/>
              <a:t>Rising share of services</a:t>
            </a:r>
          </a:p>
          <a:p>
            <a:pPr lvl="1"/>
            <a:r>
              <a:rPr lang="en-US" dirty="0" smtClean="0"/>
              <a:t>Income elasticity</a:t>
            </a:r>
          </a:p>
          <a:p>
            <a:pPr lvl="1"/>
            <a:r>
              <a:rPr lang="en-US" dirty="0" smtClean="0"/>
              <a:t>Agricultural protectionism</a:t>
            </a:r>
          </a:p>
          <a:p>
            <a:pPr lvl="1"/>
            <a:r>
              <a:rPr lang="en-US" dirty="0" smtClean="0"/>
              <a:t>Industrial use of natural resources lead to higher growth</a:t>
            </a:r>
          </a:p>
          <a:p>
            <a:pPr lvl="1"/>
            <a:r>
              <a:rPr lang="en-US" dirty="0" smtClean="0"/>
              <a:t>Replacing natural with synthetic</a:t>
            </a:r>
          </a:p>
          <a:p>
            <a:pPr lvl="1"/>
            <a:r>
              <a:rPr lang="en-US" dirty="0" smtClean="0"/>
              <a:t>Tariff structure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609600"/>
            <a:ext cx="8820472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31208" y="588501"/>
            <a:ext cx="354735" cy="914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Import substitution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Planning</a:t>
            </a:r>
          </a:p>
          <a:p>
            <a:r>
              <a:rPr lang="en-US" dirty="0" smtClean="0"/>
              <a:t>Industry to be developed</a:t>
            </a:r>
          </a:p>
          <a:p>
            <a:r>
              <a:rPr lang="en-US" dirty="0" smtClean="0"/>
              <a:t>Strong leadership</a:t>
            </a:r>
          </a:p>
          <a:p>
            <a:r>
              <a:rPr lang="en-US" dirty="0" smtClean="0"/>
              <a:t>Policy</a:t>
            </a:r>
          </a:p>
          <a:p>
            <a:pPr lvl="1"/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Domestic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23528" y="609600"/>
            <a:ext cx="8820472" cy="914400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31208" y="588501"/>
            <a:ext cx="354735" cy="9144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Export Promotion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Less centrally planned</a:t>
            </a:r>
          </a:p>
          <a:p>
            <a:r>
              <a:rPr lang="en-US" dirty="0" smtClean="0"/>
              <a:t>More fundamental</a:t>
            </a:r>
          </a:p>
          <a:p>
            <a:r>
              <a:rPr lang="en-US" dirty="0" smtClean="0"/>
              <a:t>Leadership </a:t>
            </a:r>
          </a:p>
          <a:p>
            <a:r>
              <a:rPr lang="en-US" dirty="0" smtClean="0"/>
              <a:t>Policy</a:t>
            </a:r>
          </a:p>
          <a:p>
            <a:pPr lvl="1"/>
            <a:r>
              <a:rPr lang="en-US" dirty="0" smtClean="0"/>
              <a:t>Trade</a:t>
            </a:r>
          </a:p>
          <a:p>
            <a:pPr lvl="1"/>
            <a:r>
              <a:rPr lang="en-US" dirty="0" smtClean="0"/>
              <a:t>Domestic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51730" y="304800"/>
            <a:ext cx="8892480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-30997" y="285328"/>
            <a:ext cx="323528" cy="100811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7886700" cy="1325563"/>
          </a:xfrm>
        </p:spPr>
        <p:txBody>
          <a:bodyPr/>
          <a:lstStyle/>
          <a:p>
            <a:r>
              <a:rPr lang="en-US" dirty="0" smtClean="0"/>
              <a:t>NAIC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dirty="0"/>
          </a:p>
        </p:txBody>
      </p:sp>
      <p:pic>
        <p:nvPicPr>
          <p:cNvPr id="2050" name="Picture 2" descr="http://4.bp.blogspot.com/-sqJYJo60Fb4/T8M_xlRrqXI/AAAAAAAAAUs/iGY9P-veMmo/s1600/SEATKUPoster-Tilapia-Eng8-301111-vc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2400" y="1447800"/>
            <a:ext cx="8991600" cy="4648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04800" y="6553200"/>
            <a:ext cx="2010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SEAT KU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22530" name="Picture 2" descr="http://3.bp.blogspot.com/-dLPLyhn2nsE/T8NA8fyhCrI/AAAAAAAAAU0/mKxJgVFV_wM/s1600/SEATKUPoster-Shrimp-Eng10-17feb12-vc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1600"/>
            <a:ext cx="9258300" cy="50292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152400" y="6488668"/>
            <a:ext cx="20100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Source: SEAT KU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251730" y="304800"/>
            <a:ext cx="8892480" cy="1008112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-30997" y="285328"/>
            <a:ext cx="323528" cy="1008112"/>
          </a:xfrm>
          <a:prstGeom prst="rect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609600" y="152400"/>
            <a:ext cx="7886700" cy="1325563"/>
          </a:xfrm>
        </p:spPr>
        <p:txBody>
          <a:bodyPr/>
          <a:lstStyle/>
          <a:p>
            <a:r>
              <a:rPr lang="en-US" dirty="0" smtClean="0"/>
              <a:t>NAIC </a:t>
            </a: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rgbClr val="E0827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31207" y="457200"/>
            <a:ext cx="323528" cy="1008112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NAIC problems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Monoculture</a:t>
            </a:r>
          </a:p>
          <a:p>
            <a:r>
              <a:rPr lang="en-US" dirty="0" smtClean="0"/>
              <a:t>Environment</a:t>
            </a:r>
          </a:p>
          <a:p>
            <a:r>
              <a:rPr lang="en-US" dirty="0" smtClean="0"/>
              <a:t>Will you upgrade the infrastructure?</a:t>
            </a:r>
          </a:p>
          <a:p>
            <a:r>
              <a:rPr lang="en-US" dirty="0" smtClean="0"/>
              <a:t>And Technology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381000"/>
            <a:ext cx="8892480" cy="1295400"/>
          </a:xfrm>
          <a:prstGeom prst="rect">
            <a:avLst/>
          </a:prstGeom>
          <a:solidFill>
            <a:srgbClr val="E0827A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31207" y="361528"/>
            <a:ext cx="323528" cy="1295400"/>
          </a:xfrm>
          <a:prstGeom prst="rect">
            <a:avLst/>
          </a:prstGeom>
          <a:solidFill>
            <a:srgbClr val="800000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Upgrading Import substitution and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Policies aim at alter the industrial structure</a:t>
            </a:r>
          </a:p>
          <a:p>
            <a:pPr lvl="1"/>
            <a:r>
              <a:rPr lang="en-US" dirty="0" smtClean="0"/>
              <a:t>Subsidies</a:t>
            </a:r>
          </a:p>
          <a:p>
            <a:pPr lvl="1"/>
            <a:r>
              <a:rPr lang="en-US" dirty="0" smtClean="0"/>
              <a:t>Taxes</a:t>
            </a:r>
          </a:p>
          <a:p>
            <a:r>
              <a:rPr lang="en-US" dirty="0" smtClean="0"/>
              <a:t>Technological Development</a:t>
            </a:r>
          </a:p>
          <a:p>
            <a:pPr lvl="1"/>
            <a:r>
              <a:rPr lang="en-US" dirty="0" smtClean="0"/>
              <a:t>Market failures</a:t>
            </a:r>
          </a:p>
          <a:p>
            <a:r>
              <a:rPr lang="en-US" dirty="0" smtClean="0"/>
              <a:t>Improve Economic Utility</a:t>
            </a:r>
          </a:p>
          <a:p>
            <a:pPr lvl="1"/>
            <a:r>
              <a:rPr lang="en-US" dirty="0" smtClean="0"/>
              <a:t>Diversification</a:t>
            </a:r>
          </a:p>
          <a:p>
            <a:pPr lvl="1"/>
            <a:r>
              <a:rPr lang="en-US" dirty="0" smtClean="0"/>
              <a:t>Trim of the excess</a:t>
            </a:r>
          </a:p>
          <a:p>
            <a:r>
              <a:rPr lang="en-US" dirty="0" smtClean="0"/>
              <a:t>Miscellaneous Policies</a:t>
            </a:r>
          </a:p>
          <a:p>
            <a:pPr lvl="1"/>
            <a:r>
              <a:rPr lang="en-US" dirty="0" smtClean="0"/>
              <a:t>SMEs</a:t>
            </a:r>
          </a:p>
          <a:p>
            <a:pPr lvl="1"/>
            <a:r>
              <a:rPr lang="en-US" dirty="0" smtClean="0"/>
              <a:t>Rice Pledging Program</a:t>
            </a:r>
          </a:p>
          <a:p>
            <a:pPr lvl="1"/>
            <a:r>
              <a:rPr lang="en-US" dirty="0" smtClean="0"/>
              <a:t>Energy Saving</a:t>
            </a:r>
          </a:p>
          <a:p>
            <a:pPr lvl="1"/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rgbClr val="BEA3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Tools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New legislation and measures</a:t>
            </a:r>
          </a:p>
          <a:p>
            <a:r>
              <a:rPr lang="en-US" dirty="0" smtClean="0"/>
              <a:t>Administrative guidance</a:t>
            </a:r>
          </a:p>
          <a:p>
            <a:r>
              <a:rPr lang="en-US" dirty="0" smtClean="0"/>
              <a:t>Maintenance of infrastructure</a:t>
            </a:r>
          </a:p>
          <a:p>
            <a:r>
              <a:rPr lang="en-US" dirty="0" smtClean="0"/>
              <a:t>Special taxation measures</a:t>
            </a:r>
          </a:p>
          <a:p>
            <a:r>
              <a:rPr lang="en-US" dirty="0" smtClean="0"/>
              <a:t>Subsidies</a:t>
            </a:r>
          </a:p>
          <a:p>
            <a:r>
              <a:rPr lang="en-US" dirty="0" smtClean="0"/>
              <a:t>Government Finance</a:t>
            </a:r>
          </a:p>
          <a:p>
            <a:r>
              <a:rPr lang="en-US" dirty="0" smtClean="0"/>
              <a:t>Bigness VS. Failure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21337" y="381000"/>
            <a:ext cx="8892480" cy="1275928"/>
          </a:xfrm>
          <a:prstGeom prst="rect">
            <a:avLst/>
          </a:prstGeom>
          <a:solidFill>
            <a:srgbClr val="BEA3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38053" y="381000"/>
            <a:ext cx="323528" cy="1275928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East Asian Approaches to Industrial Policy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Export promotion after import substitution: incentive taxation and import refunds</a:t>
            </a:r>
          </a:p>
          <a:p>
            <a:r>
              <a:rPr lang="en-US" dirty="0" smtClean="0"/>
              <a:t>Protect and cultivate specified industries: heavy and chemical industries</a:t>
            </a:r>
          </a:p>
          <a:p>
            <a:r>
              <a:rPr lang="en-US" dirty="0" smtClean="0"/>
              <a:t>Promote industry that supports export drive: metal, molds, and machines</a:t>
            </a:r>
          </a:p>
          <a:p>
            <a:r>
              <a:rPr lang="en-US" dirty="0" smtClean="0"/>
              <a:t>Technological development</a:t>
            </a:r>
          </a:p>
          <a:p>
            <a:r>
              <a:rPr lang="en-US" dirty="0" smtClean="0"/>
              <a:t>Protect and cultivate SMEs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rgbClr val="BEA3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Liberalization Policies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How far should we go?</a:t>
            </a:r>
          </a:p>
          <a:p>
            <a:r>
              <a:rPr lang="en-US" dirty="0" smtClean="0"/>
              <a:t>Thailand</a:t>
            </a:r>
          </a:p>
          <a:p>
            <a:r>
              <a:rPr lang="en-US" dirty="0" smtClean="0"/>
              <a:t>Korea</a:t>
            </a:r>
          </a:p>
          <a:p>
            <a:r>
              <a:rPr lang="en-US" dirty="0" smtClean="0"/>
              <a:t>Japan</a:t>
            </a: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51520" y="476672"/>
            <a:ext cx="8892480" cy="1008112"/>
          </a:xfrm>
          <a:prstGeom prst="rect">
            <a:avLst/>
          </a:prstGeom>
          <a:solidFill>
            <a:srgbClr val="BEA3E7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-7870" y="476672"/>
            <a:ext cx="323528" cy="1008112"/>
          </a:xfrm>
          <a:prstGeom prst="rect">
            <a:avLst/>
          </a:prstGeom>
          <a:solidFill>
            <a:srgbClr val="660066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Industrial Adjustment after Crises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Nothing lasts forever</a:t>
            </a:r>
          </a:p>
          <a:p>
            <a:r>
              <a:rPr lang="en-US" dirty="0" smtClean="0"/>
              <a:t>Too big too fail or too fail</a:t>
            </a:r>
          </a:p>
          <a:p>
            <a:r>
              <a:rPr lang="en-US" dirty="0" smtClean="0"/>
              <a:t>Economic crises</a:t>
            </a:r>
          </a:p>
          <a:p>
            <a:r>
              <a:rPr lang="en-US" dirty="0" smtClean="0"/>
              <a:t>Industrial adjustment and policy adjustment</a:t>
            </a:r>
          </a:p>
          <a:p>
            <a:r>
              <a:rPr lang="en-US" dirty="0" smtClean="0"/>
              <a:t>Conductors </a:t>
            </a:r>
            <a:r>
              <a:rPr lang="en-US" smtClean="0"/>
              <a:t>or Facilitators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482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演示文稿1" id="{AA1CBBF3-5167-4087-BFAE-78FB9154F143}" vid="{7647476C-A5FC-4CA7-A3C8-1DF0DD194B10}"/>
    </a:ext>
  </a:extLst>
</a:theme>
</file>

<file path=ppt/theme/theme2.xml><?xml version="1.0" encoding="utf-8"?>
<a:theme xmlns:a="http://schemas.openxmlformats.org/drawingml/2006/main" name="Office 主题">
  <a:themeElements>
    <a:clrScheme name="Office 主题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演示文稿1" id="{AA1CBBF3-5167-4087-BFAE-78FB9154F143}" vid="{7647476C-A5FC-4CA7-A3C8-1DF0DD194B10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 主题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Office 主题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 主题">
    <a:majorFont>
      <a:latin typeface="Calibri Light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主题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482.thmx</Template>
  <TotalTime>232</TotalTime>
  <Words>359</Words>
  <Application>Microsoft Macintosh PowerPoint</Application>
  <PresentationFormat>On-screen Show (4:3)</PresentationFormat>
  <Paragraphs>99</Paragraphs>
  <Slides>14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482</vt:lpstr>
      <vt:lpstr>Office 主题</vt:lpstr>
      <vt:lpstr>PowerPoint Presentation</vt:lpstr>
      <vt:lpstr>Introduction</vt:lpstr>
      <vt:lpstr>Myint’s Observation</vt:lpstr>
      <vt:lpstr>Primary Product Exports, Import Substitutions, and Export Promotion</vt:lpstr>
      <vt:lpstr>Import substitution</vt:lpstr>
      <vt:lpstr>Export Promotion</vt:lpstr>
      <vt:lpstr>NAIC </vt:lpstr>
      <vt:lpstr>NAIC </vt:lpstr>
      <vt:lpstr>NAIC problems</vt:lpstr>
      <vt:lpstr>Upgrading Import substitution and Industrial Policy</vt:lpstr>
      <vt:lpstr>Tools</vt:lpstr>
      <vt:lpstr>East Asian Approaches to Industrial Policy</vt:lpstr>
      <vt:lpstr>Liberalization Policies</vt:lpstr>
      <vt:lpstr>Industrial Adjustment after Crises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Industry and Development</dc:title>
  <dc:creator>Monthien</dc:creator>
  <cp:lastModifiedBy>Nan Yotkhruea</cp:lastModifiedBy>
  <cp:revision>18</cp:revision>
  <dcterms:created xsi:type="dcterms:W3CDTF">2014-01-24T04:35:23Z</dcterms:created>
  <dcterms:modified xsi:type="dcterms:W3CDTF">2016-01-10T16:25:02Z</dcterms:modified>
</cp:coreProperties>
</file>