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bin" ContentType="application/vnd.openxmlformats-officedocument.oleObject"/>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9"/>
  </p:notesMasterIdLst>
  <p:sldIdLst>
    <p:sldId id="256" r:id="rId2"/>
    <p:sldId id="257" r:id="rId3"/>
    <p:sldId id="258" r:id="rId4"/>
    <p:sldId id="259" r:id="rId5"/>
    <p:sldId id="261" r:id="rId6"/>
    <p:sldId id="260" r:id="rId7"/>
    <p:sldId id="262" r:id="rId8"/>
    <p:sldId id="263" r:id="rId9"/>
    <p:sldId id="265" r:id="rId10"/>
    <p:sldId id="266" r:id="rId11"/>
    <p:sldId id="264" r:id="rId12"/>
    <p:sldId id="267" r:id="rId13"/>
    <p:sldId id="270" r:id="rId14"/>
    <p:sldId id="269" r:id="rId15"/>
    <p:sldId id="268" r:id="rId16"/>
    <p:sldId id="274" r:id="rId17"/>
    <p:sldId id="275" r:id="rId18"/>
    <p:sldId id="277" r:id="rId19"/>
    <p:sldId id="271" r:id="rId20"/>
    <p:sldId id="272" r:id="rId21"/>
    <p:sldId id="278" r:id="rId22"/>
    <p:sldId id="281" r:id="rId23"/>
    <p:sldId id="282" r:id="rId24"/>
    <p:sldId id="284" r:id="rId25"/>
    <p:sldId id="285" r:id="rId26"/>
    <p:sldId id="286" r:id="rId27"/>
    <p:sldId id="287" r:id="rId28"/>
    <p:sldId id="288" r:id="rId29"/>
    <p:sldId id="309" r:id="rId30"/>
    <p:sldId id="310" r:id="rId31"/>
    <p:sldId id="311" r:id="rId32"/>
    <p:sldId id="290" r:id="rId33"/>
    <p:sldId id="291" r:id="rId34"/>
    <p:sldId id="292" r:id="rId35"/>
    <p:sldId id="293" r:id="rId36"/>
    <p:sldId id="294" r:id="rId37"/>
    <p:sldId id="297" r:id="rId38"/>
    <p:sldId id="298" r:id="rId39"/>
    <p:sldId id="295" r:id="rId40"/>
    <p:sldId id="300" r:id="rId41"/>
    <p:sldId id="302" r:id="rId42"/>
    <p:sldId id="303" r:id="rId43"/>
    <p:sldId id="304" r:id="rId44"/>
    <p:sldId id="305" r:id="rId45"/>
    <p:sldId id="306" r:id="rId46"/>
    <p:sldId id="307" r:id="rId47"/>
    <p:sldId id="308" r:id="rId4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1358" autoAdjust="0"/>
  </p:normalViewPr>
  <p:slideViewPr>
    <p:cSldViewPr>
      <p:cViewPr varScale="1">
        <p:scale>
          <a:sx n="64" d="100"/>
          <a:sy n="64" d="100"/>
        </p:scale>
        <p:origin x="-1482"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image" Target="../media/image1.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3.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4.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7.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8.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9.w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10.wmf"/></Relationships>
</file>

<file path=ppt/drawings/_rels/vmlDrawing9.vml.rels><?xml version="1.0" encoding="UTF-8" standalone="yes"?>
<Relationships xmlns="http://schemas.openxmlformats.org/package/2006/relationships"><Relationship Id="rId2" Type="http://schemas.openxmlformats.org/officeDocument/2006/relationships/image" Target="../media/image12.wmf"/><Relationship Id="rId1" Type="http://schemas.openxmlformats.org/officeDocument/2006/relationships/image" Target="../media/image11.wmf"/></Relationships>
</file>

<file path=ppt/drawings/_rels/vmlDrawing10.vml.rels><?xml version="1.0" encoding="UTF-8" standalone="yes"?>
<Relationships xmlns="http://schemas.openxmlformats.org/package/2006/relationships"><Relationship Id="rId2" Type="http://schemas.openxmlformats.org/officeDocument/2006/relationships/image" Target="../media/image14.wmf"/><Relationship Id="rId1" Type="http://schemas.openxmlformats.org/officeDocument/2006/relationships/image" Target="../media/image13.w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15.wmf"/></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16.wmf"/></Relationships>
</file>

<file path=ppt/drawings/_rels/vmlDrawing13.vml.rels><?xml version="1.0" encoding="UTF-8" standalone="yes"?>
<Relationships xmlns="http://schemas.openxmlformats.org/package/2006/relationships"><Relationship Id="rId1" Type="http://schemas.openxmlformats.org/officeDocument/2006/relationships/image" Target="../media/image18.wmf"/></Relationships>
</file>

<file path=ppt/drawings/_rels/vmlDrawing14.vml.rels><?xml version="1.0" encoding="UTF-8" standalone="yes"?>
<Relationships xmlns="http://schemas.openxmlformats.org/package/2006/relationships"><Relationship Id="rId1" Type="http://schemas.openxmlformats.org/officeDocument/2006/relationships/image" Target="../media/image19.wmf"/></Relationships>
</file>

<file path=ppt/drawings/_rels/vmlDrawing15.vml.rels><?xml version="1.0" encoding="UTF-8" standalone="yes"?>
<Relationships xmlns="http://schemas.openxmlformats.org/package/2006/relationships"><Relationship Id="rId1" Type="http://schemas.openxmlformats.org/officeDocument/2006/relationships/image" Target="../media/image20.wmf"/></Relationships>
</file>

<file path=ppt/drawings/_rels/vmlDrawing16.vml.rels><?xml version="1.0" encoding="UTF-8" standalone="yes"?>
<Relationships xmlns="http://schemas.openxmlformats.org/package/2006/relationships"><Relationship Id="rId1" Type="http://schemas.openxmlformats.org/officeDocument/2006/relationships/image" Target="../media/image21.wmf"/></Relationships>
</file>

<file path=ppt/drawings/_rels/vmlDrawing17.vml.rels><?xml version="1.0" encoding="UTF-8" standalone="yes"?>
<Relationships xmlns="http://schemas.openxmlformats.org/package/2006/relationships"><Relationship Id="rId1" Type="http://schemas.openxmlformats.org/officeDocument/2006/relationships/image" Target="../media/image22.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CE28889-E017-4744-8C42-E0A8FD3E8089}" type="datetimeFigureOut">
              <a:rPr lang="en-US" smtClean="0"/>
              <a:pPr/>
              <a:t>1/18/2012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0592339-B39B-47F3-A530-78FDC696316B}"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For 1. Currency</a:t>
            </a:r>
            <a:r>
              <a:rPr lang="en-US" baseline="0" dirty="0" smtClean="0"/>
              <a:t> appreciate (note that </a:t>
            </a:r>
            <a:r>
              <a:rPr lang="en-US" b="1" i="1" baseline="0" dirty="0" smtClean="0"/>
              <a:t>decline in s</a:t>
            </a:r>
            <a:r>
              <a:rPr lang="en-US" baseline="0" dirty="0" smtClean="0"/>
              <a:t>) promotes more import.  The negative sign implies more demand for foreign exchange. </a:t>
            </a:r>
          </a:p>
          <a:p>
            <a:pPr marL="0" marR="0" indent="0" algn="l" defTabSz="914400" rtl="0" eaLnBrk="1" fontAlgn="auto" latinLnBrk="0" hangingPunct="1">
              <a:lnSpc>
                <a:spcPct val="100000"/>
              </a:lnSpc>
              <a:spcBef>
                <a:spcPts val="0"/>
              </a:spcBef>
              <a:spcAft>
                <a:spcPts val="0"/>
              </a:spcAft>
              <a:buClrTx/>
              <a:buSzTx/>
              <a:buFontTx/>
              <a:buNone/>
              <a:tabLst/>
              <a:defRPr/>
            </a:pPr>
            <a:r>
              <a:rPr lang="en-US" i="0" baseline="0" dirty="0" smtClean="0"/>
              <a:t>For 2. The more the elasticity of import demand (greater epsilon), the more sensitive the demand for foreign exchange</a:t>
            </a:r>
            <a:endParaRPr lang="en-US" i="0" dirty="0" smtClean="0"/>
          </a:p>
          <a:p>
            <a:endParaRPr lang="en-US" dirty="0"/>
          </a:p>
        </p:txBody>
      </p:sp>
      <p:sp>
        <p:nvSpPr>
          <p:cNvPr id="4" name="Slide Number Placeholder 3"/>
          <p:cNvSpPr>
            <a:spLocks noGrp="1"/>
          </p:cNvSpPr>
          <p:nvPr>
            <p:ph type="sldNum" sz="quarter" idx="10"/>
          </p:nvPr>
        </p:nvSpPr>
        <p:spPr/>
        <p:txBody>
          <a:bodyPr/>
          <a:lstStyle/>
          <a:p>
            <a:fld id="{90592339-B39B-47F3-A530-78FDC696316B}" type="slidenum">
              <a:rPr lang="en-US" smtClean="0"/>
              <a:pPr/>
              <a:t>22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201C6ABF-3FF7-419D-BF25-7831C297E392}" type="datetimeFigureOut">
              <a:rPr lang="en-US" smtClean="0"/>
              <a:pPr/>
              <a:t>1/18/2012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2DEEBEC-FFE1-4BD6-8659-728EB344015E}"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01C6ABF-3FF7-419D-BF25-7831C297E392}" type="datetimeFigureOut">
              <a:rPr lang="en-US" smtClean="0"/>
              <a:pPr/>
              <a:t>1/18/2012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2DEEBEC-FFE1-4BD6-8659-728EB344015E}"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01C6ABF-3FF7-419D-BF25-7831C297E392}" type="datetimeFigureOut">
              <a:rPr lang="en-US" smtClean="0"/>
              <a:pPr/>
              <a:t>1/18/2012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2DEEBEC-FFE1-4BD6-8659-728EB344015E}"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201C6ABF-3FF7-419D-BF25-7831C297E392}" type="datetimeFigureOut">
              <a:rPr lang="en-US" smtClean="0"/>
              <a:pPr/>
              <a:t>1/18/2012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2DEEBEC-FFE1-4BD6-8659-728EB344015E}"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201C6ABF-3FF7-419D-BF25-7831C297E392}" type="datetimeFigureOut">
              <a:rPr lang="en-US" smtClean="0"/>
              <a:pPr/>
              <a:t>1/18/2012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2DEEBEC-FFE1-4BD6-8659-728EB344015E}"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201C6ABF-3FF7-419D-BF25-7831C297E392}" type="datetimeFigureOut">
              <a:rPr lang="en-US" smtClean="0"/>
              <a:pPr/>
              <a:t>1/18/2012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2DEEBEC-FFE1-4BD6-8659-728EB344015E}"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01C6ABF-3FF7-419D-BF25-7831C297E392}" type="datetimeFigureOut">
              <a:rPr lang="en-US" smtClean="0"/>
              <a:pPr/>
              <a:t>1/18/2012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2DEEBEC-FFE1-4BD6-8659-728EB344015E}"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01C6ABF-3FF7-419D-BF25-7831C297E392}" type="datetimeFigureOut">
              <a:rPr lang="en-US" smtClean="0"/>
              <a:pPr/>
              <a:t>1/18/2012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2DEEBEC-FFE1-4BD6-8659-728EB344015E}"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01C6ABF-3FF7-419D-BF25-7831C297E392}" type="datetimeFigureOut">
              <a:rPr lang="en-US" smtClean="0"/>
              <a:pPr/>
              <a:t>1/18/2012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2DEEBEC-FFE1-4BD6-8659-728EB344015E}"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01C6ABF-3FF7-419D-BF25-7831C297E392}" type="datetimeFigureOut">
              <a:rPr lang="en-US" smtClean="0"/>
              <a:pPr/>
              <a:t>1/18/2012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2DEEBEC-FFE1-4BD6-8659-728EB344015E}"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01C6ABF-3FF7-419D-BF25-7831C297E392}" type="datetimeFigureOut">
              <a:rPr lang="en-US" smtClean="0"/>
              <a:pPr/>
              <a:t>1/18/2012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2DEEBEC-FFE1-4BD6-8659-728EB344015E}"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th-TH"/>
          </a:p>
        </p:txBody>
      </p:sp>
      <p:sp>
        <p:nvSpPr>
          <p:cNvPr id="6" name="Rectangle 5"/>
          <p:cNvSpPr>
            <a:spLocks noGrp="1" noChangeArrowheads="1"/>
          </p:cNvSpPr>
          <p:nvPr>
            <p:ph type="ftr" sz="quarter" idx="11"/>
          </p:nvPr>
        </p:nvSpPr>
        <p:spPr>
          <a:ln/>
        </p:spPr>
        <p:txBody>
          <a:bodyPr/>
          <a:lstStyle>
            <a:lvl1pPr>
              <a:defRPr/>
            </a:lvl1pPr>
          </a:lstStyle>
          <a:p>
            <a:pPr>
              <a:defRPr/>
            </a:pPr>
            <a:endParaRPr lang="th-TH"/>
          </a:p>
        </p:txBody>
      </p:sp>
      <p:sp>
        <p:nvSpPr>
          <p:cNvPr id="7" name="Rectangle 6"/>
          <p:cNvSpPr>
            <a:spLocks noGrp="1" noChangeArrowheads="1"/>
          </p:cNvSpPr>
          <p:nvPr>
            <p:ph type="sldNum" sz="quarter" idx="12"/>
          </p:nvPr>
        </p:nvSpPr>
        <p:spPr>
          <a:ln/>
        </p:spPr>
        <p:txBody>
          <a:bodyPr/>
          <a:lstStyle>
            <a:lvl1pPr>
              <a:defRPr/>
            </a:lvl1pPr>
          </a:lstStyle>
          <a:p>
            <a:pPr>
              <a:defRPr/>
            </a:pPr>
            <a:fld id="{470BDD99-50DF-42D3-AE1A-9326B0F878B8}" type="slidenum">
              <a:rPr lang="en-US"/>
              <a:pPr>
                <a:defRPr/>
              </a:pPr>
              <a:t>‹#›</a:t>
            </a:fld>
            <a:endParaRPr lang="th-TH"/>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457200" y="1600200"/>
            <a:ext cx="8229600" cy="4525963"/>
          </a:xfrm>
        </p:spPr>
        <p:txBody>
          <a:bodyPr/>
          <a:lstStyle/>
          <a:p>
            <a:pPr lvl="0"/>
            <a:endParaRPr lang="en-US" noProof="0" smtClean="0"/>
          </a:p>
        </p:txBody>
      </p:sp>
      <p:sp>
        <p:nvSpPr>
          <p:cNvPr id="4" name="Rectangle 4"/>
          <p:cNvSpPr>
            <a:spLocks noGrp="1" noChangeArrowheads="1"/>
          </p:cNvSpPr>
          <p:nvPr>
            <p:ph type="dt" sz="half" idx="10"/>
          </p:nvPr>
        </p:nvSpPr>
        <p:spPr>
          <a:ln/>
        </p:spPr>
        <p:txBody>
          <a:bodyPr/>
          <a:lstStyle>
            <a:lvl1pPr>
              <a:defRPr/>
            </a:lvl1pPr>
          </a:lstStyle>
          <a:p>
            <a:pPr>
              <a:defRPr/>
            </a:pPr>
            <a:endParaRPr lang="th-TH"/>
          </a:p>
        </p:txBody>
      </p:sp>
      <p:sp>
        <p:nvSpPr>
          <p:cNvPr id="5" name="Rectangle 5"/>
          <p:cNvSpPr>
            <a:spLocks noGrp="1" noChangeArrowheads="1"/>
          </p:cNvSpPr>
          <p:nvPr>
            <p:ph type="ftr" sz="quarter" idx="11"/>
          </p:nvPr>
        </p:nvSpPr>
        <p:spPr>
          <a:ln/>
        </p:spPr>
        <p:txBody>
          <a:bodyPr/>
          <a:lstStyle>
            <a:lvl1pPr>
              <a:defRPr/>
            </a:lvl1pPr>
          </a:lstStyle>
          <a:p>
            <a:pPr>
              <a:defRPr/>
            </a:pPr>
            <a:endParaRPr lang="th-TH"/>
          </a:p>
        </p:txBody>
      </p:sp>
      <p:sp>
        <p:nvSpPr>
          <p:cNvPr id="6" name="Rectangle 6"/>
          <p:cNvSpPr>
            <a:spLocks noGrp="1" noChangeArrowheads="1"/>
          </p:cNvSpPr>
          <p:nvPr>
            <p:ph type="sldNum" sz="quarter" idx="12"/>
          </p:nvPr>
        </p:nvSpPr>
        <p:spPr>
          <a:ln/>
        </p:spPr>
        <p:txBody>
          <a:bodyPr/>
          <a:lstStyle>
            <a:lvl1pPr>
              <a:defRPr/>
            </a:lvl1pPr>
          </a:lstStyle>
          <a:p>
            <a:pPr>
              <a:defRPr/>
            </a:pPr>
            <a:fld id="{B652FA41-D137-4A02-8025-7ECC23407837}" type="slidenum">
              <a:rPr lang="en-US"/>
              <a:pPr>
                <a:defRPr/>
              </a:pPr>
              <a:t>‹#›</a:t>
            </a:fld>
            <a:endParaRPr lang="th-TH"/>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648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a:ln/>
        </p:spPr>
        <p:txBody>
          <a:bodyPr/>
          <a:lstStyle>
            <a:lvl1pPr>
              <a:defRPr/>
            </a:lvl1pPr>
          </a:lstStyle>
          <a:p>
            <a:pPr>
              <a:defRPr/>
            </a:pPr>
            <a:endParaRPr lang="th-TH"/>
          </a:p>
        </p:txBody>
      </p:sp>
      <p:sp>
        <p:nvSpPr>
          <p:cNvPr id="7" name="Rectangle 5"/>
          <p:cNvSpPr>
            <a:spLocks noGrp="1" noChangeArrowheads="1"/>
          </p:cNvSpPr>
          <p:nvPr>
            <p:ph type="ftr" sz="quarter" idx="11"/>
          </p:nvPr>
        </p:nvSpPr>
        <p:spPr>
          <a:ln/>
        </p:spPr>
        <p:txBody>
          <a:bodyPr/>
          <a:lstStyle>
            <a:lvl1pPr>
              <a:defRPr/>
            </a:lvl1pPr>
          </a:lstStyle>
          <a:p>
            <a:pPr>
              <a:defRPr/>
            </a:pPr>
            <a:endParaRPr lang="th-TH"/>
          </a:p>
        </p:txBody>
      </p:sp>
      <p:sp>
        <p:nvSpPr>
          <p:cNvPr id="8" name="Rectangle 6"/>
          <p:cNvSpPr>
            <a:spLocks noGrp="1" noChangeArrowheads="1"/>
          </p:cNvSpPr>
          <p:nvPr>
            <p:ph type="sldNum" sz="quarter" idx="12"/>
          </p:nvPr>
        </p:nvSpPr>
        <p:spPr>
          <a:ln/>
        </p:spPr>
        <p:txBody>
          <a:bodyPr/>
          <a:lstStyle>
            <a:lvl1pPr>
              <a:defRPr/>
            </a:lvl1pPr>
          </a:lstStyle>
          <a:p>
            <a:pPr>
              <a:defRPr/>
            </a:pPr>
            <a:fld id="{AB460063-C5C4-4E58-9359-4CE80477CDE8}" type="slidenum">
              <a:rPr lang="en-US"/>
              <a:pPr>
                <a:defRPr/>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01C6ABF-3FF7-419D-BF25-7831C297E392}" type="datetimeFigureOut">
              <a:rPr lang="en-US" smtClean="0"/>
              <a:pPr/>
              <a:t>1/18/2012</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2DEEBEC-FFE1-4BD6-8659-728EB344015E}"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oleObject" Target="../embeddings/oleObject2.bin"/></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2.vml"/></Relationships>
</file>

<file path=ppt/slides/_rels/slide9.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2.xml"/><Relationship Id="rId1" Type="http://schemas.openxmlformats.org/officeDocument/2006/relationships/vmlDrawing" Target="../drawings/vmlDrawing3.v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2.xml"/><Relationship Id="rId1" Type="http://schemas.openxmlformats.org/officeDocument/2006/relationships/vmlDrawing" Target="../drawings/vmlDrawing4.v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Layout" Target="../slideLayouts/slideLayout2.xml"/><Relationship Id="rId1" Type="http://schemas.openxmlformats.org/officeDocument/2006/relationships/vmlDrawing" Target="../drawings/vmlDrawing5.vml"/></Relationships>
</file>

<file path=ppt/slides/_rels/slide19.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Layout" Target="../slideLayouts/slideLayout2.xml"/><Relationship Id="rId1" Type="http://schemas.openxmlformats.org/officeDocument/2006/relationships/vmlDrawing" Target="../drawings/vmlDrawing6.vml"/></Relationships>
</file>

<file path=ppt/slides/_rels/slide20.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slideLayout" Target="../slideLayouts/slideLayout2.xml"/><Relationship Id="rId1" Type="http://schemas.openxmlformats.org/officeDocument/2006/relationships/vmlDrawing" Target="../drawings/vmlDrawing7.vml"/></Relationships>
</file>

<file path=ppt/slides/_rels/slide21.xml.rels><?xml version="1.0" encoding="UTF-8" standalone="yes"?>
<Relationships xmlns="http://schemas.openxmlformats.org/package/2006/relationships"><Relationship Id="rId3" Type="http://schemas.openxmlformats.org/officeDocument/2006/relationships/oleObject" Target="../embeddings/oleObject9.bin"/><Relationship Id="rId2" Type="http://schemas.openxmlformats.org/officeDocument/2006/relationships/slideLayout" Target="../slideLayouts/slideLayout2.xml"/><Relationship Id="rId1" Type="http://schemas.openxmlformats.org/officeDocument/2006/relationships/vmlDrawing" Target="../drawings/vmlDrawing8.v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vmlDrawing" Target="../drawings/vmlDrawing9.vml"/><Relationship Id="rId5" Type="http://schemas.openxmlformats.org/officeDocument/2006/relationships/oleObject" Target="../embeddings/oleObject11.bin"/><Relationship Id="rId4" Type="http://schemas.openxmlformats.org/officeDocument/2006/relationships/oleObject" Target="../embeddings/oleObject10.bin"/></Relationships>
</file>

<file path=ppt/slides/_rels/slide23.xml.rels><?xml version="1.0" encoding="UTF-8" standalone="yes"?>
<Relationships xmlns="http://schemas.openxmlformats.org/package/2006/relationships"><Relationship Id="rId3" Type="http://schemas.openxmlformats.org/officeDocument/2006/relationships/oleObject" Target="../embeddings/oleObject12.bin"/><Relationship Id="rId2" Type="http://schemas.openxmlformats.org/officeDocument/2006/relationships/slideLayout" Target="../slideLayouts/slideLayout2.xml"/><Relationship Id="rId1" Type="http://schemas.openxmlformats.org/officeDocument/2006/relationships/vmlDrawing" Target="../drawings/vmlDrawing10.vml"/><Relationship Id="rId4" Type="http://schemas.openxmlformats.org/officeDocument/2006/relationships/oleObject" Target="../embeddings/oleObject13.bin"/></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oleObject" Target="../embeddings/oleObject14.bin"/><Relationship Id="rId2" Type="http://schemas.openxmlformats.org/officeDocument/2006/relationships/slideLayout" Target="../slideLayouts/slideLayout2.xml"/><Relationship Id="rId1" Type="http://schemas.openxmlformats.org/officeDocument/2006/relationships/vmlDrawing" Target="../drawings/vmlDrawing11.vml"/></Relationships>
</file>

<file path=ppt/slides/_rels/slide28.xml.rels><?xml version="1.0" encoding="UTF-8" standalone="yes"?>
<Relationships xmlns="http://schemas.openxmlformats.org/package/2006/relationships"><Relationship Id="rId3" Type="http://schemas.openxmlformats.org/officeDocument/2006/relationships/oleObject" Target="../embeddings/oleObject15.bin"/><Relationship Id="rId2" Type="http://schemas.openxmlformats.org/officeDocument/2006/relationships/slideLayout" Target="../slideLayouts/slideLayout2.xml"/><Relationship Id="rId1" Type="http://schemas.openxmlformats.org/officeDocument/2006/relationships/vmlDrawing" Target="../drawings/vmlDrawing12.v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7.wm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oleObject" Target="../embeddings/oleObject16.bin"/><Relationship Id="rId2" Type="http://schemas.openxmlformats.org/officeDocument/2006/relationships/slideLayout" Target="../slideLayouts/slideLayout2.xml"/><Relationship Id="rId1" Type="http://schemas.openxmlformats.org/officeDocument/2006/relationships/vmlDrawing" Target="../drawings/vmlDrawing13.vml"/></Relationships>
</file>

<file path=ppt/slides/_rels/slide35.xml.rels><?xml version="1.0" encoding="UTF-8" standalone="yes"?>
<Relationships xmlns="http://schemas.openxmlformats.org/package/2006/relationships"><Relationship Id="rId3" Type="http://schemas.openxmlformats.org/officeDocument/2006/relationships/oleObject" Target="../embeddings/oleObject17.bin"/><Relationship Id="rId2" Type="http://schemas.openxmlformats.org/officeDocument/2006/relationships/slideLayout" Target="../slideLayouts/slideLayout2.xml"/><Relationship Id="rId1" Type="http://schemas.openxmlformats.org/officeDocument/2006/relationships/vmlDrawing" Target="../drawings/vmlDrawing14.v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hyperlink" Target="http://mpra.ub.uni-muenchen.de/4079/1/MPRA_paper_4079.pdf" TargetMode="Externa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oleObject" Target="../embeddings/oleObject18.bin"/><Relationship Id="rId2" Type="http://schemas.openxmlformats.org/officeDocument/2006/relationships/slideLayout" Target="../slideLayouts/slideLayout12.xml"/><Relationship Id="rId1" Type="http://schemas.openxmlformats.org/officeDocument/2006/relationships/vmlDrawing" Target="../drawings/vmlDrawing15.v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oleObject" Target="../embeddings/oleObject19.bin"/><Relationship Id="rId2" Type="http://schemas.openxmlformats.org/officeDocument/2006/relationships/slideLayout" Target="../slideLayouts/slideLayout14.xml"/><Relationship Id="rId1" Type="http://schemas.openxmlformats.org/officeDocument/2006/relationships/vmlDrawing" Target="../drawings/vmlDrawing16.vml"/></Relationships>
</file>

<file path=ppt/slides/_rels/slide43.xml.rels><?xml version="1.0" encoding="UTF-8" standalone="yes"?>
<Relationships xmlns="http://schemas.openxmlformats.org/package/2006/relationships"><Relationship Id="rId3" Type="http://schemas.openxmlformats.org/officeDocument/2006/relationships/oleObject" Target="../embeddings/oleObject20.bin"/><Relationship Id="rId2" Type="http://schemas.openxmlformats.org/officeDocument/2006/relationships/slideLayout" Target="../slideLayouts/slideLayout2.xml"/><Relationship Id="rId1" Type="http://schemas.openxmlformats.org/officeDocument/2006/relationships/vmlDrawing" Target="../drawings/vmlDrawing17.v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918648" cy="1470025"/>
          </a:xfrm>
        </p:spPr>
        <p:txBody>
          <a:bodyPr/>
          <a:lstStyle/>
          <a:p>
            <a:r>
              <a:rPr lang="en-US" dirty="0" smtClean="0"/>
              <a:t>Lecture: Foreign Exchange Market</a:t>
            </a:r>
            <a:endParaRPr lang="en-US" dirty="0"/>
          </a:p>
        </p:txBody>
      </p:sp>
      <p:sp>
        <p:nvSpPr>
          <p:cNvPr id="3" name="Subtitle 2"/>
          <p:cNvSpPr>
            <a:spLocks noGrp="1"/>
          </p:cNvSpPr>
          <p:nvPr>
            <p:ph type="subTitle" idx="1"/>
          </p:nvPr>
        </p:nvSpPr>
        <p:spPr/>
        <p:txBody>
          <a:bodyPr/>
          <a:lstStyle/>
          <a:p>
            <a:r>
              <a:rPr lang="en-US" dirty="0" smtClean="0"/>
              <a:t>Archanun Kohpaiboon</a:t>
            </a:r>
          </a:p>
          <a:p>
            <a:r>
              <a:rPr lang="en-US" dirty="0" smtClean="0"/>
              <a:t>archanun@econ.tu.ac.th</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Nominal Exchange Rate </a:t>
            </a:r>
            <a:br>
              <a:rPr lang="en-US" dirty="0" smtClean="0"/>
            </a:br>
            <a:r>
              <a:rPr lang="en-US" dirty="0" smtClean="0"/>
              <a:t>(Exchange Rate in short)</a:t>
            </a:r>
            <a:endParaRPr lang="en-US" dirty="0"/>
          </a:p>
        </p:txBody>
      </p:sp>
      <p:sp>
        <p:nvSpPr>
          <p:cNvPr id="3" name="Content Placeholder 2"/>
          <p:cNvSpPr>
            <a:spLocks noGrp="1"/>
          </p:cNvSpPr>
          <p:nvPr>
            <p:ph idx="1"/>
          </p:nvPr>
        </p:nvSpPr>
        <p:spPr>
          <a:xfrm>
            <a:off x="457200" y="1711349"/>
            <a:ext cx="8363272" cy="4525963"/>
          </a:xfrm>
        </p:spPr>
        <p:txBody>
          <a:bodyPr>
            <a:normAutofit fontScale="92500" lnSpcReduction="20000"/>
          </a:bodyPr>
          <a:lstStyle/>
          <a:p>
            <a:r>
              <a:rPr lang="en-US" dirty="0" smtClean="0"/>
              <a:t>Exchange rate is price (in the foreign exchange market). </a:t>
            </a:r>
          </a:p>
          <a:p>
            <a:endParaRPr lang="en-US" dirty="0" smtClean="0"/>
          </a:p>
          <a:p>
            <a:r>
              <a:rPr lang="en-US" dirty="0" smtClean="0"/>
              <a:t>Generally, it is expressed as the domestic-currency price of foreign currency (e.g. Baht/1US$).  Exception would be EURO and pound, expressed per 1 Euro or 1 pound.</a:t>
            </a:r>
          </a:p>
          <a:p>
            <a:pPr>
              <a:buNone/>
            </a:pPr>
            <a:endParaRPr lang="en-US" dirty="0" smtClean="0"/>
          </a:p>
          <a:p>
            <a:r>
              <a:rPr lang="en-US" dirty="0" smtClean="0"/>
              <a:t>Price is not always at the equilibrium, depending on the exchange rate regime pursued by a country in interest.</a:t>
            </a:r>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48680"/>
            <a:ext cx="8363272" cy="5577483"/>
          </a:xfrm>
        </p:spPr>
        <p:txBody>
          <a:bodyPr>
            <a:normAutofit/>
          </a:bodyPr>
          <a:lstStyle/>
          <a:p>
            <a:r>
              <a:rPr lang="en-US" dirty="0" smtClean="0"/>
              <a:t>Bilateral exchange rate.</a:t>
            </a:r>
          </a:p>
          <a:p>
            <a:pPr>
              <a:buNone/>
            </a:pPr>
            <a:r>
              <a:rPr lang="en-US" dirty="0"/>
              <a:t>	</a:t>
            </a:r>
            <a:r>
              <a:rPr lang="en-US" dirty="0" smtClean="0"/>
              <a:t>E31 Baht/US$   1.29 S$/1US$</a:t>
            </a:r>
          </a:p>
          <a:p>
            <a:r>
              <a:rPr lang="en-US" dirty="0" smtClean="0"/>
              <a:t>Cross rate is 24.03 Baht/1S$</a:t>
            </a:r>
          </a:p>
          <a:p>
            <a:r>
              <a:rPr lang="en-US" dirty="0" smtClean="0"/>
              <a:t>Depreciate vs. Appreciate</a:t>
            </a:r>
          </a:p>
          <a:p>
            <a:r>
              <a:rPr lang="en-US" dirty="0" smtClean="0"/>
              <a:t>Nominal effective exchange rate (NEER) indices or multilateral exchange rate (referred in </a:t>
            </a:r>
            <a:r>
              <a:rPr lang="en-US" dirty="0" err="1" smtClean="0"/>
              <a:t>Montiel</a:t>
            </a:r>
            <a:r>
              <a:rPr lang="en-US" dirty="0" smtClean="0"/>
              <a:t>, 2009) are essentially weighted averages of indices of bilateral exchange rates of the currency we are interested in against various other currencies.  </a:t>
            </a:r>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92696"/>
            <a:ext cx="8229600" cy="5433467"/>
          </a:xfrm>
        </p:spPr>
        <p:txBody>
          <a:bodyPr/>
          <a:lstStyle/>
          <a:p>
            <a:pPr>
              <a:buNone/>
            </a:pPr>
            <a:endParaRPr lang="en-US" dirty="0"/>
          </a:p>
        </p:txBody>
      </p:sp>
      <p:graphicFrame>
        <p:nvGraphicFramePr>
          <p:cNvPr id="4" name="Object 3"/>
          <p:cNvGraphicFramePr>
            <a:graphicFrameLocks noChangeAspect="1"/>
          </p:cNvGraphicFramePr>
          <p:nvPr/>
        </p:nvGraphicFramePr>
        <p:xfrm>
          <a:off x="3131840" y="755239"/>
          <a:ext cx="3024336" cy="2276382"/>
        </p:xfrm>
        <a:graphic>
          <a:graphicData uri="http://schemas.openxmlformats.org/presentationml/2006/ole">
            <p:oleObj spid="_x0000_s1026" name="Equation" r:id="rId3" imgW="1180800" imgH="888840" progId="Equation.DSMT4">
              <p:embed/>
            </p:oleObj>
          </a:graphicData>
        </a:graphic>
      </p:graphicFrame>
      <p:graphicFrame>
        <p:nvGraphicFramePr>
          <p:cNvPr id="5" name="Object 4"/>
          <p:cNvGraphicFramePr>
            <a:graphicFrameLocks noChangeAspect="1"/>
          </p:cNvGraphicFramePr>
          <p:nvPr/>
        </p:nvGraphicFramePr>
        <p:xfrm>
          <a:off x="419539" y="4005064"/>
          <a:ext cx="7968885" cy="1296144"/>
        </p:xfrm>
        <a:graphic>
          <a:graphicData uri="http://schemas.openxmlformats.org/presentationml/2006/ole">
            <p:oleObj spid="_x0000_s1027" name="Equation" r:id="rId4" imgW="4216320" imgH="533160" progId="Equation.DSMT4">
              <p:embed/>
            </p:oleObj>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NEER calculation</a:t>
            </a:r>
            <a:endParaRPr lang="en-US" dirty="0"/>
          </a:p>
        </p:txBody>
      </p:sp>
      <p:sp>
        <p:nvSpPr>
          <p:cNvPr id="3" name="Content Placeholder 2"/>
          <p:cNvSpPr>
            <a:spLocks noGrp="1"/>
          </p:cNvSpPr>
          <p:nvPr>
            <p:ph idx="1"/>
          </p:nvPr>
        </p:nvSpPr>
        <p:spPr/>
        <p:txBody>
          <a:bodyPr>
            <a:normAutofit lnSpcReduction="10000"/>
          </a:bodyPr>
          <a:lstStyle/>
          <a:p>
            <a:r>
              <a:rPr lang="en-US" dirty="0" smtClean="0"/>
              <a:t>Construct NEER indices, using data set of bilateral exchange rates in Sheet 1 in the three following circumstances.  </a:t>
            </a:r>
          </a:p>
          <a:p>
            <a:pPr>
              <a:buNone/>
            </a:pPr>
            <a:r>
              <a:rPr lang="en-US" dirty="0" smtClean="0"/>
              <a:t>	</a:t>
            </a:r>
            <a:r>
              <a:rPr lang="en-US" i="1" dirty="0" smtClean="0"/>
              <a:t>Circumstance 1</a:t>
            </a:r>
            <a:r>
              <a:rPr lang="en-US" dirty="0" smtClean="0"/>
              <a:t>:  Assume equal weight and use  January 1993 as the base.</a:t>
            </a:r>
          </a:p>
          <a:p>
            <a:pPr>
              <a:buNone/>
            </a:pPr>
            <a:r>
              <a:rPr lang="en-US" dirty="0" smtClean="0"/>
              <a:t>	</a:t>
            </a:r>
            <a:r>
              <a:rPr lang="en-US" i="1" dirty="0" smtClean="0"/>
              <a:t>Circumstance 2: </a:t>
            </a:r>
            <a:r>
              <a:rPr lang="en-US" dirty="0" smtClean="0"/>
              <a:t>Use trade share as the weight and use January 1993 as the base. </a:t>
            </a:r>
          </a:p>
          <a:p>
            <a:pPr>
              <a:buNone/>
            </a:pPr>
            <a:r>
              <a:rPr lang="en-US" dirty="0" smtClean="0"/>
              <a:t>	</a:t>
            </a:r>
            <a:r>
              <a:rPr lang="en-US" i="1" dirty="0" smtClean="0"/>
              <a:t>Circumstance 3: </a:t>
            </a:r>
            <a:r>
              <a:rPr lang="en-US" dirty="0" smtClean="0"/>
              <a:t>Assume equal weight and use January 1998 as the base.</a:t>
            </a:r>
          </a:p>
          <a:p>
            <a:pPr lvl="1"/>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274638"/>
            <a:ext cx="8640960" cy="1143000"/>
          </a:xfrm>
        </p:spPr>
        <p:txBody>
          <a:bodyPr>
            <a:normAutofit fontScale="90000"/>
          </a:bodyPr>
          <a:lstStyle/>
          <a:p>
            <a:r>
              <a:rPr lang="en-US" dirty="0" smtClean="0"/>
              <a:t>Demand for and Supply of Foreign Exchange</a:t>
            </a:r>
            <a:endParaRPr lang="en-US" dirty="0"/>
          </a:p>
        </p:txBody>
      </p:sp>
      <p:sp>
        <p:nvSpPr>
          <p:cNvPr id="3" name="Content Placeholder 2"/>
          <p:cNvSpPr>
            <a:spLocks noGrp="1"/>
          </p:cNvSpPr>
          <p:nvPr>
            <p:ph idx="1"/>
          </p:nvPr>
        </p:nvSpPr>
        <p:spPr>
          <a:xfrm>
            <a:off x="457200" y="1600200"/>
            <a:ext cx="8229600" cy="4853136"/>
          </a:xfrm>
        </p:spPr>
        <p:txBody>
          <a:bodyPr>
            <a:normAutofit fontScale="92500" lnSpcReduction="20000"/>
          </a:bodyPr>
          <a:lstStyle/>
          <a:p>
            <a:pPr>
              <a:buNone/>
            </a:pPr>
            <a:r>
              <a:rPr lang="en-US" dirty="0" smtClean="0"/>
              <a:t>According to BOP transactions, there are three sub accounts;</a:t>
            </a:r>
          </a:p>
          <a:p>
            <a:pPr>
              <a:buNone/>
            </a:pPr>
            <a:r>
              <a:rPr lang="en-US" dirty="0" smtClean="0"/>
              <a:t>1. Current account (CA) -- goods and services</a:t>
            </a:r>
          </a:p>
          <a:p>
            <a:pPr>
              <a:buNone/>
            </a:pPr>
            <a:r>
              <a:rPr lang="en-US" dirty="0" smtClean="0"/>
              <a:t>	</a:t>
            </a:r>
            <a:r>
              <a:rPr lang="en-US" i="1" dirty="0" smtClean="0"/>
              <a:t>(what determines the relative attractiveness of domestic vs. foreign goods)</a:t>
            </a:r>
            <a:endParaRPr lang="en-US" dirty="0" smtClean="0"/>
          </a:p>
          <a:p>
            <a:pPr>
              <a:buNone/>
            </a:pPr>
            <a:r>
              <a:rPr lang="en-US" dirty="0" smtClean="0"/>
              <a:t>2. Capital account (CAP) – Financial assets</a:t>
            </a:r>
          </a:p>
          <a:p>
            <a:pPr>
              <a:buNone/>
            </a:pPr>
            <a:r>
              <a:rPr lang="en-US" dirty="0" smtClean="0"/>
              <a:t>	</a:t>
            </a:r>
            <a:r>
              <a:rPr lang="en-US" i="1" dirty="0" smtClean="0"/>
              <a:t>(what determines the relative attractiveness of domestic and foreign assets)</a:t>
            </a:r>
            <a:endParaRPr lang="en-US" dirty="0" smtClean="0"/>
          </a:p>
          <a:p>
            <a:pPr>
              <a:buNone/>
            </a:pPr>
            <a:r>
              <a:rPr lang="en-US" dirty="0" smtClean="0"/>
              <a:t>3. Central banks- Foreign exchange reserves</a:t>
            </a:r>
          </a:p>
          <a:p>
            <a:pPr>
              <a:buNone/>
            </a:pPr>
            <a:r>
              <a:rPr lang="en-US" dirty="0" smtClean="0"/>
              <a:t>	(</a:t>
            </a:r>
            <a:r>
              <a:rPr lang="en-US" i="1" dirty="0" smtClean="0"/>
              <a:t>what rules govern central bank transactions in the foreign exchange market)</a:t>
            </a:r>
            <a:r>
              <a:rPr lang="en-US" dirty="0" smtClean="0"/>
              <a:t>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1. Goods and services</a:t>
            </a:r>
            <a:endParaRPr lang="en-US" dirty="0"/>
          </a:p>
        </p:txBody>
      </p:sp>
      <p:sp>
        <p:nvSpPr>
          <p:cNvPr id="3" name="Content Placeholder 2"/>
          <p:cNvSpPr>
            <a:spLocks noGrp="1"/>
          </p:cNvSpPr>
          <p:nvPr>
            <p:ph idx="1"/>
          </p:nvPr>
        </p:nvSpPr>
        <p:spPr/>
        <p:txBody>
          <a:bodyPr>
            <a:normAutofit lnSpcReduction="10000"/>
          </a:bodyPr>
          <a:lstStyle/>
          <a:p>
            <a:r>
              <a:rPr lang="en-US" dirty="0" smtClean="0"/>
              <a:t>Decision to allocate their spending on goods between domestic and foreign goods depends on relative prices. </a:t>
            </a:r>
          </a:p>
          <a:p>
            <a:r>
              <a:rPr lang="en-US" dirty="0" smtClean="0"/>
              <a:t>Understand the decision will not adequately tell us the total demand for imports. </a:t>
            </a:r>
          </a:p>
          <a:p>
            <a:r>
              <a:rPr lang="en-US" dirty="0" smtClean="0"/>
              <a:t>It must gain understanding on how much domestic residents intend to spend on all goods (domestic and foreign) (income and preferences ). </a:t>
            </a:r>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Relative Prices of Domestic and Foreign Goods</a:t>
            </a:r>
            <a:endParaRPr lang="en-US" dirty="0"/>
          </a:p>
        </p:txBody>
      </p:sp>
      <p:sp>
        <p:nvSpPr>
          <p:cNvPr id="3" name="Content Placeholder 2"/>
          <p:cNvSpPr>
            <a:spLocks noGrp="1"/>
          </p:cNvSpPr>
          <p:nvPr>
            <p:ph idx="1"/>
          </p:nvPr>
        </p:nvSpPr>
        <p:spPr/>
        <p:txBody>
          <a:bodyPr/>
          <a:lstStyle/>
          <a:p>
            <a:pPr>
              <a:buNone/>
            </a:pPr>
            <a:endParaRPr lang="en-US" dirty="0" smtClean="0"/>
          </a:p>
          <a:p>
            <a:pPr>
              <a:buNone/>
            </a:pPr>
            <a:endParaRPr lang="en-US" dirty="0" smtClean="0"/>
          </a:p>
          <a:p>
            <a:pPr>
              <a:buNone/>
            </a:pPr>
            <a:endParaRPr lang="en-US" dirty="0" smtClean="0"/>
          </a:p>
          <a:p>
            <a:pPr>
              <a:buNone/>
            </a:pPr>
            <a:r>
              <a:rPr lang="en-US" dirty="0" smtClean="0"/>
              <a:t>S= bilateral nominal exchange rate</a:t>
            </a:r>
          </a:p>
          <a:p>
            <a:pPr>
              <a:buNone/>
            </a:pPr>
            <a:r>
              <a:rPr lang="en-US" dirty="0" smtClean="0"/>
              <a:t>P*= Price of foreign goods in foreign currency</a:t>
            </a:r>
          </a:p>
          <a:p>
            <a:pPr>
              <a:buNone/>
            </a:pPr>
            <a:r>
              <a:rPr lang="en-US" dirty="0" smtClean="0"/>
              <a:t>P = Price of domestic goods in local currency</a:t>
            </a:r>
            <a:endParaRPr lang="en-US" dirty="0"/>
          </a:p>
        </p:txBody>
      </p:sp>
      <p:graphicFrame>
        <p:nvGraphicFramePr>
          <p:cNvPr id="4" name="Object 3"/>
          <p:cNvGraphicFramePr>
            <a:graphicFrameLocks noChangeAspect="1"/>
          </p:cNvGraphicFramePr>
          <p:nvPr/>
        </p:nvGraphicFramePr>
        <p:xfrm>
          <a:off x="3131840" y="1820862"/>
          <a:ext cx="2094210" cy="1096967"/>
        </p:xfrm>
        <a:graphic>
          <a:graphicData uri="http://schemas.openxmlformats.org/presentationml/2006/ole">
            <p:oleObj spid="_x0000_s17410" name="Equation" r:id="rId3" imgW="799920" imgH="419040" progId="Equation.DSMT4">
              <p:embed/>
            </p:oleObj>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78098"/>
          </a:xfrm>
        </p:spPr>
        <p:txBody>
          <a:bodyPr/>
          <a:lstStyle/>
          <a:p>
            <a:r>
              <a:rPr lang="en-US" dirty="0" smtClean="0"/>
              <a:t>Notes of RER</a:t>
            </a:r>
            <a:endParaRPr lang="en-US" dirty="0"/>
          </a:p>
        </p:txBody>
      </p:sp>
      <p:sp>
        <p:nvSpPr>
          <p:cNvPr id="3" name="Content Placeholder 2"/>
          <p:cNvSpPr>
            <a:spLocks noGrp="1"/>
          </p:cNvSpPr>
          <p:nvPr>
            <p:ph idx="1"/>
          </p:nvPr>
        </p:nvSpPr>
        <p:spPr>
          <a:xfrm>
            <a:off x="457200" y="1196752"/>
            <a:ext cx="8229600" cy="4929411"/>
          </a:xfrm>
        </p:spPr>
        <p:txBody>
          <a:bodyPr/>
          <a:lstStyle/>
          <a:p>
            <a:r>
              <a:rPr lang="en-US" dirty="0" smtClean="0"/>
              <a:t>As in the case of nominal exchange rate, real exchange rate can be expressed in multilateral terms known as real effective exchange rate (REER) indices.</a:t>
            </a:r>
          </a:p>
          <a:p>
            <a:pPr>
              <a:buNone/>
            </a:pPr>
            <a:r>
              <a:rPr lang="en-US" dirty="0" smtClean="0"/>
              <a:t> </a:t>
            </a:r>
          </a:p>
          <a:p>
            <a:endParaRPr lang="en-US" dirty="0" smtClean="0"/>
          </a:p>
          <a:p>
            <a:endParaRPr lang="en-US" dirty="0" smtClean="0"/>
          </a:p>
          <a:p>
            <a:r>
              <a:rPr lang="en-US" dirty="0" smtClean="0"/>
              <a:t>A country’s nominal and real exchange rates do not have to move in the same direction. </a:t>
            </a:r>
            <a:endParaRPr lang="en-US" dirty="0"/>
          </a:p>
        </p:txBody>
      </p:sp>
      <p:graphicFrame>
        <p:nvGraphicFramePr>
          <p:cNvPr id="4" name="Object 3"/>
          <p:cNvGraphicFramePr>
            <a:graphicFrameLocks noChangeAspect="1"/>
          </p:cNvGraphicFramePr>
          <p:nvPr/>
        </p:nvGraphicFramePr>
        <p:xfrm>
          <a:off x="2818363" y="3425056"/>
          <a:ext cx="3438624" cy="1228080"/>
        </p:xfrm>
        <a:graphic>
          <a:graphicData uri="http://schemas.openxmlformats.org/presentationml/2006/ole">
            <p:oleObj spid="_x0000_s21506" name="Equation" r:id="rId3" imgW="1422360" imgH="507960" progId="Equation.DSMT4">
              <p:embed/>
            </p:oleObj>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Nominal and Real Exchange Rate between Thailand and Vietnam</a:t>
            </a:r>
            <a:endParaRPr lang="en-US" dirty="0"/>
          </a:p>
        </p:txBody>
      </p:sp>
      <p:pic>
        <p:nvPicPr>
          <p:cNvPr id="18434" name="Picture 2"/>
          <p:cNvPicPr>
            <a:picLocks noGrp="1" noChangeAspect="1" noChangeArrowheads="1"/>
          </p:cNvPicPr>
          <p:nvPr>
            <p:ph idx="1"/>
          </p:nvPr>
        </p:nvPicPr>
        <p:blipFill>
          <a:blip r:embed="rId2" cstate="print"/>
          <a:srcRect/>
          <a:stretch>
            <a:fillRect/>
          </a:stretch>
        </p:blipFill>
        <p:spPr bwMode="auto">
          <a:xfrm>
            <a:off x="101193" y="1700808"/>
            <a:ext cx="9007311" cy="4680520"/>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Purchasing Power Parity (PPP)</a:t>
            </a:r>
            <a:endParaRPr lang="en-US" dirty="0"/>
          </a:p>
        </p:txBody>
      </p:sp>
      <p:sp>
        <p:nvSpPr>
          <p:cNvPr id="3" name="Content Placeholder 2"/>
          <p:cNvSpPr>
            <a:spLocks noGrp="1"/>
          </p:cNvSpPr>
          <p:nvPr>
            <p:ph idx="1"/>
          </p:nvPr>
        </p:nvSpPr>
        <p:spPr>
          <a:xfrm>
            <a:off x="457200" y="1268760"/>
            <a:ext cx="8229600" cy="5112568"/>
          </a:xfrm>
        </p:spPr>
        <p:txBody>
          <a:bodyPr>
            <a:normAutofit fontScale="92500" lnSpcReduction="10000"/>
          </a:bodyPr>
          <a:lstStyle/>
          <a:p>
            <a:r>
              <a:rPr lang="en-US" dirty="0" smtClean="0"/>
              <a:t>If there are no trade barriers and transportation cost, prices of foreign and domestic goods must be the same through arbitrage </a:t>
            </a:r>
            <a:r>
              <a:rPr lang="en-US" i="1" dirty="0" smtClean="0"/>
              <a:t>(the process of buying cheap and selling dear)</a:t>
            </a:r>
            <a:r>
              <a:rPr lang="en-US" dirty="0" smtClean="0"/>
              <a:t>.  </a:t>
            </a:r>
          </a:p>
          <a:p>
            <a:r>
              <a:rPr lang="en-US" dirty="0" smtClean="0"/>
              <a:t>Outcome of arbitrage is law of one price (LOOP)</a:t>
            </a:r>
          </a:p>
          <a:p>
            <a:r>
              <a:rPr lang="en-US" dirty="0" smtClean="0"/>
              <a:t>Law of one price exists under two factors; </a:t>
            </a:r>
          </a:p>
          <a:p>
            <a:pPr lvl="1"/>
            <a:r>
              <a:rPr lang="en-US" dirty="0" smtClean="0"/>
              <a:t>Foreign and domestic goods are perfect substitutes.</a:t>
            </a:r>
          </a:p>
          <a:p>
            <a:pPr lvl="1"/>
            <a:r>
              <a:rPr lang="en-US" dirty="0" smtClean="0"/>
              <a:t> No trade barriers including both policy-induced and natural.  The latter’s example is imperfect information, transportation costs whereas the former is referred to tariff and non-tariff.  </a:t>
            </a: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9512" y="188640"/>
            <a:ext cx="8712968" cy="6192688"/>
          </a:xfrm>
        </p:spPr>
        <p:txBody>
          <a:bodyPr>
            <a:noAutofit/>
          </a:bodyPr>
          <a:lstStyle/>
          <a:p>
            <a:r>
              <a:rPr lang="en-US" dirty="0" smtClean="0"/>
              <a:t>There are two versions of this theory;</a:t>
            </a:r>
          </a:p>
          <a:p>
            <a:endParaRPr lang="en-US" dirty="0" smtClean="0"/>
          </a:p>
          <a:p>
            <a:endParaRPr lang="en-US" dirty="0" smtClean="0"/>
          </a:p>
          <a:p>
            <a:endParaRPr lang="en-US" dirty="0" smtClean="0"/>
          </a:p>
          <a:p>
            <a:endParaRPr lang="en-US" dirty="0" smtClean="0"/>
          </a:p>
          <a:p>
            <a:pPr>
              <a:buNone/>
            </a:pPr>
            <a:endParaRPr lang="en-US" dirty="0" smtClean="0"/>
          </a:p>
          <a:p>
            <a:pPr marL="354013" indent="-354013"/>
            <a:r>
              <a:rPr lang="en-US" dirty="0" smtClean="0"/>
              <a:t>Relative PPP is introduced to mitigate the problem emerged from different consumption bundles.  Nonetheless, the problem remains (</a:t>
            </a:r>
            <a:r>
              <a:rPr lang="en-US" dirty="0" err="1" smtClean="0"/>
              <a:t>Montiel</a:t>
            </a:r>
            <a:r>
              <a:rPr lang="en-US" dirty="0" smtClean="0"/>
              <a:t>, 2009: 60).</a:t>
            </a:r>
          </a:p>
          <a:p>
            <a:endParaRPr lang="en-US" dirty="0" smtClean="0"/>
          </a:p>
          <a:p>
            <a:pPr lvl="1">
              <a:buNone/>
            </a:pPr>
            <a:r>
              <a:rPr lang="en-US" sz="3200" dirty="0" smtClean="0"/>
              <a:t>	</a:t>
            </a:r>
          </a:p>
          <a:p>
            <a:pPr lvl="1">
              <a:buNone/>
            </a:pPr>
            <a:endParaRPr lang="en-US" sz="3200" dirty="0" smtClean="0"/>
          </a:p>
        </p:txBody>
      </p:sp>
      <p:graphicFrame>
        <p:nvGraphicFramePr>
          <p:cNvPr id="4" name="Object 3"/>
          <p:cNvGraphicFramePr>
            <a:graphicFrameLocks noChangeAspect="1"/>
          </p:cNvGraphicFramePr>
          <p:nvPr/>
        </p:nvGraphicFramePr>
        <p:xfrm>
          <a:off x="1763688" y="1052736"/>
          <a:ext cx="4784725" cy="2566987"/>
        </p:xfrm>
        <a:graphic>
          <a:graphicData uri="http://schemas.openxmlformats.org/presentationml/2006/ole">
            <p:oleObj spid="_x0000_s22530" name="Equation" r:id="rId3" imgW="1562040" imgH="838080" progId="Equation.DSMT4">
              <p:embed/>
            </p:oleObj>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94122"/>
          </a:xfrm>
        </p:spPr>
        <p:txBody>
          <a:bodyPr/>
          <a:lstStyle/>
          <a:p>
            <a:r>
              <a:rPr lang="en-US" dirty="0" smtClean="0"/>
              <a:t>Implications of PPP</a:t>
            </a:r>
            <a:endParaRPr lang="en-US" dirty="0"/>
          </a:p>
        </p:txBody>
      </p:sp>
      <p:sp>
        <p:nvSpPr>
          <p:cNvPr id="3" name="Content Placeholder 2"/>
          <p:cNvSpPr>
            <a:spLocks noGrp="1"/>
          </p:cNvSpPr>
          <p:nvPr>
            <p:ph idx="1"/>
          </p:nvPr>
        </p:nvSpPr>
        <p:spPr>
          <a:xfrm>
            <a:off x="457200" y="1600200"/>
            <a:ext cx="8435280" cy="4525963"/>
          </a:xfrm>
        </p:spPr>
        <p:txBody>
          <a:bodyPr>
            <a:normAutofit lnSpcReduction="10000"/>
          </a:bodyPr>
          <a:lstStyle/>
          <a:p>
            <a:r>
              <a:rPr lang="en-US" dirty="0" smtClean="0"/>
              <a:t>If PPP becomes a theory, it is about what determines the equilibrium value of the nominal exchange rate.  </a:t>
            </a:r>
          </a:p>
          <a:p>
            <a:pPr lvl="1"/>
            <a:r>
              <a:rPr lang="en-US" dirty="0" smtClean="0"/>
              <a:t>Application of Big Mac Index by </a:t>
            </a:r>
            <a:r>
              <a:rPr lang="en-US" i="1" dirty="0" smtClean="0"/>
              <a:t>The Economist (Controlling for the consumption basket).</a:t>
            </a:r>
          </a:p>
          <a:p>
            <a:endParaRPr lang="en-US" dirty="0" smtClean="0"/>
          </a:p>
          <a:p>
            <a:r>
              <a:rPr lang="en-US" dirty="0" smtClean="0"/>
              <a:t>If PPP holds,  net export could not rely on changes in the nominal exchange rate. </a:t>
            </a:r>
          </a:p>
          <a:p>
            <a:pPr>
              <a:buNone/>
            </a:pPr>
            <a:r>
              <a:rPr lang="en-US" dirty="0" smtClean="0"/>
              <a:t>	</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48680"/>
            <a:ext cx="8229600" cy="5040559"/>
          </a:xfrm>
        </p:spPr>
        <p:txBody>
          <a:bodyPr>
            <a:normAutofit lnSpcReduction="10000"/>
          </a:bodyPr>
          <a:lstStyle/>
          <a:p>
            <a:r>
              <a:rPr lang="en-US" dirty="0" smtClean="0"/>
              <a:t>Empirical studies do not support PPP at least in the short to medium run (</a:t>
            </a:r>
            <a:r>
              <a:rPr lang="en-US" dirty="0" err="1" smtClean="0"/>
              <a:t>Rogoff</a:t>
            </a:r>
            <a:r>
              <a:rPr lang="en-US" dirty="0" smtClean="0"/>
              <a:t>,  1996).</a:t>
            </a:r>
          </a:p>
          <a:p>
            <a:endParaRPr lang="en-US" dirty="0" smtClean="0"/>
          </a:p>
          <a:p>
            <a:r>
              <a:rPr lang="en-US" dirty="0" smtClean="0"/>
              <a:t>There are several explanations;</a:t>
            </a:r>
          </a:p>
          <a:p>
            <a:pPr lvl="1"/>
            <a:r>
              <a:rPr lang="en-US" dirty="0" smtClean="0"/>
              <a:t>Different consumption bundles make comparison across countries problematic. </a:t>
            </a:r>
          </a:p>
          <a:p>
            <a:pPr lvl="1"/>
            <a:r>
              <a:rPr lang="en-US" dirty="0" smtClean="0"/>
              <a:t>Non-traded goods</a:t>
            </a:r>
          </a:p>
          <a:p>
            <a:pPr lvl="1"/>
            <a:r>
              <a:rPr lang="en-US" dirty="0" smtClean="0"/>
              <a:t>International price discriminations</a:t>
            </a:r>
          </a:p>
          <a:p>
            <a:endParaRPr lang="en-US" dirty="0" smtClean="0"/>
          </a:p>
          <a:p>
            <a:r>
              <a:rPr lang="en-US" dirty="0" smtClean="0"/>
              <a:t>PPP remains useful, PPP exchange rate</a:t>
            </a:r>
          </a:p>
          <a:p>
            <a:pPr>
              <a:buNone/>
            </a:pPr>
            <a:endParaRPr lang="en-US" dirty="0"/>
          </a:p>
        </p:txBody>
      </p:sp>
      <p:sp>
        <p:nvSpPr>
          <p:cNvPr id="4" name="TextBox 3"/>
          <p:cNvSpPr txBox="1"/>
          <p:nvPr/>
        </p:nvSpPr>
        <p:spPr>
          <a:xfrm>
            <a:off x="395536" y="5877272"/>
            <a:ext cx="8424936" cy="646331"/>
          </a:xfrm>
          <a:prstGeom prst="rect">
            <a:avLst/>
          </a:prstGeom>
          <a:noFill/>
        </p:spPr>
        <p:txBody>
          <a:bodyPr wrap="square" rtlCol="0">
            <a:spAutoFit/>
          </a:bodyPr>
          <a:lstStyle/>
          <a:p>
            <a:r>
              <a:rPr lang="en-US" dirty="0" err="1" smtClean="0"/>
              <a:t>Rogoff</a:t>
            </a:r>
            <a:r>
              <a:rPr lang="en-US" dirty="0" smtClean="0"/>
              <a:t>, K. (1996), ‘The Purchasing Power Parity Puzzle’, </a:t>
            </a:r>
            <a:r>
              <a:rPr lang="en-US" i="1" dirty="0" smtClean="0"/>
              <a:t>Journal of Economic Literature, </a:t>
            </a:r>
            <a:r>
              <a:rPr lang="en-US" dirty="0" smtClean="0"/>
              <a:t>34(June): 647-68.</a:t>
            </a:r>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Influence of Real Sector on Exchange Rate Sensitivity </a:t>
            </a:r>
            <a:endParaRPr lang="en-US" dirty="0"/>
          </a:p>
        </p:txBody>
      </p:sp>
      <p:sp>
        <p:nvSpPr>
          <p:cNvPr id="3" name="Content Placeholder 2"/>
          <p:cNvSpPr>
            <a:spLocks noGrp="1"/>
          </p:cNvSpPr>
          <p:nvPr>
            <p:ph idx="1"/>
          </p:nvPr>
        </p:nvSpPr>
        <p:spPr>
          <a:xfrm>
            <a:off x="457200" y="1600200"/>
            <a:ext cx="8229600" cy="4997152"/>
          </a:xfrm>
        </p:spPr>
        <p:txBody>
          <a:bodyPr>
            <a:normAutofit fontScale="92500" lnSpcReduction="10000"/>
          </a:bodyPr>
          <a:lstStyle/>
          <a:p>
            <a:r>
              <a:rPr lang="en-US" dirty="0" smtClean="0"/>
              <a:t>Demand for and supply of foreign exchange as a result of goods and services transaction are derived demand.  </a:t>
            </a:r>
          </a:p>
          <a:p>
            <a:r>
              <a:rPr lang="en-US" dirty="0" smtClean="0"/>
              <a:t>Demand for import 		Demand for FX</a:t>
            </a:r>
          </a:p>
          <a:p>
            <a:pPr>
              <a:buNone/>
            </a:pPr>
            <a:r>
              <a:rPr lang="en-US" dirty="0" smtClean="0"/>
              <a:t>	Supply of export 	      Supply of FX.</a:t>
            </a:r>
          </a:p>
          <a:p>
            <a:pPr>
              <a:buNone/>
            </a:pPr>
            <a:endParaRPr lang="en-US" dirty="0" smtClean="0"/>
          </a:p>
          <a:p>
            <a:r>
              <a:rPr lang="en-US" dirty="0" smtClean="0"/>
              <a:t>Certain characteristics such as price elasticity attribute to the foreign exchange demand and supply.  </a:t>
            </a:r>
            <a:r>
              <a:rPr lang="en-US" i="1" dirty="0" smtClean="0"/>
              <a:t>Do demand for oil imports change significantly due to the exchange rate depreciation?</a:t>
            </a:r>
            <a:endParaRPr lang="en-US" dirty="0" smtClean="0"/>
          </a:p>
        </p:txBody>
      </p:sp>
      <p:cxnSp>
        <p:nvCxnSpPr>
          <p:cNvPr id="5" name="Straight Arrow Connector 4"/>
          <p:cNvCxnSpPr/>
          <p:nvPr/>
        </p:nvCxnSpPr>
        <p:spPr>
          <a:xfrm>
            <a:off x="4067944" y="3140968"/>
            <a:ext cx="72008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6" name="Straight Arrow Connector 5"/>
          <p:cNvCxnSpPr/>
          <p:nvPr/>
        </p:nvCxnSpPr>
        <p:spPr>
          <a:xfrm>
            <a:off x="3635896" y="3645024"/>
            <a:ext cx="72008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Rot="1" noChangeArrowheads="1"/>
          </p:cNvSpPr>
          <p:nvPr>
            <p:ph type="title"/>
          </p:nvPr>
        </p:nvSpPr>
        <p:spPr>
          <a:xfrm>
            <a:off x="518864" y="188640"/>
            <a:ext cx="8229600" cy="868362"/>
          </a:xfrm>
        </p:spPr>
        <p:txBody>
          <a:bodyPr>
            <a:normAutofit/>
          </a:bodyPr>
          <a:lstStyle/>
          <a:p>
            <a:pPr eaLnBrk="1" hangingPunct="1">
              <a:defRPr/>
            </a:pPr>
            <a:r>
              <a:rPr lang="en-US" dirty="0" smtClean="0">
                <a:solidFill>
                  <a:srgbClr val="002060"/>
                </a:solidFill>
              </a:rPr>
              <a:t>For example</a:t>
            </a:r>
            <a:endParaRPr lang="th-TH" dirty="0" smtClean="0">
              <a:solidFill>
                <a:srgbClr val="002060"/>
              </a:solidFill>
            </a:endParaRPr>
          </a:p>
        </p:txBody>
      </p:sp>
      <p:sp>
        <p:nvSpPr>
          <p:cNvPr id="12291" name="Rectangle 3"/>
          <p:cNvSpPr>
            <a:spLocks noGrp="1" noChangeArrowheads="1"/>
          </p:cNvSpPr>
          <p:nvPr>
            <p:ph type="body" idx="1"/>
          </p:nvPr>
        </p:nvSpPr>
        <p:spPr>
          <a:xfrm>
            <a:off x="457200" y="1371600"/>
            <a:ext cx="8229600" cy="5257800"/>
          </a:xfrm>
        </p:spPr>
        <p:txBody>
          <a:bodyPr/>
          <a:lstStyle/>
          <a:p>
            <a:pPr eaLnBrk="1" hangingPunct="1">
              <a:defRPr/>
            </a:pPr>
            <a:r>
              <a:rPr lang="en-US" sz="3600" dirty="0" smtClean="0">
                <a:latin typeface="Angsana New" pitchFamily="18" charset="-34"/>
              </a:rPr>
              <a:t>Demand for foreign exchange is derived demand of imports</a:t>
            </a:r>
            <a:endParaRPr lang="th-TH" sz="3600" dirty="0" smtClean="0">
              <a:latin typeface="Angsana New" pitchFamily="18" charset="-34"/>
            </a:endParaRPr>
          </a:p>
        </p:txBody>
      </p:sp>
      <p:sp>
        <p:nvSpPr>
          <p:cNvPr id="30724" name="Line 4"/>
          <p:cNvSpPr>
            <a:spLocks noChangeShapeType="1"/>
          </p:cNvSpPr>
          <p:nvPr/>
        </p:nvSpPr>
        <p:spPr bwMode="auto">
          <a:xfrm>
            <a:off x="990600" y="2819400"/>
            <a:ext cx="0" cy="3200400"/>
          </a:xfrm>
          <a:prstGeom prst="line">
            <a:avLst/>
          </a:prstGeom>
          <a:noFill/>
          <a:ln w="9525">
            <a:solidFill>
              <a:schemeClr val="tx1"/>
            </a:solidFill>
            <a:round/>
            <a:headEnd type="triangle" w="med" len="med"/>
            <a:tailEnd/>
          </a:ln>
        </p:spPr>
        <p:txBody>
          <a:bodyPr/>
          <a:lstStyle/>
          <a:p>
            <a:endParaRPr lang="en-US"/>
          </a:p>
        </p:txBody>
      </p:sp>
      <p:sp>
        <p:nvSpPr>
          <p:cNvPr id="30725" name="Line 6"/>
          <p:cNvSpPr>
            <a:spLocks noChangeShapeType="1"/>
          </p:cNvSpPr>
          <p:nvPr/>
        </p:nvSpPr>
        <p:spPr bwMode="auto">
          <a:xfrm>
            <a:off x="990600" y="6019800"/>
            <a:ext cx="3505200" cy="0"/>
          </a:xfrm>
          <a:prstGeom prst="line">
            <a:avLst/>
          </a:prstGeom>
          <a:noFill/>
          <a:ln w="9525">
            <a:solidFill>
              <a:schemeClr val="tx1"/>
            </a:solidFill>
            <a:round/>
            <a:headEnd/>
            <a:tailEnd type="triangle" w="med" len="med"/>
          </a:ln>
        </p:spPr>
        <p:txBody>
          <a:bodyPr/>
          <a:lstStyle/>
          <a:p>
            <a:endParaRPr lang="en-US"/>
          </a:p>
        </p:txBody>
      </p:sp>
      <p:sp>
        <p:nvSpPr>
          <p:cNvPr id="30726" name="Line 7"/>
          <p:cNvSpPr>
            <a:spLocks noChangeShapeType="1"/>
          </p:cNvSpPr>
          <p:nvPr/>
        </p:nvSpPr>
        <p:spPr bwMode="auto">
          <a:xfrm>
            <a:off x="5029200" y="6019800"/>
            <a:ext cx="3733800" cy="0"/>
          </a:xfrm>
          <a:prstGeom prst="line">
            <a:avLst/>
          </a:prstGeom>
          <a:noFill/>
          <a:ln w="9525">
            <a:solidFill>
              <a:schemeClr val="tx1"/>
            </a:solidFill>
            <a:round/>
            <a:headEnd/>
            <a:tailEnd type="triangle" w="med" len="med"/>
          </a:ln>
        </p:spPr>
        <p:txBody>
          <a:bodyPr/>
          <a:lstStyle/>
          <a:p>
            <a:endParaRPr lang="en-US"/>
          </a:p>
        </p:txBody>
      </p:sp>
      <p:sp>
        <p:nvSpPr>
          <p:cNvPr id="30727" name="Line 8"/>
          <p:cNvSpPr>
            <a:spLocks noChangeShapeType="1"/>
          </p:cNvSpPr>
          <p:nvPr/>
        </p:nvSpPr>
        <p:spPr bwMode="auto">
          <a:xfrm>
            <a:off x="5181600" y="2743200"/>
            <a:ext cx="0" cy="3276600"/>
          </a:xfrm>
          <a:prstGeom prst="line">
            <a:avLst/>
          </a:prstGeom>
          <a:noFill/>
          <a:ln w="9525">
            <a:solidFill>
              <a:schemeClr val="tx1"/>
            </a:solidFill>
            <a:round/>
            <a:headEnd type="triangle" w="med" len="med"/>
            <a:tailEnd/>
          </a:ln>
        </p:spPr>
        <p:txBody>
          <a:bodyPr/>
          <a:lstStyle/>
          <a:p>
            <a:endParaRPr lang="en-US"/>
          </a:p>
        </p:txBody>
      </p:sp>
      <p:sp>
        <p:nvSpPr>
          <p:cNvPr id="30728" name="Text Box 9"/>
          <p:cNvSpPr txBox="1">
            <a:spLocks noChangeArrowheads="1"/>
          </p:cNvSpPr>
          <p:nvPr/>
        </p:nvSpPr>
        <p:spPr bwMode="auto">
          <a:xfrm>
            <a:off x="838200" y="2514600"/>
            <a:ext cx="685800" cy="366713"/>
          </a:xfrm>
          <a:prstGeom prst="rect">
            <a:avLst/>
          </a:prstGeom>
          <a:noFill/>
          <a:ln w="9525">
            <a:noFill/>
            <a:miter lim="800000"/>
            <a:headEnd/>
            <a:tailEnd/>
          </a:ln>
        </p:spPr>
        <p:txBody>
          <a:bodyPr>
            <a:spAutoFit/>
          </a:bodyPr>
          <a:lstStyle/>
          <a:p>
            <a:pPr>
              <a:spcBef>
                <a:spcPct val="50000"/>
              </a:spcBef>
            </a:pPr>
            <a:r>
              <a:rPr lang="en-US"/>
              <a:t>Baht</a:t>
            </a:r>
            <a:endParaRPr lang="th-TH"/>
          </a:p>
        </p:txBody>
      </p:sp>
      <p:sp>
        <p:nvSpPr>
          <p:cNvPr id="30729" name="Text Box 10"/>
          <p:cNvSpPr txBox="1">
            <a:spLocks noChangeArrowheads="1"/>
          </p:cNvSpPr>
          <p:nvPr/>
        </p:nvSpPr>
        <p:spPr bwMode="auto">
          <a:xfrm>
            <a:off x="2267744" y="6093296"/>
            <a:ext cx="1040408" cy="519113"/>
          </a:xfrm>
          <a:prstGeom prst="rect">
            <a:avLst/>
          </a:prstGeom>
          <a:noFill/>
          <a:ln w="9525">
            <a:noFill/>
            <a:miter lim="800000"/>
            <a:headEnd/>
            <a:tailEnd/>
          </a:ln>
        </p:spPr>
        <p:txBody>
          <a:bodyPr wrap="square">
            <a:spAutoFit/>
          </a:bodyPr>
          <a:lstStyle/>
          <a:p>
            <a:pPr>
              <a:spcBef>
                <a:spcPct val="50000"/>
              </a:spcBef>
            </a:pPr>
            <a:r>
              <a:rPr lang="en-US" sz="2800" dirty="0" smtClean="0">
                <a:latin typeface="Angsana New" pitchFamily="18" charset="-34"/>
              </a:rPr>
              <a:t>Imports</a:t>
            </a:r>
            <a:endParaRPr lang="th-TH" sz="2800" dirty="0">
              <a:latin typeface="Angsana New" pitchFamily="18" charset="-34"/>
            </a:endParaRPr>
          </a:p>
        </p:txBody>
      </p:sp>
      <p:sp>
        <p:nvSpPr>
          <p:cNvPr id="30730" name="Line 11"/>
          <p:cNvSpPr>
            <a:spLocks noChangeShapeType="1"/>
          </p:cNvSpPr>
          <p:nvPr/>
        </p:nvSpPr>
        <p:spPr bwMode="auto">
          <a:xfrm>
            <a:off x="1295400" y="3124200"/>
            <a:ext cx="3124200" cy="2438400"/>
          </a:xfrm>
          <a:prstGeom prst="line">
            <a:avLst/>
          </a:prstGeom>
          <a:noFill/>
          <a:ln w="9525">
            <a:solidFill>
              <a:schemeClr val="tx1"/>
            </a:solidFill>
            <a:round/>
            <a:headEnd/>
            <a:tailEnd/>
          </a:ln>
        </p:spPr>
        <p:txBody>
          <a:bodyPr/>
          <a:lstStyle/>
          <a:p>
            <a:endParaRPr lang="en-US"/>
          </a:p>
        </p:txBody>
      </p:sp>
      <p:sp>
        <p:nvSpPr>
          <p:cNvPr id="30731" name="Text Box 12"/>
          <p:cNvSpPr txBox="1">
            <a:spLocks noChangeArrowheads="1"/>
          </p:cNvSpPr>
          <p:nvPr/>
        </p:nvSpPr>
        <p:spPr bwMode="auto">
          <a:xfrm>
            <a:off x="5292080" y="6096000"/>
            <a:ext cx="3470920" cy="519113"/>
          </a:xfrm>
          <a:prstGeom prst="rect">
            <a:avLst/>
          </a:prstGeom>
          <a:noFill/>
          <a:ln w="9525">
            <a:noFill/>
            <a:miter lim="800000"/>
            <a:headEnd/>
            <a:tailEnd/>
          </a:ln>
        </p:spPr>
        <p:txBody>
          <a:bodyPr wrap="square">
            <a:spAutoFit/>
          </a:bodyPr>
          <a:lstStyle/>
          <a:p>
            <a:pPr>
              <a:spcBef>
                <a:spcPct val="50000"/>
              </a:spcBef>
            </a:pPr>
            <a:r>
              <a:rPr lang="en-US" sz="2800" dirty="0" smtClean="0">
                <a:latin typeface="Angsana New" pitchFamily="18" charset="-34"/>
              </a:rPr>
              <a:t>Export Supply (e.g. Japan-Yen</a:t>
            </a:r>
            <a:r>
              <a:rPr lang="th-TH" sz="2800" dirty="0" smtClean="0">
                <a:latin typeface="Angsana New" pitchFamily="18" charset="-34"/>
              </a:rPr>
              <a:t>)</a:t>
            </a:r>
            <a:endParaRPr lang="th-TH" sz="2800" dirty="0">
              <a:latin typeface="Angsana New" pitchFamily="18" charset="-34"/>
            </a:endParaRPr>
          </a:p>
        </p:txBody>
      </p:sp>
      <p:sp>
        <p:nvSpPr>
          <p:cNvPr id="30732" name="Text Box 13"/>
          <p:cNvSpPr txBox="1">
            <a:spLocks noChangeArrowheads="1"/>
          </p:cNvSpPr>
          <p:nvPr/>
        </p:nvSpPr>
        <p:spPr bwMode="auto">
          <a:xfrm>
            <a:off x="4953000" y="2376488"/>
            <a:ext cx="1143000" cy="366712"/>
          </a:xfrm>
          <a:prstGeom prst="rect">
            <a:avLst/>
          </a:prstGeom>
          <a:noFill/>
          <a:ln w="9525">
            <a:noFill/>
            <a:miter lim="800000"/>
            <a:headEnd/>
            <a:tailEnd/>
          </a:ln>
        </p:spPr>
        <p:txBody>
          <a:bodyPr>
            <a:spAutoFit/>
          </a:bodyPr>
          <a:lstStyle/>
          <a:p>
            <a:pPr>
              <a:spcBef>
                <a:spcPct val="50000"/>
              </a:spcBef>
            </a:pPr>
            <a:r>
              <a:rPr lang="en-US"/>
              <a:t>Yen</a:t>
            </a:r>
            <a:endParaRPr lang="th-TH"/>
          </a:p>
        </p:txBody>
      </p:sp>
      <p:sp>
        <p:nvSpPr>
          <p:cNvPr id="30733" name="Line 14"/>
          <p:cNvSpPr>
            <a:spLocks noChangeShapeType="1"/>
          </p:cNvSpPr>
          <p:nvPr/>
        </p:nvSpPr>
        <p:spPr bwMode="auto">
          <a:xfrm flipV="1">
            <a:off x="5486400" y="3581400"/>
            <a:ext cx="2895600" cy="1981200"/>
          </a:xfrm>
          <a:prstGeom prst="line">
            <a:avLst/>
          </a:prstGeom>
          <a:noFill/>
          <a:ln w="9525">
            <a:solidFill>
              <a:schemeClr val="tx1"/>
            </a:solidFill>
            <a:round/>
            <a:headEnd/>
            <a:tailEnd/>
          </a:ln>
        </p:spPr>
        <p:txBody>
          <a:bodyPr/>
          <a:lstStyle/>
          <a:p>
            <a:endParaRPr lang="en-US"/>
          </a:p>
        </p:txBody>
      </p:sp>
      <p:sp>
        <p:nvSpPr>
          <p:cNvPr id="30734" name="Text Box 15"/>
          <p:cNvSpPr txBox="1">
            <a:spLocks noChangeArrowheads="1"/>
          </p:cNvSpPr>
          <p:nvPr/>
        </p:nvSpPr>
        <p:spPr bwMode="auto">
          <a:xfrm>
            <a:off x="2483768" y="3645024"/>
            <a:ext cx="1295400" cy="366713"/>
          </a:xfrm>
          <a:prstGeom prst="rect">
            <a:avLst/>
          </a:prstGeom>
          <a:noFill/>
          <a:ln w="9525">
            <a:noFill/>
            <a:miter lim="800000"/>
            <a:headEnd/>
            <a:tailEnd/>
          </a:ln>
        </p:spPr>
        <p:txBody>
          <a:bodyPr>
            <a:spAutoFit/>
          </a:bodyPr>
          <a:lstStyle/>
          <a:p>
            <a:pPr>
              <a:spcBef>
                <a:spcPct val="50000"/>
              </a:spcBef>
            </a:pPr>
            <a:r>
              <a:rPr lang="en-US" dirty="0"/>
              <a:t>D</a:t>
            </a:r>
            <a:r>
              <a:rPr lang="en-US" baseline="-25000" dirty="0"/>
              <a:t>m</a:t>
            </a:r>
            <a:endParaRPr lang="th-TH" baseline="-25000" dirty="0"/>
          </a:p>
        </p:txBody>
      </p:sp>
      <p:sp>
        <p:nvSpPr>
          <p:cNvPr id="30735" name="Text Box 16"/>
          <p:cNvSpPr txBox="1">
            <a:spLocks noChangeArrowheads="1"/>
          </p:cNvSpPr>
          <p:nvPr/>
        </p:nvSpPr>
        <p:spPr bwMode="auto">
          <a:xfrm>
            <a:off x="6553200" y="3657600"/>
            <a:ext cx="1219200" cy="366713"/>
          </a:xfrm>
          <a:prstGeom prst="rect">
            <a:avLst/>
          </a:prstGeom>
          <a:noFill/>
          <a:ln w="9525">
            <a:noFill/>
            <a:miter lim="800000"/>
            <a:headEnd/>
            <a:tailEnd/>
          </a:ln>
        </p:spPr>
        <p:txBody>
          <a:bodyPr>
            <a:spAutoFit/>
          </a:bodyPr>
          <a:lstStyle/>
          <a:p>
            <a:pPr>
              <a:spcBef>
                <a:spcPct val="50000"/>
              </a:spcBef>
            </a:pPr>
            <a:r>
              <a:rPr lang="en-US" dirty="0" err="1"/>
              <a:t>S</a:t>
            </a:r>
            <a:r>
              <a:rPr lang="en-US" baseline="-25000" dirty="0" err="1"/>
              <a:t>m</a:t>
            </a:r>
            <a:endParaRPr lang="th-TH" baseline="-25000"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Line 5"/>
          <p:cNvSpPr>
            <a:spLocks noChangeShapeType="1"/>
          </p:cNvSpPr>
          <p:nvPr/>
        </p:nvSpPr>
        <p:spPr bwMode="auto">
          <a:xfrm>
            <a:off x="304800" y="1371600"/>
            <a:ext cx="0" cy="3810000"/>
          </a:xfrm>
          <a:prstGeom prst="line">
            <a:avLst/>
          </a:prstGeom>
          <a:noFill/>
          <a:ln w="9525">
            <a:solidFill>
              <a:schemeClr val="tx1"/>
            </a:solidFill>
            <a:round/>
            <a:headEnd type="triangle" w="med" len="med"/>
            <a:tailEnd/>
          </a:ln>
        </p:spPr>
        <p:txBody>
          <a:bodyPr/>
          <a:lstStyle/>
          <a:p>
            <a:endParaRPr lang="en-US"/>
          </a:p>
        </p:txBody>
      </p:sp>
      <p:sp>
        <p:nvSpPr>
          <p:cNvPr id="31747" name="Line 6"/>
          <p:cNvSpPr>
            <a:spLocks noChangeShapeType="1"/>
          </p:cNvSpPr>
          <p:nvPr/>
        </p:nvSpPr>
        <p:spPr bwMode="auto">
          <a:xfrm>
            <a:off x="304800" y="5181600"/>
            <a:ext cx="3657600" cy="0"/>
          </a:xfrm>
          <a:prstGeom prst="line">
            <a:avLst/>
          </a:prstGeom>
          <a:noFill/>
          <a:ln w="9525">
            <a:solidFill>
              <a:schemeClr val="tx1"/>
            </a:solidFill>
            <a:round/>
            <a:headEnd/>
            <a:tailEnd type="triangle" w="med" len="med"/>
          </a:ln>
        </p:spPr>
        <p:txBody>
          <a:bodyPr/>
          <a:lstStyle/>
          <a:p>
            <a:endParaRPr lang="en-US"/>
          </a:p>
        </p:txBody>
      </p:sp>
      <p:sp>
        <p:nvSpPr>
          <p:cNvPr id="31748" name="Line 7"/>
          <p:cNvSpPr>
            <a:spLocks noChangeShapeType="1"/>
          </p:cNvSpPr>
          <p:nvPr/>
        </p:nvSpPr>
        <p:spPr bwMode="auto">
          <a:xfrm>
            <a:off x="4648200" y="1219200"/>
            <a:ext cx="0" cy="3962400"/>
          </a:xfrm>
          <a:prstGeom prst="line">
            <a:avLst/>
          </a:prstGeom>
          <a:noFill/>
          <a:ln w="9525">
            <a:solidFill>
              <a:schemeClr val="tx1"/>
            </a:solidFill>
            <a:round/>
            <a:headEnd type="triangle" w="med" len="med"/>
            <a:tailEnd/>
          </a:ln>
        </p:spPr>
        <p:txBody>
          <a:bodyPr/>
          <a:lstStyle/>
          <a:p>
            <a:endParaRPr lang="en-US"/>
          </a:p>
        </p:txBody>
      </p:sp>
      <p:sp>
        <p:nvSpPr>
          <p:cNvPr id="31749" name="Line 8"/>
          <p:cNvSpPr>
            <a:spLocks noChangeShapeType="1"/>
          </p:cNvSpPr>
          <p:nvPr/>
        </p:nvSpPr>
        <p:spPr bwMode="auto">
          <a:xfrm>
            <a:off x="4648200" y="5181600"/>
            <a:ext cx="4267200" cy="0"/>
          </a:xfrm>
          <a:prstGeom prst="line">
            <a:avLst/>
          </a:prstGeom>
          <a:noFill/>
          <a:ln w="9525">
            <a:solidFill>
              <a:schemeClr val="tx1"/>
            </a:solidFill>
            <a:round/>
            <a:headEnd/>
            <a:tailEnd type="triangle" w="med" len="med"/>
          </a:ln>
        </p:spPr>
        <p:txBody>
          <a:bodyPr/>
          <a:lstStyle/>
          <a:p>
            <a:endParaRPr lang="en-US"/>
          </a:p>
        </p:txBody>
      </p:sp>
      <p:sp>
        <p:nvSpPr>
          <p:cNvPr id="31750" name="Line 9"/>
          <p:cNvSpPr>
            <a:spLocks noChangeShapeType="1"/>
          </p:cNvSpPr>
          <p:nvPr/>
        </p:nvSpPr>
        <p:spPr bwMode="auto">
          <a:xfrm>
            <a:off x="609600" y="1752600"/>
            <a:ext cx="2971800" cy="2743200"/>
          </a:xfrm>
          <a:prstGeom prst="line">
            <a:avLst/>
          </a:prstGeom>
          <a:noFill/>
          <a:ln w="9525">
            <a:solidFill>
              <a:schemeClr val="tx1"/>
            </a:solidFill>
            <a:round/>
            <a:headEnd/>
            <a:tailEnd/>
          </a:ln>
        </p:spPr>
        <p:txBody>
          <a:bodyPr/>
          <a:lstStyle/>
          <a:p>
            <a:endParaRPr lang="en-US"/>
          </a:p>
        </p:txBody>
      </p:sp>
      <p:sp>
        <p:nvSpPr>
          <p:cNvPr id="31751" name="Line 10"/>
          <p:cNvSpPr>
            <a:spLocks noChangeShapeType="1"/>
          </p:cNvSpPr>
          <p:nvPr/>
        </p:nvSpPr>
        <p:spPr bwMode="auto">
          <a:xfrm flipV="1">
            <a:off x="533400" y="1752600"/>
            <a:ext cx="2667000" cy="2971800"/>
          </a:xfrm>
          <a:prstGeom prst="line">
            <a:avLst/>
          </a:prstGeom>
          <a:noFill/>
          <a:ln w="9525">
            <a:solidFill>
              <a:schemeClr val="tx1"/>
            </a:solidFill>
            <a:round/>
            <a:headEnd/>
            <a:tailEnd/>
          </a:ln>
        </p:spPr>
        <p:txBody>
          <a:bodyPr/>
          <a:lstStyle/>
          <a:p>
            <a:endParaRPr lang="en-US"/>
          </a:p>
        </p:txBody>
      </p:sp>
      <p:sp>
        <p:nvSpPr>
          <p:cNvPr id="31752" name="Text Box 11"/>
          <p:cNvSpPr txBox="1">
            <a:spLocks noChangeArrowheads="1"/>
          </p:cNvSpPr>
          <p:nvPr/>
        </p:nvSpPr>
        <p:spPr bwMode="auto">
          <a:xfrm>
            <a:off x="152400" y="914400"/>
            <a:ext cx="838200" cy="366713"/>
          </a:xfrm>
          <a:prstGeom prst="rect">
            <a:avLst/>
          </a:prstGeom>
          <a:noFill/>
          <a:ln w="9525">
            <a:noFill/>
            <a:miter lim="800000"/>
            <a:headEnd/>
            <a:tailEnd/>
          </a:ln>
        </p:spPr>
        <p:txBody>
          <a:bodyPr>
            <a:spAutoFit/>
          </a:bodyPr>
          <a:lstStyle/>
          <a:p>
            <a:pPr>
              <a:spcBef>
                <a:spcPct val="50000"/>
              </a:spcBef>
            </a:pPr>
            <a:r>
              <a:rPr lang="en-US"/>
              <a:t>Baht</a:t>
            </a:r>
            <a:endParaRPr lang="th-TH"/>
          </a:p>
        </p:txBody>
      </p:sp>
      <p:sp>
        <p:nvSpPr>
          <p:cNvPr id="31753" name="Text Box 12"/>
          <p:cNvSpPr txBox="1">
            <a:spLocks noChangeArrowheads="1"/>
          </p:cNvSpPr>
          <p:nvPr/>
        </p:nvSpPr>
        <p:spPr bwMode="auto">
          <a:xfrm>
            <a:off x="2743200" y="4495800"/>
            <a:ext cx="1066800" cy="366713"/>
          </a:xfrm>
          <a:prstGeom prst="rect">
            <a:avLst/>
          </a:prstGeom>
          <a:noFill/>
          <a:ln w="9525">
            <a:noFill/>
            <a:miter lim="800000"/>
            <a:headEnd/>
            <a:tailEnd/>
          </a:ln>
        </p:spPr>
        <p:txBody>
          <a:bodyPr>
            <a:spAutoFit/>
          </a:bodyPr>
          <a:lstStyle/>
          <a:p>
            <a:pPr>
              <a:spcBef>
                <a:spcPct val="50000"/>
              </a:spcBef>
            </a:pPr>
            <a:r>
              <a:rPr lang="en-US"/>
              <a:t>Dm</a:t>
            </a:r>
            <a:endParaRPr lang="th-TH"/>
          </a:p>
        </p:txBody>
      </p:sp>
      <p:sp>
        <p:nvSpPr>
          <p:cNvPr id="31754" name="Text Box 13"/>
          <p:cNvSpPr txBox="1">
            <a:spLocks noChangeArrowheads="1"/>
          </p:cNvSpPr>
          <p:nvPr/>
        </p:nvSpPr>
        <p:spPr bwMode="auto">
          <a:xfrm>
            <a:off x="2362200" y="1371600"/>
            <a:ext cx="2819400" cy="457200"/>
          </a:xfrm>
          <a:prstGeom prst="rect">
            <a:avLst/>
          </a:prstGeom>
          <a:noFill/>
          <a:ln w="9525">
            <a:noFill/>
            <a:miter lim="800000"/>
            <a:headEnd/>
            <a:tailEnd/>
          </a:ln>
        </p:spPr>
        <p:txBody>
          <a:bodyPr>
            <a:spAutoFit/>
          </a:bodyPr>
          <a:lstStyle/>
          <a:p>
            <a:pPr>
              <a:spcBef>
                <a:spcPct val="50000"/>
              </a:spcBef>
            </a:pPr>
            <a:r>
              <a:rPr lang="en-US" sz="2400" dirty="0" err="1" smtClean="0">
                <a:latin typeface="Angsana New" pitchFamily="18" charset="-34"/>
              </a:rPr>
              <a:t>S</a:t>
            </a:r>
            <a:r>
              <a:rPr lang="en-US" sz="2400" baseline="-25000" dirty="0" err="1" smtClean="0">
                <a:latin typeface="Angsana New" pitchFamily="18" charset="-34"/>
              </a:rPr>
              <a:t>m</a:t>
            </a:r>
            <a:r>
              <a:rPr lang="en-US" sz="2400" dirty="0" smtClean="0">
                <a:latin typeface="Angsana New" pitchFamily="18" charset="-34"/>
              </a:rPr>
              <a:t>*S</a:t>
            </a:r>
            <a:r>
              <a:rPr lang="en-US" sz="2400" baseline="-25000" dirty="0" smtClean="0">
                <a:latin typeface="Angsana New" pitchFamily="18" charset="-34"/>
              </a:rPr>
              <a:t>0</a:t>
            </a:r>
            <a:r>
              <a:rPr lang="en-US" sz="2400" dirty="0" smtClean="0">
                <a:latin typeface="Angsana New" pitchFamily="18" charset="-34"/>
              </a:rPr>
              <a:t> ( in baht term</a:t>
            </a:r>
            <a:r>
              <a:rPr lang="th-TH" sz="2400" dirty="0" smtClean="0">
                <a:latin typeface="Angsana New" pitchFamily="18" charset="-34"/>
              </a:rPr>
              <a:t>)</a:t>
            </a:r>
            <a:endParaRPr lang="th-TH" sz="2400" dirty="0">
              <a:latin typeface="Angsana New" pitchFamily="18" charset="-34"/>
            </a:endParaRPr>
          </a:p>
        </p:txBody>
      </p:sp>
      <p:sp>
        <p:nvSpPr>
          <p:cNvPr id="31755" name="Line 14"/>
          <p:cNvSpPr>
            <a:spLocks noChangeShapeType="1"/>
          </p:cNvSpPr>
          <p:nvPr/>
        </p:nvSpPr>
        <p:spPr bwMode="auto">
          <a:xfrm>
            <a:off x="2019300" y="3048000"/>
            <a:ext cx="0" cy="2133600"/>
          </a:xfrm>
          <a:prstGeom prst="line">
            <a:avLst/>
          </a:prstGeom>
          <a:noFill/>
          <a:ln w="9525">
            <a:solidFill>
              <a:schemeClr val="tx1"/>
            </a:solidFill>
            <a:prstDash val="lgDashDotDot"/>
            <a:round/>
            <a:headEnd/>
            <a:tailEnd/>
          </a:ln>
        </p:spPr>
        <p:txBody>
          <a:bodyPr/>
          <a:lstStyle/>
          <a:p>
            <a:endParaRPr lang="en-US"/>
          </a:p>
        </p:txBody>
      </p:sp>
      <p:sp>
        <p:nvSpPr>
          <p:cNvPr id="31756" name="Line 15"/>
          <p:cNvSpPr>
            <a:spLocks noChangeShapeType="1"/>
          </p:cNvSpPr>
          <p:nvPr/>
        </p:nvSpPr>
        <p:spPr bwMode="auto">
          <a:xfrm flipH="1">
            <a:off x="304800" y="3048000"/>
            <a:ext cx="1676400" cy="0"/>
          </a:xfrm>
          <a:prstGeom prst="line">
            <a:avLst/>
          </a:prstGeom>
          <a:noFill/>
          <a:ln w="9525">
            <a:solidFill>
              <a:schemeClr val="tx1"/>
            </a:solidFill>
            <a:prstDash val="lgDashDotDot"/>
            <a:round/>
            <a:headEnd/>
            <a:tailEnd/>
          </a:ln>
        </p:spPr>
        <p:txBody>
          <a:bodyPr/>
          <a:lstStyle/>
          <a:p>
            <a:endParaRPr lang="en-US"/>
          </a:p>
        </p:txBody>
      </p:sp>
      <p:sp>
        <p:nvSpPr>
          <p:cNvPr id="31757" name="Text Box 16"/>
          <p:cNvSpPr txBox="1">
            <a:spLocks noChangeArrowheads="1"/>
          </p:cNvSpPr>
          <p:nvPr/>
        </p:nvSpPr>
        <p:spPr bwMode="auto">
          <a:xfrm>
            <a:off x="1828800" y="5257800"/>
            <a:ext cx="533400" cy="366713"/>
          </a:xfrm>
          <a:prstGeom prst="rect">
            <a:avLst/>
          </a:prstGeom>
          <a:noFill/>
          <a:ln w="9525">
            <a:noFill/>
            <a:miter lim="800000"/>
            <a:headEnd/>
            <a:tailEnd/>
          </a:ln>
        </p:spPr>
        <p:txBody>
          <a:bodyPr>
            <a:spAutoFit/>
          </a:bodyPr>
          <a:lstStyle/>
          <a:p>
            <a:pPr>
              <a:spcBef>
                <a:spcPct val="50000"/>
              </a:spcBef>
            </a:pPr>
            <a:r>
              <a:rPr lang="en-US" dirty="0"/>
              <a:t>Q</a:t>
            </a:r>
            <a:r>
              <a:rPr lang="en-US" baseline="-25000" dirty="0"/>
              <a:t>0</a:t>
            </a:r>
            <a:endParaRPr lang="th-TH" baseline="-25000" dirty="0"/>
          </a:p>
        </p:txBody>
      </p:sp>
      <p:sp>
        <p:nvSpPr>
          <p:cNvPr id="31758" name="Text Box 17"/>
          <p:cNvSpPr txBox="1">
            <a:spLocks noChangeArrowheads="1"/>
          </p:cNvSpPr>
          <p:nvPr/>
        </p:nvSpPr>
        <p:spPr bwMode="auto">
          <a:xfrm>
            <a:off x="0" y="2743200"/>
            <a:ext cx="457200" cy="366713"/>
          </a:xfrm>
          <a:prstGeom prst="rect">
            <a:avLst/>
          </a:prstGeom>
          <a:noFill/>
          <a:ln w="9525">
            <a:noFill/>
            <a:miter lim="800000"/>
            <a:headEnd/>
            <a:tailEnd/>
          </a:ln>
        </p:spPr>
        <p:txBody>
          <a:bodyPr>
            <a:spAutoFit/>
          </a:bodyPr>
          <a:lstStyle/>
          <a:p>
            <a:pPr>
              <a:spcBef>
                <a:spcPct val="50000"/>
              </a:spcBef>
            </a:pPr>
            <a:r>
              <a:rPr lang="en-US" dirty="0"/>
              <a:t>P</a:t>
            </a:r>
            <a:r>
              <a:rPr lang="en-US" baseline="-25000" dirty="0"/>
              <a:t>0</a:t>
            </a:r>
            <a:endParaRPr lang="th-TH" baseline="-25000" dirty="0"/>
          </a:p>
        </p:txBody>
      </p:sp>
      <p:sp>
        <p:nvSpPr>
          <p:cNvPr id="31759" name="Freeform 18"/>
          <p:cNvSpPr>
            <a:spLocks/>
          </p:cNvSpPr>
          <p:nvPr/>
        </p:nvSpPr>
        <p:spPr bwMode="auto">
          <a:xfrm>
            <a:off x="5105400" y="1905000"/>
            <a:ext cx="3276600" cy="2286000"/>
          </a:xfrm>
          <a:custGeom>
            <a:avLst/>
            <a:gdLst>
              <a:gd name="T0" fmla="*/ 0 w 2064"/>
              <a:gd name="T1" fmla="*/ 0 h 1440"/>
              <a:gd name="T2" fmla="*/ 967739939 w 2064"/>
              <a:gd name="T3" fmla="*/ 1572577364 h 1440"/>
              <a:gd name="T4" fmla="*/ 2147483647 w 2064"/>
              <a:gd name="T5" fmla="*/ 2147483647 h 1440"/>
              <a:gd name="T6" fmla="*/ 0 60000 65536"/>
              <a:gd name="T7" fmla="*/ 0 60000 65536"/>
              <a:gd name="T8" fmla="*/ 0 60000 65536"/>
              <a:gd name="T9" fmla="*/ 0 w 2064"/>
              <a:gd name="T10" fmla="*/ 0 h 1440"/>
              <a:gd name="T11" fmla="*/ 2064 w 2064"/>
              <a:gd name="T12" fmla="*/ 1440 h 1440"/>
            </a:gdLst>
            <a:ahLst/>
            <a:cxnLst>
              <a:cxn ang="T6">
                <a:pos x="T0" y="T1"/>
              </a:cxn>
              <a:cxn ang="T7">
                <a:pos x="T2" y="T3"/>
              </a:cxn>
              <a:cxn ang="T8">
                <a:pos x="T4" y="T5"/>
              </a:cxn>
            </a:cxnLst>
            <a:rect l="T9" t="T10" r="T11" b="T12"/>
            <a:pathLst>
              <a:path w="2064" h="1440">
                <a:moveTo>
                  <a:pt x="0" y="0"/>
                </a:moveTo>
                <a:cubicBezTo>
                  <a:pt x="20" y="192"/>
                  <a:pt x="40" y="384"/>
                  <a:pt x="384" y="624"/>
                </a:cubicBezTo>
                <a:cubicBezTo>
                  <a:pt x="728" y="864"/>
                  <a:pt x="1396" y="1152"/>
                  <a:pt x="2064" y="1440"/>
                </a:cubicBezTo>
              </a:path>
            </a:pathLst>
          </a:custGeom>
          <a:noFill/>
          <a:ln w="9525">
            <a:solidFill>
              <a:schemeClr val="tx1"/>
            </a:solidFill>
            <a:prstDash val="lgDashDotDot"/>
            <a:round/>
            <a:headEnd/>
            <a:tailEnd/>
          </a:ln>
        </p:spPr>
        <p:txBody>
          <a:bodyPr/>
          <a:lstStyle/>
          <a:p>
            <a:endParaRPr lang="en-US"/>
          </a:p>
        </p:txBody>
      </p:sp>
      <p:sp>
        <p:nvSpPr>
          <p:cNvPr id="31760" name="Line 19"/>
          <p:cNvSpPr>
            <a:spLocks noChangeShapeType="1"/>
          </p:cNvSpPr>
          <p:nvPr/>
        </p:nvSpPr>
        <p:spPr bwMode="auto">
          <a:xfrm>
            <a:off x="5867400" y="3048000"/>
            <a:ext cx="0" cy="2133600"/>
          </a:xfrm>
          <a:prstGeom prst="line">
            <a:avLst/>
          </a:prstGeom>
          <a:noFill/>
          <a:ln w="9525">
            <a:solidFill>
              <a:schemeClr val="tx1"/>
            </a:solidFill>
            <a:prstDash val="lgDashDotDot"/>
            <a:round/>
            <a:headEnd/>
            <a:tailEnd/>
          </a:ln>
        </p:spPr>
        <p:txBody>
          <a:bodyPr/>
          <a:lstStyle/>
          <a:p>
            <a:endParaRPr lang="en-US"/>
          </a:p>
        </p:txBody>
      </p:sp>
      <p:sp>
        <p:nvSpPr>
          <p:cNvPr id="31761" name="Line 20"/>
          <p:cNvSpPr>
            <a:spLocks noChangeShapeType="1"/>
          </p:cNvSpPr>
          <p:nvPr/>
        </p:nvSpPr>
        <p:spPr bwMode="auto">
          <a:xfrm flipH="1">
            <a:off x="4648200" y="3048000"/>
            <a:ext cx="1219200" cy="0"/>
          </a:xfrm>
          <a:prstGeom prst="line">
            <a:avLst/>
          </a:prstGeom>
          <a:noFill/>
          <a:ln w="9525">
            <a:solidFill>
              <a:schemeClr val="tx1"/>
            </a:solidFill>
            <a:prstDash val="lgDashDotDot"/>
            <a:round/>
            <a:headEnd/>
            <a:tailEnd/>
          </a:ln>
        </p:spPr>
        <p:txBody>
          <a:bodyPr/>
          <a:lstStyle/>
          <a:p>
            <a:endParaRPr lang="en-US"/>
          </a:p>
        </p:txBody>
      </p:sp>
      <p:sp>
        <p:nvSpPr>
          <p:cNvPr id="31762" name="Text Box 21"/>
          <p:cNvSpPr txBox="1">
            <a:spLocks noChangeArrowheads="1"/>
          </p:cNvSpPr>
          <p:nvPr/>
        </p:nvSpPr>
        <p:spPr bwMode="auto">
          <a:xfrm>
            <a:off x="5257800" y="5257800"/>
            <a:ext cx="1143000" cy="366713"/>
          </a:xfrm>
          <a:prstGeom prst="rect">
            <a:avLst/>
          </a:prstGeom>
          <a:noFill/>
          <a:ln w="9525">
            <a:noFill/>
            <a:miter lim="800000"/>
            <a:headEnd/>
            <a:tailEnd/>
          </a:ln>
        </p:spPr>
        <p:txBody>
          <a:bodyPr>
            <a:spAutoFit/>
          </a:bodyPr>
          <a:lstStyle/>
          <a:p>
            <a:pPr>
              <a:spcBef>
                <a:spcPct val="50000"/>
              </a:spcBef>
            </a:pPr>
            <a:r>
              <a:rPr lang="en-US" dirty="0" smtClean="0"/>
              <a:t>Q</a:t>
            </a:r>
            <a:r>
              <a:rPr lang="en-US" baseline="-25000" dirty="0" smtClean="0"/>
              <a:t>0</a:t>
            </a:r>
            <a:r>
              <a:rPr lang="en-US" dirty="0" smtClean="0"/>
              <a:t>*P</a:t>
            </a:r>
            <a:r>
              <a:rPr lang="en-US" baseline="-25000" dirty="0" smtClean="0"/>
              <a:t>0</a:t>
            </a:r>
            <a:r>
              <a:rPr lang="en-US" dirty="0" smtClean="0"/>
              <a:t>/S</a:t>
            </a:r>
            <a:r>
              <a:rPr lang="en-US" baseline="-25000" dirty="0" smtClean="0"/>
              <a:t>0</a:t>
            </a:r>
            <a:endParaRPr lang="th-TH" baseline="-25000" dirty="0"/>
          </a:p>
        </p:txBody>
      </p:sp>
      <p:sp>
        <p:nvSpPr>
          <p:cNvPr id="31763" name="Text Box 22"/>
          <p:cNvSpPr txBox="1">
            <a:spLocks noChangeArrowheads="1"/>
          </p:cNvSpPr>
          <p:nvPr/>
        </p:nvSpPr>
        <p:spPr bwMode="auto">
          <a:xfrm>
            <a:off x="4191000" y="2833688"/>
            <a:ext cx="457200" cy="366712"/>
          </a:xfrm>
          <a:prstGeom prst="rect">
            <a:avLst/>
          </a:prstGeom>
          <a:noFill/>
          <a:ln w="9525">
            <a:noFill/>
            <a:miter lim="800000"/>
            <a:headEnd/>
            <a:tailEnd/>
          </a:ln>
        </p:spPr>
        <p:txBody>
          <a:bodyPr>
            <a:spAutoFit/>
          </a:bodyPr>
          <a:lstStyle/>
          <a:p>
            <a:pPr>
              <a:spcBef>
                <a:spcPct val="50000"/>
              </a:spcBef>
            </a:pPr>
            <a:r>
              <a:rPr lang="en-US" dirty="0" smtClean="0"/>
              <a:t>S</a:t>
            </a:r>
            <a:r>
              <a:rPr lang="en-US" baseline="-25000" dirty="0" smtClean="0"/>
              <a:t>0</a:t>
            </a:r>
            <a:endParaRPr lang="th-TH" baseline="-25000" dirty="0"/>
          </a:p>
        </p:txBody>
      </p:sp>
      <p:sp>
        <p:nvSpPr>
          <p:cNvPr id="31764" name="Line 23"/>
          <p:cNvSpPr>
            <a:spLocks noChangeShapeType="1"/>
          </p:cNvSpPr>
          <p:nvPr/>
        </p:nvSpPr>
        <p:spPr bwMode="auto">
          <a:xfrm flipV="1">
            <a:off x="762000" y="2286000"/>
            <a:ext cx="2971800" cy="2590800"/>
          </a:xfrm>
          <a:prstGeom prst="line">
            <a:avLst/>
          </a:prstGeom>
          <a:noFill/>
          <a:ln w="9525">
            <a:solidFill>
              <a:schemeClr val="tx1"/>
            </a:solidFill>
            <a:round/>
            <a:headEnd/>
            <a:tailEnd/>
          </a:ln>
        </p:spPr>
        <p:txBody>
          <a:bodyPr/>
          <a:lstStyle/>
          <a:p>
            <a:endParaRPr lang="en-US"/>
          </a:p>
        </p:txBody>
      </p:sp>
      <p:sp>
        <p:nvSpPr>
          <p:cNvPr id="31765" name="Text Box 24"/>
          <p:cNvSpPr txBox="1">
            <a:spLocks noChangeArrowheads="1"/>
          </p:cNvSpPr>
          <p:nvPr/>
        </p:nvSpPr>
        <p:spPr bwMode="auto">
          <a:xfrm>
            <a:off x="3429000" y="1828800"/>
            <a:ext cx="914400" cy="457200"/>
          </a:xfrm>
          <a:prstGeom prst="rect">
            <a:avLst/>
          </a:prstGeom>
          <a:noFill/>
          <a:ln w="9525">
            <a:noFill/>
            <a:miter lim="800000"/>
            <a:headEnd/>
            <a:tailEnd/>
          </a:ln>
        </p:spPr>
        <p:txBody>
          <a:bodyPr>
            <a:spAutoFit/>
          </a:bodyPr>
          <a:lstStyle/>
          <a:p>
            <a:pPr>
              <a:spcBef>
                <a:spcPct val="50000"/>
              </a:spcBef>
            </a:pPr>
            <a:r>
              <a:rPr lang="en-US" sz="2400" dirty="0" err="1" smtClean="0">
                <a:latin typeface="Angsana New" pitchFamily="18" charset="-34"/>
              </a:rPr>
              <a:t>S</a:t>
            </a:r>
            <a:r>
              <a:rPr lang="en-US" sz="2400" baseline="-25000" dirty="0" err="1" smtClean="0">
                <a:latin typeface="Angsana New" pitchFamily="18" charset="-34"/>
              </a:rPr>
              <a:t>m</a:t>
            </a:r>
            <a:r>
              <a:rPr lang="en-US" sz="2400" dirty="0" smtClean="0">
                <a:latin typeface="Angsana New" pitchFamily="18" charset="-34"/>
              </a:rPr>
              <a:t>*S</a:t>
            </a:r>
            <a:r>
              <a:rPr lang="en-US" sz="2400" baseline="-25000" dirty="0" smtClean="0">
                <a:latin typeface="Angsana New" pitchFamily="18" charset="-34"/>
              </a:rPr>
              <a:t>1</a:t>
            </a:r>
            <a:endParaRPr lang="th-TH" sz="2400" baseline="-25000" dirty="0">
              <a:latin typeface="Angsana New" pitchFamily="18" charset="-34"/>
            </a:endParaRPr>
          </a:p>
        </p:txBody>
      </p:sp>
      <p:sp>
        <p:nvSpPr>
          <p:cNvPr id="31766" name="Line 25"/>
          <p:cNvSpPr>
            <a:spLocks noChangeShapeType="1"/>
          </p:cNvSpPr>
          <p:nvPr/>
        </p:nvSpPr>
        <p:spPr bwMode="auto">
          <a:xfrm flipH="1">
            <a:off x="304800" y="3429000"/>
            <a:ext cx="2133600" cy="0"/>
          </a:xfrm>
          <a:prstGeom prst="line">
            <a:avLst/>
          </a:prstGeom>
          <a:noFill/>
          <a:ln w="9525">
            <a:solidFill>
              <a:schemeClr val="tx1"/>
            </a:solidFill>
            <a:prstDash val="lgDashDotDot"/>
            <a:round/>
            <a:headEnd/>
            <a:tailEnd/>
          </a:ln>
        </p:spPr>
        <p:txBody>
          <a:bodyPr/>
          <a:lstStyle/>
          <a:p>
            <a:endParaRPr lang="en-US"/>
          </a:p>
        </p:txBody>
      </p:sp>
      <p:sp>
        <p:nvSpPr>
          <p:cNvPr id="31767" name="Line 26"/>
          <p:cNvSpPr>
            <a:spLocks noChangeShapeType="1"/>
          </p:cNvSpPr>
          <p:nvPr/>
        </p:nvSpPr>
        <p:spPr bwMode="auto">
          <a:xfrm>
            <a:off x="2438400" y="3429000"/>
            <a:ext cx="0" cy="1752600"/>
          </a:xfrm>
          <a:prstGeom prst="line">
            <a:avLst/>
          </a:prstGeom>
          <a:noFill/>
          <a:ln w="9525">
            <a:solidFill>
              <a:schemeClr val="tx1"/>
            </a:solidFill>
            <a:prstDash val="lgDashDotDot"/>
            <a:round/>
            <a:headEnd/>
            <a:tailEnd/>
          </a:ln>
        </p:spPr>
        <p:txBody>
          <a:bodyPr/>
          <a:lstStyle/>
          <a:p>
            <a:endParaRPr lang="en-US"/>
          </a:p>
        </p:txBody>
      </p:sp>
      <p:sp>
        <p:nvSpPr>
          <p:cNvPr id="31768" name="Text Box 27"/>
          <p:cNvSpPr txBox="1">
            <a:spLocks noChangeArrowheads="1"/>
          </p:cNvSpPr>
          <p:nvPr/>
        </p:nvSpPr>
        <p:spPr bwMode="auto">
          <a:xfrm>
            <a:off x="2286000" y="5257800"/>
            <a:ext cx="533400" cy="366713"/>
          </a:xfrm>
          <a:prstGeom prst="rect">
            <a:avLst/>
          </a:prstGeom>
          <a:noFill/>
          <a:ln w="9525">
            <a:noFill/>
            <a:miter lim="800000"/>
            <a:headEnd/>
            <a:tailEnd/>
          </a:ln>
        </p:spPr>
        <p:txBody>
          <a:bodyPr>
            <a:spAutoFit/>
          </a:bodyPr>
          <a:lstStyle/>
          <a:p>
            <a:pPr>
              <a:spcBef>
                <a:spcPct val="50000"/>
              </a:spcBef>
            </a:pPr>
            <a:r>
              <a:rPr lang="en-US" dirty="0"/>
              <a:t>Q</a:t>
            </a:r>
            <a:r>
              <a:rPr lang="en-US" baseline="-25000" dirty="0"/>
              <a:t>1</a:t>
            </a:r>
            <a:endParaRPr lang="th-TH" baseline="-25000" dirty="0"/>
          </a:p>
        </p:txBody>
      </p:sp>
      <p:sp>
        <p:nvSpPr>
          <p:cNvPr id="31769" name="Text Box 28"/>
          <p:cNvSpPr txBox="1">
            <a:spLocks noChangeArrowheads="1"/>
          </p:cNvSpPr>
          <p:nvPr/>
        </p:nvSpPr>
        <p:spPr bwMode="auto">
          <a:xfrm>
            <a:off x="-38100" y="3213100"/>
            <a:ext cx="457200" cy="366713"/>
          </a:xfrm>
          <a:prstGeom prst="rect">
            <a:avLst/>
          </a:prstGeom>
          <a:noFill/>
          <a:ln w="9525">
            <a:noFill/>
            <a:miter lim="800000"/>
            <a:headEnd/>
            <a:tailEnd/>
          </a:ln>
        </p:spPr>
        <p:txBody>
          <a:bodyPr>
            <a:spAutoFit/>
          </a:bodyPr>
          <a:lstStyle/>
          <a:p>
            <a:pPr>
              <a:spcBef>
                <a:spcPct val="50000"/>
              </a:spcBef>
            </a:pPr>
            <a:r>
              <a:rPr lang="en-US" dirty="0"/>
              <a:t>P</a:t>
            </a:r>
            <a:r>
              <a:rPr lang="en-US" baseline="-25000" dirty="0"/>
              <a:t>1</a:t>
            </a:r>
            <a:endParaRPr lang="th-TH" baseline="-25000" dirty="0"/>
          </a:p>
        </p:txBody>
      </p:sp>
      <p:sp>
        <p:nvSpPr>
          <p:cNvPr id="31770" name="Line 29"/>
          <p:cNvSpPr>
            <a:spLocks noChangeShapeType="1"/>
          </p:cNvSpPr>
          <p:nvPr/>
        </p:nvSpPr>
        <p:spPr bwMode="auto">
          <a:xfrm>
            <a:off x="4648200" y="3657600"/>
            <a:ext cx="2438400" cy="0"/>
          </a:xfrm>
          <a:prstGeom prst="line">
            <a:avLst/>
          </a:prstGeom>
          <a:noFill/>
          <a:ln w="9525">
            <a:solidFill>
              <a:schemeClr val="tx1"/>
            </a:solidFill>
            <a:prstDash val="lgDashDotDot"/>
            <a:round/>
            <a:headEnd/>
            <a:tailEnd/>
          </a:ln>
        </p:spPr>
        <p:txBody>
          <a:bodyPr/>
          <a:lstStyle/>
          <a:p>
            <a:endParaRPr lang="en-US"/>
          </a:p>
        </p:txBody>
      </p:sp>
      <p:sp>
        <p:nvSpPr>
          <p:cNvPr id="31771" name="Line 30"/>
          <p:cNvSpPr>
            <a:spLocks noChangeShapeType="1"/>
          </p:cNvSpPr>
          <p:nvPr/>
        </p:nvSpPr>
        <p:spPr bwMode="auto">
          <a:xfrm>
            <a:off x="7086600" y="3657600"/>
            <a:ext cx="0" cy="1524000"/>
          </a:xfrm>
          <a:prstGeom prst="line">
            <a:avLst/>
          </a:prstGeom>
          <a:noFill/>
          <a:ln w="9525">
            <a:solidFill>
              <a:schemeClr val="tx1"/>
            </a:solidFill>
            <a:prstDash val="lgDashDotDot"/>
            <a:round/>
            <a:headEnd/>
            <a:tailEnd/>
          </a:ln>
        </p:spPr>
        <p:txBody>
          <a:bodyPr/>
          <a:lstStyle/>
          <a:p>
            <a:endParaRPr lang="en-US"/>
          </a:p>
        </p:txBody>
      </p:sp>
      <p:sp>
        <p:nvSpPr>
          <p:cNvPr id="31772" name="Text Box 31"/>
          <p:cNvSpPr txBox="1">
            <a:spLocks noChangeArrowheads="1"/>
          </p:cNvSpPr>
          <p:nvPr/>
        </p:nvSpPr>
        <p:spPr bwMode="auto">
          <a:xfrm>
            <a:off x="6477000" y="5334000"/>
            <a:ext cx="1551384" cy="366713"/>
          </a:xfrm>
          <a:prstGeom prst="rect">
            <a:avLst/>
          </a:prstGeom>
          <a:noFill/>
          <a:ln w="9525">
            <a:noFill/>
            <a:miter lim="800000"/>
            <a:headEnd/>
            <a:tailEnd/>
          </a:ln>
        </p:spPr>
        <p:txBody>
          <a:bodyPr wrap="square">
            <a:spAutoFit/>
          </a:bodyPr>
          <a:lstStyle/>
          <a:p>
            <a:pPr>
              <a:spcBef>
                <a:spcPct val="50000"/>
              </a:spcBef>
            </a:pPr>
            <a:r>
              <a:rPr lang="en-US" dirty="0" smtClean="0"/>
              <a:t>Q</a:t>
            </a:r>
            <a:r>
              <a:rPr lang="en-US" baseline="-25000" dirty="0" smtClean="0"/>
              <a:t>1</a:t>
            </a:r>
            <a:r>
              <a:rPr lang="en-US" dirty="0" smtClean="0"/>
              <a:t>*P</a:t>
            </a:r>
            <a:r>
              <a:rPr lang="en-US" baseline="-25000" dirty="0" smtClean="0"/>
              <a:t>1</a:t>
            </a:r>
            <a:r>
              <a:rPr lang="en-US" dirty="0" smtClean="0"/>
              <a:t>/S</a:t>
            </a:r>
            <a:r>
              <a:rPr lang="en-US" baseline="-25000" dirty="0" smtClean="0"/>
              <a:t>1</a:t>
            </a:r>
            <a:endParaRPr lang="th-TH" baseline="-25000" dirty="0"/>
          </a:p>
        </p:txBody>
      </p:sp>
      <p:sp>
        <p:nvSpPr>
          <p:cNvPr id="31773" name="Text Box 32"/>
          <p:cNvSpPr txBox="1">
            <a:spLocks noChangeArrowheads="1"/>
          </p:cNvSpPr>
          <p:nvPr/>
        </p:nvSpPr>
        <p:spPr bwMode="auto">
          <a:xfrm>
            <a:off x="4191000" y="3429000"/>
            <a:ext cx="457200" cy="366713"/>
          </a:xfrm>
          <a:prstGeom prst="rect">
            <a:avLst/>
          </a:prstGeom>
          <a:noFill/>
          <a:ln w="9525">
            <a:noFill/>
            <a:miter lim="800000"/>
            <a:headEnd/>
            <a:tailEnd/>
          </a:ln>
        </p:spPr>
        <p:txBody>
          <a:bodyPr>
            <a:spAutoFit/>
          </a:bodyPr>
          <a:lstStyle/>
          <a:p>
            <a:pPr>
              <a:spcBef>
                <a:spcPct val="50000"/>
              </a:spcBef>
            </a:pPr>
            <a:r>
              <a:rPr lang="en-US" dirty="0" smtClean="0"/>
              <a:t>S</a:t>
            </a:r>
            <a:r>
              <a:rPr lang="en-US" baseline="-25000" dirty="0" smtClean="0"/>
              <a:t>1</a:t>
            </a:r>
            <a:endParaRPr lang="th-TH" baseline="-25000" dirty="0"/>
          </a:p>
        </p:txBody>
      </p:sp>
      <p:sp>
        <p:nvSpPr>
          <p:cNvPr id="31774" name="Text Box 33"/>
          <p:cNvSpPr txBox="1">
            <a:spLocks noChangeArrowheads="1"/>
          </p:cNvSpPr>
          <p:nvPr/>
        </p:nvSpPr>
        <p:spPr bwMode="auto">
          <a:xfrm>
            <a:off x="4038600" y="762000"/>
            <a:ext cx="1447800" cy="366713"/>
          </a:xfrm>
          <a:prstGeom prst="rect">
            <a:avLst/>
          </a:prstGeom>
          <a:noFill/>
          <a:ln w="9525">
            <a:noFill/>
            <a:miter lim="800000"/>
            <a:headEnd/>
            <a:tailEnd/>
          </a:ln>
        </p:spPr>
        <p:txBody>
          <a:bodyPr>
            <a:spAutoFit/>
          </a:bodyPr>
          <a:lstStyle/>
          <a:p>
            <a:pPr>
              <a:spcBef>
                <a:spcPct val="50000"/>
              </a:spcBef>
            </a:pPr>
            <a:r>
              <a:rPr lang="en-US"/>
              <a:t>Baht/Yen</a:t>
            </a:r>
            <a:endParaRPr lang="th-TH"/>
          </a:p>
        </p:txBody>
      </p:sp>
      <p:sp>
        <p:nvSpPr>
          <p:cNvPr id="31775" name="Text Box 35"/>
          <p:cNvSpPr txBox="1">
            <a:spLocks noChangeArrowheads="1"/>
          </p:cNvSpPr>
          <p:nvPr/>
        </p:nvSpPr>
        <p:spPr bwMode="auto">
          <a:xfrm>
            <a:off x="7956376" y="3501008"/>
            <a:ext cx="609600" cy="366713"/>
          </a:xfrm>
          <a:prstGeom prst="rect">
            <a:avLst/>
          </a:prstGeom>
          <a:noFill/>
          <a:ln w="9525">
            <a:noFill/>
            <a:miter lim="800000"/>
            <a:headEnd/>
            <a:tailEnd/>
          </a:ln>
        </p:spPr>
        <p:txBody>
          <a:bodyPr>
            <a:spAutoFit/>
          </a:bodyPr>
          <a:lstStyle/>
          <a:p>
            <a:pPr>
              <a:spcBef>
                <a:spcPct val="50000"/>
              </a:spcBef>
            </a:pPr>
            <a:r>
              <a:rPr lang="en-US" b="1" dirty="0"/>
              <a:t>D</a:t>
            </a:r>
            <a:r>
              <a:rPr lang="en-US" b="1" baseline="-25000" dirty="0"/>
              <a:t>F</a:t>
            </a:r>
            <a:endParaRPr lang="th-TH" b="1" baseline="-25000"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6024"/>
            <a:ext cx="8229600" cy="836712"/>
          </a:xfrm>
        </p:spPr>
        <p:txBody>
          <a:bodyPr>
            <a:normAutofit/>
          </a:bodyPr>
          <a:lstStyle/>
          <a:p>
            <a:r>
              <a:rPr lang="en-US" dirty="0" smtClean="0"/>
              <a:t>Notes</a:t>
            </a:r>
            <a:endParaRPr lang="en-US" dirty="0"/>
          </a:p>
        </p:txBody>
      </p:sp>
      <p:sp>
        <p:nvSpPr>
          <p:cNvPr id="3" name="Content Placeholder 2"/>
          <p:cNvSpPr>
            <a:spLocks noGrp="1"/>
          </p:cNvSpPr>
          <p:nvPr>
            <p:ph idx="1"/>
          </p:nvPr>
        </p:nvSpPr>
        <p:spPr>
          <a:xfrm>
            <a:off x="457200" y="1268760"/>
            <a:ext cx="8229600" cy="4857403"/>
          </a:xfrm>
        </p:spPr>
        <p:txBody>
          <a:bodyPr>
            <a:normAutofit lnSpcReduction="10000"/>
          </a:bodyPr>
          <a:lstStyle/>
          <a:p>
            <a:r>
              <a:rPr lang="en-US" dirty="0" smtClean="0"/>
              <a:t>Not parallel shift due to </a:t>
            </a:r>
          </a:p>
          <a:p>
            <a:endParaRPr lang="en-US" dirty="0" smtClean="0"/>
          </a:p>
          <a:p>
            <a:endParaRPr lang="en-US" dirty="0" smtClean="0"/>
          </a:p>
          <a:p>
            <a:endParaRPr lang="en-US" dirty="0" smtClean="0"/>
          </a:p>
          <a:p>
            <a:endParaRPr lang="en-US" dirty="0" smtClean="0"/>
          </a:p>
          <a:p>
            <a:pPr>
              <a:buNone/>
            </a:pPr>
            <a:endParaRPr lang="en-US" dirty="0" smtClean="0"/>
          </a:p>
          <a:p>
            <a:r>
              <a:rPr lang="en-US" dirty="0" smtClean="0"/>
              <a:t>Export Supply in terms of baht can be changes due to changes in supply (foreign currency) and exchange rate changes. </a:t>
            </a:r>
          </a:p>
          <a:p>
            <a:endParaRPr lang="en-US" dirty="0" smtClean="0"/>
          </a:p>
          <a:p>
            <a:endParaRPr lang="en-US" dirty="0" smtClean="0"/>
          </a:p>
          <a:p>
            <a:endParaRPr lang="en-US" dirty="0" smtClean="0"/>
          </a:p>
          <a:p>
            <a:endParaRPr lang="en-US" dirty="0" smtClean="0"/>
          </a:p>
          <a:p>
            <a:endParaRPr lang="en-US" dirty="0"/>
          </a:p>
        </p:txBody>
      </p:sp>
      <p:graphicFrame>
        <p:nvGraphicFramePr>
          <p:cNvPr id="7" name="Object 6"/>
          <p:cNvGraphicFramePr>
            <a:graphicFrameLocks noChangeAspect="1"/>
          </p:cNvGraphicFramePr>
          <p:nvPr/>
        </p:nvGraphicFramePr>
        <p:xfrm>
          <a:off x="2195736" y="2132856"/>
          <a:ext cx="5172053" cy="2016224"/>
        </p:xfrm>
        <a:graphic>
          <a:graphicData uri="http://schemas.openxmlformats.org/presentationml/2006/ole">
            <p:oleObj spid="_x0000_s28677" name="Equation" r:id="rId3" imgW="2247840" imgH="876240" progId="Equation.DSMT4">
              <p:embed/>
            </p:oleObj>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20688"/>
            <a:ext cx="8229600" cy="5505475"/>
          </a:xfrm>
        </p:spPr>
        <p:txBody>
          <a:bodyPr/>
          <a:lstStyle/>
          <a:p>
            <a:pPr>
              <a:buNone/>
            </a:pPr>
            <a:r>
              <a:rPr lang="en-US" i="1" dirty="0" smtClean="0"/>
              <a:t> </a:t>
            </a:r>
          </a:p>
          <a:p>
            <a:endParaRPr lang="en-US" i="1" dirty="0" smtClean="0"/>
          </a:p>
          <a:p>
            <a:pPr>
              <a:buNone/>
            </a:pPr>
            <a:r>
              <a:rPr lang="en-US" dirty="0" smtClean="0"/>
              <a:t>   </a:t>
            </a:r>
          </a:p>
          <a:p>
            <a:endParaRPr lang="en-US" dirty="0"/>
          </a:p>
        </p:txBody>
      </p:sp>
      <p:graphicFrame>
        <p:nvGraphicFramePr>
          <p:cNvPr id="25602" name="Object 2"/>
          <p:cNvGraphicFramePr>
            <a:graphicFrameLocks noChangeAspect="1"/>
          </p:cNvGraphicFramePr>
          <p:nvPr/>
        </p:nvGraphicFramePr>
        <p:xfrm>
          <a:off x="771525" y="382588"/>
          <a:ext cx="7502525" cy="4646612"/>
        </p:xfrm>
        <a:graphic>
          <a:graphicData uri="http://schemas.openxmlformats.org/presentationml/2006/ole">
            <p:oleObj spid="_x0000_s25602" name="Equation" r:id="rId3" imgW="3860640" imgH="2108160" progId="Equation.DSMT4">
              <p:embed/>
            </p:oleObj>
          </a:graphicData>
        </a:graphic>
      </p:graphicFrame>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626" name="Object 6"/>
          <p:cNvGraphicFramePr>
            <a:graphicFrameLocks noChangeAspect="1"/>
          </p:cNvGraphicFramePr>
          <p:nvPr>
            <p:ph idx="1"/>
          </p:nvPr>
        </p:nvGraphicFramePr>
        <p:xfrm>
          <a:off x="684213" y="692150"/>
          <a:ext cx="8166100" cy="5329238"/>
        </p:xfrm>
        <a:graphic>
          <a:graphicData uri="http://schemas.openxmlformats.org/presentationml/2006/ole">
            <p:oleObj spid="_x0000_s26626" name="Equation" r:id="rId3" imgW="5663880" imgH="3695400" progId="Equation.DSMT4">
              <p:embed/>
            </p:oleObj>
          </a:graphicData>
        </a:graphic>
      </p:graphicFrame>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698" name="Object 3"/>
          <p:cNvGraphicFramePr>
            <a:graphicFrameLocks noChangeAspect="1"/>
          </p:cNvGraphicFramePr>
          <p:nvPr/>
        </p:nvGraphicFramePr>
        <p:xfrm>
          <a:off x="827584" y="548680"/>
          <a:ext cx="6768752" cy="6096000"/>
        </p:xfrm>
        <a:graphic>
          <a:graphicData uri="http://schemas.openxmlformats.org/presentationml/2006/ole">
            <p:oleObj spid="_x0000_s29698" name="Equation" r:id="rId3" imgW="2781000" imgH="3238200" progId="Equation.DSMT4">
              <p:embed/>
            </p:oleObj>
          </a:graphicData>
        </a:graphic>
      </p:graphicFrame>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052736"/>
          </a:xfrm>
        </p:spPr>
        <p:txBody>
          <a:bodyPr/>
          <a:lstStyle/>
          <a:p>
            <a:r>
              <a:rPr lang="en-US" dirty="0" smtClean="0"/>
              <a:t>Assignment</a:t>
            </a:r>
            <a:endParaRPr lang="en-US" dirty="0"/>
          </a:p>
        </p:txBody>
      </p:sp>
      <p:sp>
        <p:nvSpPr>
          <p:cNvPr id="3" name="Content Placeholder 2"/>
          <p:cNvSpPr>
            <a:spLocks noGrp="1"/>
          </p:cNvSpPr>
          <p:nvPr>
            <p:ph idx="1"/>
          </p:nvPr>
        </p:nvSpPr>
        <p:spPr>
          <a:xfrm>
            <a:off x="457200" y="1988840"/>
            <a:ext cx="8229600" cy="4137323"/>
          </a:xfrm>
        </p:spPr>
        <p:txBody>
          <a:bodyPr/>
          <a:lstStyle/>
          <a:p>
            <a:pPr marL="514350" indent="-514350">
              <a:buAutoNum type="arabicPeriod"/>
            </a:pPr>
            <a:r>
              <a:rPr lang="en-US" dirty="0" smtClean="0"/>
              <a:t>Show</a:t>
            </a:r>
          </a:p>
          <a:p>
            <a:pPr marL="514350" indent="-514350">
              <a:buAutoNum type="arabicPeriod"/>
            </a:pPr>
            <a:endParaRPr lang="en-US" dirty="0" smtClean="0"/>
          </a:p>
          <a:p>
            <a:pPr marL="514350" indent="-514350">
              <a:buAutoNum type="arabicPeriod"/>
            </a:pPr>
            <a:endParaRPr lang="en-US" dirty="0" smtClean="0"/>
          </a:p>
          <a:p>
            <a:pPr marL="514350" indent="-514350">
              <a:buAutoNum type="arabicPeriod"/>
            </a:pPr>
            <a:r>
              <a:rPr lang="en-US" dirty="0" smtClean="0"/>
              <a:t>Find and identify the sign (if possible)    </a:t>
            </a:r>
            <a:endParaRPr lang="en-US" dirty="0"/>
          </a:p>
        </p:txBody>
      </p:sp>
      <p:graphicFrame>
        <p:nvGraphicFramePr>
          <p:cNvPr id="4" name="Object 3"/>
          <p:cNvGraphicFramePr>
            <a:graphicFrameLocks noChangeAspect="1"/>
          </p:cNvGraphicFramePr>
          <p:nvPr/>
        </p:nvGraphicFramePr>
        <p:xfrm>
          <a:off x="2483768" y="1916832"/>
          <a:ext cx="4320480" cy="1510658"/>
        </p:xfrm>
        <a:graphic>
          <a:graphicData uri="http://schemas.openxmlformats.org/presentationml/2006/ole">
            <p:oleObj spid="_x0000_s32770" name="Equation" r:id="rId4" imgW="1815840" imgH="634680" progId="Equation.DSMT4">
              <p:embed/>
            </p:oleObj>
          </a:graphicData>
        </a:graphic>
      </p:graphicFrame>
      <p:graphicFrame>
        <p:nvGraphicFramePr>
          <p:cNvPr id="5" name="Object 4"/>
          <p:cNvGraphicFramePr>
            <a:graphicFrameLocks noChangeAspect="1"/>
          </p:cNvGraphicFramePr>
          <p:nvPr/>
        </p:nvGraphicFramePr>
        <p:xfrm>
          <a:off x="2627784" y="4941168"/>
          <a:ext cx="3456384" cy="1485164"/>
        </p:xfrm>
        <a:graphic>
          <a:graphicData uri="http://schemas.openxmlformats.org/presentationml/2006/ole">
            <p:oleObj spid="_x0000_s32771" name="Equation" r:id="rId5" imgW="1625400" imgH="698400" progId="Equation.DSMT4">
              <p:embed/>
            </p:oleObj>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76672"/>
            <a:ext cx="8229600" cy="5649491"/>
          </a:xfrm>
        </p:spPr>
        <p:txBody>
          <a:bodyPr/>
          <a:lstStyle/>
          <a:p>
            <a:pPr>
              <a:buNone/>
            </a:pPr>
            <a:r>
              <a:rPr lang="en-US" dirty="0" smtClean="0"/>
              <a:t>3. Find and identify the sign (if possible)</a:t>
            </a:r>
          </a:p>
          <a:p>
            <a:pPr>
              <a:buNone/>
            </a:pPr>
            <a:endParaRPr lang="en-US" dirty="0" smtClean="0"/>
          </a:p>
          <a:p>
            <a:pPr>
              <a:buNone/>
            </a:pPr>
            <a:endParaRPr lang="en-US" dirty="0" smtClean="0"/>
          </a:p>
          <a:p>
            <a:pPr>
              <a:buNone/>
            </a:pPr>
            <a:endParaRPr lang="en-US" dirty="0" smtClean="0"/>
          </a:p>
          <a:p>
            <a:pPr>
              <a:buNone/>
            </a:pPr>
            <a:endParaRPr lang="en-US" dirty="0" smtClean="0"/>
          </a:p>
          <a:p>
            <a:pPr>
              <a:buNone/>
            </a:pPr>
            <a:r>
              <a:rPr lang="en-US" dirty="0" smtClean="0"/>
              <a:t>4. Apply the same concept above on supply of foreign exchange and prove that  </a:t>
            </a:r>
            <a:endParaRPr lang="en-US" dirty="0"/>
          </a:p>
        </p:txBody>
      </p:sp>
      <p:graphicFrame>
        <p:nvGraphicFramePr>
          <p:cNvPr id="4" name="Object 3"/>
          <p:cNvGraphicFramePr>
            <a:graphicFrameLocks noChangeAspect="1"/>
          </p:cNvGraphicFramePr>
          <p:nvPr/>
        </p:nvGraphicFramePr>
        <p:xfrm>
          <a:off x="2267744" y="1556792"/>
          <a:ext cx="4041775" cy="1730375"/>
        </p:xfrm>
        <a:graphic>
          <a:graphicData uri="http://schemas.openxmlformats.org/presentationml/2006/ole">
            <p:oleObj spid="_x0000_s33794" name="Equation" r:id="rId3" imgW="1485720" imgH="634680" progId="Equation.DSMT4">
              <p:embed/>
            </p:oleObj>
          </a:graphicData>
        </a:graphic>
      </p:graphicFrame>
      <p:graphicFrame>
        <p:nvGraphicFramePr>
          <p:cNvPr id="5" name="Object 4"/>
          <p:cNvGraphicFramePr>
            <a:graphicFrameLocks noChangeAspect="1"/>
          </p:cNvGraphicFramePr>
          <p:nvPr/>
        </p:nvGraphicFramePr>
        <p:xfrm>
          <a:off x="2555776" y="4725143"/>
          <a:ext cx="2880320" cy="1050117"/>
        </p:xfrm>
        <a:graphic>
          <a:graphicData uri="http://schemas.openxmlformats.org/presentationml/2006/ole">
            <p:oleObj spid="_x0000_s33795" name="Equation" r:id="rId4" imgW="1218960" imgH="444240" progId="Equation.DSMT4">
              <p:embed/>
            </p:oleObj>
          </a:graphicData>
        </a:graphic>
      </p:graphicFrame>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Rot="1" noChangeArrowheads="1"/>
          </p:cNvSpPr>
          <p:nvPr>
            <p:ph type="title"/>
          </p:nvPr>
        </p:nvSpPr>
        <p:spPr>
          <a:xfrm>
            <a:off x="457200" y="274638"/>
            <a:ext cx="8229600" cy="944562"/>
          </a:xfrm>
        </p:spPr>
        <p:txBody>
          <a:bodyPr/>
          <a:lstStyle/>
          <a:p>
            <a:pPr eaLnBrk="1" hangingPunct="1">
              <a:defRPr/>
            </a:pPr>
            <a:r>
              <a:rPr lang="en-US" dirty="0" smtClean="0">
                <a:solidFill>
                  <a:srgbClr val="002060"/>
                </a:solidFill>
              </a:rPr>
              <a:t>Stable </a:t>
            </a:r>
            <a:r>
              <a:rPr lang="en-US" dirty="0" err="1" smtClean="0">
                <a:solidFill>
                  <a:srgbClr val="002060"/>
                </a:solidFill>
              </a:rPr>
              <a:t>vs</a:t>
            </a:r>
            <a:r>
              <a:rPr lang="en-US" dirty="0" smtClean="0">
                <a:solidFill>
                  <a:srgbClr val="002060"/>
                </a:solidFill>
              </a:rPr>
              <a:t> Unstable Equilibrium</a:t>
            </a:r>
            <a:endParaRPr lang="th-TH" dirty="0" smtClean="0">
              <a:solidFill>
                <a:srgbClr val="002060"/>
              </a:solidFill>
            </a:endParaRPr>
          </a:p>
        </p:txBody>
      </p:sp>
      <p:sp>
        <p:nvSpPr>
          <p:cNvPr id="34819" name="Line 3"/>
          <p:cNvSpPr>
            <a:spLocks noChangeShapeType="1"/>
          </p:cNvSpPr>
          <p:nvPr/>
        </p:nvSpPr>
        <p:spPr bwMode="auto">
          <a:xfrm>
            <a:off x="1447800" y="1981200"/>
            <a:ext cx="0" cy="3352800"/>
          </a:xfrm>
          <a:prstGeom prst="line">
            <a:avLst/>
          </a:prstGeom>
          <a:noFill/>
          <a:ln w="9525">
            <a:solidFill>
              <a:schemeClr val="tx1"/>
            </a:solidFill>
            <a:round/>
            <a:headEnd type="triangle" w="med" len="med"/>
            <a:tailEnd/>
          </a:ln>
        </p:spPr>
        <p:txBody>
          <a:bodyPr/>
          <a:lstStyle/>
          <a:p>
            <a:endParaRPr lang="en-US"/>
          </a:p>
        </p:txBody>
      </p:sp>
      <p:sp>
        <p:nvSpPr>
          <p:cNvPr id="34820" name="Line 4"/>
          <p:cNvSpPr>
            <a:spLocks noChangeShapeType="1"/>
          </p:cNvSpPr>
          <p:nvPr/>
        </p:nvSpPr>
        <p:spPr bwMode="auto">
          <a:xfrm flipV="1">
            <a:off x="1447800" y="5334000"/>
            <a:ext cx="5029200" cy="0"/>
          </a:xfrm>
          <a:prstGeom prst="line">
            <a:avLst/>
          </a:prstGeom>
          <a:noFill/>
          <a:ln w="9525">
            <a:solidFill>
              <a:schemeClr val="tx1"/>
            </a:solidFill>
            <a:round/>
            <a:headEnd/>
            <a:tailEnd type="triangle" w="med" len="med"/>
          </a:ln>
        </p:spPr>
        <p:txBody>
          <a:bodyPr/>
          <a:lstStyle/>
          <a:p>
            <a:endParaRPr lang="en-US"/>
          </a:p>
        </p:txBody>
      </p:sp>
      <p:sp>
        <p:nvSpPr>
          <p:cNvPr id="34821" name="Line 5"/>
          <p:cNvSpPr>
            <a:spLocks noChangeShapeType="1"/>
          </p:cNvSpPr>
          <p:nvPr/>
        </p:nvSpPr>
        <p:spPr bwMode="auto">
          <a:xfrm>
            <a:off x="1447800" y="2286000"/>
            <a:ext cx="6248400" cy="2819400"/>
          </a:xfrm>
          <a:prstGeom prst="line">
            <a:avLst/>
          </a:prstGeom>
          <a:noFill/>
          <a:ln w="9525">
            <a:solidFill>
              <a:schemeClr val="tx1"/>
            </a:solidFill>
            <a:round/>
            <a:headEnd/>
            <a:tailEnd/>
          </a:ln>
        </p:spPr>
        <p:txBody>
          <a:bodyPr/>
          <a:lstStyle/>
          <a:p>
            <a:endParaRPr lang="en-US"/>
          </a:p>
        </p:txBody>
      </p:sp>
      <p:sp>
        <p:nvSpPr>
          <p:cNvPr id="34822" name="Line 6"/>
          <p:cNvSpPr>
            <a:spLocks noChangeShapeType="1"/>
          </p:cNvSpPr>
          <p:nvPr/>
        </p:nvSpPr>
        <p:spPr bwMode="auto">
          <a:xfrm>
            <a:off x="2667000" y="1828800"/>
            <a:ext cx="2590800" cy="3352800"/>
          </a:xfrm>
          <a:prstGeom prst="line">
            <a:avLst/>
          </a:prstGeom>
          <a:noFill/>
          <a:ln w="9525">
            <a:solidFill>
              <a:schemeClr val="tx1"/>
            </a:solidFill>
            <a:round/>
            <a:headEnd/>
            <a:tailEnd/>
          </a:ln>
        </p:spPr>
        <p:txBody>
          <a:bodyPr/>
          <a:lstStyle/>
          <a:p>
            <a:endParaRPr lang="en-US"/>
          </a:p>
        </p:txBody>
      </p:sp>
      <p:sp>
        <p:nvSpPr>
          <p:cNvPr id="34823" name="Text Box 7"/>
          <p:cNvSpPr txBox="1">
            <a:spLocks noChangeArrowheads="1"/>
          </p:cNvSpPr>
          <p:nvPr/>
        </p:nvSpPr>
        <p:spPr bwMode="auto">
          <a:xfrm>
            <a:off x="914400" y="1752600"/>
            <a:ext cx="304800" cy="457200"/>
          </a:xfrm>
          <a:prstGeom prst="rect">
            <a:avLst/>
          </a:prstGeom>
          <a:noFill/>
          <a:ln w="9525">
            <a:noFill/>
            <a:miter lim="800000"/>
            <a:headEnd/>
            <a:tailEnd/>
          </a:ln>
        </p:spPr>
        <p:txBody>
          <a:bodyPr>
            <a:spAutoFit/>
          </a:bodyPr>
          <a:lstStyle/>
          <a:p>
            <a:pPr>
              <a:spcBef>
                <a:spcPct val="50000"/>
              </a:spcBef>
            </a:pPr>
            <a:r>
              <a:rPr lang="en-US" sz="2400" dirty="0" smtClean="0"/>
              <a:t>s</a:t>
            </a:r>
            <a:endParaRPr lang="th-TH" sz="2400" dirty="0"/>
          </a:p>
        </p:txBody>
      </p:sp>
      <p:sp>
        <p:nvSpPr>
          <p:cNvPr id="34824" name="Text Box 8"/>
          <p:cNvSpPr txBox="1">
            <a:spLocks noChangeArrowheads="1"/>
          </p:cNvSpPr>
          <p:nvPr/>
        </p:nvSpPr>
        <p:spPr bwMode="auto">
          <a:xfrm>
            <a:off x="4283968" y="4509120"/>
            <a:ext cx="432048" cy="369332"/>
          </a:xfrm>
          <a:prstGeom prst="rect">
            <a:avLst/>
          </a:prstGeom>
          <a:noFill/>
          <a:ln w="9525">
            <a:noFill/>
            <a:miter lim="800000"/>
            <a:headEnd/>
            <a:tailEnd/>
          </a:ln>
        </p:spPr>
        <p:txBody>
          <a:bodyPr wrap="square">
            <a:spAutoFit/>
          </a:bodyPr>
          <a:lstStyle/>
          <a:p>
            <a:pPr>
              <a:spcBef>
                <a:spcPct val="50000"/>
              </a:spcBef>
            </a:pPr>
            <a:r>
              <a:rPr lang="en-US" dirty="0" smtClean="0"/>
              <a:t>S</a:t>
            </a:r>
            <a:r>
              <a:rPr lang="en-US" baseline="-25000" dirty="0" smtClean="0"/>
              <a:t>F</a:t>
            </a:r>
            <a:endParaRPr lang="th-TH" baseline="-25000" dirty="0"/>
          </a:p>
        </p:txBody>
      </p:sp>
      <p:sp>
        <p:nvSpPr>
          <p:cNvPr id="34825" name="Text Box 9"/>
          <p:cNvSpPr txBox="1">
            <a:spLocks noChangeArrowheads="1"/>
          </p:cNvSpPr>
          <p:nvPr/>
        </p:nvSpPr>
        <p:spPr bwMode="auto">
          <a:xfrm flipH="1">
            <a:off x="6629400" y="5105400"/>
            <a:ext cx="381000" cy="366713"/>
          </a:xfrm>
          <a:prstGeom prst="rect">
            <a:avLst/>
          </a:prstGeom>
          <a:noFill/>
          <a:ln w="9525">
            <a:noFill/>
            <a:miter lim="800000"/>
            <a:headEnd/>
            <a:tailEnd/>
          </a:ln>
        </p:spPr>
        <p:txBody>
          <a:bodyPr>
            <a:spAutoFit/>
          </a:bodyPr>
          <a:lstStyle/>
          <a:p>
            <a:pPr>
              <a:spcBef>
                <a:spcPct val="50000"/>
              </a:spcBef>
            </a:pPr>
            <a:r>
              <a:rPr lang="en-US" dirty="0"/>
              <a:t>$</a:t>
            </a:r>
            <a:endParaRPr lang="th-TH" dirty="0"/>
          </a:p>
        </p:txBody>
      </p:sp>
      <p:sp>
        <p:nvSpPr>
          <p:cNvPr id="34826" name="Text Box 10"/>
          <p:cNvSpPr txBox="1">
            <a:spLocks noChangeArrowheads="1"/>
          </p:cNvSpPr>
          <p:nvPr/>
        </p:nvSpPr>
        <p:spPr bwMode="auto">
          <a:xfrm>
            <a:off x="6172200" y="3933056"/>
            <a:ext cx="488032" cy="369332"/>
          </a:xfrm>
          <a:prstGeom prst="rect">
            <a:avLst/>
          </a:prstGeom>
          <a:noFill/>
          <a:ln w="9525">
            <a:noFill/>
            <a:miter lim="800000"/>
            <a:headEnd/>
            <a:tailEnd/>
          </a:ln>
        </p:spPr>
        <p:txBody>
          <a:bodyPr wrap="square">
            <a:spAutoFit/>
          </a:bodyPr>
          <a:lstStyle/>
          <a:p>
            <a:pPr>
              <a:spcBef>
                <a:spcPct val="50000"/>
              </a:spcBef>
            </a:pPr>
            <a:r>
              <a:rPr lang="en-US" dirty="0" smtClean="0"/>
              <a:t>D</a:t>
            </a:r>
            <a:r>
              <a:rPr lang="en-US" baseline="-25000" dirty="0" smtClean="0"/>
              <a:t>F</a:t>
            </a:r>
            <a:endParaRPr lang="th-TH" baseline="-25000" dirty="0"/>
          </a:p>
        </p:txBody>
      </p:sp>
      <p:sp>
        <p:nvSpPr>
          <p:cNvPr id="34827" name="Line 11"/>
          <p:cNvSpPr>
            <a:spLocks noChangeShapeType="1"/>
          </p:cNvSpPr>
          <p:nvPr/>
        </p:nvSpPr>
        <p:spPr bwMode="auto">
          <a:xfrm flipH="1">
            <a:off x="3048000" y="2971800"/>
            <a:ext cx="533400" cy="0"/>
          </a:xfrm>
          <a:prstGeom prst="line">
            <a:avLst/>
          </a:prstGeom>
          <a:noFill/>
          <a:ln w="9525">
            <a:solidFill>
              <a:schemeClr val="tx1"/>
            </a:solidFill>
            <a:round/>
            <a:headEnd type="triangle" w="med" len="med"/>
            <a:tailEnd/>
          </a:ln>
        </p:spPr>
        <p:txBody>
          <a:bodyPr/>
          <a:lstStyle/>
          <a:p>
            <a:endParaRPr lang="en-US"/>
          </a:p>
        </p:txBody>
      </p:sp>
      <p:sp>
        <p:nvSpPr>
          <p:cNvPr id="34828" name="Line 12"/>
          <p:cNvSpPr>
            <a:spLocks noChangeShapeType="1"/>
          </p:cNvSpPr>
          <p:nvPr/>
        </p:nvSpPr>
        <p:spPr bwMode="auto">
          <a:xfrm flipV="1">
            <a:off x="3048000" y="2286000"/>
            <a:ext cx="0" cy="685800"/>
          </a:xfrm>
          <a:prstGeom prst="line">
            <a:avLst/>
          </a:prstGeom>
          <a:noFill/>
          <a:ln w="9525">
            <a:solidFill>
              <a:schemeClr val="tx1"/>
            </a:solidFill>
            <a:round/>
            <a:headEnd type="triangle" w="med" len="med"/>
            <a:tailEnd/>
          </a:ln>
        </p:spPr>
        <p:txBody>
          <a:bodyPr/>
          <a:lstStyle/>
          <a:p>
            <a:endParaRPr lang="en-US"/>
          </a:p>
        </p:txBody>
      </p:sp>
      <p:sp>
        <p:nvSpPr>
          <p:cNvPr id="34829" name="Line 13"/>
          <p:cNvSpPr>
            <a:spLocks noChangeShapeType="1"/>
          </p:cNvSpPr>
          <p:nvPr/>
        </p:nvSpPr>
        <p:spPr bwMode="auto">
          <a:xfrm flipH="1">
            <a:off x="1600200" y="2286000"/>
            <a:ext cx="1447800" cy="0"/>
          </a:xfrm>
          <a:prstGeom prst="line">
            <a:avLst/>
          </a:prstGeom>
          <a:noFill/>
          <a:ln w="9525">
            <a:solidFill>
              <a:schemeClr val="tx1"/>
            </a:solidFill>
            <a:round/>
            <a:headEnd type="triangle" w="med" len="med"/>
            <a:tailEnd/>
          </a:ln>
        </p:spPr>
        <p:txBody>
          <a:bodyPr/>
          <a:lstStyle/>
          <a:p>
            <a:endParaRPr lang="en-US"/>
          </a:p>
        </p:txBody>
      </p:sp>
      <p:sp>
        <p:nvSpPr>
          <p:cNvPr id="34830" name="Line 14"/>
          <p:cNvSpPr>
            <a:spLocks noChangeShapeType="1"/>
          </p:cNvSpPr>
          <p:nvPr/>
        </p:nvSpPr>
        <p:spPr bwMode="auto">
          <a:xfrm>
            <a:off x="4343400" y="3962400"/>
            <a:ext cx="838200" cy="0"/>
          </a:xfrm>
          <a:prstGeom prst="line">
            <a:avLst/>
          </a:prstGeom>
          <a:noFill/>
          <a:ln w="9525">
            <a:solidFill>
              <a:schemeClr val="tx1"/>
            </a:solidFill>
            <a:round/>
            <a:headEnd type="triangle" w="med" len="med"/>
            <a:tailEnd/>
          </a:ln>
        </p:spPr>
        <p:txBody>
          <a:bodyPr/>
          <a:lstStyle/>
          <a:p>
            <a:endParaRPr lang="en-US"/>
          </a:p>
        </p:txBody>
      </p:sp>
      <p:sp>
        <p:nvSpPr>
          <p:cNvPr id="34831" name="Line 15"/>
          <p:cNvSpPr>
            <a:spLocks noChangeShapeType="1"/>
          </p:cNvSpPr>
          <p:nvPr/>
        </p:nvSpPr>
        <p:spPr bwMode="auto">
          <a:xfrm>
            <a:off x="5181600" y="3962400"/>
            <a:ext cx="0" cy="990600"/>
          </a:xfrm>
          <a:prstGeom prst="line">
            <a:avLst/>
          </a:prstGeom>
          <a:noFill/>
          <a:ln w="9525">
            <a:solidFill>
              <a:schemeClr val="tx1"/>
            </a:solidFill>
            <a:round/>
            <a:headEnd type="triangle" w="med" len="med"/>
            <a:tailEnd/>
          </a:ln>
        </p:spPr>
        <p:txBody>
          <a:bodyPr/>
          <a:lstStyle/>
          <a:p>
            <a:endParaRPr lang="en-US"/>
          </a:p>
        </p:txBody>
      </p:sp>
      <p:sp>
        <p:nvSpPr>
          <p:cNvPr id="34832" name="Line 16"/>
          <p:cNvSpPr>
            <a:spLocks noChangeShapeType="1"/>
          </p:cNvSpPr>
          <p:nvPr/>
        </p:nvSpPr>
        <p:spPr bwMode="auto">
          <a:xfrm>
            <a:off x="4343400" y="3581400"/>
            <a:ext cx="0" cy="381000"/>
          </a:xfrm>
          <a:prstGeom prst="line">
            <a:avLst/>
          </a:prstGeom>
          <a:noFill/>
          <a:ln w="9525">
            <a:solidFill>
              <a:schemeClr val="tx1"/>
            </a:solidFill>
            <a:round/>
            <a:headEnd type="triangle" w="med" len="med"/>
            <a:tailEnd/>
          </a:ln>
        </p:spPr>
        <p:txBody>
          <a:bodyPr/>
          <a:lstStyle/>
          <a:p>
            <a:endParaRPr lang="en-US"/>
          </a:p>
        </p:txBody>
      </p:sp>
      <p:sp>
        <p:nvSpPr>
          <p:cNvPr id="34833" name="Line 17"/>
          <p:cNvSpPr>
            <a:spLocks noChangeShapeType="1"/>
          </p:cNvSpPr>
          <p:nvPr/>
        </p:nvSpPr>
        <p:spPr bwMode="auto">
          <a:xfrm>
            <a:off x="5181600" y="4953000"/>
            <a:ext cx="2133600" cy="0"/>
          </a:xfrm>
          <a:prstGeom prst="line">
            <a:avLst/>
          </a:prstGeom>
          <a:noFill/>
          <a:ln w="9525">
            <a:solidFill>
              <a:schemeClr val="tx1"/>
            </a:solidFill>
            <a:round/>
            <a:headEnd type="triangle" w="med" len="med"/>
            <a:tailEnd/>
          </a:ln>
        </p:spPr>
        <p:txBody>
          <a:bodyPr/>
          <a:lstStyle/>
          <a:p>
            <a:endParaRPr lang="en-US"/>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Line 4"/>
          <p:cNvSpPr>
            <a:spLocks noChangeShapeType="1"/>
          </p:cNvSpPr>
          <p:nvPr/>
        </p:nvSpPr>
        <p:spPr bwMode="auto">
          <a:xfrm>
            <a:off x="1447800" y="1981200"/>
            <a:ext cx="0" cy="3352800"/>
          </a:xfrm>
          <a:prstGeom prst="line">
            <a:avLst/>
          </a:prstGeom>
          <a:noFill/>
          <a:ln w="9525">
            <a:solidFill>
              <a:schemeClr val="tx1"/>
            </a:solidFill>
            <a:round/>
            <a:headEnd type="triangle" w="med" len="med"/>
            <a:tailEnd/>
          </a:ln>
        </p:spPr>
        <p:txBody>
          <a:bodyPr/>
          <a:lstStyle/>
          <a:p>
            <a:endParaRPr lang="en-US"/>
          </a:p>
        </p:txBody>
      </p:sp>
      <p:sp>
        <p:nvSpPr>
          <p:cNvPr id="35844" name="Line 5"/>
          <p:cNvSpPr>
            <a:spLocks noChangeShapeType="1"/>
          </p:cNvSpPr>
          <p:nvPr/>
        </p:nvSpPr>
        <p:spPr bwMode="auto">
          <a:xfrm flipV="1">
            <a:off x="1447800" y="5334000"/>
            <a:ext cx="5029200" cy="0"/>
          </a:xfrm>
          <a:prstGeom prst="line">
            <a:avLst/>
          </a:prstGeom>
          <a:noFill/>
          <a:ln w="9525">
            <a:solidFill>
              <a:schemeClr val="tx1"/>
            </a:solidFill>
            <a:round/>
            <a:headEnd/>
            <a:tailEnd type="triangle" w="med" len="med"/>
          </a:ln>
        </p:spPr>
        <p:txBody>
          <a:bodyPr/>
          <a:lstStyle/>
          <a:p>
            <a:endParaRPr lang="en-US"/>
          </a:p>
        </p:txBody>
      </p:sp>
      <p:sp>
        <p:nvSpPr>
          <p:cNvPr id="35845" name="Line 6"/>
          <p:cNvSpPr>
            <a:spLocks noChangeShapeType="1"/>
          </p:cNvSpPr>
          <p:nvPr/>
        </p:nvSpPr>
        <p:spPr bwMode="auto">
          <a:xfrm>
            <a:off x="1447800" y="2286000"/>
            <a:ext cx="4648200" cy="2057400"/>
          </a:xfrm>
          <a:prstGeom prst="line">
            <a:avLst/>
          </a:prstGeom>
          <a:noFill/>
          <a:ln w="9525">
            <a:solidFill>
              <a:schemeClr val="tx1"/>
            </a:solidFill>
            <a:round/>
            <a:headEnd/>
            <a:tailEnd/>
          </a:ln>
        </p:spPr>
        <p:txBody>
          <a:bodyPr/>
          <a:lstStyle/>
          <a:p>
            <a:endParaRPr lang="en-US"/>
          </a:p>
        </p:txBody>
      </p:sp>
      <p:sp>
        <p:nvSpPr>
          <p:cNvPr id="35846" name="Line 7"/>
          <p:cNvSpPr>
            <a:spLocks noChangeShapeType="1"/>
          </p:cNvSpPr>
          <p:nvPr/>
        </p:nvSpPr>
        <p:spPr bwMode="auto">
          <a:xfrm>
            <a:off x="2667000" y="1752600"/>
            <a:ext cx="2590800" cy="3352800"/>
          </a:xfrm>
          <a:prstGeom prst="line">
            <a:avLst/>
          </a:prstGeom>
          <a:noFill/>
          <a:ln w="9525">
            <a:solidFill>
              <a:schemeClr val="tx1"/>
            </a:solidFill>
            <a:round/>
            <a:headEnd/>
            <a:tailEnd/>
          </a:ln>
        </p:spPr>
        <p:txBody>
          <a:bodyPr/>
          <a:lstStyle/>
          <a:p>
            <a:endParaRPr lang="en-US"/>
          </a:p>
        </p:txBody>
      </p:sp>
      <p:sp>
        <p:nvSpPr>
          <p:cNvPr id="35847" name="Text Box 8"/>
          <p:cNvSpPr txBox="1">
            <a:spLocks noChangeArrowheads="1"/>
          </p:cNvSpPr>
          <p:nvPr/>
        </p:nvSpPr>
        <p:spPr bwMode="auto">
          <a:xfrm>
            <a:off x="914400" y="1752600"/>
            <a:ext cx="304800" cy="457200"/>
          </a:xfrm>
          <a:prstGeom prst="rect">
            <a:avLst/>
          </a:prstGeom>
          <a:noFill/>
          <a:ln w="9525">
            <a:noFill/>
            <a:miter lim="800000"/>
            <a:headEnd/>
            <a:tailEnd/>
          </a:ln>
        </p:spPr>
        <p:txBody>
          <a:bodyPr>
            <a:spAutoFit/>
          </a:bodyPr>
          <a:lstStyle/>
          <a:p>
            <a:pPr>
              <a:spcBef>
                <a:spcPct val="50000"/>
              </a:spcBef>
            </a:pPr>
            <a:r>
              <a:rPr lang="en-US" sz="2400"/>
              <a:t>e</a:t>
            </a:r>
            <a:endParaRPr lang="th-TH" sz="2400"/>
          </a:p>
        </p:txBody>
      </p:sp>
      <p:sp>
        <p:nvSpPr>
          <p:cNvPr id="35848" name="Text Box 9"/>
          <p:cNvSpPr txBox="1">
            <a:spLocks noChangeArrowheads="1"/>
          </p:cNvSpPr>
          <p:nvPr/>
        </p:nvSpPr>
        <p:spPr bwMode="auto">
          <a:xfrm>
            <a:off x="5334000" y="4724400"/>
            <a:ext cx="304800" cy="366713"/>
          </a:xfrm>
          <a:prstGeom prst="rect">
            <a:avLst/>
          </a:prstGeom>
          <a:noFill/>
          <a:ln w="9525">
            <a:noFill/>
            <a:miter lim="800000"/>
            <a:headEnd/>
            <a:tailEnd/>
          </a:ln>
        </p:spPr>
        <p:txBody>
          <a:bodyPr>
            <a:spAutoFit/>
          </a:bodyPr>
          <a:lstStyle/>
          <a:p>
            <a:pPr>
              <a:spcBef>
                <a:spcPct val="50000"/>
              </a:spcBef>
            </a:pPr>
            <a:r>
              <a:rPr lang="en-US"/>
              <a:t>D</a:t>
            </a:r>
            <a:endParaRPr lang="th-TH"/>
          </a:p>
        </p:txBody>
      </p:sp>
      <p:sp>
        <p:nvSpPr>
          <p:cNvPr id="35849" name="Text Box 10"/>
          <p:cNvSpPr txBox="1">
            <a:spLocks noChangeArrowheads="1"/>
          </p:cNvSpPr>
          <p:nvPr/>
        </p:nvSpPr>
        <p:spPr bwMode="auto">
          <a:xfrm flipH="1">
            <a:off x="6629400" y="5105400"/>
            <a:ext cx="381000" cy="366713"/>
          </a:xfrm>
          <a:prstGeom prst="rect">
            <a:avLst/>
          </a:prstGeom>
          <a:noFill/>
          <a:ln w="9525">
            <a:noFill/>
            <a:miter lim="800000"/>
            <a:headEnd/>
            <a:tailEnd/>
          </a:ln>
        </p:spPr>
        <p:txBody>
          <a:bodyPr>
            <a:spAutoFit/>
          </a:bodyPr>
          <a:lstStyle/>
          <a:p>
            <a:pPr>
              <a:spcBef>
                <a:spcPct val="50000"/>
              </a:spcBef>
            </a:pPr>
            <a:r>
              <a:rPr lang="en-US"/>
              <a:t>$</a:t>
            </a:r>
            <a:endParaRPr lang="th-TH"/>
          </a:p>
        </p:txBody>
      </p:sp>
      <p:sp>
        <p:nvSpPr>
          <p:cNvPr id="35850" name="Text Box 11"/>
          <p:cNvSpPr txBox="1">
            <a:spLocks noChangeArrowheads="1"/>
          </p:cNvSpPr>
          <p:nvPr/>
        </p:nvSpPr>
        <p:spPr bwMode="auto">
          <a:xfrm>
            <a:off x="6172200" y="4114800"/>
            <a:ext cx="304800" cy="366713"/>
          </a:xfrm>
          <a:prstGeom prst="rect">
            <a:avLst/>
          </a:prstGeom>
          <a:noFill/>
          <a:ln w="9525">
            <a:noFill/>
            <a:miter lim="800000"/>
            <a:headEnd/>
            <a:tailEnd/>
          </a:ln>
        </p:spPr>
        <p:txBody>
          <a:bodyPr>
            <a:spAutoFit/>
          </a:bodyPr>
          <a:lstStyle/>
          <a:p>
            <a:pPr>
              <a:spcBef>
                <a:spcPct val="50000"/>
              </a:spcBef>
            </a:pPr>
            <a:r>
              <a:rPr lang="en-US"/>
              <a:t>S</a:t>
            </a:r>
            <a:endParaRPr lang="th-TH"/>
          </a:p>
        </p:txBody>
      </p:sp>
      <p:sp>
        <p:nvSpPr>
          <p:cNvPr id="35851" name="Line 12"/>
          <p:cNvSpPr>
            <a:spLocks noChangeShapeType="1"/>
          </p:cNvSpPr>
          <p:nvPr/>
        </p:nvSpPr>
        <p:spPr bwMode="auto">
          <a:xfrm flipH="1">
            <a:off x="3048000" y="2971800"/>
            <a:ext cx="533400" cy="0"/>
          </a:xfrm>
          <a:prstGeom prst="line">
            <a:avLst/>
          </a:prstGeom>
          <a:noFill/>
          <a:ln w="9525">
            <a:solidFill>
              <a:schemeClr val="tx1"/>
            </a:solidFill>
            <a:round/>
            <a:headEnd/>
            <a:tailEnd type="triangle" w="med" len="med"/>
          </a:ln>
        </p:spPr>
        <p:txBody>
          <a:bodyPr/>
          <a:lstStyle/>
          <a:p>
            <a:endParaRPr lang="en-US"/>
          </a:p>
        </p:txBody>
      </p:sp>
      <p:sp>
        <p:nvSpPr>
          <p:cNvPr id="35852" name="Line 13"/>
          <p:cNvSpPr>
            <a:spLocks noChangeShapeType="1"/>
          </p:cNvSpPr>
          <p:nvPr/>
        </p:nvSpPr>
        <p:spPr bwMode="auto">
          <a:xfrm flipV="1">
            <a:off x="3048000" y="2286000"/>
            <a:ext cx="0" cy="685800"/>
          </a:xfrm>
          <a:prstGeom prst="line">
            <a:avLst/>
          </a:prstGeom>
          <a:noFill/>
          <a:ln w="9525">
            <a:solidFill>
              <a:schemeClr val="tx1"/>
            </a:solidFill>
            <a:round/>
            <a:headEnd/>
            <a:tailEnd type="triangle" w="med" len="med"/>
          </a:ln>
        </p:spPr>
        <p:txBody>
          <a:bodyPr/>
          <a:lstStyle/>
          <a:p>
            <a:endParaRPr lang="en-US"/>
          </a:p>
        </p:txBody>
      </p:sp>
      <p:sp>
        <p:nvSpPr>
          <p:cNvPr id="35853" name="Line 14"/>
          <p:cNvSpPr>
            <a:spLocks noChangeShapeType="1"/>
          </p:cNvSpPr>
          <p:nvPr/>
        </p:nvSpPr>
        <p:spPr bwMode="auto">
          <a:xfrm flipH="1">
            <a:off x="1600200" y="2286000"/>
            <a:ext cx="1447800" cy="0"/>
          </a:xfrm>
          <a:prstGeom prst="line">
            <a:avLst/>
          </a:prstGeom>
          <a:noFill/>
          <a:ln w="9525">
            <a:solidFill>
              <a:schemeClr val="tx1"/>
            </a:solidFill>
            <a:round/>
            <a:headEnd/>
            <a:tailEnd type="triangle" w="med" len="med"/>
          </a:ln>
        </p:spPr>
        <p:txBody>
          <a:bodyPr/>
          <a:lstStyle/>
          <a:p>
            <a:endParaRPr lang="en-US"/>
          </a:p>
        </p:txBody>
      </p:sp>
      <p:sp>
        <p:nvSpPr>
          <p:cNvPr id="35854" name="Line 15"/>
          <p:cNvSpPr>
            <a:spLocks noChangeShapeType="1"/>
          </p:cNvSpPr>
          <p:nvPr/>
        </p:nvSpPr>
        <p:spPr bwMode="auto">
          <a:xfrm>
            <a:off x="4343400" y="3962400"/>
            <a:ext cx="838200" cy="0"/>
          </a:xfrm>
          <a:prstGeom prst="line">
            <a:avLst/>
          </a:prstGeom>
          <a:noFill/>
          <a:ln w="9525">
            <a:solidFill>
              <a:schemeClr val="tx1"/>
            </a:solidFill>
            <a:round/>
            <a:headEnd/>
            <a:tailEnd type="triangle" w="med" len="med"/>
          </a:ln>
        </p:spPr>
        <p:txBody>
          <a:bodyPr/>
          <a:lstStyle/>
          <a:p>
            <a:endParaRPr lang="en-US"/>
          </a:p>
        </p:txBody>
      </p:sp>
      <p:sp>
        <p:nvSpPr>
          <p:cNvPr id="35855" name="Line 16"/>
          <p:cNvSpPr>
            <a:spLocks noChangeShapeType="1"/>
          </p:cNvSpPr>
          <p:nvPr/>
        </p:nvSpPr>
        <p:spPr bwMode="auto">
          <a:xfrm>
            <a:off x="5181600" y="3962400"/>
            <a:ext cx="0" cy="990600"/>
          </a:xfrm>
          <a:prstGeom prst="line">
            <a:avLst/>
          </a:prstGeom>
          <a:noFill/>
          <a:ln w="9525">
            <a:solidFill>
              <a:schemeClr val="tx1"/>
            </a:solidFill>
            <a:round/>
            <a:headEnd/>
            <a:tailEnd type="triangle" w="med" len="med"/>
          </a:ln>
        </p:spPr>
        <p:txBody>
          <a:bodyPr/>
          <a:lstStyle/>
          <a:p>
            <a:endParaRPr lang="en-US"/>
          </a:p>
        </p:txBody>
      </p:sp>
      <p:sp>
        <p:nvSpPr>
          <p:cNvPr id="35856" name="Line 17"/>
          <p:cNvSpPr>
            <a:spLocks noChangeShapeType="1"/>
          </p:cNvSpPr>
          <p:nvPr/>
        </p:nvSpPr>
        <p:spPr bwMode="auto">
          <a:xfrm>
            <a:off x="4343400" y="3581400"/>
            <a:ext cx="0" cy="457200"/>
          </a:xfrm>
          <a:prstGeom prst="line">
            <a:avLst/>
          </a:prstGeom>
          <a:noFill/>
          <a:ln w="9525">
            <a:solidFill>
              <a:schemeClr val="tx1"/>
            </a:solidFill>
            <a:round/>
            <a:headEnd/>
            <a:tailEnd type="triangle" w="med" len="med"/>
          </a:ln>
        </p:spPr>
        <p:txBody>
          <a:bodyPr/>
          <a:lstStyle/>
          <a:p>
            <a:endParaRPr lang="en-US"/>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274638"/>
            <a:ext cx="8229600" cy="706090"/>
          </a:xfrm>
        </p:spPr>
        <p:txBody>
          <a:bodyPr>
            <a:normAutofit fontScale="90000"/>
          </a:bodyPr>
          <a:lstStyle/>
          <a:p>
            <a:r>
              <a:rPr lang="en-US" dirty="0" smtClean="0"/>
              <a:t>Notes</a:t>
            </a:r>
            <a:endParaRPr lang="en-US" dirty="0"/>
          </a:p>
        </p:txBody>
      </p:sp>
      <p:sp>
        <p:nvSpPr>
          <p:cNvPr id="5" name="Content Placeholder 4"/>
          <p:cNvSpPr>
            <a:spLocks noGrp="1"/>
          </p:cNvSpPr>
          <p:nvPr>
            <p:ph idx="1"/>
          </p:nvPr>
        </p:nvSpPr>
        <p:spPr>
          <a:xfrm>
            <a:off x="457200" y="1340768"/>
            <a:ext cx="8229600" cy="4785395"/>
          </a:xfrm>
        </p:spPr>
        <p:txBody>
          <a:bodyPr>
            <a:normAutofit/>
          </a:bodyPr>
          <a:lstStyle/>
          <a:p>
            <a:r>
              <a:rPr lang="en-US" dirty="0" smtClean="0"/>
              <a:t>When the supply curve slope is negative, it is possible for the market experiencing unstable equilibrium, i.e. small disturbance can create persistent market disequilibria.  </a:t>
            </a:r>
          </a:p>
          <a:p>
            <a:endParaRPr lang="en-US" dirty="0" smtClean="0"/>
          </a:p>
          <a:p>
            <a:r>
              <a:rPr lang="en-US" dirty="0" smtClean="0"/>
              <a:t>Current account deficit (presence of excess demand for foreign exchange) can not be rectified by the currency depreciation. It can be opposite. </a:t>
            </a:r>
            <a:endParaRPr lang="en-US"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44016"/>
            <a:ext cx="8229600" cy="764704"/>
          </a:xfrm>
        </p:spPr>
        <p:txBody>
          <a:bodyPr>
            <a:normAutofit/>
          </a:bodyPr>
          <a:lstStyle/>
          <a:p>
            <a:r>
              <a:rPr lang="en-US" dirty="0" smtClean="0"/>
              <a:t>Marshall-Learner (ML) Condition</a:t>
            </a:r>
            <a:endParaRPr lang="en-US" dirty="0"/>
          </a:p>
        </p:txBody>
      </p:sp>
      <p:sp>
        <p:nvSpPr>
          <p:cNvPr id="3" name="Content Placeholder 2"/>
          <p:cNvSpPr>
            <a:spLocks noGrp="1"/>
          </p:cNvSpPr>
          <p:nvPr>
            <p:ph idx="1"/>
          </p:nvPr>
        </p:nvSpPr>
        <p:spPr>
          <a:xfrm>
            <a:off x="457200" y="980728"/>
            <a:ext cx="8229600" cy="5145435"/>
          </a:xfrm>
        </p:spPr>
        <p:txBody>
          <a:bodyPr/>
          <a:lstStyle/>
          <a:p>
            <a:r>
              <a:rPr lang="en-US" dirty="0" smtClean="0"/>
              <a:t>The condition ensuring presence of stable equilibrium. </a:t>
            </a:r>
            <a:endParaRPr lang="en-US" dirty="0"/>
          </a:p>
        </p:txBody>
      </p:sp>
      <p:graphicFrame>
        <p:nvGraphicFramePr>
          <p:cNvPr id="4" name="Object 3"/>
          <p:cNvGraphicFramePr>
            <a:graphicFrameLocks noChangeAspect="1"/>
          </p:cNvGraphicFramePr>
          <p:nvPr/>
        </p:nvGraphicFramePr>
        <p:xfrm>
          <a:off x="1187624" y="2060848"/>
          <a:ext cx="7362183" cy="4584509"/>
        </p:xfrm>
        <a:graphic>
          <a:graphicData uri="http://schemas.openxmlformats.org/presentationml/2006/ole">
            <p:oleObj spid="_x0000_s34818" name="Equation" r:id="rId3" imgW="3047760" imgH="2031840" progId="Equation.DSMT4">
              <p:embed/>
            </p:oleObj>
          </a:graphicData>
        </a:graphic>
      </p:graphicFrame>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980728"/>
          </a:xfrm>
        </p:spPr>
        <p:txBody>
          <a:bodyPr>
            <a:normAutofit/>
          </a:bodyPr>
          <a:lstStyle/>
          <a:p>
            <a:r>
              <a:rPr lang="en-US" dirty="0" smtClean="0"/>
              <a:t>Simply Versions of ML Cond. </a:t>
            </a:r>
            <a:endParaRPr lang="en-US" dirty="0"/>
          </a:p>
        </p:txBody>
      </p:sp>
      <p:graphicFrame>
        <p:nvGraphicFramePr>
          <p:cNvPr id="5" name="Object 4"/>
          <p:cNvGraphicFramePr>
            <a:graphicFrameLocks noChangeAspect="1"/>
          </p:cNvGraphicFramePr>
          <p:nvPr/>
        </p:nvGraphicFramePr>
        <p:xfrm>
          <a:off x="467544" y="1124744"/>
          <a:ext cx="8064896" cy="5398840"/>
        </p:xfrm>
        <a:graphic>
          <a:graphicData uri="http://schemas.openxmlformats.org/presentationml/2006/ole">
            <p:oleObj spid="_x0000_s35843" name="Equation" r:id="rId3" imgW="2743200" imgH="2006280" progId="Equation.DSMT4">
              <p:embed/>
            </p:oleObj>
          </a:graphicData>
        </a:graphic>
      </p:graphicFrame>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Empirical Effects of Devaluation on Trade Balance (Caves et al. 2007)</a:t>
            </a:r>
            <a:endParaRPr lang="en-US" dirty="0"/>
          </a:p>
        </p:txBody>
      </p:sp>
      <p:sp>
        <p:nvSpPr>
          <p:cNvPr id="3" name="Content Placeholder 2"/>
          <p:cNvSpPr>
            <a:spLocks noGrp="1"/>
          </p:cNvSpPr>
          <p:nvPr>
            <p:ph idx="1"/>
          </p:nvPr>
        </p:nvSpPr>
        <p:spPr>
          <a:xfrm>
            <a:off x="457200" y="1600201"/>
            <a:ext cx="8229600" cy="3773016"/>
          </a:xfrm>
        </p:spPr>
        <p:txBody>
          <a:bodyPr/>
          <a:lstStyle/>
          <a:p>
            <a:r>
              <a:rPr lang="en-US" dirty="0" smtClean="0"/>
              <a:t>Whether devaluation can rectify trade deficit depends on import and export </a:t>
            </a:r>
            <a:r>
              <a:rPr lang="en-US" dirty="0" err="1" smtClean="0"/>
              <a:t>elasticities</a:t>
            </a:r>
            <a:r>
              <a:rPr lang="en-US" dirty="0" smtClean="0"/>
              <a:t>.  </a:t>
            </a:r>
          </a:p>
          <a:p>
            <a:r>
              <a:rPr lang="en-US" dirty="0" smtClean="0"/>
              <a:t> Elasticity pessimism: </a:t>
            </a:r>
          </a:p>
          <a:p>
            <a:pPr lvl="1"/>
            <a:r>
              <a:rPr lang="en-US" i="1" dirty="0" smtClean="0"/>
              <a:t>Actual trade </a:t>
            </a:r>
            <a:r>
              <a:rPr lang="en-US" i="1" dirty="0" err="1" smtClean="0"/>
              <a:t>elasticities</a:t>
            </a:r>
            <a:r>
              <a:rPr lang="en-US" i="1" dirty="0" smtClean="0"/>
              <a:t> are too low to satisfy ML Cond. </a:t>
            </a:r>
          </a:p>
          <a:p>
            <a:pPr lvl="1"/>
            <a:r>
              <a:rPr lang="en-US" dirty="0" smtClean="0"/>
              <a:t>Demand for oil is the clearest example for the Elasticity Pessimism thesis. </a:t>
            </a:r>
            <a:endParaRPr lang="en-US" dirty="0"/>
          </a:p>
        </p:txBody>
      </p:sp>
      <p:sp>
        <p:nvSpPr>
          <p:cNvPr id="4" name="TextBox 3"/>
          <p:cNvSpPr txBox="1"/>
          <p:nvPr/>
        </p:nvSpPr>
        <p:spPr>
          <a:xfrm>
            <a:off x="539552" y="5733256"/>
            <a:ext cx="8064896" cy="646331"/>
          </a:xfrm>
          <a:prstGeom prst="rect">
            <a:avLst/>
          </a:prstGeom>
          <a:noFill/>
        </p:spPr>
        <p:txBody>
          <a:bodyPr wrap="square" rtlCol="0">
            <a:spAutoFit/>
          </a:bodyPr>
          <a:lstStyle/>
          <a:p>
            <a:r>
              <a:rPr lang="en-US" dirty="0" smtClean="0"/>
              <a:t>Caves, R.E., J.A. Frankel, and R.W. Jones (2007), </a:t>
            </a:r>
            <a:r>
              <a:rPr lang="en-US" i="1" dirty="0" smtClean="0"/>
              <a:t>World Trade and Payments: An Introduction,</a:t>
            </a:r>
            <a:r>
              <a:rPr lang="en-US" dirty="0" smtClean="0"/>
              <a:t> (10eds.), Pearson,  New York.  </a:t>
            </a:r>
            <a:endParaRPr lang="en-US"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04664"/>
            <a:ext cx="8229600" cy="5721499"/>
          </a:xfrm>
        </p:spPr>
        <p:txBody>
          <a:bodyPr/>
          <a:lstStyle/>
          <a:p>
            <a:r>
              <a:rPr lang="en-US" dirty="0" smtClean="0"/>
              <a:t>J-curve thesis:</a:t>
            </a:r>
          </a:p>
          <a:p>
            <a:pPr lvl="1"/>
            <a:r>
              <a:rPr lang="en-US" dirty="0" smtClean="0"/>
              <a:t>Lag responses to changes in exchange rates so t</a:t>
            </a:r>
            <a:r>
              <a:rPr lang="en-US" dirty="0" smtClean="0"/>
              <a:t>rade balance might be worse off after currency devaluations. </a:t>
            </a:r>
          </a:p>
          <a:p>
            <a:pPr lvl="1"/>
            <a:r>
              <a:rPr lang="en-US" dirty="0" smtClean="0"/>
              <a:t>Many reasons explain the lag responses. </a:t>
            </a:r>
          </a:p>
          <a:p>
            <a:pPr lvl="1"/>
            <a:r>
              <a:rPr lang="en-US" dirty="0" smtClean="0"/>
              <a:t>Importers might be afraid of losing market share to domestic producers so they keep prices </a:t>
            </a:r>
            <a:r>
              <a:rPr lang="en-US" dirty="0" err="1" smtClean="0"/>
              <a:t>unchange</a:t>
            </a:r>
            <a:r>
              <a:rPr lang="en-US" dirty="0" smtClean="0"/>
              <a:t> (reduce profit margin). </a:t>
            </a:r>
          </a:p>
          <a:p>
            <a:pPr lvl="1"/>
            <a:r>
              <a:rPr lang="en-US" dirty="0" smtClean="0"/>
              <a:t>The effect tends to be greater in the long run.</a:t>
            </a:r>
          </a:p>
          <a:p>
            <a:pPr lvl="1"/>
            <a:r>
              <a:rPr lang="en-US" dirty="0" smtClean="0"/>
              <a:t>Patterns of trade balance would begin with more deficit and then return to surplus like J letter.</a:t>
            </a:r>
            <a:endParaRPr lang="en-US"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6024"/>
            <a:ext cx="8229600" cy="836712"/>
          </a:xfrm>
        </p:spPr>
        <p:txBody>
          <a:bodyPr/>
          <a:lstStyle/>
          <a:p>
            <a:r>
              <a:rPr lang="en-US" dirty="0" smtClean="0"/>
              <a:t>J-curve Diagram</a:t>
            </a:r>
            <a:endParaRPr lang="en-US" dirty="0"/>
          </a:p>
        </p:txBody>
      </p:sp>
      <p:sp>
        <p:nvSpPr>
          <p:cNvPr id="3" name="Content Placeholder 2"/>
          <p:cNvSpPr>
            <a:spLocks noGrp="1"/>
          </p:cNvSpPr>
          <p:nvPr>
            <p:ph idx="1"/>
          </p:nvPr>
        </p:nvSpPr>
        <p:spPr/>
        <p:txBody>
          <a:bodyPr/>
          <a:lstStyle/>
          <a:p>
            <a:endParaRPr lang="en-US"/>
          </a:p>
        </p:txBody>
      </p:sp>
      <p:pic>
        <p:nvPicPr>
          <p:cNvPr id="4" name="Picture 4"/>
          <p:cNvPicPr>
            <a:picLocks noChangeAspect="1" noChangeArrowheads="1"/>
          </p:cNvPicPr>
          <p:nvPr/>
        </p:nvPicPr>
        <p:blipFill>
          <a:blip r:embed="rId2" cstate="print"/>
          <a:srcRect/>
          <a:stretch>
            <a:fillRect/>
          </a:stretch>
        </p:blipFill>
        <p:spPr>
          <a:xfrm>
            <a:off x="381000" y="1054100"/>
            <a:ext cx="7924800" cy="5183212"/>
          </a:xfrm>
          <a:prstGeom prst="rect">
            <a:avLst/>
          </a:prstGeom>
          <a:noFill/>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274638"/>
            <a:ext cx="8640960" cy="1143000"/>
          </a:xfrm>
        </p:spPr>
        <p:txBody>
          <a:bodyPr>
            <a:normAutofit fontScale="90000"/>
          </a:bodyPr>
          <a:lstStyle/>
          <a:p>
            <a:r>
              <a:rPr lang="en-US" dirty="0" smtClean="0"/>
              <a:t>Recap: Demand for and Supply of Foreign Exchange</a:t>
            </a:r>
            <a:endParaRPr lang="en-US" dirty="0"/>
          </a:p>
        </p:txBody>
      </p:sp>
      <p:sp>
        <p:nvSpPr>
          <p:cNvPr id="3" name="Content Placeholder 2"/>
          <p:cNvSpPr>
            <a:spLocks noGrp="1"/>
          </p:cNvSpPr>
          <p:nvPr>
            <p:ph idx="1"/>
          </p:nvPr>
        </p:nvSpPr>
        <p:spPr>
          <a:xfrm>
            <a:off x="457200" y="1600200"/>
            <a:ext cx="8229600" cy="4853136"/>
          </a:xfrm>
        </p:spPr>
        <p:txBody>
          <a:bodyPr>
            <a:normAutofit fontScale="92500" lnSpcReduction="10000"/>
          </a:bodyPr>
          <a:lstStyle/>
          <a:p>
            <a:pPr>
              <a:buNone/>
            </a:pPr>
            <a:r>
              <a:rPr lang="en-US" dirty="0" smtClean="0"/>
              <a:t>Three sub accounts;</a:t>
            </a:r>
          </a:p>
          <a:p>
            <a:pPr>
              <a:buNone/>
            </a:pPr>
            <a:r>
              <a:rPr lang="en-US" dirty="0" smtClean="0"/>
              <a:t>1. Current account (CA) -- goods and services</a:t>
            </a:r>
          </a:p>
          <a:p>
            <a:pPr>
              <a:buNone/>
            </a:pPr>
            <a:r>
              <a:rPr lang="en-US" dirty="0" smtClean="0"/>
              <a:t>	</a:t>
            </a:r>
            <a:r>
              <a:rPr lang="en-US" i="1" dirty="0" smtClean="0"/>
              <a:t>(what determines the relative attractiveness of domestic vs. foreign goods) (Done)</a:t>
            </a:r>
            <a:endParaRPr lang="en-US" dirty="0" smtClean="0"/>
          </a:p>
          <a:p>
            <a:pPr>
              <a:buNone/>
            </a:pPr>
            <a:r>
              <a:rPr lang="en-US" dirty="0" smtClean="0"/>
              <a:t>2. Capital account (CAP) – Financial assets</a:t>
            </a:r>
          </a:p>
          <a:p>
            <a:pPr>
              <a:buNone/>
            </a:pPr>
            <a:r>
              <a:rPr lang="en-US" dirty="0" smtClean="0"/>
              <a:t>	</a:t>
            </a:r>
            <a:r>
              <a:rPr lang="en-US" i="1" dirty="0" smtClean="0"/>
              <a:t>(what determines the relative attractiveness of domestic and foreign assets)</a:t>
            </a:r>
            <a:endParaRPr lang="en-US" dirty="0" smtClean="0"/>
          </a:p>
          <a:p>
            <a:pPr>
              <a:buNone/>
            </a:pPr>
            <a:r>
              <a:rPr lang="en-US" dirty="0" smtClean="0"/>
              <a:t>3. Central banks- Foreign exchange reserves</a:t>
            </a:r>
          </a:p>
          <a:p>
            <a:pPr>
              <a:buNone/>
            </a:pPr>
            <a:r>
              <a:rPr lang="en-US" dirty="0" smtClean="0"/>
              <a:t>	(</a:t>
            </a:r>
            <a:r>
              <a:rPr lang="en-US" i="1" dirty="0" smtClean="0"/>
              <a:t>what rules govern central bank transactions in the foreign exchange market)</a:t>
            </a:r>
            <a:r>
              <a:rPr lang="en-US" dirty="0" smtClean="0"/>
              <a:t>  </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50106"/>
          </a:xfrm>
        </p:spPr>
        <p:txBody>
          <a:bodyPr>
            <a:normAutofit/>
          </a:bodyPr>
          <a:lstStyle/>
          <a:p>
            <a:r>
              <a:rPr lang="en-US" dirty="0" smtClean="0"/>
              <a:t>2. Financial Assets</a:t>
            </a:r>
            <a:endParaRPr lang="en-US" dirty="0"/>
          </a:p>
        </p:txBody>
      </p:sp>
      <p:sp>
        <p:nvSpPr>
          <p:cNvPr id="3" name="Content Placeholder 2"/>
          <p:cNvSpPr>
            <a:spLocks noGrp="1"/>
          </p:cNvSpPr>
          <p:nvPr>
            <p:ph idx="1"/>
          </p:nvPr>
        </p:nvSpPr>
        <p:spPr>
          <a:xfrm>
            <a:off x="457200" y="1340768"/>
            <a:ext cx="8229600" cy="4752528"/>
          </a:xfrm>
        </p:spPr>
        <p:txBody>
          <a:bodyPr>
            <a:normAutofit fontScale="92500"/>
          </a:bodyPr>
          <a:lstStyle/>
          <a:p>
            <a:r>
              <a:rPr lang="en-US" dirty="0" smtClean="0"/>
              <a:t>Capital is allocated for highest expected relative returns on domestic and foreign financial assets. </a:t>
            </a:r>
          </a:p>
          <a:p>
            <a:r>
              <a:rPr lang="en-US" dirty="0" smtClean="0"/>
              <a:t>FDI needs special treatment so capital is generally referred to other form of capital flows. </a:t>
            </a:r>
          </a:p>
          <a:p>
            <a:r>
              <a:rPr lang="en-US" dirty="0" smtClean="0"/>
              <a:t>Consider the return to a domestic resident from investing $1 in a domestic asset versus investing it in a foreign asset.</a:t>
            </a:r>
          </a:p>
          <a:p>
            <a:r>
              <a:rPr lang="en-US" dirty="0" smtClean="0"/>
              <a:t>Buying domestic asset will produce 1+R  in a year where R is the domestic nominal interest rate.  </a:t>
            </a:r>
            <a:endParaRPr lang="en-US"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20688"/>
            <a:ext cx="8229600" cy="5505475"/>
          </a:xfrm>
        </p:spPr>
        <p:txBody>
          <a:bodyPr/>
          <a:lstStyle/>
          <a:p>
            <a:r>
              <a:rPr lang="en-US" dirty="0" smtClean="0"/>
              <a:t>To buy a foreign asset, the domestic resident first has to buy foreign exchange.  For $1, she can obtain (1/s) units of foreign currency where s is the exchange rate. </a:t>
            </a:r>
          </a:p>
          <a:p>
            <a:endParaRPr lang="en-US" dirty="0" smtClean="0"/>
          </a:p>
          <a:p>
            <a:r>
              <a:rPr lang="en-US" dirty="0" smtClean="0"/>
              <a:t>Suppose R* is nominal interest rate in foreign country. One-year investment in foreign asset with 1/s initial receives </a:t>
            </a:r>
          </a:p>
          <a:p>
            <a:pPr>
              <a:buNone/>
            </a:pPr>
            <a:r>
              <a:rPr lang="en-US" dirty="0" smtClean="0"/>
              <a:t> </a:t>
            </a:r>
            <a:endParaRPr lang="en-US" dirty="0"/>
          </a:p>
        </p:txBody>
      </p:sp>
      <p:graphicFrame>
        <p:nvGraphicFramePr>
          <p:cNvPr id="4" name="Object 3"/>
          <p:cNvGraphicFramePr>
            <a:graphicFrameLocks noChangeAspect="1"/>
          </p:cNvGraphicFramePr>
          <p:nvPr/>
        </p:nvGraphicFramePr>
        <p:xfrm>
          <a:off x="3290888" y="5084763"/>
          <a:ext cx="2417762" cy="1141412"/>
        </p:xfrm>
        <a:graphic>
          <a:graphicData uri="http://schemas.openxmlformats.org/presentationml/2006/ole">
            <p:oleObj spid="_x0000_s36866" name="Equation" r:id="rId3" imgW="787320" imgH="393480" progId="Equation.DSMT4">
              <p:embed/>
            </p:oleObj>
          </a:graphicData>
        </a:graphic>
      </p:graphicFrame>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48680"/>
            <a:ext cx="8229600" cy="5577483"/>
          </a:xfrm>
        </p:spPr>
        <p:txBody>
          <a:bodyPr/>
          <a:lstStyle/>
          <a:p>
            <a:r>
              <a:rPr lang="en-US" dirty="0" smtClean="0"/>
              <a:t>In absence of any forms of inter-country capital mobility, capital flows would stop when </a:t>
            </a:r>
          </a:p>
          <a:p>
            <a:pPr>
              <a:buNone/>
            </a:pPr>
            <a:endParaRPr lang="en-US" dirty="0"/>
          </a:p>
        </p:txBody>
      </p:sp>
      <p:graphicFrame>
        <p:nvGraphicFramePr>
          <p:cNvPr id="4" name="Object 3"/>
          <p:cNvGraphicFramePr>
            <a:graphicFrameLocks noChangeAspect="1"/>
          </p:cNvGraphicFramePr>
          <p:nvPr/>
        </p:nvGraphicFramePr>
        <p:xfrm>
          <a:off x="831601" y="2119659"/>
          <a:ext cx="7916863" cy="3757613"/>
        </p:xfrm>
        <a:graphic>
          <a:graphicData uri="http://schemas.openxmlformats.org/presentationml/2006/ole">
            <p:oleObj spid="_x0000_s37890" name="Equation" r:id="rId3" imgW="3530520" imgH="1676160" progId="Equation.DSMT4">
              <p:embed/>
            </p:oleObj>
          </a:graphicData>
        </a:graphic>
      </p:graphicFrame>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64704"/>
            <a:ext cx="8229600" cy="5361459"/>
          </a:xfrm>
        </p:spPr>
        <p:txBody>
          <a:bodyPr/>
          <a:lstStyle/>
          <a:p>
            <a:r>
              <a:rPr lang="en-US" dirty="0" smtClean="0"/>
              <a:t>According to UIP, capital would flow from low to higher return (arbitrage).  Return after adjusting for foreign exchange changes in all countries would be the same.   </a:t>
            </a:r>
          </a:p>
          <a:p>
            <a:endParaRPr lang="en-US" dirty="0" smtClean="0"/>
          </a:p>
          <a:p>
            <a:r>
              <a:rPr lang="en-US" dirty="0" smtClean="0"/>
              <a:t>It is under the implicit assumption that agents are risk neutral (people do not care about them).  In other words, domestic and foreign financial assets are perfectly substitutes.</a:t>
            </a:r>
            <a:endParaRPr lang="en-US"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50106"/>
          </a:xfrm>
        </p:spPr>
        <p:txBody>
          <a:bodyPr/>
          <a:lstStyle/>
          <a:p>
            <a:r>
              <a:rPr lang="en-US" dirty="0" smtClean="0"/>
              <a:t>Two Remarks of UIP</a:t>
            </a:r>
            <a:endParaRPr lang="en-US" dirty="0"/>
          </a:p>
        </p:txBody>
      </p:sp>
      <p:sp>
        <p:nvSpPr>
          <p:cNvPr id="3" name="Content Placeholder 2"/>
          <p:cNvSpPr>
            <a:spLocks noGrp="1"/>
          </p:cNvSpPr>
          <p:nvPr>
            <p:ph idx="1"/>
          </p:nvPr>
        </p:nvSpPr>
        <p:spPr>
          <a:xfrm>
            <a:off x="395536" y="1268760"/>
            <a:ext cx="8229600" cy="5328592"/>
          </a:xfrm>
        </p:spPr>
        <p:txBody>
          <a:bodyPr>
            <a:normAutofit/>
          </a:bodyPr>
          <a:lstStyle/>
          <a:p>
            <a:r>
              <a:rPr lang="en-US" dirty="0" smtClean="0"/>
              <a:t>First, UIP is built on the concept of arbitrage.  Hence, UIP is used to test whether a country imposes restrictions on buying and selling bonds /financial assets across international boundaries.  This is especially true for the effectiveness (de facto) of control measures. </a:t>
            </a:r>
          </a:p>
          <a:p>
            <a:endParaRPr lang="en-US" dirty="0" smtClean="0"/>
          </a:p>
          <a:p>
            <a:r>
              <a:rPr lang="en-US" dirty="0" smtClean="0"/>
              <a:t>Sometimes, it is simply due to presence of transaction costs like brokerage fee.  </a:t>
            </a:r>
          </a:p>
          <a:p>
            <a:endParaRPr lang="en-US"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60649"/>
            <a:ext cx="8435280" cy="4464496"/>
          </a:xfrm>
        </p:spPr>
        <p:txBody>
          <a:bodyPr>
            <a:normAutofit lnSpcReduction="10000"/>
          </a:bodyPr>
          <a:lstStyle/>
          <a:p>
            <a:r>
              <a:rPr lang="en-US" dirty="0" smtClean="0"/>
              <a:t>Second, UIP can be used to predict changes in exchange rate. Nonetheless, UIP works much better as future exchange rate prediction when longer maturity interest is used (Chinn and Meredith, 2005 , Engel, 1996). Otherwise, the prediction can go opposite direction, e.g. countries with high interest rates tend to have appreciating, rather than depreciating currencies.</a:t>
            </a:r>
          </a:p>
          <a:p>
            <a:endParaRPr lang="en-US" dirty="0"/>
          </a:p>
        </p:txBody>
      </p:sp>
      <p:sp>
        <p:nvSpPr>
          <p:cNvPr id="4" name="TextBox 3"/>
          <p:cNvSpPr txBox="1"/>
          <p:nvPr/>
        </p:nvSpPr>
        <p:spPr>
          <a:xfrm>
            <a:off x="611560" y="4509120"/>
            <a:ext cx="8064896" cy="2308324"/>
          </a:xfrm>
          <a:prstGeom prst="rect">
            <a:avLst/>
          </a:prstGeom>
          <a:noFill/>
        </p:spPr>
        <p:txBody>
          <a:bodyPr wrap="square" rtlCol="0">
            <a:spAutoFit/>
          </a:bodyPr>
          <a:lstStyle/>
          <a:p>
            <a:pPr marL="539750" indent="-539750"/>
            <a:r>
              <a:rPr lang="en-US" dirty="0" smtClean="0"/>
              <a:t>Engel, C. (1996), ‘The Forward Discount Anomaly and the Risk Premium: A Survey of Recent Evidence’, </a:t>
            </a:r>
            <a:r>
              <a:rPr lang="en-US" i="1" dirty="0" smtClean="0"/>
              <a:t>Journal of Empirical Finance,</a:t>
            </a:r>
            <a:r>
              <a:rPr lang="en-US" dirty="0" smtClean="0"/>
              <a:t> 3: 123-92.</a:t>
            </a:r>
          </a:p>
          <a:p>
            <a:pPr marL="539750" indent="-539750"/>
            <a:r>
              <a:rPr lang="en-US" dirty="0" smtClean="0"/>
              <a:t>Chinn, M.D. and G. Meredith (2005), ‘Testing Uncovered Interest Parity at Short and Long Horizons during the Pre-</a:t>
            </a:r>
            <a:r>
              <a:rPr lang="en-US" dirty="0" err="1" smtClean="0"/>
              <a:t>Bretton</a:t>
            </a:r>
            <a:r>
              <a:rPr lang="en-US" dirty="0" smtClean="0"/>
              <a:t> Woods Era’, NBER Working Paper 11077, Washington. </a:t>
            </a:r>
          </a:p>
          <a:p>
            <a:pPr marL="539750" indent="-539750"/>
            <a:r>
              <a:rPr lang="en-US" dirty="0" err="1" smtClean="0"/>
              <a:t>Alper</a:t>
            </a:r>
            <a:r>
              <a:rPr lang="en-US" dirty="0" smtClean="0"/>
              <a:t>, C.E., O.P. </a:t>
            </a:r>
            <a:r>
              <a:rPr lang="en-US" dirty="0" err="1" smtClean="0"/>
              <a:t>Ardic</a:t>
            </a:r>
            <a:r>
              <a:rPr lang="en-US" dirty="0" smtClean="0"/>
              <a:t>, and S. </a:t>
            </a:r>
            <a:r>
              <a:rPr lang="en-US" dirty="0" err="1" smtClean="0"/>
              <a:t>Fendoglu</a:t>
            </a:r>
            <a:r>
              <a:rPr lang="en-US" dirty="0" smtClean="0"/>
              <a:t> (2007), ‘The Economics of Uncovered Interest Parity Condition for Emerging Markets: A Survey’, Munich Personal </a:t>
            </a:r>
            <a:r>
              <a:rPr lang="en-US" dirty="0" err="1" smtClean="0"/>
              <a:t>RePEc</a:t>
            </a:r>
            <a:r>
              <a:rPr lang="en-US" dirty="0" smtClean="0"/>
              <a:t> Archie </a:t>
            </a:r>
            <a:r>
              <a:rPr lang="en-US" dirty="0" smtClean="0">
                <a:hlinkClick r:id="rId2"/>
              </a:rPr>
              <a:t>http://mpra.ub.uni-muenchen.de/4079/1/MPRA_paper_4079.pdf</a:t>
            </a:r>
            <a:endParaRPr lang="en-US" dirty="0" smtClean="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Stock Theory of International Capital Flows</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In fact, people might differ in risk, some of which are risk averse.  Hence, foreign and domestic bonds might not be perfect substitutes. </a:t>
            </a:r>
          </a:p>
          <a:p>
            <a:endParaRPr lang="en-US" dirty="0" smtClean="0"/>
          </a:p>
          <a:p>
            <a:r>
              <a:rPr lang="en-US" dirty="0" smtClean="0"/>
              <a:t>The excess return on the riskier asset is called the risk premium. In general, we would expect that the greater the share of the risky asset in the private portfolios, the greater the risk premium that portfolio managers would demand on that asset.  </a:t>
            </a:r>
            <a:endParaRPr lang="en-US"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6"/>
          <p:cNvSpPr>
            <a:spLocks noGrp="1" noChangeArrowheads="1"/>
          </p:cNvSpPr>
          <p:nvPr>
            <p:ph type="body" sz="half" idx="1"/>
          </p:nvPr>
        </p:nvSpPr>
        <p:spPr>
          <a:xfrm>
            <a:off x="457200" y="228600"/>
            <a:ext cx="8534400" cy="5897563"/>
          </a:xfrm>
        </p:spPr>
        <p:txBody>
          <a:bodyPr/>
          <a:lstStyle/>
          <a:p>
            <a:pPr eaLnBrk="1" hangingPunct="1">
              <a:buFontTx/>
              <a:buNone/>
            </a:pPr>
            <a:r>
              <a:rPr lang="en-US" sz="3600" dirty="0" smtClean="0">
                <a:latin typeface="Angsana New" pitchFamily="18" charset="-34"/>
              </a:rPr>
              <a:t>Variance is used to measure risks</a:t>
            </a:r>
            <a:endParaRPr lang="th-TH" sz="3600" dirty="0" smtClean="0">
              <a:latin typeface="Angsana New" pitchFamily="18" charset="-34"/>
            </a:endParaRPr>
          </a:p>
        </p:txBody>
      </p:sp>
      <p:graphicFrame>
        <p:nvGraphicFramePr>
          <p:cNvPr id="4098" name="Object 3"/>
          <p:cNvGraphicFramePr>
            <a:graphicFrameLocks noChangeAspect="1"/>
          </p:cNvGraphicFramePr>
          <p:nvPr>
            <p:ph idx="4294967295"/>
          </p:nvPr>
        </p:nvGraphicFramePr>
        <p:xfrm>
          <a:off x="2971800" y="893763"/>
          <a:ext cx="2971800" cy="935037"/>
        </p:xfrm>
        <a:graphic>
          <a:graphicData uri="http://schemas.openxmlformats.org/presentationml/2006/ole">
            <p:oleObj spid="_x0000_s38914" name="Equation" r:id="rId3" imgW="1371600" imgH="431640" progId="Equation.DSMT4">
              <p:embed/>
            </p:oleObj>
          </a:graphicData>
        </a:graphic>
      </p:graphicFrame>
      <p:graphicFrame>
        <p:nvGraphicFramePr>
          <p:cNvPr id="26851" name="Group 227"/>
          <p:cNvGraphicFramePr>
            <a:graphicFrameLocks noGrp="1"/>
          </p:cNvGraphicFramePr>
          <p:nvPr>
            <p:ph sz="half" idx="2"/>
          </p:nvPr>
        </p:nvGraphicFramePr>
        <p:xfrm>
          <a:off x="762000" y="2098589"/>
          <a:ext cx="7848600" cy="4232044"/>
        </p:xfrm>
        <a:graphic>
          <a:graphicData uri="http://schemas.openxmlformats.org/drawingml/2006/table">
            <a:tbl>
              <a:tblPr/>
              <a:tblGrid>
                <a:gridCol w="1145704"/>
                <a:gridCol w="1440160"/>
                <a:gridCol w="1500361"/>
                <a:gridCol w="1490663"/>
                <a:gridCol w="2271712"/>
              </a:tblGrid>
              <a:tr h="501401">
                <a:tc gridSpan="5">
                  <a:txBody>
                    <a:bodyPr/>
                    <a:lstStyle/>
                    <a:p>
                      <a:pPr marL="0" marR="0" lvl="0" indent="0" algn="ctr" defTabSz="914400" rtl="0" eaLnBrk="1" fontAlgn="b" latinLnBrk="0" hangingPunct="1">
                        <a:lnSpc>
                          <a:spcPct val="100000"/>
                        </a:lnSpc>
                        <a:spcBef>
                          <a:spcPct val="0"/>
                        </a:spcBef>
                        <a:spcAft>
                          <a:spcPct val="0"/>
                        </a:spcAft>
                        <a:buClrTx/>
                        <a:buSzTx/>
                        <a:buFontTx/>
                        <a:buNone/>
                        <a:tabLst/>
                      </a:pPr>
                      <a:endParaRPr kumimoji="0" lang="en-US" sz="3200" b="0" i="0" u="none" strike="noStrike" cap="none" normalizeH="0" baseline="0" dirty="0" smtClean="0">
                        <a:ln>
                          <a:noFill/>
                        </a:ln>
                        <a:solidFill>
                          <a:schemeClr val="tx1"/>
                        </a:solidFill>
                        <a:effectLst/>
                        <a:latin typeface="Angsana New" pitchFamily="18" charset="-34"/>
                        <a:cs typeface="Angsana New" pitchFamily="18" charset="-34"/>
                      </a:endParaRPr>
                    </a:p>
                  </a:txBody>
                  <a:tcPr anchor="b" horzOverflow="overflow">
                    <a:lnL cap="flat">
                      <a:noFill/>
                    </a:lnL>
                    <a:lnR cap="flat">
                      <a:noFill/>
                    </a:lnR>
                    <a:lnT cap="flat">
                      <a:noFill/>
                    </a:lnT>
                    <a:lnB>
                      <a:noFill/>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501401">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3200" b="0" i="0" u="none" strike="noStrike" cap="none" normalizeH="0" baseline="0" dirty="0" smtClean="0">
                          <a:ln>
                            <a:noFill/>
                          </a:ln>
                          <a:solidFill>
                            <a:schemeClr val="tx1"/>
                          </a:solidFill>
                          <a:effectLst/>
                          <a:latin typeface="Angsana New" pitchFamily="18" charset="-34"/>
                          <a:cs typeface="Angsana New" pitchFamily="18" charset="-34"/>
                        </a:rPr>
                        <a:t>Scenario</a:t>
                      </a:r>
                    </a:p>
                  </a:txBody>
                  <a:tcPr anchor="b" horzOverflow="overflow">
                    <a:lnL cap="flat">
                      <a:noFill/>
                    </a:lnL>
                    <a:lnR>
                      <a:noFill/>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3200" b="0" i="0" u="none" strike="noStrike" cap="none" normalizeH="0" baseline="0" dirty="0" smtClean="0">
                          <a:ln>
                            <a:noFill/>
                          </a:ln>
                          <a:solidFill>
                            <a:schemeClr val="tx1"/>
                          </a:solidFill>
                          <a:effectLst/>
                          <a:latin typeface="Angsana New" pitchFamily="18" charset="-34"/>
                          <a:cs typeface="Angsana New" pitchFamily="18" charset="-34"/>
                        </a:rPr>
                        <a:t>Return (y)</a:t>
                      </a:r>
                    </a:p>
                  </a:txBody>
                  <a:tcPr anchor="b" horzOverflow="overflow">
                    <a:lnL>
                      <a:noFill/>
                    </a:lnL>
                    <a:lnR>
                      <a:noFill/>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3200" b="0" i="0" u="none" strike="noStrike" cap="none" normalizeH="0" baseline="0" dirty="0" err="1" smtClean="0">
                          <a:ln>
                            <a:noFill/>
                          </a:ln>
                          <a:solidFill>
                            <a:schemeClr val="tx1"/>
                          </a:solidFill>
                          <a:effectLst/>
                          <a:latin typeface="Angsana New" pitchFamily="18" charset="-34"/>
                          <a:cs typeface="Angsana New" pitchFamily="18" charset="-34"/>
                        </a:rPr>
                        <a:t>Prob</a:t>
                      </a:r>
                      <a:r>
                        <a:rPr kumimoji="0" lang="en-US" sz="3200" b="0" i="0" u="none" strike="noStrike" cap="none" normalizeH="0" baseline="0" dirty="0" smtClean="0">
                          <a:ln>
                            <a:noFill/>
                          </a:ln>
                          <a:solidFill>
                            <a:schemeClr val="tx1"/>
                          </a:solidFill>
                          <a:effectLst/>
                          <a:latin typeface="Angsana New" pitchFamily="18" charset="-34"/>
                          <a:cs typeface="Angsana New" pitchFamily="18" charset="-34"/>
                        </a:rPr>
                        <a:t> (g(y))</a:t>
                      </a:r>
                    </a:p>
                  </a:txBody>
                  <a:tcPr anchor="b" horzOverflow="overflow">
                    <a:lnL>
                      <a:noFill/>
                    </a:lnL>
                    <a:lnR>
                      <a:noFill/>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3200" b="0" i="0" u="none" strike="noStrike" cap="none" normalizeH="0" baseline="0" dirty="0" smtClean="0">
                          <a:ln>
                            <a:noFill/>
                          </a:ln>
                          <a:solidFill>
                            <a:schemeClr val="tx1"/>
                          </a:solidFill>
                          <a:effectLst/>
                          <a:latin typeface="Angsana New" pitchFamily="18" charset="-34"/>
                          <a:cs typeface="Angsana New" pitchFamily="18" charset="-34"/>
                        </a:rPr>
                        <a:t>y</a:t>
                      </a:r>
                      <a:r>
                        <a:rPr kumimoji="0" lang="th-TH" sz="3200" b="0" i="0" u="none" strike="noStrike" cap="none" normalizeH="0" baseline="0" dirty="0" smtClean="0">
                          <a:ln>
                            <a:noFill/>
                          </a:ln>
                          <a:solidFill>
                            <a:schemeClr val="tx1"/>
                          </a:solidFill>
                          <a:effectLst/>
                          <a:latin typeface="Angsana New" pitchFamily="18" charset="-34"/>
                          <a:cs typeface="Angsana New" pitchFamily="18" charset="-34"/>
                        </a:rPr>
                        <a:t>*</a:t>
                      </a:r>
                      <a:r>
                        <a:rPr kumimoji="0" lang="en-US" sz="3200" b="0" i="0" u="none" strike="noStrike" cap="none" normalizeH="0" baseline="0" dirty="0" smtClean="0">
                          <a:ln>
                            <a:noFill/>
                          </a:ln>
                          <a:solidFill>
                            <a:schemeClr val="tx1"/>
                          </a:solidFill>
                          <a:effectLst/>
                          <a:latin typeface="Angsana New" pitchFamily="18" charset="-34"/>
                          <a:cs typeface="Angsana New" pitchFamily="18" charset="-34"/>
                        </a:rPr>
                        <a:t>g</a:t>
                      </a:r>
                      <a:r>
                        <a:rPr kumimoji="0" lang="th-TH" sz="3200" b="0" i="0" u="none" strike="noStrike" cap="none" normalizeH="0" baseline="0" dirty="0" smtClean="0">
                          <a:ln>
                            <a:noFill/>
                          </a:ln>
                          <a:solidFill>
                            <a:schemeClr val="tx1"/>
                          </a:solidFill>
                          <a:effectLst/>
                          <a:latin typeface="Angsana New" pitchFamily="18" charset="-34"/>
                          <a:cs typeface="Angsana New" pitchFamily="18" charset="-34"/>
                        </a:rPr>
                        <a:t>(</a:t>
                      </a:r>
                      <a:r>
                        <a:rPr kumimoji="0" lang="en-US" sz="3200" b="0" i="0" u="none" strike="noStrike" cap="none" normalizeH="0" baseline="0" dirty="0" smtClean="0">
                          <a:ln>
                            <a:noFill/>
                          </a:ln>
                          <a:solidFill>
                            <a:schemeClr val="tx1"/>
                          </a:solidFill>
                          <a:effectLst/>
                          <a:latin typeface="Angsana New" pitchFamily="18" charset="-34"/>
                          <a:cs typeface="Angsana New" pitchFamily="18" charset="-34"/>
                        </a:rPr>
                        <a:t>y</a:t>
                      </a:r>
                      <a:r>
                        <a:rPr kumimoji="0" lang="th-TH" sz="3200" b="0" i="0" u="none" strike="noStrike" cap="none" normalizeH="0" baseline="0" dirty="0" smtClean="0">
                          <a:ln>
                            <a:noFill/>
                          </a:ln>
                          <a:solidFill>
                            <a:schemeClr val="tx1"/>
                          </a:solidFill>
                          <a:effectLst/>
                          <a:latin typeface="Angsana New" pitchFamily="18" charset="-34"/>
                          <a:cs typeface="Angsana New" pitchFamily="18" charset="-34"/>
                        </a:rPr>
                        <a:t>)</a:t>
                      </a:r>
                      <a:endParaRPr kumimoji="0" lang="en-US" sz="3200" b="0" i="0" u="none" strike="noStrike" cap="none" normalizeH="0" baseline="0" dirty="0" smtClean="0">
                        <a:ln>
                          <a:noFill/>
                        </a:ln>
                        <a:solidFill>
                          <a:schemeClr val="tx1"/>
                        </a:solidFill>
                        <a:effectLst/>
                        <a:latin typeface="Angsana New" pitchFamily="18" charset="-34"/>
                        <a:cs typeface="Angsana New" pitchFamily="18" charset="-34"/>
                      </a:endParaRPr>
                    </a:p>
                  </a:txBody>
                  <a:tcPr anchor="b" horzOverflow="overflow">
                    <a:lnL>
                      <a:noFill/>
                    </a:lnL>
                    <a:lnR>
                      <a:noFill/>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3200" b="0" i="0" u="none" strike="noStrike" cap="none" normalizeH="0" baseline="0" dirty="0" smtClean="0">
                          <a:ln>
                            <a:noFill/>
                          </a:ln>
                          <a:solidFill>
                            <a:schemeClr val="tx1"/>
                          </a:solidFill>
                          <a:effectLst/>
                          <a:latin typeface="Angsana New" pitchFamily="18" charset="-34"/>
                          <a:cs typeface="Angsana New" pitchFamily="18" charset="-34"/>
                        </a:rPr>
                        <a:t>g</a:t>
                      </a:r>
                      <a:r>
                        <a:rPr kumimoji="0" lang="th-TH" sz="3200" b="0" i="0" u="none" strike="noStrike" cap="none" normalizeH="0" baseline="0" dirty="0" smtClean="0">
                          <a:ln>
                            <a:noFill/>
                          </a:ln>
                          <a:solidFill>
                            <a:schemeClr val="tx1"/>
                          </a:solidFill>
                          <a:effectLst/>
                          <a:latin typeface="Angsana New" pitchFamily="18" charset="-34"/>
                          <a:cs typeface="Angsana New" pitchFamily="18" charset="-34"/>
                        </a:rPr>
                        <a:t>(</a:t>
                      </a:r>
                      <a:r>
                        <a:rPr kumimoji="0" lang="en-US" sz="3200" b="0" i="0" u="none" strike="noStrike" cap="none" normalizeH="0" baseline="0" dirty="0" smtClean="0">
                          <a:ln>
                            <a:noFill/>
                          </a:ln>
                          <a:solidFill>
                            <a:schemeClr val="tx1"/>
                          </a:solidFill>
                          <a:effectLst/>
                          <a:latin typeface="Angsana New" pitchFamily="18" charset="-34"/>
                          <a:cs typeface="Angsana New" pitchFamily="18" charset="-34"/>
                        </a:rPr>
                        <a:t>y</a:t>
                      </a:r>
                      <a:r>
                        <a:rPr kumimoji="0" lang="th-TH" sz="3200" b="0" i="0" u="none" strike="noStrike" cap="none" normalizeH="0" baseline="0" dirty="0" smtClean="0">
                          <a:ln>
                            <a:noFill/>
                          </a:ln>
                          <a:solidFill>
                            <a:schemeClr val="tx1"/>
                          </a:solidFill>
                          <a:effectLst/>
                          <a:latin typeface="Angsana New" pitchFamily="18" charset="-34"/>
                          <a:cs typeface="Angsana New" pitchFamily="18" charset="-34"/>
                        </a:rPr>
                        <a:t>)*(</a:t>
                      </a:r>
                      <a:r>
                        <a:rPr kumimoji="0" lang="en-US" sz="3200" b="0" i="0" u="none" strike="noStrike" cap="none" normalizeH="0" baseline="0" dirty="0" smtClean="0">
                          <a:ln>
                            <a:noFill/>
                          </a:ln>
                          <a:solidFill>
                            <a:schemeClr val="tx1"/>
                          </a:solidFill>
                          <a:effectLst/>
                          <a:latin typeface="Angsana New" pitchFamily="18" charset="-34"/>
                          <a:cs typeface="Angsana New" pitchFamily="18" charset="-34"/>
                        </a:rPr>
                        <a:t>y</a:t>
                      </a:r>
                      <a:r>
                        <a:rPr kumimoji="0" lang="th-TH" sz="3200" b="0" i="0" u="none" strike="noStrike" cap="none" normalizeH="0" baseline="0" dirty="0" smtClean="0">
                          <a:ln>
                            <a:noFill/>
                          </a:ln>
                          <a:solidFill>
                            <a:schemeClr val="tx1"/>
                          </a:solidFill>
                          <a:effectLst/>
                          <a:latin typeface="Angsana New" pitchFamily="18" charset="-34"/>
                          <a:cs typeface="Angsana New" pitchFamily="18" charset="-34"/>
                        </a:rPr>
                        <a:t>-</a:t>
                      </a:r>
                      <a:r>
                        <a:rPr kumimoji="0" lang="el-GR" sz="3200" b="0" i="0" u="none" strike="noStrike" cap="none" normalizeH="0" baseline="0" dirty="0" smtClean="0">
                          <a:ln>
                            <a:noFill/>
                          </a:ln>
                          <a:solidFill>
                            <a:schemeClr val="tx1"/>
                          </a:solidFill>
                          <a:effectLst/>
                          <a:latin typeface="Angsana New" pitchFamily="18" charset="-34"/>
                          <a:cs typeface="Arial" charset="0"/>
                        </a:rPr>
                        <a:t>μ</a:t>
                      </a:r>
                      <a:r>
                        <a:rPr kumimoji="0" lang="th-TH" sz="3200" b="0" i="0" u="none" strike="noStrike" cap="none" normalizeH="0" baseline="0" dirty="0" smtClean="0">
                          <a:ln>
                            <a:noFill/>
                          </a:ln>
                          <a:solidFill>
                            <a:schemeClr val="tx1"/>
                          </a:solidFill>
                          <a:effectLst/>
                          <a:latin typeface="Angsana New" pitchFamily="18" charset="-34"/>
                          <a:cs typeface="Angsana New" pitchFamily="18" charset="-34"/>
                        </a:rPr>
                        <a:t>)</a:t>
                      </a:r>
                      <a:r>
                        <a:rPr kumimoji="0" lang="en-US" sz="3200" b="0" i="0" u="none" strike="noStrike" cap="none" normalizeH="0" baseline="0" dirty="0" smtClean="0">
                          <a:ln>
                            <a:noFill/>
                          </a:ln>
                          <a:solidFill>
                            <a:schemeClr val="tx1"/>
                          </a:solidFill>
                          <a:effectLst/>
                          <a:latin typeface="Angsana New" pitchFamily="18" charset="-34"/>
                          <a:cs typeface="Angsana New" pitchFamily="18" charset="-34"/>
                        </a:rPr>
                        <a:t>2</a:t>
                      </a:r>
                    </a:p>
                  </a:txBody>
                  <a:tcPr anchor="b" horzOverflow="overflow">
                    <a:lnL>
                      <a:noFill/>
                    </a:lnL>
                    <a:lnR cap="flat">
                      <a:noFill/>
                    </a:lnR>
                    <a:lnT>
                      <a:noFill/>
                    </a:lnT>
                    <a:lnB>
                      <a:noFill/>
                    </a:lnB>
                    <a:lnTlToBr>
                      <a:noFill/>
                    </a:lnTlToBr>
                    <a:lnBlToTr>
                      <a:noFill/>
                    </a:lnBlToTr>
                    <a:noFill/>
                  </a:tcPr>
                </a:tc>
              </a:tr>
              <a:tr h="501401">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3200" b="0" i="0" u="none" strike="noStrike" cap="none" normalizeH="0" baseline="0" dirty="0" smtClean="0">
                          <a:ln>
                            <a:noFill/>
                          </a:ln>
                          <a:solidFill>
                            <a:schemeClr val="tx1"/>
                          </a:solidFill>
                          <a:effectLst/>
                          <a:latin typeface="Angsana New" pitchFamily="18" charset="-34"/>
                          <a:cs typeface="Angsana New" pitchFamily="18" charset="-34"/>
                        </a:rPr>
                        <a:t>A</a:t>
                      </a:r>
                    </a:p>
                  </a:txBody>
                  <a:tcPr anchor="b" horzOverflow="overflow">
                    <a:lnL cap="flat">
                      <a:noFill/>
                    </a:lnL>
                    <a:lnR>
                      <a:noFill/>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chemeClr val="tx1"/>
                          </a:solidFill>
                          <a:effectLst/>
                          <a:latin typeface="Angsana New" pitchFamily="18" charset="-34"/>
                          <a:cs typeface="Angsana New" pitchFamily="18" charset="-34"/>
                        </a:rPr>
                        <a:t>12.0</a:t>
                      </a:r>
                    </a:p>
                  </a:txBody>
                  <a:tcPr anchor="b" horzOverflow="overflow">
                    <a:lnL>
                      <a:noFill/>
                    </a:lnL>
                    <a:lnR>
                      <a:noFill/>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chemeClr val="tx1"/>
                          </a:solidFill>
                          <a:effectLst/>
                          <a:latin typeface="Angsana New" pitchFamily="18" charset="-34"/>
                          <a:cs typeface="Angsana New" pitchFamily="18" charset="-34"/>
                        </a:rPr>
                        <a:t>0.4</a:t>
                      </a:r>
                    </a:p>
                  </a:txBody>
                  <a:tcPr anchor="b" horzOverflow="overflow">
                    <a:lnL>
                      <a:noFill/>
                    </a:lnL>
                    <a:lnR>
                      <a:noFill/>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chemeClr val="tx1"/>
                          </a:solidFill>
                          <a:effectLst/>
                          <a:latin typeface="Angsana New" pitchFamily="18" charset="-34"/>
                          <a:cs typeface="Angsana New" pitchFamily="18" charset="-34"/>
                        </a:rPr>
                        <a:t>4.8</a:t>
                      </a:r>
                    </a:p>
                  </a:txBody>
                  <a:tcPr anchor="b" horzOverflow="overflow">
                    <a:lnL>
                      <a:noFill/>
                    </a:lnL>
                    <a:lnR>
                      <a:noFill/>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chemeClr val="tx1"/>
                          </a:solidFill>
                          <a:effectLst/>
                          <a:latin typeface="Angsana New" pitchFamily="18" charset="-34"/>
                          <a:cs typeface="Angsana New" pitchFamily="18" charset="-34"/>
                        </a:rPr>
                        <a:t>7.7</a:t>
                      </a:r>
                    </a:p>
                  </a:txBody>
                  <a:tcPr anchor="b" horzOverflow="overflow">
                    <a:lnL>
                      <a:noFill/>
                    </a:lnL>
                    <a:lnR cap="flat">
                      <a:noFill/>
                    </a:lnR>
                    <a:lnT>
                      <a:noFill/>
                    </a:lnT>
                    <a:lnB>
                      <a:noFill/>
                    </a:lnB>
                    <a:lnTlToBr>
                      <a:noFill/>
                    </a:lnTlToBr>
                    <a:lnBlToTr>
                      <a:noFill/>
                    </a:lnBlToTr>
                    <a:noFill/>
                  </a:tcPr>
                </a:tc>
              </a:tr>
              <a:tr h="501401">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chemeClr val="tx1"/>
                          </a:solidFill>
                          <a:effectLst/>
                          <a:latin typeface="Angsana New" pitchFamily="18" charset="-34"/>
                          <a:cs typeface="Angsana New" pitchFamily="18" charset="-34"/>
                        </a:rPr>
                        <a:t>B</a:t>
                      </a:r>
                    </a:p>
                  </a:txBody>
                  <a:tcPr anchor="b" horzOverflow="overflow">
                    <a:lnL cap="flat">
                      <a:noFill/>
                    </a:lnL>
                    <a:lnR>
                      <a:noFill/>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chemeClr val="tx1"/>
                          </a:solidFill>
                          <a:effectLst/>
                          <a:latin typeface="Angsana New" pitchFamily="18" charset="-34"/>
                          <a:cs typeface="Angsana New" pitchFamily="18" charset="-34"/>
                        </a:rPr>
                        <a:t>6.0</a:t>
                      </a:r>
                    </a:p>
                  </a:txBody>
                  <a:tcPr anchor="b" horzOverflow="overflow">
                    <a:lnL>
                      <a:noFill/>
                    </a:lnL>
                    <a:lnR>
                      <a:noFill/>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chemeClr val="tx1"/>
                          </a:solidFill>
                          <a:effectLst/>
                          <a:latin typeface="Angsana New" pitchFamily="18" charset="-34"/>
                          <a:cs typeface="Angsana New" pitchFamily="18" charset="-34"/>
                        </a:rPr>
                        <a:t>0.3</a:t>
                      </a:r>
                    </a:p>
                  </a:txBody>
                  <a:tcPr anchor="b" horzOverflow="overflow">
                    <a:lnL>
                      <a:noFill/>
                    </a:lnL>
                    <a:lnR>
                      <a:noFill/>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chemeClr val="tx1"/>
                          </a:solidFill>
                          <a:effectLst/>
                          <a:latin typeface="Angsana New" pitchFamily="18" charset="-34"/>
                          <a:cs typeface="Angsana New" pitchFamily="18" charset="-34"/>
                        </a:rPr>
                        <a:t>1.8</a:t>
                      </a:r>
                    </a:p>
                  </a:txBody>
                  <a:tcPr anchor="b" horzOverflow="overflow">
                    <a:lnL>
                      <a:noFill/>
                    </a:lnL>
                    <a:lnR>
                      <a:noFill/>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chemeClr val="tx1"/>
                          </a:solidFill>
                          <a:effectLst/>
                          <a:latin typeface="Angsana New" pitchFamily="18" charset="-34"/>
                          <a:cs typeface="Angsana New" pitchFamily="18" charset="-34"/>
                        </a:rPr>
                        <a:t>0.8</a:t>
                      </a:r>
                    </a:p>
                  </a:txBody>
                  <a:tcPr anchor="b" horzOverflow="overflow">
                    <a:lnL>
                      <a:noFill/>
                    </a:lnL>
                    <a:lnR cap="flat">
                      <a:noFill/>
                    </a:lnR>
                    <a:lnT>
                      <a:noFill/>
                    </a:lnT>
                    <a:lnB>
                      <a:noFill/>
                    </a:lnB>
                    <a:lnTlToBr>
                      <a:noFill/>
                    </a:lnTlToBr>
                    <a:lnBlToTr>
                      <a:noFill/>
                    </a:lnBlToTr>
                    <a:noFill/>
                  </a:tcPr>
                </a:tc>
              </a:tr>
              <a:tr h="501401">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chemeClr val="tx1"/>
                          </a:solidFill>
                          <a:effectLst/>
                          <a:latin typeface="Angsana New" pitchFamily="18" charset="-34"/>
                          <a:cs typeface="Angsana New" pitchFamily="18" charset="-34"/>
                        </a:rPr>
                        <a:t>C</a:t>
                      </a:r>
                    </a:p>
                  </a:txBody>
                  <a:tcPr anchor="b" horzOverflow="overflow">
                    <a:lnL cap="flat">
                      <a:noFill/>
                    </a:lnL>
                    <a:lnR>
                      <a:noFill/>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chemeClr val="tx1"/>
                          </a:solidFill>
                          <a:effectLst/>
                          <a:latin typeface="Angsana New" pitchFamily="18" charset="-34"/>
                          <a:cs typeface="Angsana New" pitchFamily="18" charset="-34"/>
                        </a:rPr>
                        <a:t>4.0</a:t>
                      </a:r>
                    </a:p>
                  </a:txBody>
                  <a:tcPr anchor="b" horzOverflow="overflow">
                    <a:lnL>
                      <a:noFill/>
                    </a:lnL>
                    <a:lnR>
                      <a:noFill/>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chemeClr val="tx1"/>
                          </a:solidFill>
                          <a:effectLst/>
                          <a:latin typeface="Angsana New" pitchFamily="18" charset="-34"/>
                          <a:cs typeface="Angsana New" pitchFamily="18" charset="-34"/>
                        </a:rPr>
                        <a:t>0.2</a:t>
                      </a:r>
                    </a:p>
                  </a:txBody>
                  <a:tcPr anchor="b" horzOverflow="overflow">
                    <a:lnL>
                      <a:noFill/>
                    </a:lnL>
                    <a:lnR>
                      <a:noFill/>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chemeClr val="tx1"/>
                          </a:solidFill>
                          <a:effectLst/>
                          <a:latin typeface="Angsana New" pitchFamily="18" charset="-34"/>
                          <a:cs typeface="Angsana New" pitchFamily="18" charset="-34"/>
                        </a:rPr>
                        <a:t>0.8</a:t>
                      </a:r>
                    </a:p>
                  </a:txBody>
                  <a:tcPr anchor="b" horzOverflow="overflow">
                    <a:lnL>
                      <a:noFill/>
                    </a:lnL>
                    <a:lnR>
                      <a:noFill/>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chemeClr val="tx1"/>
                          </a:solidFill>
                          <a:effectLst/>
                          <a:latin typeface="Angsana New" pitchFamily="18" charset="-34"/>
                          <a:cs typeface="Angsana New" pitchFamily="18" charset="-34"/>
                        </a:rPr>
                        <a:t>2.6</a:t>
                      </a:r>
                    </a:p>
                  </a:txBody>
                  <a:tcPr anchor="b" horzOverflow="overflow">
                    <a:lnL>
                      <a:noFill/>
                    </a:lnL>
                    <a:lnR cap="flat">
                      <a:noFill/>
                    </a:lnR>
                    <a:lnT>
                      <a:noFill/>
                    </a:lnT>
                    <a:lnB>
                      <a:noFill/>
                    </a:lnB>
                    <a:lnTlToBr>
                      <a:noFill/>
                    </a:lnTlToBr>
                    <a:lnBlToTr>
                      <a:noFill/>
                    </a:lnBlToTr>
                    <a:noFill/>
                  </a:tcPr>
                </a:tc>
              </a:tr>
              <a:tr h="501401">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chemeClr val="tx1"/>
                          </a:solidFill>
                          <a:effectLst/>
                          <a:latin typeface="Angsana New" pitchFamily="18" charset="-34"/>
                          <a:cs typeface="Angsana New" pitchFamily="18" charset="-34"/>
                        </a:rPr>
                        <a:t>D</a:t>
                      </a:r>
                    </a:p>
                  </a:txBody>
                  <a:tcPr anchor="b" horzOverflow="overflow">
                    <a:lnL cap="flat">
                      <a:noFill/>
                    </a:lnL>
                    <a:lnR>
                      <a:noFill/>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chemeClr val="tx1"/>
                          </a:solidFill>
                          <a:effectLst/>
                          <a:latin typeface="Angsana New" pitchFamily="18" charset="-34"/>
                          <a:cs typeface="Angsana New" pitchFamily="18" charset="-34"/>
                        </a:rPr>
                        <a:t>2.0</a:t>
                      </a:r>
                    </a:p>
                  </a:txBody>
                  <a:tcPr anchor="b" horzOverflow="overflow">
                    <a:lnL>
                      <a:noFill/>
                    </a:lnL>
                    <a:lnR>
                      <a:noFill/>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chemeClr val="tx1"/>
                          </a:solidFill>
                          <a:effectLst/>
                          <a:latin typeface="Angsana New" pitchFamily="18" charset="-34"/>
                          <a:cs typeface="Angsana New" pitchFamily="18" charset="-34"/>
                        </a:rPr>
                        <a:t>0.1</a:t>
                      </a:r>
                    </a:p>
                  </a:txBody>
                  <a:tcPr anchor="b" horzOverflow="overflow">
                    <a:lnL>
                      <a:noFill/>
                    </a:lnL>
                    <a:lnR>
                      <a:noFill/>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chemeClr val="tx1"/>
                          </a:solidFill>
                          <a:effectLst/>
                          <a:latin typeface="Angsana New" pitchFamily="18" charset="-34"/>
                          <a:cs typeface="Angsana New" pitchFamily="18" charset="-34"/>
                        </a:rPr>
                        <a:t>0.2</a:t>
                      </a:r>
                    </a:p>
                  </a:txBody>
                  <a:tcPr anchor="b" horzOverflow="overflow">
                    <a:lnL>
                      <a:noFill/>
                    </a:lnL>
                    <a:lnR>
                      <a:noFill/>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chemeClr val="tx1"/>
                          </a:solidFill>
                          <a:effectLst/>
                          <a:latin typeface="Angsana New" pitchFamily="18" charset="-34"/>
                          <a:cs typeface="Angsana New" pitchFamily="18" charset="-34"/>
                        </a:rPr>
                        <a:t>3.1</a:t>
                      </a:r>
                    </a:p>
                  </a:txBody>
                  <a:tcPr anchor="b" horzOverflow="overflow">
                    <a:lnL>
                      <a:noFill/>
                    </a:lnL>
                    <a:lnR cap="flat">
                      <a:noFill/>
                    </a:lnR>
                    <a:lnT>
                      <a:noFill/>
                    </a:lnT>
                    <a:lnB>
                      <a:noFill/>
                    </a:lnB>
                    <a:lnTlToBr>
                      <a:noFill/>
                    </a:lnTlToBr>
                    <a:lnBlToTr>
                      <a:noFill/>
                    </a:lnBlToTr>
                    <a:noFill/>
                  </a:tcPr>
                </a:tc>
              </a:tr>
              <a:tr h="757324">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smtClean="0">
                        <a:ln>
                          <a:noFill/>
                        </a:ln>
                        <a:solidFill>
                          <a:schemeClr val="tx1"/>
                        </a:solidFill>
                        <a:effectLst/>
                        <a:latin typeface="Angsana New" pitchFamily="18" charset="-34"/>
                        <a:cs typeface="Angsana New" pitchFamily="18" charset="-34"/>
                      </a:endParaRPr>
                    </a:p>
                  </a:txBody>
                  <a:tcPr anchor="b"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dirty="0" smtClean="0">
                        <a:ln>
                          <a:noFill/>
                        </a:ln>
                        <a:solidFill>
                          <a:schemeClr val="tx1"/>
                        </a:solidFill>
                        <a:effectLst/>
                        <a:latin typeface="Angsana New" pitchFamily="18" charset="-34"/>
                        <a:cs typeface="Angsana New" pitchFamily="18" charset="-34"/>
                      </a:endParaRPr>
                    </a:p>
                  </a:txBody>
                  <a:tcPr anchor="b" horzOverflow="overflow">
                    <a:lnL>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smtClean="0">
                        <a:ln>
                          <a:noFill/>
                        </a:ln>
                        <a:solidFill>
                          <a:schemeClr val="tx1"/>
                        </a:solidFill>
                        <a:effectLst/>
                        <a:latin typeface="Angsana New" pitchFamily="18" charset="-34"/>
                        <a:cs typeface="Angsana New" pitchFamily="18" charset="-34"/>
                      </a:endParaRPr>
                    </a:p>
                  </a:txBody>
                  <a:tcPr anchor="b" horzOverflow="overflow">
                    <a:lnL>
                      <a:noFill/>
                    </a:lnL>
                    <a:lnR>
                      <a:noFill/>
                    </a:lnR>
                    <a:lnT>
                      <a:noFill/>
                    </a:lnT>
                    <a:lnB cap="flat">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chemeClr val="tx1"/>
                          </a:solidFill>
                          <a:effectLst/>
                          <a:latin typeface="Angsana New" pitchFamily="18" charset="-34"/>
                          <a:cs typeface="Angsana New" pitchFamily="18" charset="-34"/>
                        </a:rPr>
                        <a:t>7.6</a:t>
                      </a:r>
                    </a:p>
                  </a:txBody>
                  <a:tcPr anchor="b" horzOverflow="overflow">
                    <a:lnL>
                      <a:noFill/>
                    </a:lnL>
                    <a:lnR>
                      <a:noFill/>
                    </a:lnR>
                    <a:lnT>
                      <a:noFill/>
                    </a:lnT>
                    <a:lnB cap="flat">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3200" b="0" i="0" u="none" strike="noStrike" cap="none" normalizeH="0" baseline="0" dirty="0" smtClean="0">
                          <a:ln>
                            <a:noFill/>
                          </a:ln>
                          <a:solidFill>
                            <a:schemeClr val="tx1"/>
                          </a:solidFill>
                          <a:effectLst/>
                          <a:latin typeface="Angsana New" pitchFamily="18" charset="-34"/>
                          <a:cs typeface="Angsana New" pitchFamily="18" charset="-34"/>
                        </a:rPr>
                        <a:t>14.2</a:t>
                      </a:r>
                    </a:p>
                  </a:txBody>
                  <a:tcPr anchor="b"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805" name="Group 85"/>
          <p:cNvGraphicFramePr>
            <a:graphicFrameLocks noGrp="1"/>
          </p:cNvGraphicFramePr>
          <p:nvPr>
            <p:ph idx="1"/>
          </p:nvPr>
        </p:nvGraphicFramePr>
        <p:xfrm>
          <a:off x="381000" y="684213"/>
          <a:ext cx="8229600" cy="4819333"/>
        </p:xfrm>
        <a:graphic>
          <a:graphicData uri="http://schemas.openxmlformats.org/drawingml/2006/table">
            <a:tbl>
              <a:tblPr/>
              <a:tblGrid>
                <a:gridCol w="1166664"/>
                <a:gridCol w="1512168"/>
                <a:gridCol w="1605831"/>
                <a:gridCol w="1562100"/>
                <a:gridCol w="2382837"/>
              </a:tblGrid>
              <a:tr h="0">
                <a:tc gridSpan="5">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3600" b="1" i="0" u="none" strike="noStrike" cap="none" normalizeH="0" baseline="0" dirty="0" smtClean="0">
                          <a:ln>
                            <a:noFill/>
                          </a:ln>
                          <a:solidFill>
                            <a:schemeClr val="tx1"/>
                          </a:solidFill>
                          <a:effectLst/>
                          <a:latin typeface="Angsana New" pitchFamily="18" charset="-34"/>
                          <a:cs typeface="Angsana New" pitchFamily="18" charset="-34"/>
                        </a:rPr>
                        <a:t>Asset 2</a:t>
                      </a:r>
                      <a:endParaRPr kumimoji="0" lang="en-US" sz="3600" b="0" i="0" u="none" strike="noStrike" cap="none" normalizeH="0" baseline="0" dirty="0" smtClean="0">
                        <a:ln>
                          <a:noFill/>
                        </a:ln>
                        <a:solidFill>
                          <a:schemeClr val="tx1"/>
                        </a:solidFill>
                        <a:effectLst/>
                        <a:latin typeface="Angsana New" pitchFamily="18" charset="-34"/>
                        <a:cs typeface="Angsana New" pitchFamily="18" charset="-34"/>
                      </a:endParaRPr>
                    </a:p>
                  </a:txBody>
                  <a:tcPr anchor="b" horzOverflow="overflow">
                    <a:lnL cap="flat">
                      <a:noFill/>
                    </a:lnL>
                    <a:lnR cap="flat">
                      <a:noFill/>
                    </a:lnR>
                    <a:lnT cap="flat">
                      <a:noFill/>
                    </a:lnT>
                    <a:lnB>
                      <a:noFill/>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558800">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3200" b="0" i="0" u="none" strike="noStrike" cap="none" normalizeH="0" baseline="0" dirty="0" smtClean="0">
                          <a:ln>
                            <a:noFill/>
                          </a:ln>
                          <a:solidFill>
                            <a:schemeClr val="tx1"/>
                          </a:solidFill>
                          <a:effectLst/>
                          <a:latin typeface="Angsana New" pitchFamily="18" charset="-34"/>
                          <a:cs typeface="Angsana New" pitchFamily="18" charset="-34"/>
                        </a:rPr>
                        <a:t>Scenario</a:t>
                      </a:r>
                    </a:p>
                  </a:txBody>
                  <a:tcPr anchor="b" horzOverflow="overflow">
                    <a:lnL cap="flat">
                      <a:noFill/>
                    </a:lnL>
                    <a:lnR>
                      <a:noFill/>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3200" b="0" i="0" u="none" strike="noStrike" cap="none" normalizeH="0" baseline="0" dirty="0" smtClean="0">
                          <a:ln>
                            <a:noFill/>
                          </a:ln>
                          <a:solidFill>
                            <a:schemeClr val="tx1"/>
                          </a:solidFill>
                          <a:effectLst/>
                          <a:latin typeface="Angsana New" pitchFamily="18" charset="-34"/>
                          <a:cs typeface="Angsana New" pitchFamily="18" charset="-34"/>
                        </a:rPr>
                        <a:t>Return (y)</a:t>
                      </a:r>
                    </a:p>
                  </a:txBody>
                  <a:tcPr anchor="b" horzOverflow="overflow">
                    <a:lnL>
                      <a:noFill/>
                    </a:lnL>
                    <a:lnR>
                      <a:noFill/>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3200" b="0" i="0" u="none" strike="noStrike" cap="none" normalizeH="0" baseline="0" dirty="0" err="1" smtClean="0">
                          <a:ln>
                            <a:noFill/>
                          </a:ln>
                          <a:solidFill>
                            <a:schemeClr val="tx1"/>
                          </a:solidFill>
                          <a:effectLst/>
                          <a:latin typeface="Angsana New" pitchFamily="18" charset="-34"/>
                          <a:cs typeface="Angsana New" pitchFamily="18" charset="-34"/>
                        </a:rPr>
                        <a:t>Prob</a:t>
                      </a:r>
                      <a:r>
                        <a:rPr kumimoji="0" lang="en-US" sz="3200" b="0" i="0" u="none" strike="noStrike" cap="none" normalizeH="0" baseline="0" dirty="0" smtClean="0">
                          <a:ln>
                            <a:noFill/>
                          </a:ln>
                          <a:solidFill>
                            <a:schemeClr val="tx1"/>
                          </a:solidFill>
                          <a:effectLst/>
                          <a:latin typeface="Angsana New" pitchFamily="18" charset="-34"/>
                          <a:cs typeface="Angsana New" pitchFamily="18" charset="-34"/>
                        </a:rPr>
                        <a:t> (g(y))</a:t>
                      </a:r>
                    </a:p>
                  </a:txBody>
                  <a:tcPr anchor="b" horzOverflow="overflow">
                    <a:lnL>
                      <a:noFill/>
                    </a:lnL>
                    <a:lnR>
                      <a:noFill/>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3200" b="0" i="0" u="none" strike="noStrike" cap="none" normalizeH="0" baseline="0" dirty="0" smtClean="0">
                          <a:ln>
                            <a:noFill/>
                          </a:ln>
                          <a:solidFill>
                            <a:schemeClr val="tx1"/>
                          </a:solidFill>
                          <a:effectLst/>
                          <a:latin typeface="Angsana New" pitchFamily="18" charset="-34"/>
                          <a:cs typeface="Angsana New" pitchFamily="18" charset="-34"/>
                        </a:rPr>
                        <a:t>y</a:t>
                      </a:r>
                      <a:r>
                        <a:rPr kumimoji="0" lang="th-TH" sz="3200" b="0" i="0" u="none" strike="noStrike" cap="none" normalizeH="0" baseline="0" dirty="0" smtClean="0">
                          <a:ln>
                            <a:noFill/>
                          </a:ln>
                          <a:solidFill>
                            <a:schemeClr val="tx1"/>
                          </a:solidFill>
                          <a:effectLst/>
                          <a:latin typeface="Angsana New" pitchFamily="18" charset="-34"/>
                          <a:cs typeface="Angsana New" pitchFamily="18" charset="-34"/>
                        </a:rPr>
                        <a:t>*</a:t>
                      </a:r>
                      <a:r>
                        <a:rPr kumimoji="0" lang="en-US" sz="3200" b="0" i="0" u="none" strike="noStrike" cap="none" normalizeH="0" baseline="0" dirty="0" smtClean="0">
                          <a:ln>
                            <a:noFill/>
                          </a:ln>
                          <a:solidFill>
                            <a:schemeClr val="tx1"/>
                          </a:solidFill>
                          <a:effectLst/>
                          <a:latin typeface="Angsana New" pitchFamily="18" charset="-34"/>
                          <a:cs typeface="Angsana New" pitchFamily="18" charset="-34"/>
                        </a:rPr>
                        <a:t>g</a:t>
                      </a:r>
                      <a:r>
                        <a:rPr kumimoji="0" lang="th-TH" sz="3200" b="0" i="0" u="none" strike="noStrike" cap="none" normalizeH="0" baseline="0" dirty="0" smtClean="0">
                          <a:ln>
                            <a:noFill/>
                          </a:ln>
                          <a:solidFill>
                            <a:schemeClr val="tx1"/>
                          </a:solidFill>
                          <a:effectLst/>
                          <a:latin typeface="Angsana New" pitchFamily="18" charset="-34"/>
                          <a:cs typeface="Angsana New" pitchFamily="18" charset="-34"/>
                        </a:rPr>
                        <a:t>(</a:t>
                      </a:r>
                      <a:r>
                        <a:rPr kumimoji="0" lang="en-US" sz="3200" b="0" i="0" u="none" strike="noStrike" cap="none" normalizeH="0" baseline="0" dirty="0" smtClean="0">
                          <a:ln>
                            <a:noFill/>
                          </a:ln>
                          <a:solidFill>
                            <a:schemeClr val="tx1"/>
                          </a:solidFill>
                          <a:effectLst/>
                          <a:latin typeface="Angsana New" pitchFamily="18" charset="-34"/>
                          <a:cs typeface="Angsana New" pitchFamily="18" charset="-34"/>
                        </a:rPr>
                        <a:t>y</a:t>
                      </a:r>
                      <a:r>
                        <a:rPr kumimoji="0" lang="th-TH" sz="3200" b="0" i="0" u="none" strike="noStrike" cap="none" normalizeH="0" baseline="0" dirty="0" smtClean="0">
                          <a:ln>
                            <a:noFill/>
                          </a:ln>
                          <a:solidFill>
                            <a:schemeClr val="tx1"/>
                          </a:solidFill>
                          <a:effectLst/>
                          <a:latin typeface="Angsana New" pitchFamily="18" charset="-34"/>
                          <a:cs typeface="Angsana New" pitchFamily="18" charset="-34"/>
                        </a:rPr>
                        <a:t>)</a:t>
                      </a:r>
                      <a:endParaRPr kumimoji="0" lang="en-US" sz="3200" b="0" i="0" u="none" strike="noStrike" cap="none" normalizeH="0" baseline="0" dirty="0" smtClean="0">
                        <a:ln>
                          <a:noFill/>
                        </a:ln>
                        <a:solidFill>
                          <a:schemeClr val="tx1"/>
                        </a:solidFill>
                        <a:effectLst/>
                        <a:latin typeface="Angsana New" pitchFamily="18" charset="-34"/>
                        <a:cs typeface="Angsana New" pitchFamily="18" charset="-34"/>
                      </a:endParaRPr>
                    </a:p>
                  </a:txBody>
                  <a:tcPr anchor="b" horzOverflow="overflow">
                    <a:lnL>
                      <a:noFill/>
                    </a:lnL>
                    <a:lnR>
                      <a:noFill/>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3200" b="0" i="0" u="none" strike="noStrike" cap="none" normalizeH="0" baseline="0" dirty="0" smtClean="0">
                          <a:ln>
                            <a:noFill/>
                          </a:ln>
                          <a:solidFill>
                            <a:schemeClr val="tx1"/>
                          </a:solidFill>
                          <a:effectLst/>
                          <a:latin typeface="Angsana New" pitchFamily="18" charset="-34"/>
                          <a:cs typeface="Angsana New" pitchFamily="18" charset="-34"/>
                        </a:rPr>
                        <a:t>g</a:t>
                      </a:r>
                      <a:r>
                        <a:rPr kumimoji="0" lang="th-TH" sz="3200" b="0" i="0" u="none" strike="noStrike" cap="none" normalizeH="0" baseline="0" dirty="0" smtClean="0">
                          <a:ln>
                            <a:noFill/>
                          </a:ln>
                          <a:solidFill>
                            <a:schemeClr val="tx1"/>
                          </a:solidFill>
                          <a:effectLst/>
                          <a:latin typeface="Angsana New" pitchFamily="18" charset="-34"/>
                          <a:cs typeface="Angsana New" pitchFamily="18" charset="-34"/>
                        </a:rPr>
                        <a:t>(</a:t>
                      </a:r>
                      <a:r>
                        <a:rPr kumimoji="0" lang="en-US" sz="3200" b="0" i="0" u="none" strike="noStrike" cap="none" normalizeH="0" baseline="0" dirty="0" smtClean="0">
                          <a:ln>
                            <a:noFill/>
                          </a:ln>
                          <a:solidFill>
                            <a:schemeClr val="tx1"/>
                          </a:solidFill>
                          <a:effectLst/>
                          <a:latin typeface="Angsana New" pitchFamily="18" charset="-34"/>
                          <a:cs typeface="Angsana New" pitchFamily="18" charset="-34"/>
                        </a:rPr>
                        <a:t>y</a:t>
                      </a:r>
                      <a:r>
                        <a:rPr kumimoji="0" lang="th-TH" sz="3200" b="0" i="0" u="none" strike="noStrike" cap="none" normalizeH="0" baseline="0" dirty="0" smtClean="0">
                          <a:ln>
                            <a:noFill/>
                          </a:ln>
                          <a:solidFill>
                            <a:schemeClr val="tx1"/>
                          </a:solidFill>
                          <a:effectLst/>
                          <a:latin typeface="Angsana New" pitchFamily="18" charset="-34"/>
                          <a:cs typeface="Angsana New" pitchFamily="18" charset="-34"/>
                        </a:rPr>
                        <a:t>)*(</a:t>
                      </a:r>
                      <a:r>
                        <a:rPr kumimoji="0" lang="en-US" sz="3200" b="0" i="0" u="none" strike="noStrike" cap="none" normalizeH="0" baseline="0" dirty="0" smtClean="0">
                          <a:ln>
                            <a:noFill/>
                          </a:ln>
                          <a:solidFill>
                            <a:schemeClr val="tx1"/>
                          </a:solidFill>
                          <a:effectLst/>
                          <a:latin typeface="Angsana New" pitchFamily="18" charset="-34"/>
                          <a:cs typeface="Angsana New" pitchFamily="18" charset="-34"/>
                        </a:rPr>
                        <a:t>y</a:t>
                      </a:r>
                      <a:r>
                        <a:rPr kumimoji="0" lang="th-TH" sz="3200" b="0" i="0" u="none" strike="noStrike" cap="none" normalizeH="0" baseline="0" dirty="0" smtClean="0">
                          <a:ln>
                            <a:noFill/>
                          </a:ln>
                          <a:solidFill>
                            <a:schemeClr val="tx1"/>
                          </a:solidFill>
                          <a:effectLst/>
                          <a:latin typeface="Angsana New" pitchFamily="18" charset="-34"/>
                          <a:cs typeface="Angsana New" pitchFamily="18" charset="-34"/>
                        </a:rPr>
                        <a:t>-</a:t>
                      </a:r>
                      <a:r>
                        <a:rPr kumimoji="0" lang="el-GR" sz="3200" b="0" i="0" u="none" strike="noStrike" cap="none" normalizeH="0" baseline="0" dirty="0" smtClean="0">
                          <a:ln>
                            <a:noFill/>
                          </a:ln>
                          <a:solidFill>
                            <a:schemeClr val="tx1"/>
                          </a:solidFill>
                          <a:effectLst/>
                          <a:latin typeface="Angsana New" pitchFamily="18" charset="-34"/>
                          <a:cs typeface="Arial" charset="0"/>
                        </a:rPr>
                        <a:t>μ</a:t>
                      </a:r>
                      <a:r>
                        <a:rPr kumimoji="0" lang="th-TH" sz="3200" b="0" i="0" u="none" strike="noStrike" cap="none" normalizeH="0" baseline="0" dirty="0" smtClean="0">
                          <a:ln>
                            <a:noFill/>
                          </a:ln>
                          <a:solidFill>
                            <a:schemeClr val="tx1"/>
                          </a:solidFill>
                          <a:effectLst/>
                          <a:latin typeface="Angsana New" pitchFamily="18" charset="-34"/>
                          <a:cs typeface="Angsana New" pitchFamily="18" charset="-34"/>
                        </a:rPr>
                        <a:t>)</a:t>
                      </a:r>
                      <a:r>
                        <a:rPr kumimoji="0" lang="en-US" sz="3200" b="0" i="0" u="none" strike="noStrike" cap="none" normalizeH="0" baseline="0" dirty="0" smtClean="0">
                          <a:ln>
                            <a:noFill/>
                          </a:ln>
                          <a:solidFill>
                            <a:schemeClr val="tx1"/>
                          </a:solidFill>
                          <a:effectLst/>
                          <a:latin typeface="Angsana New" pitchFamily="18" charset="-34"/>
                          <a:cs typeface="Angsana New" pitchFamily="18" charset="-34"/>
                        </a:rPr>
                        <a:t>2</a:t>
                      </a:r>
                    </a:p>
                  </a:txBody>
                  <a:tcPr anchor="b" horzOverflow="overflow">
                    <a:lnL>
                      <a:noFill/>
                    </a:lnL>
                    <a:lnR cap="flat">
                      <a:noFill/>
                    </a:lnR>
                    <a:lnT>
                      <a:noFill/>
                    </a:lnT>
                    <a:lnB>
                      <a:noFill/>
                    </a:lnB>
                    <a:lnTlToBr>
                      <a:noFill/>
                    </a:lnTlToBr>
                    <a:lnBlToTr>
                      <a:noFill/>
                    </a:lnBlToTr>
                    <a:noFill/>
                  </a:tcPr>
                </a:tc>
              </a:tr>
              <a:tr h="557213">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3600" b="0" i="0" u="none" strike="noStrike" cap="none" normalizeH="0" baseline="0" smtClean="0">
                          <a:ln>
                            <a:noFill/>
                          </a:ln>
                          <a:solidFill>
                            <a:schemeClr val="tx1"/>
                          </a:solidFill>
                          <a:effectLst/>
                          <a:latin typeface="Angsana New" pitchFamily="18" charset="-34"/>
                          <a:cs typeface="Angsana New" pitchFamily="18" charset="-34"/>
                        </a:rPr>
                        <a:t>A</a:t>
                      </a:r>
                    </a:p>
                  </a:txBody>
                  <a:tcPr anchor="b" horzOverflow="overflow">
                    <a:lnL cap="flat">
                      <a:noFill/>
                    </a:lnL>
                    <a:lnR>
                      <a:noFill/>
                    </a:lnR>
                    <a:lnT>
                      <a:noFill/>
                    </a:lnT>
                    <a:lnB>
                      <a:noFill/>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3600" b="0" i="0" u="none" strike="noStrike" cap="none" normalizeH="0" baseline="0" smtClean="0">
                          <a:ln>
                            <a:noFill/>
                          </a:ln>
                          <a:solidFill>
                            <a:schemeClr val="tx1"/>
                          </a:solidFill>
                          <a:effectLst/>
                          <a:latin typeface="Angsana New" pitchFamily="18" charset="-34"/>
                          <a:cs typeface="Angsana New" pitchFamily="18" charset="-34"/>
                        </a:rPr>
                        <a:t>14.0</a:t>
                      </a:r>
                    </a:p>
                  </a:txBody>
                  <a:tcPr anchor="b" horzOverflow="overflow">
                    <a:lnL>
                      <a:noFill/>
                    </a:lnL>
                    <a:lnR>
                      <a:noFill/>
                    </a:lnR>
                    <a:lnT>
                      <a:noFill/>
                    </a:lnT>
                    <a:lnB>
                      <a:noFill/>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3600" b="0" i="0" u="none" strike="noStrike" cap="none" normalizeH="0" baseline="0" smtClean="0">
                          <a:ln>
                            <a:noFill/>
                          </a:ln>
                          <a:solidFill>
                            <a:schemeClr val="tx1"/>
                          </a:solidFill>
                          <a:effectLst/>
                          <a:latin typeface="Angsana New" pitchFamily="18" charset="-34"/>
                          <a:cs typeface="Angsana New" pitchFamily="18" charset="-34"/>
                        </a:rPr>
                        <a:t>0.4</a:t>
                      </a:r>
                    </a:p>
                  </a:txBody>
                  <a:tcPr anchor="b" horzOverflow="overflow">
                    <a:lnL>
                      <a:noFill/>
                    </a:lnL>
                    <a:lnR>
                      <a:noFill/>
                    </a:lnR>
                    <a:lnT>
                      <a:noFill/>
                    </a:lnT>
                    <a:lnB>
                      <a:noFill/>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3600" b="0" i="0" u="none" strike="noStrike" cap="none" normalizeH="0" baseline="0" smtClean="0">
                          <a:ln>
                            <a:noFill/>
                          </a:ln>
                          <a:solidFill>
                            <a:schemeClr val="tx1"/>
                          </a:solidFill>
                          <a:effectLst/>
                          <a:latin typeface="Angsana New" pitchFamily="18" charset="-34"/>
                          <a:cs typeface="Angsana New" pitchFamily="18" charset="-34"/>
                        </a:rPr>
                        <a:t>5.6</a:t>
                      </a:r>
                    </a:p>
                  </a:txBody>
                  <a:tcPr anchor="b" horzOverflow="overflow">
                    <a:lnL>
                      <a:noFill/>
                    </a:lnL>
                    <a:lnR>
                      <a:noFill/>
                    </a:lnR>
                    <a:lnT>
                      <a:noFill/>
                    </a:lnT>
                    <a:lnB>
                      <a:noFill/>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3600" b="0" i="0" u="none" strike="noStrike" cap="none" normalizeH="0" baseline="0" smtClean="0">
                          <a:ln>
                            <a:noFill/>
                          </a:ln>
                          <a:solidFill>
                            <a:schemeClr val="tx1"/>
                          </a:solidFill>
                          <a:effectLst/>
                          <a:latin typeface="Angsana New" pitchFamily="18" charset="-34"/>
                          <a:cs typeface="Angsana New" pitchFamily="18" charset="-34"/>
                        </a:rPr>
                        <a:t>16.4</a:t>
                      </a:r>
                    </a:p>
                  </a:txBody>
                  <a:tcPr anchor="b" horzOverflow="overflow">
                    <a:lnL>
                      <a:noFill/>
                    </a:lnL>
                    <a:lnR cap="flat">
                      <a:noFill/>
                    </a:lnR>
                    <a:lnT>
                      <a:noFill/>
                    </a:lnT>
                    <a:lnB>
                      <a:noFill/>
                    </a:lnB>
                    <a:lnTlToBr>
                      <a:noFill/>
                    </a:lnTlToBr>
                    <a:lnBlToTr>
                      <a:noFill/>
                    </a:lnBlToTr>
                    <a:noFill/>
                  </a:tcPr>
                </a:tc>
              </a:tr>
              <a:tr h="558800">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3600" b="0" i="0" u="none" strike="noStrike" cap="none" normalizeH="0" baseline="0" smtClean="0">
                          <a:ln>
                            <a:noFill/>
                          </a:ln>
                          <a:solidFill>
                            <a:schemeClr val="tx1"/>
                          </a:solidFill>
                          <a:effectLst/>
                          <a:latin typeface="Angsana New" pitchFamily="18" charset="-34"/>
                          <a:cs typeface="Angsana New" pitchFamily="18" charset="-34"/>
                        </a:rPr>
                        <a:t>B</a:t>
                      </a:r>
                    </a:p>
                  </a:txBody>
                  <a:tcPr anchor="b" horzOverflow="overflow">
                    <a:lnL cap="flat">
                      <a:noFill/>
                    </a:lnL>
                    <a:lnR>
                      <a:noFill/>
                    </a:lnR>
                    <a:lnT>
                      <a:noFill/>
                    </a:lnT>
                    <a:lnB>
                      <a:noFill/>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3600" b="0" i="0" u="none" strike="noStrike" cap="none" normalizeH="0" baseline="0" smtClean="0">
                          <a:ln>
                            <a:noFill/>
                          </a:ln>
                          <a:solidFill>
                            <a:schemeClr val="tx1"/>
                          </a:solidFill>
                          <a:effectLst/>
                          <a:latin typeface="Angsana New" pitchFamily="18" charset="-34"/>
                          <a:cs typeface="Angsana New" pitchFamily="18" charset="-34"/>
                        </a:rPr>
                        <a:t>6.0</a:t>
                      </a:r>
                    </a:p>
                  </a:txBody>
                  <a:tcPr anchor="b" horzOverflow="overflow">
                    <a:lnL>
                      <a:noFill/>
                    </a:lnL>
                    <a:lnR>
                      <a:noFill/>
                    </a:lnR>
                    <a:lnT>
                      <a:noFill/>
                    </a:lnT>
                    <a:lnB>
                      <a:noFill/>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3600" b="0" i="0" u="none" strike="noStrike" cap="none" normalizeH="0" baseline="0" smtClean="0">
                          <a:ln>
                            <a:noFill/>
                          </a:ln>
                          <a:solidFill>
                            <a:schemeClr val="tx1"/>
                          </a:solidFill>
                          <a:effectLst/>
                          <a:latin typeface="Angsana New" pitchFamily="18" charset="-34"/>
                          <a:cs typeface="Angsana New" pitchFamily="18" charset="-34"/>
                        </a:rPr>
                        <a:t>0.3</a:t>
                      </a:r>
                    </a:p>
                  </a:txBody>
                  <a:tcPr anchor="b" horzOverflow="overflow">
                    <a:lnL>
                      <a:noFill/>
                    </a:lnL>
                    <a:lnR>
                      <a:noFill/>
                    </a:lnR>
                    <a:lnT>
                      <a:noFill/>
                    </a:lnT>
                    <a:lnB>
                      <a:noFill/>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3600" b="0" i="0" u="none" strike="noStrike" cap="none" normalizeH="0" baseline="0" smtClean="0">
                          <a:ln>
                            <a:noFill/>
                          </a:ln>
                          <a:solidFill>
                            <a:schemeClr val="tx1"/>
                          </a:solidFill>
                          <a:effectLst/>
                          <a:latin typeface="Angsana New" pitchFamily="18" charset="-34"/>
                          <a:cs typeface="Angsana New" pitchFamily="18" charset="-34"/>
                        </a:rPr>
                        <a:t>1.8</a:t>
                      </a:r>
                    </a:p>
                  </a:txBody>
                  <a:tcPr anchor="b" horzOverflow="overflow">
                    <a:lnL>
                      <a:noFill/>
                    </a:lnL>
                    <a:lnR>
                      <a:noFill/>
                    </a:lnR>
                    <a:lnT>
                      <a:noFill/>
                    </a:lnT>
                    <a:lnB>
                      <a:noFill/>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3600" b="0" i="0" u="none" strike="noStrike" cap="none" normalizeH="0" baseline="0" smtClean="0">
                          <a:ln>
                            <a:noFill/>
                          </a:ln>
                          <a:solidFill>
                            <a:schemeClr val="tx1"/>
                          </a:solidFill>
                          <a:effectLst/>
                          <a:latin typeface="Angsana New" pitchFamily="18" charset="-34"/>
                          <a:cs typeface="Angsana New" pitchFamily="18" charset="-34"/>
                        </a:rPr>
                        <a:t>0.8</a:t>
                      </a:r>
                    </a:p>
                  </a:txBody>
                  <a:tcPr anchor="b" horzOverflow="overflow">
                    <a:lnL>
                      <a:noFill/>
                    </a:lnL>
                    <a:lnR cap="flat">
                      <a:noFill/>
                    </a:lnR>
                    <a:lnT>
                      <a:noFill/>
                    </a:lnT>
                    <a:lnB>
                      <a:noFill/>
                    </a:lnB>
                    <a:lnTlToBr>
                      <a:noFill/>
                    </a:lnTlToBr>
                    <a:lnBlToTr>
                      <a:noFill/>
                    </a:lnBlToTr>
                    <a:noFill/>
                  </a:tcPr>
                </a:tc>
              </a:tr>
              <a:tr h="557213">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3600" b="0" i="0" u="none" strike="noStrike" cap="none" normalizeH="0" baseline="0" smtClean="0">
                          <a:ln>
                            <a:noFill/>
                          </a:ln>
                          <a:solidFill>
                            <a:schemeClr val="tx1"/>
                          </a:solidFill>
                          <a:effectLst/>
                          <a:latin typeface="Angsana New" pitchFamily="18" charset="-34"/>
                          <a:cs typeface="Angsana New" pitchFamily="18" charset="-34"/>
                        </a:rPr>
                        <a:t>C</a:t>
                      </a:r>
                    </a:p>
                  </a:txBody>
                  <a:tcPr anchor="b" horzOverflow="overflow">
                    <a:lnL cap="flat">
                      <a:noFill/>
                    </a:lnL>
                    <a:lnR>
                      <a:noFill/>
                    </a:lnR>
                    <a:lnT>
                      <a:noFill/>
                    </a:lnT>
                    <a:lnB>
                      <a:noFill/>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3600" b="0" i="0" u="none" strike="noStrike" cap="none" normalizeH="0" baseline="0" smtClean="0">
                          <a:ln>
                            <a:noFill/>
                          </a:ln>
                          <a:solidFill>
                            <a:schemeClr val="tx1"/>
                          </a:solidFill>
                          <a:effectLst/>
                          <a:latin typeface="Angsana New" pitchFamily="18" charset="-34"/>
                          <a:cs typeface="Angsana New" pitchFamily="18" charset="-34"/>
                        </a:rPr>
                        <a:t>4.0</a:t>
                      </a:r>
                    </a:p>
                  </a:txBody>
                  <a:tcPr anchor="b" horzOverflow="overflow">
                    <a:lnL>
                      <a:noFill/>
                    </a:lnL>
                    <a:lnR>
                      <a:noFill/>
                    </a:lnR>
                    <a:lnT>
                      <a:noFill/>
                    </a:lnT>
                    <a:lnB>
                      <a:noFill/>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3600" b="0" i="0" u="none" strike="noStrike" cap="none" normalizeH="0" baseline="0" smtClean="0">
                          <a:ln>
                            <a:noFill/>
                          </a:ln>
                          <a:solidFill>
                            <a:schemeClr val="tx1"/>
                          </a:solidFill>
                          <a:effectLst/>
                          <a:latin typeface="Angsana New" pitchFamily="18" charset="-34"/>
                          <a:cs typeface="Angsana New" pitchFamily="18" charset="-34"/>
                        </a:rPr>
                        <a:t>0.2</a:t>
                      </a:r>
                    </a:p>
                  </a:txBody>
                  <a:tcPr anchor="b" horzOverflow="overflow">
                    <a:lnL>
                      <a:noFill/>
                    </a:lnL>
                    <a:lnR>
                      <a:noFill/>
                    </a:lnR>
                    <a:lnT>
                      <a:noFill/>
                    </a:lnT>
                    <a:lnB>
                      <a:noFill/>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3600" b="0" i="0" u="none" strike="noStrike" cap="none" normalizeH="0" baseline="0" smtClean="0">
                          <a:ln>
                            <a:noFill/>
                          </a:ln>
                          <a:solidFill>
                            <a:schemeClr val="tx1"/>
                          </a:solidFill>
                          <a:effectLst/>
                          <a:latin typeface="Angsana New" pitchFamily="18" charset="-34"/>
                          <a:cs typeface="Angsana New" pitchFamily="18" charset="-34"/>
                        </a:rPr>
                        <a:t>0.8</a:t>
                      </a:r>
                    </a:p>
                  </a:txBody>
                  <a:tcPr anchor="b" horzOverflow="overflow">
                    <a:lnL>
                      <a:noFill/>
                    </a:lnL>
                    <a:lnR>
                      <a:noFill/>
                    </a:lnR>
                    <a:lnT>
                      <a:noFill/>
                    </a:lnT>
                    <a:lnB>
                      <a:noFill/>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3600" b="0" i="0" u="none" strike="noStrike" cap="none" normalizeH="0" baseline="0" smtClean="0">
                          <a:ln>
                            <a:noFill/>
                          </a:ln>
                          <a:solidFill>
                            <a:schemeClr val="tx1"/>
                          </a:solidFill>
                          <a:effectLst/>
                          <a:latin typeface="Angsana New" pitchFamily="18" charset="-34"/>
                          <a:cs typeface="Angsana New" pitchFamily="18" charset="-34"/>
                        </a:rPr>
                        <a:t>2.6</a:t>
                      </a:r>
                    </a:p>
                  </a:txBody>
                  <a:tcPr anchor="b" horzOverflow="overflow">
                    <a:lnL>
                      <a:noFill/>
                    </a:lnL>
                    <a:lnR cap="flat">
                      <a:noFill/>
                    </a:lnR>
                    <a:lnT>
                      <a:noFill/>
                    </a:lnT>
                    <a:lnB>
                      <a:noFill/>
                    </a:lnB>
                    <a:lnTlToBr>
                      <a:noFill/>
                    </a:lnTlToBr>
                    <a:lnBlToTr>
                      <a:noFill/>
                    </a:lnBlToTr>
                    <a:noFill/>
                  </a:tcPr>
                </a:tc>
              </a:tr>
              <a:tr h="558800">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3600" b="0" i="0" u="none" strike="noStrike" cap="none" normalizeH="0" baseline="0" smtClean="0">
                          <a:ln>
                            <a:noFill/>
                          </a:ln>
                          <a:solidFill>
                            <a:schemeClr val="tx1"/>
                          </a:solidFill>
                          <a:effectLst/>
                          <a:latin typeface="Angsana New" pitchFamily="18" charset="-34"/>
                          <a:cs typeface="Angsana New" pitchFamily="18" charset="-34"/>
                        </a:rPr>
                        <a:t>D</a:t>
                      </a:r>
                    </a:p>
                  </a:txBody>
                  <a:tcPr anchor="b" horzOverflow="overflow">
                    <a:lnL cap="flat">
                      <a:noFill/>
                    </a:lnL>
                    <a:lnR>
                      <a:noFill/>
                    </a:lnR>
                    <a:lnT>
                      <a:noFill/>
                    </a:lnT>
                    <a:lnB>
                      <a:noFill/>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3600" b="0" i="0" u="none" strike="noStrike" cap="none" normalizeH="0" baseline="0" smtClean="0">
                          <a:ln>
                            <a:noFill/>
                          </a:ln>
                          <a:solidFill>
                            <a:schemeClr val="tx1"/>
                          </a:solidFill>
                          <a:effectLst/>
                          <a:latin typeface="Angsana New" pitchFamily="18" charset="-34"/>
                          <a:cs typeface="Angsana New" pitchFamily="18" charset="-34"/>
                        </a:rPr>
                        <a:t>-6.0</a:t>
                      </a:r>
                    </a:p>
                  </a:txBody>
                  <a:tcPr anchor="b" horzOverflow="overflow">
                    <a:lnL>
                      <a:noFill/>
                    </a:lnL>
                    <a:lnR>
                      <a:noFill/>
                    </a:lnR>
                    <a:lnT>
                      <a:noFill/>
                    </a:lnT>
                    <a:lnB>
                      <a:noFill/>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3600" b="0" i="0" u="none" strike="noStrike" cap="none" normalizeH="0" baseline="0" smtClean="0">
                          <a:ln>
                            <a:noFill/>
                          </a:ln>
                          <a:solidFill>
                            <a:schemeClr val="tx1"/>
                          </a:solidFill>
                          <a:effectLst/>
                          <a:latin typeface="Angsana New" pitchFamily="18" charset="-34"/>
                          <a:cs typeface="Angsana New" pitchFamily="18" charset="-34"/>
                        </a:rPr>
                        <a:t>0.1</a:t>
                      </a:r>
                    </a:p>
                  </a:txBody>
                  <a:tcPr anchor="b" horzOverflow="overflow">
                    <a:lnL>
                      <a:noFill/>
                    </a:lnL>
                    <a:lnR>
                      <a:noFill/>
                    </a:lnR>
                    <a:lnT>
                      <a:noFill/>
                    </a:lnT>
                    <a:lnB>
                      <a:noFill/>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3600" b="0" i="0" u="none" strike="noStrike" cap="none" normalizeH="0" baseline="0" smtClean="0">
                          <a:ln>
                            <a:noFill/>
                          </a:ln>
                          <a:solidFill>
                            <a:schemeClr val="tx1"/>
                          </a:solidFill>
                          <a:effectLst/>
                          <a:latin typeface="Angsana New" pitchFamily="18" charset="-34"/>
                          <a:cs typeface="Angsana New" pitchFamily="18" charset="-34"/>
                        </a:rPr>
                        <a:t>-0.6</a:t>
                      </a:r>
                    </a:p>
                  </a:txBody>
                  <a:tcPr anchor="b" horzOverflow="overflow">
                    <a:lnL>
                      <a:noFill/>
                    </a:lnL>
                    <a:lnR>
                      <a:noFill/>
                    </a:lnR>
                    <a:lnT>
                      <a:noFill/>
                    </a:lnT>
                    <a:lnB>
                      <a:noFill/>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3600" b="0" i="0" u="none" strike="noStrike" cap="none" normalizeH="0" baseline="0" smtClean="0">
                          <a:ln>
                            <a:noFill/>
                          </a:ln>
                          <a:solidFill>
                            <a:schemeClr val="tx1"/>
                          </a:solidFill>
                          <a:effectLst/>
                          <a:latin typeface="Angsana New" pitchFamily="18" charset="-34"/>
                          <a:cs typeface="Angsana New" pitchFamily="18" charset="-34"/>
                        </a:rPr>
                        <a:t>18.5</a:t>
                      </a:r>
                    </a:p>
                  </a:txBody>
                  <a:tcPr anchor="b" horzOverflow="overflow">
                    <a:lnL>
                      <a:noFill/>
                    </a:lnL>
                    <a:lnR cap="flat">
                      <a:noFill/>
                    </a:lnR>
                    <a:lnT>
                      <a:noFill/>
                    </a:lnT>
                    <a:lnB>
                      <a:noFill/>
                    </a:lnB>
                    <a:lnTlToBr>
                      <a:noFill/>
                    </a:lnTlToBr>
                    <a:lnBlToTr>
                      <a:noFill/>
                    </a:lnBlToTr>
                    <a:noFill/>
                  </a:tcPr>
                </a:tc>
              </a:tr>
              <a:tr h="1039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3600" b="0" i="0" u="none" strike="noStrike" cap="none" normalizeH="0" baseline="0" smtClean="0">
                        <a:ln>
                          <a:noFill/>
                        </a:ln>
                        <a:solidFill>
                          <a:schemeClr val="tx1"/>
                        </a:solidFill>
                        <a:effectLst/>
                        <a:latin typeface="Angsana New" pitchFamily="18" charset="-34"/>
                        <a:cs typeface="Angsana New" pitchFamily="18" charset="-34"/>
                      </a:endParaRPr>
                    </a:p>
                  </a:txBody>
                  <a:tcPr anchor="b"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3600" b="0" i="0" u="none" strike="noStrike" cap="none" normalizeH="0" baseline="0" smtClean="0">
                        <a:ln>
                          <a:noFill/>
                        </a:ln>
                        <a:solidFill>
                          <a:schemeClr val="tx1"/>
                        </a:solidFill>
                        <a:effectLst/>
                        <a:latin typeface="Angsana New" pitchFamily="18" charset="-34"/>
                        <a:cs typeface="Angsana New" pitchFamily="18" charset="-34"/>
                      </a:endParaRPr>
                    </a:p>
                  </a:txBody>
                  <a:tcPr anchor="b" horzOverflow="overflow">
                    <a:lnL>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3600" b="0" i="0" u="none" strike="noStrike" cap="none" normalizeH="0" baseline="0" smtClean="0">
                        <a:ln>
                          <a:noFill/>
                        </a:ln>
                        <a:solidFill>
                          <a:schemeClr val="tx1"/>
                        </a:solidFill>
                        <a:effectLst/>
                        <a:latin typeface="Angsana New" pitchFamily="18" charset="-34"/>
                        <a:cs typeface="Angsana New" pitchFamily="18" charset="-34"/>
                      </a:endParaRPr>
                    </a:p>
                  </a:txBody>
                  <a:tcPr anchor="b" horzOverflow="overflow">
                    <a:lnL>
                      <a:noFill/>
                    </a:lnL>
                    <a:lnR>
                      <a:noFill/>
                    </a:lnR>
                    <a:lnT>
                      <a:noFill/>
                    </a:lnT>
                    <a:lnB cap="flat">
                      <a:noFill/>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3600" b="0" i="0" u="none" strike="noStrike" cap="none" normalizeH="0" baseline="0" smtClean="0">
                          <a:ln>
                            <a:noFill/>
                          </a:ln>
                          <a:solidFill>
                            <a:schemeClr val="tx1"/>
                          </a:solidFill>
                          <a:effectLst/>
                          <a:latin typeface="Angsana New" pitchFamily="18" charset="-34"/>
                          <a:cs typeface="Angsana New" pitchFamily="18" charset="-34"/>
                        </a:rPr>
                        <a:t>7.6</a:t>
                      </a:r>
                    </a:p>
                  </a:txBody>
                  <a:tcPr anchor="b" horzOverflow="overflow">
                    <a:lnL>
                      <a:noFill/>
                    </a:lnL>
                    <a:lnR>
                      <a:noFill/>
                    </a:lnR>
                    <a:lnT>
                      <a:noFill/>
                    </a:lnT>
                    <a:lnB cap="flat">
                      <a:noFill/>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3600" b="0" i="0" u="none" strike="noStrike" cap="none" normalizeH="0" baseline="0" smtClean="0">
                          <a:ln>
                            <a:noFill/>
                          </a:ln>
                          <a:solidFill>
                            <a:schemeClr val="tx1"/>
                          </a:solidFill>
                          <a:effectLst/>
                          <a:latin typeface="Angsana New" pitchFamily="18" charset="-34"/>
                          <a:cs typeface="Angsana New" pitchFamily="18" charset="-34"/>
                        </a:rPr>
                        <a:t>38.2</a:t>
                      </a:r>
                    </a:p>
                  </a:txBody>
                  <a:tcPr anchor="b"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p:cNvSpPr>
            <a:spLocks noGrp="1" noChangeArrowheads="1"/>
          </p:cNvSpPr>
          <p:nvPr>
            <p:ph type="body" sz="half" idx="1"/>
          </p:nvPr>
        </p:nvSpPr>
        <p:spPr>
          <a:xfrm>
            <a:off x="179512" y="260648"/>
            <a:ext cx="8507288" cy="5865515"/>
          </a:xfrm>
        </p:spPr>
        <p:txBody>
          <a:bodyPr>
            <a:normAutofit/>
          </a:bodyPr>
          <a:lstStyle/>
          <a:p>
            <a:pPr eaLnBrk="1" hangingPunct="1">
              <a:buFont typeface="Wingdings" pitchFamily="2" charset="2"/>
              <a:buChar char="§"/>
            </a:pPr>
            <a:r>
              <a:rPr lang="en-US" sz="3000" dirty="0" smtClean="0"/>
              <a:t>In the stock theory, both expected return and variance are taken into consideration in portfolio allocation (assume two assets) </a:t>
            </a:r>
          </a:p>
          <a:p>
            <a:pPr eaLnBrk="1" hangingPunct="1">
              <a:buFont typeface="Wingdings" pitchFamily="2" charset="2"/>
              <a:buChar char="§"/>
            </a:pPr>
            <a:endParaRPr lang="th-TH" sz="3000" dirty="0" smtClean="0"/>
          </a:p>
          <a:p>
            <a:pPr eaLnBrk="1" hangingPunct="1">
              <a:buNone/>
            </a:pPr>
            <a:endParaRPr lang="en-US" sz="3000" dirty="0" smtClean="0"/>
          </a:p>
          <a:p>
            <a:pPr eaLnBrk="1" hangingPunct="1">
              <a:buNone/>
            </a:pPr>
            <a:endParaRPr lang="th-TH" sz="3000" dirty="0" smtClean="0"/>
          </a:p>
          <a:p>
            <a:pPr eaLnBrk="1" hangingPunct="1">
              <a:buFont typeface="Wingdings" pitchFamily="2" charset="2"/>
              <a:buChar char="§"/>
            </a:pPr>
            <a:r>
              <a:rPr lang="en-US" sz="3000" dirty="0" smtClean="0"/>
              <a:t>Investors would diversify when two assets have a negative covariance (moving in the opposite direction). </a:t>
            </a:r>
            <a:endParaRPr lang="th-TH" sz="3000" dirty="0" smtClean="0"/>
          </a:p>
        </p:txBody>
      </p:sp>
      <p:graphicFrame>
        <p:nvGraphicFramePr>
          <p:cNvPr id="6146" name="Object 4"/>
          <p:cNvGraphicFramePr>
            <a:graphicFrameLocks noChangeAspect="1"/>
          </p:cNvGraphicFramePr>
          <p:nvPr>
            <p:ph sz="quarter" idx="2"/>
          </p:nvPr>
        </p:nvGraphicFramePr>
        <p:xfrm>
          <a:off x="1835696" y="1916832"/>
          <a:ext cx="5391150" cy="1130300"/>
        </p:xfrm>
        <a:graphic>
          <a:graphicData uri="http://schemas.openxmlformats.org/presentationml/2006/ole">
            <p:oleObj spid="_x0000_s39938" name="Equation" r:id="rId3" imgW="2361960" imgH="495000" progId="Equation.DSMT4">
              <p:embed/>
            </p:oleObj>
          </a:graphicData>
        </a:graphic>
      </p:graphicFrame>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Imperfect Substitutes between Domestic and Foreign Assets</a:t>
            </a:r>
            <a:endParaRPr lang="en-US" dirty="0"/>
          </a:p>
        </p:txBody>
      </p:sp>
      <p:sp>
        <p:nvSpPr>
          <p:cNvPr id="6" name="Content Placeholder 5"/>
          <p:cNvSpPr>
            <a:spLocks noGrp="1"/>
          </p:cNvSpPr>
          <p:nvPr>
            <p:ph idx="1"/>
          </p:nvPr>
        </p:nvSpPr>
        <p:spPr>
          <a:xfrm>
            <a:off x="457200" y="3933056"/>
            <a:ext cx="8229600" cy="2193107"/>
          </a:xfrm>
        </p:spPr>
        <p:txBody>
          <a:bodyPr/>
          <a:lstStyle/>
          <a:p>
            <a:r>
              <a:rPr lang="en-US" dirty="0" smtClean="0"/>
              <a:t>The budget constraint is needed to be taken into consideration. </a:t>
            </a:r>
            <a:endParaRPr lang="en-US" dirty="0"/>
          </a:p>
        </p:txBody>
      </p:sp>
      <p:graphicFrame>
        <p:nvGraphicFramePr>
          <p:cNvPr id="7" name="Object 6"/>
          <p:cNvGraphicFramePr>
            <a:graphicFrameLocks noChangeAspect="1"/>
          </p:cNvGraphicFramePr>
          <p:nvPr/>
        </p:nvGraphicFramePr>
        <p:xfrm>
          <a:off x="2500558" y="1843933"/>
          <a:ext cx="3871642" cy="1729083"/>
        </p:xfrm>
        <a:graphic>
          <a:graphicData uri="http://schemas.openxmlformats.org/presentationml/2006/ole">
            <p:oleObj spid="_x0000_s44034" name="Equation" r:id="rId3" imgW="1307880" imgH="583920" progId="Equation.DSMT4">
              <p:embed/>
            </p:oleObj>
          </a:graphicData>
        </a:graphic>
      </p:graphicFrame>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3. Central Banks</a:t>
            </a:r>
            <a:endParaRPr lang="en-US" dirty="0"/>
          </a:p>
        </p:txBody>
      </p:sp>
      <p:sp>
        <p:nvSpPr>
          <p:cNvPr id="3" name="Content Placeholder 2"/>
          <p:cNvSpPr>
            <a:spLocks noGrp="1"/>
          </p:cNvSpPr>
          <p:nvPr>
            <p:ph idx="1"/>
          </p:nvPr>
        </p:nvSpPr>
        <p:spPr>
          <a:xfrm>
            <a:off x="457200" y="1340768"/>
            <a:ext cx="8229600" cy="4785395"/>
          </a:xfrm>
        </p:spPr>
        <p:txBody>
          <a:bodyPr/>
          <a:lstStyle/>
          <a:p>
            <a:r>
              <a:rPr lang="en-US" dirty="0" smtClean="0"/>
              <a:t>Central bank’s motivation: Policy stance instead of return. </a:t>
            </a:r>
          </a:p>
          <a:p>
            <a:r>
              <a:rPr lang="en-US" dirty="0" smtClean="0"/>
              <a:t>Factors governing the behavior of central banks; 	</a:t>
            </a:r>
          </a:p>
          <a:p>
            <a:pPr lvl="1"/>
            <a:r>
              <a:rPr lang="en-US" dirty="0" smtClean="0"/>
              <a:t>Foreign Exchange Regime (Rules governing central bank intervention in the foreign exchange market)</a:t>
            </a:r>
          </a:p>
          <a:p>
            <a:pPr lvl="1"/>
            <a:r>
              <a:rPr lang="en-US" dirty="0" smtClean="0"/>
              <a:t>Exchange Rate Management (How the central bank uses the discretion </a:t>
            </a:r>
            <a:r>
              <a:rPr lang="en-US" dirty="0" err="1" smtClean="0"/>
              <a:t>alloted</a:t>
            </a:r>
            <a:r>
              <a:rPr lang="en-US" dirty="0" smtClean="0"/>
              <a:t> to it by the foreign exchange regime) </a:t>
            </a:r>
            <a:endParaRPr lang="en-US" dirty="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Foreign Exchange Regimes</a:t>
            </a:r>
            <a:endParaRPr lang="en-US" dirty="0"/>
          </a:p>
        </p:txBody>
      </p:sp>
      <p:sp>
        <p:nvSpPr>
          <p:cNvPr id="3" name="Content Placeholder 2"/>
          <p:cNvSpPr>
            <a:spLocks noGrp="1"/>
          </p:cNvSpPr>
          <p:nvPr>
            <p:ph idx="1"/>
          </p:nvPr>
        </p:nvSpPr>
        <p:spPr/>
        <p:txBody>
          <a:bodyPr>
            <a:normAutofit fontScale="92500" lnSpcReduction="10000"/>
          </a:bodyPr>
          <a:lstStyle/>
          <a:p>
            <a:pPr marL="514350" indent="-514350">
              <a:buAutoNum type="arabicPeriod"/>
            </a:pPr>
            <a:r>
              <a:rPr lang="en-US" dirty="0" smtClean="0"/>
              <a:t>Fixed Exchange Rate Regime </a:t>
            </a:r>
            <a:r>
              <a:rPr lang="en-US" i="1" dirty="0" smtClean="0"/>
              <a:t>–Officially determined exchange rate regimes and committed to buying and selling an unlimited amount of reserves at the officially determined rate. (Gold Standard, </a:t>
            </a:r>
            <a:r>
              <a:rPr lang="en-US" i="1" dirty="0" err="1" smtClean="0"/>
              <a:t>Bretton</a:t>
            </a:r>
            <a:r>
              <a:rPr lang="en-US" i="1" dirty="0" smtClean="0"/>
              <a:t> Woods)</a:t>
            </a:r>
          </a:p>
          <a:p>
            <a:pPr marL="514350" indent="-514350">
              <a:buAutoNum type="arabicPeriod"/>
            </a:pPr>
            <a:endParaRPr lang="en-US" i="1" dirty="0" smtClean="0"/>
          </a:p>
          <a:p>
            <a:pPr marL="514350" indent="-514350">
              <a:buAutoNum type="arabicPeriod"/>
            </a:pPr>
            <a:r>
              <a:rPr lang="en-US" dirty="0" smtClean="0"/>
              <a:t>(Clear) Floating Exchange Rate Regime–</a:t>
            </a:r>
            <a:r>
              <a:rPr lang="en-US" i="1" dirty="0" smtClean="0"/>
              <a:t> No commitment to establish the price of foreign exchange and committed not to intervene in the foreign exchange at all. </a:t>
            </a:r>
          </a:p>
          <a:p>
            <a:pPr marL="514350" indent="-514350">
              <a:buAutoNum type="arabicPeriod"/>
            </a:pPr>
            <a:endParaRPr lang="en-US" dirty="0" smtClean="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Varieties of Fixes and Floats</a:t>
            </a:r>
            <a:endParaRPr lang="en-US" dirty="0"/>
          </a:p>
        </p:txBody>
      </p:sp>
      <p:sp>
        <p:nvSpPr>
          <p:cNvPr id="3" name="Content Placeholder 2"/>
          <p:cNvSpPr>
            <a:spLocks noGrp="1"/>
          </p:cNvSpPr>
          <p:nvPr>
            <p:ph idx="1"/>
          </p:nvPr>
        </p:nvSpPr>
        <p:spPr>
          <a:xfrm>
            <a:off x="457200" y="1412776"/>
            <a:ext cx="8229600" cy="5040560"/>
          </a:xfrm>
        </p:spPr>
        <p:txBody>
          <a:bodyPr>
            <a:normAutofit fontScale="85000" lnSpcReduction="20000"/>
          </a:bodyPr>
          <a:lstStyle/>
          <a:p>
            <a:pPr marL="514350" indent="-514350">
              <a:buAutoNum type="arabicPeriod"/>
            </a:pPr>
            <a:r>
              <a:rPr lang="en-US" dirty="0" smtClean="0"/>
              <a:t>Dollarization and Monetary Unification</a:t>
            </a:r>
          </a:p>
          <a:p>
            <a:pPr marL="514350" indent="-514350">
              <a:buNone/>
            </a:pPr>
            <a:r>
              <a:rPr lang="en-US" i="1" dirty="0" smtClean="0"/>
              <a:t>		When one country adopts the currency of another country (Ecuador, El Salvador) or participates in a multilateral monetary union (EURO). </a:t>
            </a:r>
          </a:p>
          <a:p>
            <a:pPr marL="514350" indent="-514350">
              <a:buNone/>
            </a:pPr>
            <a:endParaRPr lang="en-US" dirty="0" smtClean="0"/>
          </a:p>
          <a:p>
            <a:pPr marL="514350" indent="-514350">
              <a:buNone/>
            </a:pPr>
            <a:r>
              <a:rPr lang="en-US" dirty="0" smtClean="0"/>
              <a:t>2. Currency Board—less extreme form of fixed exchange rate regime </a:t>
            </a:r>
          </a:p>
          <a:p>
            <a:pPr marL="514350" indent="-514350">
              <a:buNone/>
            </a:pPr>
            <a:r>
              <a:rPr lang="en-US" i="1" dirty="0" smtClean="0"/>
              <a:t>		When a central bank announces a fixed exchange rate parity which is supported by institutional arrangements that not only make it very difficult for the exchange rate parity ever to be changed, but also subsume monetary policy to defense of the exchange rate regime. </a:t>
            </a:r>
            <a:endParaRPr lang="en-US" i="1" dirty="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92696"/>
            <a:ext cx="8229600" cy="5433467"/>
          </a:xfrm>
        </p:spPr>
        <p:txBody>
          <a:bodyPr>
            <a:normAutofit fontScale="92500" lnSpcReduction="20000"/>
          </a:bodyPr>
          <a:lstStyle/>
          <a:p>
            <a:pPr>
              <a:buNone/>
            </a:pPr>
            <a:r>
              <a:rPr lang="en-US" dirty="0" smtClean="0"/>
              <a:t>3. Soft Peg/Managed Floating</a:t>
            </a:r>
          </a:p>
          <a:p>
            <a:pPr>
              <a:buNone/>
            </a:pPr>
            <a:r>
              <a:rPr lang="en-US" dirty="0" smtClean="0"/>
              <a:t>		- </a:t>
            </a:r>
            <a:r>
              <a:rPr lang="en-US" i="1" dirty="0" smtClean="0"/>
              <a:t>A central bank announces the value of exchange rate that it will defend in the foreign exchange market.  Nonetheless, the central bank still retain discretion to change this parity in the future and to conduct its domestic monetary policy as it sees fit. </a:t>
            </a:r>
          </a:p>
          <a:p>
            <a:pPr>
              <a:buNone/>
            </a:pPr>
            <a:endParaRPr lang="en-US" dirty="0" smtClean="0"/>
          </a:p>
          <a:p>
            <a:pPr>
              <a:buNone/>
            </a:pPr>
            <a:r>
              <a:rPr lang="en-US" dirty="0" smtClean="0"/>
              <a:t>4. Exchange rate bands– Hybrid Combination of fixed and floating exchange rate regimes. </a:t>
            </a:r>
          </a:p>
          <a:p>
            <a:pPr>
              <a:buNone/>
            </a:pPr>
            <a:r>
              <a:rPr lang="en-US" dirty="0" smtClean="0"/>
              <a:t>		</a:t>
            </a:r>
            <a:r>
              <a:rPr lang="en-US" i="1" dirty="0" smtClean="0"/>
              <a:t>- There are rules to intervene and not intervene. </a:t>
            </a:r>
          </a:p>
          <a:p>
            <a:pPr>
              <a:buNone/>
            </a:pPr>
            <a:r>
              <a:rPr lang="en-US" i="1" dirty="0" smtClean="0"/>
              <a:t>	</a:t>
            </a:r>
            <a:r>
              <a:rPr lang="en-US" i="1" smtClean="0"/>
              <a:t>	e.g. </a:t>
            </a:r>
            <a:r>
              <a:rPr lang="en-US" i="1" dirty="0" smtClean="0"/>
              <a:t>Crawling band</a:t>
            </a:r>
            <a:endParaRPr lang="en-US"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475</TotalTime>
  <Words>1790</Words>
  <Application>Microsoft Office PowerPoint</Application>
  <PresentationFormat>On-screen Show (4:3)</PresentationFormat>
  <Paragraphs>277</Paragraphs>
  <Slides>47</Slides>
  <Notes>1</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47</vt:i4>
      </vt:variant>
    </vt:vector>
  </HeadingPairs>
  <TitlesOfParts>
    <vt:vector size="49" baseType="lpstr">
      <vt:lpstr>Office Theme</vt:lpstr>
      <vt:lpstr>Equation</vt:lpstr>
      <vt:lpstr>Lecture: Foreign Exchange Market</vt:lpstr>
      <vt:lpstr>Nominal Exchange Rate  (Exchange Rate in short)</vt:lpstr>
      <vt:lpstr>Slide 3</vt:lpstr>
      <vt:lpstr>Slide 4</vt:lpstr>
      <vt:lpstr>NEER calculation</vt:lpstr>
      <vt:lpstr>Demand for and Supply of Foreign Exchange</vt:lpstr>
      <vt:lpstr>1. Goods and services</vt:lpstr>
      <vt:lpstr>Relative Prices of Domestic and Foreign Goods</vt:lpstr>
      <vt:lpstr>Notes of RER</vt:lpstr>
      <vt:lpstr>Nominal and Real Exchange Rate between Thailand and Vietnam</vt:lpstr>
      <vt:lpstr>Purchasing Power Parity (PPP)</vt:lpstr>
      <vt:lpstr>Slide 12</vt:lpstr>
      <vt:lpstr>Implications of PPP</vt:lpstr>
      <vt:lpstr>Slide 14</vt:lpstr>
      <vt:lpstr>Influence of Real Sector on Exchange Rate Sensitivity </vt:lpstr>
      <vt:lpstr>For example</vt:lpstr>
      <vt:lpstr>Slide 17</vt:lpstr>
      <vt:lpstr>Notes</vt:lpstr>
      <vt:lpstr>Slide 19</vt:lpstr>
      <vt:lpstr>Slide 20</vt:lpstr>
      <vt:lpstr>Slide 21</vt:lpstr>
      <vt:lpstr>Assignment</vt:lpstr>
      <vt:lpstr>Slide 23</vt:lpstr>
      <vt:lpstr>Stable vs Unstable Equilibrium</vt:lpstr>
      <vt:lpstr>Slide 25</vt:lpstr>
      <vt:lpstr>Notes</vt:lpstr>
      <vt:lpstr>Marshall-Learner (ML) Condition</vt:lpstr>
      <vt:lpstr>Simply Versions of ML Cond. </vt:lpstr>
      <vt:lpstr>Empirical Effects of Devaluation on Trade Balance (Caves et al. 2007)</vt:lpstr>
      <vt:lpstr>Slide 30</vt:lpstr>
      <vt:lpstr>J-curve Diagram</vt:lpstr>
      <vt:lpstr>Recap: Demand for and Supply of Foreign Exchange</vt:lpstr>
      <vt:lpstr>2. Financial Assets</vt:lpstr>
      <vt:lpstr>Slide 34</vt:lpstr>
      <vt:lpstr>Slide 35</vt:lpstr>
      <vt:lpstr>Slide 36</vt:lpstr>
      <vt:lpstr>Two Remarks of UIP</vt:lpstr>
      <vt:lpstr>Slide 38</vt:lpstr>
      <vt:lpstr>Stock Theory of International Capital Flows</vt:lpstr>
      <vt:lpstr>Slide 40</vt:lpstr>
      <vt:lpstr>Slide 41</vt:lpstr>
      <vt:lpstr>Slide 42</vt:lpstr>
      <vt:lpstr>Imperfect Substitutes between Domestic and Foreign Assets</vt:lpstr>
      <vt:lpstr>3. Central Banks</vt:lpstr>
      <vt:lpstr>Foreign Exchange Regimes</vt:lpstr>
      <vt:lpstr>Varieties of Fixes and Floats</vt:lpstr>
      <vt:lpstr>Slide 47</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Lecture 3  Foreign Exchange Market</dc:title>
  <dc:creator>Archanun_</dc:creator>
  <cp:lastModifiedBy>Archanun_</cp:lastModifiedBy>
  <cp:revision>24</cp:revision>
  <dcterms:created xsi:type="dcterms:W3CDTF">2012-01-04T19:49:32Z</dcterms:created>
  <dcterms:modified xsi:type="dcterms:W3CDTF">2012-01-17T17:47:06Z</dcterms:modified>
</cp:coreProperties>
</file>