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oleObject"/>
  <Default Extension="png" ContentType="image/png"/>
  <Default Extension="vml" ContentType="application/vnd.openxmlformats-officedocument.vmlDrawi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5"/>
  </p:notesMasterIdLst>
  <p:sldIdLst>
    <p:sldId id="257" r:id="rId2"/>
    <p:sldId id="258" r:id="rId3"/>
    <p:sldId id="457" r:id="rId4"/>
    <p:sldId id="458" r:id="rId5"/>
    <p:sldId id="434" r:id="rId6"/>
    <p:sldId id="413" r:id="rId7"/>
    <p:sldId id="435" r:id="rId8"/>
    <p:sldId id="436" r:id="rId9"/>
    <p:sldId id="437" r:id="rId10"/>
    <p:sldId id="438" r:id="rId11"/>
    <p:sldId id="440" r:id="rId12"/>
    <p:sldId id="439" r:id="rId13"/>
    <p:sldId id="441" r:id="rId14"/>
    <p:sldId id="442" r:id="rId15"/>
    <p:sldId id="443" r:id="rId16"/>
    <p:sldId id="444" r:id="rId17"/>
    <p:sldId id="445" r:id="rId18"/>
    <p:sldId id="451" r:id="rId19"/>
    <p:sldId id="452" r:id="rId20"/>
    <p:sldId id="459" r:id="rId21"/>
    <p:sldId id="461" r:id="rId22"/>
    <p:sldId id="460" r:id="rId23"/>
    <p:sldId id="45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B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2"/>
    <p:restoredTop sz="94729"/>
  </p:normalViewPr>
  <p:slideViewPr>
    <p:cSldViewPr snapToGrid="0" snapToObjects="1">
      <p:cViewPr varScale="1">
        <p:scale>
          <a:sx n="104" d="100"/>
          <a:sy n="104" d="100"/>
        </p:scale>
        <p:origin x="116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26CD2-6904-4F47-95ED-A38165DB2BF0}" type="datetimeFigureOut">
              <a:rPr lang="en-US" smtClean="0"/>
              <a:t>3/1/18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B7A9C-A614-5F41-B7A5-0BD88B9529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74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14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740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090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5956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454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928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149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583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767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037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062F-324C-074F-8855-0E2D17CCDB6A}" type="datetime1">
              <a:rPr lang="en-GB" smtClean="0"/>
              <a:t>01/03/2018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3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BA66-DE8F-B54E-BABC-B8B8F79B5B6A}" type="datetime1">
              <a:rPr lang="en-GB" smtClean="0"/>
              <a:t>01/03/2018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941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9625-8DCB-C449-ABCA-5CA75E4A3C3A}" type="datetime1">
              <a:rPr lang="en-GB" smtClean="0"/>
              <a:t>01/03/2018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479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CBA4-14D1-F74F-9713-C8676F044DCF}" type="datetime1">
              <a:rPr lang="en-GB" smtClean="0"/>
              <a:t>01/03/2018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933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1938-DDE7-A042-AFB6-94787CC87A74}" type="datetime1">
              <a:rPr lang="en-GB" smtClean="0"/>
              <a:t>01/03/2018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29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B53A-B287-FC40-973C-EB2468DBF50E}" type="datetime1">
              <a:rPr lang="en-GB" smtClean="0"/>
              <a:t>01/03/2018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9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9C479-1013-7440-99CD-CAC90071DBF3}" type="datetime1">
              <a:rPr lang="en-GB" smtClean="0"/>
              <a:t>01/03/2018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751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ACE60-3B9E-0142-AA21-4AF5846E84A2}" type="datetime1">
              <a:rPr lang="en-GB" smtClean="0"/>
              <a:t>01/03/2018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282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0162-ABA6-A146-BD9C-74A8B45944DF}" type="datetime1">
              <a:rPr lang="en-GB" smtClean="0"/>
              <a:t>01/03/2018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665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FDF2A-A461-9047-A267-8DABA4349499}" type="datetime1">
              <a:rPr lang="en-GB" smtClean="0"/>
              <a:t>01/03/2018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197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BA-0FAD-384A-8784-3EB9E08FCF06}" type="datetime1">
              <a:rPr lang="en-GB" smtClean="0"/>
              <a:t>01/03/2018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57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360D2-B38C-0748-9F65-0970C560CD82}" type="datetime1">
              <a:rPr lang="en-GB" smtClean="0"/>
              <a:t>01/03/2018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167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732" y="919726"/>
            <a:ext cx="6858000" cy="1790700"/>
          </a:xfrm>
        </p:spPr>
        <p:txBody>
          <a:bodyPr>
            <a:normAutofit/>
          </a:bodyPr>
          <a:lstStyle/>
          <a:p>
            <a:r>
              <a:rPr lang="en-US" sz="2800" dirty="0"/>
              <a:t>EE401 Political Economy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6931" y="3304977"/>
            <a:ext cx="7571602" cy="1872048"/>
          </a:xfrm>
        </p:spPr>
        <p:txBody>
          <a:bodyPr>
            <a:normAutofit fontScale="85000" lnSpcReduction="20000"/>
          </a:bodyPr>
          <a:lstStyle/>
          <a:p>
            <a:endParaRPr lang="en-GB" sz="2700" dirty="0"/>
          </a:p>
          <a:p>
            <a:endParaRPr lang="en-GB" sz="2700" dirty="0"/>
          </a:p>
          <a:p>
            <a:r>
              <a:rPr lang="en-GB" sz="3200" dirty="0">
                <a:latin typeface="Calibri" charset="0"/>
                <a:ea typeface="Calibri" charset="0"/>
                <a:cs typeface="Calibri" charset="0"/>
              </a:rPr>
              <a:t>Chapter </a:t>
            </a:r>
            <a:r>
              <a:rPr lang="en-GB" sz="3200" dirty="0" smtClean="0">
                <a:latin typeface="Calibri" charset="0"/>
                <a:ea typeface="Calibri" charset="0"/>
                <a:cs typeface="Calibri" charset="0"/>
              </a:rPr>
              <a:t>5 </a:t>
            </a:r>
            <a:r>
              <a:rPr lang="en-US" altLang="en-US" sz="3200" dirty="0" smtClean="0">
                <a:latin typeface="Calibri" charset="0"/>
                <a:ea typeface="Calibri" charset="0"/>
                <a:cs typeface="Calibri" charset="0"/>
              </a:rPr>
              <a:t>Marxian </a:t>
            </a:r>
            <a:r>
              <a:rPr lang="en-US" altLang="en-US" sz="3200" dirty="0">
                <a:latin typeface="Calibri" charset="0"/>
                <a:ea typeface="Calibri" charset="0"/>
                <a:cs typeface="Calibri" charset="0"/>
              </a:rPr>
              <a:t>Political Economy and </a:t>
            </a:r>
            <a:r>
              <a:rPr lang="en-US" altLang="en-US" sz="3200" dirty="0" smtClean="0">
                <a:latin typeface="Calibri" charset="0"/>
                <a:ea typeface="Calibri" charset="0"/>
                <a:cs typeface="Calibri" charset="0"/>
              </a:rPr>
              <a:t>Socialism</a:t>
            </a:r>
          </a:p>
          <a:p>
            <a: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  <a:t>Part ii: Exploitation of Surplus and</a:t>
            </a:r>
            <a:b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</a:br>
            <a: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  <a:t>Reserved Army of the Unemployed</a:t>
            </a:r>
            <a:endParaRPr lang="en-GB" sz="3200" b="1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758249" y="5771576"/>
            <a:ext cx="3223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Ploy </a:t>
            </a:r>
            <a:r>
              <a:rPr lang="en-US" sz="1600" dirty="0" err="1"/>
              <a:t>Thammapiranon</a:t>
            </a:r>
            <a:r>
              <a:rPr lang="en-US" sz="1600" dirty="0"/>
              <a:t> 2/2017</a:t>
            </a:r>
          </a:p>
          <a:p>
            <a:pPr algn="ctr"/>
            <a:r>
              <a:rPr lang="en-US" sz="1600" b="1" dirty="0"/>
              <a:t>BE, </a:t>
            </a:r>
            <a:r>
              <a:rPr lang="en-US" sz="1600" b="1" dirty="0" err="1"/>
              <a:t>Thammasat</a:t>
            </a:r>
            <a:r>
              <a:rPr lang="en-US" sz="1600" b="1" dirty="0"/>
              <a:t> University </a:t>
            </a:r>
          </a:p>
        </p:txBody>
      </p:sp>
    </p:spTree>
    <p:extLst>
      <p:ext uri="{BB962C8B-B14F-4D97-AF65-F5344CB8AC3E}">
        <p14:creationId xmlns:p14="http://schemas.microsoft.com/office/powerpoint/2010/main" val="14929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13256"/>
            <a:ext cx="7886700" cy="994172"/>
          </a:xfrm>
        </p:spPr>
        <p:txBody>
          <a:bodyPr>
            <a:normAutofit/>
          </a:bodyPr>
          <a:lstStyle/>
          <a:p>
            <a:r>
              <a:rPr lang="en-GB" sz="3600" dirty="0" smtClean="0"/>
              <a:t>Marxian </a:t>
            </a:r>
            <a:r>
              <a:rPr lang="en-GB" sz="3600" dirty="0"/>
              <a:t>p</a:t>
            </a:r>
            <a:r>
              <a:rPr lang="en-GB" sz="3600" dirty="0" smtClean="0"/>
              <a:t>olitical economy and socialism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>
              <a:buAutoNum type="arabicPeriod"/>
            </a:pPr>
            <a:r>
              <a:rPr lang="en-US" altLang="en-US" sz="2550" dirty="0" smtClean="0">
                <a:cs typeface="Angsana New" charset="0"/>
              </a:rPr>
              <a:t>Introduction to Socialism</a:t>
            </a:r>
            <a:endParaRPr lang="en-US" altLang="en-US" sz="2550" dirty="0">
              <a:cs typeface="Angsana New" charset="0"/>
            </a:endParaRPr>
          </a:p>
          <a:p>
            <a:pPr marL="385763" indent="-385763">
              <a:buAutoNum type="arabicPeriod"/>
            </a:pPr>
            <a:r>
              <a:rPr lang="en-US" altLang="en-US" sz="2550" dirty="0" smtClean="0">
                <a:latin typeface="Calibri" charset="0"/>
              </a:rPr>
              <a:t>Branches of Socialism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Marxian Political Economy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Criticisms of Marx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Soviet and Mao’s Socialism</a:t>
            </a: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Rebuttal from Marxists</a:t>
            </a:r>
            <a:endParaRPr lang="en-US" altLang="en-US" sz="2550" dirty="0"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r>
              <a:rPr lang="en-US" altLang="en-US" sz="2550" dirty="0">
                <a:latin typeface="Calibri" charset="0"/>
              </a:rPr>
              <a:t>	</a:t>
            </a: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endParaRPr lang="en-US" altLang="en-US" dirty="0" smtClean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</a:t>
            </a:fld>
            <a:endParaRPr lang="en-US"/>
          </a:p>
        </p:txBody>
      </p:sp>
      <p:pic>
        <p:nvPicPr>
          <p:cNvPr id="5" name="Picture 4" descr="mar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887" y="3419326"/>
            <a:ext cx="211137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6493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3.4 </a:t>
            </a:r>
            <a:r>
              <a:rPr lang="en-US" altLang="en-US" dirty="0" err="1" smtClean="0">
                <a:latin typeface="Calibri" charset="0"/>
              </a:rPr>
              <a:t>Labour</a:t>
            </a:r>
            <a:r>
              <a:rPr lang="en-US" altLang="en-US" dirty="0" smtClean="0">
                <a:latin typeface="Calibri" charset="0"/>
              </a:rPr>
              <a:t> Theory of Value</a:t>
            </a:r>
          </a:p>
          <a:p>
            <a:r>
              <a:rPr lang="en-US" altLang="en-US" dirty="0">
                <a:latin typeface="Calibri" charset="0"/>
              </a:rPr>
              <a:t>A commodity is produced for the purpose of exchange.</a:t>
            </a:r>
          </a:p>
          <a:p>
            <a:r>
              <a:rPr lang="en-US" altLang="en-US" b="1" dirty="0" smtClean="0">
                <a:latin typeface="Calibri" charset="0"/>
              </a:rPr>
              <a:t>Use-value vs. Exchange-value</a:t>
            </a:r>
            <a:r>
              <a:rPr lang="en-US" altLang="en-US" dirty="0" smtClean="0">
                <a:latin typeface="Calibri" charset="0"/>
              </a:rPr>
              <a:t>: different </a:t>
            </a:r>
            <a:r>
              <a:rPr lang="en-US" altLang="en-US" dirty="0">
                <a:latin typeface="Calibri" charset="0"/>
              </a:rPr>
              <a:t>commodities are exchangeable due to a common property called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value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Value is determined by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the socially-necessary </a:t>
            </a:r>
            <a:r>
              <a:rPr lang="en-US" altLang="en-US" b="1" i="1" dirty="0" smtClean="0">
                <a:solidFill>
                  <a:schemeClr val="accent5"/>
                </a:solidFill>
                <a:latin typeface="Calibri" charset="0"/>
              </a:rPr>
              <a:t>labor-time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GB" dirty="0" smtClean="0"/>
              <a:t>needed </a:t>
            </a:r>
            <a:r>
              <a:rPr lang="en-GB" dirty="0"/>
              <a:t>to produce it.</a:t>
            </a:r>
            <a:endParaRPr lang="en-US" dirty="0"/>
          </a:p>
          <a:p>
            <a:pPr lvl="1"/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Average </a:t>
            </a:r>
            <a:r>
              <a:rPr lang="en-US" altLang="en-US" u="sng" dirty="0" smtClean="0">
                <a:solidFill>
                  <a:srgbClr val="C00000"/>
                </a:solidFill>
                <a:latin typeface="Calibri" charset="0"/>
              </a:rPr>
              <a:t>labor-time, skills, hardship</a:t>
            </a:r>
            <a:r>
              <a:rPr lang="en-US" altLang="en-US" dirty="0" smtClean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used to produce a commodity.</a:t>
            </a:r>
          </a:p>
          <a:p>
            <a:pPr lvl="1"/>
            <a:r>
              <a:rPr lang="en-US" altLang="en-US" b="1" dirty="0" smtClean="0">
                <a:latin typeface="Calibri" charset="0"/>
              </a:rPr>
              <a:t>Simple </a:t>
            </a:r>
            <a:r>
              <a:rPr lang="en-US" altLang="en-US" b="1" dirty="0">
                <a:latin typeface="Calibri" charset="0"/>
              </a:rPr>
              <a:t>labor</a:t>
            </a:r>
            <a:r>
              <a:rPr lang="en-US" altLang="en-US" dirty="0">
                <a:latin typeface="Calibri" charset="0"/>
              </a:rPr>
              <a:t> is unskilled, homogenous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3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86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649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3.4 </a:t>
            </a:r>
            <a:r>
              <a:rPr lang="en-US" altLang="en-US" dirty="0" err="1" smtClean="0">
                <a:latin typeface="Calibri" charset="0"/>
              </a:rPr>
              <a:t>Labour</a:t>
            </a:r>
            <a:r>
              <a:rPr lang="en-US" altLang="en-US" dirty="0" smtClean="0">
                <a:latin typeface="Calibri" charset="0"/>
              </a:rPr>
              <a:t> Theory of Value</a:t>
            </a:r>
          </a:p>
          <a:p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Price =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exchange value</a:t>
            </a:r>
            <a:endParaRPr lang="en-US" altLang="en-US" b="1" dirty="0" smtClean="0">
              <a:solidFill>
                <a:schemeClr val="accent5"/>
              </a:solidFill>
              <a:latin typeface="Calibri" charset="0"/>
            </a:endParaRPr>
          </a:p>
          <a:p>
            <a:r>
              <a:rPr lang="en-US" altLang="en-US" b="1" dirty="0" smtClean="0">
                <a:latin typeface="Calibri" charset="0"/>
              </a:rPr>
              <a:t>Ex</a:t>
            </a:r>
            <a:r>
              <a:rPr lang="en-US" altLang="en-US" dirty="0">
                <a:latin typeface="Calibri" charset="0"/>
              </a:rPr>
              <a:t>: one hour of labor = 1 unit of A </a:t>
            </a:r>
            <a:endParaRPr lang="en-US" altLang="en-US" dirty="0" smtClean="0">
              <a:latin typeface="Calibri" charset="0"/>
            </a:endParaRPr>
          </a:p>
          <a:p>
            <a:pPr marL="3344863" indent="-3344863">
              <a:buNone/>
            </a:pPr>
            <a:r>
              <a:rPr lang="en-US" altLang="en-US" dirty="0">
                <a:latin typeface="Calibri" charset="0"/>
              </a:rPr>
              <a:t>	</a:t>
            </a:r>
            <a:r>
              <a:rPr lang="en-US" altLang="en-US" dirty="0" smtClean="0">
                <a:latin typeface="Calibri" charset="0"/>
              </a:rPr>
              <a:t>= </a:t>
            </a:r>
            <a:r>
              <a:rPr lang="en-US" altLang="en-US" dirty="0">
                <a:latin typeface="Calibri" charset="0"/>
              </a:rPr>
              <a:t>2 units of B </a:t>
            </a:r>
            <a:endParaRPr lang="en-US" altLang="en-US" dirty="0" smtClean="0">
              <a:latin typeface="Calibri" charset="0"/>
            </a:endParaRPr>
          </a:p>
          <a:p>
            <a:pPr marL="3344863" indent="-3344863">
              <a:buNone/>
            </a:pPr>
            <a:r>
              <a:rPr lang="en-US" altLang="en-US" dirty="0">
                <a:latin typeface="Calibri" charset="0"/>
              </a:rPr>
              <a:t>	</a:t>
            </a:r>
            <a:r>
              <a:rPr lang="en-US" altLang="en-US" dirty="0" smtClean="0">
                <a:latin typeface="Calibri" charset="0"/>
              </a:rPr>
              <a:t>= </a:t>
            </a:r>
            <a:r>
              <a:rPr lang="en-US" altLang="en-US" dirty="0">
                <a:latin typeface="Calibri" charset="0"/>
              </a:rPr>
              <a:t>1 ounce of gold.</a:t>
            </a:r>
          </a:p>
          <a:p>
            <a:r>
              <a:rPr lang="en-US" altLang="en-US" dirty="0">
                <a:latin typeface="Calibri" charset="0"/>
              </a:rPr>
              <a:t>If one ounce of gold is dubbed ‘one dollar’:</a:t>
            </a:r>
          </a:p>
          <a:p>
            <a:pPr lvl="1"/>
            <a:r>
              <a:rPr lang="en-US" altLang="en-US" dirty="0">
                <a:latin typeface="Calibri" charset="0"/>
              </a:rPr>
              <a:t>One hour of labor has value of $1;</a:t>
            </a:r>
          </a:p>
          <a:p>
            <a:pPr lvl="1"/>
            <a:r>
              <a:rPr lang="en-US" altLang="en-US" dirty="0">
                <a:latin typeface="Calibri" charset="0"/>
              </a:rPr>
              <a:t>Price of A = $1;</a:t>
            </a:r>
          </a:p>
          <a:p>
            <a:pPr lvl="1"/>
            <a:r>
              <a:rPr lang="en-US" altLang="en-US" dirty="0">
                <a:latin typeface="Calibri" charset="0"/>
              </a:rPr>
              <a:t>Price of B = $0.50.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4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67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649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0" indent="0">
              <a:buNone/>
            </a:pPr>
            <a:r>
              <a:rPr lang="en-US" altLang="en-US" b="1" dirty="0" err="1" smtClean="0">
                <a:solidFill>
                  <a:schemeClr val="accent5"/>
                </a:solidFill>
                <a:latin typeface="Calibri" charset="0"/>
              </a:rPr>
              <a:t>i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. Capitalist commodity production</a:t>
            </a:r>
          </a:p>
          <a:p>
            <a:r>
              <a:rPr lang="en-US" altLang="en-US" dirty="0">
                <a:latin typeface="Calibri" charset="0"/>
              </a:rPr>
              <a:t>Surplus-value cannot originate in </a:t>
            </a:r>
            <a:r>
              <a:rPr lang="en-US" altLang="en-US" dirty="0" smtClean="0">
                <a:latin typeface="Calibri" charset="0"/>
              </a:rPr>
              <a:t>circulation, assuming </a:t>
            </a:r>
            <a:r>
              <a:rPr lang="en-US" altLang="en-US" dirty="0">
                <a:latin typeface="Calibri" charset="0"/>
              </a:rPr>
              <a:t>equal exchange of labor value.</a:t>
            </a:r>
          </a:p>
          <a:p>
            <a:r>
              <a:rPr lang="en-US" altLang="en-US" dirty="0">
                <a:latin typeface="Calibri" charset="0"/>
              </a:rPr>
              <a:t>It must originate in the </a:t>
            </a:r>
            <a:r>
              <a:rPr lang="en-US" altLang="en-US" b="1" dirty="0">
                <a:latin typeface="Calibri" charset="0"/>
              </a:rPr>
              <a:t>production </a:t>
            </a:r>
            <a:r>
              <a:rPr lang="en-US" altLang="en-US" b="1" dirty="0" smtClean="0">
                <a:latin typeface="Calibri" charset="0"/>
              </a:rPr>
              <a:t>process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b="1" i="1" dirty="0" smtClean="0">
                <a:solidFill>
                  <a:srgbClr val="C00000"/>
                </a:solidFill>
                <a:latin typeface="Calibri" charset="0"/>
              </a:rPr>
              <a:t>Capital</a:t>
            </a:r>
            <a:r>
              <a:rPr lang="en-US" altLang="en-US" i="1" dirty="0" smtClean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is value that yields </a:t>
            </a:r>
            <a:r>
              <a:rPr lang="en-US" altLang="en-US" dirty="0">
                <a:latin typeface="Calibri" charset="0"/>
              </a:rPr>
              <a:t>surplus </a:t>
            </a:r>
            <a:r>
              <a:rPr lang="en-US" altLang="en-US" dirty="0" smtClean="0">
                <a:latin typeface="Calibri" charset="0"/>
              </a:rPr>
              <a:t>value.</a:t>
            </a:r>
          </a:p>
          <a:p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5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36033"/>
            <a:ext cx="7886700" cy="492171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409575" indent="-409575">
              <a:buFont typeface="+mj-lt"/>
              <a:buAutoNum type="romanLcPeriod" startAt="2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C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onstant capital: 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Calibri" charset="0"/>
              </a:rPr>
              <a:t>Means of production (MP) produced by </a:t>
            </a:r>
            <a:r>
              <a:rPr lang="en-US" b="1" i="1" dirty="0" smtClean="0">
                <a:solidFill>
                  <a:srgbClr val="C00000"/>
                </a:solidFill>
                <a:latin typeface="Calibri" charset="0"/>
              </a:rPr>
              <a:t>past labor</a:t>
            </a:r>
            <a:r>
              <a:rPr lang="en-US" dirty="0" smtClean="0">
                <a:latin typeface="Calibri" charset="0"/>
              </a:rPr>
              <a:t>.</a:t>
            </a:r>
            <a:r>
              <a:rPr lang="en-US" b="1" dirty="0"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Once </a:t>
            </a:r>
            <a:r>
              <a:rPr lang="en-US" altLang="en-US" dirty="0">
                <a:latin typeface="Calibri" charset="0"/>
              </a:rPr>
              <a:t>produced, </a:t>
            </a:r>
            <a:r>
              <a:rPr lang="en-US" altLang="en-US" u="sng" dirty="0" smtClean="0">
                <a:latin typeface="Calibri" charset="0"/>
              </a:rPr>
              <a:t>value </a:t>
            </a:r>
            <a:r>
              <a:rPr lang="en-US" altLang="en-US" u="sng" dirty="0">
                <a:latin typeface="Calibri" charset="0"/>
              </a:rPr>
              <a:t>is fixed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When used in production, MP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transfer their value </a:t>
            </a:r>
            <a:r>
              <a:rPr lang="en-US" altLang="en-US" dirty="0">
                <a:latin typeface="Calibri" charset="0"/>
              </a:rPr>
              <a:t>to the final products bit by bit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b="1" dirty="0">
                <a:latin typeface="Calibri" charset="0"/>
              </a:rPr>
              <a:t>Ex</a:t>
            </a:r>
            <a:r>
              <a:rPr lang="en-US" altLang="en-US" dirty="0">
                <a:latin typeface="Calibri" charset="0"/>
              </a:rPr>
              <a:t>: </a:t>
            </a:r>
            <a:r>
              <a:rPr lang="en-US" altLang="en-US" b="1" dirty="0">
                <a:latin typeface="Calibri" charset="0"/>
              </a:rPr>
              <a:t>1 hour of labor = 1 ounce of gold = $1.</a:t>
            </a:r>
          </a:p>
          <a:p>
            <a:pPr lvl="1"/>
            <a:r>
              <a:rPr lang="en-US" altLang="en-US" dirty="0">
                <a:latin typeface="Calibri" charset="0"/>
              </a:rPr>
              <a:t>Making </a:t>
            </a:r>
            <a:r>
              <a:rPr lang="en-US" altLang="en-US" b="1" dirty="0">
                <a:latin typeface="Calibri" charset="0"/>
              </a:rPr>
              <a:t>machine A</a:t>
            </a:r>
            <a:r>
              <a:rPr lang="en-US" altLang="en-US" dirty="0">
                <a:latin typeface="Calibri" charset="0"/>
              </a:rPr>
              <a:t> requires 6 </a:t>
            </a:r>
            <a:r>
              <a:rPr lang="en-US" altLang="en-US" dirty="0" err="1">
                <a:latin typeface="Calibri" charset="0"/>
              </a:rPr>
              <a:t>hrs</a:t>
            </a:r>
            <a:r>
              <a:rPr lang="en-US" altLang="en-US" dirty="0">
                <a:latin typeface="Calibri" charset="0"/>
              </a:rPr>
              <a:t> of labor per day for 30 days.</a:t>
            </a:r>
          </a:p>
          <a:p>
            <a:pPr lvl="1"/>
            <a:r>
              <a:rPr lang="en-US" altLang="en-US" b="1" dirty="0">
                <a:latin typeface="Calibri" charset="0"/>
              </a:rPr>
              <a:t>Labor value of machine A </a:t>
            </a:r>
            <a:r>
              <a:rPr lang="en-US" altLang="en-US" dirty="0">
                <a:latin typeface="Calibri" charset="0"/>
              </a:rPr>
              <a:t>= </a:t>
            </a:r>
            <a:r>
              <a:rPr lang="en-US" altLang="en-US" dirty="0" smtClean="0">
                <a:latin typeface="Calibri" charset="0"/>
              </a:rPr>
              <a:t>……………………….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Machine A has 360 </a:t>
            </a:r>
            <a:r>
              <a:rPr lang="en-US" altLang="en-US" dirty="0" err="1">
                <a:latin typeface="Calibri" charset="0"/>
              </a:rPr>
              <a:t>hrs</a:t>
            </a:r>
            <a:r>
              <a:rPr lang="en-US" altLang="en-US" dirty="0">
                <a:latin typeface="Calibri" charset="0"/>
              </a:rPr>
              <a:t> of working </a:t>
            </a:r>
            <a:r>
              <a:rPr lang="en-US" altLang="en-US" dirty="0" smtClean="0">
                <a:latin typeface="Calibri" charset="0"/>
              </a:rPr>
              <a:t>life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Running machine A transfers its value to products at the rate of </a:t>
            </a:r>
            <a:r>
              <a:rPr lang="en-US" altLang="en-US" dirty="0" smtClean="0">
                <a:latin typeface="Calibri" charset="0"/>
              </a:rPr>
              <a:t>………………………… </a:t>
            </a:r>
            <a:r>
              <a:rPr lang="en-US" altLang="en-US" dirty="0">
                <a:latin typeface="Calibri" charset="0"/>
              </a:rPr>
              <a:t>=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0.50 labor-hour = $0.50 per hour.</a:t>
            </a:r>
          </a:p>
          <a:p>
            <a:endParaRPr lang="en-US" altLang="en-US" dirty="0">
              <a:latin typeface="Calibri" charset="0"/>
            </a:endParaRPr>
          </a:p>
          <a:p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6</a:t>
            </a:fld>
            <a:endParaRPr lang="en-US" dirty="0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66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197408" y="5590031"/>
            <a:ext cx="6976997" cy="601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3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V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ariable capital: Labor power (LP)</a:t>
            </a:r>
          </a:p>
          <a:p>
            <a:pPr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P</a:t>
            </a:r>
            <a:r>
              <a:rPr lang="en-US" altLang="en-US" dirty="0" smtClean="0">
                <a:latin typeface="Calibri" charset="0"/>
              </a:rPr>
              <a:t>hysical </a:t>
            </a:r>
            <a:r>
              <a:rPr lang="en-US" altLang="en-US" dirty="0">
                <a:latin typeface="Calibri" charset="0"/>
              </a:rPr>
              <a:t>strength, skills </a:t>
            </a:r>
            <a:r>
              <a:rPr lang="en-US" altLang="en-US" dirty="0" smtClean="0">
                <a:latin typeface="Calibri" charset="0"/>
              </a:rPr>
              <a:t>– </a:t>
            </a:r>
            <a:r>
              <a:rPr lang="en-US" altLang="en-US" dirty="0">
                <a:latin typeface="Calibri" charset="0"/>
              </a:rPr>
              <a:t>potential to labor</a:t>
            </a:r>
            <a:r>
              <a:rPr lang="en-US" altLang="en-US" dirty="0" smtClean="0">
                <a:latin typeface="Calibri" charset="0"/>
              </a:rPr>
              <a:t>.</a:t>
            </a:r>
            <a:r>
              <a:rPr lang="en-US" altLang="en-US" dirty="0">
                <a:latin typeface="Calibri" charset="0"/>
              </a:rPr>
              <a:t> </a:t>
            </a:r>
            <a:endParaRPr lang="en-US" altLang="en-US" dirty="0" smtClean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C</a:t>
            </a:r>
            <a:r>
              <a:rPr lang="en-US" altLang="en-US" dirty="0" smtClean="0">
                <a:latin typeface="Calibri" charset="0"/>
              </a:rPr>
              <a:t>apitalism</a:t>
            </a:r>
            <a:r>
              <a:rPr lang="en-US" altLang="en-US" dirty="0">
                <a:latin typeface="Calibri" charset="0"/>
              </a:rPr>
              <a:t>: labor power </a:t>
            </a:r>
            <a:r>
              <a:rPr lang="en-US" altLang="en-US" dirty="0" smtClean="0">
                <a:latin typeface="Calibri" charset="0"/>
              </a:rPr>
              <a:t>as </a:t>
            </a:r>
            <a:r>
              <a:rPr lang="en-US" altLang="en-US" dirty="0">
                <a:latin typeface="Calibri" charset="0"/>
              </a:rPr>
              <a:t>a </a:t>
            </a:r>
            <a:r>
              <a:rPr lang="en-US" altLang="en-US" dirty="0" smtClean="0">
                <a:latin typeface="Calibri" charset="0"/>
              </a:rPr>
              <a:t>commodity.</a:t>
            </a:r>
          </a:p>
          <a:p>
            <a:r>
              <a:rPr lang="en-US" altLang="en-US" dirty="0" smtClean="0">
                <a:latin typeface="Calibri" charset="0"/>
              </a:rPr>
              <a:t>Capitalists </a:t>
            </a:r>
            <a:r>
              <a:rPr lang="en-US" altLang="en-US" dirty="0">
                <a:latin typeface="Calibri" charset="0"/>
              </a:rPr>
              <a:t>buy labor power at its value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lvl="1">
              <a:buFont typeface="Arial" charset="0"/>
              <a:buChar char="•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Value of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LP = Price of buying LP </a:t>
            </a:r>
          </a:p>
          <a:p>
            <a:pPr lvl="1">
              <a:buFont typeface="Arial" charset="0"/>
              <a:buChar char="•"/>
            </a:pPr>
            <a:r>
              <a:rPr lang="en-US" altLang="en-US" b="1" dirty="0" smtClean="0">
                <a:latin typeface="Calibri" charset="0"/>
              </a:rPr>
              <a:t>= </a:t>
            </a:r>
            <a:r>
              <a:rPr lang="en-US" altLang="en-US" b="1" dirty="0">
                <a:latin typeface="Calibri" charset="0"/>
              </a:rPr>
              <a:t>the value of </a:t>
            </a:r>
            <a:r>
              <a:rPr lang="en-US" altLang="en-US" b="1" u="sng" dirty="0">
                <a:latin typeface="Calibri" charset="0"/>
              </a:rPr>
              <a:t>commodities consumed by the worker</a:t>
            </a:r>
            <a:r>
              <a:rPr lang="en-US" altLang="en-US" u="sng" dirty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to subsist and to reproduce ---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subsistent wages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marL="11113" lvl="1" indent="0" algn="ctr">
              <a:buNone/>
            </a:pPr>
            <a:r>
              <a:rPr lang="en-US" altLang="en-US" sz="2800" b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Wages </a:t>
            </a:r>
            <a:r>
              <a:rPr lang="en-US" altLang="en-US" sz="2800" b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= value of LP = value of waged-goods</a:t>
            </a:r>
            <a:endParaRPr lang="en-US" altLang="en-US" sz="2800" dirty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7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06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3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Variable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capital: Labor power (LP)</a:t>
            </a:r>
            <a:endParaRPr lang="en-US" altLang="en-US" sz="1000" dirty="0">
              <a:latin typeface="Calibri" charset="0"/>
            </a:endParaRPr>
          </a:p>
          <a:p>
            <a:r>
              <a:rPr lang="en-US" altLang="en-US" b="1" dirty="0" err="1" smtClean="0">
                <a:latin typeface="Calibri" charset="0"/>
              </a:rPr>
              <a:t>Eg</a:t>
            </a:r>
            <a:r>
              <a:rPr lang="en-US" altLang="en-US" b="1" dirty="0" smtClean="0">
                <a:latin typeface="Calibri" charset="0"/>
              </a:rPr>
              <a:t>:</a:t>
            </a:r>
          </a:p>
          <a:p>
            <a:r>
              <a:rPr lang="en-US" altLang="en-US" dirty="0" smtClean="0">
                <a:latin typeface="Calibri" charset="0"/>
              </a:rPr>
              <a:t>Each </a:t>
            </a:r>
            <a:r>
              <a:rPr lang="en-US" altLang="en-US" dirty="0">
                <a:latin typeface="Calibri" charset="0"/>
              </a:rPr>
              <a:t>worker’s daily consumption consists of ‘Q’ amounts of waged goods.</a:t>
            </a:r>
          </a:p>
          <a:p>
            <a:r>
              <a:rPr lang="en-US" altLang="en-US" dirty="0">
                <a:latin typeface="Calibri" charset="0"/>
              </a:rPr>
              <a:t>‘Q’ requires 6 </a:t>
            </a:r>
            <a:r>
              <a:rPr lang="en-US" altLang="en-US" dirty="0" err="1">
                <a:latin typeface="Calibri" charset="0"/>
              </a:rPr>
              <a:t>hrs</a:t>
            </a:r>
            <a:r>
              <a:rPr lang="en-US" altLang="en-US" dirty="0">
                <a:latin typeface="Calibri" charset="0"/>
              </a:rPr>
              <a:t> of labor to produce.</a:t>
            </a:r>
          </a:p>
          <a:p>
            <a:r>
              <a:rPr lang="en-US" altLang="en-US" b="1" dirty="0">
                <a:latin typeface="Calibri" charset="0"/>
              </a:rPr>
              <a:t>V</a:t>
            </a:r>
            <a:r>
              <a:rPr lang="en-US" altLang="en-US" b="1" dirty="0" smtClean="0">
                <a:latin typeface="Calibri" charset="0"/>
              </a:rPr>
              <a:t>alue </a:t>
            </a:r>
            <a:r>
              <a:rPr lang="en-US" altLang="en-US" b="1" dirty="0">
                <a:latin typeface="Calibri" charset="0"/>
              </a:rPr>
              <a:t>of LP per day </a:t>
            </a:r>
            <a:r>
              <a:rPr lang="en-US" altLang="en-US" dirty="0" smtClean="0">
                <a:latin typeface="Calibri" charset="0"/>
              </a:rPr>
              <a:t>= …….. </a:t>
            </a:r>
            <a:r>
              <a:rPr lang="en-US" altLang="en-US" dirty="0" err="1" smtClean="0">
                <a:latin typeface="Calibri" charset="0"/>
              </a:rPr>
              <a:t>hrs</a:t>
            </a:r>
            <a:r>
              <a:rPr lang="en-US" altLang="en-US" dirty="0" smtClean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of labor.</a:t>
            </a:r>
          </a:p>
          <a:p>
            <a:r>
              <a:rPr lang="en-US" altLang="en-US" dirty="0">
                <a:latin typeface="Calibri" charset="0"/>
              </a:rPr>
              <a:t>If 1 hour of labor = 1 ounce of gold = $1:</a:t>
            </a:r>
          </a:p>
          <a:p>
            <a:pPr lvl="1"/>
            <a:r>
              <a:rPr lang="en-US" altLang="en-US" dirty="0">
                <a:latin typeface="Calibri" charset="0"/>
              </a:rPr>
              <a:t>Wages = </a:t>
            </a:r>
            <a:r>
              <a:rPr lang="en-US" altLang="en-US" dirty="0" smtClean="0">
                <a:latin typeface="Calibri" charset="0"/>
              </a:rPr>
              <a:t>$......../</a:t>
            </a:r>
            <a:r>
              <a:rPr lang="en-US" altLang="en-US" dirty="0">
                <a:latin typeface="Calibri" charset="0"/>
              </a:rPr>
              <a:t>day per worker.</a:t>
            </a:r>
          </a:p>
          <a:p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8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25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Capitalists ‘buy’ LP to work for one day.</a:t>
            </a:r>
          </a:p>
          <a:p>
            <a:pPr lvl="1"/>
            <a:r>
              <a:rPr lang="en-US" altLang="en-US" dirty="0">
                <a:latin typeface="Calibri" charset="0"/>
              </a:rPr>
              <a:t>Value of LP = value of waged-goods = $6 /day </a:t>
            </a:r>
          </a:p>
          <a:p>
            <a:pPr lvl="1"/>
            <a:r>
              <a:rPr lang="en-US" altLang="en-US" dirty="0">
                <a:latin typeface="Calibri" charset="0"/>
              </a:rPr>
              <a:t>Capitalists pay wages at $.............../day.</a:t>
            </a:r>
          </a:p>
          <a:p>
            <a:r>
              <a:rPr lang="en-US" altLang="en-US" dirty="0">
                <a:latin typeface="Calibri" charset="0"/>
              </a:rPr>
              <a:t>But the contract requires workers to work longer than 6 </a:t>
            </a:r>
            <a:r>
              <a:rPr lang="en-US" altLang="en-US" dirty="0" smtClean="0">
                <a:latin typeface="Calibri" charset="0"/>
              </a:rPr>
              <a:t>hrs.</a:t>
            </a:r>
            <a:endParaRPr lang="en-US" altLang="en-US" dirty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Workers perform 12 </a:t>
            </a:r>
            <a:r>
              <a:rPr lang="en-US" altLang="en-US" dirty="0" err="1">
                <a:latin typeface="Calibri" charset="0"/>
              </a:rPr>
              <a:t>hrs</a:t>
            </a:r>
            <a:r>
              <a:rPr lang="en-US" altLang="en-US" dirty="0">
                <a:latin typeface="Calibri" charset="0"/>
              </a:rPr>
              <a:t> to produce ‘new value’ = </a:t>
            </a:r>
            <a:r>
              <a:rPr lang="en-US" altLang="en-US" dirty="0" smtClean="0">
                <a:latin typeface="Calibri" charset="0"/>
              </a:rPr>
              <a:t>$............ </a:t>
            </a:r>
            <a:r>
              <a:rPr lang="en-US" altLang="en-US" dirty="0">
                <a:latin typeface="Calibri" charset="0"/>
              </a:rPr>
              <a:t>in the products.</a:t>
            </a:r>
          </a:p>
          <a:p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9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73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0689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10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68038" y="2756449"/>
            <a:ext cx="8007924" cy="3618736"/>
            <a:chOff x="304800" y="1676400"/>
            <a:chExt cx="8674013" cy="4428683"/>
          </a:xfrm>
        </p:grpSpPr>
        <p:sp>
          <p:nvSpPr>
            <p:cNvPr id="8" name="TextBox 1"/>
            <p:cNvSpPr txBox="1">
              <a:spLocks noChangeArrowheads="1"/>
            </p:cNvSpPr>
            <p:nvPr/>
          </p:nvSpPr>
          <p:spPr bwMode="auto">
            <a:xfrm>
              <a:off x="457200" y="4419600"/>
              <a:ext cx="2438400" cy="7909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latin typeface="Calibri" charset="0"/>
                </a:rPr>
                <a:t>Constant capital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Calibri" charset="0"/>
                </a:rPr>
                <a:t>c = $6</a:t>
              </a:r>
            </a:p>
          </p:txBody>
        </p:sp>
        <p:sp>
          <p:nvSpPr>
            <p:cNvPr id="10" name="TextBox 2"/>
            <p:cNvSpPr txBox="1">
              <a:spLocks noChangeArrowheads="1"/>
            </p:cNvSpPr>
            <p:nvPr/>
          </p:nvSpPr>
          <p:spPr bwMode="auto">
            <a:xfrm>
              <a:off x="3200400" y="4419600"/>
              <a:ext cx="1905001" cy="7909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b="1" dirty="0">
                  <a:latin typeface="Calibri" charset="0"/>
                </a:rPr>
                <a:t>Variable capital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latin typeface="Calibri" charset="0"/>
                </a:rPr>
                <a:t>v =  6 </a:t>
              </a:r>
              <a:r>
                <a:rPr lang="en-US" altLang="en-US" sz="1800" dirty="0" err="1">
                  <a:latin typeface="Calibri" charset="0"/>
                </a:rPr>
                <a:t>hrs</a:t>
              </a:r>
              <a:r>
                <a:rPr lang="en-US" altLang="en-US" sz="1800" dirty="0">
                  <a:latin typeface="Calibri" charset="0"/>
                </a:rPr>
                <a:t> = $6</a:t>
              </a:r>
            </a:p>
          </p:txBody>
        </p:sp>
        <p:sp>
          <p:nvSpPr>
            <p:cNvPr id="11" name="TextBox 3"/>
            <p:cNvSpPr txBox="1">
              <a:spLocks noChangeArrowheads="1"/>
            </p:cNvSpPr>
            <p:nvPr/>
          </p:nvSpPr>
          <p:spPr bwMode="auto">
            <a:xfrm>
              <a:off x="7290147" y="4413947"/>
              <a:ext cx="1688665" cy="79099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b="1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Surplus value </a:t>
              </a:r>
              <a:r>
                <a:rPr lang="en-US" altLang="en-US" sz="1800" b="1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/>
              </a:r>
              <a:br>
                <a:rPr lang="en-US" altLang="en-US" sz="1800" b="1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</a:br>
              <a:r>
                <a:rPr lang="en-US" altLang="en-US" sz="1800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= </a:t>
              </a:r>
              <a:r>
                <a:rPr lang="en-US" altLang="en-US" sz="1800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6 </a:t>
              </a:r>
              <a:r>
                <a:rPr lang="en-US" altLang="en-US" sz="1800" dirty="0" err="1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hrs</a:t>
              </a:r>
              <a:r>
                <a:rPr lang="en-US" altLang="en-US" sz="1800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 = </a:t>
              </a:r>
              <a:r>
                <a:rPr lang="en-US" altLang="en-US" sz="1800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$......</a:t>
              </a:r>
              <a:endParaRPr lang="en-US" altLang="en-US" sz="1800" dirty="0">
                <a:solidFill>
                  <a:schemeClr val="accent5">
                    <a:lumMod val="75000"/>
                  </a:schemeClr>
                </a:solidFill>
                <a:latin typeface="Calibri" charset="0"/>
              </a:endParaRPr>
            </a:p>
          </p:txBody>
        </p:sp>
        <p:sp>
          <p:nvSpPr>
            <p:cNvPr id="12" name="TextBox 4"/>
            <p:cNvSpPr txBox="1">
              <a:spLocks noChangeArrowheads="1"/>
            </p:cNvSpPr>
            <p:nvPr/>
          </p:nvSpPr>
          <p:spPr bwMode="auto">
            <a:xfrm>
              <a:off x="5283113" y="4425950"/>
              <a:ext cx="1600201" cy="7909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b="1" dirty="0">
                  <a:solidFill>
                    <a:srgbClr val="C00000"/>
                  </a:solidFill>
                  <a:latin typeface="Calibri" charset="0"/>
                </a:rPr>
                <a:t>Value of C </a:t>
              </a:r>
              <a:r>
                <a:rPr lang="en-US" altLang="en-US" sz="1800" dirty="0" smtClean="0">
                  <a:solidFill>
                    <a:srgbClr val="C00000"/>
                  </a:solidFill>
                  <a:latin typeface="Calibri" charset="0"/>
                </a:rPr>
                <a:t>= </a:t>
              </a:r>
              <a:br>
                <a:rPr lang="en-US" altLang="en-US" sz="1800" dirty="0" smtClean="0">
                  <a:solidFill>
                    <a:srgbClr val="C00000"/>
                  </a:solidFill>
                  <a:latin typeface="Calibri" charset="0"/>
                </a:rPr>
              </a:br>
              <a:r>
                <a:rPr lang="en-US" altLang="en-US" sz="1800" dirty="0" smtClean="0">
                  <a:solidFill>
                    <a:srgbClr val="C00000"/>
                  </a:solidFill>
                  <a:latin typeface="Calibri" charset="0"/>
                </a:rPr>
                <a:t>$...............</a:t>
              </a:r>
              <a:endParaRPr lang="en-US" altLang="en-US" sz="1800" dirty="0">
                <a:solidFill>
                  <a:srgbClr val="C00000"/>
                </a:solidFill>
                <a:latin typeface="Calibri" charset="0"/>
              </a:endParaRPr>
            </a:p>
          </p:txBody>
        </p:sp>
        <p:sp>
          <p:nvSpPr>
            <p:cNvPr id="13" name="TextBox 12"/>
            <p:cNvSpPr txBox="1">
              <a:spLocks noChangeArrowheads="1"/>
            </p:cNvSpPr>
            <p:nvPr/>
          </p:nvSpPr>
          <p:spPr bwMode="auto">
            <a:xfrm>
              <a:off x="685801" y="1752600"/>
              <a:ext cx="1944688" cy="4519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Calibri" charset="0"/>
                </a:rPr>
                <a:t>180 hr labor</a:t>
              </a: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304800" y="2846388"/>
              <a:ext cx="2743200" cy="112999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latin typeface="Calibri" charset="0"/>
                </a:rPr>
                <a:t>Machine (180 </a:t>
              </a:r>
              <a:r>
                <a:rPr lang="en-US" altLang="en-US" sz="1800" dirty="0" err="1">
                  <a:latin typeface="Calibri" charset="0"/>
                </a:rPr>
                <a:t>hrs</a:t>
              </a:r>
              <a:r>
                <a:rPr lang="en-US" altLang="en-US" sz="1800" dirty="0">
                  <a:latin typeface="Calibri" charset="0"/>
                </a:rPr>
                <a:t>) lasts</a:t>
              </a:r>
              <a:r>
                <a:rPr lang="th-TH" altLang="en-US" sz="1800" b="1" dirty="0">
                  <a:latin typeface="Calibri" charset="0"/>
                </a:rPr>
                <a:t> </a:t>
              </a:r>
              <a:r>
                <a:rPr lang="en-US" altLang="en-US" sz="1800" dirty="0">
                  <a:latin typeface="Calibri" charset="0"/>
                </a:rPr>
                <a:t>360 </a:t>
              </a:r>
              <a:r>
                <a:rPr lang="en-US" altLang="en-US" sz="1800" dirty="0" err="1">
                  <a:latin typeface="Calibri" charset="0"/>
                </a:rPr>
                <a:t>hrs</a:t>
              </a:r>
              <a:r>
                <a:rPr lang="en-US" altLang="en-US" sz="1800" dirty="0">
                  <a:latin typeface="Calibri" charset="0"/>
                </a:rPr>
                <a:t>,</a:t>
              </a:r>
              <a:endParaRPr lang="th-TH" altLang="en-US" sz="1800" dirty="0">
                <a:latin typeface="Calibri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latin typeface="Calibri" charset="0"/>
                </a:rPr>
                <a:t>expends</a:t>
              </a:r>
              <a:r>
                <a:rPr lang="th-TH" altLang="en-US" sz="1800" dirty="0">
                  <a:latin typeface="Calibri" charset="0"/>
                </a:rPr>
                <a:t> </a:t>
              </a:r>
              <a:r>
                <a:rPr lang="en-US" altLang="en-US" sz="1800" dirty="0">
                  <a:latin typeface="Calibri" charset="0"/>
                </a:rPr>
                <a:t>$0.50/</a:t>
              </a:r>
              <a:r>
                <a:rPr lang="en-US" altLang="en-US" sz="1800" dirty="0" err="1">
                  <a:latin typeface="Calibri" charset="0"/>
                </a:rPr>
                <a:t>hr</a:t>
              </a:r>
              <a:endParaRPr lang="en-US" altLang="en-US" sz="1800" dirty="0">
                <a:latin typeface="Calibri" charset="0"/>
              </a:endParaRP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1676399" y="2214188"/>
              <a:ext cx="1" cy="632200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>
              <a:stCxn id="14" idx="2"/>
            </p:cNvCxnSpPr>
            <p:nvPr/>
          </p:nvCxnSpPr>
          <p:spPr>
            <a:xfrm>
              <a:off x="1676400" y="3976378"/>
              <a:ext cx="0" cy="443221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2"/>
            <p:cNvSpPr txBox="1">
              <a:spLocks noChangeArrowheads="1"/>
            </p:cNvSpPr>
            <p:nvPr/>
          </p:nvSpPr>
          <p:spPr bwMode="auto">
            <a:xfrm>
              <a:off x="2743200" y="1676400"/>
              <a:ext cx="2819401" cy="7909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Calibri" charset="0"/>
                </a:rPr>
                <a:t>Waged-goods = 6 hrs = $6 /day</a:t>
              </a:r>
            </a:p>
          </p:txBody>
        </p:sp>
        <p:sp>
          <p:nvSpPr>
            <p:cNvPr id="18" name="TextBox 13"/>
            <p:cNvSpPr txBox="1">
              <a:spLocks noChangeArrowheads="1"/>
            </p:cNvSpPr>
            <p:nvPr/>
          </p:nvSpPr>
          <p:spPr bwMode="auto">
            <a:xfrm>
              <a:off x="3200400" y="3200400"/>
              <a:ext cx="1905001" cy="4519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Calibri" charset="0"/>
                </a:rPr>
                <a:t>Wages = $6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4151313" y="2467396"/>
              <a:ext cx="1" cy="734593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18" idx="2"/>
            </p:cNvCxnSpPr>
            <p:nvPr/>
          </p:nvCxnSpPr>
          <p:spPr>
            <a:xfrm flipH="1">
              <a:off x="4151314" y="3652396"/>
              <a:ext cx="1587" cy="768792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18"/>
            <p:cNvSpPr txBox="1">
              <a:spLocks noChangeArrowheads="1"/>
            </p:cNvSpPr>
            <p:nvPr/>
          </p:nvSpPr>
          <p:spPr bwMode="auto">
            <a:xfrm>
              <a:off x="5626013" y="5653087"/>
              <a:ext cx="3352800" cy="4519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Profit + interest + rent = </a:t>
              </a:r>
              <a:r>
                <a:rPr lang="en-US" altLang="en-US" sz="1800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$.......</a:t>
              </a:r>
              <a:endParaRPr lang="en-US" altLang="en-US" sz="1800" dirty="0">
                <a:solidFill>
                  <a:schemeClr val="accent5">
                    <a:lumMod val="75000"/>
                  </a:schemeClr>
                </a:solidFill>
                <a:latin typeface="Calibri" charset="0"/>
              </a:endParaRPr>
            </a:p>
          </p:txBody>
        </p:sp>
        <p:cxnSp>
          <p:nvCxnSpPr>
            <p:cNvPr id="22" name="Straight Arrow Connector 21"/>
            <p:cNvCxnSpPr>
              <a:stCxn id="11" idx="2"/>
            </p:cNvCxnSpPr>
            <p:nvPr/>
          </p:nvCxnSpPr>
          <p:spPr>
            <a:xfrm flipH="1">
              <a:off x="7302414" y="5204940"/>
              <a:ext cx="832065" cy="448147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34"/>
            <p:cNvSpPr txBox="1">
              <a:spLocks noChangeArrowheads="1"/>
            </p:cNvSpPr>
            <p:nvPr/>
          </p:nvSpPr>
          <p:spPr bwMode="auto">
            <a:xfrm>
              <a:off x="6400800" y="1676400"/>
              <a:ext cx="2474840" cy="790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latin typeface="Calibri" charset="0"/>
                </a:rPr>
                <a:t>Assume </a:t>
              </a:r>
              <a:r>
                <a:rPr lang="en-US" altLang="en-US" sz="1800" dirty="0" smtClean="0">
                  <a:latin typeface="Calibri" charset="0"/>
                </a:rPr>
                <a:t>one </a:t>
              </a:r>
              <a:r>
                <a:rPr lang="en-US" altLang="en-US" sz="1800" dirty="0">
                  <a:latin typeface="Calibri" charset="0"/>
                </a:rPr>
                <a:t>working day = 12 </a:t>
              </a:r>
              <a:r>
                <a:rPr lang="en-US" altLang="en-US" sz="1800" dirty="0" err="1">
                  <a:latin typeface="Calibri" charset="0"/>
                </a:rPr>
                <a:t>hrs</a:t>
              </a:r>
              <a:endParaRPr lang="en-US" altLang="en-US" sz="1800" dirty="0">
                <a:latin typeface="Calibri" charset="0"/>
              </a:endParaRPr>
            </a:p>
          </p:txBody>
        </p:sp>
      </p:grpSp>
      <p:sp>
        <p:nvSpPr>
          <p:cNvPr id="29" name="Right Arrow 28"/>
          <p:cNvSpPr/>
          <p:nvPr/>
        </p:nvSpPr>
        <p:spPr>
          <a:xfrm>
            <a:off x="6660157" y="5189281"/>
            <a:ext cx="416280" cy="32375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94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>
          <a:xfrm>
            <a:off x="1083501" y="4738786"/>
            <a:ext cx="6976997" cy="601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784572"/>
              </p:ext>
            </p:extLst>
          </p:nvPr>
        </p:nvGraphicFramePr>
        <p:xfrm>
          <a:off x="909632" y="2882791"/>
          <a:ext cx="7924800" cy="2565401"/>
        </p:xfrm>
        <a:graphic>
          <a:graphicData uri="http://schemas.openxmlformats.org/drawingml/2006/table">
            <a:tbl>
              <a:tblPr/>
              <a:tblGrid>
                <a:gridCol w="1785938"/>
                <a:gridCol w="2187944"/>
                <a:gridCol w="1957018"/>
                <a:gridCol w="1993900"/>
              </a:tblGrid>
              <a:tr h="8937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Value of commodity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= value-transfer from MP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value of 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LP          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surplus value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66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= constant capital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variable capital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surplus value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C</a:t>
                      </a:r>
                      <a:endParaRPr kumimoji="0" lang="th-TH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= c</a:t>
                      </a:r>
                      <a:endParaRPr kumimoji="0" lang="th-TH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v</a:t>
                      </a:r>
                      <a:endParaRPr kumimoji="0" lang="th-TH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s</a:t>
                      </a:r>
                      <a:endParaRPr kumimoji="0" lang="th-TH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11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14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r>
              <a:rPr lang="en-US" altLang="en-US" b="1" dirty="0">
                <a:latin typeface="Calibri" charset="0"/>
              </a:rPr>
              <a:t>New value</a:t>
            </a:r>
            <a:r>
              <a:rPr lang="en-US" altLang="en-US" dirty="0">
                <a:latin typeface="Calibri" charset="0"/>
              </a:rPr>
              <a:t> created by workers in production is </a:t>
            </a:r>
            <a:r>
              <a:rPr lang="en-US" altLang="en-US" i="1" u="sng" dirty="0">
                <a:solidFill>
                  <a:srgbClr val="C00000"/>
                </a:solidFill>
                <a:latin typeface="Calibri" charset="0"/>
              </a:rPr>
              <a:t>greater than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LP </a:t>
            </a:r>
            <a:r>
              <a:rPr lang="en-US" altLang="en-US" dirty="0">
                <a:latin typeface="Calibri" charset="0"/>
              </a:rPr>
              <a:t>of the workers.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12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12</a:t>
            </a:fld>
            <a:endParaRPr lang="en-US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39696" y="4370951"/>
            <a:ext cx="7464608" cy="1110602"/>
            <a:chOff x="685800" y="2438400"/>
            <a:chExt cx="7464608" cy="1763442"/>
          </a:xfrm>
        </p:grpSpPr>
        <p:sp>
          <p:nvSpPr>
            <p:cNvPr id="8" name="Text Box 3"/>
            <p:cNvSpPr txBox="1">
              <a:spLocks noChangeArrowheads="1"/>
            </p:cNvSpPr>
            <p:nvPr/>
          </p:nvSpPr>
          <p:spPr bwMode="auto">
            <a:xfrm>
              <a:off x="685800" y="2514600"/>
              <a:ext cx="2209800" cy="635304"/>
            </a:xfrm>
            <a:prstGeom prst="rect">
              <a:avLst/>
            </a:prstGeom>
            <a:noFill/>
            <a:ln w="22225">
              <a:solidFill>
                <a:schemeClr val="tx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working day</a:t>
              </a:r>
              <a:endParaRPr lang="th-TH" altLang="en-US" sz="2000">
                <a:latin typeface="Calibri" charset="0"/>
              </a:endParaRPr>
            </a:p>
          </p:txBody>
        </p: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172217" y="2438400"/>
              <a:ext cx="2057400" cy="1123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=   necessary labor-time</a:t>
              </a:r>
              <a:endParaRPr lang="th-TH" altLang="en-US" sz="2000" dirty="0">
                <a:latin typeface="Calibri" charset="0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6321608" y="2438400"/>
              <a:ext cx="1828800" cy="1123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surplus labor-time</a:t>
              </a:r>
              <a:endParaRPr lang="th-TH" altLang="en-US" sz="2000" dirty="0">
                <a:latin typeface="Calibri" charset="0"/>
              </a:endParaRPr>
            </a:p>
          </p:txBody>
        </p:sp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5562600" y="2438400"/>
              <a:ext cx="762000" cy="63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+</a:t>
              </a:r>
            </a:p>
          </p:txBody>
        </p:sp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3369501" y="3562399"/>
              <a:ext cx="1860116" cy="63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=  </a:t>
              </a:r>
              <a:r>
                <a:rPr lang="en-US" altLang="en-US" sz="2000" dirty="0" smtClean="0">
                  <a:latin typeface="Calibri" charset="0"/>
                </a:rPr>
                <a:t> </a:t>
              </a:r>
              <a:r>
                <a:rPr lang="en-US" altLang="en-US" sz="2000" dirty="0">
                  <a:latin typeface="Calibri" charset="0"/>
                </a:rPr>
                <a:t>paid labor</a:t>
              </a:r>
              <a:endParaRPr lang="th-TH" altLang="en-US" sz="2000" dirty="0">
                <a:latin typeface="Calibri" charset="0"/>
              </a:endParaRPr>
            </a:p>
          </p:txBody>
        </p:sp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6454819" y="3566538"/>
              <a:ext cx="1524000" cy="63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unpaid labor</a:t>
              </a:r>
              <a:endParaRPr lang="th-TH" altLang="en-US" sz="2000" dirty="0">
                <a:latin typeface="Calibri" charset="0"/>
              </a:endParaRPr>
            </a:p>
          </p:txBody>
        </p:sp>
        <p:sp>
          <p:nvSpPr>
            <p:cNvPr id="15" name="Text Box 9"/>
            <p:cNvSpPr txBox="1">
              <a:spLocks noChangeArrowheads="1"/>
            </p:cNvSpPr>
            <p:nvPr/>
          </p:nvSpPr>
          <p:spPr bwMode="auto">
            <a:xfrm>
              <a:off x="5562600" y="3562399"/>
              <a:ext cx="762000" cy="63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+</a:t>
              </a:r>
            </a:p>
          </p:txBody>
        </p:sp>
      </p:grpSp>
      <p:sp>
        <p:nvSpPr>
          <p:cNvPr id="23" name="Text Box 29"/>
          <p:cNvSpPr txBox="1">
            <a:spLocks noChangeArrowheads="1"/>
          </p:cNvSpPr>
          <p:nvPr/>
        </p:nvSpPr>
        <p:spPr bwMode="auto">
          <a:xfrm>
            <a:off x="737605" y="5712682"/>
            <a:ext cx="766879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 i="1" dirty="0">
                <a:solidFill>
                  <a:srgbClr val="C00000"/>
                </a:solidFill>
                <a:latin typeface="Calibri" charset="0"/>
              </a:rPr>
              <a:t>The rate of surplus value (</a:t>
            </a:r>
            <a:r>
              <a:rPr lang="en-US" altLang="en-US" sz="2800" b="1" i="1" dirty="0" smtClean="0">
                <a:solidFill>
                  <a:srgbClr val="C00000"/>
                </a:solidFill>
                <a:latin typeface="Calibri" charset="0"/>
              </a:rPr>
              <a:t>exploitation):  S = s/v</a:t>
            </a:r>
            <a:endParaRPr lang="th-TH" altLang="en-US" sz="2800" b="1" i="1" dirty="0">
              <a:solidFill>
                <a:srgbClr val="C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8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709524"/>
            <a:ext cx="8114517" cy="50119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pPr marL="360363" indent="-360363">
              <a:buFontTx/>
              <a:buAutoNum type="arabicParenR"/>
            </a:pPr>
            <a:r>
              <a:rPr lang="en-US" altLang="en-US" sz="2600" b="1" dirty="0">
                <a:latin typeface="Calibri" charset="0"/>
              </a:rPr>
              <a:t>Absolute surplus value</a:t>
            </a:r>
            <a:r>
              <a:rPr lang="en-US" altLang="en-US" sz="2600" dirty="0">
                <a:latin typeface="Calibri" charset="0"/>
              </a:rPr>
              <a:t> </a:t>
            </a:r>
            <a:r>
              <a:rPr lang="en-US" altLang="en-US" sz="2600" dirty="0" smtClean="0"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( S </a:t>
            </a:r>
            <a:r>
              <a:rPr lang="en-US" altLang="en-US" dirty="0">
                <a:latin typeface="Calibri" charset="0"/>
              </a:rPr>
              <a:t>= s </a:t>
            </a:r>
            <a:r>
              <a:rPr lang="en-US" altLang="en-US" dirty="0" smtClean="0">
                <a:latin typeface="Calibri" charset="0"/>
              </a:rPr>
              <a:t> / v )</a:t>
            </a:r>
            <a:endParaRPr lang="en-US" altLang="en-US" dirty="0">
              <a:latin typeface="Calibri" charset="0"/>
            </a:endParaRPr>
          </a:p>
          <a:p>
            <a:pPr marL="720725" lvl="1" indent="-223838"/>
            <a:r>
              <a:rPr lang="en-US" altLang="en-US" dirty="0">
                <a:latin typeface="Calibri" charset="0"/>
              </a:rPr>
              <a:t>Assume a </a:t>
            </a:r>
            <a:r>
              <a:rPr lang="en-US" altLang="en-US" u="sng" dirty="0">
                <a:latin typeface="Calibri" charset="0"/>
              </a:rPr>
              <a:t>given wage</a:t>
            </a:r>
            <a:r>
              <a:rPr lang="en-US" altLang="en-US" dirty="0">
                <a:latin typeface="Calibri" charset="0"/>
              </a:rPr>
              <a:t> rate.</a:t>
            </a:r>
          </a:p>
          <a:p>
            <a:pPr marL="720725" lvl="1" indent="-223838"/>
            <a:r>
              <a:rPr lang="en-US" altLang="en-US" dirty="0">
                <a:latin typeface="Calibri" charset="0"/>
              </a:rPr>
              <a:t>Extension of the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working </a:t>
            </a: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day </a:t>
            </a:r>
            <a:r>
              <a:rPr lang="en-US" altLang="en-US" dirty="0" smtClean="0">
                <a:latin typeface="Calibri" charset="0"/>
                <a:sym typeface="Wingdings"/>
              </a:rPr>
              <a:t> s increases.</a:t>
            </a:r>
            <a:endParaRPr lang="en-US" altLang="en-US" dirty="0">
              <a:latin typeface="Calibri" charset="0"/>
            </a:endParaRPr>
          </a:p>
          <a:p>
            <a:pPr marL="720725" lvl="1" indent="-223838"/>
            <a:r>
              <a:rPr lang="en-US" altLang="en-US" dirty="0">
                <a:latin typeface="Calibri" charset="0"/>
              </a:rPr>
              <a:t>Commonplace in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 early capitalism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Social </a:t>
            </a:r>
            <a:r>
              <a:rPr lang="en-US" altLang="en-US" dirty="0">
                <a:latin typeface="Calibri" charset="0"/>
              </a:rPr>
              <a:t>limits: resistance from workers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>
              <a:buFontTx/>
              <a:buNone/>
              <a:tabLst>
                <a:tab pos="347663" algn="l"/>
              </a:tabLst>
            </a:pPr>
            <a:r>
              <a:rPr lang="en-US" altLang="en-US" sz="2600" b="1" dirty="0" smtClean="0">
                <a:latin typeface="Calibri" charset="0"/>
              </a:rPr>
              <a:t>2) 	Relative surplus value</a:t>
            </a:r>
            <a:r>
              <a:rPr lang="en-US" altLang="en-US" sz="2600" dirty="0" smtClean="0"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 ( S = s / v  )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Assume a </a:t>
            </a:r>
            <a:r>
              <a:rPr lang="en-US" altLang="en-US" u="sng" dirty="0" smtClean="0">
                <a:latin typeface="Calibri" charset="0"/>
              </a:rPr>
              <a:t>constant working day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Rising</a:t>
            </a:r>
            <a:r>
              <a:rPr lang="en-US" altLang="en-US" b="1" dirty="0" smtClean="0">
                <a:latin typeface="Calibri" charset="0"/>
              </a:rPr>
              <a:t> </a:t>
            </a: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productivity</a:t>
            </a:r>
            <a:r>
              <a:rPr lang="en-US" altLang="en-US" b="1" dirty="0" smtClean="0"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in the waged-goods industry.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Reduction in the value of labor power.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More common in </a:t>
            </a: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>mature capitalism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13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13</a:t>
            </a:fld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5235879" y="2624203"/>
            <a:ext cx="0" cy="413359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574082" y="4521896"/>
            <a:ext cx="0" cy="438411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14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4961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3.6 </a:t>
            </a:r>
            <a:r>
              <a:rPr lang="en-US" altLang="en-US" dirty="0" smtClean="0">
                <a:latin typeface="Calibri" charset="0"/>
              </a:rPr>
              <a:t>The reserve army of the unemployed</a:t>
            </a:r>
          </a:p>
          <a:p>
            <a:r>
              <a:rPr lang="en-US" altLang="en-US" dirty="0">
                <a:latin typeface="Calibri" charset="0"/>
              </a:rPr>
              <a:t>The organic composition of </a:t>
            </a:r>
            <a:r>
              <a:rPr lang="en-US" altLang="en-US" dirty="0" smtClean="0">
                <a:latin typeface="Calibri" charset="0"/>
              </a:rPr>
              <a:t>capital:   g = c/v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Assuming </a:t>
            </a:r>
            <a:r>
              <a:rPr lang="en-US" altLang="en-US" i="1" dirty="0">
                <a:latin typeface="Calibri" charset="0"/>
              </a:rPr>
              <a:t>constant g</a:t>
            </a:r>
            <a:r>
              <a:rPr lang="en-US" altLang="en-US" dirty="0">
                <a:latin typeface="Calibri" charset="0"/>
              </a:rPr>
              <a:t> (technology</a:t>
            </a:r>
            <a:r>
              <a:rPr lang="en-US" altLang="en-US" dirty="0" smtClean="0">
                <a:latin typeface="Calibri" charset="0"/>
              </a:rPr>
              <a:t>).</a:t>
            </a:r>
          </a:p>
          <a:p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Capital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accumulation </a:t>
            </a:r>
            <a:r>
              <a:rPr lang="en-US" altLang="en-US" dirty="0">
                <a:latin typeface="Calibri" charset="0"/>
              </a:rPr>
              <a:t>causes rising demand for labor </a:t>
            </a:r>
            <a:r>
              <a:rPr lang="en-US" altLang="en-US" dirty="0" smtClean="0">
                <a:latin typeface="Calibri" charset="0"/>
              </a:rPr>
              <a:t>power and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rising wage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rates.</a:t>
            </a:r>
            <a:endParaRPr lang="en-US" altLang="en-US" dirty="0" smtClean="0">
              <a:latin typeface="Calibri" charset="0"/>
            </a:endParaRPr>
          </a:p>
          <a:p>
            <a:r>
              <a:rPr lang="en-US" altLang="en-US" dirty="0" smtClean="0">
                <a:latin typeface="Calibri" charset="0"/>
              </a:rPr>
              <a:t>Profit rate: </a:t>
            </a:r>
          </a:p>
          <a:p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14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8325530"/>
              </p:ext>
            </p:extLst>
          </p:nvPr>
        </p:nvGraphicFramePr>
        <p:xfrm>
          <a:off x="3014260" y="4192891"/>
          <a:ext cx="2522243" cy="200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51" name="Equation" r:id="rId4" imgW="990170" imgH="812447" progId="Equation.3">
                  <p:embed/>
                </p:oleObj>
              </mc:Choice>
              <mc:Fallback>
                <p:oleObj name="Equation" r:id="rId4" imgW="990170" imgH="81244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260" y="4192891"/>
                        <a:ext cx="2522243" cy="2006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4384110" y="5824603"/>
            <a:ext cx="601249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5273458" y="5323562"/>
            <a:ext cx="0" cy="331941"/>
          </a:xfrm>
          <a:prstGeom prst="straightConnector1">
            <a:avLst/>
          </a:prstGeom>
          <a:ln w="190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599134" y="5242097"/>
            <a:ext cx="0" cy="494824"/>
          </a:xfrm>
          <a:prstGeom prst="straightConnector1">
            <a:avLst/>
          </a:prstGeom>
          <a:ln w="190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utoShape 4"/>
          <p:cNvSpPr>
            <a:spLocks noChangeArrowheads="1"/>
          </p:cNvSpPr>
          <p:nvPr/>
        </p:nvSpPr>
        <p:spPr bwMode="auto">
          <a:xfrm>
            <a:off x="4477533" y="5311036"/>
            <a:ext cx="921185" cy="354515"/>
          </a:xfrm>
          <a:prstGeom prst="bracketPair">
            <a:avLst>
              <a:gd name="adj" fmla="val 16667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19" name="AutoShape 4"/>
          <p:cNvSpPr>
            <a:spLocks noChangeArrowheads="1"/>
          </p:cNvSpPr>
          <p:nvPr/>
        </p:nvSpPr>
        <p:spPr bwMode="auto">
          <a:xfrm>
            <a:off x="4283902" y="5874707"/>
            <a:ext cx="751562" cy="284335"/>
          </a:xfrm>
          <a:prstGeom prst="bracketPair">
            <a:avLst>
              <a:gd name="adj" fmla="val 16667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5971261" y="4349975"/>
            <a:ext cx="2639339" cy="1796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marL="0" indent="0" algn="ctr" eaLnBrk="1" hangingPunct="1">
              <a:buNone/>
            </a:pPr>
            <a:r>
              <a:rPr lang="en-US" altLang="en-US" sz="2800" dirty="0" smtClean="0">
                <a:latin typeface="Calibri" charset="0"/>
              </a:rPr>
              <a:t>As profit rate is falling, </a:t>
            </a: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accumulation slows down</a:t>
            </a:r>
            <a:endParaRPr lang="en-US" altLang="en-US" sz="2800" b="1" i="1" dirty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521901" y="5489509"/>
            <a:ext cx="0" cy="494824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51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197408" y="5151491"/>
            <a:ext cx="6976997" cy="106142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4961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3.6 </a:t>
            </a:r>
            <a:r>
              <a:rPr lang="en-US" altLang="en-US" dirty="0" smtClean="0">
                <a:latin typeface="Calibri" charset="0"/>
              </a:rPr>
              <a:t>The reserve army of the unemployed</a:t>
            </a:r>
          </a:p>
          <a:p>
            <a:r>
              <a:rPr lang="en-US" altLang="en-US" dirty="0">
                <a:latin typeface="Calibri" charset="0"/>
              </a:rPr>
              <a:t>T</a:t>
            </a:r>
            <a:r>
              <a:rPr lang="en-US" altLang="en-US" dirty="0" smtClean="0">
                <a:latin typeface="Calibri" charset="0"/>
              </a:rPr>
              <a:t>o </a:t>
            </a:r>
            <a:r>
              <a:rPr lang="en-US" altLang="en-US" b="1" i="1" dirty="0">
                <a:latin typeface="Calibri" charset="0"/>
              </a:rPr>
              <a:t>restore the profit </a:t>
            </a:r>
            <a:r>
              <a:rPr lang="en-US" altLang="en-US" b="1" i="1" dirty="0" smtClean="0">
                <a:latin typeface="Calibri" charset="0"/>
              </a:rPr>
              <a:t>rate</a:t>
            </a:r>
            <a:r>
              <a:rPr lang="en-US" altLang="en-US" dirty="0" smtClean="0">
                <a:latin typeface="Calibri" charset="0"/>
              </a:rPr>
              <a:t>, the </a:t>
            </a:r>
            <a:r>
              <a:rPr lang="en-US" altLang="en-US" dirty="0">
                <a:latin typeface="Calibri" charset="0"/>
              </a:rPr>
              <a:t>capitalists must raise s/v </a:t>
            </a:r>
            <a:r>
              <a:rPr lang="en-US" altLang="en-US" dirty="0" smtClean="0">
                <a:latin typeface="Calibri" charset="0"/>
              </a:rPr>
              <a:t>by </a:t>
            </a:r>
            <a:r>
              <a:rPr lang="en-US" altLang="en-US" dirty="0">
                <a:latin typeface="Calibri" charset="0"/>
              </a:rPr>
              <a:t>adopting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labor-saving techniques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Rising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c/v over time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r>
              <a:rPr lang="en-US" altLang="en-US" b="1" dirty="0">
                <a:latin typeface="Calibri" charset="0"/>
              </a:rPr>
              <a:t>Workers are replaced by machines </a:t>
            </a:r>
            <a:r>
              <a:rPr lang="en-US" altLang="en-US" dirty="0">
                <a:latin typeface="Calibri" charset="0"/>
              </a:rPr>
              <a:t>and become </a:t>
            </a:r>
            <a:r>
              <a:rPr lang="en-US" altLang="en-US" dirty="0" smtClean="0">
                <a:latin typeface="Calibri" charset="0"/>
              </a:rPr>
              <a:t>unemployed!!!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The wage rate drops to </a:t>
            </a:r>
            <a:r>
              <a:rPr lang="en-US" altLang="en-US" u="sng" dirty="0">
                <a:latin typeface="Calibri" charset="0"/>
              </a:rPr>
              <a:t>restore s/v and the profit </a:t>
            </a:r>
            <a:r>
              <a:rPr lang="en-US" altLang="en-US" u="sng" dirty="0" smtClean="0">
                <a:latin typeface="Calibri" charset="0"/>
              </a:rPr>
              <a:t>rate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  <a:p>
            <a:pPr marL="11113" lvl="1" indent="0" algn="ctr">
              <a:buNone/>
            </a:pP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A </a:t>
            </a:r>
            <a:r>
              <a:rPr lang="en-US" altLang="en-US" sz="28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pool of the </a:t>
            </a: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reserve </a:t>
            </a:r>
            <a:r>
              <a:rPr lang="en-US" altLang="en-US" sz="28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army of the unemployed </a:t>
            </a: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/>
            </a:r>
            <a:b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</a:b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expands </a:t>
            </a:r>
            <a:r>
              <a:rPr lang="en-US" altLang="en-US" sz="28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and contracts over the cycles.</a:t>
            </a:r>
          </a:p>
          <a:p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15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93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6"/>
            <a:ext cx="8114517" cy="44961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3.6 </a:t>
            </a:r>
            <a:r>
              <a:rPr lang="en-US" altLang="en-US" dirty="0" smtClean="0">
                <a:latin typeface="Calibri" charset="0"/>
              </a:rPr>
              <a:t>The reserve army of the unemployed</a:t>
            </a:r>
          </a:p>
          <a:p>
            <a:r>
              <a:rPr lang="en-US" altLang="en-US" b="1" dirty="0" smtClean="0">
                <a:latin typeface="Calibri" charset="0"/>
              </a:rPr>
              <a:t>Impoverishment</a:t>
            </a:r>
            <a:r>
              <a:rPr lang="en-US" altLang="en-US" dirty="0" smtClean="0">
                <a:latin typeface="Calibri" charset="0"/>
              </a:rPr>
              <a:t> of the working class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 smtClean="0">
                <a:latin typeface="Calibri" charset="0"/>
              </a:rPr>
              <a:t>Absolute impoverishment: stagnant </a:t>
            </a:r>
            <a:r>
              <a:rPr lang="en-US" altLang="en-US" dirty="0">
                <a:latin typeface="Calibri" charset="0"/>
              </a:rPr>
              <a:t>or worsening living </a:t>
            </a:r>
            <a:r>
              <a:rPr lang="en-US" altLang="en-US" dirty="0" smtClean="0">
                <a:latin typeface="Calibri" charset="0"/>
              </a:rPr>
              <a:t>condition.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 smtClean="0">
                <a:latin typeface="Calibri" charset="0"/>
              </a:rPr>
              <a:t>Relative impoverishment: rising rate of exploitation.</a:t>
            </a:r>
            <a:endParaRPr lang="en-US" altLang="en-US" dirty="0">
              <a:latin typeface="Calibri" charset="0"/>
            </a:endParaRPr>
          </a:p>
          <a:p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Unemployment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and pauperism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is one </a:t>
            </a:r>
            <a:r>
              <a:rPr lang="en-US" altLang="en-US" i="1" u="sng" dirty="0">
                <a:latin typeface="Calibri" charset="0"/>
              </a:rPr>
              <a:t>permanent</a:t>
            </a:r>
            <a:r>
              <a:rPr lang="en-US" altLang="en-US" dirty="0">
                <a:latin typeface="Calibri" charset="0"/>
              </a:rPr>
              <a:t> feature of capitalism.</a:t>
            </a:r>
          </a:p>
          <a:p>
            <a:r>
              <a:rPr lang="en-US" altLang="en-US" dirty="0">
                <a:latin typeface="Calibri" charset="0"/>
              </a:rPr>
              <a:t>Technical progress and rising productivity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do not benefit the majority of the population</a:t>
            </a:r>
            <a:r>
              <a:rPr lang="en-US" altLang="en-US" dirty="0">
                <a:latin typeface="Calibri" charset="0"/>
              </a:rPr>
              <a:t> under capitalism.</a:t>
            </a:r>
          </a:p>
          <a:p>
            <a:pPr lvl="1"/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  <a:p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16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3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3.7 </a:t>
            </a:r>
            <a:r>
              <a:rPr lang="en-US" altLang="en-US" dirty="0" smtClean="0">
                <a:latin typeface="Calibri" charset="0"/>
              </a:rPr>
              <a:t>Tendency of the falling profit</a:t>
            </a:r>
            <a:endParaRPr lang="en-US" altLang="en-US" dirty="0" smtClean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Competition drives individual capitalists to adopt 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new labor-saving techniques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If </a:t>
            </a:r>
            <a:r>
              <a:rPr lang="en-US" altLang="en-US" dirty="0">
                <a:latin typeface="Calibri" charset="0"/>
              </a:rPr>
              <a:t>some adopts labor-saving techniques, </a:t>
            </a:r>
            <a:r>
              <a:rPr lang="en-US" altLang="en-US" dirty="0" smtClean="0">
                <a:latin typeface="Calibri" charset="0"/>
              </a:rPr>
              <a:t>they get </a:t>
            </a:r>
            <a:r>
              <a:rPr lang="en-US" altLang="en-US" b="1" dirty="0">
                <a:latin typeface="Calibri" charset="0"/>
              </a:rPr>
              <a:t>extra surplus value and profit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Other capitalists </a:t>
            </a:r>
            <a:r>
              <a:rPr lang="en-US" altLang="en-US" dirty="0" smtClean="0">
                <a:latin typeface="Calibri" charset="0"/>
              </a:rPr>
              <a:t>follow.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Cheapening value of </a:t>
            </a:r>
            <a:r>
              <a:rPr lang="en-US" altLang="en-US" dirty="0" smtClean="0">
                <a:latin typeface="Calibri" charset="0"/>
              </a:rPr>
              <a:t>commodities </a:t>
            </a:r>
          </a:p>
          <a:p>
            <a:pPr lvl="1"/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Rising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organic composition </a:t>
            </a:r>
            <a:r>
              <a:rPr lang="en-US" altLang="en-US" b="1" dirty="0">
                <a:latin typeface="Calibri" charset="0"/>
              </a:rPr>
              <a:t>of capital (g = c/v).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17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9030653"/>
              </p:ext>
            </p:extLst>
          </p:nvPr>
        </p:nvGraphicFramePr>
        <p:xfrm>
          <a:off x="2829696" y="5342958"/>
          <a:ext cx="4654379" cy="1208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Equation" r:id="rId4" imgW="1333500" imgH="419100" progId="Equation.3">
                  <p:embed/>
                </p:oleObj>
              </mc:Choice>
              <mc:Fallback>
                <p:oleObj name="Equation" r:id="rId4" imgW="13335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9696" y="5342958"/>
                        <a:ext cx="4654379" cy="12083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Connector 6"/>
          <p:cNvCxnSpPr>
            <a:cxnSpLocks noChangeShapeType="1"/>
          </p:cNvCxnSpPr>
          <p:nvPr/>
        </p:nvCxnSpPr>
        <p:spPr bwMode="auto">
          <a:xfrm>
            <a:off x="5955956" y="5342958"/>
            <a:ext cx="83744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592735" y="5338583"/>
            <a:ext cx="2236961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 smtClean="0">
                <a:solidFill>
                  <a:schemeClr val="accent5"/>
                </a:solidFill>
              </a:rPr>
              <a:t>Tendency of the </a:t>
            </a:r>
            <a:r>
              <a:rPr lang="en-US" sz="2400" i="1" u="sng" dirty="0" smtClean="0">
                <a:solidFill>
                  <a:schemeClr val="accent5"/>
                </a:solidFill>
              </a:rPr>
              <a:t>falling</a:t>
            </a:r>
            <a:r>
              <a:rPr lang="en-US" sz="2400" i="1" dirty="0" smtClean="0">
                <a:solidFill>
                  <a:schemeClr val="accent5"/>
                </a:solidFill>
              </a:rPr>
              <a:t> average profit rate</a:t>
            </a:r>
            <a:endParaRPr lang="en-US" sz="2400" i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7"/>
            <a:ext cx="8114517" cy="479221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3.7 </a:t>
            </a:r>
            <a:r>
              <a:rPr lang="en-US" altLang="en-US" dirty="0">
                <a:latin typeface="Calibri" charset="0"/>
              </a:rPr>
              <a:t>Tendency of the falling profit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>
                <a:latin typeface="Calibri" charset="0"/>
              </a:rPr>
              <a:t>Counteracting </a:t>
            </a:r>
            <a:r>
              <a:rPr lang="en-US" altLang="en-US" dirty="0">
                <a:latin typeface="Calibri" charset="0"/>
              </a:rPr>
              <a:t>i</a:t>
            </a:r>
            <a:r>
              <a:rPr lang="en-US" altLang="en-US" dirty="0" smtClean="0">
                <a:latin typeface="Calibri" charset="0"/>
              </a:rPr>
              <a:t>nfluences </a:t>
            </a:r>
            <a:r>
              <a:rPr lang="en-US" altLang="en-US" dirty="0" smtClean="0">
                <a:latin typeface="Calibri" charset="0"/>
              </a:rPr>
              <a:t>when profit rate falls</a:t>
            </a:r>
          </a:p>
          <a:p>
            <a:pPr marL="914400" lvl="1" indent="-457200">
              <a:lnSpc>
                <a:spcPct val="110000"/>
              </a:lnSpc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Intensity </a:t>
            </a:r>
            <a:r>
              <a:rPr lang="en-US" altLang="en-US" dirty="0">
                <a:latin typeface="Calibri" charset="0"/>
              </a:rPr>
              <a:t>of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exploitation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and rising </a:t>
            </a:r>
            <a:r>
              <a:rPr lang="en-US" altLang="en-US" dirty="0" smtClean="0">
                <a:latin typeface="Calibri" charset="0"/>
              </a:rPr>
              <a:t>s/v: </a:t>
            </a:r>
            <a:r>
              <a:rPr lang="en-US" altLang="en-US" dirty="0" smtClean="0">
                <a:latin typeface="Calibri" charset="0"/>
              </a:rPr>
              <a:t>a) increasing length of working day or b) depressing </a:t>
            </a:r>
            <a:r>
              <a:rPr lang="en-US" altLang="en-US" dirty="0">
                <a:latin typeface="Calibri" charset="0"/>
              </a:rPr>
              <a:t>wages below the value of labor </a:t>
            </a:r>
            <a:r>
              <a:rPr lang="en-US" altLang="en-US" dirty="0" smtClean="0">
                <a:latin typeface="Calibri" charset="0"/>
              </a:rPr>
              <a:t>power.</a:t>
            </a:r>
          </a:p>
          <a:p>
            <a:pPr marL="914400" lvl="1" indent="-457200">
              <a:lnSpc>
                <a:spcPct val="110000"/>
              </a:lnSpc>
              <a:buFont typeface="+mj-lt"/>
              <a:buAutoNum type="arabicParenR"/>
            </a:pP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>Cheapening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constant </a:t>
            </a: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>capital</a:t>
            </a:r>
            <a:r>
              <a:rPr lang="en-US" altLang="en-US" dirty="0" smtClean="0">
                <a:latin typeface="Calibri" charset="0"/>
              </a:rPr>
              <a:t>: </a:t>
            </a:r>
            <a:r>
              <a:rPr lang="en-US" altLang="en-US" dirty="0" smtClean="0">
                <a:latin typeface="Calibri" charset="0"/>
              </a:rPr>
              <a:t>produce more efficiently </a:t>
            </a:r>
            <a:r>
              <a:rPr lang="en-US" altLang="en-US" dirty="0" smtClean="0">
                <a:latin typeface="Calibri" charset="0"/>
                <a:sym typeface="Wingdings"/>
              </a:rPr>
              <a:t> </a:t>
            </a:r>
            <a:r>
              <a:rPr lang="en-US" altLang="en-US" dirty="0" smtClean="0">
                <a:latin typeface="Calibri" charset="0"/>
              </a:rPr>
              <a:t>c/v </a:t>
            </a:r>
            <a:r>
              <a:rPr lang="en-US" altLang="en-US" dirty="0">
                <a:latin typeface="Calibri" charset="0"/>
              </a:rPr>
              <a:t>slows down or even </a:t>
            </a:r>
            <a:r>
              <a:rPr lang="en-US" altLang="en-US" dirty="0" smtClean="0">
                <a:latin typeface="Calibri" charset="0"/>
              </a:rPr>
              <a:t>drops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914400" lvl="1" indent="-457200">
              <a:lnSpc>
                <a:spcPct val="110000"/>
              </a:lnSpc>
              <a:buFont typeface="+mj-lt"/>
              <a:buAutoNum type="arabicParenR"/>
            </a:pPr>
            <a:r>
              <a:rPr lang="en-US" altLang="en-US" smtClean="0">
                <a:latin typeface="Calibri" charset="0"/>
              </a:rPr>
              <a:t>Foreign </a:t>
            </a:r>
            <a:r>
              <a:rPr lang="en-US" altLang="en-US" dirty="0" smtClean="0">
                <a:latin typeface="Calibri" charset="0"/>
              </a:rPr>
              <a:t>trade: import of cheaper capital and waged-goods.</a:t>
            </a:r>
            <a:r>
              <a:rPr lang="en-US" altLang="en-US" dirty="0" smtClean="0">
                <a:latin typeface="Calibri" charset="0"/>
              </a:rPr>
              <a:t/>
            </a:r>
            <a:br>
              <a:rPr lang="en-US" altLang="en-US" dirty="0" smtClean="0">
                <a:latin typeface="Calibri" charset="0"/>
              </a:rPr>
            </a:br>
            <a:endParaRPr lang="en-US" altLang="en-US" dirty="0" smtClean="0">
              <a:latin typeface="Calibri" charset="0"/>
            </a:endParaRPr>
          </a:p>
          <a:p>
            <a:pPr marL="11113" lvl="1" indent="0" algn="ctr">
              <a:lnSpc>
                <a:spcPct val="110000"/>
              </a:lnSpc>
              <a:buNone/>
            </a:pPr>
            <a:r>
              <a:rPr lang="en-US" altLang="en-US" sz="2800" i="1" dirty="0" smtClean="0">
                <a:latin typeface="Calibri" charset="0"/>
              </a:rPr>
              <a:t>Reserve </a:t>
            </a:r>
            <a:r>
              <a:rPr lang="en-US" altLang="en-US" sz="2800" b="1" i="1" dirty="0">
                <a:solidFill>
                  <a:srgbClr val="C00000"/>
                </a:solidFill>
                <a:latin typeface="Calibri" charset="0"/>
              </a:rPr>
              <a:t>army of the unemployed </a:t>
            </a:r>
            <a:r>
              <a:rPr lang="en-US" altLang="en-US" sz="2800" i="1" dirty="0">
                <a:latin typeface="Calibri" charset="0"/>
              </a:rPr>
              <a:t>and </a:t>
            </a:r>
            <a:r>
              <a:rPr lang="en-US" altLang="en-US" sz="2800" i="1" dirty="0" smtClean="0">
                <a:latin typeface="Calibri" charset="0"/>
              </a:rPr>
              <a:t/>
            </a:r>
            <a:br>
              <a:rPr lang="en-US" altLang="en-US" sz="2800" i="1" dirty="0" smtClean="0">
                <a:latin typeface="Calibri" charset="0"/>
              </a:rPr>
            </a:br>
            <a:r>
              <a:rPr lang="en-US" altLang="en-US" sz="2800" i="1" dirty="0" smtClean="0">
                <a:latin typeface="Calibri" charset="0"/>
              </a:rPr>
              <a:t>industries </a:t>
            </a:r>
            <a:r>
              <a:rPr lang="en-US" altLang="en-US" sz="2800" i="1" dirty="0">
                <a:latin typeface="Calibri" charset="0"/>
              </a:rPr>
              <a:t>with </a:t>
            </a:r>
            <a:r>
              <a:rPr lang="en-US" altLang="en-US" sz="2800" b="1" i="1" dirty="0">
                <a:solidFill>
                  <a:srgbClr val="C00000"/>
                </a:solidFill>
                <a:latin typeface="Calibri" charset="0"/>
              </a:rPr>
              <a:t>lower </a:t>
            </a:r>
            <a:r>
              <a:rPr lang="en-US" altLang="en-US" sz="2800" b="1" i="1" dirty="0" smtClean="0">
                <a:solidFill>
                  <a:srgbClr val="C00000"/>
                </a:solidFill>
                <a:latin typeface="Calibri" charset="0"/>
              </a:rPr>
              <a:t>c/v </a:t>
            </a:r>
            <a:r>
              <a:rPr lang="en-US" altLang="en-US" sz="2800" i="1" dirty="0" smtClean="0">
                <a:latin typeface="Calibri" charset="0"/>
              </a:rPr>
              <a:t>in the long run.</a:t>
            </a:r>
            <a:endParaRPr lang="en-US" altLang="en-US" sz="2800" i="1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18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7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3.8 </a:t>
            </a:r>
            <a:r>
              <a:rPr lang="en-US" altLang="en-US" dirty="0">
                <a:latin typeface="Calibri" charset="0"/>
              </a:rPr>
              <a:t>The capitalist cycles and crisis</a:t>
            </a:r>
          </a:p>
          <a:p>
            <a:pPr marL="15875" indent="0">
              <a:lnSpc>
                <a:spcPct val="100000"/>
              </a:lnSpc>
              <a:buNone/>
            </a:pPr>
            <a:r>
              <a:rPr lang="en-GB" sz="2400" b="1" dirty="0" smtClean="0"/>
              <a:t>1) </a:t>
            </a:r>
            <a:r>
              <a:rPr lang="en-GB" sz="2400" b="1" dirty="0"/>
              <a:t>Falling profit and sectorial imbalances</a:t>
            </a:r>
            <a:r>
              <a:rPr lang="th-TH" sz="2400" b="1" dirty="0"/>
              <a:t> </a:t>
            </a:r>
            <a:r>
              <a:rPr lang="th-TH" sz="2400" b="1" dirty="0">
                <a:sym typeface="Wingdings"/>
              </a:rPr>
              <a:t></a:t>
            </a:r>
            <a:r>
              <a:rPr lang="en-GB" sz="2400" b="1" dirty="0">
                <a:sym typeface="Wingdings"/>
              </a:rPr>
              <a:t> </a:t>
            </a:r>
            <a:r>
              <a:rPr lang="en-GB" sz="2400" b="1" dirty="0">
                <a:solidFill>
                  <a:schemeClr val="accent5"/>
                </a:solidFill>
                <a:sym typeface="Wingdings"/>
              </a:rPr>
              <a:t>boom-bust cycle</a:t>
            </a:r>
            <a:endParaRPr lang="en-GB" sz="2400" b="1" dirty="0">
              <a:solidFill>
                <a:schemeClr val="accent5"/>
              </a:solidFill>
            </a:endParaRPr>
          </a:p>
          <a:p>
            <a:pPr marL="690563" lvl="1" indent="-217488">
              <a:lnSpc>
                <a:spcPct val="100000"/>
              </a:lnSpc>
            </a:pPr>
            <a:r>
              <a:rPr lang="en-GB" dirty="0"/>
              <a:t>Boom period </a:t>
            </a:r>
            <a:r>
              <a:rPr lang="en-GB" dirty="0">
                <a:sym typeface="Wingdings"/>
              </a:rPr>
              <a:t> increases capital (aims at increasing productivity and profit)</a:t>
            </a:r>
          </a:p>
          <a:p>
            <a:pPr marL="690563" lvl="1" indent="-217488">
              <a:lnSpc>
                <a:spcPct val="100000"/>
              </a:lnSpc>
            </a:pPr>
            <a:r>
              <a:rPr lang="en-GB" dirty="0">
                <a:sym typeface="Wingdings"/>
              </a:rPr>
              <a:t>Two consequences</a:t>
            </a:r>
          </a:p>
          <a:p>
            <a:pPr marL="1444625" lvl="2" indent="-514350">
              <a:lnSpc>
                <a:spcPct val="100000"/>
              </a:lnSpc>
              <a:buFont typeface="+mj-lt"/>
              <a:buAutoNum type="romanLcPeriod"/>
            </a:pPr>
            <a:r>
              <a:rPr lang="en-GB" sz="2400" dirty="0">
                <a:sym typeface="Wingdings"/>
              </a:rPr>
              <a:t>Decreasing Profit</a:t>
            </a:r>
          </a:p>
          <a:p>
            <a:pPr marL="1444625" lvl="2" indent="-514350">
              <a:lnSpc>
                <a:spcPct val="100000"/>
              </a:lnSpc>
              <a:buFont typeface="+mj-lt"/>
              <a:buAutoNum type="romanLcPeriod"/>
            </a:pPr>
            <a:r>
              <a:rPr lang="en-GB" sz="2400" dirty="0">
                <a:sym typeface="Wingdings"/>
              </a:rPr>
              <a:t>Imbalances between capital goods market and consumption goods market  </a:t>
            </a:r>
            <a:r>
              <a:rPr lang="en-GB" sz="2400" b="1" dirty="0">
                <a:solidFill>
                  <a:srgbClr val="C00000"/>
                </a:solidFill>
                <a:sym typeface="Wingdings"/>
              </a:rPr>
              <a:t>crisis</a:t>
            </a:r>
            <a:endParaRPr lang="en-GB" sz="2400" b="1" dirty="0">
              <a:solidFill>
                <a:srgbClr val="C00000"/>
              </a:solidFill>
            </a:endParaRPr>
          </a:p>
          <a:p>
            <a:pPr marL="690563" lvl="1" indent="-217488">
              <a:lnSpc>
                <a:spcPct val="100000"/>
              </a:lnSpc>
            </a:pPr>
            <a:r>
              <a:rPr lang="en-GB" dirty="0">
                <a:sym typeface="Wingdings"/>
              </a:rPr>
              <a:t>Hire workers, wage returns to subsistence level  back to the boom </a:t>
            </a:r>
            <a:r>
              <a:rPr lang="en-GB" dirty="0" smtClean="0">
                <a:sym typeface="Wingdings"/>
              </a:rPr>
              <a:t>again</a:t>
            </a:r>
            <a:endParaRPr lang="en-GB" dirty="0">
              <a:sym typeface="Wingding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19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17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90006"/>
            <a:ext cx="8114517" cy="48169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3.8 </a:t>
            </a:r>
            <a:r>
              <a:rPr lang="en-US" altLang="en-US" dirty="0">
                <a:latin typeface="Calibri" charset="0"/>
              </a:rPr>
              <a:t>The capitalist cycles and </a:t>
            </a:r>
            <a:r>
              <a:rPr lang="en-US" altLang="en-US" dirty="0" smtClean="0">
                <a:latin typeface="Calibri" charset="0"/>
              </a:rPr>
              <a:t>crisis</a:t>
            </a:r>
            <a:endParaRPr lang="en-GB" sz="22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2400" b="1" dirty="0" smtClean="0"/>
              <a:t>2) </a:t>
            </a:r>
            <a:r>
              <a:rPr lang="en-GB" sz="2400" b="1" dirty="0"/>
              <a:t>Capital is accumulated in </a:t>
            </a:r>
            <a:r>
              <a:rPr lang="en-GB" sz="2400" b="1" i="1" dirty="0">
                <a:solidFill>
                  <a:srgbClr val="C00000"/>
                </a:solidFill>
              </a:rPr>
              <a:t>fewer and fewer hands</a:t>
            </a:r>
          </a:p>
          <a:p>
            <a:pPr marL="881062" lvl="2" indent="-514350">
              <a:lnSpc>
                <a:spcPct val="100000"/>
              </a:lnSpc>
              <a:buFont typeface="+mj-lt"/>
              <a:buAutoNum type="romanLcPeriod"/>
            </a:pPr>
            <a:r>
              <a:rPr lang="en-GB" sz="2400" dirty="0"/>
              <a:t>Economic crisis: closing down businesses</a:t>
            </a:r>
            <a:endParaRPr lang="th-TH" sz="2400" dirty="0"/>
          </a:p>
          <a:p>
            <a:pPr marL="881062" lvl="2" indent="-514350">
              <a:lnSpc>
                <a:spcPct val="100000"/>
              </a:lnSpc>
              <a:buFont typeface="+mj-lt"/>
              <a:buAutoNum type="romanLcPeriod"/>
            </a:pPr>
            <a:r>
              <a:rPr lang="en-GB" sz="2400" dirty="0"/>
              <a:t>Competition: overtime, the strong absorbed the weak</a:t>
            </a:r>
          </a:p>
          <a:p>
            <a:pPr marL="881062" lvl="2" indent="-514350">
              <a:lnSpc>
                <a:spcPct val="100000"/>
              </a:lnSpc>
              <a:buFont typeface="+mj-lt"/>
              <a:buAutoNum type="romanLcPeriod"/>
            </a:pPr>
            <a:r>
              <a:rPr lang="en-GB" sz="2400" dirty="0"/>
              <a:t>Technology: minimum efficient size increases </a:t>
            </a:r>
            <a:r>
              <a:rPr lang="en-GB" sz="2400" dirty="0">
                <a:sym typeface="Wingdings" charset="2"/>
              </a:rPr>
              <a:t></a:t>
            </a:r>
            <a:r>
              <a:rPr lang="en-GB" sz="2400" dirty="0"/>
              <a:t> loss of the </a:t>
            </a:r>
            <a:r>
              <a:rPr lang="en-GB" sz="2400" dirty="0" smtClean="0"/>
              <a:t>middle class</a:t>
            </a:r>
          </a:p>
          <a:p>
            <a:pPr marL="366712" lvl="2" indent="0">
              <a:buNone/>
            </a:pPr>
            <a:endParaRPr lang="en-GB" sz="1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20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2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8169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3.8 </a:t>
            </a:r>
            <a:r>
              <a:rPr lang="en-US" altLang="en-US" dirty="0">
                <a:latin typeface="Calibri" charset="0"/>
              </a:rPr>
              <a:t>The capitalist cycles and </a:t>
            </a:r>
            <a:r>
              <a:rPr lang="en-US" altLang="en-US" dirty="0" smtClean="0">
                <a:latin typeface="Calibri" charset="0"/>
              </a:rPr>
              <a:t>crisis</a:t>
            </a:r>
            <a:endParaRPr lang="en-GB" sz="2200" dirty="0"/>
          </a:p>
          <a:p>
            <a:pPr marL="366712" lvl="2" indent="0">
              <a:buNone/>
            </a:pPr>
            <a:endParaRPr lang="en-GB" sz="1000" dirty="0"/>
          </a:p>
          <a:p>
            <a:pPr marL="15875" indent="0">
              <a:lnSpc>
                <a:spcPct val="100000"/>
              </a:lnSpc>
              <a:buNone/>
            </a:pPr>
            <a:r>
              <a:rPr lang="en-GB" sz="2400" b="1" dirty="0" smtClean="0"/>
              <a:t>3) Fundamental contradictions under capitalism</a:t>
            </a:r>
            <a:endParaRPr lang="en-GB" sz="2400" b="1" dirty="0"/>
          </a:p>
          <a:p>
            <a:pPr marL="815975" lvl="1" indent="-342900">
              <a:lnSpc>
                <a:spcPct val="100000"/>
              </a:lnSpc>
              <a:buFont typeface="Arial" charset="0"/>
              <a:buChar char="•"/>
            </a:pPr>
            <a:r>
              <a:rPr lang="en-US" altLang="en-US" dirty="0" err="1" smtClean="0">
                <a:latin typeface="Calibri" charset="0"/>
              </a:rPr>
              <a:t>Eg</a:t>
            </a:r>
            <a:r>
              <a:rPr lang="en-US" altLang="en-US" dirty="0" smtClean="0">
                <a:latin typeface="Calibri" charset="0"/>
              </a:rPr>
              <a:t>. production vs consumption; production vs circulation</a:t>
            </a:r>
          </a:p>
          <a:p>
            <a:pPr marL="815975" lvl="1" indent="-342900">
              <a:lnSpc>
                <a:spcPct val="100000"/>
              </a:lnSpc>
              <a:buFont typeface="Arial" charset="0"/>
              <a:buChar char="•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Forces of production vs Relations of production</a:t>
            </a:r>
          </a:p>
          <a:p>
            <a:pPr marL="1273175" lvl="2" indent="-342900">
              <a:lnSpc>
                <a:spcPct val="100000"/>
              </a:lnSpc>
              <a:buFont typeface="Courier New" charset="0"/>
              <a:buChar char="o"/>
            </a:pPr>
            <a:r>
              <a:rPr lang="en-GB" sz="2400" dirty="0"/>
              <a:t>Technology and division of labour develop (</a:t>
            </a:r>
            <a:r>
              <a:rPr lang="en-GB" sz="2400" b="1" dirty="0"/>
              <a:t>forces of production</a:t>
            </a:r>
            <a:r>
              <a:rPr lang="en-GB" sz="2400" dirty="0" smtClean="0"/>
              <a:t>)</a:t>
            </a:r>
          </a:p>
          <a:p>
            <a:pPr marL="1273175" lvl="2" indent="-342900">
              <a:lnSpc>
                <a:spcPct val="100000"/>
              </a:lnSpc>
              <a:buFont typeface="Courier New" charset="0"/>
              <a:buChar char="o"/>
            </a:pPr>
            <a:r>
              <a:rPr lang="en-US" altLang="en-US" sz="2400" dirty="0">
                <a:latin typeface="Calibri" charset="0"/>
              </a:rPr>
              <a:t>Production requires complex coordination but </a:t>
            </a:r>
            <a:r>
              <a:rPr lang="en-GB" sz="2400" dirty="0"/>
              <a:t>private ownership (</a:t>
            </a:r>
            <a:r>
              <a:rPr lang="en-GB" sz="2400" b="1" dirty="0"/>
              <a:t>relations of production</a:t>
            </a:r>
            <a:r>
              <a:rPr lang="en-GB" sz="2400" dirty="0"/>
              <a:t>) makes </a:t>
            </a:r>
            <a:r>
              <a:rPr lang="en-GB" sz="2400" u="sng" dirty="0">
                <a:solidFill>
                  <a:srgbClr val="C00000"/>
                </a:solidFill>
              </a:rPr>
              <a:t>coordination very </a:t>
            </a:r>
            <a:r>
              <a:rPr lang="en-GB" sz="2400" u="sng" dirty="0" smtClean="0">
                <a:solidFill>
                  <a:srgbClr val="C00000"/>
                </a:solidFill>
              </a:rPr>
              <a:t>difficult.</a:t>
            </a:r>
            <a:endParaRPr lang="en-GB" sz="2400" u="sng" dirty="0">
              <a:solidFill>
                <a:srgbClr val="C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21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74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64724"/>
            <a:ext cx="8114517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3.8 </a:t>
            </a:r>
            <a:r>
              <a:rPr lang="en-US" altLang="en-US" dirty="0">
                <a:latin typeface="Calibri" charset="0"/>
              </a:rPr>
              <a:t>The capitalist cycles and </a:t>
            </a:r>
            <a:r>
              <a:rPr lang="en-US" altLang="en-US" dirty="0" smtClean="0">
                <a:latin typeface="Calibri" charset="0"/>
              </a:rPr>
              <a:t>crisis</a:t>
            </a:r>
            <a:endParaRPr lang="en-GB" sz="2200" dirty="0"/>
          </a:p>
          <a:p>
            <a:pPr marL="15875" indent="0">
              <a:lnSpc>
                <a:spcPct val="100000"/>
              </a:lnSpc>
              <a:buNone/>
            </a:pPr>
            <a:r>
              <a:rPr lang="en-GB" sz="2400" b="1" dirty="0" smtClean="0"/>
              <a:t>4) </a:t>
            </a:r>
            <a:r>
              <a:rPr lang="en-GB" sz="2400" b="1" dirty="0"/>
              <a:t>Workers are unhappy</a:t>
            </a:r>
            <a:r>
              <a:rPr lang="en-GB" sz="2400" dirty="0"/>
              <a:t>: Wage is at </a:t>
            </a:r>
            <a:r>
              <a:rPr lang="en-GB" sz="2400" i="1" dirty="0">
                <a:solidFill>
                  <a:schemeClr val="accent5"/>
                </a:solidFill>
              </a:rPr>
              <a:t>subsistence level </a:t>
            </a:r>
            <a:r>
              <a:rPr lang="en-GB" sz="2400" dirty="0"/>
              <a:t>most of the time because of the huge amount of unemployed workers</a:t>
            </a:r>
            <a:endParaRPr lang="en-US" sz="2400" dirty="0"/>
          </a:p>
          <a:p>
            <a:pPr marL="366712" lvl="2" indent="0">
              <a:buNone/>
            </a:pPr>
            <a:endParaRPr lang="en-GB" sz="1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22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63624" y="3792826"/>
            <a:ext cx="7244567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00050" lvl="1" indent="-384175"/>
            <a:r>
              <a:rPr lang="en-GB" sz="2400" dirty="0" smtClean="0"/>
              <a:t>Overtime, we will see…</a:t>
            </a:r>
            <a:endParaRPr lang="en-US" sz="2400" dirty="0" smtClean="0"/>
          </a:p>
          <a:p>
            <a:pPr marL="533400" lvl="2" indent="-300038">
              <a:buFont typeface="Arial" charset="0"/>
              <a:buChar char="•"/>
            </a:pPr>
            <a:r>
              <a:rPr lang="en-GB" sz="2400" dirty="0" smtClean="0"/>
              <a:t>Continuous </a:t>
            </a:r>
            <a:r>
              <a:rPr lang="en-GB" sz="2400" b="1" dirty="0" smtClean="0"/>
              <a:t>boom-bust</a:t>
            </a:r>
            <a:r>
              <a:rPr lang="en-GB" sz="2400" dirty="0" smtClean="0"/>
              <a:t> cycle </a:t>
            </a:r>
          </a:p>
          <a:p>
            <a:pPr marL="533400" lvl="2" indent="-300038">
              <a:buFont typeface="Arial" charset="0"/>
              <a:buChar char="•"/>
            </a:pPr>
            <a:r>
              <a:rPr lang="en-GB" sz="2400" dirty="0" smtClean="0"/>
              <a:t>The </a:t>
            </a:r>
            <a:r>
              <a:rPr lang="en-GB" sz="2400" i="1" dirty="0" smtClean="0">
                <a:solidFill>
                  <a:srgbClr val="C00000"/>
                </a:solidFill>
              </a:rPr>
              <a:t>concentration of capital </a:t>
            </a:r>
            <a:r>
              <a:rPr lang="en-GB" sz="2400" dirty="0" smtClean="0"/>
              <a:t>in fewer hands</a:t>
            </a:r>
            <a:endParaRPr lang="en-US" sz="2400" dirty="0" smtClean="0"/>
          </a:p>
          <a:p>
            <a:pPr marL="533400" lvl="2" indent="-300038">
              <a:buFont typeface="Arial" charset="0"/>
              <a:buChar char="•"/>
            </a:pPr>
            <a:r>
              <a:rPr lang="en-GB" sz="2400" dirty="0" smtClean="0"/>
              <a:t>Disappearance of the </a:t>
            </a:r>
            <a:r>
              <a:rPr lang="en-GB" sz="2400" u="sng" dirty="0" smtClean="0"/>
              <a:t>middle class</a:t>
            </a:r>
            <a:r>
              <a:rPr lang="en-GB" sz="2400" dirty="0" smtClean="0"/>
              <a:t>, </a:t>
            </a:r>
          </a:p>
          <a:p>
            <a:pPr marL="533400" lvl="2" indent="-300038">
              <a:buFont typeface="Arial" charset="0"/>
              <a:buChar char="•"/>
            </a:pPr>
            <a:r>
              <a:rPr lang="en-GB" sz="2400" dirty="0" smtClean="0"/>
              <a:t>Increasing </a:t>
            </a:r>
            <a:r>
              <a:rPr lang="en-GB" sz="2400" b="1" dirty="0" smtClean="0">
                <a:solidFill>
                  <a:srgbClr val="C00000"/>
                </a:solidFill>
              </a:rPr>
              <a:t>misery</a:t>
            </a:r>
            <a:r>
              <a:rPr lang="en-GB" sz="2400" dirty="0" smtClean="0"/>
              <a:t> for the working class, and….</a:t>
            </a:r>
          </a:p>
          <a:p>
            <a:pPr marL="533400" lvl="2" indent="-300038">
              <a:buFont typeface="Arial" charset="0"/>
              <a:buChar char="•"/>
            </a:pPr>
            <a:r>
              <a:rPr lang="en-GB" sz="2400" dirty="0" smtClean="0"/>
              <a:t>Given enough time, </a:t>
            </a:r>
            <a:r>
              <a:rPr lang="en-GB" sz="2400" b="1" dirty="0" smtClean="0">
                <a:solidFill>
                  <a:schemeClr val="accent5"/>
                </a:solidFill>
              </a:rPr>
              <a:t>revolution ends capitalism</a:t>
            </a:r>
            <a:endParaRPr lang="en-US" sz="24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75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3.8 </a:t>
            </a:r>
            <a:r>
              <a:rPr lang="en-US" altLang="en-US" dirty="0">
                <a:latin typeface="Calibri" charset="0"/>
              </a:rPr>
              <a:t>The capitalist cycles and </a:t>
            </a:r>
            <a:r>
              <a:rPr lang="en-US" altLang="en-US" dirty="0" smtClean="0">
                <a:latin typeface="Calibri" charset="0"/>
              </a:rPr>
              <a:t>crisis</a:t>
            </a:r>
          </a:p>
          <a:p>
            <a:r>
              <a:rPr lang="en-US" altLang="en-US" dirty="0">
                <a:latin typeface="Calibri" charset="0"/>
              </a:rPr>
              <a:t>Historical mission of </a:t>
            </a:r>
            <a:r>
              <a:rPr lang="en-US" altLang="en-US" dirty="0" smtClean="0">
                <a:latin typeface="Calibri" charset="0"/>
              </a:rPr>
              <a:t>capitalism: to </a:t>
            </a:r>
            <a:r>
              <a:rPr lang="en-US" altLang="en-US" dirty="0">
                <a:latin typeface="Calibri" charset="0"/>
              </a:rPr>
              <a:t>bring about the most advanced productive forces </a:t>
            </a:r>
            <a:r>
              <a:rPr lang="en-US" altLang="en-US" b="1" u="sng" dirty="0">
                <a:latin typeface="Calibri" charset="0"/>
              </a:rPr>
              <a:t>in preparation</a:t>
            </a:r>
            <a:r>
              <a:rPr lang="en-US" altLang="en-US" dirty="0">
                <a:latin typeface="Calibri" charset="0"/>
              </a:rPr>
              <a:t> for a more progressive society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23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24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10674</TotalTime>
  <Words>1399</Words>
  <Application>Microsoft Macintosh PowerPoint</Application>
  <PresentationFormat>On-screen Show (4:3)</PresentationFormat>
  <Paragraphs>303</Paragraphs>
  <Slides>23</Slides>
  <Notes>10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Angsana New</vt:lpstr>
      <vt:lpstr>Calibri</vt:lpstr>
      <vt:lpstr>Calibri Light</vt:lpstr>
      <vt:lpstr>Cordia New</vt:lpstr>
      <vt:lpstr>Courier New</vt:lpstr>
      <vt:lpstr>Wingdings</vt:lpstr>
      <vt:lpstr>Arial</vt:lpstr>
      <vt:lpstr>Office Theme</vt:lpstr>
      <vt:lpstr>Equation</vt:lpstr>
      <vt:lpstr>EE401 Political Economy</vt:lpstr>
      <vt:lpstr>Marxian political economy and socialism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EE401 Political Economy</dc:title>
  <dc:creator>Ploy Thammapiranon</dc:creator>
  <cp:lastModifiedBy>Ploy Thammapiranon</cp:lastModifiedBy>
  <cp:revision>295</cp:revision>
  <dcterms:created xsi:type="dcterms:W3CDTF">2018-02-16T04:37:27Z</dcterms:created>
  <dcterms:modified xsi:type="dcterms:W3CDTF">2018-03-02T04:02:36Z</dcterms:modified>
</cp:coreProperties>
</file>