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48" r:id="rId1"/>
  </p:sldMasterIdLst>
  <p:notesMasterIdLst>
    <p:notesMasterId r:id="rId23"/>
  </p:notesMasterIdLst>
  <p:sldIdLst>
    <p:sldId id="256" r:id="rId2"/>
    <p:sldId id="284" r:id="rId3"/>
    <p:sldId id="279" r:id="rId4"/>
    <p:sldId id="282" r:id="rId5"/>
    <p:sldId id="283" r:id="rId6"/>
    <p:sldId id="290" r:id="rId7"/>
    <p:sldId id="291" r:id="rId8"/>
    <p:sldId id="287" r:id="rId9"/>
    <p:sldId id="289" r:id="rId10"/>
    <p:sldId id="288" r:id="rId11"/>
    <p:sldId id="286" r:id="rId12"/>
    <p:sldId id="292" r:id="rId13"/>
    <p:sldId id="294" r:id="rId14"/>
    <p:sldId id="297" r:id="rId15"/>
    <p:sldId id="295" r:id="rId16"/>
    <p:sldId id="298" r:id="rId17"/>
    <p:sldId id="299" r:id="rId18"/>
    <p:sldId id="300" r:id="rId19"/>
    <p:sldId id="301" r:id="rId20"/>
    <p:sldId id="303" r:id="rId21"/>
    <p:sldId id="302"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80" d="100"/>
          <a:sy n="80" d="100"/>
        </p:scale>
        <p:origin x="136"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D"/>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FBEE51-9C5A-4F5A-92F0-13F7C7B310FF}" type="datetimeFigureOut">
              <a:rPr lang="en-ID" smtClean="0"/>
              <a:t>02/04/2021</a:t>
            </a:fld>
            <a:endParaRPr lang="en-ID"/>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D"/>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D"/>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4ED89CF-85AB-4350-8B80-96C48F5A6502}" type="slidenum">
              <a:rPr lang="en-ID" smtClean="0"/>
              <a:t>‹#›</a:t>
            </a:fld>
            <a:endParaRPr lang="en-ID"/>
          </a:p>
        </p:txBody>
      </p:sp>
    </p:spTree>
    <p:extLst>
      <p:ext uri="{BB962C8B-B14F-4D97-AF65-F5344CB8AC3E}">
        <p14:creationId xmlns:p14="http://schemas.microsoft.com/office/powerpoint/2010/main" val="30459380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90BD327-E168-418A-9116-0BE139057B8F}" type="datetime1">
              <a:rPr lang="en-US" smtClean="0"/>
              <a:t>4/2/2021</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72C610-8DBB-4577-BF94-237BDCE18121}" type="datetime1">
              <a:rPr lang="en-US" smtClean="0"/>
              <a:t>4/2/2021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79C0160-C842-4B6A-850B-93B3CCB14FE0}" type="datetime1">
              <a:rPr lang="en-US" smtClean="0"/>
              <a:t>4/2/2021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8AC6FD7-F060-455B-9819-1949E292956C}" type="datetime1">
              <a:rPr lang="en-US" smtClean="0"/>
              <a:t>4/2/2021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AFB61C9-20F1-4374-BFAC-9330983D9566}" type="datetime1">
              <a:rPr lang="en-US" smtClean="0"/>
              <a:t>4/2/2021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D596AFE-B5DE-4F4A-80F3-350E65C38919}" type="datetime1">
              <a:rPr lang="en-US" smtClean="0"/>
              <a:t>4/2/2021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A407DF1-1A7C-4EB4-81DE-FFC75F27FFEA}" type="datetime1">
              <a:rPr lang="en-US" smtClean="0"/>
              <a:t>4/2/2021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F541E6A-C3F0-4F7A-BBF6-0954775FE70B}" type="datetime1">
              <a:rPr lang="en-US" smtClean="0"/>
              <a:t>4/2/2021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2E38F2E7-1E98-4DBA-ADE6-E505769B3764}" type="datetime1">
              <a:rPr lang="en-US" smtClean="0"/>
              <a:t>4/2/2021</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0630E5-3800-4C9B-86B6-6CF677AC2742}" type="datetime1">
              <a:rPr lang="en-US" smtClean="0"/>
              <a:t>4/2/2021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FE00FE-AB3F-4A2D-A6D4-C8F24FAD0207}" type="datetime1">
              <a:rPr lang="en-US" smtClean="0"/>
              <a:t>4/2/2021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A316E527-E1C8-41FF-BFC7-51EB9BC15687}" type="datetime1">
              <a:rPr lang="en-US" smtClean="0"/>
              <a:t>4/2/2021</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9DCEA-5002-4AB5-B4EE-9C4BD38A5878}"/>
              </a:ext>
            </a:extLst>
          </p:cNvPr>
          <p:cNvSpPr>
            <a:spLocks noGrp="1"/>
          </p:cNvSpPr>
          <p:nvPr>
            <p:ph type="ctrTitle"/>
          </p:nvPr>
        </p:nvSpPr>
        <p:spPr/>
        <p:txBody>
          <a:bodyPr>
            <a:normAutofit/>
          </a:bodyPr>
          <a:lstStyle/>
          <a:p>
            <a:r>
              <a:rPr lang="en-US" sz="4000" dirty="0"/>
              <a:t>Gender in </a:t>
            </a:r>
            <a:r>
              <a:rPr lang="en-US" sz="4000" dirty="0" err="1"/>
              <a:t>clmv</a:t>
            </a:r>
            <a:endParaRPr lang="en-ID" sz="4000" dirty="0"/>
          </a:p>
        </p:txBody>
      </p:sp>
      <p:sp>
        <p:nvSpPr>
          <p:cNvPr id="4" name="Subtitle 2">
            <a:extLst>
              <a:ext uri="{FF2B5EF4-FFF2-40B4-BE49-F238E27FC236}">
                <a16:creationId xmlns:a16="http://schemas.microsoft.com/office/drawing/2014/main" id="{2B677970-4FCC-4289-879E-C3CF588DBFA6}"/>
              </a:ext>
            </a:extLst>
          </p:cNvPr>
          <p:cNvSpPr>
            <a:spLocks noGrp="1"/>
          </p:cNvSpPr>
          <p:nvPr>
            <p:ph type="subTitle" idx="1"/>
          </p:nvPr>
        </p:nvSpPr>
        <p:spPr>
          <a:xfrm>
            <a:off x="2417763" y="3530600"/>
            <a:ext cx="8637587" cy="977900"/>
          </a:xfrm>
        </p:spPr>
        <p:txBody>
          <a:bodyPr>
            <a:noAutofit/>
          </a:bodyPr>
          <a:lstStyle/>
          <a:p>
            <a:pPr>
              <a:lnSpc>
                <a:spcPct val="80000"/>
              </a:lnSpc>
            </a:pPr>
            <a:r>
              <a:rPr lang="en-US" dirty="0"/>
              <a:t>EE361 Economies of CLMV</a:t>
            </a:r>
          </a:p>
          <a:p>
            <a:pPr>
              <a:lnSpc>
                <a:spcPct val="80000"/>
              </a:lnSpc>
            </a:pPr>
            <a:r>
              <a:rPr lang="en-US" dirty="0"/>
              <a:t>Faculty of economics</a:t>
            </a:r>
          </a:p>
          <a:p>
            <a:pPr>
              <a:lnSpc>
                <a:spcPct val="80000"/>
              </a:lnSpc>
            </a:pPr>
            <a:r>
              <a:rPr lang="en-US" dirty="0"/>
              <a:t>Thammasat university</a:t>
            </a:r>
            <a:endParaRPr lang="en-ID" dirty="0"/>
          </a:p>
        </p:txBody>
      </p:sp>
    </p:spTree>
    <p:extLst>
      <p:ext uri="{BB962C8B-B14F-4D97-AF65-F5344CB8AC3E}">
        <p14:creationId xmlns:p14="http://schemas.microsoft.com/office/powerpoint/2010/main" val="18505423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AD97235A-B278-4153-9081-BA5564D225C7}"/>
              </a:ext>
            </a:extLst>
          </p:cNvPr>
          <p:cNvSpPr>
            <a:spLocks noGrp="1"/>
          </p:cNvSpPr>
          <p:nvPr>
            <p:ph type="sldNum" sz="quarter" idx="12"/>
          </p:nvPr>
        </p:nvSpPr>
        <p:spPr/>
        <p:txBody>
          <a:bodyPr/>
          <a:lstStyle/>
          <a:p>
            <a:fld id="{6D22F896-40B5-4ADD-8801-0D06FADFA095}" type="slidenum">
              <a:rPr lang="en-US" smtClean="0"/>
              <a:t>2</a:t>
            </a:fld>
            <a:endParaRPr lang="en-US" dirty="0"/>
          </a:p>
        </p:txBody>
      </p:sp>
      <p:sp>
        <p:nvSpPr>
          <p:cNvPr id="5" name="TextBox 4">
            <a:extLst>
              <a:ext uri="{FF2B5EF4-FFF2-40B4-BE49-F238E27FC236}">
                <a16:creationId xmlns:a16="http://schemas.microsoft.com/office/drawing/2014/main" id="{EEFB0456-C04D-4D1C-AC83-036FF70973F4}"/>
              </a:ext>
            </a:extLst>
          </p:cNvPr>
          <p:cNvSpPr txBox="1"/>
          <p:nvPr/>
        </p:nvSpPr>
        <p:spPr>
          <a:xfrm>
            <a:off x="1451580" y="1853754"/>
            <a:ext cx="4726584" cy="4308872"/>
          </a:xfrm>
          <a:prstGeom prst="rect">
            <a:avLst/>
          </a:prstGeom>
          <a:noFill/>
        </p:spPr>
        <p:txBody>
          <a:bodyPr wrap="square">
            <a:spAutoFit/>
          </a:bodyPr>
          <a:lstStyle/>
          <a:p>
            <a:pPr>
              <a:spcAft>
                <a:spcPts val="1200"/>
              </a:spcAft>
            </a:pPr>
            <a:r>
              <a:rPr lang="en-US" sz="2200" dirty="0"/>
              <a:t>As CLMV countries undergo rapid social and economic change, the absence of women’s participation means that the potential contribution of half of the population is either unutilized, which  signifies an economic loss </a:t>
            </a:r>
          </a:p>
          <a:p>
            <a:pPr>
              <a:spcAft>
                <a:spcPts val="1200"/>
              </a:spcAft>
            </a:pPr>
            <a:r>
              <a:rPr lang="en-US" sz="2200" dirty="0"/>
              <a:t>Low levels of education, poor health and nutrition, and limited access to resources not only depress women’s quality of life, but also limit productivity, economic efficiency and growth</a:t>
            </a:r>
          </a:p>
        </p:txBody>
      </p:sp>
      <p:pic>
        <p:nvPicPr>
          <p:cNvPr id="1026" name="Picture 2" descr="Cambodia Needs More Support to Achieve Its Gender Equality Goals | Asian  Development Bank">
            <a:extLst>
              <a:ext uri="{FF2B5EF4-FFF2-40B4-BE49-F238E27FC236}">
                <a16:creationId xmlns:a16="http://schemas.microsoft.com/office/drawing/2014/main" id="{F112CAC1-B7FE-43C1-B8EB-B99CA47F19B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042" r="13617"/>
          <a:stretch/>
        </p:blipFill>
        <p:spPr bwMode="auto">
          <a:xfrm>
            <a:off x="6087452" y="1853976"/>
            <a:ext cx="6104548" cy="4308650"/>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a:extLst>
              <a:ext uri="{FF2B5EF4-FFF2-40B4-BE49-F238E27FC236}">
                <a16:creationId xmlns:a16="http://schemas.microsoft.com/office/drawing/2014/main" id="{3ECCBF72-57FA-4536-BE45-110DD55D62DF}"/>
              </a:ext>
            </a:extLst>
          </p:cNvPr>
          <p:cNvSpPr>
            <a:spLocks noGrp="1"/>
          </p:cNvSpPr>
          <p:nvPr>
            <p:ph type="title"/>
          </p:nvPr>
        </p:nvSpPr>
        <p:spPr>
          <a:xfrm>
            <a:off x="1450975" y="804863"/>
            <a:ext cx="9604375" cy="1049337"/>
          </a:xfrm>
        </p:spPr>
        <p:txBody>
          <a:bodyPr/>
          <a:lstStyle/>
          <a:p>
            <a:r>
              <a:rPr lang="en-US" dirty="0"/>
              <a:t>overview</a:t>
            </a:r>
            <a:endParaRPr lang="en-ID" dirty="0"/>
          </a:p>
        </p:txBody>
      </p:sp>
    </p:spTree>
    <p:extLst>
      <p:ext uri="{BB962C8B-B14F-4D97-AF65-F5344CB8AC3E}">
        <p14:creationId xmlns:p14="http://schemas.microsoft.com/office/powerpoint/2010/main" val="59173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0D5BF9-5ADA-44C7-B382-ED53FDB1D446}"/>
              </a:ext>
            </a:extLst>
          </p:cNvPr>
          <p:cNvSpPr>
            <a:spLocks noGrp="1"/>
          </p:cNvSpPr>
          <p:nvPr>
            <p:ph type="title"/>
          </p:nvPr>
        </p:nvSpPr>
        <p:spPr/>
        <p:txBody>
          <a:bodyPr/>
          <a:lstStyle/>
          <a:p>
            <a:r>
              <a:rPr lang="en-US" dirty="0"/>
              <a:t>overview</a:t>
            </a:r>
            <a:endParaRPr lang="en-ID" dirty="0"/>
          </a:p>
        </p:txBody>
      </p:sp>
      <p:sp>
        <p:nvSpPr>
          <p:cNvPr id="3" name="Slide Number Placeholder 2">
            <a:extLst>
              <a:ext uri="{FF2B5EF4-FFF2-40B4-BE49-F238E27FC236}">
                <a16:creationId xmlns:a16="http://schemas.microsoft.com/office/drawing/2014/main" id="{3E2BF3A8-5DF1-442F-9479-2F8502547E2C}"/>
              </a:ext>
            </a:extLst>
          </p:cNvPr>
          <p:cNvSpPr>
            <a:spLocks noGrp="1"/>
          </p:cNvSpPr>
          <p:nvPr>
            <p:ph type="sldNum" sz="quarter" idx="12"/>
          </p:nvPr>
        </p:nvSpPr>
        <p:spPr/>
        <p:txBody>
          <a:bodyPr/>
          <a:lstStyle/>
          <a:p>
            <a:fld id="{6D22F896-40B5-4ADD-8801-0D06FADFA095}" type="slidenum">
              <a:rPr lang="en-US" smtClean="0"/>
              <a:t>3</a:t>
            </a:fld>
            <a:endParaRPr lang="en-US" dirty="0"/>
          </a:p>
        </p:txBody>
      </p:sp>
      <p:sp>
        <p:nvSpPr>
          <p:cNvPr id="5" name="TextBox 4">
            <a:extLst>
              <a:ext uri="{FF2B5EF4-FFF2-40B4-BE49-F238E27FC236}">
                <a16:creationId xmlns:a16="http://schemas.microsoft.com/office/drawing/2014/main" id="{40DFCD7B-F179-4C9A-931C-946AC38E4700}"/>
              </a:ext>
            </a:extLst>
          </p:cNvPr>
          <p:cNvSpPr txBox="1"/>
          <p:nvPr/>
        </p:nvSpPr>
        <p:spPr>
          <a:xfrm>
            <a:off x="1354164" y="1924089"/>
            <a:ext cx="5465090" cy="3785652"/>
          </a:xfrm>
          <a:prstGeom prst="rect">
            <a:avLst/>
          </a:prstGeom>
          <a:noFill/>
        </p:spPr>
        <p:txBody>
          <a:bodyPr wrap="square">
            <a:spAutoFit/>
          </a:bodyPr>
          <a:lstStyle/>
          <a:p>
            <a:pPr>
              <a:spcAft>
                <a:spcPts val="1200"/>
              </a:spcAft>
            </a:pPr>
            <a:r>
              <a:rPr lang="en-US" sz="2200" dirty="0"/>
              <a:t>There is a recognition of the need to improve the status of women and to promote their potential roles in development </a:t>
            </a:r>
          </a:p>
          <a:p>
            <a:pPr>
              <a:spcAft>
                <a:spcPts val="1200"/>
              </a:spcAft>
            </a:pPr>
            <a:r>
              <a:rPr lang="en-US" sz="2200" dirty="0"/>
              <a:t>Promoting and improving the status of women is important not only for reasons of equity and social justice but also because it makes economic sense and is good development practice</a:t>
            </a:r>
            <a:endParaRPr lang="en-ID" sz="2200" dirty="0"/>
          </a:p>
          <a:p>
            <a:pPr>
              <a:spcAft>
                <a:spcPts val="1200"/>
              </a:spcAft>
            </a:pPr>
            <a:r>
              <a:rPr lang="en-US" sz="2200" dirty="0"/>
              <a:t>Investments in women are recognized as crucial to achieving sustainable development</a:t>
            </a:r>
            <a:endParaRPr lang="en-ID" sz="2200" dirty="0"/>
          </a:p>
        </p:txBody>
      </p:sp>
      <p:pic>
        <p:nvPicPr>
          <p:cNvPr id="1026" name="Picture 2" descr="New report 'shines a light' on gender dynamics in Cambodia's garment  factories – Better Work">
            <a:extLst>
              <a:ext uri="{FF2B5EF4-FFF2-40B4-BE49-F238E27FC236}">
                <a16:creationId xmlns:a16="http://schemas.microsoft.com/office/drawing/2014/main" id="{E04460E5-D351-40AC-A67D-28A44FCCC53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9540"/>
          <a:stretch/>
        </p:blipFill>
        <p:spPr bwMode="auto">
          <a:xfrm>
            <a:off x="7011439" y="1853754"/>
            <a:ext cx="5180562" cy="42846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32781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9B760-7468-477C-B437-BC7C8A458F69}"/>
              </a:ext>
            </a:extLst>
          </p:cNvPr>
          <p:cNvSpPr>
            <a:spLocks noGrp="1"/>
          </p:cNvSpPr>
          <p:nvPr>
            <p:ph type="title"/>
          </p:nvPr>
        </p:nvSpPr>
        <p:spPr/>
        <p:txBody>
          <a:bodyPr/>
          <a:lstStyle/>
          <a:p>
            <a:r>
              <a:rPr lang="en-US" dirty="0"/>
              <a:t>Benefits of investing in women</a:t>
            </a:r>
            <a:endParaRPr lang="en-ID" dirty="0"/>
          </a:p>
        </p:txBody>
      </p:sp>
      <p:sp>
        <p:nvSpPr>
          <p:cNvPr id="3" name="Slide Number Placeholder 2">
            <a:extLst>
              <a:ext uri="{FF2B5EF4-FFF2-40B4-BE49-F238E27FC236}">
                <a16:creationId xmlns:a16="http://schemas.microsoft.com/office/drawing/2014/main" id="{2B09B9E6-A32E-41B1-BADF-BCFB29E71C2E}"/>
              </a:ext>
            </a:extLst>
          </p:cNvPr>
          <p:cNvSpPr>
            <a:spLocks noGrp="1"/>
          </p:cNvSpPr>
          <p:nvPr>
            <p:ph type="sldNum" sz="quarter" idx="12"/>
          </p:nvPr>
        </p:nvSpPr>
        <p:spPr/>
        <p:txBody>
          <a:bodyPr/>
          <a:lstStyle/>
          <a:p>
            <a:fld id="{6D22F896-40B5-4ADD-8801-0D06FADFA095}" type="slidenum">
              <a:rPr lang="en-US" smtClean="0"/>
              <a:t>4</a:t>
            </a:fld>
            <a:endParaRPr lang="en-US" dirty="0"/>
          </a:p>
        </p:txBody>
      </p:sp>
      <p:sp>
        <p:nvSpPr>
          <p:cNvPr id="5" name="TextBox 4">
            <a:extLst>
              <a:ext uri="{FF2B5EF4-FFF2-40B4-BE49-F238E27FC236}">
                <a16:creationId xmlns:a16="http://schemas.microsoft.com/office/drawing/2014/main" id="{E54D028F-3DB9-486E-8B6B-246AB9227C45}"/>
              </a:ext>
            </a:extLst>
          </p:cNvPr>
          <p:cNvSpPr txBox="1"/>
          <p:nvPr/>
        </p:nvSpPr>
        <p:spPr>
          <a:xfrm>
            <a:off x="1451580" y="1853754"/>
            <a:ext cx="4405971" cy="4308872"/>
          </a:xfrm>
          <a:prstGeom prst="rect">
            <a:avLst/>
          </a:prstGeom>
          <a:noFill/>
        </p:spPr>
        <p:txBody>
          <a:bodyPr wrap="square">
            <a:spAutoFit/>
          </a:bodyPr>
          <a:lstStyle/>
          <a:p>
            <a:pPr>
              <a:spcAft>
                <a:spcPts val="1200"/>
              </a:spcAft>
            </a:pPr>
            <a:r>
              <a:rPr lang="en-US" sz="2200" dirty="0"/>
              <a:t>Investing in women’s health helps improve health and welfare of children, reduce health costs, and lower fertility, and infant and maternal morbidity and mortality rates, and reduce poverty</a:t>
            </a:r>
          </a:p>
          <a:p>
            <a:pPr>
              <a:spcAft>
                <a:spcPts val="1200"/>
              </a:spcAft>
            </a:pPr>
            <a:r>
              <a:rPr lang="en-US" sz="2200" dirty="0"/>
              <a:t>Investing in girls’ education benefits girls as well as the society, enhances future earning capacity, increases labor market access and opportunities and reduces health risks associated with childbirth </a:t>
            </a:r>
          </a:p>
        </p:txBody>
      </p:sp>
      <p:pic>
        <p:nvPicPr>
          <p:cNvPr id="7" name="Picture 2" descr="Improving Maternal Health in Vietnam">
            <a:extLst>
              <a:ext uri="{FF2B5EF4-FFF2-40B4-BE49-F238E27FC236}">
                <a16:creationId xmlns:a16="http://schemas.microsoft.com/office/drawing/2014/main" id="{F5FE8D2A-BFF0-49FF-A686-003F3142E8E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189"/>
          <a:stretch/>
        </p:blipFill>
        <p:spPr bwMode="auto">
          <a:xfrm>
            <a:off x="5740843" y="1853753"/>
            <a:ext cx="6451158" cy="42771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59969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EFF9BE11-42C8-4118-947D-5586C8A9E216}"/>
              </a:ext>
            </a:extLst>
          </p:cNvPr>
          <p:cNvSpPr>
            <a:spLocks noGrp="1"/>
          </p:cNvSpPr>
          <p:nvPr>
            <p:ph type="sldNum" sz="quarter" idx="12"/>
          </p:nvPr>
        </p:nvSpPr>
        <p:spPr/>
        <p:txBody>
          <a:bodyPr/>
          <a:lstStyle/>
          <a:p>
            <a:fld id="{6D22F896-40B5-4ADD-8801-0D06FADFA095}" type="slidenum">
              <a:rPr lang="en-US" smtClean="0"/>
              <a:t>5</a:t>
            </a:fld>
            <a:endParaRPr lang="en-US" dirty="0"/>
          </a:p>
        </p:txBody>
      </p:sp>
      <p:sp>
        <p:nvSpPr>
          <p:cNvPr id="5" name="TextBox 4">
            <a:extLst>
              <a:ext uri="{FF2B5EF4-FFF2-40B4-BE49-F238E27FC236}">
                <a16:creationId xmlns:a16="http://schemas.microsoft.com/office/drawing/2014/main" id="{4B9E4101-812B-4978-A5FB-715ADD509D6E}"/>
              </a:ext>
            </a:extLst>
          </p:cNvPr>
          <p:cNvSpPr txBox="1"/>
          <p:nvPr/>
        </p:nvSpPr>
        <p:spPr>
          <a:xfrm>
            <a:off x="1450975" y="1871223"/>
            <a:ext cx="4766945" cy="4308872"/>
          </a:xfrm>
          <a:prstGeom prst="rect">
            <a:avLst/>
          </a:prstGeom>
          <a:noFill/>
        </p:spPr>
        <p:txBody>
          <a:bodyPr wrap="square">
            <a:spAutoFit/>
          </a:bodyPr>
          <a:lstStyle/>
          <a:p>
            <a:pPr>
              <a:spcAft>
                <a:spcPts val="1200"/>
              </a:spcAft>
            </a:pPr>
            <a:r>
              <a:rPr lang="en-US" sz="2200" dirty="0"/>
              <a:t>Improving women’s access to financial services contributes to poverty reduction as it enables women to contribute to family income and welfare, thereby enabling transition out of poverty</a:t>
            </a:r>
          </a:p>
          <a:p>
            <a:pPr>
              <a:spcAft>
                <a:spcPts val="1200"/>
              </a:spcAft>
            </a:pPr>
            <a:r>
              <a:rPr lang="en-US" sz="2200" dirty="0"/>
              <a:t>Higher rate of economic growth can be attributed to women’s participation in the economy, which include improved productivity, reduced health and welfare costs, and a sound human foundation on which to build the economy</a:t>
            </a:r>
          </a:p>
        </p:txBody>
      </p:sp>
      <p:sp>
        <p:nvSpPr>
          <p:cNvPr id="6" name="Title 1">
            <a:extLst>
              <a:ext uri="{FF2B5EF4-FFF2-40B4-BE49-F238E27FC236}">
                <a16:creationId xmlns:a16="http://schemas.microsoft.com/office/drawing/2014/main" id="{9EAB8F50-4207-402B-A325-DCEE50AEBC6C}"/>
              </a:ext>
            </a:extLst>
          </p:cNvPr>
          <p:cNvSpPr>
            <a:spLocks noGrp="1"/>
          </p:cNvSpPr>
          <p:nvPr>
            <p:ph type="title"/>
          </p:nvPr>
        </p:nvSpPr>
        <p:spPr>
          <a:xfrm>
            <a:off x="1450975" y="804863"/>
            <a:ext cx="9604375" cy="1049337"/>
          </a:xfrm>
        </p:spPr>
        <p:txBody>
          <a:bodyPr/>
          <a:lstStyle/>
          <a:p>
            <a:r>
              <a:rPr lang="en-US" dirty="0"/>
              <a:t>Benefits of investing in women</a:t>
            </a:r>
            <a:endParaRPr lang="en-ID" dirty="0"/>
          </a:p>
        </p:txBody>
      </p:sp>
      <p:pic>
        <p:nvPicPr>
          <p:cNvPr id="11268" name="Picture 4" descr="ADB to Help Improve Irrigation Systems of Four Provinces in Cambodia |  Asian Development Bank">
            <a:extLst>
              <a:ext uri="{FF2B5EF4-FFF2-40B4-BE49-F238E27FC236}">
                <a16:creationId xmlns:a16="http://schemas.microsoft.com/office/drawing/2014/main" id="{272A0581-9C68-4EA6-AAA2-CF183F4F04D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3042"/>
          <a:stretch/>
        </p:blipFill>
        <p:spPr bwMode="auto">
          <a:xfrm>
            <a:off x="6304889" y="1854200"/>
            <a:ext cx="5887112" cy="37912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98731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04CA3EC-0C56-43D4-B3D1-EFB748E40C46}"/>
              </a:ext>
            </a:extLst>
          </p:cNvPr>
          <p:cNvSpPr>
            <a:spLocks noGrp="1"/>
          </p:cNvSpPr>
          <p:nvPr>
            <p:ph type="sldNum" sz="quarter" idx="12"/>
          </p:nvPr>
        </p:nvSpPr>
        <p:spPr/>
        <p:txBody>
          <a:bodyPr/>
          <a:lstStyle/>
          <a:p>
            <a:fld id="{6D22F896-40B5-4ADD-8801-0D06FADFA095}" type="slidenum">
              <a:rPr lang="en-US" smtClean="0"/>
              <a:t>6</a:t>
            </a:fld>
            <a:endParaRPr lang="en-US" dirty="0"/>
          </a:p>
        </p:txBody>
      </p:sp>
      <p:sp>
        <p:nvSpPr>
          <p:cNvPr id="4" name="Title 1">
            <a:extLst>
              <a:ext uri="{FF2B5EF4-FFF2-40B4-BE49-F238E27FC236}">
                <a16:creationId xmlns:a16="http://schemas.microsoft.com/office/drawing/2014/main" id="{3670B6D9-E660-4E2A-9E5F-D1CC90057CA1}"/>
              </a:ext>
            </a:extLst>
          </p:cNvPr>
          <p:cNvSpPr>
            <a:spLocks noGrp="1"/>
          </p:cNvSpPr>
          <p:nvPr>
            <p:ph type="title"/>
          </p:nvPr>
        </p:nvSpPr>
        <p:spPr>
          <a:xfrm>
            <a:off x="1450975" y="804863"/>
            <a:ext cx="9604375" cy="1049337"/>
          </a:xfrm>
        </p:spPr>
        <p:txBody>
          <a:bodyPr/>
          <a:lstStyle/>
          <a:p>
            <a:r>
              <a:rPr lang="en-US" dirty="0"/>
              <a:t>Benefits of investing in women</a:t>
            </a:r>
            <a:endParaRPr lang="en-ID" dirty="0"/>
          </a:p>
        </p:txBody>
      </p:sp>
      <p:sp>
        <p:nvSpPr>
          <p:cNvPr id="5" name="TextBox 4">
            <a:extLst>
              <a:ext uri="{FF2B5EF4-FFF2-40B4-BE49-F238E27FC236}">
                <a16:creationId xmlns:a16="http://schemas.microsoft.com/office/drawing/2014/main" id="{6D79A9AD-8091-43FB-B305-B96F9E6CB151}"/>
              </a:ext>
            </a:extLst>
          </p:cNvPr>
          <p:cNvSpPr txBox="1"/>
          <p:nvPr/>
        </p:nvSpPr>
        <p:spPr>
          <a:xfrm>
            <a:off x="1450975" y="1854200"/>
            <a:ext cx="5116801" cy="4308872"/>
          </a:xfrm>
          <a:prstGeom prst="rect">
            <a:avLst/>
          </a:prstGeom>
          <a:noFill/>
        </p:spPr>
        <p:txBody>
          <a:bodyPr wrap="square">
            <a:spAutoFit/>
          </a:bodyPr>
          <a:lstStyle/>
          <a:p>
            <a:pPr>
              <a:spcAft>
                <a:spcPts val="1200"/>
              </a:spcAft>
            </a:pPr>
            <a:r>
              <a:rPr lang="en-US" sz="2200" dirty="0"/>
              <a:t>Discrimination against women entails costs not only for the individual, but also for the overall society; therefore it is imperative to promote, support, enhance, and ensure women’s participation and equitable share of the rewards of development</a:t>
            </a:r>
            <a:endParaRPr lang="en-ID" sz="2200" dirty="0"/>
          </a:p>
          <a:p>
            <a:pPr>
              <a:spcAft>
                <a:spcPts val="1200"/>
              </a:spcAft>
            </a:pPr>
            <a:r>
              <a:rPr lang="en-US" sz="2200" dirty="0"/>
              <a:t>To capture the benefits of gender inclusiveness, development programs should include measures to expand women’s economic opportunities, increase their incomes, and promote improvements in health and education</a:t>
            </a:r>
          </a:p>
        </p:txBody>
      </p:sp>
      <p:pic>
        <p:nvPicPr>
          <p:cNvPr id="12290" name="Picture 2" descr="Cambodian garment factories see gains from advancing working conditions –  Better Work">
            <a:extLst>
              <a:ext uri="{FF2B5EF4-FFF2-40B4-BE49-F238E27FC236}">
                <a16:creationId xmlns:a16="http://schemas.microsoft.com/office/drawing/2014/main" id="{DE568F90-E5CB-45E1-A5A6-5D607984107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5696"/>
          <a:stretch/>
        </p:blipFill>
        <p:spPr bwMode="auto">
          <a:xfrm>
            <a:off x="6733273" y="1854199"/>
            <a:ext cx="5458727" cy="43088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59420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4D9E03-649D-49AD-BB5B-5F36BAB29312}"/>
              </a:ext>
            </a:extLst>
          </p:cNvPr>
          <p:cNvSpPr>
            <a:spLocks noGrp="1"/>
          </p:cNvSpPr>
          <p:nvPr>
            <p:ph type="title"/>
          </p:nvPr>
        </p:nvSpPr>
        <p:spPr/>
        <p:txBody>
          <a:bodyPr/>
          <a:lstStyle/>
          <a:p>
            <a:r>
              <a:rPr lang="en-US" dirty="0"/>
              <a:t>Gender representation</a:t>
            </a:r>
            <a:endParaRPr lang="en-ID" dirty="0"/>
          </a:p>
        </p:txBody>
      </p:sp>
      <p:sp>
        <p:nvSpPr>
          <p:cNvPr id="3" name="Slide Number Placeholder 2">
            <a:extLst>
              <a:ext uri="{FF2B5EF4-FFF2-40B4-BE49-F238E27FC236}">
                <a16:creationId xmlns:a16="http://schemas.microsoft.com/office/drawing/2014/main" id="{B26C4E42-6A67-412C-AC5C-BFC2EFDA07F2}"/>
              </a:ext>
            </a:extLst>
          </p:cNvPr>
          <p:cNvSpPr>
            <a:spLocks noGrp="1"/>
          </p:cNvSpPr>
          <p:nvPr>
            <p:ph type="sldNum" sz="quarter" idx="12"/>
          </p:nvPr>
        </p:nvSpPr>
        <p:spPr/>
        <p:txBody>
          <a:bodyPr/>
          <a:lstStyle/>
          <a:p>
            <a:fld id="{6D22F896-40B5-4ADD-8801-0D06FADFA095}" type="slidenum">
              <a:rPr lang="en-US" smtClean="0"/>
              <a:t>7</a:t>
            </a:fld>
            <a:endParaRPr lang="en-US" dirty="0"/>
          </a:p>
        </p:txBody>
      </p:sp>
      <p:sp>
        <p:nvSpPr>
          <p:cNvPr id="5" name="TextBox 4">
            <a:extLst>
              <a:ext uri="{FF2B5EF4-FFF2-40B4-BE49-F238E27FC236}">
                <a16:creationId xmlns:a16="http://schemas.microsoft.com/office/drawing/2014/main" id="{ED4301C0-2DA4-4F0C-9914-6E76F50F4D37}"/>
              </a:ext>
            </a:extLst>
          </p:cNvPr>
          <p:cNvSpPr txBox="1"/>
          <p:nvPr/>
        </p:nvSpPr>
        <p:spPr>
          <a:xfrm>
            <a:off x="1451579" y="1912448"/>
            <a:ext cx="6102626" cy="4154984"/>
          </a:xfrm>
          <a:prstGeom prst="rect">
            <a:avLst/>
          </a:prstGeom>
          <a:noFill/>
        </p:spPr>
        <p:txBody>
          <a:bodyPr wrap="square">
            <a:spAutoFit/>
          </a:bodyPr>
          <a:lstStyle/>
          <a:p>
            <a:r>
              <a:rPr lang="en-US" sz="2200" b="0" i="0" dirty="0">
                <a:solidFill>
                  <a:srgbClr val="3E4047"/>
                </a:solidFill>
                <a:effectLst/>
              </a:rPr>
              <a:t>Addressing the issue of representation means looking at the representation of women and men as policy beneficiaries, as well as their representation in the labor force and in the decision making processes</a:t>
            </a:r>
          </a:p>
          <a:p>
            <a:endParaRPr lang="en-US" sz="2200" dirty="0">
              <a:solidFill>
                <a:srgbClr val="3E4047"/>
              </a:solidFill>
            </a:endParaRPr>
          </a:p>
          <a:p>
            <a:r>
              <a:rPr lang="en-US" sz="2200" dirty="0">
                <a:solidFill>
                  <a:srgbClr val="3E4047"/>
                </a:solidFill>
              </a:rPr>
              <a:t>N</a:t>
            </a:r>
            <a:r>
              <a:rPr lang="en-US" sz="2200" b="0" i="0" dirty="0">
                <a:solidFill>
                  <a:srgbClr val="3E4047"/>
                </a:solidFill>
                <a:effectLst/>
              </a:rPr>
              <a:t>umbers are important; but also important is how gender relates to </a:t>
            </a:r>
            <a:r>
              <a:rPr lang="en-US" sz="2200" dirty="0">
                <a:solidFill>
                  <a:srgbClr val="3E4047"/>
                </a:solidFill>
              </a:rPr>
              <a:t>policy </a:t>
            </a:r>
            <a:r>
              <a:rPr lang="en-US" sz="2200" b="0" i="0" dirty="0">
                <a:solidFill>
                  <a:srgbClr val="3E4047"/>
                </a:solidFill>
                <a:effectLst/>
              </a:rPr>
              <a:t>content, and better understanding how women and men would benefit; a gender responsive policy ensures that the needs of all citizens, women and men, are equally addressed </a:t>
            </a:r>
            <a:endParaRPr lang="en-ID" sz="2200" dirty="0"/>
          </a:p>
        </p:txBody>
      </p:sp>
      <p:pic>
        <p:nvPicPr>
          <p:cNvPr id="7170" name="Picture 2" descr="Sonareach (@sonareach) | Twitter">
            <a:extLst>
              <a:ext uri="{FF2B5EF4-FFF2-40B4-BE49-F238E27FC236}">
                <a16:creationId xmlns:a16="http://schemas.microsoft.com/office/drawing/2014/main" id="{760A68AD-AE51-4F3C-A425-CC16AEE1552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76555" y="1846815"/>
            <a:ext cx="4315446" cy="43154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7110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917B91-AC05-433A-8416-875D3E4ECA40}"/>
              </a:ext>
            </a:extLst>
          </p:cNvPr>
          <p:cNvSpPr>
            <a:spLocks noGrp="1"/>
          </p:cNvSpPr>
          <p:nvPr>
            <p:ph type="title"/>
          </p:nvPr>
        </p:nvSpPr>
        <p:spPr/>
        <p:txBody>
          <a:bodyPr/>
          <a:lstStyle/>
          <a:p>
            <a:r>
              <a:rPr lang="en-US" dirty="0"/>
              <a:t>Gender mainstreaming</a:t>
            </a:r>
            <a:endParaRPr lang="en-ID" dirty="0"/>
          </a:p>
        </p:txBody>
      </p:sp>
      <p:sp>
        <p:nvSpPr>
          <p:cNvPr id="3" name="Slide Number Placeholder 2">
            <a:extLst>
              <a:ext uri="{FF2B5EF4-FFF2-40B4-BE49-F238E27FC236}">
                <a16:creationId xmlns:a16="http://schemas.microsoft.com/office/drawing/2014/main" id="{F939DAB7-DFBF-4C93-9EB6-658C4CBC9508}"/>
              </a:ext>
            </a:extLst>
          </p:cNvPr>
          <p:cNvSpPr>
            <a:spLocks noGrp="1"/>
          </p:cNvSpPr>
          <p:nvPr>
            <p:ph type="sldNum" sz="quarter" idx="12"/>
          </p:nvPr>
        </p:nvSpPr>
        <p:spPr/>
        <p:txBody>
          <a:bodyPr/>
          <a:lstStyle/>
          <a:p>
            <a:fld id="{6D22F896-40B5-4ADD-8801-0D06FADFA095}" type="slidenum">
              <a:rPr lang="en-US" smtClean="0"/>
              <a:t>8</a:t>
            </a:fld>
            <a:endParaRPr lang="en-US" dirty="0"/>
          </a:p>
        </p:txBody>
      </p:sp>
      <p:sp>
        <p:nvSpPr>
          <p:cNvPr id="5" name="TextBox 4">
            <a:extLst>
              <a:ext uri="{FF2B5EF4-FFF2-40B4-BE49-F238E27FC236}">
                <a16:creationId xmlns:a16="http://schemas.microsoft.com/office/drawing/2014/main" id="{F28F8A34-2EC6-4DBA-BC75-B93BF88CBC0E}"/>
              </a:ext>
            </a:extLst>
          </p:cNvPr>
          <p:cNvSpPr txBox="1"/>
          <p:nvPr/>
        </p:nvSpPr>
        <p:spPr>
          <a:xfrm>
            <a:off x="1424787" y="1853754"/>
            <a:ext cx="4828429" cy="3970318"/>
          </a:xfrm>
          <a:prstGeom prst="rect">
            <a:avLst/>
          </a:prstGeom>
          <a:noFill/>
        </p:spPr>
        <p:txBody>
          <a:bodyPr wrap="square">
            <a:spAutoFit/>
          </a:bodyPr>
          <a:lstStyle/>
          <a:p>
            <a:pPr>
              <a:spcAft>
                <a:spcPts val="1200"/>
              </a:spcAft>
            </a:pPr>
            <a:r>
              <a:rPr lang="en-US" sz="2200" b="0" i="0" dirty="0">
                <a:solidFill>
                  <a:srgbClr val="3E4047"/>
                </a:solidFill>
                <a:effectLst/>
              </a:rPr>
              <a:t>Gender mainstreaming </a:t>
            </a:r>
            <a:r>
              <a:rPr lang="en-US" sz="2200" dirty="0">
                <a:solidFill>
                  <a:srgbClr val="3E4047"/>
                </a:solidFill>
              </a:rPr>
              <a:t>is the </a:t>
            </a:r>
            <a:r>
              <a:rPr lang="en-US" sz="2200" b="0" i="0" dirty="0">
                <a:solidFill>
                  <a:srgbClr val="3E4047"/>
                </a:solidFill>
                <a:effectLst/>
              </a:rPr>
              <a:t>integration of gender perspectives into the preparation, design, implementation, monitoring and evaluation of policies, regulatory measures and spending programs</a:t>
            </a:r>
            <a:endParaRPr lang="en-US" sz="2200" dirty="0">
              <a:solidFill>
                <a:srgbClr val="3E4047"/>
              </a:solidFill>
            </a:endParaRPr>
          </a:p>
          <a:p>
            <a:pPr>
              <a:spcAft>
                <a:spcPts val="1200"/>
              </a:spcAft>
            </a:pPr>
            <a:r>
              <a:rPr lang="en-US" sz="2200" b="0" i="0" dirty="0">
                <a:solidFill>
                  <a:srgbClr val="3E4047"/>
                </a:solidFill>
                <a:effectLst/>
              </a:rPr>
              <a:t>Aim: to promote equality between women and men, and combating discrimination</a:t>
            </a:r>
            <a:r>
              <a:rPr lang="en-US" sz="2200" dirty="0">
                <a:solidFill>
                  <a:srgbClr val="3E4047"/>
                </a:solidFill>
              </a:rPr>
              <a:t> </a:t>
            </a:r>
            <a:r>
              <a:rPr lang="en-US" sz="2200" b="0" i="0" dirty="0">
                <a:solidFill>
                  <a:srgbClr val="3E4047"/>
                </a:solidFill>
                <a:effectLst/>
              </a:rPr>
              <a:t>and address the issue of representation of women and men in </a:t>
            </a:r>
            <a:r>
              <a:rPr lang="en-US" sz="2200" dirty="0">
                <a:solidFill>
                  <a:srgbClr val="3E4047"/>
                </a:solidFill>
              </a:rPr>
              <a:t>a </a:t>
            </a:r>
            <a:r>
              <a:rPr lang="en-US" sz="2200" b="0" i="0" dirty="0">
                <a:solidFill>
                  <a:srgbClr val="3E4047"/>
                </a:solidFill>
                <a:effectLst/>
              </a:rPr>
              <a:t>given policy area</a:t>
            </a:r>
            <a:endParaRPr lang="en-ID" sz="2200" dirty="0"/>
          </a:p>
        </p:txBody>
      </p:sp>
      <p:pic>
        <p:nvPicPr>
          <p:cNvPr id="9218" name="Picture 2" descr="Gender 'Mainstreaming' or 'Malestreaming'?, Yakın Ertürk - KOÇ-KAM">
            <a:extLst>
              <a:ext uri="{FF2B5EF4-FFF2-40B4-BE49-F238E27FC236}">
                <a16:creationId xmlns:a16="http://schemas.microsoft.com/office/drawing/2014/main" id="{A781C539-ADC5-4486-8726-9250A9C01A9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1032" r="8041"/>
          <a:stretch/>
        </p:blipFill>
        <p:spPr bwMode="auto">
          <a:xfrm>
            <a:off x="6989197" y="1853754"/>
            <a:ext cx="5202803" cy="42781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0188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B98873C0-F909-4D9B-BEBB-F494A4E4AFE1}"/>
              </a:ext>
            </a:extLst>
          </p:cNvPr>
          <p:cNvSpPr>
            <a:spLocks noGrp="1"/>
          </p:cNvSpPr>
          <p:nvPr>
            <p:ph type="sldNum" sz="quarter" idx="12"/>
          </p:nvPr>
        </p:nvSpPr>
        <p:spPr/>
        <p:txBody>
          <a:bodyPr/>
          <a:lstStyle/>
          <a:p>
            <a:fld id="{6D22F896-40B5-4ADD-8801-0D06FADFA095}" type="slidenum">
              <a:rPr lang="en-US" smtClean="0"/>
              <a:t>9</a:t>
            </a:fld>
            <a:endParaRPr lang="en-US" dirty="0"/>
          </a:p>
        </p:txBody>
      </p:sp>
      <p:sp>
        <p:nvSpPr>
          <p:cNvPr id="5" name="TextBox 4">
            <a:extLst>
              <a:ext uri="{FF2B5EF4-FFF2-40B4-BE49-F238E27FC236}">
                <a16:creationId xmlns:a16="http://schemas.microsoft.com/office/drawing/2014/main" id="{50DEEF4D-87A7-4958-8DA0-654064D88F02}"/>
              </a:ext>
            </a:extLst>
          </p:cNvPr>
          <p:cNvSpPr txBox="1"/>
          <p:nvPr/>
        </p:nvSpPr>
        <p:spPr>
          <a:xfrm>
            <a:off x="1450975" y="1800087"/>
            <a:ext cx="4011571" cy="4308872"/>
          </a:xfrm>
          <a:prstGeom prst="rect">
            <a:avLst/>
          </a:prstGeom>
          <a:noFill/>
        </p:spPr>
        <p:txBody>
          <a:bodyPr wrap="square">
            <a:spAutoFit/>
          </a:bodyPr>
          <a:lstStyle/>
          <a:p>
            <a:pPr>
              <a:spcAft>
                <a:spcPts val="1200"/>
              </a:spcAft>
            </a:pPr>
            <a:r>
              <a:rPr lang="en-US" sz="2200" b="0" i="0" dirty="0">
                <a:solidFill>
                  <a:srgbClr val="3E4047"/>
                </a:solidFill>
                <a:effectLst/>
              </a:rPr>
              <a:t>Gender mainstreaming seeks to avoid the creation or reinforcement of inequalities, which can have adverse effects on both women and men</a:t>
            </a:r>
            <a:endParaRPr lang="en-US" sz="2200" dirty="0">
              <a:solidFill>
                <a:srgbClr val="3E4047"/>
              </a:solidFill>
            </a:endParaRPr>
          </a:p>
          <a:p>
            <a:pPr>
              <a:spcAft>
                <a:spcPts val="1200"/>
              </a:spcAft>
            </a:pPr>
            <a:r>
              <a:rPr lang="en-US" sz="2200" b="0" i="0" dirty="0">
                <a:solidFill>
                  <a:srgbClr val="3E4047"/>
                </a:solidFill>
                <a:effectLst/>
              </a:rPr>
              <a:t>It also implies analyzing the existing situation, with the purpose of identifying inequalities, and developing policies which aim to redress these inequalities and undo the mechanisms that caused them</a:t>
            </a:r>
            <a:endParaRPr lang="en-ID" sz="2200" dirty="0"/>
          </a:p>
        </p:txBody>
      </p:sp>
      <p:sp>
        <p:nvSpPr>
          <p:cNvPr id="6" name="Title 1">
            <a:extLst>
              <a:ext uri="{FF2B5EF4-FFF2-40B4-BE49-F238E27FC236}">
                <a16:creationId xmlns:a16="http://schemas.microsoft.com/office/drawing/2014/main" id="{8E7CA418-1765-4FCF-BB78-5917256E0542}"/>
              </a:ext>
            </a:extLst>
          </p:cNvPr>
          <p:cNvSpPr>
            <a:spLocks noGrp="1"/>
          </p:cNvSpPr>
          <p:nvPr>
            <p:ph type="title"/>
          </p:nvPr>
        </p:nvSpPr>
        <p:spPr>
          <a:xfrm>
            <a:off x="1450975" y="804863"/>
            <a:ext cx="9604375" cy="1049337"/>
          </a:xfrm>
        </p:spPr>
        <p:txBody>
          <a:bodyPr/>
          <a:lstStyle/>
          <a:p>
            <a:r>
              <a:rPr lang="en-US" dirty="0"/>
              <a:t>Gender mainstreaming</a:t>
            </a:r>
            <a:endParaRPr lang="en-ID" dirty="0"/>
          </a:p>
        </p:txBody>
      </p:sp>
      <p:pic>
        <p:nvPicPr>
          <p:cNvPr id="2052" name="Picture 4" descr="How to promote gender equality in the restaurant industry">
            <a:extLst>
              <a:ext uri="{FF2B5EF4-FFF2-40B4-BE49-F238E27FC236}">
                <a16:creationId xmlns:a16="http://schemas.microsoft.com/office/drawing/2014/main" id="{B8653773-DD49-438A-92E1-476E80D177C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47065" y="1854200"/>
            <a:ext cx="6544935" cy="34413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23493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1FF3B0-DBF6-4B5F-AC24-EC522168209D}"/>
              </a:ext>
            </a:extLst>
          </p:cNvPr>
          <p:cNvSpPr>
            <a:spLocks noGrp="1"/>
          </p:cNvSpPr>
          <p:nvPr>
            <p:ph type="title"/>
          </p:nvPr>
        </p:nvSpPr>
        <p:spPr/>
        <p:txBody>
          <a:bodyPr/>
          <a:lstStyle/>
          <a:p>
            <a:r>
              <a:rPr lang="en-US" dirty="0"/>
              <a:t>Gender mainstreaming cycle</a:t>
            </a:r>
            <a:endParaRPr lang="en-ID" dirty="0"/>
          </a:p>
        </p:txBody>
      </p:sp>
      <p:sp>
        <p:nvSpPr>
          <p:cNvPr id="3" name="Slide Number Placeholder 2">
            <a:extLst>
              <a:ext uri="{FF2B5EF4-FFF2-40B4-BE49-F238E27FC236}">
                <a16:creationId xmlns:a16="http://schemas.microsoft.com/office/drawing/2014/main" id="{1EFBA674-F180-4CF0-BBBB-996324479CBF}"/>
              </a:ext>
            </a:extLst>
          </p:cNvPr>
          <p:cNvSpPr>
            <a:spLocks noGrp="1"/>
          </p:cNvSpPr>
          <p:nvPr>
            <p:ph type="sldNum" sz="quarter" idx="12"/>
          </p:nvPr>
        </p:nvSpPr>
        <p:spPr/>
        <p:txBody>
          <a:bodyPr/>
          <a:lstStyle/>
          <a:p>
            <a:fld id="{6D22F896-40B5-4ADD-8801-0D06FADFA095}" type="slidenum">
              <a:rPr lang="en-US" smtClean="0"/>
              <a:t>10</a:t>
            </a:fld>
            <a:endParaRPr lang="en-US" dirty="0"/>
          </a:p>
        </p:txBody>
      </p:sp>
      <p:pic>
        <p:nvPicPr>
          <p:cNvPr id="5" name="Picture 4">
            <a:extLst>
              <a:ext uri="{FF2B5EF4-FFF2-40B4-BE49-F238E27FC236}">
                <a16:creationId xmlns:a16="http://schemas.microsoft.com/office/drawing/2014/main" id="{BB2B00E1-450A-438F-9458-70379ADE7D7D}"/>
              </a:ext>
            </a:extLst>
          </p:cNvPr>
          <p:cNvPicPr>
            <a:picLocks noChangeAspect="1"/>
          </p:cNvPicPr>
          <p:nvPr/>
        </p:nvPicPr>
        <p:blipFill rotWithShape="1">
          <a:blip r:embed="rId2"/>
          <a:srcRect l="5021" t="21681" r="34718" b="33681"/>
          <a:stretch/>
        </p:blipFill>
        <p:spPr>
          <a:xfrm>
            <a:off x="1451579" y="1898374"/>
            <a:ext cx="9603275" cy="4199088"/>
          </a:xfrm>
          <a:prstGeom prst="rect">
            <a:avLst/>
          </a:prstGeom>
        </p:spPr>
      </p:pic>
    </p:spTree>
    <p:extLst>
      <p:ext uri="{BB962C8B-B14F-4D97-AF65-F5344CB8AC3E}">
        <p14:creationId xmlns:p14="http://schemas.microsoft.com/office/powerpoint/2010/main" val="729024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15CB80-D881-4EC5-AD77-075EA488EE14}"/>
              </a:ext>
            </a:extLst>
          </p:cNvPr>
          <p:cNvSpPr>
            <a:spLocks noGrp="1"/>
          </p:cNvSpPr>
          <p:nvPr>
            <p:ph type="title"/>
          </p:nvPr>
        </p:nvSpPr>
        <p:spPr>
          <a:xfrm>
            <a:off x="1291079" y="804518"/>
            <a:ext cx="9603275" cy="1049235"/>
          </a:xfrm>
        </p:spPr>
        <p:txBody>
          <a:bodyPr/>
          <a:lstStyle/>
          <a:p>
            <a:r>
              <a:rPr lang="en-US" dirty="0"/>
              <a:t>Water Supply and gender</a:t>
            </a:r>
            <a:endParaRPr lang="en-ID" dirty="0"/>
          </a:p>
        </p:txBody>
      </p:sp>
      <p:sp>
        <p:nvSpPr>
          <p:cNvPr id="3" name="Slide Number Placeholder 2">
            <a:extLst>
              <a:ext uri="{FF2B5EF4-FFF2-40B4-BE49-F238E27FC236}">
                <a16:creationId xmlns:a16="http://schemas.microsoft.com/office/drawing/2014/main" id="{425C4F18-2C74-4304-8CB6-F8E687808368}"/>
              </a:ext>
            </a:extLst>
          </p:cNvPr>
          <p:cNvSpPr>
            <a:spLocks noGrp="1"/>
          </p:cNvSpPr>
          <p:nvPr>
            <p:ph type="sldNum" sz="quarter" idx="12"/>
          </p:nvPr>
        </p:nvSpPr>
        <p:spPr/>
        <p:txBody>
          <a:bodyPr/>
          <a:lstStyle/>
          <a:p>
            <a:fld id="{6D22F896-40B5-4ADD-8801-0D06FADFA095}" type="slidenum">
              <a:rPr lang="en-US" smtClean="0"/>
              <a:t>11</a:t>
            </a:fld>
            <a:endParaRPr lang="en-US" dirty="0"/>
          </a:p>
        </p:txBody>
      </p:sp>
      <p:sp>
        <p:nvSpPr>
          <p:cNvPr id="6" name="TextBox 5">
            <a:extLst>
              <a:ext uri="{FF2B5EF4-FFF2-40B4-BE49-F238E27FC236}">
                <a16:creationId xmlns:a16="http://schemas.microsoft.com/office/drawing/2014/main" id="{8C0253AA-4D70-4FB9-A65D-184900217938}"/>
              </a:ext>
            </a:extLst>
          </p:cNvPr>
          <p:cNvSpPr txBox="1"/>
          <p:nvPr/>
        </p:nvSpPr>
        <p:spPr>
          <a:xfrm>
            <a:off x="1451580" y="1853754"/>
            <a:ext cx="5140052" cy="4308872"/>
          </a:xfrm>
          <a:prstGeom prst="rect">
            <a:avLst/>
          </a:prstGeom>
          <a:noFill/>
        </p:spPr>
        <p:txBody>
          <a:bodyPr wrap="square">
            <a:spAutoFit/>
          </a:bodyPr>
          <a:lstStyle/>
          <a:p>
            <a:pPr>
              <a:spcAft>
                <a:spcPts val="1200"/>
              </a:spcAft>
            </a:pPr>
            <a:r>
              <a:rPr lang="en-US" sz="2200" dirty="0"/>
              <a:t>In most societies, women have responsibility for managing household water supply, sanitation and health (for drinking, food preparation, personal hygiene, care of the sick, cleaning, washing and waste disposal)</a:t>
            </a:r>
          </a:p>
          <a:p>
            <a:pPr>
              <a:spcAft>
                <a:spcPts val="1200"/>
              </a:spcAft>
            </a:pPr>
            <a:r>
              <a:rPr lang="en-US" sz="2200" dirty="0"/>
              <a:t>Although women have knowledge on water resources, location, quality and storage methods, efforts towards improving  water management and extending access to safe drinking water and adequate sanitation, often overlook the role of women</a:t>
            </a:r>
            <a:endParaRPr lang="en-ID" sz="2200" dirty="0"/>
          </a:p>
        </p:txBody>
      </p:sp>
      <p:pic>
        <p:nvPicPr>
          <p:cNvPr id="8194" name="Picture 2" descr="UNICEF Cambodia: Water at home means more time for school and play">
            <a:extLst>
              <a:ext uri="{FF2B5EF4-FFF2-40B4-BE49-F238E27FC236}">
                <a16:creationId xmlns:a16="http://schemas.microsoft.com/office/drawing/2014/main" id="{3810D0CA-EE29-49CF-8221-7A51C0C9B74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670" r="10970"/>
          <a:stretch/>
        </p:blipFill>
        <p:spPr bwMode="auto">
          <a:xfrm>
            <a:off x="6988628" y="1853753"/>
            <a:ext cx="5203371" cy="43088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87884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3CC5AE6F-F919-4BA4-8E38-6006E5F29524}"/>
              </a:ext>
            </a:extLst>
          </p:cNvPr>
          <p:cNvSpPr>
            <a:spLocks noGrp="1"/>
          </p:cNvSpPr>
          <p:nvPr>
            <p:ph type="sldNum" sz="quarter" idx="12"/>
          </p:nvPr>
        </p:nvSpPr>
        <p:spPr/>
        <p:txBody>
          <a:bodyPr/>
          <a:lstStyle/>
          <a:p>
            <a:fld id="{6D22F896-40B5-4ADD-8801-0D06FADFA095}" type="slidenum">
              <a:rPr lang="en-US" smtClean="0"/>
              <a:t>12</a:t>
            </a:fld>
            <a:endParaRPr lang="en-US" dirty="0"/>
          </a:p>
        </p:txBody>
      </p:sp>
      <p:sp>
        <p:nvSpPr>
          <p:cNvPr id="5" name="TextBox 4">
            <a:extLst>
              <a:ext uri="{FF2B5EF4-FFF2-40B4-BE49-F238E27FC236}">
                <a16:creationId xmlns:a16="http://schemas.microsoft.com/office/drawing/2014/main" id="{5BB6AFB8-0993-41A1-A4E8-00C67F18B066}"/>
              </a:ext>
            </a:extLst>
          </p:cNvPr>
          <p:cNvSpPr txBox="1"/>
          <p:nvPr/>
        </p:nvSpPr>
        <p:spPr>
          <a:xfrm>
            <a:off x="1387970" y="1854199"/>
            <a:ext cx="4511898" cy="4124206"/>
          </a:xfrm>
          <a:prstGeom prst="rect">
            <a:avLst/>
          </a:prstGeom>
          <a:noFill/>
        </p:spPr>
        <p:txBody>
          <a:bodyPr wrap="square">
            <a:spAutoFit/>
          </a:bodyPr>
          <a:lstStyle/>
          <a:p>
            <a:pPr>
              <a:spcAft>
                <a:spcPts val="1200"/>
              </a:spcAft>
            </a:pPr>
            <a:r>
              <a:rPr lang="en-US" sz="2200" dirty="0"/>
              <a:t>Efforts to address water supply needs from the gender perspective:</a:t>
            </a:r>
          </a:p>
          <a:p>
            <a:pPr>
              <a:spcAft>
                <a:spcPts val="1200"/>
              </a:spcAft>
            </a:pPr>
            <a:r>
              <a:rPr lang="en-US" sz="2200" dirty="0"/>
              <a:t>Reduced time, health, and care-giving burdens from improved water services give women more time for productive activities, adult education, empowerment activities, leisure</a:t>
            </a:r>
          </a:p>
          <a:p>
            <a:pPr>
              <a:spcAft>
                <a:spcPts val="1200"/>
              </a:spcAft>
            </a:pPr>
            <a:r>
              <a:rPr lang="en-US" sz="2200" dirty="0"/>
              <a:t>Convenient access to water and sanitation facilities increase privacy and reduce risk to women of sexual harassment while gathering water</a:t>
            </a:r>
            <a:endParaRPr lang="en-ID" sz="2200" dirty="0"/>
          </a:p>
        </p:txBody>
      </p:sp>
      <p:sp>
        <p:nvSpPr>
          <p:cNvPr id="6" name="Title 1">
            <a:extLst>
              <a:ext uri="{FF2B5EF4-FFF2-40B4-BE49-F238E27FC236}">
                <a16:creationId xmlns:a16="http://schemas.microsoft.com/office/drawing/2014/main" id="{68D0A410-5E90-47C4-975C-99C250E4E9A8}"/>
              </a:ext>
            </a:extLst>
          </p:cNvPr>
          <p:cNvSpPr>
            <a:spLocks noGrp="1"/>
          </p:cNvSpPr>
          <p:nvPr>
            <p:ph type="title"/>
          </p:nvPr>
        </p:nvSpPr>
        <p:spPr>
          <a:xfrm>
            <a:off x="1450975" y="804863"/>
            <a:ext cx="9604375" cy="1049337"/>
          </a:xfrm>
        </p:spPr>
        <p:txBody>
          <a:bodyPr/>
          <a:lstStyle/>
          <a:p>
            <a:r>
              <a:rPr lang="en-US" dirty="0"/>
              <a:t>Water Supply and gender</a:t>
            </a:r>
            <a:endParaRPr lang="en-ID" dirty="0"/>
          </a:p>
        </p:txBody>
      </p:sp>
      <p:pic>
        <p:nvPicPr>
          <p:cNvPr id="3074" name="Picture 2" descr="Where to Go?">
            <a:extLst>
              <a:ext uri="{FF2B5EF4-FFF2-40B4-BE49-F238E27FC236}">
                <a16:creationId xmlns:a16="http://schemas.microsoft.com/office/drawing/2014/main" id="{7921A654-E405-4F8A-A4E6-06FDE5D1F8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42091" y="0"/>
            <a:ext cx="4609792" cy="61543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56676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C5E9EA-F075-47CE-B5B9-928E62CFC4E2}"/>
              </a:ext>
            </a:extLst>
          </p:cNvPr>
          <p:cNvSpPr>
            <a:spLocks noGrp="1"/>
          </p:cNvSpPr>
          <p:nvPr>
            <p:ph type="title"/>
          </p:nvPr>
        </p:nvSpPr>
        <p:spPr/>
        <p:txBody>
          <a:bodyPr/>
          <a:lstStyle/>
          <a:p>
            <a:r>
              <a:rPr lang="en-US" dirty="0"/>
              <a:t>Health and gender</a:t>
            </a:r>
            <a:endParaRPr lang="en-ID" dirty="0"/>
          </a:p>
        </p:txBody>
      </p:sp>
      <p:sp>
        <p:nvSpPr>
          <p:cNvPr id="3" name="Slide Number Placeholder 2">
            <a:extLst>
              <a:ext uri="{FF2B5EF4-FFF2-40B4-BE49-F238E27FC236}">
                <a16:creationId xmlns:a16="http://schemas.microsoft.com/office/drawing/2014/main" id="{003551BA-B9DD-4532-B5B8-2EB801605A66}"/>
              </a:ext>
            </a:extLst>
          </p:cNvPr>
          <p:cNvSpPr>
            <a:spLocks noGrp="1"/>
          </p:cNvSpPr>
          <p:nvPr>
            <p:ph type="sldNum" sz="quarter" idx="12"/>
          </p:nvPr>
        </p:nvSpPr>
        <p:spPr/>
        <p:txBody>
          <a:bodyPr/>
          <a:lstStyle/>
          <a:p>
            <a:fld id="{6D22F896-40B5-4ADD-8801-0D06FADFA095}" type="slidenum">
              <a:rPr lang="en-US" smtClean="0"/>
              <a:t>13</a:t>
            </a:fld>
            <a:endParaRPr lang="en-US" dirty="0"/>
          </a:p>
        </p:txBody>
      </p:sp>
      <p:sp>
        <p:nvSpPr>
          <p:cNvPr id="5" name="TextBox 4">
            <a:extLst>
              <a:ext uri="{FF2B5EF4-FFF2-40B4-BE49-F238E27FC236}">
                <a16:creationId xmlns:a16="http://schemas.microsoft.com/office/drawing/2014/main" id="{7360D64A-CADB-4AD3-A478-CE76271D3A6D}"/>
              </a:ext>
            </a:extLst>
          </p:cNvPr>
          <p:cNvSpPr txBox="1"/>
          <p:nvPr/>
        </p:nvSpPr>
        <p:spPr>
          <a:xfrm>
            <a:off x="1400437" y="1898497"/>
            <a:ext cx="4873190" cy="4308872"/>
          </a:xfrm>
          <a:prstGeom prst="rect">
            <a:avLst/>
          </a:prstGeom>
          <a:noFill/>
        </p:spPr>
        <p:txBody>
          <a:bodyPr wrap="square">
            <a:spAutoFit/>
          </a:bodyPr>
          <a:lstStyle/>
          <a:p>
            <a:pPr>
              <a:spcAft>
                <a:spcPts val="1200"/>
              </a:spcAft>
            </a:pPr>
            <a:r>
              <a:rPr lang="en-US" sz="2200" b="0" i="0" dirty="0">
                <a:solidFill>
                  <a:srgbClr val="333333"/>
                </a:solidFill>
                <a:effectLst/>
              </a:rPr>
              <a:t>Men and women do not benefit from the same conditions in terms of health; </a:t>
            </a:r>
            <a:r>
              <a:rPr lang="en-US" sz="2200" dirty="0"/>
              <a:t> poor women and girls are least likely to have access to appropriate care or to seek adequate treatment.</a:t>
            </a:r>
          </a:p>
          <a:p>
            <a:pPr>
              <a:spcAft>
                <a:spcPts val="1200"/>
              </a:spcAft>
            </a:pPr>
            <a:r>
              <a:rPr lang="en-US" sz="2200" dirty="0"/>
              <a:t>In many countries the availability and quality of health care is ineffective because of poor public health systems; this does not only affects women’s health but also places responsibilities on women in providing health care for their families</a:t>
            </a:r>
            <a:endParaRPr lang="en-US" sz="2200" b="0" i="0" dirty="0">
              <a:solidFill>
                <a:srgbClr val="333333"/>
              </a:solidFill>
              <a:effectLst/>
            </a:endParaRPr>
          </a:p>
        </p:txBody>
      </p:sp>
      <p:pic>
        <p:nvPicPr>
          <p:cNvPr id="7" name="Picture 2" descr="Gender imbalance in Viet Nam rises steeply - Society - Vietnam News |  Politics, Business, Economy, Society, Life, Sports - VietNam News">
            <a:extLst>
              <a:ext uri="{FF2B5EF4-FFF2-40B4-BE49-F238E27FC236}">
                <a16:creationId xmlns:a16="http://schemas.microsoft.com/office/drawing/2014/main" id="{08A43CAC-383A-41BC-B9D5-FC7F64D5531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1135" y="1875290"/>
            <a:ext cx="5680866" cy="42551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44262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BC579948-5C1D-4A39-852E-5951B6327C31}"/>
              </a:ext>
            </a:extLst>
          </p:cNvPr>
          <p:cNvSpPr>
            <a:spLocks noGrp="1"/>
          </p:cNvSpPr>
          <p:nvPr>
            <p:ph type="sldNum" sz="quarter" idx="12"/>
          </p:nvPr>
        </p:nvSpPr>
        <p:spPr/>
        <p:txBody>
          <a:bodyPr/>
          <a:lstStyle/>
          <a:p>
            <a:fld id="{6D22F896-40B5-4ADD-8801-0D06FADFA095}" type="slidenum">
              <a:rPr lang="en-US" smtClean="0"/>
              <a:t>14</a:t>
            </a:fld>
            <a:endParaRPr lang="en-US" dirty="0"/>
          </a:p>
        </p:txBody>
      </p:sp>
      <p:sp>
        <p:nvSpPr>
          <p:cNvPr id="5" name="TextBox 4">
            <a:extLst>
              <a:ext uri="{FF2B5EF4-FFF2-40B4-BE49-F238E27FC236}">
                <a16:creationId xmlns:a16="http://schemas.microsoft.com/office/drawing/2014/main" id="{83FAE324-6B05-4B75-97AF-1D6CC5351B8D}"/>
              </a:ext>
            </a:extLst>
          </p:cNvPr>
          <p:cNvSpPr txBox="1"/>
          <p:nvPr/>
        </p:nvSpPr>
        <p:spPr>
          <a:xfrm>
            <a:off x="1354690" y="1915775"/>
            <a:ext cx="4505422" cy="3293209"/>
          </a:xfrm>
          <a:prstGeom prst="rect">
            <a:avLst/>
          </a:prstGeom>
          <a:noFill/>
        </p:spPr>
        <p:txBody>
          <a:bodyPr wrap="square">
            <a:spAutoFit/>
          </a:bodyPr>
          <a:lstStyle/>
          <a:p>
            <a:pPr>
              <a:spcAft>
                <a:spcPts val="1200"/>
              </a:spcAft>
            </a:pPr>
            <a:r>
              <a:rPr lang="en-US" sz="2200" dirty="0"/>
              <a:t>Strengthened health systems are improving access to primary health care, reproductive health, and the prevention of malaria, and HIV/AIDS</a:t>
            </a:r>
          </a:p>
          <a:p>
            <a:pPr>
              <a:spcAft>
                <a:spcPts val="1200"/>
              </a:spcAft>
            </a:pPr>
            <a:r>
              <a:rPr lang="en-US" sz="2200" dirty="0"/>
              <a:t>One area in which there should be a strong focus on women is the promotion of effective woman-to-woman services for maternal and child health</a:t>
            </a:r>
          </a:p>
        </p:txBody>
      </p:sp>
      <p:sp>
        <p:nvSpPr>
          <p:cNvPr id="6" name="Title 1">
            <a:extLst>
              <a:ext uri="{FF2B5EF4-FFF2-40B4-BE49-F238E27FC236}">
                <a16:creationId xmlns:a16="http://schemas.microsoft.com/office/drawing/2014/main" id="{CE8B772D-3C9A-4607-82F3-03019328DA59}"/>
              </a:ext>
            </a:extLst>
          </p:cNvPr>
          <p:cNvSpPr>
            <a:spLocks noGrp="1"/>
          </p:cNvSpPr>
          <p:nvPr>
            <p:ph type="title"/>
          </p:nvPr>
        </p:nvSpPr>
        <p:spPr>
          <a:xfrm>
            <a:off x="1435072" y="825953"/>
            <a:ext cx="9604375" cy="1049337"/>
          </a:xfrm>
        </p:spPr>
        <p:txBody>
          <a:bodyPr/>
          <a:lstStyle/>
          <a:p>
            <a:r>
              <a:rPr lang="en-US" dirty="0"/>
              <a:t>Health and gender</a:t>
            </a:r>
            <a:endParaRPr lang="en-ID" dirty="0"/>
          </a:p>
        </p:txBody>
      </p:sp>
      <p:pic>
        <p:nvPicPr>
          <p:cNvPr id="8" name="Picture 2" descr="Women lack roles in justice - Society - Vietnam News | Politics, Business,  Economy, Society, Life, Sports - VietNam News">
            <a:extLst>
              <a:ext uri="{FF2B5EF4-FFF2-40B4-BE49-F238E27FC236}">
                <a16:creationId xmlns:a16="http://schemas.microsoft.com/office/drawing/2014/main" id="{8DA5E791-2739-4C65-9BB7-9A70787B04F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0112" y="1875289"/>
            <a:ext cx="6331888" cy="42520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10308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C21216-DB89-4D03-B928-322FE997FB79}"/>
              </a:ext>
            </a:extLst>
          </p:cNvPr>
          <p:cNvSpPr>
            <a:spLocks noGrp="1"/>
          </p:cNvSpPr>
          <p:nvPr>
            <p:ph type="title"/>
          </p:nvPr>
        </p:nvSpPr>
        <p:spPr/>
        <p:txBody>
          <a:bodyPr/>
          <a:lstStyle/>
          <a:p>
            <a:r>
              <a:rPr lang="en-US" dirty="0"/>
              <a:t>Agriculture and gender</a:t>
            </a:r>
            <a:endParaRPr lang="en-ID" dirty="0"/>
          </a:p>
        </p:txBody>
      </p:sp>
      <p:sp>
        <p:nvSpPr>
          <p:cNvPr id="3" name="Slide Number Placeholder 2">
            <a:extLst>
              <a:ext uri="{FF2B5EF4-FFF2-40B4-BE49-F238E27FC236}">
                <a16:creationId xmlns:a16="http://schemas.microsoft.com/office/drawing/2014/main" id="{A8D71AAB-C621-4145-A95E-1874939BB79F}"/>
              </a:ext>
            </a:extLst>
          </p:cNvPr>
          <p:cNvSpPr>
            <a:spLocks noGrp="1"/>
          </p:cNvSpPr>
          <p:nvPr>
            <p:ph type="sldNum" sz="quarter" idx="12"/>
          </p:nvPr>
        </p:nvSpPr>
        <p:spPr/>
        <p:txBody>
          <a:bodyPr/>
          <a:lstStyle/>
          <a:p>
            <a:fld id="{6D22F896-40B5-4ADD-8801-0D06FADFA095}" type="slidenum">
              <a:rPr lang="en-US" smtClean="0"/>
              <a:t>15</a:t>
            </a:fld>
            <a:endParaRPr lang="en-US" dirty="0"/>
          </a:p>
        </p:txBody>
      </p:sp>
      <p:sp>
        <p:nvSpPr>
          <p:cNvPr id="7" name="TextBox 6">
            <a:extLst>
              <a:ext uri="{FF2B5EF4-FFF2-40B4-BE49-F238E27FC236}">
                <a16:creationId xmlns:a16="http://schemas.microsoft.com/office/drawing/2014/main" id="{212F38CF-AEE1-4ACD-8B0C-2CDA5CA6A998}"/>
              </a:ext>
            </a:extLst>
          </p:cNvPr>
          <p:cNvSpPr txBox="1"/>
          <p:nvPr/>
        </p:nvSpPr>
        <p:spPr>
          <a:xfrm>
            <a:off x="1387969" y="1853754"/>
            <a:ext cx="5195712" cy="4124206"/>
          </a:xfrm>
          <a:prstGeom prst="rect">
            <a:avLst/>
          </a:prstGeom>
          <a:noFill/>
        </p:spPr>
        <p:txBody>
          <a:bodyPr wrap="square">
            <a:spAutoFit/>
          </a:bodyPr>
          <a:lstStyle/>
          <a:p>
            <a:pPr>
              <a:spcAft>
                <a:spcPts val="1200"/>
              </a:spcAft>
            </a:pPr>
            <a:r>
              <a:rPr lang="en-US" sz="2200" b="0" i="0" dirty="0">
                <a:effectLst/>
              </a:rPr>
              <a:t>Gender plays a vital role from the farm to market particularly in their role as agriculture producers and in ensuring food and nutritional security </a:t>
            </a:r>
          </a:p>
          <a:p>
            <a:pPr>
              <a:spcAft>
                <a:spcPts val="1200"/>
              </a:spcAft>
            </a:pPr>
            <a:r>
              <a:rPr lang="en-US" sz="2200" dirty="0"/>
              <a:t>R</a:t>
            </a:r>
            <a:r>
              <a:rPr lang="en-US" sz="2200" b="0" i="0" dirty="0">
                <a:effectLst/>
              </a:rPr>
              <a:t>elative to men, </a:t>
            </a:r>
            <a:r>
              <a:rPr lang="en-US" sz="2200" dirty="0"/>
              <a:t>women</a:t>
            </a:r>
            <a:r>
              <a:rPr lang="en-US" sz="2200" b="0" i="0" dirty="0">
                <a:effectLst/>
              </a:rPr>
              <a:t> have less access to productive assets such as land and financial and extension services</a:t>
            </a:r>
          </a:p>
          <a:p>
            <a:pPr>
              <a:spcAft>
                <a:spcPts val="1200"/>
              </a:spcAft>
            </a:pPr>
            <a:r>
              <a:rPr lang="en-US" sz="2200" dirty="0">
                <a:solidFill>
                  <a:srgbClr val="333333"/>
                </a:solidFill>
              </a:rPr>
              <a:t>W</a:t>
            </a:r>
            <a:r>
              <a:rPr lang="en-US" sz="2200" b="0" i="0" dirty="0">
                <a:solidFill>
                  <a:srgbClr val="333333"/>
                </a:solidFill>
                <a:effectLst/>
              </a:rPr>
              <a:t>omen tend to lack political voice. Gender inequalities result in less food being grown, less income earned, and higher levels of poverty and food insecurity </a:t>
            </a:r>
            <a:endParaRPr lang="en-ID" sz="2200" dirty="0"/>
          </a:p>
        </p:txBody>
      </p:sp>
      <p:pic>
        <p:nvPicPr>
          <p:cNvPr id="5122" name="Picture 2" descr="Improving the Resilience of the Agriculture Sector in Lao PDR to Climate  Change Impacts | UNDP Climate Change Adaptation">
            <a:extLst>
              <a:ext uri="{FF2B5EF4-FFF2-40B4-BE49-F238E27FC236}">
                <a16:creationId xmlns:a16="http://schemas.microsoft.com/office/drawing/2014/main" id="{8934E10F-C19C-4471-808A-7DA8CD7FADF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1767" y="1853753"/>
            <a:ext cx="5720233" cy="42846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79026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24DD03-9EE2-4D12-9965-0A0E9DFBDF17}"/>
              </a:ext>
            </a:extLst>
          </p:cNvPr>
          <p:cNvSpPr>
            <a:spLocks noGrp="1"/>
          </p:cNvSpPr>
          <p:nvPr>
            <p:ph type="title"/>
          </p:nvPr>
        </p:nvSpPr>
        <p:spPr/>
        <p:txBody>
          <a:bodyPr/>
          <a:lstStyle/>
          <a:p>
            <a:r>
              <a:rPr lang="en-US" dirty="0"/>
              <a:t>Education and gender</a:t>
            </a:r>
            <a:endParaRPr lang="en-ID" dirty="0"/>
          </a:p>
        </p:txBody>
      </p:sp>
      <p:sp>
        <p:nvSpPr>
          <p:cNvPr id="3" name="Slide Number Placeholder 2">
            <a:extLst>
              <a:ext uri="{FF2B5EF4-FFF2-40B4-BE49-F238E27FC236}">
                <a16:creationId xmlns:a16="http://schemas.microsoft.com/office/drawing/2014/main" id="{77C8F9A2-C167-435E-BD42-800D7EBB33E1}"/>
              </a:ext>
            </a:extLst>
          </p:cNvPr>
          <p:cNvSpPr>
            <a:spLocks noGrp="1"/>
          </p:cNvSpPr>
          <p:nvPr>
            <p:ph type="sldNum" sz="quarter" idx="12"/>
          </p:nvPr>
        </p:nvSpPr>
        <p:spPr/>
        <p:txBody>
          <a:bodyPr/>
          <a:lstStyle/>
          <a:p>
            <a:fld id="{6D22F896-40B5-4ADD-8801-0D06FADFA095}" type="slidenum">
              <a:rPr lang="en-US" smtClean="0"/>
              <a:t>16</a:t>
            </a:fld>
            <a:endParaRPr lang="en-US" dirty="0"/>
          </a:p>
        </p:txBody>
      </p:sp>
      <p:sp>
        <p:nvSpPr>
          <p:cNvPr id="5" name="TextBox 4">
            <a:extLst>
              <a:ext uri="{FF2B5EF4-FFF2-40B4-BE49-F238E27FC236}">
                <a16:creationId xmlns:a16="http://schemas.microsoft.com/office/drawing/2014/main" id="{C934D891-0855-4BFB-AB0A-65F9237A5D93}"/>
              </a:ext>
            </a:extLst>
          </p:cNvPr>
          <p:cNvSpPr txBox="1"/>
          <p:nvPr/>
        </p:nvSpPr>
        <p:spPr>
          <a:xfrm>
            <a:off x="1365637" y="1853754"/>
            <a:ext cx="4446766" cy="4308872"/>
          </a:xfrm>
          <a:prstGeom prst="rect">
            <a:avLst/>
          </a:prstGeom>
          <a:noFill/>
        </p:spPr>
        <p:txBody>
          <a:bodyPr wrap="square">
            <a:spAutoFit/>
          </a:bodyPr>
          <a:lstStyle/>
          <a:p>
            <a:pPr algn="l">
              <a:spcAft>
                <a:spcPts val="1200"/>
              </a:spcAft>
            </a:pPr>
            <a:r>
              <a:rPr lang="en-US" sz="2200" i="0" dirty="0">
                <a:solidFill>
                  <a:srgbClr val="222222"/>
                </a:solidFill>
                <a:effectLst/>
              </a:rPr>
              <a:t>There </a:t>
            </a:r>
            <a:r>
              <a:rPr lang="en-US" sz="2200" dirty="0">
                <a:solidFill>
                  <a:srgbClr val="222222"/>
                </a:solidFill>
              </a:rPr>
              <a:t>exist </a:t>
            </a:r>
            <a:r>
              <a:rPr lang="en-US" sz="2200" i="0" dirty="0">
                <a:solidFill>
                  <a:srgbClr val="222222"/>
                </a:solidFill>
                <a:effectLst/>
              </a:rPr>
              <a:t>multiple barriers to education for girls and women; these include distance to school, cultural norms and practices, school-related gender-based violence and early or forced marriage </a:t>
            </a:r>
          </a:p>
          <a:p>
            <a:pPr algn="l">
              <a:spcAft>
                <a:spcPts val="1200"/>
              </a:spcAft>
            </a:pPr>
            <a:r>
              <a:rPr lang="en-US" sz="2200" i="0" dirty="0">
                <a:solidFill>
                  <a:srgbClr val="222222"/>
                </a:solidFill>
                <a:effectLst/>
              </a:rPr>
              <a:t>Keeping girls in school and ensuring they can learn in a safe and supportive environment leads to many benefits for girls themselves, their families, their communities and societies</a:t>
            </a:r>
          </a:p>
        </p:txBody>
      </p:sp>
      <p:pic>
        <p:nvPicPr>
          <p:cNvPr id="6" name="Picture 2" descr="Lessons in LGBT: Cambodia Brings Gay Rights Into the Classroom — Women and  Girls">
            <a:extLst>
              <a:ext uri="{FF2B5EF4-FFF2-40B4-BE49-F238E27FC236}">
                <a16:creationId xmlns:a16="http://schemas.microsoft.com/office/drawing/2014/main" id="{7911FA1E-B3BC-4333-9915-C87DD95E526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2060"/>
          <a:stretch/>
        </p:blipFill>
        <p:spPr bwMode="auto">
          <a:xfrm>
            <a:off x="6548913" y="1854200"/>
            <a:ext cx="5643087" cy="42547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92082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C53465E-B523-4313-96F1-5B5C2AE1CCD6}"/>
              </a:ext>
            </a:extLst>
          </p:cNvPr>
          <p:cNvSpPr>
            <a:spLocks noGrp="1"/>
          </p:cNvSpPr>
          <p:nvPr>
            <p:ph type="sldNum" sz="quarter" idx="12"/>
          </p:nvPr>
        </p:nvSpPr>
        <p:spPr/>
        <p:txBody>
          <a:bodyPr/>
          <a:lstStyle/>
          <a:p>
            <a:fld id="{6D22F896-40B5-4ADD-8801-0D06FADFA095}" type="slidenum">
              <a:rPr lang="en-US" smtClean="0"/>
              <a:t>17</a:t>
            </a:fld>
            <a:endParaRPr lang="en-US" dirty="0"/>
          </a:p>
        </p:txBody>
      </p:sp>
      <p:sp>
        <p:nvSpPr>
          <p:cNvPr id="6" name="Title 1">
            <a:extLst>
              <a:ext uri="{FF2B5EF4-FFF2-40B4-BE49-F238E27FC236}">
                <a16:creationId xmlns:a16="http://schemas.microsoft.com/office/drawing/2014/main" id="{BF9EC4CF-B85E-49C0-A19B-F09B858E2A73}"/>
              </a:ext>
            </a:extLst>
          </p:cNvPr>
          <p:cNvSpPr>
            <a:spLocks noGrp="1"/>
          </p:cNvSpPr>
          <p:nvPr>
            <p:ph type="title"/>
          </p:nvPr>
        </p:nvSpPr>
        <p:spPr>
          <a:xfrm>
            <a:off x="1450975" y="804863"/>
            <a:ext cx="9604375" cy="1049337"/>
          </a:xfrm>
        </p:spPr>
        <p:txBody>
          <a:bodyPr/>
          <a:lstStyle/>
          <a:p>
            <a:r>
              <a:rPr lang="en-US" dirty="0"/>
              <a:t>Education and gender</a:t>
            </a:r>
            <a:endParaRPr lang="en-ID" dirty="0"/>
          </a:p>
        </p:txBody>
      </p:sp>
      <p:pic>
        <p:nvPicPr>
          <p:cNvPr id="7" name="Picture 2" descr="Caring for Cambodia : What We Do : Gender Equity">
            <a:extLst>
              <a:ext uri="{FF2B5EF4-FFF2-40B4-BE49-F238E27FC236}">
                <a16:creationId xmlns:a16="http://schemas.microsoft.com/office/drawing/2014/main" id="{F9E9B906-7462-4DDC-A128-15267407D6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2363" y="1854199"/>
            <a:ext cx="5719637" cy="428420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5631A830-7150-4C08-AC50-E708BBB142E4}"/>
              </a:ext>
            </a:extLst>
          </p:cNvPr>
          <p:cNvSpPr txBox="1"/>
          <p:nvPr/>
        </p:nvSpPr>
        <p:spPr>
          <a:xfrm>
            <a:off x="1389490" y="1885590"/>
            <a:ext cx="5257800" cy="3447098"/>
          </a:xfrm>
          <a:prstGeom prst="rect">
            <a:avLst/>
          </a:prstGeom>
          <a:noFill/>
        </p:spPr>
        <p:txBody>
          <a:bodyPr wrap="square">
            <a:spAutoFit/>
          </a:bodyPr>
          <a:lstStyle/>
          <a:p>
            <a:pPr>
              <a:spcAft>
                <a:spcPts val="1200"/>
              </a:spcAft>
            </a:pPr>
            <a:r>
              <a:rPr lang="en-US" sz="2200" dirty="0"/>
              <a:t>The low education levels of women in the workforce greatly limit their livelihood alternatives and bar them from higher level occupations and decision-making positions</a:t>
            </a:r>
          </a:p>
          <a:p>
            <a:pPr>
              <a:spcAft>
                <a:spcPts val="1200"/>
              </a:spcAft>
            </a:pPr>
            <a:r>
              <a:rPr lang="en-US" sz="2200" dirty="0"/>
              <a:t>Enrollment rates for girls have improved however; there is near gender parity in literacy rates and level of education for under 20 year </a:t>
            </a:r>
            <a:r>
              <a:rPr lang="en-US" sz="2200" dirty="0" err="1"/>
              <a:t>olds</a:t>
            </a:r>
            <a:endParaRPr lang="en-US" sz="2200" dirty="0"/>
          </a:p>
          <a:p>
            <a:pPr>
              <a:spcAft>
                <a:spcPts val="1200"/>
              </a:spcAft>
            </a:pPr>
            <a:endParaRPr lang="en-ID" sz="2200" dirty="0"/>
          </a:p>
        </p:txBody>
      </p:sp>
    </p:spTree>
    <p:extLst>
      <p:ext uri="{BB962C8B-B14F-4D97-AF65-F5344CB8AC3E}">
        <p14:creationId xmlns:p14="http://schemas.microsoft.com/office/powerpoint/2010/main" val="19410006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E0D3A8-F1EC-40B3-BB45-B22DA6AFD05A}"/>
              </a:ext>
            </a:extLst>
          </p:cNvPr>
          <p:cNvSpPr>
            <a:spLocks noGrp="1"/>
          </p:cNvSpPr>
          <p:nvPr>
            <p:ph type="title"/>
          </p:nvPr>
        </p:nvSpPr>
        <p:spPr/>
        <p:txBody>
          <a:bodyPr/>
          <a:lstStyle/>
          <a:p>
            <a:r>
              <a:rPr lang="en-US" dirty="0"/>
              <a:t>Gender issues in </a:t>
            </a:r>
            <a:r>
              <a:rPr lang="en-US" dirty="0" err="1"/>
              <a:t>cLMV</a:t>
            </a:r>
            <a:endParaRPr lang="en-ID" dirty="0"/>
          </a:p>
        </p:txBody>
      </p:sp>
      <p:sp>
        <p:nvSpPr>
          <p:cNvPr id="3" name="Slide Number Placeholder 2">
            <a:extLst>
              <a:ext uri="{FF2B5EF4-FFF2-40B4-BE49-F238E27FC236}">
                <a16:creationId xmlns:a16="http://schemas.microsoft.com/office/drawing/2014/main" id="{01437F19-5F26-4AB5-9262-D3E297047A6F}"/>
              </a:ext>
            </a:extLst>
          </p:cNvPr>
          <p:cNvSpPr>
            <a:spLocks noGrp="1"/>
          </p:cNvSpPr>
          <p:nvPr>
            <p:ph type="sldNum" sz="quarter" idx="12"/>
          </p:nvPr>
        </p:nvSpPr>
        <p:spPr/>
        <p:txBody>
          <a:bodyPr/>
          <a:lstStyle/>
          <a:p>
            <a:fld id="{6D22F896-40B5-4ADD-8801-0D06FADFA095}" type="slidenum">
              <a:rPr lang="en-US" smtClean="0"/>
              <a:t>18</a:t>
            </a:fld>
            <a:endParaRPr lang="en-US" dirty="0"/>
          </a:p>
        </p:txBody>
      </p:sp>
      <p:sp>
        <p:nvSpPr>
          <p:cNvPr id="5" name="TextBox 4">
            <a:extLst>
              <a:ext uri="{FF2B5EF4-FFF2-40B4-BE49-F238E27FC236}">
                <a16:creationId xmlns:a16="http://schemas.microsoft.com/office/drawing/2014/main" id="{F6D5F978-48BC-41FE-8954-8230AAF346EE}"/>
              </a:ext>
            </a:extLst>
          </p:cNvPr>
          <p:cNvSpPr txBox="1"/>
          <p:nvPr/>
        </p:nvSpPr>
        <p:spPr>
          <a:xfrm>
            <a:off x="1451579" y="1853754"/>
            <a:ext cx="5537618" cy="3939540"/>
          </a:xfrm>
          <a:prstGeom prst="rect">
            <a:avLst/>
          </a:prstGeom>
          <a:noFill/>
        </p:spPr>
        <p:txBody>
          <a:bodyPr wrap="square">
            <a:spAutoFit/>
          </a:bodyPr>
          <a:lstStyle/>
          <a:p>
            <a:pPr>
              <a:spcAft>
                <a:spcPts val="1200"/>
              </a:spcAft>
            </a:pPr>
            <a:r>
              <a:rPr lang="en-US" sz="2200" b="1" dirty="0"/>
              <a:t>Representation</a:t>
            </a:r>
          </a:p>
          <a:p>
            <a:pPr>
              <a:spcAft>
                <a:spcPts val="1200"/>
              </a:spcAft>
            </a:pPr>
            <a:r>
              <a:rPr lang="en-US" sz="2200" dirty="0"/>
              <a:t>There are still too few qualified women in elected political positions, as appointed justices, and those in educational institutions</a:t>
            </a:r>
          </a:p>
          <a:p>
            <a:pPr>
              <a:spcAft>
                <a:spcPts val="1200"/>
              </a:spcAft>
            </a:pPr>
            <a:r>
              <a:rPr lang="en-US" sz="2200" dirty="0"/>
              <a:t>Women make up less than one-quarter of all public sector employees. There are far fewer women than men in technical line ministries. </a:t>
            </a:r>
          </a:p>
          <a:p>
            <a:pPr>
              <a:spcAft>
                <a:spcPts val="1200"/>
              </a:spcAft>
            </a:pPr>
            <a:r>
              <a:rPr lang="en-US" sz="2200" dirty="0"/>
              <a:t>What society considers as “proper” roles for men and women explains why there is gender gap in the work place. </a:t>
            </a:r>
            <a:endParaRPr lang="en-ID" sz="2200" dirty="0"/>
          </a:p>
        </p:txBody>
      </p:sp>
    </p:spTree>
    <p:extLst>
      <p:ext uri="{BB962C8B-B14F-4D97-AF65-F5344CB8AC3E}">
        <p14:creationId xmlns:p14="http://schemas.microsoft.com/office/powerpoint/2010/main" val="12985632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A1E0D9F-5809-4AB3-8E38-EB7AEB943A7D}"/>
              </a:ext>
            </a:extLst>
          </p:cNvPr>
          <p:cNvSpPr>
            <a:spLocks noGrp="1"/>
          </p:cNvSpPr>
          <p:nvPr>
            <p:ph type="sldNum" sz="quarter" idx="12"/>
          </p:nvPr>
        </p:nvSpPr>
        <p:spPr/>
        <p:txBody>
          <a:bodyPr/>
          <a:lstStyle/>
          <a:p>
            <a:fld id="{6D22F896-40B5-4ADD-8801-0D06FADFA095}" type="slidenum">
              <a:rPr lang="en-US" smtClean="0"/>
              <a:t>19</a:t>
            </a:fld>
            <a:endParaRPr lang="en-US" dirty="0"/>
          </a:p>
        </p:txBody>
      </p:sp>
      <p:sp>
        <p:nvSpPr>
          <p:cNvPr id="5" name="TextBox 4">
            <a:extLst>
              <a:ext uri="{FF2B5EF4-FFF2-40B4-BE49-F238E27FC236}">
                <a16:creationId xmlns:a16="http://schemas.microsoft.com/office/drawing/2014/main" id="{58BB9326-A850-4BB3-9537-9B99ABFB668F}"/>
              </a:ext>
            </a:extLst>
          </p:cNvPr>
          <p:cNvSpPr txBox="1"/>
          <p:nvPr/>
        </p:nvSpPr>
        <p:spPr>
          <a:xfrm>
            <a:off x="1451579" y="1913573"/>
            <a:ext cx="6070355" cy="4616648"/>
          </a:xfrm>
          <a:prstGeom prst="rect">
            <a:avLst/>
          </a:prstGeom>
          <a:noFill/>
        </p:spPr>
        <p:txBody>
          <a:bodyPr wrap="square">
            <a:spAutoFit/>
          </a:bodyPr>
          <a:lstStyle/>
          <a:p>
            <a:pPr>
              <a:spcAft>
                <a:spcPts val="1200"/>
              </a:spcAft>
            </a:pPr>
            <a:r>
              <a:rPr lang="en-US" sz="2200" b="1" dirty="0"/>
              <a:t>Gender mainstreaming</a:t>
            </a:r>
          </a:p>
          <a:p>
            <a:pPr>
              <a:spcAft>
                <a:spcPts val="1200"/>
              </a:spcAft>
            </a:pPr>
            <a:r>
              <a:rPr lang="en-US" sz="2200" dirty="0"/>
              <a:t>Progress has been achieved in integrating gender in economic development strategies and plans; government  has secured the rights of female employees through advocacy and policy intervention</a:t>
            </a:r>
          </a:p>
          <a:p>
            <a:pPr>
              <a:spcAft>
                <a:spcPts val="1200"/>
              </a:spcAft>
            </a:pPr>
            <a:r>
              <a:rPr lang="en-US" sz="2200" dirty="0"/>
              <a:t>Wages of men and women with upper secondary and university education differ significantly; gender disparities in employment remain extensive, primarily because of traditional attitudes about “appropriate” occupations for women and men</a:t>
            </a:r>
          </a:p>
          <a:p>
            <a:pPr>
              <a:spcAft>
                <a:spcPts val="1200"/>
              </a:spcAft>
            </a:pPr>
            <a:endParaRPr lang="en-US" sz="2200" dirty="0"/>
          </a:p>
        </p:txBody>
      </p:sp>
      <p:sp>
        <p:nvSpPr>
          <p:cNvPr id="6" name="Title 1">
            <a:extLst>
              <a:ext uri="{FF2B5EF4-FFF2-40B4-BE49-F238E27FC236}">
                <a16:creationId xmlns:a16="http://schemas.microsoft.com/office/drawing/2014/main" id="{8151DE40-3377-4F2B-BADB-BCCB34EDC002}"/>
              </a:ext>
            </a:extLst>
          </p:cNvPr>
          <p:cNvSpPr>
            <a:spLocks noGrp="1"/>
          </p:cNvSpPr>
          <p:nvPr>
            <p:ph type="title"/>
          </p:nvPr>
        </p:nvSpPr>
        <p:spPr>
          <a:xfrm>
            <a:off x="1450975" y="804863"/>
            <a:ext cx="9604375" cy="1049337"/>
          </a:xfrm>
        </p:spPr>
        <p:txBody>
          <a:bodyPr/>
          <a:lstStyle/>
          <a:p>
            <a:r>
              <a:rPr lang="en-US" dirty="0"/>
              <a:t>Gender issues in </a:t>
            </a:r>
            <a:r>
              <a:rPr lang="en-US" dirty="0" err="1"/>
              <a:t>cLMV</a:t>
            </a:r>
            <a:endParaRPr lang="en-ID" dirty="0"/>
          </a:p>
        </p:txBody>
      </p:sp>
    </p:spTree>
    <p:extLst>
      <p:ext uri="{BB962C8B-B14F-4D97-AF65-F5344CB8AC3E}">
        <p14:creationId xmlns:p14="http://schemas.microsoft.com/office/powerpoint/2010/main" val="1597387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32855BFB-44C5-4604-BB37-E389C3A1D907}"/>
              </a:ext>
            </a:extLst>
          </p:cNvPr>
          <p:cNvSpPr>
            <a:spLocks noGrp="1"/>
          </p:cNvSpPr>
          <p:nvPr>
            <p:ph type="sldNum" sz="quarter" idx="12"/>
          </p:nvPr>
        </p:nvSpPr>
        <p:spPr/>
        <p:txBody>
          <a:bodyPr/>
          <a:lstStyle/>
          <a:p>
            <a:fld id="{6D22F896-40B5-4ADD-8801-0D06FADFA095}" type="slidenum">
              <a:rPr lang="en-US" smtClean="0"/>
              <a:t>20</a:t>
            </a:fld>
            <a:endParaRPr lang="en-US" dirty="0"/>
          </a:p>
        </p:txBody>
      </p:sp>
      <p:sp>
        <p:nvSpPr>
          <p:cNvPr id="5" name="TextBox 4">
            <a:extLst>
              <a:ext uri="{FF2B5EF4-FFF2-40B4-BE49-F238E27FC236}">
                <a16:creationId xmlns:a16="http://schemas.microsoft.com/office/drawing/2014/main" id="{12B134E9-B8F1-4752-B68E-74975A6FC3D1}"/>
              </a:ext>
            </a:extLst>
          </p:cNvPr>
          <p:cNvSpPr txBox="1"/>
          <p:nvPr/>
        </p:nvSpPr>
        <p:spPr>
          <a:xfrm>
            <a:off x="1451579" y="1942222"/>
            <a:ext cx="4726584" cy="4124206"/>
          </a:xfrm>
          <a:prstGeom prst="rect">
            <a:avLst/>
          </a:prstGeom>
          <a:noFill/>
        </p:spPr>
        <p:txBody>
          <a:bodyPr wrap="square">
            <a:spAutoFit/>
          </a:bodyPr>
          <a:lstStyle/>
          <a:p>
            <a:pPr>
              <a:spcAft>
                <a:spcPts val="1200"/>
              </a:spcAft>
            </a:pPr>
            <a:r>
              <a:rPr lang="en-US" sz="2200" b="1" dirty="0"/>
              <a:t>Women’s legal rights </a:t>
            </a:r>
          </a:p>
          <a:p>
            <a:pPr>
              <a:spcAft>
                <a:spcPts val="1200"/>
              </a:spcAft>
            </a:pPr>
            <a:r>
              <a:rPr lang="en-US" sz="2200" dirty="0"/>
              <a:t>Knowledge of legal rights is low among both women and men, but women tend to be comparatively disadvantaged because they are more isolated than men</a:t>
            </a:r>
          </a:p>
          <a:p>
            <a:pPr>
              <a:spcAft>
                <a:spcPts val="1200"/>
              </a:spcAft>
            </a:pPr>
            <a:r>
              <a:rPr lang="en-US" sz="2200" dirty="0"/>
              <a:t>However legal frameworks to protect women have been strengthened in CLMV countries; the proportion of women elected as members of parliament increased </a:t>
            </a:r>
          </a:p>
        </p:txBody>
      </p:sp>
      <p:sp>
        <p:nvSpPr>
          <p:cNvPr id="6" name="Title 1">
            <a:extLst>
              <a:ext uri="{FF2B5EF4-FFF2-40B4-BE49-F238E27FC236}">
                <a16:creationId xmlns:a16="http://schemas.microsoft.com/office/drawing/2014/main" id="{42DD32AA-FBEC-422B-A1D4-8EB98D654322}"/>
              </a:ext>
            </a:extLst>
          </p:cNvPr>
          <p:cNvSpPr>
            <a:spLocks noGrp="1"/>
          </p:cNvSpPr>
          <p:nvPr>
            <p:ph type="title"/>
          </p:nvPr>
        </p:nvSpPr>
        <p:spPr>
          <a:xfrm>
            <a:off x="1450975" y="804863"/>
            <a:ext cx="9604375" cy="1049337"/>
          </a:xfrm>
        </p:spPr>
        <p:txBody>
          <a:bodyPr/>
          <a:lstStyle/>
          <a:p>
            <a:r>
              <a:rPr lang="en-US" dirty="0"/>
              <a:t>Gender issues in </a:t>
            </a:r>
            <a:r>
              <a:rPr lang="en-US" dirty="0" err="1"/>
              <a:t>cLMV</a:t>
            </a:r>
            <a:endParaRPr lang="en-ID" dirty="0"/>
          </a:p>
        </p:txBody>
      </p:sp>
      <p:pic>
        <p:nvPicPr>
          <p:cNvPr id="9220" name="Picture 4" descr="Shouting their Pain Out Loud: Women Activists Decry Sexual Violence in  ASEAN after 50 Years | Women's Legal &amp; Human Rights Bureau">
            <a:extLst>
              <a:ext uri="{FF2B5EF4-FFF2-40B4-BE49-F238E27FC236}">
                <a16:creationId xmlns:a16="http://schemas.microsoft.com/office/drawing/2014/main" id="{1A08F702-EA63-4421-B1C8-207FC86949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9725" y="1791030"/>
            <a:ext cx="5942275" cy="43380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08792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DA9F29C7-CC0B-4AF1-8F5F-A5DEBABB072E}"/>
              </a:ext>
            </a:extLst>
          </p:cNvPr>
          <p:cNvSpPr>
            <a:spLocks noGrp="1"/>
          </p:cNvSpPr>
          <p:nvPr>
            <p:ph type="sldNum" sz="quarter" idx="12"/>
          </p:nvPr>
        </p:nvSpPr>
        <p:spPr/>
        <p:txBody>
          <a:bodyPr/>
          <a:lstStyle/>
          <a:p>
            <a:fld id="{6D22F896-40B5-4ADD-8801-0D06FADFA095}" type="slidenum">
              <a:rPr lang="en-US" smtClean="0"/>
              <a:t>21</a:t>
            </a:fld>
            <a:endParaRPr lang="en-US" dirty="0"/>
          </a:p>
        </p:txBody>
      </p:sp>
      <p:sp>
        <p:nvSpPr>
          <p:cNvPr id="6" name="TextBox 5">
            <a:extLst>
              <a:ext uri="{FF2B5EF4-FFF2-40B4-BE49-F238E27FC236}">
                <a16:creationId xmlns:a16="http://schemas.microsoft.com/office/drawing/2014/main" id="{B351415C-D25A-43BC-A2CE-1D48007DFC7D}"/>
              </a:ext>
            </a:extLst>
          </p:cNvPr>
          <p:cNvSpPr txBox="1"/>
          <p:nvPr/>
        </p:nvSpPr>
        <p:spPr>
          <a:xfrm>
            <a:off x="1381539" y="1924265"/>
            <a:ext cx="5082871" cy="4124206"/>
          </a:xfrm>
          <a:prstGeom prst="rect">
            <a:avLst/>
          </a:prstGeom>
          <a:noFill/>
        </p:spPr>
        <p:txBody>
          <a:bodyPr wrap="square">
            <a:spAutoFit/>
          </a:bodyPr>
          <a:lstStyle/>
          <a:p>
            <a:pPr>
              <a:spcAft>
                <a:spcPts val="1200"/>
              </a:spcAft>
            </a:pPr>
            <a:r>
              <a:rPr lang="en-US" sz="2200" b="1" dirty="0"/>
              <a:t>Violence against women</a:t>
            </a:r>
          </a:p>
          <a:p>
            <a:pPr>
              <a:spcAft>
                <a:spcPts val="1200"/>
              </a:spcAft>
            </a:pPr>
            <a:r>
              <a:rPr lang="en-US" sz="2200" dirty="0"/>
              <a:t>Gender-based violence, particularly rape, appears to be on the rise; domestic violence is not discussed publicly, and incidents of spousal abuse are rarely reported</a:t>
            </a:r>
          </a:p>
          <a:p>
            <a:pPr>
              <a:spcAft>
                <a:spcPts val="1200"/>
              </a:spcAft>
            </a:pPr>
            <a:r>
              <a:rPr lang="en-US" sz="2200" dirty="0"/>
              <a:t>Poor women are more vulnerable to violence compared to women who are better-off; lack of awareness of rights and lack of power increase a woman’s vulnerability to exploitation and abuse</a:t>
            </a:r>
            <a:endParaRPr lang="en-ID" sz="2200" dirty="0"/>
          </a:p>
        </p:txBody>
      </p:sp>
      <p:sp>
        <p:nvSpPr>
          <p:cNvPr id="7" name="Title 1">
            <a:extLst>
              <a:ext uri="{FF2B5EF4-FFF2-40B4-BE49-F238E27FC236}">
                <a16:creationId xmlns:a16="http://schemas.microsoft.com/office/drawing/2014/main" id="{E8393092-39E6-4837-9C9A-047954199885}"/>
              </a:ext>
            </a:extLst>
          </p:cNvPr>
          <p:cNvSpPr>
            <a:spLocks noGrp="1"/>
          </p:cNvSpPr>
          <p:nvPr>
            <p:ph type="title"/>
          </p:nvPr>
        </p:nvSpPr>
        <p:spPr>
          <a:xfrm>
            <a:off x="1450975" y="804863"/>
            <a:ext cx="9604375" cy="1049337"/>
          </a:xfrm>
        </p:spPr>
        <p:txBody>
          <a:bodyPr/>
          <a:lstStyle/>
          <a:p>
            <a:r>
              <a:rPr lang="en-US" dirty="0"/>
              <a:t>Gender issues in </a:t>
            </a:r>
            <a:r>
              <a:rPr lang="en-US" dirty="0" err="1"/>
              <a:t>cLMV</a:t>
            </a:r>
            <a:endParaRPr lang="en-ID" dirty="0"/>
          </a:p>
        </p:txBody>
      </p:sp>
      <p:pic>
        <p:nvPicPr>
          <p:cNvPr id="8" name="Picture 2" descr="Gender inequality root cause of domestic violence in Vietnam | National |  SGGP English Edition">
            <a:extLst>
              <a:ext uri="{FF2B5EF4-FFF2-40B4-BE49-F238E27FC236}">
                <a16:creationId xmlns:a16="http://schemas.microsoft.com/office/drawing/2014/main" id="{1318DED1-3F18-4FED-A7E6-084C4B6566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2017" y="1854199"/>
            <a:ext cx="5489984" cy="32982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3776843"/>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TM10001114[[fn=Gallery]]</Template>
  <TotalTime>1917</TotalTime>
  <Words>1290</Words>
  <Application>Microsoft Office PowerPoint</Application>
  <PresentationFormat>Widescreen</PresentationFormat>
  <Paragraphs>91</Paragraphs>
  <Slides>21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Calibri</vt:lpstr>
      <vt:lpstr>Gill Sans MT</vt:lpstr>
      <vt:lpstr>Gallery</vt:lpstr>
      <vt:lpstr>Gender in clmv</vt:lpstr>
      <vt:lpstr>overview</vt:lpstr>
      <vt:lpstr>overview</vt:lpstr>
      <vt:lpstr>Benefits of investing in women</vt:lpstr>
      <vt:lpstr>Benefits of investing in women</vt:lpstr>
      <vt:lpstr>Benefits of investing in women</vt:lpstr>
      <vt:lpstr>Gender representation</vt:lpstr>
      <vt:lpstr>Gender mainstreaming</vt:lpstr>
      <vt:lpstr>Gender mainstreaming</vt:lpstr>
      <vt:lpstr>Gender mainstreaming cycle</vt:lpstr>
      <vt:lpstr>Water Supply and gender</vt:lpstr>
      <vt:lpstr>Water Supply and gender</vt:lpstr>
      <vt:lpstr>Health and gender</vt:lpstr>
      <vt:lpstr>Health and gender</vt:lpstr>
      <vt:lpstr>Agriculture and gender</vt:lpstr>
      <vt:lpstr>Education and gender</vt:lpstr>
      <vt:lpstr>Education and gender</vt:lpstr>
      <vt:lpstr>Gender issues in cLMV</vt:lpstr>
      <vt:lpstr>Gender issues in cLMV</vt:lpstr>
      <vt:lpstr>Gender issues in cLMV</vt:lpstr>
      <vt:lpstr>Gender issues in cLMV</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Urban development</dc:title>
  <dc:creator>januar hakim</dc:creator>
  <cp:lastModifiedBy>januar hakim</cp:lastModifiedBy>
  <cp:revision>118</cp:revision>
  <dcterms:created xsi:type="dcterms:W3CDTF">2021-02-18T04:58:22Z</dcterms:created>
  <dcterms:modified xsi:type="dcterms:W3CDTF">2021-04-02T14:07:17Z</dcterms:modified>
</cp:coreProperties>
</file>