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9.xml" ContentType="application/vnd.ms-office.chartstyle+xml"/>
  <Override PartName="/ppt/charts/colors9.xml" ContentType="application/vnd.ms-office.chartcolorstyle+xml"/>
  <Override PartName="/ppt/charts/chart17.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8.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20.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1.xml" ContentType="application/vnd.openxmlformats-officedocument.presentationml.notesSlide+xml"/>
  <Override PartName="/ppt/charts/chart21.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22.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3.xml" ContentType="application/vnd.openxmlformats-officedocument.drawingml.chart+xml"/>
  <Override PartName="/ppt/charts/style15.xml" ContentType="application/vnd.ms-office.chartstyle+xml"/>
  <Override PartName="/ppt/charts/colors15.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3" r:id="rId1"/>
  </p:sldMasterIdLst>
  <p:notesMasterIdLst>
    <p:notesMasterId r:id="rId55"/>
  </p:notesMasterIdLst>
  <p:handoutMasterIdLst>
    <p:handoutMasterId r:id="rId56"/>
  </p:handoutMasterIdLst>
  <p:sldIdLst>
    <p:sldId id="256" r:id="rId2"/>
    <p:sldId id="413" r:id="rId3"/>
    <p:sldId id="410" r:id="rId4"/>
    <p:sldId id="411" r:id="rId5"/>
    <p:sldId id="414" r:id="rId6"/>
    <p:sldId id="415" r:id="rId7"/>
    <p:sldId id="416" r:id="rId8"/>
    <p:sldId id="424" r:id="rId9"/>
    <p:sldId id="417" r:id="rId10"/>
    <p:sldId id="330" r:id="rId11"/>
    <p:sldId id="430" r:id="rId12"/>
    <p:sldId id="404" r:id="rId13"/>
    <p:sldId id="407" r:id="rId14"/>
    <p:sldId id="383" r:id="rId15"/>
    <p:sldId id="384" r:id="rId16"/>
    <p:sldId id="419" r:id="rId17"/>
    <p:sldId id="332" r:id="rId18"/>
    <p:sldId id="427" r:id="rId19"/>
    <p:sldId id="425" r:id="rId20"/>
    <p:sldId id="426" r:id="rId21"/>
    <p:sldId id="428" r:id="rId22"/>
    <p:sldId id="429" r:id="rId23"/>
    <p:sldId id="421" r:id="rId24"/>
    <p:sldId id="301" r:id="rId25"/>
    <p:sldId id="312" r:id="rId26"/>
    <p:sldId id="302" r:id="rId27"/>
    <p:sldId id="342" r:id="rId28"/>
    <p:sldId id="325" r:id="rId29"/>
    <p:sldId id="409" r:id="rId30"/>
    <p:sldId id="303" r:id="rId31"/>
    <p:sldId id="280" r:id="rId32"/>
    <p:sldId id="304" r:id="rId33"/>
    <p:sldId id="327" r:id="rId34"/>
    <p:sldId id="305" r:id="rId35"/>
    <p:sldId id="283" r:id="rId36"/>
    <p:sldId id="273" r:id="rId37"/>
    <p:sldId id="321" r:id="rId38"/>
    <p:sldId id="386" r:id="rId39"/>
    <p:sldId id="388" r:id="rId40"/>
    <p:sldId id="387" r:id="rId41"/>
    <p:sldId id="390" r:id="rId42"/>
    <p:sldId id="395" r:id="rId43"/>
    <p:sldId id="396" r:id="rId44"/>
    <p:sldId id="397" r:id="rId45"/>
    <p:sldId id="398" r:id="rId46"/>
    <p:sldId id="399" r:id="rId47"/>
    <p:sldId id="400" r:id="rId48"/>
    <p:sldId id="403" r:id="rId49"/>
    <p:sldId id="401" r:id="rId50"/>
    <p:sldId id="402" r:id="rId51"/>
    <p:sldId id="268" r:id="rId52"/>
    <p:sldId id="422" r:id="rId53"/>
    <p:sldId id="432" r:id="rId54"/>
  </p:sldIdLst>
  <p:sldSz cx="9144000" cy="6858000" type="screen4x3"/>
  <p:notesSz cx="9144000" cy="6858000"/>
  <p:defaultTextStyle>
    <a:defPPr>
      <a:defRPr lang="th-TH"/>
    </a:defPPr>
    <a:lvl1pPr algn="l" rtl="0" fontAlgn="base">
      <a:spcBef>
        <a:spcPct val="0"/>
      </a:spcBef>
      <a:spcAft>
        <a:spcPct val="0"/>
      </a:spcAft>
      <a:defRPr kern="1200">
        <a:solidFill>
          <a:schemeClr val="tx1"/>
        </a:solidFill>
        <a:latin typeface="Verdana"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Verdana"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Verdana"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Verdana"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Verdana" pitchFamily="34" charset="0"/>
        <a:ea typeface="+mn-ea"/>
        <a:cs typeface="Angsana New" pitchFamily="18" charset="-34"/>
      </a:defRPr>
    </a:lvl5pPr>
    <a:lvl6pPr marL="2286000" algn="l" defTabSz="914400" rtl="0" eaLnBrk="1" latinLnBrk="0" hangingPunct="1">
      <a:defRPr kern="1200">
        <a:solidFill>
          <a:schemeClr val="tx1"/>
        </a:solidFill>
        <a:latin typeface="Verdana" pitchFamily="34" charset="0"/>
        <a:ea typeface="+mn-ea"/>
        <a:cs typeface="Angsana New" pitchFamily="18" charset="-34"/>
      </a:defRPr>
    </a:lvl6pPr>
    <a:lvl7pPr marL="2743200" algn="l" defTabSz="914400" rtl="0" eaLnBrk="1" latinLnBrk="0" hangingPunct="1">
      <a:defRPr kern="1200">
        <a:solidFill>
          <a:schemeClr val="tx1"/>
        </a:solidFill>
        <a:latin typeface="Verdana" pitchFamily="34" charset="0"/>
        <a:ea typeface="+mn-ea"/>
        <a:cs typeface="Angsana New" pitchFamily="18" charset="-34"/>
      </a:defRPr>
    </a:lvl7pPr>
    <a:lvl8pPr marL="3200400" algn="l" defTabSz="914400" rtl="0" eaLnBrk="1" latinLnBrk="0" hangingPunct="1">
      <a:defRPr kern="1200">
        <a:solidFill>
          <a:schemeClr val="tx1"/>
        </a:solidFill>
        <a:latin typeface="Verdana" pitchFamily="34" charset="0"/>
        <a:ea typeface="+mn-ea"/>
        <a:cs typeface="Angsana New" pitchFamily="18" charset="-34"/>
      </a:defRPr>
    </a:lvl8pPr>
    <a:lvl9pPr marL="3657600" algn="l" defTabSz="914400" rtl="0" eaLnBrk="1" latinLnBrk="0" hangingPunct="1">
      <a:defRPr kern="1200">
        <a:solidFill>
          <a:schemeClr val="tx1"/>
        </a:solidFill>
        <a:latin typeface="Verdana"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F5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400"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61"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1" Type="http://schemas.openxmlformats.org/officeDocument/2006/relationships/oleObject" Target="file:///E:\Regional%20macro%20data.xlsx" TargetMode="Externa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8.xml"/><Relationship Id="rId1" Type="http://schemas.microsoft.com/office/2011/relationships/chartStyle" Target="style8.xml"/></Relationships>
</file>

<file path=ppt/charts/_rels/chart10.xml.rels><?xml version="1.0" encoding="UTF-8" standalone="yes"?>
<Relationships xmlns="http://schemas.openxmlformats.org/package/2006/relationships"><Relationship Id="rId1" Type="http://schemas.openxmlformats.org/officeDocument/2006/relationships/oleObject" Target="file:///K:\Fiscal%20stance.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K:\Fiscal%20stance.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Users\samsung\Downloads\Popular%20indicators.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Users\samsung\Downloads\Popular%20indicators.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E:\Regional%20macro%20data.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E:\Regional%20macro%20data.xlsx" TargetMode="External"/></Relationships>
</file>

<file path=ppt/charts/_rels/chart16.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9.xml"/><Relationship Id="rId1" Type="http://schemas.microsoft.com/office/2011/relationships/chartStyle" Target="style9.xml"/></Relationships>
</file>

<file path=ppt/charts/_rels/chart17.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10.xml"/><Relationship Id="rId1" Type="http://schemas.microsoft.com/office/2011/relationships/chartStyle" Target="style10.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1.xml"/><Relationship Id="rId1" Type="http://schemas.microsoft.com/office/2011/relationships/chartStyle" Target="style11.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12.xml"/><Relationship Id="rId1" Type="http://schemas.microsoft.com/office/2011/relationships/chartStyle" Target="style12.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13.xml"/><Relationship Id="rId1" Type="http://schemas.microsoft.com/office/2011/relationships/chartStyle" Target="style13.xml"/></Relationships>
</file>

<file path=ppt/charts/_rels/chart21.xml.rels><?xml version="1.0" encoding="UTF-8" standalone="yes"?>
<Relationships xmlns="http://schemas.openxmlformats.org/package/2006/relationships"><Relationship Id="rId1" Type="http://schemas.openxmlformats.org/officeDocument/2006/relationships/oleObject" Target="file:///E:\Regional%20macro%20data.xlsx" TargetMode="Externa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4.xml"/><Relationship Id="rId1" Type="http://schemas.microsoft.com/office/2011/relationships/chartStyle" Target="style14.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dirty="0"/>
              <a:t> </a:t>
            </a:r>
          </a:p>
          <a:p>
            <a:pPr>
              <a:defRPr b="1"/>
            </a:pPr>
            <a:r>
              <a:rPr lang="en-US" b="1" dirty="0"/>
              <a:t>Index of Real GDP</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'Real GDP CUJ'!$M$3</c:f>
              <c:strCache>
                <c:ptCount val="1"/>
                <c:pt idx="0">
                  <c:v>Japan</c:v>
                </c:pt>
              </c:strCache>
            </c:strRef>
          </c:tx>
          <c:spPr>
            <a:ln w="28575" cap="rnd">
              <a:solidFill>
                <a:schemeClr val="accent1"/>
              </a:solidFill>
              <a:prstDash val="sysDot"/>
              <a:round/>
            </a:ln>
            <a:effectLst/>
          </c:spPr>
          <c:marker>
            <c:symbol val="none"/>
          </c:marker>
          <c:cat>
            <c:numRef>
              <c:f>'Real GDP CUJ'!$L$4:$L$30</c:f>
              <c:numCache>
                <c:formatCode>General</c:formatCode>
                <c:ptCount val="27"/>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numCache>
            </c:numRef>
          </c:cat>
          <c:val>
            <c:numRef>
              <c:f>'Real GDP CUJ'!$M$4:$M$30</c:f>
              <c:numCache>
                <c:formatCode>General</c:formatCode>
                <c:ptCount val="27"/>
                <c:pt idx="0">
                  <c:v>100</c:v>
                </c:pt>
                <c:pt idx="1">
                  <c:v>103.3</c:v>
                </c:pt>
                <c:pt idx="2">
                  <c:v>104.2</c:v>
                </c:pt>
                <c:pt idx="3">
                  <c:v>104.3</c:v>
                </c:pt>
                <c:pt idx="4">
                  <c:v>105.2</c:v>
                </c:pt>
                <c:pt idx="5">
                  <c:v>107.3</c:v>
                </c:pt>
                <c:pt idx="6">
                  <c:v>110.1</c:v>
                </c:pt>
                <c:pt idx="7">
                  <c:v>111.9</c:v>
                </c:pt>
                <c:pt idx="8">
                  <c:v>109.6</c:v>
                </c:pt>
                <c:pt idx="9">
                  <c:v>109.4</c:v>
                </c:pt>
                <c:pt idx="10">
                  <c:v>111.9</c:v>
                </c:pt>
                <c:pt idx="11">
                  <c:v>112.3</c:v>
                </c:pt>
                <c:pt idx="12">
                  <c:v>112.6</c:v>
                </c:pt>
                <c:pt idx="13">
                  <c:v>114.5</c:v>
                </c:pt>
                <c:pt idx="14">
                  <c:v>117.2</c:v>
                </c:pt>
                <c:pt idx="15">
                  <c:v>118.7</c:v>
                </c:pt>
                <c:pt idx="16">
                  <c:v>120.7</c:v>
                </c:pt>
                <c:pt idx="17">
                  <c:v>123.4</c:v>
                </c:pt>
                <c:pt idx="18">
                  <c:v>122.1</c:v>
                </c:pt>
                <c:pt idx="19">
                  <c:v>115.3</c:v>
                </c:pt>
                <c:pt idx="20">
                  <c:v>120.8</c:v>
                </c:pt>
                <c:pt idx="21">
                  <c:v>120.2</c:v>
                </c:pt>
                <c:pt idx="22">
                  <c:v>122.3</c:v>
                </c:pt>
                <c:pt idx="23">
                  <c:v>124.3</c:v>
                </c:pt>
                <c:pt idx="24">
                  <c:v>124.1</c:v>
                </c:pt>
                <c:pt idx="25">
                  <c:v>125.9615</c:v>
                </c:pt>
                <c:pt idx="26">
                  <c:v>127.8509225</c:v>
                </c:pt>
              </c:numCache>
            </c:numRef>
          </c:val>
          <c:smooth val="0"/>
          <c:extLst>
            <c:ext xmlns:c16="http://schemas.microsoft.com/office/drawing/2014/chart" uri="{C3380CC4-5D6E-409C-BE32-E72D297353CC}">
              <c16:uniqueId val="{00000000-0D7C-45A9-8F78-E0EDC4D23CC4}"/>
            </c:ext>
          </c:extLst>
        </c:ser>
        <c:ser>
          <c:idx val="1"/>
          <c:order val="1"/>
          <c:tx>
            <c:strRef>
              <c:f>'Real GDP CUJ'!$N$3</c:f>
              <c:strCache>
                <c:ptCount val="1"/>
                <c:pt idx="0">
                  <c:v>China</c:v>
                </c:pt>
              </c:strCache>
            </c:strRef>
          </c:tx>
          <c:spPr>
            <a:ln w="28575" cap="rnd" cmpd="dbl">
              <a:solidFill>
                <a:srgbClr val="FF0000"/>
              </a:solidFill>
              <a:round/>
            </a:ln>
            <a:effectLst/>
          </c:spPr>
          <c:marker>
            <c:symbol val="none"/>
          </c:marker>
          <c:cat>
            <c:numRef>
              <c:f>'Real GDP CUJ'!$L$4:$L$30</c:f>
              <c:numCache>
                <c:formatCode>General</c:formatCode>
                <c:ptCount val="27"/>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numCache>
            </c:numRef>
          </c:cat>
          <c:val>
            <c:numRef>
              <c:f>'Real GDP CUJ'!$N$4:$N$30</c:f>
              <c:numCache>
                <c:formatCode>General</c:formatCode>
                <c:ptCount val="27"/>
                <c:pt idx="0">
                  <c:v>100</c:v>
                </c:pt>
                <c:pt idx="1">
                  <c:v>106.6</c:v>
                </c:pt>
                <c:pt idx="2">
                  <c:v>115.9</c:v>
                </c:pt>
                <c:pt idx="3">
                  <c:v>126.4</c:v>
                </c:pt>
                <c:pt idx="4">
                  <c:v>136.6</c:v>
                </c:pt>
                <c:pt idx="5">
                  <c:v>153.19999999999999</c:v>
                </c:pt>
                <c:pt idx="6">
                  <c:v>158.30000000000001</c:v>
                </c:pt>
                <c:pt idx="7">
                  <c:v>169</c:v>
                </c:pt>
                <c:pt idx="8">
                  <c:v>168.8</c:v>
                </c:pt>
                <c:pt idx="9">
                  <c:v>178.8</c:v>
                </c:pt>
                <c:pt idx="10">
                  <c:v>189.8</c:v>
                </c:pt>
                <c:pt idx="11">
                  <c:v>204</c:v>
                </c:pt>
                <c:pt idx="12">
                  <c:v>226.8</c:v>
                </c:pt>
                <c:pt idx="13">
                  <c:v>245.7</c:v>
                </c:pt>
                <c:pt idx="14">
                  <c:v>273.2</c:v>
                </c:pt>
                <c:pt idx="15">
                  <c:v>303.3</c:v>
                </c:pt>
                <c:pt idx="16">
                  <c:v>339.4</c:v>
                </c:pt>
                <c:pt idx="17">
                  <c:v>376.4</c:v>
                </c:pt>
                <c:pt idx="18">
                  <c:v>386.8</c:v>
                </c:pt>
                <c:pt idx="19">
                  <c:v>421.6</c:v>
                </c:pt>
                <c:pt idx="20">
                  <c:v>460.2</c:v>
                </c:pt>
                <c:pt idx="21">
                  <c:v>499.3</c:v>
                </c:pt>
                <c:pt idx="22">
                  <c:v>538.4</c:v>
                </c:pt>
                <c:pt idx="23">
                  <c:v>577.20000000000005</c:v>
                </c:pt>
                <c:pt idx="24">
                  <c:v>619.9</c:v>
                </c:pt>
                <c:pt idx="25">
                  <c:v>660.19349999999997</c:v>
                </c:pt>
                <c:pt idx="26">
                  <c:v>703.10607749999997</c:v>
                </c:pt>
              </c:numCache>
            </c:numRef>
          </c:val>
          <c:smooth val="0"/>
          <c:extLst>
            <c:ext xmlns:c16="http://schemas.microsoft.com/office/drawing/2014/chart" uri="{C3380CC4-5D6E-409C-BE32-E72D297353CC}">
              <c16:uniqueId val="{00000001-0D7C-45A9-8F78-E0EDC4D23CC4}"/>
            </c:ext>
          </c:extLst>
        </c:ser>
        <c:ser>
          <c:idx val="2"/>
          <c:order val="2"/>
          <c:tx>
            <c:strRef>
              <c:f>'Real GDP CUJ'!$O$3</c:f>
              <c:strCache>
                <c:ptCount val="1"/>
                <c:pt idx="0">
                  <c:v>USA</c:v>
                </c:pt>
              </c:strCache>
            </c:strRef>
          </c:tx>
          <c:spPr>
            <a:ln w="28575" cap="rnd">
              <a:solidFill>
                <a:schemeClr val="accent3"/>
              </a:solidFill>
              <a:round/>
            </a:ln>
            <a:effectLst/>
          </c:spPr>
          <c:marker>
            <c:symbol val="none"/>
          </c:marker>
          <c:cat>
            <c:numRef>
              <c:f>'Real GDP CUJ'!$L$4:$L$30</c:f>
              <c:numCache>
                <c:formatCode>General</c:formatCode>
                <c:ptCount val="27"/>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numCache>
            </c:numRef>
          </c:cat>
          <c:val>
            <c:numRef>
              <c:f>'Real GDP CUJ'!$O$4:$O$30</c:f>
              <c:numCache>
                <c:formatCode>General</c:formatCode>
                <c:ptCount val="27"/>
                <c:pt idx="0">
                  <c:v>100</c:v>
                </c:pt>
                <c:pt idx="1">
                  <c:v>99.9</c:v>
                </c:pt>
                <c:pt idx="2">
                  <c:v>103.5</c:v>
                </c:pt>
                <c:pt idx="3">
                  <c:v>106.3</c:v>
                </c:pt>
                <c:pt idx="4">
                  <c:v>110.6</c:v>
                </c:pt>
                <c:pt idx="5">
                  <c:v>113.6</c:v>
                </c:pt>
                <c:pt idx="6">
                  <c:v>117.9</c:v>
                </c:pt>
                <c:pt idx="7">
                  <c:v>123.2</c:v>
                </c:pt>
                <c:pt idx="8">
                  <c:v>128.69999999999999</c:v>
                </c:pt>
                <c:pt idx="9">
                  <c:v>134.69999999999999</c:v>
                </c:pt>
                <c:pt idx="10">
                  <c:v>140.30000000000001</c:v>
                </c:pt>
                <c:pt idx="11">
                  <c:v>141.6</c:v>
                </c:pt>
                <c:pt idx="12">
                  <c:v>144.19999999999999</c:v>
                </c:pt>
                <c:pt idx="13">
                  <c:v>148.19999999999999</c:v>
                </c:pt>
                <c:pt idx="14">
                  <c:v>153.80000000000001</c:v>
                </c:pt>
                <c:pt idx="15">
                  <c:v>159</c:v>
                </c:pt>
                <c:pt idx="16">
                  <c:v>163.19999999999999</c:v>
                </c:pt>
                <c:pt idx="17">
                  <c:v>166.1</c:v>
                </c:pt>
                <c:pt idx="18">
                  <c:v>165.6</c:v>
                </c:pt>
                <c:pt idx="19">
                  <c:v>161</c:v>
                </c:pt>
                <c:pt idx="20">
                  <c:v>165.1</c:v>
                </c:pt>
                <c:pt idx="21">
                  <c:v>167.7</c:v>
                </c:pt>
                <c:pt idx="22">
                  <c:v>171.5</c:v>
                </c:pt>
                <c:pt idx="23">
                  <c:v>174.3</c:v>
                </c:pt>
                <c:pt idx="24">
                  <c:v>178.8</c:v>
                </c:pt>
                <c:pt idx="25">
                  <c:v>183.9</c:v>
                </c:pt>
                <c:pt idx="26">
                  <c:v>186.7</c:v>
                </c:pt>
              </c:numCache>
            </c:numRef>
          </c:val>
          <c:smooth val="0"/>
          <c:extLst>
            <c:ext xmlns:c16="http://schemas.microsoft.com/office/drawing/2014/chart" uri="{C3380CC4-5D6E-409C-BE32-E72D297353CC}">
              <c16:uniqueId val="{00000002-0D7C-45A9-8F78-E0EDC4D23CC4}"/>
            </c:ext>
          </c:extLst>
        </c:ser>
        <c:dLbls>
          <c:showLegendKey val="0"/>
          <c:showVal val="0"/>
          <c:showCatName val="0"/>
          <c:showSerName val="0"/>
          <c:showPercent val="0"/>
          <c:showBubbleSize val="0"/>
        </c:dLbls>
        <c:smooth val="0"/>
        <c:axId val="354275408"/>
        <c:axId val="354279344"/>
      </c:lineChart>
      <c:catAx>
        <c:axId val="354275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crossAx val="354279344"/>
        <c:crosses val="autoZero"/>
        <c:auto val="1"/>
        <c:lblAlgn val="ctr"/>
        <c:lblOffset val="100"/>
        <c:noMultiLvlLbl val="0"/>
      </c:catAx>
      <c:valAx>
        <c:axId val="3542793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sz="1600"/>
                  <a:t>1990=100</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54275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200" dirty="0"/>
              <a:t>Real</a:t>
            </a:r>
            <a:r>
              <a:rPr lang="en-US" sz="1200" baseline="0" dirty="0"/>
              <a:t>  Values of Total Imports from China, Japan, and USA</a:t>
            </a:r>
            <a:endParaRPr lang="en-US" sz="12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'[Chapter 10.xlsx]JCU imports'!$O$4</c:f>
              <c:strCache>
                <c:ptCount val="1"/>
                <c:pt idx="0">
                  <c:v>USA</c:v>
                </c:pt>
              </c:strCache>
            </c:strRef>
          </c:tx>
          <c:spPr>
            <a:ln w="28575" cap="rnd">
              <a:solidFill>
                <a:srgbClr val="92D050"/>
              </a:solidFill>
              <a:round/>
            </a:ln>
            <a:effectLst/>
          </c:spPr>
          <c:marker>
            <c:symbol val="none"/>
          </c:marker>
          <c:cat>
            <c:numRef>
              <c:f>'[Chapter 10.xlsx]JCU imports'!$N$5:$N$21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'[Chapter 10.xlsx]JCU imports'!$O$5:$O$21</c:f>
              <c:numCache>
                <c:formatCode>General</c:formatCode>
                <c:ptCount val="17"/>
                <c:pt idx="0">
                  <c:v>100</c:v>
                </c:pt>
                <c:pt idx="1">
                  <c:v>97.166225089275429</c:v>
                </c:pt>
                <c:pt idx="2">
                  <c:v>100.72572284299044</c:v>
                </c:pt>
                <c:pt idx="3">
                  <c:v>105.22405252851055</c:v>
                </c:pt>
                <c:pt idx="4">
                  <c:v>117.22727796336827</c:v>
                </c:pt>
                <c:pt idx="5">
                  <c:v>124.65153784126251</c:v>
                </c:pt>
                <c:pt idx="6">
                  <c:v>132.53081442230157</c:v>
                </c:pt>
                <c:pt idx="7">
                  <c:v>135.87144338209882</c:v>
                </c:pt>
                <c:pt idx="8">
                  <c:v>132.3925814998272</c:v>
                </c:pt>
                <c:pt idx="9">
                  <c:v>114.22647160465385</c:v>
                </c:pt>
                <c:pt idx="10">
                  <c:v>128.75244787466883</c:v>
                </c:pt>
                <c:pt idx="11">
                  <c:v>135.79656721575856</c:v>
                </c:pt>
                <c:pt idx="12">
                  <c:v>138.82041239488535</c:v>
                </c:pt>
                <c:pt idx="13">
                  <c:v>140.32945513189725</c:v>
                </c:pt>
                <c:pt idx="14">
                  <c:v>146.64785162999655</c:v>
                </c:pt>
                <c:pt idx="15">
                  <c:v>153.92235917521023</c:v>
                </c:pt>
                <c:pt idx="16">
                  <c:v>155.87489920516072</c:v>
                </c:pt>
              </c:numCache>
            </c:numRef>
          </c:val>
          <c:smooth val="0"/>
          <c:extLst>
            <c:ext xmlns:c16="http://schemas.microsoft.com/office/drawing/2014/chart" uri="{C3380CC4-5D6E-409C-BE32-E72D297353CC}">
              <c16:uniqueId val="{00000000-1E2F-4CA6-A428-F5F0539AAAF3}"/>
            </c:ext>
          </c:extLst>
        </c:ser>
        <c:ser>
          <c:idx val="1"/>
          <c:order val="1"/>
          <c:tx>
            <c:strRef>
              <c:f>'[Chapter 10.xlsx]JCU imports'!$P$4</c:f>
              <c:strCache>
                <c:ptCount val="1"/>
                <c:pt idx="0">
                  <c:v>Japan</c:v>
                </c:pt>
              </c:strCache>
            </c:strRef>
          </c:tx>
          <c:spPr>
            <a:ln w="28575" cap="rnd">
              <a:solidFill>
                <a:schemeClr val="accent1"/>
              </a:solidFill>
              <a:prstDash val="sysDot"/>
              <a:round/>
            </a:ln>
            <a:effectLst/>
          </c:spPr>
          <c:marker>
            <c:symbol val="none"/>
          </c:marker>
          <c:cat>
            <c:numRef>
              <c:f>'[Chapter 10.xlsx]JCU imports'!$N$5:$N$21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'[Chapter 10.xlsx]JCU imports'!$P$5:$P$21</c:f>
              <c:numCache>
                <c:formatCode>General</c:formatCode>
                <c:ptCount val="17"/>
                <c:pt idx="0">
                  <c:v>100</c:v>
                </c:pt>
                <c:pt idx="1">
                  <c:v>91.873877952859544</c:v>
                </c:pt>
                <c:pt idx="2">
                  <c:v>88.6515954786436</c:v>
                </c:pt>
                <c:pt idx="3">
                  <c:v>100.72811317079335</c:v>
                </c:pt>
                <c:pt idx="4">
                  <c:v>119.74566054026734</c:v>
                </c:pt>
                <c:pt idx="5">
                  <c:v>136.01396208336186</c:v>
                </c:pt>
                <c:pt idx="6">
                  <c:v>152.43046598189983</c:v>
                </c:pt>
                <c:pt idx="7">
                  <c:v>163.49404821446433</c:v>
                </c:pt>
                <c:pt idx="8">
                  <c:v>201.08348293961873</c:v>
                </c:pt>
                <c:pt idx="9">
                  <c:v>144.8810959077197</c:v>
                </c:pt>
                <c:pt idx="10">
                  <c:v>182.22361445275686</c:v>
                </c:pt>
                <c:pt idx="11">
                  <c:v>224.65923987722633</c:v>
                </c:pt>
                <c:pt idx="12">
                  <c:v>233.20891004143348</c:v>
                </c:pt>
                <c:pt idx="13">
                  <c:v>219.12889656370592</c:v>
                </c:pt>
                <c:pt idx="14">
                  <c:v>213.45508915832644</c:v>
                </c:pt>
                <c:pt idx="15">
                  <c:v>170.51010039854063</c:v>
                </c:pt>
                <c:pt idx="16">
                  <c:v>159.79609672375398</c:v>
                </c:pt>
              </c:numCache>
            </c:numRef>
          </c:val>
          <c:smooth val="0"/>
          <c:extLst>
            <c:ext xmlns:c16="http://schemas.microsoft.com/office/drawing/2014/chart" uri="{C3380CC4-5D6E-409C-BE32-E72D297353CC}">
              <c16:uniqueId val="{00000001-1E2F-4CA6-A428-F5F0539AAAF3}"/>
            </c:ext>
          </c:extLst>
        </c:ser>
        <c:ser>
          <c:idx val="2"/>
          <c:order val="2"/>
          <c:tx>
            <c:strRef>
              <c:f>'[Chapter 10.xlsx]JCU imports'!$Q$4</c:f>
              <c:strCache>
                <c:ptCount val="1"/>
                <c:pt idx="0">
                  <c:v>China</c:v>
                </c:pt>
              </c:strCache>
            </c:strRef>
          </c:tx>
          <c:spPr>
            <a:ln w="28575" cap="rnd" cmpd="dbl">
              <a:solidFill>
                <a:srgbClr val="FF0000"/>
              </a:solidFill>
              <a:round/>
            </a:ln>
            <a:effectLst/>
          </c:spPr>
          <c:marker>
            <c:symbol val="none"/>
          </c:marker>
          <c:cat>
            <c:numRef>
              <c:f>'[Chapter 10.xlsx]JCU imports'!$N$5:$N$21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'[Chapter 10.xlsx]JCU imports'!$Q$5:$Q$21</c:f>
              <c:numCache>
                <c:formatCode>General</c:formatCode>
                <c:ptCount val="17"/>
                <c:pt idx="0">
                  <c:v>100</c:v>
                </c:pt>
                <c:pt idx="1">
                  <c:v>108.19924120589621</c:v>
                </c:pt>
                <c:pt idx="2">
                  <c:v>131.13188268012473</c:v>
                </c:pt>
                <c:pt idx="3">
                  <c:v>183.37228002523389</c:v>
                </c:pt>
                <c:pt idx="4">
                  <c:v>249.33094618248376</c:v>
                </c:pt>
                <c:pt idx="5">
                  <c:v>293.18995619607807</c:v>
                </c:pt>
                <c:pt idx="6">
                  <c:v>351.61354811767529</c:v>
                </c:pt>
                <c:pt idx="7">
                  <c:v>424.76476494264614</c:v>
                </c:pt>
                <c:pt idx="8">
                  <c:v>503.15423778510313</c:v>
                </c:pt>
                <c:pt idx="9">
                  <c:v>446.88885532266517</c:v>
                </c:pt>
                <c:pt idx="10">
                  <c:v>620.29374394697334</c:v>
                </c:pt>
                <c:pt idx="11">
                  <c:v>774.55818458066415</c:v>
                </c:pt>
                <c:pt idx="12">
                  <c:v>807.84250135498951</c:v>
                </c:pt>
                <c:pt idx="13">
                  <c:v>866.29985694865252</c:v>
                </c:pt>
                <c:pt idx="14">
                  <c:v>870.40747421077413</c:v>
                </c:pt>
                <c:pt idx="15">
                  <c:v>746.1616035967196</c:v>
                </c:pt>
                <c:pt idx="16">
                  <c:v>705.22492825219683</c:v>
                </c:pt>
              </c:numCache>
            </c:numRef>
          </c:val>
          <c:smooth val="0"/>
          <c:extLst>
            <c:ext xmlns:c16="http://schemas.microsoft.com/office/drawing/2014/chart" uri="{C3380CC4-5D6E-409C-BE32-E72D297353CC}">
              <c16:uniqueId val="{00000002-1E2F-4CA6-A428-F5F0539AAAF3}"/>
            </c:ext>
          </c:extLst>
        </c:ser>
        <c:dLbls>
          <c:showLegendKey val="0"/>
          <c:showVal val="0"/>
          <c:showCatName val="0"/>
          <c:showSerName val="0"/>
          <c:showPercent val="0"/>
          <c:showBubbleSize val="0"/>
        </c:dLbls>
        <c:smooth val="0"/>
        <c:axId val="480289328"/>
        <c:axId val="480283096"/>
      </c:lineChart>
      <c:catAx>
        <c:axId val="4802893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80283096"/>
        <c:crosses val="autoZero"/>
        <c:auto val="1"/>
        <c:lblAlgn val="ctr"/>
        <c:lblOffset val="100"/>
        <c:noMultiLvlLbl val="0"/>
      </c:catAx>
      <c:valAx>
        <c:axId val="4802830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Index 2000=100</a:t>
                </a:r>
              </a:p>
            </c:rich>
          </c:tx>
          <c:layout>
            <c:manualLayout>
              <c:xMode val="edge"/>
              <c:yMode val="edge"/>
              <c:x val="1.8654444377975098E-2"/>
              <c:y val="0.37353077807142615"/>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802893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dirty="0"/>
              <a:t>China's influence</a:t>
            </a:r>
            <a:r>
              <a:rPr lang="en-US" sz="2400" b="1" baseline="0" dirty="0"/>
              <a:t> on Thailand's exports</a:t>
            </a:r>
            <a:endParaRPr lang="en-US" sz="2400" b="1" dirty="0"/>
          </a:p>
        </c:rich>
      </c:tx>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1"/>
          <c:order val="0"/>
          <c:tx>
            <c:strRef>
              <c:f>'China influence'!$C$3</c:f>
              <c:strCache>
                <c:ptCount val="1"/>
                <c:pt idx="0">
                  <c:v>China's total  Imports</c:v>
                </c:pt>
              </c:strCache>
            </c:strRef>
          </c:tx>
          <c:spPr>
            <a:ln w="28575" cap="rnd">
              <a:solidFill>
                <a:schemeClr val="accent2"/>
              </a:solidFill>
              <a:round/>
            </a:ln>
            <a:effectLst/>
          </c:spPr>
          <c:marker>
            <c:symbol val="square"/>
            <c:size val="5"/>
            <c:spPr>
              <a:solidFill>
                <a:schemeClr val="accent2"/>
              </a:solidFill>
              <a:ln w="9525">
                <a:solidFill>
                  <a:schemeClr val="accent2"/>
                </a:solidFill>
              </a:ln>
              <a:effectLst/>
            </c:spPr>
          </c:marker>
          <c:cat>
            <c:numRef>
              <c:f>'China influence'!$D$1:$S$1</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'China influence'!$D$3:$S$3</c:f>
              <c:numCache>
                <c:formatCode>#,##0.0</c:formatCode>
                <c:ptCount val="16"/>
                <c:pt idx="0">
                  <c:v>35.84511674783792</c:v>
                </c:pt>
                <c:pt idx="1">
                  <c:v>8.1992412058962127</c:v>
                </c:pt>
                <c:pt idx="2">
                  <c:v>21.194826524327649</c:v>
                </c:pt>
                <c:pt idx="3">
                  <c:v>39.838059423383122</c:v>
                </c:pt>
                <c:pt idx="4">
                  <c:v>35.969812966372714</c:v>
                </c:pt>
                <c:pt idx="5">
                  <c:v>17.590680453077077</c:v>
                </c:pt>
                <c:pt idx="6">
                  <c:v>19.926873580391337</c:v>
                </c:pt>
                <c:pt idx="7">
                  <c:v>20.804436352517676</c:v>
                </c:pt>
                <c:pt idx="8">
                  <c:v>18.454796469062451</c:v>
                </c:pt>
                <c:pt idx="9">
                  <c:v>-11.18253176404107</c:v>
                </c:pt>
                <c:pt idx="10">
                  <c:v>38.802689080642594</c:v>
                </c:pt>
                <c:pt idx="11">
                  <c:v>24.869548410811106</c:v>
                </c:pt>
                <c:pt idx="12">
                  <c:v>4.2972248451159656</c:v>
                </c:pt>
                <c:pt idx="13">
                  <c:v>7.2362575993796696</c:v>
                </c:pt>
                <c:pt idx="14">
                  <c:v>0.47411435508930566</c:v>
                </c:pt>
                <c:pt idx="15">
                  <c:v>-14.152702434085674</c:v>
                </c:pt>
              </c:numCache>
            </c:numRef>
          </c:val>
          <c:smooth val="0"/>
          <c:extLst>
            <c:ext xmlns:c16="http://schemas.microsoft.com/office/drawing/2014/chart" uri="{C3380CC4-5D6E-409C-BE32-E72D297353CC}">
              <c16:uniqueId val="{00000000-CD05-4750-A10D-2CFED1B89E85}"/>
            </c:ext>
          </c:extLst>
        </c:ser>
        <c:ser>
          <c:idx val="3"/>
          <c:order val="1"/>
          <c:tx>
            <c:strRef>
              <c:f>'China influence'!$C$5</c:f>
              <c:strCache>
                <c:ptCount val="1"/>
                <c:pt idx="0">
                  <c:v>Thailand's Total  Exports</c:v>
                </c:pt>
              </c:strCache>
            </c:strRef>
          </c:tx>
          <c:spPr>
            <a:ln w="28575" cap="rnd">
              <a:solidFill>
                <a:schemeClr val="accent4"/>
              </a:solidFill>
              <a:round/>
            </a:ln>
            <a:effectLst/>
          </c:spPr>
          <c:marker>
            <c:symbol val="none"/>
          </c:marker>
          <c:cat>
            <c:numRef>
              <c:f>'China influence'!$D$1:$S$1</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'China influence'!$D$5:$S$5</c:f>
              <c:numCache>
                <c:formatCode>0.0\ ;\ \-0.0</c:formatCode>
                <c:ptCount val="16"/>
                <c:pt idx="0" formatCode="0.0">
                  <c:v>15.831945801991935</c:v>
                </c:pt>
                <c:pt idx="1">
                  <c:v>-2.0422760213193669E-2</c:v>
                </c:pt>
                <c:pt idx="2" formatCode="0.0">
                  <c:v>5.8872838868426527</c:v>
                </c:pt>
                <c:pt idx="3" formatCode="0.0">
                  <c:v>9.133856377414844</c:v>
                </c:pt>
                <c:pt idx="4" formatCode="0.0">
                  <c:v>14.631024265974048</c:v>
                </c:pt>
                <c:pt idx="5" formatCode="0.0">
                  <c:v>7.7597641284646386</c:v>
                </c:pt>
                <c:pt idx="6" formatCode="0.0">
                  <c:v>10.787654606795982</c:v>
                </c:pt>
                <c:pt idx="7" formatCode="0.0">
                  <c:v>8.8937497990744276</c:v>
                </c:pt>
                <c:pt idx="8" formatCode="0.0">
                  <c:v>6.2636069003074795</c:v>
                </c:pt>
                <c:pt idx="9" formatCode="0.0">
                  <c:v>-12.544867118911242</c:v>
                </c:pt>
                <c:pt idx="10" formatCode="0.0">
                  <c:v>14.134321855703163</c:v>
                </c:pt>
                <c:pt idx="11" formatCode="0.0">
                  <c:v>9.1810588484001414</c:v>
                </c:pt>
                <c:pt idx="12" formatCode="0.0">
                  <c:v>5.0305026784967879</c:v>
                </c:pt>
                <c:pt idx="13" formatCode="0.0">
                  <c:v>2.6681148886144967</c:v>
                </c:pt>
                <c:pt idx="14" formatCode="0.0">
                  <c:v>0.20996959444390484</c:v>
                </c:pt>
                <c:pt idx="15" formatCode="0.0">
                  <c:v>0.2</c:v>
                </c:pt>
              </c:numCache>
            </c:numRef>
          </c:val>
          <c:smooth val="0"/>
          <c:extLst>
            <c:ext xmlns:c16="http://schemas.microsoft.com/office/drawing/2014/chart" uri="{C3380CC4-5D6E-409C-BE32-E72D297353CC}">
              <c16:uniqueId val="{00000001-CD05-4750-A10D-2CFED1B89E85}"/>
            </c:ext>
          </c:extLst>
        </c:ser>
        <c:dLbls>
          <c:showLegendKey val="0"/>
          <c:showVal val="0"/>
          <c:showCatName val="0"/>
          <c:showSerName val="0"/>
          <c:showPercent val="0"/>
          <c:showBubbleSize val="0"/>
        </c:dLbls>
        <c:marker val="1"/>
        <c:smooth val="0"/>
        <c:axId val="390342296"/>
        <c:axId val="390305176"/>
      </c:lineChart>
      <c:catAx>
        <c:axId val="3903422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305176"/>
        <c:crosses val="autoZero"/>
        <c:auto val="1"/>
        <c:lblAlgn val="ctr"/>
        <c:lblOffset val="100"/>
        <c:noMultiLvlLbl val="0"/>
      </c:catAx>
      <c:valAx>
        <c:axId val="3903051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perentage change</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3422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n-US" sz="1600" b="1"/>
              <a:t>China's influence on Thailand's</a:t>
            </a:r>
            <a:r>
              <a:rPr lang="en-US" sz="1600" b="1" baseline="0"/>
              <a:t> exports: 2016</a:t>
            </a:r>
            <a:endParaRPr lang="en-US" sz="1600" b="1"/>
          </a:p>
        </c:rich>
      </c:tx>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Sheet1!$K$19</c:f>
              <c:strCache>
                <c:ptCount val="1"/>
                <c:pt idx="0">
                  <c:v>Share  of  Thailand's total exports</c:v>
                </c:pt>
              </c:strCache>
            </c:strRef>
          </c:tx>
          <c:spPr>
            <a:solidFill>
              <a:schemeClr val="accent1"/>
            </a:solidFill>
            <a:ln>
              <a:noFill/>
            </a:ln>
            <a:effectLst/>
          </c:spPr>
          <c:invertIfNegative val="0"/>
          <c:cat>
            <c:strRef>
              <c:f>Sheet1!$J$20:$J$28</c:f>
              <c:strCache>
                <c:ptCount val="9"/>
                <c:pt idx="0">
                  <c:v>Vegetables </c:v>
                </c:pt>
                <c:pt idx="1">
                  <c:v>Wood and articles </c:v>
                </c:pt>
                <c:pt idx="2">
                  <c:v>Organic chemicals</c:v>
                </c:pt>
                <c:pt idx="3">
                  <c:v>Optical, photographic</c:v>
                </c:pt>
                <c:pt idx="4">
                  <c:v>Rubber and articles </c:v>
                </c:pt>
                <c:pt idx="5">
                  <c:v>Plastics and articles </c:v>
                </c:pt>
                <c:pt idx="6">
                  <c:v>All products</c:v>
                </c:pt>
                <c:pt idx="7">
                  <c:v>Electrical machinery and equipment</c:v>
                </c:pt>
                <c:pt idx="8">
                  <c:v>Machinery, mechanical appliances</c:v>
                </c:pt>
              </c:strCache>
            </c:strRef>
          </c:cat>
          <c:val>
            <c:numRef>
              <c:f>Sheet1!$K$20:$K$28</c:f>
              <c:numCache>
                <c:formatCode>General</c:formatCode>
                <c:ptCount val="9"/>
                <c:pt idx="0">
                  <c:v>81</c:v>
                </c:pt>
                <c:pt idx="1">
                  <c:v>56</c:v>
                </c:pt>
                <c:pt idx="2">
                  <c:v>32</c:v>
                </c:pt>
                <c:pt idx="3">
                  <c:v>31</c:v>
                </c:pt>
                <c:pt idx="4">
                  <c:v>30</c:v>
                </c:pt>
                <c:pt idx="5">
                  <c:v>23</c:v>
                </c:pt>
                <c:pt idx="6">
                  <c:v>11</c:v>
                </c:pt>
                <c:pt idx="7">
                  <c:v>10</c:v>
                </c:pt>
                <c:pt idx="8">
                  <c:v>8</c:v>
                </c:pt>
              </c:numCache>
            </c:numRef>
          </c:val>
          <c:extLst>
            <c:ext xmlns:c16="http://schemas.microsoft.com/office/drawing/2014/chart" uri="{C3380CC4-5D6E-409C-BE32-E72D297353CC}">
              <c16:uniqueId val="{00000000-B044-4337-8B61-7946E8F74A20}"/>
            </c:ext>
          </c:extLst>
        </c:ser>
        <c:ser>
          <c:idx val="1"/>
          <c:order val="1"/>
          <c:tx>
            <c:strRef>
              <c:f>Sheet1!$L$19</c:f>
              <c:strCache>
                <c:ptCount val="1"/>
                <c:pt idx="0">
                  <c:v>Share of China's total imports</c:v>
                </c:pt>
              </c:strCache>
            </c:strRef>
          </c:tx>
          <c:spPr>
            <a:solidFill>
              <a:schemeClr val="accent2"/>
            </a:solidFill>
            <a:ln>
              <a:noFill/>
            </a:ln>
            <a:effectLst/>
          </c:spPr>
          <c:invertIfNegative val="0"/>
          <c:cat>
            <c:strRef>
              <c:f>Sheet1!$J$20:$J$28</c:f>
              <c:strCache>
                <c:ptCount val="9"/>
                <c:pt idx="0">
                  <c:v>Vegetables </c:v>
                </c:pt>
                <c:pt idx="1">
                  <c:v>Wood and articles </c:v>
                </c:pt>
                <c:pt idx="2">
                  <c:v>Organic chemicals</c:v>
                </c:pt>
                <c:pt idx="3">
                  <c:v>Optical, photographic</c:v>
                </c:pt>
                <c:pt idx="4">
                  <c:v>Rubber and articles </c:v>
                </c:pt>
                <c:pt idx="5">
                  <c:v>Plastics and articles </c:v>
                </c:pt>
                <c:pt idx="6">
                  <c:v>All products</c:v>
                </c:pt>
                <c:pt idx="7">
                  <c:v>Electrical machinery and equipment</c:v>
                </c:pt>
                <c:pt idx="8">
                  <c:v>Machinery, mechanical appliances</c:v>
                </c:pt>
              </c:strCache>
            </c:strRef>
          </c:cat>
          <c:val>
            <c:numRef>
              <c:f>Sheet1!$L$20:$L$28</c:f>
              <c:numCache>
                <c:formatCode>General</c:formatCode>
                <c:ptCount val="9"/>
                <c:pt idx="0">
                  <c:v>3</c:v>
                </c:pt>
                <c:pt idx="1">
                  <c:v>15</c:v>
                </c:pt>
                <c:pt idx="2">
                  <c:v>12</c:v>
                </c:pt>
                <c:pt idx="3">
                  <c:v>17</c:v>
                </c:pt>
                <c:pt idx="4">
                  <c:v>8</c:v>
                </c:pt>
                <c:pt idx="5">
                  <c:v>11</c:v>
                </c:pt>
                <c:pt idx="6">
                  <c:v>10</c:v>
                </c:pt>
                <c:pt idx="7">
                  <c:v>17</c:v>
                </c:pt>
                <c:pt idx="8">
                  <c:v>8</c:v>
                </c:pt>
              </c:numCache>
            </c:numRef>
          </c:val>
          <c:extLst>
            <c:ext xmlns:c16="http://schemas.microsoft.com/office/drawing/2014/chart" uri="{C3380CC4-5D6E-409C-BE32-E72D297353CC}">
              <c16:uniqueId val="{00000001-B044-4337-8B61-7946E8F74A20}"/>
            </c:ext>
          </c:extLst>
        </c:ser>
        <c:dLbls>
          <c:showLegendKey val="0"/>
          <c:showVal val="0"/>
          <c:showCatName val="0"/>
          <c:showSerName val="0"/>
          <c:showPercent val="0"/>
          <c:showBubbleSize val="0"/>
        </c:dLbls>
        <c:gapWidth val="182"/>
        <c:axId val="410909256"/>
        <c:axId val="410904992"/>
      </c:barChart>
      <c:catAx>
        <c:axId val="4109092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1" i="0" u="none" strike="noStrike" kern="1200" baseline="0">
                <a:solidFill>
                  <a:schemeClr val="tx1">
                    <a:lumMod val="65000"/>
                    <a:lumOff val="35000"/>
                  </a:schemeClr>
                </a:solidFill>
                <a:latin typeface="+mn-lt"/>
                <a:ea typeface="+mn-ea"/>
                <a:cs typeface="+mn-cs"/>
              </a:defRPr>
            </a:pPr>
            <a:endParaRPr lang="en-US"/>
          </a:p>
        </c:txPr>
        <c:crossAx val="410904992"/>
        <c:crosses val="autoZero"/>
        <c:auto val="1"/>
        <c:lblAlgn val="ctr"/>
        <c:lblOffset val="100"/>
        <c:noMultiLvlLbl val="0"/>
      </c:catAx>
      <c:valAx>
        <c:axId val="4109049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n-US"/>
          </a:p>
        </c:txPr>
        <c:crossAx val="4109092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dirty="0"/>
              <a:t>Thailand's exports value elasticities</a:t>
            </a:r>
          </a:p>
          <a:p>
            <a:pPr>
              <a:defRPr sz="2400"/>
            </a:pPr>
            <a:r>
              <a:rPr lang="en-US" sz="2400" dirty="0"/>
              <a:t>Source: FMOLS (2003-2016)</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Sheet2!$C$4</c:f>
              <c:strCache>
                <c:ptCount val="1"/>
                <c:pt idx="0">
                  <c:v>Income ($)</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Sheet2!$D$3:$G$3</c:f>
              <c:strCache>
                <c:ptCount val="4"/>
                <c:pt idx="0">
                  <c:v>China</c:v>
                </c:pt>
                <c:pt idx="1">
                  <c:v>USA</c:v>
                </c:pt>
                <c:pt idx="2">
                  <c:v>Japan</c:v>
                </c:pt>
                <c:pt idx="3">
                  <c:v>ASEAN</c:v>
                </c:pt>
              </c:strCache>
            </c:strRef>
          </c:cat>
          <c:val>
            <c:numRef>
              <c:f>Sheet2!$D$4:$G$4</c:f>
              <c:numCache>
                <c:formatCode>0.0</c:formatCode>
                <c:ptCount val="4"/>
                <c:pt idx="0">
                  <c:v>1.73</c:v>
                </c:pt>
                <c:pt idx="1">
                  <c:v>1.29</c:v>
                </c:pt>
                <c:pt idx="2">
                  <c:v>2.11</c:v>
                </c:pt>
                <c:pt idx="3">
                  <c:v>0.6</c:v>
                </c:pt>
              </c:numCache>
            </c:numRef>
          </c:val>
          <c:extLst>
            <c:ext xmlns:c16="http://schemas.microsoft.com/office/drawing/2014/chart" uri="{C3380CC4-5D6E-409C-BE32-E72D297353CC}">
              <c16:uniqueId val="{00000000-3CEF-4B1F-BCA1-AFA28CE888A0}"/>
            </c:ext>
          </c:extLst>
        </c:ser>
        <c:ser>
          <c:idx val="1"/>
          <c:order val="1"/>
          <c:tx>
            <c:strRef>
              <c:f>Sheet2!$C$5</c:f>
              <c:strCache>
                <c:ptCount val="1"/>
                <c:pt idx="0">
                  <c:v>Export Price ($)</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Sheet2!$D$3:$G$3</c:f>
              <c:strCache>
                <c:ptCount val="4"/>
                <c:pt idx="0">
                  <c:v>China</c:v>
                </c:pt>
                <c:pt idx="1">
                  <c:v>USA</c:v>
                </c:pt>
                <c:pt idx="2">
                  <c:v>Japan</c:v>
                </c:pt>
                <c:pt idx="3">
                  <c:v>ASEAN</c:v>
                </c:pt>
              </c:strCache>
            </c:strRef>
          </c:cat>
          <c:val>
            <c:numRef>
              <c:f>Sheet2!$D$5:$G$5</c:f>
              <c:numCache>
                <c:formatCode>0.0</c:formatCode>
                <c:ptCount val="4"/>
                <c:pt idx="0">
                  <c:v>3.82</c:v>
                </c:pt>
                <c:pt idx="1">
                  <c:v>0.13</c:v>
                </c:pt>
                <c:pt idx="2">
                  <c:v>1.69</c:v>
                </c:pt>
                <c:pt idx="3">
                  <c:v>1.19</c:v>
                </c:pt>
              </c:numCache>
            </c:numRef>
          </c:val>
          <c:extLst>
            <c:ext xmlns:c16="http://schemas.microsoft.com/office/drawing/2014/chart" uri="{C3380CC4-5D6E-409C-BE32-E72D297353CC}">
              <c16:uniqueId val="{00000001-3CEF-4B1F-BCA1-AFA28CE888A0}"/>
            </c:ext>
          </c:extLst>
        </c:ser>
        <c:dLbls>
          <c:showLegendKey val="0"/>
          <c:showVal val="0"/>
          <c:showCatName val="0"/>
          <c:showSerName val="0"/>
          <c:showPercent val="0"/>
          <c:showBubbleSize val="0"/>
        </c:dLbls>
        <c:gapWidth val="219"/>
        <c:overlap val="-27"/>
        <c:axId val="403957464"/>
        <c:axId val="403955168"/>
      </c:barChart>
      <c:catAx>
        <c:axId val="4039574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403955168"/>
        <c:crosses val="autoZero"/>
        <c:auto val="1"/>
        <c:lblAlgn val="ctr"/>
        <c:lblOffset val="100"/>
        <c:noMultiLvlLbl val="0"/>
      </c:catAx>
      <c:valAx>
        <c:axId val="40395516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039574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China's influence on Thailand imports: 2016</a:t>
            </a:r>
          </a:p>
        </c:rich>
      </c:tx>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Sheet4!$E$5</c:f>
              <c:strCache>
                <c:ptCount val="1"/>
                <c:pt idx="0">
                  <c:v>Share in Thailand's imports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Sheet4!$D$6:$D$25</c:f>
              <c:strCache>
                <c:ptCount val="20"/>
                <c:pt idx="0">
                  <c:v>Furniture; bedding, mattresses</c:v>
                </c:pt>
                <c:pt idx="1">
                  <c:v>Articles of apparel and clothing accessories</c:v>
                </c:pt>
                <c:pt idx="2">
                  <c:v>Fruit and nuts</c:v>
                </c:pt>
                <c:pt idx="3">
                  <c:v>Apparel and clothing </c:v>
                </c:pt>
                <c:pt idx="4">
                  <c:v>textile fabrics; textile articles </c:v>
                </c:pt>
                <c:pt idx="5">
                  <c:v>Inorganic chemical</c:v>
                </c:pt>
                <c:pt idx="6">
                  <c:v>Footwear</c:v>
                </c:pt>
                <c:pt idx="7">
                  <c:v>Articles of iron or steel</c:v>
                </c:pt>
                <c:pt idx="8">
                  <c:v>Vegetables</c:v>
                </c:pt>
                <c:pt idx="9">
                  <c:v>Electrical machinery</c:v>
                </c:pt>
                <c:pt idx="10">
                  <c:v>Man-made filaments; man-made textile </c:v>
                </c:pt>
                <c:pt idx="11">
                  <c:v>Machinery, mechanical appliances</c:v>
                </c:pt>
                <c:pt idx="12">
                  <c:v>Iron and steel</c:v>
                </c:pt>
                <c:pt idx="13">
                  <c:v>Chemical products</c:v>
                </c:pt>
                <c:pt idx="14">
                  <c:v>Aluminum and articles </c:v>
                </c:pt>
                <c:pt idx="15">
                  <c:v>Organic chemicals</c:v>
                </c:pt>
                <c:pt idx="16">
                  <c:v>Plastics </c:v>
                </c:pt>
                <c:pt idx="17">
                  <c:v>All products</c:v>
                </c:pt>
                <c:pt idx="18">
                  <c:v>Optical apparatus</c:v>
                </c:pt>
                <c:pt idx="19">
                  <c:v>Vehicles</c:v>
                </c:pt>
              </c:strCache>
            </c:strRef>
          </c:cat>
          <c:val>
            <c:numRef>
              <c:f>Sheet4!$E$6:$E$25</c:f>
              <c:numCache>
                <c:formatCode>General</c:formatCode>
                <c:ptCount val="20"/>
                <c:pt idx="0">
                  <c:v>61</c:v>
                </c:pt>
                <c:pt idx="1">
                  <c:v>55</c:v>
                </c:pt>
                <c:pt idx="2">
                  <c:v>54</c:v>
                </c:pt>
                <c:pt idx="3">
                  <c:v>54</c:v>
                </c:pt>
                <c:pt idx="4">
                  <c:v>51</c:v>
                </c:pt>
                <c:pt idx="5">
                  <c:v>43</c:v>
                </c:pt>
                <c:pt idx="6">
                  <c:v>42</c:v>
                </c:pt>
                <c:pt idx="7">
                  <c:v>40</c:v>
                </c:pt>
                <c:pt idx="8">
                  <c:v>39</c:v>
                </c:pt>
                <c:pt idx="9">
                  <c:v>33</c:v>
                </c:pt>
                <c:pt idx="10">
                  <c:v>32</c:v>
                </c:pt>
                <c:pt idx="11">
                  <c:v>28</c:v>
                </c:pt>
                <c:pt idx="12">
                  <c:v>27</c:v>
                </c:pt>
                <c:pt idx="13">
                  <c:v>27</c:v>
                </c:pt>
                <c:pt idx="14">
                  <c:v>26</c:v>
                </c:pt>
                <c:pt idx="15">
                  <c:v>24</c:v>
                </c:pt>
                <c:pt idx="16">
                  <c:v>23</c:v>
                </c:pt>
                <c:pt idx="17">
                  <c:v>22</c:v>
                </c:pt>
                <c:pt idx="18">
                  <c:v>19</c:v>
                </c:pt>
                <c:pt idx="19">
                  <c:v>13</c:v>
                </c:pt>
              </c:numCache>
            </c:numRef>
          </c:val>
          <c:extLst>
            <c:ext xmlns:c16="http://schemas.microsoft.com/office/drawing/2014/chart" uri="{C3380CC4-5D6E-409C-BE32-E72D297353CC}">
              <c16:uniqueId val="{00000000-40A5-430D-98B2-01A7BDBF4F3C}"/>
            </c:ext>
          </c:extLst>
        </c:ser>
        <c:ser>
          <c:idx val="1"/>
          <c:order val="1"/>
          <c:tx>
            <c:strRef>
              <c:f>Sheet4!$F$5</c:f>
              <c:strCache>
                <c:ptCount val="1"/>
                <c:pt idx="0">
                  <c:v>China’s Share in world exports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Sheet4!$D$6:$D$25</c:f>
              <c:strCache>
                <c:ptCount val="20"/>
                <c:pt idx="0">
                  <c:v>Furniture; bedding, mattresses</c:v>
                </c:pt>
                <c:pt idx="1">
                  <c:v>Articles of apparel and clothing accessories</c:v>
                </c:pt>
                <c:pt idx="2">
                  <c:v>Fruit and nuts</c:v>
                </c:pt>
                <c:pt idx="3">
                  <c:v>Apparel and clothing </c:v>
                </c:pt>
                <c:pt idx="4">
                  <c:v>textile fabrics; textile articles </c:v>
                </c:pt>
                <c:pt idx="5">
                  <c:v>Inorganic chemical</c:v>
                </c:pt>
                <c:pt idx="6">
                  <c:v>Footwear</c:v>
                </c:pt>
                <c:pt idx="7">
                  <c:v>Articles of iron or steel</c:v>
                </c:pt>
                <c:pt idx="8">
                  <c:v>Vegetables</c:v>
                </c:pt>
                <c:pt idx="9">
                  <c:v>Electrical machinery</c:v>
                </c:pt>
                <c:pt idx="10">
                  <c:v>Man-made filaments; man-made textile </c:v>
                </c:pt>
                <c:pt idx="11">
                  <c:v>Machinery, mechanical appliances</c:v>
                </c:pt>
                <c:pt idx="12">
                  <c:v>Iron and steel</c:v>
                </c:pt>
                <c:pt idx="13">
                  <c:v>Chemical products</c:v>
                </c:pt>
                <c:pt idx="14">
                  <c:v>Aluminum and articles </c:v>
                </c:pt>
                <c:pt idx="15">
                  <c:v>Organic chemicals</c:v>
                </c:pt>
                <c:pt idx="16">
                  <c:v>Plastics </c:v>
                </c:pt>
                <c:pt idx="17">
                  <c:v>All products</c:v>
                </c:pt>
                <c:pt idx="18">
                  <c:v>Optical apparatus</c:v>
                </c:pt>
                <c:pt idx="19">
                  <c:v>Vehicles</c:v>
                </c:pt>
              </c:strCache>
            </c:strRef>
          </c:cat>
          <c:val>
            <c:numRef>
              <c:f>Sheet4!$F$6:$F$25</c:f>
              <c:numCache>
                <c:formatCode>General</c:formatCode>
                <c:ptCount val="20"/>
                <c:pt idx="0">
                  <c:v>38</c:v>
                </c:pt>
                <c:pt idx="1">
                  <c:v>34</c:v>
                </c:pt>
                <c:pt idx="2">
                  <c:v>5</c:v>
                </c:pt>
                <c:pt idx="3">
                  <c:v>33</c:v>
                </c:pt>
                <c:pt idx="4">
                  <c:v>29</c:v>
                </c:pt>
                <c:pt idx="5">
                  <c:v>12</c:v>
                </c:pt>
                <c:pt idx="6">
                  <c:v>35</c:v>
                </c:pt>
                <c:pt idx="7">
                  <c:v>20</c:v>
                </c:pt>
                <c:pt idx="8">
                  <c:v>15</c:v>
                </c:pt>
                <c:pt idx="9">
                  <c:v>24</c:v>
                </c:pt>
                <c:pt idx="10">
                  <c:v>37</c:v>
                </c:pt>
                <c:pt idx="11">
                  <c:v>18</c:v>
                </c:pt>
                <c:pt idx="12">
                  <c:v>14</c:v>
                </c:pt>
                <c:pt idx="13">
                  <c:v>8</c:v>
                </c:pt>
                <c:pt idx="14">
                  <c:v>13</c:v>
                </c:pt>
                <c:pt idx="15">
                  <c:v>12</c:v>
                </c:pt>
                <c:pt idx="16">
                  <c:v>11</c:v>
                </c:pt>
                <c:pt idx="17">
                  <c:v>13</c:v>
                </c:pt>
                <c:pt idx="18">
                  <c:v>13</c:v>
                </c:pt>
                <c:pt idx="19">
                  <c:v>4</c:v>
                </c:pt>
              </c:numCache>
            </c:numRef>
          </c:val>
          <c:extLst>
            <c:ext xmlns:c16="http://schemas.microsoft.com/office/drawing/2014/chart" uri="{C3380CC4-5D6E-409C-BE32-E72D297353CC}">
              <c16:uniqueId val="{00000001-40A5-430D-98B2-01A7BDBF4F3C}"/>
            </c:ext>
          </c:extLst>
        </c:ser>
        <c:dLbls>
          <c:showLegendKey val="0"/>
          <c:showVal val="0"/>
          <c:showCatName val="0"/>
          <c:showSerName val="0"/>
          <c:showPercent val="0"/>
          <c:showBubbleSize val="0"/>
        </c:dLbls>
        <c:gapWidth val="219"/>
        <c:axId val="416970240"/>
        <c:axId val="416978112"/>
      </c:barChart>
      <c:catAx>
        <c:axId val="4169702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crossAx val="416978112"/>
        <c:crosses val="autoZero"/>
        <c:auto val="1"/>
        <c:lblAlgn val="ctr"/>
        <c:lblOffset val="100"/>
        <c:noMultiLvlLbl val="0"/>
      </c:catAx>
      <c:valAx>
        <c:axId val="4169781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169702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dirty="0"/>
              <a:t>Thailand's import value elasticities: 2002-2016</a:t>
            </a:r>
          </a:p>
          <a:p>
            <a:pPr>
              <a:defRPr sz="2000"/>
            </a:pPr>
            <a:r>
              <a:rPr lang="en-US" sz="2000" dirty="0"/>
              <a:t>Source: FMOLS </a:t>
            </a:r>
            <a:r>
              <a:rPr lang="en-US" sz="2000" baseline="0" dirty="0"/>
              <a:t>estimates</a:t>
            </a:r>
            <a:endParaRPr lang="en-US" sz="2000" dirty="0"/>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Sheet3!$C$5</c:f>
              <c:strCache>
                <c:ptCount val="1"/>
                <c:pt idx="0">
                  <c:v>Thailand GDP ($)</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Sheet3!$D$4:$G$4</c:f>
              <c:strCache>
                <c:ptCount val="4"/>
                <c:pt idx="0">
                  <c:v>China</c:v>
                </c:pt>
                <c:pt idx="1">
                  <c:v>USA</c:v>
                </c:pt>
                <c:pt idx="2">
                  <c:v>Japan</c:v>
                </c:pt>
                <c:pt idx="3">
                  <c:v>ASEAN</c:v>
                </c:pt>
              </c:strCache>
            </c:strRef>
          </c:cat>
          <c:val>
            <c:numRef>
              <c:f>Sheet3!$D$5:$G$5</c:f>
              <c:numCache>
                <c:formatCode>General</c:formatCode>
                <c:ptCount val="4"/>
                <c:pt idx="0">
                  <c:v>3.91</c:v>
                </c:pt>
                <c:pt idx="1">
                  <c:v>1.4</c:v>
                </c:pt>
                <c:pt idx="2">
                  <c:v>0.73</c:v>
                </c:pt>
                <c:pt idx="3">
                  <c:v>1.63</c:v>
                </c:pt>
              </c:numCache>
            </c:numRef>
          </c:val>
          <c:extLst>
            <c:ext xmlns:c16="http://schemas.microsoft.com/office/drawing/2014/chart" uri="{C3380CC4-5D6E-409C-BE32-E72D297353CC}">
              <c16:uniqueId val="{00000000-AD8E-470E-AE4B-A27317683E6B}"/>
            </c:ext>
          </c:extLst>
        </c:ser>
        <c:ser>
          <c:idx val="1"/>
          <c:order val="1"/>
          <c:tx>
            <c:strRef>
              <c:f>Sheet3!$C$6</c:f>
              <c:strCache>
                <c:ptCount val="1"/>
                <c:pt idx="0">
                  <c:v>Import Price ($)</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Sheet3!$D$4:$G$4</c:f>
              <c:strCache>
                <c:ptCount val="4"/>
                <c:pt idx="0">
                  <c:v>China</c:v>
                </c:pt>
                <c:pt idx="1">
                  <c:v>USA</c:v>
                </c:pt>
                <c:pt idx="2">
                  <c:v>Japan</c:v>
                </c:pt>
                <c:pt idx="3">
                  <c:v>ASEAN</c:v>
                </c:pt>
              </c:strCache>
            </c:strRef>
          </c:cat>
          <c:val>
            <c:numRef>
              <c:f>Sheet3!$D$6:$G$6</c:f>
              <c:numCache>
                <c:formatCode>General</c:formatCode>
                <c:ptCount val="4"/>
                <c:pt idx="0">
                  <c:v>0.65</c:v>
                </c:pt>
                <c:pt idx="1">
                  <c:v>0.1</c:v>
                </c:pt>
                <c:pt idx="2">
                  <c:v>1.32</c:v>
                </c:pt>
                <c:pt idx="3">
                  <c:v>0.85</c:v>
                </c:pt>
              </c:numCache>
            </c:numRef>
          </c:val>
          <c:extLst>
            <c:ext xmlns:c16="http://schemas.microsoft.com/office/drawing/2014/chart" uri="{C3380CC4-5D6E-409C-BE32-E72D297353CC}">
              <c16:uniqueId val="{00000001-AD8E-470E-AE4B-A27317683E6B}"/>
            </c:ext>
          </c:extLst>
        </c:ser>
        <c:dLbls>
          <c:showLegendKey val="0"/>
          <c:showVal val="0"/>
          <c:showCatName val="0"/>
          <c:showSerName val="0"/>
          <c:showPercent val="0"/>
          <c:showBubbleSize val="0"/>
        </c:dLbls>
        <c:gapWidth val="219"/>
        <c:overlap val="-27"/>
        <c:axId val="409344256"/>
        <c:axId val="409344584"/>
      </c:barChart>
      <c:catAx>
        <c:axId val="409344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409344584"/>
        <c:crosses val="autoZero"/>
        <c:auto val="1"/>
        <c:lblAlgn val="ctr"/>
        <c:lblOffset val="100"/>
        <c:noMultiLvlLbl val="0"/>
      </c:catAx>
      <c:valAx>
        <c:axId val="4093445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093442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a:t>GDP Growth: ASEAN 5</a:t>
            </a:r>
          </a:p>
        </c:rich>
      </c:tx>
      <c:overlay val="0"/>
    </c:title>
    <c:autoTitleDeleted val="0"/>
    <c:plotArea>
      <c:layout/>
      <c:lineChart>
        <c:grouping val="standard"/>
        <c:varyColors val="0"/>
        <c:ser>
          <c:idx val="1"/>
          <c:order val="0"/>
          <c:tx>
            <c:strRef>
              <c:f>Growth!$F$10:$F$11</c:f>
              <c:strCache>
                <c:ptCount val="1"/>
                <c:pt idx="0">
                  <c:v>Indonesia</c:v>
                </c:pt>
              </c:strCache>
            </c:strRef>
          </c:tx>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Growth!$F$12:$F$23</c:f>
              <c:numCache>
                <c:formatCode>0.0</c:formatCode>
                <c:ptCount val="12"/>
                <c:pt idx="0">
                  <c:v>0</c:v>
                </c:pt>
                <c:pt idx="1">
                  <c:v>3.6434664472154807</c:v>
                </c:pt>
                <c:pt idx="2">
                  <c:v>4.4994753908568734</c:v>
                </c:pt>
                <c:pt idx="3">
                  <c:v>4.7803691216758395</c:v>
                </c:pt>
                <c:pt idx="4">
                  <c:v>5.0308739450178903</c:v>
                </c:pt>
                <c:pt idx="5">
                  <c:v>5.6925713038346304</c:v>
                </c:pt>
                <c:pt idx="6">
                  <c:v>5.5009517852027114</c:v>
                </c:pt>
                <c:pt idx="7">
                  <c:v>6.3450222445487796</c:v>
                </c:pt>
                <c:pt idx="8">
                  <c:v>6.0137025026328406</c:v>
                </c:pt>
                <c:pt idx="9">
                  <c:v>4.6288740780657482</c:v>
                </c:pt>
                <c:pt idx="10">
                  <c:v>6.1953585350070455</c:v>
                </c:pt>
                <c:pt idx="11">
                  <c:v>6.45697770929001</c:v>
                </c:pt>
              </c:numCache>
            </c:numRef>
          </c:val>
          <c:smooth val="0"/>
          <c:extLst>
            <c:ext xmlns:c16="http://schemas.microsoft.com/office/drawing/2014/chart" uri="{C3380CC4-5D6E-409C-BE32-E72D297353CC}">
              <c16:uniqueId val="{00000000-2083-4E79-A78B-526F11BE068E}"/>
            </c:ext>
          </c:extLst>
        </c:ser>
        <c:ser>
          <c:idx val="4"/>
          <c:order val="1"/>
          <c:tx>
            <c:strRef>
              <c:f>Growth!$I$10:$I$11</c:f>
              <c:strCache>
                <c:ptCount val="1"/>
                <c:pt idx="0">
                  <c:v>Malaysia</c:v>
                </c:pt>
              </c:strCache>
            </c:strRef>
          </c:tx>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Growth!$I$12:$I$23</c:f>
              <c:numCache>
                <c:formatCode>0.0</c:formatCode>
                <c:ptCount val="12"/>
                <c:pt idx="0">
                  <c:v>0</c:v>
                </c:pt>
                <c:pt idx="1">
                  <c:v>0.51854525400043505</c:v>
                </c:pt>
                <c:pt idx="2">
                  <c:v>5.3887993130794101</c:v>
                </c:pt>
                <c:pt idx="3">
                  <c:v>5.7897232386105806</c:v>
                </c:pt>
                <c:pt idx="4">
                  <c:v>6.7831423601226524</c:v>
                </c:pt>
                <c:pt idx="5">
                  <c:v>5.3332406186358901</c:v>
                </c:pt>
                <c:pt idx="6">
                  <c:v>5.5846631026274034</c:v>
                </c:pt>
                <c:pt idx="7">
                  <c:v>6.29897113784663</c:v>
                </c:pt>
                <c:pt idx="8">
                  <c:v>4.8319338061620698</c:v>
                </c:pt>
                <c:pt idx="9">
                  <c:v>-1.51368271609186</c:v>
                </c:pt>
                <c:pt idx="10">
                  <c:v>7.15384554323406</c:v>
                </c:pt>
                <c:pt idx="11">
                  <c:v>5.0841104325383375</c:v>
                </c:pt>
              </c:numCache>
            </c:numRef>
          </c:val>
          <c:smooth val="0"/>
          <c:extLst>
            <c:ext xmlns:c16="http://schemas.microsoft.com/office/drawing/2014/chart" uri="{C3380CC4-5D6E-409C-BE32-E72D297353CC}">
              <c16:uniqueId val="{00000001-2083-4E79-A78B-526F11BE068E}"/>
            </c:ext>
          </c:extLst>
        </c:ser>
        <c:ser>
          <c:idx val="6"/>
          <c:order val="2"/>
          <c:tx>
            <c:strRef>
              <c:f>Growth!$K$10:$K$11</c:f>
              <c:strCache>
                <c:ptCount val="1"/>
                <c:pt idx="0">
                  <c:v>Philippines</c:v>
                </c:pt>
              </c:strCache>
            </c:strRef>
          </c:tx>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Growth!$K$12:$K$23</c:f>
              <c:numCache>
                <c:formatCode>0.0</c:formatCode>
                <c:ptCount val="12"/>
                <c:pt idx="0">
                  <c:v>4.4112527023409935</c:v>
                </c:pt>
                <c:pt idx="1">
                  <c:v>2.8939750859814399</c:v>
                </c:pt>
                <c:pt idx="2">
                  <c:v>3.6458904444215401</c:v>
                </c:pt>
                <c:pt idx="3">
                  <c:v>4.9703731694855806</c:v>
                </c:pt>
                <c:pt idx="4">
                  <c:v>6.6976444123679055</c:v>
                </c:pt>
                <c:pt idx="5">
                  <c:v>4.7776425305744334</c:v>
                </c:pt>
                <c:pt idx="6">
                  <c:v>5.2429674653151404</c:v>
                </c:pt>
                <c:pt idx="7">
                  <c:v>6.6166606343073724</c:v>
                </c:pt>
                <c:pt idx="8">
                  <c:v>4.1527454274695446</c:v>
                </c:pt>
                <c:pt idx="9">
                  <c:v>1.14834545836435</c:v>
                </c:pt>
                <c:pt idx="10">
                  <c:v>7.6322386752346825</c:v>
                </c:pt>
                <c:pt idx="11">
                  <c:v>3.9089803488111441</c:v>
                </c:pt>
              </c:numCache>
            </c:numRef>
          </c:val>
          <c:smooth val="0"/>
          <c:extLst>
            <c:ext xmlns:c16="http://schemas.microsoft.com/office/drawing/2014/chart" uri="{C3380CC4-5D6E-409C-BE32-E72D297353CC}">
              <c16:uniqueId val="{00000002-2083-4E79-A78B-526F11BE068E}"/>
            </c:ext>
          </c:extLst>
        </c:ser>
        <c:ser>
          <c:idx val="7"/>
          <c:order val="3"/>
          <c:tx>
            <c:strRef>
              <c:f>Growth!$L$10:$L$11</c:f>
              <c:strCache>
                <c:ptCount val="1"/>
                <c:pt idx="0">
                  <c:v>Singapore</c:v>
                </c:pt>
              </c:strCache>
            </c:strRef>
          </c:tx>
          <c:spPr>
            <a:ln w="38100">
              <a:solidFill>
                <a:srgbClr val="FF0000"/>
              </a:solidFill>
            </a:ln>
          </c:spPr>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Growth!$L$12:$L$23</c:f>
              <c:numCache>
                <c:formatCode>0.0</c:formatCode>
                <c:ptCount val="12"/>
                <c:pt idx="0">
                  <c:v>9.0429204388914179</c:v>
                </c:pt>
                <c:pt idx="1">
                  <c:v>-1.1543981001325101</c:v>
                </c:pt>
                <c:pt idx="2">
                  <c:v>4.2019577852554502</c:v>
                </c:pt>
                <c:pt idx="3">
                  <c:v>4.5802530676422499</c:v>
                </c:pt>
                <c:pt idx="4">
                  <c:v>9.1590963574373063</c:v>
                </c:pt>
                <c:pt idx="5">
                  <c:v>7.3703976481382698</c:v>
                </c:pt>
                <c:pt idx="6">
                  <c:v>8.7636404221615187</c:v>
                </c:pt>
                <c:pt idx="7">
                  <c:v>8.8569490749100748</c:v>
                </c:pt>
                <c:pt idx="8">
                  <c:v>1.7010593944640966</c:v>
                </c:pt>
                <c:pt idx="9">
                  <c:v>-0.97973537438238589</c:v>
                </c:pt>
                <c:pt idx="10">
                  <c:v>14.763216761640299</c:v>
                </c:pt>
                <c:pt idx="11">
                  <c:v>4.8891246015784375</c:v>
                </c:pt>
              </c:numCache>
            </c:numRef>
          </c:val>
          <c:smooth val="0"/>
          <c:extLst>
            <c:ext xmlns:c16="http://schemas.microsoft.com/office/drawing/2014/chart" uri="{C3380CC4-5D6E-409C-BE32-E72D297353CC}">
              <c16:uniqueId val="{00000003-2083-4E79-A78B-526F11BE068E}"/>
            </c:ext>
          </c:extLst>
        </c:ser>
        <c:ser>
          <c:idx val="8"/>
          <c:order val="4"/>
          <c:tx>
            <c:strRef>
              <c:f>Growth!$M$10:$M$11</c:f>
              <c:strCache>
                <c:ptCount val="1"/>
                <c:pt idx="0">
                  <c:v>Thailand</c:v>
                </c:pt>
              </c:strCache>
            </c:strRef>
          </c:tx>
          <c:spPr>
            <a:ln w="38100">
              <a:solidFill>
                <a:srgbClr val="7030A0"/>
              </a:solidFill>
            </a:ln>
          </c:spPr>
          <c:marker>
            <c:symbol val="square"/>
            <c:size val="7"/>
            <c:spPr>
              <a:solidFill>
                <a:srgbClr val="7030A0"/>
              </a:solidFill>
            </c:spPr>
          </c:marker>
          <c:dLbls>
            <c:spPr>
              <a:noFill/>
              <a:ln>
                <a:noFill/>
              </a:ln>
              <a:effectLst/>
            </c:spPr>
            <c:txPr>
              <a:bodyPr/>
              <a:lstStyle/>
              <a:p>
                <a:pPr>
                  <a:defRPr sz="18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Growth!$D$12:$D$23</c:f>
              <c:numCache>
                <c:formatCode>General</c:formatCode>
                <c:ptCount val="12"/>
                <c:pt idx="0">
                  <c:v>2000</c:v>
                </c:pt>
                <c:pt idx="1">
                  <c:v>2001</c:v>
                </c:pt>
                <c:pt idx="2">
                  <c:v>2002</c:v>
                </c:pt>
                <c:pt idx="3">
                  <c:v>2003</c:v>
                </c:pt>
                <c:pt idx="4">
                  <c:v>2004</c:v>
                </c:pt>
                <c:pt idx="5">
                  <c:v>2005</c:v>
                </c:pt>
                <c:pt idx="6">
                  <c:v>2006</c:v>
                </c:pt>
                <c:pt idx="7">
                  <c:v>2007</c:v>
                </c:pt>
                <c:pt idx="8">
                  <c:v>2008</c:v>
                </c:pt>
                <c:pt idx="9">
                  <c:v>2009</c:v>
                </c:pt>
                <c:pt idx="10">
                  <c:v>2010</c:v>
                </c:pt>
                <c:pt idx="11">
                  <c:v>2011</c:v>
                </c:pt>
              </c:numCache>
            </c:numRef>
          </c:cat>
          <c:val>
            <c:numRef>
              <c:f>Growth!$M$12:$M$23</c:f>
              <c:numCache>
                <c:formatCode>0.0</c:formatCode>
                <c:ptCount val="12"/>
                <c:pt idx="0">
                  <c:v>4.75006789740873</c:v>
                </c:pt>
                <c:pt idx="1">
                  <c:v>2.1672642709532401</c:v>
                </c:pt>
                <c:pt idx="2">
                  <c:v>5.3175737514400865</c:v>
                </c:pt>
                <c:pt idx="3">
                  <c:v>7.1399753231499545</c:v>
                </c:pt>
                <c:pt idx="4">
                  <c:v>6.3440734959053104</c:v>
                </c:pt>
                <c:pt idx="5">
                  <c:v>4.6046989457427596</c:v>
                </c:pt>
                <c:pt idx="6">
                  <c:v>5.0928987130441925</c:v>
                </c:pt>
                <c:pt idx="7">
                  <c:v>5.0443161481650733</c:v>
                </c:pt>
                <c:pt idx="8">
                  <c:v>2.4843004010776197</c:v>
                </c:pt>
                <c:pt idx="9">
                  <c:v>-2.329848587563359</c:v>
                </c:pt>
                <c:pt idx="10">
                  <c:v>7.8105123947401101</c:v>
                </c:pt>
                <c:pt idx="11">
                  <c:v>7.7086894314138218E-2</c:v>
                </c:pt>
              </c:numCache>
            </c:numRef>
          </c:val>
          <c:smooth val="0"/>
          <c:extLst>
            <c:ext xmlns:c16="http://schemas.microsoft.com/office/drawing/2014/chart" uri="{C3380CC4-5D6E-409C-BE32-E72D297353CC}">
              <c16:uniqueId val="{00000004-2083-4E79-A78B-526F11BE068E}"/>
            </c:ext>
          </c:extLst>
        </c:ser>
        <c:dLbls>
          <c:showLegendKey val="0"/>
          <c:showVal val="0"/>
          <c:showCatName val="0"/>
          <c:showSerName val="0"/>
          <c:showPercent val="0"/>
          <c:showBubbleSize val="0"/>
        </c:dLbls>
        <c:marker val="1"/>
        <c:smooth val="0"/>
        <c:axId val="96868224"/>
        <c:axId val="96869760"/>
      </c:lineChart>
      <c:catAx>
        <c:axId val="96868224"/>
        <c:scaling>
          <c:orientation val="minMax"/>
        </c:scaling>
        <c:delete val="0"/>
        <c:axPos val="b"/>
        <c:numFmt formatCode="General" sourceLinked="1"/>
        <c:majorTickMark val="none"/>
        <c:minorTickMark val="none"/>
        <c:tickLblPos val="nextTo"/>
        <c:txPr>
          <a:bodyPr/>
          <a:lstStyle/>
          <a:p>
            <a:pPr>
              <a:defRPr sz="2000" b="0"/>
            </a:pPr>
            <a:endParaRPr lang="en-US"/>
          </a:p>
        </c:txPr>
        <c:crossAx val="96869760"/>
        <c:crosses val="autoZero"/>
        <c:auto val="1"/>
        <c:lblAlgn val="ctr"/>
        <c:lblOffset val="100"/>
        <c:noMultiLvlLbl val="0"/>
      </c:catAx>
      <c:valAx>
        <c:axId val="96869760"/>
        <c:scaling>
          <c:orientation val="minMax"/>
        </c:scaling>
        <c:delete val="0"/>
        <c:axPos val="l"/>
        <c:majorGridlines/>
        <c:title>
          <c:tx>
            <c:rich>
              <a:bodyPr/>
              <a:lstStyle/>
              <a:p>
                <a:pPr>
                  <a:defRPr sz="1800"/>
                </a:pPr>
                <a:r>
                  <a:rPr lang="en-US" sz="1800"/>
                  <a:t>percent</a:t>
                </a:r>
              </a:p>
            </c:rich>
          </c:tx>
          <c:overlay val="0"/>
        </c:title>
        <c:numFmt formatCode="0.0" sourceLinked="1"/>
        <c:majorTickMark val="none"/>
        <c:minorTickMark val="none"/>
        <c:tickLblPos val="nextTo"/>
        <c:crossAx val="96868224"/>
        <c:crosses val="autoZero"/>
        <c:crossBetween val="between"/>
      </c:valAx>
    </c:plotArea>
    <c:legend>
      <c:legendPos val="r"/>
      <c:overlay val="0"/>
      <c:txPr>
        <a:bodyPr/>
        <a:lstStyle/>
        <a:p>
          <a:pPr>
            <a:defRPr sz="1800" b="1"/>
          </a:pPr>
          <a:endParaRPr lang="en-US"/>
        </a:p>
      </c:txPr>
    </c:legend>
    <c:plotVisOnly val="1"/>
    <c:dispBlanksAs val="gap"/>
    <c:showDLblsOverMax val="0"/>
  </c:chart>
  <c:spPr>
    <a:ln>
      <a:noFill/>
    </a:ln>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 Business Cycles in China and ASEAN-4*</a:t>
            </a:r>
          </a:p>
          <a:p>
            <a:pPr>
              <a:defRPr/>
            </a:pPr>
            <a:endParaRPr lang="en-US" dirty="0"/>
          </a:p>
          <a:p>
            <a:pPr>
              <a:defRPr/>
            </a:pPr>
            <a:r>
              <a:rPr lang="en-US" dirty="0"/>
              <a:t>(Deviation</a:t>
            </a:r>
            <a:r>
              <a:rPr lang="en-US" baseline="0" dirty="0"/>
              <a:t> from trend growth path) </a:t>
            </a:r>
          </a:p>
          <a:p>
            <a:pPr>
              <a:defRPr/>
            </a:pPr>
            <a:r>
              <a:rPr lang="en-US" baseline="0" dirty="0"/>
              <a:t>(Indonesia, Malaysia, Singapore, and the Philippines)</a:t>
            </a:r>
            <a:endParaRPr lang="en-US" dirty="0"/>
          </a:p>
        </c:rich>
      </c:tx>
      <c:layout>
        <c:manualLayout>
          <c:xMode val="edge"/>
          <c:yMode val="edge"/>
          <c:x val="0.1434726428427216"/>
          <c:y val="2.9795158286778398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'ASEAN4 china cycle'!$F$5</c:f>
              <c:strCache>
                <c:ptCount val="1"/>
                <c:pt idx="0">
                  <c:v>ASEAN4 business cycles</c:v>
                </c:pt>
              </c:strCache>
            </c:strRef>
          </c:tx>
          <c:spPr>
            <a:ln w="28575" cap="rnd">
              <a:solidFill>
                <a:schemeClr val="accent1"/>
              </a:solidFill>
              <a:round/>
            </a:ln>
            <a:effectLst/>
          </c:spPr>
          <c:marker>
            <c:symbol val="none"/>
          </c:marker>
          <c:cat>
            <c:numRef>
              <c:f>'ASEAN4 china cycle'!$E$6:$E$22</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'ASEAN4 china cycle'!$F$6:$F$22</c:f>
              <c:numCache>
                <c:formatCode>General</c:formatCode>
                <c:ptCount val="17"/>
                <c:pt idx="0">
                  <c:v>1.02062515604242</c:v>
                </c:pt>
                <c:pt idx="1">
                  <c:v>-3.8741373375930301</c:v>
                </c:pt>
                <c:pt idx="2">
                  <c:v>-1.0301732721391299</c:v>
                </c:pt>
                <c:pt idx="3">
                  <c:v>-0.74551499836181201</c:v>
                </c:pt>
                <c:pt idx="4">
                  <c:v>1.03157129663345</c:v>
                </c:pt>
                <c:pt idx="5">
                  <c:v>0.53411525991633502</c:v>
                </c:pt>
                <c:pt idx="6">
                  <c:v>0.75578214668555899</c:v>
                </c:pt>
                <c:pt idx="7">
                  <c:v>1.8493069143422001</c:v>
                </c:pt>
                <c:pt idx="8">
                  <c:v>-0.253805658951407</c:v>
                </c:pt>
                <c:pt idx="9">
                  <c:v>-3.7441295738899298</c:v>
                </c:pt>
                <c:pt idx="10">
                  <c:v>3.0634090545005601</c:v>
                </c:pt>
                <c:pt idx="11">
                  <c:v>0.39231361872680398</c:v>
                </c:pt>
                <c:pt idx="12">
                  <c:v>0.86027641142856104</c:v>
                </c:pt>
                <c:pt idx="13">
                  <c:v>0.66713430970623699</c:v>
                </c:pt>
                <c:pt idx="14">
                  <c:v>0.117528920292061</c:v>
                </c:pt>
                <c:pt idx="15">
                  <c:v>-0.38241006779773701</c:v>
                </c:pt>
                <c:pt idx="16">
                  <c:v>-0.26189217954112898</c:v>
                </c:pt>
              </c:numCache>
            </c:numRef>
          </c:val>
          <c:smooth val="0"/>
          <c:extLst>
            <c:ext xmlns:c16="http://schemas.microsoft.com/office/drawing/2014/chart" uri="{C3380CC4-5D6E-409C-BE32-E72D297353CC}">
              <c16:uniqueId val="{00000000-879B-42EC-B74D-8E0FC5ACB432}"/>
            </c:ext>
          </c:extLst>
        </c:ser>
        <c:ser>
          <c:idx val="1"/>
          <c:order val="1"/>
          <c:tx>
            <c:strRef>
              <c:f>'ASEAN4 china cycle'!$G$5</c:f>
              <c:strCache>
                <c:ptCount val="1"/>
                <c:pt idx="0">
                  <c:v>China's booms and busts</c:v>
                </c:pt>
              </c:strCache>
            </c:strRef>
          </c:tx>
          <c:spPr>
            <a:ln w="28575" cap="rnd" cmpd="dbl">
              <a:solidFill>
                <a:srgbClr val="FF0000"/>
              </a:solidFill>
              <a:round/>
            </a:ln>
            <a:effectLst/>
          </c:spPr>
          <c:marker>
            <c:symbol val="none"/>
          </c:marker>
          <c:cat>
            <c:numRef>
              <c:f>'ASEAN4 china cycle'!$E$6:$E$22</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'ASEAN4 china cycle'!$G$6:$G$22</c:f>
              <c:numCache>
                <c:formatCode>General</c:formatCode>
                <c:ptCount val="17"/>
                <c:pt idx="0">
                  <c:v>-0.45167312345723298</c:v>
                </c:pt>
                <c:pt idx="1">
                  <c:v>-1.3830514885252201</c:v>
                </c:pt>
                <c:pt idx="2">
                  <c:v>-1.0099131223586499</c:v>
                </c:pt>
                <c:pt idx="3">
                  <c:v>-0.21391077883772999</c:v>
                </c:pt>
                <c:pt idx="4">
                  <c:v>-0.56659808061904104</c:v>
                </c:pt>
                <c:pt idx="5">
                  <c:v>0.96261045742918205</c:v>
                </c:pt>
                <c:pt idx="6">
                  <c:v>2.20996630124489</c:v>
                </c:pt>
                <c:pt idx="7">
                  <c:v>3.7020948121917501</c:v>
                </c:pt>
                <c:pt idx="8">
                  <c:v>-0.75647831137902799</c:v>
                </c:pt>
                <c:pt idx="9">
                  <c:v>-0.89824831923815596</c:v>
                </c:pt>
                <c:pt idx="10">
                  <c:v>0.65185432195745097</c:v>
                </c:pt>
                <c:pt idx="11">
                  <c:v>0.177881628743254</c:v>
                </c:pt>
                <c:pt idx="12">
                  <c:v>-0.94263292556485601</c:v>
                </c:pt>
                <c:pt idx="13">
                  <c:v>-0.53393468393842902</c:v>
                </c:pt>
                <c:pt idx="14">
                  <c:v>-0.51084266009336599</c:v>
                </c:pt>
                <c:pt idx="15">
                  <c:v>-0.38283652090619102</c:v>
                </c:pt>
                <c:pt idx="16">
                  <c:v>-5.4287506652490998E-2</c:v>
                </c:pt>
              </c:numCache>
            </c:numRef>
          </c:val>
          <c:smooth val="0"/>
          <c:extLst>
            <c:ext xmlns:c16="http://schemas.microsoft.com/office/drawing/2014/chart" uri="{C3380CC4-5D6E-409C-BE32-E72D297353CC}">
              <c16:uniqueId val="{00000001-879B-42EC-B74D-8E0FC5ACB432}"/>
            </c:ext>
          </c:extLst>
        </c:ser>
        <c:dLbls>
          <c:showLegendKey val="0"/>
          <c:showVal val="0"/>
          <c:showCatName val="0"/>
          <c:showSerName val="0"/>
          <c:showPercent val="0"/>
          <c:showBubbleSize val="0"/>
        </c:dLbls>
        <c:smooth val="0"/>
        <c:axId val="390971480"/>
        <c:axId val="390971808"/>
      </c:lineChart>
      <c:catAx>
        <c:axId val="390971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971808"/>
        <c:crosses val="autoZero"/>
        <c:auto val="1"/>
        <c:lblAlgn val="ctr"/>
        <c:lblOffset val="100"/>
        <c:noMultiLvlLbl val="0"/>
      </c:catAx>
      <c:valAx>
        <c:axId val="3909718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97148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dirty="0"/>
              <a:t>The 2009 Impact of GFC on ASEAN Exports </a:t>
            </a:r>
          </a:p>
          <a:p>
            <a:pPr>
              <a:defRPr sz="2400"/>
            </a:pPr>
            <a:r>
              <a:rPr lang="en-US" sz="2400" dirty="0"/>
              <a:t>(%  change)</a:t>
            </a:r>
          </a:p>
        </c:rich>
      </c:tx>
      <c:overlay val="0"/>
    </c:title>
    <c:autoTitleDeleted val="0"/>
    <c:plotArea>
      <c:layout/>
      <c:barChart>
        <c:barDir val="bar"/>
        <c:grouping val="clustered"/>
        <c:varyColors val="0"/>
        <c:ser>
          <c:idx val="0"/>
          <c:order val="0"/>
          <c:tx>
            <c:strRef>
              <c:f>'GFC and Exports'!$D$22</c:f>
              <c:strCache>
                <c:ptCount val="1"/>
                <c:pt idx="0">
                  <c:v>2000-2008</c:v>
                </c:pt>
              </c:strCache>
            </c:strRef>
          </c:tx>
          <c:invertIfNegative val="0"/>
          <c:dLbls>
            <c:spPr>
              <a:noFill/>
              <a:ln>
                <a:noFill/>
              </a:ln>
              <a:effectLst/>
            </c:spPr>
            <c:txPr>
              <a:bodyPr/>
              <a:lstStyle/>
              <a:p>
                <a:pPr>
                  <a:defRPr sz="20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Exports'!$D$23:$D$32</c:f>
              <c:numCache>
                <c:formatCode>0.0</c:formatCode>
                <c:ptCount val="10"/>
                <c:pt idx="0">
                  <c:v>18.373501857234317</c:v>
                </c:pt>
                <c:pt idx="1">
                  <c:v>13.943313979538623</c:v>
                </c:pt>
                <c:pt idx="2">
                  <c:v>12.720495123941195</c:v>
                </c:pt>
                <c:pt idx="3">
                  <c:v>17.214421016987263</c:v>
                </c:pt>
                <c:pt idx="4">
                  <c:v>10.286531570246726</c:v>
                </c:pt>
                <c:pt idx="5">
                  <c:v>20.661502780436724</c:v>
                </c:pt>
                <c:pt idx="6">
                  <c:v>4.1814165762172699</c:v>
                </c:pt>
                <c:pt idx="7">
                  <c:v>13.342064167058625</c:v>
                </c:pt>
                <c:pt idx="8">
                  <c:v>13.286360660652855</c:v>
                </c:pt>
                <c:pt idx="9">
                  <c:v>20.971263876241277</c:v>
                </c:pt>
              </c:numCache>
            </c:numRef>
          </c:val>
          <c:extLst>
            <c:ext xmlns:c16="http://schemas.microsoft.com/office/drawing/2014/chart" uri="{C3380CC4-5D6E-409C-BE32-E72D297353CC}">
              <c16:uniqueId val="{00000000-A46B-40D2-A889-62FE3F9F838F}"/>
            </c:ext>
          </c:extLst>
        </c:ser>
        <c:ser>
          <c:idx val="1"/>
          <c:order val="1"/>
          <c:tx>
            <c:strRef>
              <c:f>'GFC and Exports'!$E$22</c:f>
              <c:strCache>
                <c:ptCount val="1"/>
                <c:pt idx="0">
                  <c:v>2009</c:v>
                </c:pt>
              </c:strCache>
            </c:strRef>
          </c:tx>
          <c:spPr>
            <a:solidFill>
              <a:srgbClr val="FFFF00"/>
            </a:solidFill>
            <a:ln w="19050">
              <a:solidFill>
                <a:schemeClr val="accent1"/>
              </a:solidFill>
            </a:ln>
          </c:spPr>
          <c:invertIfNegative val="0"/>
          <c:dLbls>
            <c:spPr>
              <a:noFill/>
              <a:ln>
                <a:noFill/>
              </a:ln>
              <a:effectLst/>
            </c:spPr>
            <c:txPr>
              <a:bodyPr/>
              <a:lstStyle/>
              <a:p>
                <a:pPr>
                  <a:defRPr sz="20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Exports'!$E$23:$E$32</c:f>
              <c:numCache>
                <c:formatCode>0.0</c:formatCode>
                <c:ptCount val="10"/>
                <c:pt idx="0">
                  <c:v>-31.978505440605922</c:v>
                </c:pt>
                <c:pt idx="1">
                  <c:v>-14.239046476075679</c:v>
                </c:pt>
                <c:pt idx="2">
                  <c:v>-14.968859313086377</c:v>
                </c:pt>
                <c:pt idx="3">
                  <c:v>-3.5714285714285667</c:v>
                </c:pt>
                <c:pt idx="4">
                  <c:v>-21.127583108715193</c:v>
                </c:pt>
                <c:pt idx="5">
                  <c:v>8.8422303111038261</c:v>
                </c:pt>
                <c:pt idx="6">
                  <c:v>-21.683850197644677</c:v>
                </c:pt>
                <c:pt idx="7">
                  <c:v>-20.199952506046721</c:v>
                </c:pt>
                <c:pt idx="8">
                  <c:v>-13.742362475024217</c:v>
                </c:pt>
                <c:pt idx="9">
                  <c:v>-8.9160086145010808</c:v>
                </c:pt>
              </c:numCache>
            </c:numRef>
          </c:val>
          <c:extLst>
            <c:ext xmlns:c16="http://schemas.microsoft.com/office/drawing/2014/chart" uri="{C3380CC4-5D6E-409C-BE32-E72D297353CC}">
              <c16:uniqueId val="{00000001-A46B-40D2-A889-62FE3F9F838F}"/>
            </c:ext>
          </c:extLst>
        </c:ser>
        <c:dLbls>
          <c:showLegendKey val="0"/>
          <c:showVal val="0"/>
          <c:showCatName val="0"/>
          <c:showSerName val="0"/>
          <c:showPercent val="0"/>
          <c:showBubbleSize val="0"/>
        </c:dLbls>
        <c:gapWidth val="150"/>
        <c:axId val="62671488"/>
        <c:axId val="96924032"/>
      </c:barChart>
      <c:catAx>
        <c:axId val="62671488"/>
        <c:scaling>
          <c:orientation val="minMax"/>
        </c:scaling>
        <c:delete val="0"/>
        <c:axPos val="l"/>
        <c:numFmt formatCode="General" sourceLinked="0"/>
        <c:majorTickMark val="none"/>
        <c:minorTickMark val="none"/>
        <c:tickLblPos val="nextTo"/>
        <c:txPr>
          <a:bodyPr/>
          <a:lstStyle/>
          <a:p>
            <a:pPr>
              <a:defRPr sz="1400" b="1"/>
            </a:pPr>
            <a:endParaRPr lang="en-US"/>
          </a:p>
        </c:txPr>
        <c:crossAx val="96924032"/>
        <c:crosses val="autoZero"/>
        <c:auto val="1"/>
        <c:lblAlgn val="ctr"/>
        <c:lblOffset val="100"/>
        <c:noMultiLvlLbl val="0"/>
      </c:catAx>
      <c:valAx>
        <c:axId val="96924032"/>
        <c:scaling>
          <c:orientation val="minMax"/>
        </c:scaling>
        <c:delete val="0"/>
        <c:axPos val="b"/>
        <c:majorGridlines/>
        <c:numFmt formatCode="0" sourceLinked="0"/>
        <c:majorTickMark val="none"/>
        <c:minorTickMark val="none"/>
        <c:tickLblPos val="nextTo"/>
        <c:txPr>
          <a:bodyPr/>
          <a:lstStyle/>
          <a:p>
            <a:pPr>
              <a:defRPr sz="1400" b="1"/>
            </a:pPr>
            <a:endParaRPr lang="en-US"/>
          </a:p>
        </c:txPr>
        <c:crossAx val="62671488"/>
        <c:crosses val="autoZero"/>
        <c:crossBetween val="between"/>
      </c:valAx>
    </c:plotArea>
    <c:legend>
      <c:legendPos val="r"/>
      <c:overlay val="0"/>
      <c:txPr>
        <a:bodyPr/>
        <a:lstStyle/>
        <a:p>
          <a:pPr>
            <a:defRPr sz="2000" b="0"/>
          </a:pPr>
          <a:endParaRPr lang="en-US"/>
        </a:p>
      </c:txPr>
    </c:legend>
    <c:plotVisOnly val="1"/>
    <c:dispBlanksAs val="gap"/>
    <c:showDLblsOverMax val="0"/>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a:t>Impact of GFC on Exports </a:t>
            </a:r>
          </a:p>
          <a:p>
            <a:pPr>
              <a:defRPr sz="2400"/>
            </a:pPr>
            <a:r>
              <a:rPr lang="en-US" sz="2400"/>
              <a:t>(% growth)</a:t>
            </a:r>
          </a:p>
        </c:rich>
      </c:tx>
      <c:overlay val="0"/>
    </c:title>
    <c:autoTitleDeleted val="0"/>
    <c:plotArea>
      <c:layout/>
      <c:barChart>
        <c:barDir val="bar"/>
        <c:grouping val="clustered"/>
        <c:varyColors val="0"/>
        <c:ser>
          <c:idx val="1"/>
          <c:order val="0"/>
          <c:tx>
            <c:strRef>
              <c:f>'GFC and Exports'!$E$22</c:f>
              <c:strCache>
                <c:ptCount val="1"/>
                <c:pt idx="0">
                  <c:v>2009</c:v>
                </c:pt>
              </c:strCache>
            </c:strRef>
          </c:tx>
          <c:invertIfNegative val="0"/>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Exports'!$E$23:$E$32</c:f>
              <c:numCache>
                <c:formatCode>0.0</c:formatCode>
                <c:ptCount val="10"/>
                <c:pt idx="0">
                  <c:v>-31.978505440605922</c:v>
                </c:pt>
                <c:pt idx="1">
                  <c:v>-14.239046476075679</c:v>
                </c:pt>
                <c:pt idx="2">
                  <c:v>-14.968859313086377</c:v>
                </c:pt>
                <c:pt idx="3">
                  <c:v>-3.5714285714285667</c:v>
                </c:pt>
                <c:pt idx="4">
                  <c:v>-21.127583108715193</c:v>
                </c:pt>
                <c:pt idx="5">
                  <c:v>8.8422303111038261</c:v>
                </c:pt>
                <c:pt idx="6">
                  <c:v>-21.683850197644677</c:v>
                </c:pt>
                <c:pt idx="7">
                  <c:v>-20.199952506046721</c:v>
                </c:pt>
                <c:pt idx="8">
                  <c:v>-13.742362475024217</c:v>
                </c:pt>
                <c:pt idx="9">
                  <c:v>-8.9160086145010808</c:v>
                </c:pt>
              </c:numCache>
            </c:numRef>
          </c:val>
          <c:extLst>
            <c:ext xmlns:c16="http://schemas.microsoft.com/office/drawing/2014/chart" uri="{C3380CC4-5D6E-409C-BE32-E72D297353CC}">
              <c16:uniqueId val="{00000000-F514-4823-B88E-030E7DEDE1E8}"/>
            </c:ext>
          </c:extLst>
        </c:ser>
        <c:ser>
          <c:idx val="2"/>
          <c:order val="1"/>
          <c:tx>
            <c:strRef>
              <c:f>'GFC and Exports'!$F$22</c:f>
              <c:strCache>
                <c:ptCount val="1"/>
                <c:pt idx="0">
                  <c:v>2010</c:v>
                </c:pt>
              </c:strCache>
            </c:strRef>
          </c:tx>
          <c:invertIfNegative val="0"/>
          <c:dLbls>
            <c:spPr>
              <a:noFill/>
              <a:ln>
                <a:noFill/>
              </a:ln>
              <a:effectLst/>
            </c:spPr>
            <c:txPr>
              <a:bodyPr/>
              <a:lstStyle/>
              <a:p>
                <a:pPr>
                  <a:defRPr sz="14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Exports'!$F$23:$F$32</c:f>
              <c:numCache>
                <c:formatCode>0.0</c:formatCode>
                <c:ptCount val="10"/>
                <c:pt idx="0">
                  <c:v>30.236069223571906</c:v>
                </c:pt>
                <c:pt idx="1">
                  <c:v>29.662739327287046</c:v>
                </c:pt>
                <c:pt idx="2">
                  <c:v>35.421052377568763</c:v>
                </c:pt>
                <c:pt idx="3">
                  <c:v>65.849952516618885</c:v>
                </c:pt>
                <c:pt idx="4">
                  <c:v>26.510706326344181</c:v>
                </c:pt>
                <c:pt idx="5">
                  <c:v>17.689665859926329</c:v>
                </c:pt>
                <c:pt idx="6">
                  <c:v>33.983765220106157</c:v>
                </c:pt>
                <c:pt idx="7">
                  <c:v>30.599470300972186</c:v>
                </c:pt>
                <c:pt idx="8">
                  <c:v>28.655297313331729</c:v>
                </c:pt>
                <c:pt idx="9">
                  <c:v>26.517969735182891</c:v>
                </c:pt>
              </c:numCache>
            </c:numRef>
          </c:val>
          <c:extLst>
            <c:ext xmlns:c16="http://schemas.microsoft.com/office/drawing/2014/chart" uri="{C3380CC4-5D6E-409C-BE32-E72D297353CC}">
              <c16:uniqueId val="{00000001-F514-4823-B88E-030E7DEDE1E8}"/>
            </c:ext>
          </c:extLst>
        </c:ser>
        <c:ser>
          <c:idx val="3"/>
          <c:order val="2"/>
          <c:tx>
            <c:strRef>
              <c:f>'GFC and Exports'!$G$22</c:f>
              <c:strCache>
                <c:ptCount val="1"/>
                <c:pt idx="0">
                  <c:v>2011</c:v>
                </c:pt>
              </c:strCache>
            </c:strRef>
          </c:tx>
          <c:invertIfNegative val="0"/>
          <c:cat>
            <c:strRef>
              <c:f>'GFC and Exports'!$C$23:$C$32</c:f>
              <c:strCache>
                <c:ptCount val="10"/>
                <c:pt idx="0">
                  <c:v>Brunei Darussalamb </c:v>
                </c:pt>
                <c:pt idx="1">
                  <c:v>Cambodia </c:v>
                </c:pt>
                <c:pt idx="2">
                  <c:v>Indonesia</c:v>
                </c:pt>
                <c:pt idx="3">
                  <c:v>Lao PDR  </c:v>
                </c:pt>
                <c:pt idx="4">
                  <c:v>Malaysia</c:v>
                </c:pt>
                <c:pt idx="5">
                  <c:v>Myanmar</c:v>
                </c:pt>
                <c:pt idx="6">
                  <c:v>Philippines</c:v>
                </c:pt>
                <c:pt idx="7">
                  <c:v>Singaporec</c:v>
                </c:pt>
                <c:pt idx="8">
                  <c:v>Thailand</c:v>
                </c:pt>
                <c:pt idx="9">
                  <c:v>Viet Nam </c:v>
                </c:pt>
              </c:strCache>
            </c:strRef>
          </c:cat>
          <c:val>
            <c:numRef>
              <c:f>'GFC and Exports'!$G$23:$G$32</c:f>
              <c:numCache>
                <c:formatCode>0.0</c:formatCode>
                <c:ptCount val="10"/>
                <c:pt idx="0">
                  <c:v>33.055974895804098</c:v>
                </c:pt>
                <c:pt idx="1">
                  <c:v>35.839911286546645</c:v>
                </c:pt>
                <c:pt idx="2">
                  <c:v>28.975647335131676</c:v>
                </c:pt>
                <c:pt idx="3">
                  <c:v>6.1154374713696669</c:v>
                </c:pt>
                <c:pt idx="4">
                  <c:v>14.44287926504353</c:v>
                </c:pt>
                <c:pt idx="5">
                  <c:v>3.8654200903324609</c:v>
                </c:pt>
                <c:pt idx="6">
                  <c:v>-6.7109402306885668</c:v>
                </c:pt>
                <c:pt idx="7">
                  <c:v>16.533694800767453</c:v>
                </c:pt>
                <c:pt idx="8">
                  <c:v>16.033786943056505</c:v>
                </c:pt>
                <c:pt idx="9">
                  <c:v>34.150231115208754</c:v>
                </c:pt>
              </c:numCache>
            </c:numRef>
          </c:val>
          <c:extLst>
            <c:ext xmlns:c16="http://schemas.microsoft.com/office/drawing/2014/chart" uri="{C3380CC4-5D6E-409C-BE32-E72D297353CC}">
              <c16:uniqueId val="{00000002-F514-4823-B88E-030E7DEDE1E8}"/>
            </c:ext>
          </c:extLst>
        </c:ser>
        <c:dLbls>
          <c:showLegendKey val="0"/>
          <c:showVal val="0"/>
          <c:showCatName val="0"/>
          <c:showSerName val="0"/>
          <c:showPercent val="0"/>
          <c:showBubbleSize val="0"/>
        </c:dLbls>
        <c:gapWidth val="150"/>
        <c:axId val="97033216"/>
        <c:axId val="97035008"/>
      </c:barChart>
      <c:catAx>
        <c:axId val="97033216"/>
        <c:scaling>
          <c:orientation val="minMax"/>
        </c:scaling>
        <c:delete val="0"/>
        <c:axPos val="l"/>
        <c:numFmt formatCode="General" sourceLinked="0"/>
        <c:majorTickMark val="none"/>
        <c:minorTickMark val="none"/>
        <c:tickLblPos val="nextTo"/>
        <c:txPr>
          <a:bodyPr/>
          <a:lstStyle/>
          <a:p>
            <a:pPr>
              <a:defRPr sz="1400"/>
            </a:pPr>
            <a:endParaRPr lang="en-US"/>
          </a:p>
        </c:txPr>
        <c:crossAx val="97035008"/>
        <c:crosses val="autoZero"/>
        <c:auto val="1"/>
        <c:lblAlgn val="ctr"/>
        <c:lblOffset val="100"/>
        <c:noMultiLvlLbl val="0"/>
      </c:catAx>
      <c:valAx>
        <c:axId val="97035008"/>
        <c:scaling>
          <c:orientation val="minMax"/>
        </c:scaling>
        <c:delete val="0"/>
        <c:axPos val="b"/>
        <c:majorGridlines/>
        <c:numFmt formatCode="0" sourceLinked="0"/>
        <c:majorTickMark val="none"/>
        <c:minorTickMark val="none"/>
        <c:tickLblPos val="nextTo"/>
        <c:crossAx val="97033216"/>
        <c:crosses val="autoZero"/>
        <c:crossBetween val="between"/>
      </c:valAx>
    </c:plotArea>
    <c:legend>
      <c:legendPos val="r"/>
      <c:overlay val="0"/>
      <c:txPr>
        <a:bodyPr/>
        <a:lstStyle/>
        <a:p>
          <a:pPr>
            <a:defRPr sz="2400"/>
          </a:pPr>
          <a:endParaRPr lang="en-US"/>
        </a:p>
      </c:txPr>
    </c:legend>
    <c:plotVisOnly val="1"/>
    <c:dispBlanksAs val="gap"/>
    <c:showDLblsOverMax val="0"/>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dirty="0"/>
              <a:t>China, Singapore, and</a:t>
            </a:r>
            <a:r>
              <a:rPr lang="en-US" sz="2800" baseline="0" dirty="0"/>
              <a:t> Thailand: GDP </a:t>
            </a:r>
            <a:r>
              <a:rPr lang="en-US" sz="2800" dirty="0"/>
              <a:t>Growth Rates</a:t>
            </a:r>
          </a:p>
          <a:p>
            <a:pPr>
              <a:defRPr sz="2800"/>
            </a:pPr>
            <a:r>
              <a:rPr lang="en-US" sz="2800" dirty="0"/>
              <a:t>2007-2015 </a:t>
            </a:r>
          </a:p>
        </c:rich>
      </c:tx>
      <c:layout>
        <c:manualLayout>
          <c:xMode val="edge"/>
          <c:yMode val="edge"/>
          <c:x val="0.15742368766828882"/>
          <c:y val="3.1559919268229451E-2"/>
        </c:manualLayout>
      </c:layout>
      <c:overlay val="0"/>
    </c:title>
    <c:autoTitleDeleted val="0"/>
    <c:plotArea>
      <c:layout/>
      <c:lineChart>
        <c:grouping val="standard"/>
        <c:varyColors val="0"/>
        <c:ser>
          <c:idx val="6"/>
          <c:order val="0"/>
          <c:tx>
            <c:strRef>
              <c:f>'[Popular indicators.xlsx]Sheet1'!$C$27</c:f>
              <c:strCache>
                <c:ptCount val="1"/>
                <c:pt idx="0">
                  <c:v>Singapore</c:v>
                </c:pt>
              </c:strCache>
            </c:strRef>
          </c:tx>
          <c:spPr>
            <a:ln w="57150"/>
          </c:spPr>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indicators.xlsx]Sheet1'!$D$27:$L$27</c:f>
              <c:numCache>
                <c:formatCode>General</c:formatCode>
                <c:ptCount val="9"/>
                <c:pt idx="0">
                  <c:v>9.1115271475623842</c:v>
                </c:pt>
                <c:pt idx="1">
                  <c:v>1.7876202280847622</c:v>
                </c:pt>
                <c:pt idx="2">
                  <c:v>-0.60338829836753405</c:v>
                </c:pt>
                <c:pt idx="3">
                  <c:v>15.24037703594152</c:v>
                </c:pt>
                <c:pt idx="4">
                  <c:v>6.2074487275294956</c:v>
                </c:pt>
                <c:pt idx="5">
                  <c:v>3.6701360948560193</c:v>
                </c:pt>
                <c:pt idx="6">
                  <c:v>4.6754776199719998</c:v>
                </c:pt>
                <c:pt idx="7">
                  <c:v>3.2600152880505817</c:v>
                </c:pt>
                <c:pt idx="8">
                  <c:v>2.0083723451949993</c:v>
                </c:pt>
              </c:numCache>
            </c:numRef>
          </c:val>
          <c:smooth val="0"/>
          <c:extLst>
            <c:ext xmlns:c16="http://schemas.microsoft.com/office/drawing/2014/chart" uri="{C3380CC4-5D6E-409C-BE32-E72D297353CC}">
              <c16:uniqueId val="{00000002-5F58-4144-A28A-1CC5D9C90F46}"/>
            </c:ext>
          </c:extLst>
        </c:ser>
        <c:ser>
          <c:idx val="7"/>
          <c:order val="1"/>
          <c:tx>
            <c:strRef>
              <c:f>'[Popular indicators.xlsx]Sheet1'!$C$28</c:f>
              <c:strCache>
                <c:ptCount val="1"/>
                <c:pt idx="0">
                  <c:v>Thailand</c:v>
                </c:pt>
              </c:strCache>
            </c:strRef>
          </c:tx>
          <c:spPr>
            <a:ln w="50800" cmpd="dbl">
              <a:solidFill>
                <a:schemeClr val="tx1"/>
              </a:solidFill>
            </a:ln>
          </c:spPr>
          <c:marker>
            <c:symbol val="none"/>
          </c:marker>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indicators.xlsx]Sheet1'!$D$28:$L$28</c:f>
              <c:numCache>
                <c:formatCode>General</c:formatCode>
                <c:ptCount val="9"/>
                <c:pt idx="0">
                  <c:v>5.4350925698979324</c:v>
                </c:pt>
                <c:pt idx="1">
                  <c:v>1.7256679083397728</c:v>
                </c:pt>
                <c:pt idx="2">
                  <c:v>-0.73827978889691792</c:v>
                </c:pt>
                <c:pt idx="3">
                  <c:v>7.50671071487929</c:v>
                </c:pt>
                <c:pt idx="4">
                  <c:v>0.83368244811315151</c:v>
                </c:pt>
                <c:pt idx="5">
                  <c:v>7.230959189291724</c:v>
                </c:pt>
                <c:pt idx="6">
                  <c:v>2.7021172896929357</c:v>
                </c:pt>
                <c:pt idx="7">
                  <c:v>0.81763310178408233</c:v>
                </c:pt>
                <c:pt idx="8">
                  <c:v>2.8196831223178407</c:v>
                </c:pt>
              </c:numCache>
            </c:numRef>
          </c:val>
          <c:smooth val="0"/>
          <c:extLst>
            <c:ext xmlns:c16="http://schemas.microsoft.com/office/drawing/2014/chart" uri="{C3380CC4-5D6E-409C-BE32-E72D297353CC}">
              <c16:uniqueId val="{00000003-5F58-4144-A28A-1CC5D9C90F46}"/>
            </c:ext>
          </c:extLst>
        </c:ser>
        <c:ser>
          <c:idx val="9"/>
          <c:order val="2"/>
          <c:tx>
            <c:strRef>
              <c:f>'[Popular indicators.xlsx]Sheet1'!$C$30</c:f>
              <c:strCache>
                <c:ptCount val="1"/>
                <c:pt idx="0">
                  <c:v>China</c:v>
                </c:pt>
              </c:strCache>
            </c:strRef>
          </c:tx>
          <c:spPr>
            <a:ln w="53975">
              <a:solidFill>
                <a:srgbClr val="FF0000"/>
              </a:solidFill>
            </a:ln>
          </c:spPr>
          <c:marker>
            <c:symbol val="none"/>
          </c:marker>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indicators.xlsx]Sheet1'!$D$30:$L$30</c:f>
              <c:numCache>
                <c:formatCode>General</c:formatCode>
                <c:ptCount val="9"/>
                <c:pt idx="0">
                  <c:v>14.194961672398534</c:v>
                </c:pt>
                <c:pt idx="1">
                  <c:v>9.6233774862005959</c:v>
                </c:pt>
                <c:pt idx="2">
                  <c:v>9.2335510947285826</c:v>
                </c:pt>
                <c:pt idx="3">
                  <c:v>10.631708233654621</c:v>
                </c:pt>
                <c:pt idx="4">
                  <c:v>9.4845062015218957</c:v>
                </c:pt>
                <c:pt idx="5">
                  <c:v>7.750297593174011</c:v>
                </c:pt>
                <c:pt idx="6">
                  <c:v>7.6838099695499977</c:v>
                </c:pt>
                <c:pt idx="7">
                  <c:v>7.2685132413844826</c:v>
                </c:pt>
                <c:pt idx="8">
                  <c:v>6.9000000000001762</c:v>
                </c:pt>
              </c:numCache>
            </c:numRef>
          </c:val>
          <c:smooth val="0"/>
          <c:extLst>
            <c:ext xmlns:c16="http://schemas.microsoft.com/office/drawing/2014/chart" uri="{C3380CC4-5D6E-409C-BE32-E72D297353CC}">
              <c16:uniqueId val="{00000005-5F58-4144-A28A-1CC5D9C90F46}"/>
            </c:ext>
          </c:extLst>
        </c:ser>
        <c:dLbls>
          <c:showLegendKey val="0"/>
          <c:showVal val="0"/>
          <c:showCatName val="0"/>
          <c:showSerName val="0"/>
          <c:showPercent val="0"/>
          <c:showBubbleSize val="0"/>
        </c:dLbls>
        <c:marker val="1"/>
        <c:smooth val="0"/>
        <c:axId val="97080448"/>
        <c:axId val="97081984"/>
      </c:lineChart>
      <c:catAx>
        <c:axId val="97080448"/>
        <c:scaling>
          <c:orientation val="minMax"/>
        </c:scaling>
        <c:delete val="0"/>
        <c:axPos val="b"/>
        <c:numFmt formatCode="General" sourceLinked="1"/>
        <c:majorTickMark val="none"/>
        <c:minorTickMark val="none"/>
        <c:tickLblPos val="nextTo"/>
        <c:txPr>
          <a:bodyPr/>
          <a:lstStyle/>
          <a:p>
            <a:pPr>
              <a:defRPr sz="1600"/>
            </a:pPr>
            <a:endParaRPr lang="en-US"/>
          </a:p>
        </c:txPr>
        <c:crossAx val="97081984"/>
        <c:crosses val="autoZero"/>
        <c:auto val="1"/>
        <c:lblAlgn val="ctr"/>
        <c:lblOffset val="100"/>
        <c:noMultiLvlLbl val="0"/>
      </c:catAx>
      <c:valAx>
        <c:axId val="97081984"/>
        <c:scaling>
          <c:orientation val="minMax"/>
          <c:min val="-2"/>
        </c:scaling>
        <c:delete val="0"/>
        <c:axPos val="l"/>
        <c:majorGridlines/>
        <c:numFmt formatCode="General" sourceLinked="1"/>
        <c:majorTickMark val="none"/>
        <c:minorTickMark val="none"/>
        <c:tickLblPos val="nextTo"/>
        <c:txPr>
          <a:bodyPr/>
          <a:lstStyle/>
          <a:p>
            <a:pPr>
              <a:defRPr sz="2000" b="1"/>
            </a:pPr>
            <a:endParaRPr lang="en-US"/>
          </a:p>
        </c:txPr>
        <c:crossAx val="97080448"/>
        <c:crosses val="autoZero"/>
        <c:crossBetween val="between"/>
      </c:valAx>
    </c:plotArea>
    <c:legend>
      <c:legendPos val="r"/>
      <c:overlay val="0"/>
      <c:txPr>
        <a:bodyPr/>
        <a:lstStyle/>
        <a:p>
          <a:pPr>
            <a:defRPr sz="1600" b="1"/>
          </a:pPr>
          <a:endParaRPr lang="en-US"/>
        </a:p>
      </c:txPr>
    </c:legend>
    <c:plotVisOnly val="1"/>
    <c:dispBlanksAs val="gap"/>
    <c:showDLblsOverMax val="0"/>
  </c:chart>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dirty="0"/>
              <a:t>ASEAN-4</a:t>
            </a:r>
            <a:r>
              <a:rPr lang="en-US" sz="2400" baseline="0" dirty="0"/>
              <a:t> GDP </a:t>
            </a:r>
            <a:r>
              <a:rPr lang="en-US" sz="2400" dirty="0"/>
              <a:t>Growth Rates: High Volatility with </a:t>
            </a:r>
            <a:r>
              <a:rPr lang="en-US" sz="2400" baseline="0" dirty="0"/>
              <a:t> synchronization</a:t>
            </a:r>
            <a:r>
              <a:rPr lang="en-US" sz="2400" dirty="0"/>
              <a:t> </a:t>
            </a:r>
          </a:p>
        </c:rich>
      </c:tx>
      <c:layout>
        <c:manualLayout>
          <c:xMode val="edge"/>
          <c:yMode val="edge"/>
          <c:x val="0.15913470673559635"/>
          <c:y val="2.4266939688693593E-2"/>
        </c:manualLayout>
      </c:layout>
      <c:overlay val="0"/>
    </c:title>
    <c:autoTitleDeleted val="0"/>
    <c:plotArea>
      <c:layout/>
      <c:lineChart>
        <c:grouping val="standard"/>
        <c:varyColors val="0"/>
        <c:ser>
          <c:idx val="1"/>
          <c:order val="0"/>
          <c:tx>
            <c:strRef>
              <c:f>'[Popular indicators.xlsx]Sheet1'!$C$22</c:f>
              <c:strCache>
                <c:ptCount val="1"/>
                <c:pt idx="0">
                  <c:v>Philippines</c:v>
                </c:pt>
              </c:strCache>
            </c:strRef>
          </c:tx>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indicators.xlsx]Sheet1'!$D$22:$L$22</c:f>
              <c:numCache>
                <c:formatCode>General</c:formatCode>
                <c:ptCount val="9"/>
                <c:pt idx="0">
                  <c:v>6.6166685046065652</c:v>
                </c:pt>
                <c:pt idx="1">
                  <c:v>4.1527571454976169</c:v>
                </c:pt>
                <c:pt idx="2">
                  <c:v>1.1483304081905175</c:v>
                </c:pt>
                <c:pt idx="3">
                  <c:v>7.6322639162259946</c:v>
                </c:pt>
                <c:pt idx="4">
                  <c:v>3.6597551388787508</c:v>
                </c:pt>
                <c:pt idx="5">
                  <c:v>6.6838102368912189</c:v>
                </c:pt>
                <c:pt idx="6">
                  <c:v>7.0552722280621651</c:v>
                </c:pt>
                <c:pt idx="7">
                  <c:v>6.1323430436888202</c:v>
                </c:pt>
                <c:pt idx="8">
                  <c:v>5.8057286628585842</c:v>
                </c:pt>
              </c:numCache>
            </c:numRef>
          </c:val>
          <c:smooth val="0"/>
          <c:extLst>
            <c:ext xmlns:c16="http://schemas.microsoft.com/office/drawing/2014/chart" uri="{C3380CC4-5D6E-409C-BE32-E72D297353CC}">
              <c16:uniqueId val="{00000000-811C-4B9F-BEE1-3D6FBE869EF1}"/>
            </c:ext>
          </c:extLst>
        </c:ser>
        <c:ser>
          <c:idx val="3"/>
          <c:order val="1"/>
          <c:tx>
            <c:strRef>
              <c:f>'[Popular indicators.xlsx]Sheet1'!$C$24</c:f>
              <c:strCache>
                <c:ptCount val="1"/>
                <c:pt idx="0">
                  <c:v>Indonesia</c:v>
                </c:pt>
              </c:strCache>
            </c:strRef>
          </c:tx>
          <c:spPr>
            <a:ln w="53975"/>
          </c:spPr>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indicators.xlsx]Sheet1'!$D$24:$L$24</c:f>
              <c:numCache>
                <c:formatCode>General</c:formatCode>
                <c:ptCount val="9"/>
                <c:pt idx="0">
                  <c:v>6.3450222266723415</c:v>
                </c:pt>
                <c:pt idx="1">
                  <c:v>6.013703600091219</c:v>
                </c:pt>
                <c:pt idx="2">
                  <c:v>4.6288711825631452</c:v>
                </c:pt>
                <c:pt idx="3">
                  <c:v>6.223854180622169</c:v>
                </c:pt>
                <c:pt idx="4">
                  <c:v>6.169784207709796</c:v>
                </c:pt>
                <c:pt idx="5">
                  <c:v>6.0300506530561506</c:v>
                </c:pt>
                <c:pt idx="6">
                  <c:v>5.5572636889102256</c:v>
                </c:pt>
                <c:pt idx="7">
                  <c:v>5.0238890519901815</c:v>
                </c:pt>
                <c:pt idx="8">
                  <c:v>4.7939213038221027</c:v>
                </c:pt>
              </c:numCache>
            </c:numRef>
          </c:val>
          <c:smooth val="0"/>
          <c:extLst>
            <c:ext xmlns:c16="http://schemas.microsoft.com/office/drawing/2014/chart" uri="{C3380CC4-5D6E-409C-BE32-E72D297353CC}">
              <c16:uniqueId val="{00000001-811C-4B9F-BEE1-3D6FBE869EF1}"/>
            </c:ext>
          </c:extLst>
        </c:ser>
        <c:ser>
          <c:idx val="7"/>
          <c:order val="2"/>
          <c:tx>
            <c:strRef>
              <c:f>'[Popular indicators.xlsx]Sheet1'!$C$28</c:f>
              <c:strCache>
                <c:ptCount val="1"/>
                <c:pt idx="0">
                  <c:v>Thailand</c:v>
                </c:pt>
              </c:strCache>
            </c:strRef>
          </c:tx>
          <c:spPr>
            <a:ln w="41275" cmpd="dbl">
              <a:solidFill>
                <a:srgbClr val="0070C0"/>
              </a:solidFill>
            </a:ln>
          </c:spPr>
          <c:marker>
            <c:symbol val="none"/>
          </c:marker>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indicators.xlsx]Sheet1'!$D$28:$L$28</c:f>
              <c:numCache>
                <c:formatCode>General</c:formatCode>
                <c:ptCount val="9"/>
                <c:pt idx="0">
                  <c:v>5.4350925698979324</c:v>
                </c:pt>
                <c:pt idx="1">
                  <c:v>1.7256679083397728</c:v>
                </c:pt>
                <c:pt idx="2">
                  <c:v>-0.73827978889691792</c:v>
                </c:pt>
                <c:pt idx="3">
                  <c:v>7.50671071487929</c:v>
                </c:pt>
                <c:pt idx="4">
                  <c:v>0.83368244811315151</c:v>
                </c:pt>
                <c:pt idx="5">
                  <c:v>7.230959189291724</c:v>
                </c:pt>
                <c:pt idx="6">
                  <c:v>2.7021172896929357</c:v>
                </c:pt>
                <c:pt idx="7">
                  <c:v>0.81763310178408233</c:v>
                </c:pt>
                <c:pt idx="8">
                  <c:v>2.8196831223178407</c:v>
                </c:pt>
              </c:numCache>
            </c:numRef>
          </c:val>
          <c:smooth val="0"/>
          <c:extLst>
            <c:ext xmlns:c16="http://schemas.microsoft.com/office/drawing/2014/chart" uri="{C3380CC4-5D6E-409C-BE32-E72D297353CC}">
              <c16:uniqueId val="{00000002-811C-4B9F-BEE1-3D6FBE869EF1}"/>
            </c:ext>
          </c:extLst>
        </c:ser>
        <c:ser>
          <c:idx val="8"/>
          <c:order val="3"/>
          <c:tx>
            <c:strRef>
              <c:f>'[Popular indicators.xlsx]Sheet1'!$C$29</c:f>
              <c:strCache>
                <c:ptCount val="1"/>
                <c:pt idx="0">
                  <c:v>Malaysia</c:v>
                </c:pt>
              </c:strCache>
            </c:strRef>
          </c:tx>
          <c:spPr>
            <a:ln w="53975"/>
          </c:spPr>
          <c:cat>
            <c:numRef>
              <c:f>'[Popular indicators.xlsx]Sheet1'!$D$20:$L$20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'[Popular indicators.xlsx]Sheet1'!$D$29:$L$29</c:f>
              <c:numCache>
                <c:formatCode>General</c:formatCode>
                <c:ptCount val="9"/>
                <c:pt idx="0">
                  <c:v>6.2987859307942244</c:v>
                </c:pt>
                <c:pt idx="1">
                  <c:v>4.831769893584422</c:v>
                </c:pt>
                <c:pt idx="2">
                  <c:v>-1.5136850797997567</c:v>
                </c:pt>
                <c:pt idx="3">
                  <c:v>7.4259704909365638</c:v>
                </c:pt>
                <c:pt idx="4">
                  <c:v>5.2937846573374685</c:v>
                </c:pt>
                <c:pt idx="5">
                  <c:v>5.473454192295236</c:v>
                </c:pt>
                <c:pt idx="6">
                  <c:v>4.7134537155484963</c:v>
                </c:pt>
                <c:pt idx="7">
                  <c:v>5.9926093419592661</c:v>
                </c:pt>
                <c:pt idx="8">
                  <c:v>4.9523706055772436</c:v>
                </c:pt>
              </c:numCache>
            </c:numRef>
          </c:val>
          <c:smooth val="0"/>
          <c:extLst>
            <c:ext xmlns:c16="http://schemas.microsoft.com/office/drawing/2014/chart" uri="{C3380CC4-5D6E-409C-BE32-E72D297353CC}">
              <c16:uniqueId val="{00000003-811C-4B9F-BEE1-3D6FBE869EF1}"/>
            </c:ext>
          </c:extLst>
        </c:ser>
        <c:dLbls>
          <c:showLegendKey val="0"/>
          <c:showVal val="0"/>
          <c:showCatName val="0"/>
          <c:showSerName val="0"/>
          <c:showPercent val="0"/>
          <c:showBubbleSize val="0"/>
        </c:dLbls>
        <c:marker val="1"/>
        <c:smooth val="0"/>
        <c:axId val="97118464"/>
        <c:axId val="96997376"/>
      </c:lineChart>
      <c:catAx>
        <c:axId val="97118464"/>
        <c:scaling>
          <c:orientation val="minMax"/>
        </c:scaling>
        <c:delete val="0"/>
        <c:axPos val="b"/>
        <c:numFmt formatCode="General" sourceLinked="1"/>
        <c:majorTickMark val="none"/>
        <c:minorTickMark val="none"/>
        <c:tickLblPos val="nextTo"/>
        <c:txPr>
          <a:bodyPr/>
          <a:lstStyle/>
          <a:p>
            <a:pPr>
              <a:defRPr sz="1800" b="1"/>
            </a:pPr>
            <a:endParaRPr lang="en-US"/>
          </a:p>
        </c:txPr>
        <c:crossAx val="96997376"/>
        <c:crosses val="autoZero"/>
        <c:auto val="1"/>
        <c:lblAlgn val="ctr"/>
        <c:lblOffset val="100"/>
        <c:noMultiLvlLbl val="0"/>
      </c:catAx>
      <c:valAx>
        <c:axId val="96997376"/>
        <c:scaling>
          <c:orientation val="minMax"/>
        </c:scaling>
        <c:delete val="0"/>
        <c:axPos val="l"/>
        <c:majorGridlines/>
        <c:title>
          <c:tx>
            <c:rich>
              <a:bodyPr/>
              <a:lstStyle/>
              <a:p>
                <a:pPr>
                  <a:defRPr/>
                </a:pPr>
                <a:r>
                  <a:rPr lang="en-US"/>
                  <a:t>% </a:t>
                </a:r>
              </a:p>
            </c:rich>
          </c:tx>
          <c:overlay val="0"/>
        </c:title>
        <c:numFmt formatCode="General" sourceLinked="1"/>
        <c:majorTickMark val="none"/>
        <c:minorTickMark val="none"/>
        <c:tickLblPos val="nextTo"/>
        <c:txPr>
          <a:bodyPr/>
          <a:lstStyle/>
          <a:p>
            <a:pPr>
              <a:defRPr sz="1400" b="1"/>
            </a:pPr>
            <a:endParaRPr lang="en-US"/>
          </a:p>
        </c:txPr>
        <c:crossAx val="97118464"/>
        <c:crosses val="autoZero"/>
        <c:crossBetween val="between"/>
      </c:valAx>
    </c:plotArea>
    <c:legend>
      <c:legendPos val="r"/>
      <c:overlay val="0"/>
      <c:txPr>
        <a:bodyPr/>
        <a:lstStyle/>
        <a:p>
          <a:pPr>
            <a:defRPr sz="2000"/>
          </a:pPr>
          <a:endParaRPr lang="en-US"/>
        </a:p>
      </c:txPr>
    </c:legend>
    <c:plotVisOnly val="1"/>
    <c:dispBlanksAs val="gap"/>
    <c:showDLblsOverMax val="0"/>
  </c:chart>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a:t>Gross Domestic Investment</a:t>
            </a:r>
          </a:p>
        </c:rich>
      </c:tx>
      <c:overlay val="0"/>
    </c:title>
    <c:autoTitleDeleted val="0"/>
    <c:plotArea>
      <c:layout/>
      <c:lineChart>
        <c:grouping val="standard"/>
        <c:varyColors val="0"/>
        <c:ser>
          <c:idx val="0"/>
          <c:order val="0"/>
          <c:tx>
            <c:strRef>
              <c:f>Investment!$E$11</c:f>
              <c:strCache>
                <c:ptCount val="1"/>
                <c:pt idx="0">
                  <c:v>Indonesia</c:v>
                </c:pt>
              </c:strCache>
            </c:strRef>
          </c:tx>
          <c:cat>
            <c:numRef>
              <c:f>Investment!$D$12:$D$18</c:f>
              <c:numCache>
                <c:formatCode>General</c:formatCode>
                <c:ptCount val="7"/>
                <c:pt idx="0">
                  <c:v>2005</c:v>
                </c:pt>
                <c:pt idx="1">
                  <c:v>2006</c:v>
                </c:pt>
                <c:pt idx="2">
                  <c:v>2007</c:v>
                </c:pt>
                <c:pt idx="3">
                  <c:v>2008</c:v>
                </c:pt>
                <c:pt idx="4">
                  <c:v>2009</c:v>
                </c:pt>
                <c:pt idx="5">
                  <c:v>2010</c:v>
                </c:pt>
                <c:pt idx="6">
                  <c:v>2011</c:v>
                </c:pt>
              </c:numCache>
            </c:numRef>
          </c:cat>
          <c:val>
            <c:numRef>
              <c:f>Investment!$E$12:$E$18</c:f>
              <c:numCache>
                <c:formatCode>0.0</c:formatCode>
                <c:ptCount val="7"/>
                <c:pt idx="0">
                  <c:v>12.3811393934975</c:v>
                </c:pt>
                <c:pt idx="1">
                  <c:v>1.3435620938175199</c:v>
                </c:pt>
                <c:pt idx="2">
                  <c:v>1.9347465155297601</c:v>
                </c:pt>
                <c:pt idx="3">
                  <c:v>12.439808013567404</c:v>
                </c:pt>
                <c:pt idx="4">
                  <c:v>2.4250262317046398</c:v>
                </c:pt>
                <c:pt idx="5">
                  <c:v>11.095634052091444</c:v>
                </c:pt>
                <c:pt idx="6">
                  <c:v>10.563026015893644</c:v>
                </c:pt>
              </c:numCache>
            </c:numRef>
          </c:val>
          <c:smooth val="0"/>
          <c:extLst>
            <c:ext xmlns:c16="http://schemas.microsoft.com/office/drawing/2014/chart" uri="{C3380CC4-5D6E-409C-BE32-E72D297353CC}">
              <c16:uniqueId val="{00000000-ABA6-4F5B-ADB6-6FFA103A8306}"/>
            </c:ext>
          </c:extLst>
        </c:ser>
        <c:ser>
          <c:idx val="1"/>
          <c:order val="1"/>
          <c:tx>
            <c:strRef>
              <c:f>Investment!$F$11</c:f>
              <c:strCache>
                <c:ptCount val="1"/>
                <c:pt idx="0">
                  <c:v>Malaysia</c:v>
                </c:pt>
              </c:strCache>
            </c:strRef>
          </c:tx>
          <c:cat>
            <c:numRef>
              <c:f>Investment!$D$12:$D$18</c:f>
              <c:numCache>
                <c:formatCode>General</c:formatCode>
                <c:ptCount val="7"/>
                <c:pt idx="0">
                  <c:v>2005</c:v>
                </c:pt>
                <c:pt idx="1">
                  <c:v>2006</c:v>
                </c:pt>
                <c:pt idx="2">
                  <c:v>2007</c:v>
                </c:pt>
                <c:pt idx="3">
                  <c:v>2008</c:v>
                </c:pt>
                <c:pt idx="4">
                  <c:v>2009</c:v>
                </c:pt>
                <c:pt idx="5">
                  <c:v>2010</c:v>
                </c:pt>
                <c:pt idx="6">
                  <c:v>2011</c:v>
                </c:pt>
              </c:numCache>
            </c:numRef>
          </c:cat>
          <c:val>
            <c:numRef>
              <c:f>Investment!$F$12:$F$18</c:f>
              <c:numCache>
                <c:formatCode>0.0</c:formatCode>
                <c:ptCount val="7"/>
                <c:pt idx="0">
                  <c:v>-2.4601218906229696</c:v>
                </c:pt>
                <c:pt idx="1">
                  <c:v>11.248921371910919</c:v>
                </c:pt>
                <c:pt idx="2">
                  <c:v>8.3863672470025517</c:v>
                </c:pt>
                <c:pt idx="3">
                  <c:v>-2.9056483389520777</c:v>
                </c:pt>
                <c:pt idx="4">
                  <c:v>-13.751695310840002</c:v>
                </c:pt>
                <c:pt idx="5">
                  <c:v>38.310511118677596</c:v>
                </c:pt>
                <c:pt idx="6">
                  <c:v>8.6992646185200595</c:v>
                </c:pt>
              </c:numCache>
            </c:numRef>
          </c:val>
          <c:smooth val="0"/>
          <c:extLst>
            <c:ext xmlns:c16="http://schemas.microsoft.com/office/drawing/2014/chart" uri="{C3380CC4-5D6E-409C-BE32-E72D297353CC}">
              <c16:uniqueId val="{00000001-ABA6-4F5B-ADB6-6FFA103A8306}"/>
            </c:ext>
          </c:extLst>
        </c:ser>
        <c:ser>
          <c:idx val="2"/>
          <c:order val="2"/>
          <c:tx>
            <c:strRef>
              <c:f>Investment!$G$11</c:f>
              <c:strCache>
                <c:ptCount val="1"/>
                <c:pt idx="0">
                  <c:v>Phillippines</c:v>
                </c:pt>
              </c:strCache>
            </c:strRef>
          </c:tx>
          <c:cat>
            <c:numRef>
              <c:f>Investment!$D$12:$D$18</c:f>
              <c:numCache>
                <c:formatCode>General</c:formatCode>
                <c:ptCount val="7"/>
                <c:pt idx="0">
                  <c:v>2005</c:v>
                </c:pt>
                <c:pt idx="1">
                  <c:v>2006</c:v>
                </c:pt>
                <c:pt idx="2">
                  <c:v>2007</c:v>
                </c:pt>
                <c:pt idx="3">
                  <c:v>2008</c:v>
                </c:pt>
                <c:pt idx="4">
                  <c:v>2009</c:v>
                </c:pt>
                <c:pt idx="5">
                  <c:v>2010</c:v>
                </c:pt>
                <c:pt idx="6">
                  <c:v>2011</c:v>
                </c:pt>
              </c:numCache>
            </c:numRef>
          </c:cat>
          <c:val>
            <c:numRef>
              <c:f>Investment!$G$12:$G$18</c:f>
              <c:numCache>
                <c:formatCode>0.0</c:formatCode>
                <c:ptCount val="7"/>
                <c:pt idx="0">
                  <c:v>2.9577012120386899</c:v>
                </c:pt>
                <c:pt idx="1">
                  <c:v>-15.122383264745899</c:v>
                </c:pt>
                <c:pt idx="2">
                  <c:v>-0.47175397980085115</c:v>
                </c:pt>
                <c:pt idx="3">
                  <c:v>23.358915935660601</c:v>
                </c:pt>
                <c:pt idx="4">
                  <c:v>-8.6796437891573017</c:v>
                </c:pt>
                <c:pt idx="5">
                  <c:v>31.614242571152786</c:v>
                </c:pt>
                <c:pt idx="6">
                  <c:v>8.1133849646305389</c:v>
                </c:pt>
              </c:numCache>
            </c:numRef>
          </c:val>
          <c:smooth val="0"/>
          <c:extLst>
            <c:ext xmlns:c16="http://schemas.microsoft.com/office/drawing/2014/chart" uri="{C3380CC4-5D6E-409C-BE32-E72D297353CC}">
              <c16:uniqueId val="{00000002-ABA6-4F5B-ADB6-6FFA103A8306}"/>
            </c:ext>
          </c:extLst>
        </c:ser>
        <c:ser>
          <c:idx val="3"/>
          <c:order val="3"/>
          <c:tx>
            <c:strRef>
              <c:f>Investment!$H$11</c:f>
              <c:strCache>
                <c:ptCount val="1"/>
                <c:pt idx="0">
                  <c:v>Singapore </c:v>
                </c:pt>
              </c:strCache>
            </c:strRef>
          </c:tx>
          <c:cat>
            <c:numRef>
              <c:f>Investment!$D$12:$D$18</c:f>
              <c:numCache>
                <c:formatCode>General</c:formatCode>
                <c:ptCount val="7"/>
                <c:pt idx="0">
                  <c:v>2005</c:v>
                </c:pt>
                <c:pt idx="1">
                  <c:v>2006</c:v>
                </c:pt>
                <c:pt idx="2">
                  <c:v>2007</c:v>
                </c:pt>
                <c:pt idx="3">
                  <c:v>2008</c:v>
                </c:pt>
                <c:pt idx="4">
                  <c:v>2009</c:v>
                </c:pt>
                <c:pt idx="5">
                  <c:v>2010</c:v>
                </c:pt>
                <c:pt idx="6">
                  <c:v>2011</c:v>
                </c:pt>
              </c:numCache>
            </c:numRef>
          </c:cat>
          <c:val>
            <c:numRef>
              <c:f>Investment!$H$12:$H$18</c:f>
              <c:numCache>
                <c:formatCode>0.0</c:formatCode>
                <c:ptCount val="7"/>
                <c:pt idx="0">
                  <c:v>-0.41338991672497327</c:v>
                </c:pt>
                <c:pt idx="1">
                  <c:v>17.456031385940602</c:v>
                </c:pt>
                <c:pt idx="2">
                  <c:v>16.449364426677299</c:v>
                </c:pt>
                <c:pt idx="3">
                  <c:v>27.430473979683089</c:v>
                </c:pt>
                <c:pt idx="4">
                  <c:v>-20.133734168942631</c:v>
                </c:pt>
                <c:pt idx="5">
                  <c:v>5.8275909592061366</c:v>
                </c:pt>
                <c:pt idx="6">
                  <c:v>9.6659981637875507</c:v>
                </c:pt>
              </c:numCache>
            </c:numRef>
          </c:val>
          <c:smooth val="0"/>
          <c:extLst>
            <c:ext xmlns:c16="http://schemas.microsoft.com/office/drawing/2014/chart" uri="{C3380CC4-5D6E-409C-BE32-E72D297353CC}">
              <c16:uniqueId val="{00000003-ABA6-4F5B-ADB6-6FFA103A8306}"/>
            </c:ext>
          </c:extLst>
        </c:ser>
        <c:ser>
          <c:idx val="4"/>
          <c:order val="4"/>
          <c:tx>
            <c:strRef>
              <c:f>Investment!$I$11</c:f>
              <c:strCache>
                <c:ptCount val="1"/>
                <c:pt idx="0">
                  <c:v>Thailand</c:v>
                </c:pt>
              </c:strCache>
            </c:strRef>
          </c:tx>
          <c:spPr>
            <a:ln w="38100">
              <a:solidFill>
                <a:srgbClr val="7030A0"/>
              </a:solidFill>
            </a:ln>
          </c:spPr>
          <c:marker>
            <c:symbol val="square"/>
            <c:size val="7"/>
            <c:spPr>
              <a:solidFill>
                <a:srgbClr val="7030A0"/>
              </a:solidFill>
            </c:spPr>
          </c:marker>
          <c:dLbls>
            <c:spPr>
              <a:noFill/>
              <a:ln>
                <a:noFill/>
              </a:ln>
              <a:effectLst/>
            </c:spPr>
            <c:txPr>
              <a:bodyPr/>
              <a:lstStyle/>
              <a:p>
                <a:pPr>
                  <a:defRPr sz="14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Investment!$D$12:$D$18</c:f>
              <c:numCache>
                <c:formatCode>General</c:formatCode>
                <c:ptCount val="7"/>
                <c:pt idx="0">
                  <c:v>2005</c:v>
                </c:pt>
                <c:pt idx="1">
                  <c:v>2006</c:v>
                </c:pt>
                <c:pt idx="2">
                  <c:v>2007</c:v>
                </c:pt>
                <c:pt idx="3">
                  <c:v>2008</c:v>
                </c:pt>
                <c:pt idx="4">
                  <c:v>2009</c:v>
                </c:pt>
                <c:pt idx="5">
                  <c:v>2010</c:v>
                </c:pt>
                <c:pt idx="6">
                  <c:v>2011</c:v>
                </c:pt>
              </c:numCache>
            </c:numRef>
          </c:cat>
          <c:val>
            <c:numRef>
              <c:f>Investment!$I$12:$I$18</c:f>
              <c:numCache>
                <c:formatCode>0.0</c:formatCode>
                <c:ptCount val="7"/>
                <c:pt idx="0">
                  <c:v>12.7835954150107</c:v>
                </c:pt>
                <c:pt idx="1">
                  <c:v>-3.5631622707652002</c:v>
                </c:pt>
                <c:pt idx="2">
                  <c:v>0.98481783306183501</c:v>
                </c:pt>
                <c:pt idx="3">
                  <c:v>8.0879391503536802</c:v>
                </c:pt>
                <c:pt idx="4">
                  <c:v>-25.169982873139784</c:v>
                </c:pt>
                <c:pt idx="5">
                  <c:v>28.706286527905487</c:v>
                </c:pt>
                <c:pt idx="6">
                  <c:v>0.14543294213364999</c:v>
                </c:pt>
              </c:numCache>
            </c:numRef>
          </c:val>
          <c:smooth val="0"/>
          <c:extLst>
            <c:ext xmlns:c16="http://schemas.microsoft.com/office/drawing/2014/chart" uri="{C3380CC4-5D6E-409C-BE32-E72D297353CC}">
              <c16:uniqueId val="{00000004-ABA6-4F5B-ADB6-6FFA103A8306}"/>
            </c:ext>
          </c:extLst>
        </c:ser>
        <c:dLbls>
          <c:showLegendKey val="0"/>
          <c:showVal val="0"/>
          <c:showCatName val="0"/>
          <c:showSerName val="0"/>
          <c:showPercent val="0"/>
          <c:showBubbleSize val="0"/>
        </c:dLbls>
        <c:marker val="1"/>
        <c:smooth val="0"/>
        <c:axId val="117308416"/>
        <c:axId val="116724096"/>
      </c:lineChart>
      <c:catAx>
        <c:axId val="117308416"/>
        <c:scaling>
          <c:orientation val="minMax"/>
        </c:scaling>
        <c:delete val="0"/>
        <c:axPos val="b"/>
        <c:numFmt formatCode="General" sourceLinked="1"/>
        <c:majorTickMark val="none"/>
        <c:minorTickMark val="none"/>
        <c:tickLblPos val="nextTo"/>
        <c:txPr>
          <a:bodyPr/>
          <a:lstStyle/>
          <a:p>
            <a:pPr>
              <a:defRPr sz="1600" b="1"/>
            </a:pPr>
            <a:endParaRPr lang="en-US"/>
          </a:p>
        </c:txPr>
        <c:crossAx val="116724096"/>
        <c:crosses val="autoZero"/>
        <c:auto val="1"/>
        <c:lblAlgn val="ctr"/>
        <c:lblOffset val="100"/>
        <c:noMultiLvlLbl val="0"/>
      </c:catAx>
      <c:valAx>
        <c:axId val="116724096"/>
        <c:scaling>
          <c:orientation val="minMax"/>
        </c:scaling>
        <c:delete val="0"/>
        <c:axPos val="l"/>
        <c:majorGridlines/>
        <c:title>
          <c:tx>
            <c:rich>
              <a:bodyPr/>
              <a:lstStyle/>
              <a:p>
                <a:pPr>
                  <a:defRPr sz="2000" b="1"/>
                </a:pPr>
                <a:r>
                  <a:rPr lang="en-US" sz="2000" b="1"/>
                  <a:t>percent</a:t>
                </a:r>
              </a:p>
            </c:rich>
          </c:tx>
          <c:overlay val="0"/>
        </c:title>
        <c:numFmt formatCode="0" sourceLinked="0"/>
        <c:majorTickMark val="none"/>
        <c:minorTickMark val="none"/>
        <c:tickLblPos val="nextTo"/>
        <c:txPr>
          <a:bodyPr/>
          <a:lstStyle/>
          <a:p>
            <a:pPr>
              <a:defRPr sz="1400" b="1"/>
            </a:pPr>
            <a:endParaRPr lang="en-US"/>
          </a:p>
        </c:txPr>
        <c:crossAx val="117308416"/>
        <c:crosses val="autoZero"/>
        <c:crossBetween val="between"/>
      </c:valAx>
    </c:plotArea>
    <c:legend>
      <c:legendPos val="r"/>
      <c:overlay val="0"/>
      <c:txPr>
        <a:bodyPr/>
        <a:lstStyle/>
        <a:p>
          <a:pPr>
            <a:defRPr sz="1600" b="1"/>
          </a:pPr>
          <a:endParaRPr lang="en-US"/>
        </a:p>
      </c:txPr>
    </c:legend>
    <c:plotVisOnly val="1"/>
    <c:dispBlanksAs val="gap"/>
    <c:showDLblsOverMax val="0"/>
  </c:chart>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Inflation!$D$36:$D$37</c:f>
              <c:strCache>
                <c:ptCount val="1"/>
                <c:pt idx="0">
                  <c:v>Indonesia</c:v>
                </c:pt>
              </c:strCache>
            </c:strRef>
          </c:tx>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Inflation!$D$38:$D$44</c:f>
              <c:numCache>
                <c:formatCode>0.0</c:formatCode>
                <c:ptCount val="7"/>
                <c:pt idx="0">
                  <c:v>10.459597588664472</c:v>
                </c:pt>
                <c:pt idx="1">
                  <c:v>13.102792810760056</c:v>
                </c:pt>
                <c:pt idx="2">
                  <c:v>6.407123165542651</c:v>
                </c:pt>
                <c:pt idx="3">
                  <c:v>9.7809129439094988</c:v>
                </c:pt>
                <c:pt idx="4">
                  <c:v>4.8082772054522724</c:v>
                </c:pt>
                <c:pt idx="5">
                  <c:v>5.1358536878706333</c:v>
                </c:pt>
                <c:pt idx="6">
                  <c:v>5.3547167601970243</c:v>
                </c:pt>
              </c:numCache>
            </c:numRef>
          </c:val>
          <c:smooth val="0"/>
          <c:extLst>
            <c:ext xmlns:c16="http://schemas.microsoft.com/office/drawing/2014/chart" uri="{C3380CC4-5D6E-409C-BE32-E72D297353CC}">
              <c16:uniqueId val="{00000000-8FBC-495F-AA7E-1E974A7AA00F}"/>
            </c:ext>
          </c:extLst>
        </c:ser>
        <c:ser>
          <c:idx val="1"/>
          <c:order val="1"/>
          <c:tx>
            <c:strRef>
              <c:f>Inflation!$E$36:$E$37</c:f>
              <c:strCache>
                <c:ptCount val="1"/>
                <c:pt idx="0">
                  <c:v>Lao PDR</c:v>
                </c:pt>
              </c:strCache>
            </c:strRef>
          </c:tx>
          <c:spPr>
            <a:ln>
              <a:solidFill>
                <a:schemeClr val="accent2">
                  <a:lumMod val="60000"/>
                  <a:lumOff val="40000"/>
                </a:schemeClr>
              </a:solidFill>
            </a:ln>
          </c:spPr>
          <c:marker>
            <c:symbol val="none"/>
          </c:marker>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Inflation!$E$38:$E$44</c:f>
              <c:numCache>
                <c:formatCode>0.0</c:formatCode>
                <c:ptCount val="7"/>
                <c:pt idx="0">
                  <c:v>7.16537809179927</c:v>
                </c:pt>
                <c:pt idx="1">
                  <c:v>6.8022381976672497</c:v>
                </c:pt>
                <c:pt idx="2">
                  <c:v>4.5223211551417997</c:v>
                </c:pt>
                <c:pt idx="3">
                  <c:v>7.6293578451698298</c:v>
                </c:pt>
                <c:pt idx="4">
                  <c:v>3.4094611384283345E-2</c:v>
                </c:pt>
                <c:pt idx="5">
                  <c:v>5.9818934512422794</c:v>
                </c:pt>
                <c:pt idx="6">
                  <c:v>7.5696350889249402</c:v>
                </c:pt>
              </c:numCache>
            </c:numRef>
          </c:val>
          <c:smooth val="0"/>
          <c:extLst>
            <c:ext xmlns:c16="http://schemas.microsoft.com/office/drawing/2014/chart" uri="{C3380CC4-5D6E-409C-BE32-E72D297353CC}">
              <c16:uniqueId val="{00000001-8FBC-495F-AA7E-1E974A7AA00F}"/>
            </c:ext>
          </c:extLst>
        </c:ser>
        <c:ser>
          <c:idx val="2"/>
          <c:order val="2"/>
          <c:tx>
            <c:strRef>
              <c:f>Inflation!$F$36:$F$37</c:f>
              <c:strCache>
                <c:ptCount val="1"/>
                <c:pt idx="0">
                  <c:v>Malaysia</c:v>
                </c:pt>
              </c:strCache>
            </c:strRef>
          </c:tx>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Inflation!$F$38:$F$44</c:f>
              <c:numCache>
                <c:formatCode>0.0</c:formatCode>
                <c:ptCount val="7"/>
                <c:pt idx="0">
                  <c:v>3.0493389236205797</c:v>
                </c:pt>
                <c:pt idx="1">
                  <c:v>3.6205214896009612</c:v>
                </c:pt>
                <c:pt idx="2">
                  <c:v>2.0267704496031467</c:v>
                </c:pt>
                <c:pt idx="3">
                  <c:v>5.4298636083371834</c:v>
                </c:pt>
                <c:pt idx="4">
                  <c:v>0.59610555107565166</c:v>
                </c:pt>
                <c:pt idx="5">
                  <c:v>1.7205629716241502</c:v>
                </c:pt>
                <c:pt idx="6">
                  <c:v>3.1745185174751902</c:v>
                </c:pt>
              </c:numCache>
            </c:numRef>
          </c:val>
          <c:smooth val="0"/>
          <c:extLst>
            <c:ext xmlns:c16="http://schemas.microsoft.com/office/drawing/2014/chart" uri="{C3380CC4-5D6E-409C-BE32-E72D297353CC}">
              <c16:uniqueId val="{00000002-8FBC-495F-AA7E-1E974A7AA00F}"/>
            </c:ext>
          </c:extLst>
        </c:ser>
        <c:ser>
          <c:idx val="4"/>
          <c:order val="3"/>
          <c:tx>
            <c:strRef>
              <c:f>Inflation!$H$36:$H$37</c:f>
              <c:strCache>
                <c:ptCount val="1"/>
                <c:pt idx="0">
                  <c:v>Philippines</c:v>
                </c:pt>
              </c:strCache>
            </c:strRef>
          </c:tx>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Inflation!$H$38:$H$44</c:f>
              <c:numCache>
                <c:formatCode>0.0</c:formatCode>
                <c:ptCount val="7"/>
                <c:pt idx="0">
                  <c:v>7.6570974249385202</c:v>
                </c:pt>
                <c:pt idx="1">
                  <c:v>6.2532151094359065</c:v>
                </c:pt>
                <c:pt idx="2">
                  <c:v>2.9410479834378567</c:v>
                </c:pt>
                <c:pt idx="3">
                  <c:v>8.17903902547115</c:v>
                </c:pt>
                <c:pt idx="4">
                  <c:v>4.2027308233360445</c:v>
                </c:pt>
                <c:pt idx="5">
                  <c:v>3.79908527570336</c:v>
                </c:pt>
                <c:pt idx="6">
                  <c:v>4.718869395299186</c:v>
                </c:pt>
              </c:numCache>
            </c:numRef>
          </c:val>
          <c:smooth val="0"/>
          <c:extLst>
            <c:ext xmlns:c16="http://schemas.microsoft.com/office/drawing/2014/chart" uri="{C3380CC4-5D6E-409C-BE32-E72D297353CC}">
              <c16:uniqueId val="{00000003-8FBC-495F-AA7E-1E974A7AA00F}"/>
            </c:ext>
          </c:extLst>
        </c:ser>
        <c:ser>
          <c:idx val="5"/>
          <c:order val="4"/>
          <c:tx>
            <c:strRef>
              <c:f>Inflation!$I$36:$I$37</c:f>
              <c:strCache>
                <c:ptCount val="1"/>
                <c:pt idx="0">
                  <c:v>Singapore</c:v>
                </c:pt>
              </c:strCache>
            </c:strRef>
          </c:tx>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Inflation!$I$38:$I$44</c:f>
              <c:numCache>
                <c:formatCode>0.0</c:formatCode>
                <c:ptCount val="7"/>
                <c:pt idx="0">
                  <c:v>0.47287399303335292</c:v>
                </c:pt>
                <c:pt idx="1">
                  <c:v>0.97306467926128193</c:v>
                </c:pt>
                <c:pt idx="2">
                  <c:v>2.0954083242335044</c:v>
                </c:pt>
                <c:pt idx="3">
                  <c:v>6.6118140221195665</c:v>
                </c:pt>
                <c:pt idx="4">
                  <c:v>0.58929608201321249</c:v>
                </c:pt>
                <c:pt idx="5">
                  <c:v>2.8229038849060877</c:v>
                </c:pt>
                <c:pt idx="6">
                  <c:v>5.2476511351893906</c:v>
                </c:pt>
              </c:numCache>
            </c:numRef>
          </c:val>
          <c:smooth val="0"/>
          <c:extLst>
            <c:ext xmlns:c16="http://schemas.microsoft.com/office/drawing/2014/chart" uri="{C3380CC4-5D6E-409C-BE32-E72D297353CC}">
              <c16:uniqueId val="{00000004-8FBC-495F-AA7E-1E974A7AA00F}"/>
            </c:ext>
          </c:extLst>
        </c:ser>
        <c:ser>
          <c:idx val="6"/>
          <c:order val="5"/>
          <c:tx>
            <c:strRef>
              <c:f>Inflation!$J$36:$J$37</c:f>
              <c:strCache>
                <c:ptCount val="1"/>
                <c:pt idx="0">
                  <c:v>Thailand</c:v>
                </c:pt>
              </c:strCache>
            </c:strRef>
          </c:tx>
          <c:spPr>
            <a:ln w="41275">
              <a:solidFill>
                <a:srgbClr val="7030A0"/>
              </a:solidFill>
            </a:ln>
          </c:spPr>
          <c:marker>
            <c:symbol val="square"/>
            <c:size val="7"/>
            <c:spPr>
              <a:solidFill>
                <a:srgbClr val="7030A0"/>
              </a:solidFill>
            </c:spPr>
          </c:marker>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Inflation!$J$38:$J$44</c:f>
              <c:numCache>
                <c:formatCode>0.0</c:formatCode>
                <c:ptCount val="7"/>
                <c:pt idx="0">
                  <c:v>4.5405245334434445</c:v>
                </c:pt>
                <c:pt idx="1">
                  <c:v>4.6372554313514698</c:v>
                </c:pt>
                <c:pt idx="2">
                  <c:v>2.2415883888093302</c:v>
                </c:pt>
                <c:pt idx="3">
                  <c:v>5.4682322714436324</c:v>
                </c:pt>
                <c:pt idx="4">
                  <c:v>-0.84546602822770356</c:v>
                </c:pt>
                <c:pt idx="5">
                  <c:v>3.2721961215252877</c:v>
                </c:pt>
                <c:pt idx="6">
                  <c:v>3.8068526966423377</c:v>
                </c:pt>
              </c:numCache>
            </c:numRef>
          </c:val>
          <c:smooth val="0"/>
          <c:extLst>
            <c:ext xmlns:c16="http://schemas.microsoft.com/office/drawing/2014/chart" uri="{C3380CC4-5D6E-409C-BE32-E72D297353CC}">
              <c16:uniqueId val="{00000005-8FBC-495F-AA7E-1E974A7AA00F}"/>
            </c:ext>
          </c:extLst>
        </c:ser>
        <c:ser>
          <c:idx val="7"/>
          <c:order val="6"/>
          <c:tx>
            <c:strRef>
              <c:f>Inflation!$K$36:$K$37</c:f>
              <c:strCache>
                <c:ptCount val="1"/>
                <c:pt idx="0">
                  <c:v>Viet Nam</c:v>
                </c:pt>
              </c:strCache>
            </c:strRef>
          </c:tx>
          <c:spPr>
            <a:ln w="41275">
              <a:solidFill>
                <a:srgbClr val="FF0000"/>
              </a:solidFill>
            </a:ln>
          </c:spPr>
          <c:marker>
            <c:symbol val="square"/>
            <c:size val="9"/>
            <c:spPr>
              <a:solidFill>
                <a:srgbClr val="FF0000"/>
              </a:solidFill>
            </c:spPr>
          </c:marker>
          <c:dLbls>
            <c:spPr>
              <a:noFill/>
              <a:ln>
                <a:noFill/>
              </a:ln>
              <a:effectLst/>
            </c:spPr>
            <c:txPr>
              <a:bodyPr/>
              <a:lstStyle/>
              <a:p>
                <a:pPr>
                  <a:defRPr sz="18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Inflation!$C$38:$C$44</c:f>
              <c:numCache>
                <c:formatCode>General</c:formatCode>
                <c:ptCount val="7"/>
                <c:pt idx="0">
                  <c:v>2005</c:v>
                </c:pt>
                <c:pt idx="1">
                  <c:v>2006</c:v>
                </c:pt>
                <c:pt idx="2">
                  <c:v>2007</c:v>
                </c:pt>
                <c:pt idx="3">
                  <c:v>2008</c:v>
                </c:pt>
                <c:pt idx="4">
                  <c:v>2009</c:v>
                </c:pt>
                <c:pt idx="5">
                  <c:v>2010</c:v>
                </c:pt>
                <c:pt idx="6">
                  <c:v>2011</c:v>
                </c:pt>
              </c:numCache>
            </c:numRef>
          </c:cat>
          <c:val>
            <c:numRef>
              <c:f>Inflation!$K$38:$K$44</c:f>
              <c:numCache>
                <c:formatCode>0.0</c:formatCode>
                <c:ptCount val="7"/>
                <c:pt idx="0">
                  <c:v>8.2719646800190763</c:v>
                </c:pt>
                <c:pt idx="1">
                  <c:v>7.4746391867543842</c:v>
                </c:pt>
                <c:pt idx="2">
                  <c:v>8.3180391175768502</c:v>
                </c:pt>
                <c:pt idx="3">
                  <c:v>23.116352601638631</c:v>
                </c:pt>
                <c:pt idx="4">
                  <c:v>6.7173932067267295</c:v>
                </c:pt>
                <c:pt idx="5">
                  <c:v>9.2061332360442876</c:v>
                </c:pt>
                <c:pt idx="6">
                  <c:v>18.677787743974299</c:v>
                </c:pt>
              </c:numCache>
            </c:numRef>
          </c:val>
          <c:smooth val="0"/>
          <c:extLst>
            <c:ext xmlns:c16="http://schemas.microsoft.com/office/drawing/2014/chart" uri="{C3380CC4-5D6E-409C-BE32-E72D297353CC}">
              <c16:uniqueId val="{00000006-8FBC-495F-AA7E-1E974A7AA00F}"/>
            </c:ext>
          </c:extLst>
        </c:ser>
        <c:dLbls>
          <c:showLegendKey val="0"/>
          <c:showVal val="0"/>
          <c:showCatName val="0"/>
          <c:showSerName val="0"/>
          <c:showPercent val="0"/>
          <c:showBubbleSize val="0"/>
        </c:dLbls>
        <c:marker val="1"/>
        <c:smooth val="0"/>
        <c:axId val="105085952"/>
        <c:axId val="105100032"/>
      </c:lineChart>
      <c:catAx>
        <c:axId val="105085952"/>
        <c:scaling>
          <c:orientation val="minMax"/>
        </c:scaling>
        <c:delete val="0"/>
        <c:axPos val="b"/>
        <c:numFmt formatCode="General" sourceLinked="1"/>
        <c:majorTickMark val="none"/>
        <c:minorTickMark val="none"/>
        <c:tickLblPos val="nextTo"/>
        <c:txPr>
          <a:bodyPr/>
          <a:lstStyle/>
          <a:p>
            <a:pPr>
              <a:defRPr sz="1800" b="0"/>
            </a:pPr>
            <a:endParaRPr lang="en-US"/>
          </a:p>
        </c:txPr>
        <c:crossAx val="105100032"/>
        <c:crosses val="autoZero"/>
        <c:auto val="1"/>
        <c:lblAlgn val="ctr"/>
        <c:lblOffset val="100"/>
        <c:noMultiLvlLbl val="0"/>
      </c:catAx>
      <c:valAx>
        <c:axId val="105100032"/>
        <c:scaling>
          <c:orientation val="minMax"/>
        </c:scaling>
        <c:delete val="0"/>
        <c:axPos val="l"/>
        <c:majorGridlines/>
        <c:title>
          <c:tx>
            <c:rich>
              <a:bodyPr/>
              <a:lstStyle/>
              <a:p>
                <a:pPr>
                  <a:defRPr sz="1400"/>
                </a:pPr>
                <a:r>
                  <a:rPr lang="en-US" sz="1400"/>
                  <a:t>percent</a:t>
                </a:r>
              </a:p>
            </c:rich>
          </c:tx>
          <c:overlay val="0"/>
        </c:title>
        <c:numFmt formatCode="0" sourceLinked="0"/>
        <c:majorTickMark val="none"/>
        <c:minorTickMark val="none"/>
        <c:tickLblPos val="nextTo"/>
        <c:spPr>
          <a:ln w="34925">
            <a:solidFill>
              <a:srgbClr val="7030A0"/>
            </a:solidFill>
          </a:ln>
        </c:spPr>
        <c:txPr>
          <a:bodyPr/>
          <a:lstStyle/>
          <a:p>
            <a:pPr>
              <a:defRPr sz="1600"/>
            </a:pPr>
            <a:endParaRPr lang="en-US"/>
          </a:p>
        </c:txPr>
        <c:crossAx val="105085952"/>
        <c:crosses val="autoZero"/>
        <c:crossBetween val="between"/>
      </c:valAx>
    </c:plotArea>
    <c:legend>
      <c:legendPos val="r"/>
      <c:overlay val="0"/>
      <c:txPr>
        <a:bodyPr/>
        <a:lstStyle/>
        <a:p>
          <a:pPr>
            <a:defRPr sz="1600" b="1"/>
          </a:pPr>
          <a:endParaRPr lang="en-US"/>
        </a:p>
      </c:txPr>
    </c:legend>
    <c:plotVisOnly val="1"/>
    <c:dispBlanksAs val="gap"/>
    <c:showDLblsOverMax val="0"/>
  </c:chart>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en-US" b="1" baseline="0" dirty="0"/>
              <a:t> </a:t>
            </a:r>
            <a:r>
              <a:rPr lang="en-US" b="1" dirty="0"/>
              <a:t>China and ASEAN</a:t>
            </a:r>
            <a:r>
              <a:rPr lang="en-US" b="1" baseline="0" dirty="0"/>
              <a:t> Inflation Synchronization  (Principal Component of </a:t>
            </a:r>
          </a:p>
          <a:p>
            <a:pPr>
              <a:defRPr b="1"/>
            </a:pPr>
            <a:r>
              <a:rPr lang="en-US" b="1" baseline="0" dirty="0"/>
              <a:t>CPI inflation)</a:t>
            </a:r>
          </a:p>
          <a:p>
            <a:pPr>
              <a:defRPr b="1"/>
            </a:pPr>
            <a:r>
              <a:rPr lang="en-US" b="1" baseline="0" dirty="0"/>
              <a:t>Source:  ADB Key Indicators</a:t>
            </a:r>
            <a:endParaRPr lang="en-US" b="1" dirty="0"/>
          </a:p>
        </c:rich>
      </c:tx>
      <c:layout>
        <c:manualLayout>
          <c:xMode val="edge"/>
          <c:yMode val="edge"/>
          <c:x val="0.23670844269466312"/>
          <c:y val="2.0516892583774377E-3"/>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'[Chapter 10.xlsx]Sheet10'!$D$4</c:f>
              <c:strCache>
                <c:ptCount val="1"/>
                <c:pt idx="0">
                  <c:v>ASEAN</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'[Chapter 10.xlsx]Sheet10'!$C$5:$C$16</c:f>
              <c:numCache>
                <c:formatCode>General</c:formatCode>
                <c:ptCount val="12"/>
                <c:pt idx="0">
                  <c:v>2005</c:v>
                </c:pt>
                <c:pt idx="1">
                  <c:v>2006</c:v>
                </c:pt>
                <c:pt idx="2">
                  <c:v>2007</c:v>
                </c:pt>
                <c:pt idx="3">
                  <c:v>2008</c:v>
                </c:pt>
                <c:pt idx="4">
                  <c:v>2009</c:v>
                </c:pt>
                <c:pt idx="5">
                  <c:v>2010</c:v>
                </c:pt>
                <c:pt idx="6">
                  <c:v>2011</c:v>
                </c:pt>
                <c:pt idx="7">
                  <c:v>2012</c:v>
                </c:pt>
                <c:pt idx="8">
                  <c:v>2013</c:v>
                </c:pt>
                <c:pt idx="9">
                  <c:v>2014</c:v>
                </c:pt>
                <c:pt idx="10">
                  <c:v>2015</c:v>
                </c:pt>
                <c:pt idx="11">
                  <c:v>2016</c:v>
                </c:pt>
              </c:numCache>
            </c:numRef>
          </c:cat>
          <c:val>
            <c:numRef>
              <c:f>'[Chapter 10.xlsx]Sheet10'!$D$5:$D$16</c:f>
              <c:numCache>
                <c:formatCode>General</c:formatCode>
                <c:ptCount val="12"/>
                <c:pt idx="0">
                  <c:v>1.6506401719700901</c:v>
                </c:pt>
                <c:pt idx="1">
                  <c:v>2.1649459673342202</c:v>
                </c:pt>
                <c:pt idx="2">
                  <c:v>-9.4005893762630396E-2</c:v>
                </c:pt>
                <c:pt idx="3">
                  <c:v>5.6421013624190204</c:v>
                </c:pt>
                <c:pt idx="4">
                  <c:v>-3.1993970324107899</c:v>
                </c:pt>
                <c:pt idx="5">
                  <c:v>-0.187499140785023</c:v>
                </c:pt>
                <c:pt idx="6">
                  <c:v>1.5834050858667399</c:v>
                </c:pt>
                <c:pt idx="7">
                  <c:v>-0.830374223934922</c:v>
                </c:pt>
                <c:pt idx="8">
                  <c:v>-0.437817241161638</c:v>
                </c:pt>
                <c:pt idx="9">
                  <c:v>-0.75562745021056299</c:v>
                </c:pt>
                <c:pt idx="10">
                  <c:v>-2.9268320463991802</c:v>
                </c:pt>
                <c:pt idx="11">
                  <c:v>-2.6095395589253298</c:v>
                </c:pt>
              </c:numCache>
            </c:numRef>
          </c:val>
          <c:smooth val="0"/>
          <c:extLst>
            <c:ext xmlns:c16="http://schemas.microsoft.com/office/drawing/2014/chart" uri="{C3380CC4-5D6E-409C-BE32-E72D297353CC}">
              <c16:uniqueId val="{00000000-1089-4A65-A88B-BA26528FC02A}"/>
            </c:ext>
          </c:extLst>
        </c:ser>
        <c:ser>
          <c:idx val="1"/>
          <c:order val="1"/>
          <c:tx>
            <c:strRef>
              <c:f>'[Chapter 10.xlsx]Sheet10'!$E$4</c:f>
              <c:strCache>
                <c:ptCount val="1"/>
                <c:pt idx="0">
                  <c:v>CHINA</c:v>
                </c:pt>
              </c:strCache>
            </c:strRef>
          </c:tx>
          <c:spPr>
            <a:ln w="28575" cap="rnd">
              <a:solidFill>
                <a:schemeClr val="accent2"/>
              </a:solidFill>
              <a:round/>
            </a:ln>
            <a:effectLst/>
          </c:spPr>
          <c:marker>
            <c:symbol val="none"/>
          </c:marker>
          <c:cat>
            <c:numRef>
              <c:f>'[Chapter 10.xlsx]Sheet10'!$C$5:$C$16</c:f>
              <c:numCache>
                <c:formatCode>General</c:formatCode>
                <c:ptCount val="12"/>
                <c:pt idx="0">
                  <c:v>2005</c:v>
                </c:pt>
                <c:pt idx="1">
                  <c:v>2006</c:v>
                </c:pt>
                <c:pt idx="2">
                  <c:v>2007</c:v>
                </c:pt>
                <c:pt idx="3">
                  <c:v>2008</c:v>
                </c:pt>
                <c:pt idx="4">
                  <c:v>2009</c:v>
                </c:pt>
                <c:pt idx="5">
                  <c:v>2010</c:v>
                </c:pt>
                <c:pt idx="6">
                  <c:v>2011</c:v>
                </c:pt>
                <c:pt idx="7">
                  <c:v>2012</c:v>
                </c:pt>
                <c:pt idx="8">
                  <c:v>2013</c:v>
                </c:pt>
                <c:pt idx="9">
                  <c:v>2014</c:v>
                </c:pt>
                <c:pt idx="10">
                  <c:v>2015</c:v>
                </c:pt>
                <c:pt idx="11">
                  <c:v>2016</c:v>
                </c:pt>
              </c:numCache>
            </c:numRef>
          </c:cat>
          <c:val>
            <c:numRef>
              <c:f>'[Chapter 10.xlsx]Sheet10'!$E$5:$E$16</c:f>
              <c:numCache>
                <c:formatCode>General</c:formatCode>
                <c:ptCount val="12"/>
                <c:pt idx="0">
                  <c:v>1.8</c:v>
                </c:pt>
                <c:pt idx="1">
                  <c:v>1.5</c:v>
                </c:pt>
                <c:pt idx="2">
                  <c:v>4.8</c:v>
                </c:pt>
                <c:pt idx="3">
                  <c:v>5.9</c:v>
                </c:pt>
                <c:pt idx="4">
                  <c:v>-0.7</c:v>
                </c:pt>
                <c:pt idx="5">
                  <c:v>3.3</c:v>
                </c:pt>
                <c:pt idx="6">
                  <c:v>5.4</c:v>
                </c:pt>
                <c:pt idx="7">
                  <c:v>2.6</c:v>
                </c:pt>
                <c:pt idx="8">
                  <c:v>2.6</c:v>
                </c:pt>
                <c:pt idx="9">
                  <c:v>2</c:v>
                </c:pt>
                <c:pt idx="10">
                  <c:v>1.4</c:v>
                </c:pt>
                <c:pt idx="11">
                  <c:v>2</c:v>
                </c:pt>
              </c:numCache>
            </c:numRef>
          </c:val>
          <c:smooth val="0"/>
          <c:extLst>
            <c:ext xmlns:c16="http://schemas.microsoft.com/office/drawing/2014/chart" uri="{C3380CC4-5D6E-409C-BE32-E72D297353CC}">
              <c16:uniqueId val="{00000001-1089-4A65-A88B-BA26528FC02A}"/>
            </c:ext>
          </c:extLst>
        </c:ser>
        <c:dLbls>
          <c:showLegendKey val="0"/>
          <c:showVal val="0"/>
          <c:showCatName val="0"/>
          <c:showSerName val="0"/>
          <c:showPercent val="0"/>
          <c:showBubbleSize val="0"/>
        </c:dLbls>
        <c:marker val="1"/>
        <c:smooth val="0"/>
        <c:axId val="449983024"/>
        <c:axId val="449979416"/>
      </c:lineChart>
      <c:catAx>
        <c:axId val="4499830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449979416"/>
        <c:crosses val="autoZero"/>
        <c:auto val="1"/>
        <c:lblAlgn val="ctr"/>
        <c:lblOffset val="100"/>
        <c:noMultiLvlLbl val="0"/>
      </c:catAx>
      <c:valAx>
        <c:axId val="4499794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499830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 </a:t>
            </a:r>
            <a:r>
              <a:rPr lang="en-US" sz="2000" b="1" dirty="0"/>
              <a:t>Influences</a:t>
            </a:r>
            <a:r>
              <a:rPr lang="en-US" sz="2000" b="1" baseline="0" dirty="0"/>
              <a:t> of Two Major Trading Partners on Thailand’s inflation</a:t>
            </a:r>
            <a:endParaRPr lang="en-US" b="1" dirty="0"/>
          </a:p>
        </c:rich>
      </c:tx>
      <c:layout>
        <c:manualLayout>
          <c:xMode val="edge"/>
          <c:yMode val="edge"/>
          <c:x val="0.14321753183629823"/>
          <c:y val="1.964222862626141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'[Chapter 10.xlsx]Fig inflation influences'!$C$4</c:f>
              <c:strCache>
                <c:ptCount val="1"/>
                <c:pt idx="0">
                  <c:v>Thailand Inflation</c:v>
                </c:pt>
              </c:strCache>
            </c:strRef>
          </c:tx>
          <c:spPr>
            <a:ln w="28575" cap="rnd">
              <a:solidFill>
                <a:schemeClr val="accent1"/>
              </a:solidFill>
              <a:round/>
            </a:ln>
            <a:effectLst/>
          </c:spPr>
          <c:marker>
            <c:symbol val="none"/>
          </c:marker>
          <c:cat>
            <c:numRef>
              <c:f>'[Chapter 10.xlsx]Fig inflation influences'!$D$3:$S$3</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'[Chapter 10.xlsx]Fig inflation influences'!$D$4:$S$4</c:f>
              <c:numCache>
                <c:formatCode>General</c:formatCode>
                <c:ptCount val="16"/>
                <c:pt idx="0">
                  <c:v>1.6</c:v>
                </c:pt>
                <c:pt idx="1">
                  <c:v>1.6</c:v>
                </c:pt>
                <c:pt idx="2">
                  <c:v>0.7</c:v>
                </c:pt>
                <c:pt idx="3">
                  <c:v>1.8</c:v>
                </c:pt>
                <c:pt idx="4">
                  <c:v>2.7</c:v>
                </c:pt>
                <c:pt idx="5">
                  <c:v>4.5</c:v>
                </c:pt>
                <c:pt idx="6">
                  <c:v>4.7</c:v>
                </c:pt>
                <c:pt idx="7">
                  <c:v>2.2999999999999998</c:v>
                </c:pt>
                <c:pt idx="8">
                  <c:v>5.5</c:v>
                </c:pt>
                <c:pt idx="9">
                  <c:v>-0.9</c:v>
                </c:pt>
                <c:pt idx="10">
                  <c:v>3.3</c:v>
                </c:pt>
                <c:pt idx="11">
                  <c:v>3.8</c:v>
                </c:pt>
                <c:pt idx="12">
                  <c:v>3</c:v>
                </c:pt>
                <c:pt idx="13">
                  <c:v>2.2000000000000002</c:v>
                </c:pt>
                <c:pt idx="14">
                  <c:v>1.9</c:v>
                </c:pt>
                <c:pt idx="15">
                  <c:v>-0.9</c:v>
                </c:pt>
              </c:numCache>
            </c:numRef>
          </c:val>
          <c:smooth val="0"/>
          <c:extLst>
            <c:ext xmlns:c16="http://schemas.microsoft.com/office/drawing/2014/chart" uri="{C3380CC4-5D6E-409C-BE32-E72D297353CC}">
              <c16:uniqueId val="{00000000-E143-4B3D-8EA6-8FDF28A075B5}"/>
            </c:ext>
          </c:extLst>
        </c:ser>
        <c:ser>
          <c:idx val="1"/>
          <c:order val="1"/>
          <c:tx>
            <c:strRef>
              <c:f>'[Chapter 10.xlsx]Fig inflation influences'!$C$5</c:f>
              <c:strCache>
                <c:ptCount val="1"/>
                <c:pt idx="0">
                  <c:v>USA (Urban)</c:v>
                </c:pt>
              </c:strCache>
            </c:strRef>
          </c:tx>
          <c:spPr>
            <a:ln w="28575" cap="rnd">
              <a:solidFill>
                <a:schemeClr val="accent2"/>
              </a:solidFill>
              <a:round/>
            </a:ln>
            <a:effectLst/>
          </c:spPr>
          <c:marker>
            <c:symbol val="square"/>
            <c:size val="5"/>
            <c:spPr>
              <a:solidFill>
                <a:schemeClr val="accent2"/>
              </a:solidFill>
              <a:ln w="9525">
                <a:solidFill>
                  <a:schemeClr val="accent2"/>
                </a:solidFill>
              </a:ln>
              <a:effectLst/>
            </c:spPr>
          </c:marker>
          <c:cat>
            <c:numRef>
              <c:f>'[Chapter 10.xlsx]Fig inflation influences'!$D$3:$S$3</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'[Chapter 10.xlsx]Fig inflation influences'!$D$5:$S$5</c:f>
              <c:numCache>
                <c:formatCode>0.000</c:formatCode>
                <c:ptCount val="16"/>
                <c:pt idx="0">
                  <c:v>5.625</c:v>
                </c:pt>
                <c:pt idx="1">
                  <c:v>4.867</c:v>
                </c:pt>
                <c:pt idx="2">
                  <c:v>2.8079999999999998</c:v>
                </c:pt>
                <c:pt idx="3">
                  <c:v>4.0830000000000002</c:v>
                </c:pt>
                <c:pt idx="4">
                  <c:v>4.9249999999999998</c:v>
                </c:pt>
                <c:pt idx="5">
                  <c:v>6.4089999999999998</c:v>
                </c:pt>
                <c:pt idx="6">
                  <c:v>6.3</c:v>
                </c:pt>
                <c:pt idx="7">
                  <c:v>5.75</c:v>
                </c:pt>
                <c:pt idx="8">
                  <c:v>7.9610000000000003</c:v>
                </c:pt>
                <c:pt idx="9">
                  <c:v>-0.76600000000000001</c:v>
                </c:pt>
                <c:pt idx="10">
                  <c:v>3.5190000000000001</c:v>
                </c:pt>
                <c:pt idx="11">
                  <c:v>6.883</c:v>
                </c:pt>
                <c:pt idx="12">
                  <c:v>4.6550000000000002</c:v>
                </c:pt>
                <c:pt idx="13">
                  <c:v>3.363</c:v>
                </c:pt>
                <c:pt idx="14">
                  <c:v>3.7789999999999999</c:v>
                </c:pt>
                <c:pt idx="15">
                  <c:v>0.28100000000000003</c:v>
                </c:pt>
              </c:numCache>
            </c:numRef>
          </c:val>
          <c:smooth val="0"/>
          <c:extLst>
            <c:ext xmlns:c16="http://schemas.microsoft.com/office/drawing/2014/chart" uri="{C3380CC4-5D6E-409C-BE32-E72D297353CC}">
              <c16:uniqueId val="{00000001-E143-4B3D-8EA6-8FDF28A075B5}"/>
            </c:ext>
          </c:extLst>
        </c:ser>
        <c:ser>
          <c:idx val="2"/>
          <c:order val="2"/>
          <c:tx>
            <c:strRef>
              <c:f>'[Chapter 10.xlsx]Fig inflation influences'!$C$6</c:f>
              <c:strCache>
                <c:ptCount val="1"/>
                <c:pt idx="0">
                  <c:v>China Inflation</c:v>
                </c:pt>
              </c:strCache>
            </c:strRef>
          </c:tx>
          <c:spPr>
            <a:ln w="28575" cap="rnd" cmpd="dbl">
              <a:solidFill>
                <a:srgbClr val="FF0000"/>
              </a:solidFill>
              <a:round/>
            </a:ln>
            <a:effectLst/>
          </c:spPr>
          <c:marker>
            <c:symbol val="none"/>
          </c:marker>
          <c:cat>
            <c:numRef>
              <c:f>'[Chapter 10.xlsx]Fig inflation influences'!$D$3:$S$3</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'[Chapter 10.xlsx]Fig inflation influences'!$D$6:$S$6</c:f>
              <c:numCache>
                <c:formatCode>#,##0.0</c:formatCode>
                <c:ptCount val="16"/>
                <c:pt idx="0">
                  <c:v>0.41647385469689713</c:v>
                </c:pt>
                <c:pt idx="1">
                  <c:v>0.69124423963133896</c:v>
                </c:pt>
                <c:pt idx="2">
                  <c:v>-0.80091533180778329</c:v>
                </c:pt>
                <c:pt idx="3">
                  <c:v>1.1995386389850093</c:v>
                </c:pt>
                <c:pt idx="4">
                  <c:v>3.8978801002963248</c:v>
                </c:pt>
                <c:pt idx="5">
                  <c:v>1.7990346643264488</c:v>
                </c:pt>
                <c:pt idx="6">
                  <c:v>1.5086206896551824</c:v>
                </c:pt>
                <c:pt idx="7">
                  <c:v>4.7983014861995743</c:v>
                </c:pt>
                <c:pt idx="8">
                  <c:v>5.8954619124797381</c:v>
                </c:pt>
                <c:pt idx="9">
                  <c:v>-0.70786301894012471</c:v>
                </c:pt>
                <c:pt idx="10">
                  <c:v>3.2947976878612728</c:v>
                </c:pt>
                <c:pt idx="11">
                  <c:v>5.3907853012497675</c:v>
                </c:pt>
                <c:pt idx="12">
                  <c:v>2.6017699115044257</c:v>
                </c:pt>
                <c:pt idx="13">
                  <c:v>2.6047955839227033</c:v>
                </c:pt>
                <c:pt idx="14">
                  <c:v>2.0006724949563015</c:v>
                </c:pt>
                <c:pt idx="15">
                  <c:v>1.401021921872414</c:v>
                </c:pt>
              </c:numCache>
            </c:numRef>
          </c:val>
          <c:smooth val="0"/>
          <c:extLst>
            <c:ext xmlns:c16="http://schemas.microsoft.com/office/drawing/2014/chart" uri="{C3380CC4-5D6E-409C-BE32-E72D297353CC}">
              <c16:uniqueId val="{00000002-E143-4B3D-8EA6-8FDF28A075B5}"/>
            </c:ext>
          </c:extLst>
        </c:ser>
        <c:dLbls>
          <c:showLegendKey val="0"/>
          <c:showVal val="0"/>
          <c:showCatName val="0"/>
          <c:showSerName val="0"/>
          <c:showPercent val="0"/>
          <c:showBubbleSize val="0"/>
        </c:dLbls>
        <c:smooth val="0"/>
        <c:axId val="361062000"/>
        <c:axId val="361066920"/>
      </c:lineChart>
      <c:catAx>
        <c:axId val="361062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61066920"/>
        <c:crosses val="autoZero"/>
        <c:auto val="1"/>
        <c:lblAlgn val="ctr"/>
        <c:lblOffset val="100"/>
        <c:noMultiLvlLbl val="0"/>
      </c:catAx>
      <c:valAx>
        <c:axId val="3610669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610620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dirty="0"/>
              <a:t> Thailand's  Consumer</a:t>
            </a:r>
            <a:r>
              <a:rPr lang="en-US" sz="2000" baseline="0" dirty="0"/>
              <a:t> </a:t>
            </a:r>
            <a:r>
              <a:rPr lang="en-US" sz="2000" dirty="0"/>
              <a:t>Price Elasticities</a:t>
            </a:r>
          </a:p>
          <a:p>
            <a:pPr>
              <a:defRPr sz="2000"/>
            </a:pPr>
            <a:r>
              <a:rPr lang="en-US" sz="2000" dirty="0"/>
              <a:t>Source:</a:t>
            </a:r>
            <a:r>
              <a:rPr lang="en-US" sz="2000" baseline="0" dirty="0"/>
              <a:t>  Estimated coefficients obtained from Canonical Cointegrating Regression </a:t>
            </a:r>
          </a:p>
          <a:p>
            <a:pPr>
              <a:defRPr sz="2000"/>
            </a:pPr>
            <a:r>
              <a:rPr lang="en-US" sz="2000" baseline="0" dirty="0"/>
              <a:t> (Jan 1994 -May 2017)</a:t>
            </a:r>
            <a:endParaRPr lang="en-US" sz="2000" dirty="0"/>
          </a:p>
        </c:rich>
      </c:tx>
      <c:layout>
        <c:manualLayout>
          <c:xMode val="edge"/>
          <c:yMode val="edge"/>
          <c:x val="0.13364636535712024"/>
          <c:y val="1.430021288925855E-2"/>
        </c:manualLayout>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'PPP '!$C$15</c:f>
              <c:strCache>
                <c:ptCount val="1"/>
                <c:pt idx="0">
                  <c:v>Thailand Price Elasticity</c:v>
                </c:pt>
              </c:strCache>
            </c:strRef>
          </c:tx>
          <c:spPr>
            <a:solidFill>
              <a:srgbClr val="FFFF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'PPP '!$B$16:$B$18</c:f>
              <c:strCache>
                <c:ptCount val="3"/>
                <c:pt idx="0">
                  <c:v>USA</c:v>
                </c:pt>
                <c:pt idx="1">
                  <c:v>China</c:v>
                </c:pt>
                <c:pt idx="2">
                  <c:v>NEER</c:v>
                </c:pt>
              </c:strCache>
            </c:strRef>
          </c:cat>
          <c:val>
            <c:numRef>
              <c:f>'PPP '!$C$16:$C$18</c:f>
              <c:numCache>
                <c:formatCode>General</c:formatCode>
                <c:ptCount val="3"/>
                <c:pt idx="0">
                  <c:v>0.83499999999999996</c:v>
                </c:pt>
                <c:pt idx="1">
                  <c:v>0.38</c:v>
                </c:pt>
                <c:pt idx="2">
                  <c:v>-0.19</c:v>
                </c:pt>
              </c:numCache>
            </c:numRef>
          </c:val>
          <c:extLst>
            <c:ext xmlns:c16="http://schemas.microsoft.com/office/drawing/2014/chart" uri="{C3380CC4-5D6E-409C-BE32-E72D297353CC}">
              <c16:uniqueId val="{00000000-3E5E-418F-8DDD-43D3DA94D23B}"/>
            </c:ext>
          </c:extLst>
        </c:ser>
        <c:dLbls>
          <c:showLegendKey val="0"/>
          <c:showVal val="0"/>
          <c:showCatName val="0"/>
          <c:showSerName val="0"/>
          <c:showPercent val="0"/>
          <c:showBubbleSize val="0"/>
        </c:dLbls>
        <c:gapWidth val="182"/>
        <c:overlap val="-43"/>
        <c:axId val="390203200"/>
        <c:axId val="390203528"/>
      </c:barChart>
      <c:catAx>
        <c:axId val="390203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90203528"/>
        <c:crosses val="autoZero"/>
        <c:auto val="1"/>
        <c:lblAlgn val="ctr"/>
        <c:lblOffset val="100"/>
        <c:noMultiLvlLbl val="0"/>
      </c:catAx>
      <c:valAx>
        <c:axId val="3902035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2032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dirty="0"/>
              <a:t>Correlates of the renminbi</a:t>
            </a:r>
          </a:p>
          <a:p>
            <a:pPr>
              <a:defRPr sz="2800"/>
            </a:pPr>
            <a:r>
              <a:rPr lang="en-US" sz="2800" dirty="0"/>
              <a:t>(Jan 2000-July 2017) </a:t>
            </a:r>
          </a:p>
        </c:rich>
      </c:tx>
      <c:layout>
        <c:manualLayout>
          <c:xMode val="edge"/>
          <c:yMode val="edge"/>
          <c:x val="0.29778501721341794"/>
          <c:y val="2.6675161093211872E-2"/>
        </c:manualLayout>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'RM correlates REER'!$R$9</c:f>
              <c:strCache>
                <c:ptCount val="1"/>
                <c:pt idx="0">
                  <c:v>RENMINBI</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'RM correlates REER'!$Q$10:$Q$13</c:f>
              <c:strCache>
                <c:ptCount val="4"/>
                <c:pt idx="0">
                  <c:v>BAHT</c:v>
                </c:pt>
                <c:pt idx="1">
                  <c:v>DOLLAR</c:v>
                </c:pt>
                <c:pt idx="2">
                  <c:v>YEN</c:v>
                </c:pt>
                <c:pt idx="3">
                  <c:v>EURO</c:v>
                </c:pt>
              </c:strCache>
            </c:strRef>
          </c:cat>
          <c:val>
            <c:numRef>
              <c:f>'RM correlates REER'!$R$10:$R$13</c:f>
              <c:numCache>
                <c:formatCode>0.00</c:formatCode>
                <c:ptCount val="4"/>
                <c:pt idx="0">
                  <c:v>0.61192223633841702</c:v>
                </c:pt>
                <c:pt idx="1">
                  <c:v>-0.15180850407193699</c:v>
                </c:pt>
                <c:pt idx="2">
                  <c:v>-0.63483180749342305</c:v>
                </c:pt>
                <c:pt idx="3">
                  <c:v>-0.54823426548667797</c:v>
                </c:pt>
              </c:numCache>
            </c:numRef>
          </c:val>
          <c:extLst>
            <c:ext xmlns:c16="http://schemas.microsoft.com/office/drawing/2014/chart" uri="{C3380CC4-5D6E-409C-BE32-E72D297353CC}">
              <c16:uniqueId val="{00000000-6273-48E6-8565-2EE27D8A13CB}"/>
            </c:ext>
          </c:extLst>
        </c:ser>
        <c:dLbls>
          <c:showLegendKey val="0"/>
          <c:showVal val="0"/>
          <c:showCatName val="0"/>
          <c:showSerName val="0"/>
          <c:showPercent val="0"/>
          <c:showBubbleSize val="0"/>
        </c:dLbls>
        <c:gapWidth val="219"/>
        <c:overlap val="-27"/>
        <c:axId val="397883992"/>
        <c:axId val="397876448"/>
      </c:barChart>
      <c:catAx>
        <c:axId val="397883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97876448"/>
        <c:crosses val="autoZero"/>
        <c:auto val="1"/>
        <c:lblAlgn val="ctr"/>
        <c:lblOffset val="100"/>
        <c:noMultiLvlLbl val="0"/>
      </c:catAx>
      <c:valAx>
        <c:axId val="397876448"/>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78839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dirty="0"/>
              <a:t> Asian GDP growth and Currency Movements (2017)</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'Currency 2017'!$C$20</c:f>
              <c:strCache>
                <c:ptCount val="1"/>
                <c:pt idx="0">
                  <c:v>GDP growth (2017)</c:v>
                </c:pt>
              </c:strCache>
            </c:strRef>
          </c:tx>
          <c:spPr>
            <a:solidFill>
              <a:schemeClr val="accent6">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'Currency 2017'!$B$21:$B$27</c:f>
              <c:strCache>
                <c:ptCount val="7"/>
                <c:pt idx="0">
                  <c:v>Thailand</c:v>
                </c:pt>
                <c:pt idx="1">
                  <c:v>China</c:v>
                </c:pt>
                <c:pt idx="2">
                  <c:v>singapore</c:v>
                </c:pt>
                <c:pt idx="3">
                  <c:v>Indonesia</c:v>
                </c:pt>
                <c:pt idx="4">
                  <c:v>Malaysia</c:v>
                </c:pt>
                <c:pt idx="5">
                  <c:v>Japan</c:v>
                </c:pt>
                <c:pt idx="6">
                  <c:v>Philippines</c:v>
                </c:pt>
              </c:strCache>
            </c:strRef>
          </c:cat>
          <c:val>
            <c:numRef>
              <c:f>'Currency 2017'!$C$21:$C$27</c:f>
              <c:numCache>
                <c:formatCode>General</c:formatCode>
                <c:ptCount val="7"/>
                <c:pt idx="0">
                  <c:v>3.3</c:v>
                </c:pt>
                <c:pt idx="1">
                  <c:v>6.8</c:v>
                </c:pt>
                <c:pt idx="2">
                  <c:v>2.9</c:v>
                </c:pt>
                <c:pt idx="3">
                  <c:v>5.2</c:v>
                </c:pt>
                <c:pt idx="4">
                  <c:v>5.2</c:v>
                </c:pt>
                <c:pt idx="5">
                  <c:v>1.5</c:v>
                </c:pt>
                <c:pt idx="6">
                  <c:v>6.5</c:v>
                </c:pt>
              </c:numCache>
            </c:numRef>
          </c:val>
          <c:extLst>
            <c:ext xmlns:c16="http://schemas.microsoft.com/office/drawing/2014/chart" uri="{C3380CC4-5D6E-409C-BE32-E72D297353CC}">
              <c16:uniqueId val="{00000000-B149-449C-B81A-D74B14F07BE6}"/>
            </c:ext>
          </c:extLst>
        </c:ser>
        <c:ser>
          <c:idx val="1"/>
          <c:order val="1"/>
          <c:tx>
            <c:strRef>
              <c:f>'Currency 2017'!$D$20</c:f>
              <c:strCache>
                <c:ptCount val="1"/>
                <c:pt idx="0">
                  <c:v>FX rate (per $) %change Sep 2017</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'Currency 2017'!$B$21:$B$27</c:f>
              <c:strCache>
                <c:ptCount val="7"/>
                <c:pt idx="0">
                  <c:v>Thailand</c:v>
                </c:pt>
                <c:pt idx="1">
                  <c:v>China</c:v>
                </c:pt>
                <c:pt idx="2">
                  <c:v>singapore</c:v>
                </c:pt>
                <c:pt idx="3">
                  <c:v>Indonesia</c:v>
                </c:pt>
                <c:pt idx="4">
                  <c:v>Malaysia</c:v>
                </c:pt>
                <c:pt idx="5">
                  <c:v>Japan</c:v>
                </c:pt>
                <c:pt idx="6">
                  <c:v>Philippines</c:v>
                </c:pt>
              </c:strCache>
            </c:strRef>
          </c:cat>
          <c:val>
            <c:numRef>
              <c:f>'Currency 2017'!$D$21:$D$27</c:f>
              <c:numCache>
                <c:formatCode>0.0</c:formatCode>
                <c:ptCount val="7"/>
                <c:pt idx="0">
                  <c:v>-4.6109510086455359</c:v>
                </c:pt>
                <c:pt idx="1">
                  <c:v>-2.3952095808383311</c:v>
                </c:pt>
                <c:pt idx="2">
                  <c:v>0</c:v>
                </c:pt>
                <c:pt idx="3">
                  <c:v>1.5692846804296501</c:v>
                </c:pt>
                <c:pt idx="4">
                  <c:v>3.9215686274509887</c:v>
                </c:pt>
                <c:pt idx="5">
                  <c:v>6.8627450980392135</c:v>
                </c:pt>
                <c:pt idx="6">
                  <c:v>9.6566523605150287</c:v>
                </c:pt>
              </c:numCache>
            </c:numRef>
          </c:val>
          <c:extLst>
            <c:ext xmlns:c16="http://schemas.microsoft.com/office/drawing/2014/chart" uri="{C3380CC4-5D6E-409C-BE32-E72D297353CC}">
              <c16:uniqueId val="{00000001-B149-449C-B81A-D74B14F07BE6}"/>
            </c:ext>
          </c:extLst>
        </c:ser>
        <c:dLbls>
          <c:showLegendKey val="0"/>
          <c:showVal val="0"/>
          <c:showCatName val="0"/>
          <c:showSerName val="0"/>
          <c:showPercent val="0"/>
          <c:showBubbleSize val="0"/>
        </c:dLbls>
        <c:gapWidth val="150"/>
        <c:axId val="376360752"/>
        <c:axId val="376357800"/>
      </c:barChart>
      <c:catAx>
        <c:axId val="3763607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376357800"/>
        <c:crosses val="autoZero"/>
        <c:auto val="1"/>
        <c:lblAlgn val="ctr"/>
        <c:lblOffset val="100"/>
        <c:noMultiLvlLbl val="0"/>
      </c:catAx>
      <c:valAx>
        <c:axId val="3763578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763607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a:t>Current Account</a:t>
            </a:r>
          </a:p>
        </c:rich>
      </c:tx>
      <c:overlay val="0"/>
    </c:title>
    <c:autoTitleDeleted val="0"/>
    <c:plotArea>
      <c:layout/>
      <c:lineChart>
        <c:grouping val="standard"/>
        <c:varyColors val="0"/>
        <c:ser>
          <c:idx val="1"/>
          <c:order val="0"/>
          <c:tx>
            <c:strRef>
              <c:f>'Current Account'!$E$26:$E$27</c:f>
              <c:strCache>
                <c:ptCount val="1"/>
                <c:pt idx="0">
                  <c:v>Indonesia</c:v>
                </c:pt>
              </c:strCache>
            </c:strRef>
          </c:tx>
          <c:cat>
            <c:numRef>
              <c:f>'Current Account'!$C$28:$C$36</c:f>
              <c:numCache>
                <c:formatCode>General</c:formatCode>
                <c:ptCount val="9"/>
                <c:pt idx="0">
                  <c:v>2002</c:v>
                </c:pt>
                <c:pt idx="1">
                  <c:v>2003</c:v>
                </c:pt>
                <c:pt idx="2">
                  <c:v>2004</c:v>
                </c:pt>
                <c:pt idx="3">
                  <c:v>2005</c:v>
                </c:pt>
                <c:pt idx="4">
                  <c:v>2006</c:v>
                </c:pt>
                <c:pt idx="5">
                  <c:v>2007</c:v>
                </c:pt>
                <c:pt idx="6">
                  <c:v>2008</c:v>
                </c:pt>
                <c:pt idx="7">
                  <c:v>2009</c:v>
                </c:pt>
                <c:pt idx="8">
                  <c:v>2010</c:v>
                </c:pt>
              </c:numCache>
            </c:numRef>
          </c:cat>
          <c:val>
            <c:numRef>
              <c:f>'Current Account'!$E$28:$E$36</c:f>
              <c:numCache>
                <c:formatCode>0.0</c:formatCode>
                <c:ptCount val="9"/>
                <c:pt idx="0">
                  <c:v>3.9985149678779726</c:v>
                </c:pt>
                <c:pt idx="1">
                  <c:v>3.4530401144603977</c:v>
                </c:pt>
                <c:pt idx="2">
                  <c:v>0.60856528804314503</c:v>
                </c:pt>
                <c:pt idx="3">
                  <c:v>9.7091437704708239E-2</c:v>
                </c:pt>
                <c:pt idx="4">
                  <c:v>2.9787115212166002</c:v>
                </c:pt>
                <c:pt idx="5">
                  <c:v>2.4276246343485077</c:v>
                </c:pt>
                <c:pt idx="6">
                  <c:v>2.4545852400001612E-2</c:v>
                </c:pt>
                <c:pt idx="7">
                  <c:v>1.9697653522524634</c:v>
                </c:pt>
                <c:pt idx="8">
                  <c:v>0.72656540956177995</c:v>
                </c:pt>
              </c:numCache>
            </c:numRef>
          </c:val>
          <c:smooth val="0"/>
          <c:extLst>
            <c:ext xmlns:c16="http://schemas.microsoft.com/office/drawing/2014/chart" uri="{C3380CC4-5D6E-409C-BE32-E72D297353CC}">
              <c16:uniqueId val="{00000000-440E-4CF8-A052-63550E3CBA28}"/>
            </c:ext>
          </c:extLst>
        </c:ser>
        <c:ser>
          <c:idx val="3"/>
          <c:order val="1"/>
          <c:tx>
            <c:strRef>
              <c:f>'Current Account'!$G$26:$G$27</c:f>
              <c:strCache>
                <c:ptCount val="1"/>
                <c:pt idx="0">
                  <c:v>Malaysia</c:v>
                </c:pt>
              </c:strCache>
            </c:strRef>
          </c:tx>
          <c:cat>
            <c:numRef>
              <c:f>'Current Account'!$C$28:$C$36</c:f>
              <c:numCache>
                <c:formatCode>General</c:formatCode>
                <c:ptCount val="9"/>
                <c:pt idx="0">
                  <c:v>2002</c:v>
                </c:pt>
                <c:pt idx="1">
                  <c:v>2003</c:v>
                </c:pt>
                <c:pt idx="2">
                  <c:v>2004</c:v>
                </c:pt>
                <c:pt idx="3">
                  <c:v>2005</c:v>
                </c:pt>
                <c:pt idx="4">
                  <c:v>2006</c:v>
                </c:pt>
                <c:pt idx="5">
                  <c:v>2007</c:v>
                </c:pt>
                <c:pt idx="6">
                  <c:v>2008</c:v>
                </c:pt>
                <c:pt idx="7">
                  <c:v>2009</c:v>
                </c:pt>
                <c:pt idx="8">
                  <c:v>2010</c:v>
                </c:pt>
              </c:numCache>
            </c:numRef>
          </c:cat>
          <c:val>
            <c:numRef>
              <c:f>'Current Account'!$G$28:$G$36</c:f>
              <c:numCache>
                <c:formatCode>0.0</c:formatCode>
                <c:ptCount val="9"/>
                <c:pt idx="0">
                  <c:v>1.80943582734111</c:v>
                </c:pt>
                <c:pt idx="1">
                  <c:v>3.0850631726567199</c:v>
                </c:pt>
                <c:pt idx="2">
                  <c:v>3.0519530204726477</c:v>
                </c:pt>
                <c:pt idx="3">
                  <c:v>3.6756270489239897</c:v>
                </c:pt>
                <c:pt idx="4">
                  <c:v>4.3901143462290788</c:v>
                </c:pt>
                <c:pt idx="5">
                  <c:v>4.4744190939970503</c:v>
                </c:pt>
                <c:pt idx="6">
                  <c:v>5.0541529374023355</c:v>
                </c:pt>
                <c:pt idx="7">
                  <c:v>4.4610630182491207</c:v>
                </c:pt>
                <c:pt idx="8">
                  <c:v>3.4326075390201853</c:v>
                </c:pt>
              </c:numCache>
            </c:numRef>
          </c:val>
          <c:smooth val="0"/>
          <c:extLst>
            <c:ext xmlns:c16="http://schemas.microsoft.com/office/drawing/2014/chart" uri="{C3380CC4-5D6E-409C-BE32-E72D297353CC}">
              <c16:uniqueId val="{00000001-440E-4CF8-A052-63550E3CBA28}"/>
            </c:ext>
          </c:extLst>
        </c:ser>
        <c:ser>
          <c:idx val="4"/>
          <c:order val="2"/>
          <c:tx>
            <c:strRef>
              <c:f>'Current Account'!$H$26:$H$27</c:f>
              <c:strCache>
                <c:ptCount val="1"/>
                <c:pt idx="0">
                  <c:v>Myanmar</c:v>
                </c:pt>
              </c:strCache>
            </c:strRef>
          </c:tx>
          <c:cat>
            <c:numRef>
              <c:f>'Current Account'!$C$28:$C$36</c:f>
              <c:numCache>
                <c:formatCode>General</c:formatCode>
                <c:ptCount val="9"/>
                <c:pt idx="0">
                  <c:v>2002</c:v>
                </c:pt>
                <c:pt idx="1">
                  <c:v>2003</c:v>
                </c:pt>
                <c:pt idx="2">
                  <c:v>2004</c:v>
                </c:pt>
                <c:pt idx="3">
                  <c:v>2005</c:v>
                </c:pt>
                <c:pt idx="4">
                  <c:v>2006</c:v>
                </c:pt>
                <c:pt idx="5">
                  <c:v>2007</c:v>
                </c:pt>
                <c:pt idx="6">
                  <c:v>2008</c:v>
                </c:pt>
                <c:pt idx="7">
                  <c:v>2009</c:v>
                </c:pt>
                <c:pt idx="8">
                  <c:v>2010</c:v>
                </c:pt>
              </c:numCache>
            </c:numRef>
          </c:cat>
          <c:val>
            <c:numRef>
              <c:f>'Current Account'!$H$28:$H$36</c:f>
              <c:numCache>
                <c:formatCode>0.0</c:formatCode>
                <c:ptCount val="9"/>
                <c:pt idx="0">
                  <c:v>1.4101696665683099</c:v>
                </c:pt>
                <c:pt idx="1">
                  <c:v>-0.18239801280214099</c:v>
                </c:pt>
                <c:pt idx="2">
                  <c:v>1.0434371155484099</c:v>
                </c:pt>
                <c:pt idx="3">
                  <c:v>4.8537832652039699</c:v>
                </c:pt>
                <c:pt idx="4">
                  <c:v>5.4739364269461497</c:v>
                </c:pt>
                <c:pt idx="5">
                  <c:v>9.0800218016053904</c:v>
                </c:pt>
                <c:pt idx="6">
                  <c:v>4.8851659387253843</c:v>
                </c:pt>
                <c:pt idx="7">
                  <c:v>3.0544200306591667</c:v>
                </c:pt>
                <c:pt idx="8">
                  <c:v>3.3258563000792343</c:v>
                </c:pt>
              </c:numCache>
            </c:numRef>
          </c:val>
          <c:smooth val="0"/>
          <c:extLst>
            <c:ext xmlns:c16="http://schemas.microsoft.com/office/drawing/2014/chart" uri="{C3380CC4-5D6E-409C-BE32-E72D297353CC}">
              <c16:uniqueId val="{00000002-440E-4CF8-A052-63550E3CBA28}"/>
            </c:ext>
          </c:extLst>
        </c:ser>
        <c:ser>
          <c:idx val="5"/>
          <c:order val="3"/>
          <c:tx>
            <c:strRef>
              <c:f>'Current Account'!$I$26:$I$27</c:f>
              <c:strCache>
                <c:ptCount val="1"/>
                <c:pt idx="0">
                  <c:v>Philippines</c:v>
                </c:pt>
              </c:strCache>
            </c:strRef>
          </c:tx>
          <c:cat>
            <c:numRef>
              <c:f>'Current Account'!$C$28:$C$36</c:f>
              <c:numCache>
                <c:formatCode>General</c:formatCode>
                <c:ptCount val="9"/>
                <c:pt idx="0">
                  <c:v>2002</c:v>
                </c:pt>
                <c:pt idx="1">
                  <c:v>2003</c:v>
                </c:pt>
                <c:pt idx="2">
                  <c:v>2004</c:v>
                </c:pt>
                <c:pt idx="3">
                  <c:v>2005</c:v>
                </c:pt>
                <c:pt idx="4">
                  <c:v>2006</c:v>
                </c:pt>
                <c:pt idx="5">
                  <c:v>2007</c:v>
                </c:pt>
                <c:pt idx="6">
                  <c:v>2008</c:v>
                </c:pt>
                <c:pt idx="7">
                  <c:v>2009</c:v>
                </c:pt>
                <c:pt idx="8">
                  <c:v>2010</c:v>
                </c:pt>
              </c:numCache>
            </c:numRef>
          </c:cat>
          <c:val>
            <c:numRef>
              <c:f>'Current Account'!$I$28:$I$36</c:f>
              <c:numCache>
                <c:formatCode>0.0</c:formatCode>
                <c:ptCount val="9"/>
                <c:pt idx="0">
                  <c:v>-0.34661789824323608</c:v>
                </c:pt>
                <c:pt idx="1">
                  <c:v>0.33965686125773226</c:v>
                </c:pt>
                <c:pt idx="2">
                  <c:v>1.7784590078772602</c:v>
                </c:pt>
                <c:pt idx="3">
                  <c:v>1.9209949363744396</c:v>
                </c:pt>
                <c:pt idx="4">
                  <c:v>4.3703207605869201</c:v>
                </c:pt>
                <c:pt idx="5">
                  <c:v>4.7616524852812461</c:v>
                </c:pt>
                <c:pt idx="6">
                  <c:v>2.0821477630272001</c:v>
                </c:pt>
                <c:pt idx="7">
                  <c:v>5.5591662471002445</c:v>
                </c:pt>
                <c:pt idx="8">
                  <c:v>4.4701464700315903</c:v>
                </c:pt>
              </c:numCache>
            </c:numRef>
          </c:val>
          <c:smooth val="0"/>
          <c:extLst>
            <c:ext xmlns:c16="http://schemas.microsoft.com/office/drawing/2014/chart" uri="{C3380CC4-5D6E-409C-BE32-E72D297353CC}">
              <c16:uniqueId val="{00000003-440E-4CF8-A052-63550E3CBA28}"/>
            </c:ext>
          </c:extLst>
        </c:ser>
        <c:ser>
          <c:idx val="7"/>
          <c:order val="4"/>
          <c:tx>
            <c:strRef>
              <c:f>'Current Account'!$K$26:$K$27</c:f>
              <c:strCache>
                <c:ptCount val="1"/>
                <c:pt idx="0">
                  <c:v>Thailand</c:v>
                </c:pt>
              </c:strCache>
            </c:strRef>
          </c:tx>
          <c:spPr>
            <a:ln>
              <a:solidFill>
                <a:srgbClr val="FF0000"/>
              </a:solidFill>
            </a:ln>
          </c:spPr>
          <c:marker>
            <c:symbol val="square"/>
            <c:size val="7"/>
            <c:spPr>
              <a:solidFill>
                <a:srgbClr val="7030A0"/>
              </a:solidFill>
              <a:ln>
                <a:solidFill>
                  <a:srgbClr val="FF0000"/>
                </a:solidFill>
              </a:ln>
            </c:spPr>
          </c:marker>
          <c:dLbls>
            <c:spPr>
              <a:noFill/>
              <a:ln>
                <a:noFill/>
              </a:ln>
              <a:effectLst/>
            </c:spPr>
            <c:txPr>
              <a:bodyPr/>
              <a:lstStyle/>
              <a:p>
                <a:pPr>
                  <a:defRPr sz="14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'Current Account'!$C$28:$C$36</c:f>
              <c:numCache>
                <c:formatCode>General</c:formatCode>
                <c:ptCount val="9"/>
                <c:pt idx="0">
                  <c:v>2002</c:v>
                </c:pt>
                <c:pt idx="1">
                  <c:v>2003</c:v>
                </c:pt>
                <c:pt idx="2">
                  <c:v>2004</c:v>
                </c:pt>
                <c:pt idx="3">
                  <c:v>2005</c:v>
                </c:pt>
                <c:pt idx="4">
                  <c:v>2006</c:v>
                </c:pt>
                <c:pt idx="5">
                  <c:v>2007</c:v>
                </c:pt>
                <c:pt idx="6">
                  <c:v>2008</c:v>
                </c:pt>
                <c:pt idx="7">
                  <c:v>2009</c:v>
                </c:pt>
                <c:pt idx="8">
                  <c:v>2010</c:v>
                </c:pt>
              </c:numCache>
            </c:numRef>
          </c:cat>
          <c:val>
            <c:numRef>
              <c:f>'Current Account'!$K$28:$K$36</c:f>
              <c:numCache>
                <c:formatCode>0.0</c:formatCode>
                <c:ptCount val="9"/>
                <c:pt idx="0">
                  <c:v>3.6682809242872798</c:v>
                </c:pt>
                <c:pt idx="1">
                  <c:v>3.3453487373526998</c:v>
                </c:pt>
                <c:pt idx="2">
                  <c:v>1.7102842184484448</c:v>
                </c:pt>
                <c:pt idx="3">
                  <c:v>-4.3360053967118901</c:v>
                </c:pt>
                <c:pt idx="4">
                  <c:v>1.1184572423061501</c:v>
                </c:pt>
                <c:pt idx="5">
                  <c:v>6.3477604153898426</c:v>
                </c:pt>
                <c:pt idx="6">
                  <c:v>0.81106385260404279</c:v>
                </c:pt>
                <c:pt idx="7">
                  <c:v>8.3010112099129891</c:v>
                </c:pt>
                <c:pt idx="8">
                  <c:v>4.1073296599712155</c:v>
                </c:pt>
              </c:numCache>
            </c:numRef>
          </c:val>
          <c:smooth val="0"/>
          <c:extLst>
            <c:ext xmlns:c16="http://schemas.microsoft.com/office/drawing/2014/chart" uri="{C3380CC4-5D6E-409C-BE32-E72D297353CC}">
              <c16:uniqueId val="{00000004-440E-4CF8-A052-63550E3CBA28}"/>
            </c:ext>
          </c:extLst>
        </c:ser>
        <c:dLbls>
          <c:showLegendKey val="0"/>
          <c:showVal val="0"/>
          <c:showCatName val="0"/>
          <c:showSerName val="0"/>
          <c:showPercent val="0"/>
          <c:showBubbleSize val="0"/>
        </c:dLbls>
        <c:marker val="1"/>
        <c:smooth val="0"/>
        <c:axId val="116805632"/>
        <c:axId val="116807168"/>
      </c:lineChart>
      <c:catAx>
        <c:axId val="116805632"/>
        <c:scaling>
          <c:orientation val="minMax"/>
        </c:scaling>
        <c:delete val="0"/>
        <c:axPos val="b"/>
        <c:numFmt formatCode="General" sourceLinked="1"/>
        <c:majorTickMark val="none"/>
        <c:minorTickMark val="none"/>
        <c:tickLblPos val="nextTo"/>
        <c:txPr>
          <a:bodyPr/>
          <a:lstStyle/>
          <a:p>
            <a:pPr>
              <a:defRPr sz="1800" b="1"/>
            </a:pPr>
            <a:endParaRPr lang="en-US"/>
          </a:p>
        </c:txPr>
        <c:crossAx val="116807168"/>
        <c:crosses val="autoZero"/>
        <c:auto val="1"/>
        <c:lblAlgn val="ctr"/>
        <c:lblOffset val="100"/>
        <c:noMultiLvlLbl val="0"/>
      </c:catAx>
      <c:valAx>
        <c:axId val="116807168"/>
        <c:scaling>
          <c:orientation val="minMax"/>
        </c:scaling>
        <c:delete val="0"/>
        <c:axPos val="l"/>
        <c:majorGridlines/>
        <c:title>
          <c:tx>
            <c:rich>
              <a:bodyPr/>
              <a:lstStyle/>
              <a:p>
                <a:pPr>
                  <a:defRPr sz="2000"/>
                </a:pPr>
                <a:r>
                  <a:rPr lang="en-US" sz="2000"/>
                  <a:t>Percent GDP</a:t>
                </a:r>
              </a:p>
            </c:rich>
          </c:tx>
          <c:overlay val="0"/>
        </c:title>
        <c:numFmt formatCode="0.0" sourceLinked="1"/>
        <c:majorTickMark val="none"/>
        <c:minorTickMark val="none"/>
        <c:tickLblPos val="nextTo"/>
        <c:txPr>
          <a:bodyPr/>
          <a:lstStyle/>
          <a:p>
            <a:pPr>
              <a:defRPr sz="1200" b="1"/>
            </a:pPr>
            <a:endParaRPr lang="en-US"/>
          </a:p>
        </c:txPr>
        <c:crossAx val="116805632"/>
        <c:crosses val="autoZero"/>
        <c:crossBetween val="between"/>
      </c:valAx>
    </c:plotArea>
    <c:legend>
      <c:legendPos val="r"/>
      <c:overlay val="0"/>
      <c:txPr>
        <a:bodyPr/>
        <a:lstStyle/>
        <a:p>
          <a:pPr>
            <a:defRPr sz="1800" b="1"/>
          </a:pPr>
          <a:endParaRPr lang="en-US"/>
        </a:p>
      </c:txPr>
    </c:legend>
    <c:plotVisOnly val="1"/>
    <c:dispBlanksAs val="gap"/>
    <c:showDLblsOverMax val="0"/>
  </c:chart>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r>
              <a:rPr lang="en-US" sz="2000" b="1" dirty="0"/>
              <a:t>FDI: 1990-2015</a:t>
            </a:r>
          </a:p>
          <a:p>
            <a:pPr>
              <a:defRPr sz="2000" b="1"/>
            </a:pPr>
            <a:r>
              <a:rPr lang="en-US" sz="2000" b="1" dirty="0"/>
              <a:t> (Table 2)</a:t>
            </a: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7968670427390607"/>
          <c:y val="0.17834346528175984"/>
          <c:w val="0.79600928186568898"/>
          <c:h val="0.63644696175380167"/>
        </c:manualLayout>
      </c:layout>
      <c:barChart>
        <c:barDir val="bar"/>
        <c:grouping val="clustered"/>
        <c:varyColors val="0"/>
        <c:ser>
          <c:idx val="0"/>
          <c:order val="0"/>
          <c:tx>
            <c:strRef>
              <c:f>Sheet1!$C$5</c:f>
              <c:strCache>
                <c:ptCount val="1"/>
                <c:pt idx="0">
                  <c:v>Inflows</c:v>
                </c:pt>
              </c:strCache>
            </c:strRef>
          </c:tx>
          <c:spPr>
            <a:solidFill>
              <a:srgbClr val="FFFF00"/>
            </a:solidFill>
            <a:ln>
              <a:solidFill>
                <a:schemeClr val="accen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Sheet1!$D$4:$F$4</c:f>
              <c:strCache>
                <c:ptCount val="3"/>
                <c:pt idx="0">
                  <c:v>persistence(AR(1)</c:v>
                </c:pt>
                <c:pt idx="1">
                  <c:v>Magintude(Mean)</c:v>
                </c:pt>
                <c:pt idx="2">
                  <c:v>Volatility (CV)</c:v>
                </c:pt>
              </c:strCache>
            </c:strRef>
          </c:cat>
          <c:val>
            <c:numRef>
              <c:f>Sheet1!$D$5:$F$5</c:f>
              <c:numCache>
                <c:formatCode>General</c:formatCode>
                <c:ptCount val="3"/>
                <c:pt idx="0">
                  <c:v>0.53</c:v>
                </c:pt>
                <c:pt idx="1">
                  <c:v>0.65</c:v>
                </c:pt>
                <c:pt idx="2">
                  <c:v>0.96</c:v>
                </c:pt>
              </c:numCache>
            </c:numRef>
          </c:val>
          <c:extLst>
            <c:ext xmlns:c16="http://schemas.microsoft.com/office/drawing/2014/chart" uri="{C3380CC4-5D6E-409C-BE32-E72D297353CC}">
              <c16:uniqueId val="{00000000-9E7D-4758-BF26-CA2661A98483}"/>
            </c:ext>
          </c:extLst>
        </c:ser>
        <c:ser>
          <c:idx val="1"/>
          <c:order val="1"/>
          <c:tx>
            <c:strRef>
              <c:f>Sheet1!$C$6</c:f>
              <c:strCache>
                <c:ptCount val="1"/>
                <c:pt idx="0">
                  <c:v>Outflows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Sheet1!$D$4:$F$4</c:f>
              <c:strCache>
                <c:ptCount val="3"/>
                <c:pt idx="0">
                  <c:v>persistence(AR(1)</c:v>
                </c:pt>
                <c:pt idx="1">
                  <c:v>Magintude(Mean)</c:v>
                </c:pt>
                <c:pt idx="2">
                  <c:v>Volatility (CV)</c:v>
                </c:pt>
              </c:strCache>
            </c:strRef>
          </c:cat>
          <c:val>
            <c:numRef>
              <c:f>Sheet1!$D$6:$F$6</c:f>
              <c:numCache>
                <c:formatCode>General</c:formatCode>
                <c:ptCount val="3"/>
                <c:pt idx="0">
                  <c:v>0.26</c:v>
                </c:pt>
                <c:pt idx="1">
                  <c:v>0.14000000000000001</c:v>
                </c:pt>
                <c:pt idx="2">
                  <c:v>1.6</c:v>
                </c:pt>
              </c:numCache>
            </c:numRef>
          </c:val>
          <c:extLst>
            <c:ext xmlns:c16="http://schemas.microsoft.com/office/drawing/2014/chart" uri="{C3380CC4-5D6E-409C-BE32-E72D297353CC}">
              <c16:uniqueId val="{00000001-9E7D-4758-BF26-CA2661A98483}"/>
            </c:ext>
          </c:extLst>
        </c:ser>
        <c:dLbls>
          <c:showLegendKey val="0"/>
          <c:showVal val="0"/>
          <c:showCatName val="0"/>
          <c:showSerName val="0"/>
          <c:showPercent val="0"/>
          <c:showBubbleSize val="0"/>
        </c:dLbls>
        <c:gapWidth val="182"/>
        <c:axId val="397362152"/>
        <c:axId val="397363464"/>
      </c:barChart>
      <c:catAx>
        <c:axId val="3973621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397363464"/>
        <c:crosses val="autoZero"/>
        <c:auto val="1"/>
        <c:lblAlgn val="ctr"/>
        <c:lblOffset val="100"/>
        <c:noMultiLvlLbl val="0"/>
      </c:catAx>
      <c:valAx>
        <c:axId val="39736346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3973621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Non-FDI flows</a:t>
            </a:r>
          </a:p>
          <a:p>
            <a:pPr>
              <a:defRPr/>
            </a:pPr>
            <a:r>
              <a:rPr lang="en-US"/>
              <a:t>(Table 2)</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Sheet1!$K$5</c:f>
              <c:strCache>
                <c:ptCount val="1"/>
                <c:pt idx="0">
                  <c:v>Inflows</c:v>
                </c:pt>
              </c:strCache>
            </c:strRef>
          </c:tx>
          <c:spPr>
            <a:solidFill>
              <a:srgbClr val="FFFF00"/>
            </a:solidFill>
            <a:ln>
              <a:solidFill>
                <a:schemeClr val="accent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Sheet1!$L$4:$N$4</c:f>
              <c:strCache>
                <c:ptCount val="3"/>
                <c:pt idx="0">
                  <c:v>Persistence (AR(1)</c:v>
                </c:pt>
                <c:pt idx="1">
                  <c:v>Magnitude (Mean)</c:v>
                </c:pt>
                <c:pt idx="2">
                  <c:v>Volatility (CV)</c:v>
                </c:pt>
              </c:strCache>
            </c:strRef>
          </c:cat>
          <c:val>
            <c:numRef>
              <c:f>Sheet1!$L$5:$N$5</c:f>
              <c:numCache>
                <c:formatCode>General</c:formatCode>
                <c:ptCount val="3"/>
                <c:pt idx="0">
                  <c:v>0.4</c:v>
                </c:pt>
                <c:pt idx="1">
                  <c:v>2.2000000000000002</c:v>
                </c:pt>
                <c:pt idx="2">
                  <c:v>0.61</c:v>
                </c:pt>
              </c:numCache>
            </c:numRef>
          </c:val>
          <c:extLst>
            <c:ext xmlns:c16="http://schemas.microsoft.com/office/drawing/2014/chart" uri="{C3380CC4-5D6E-409C-BE32-E72D297353CC}">
              <c16:uniqueId val="{00000000-270B-4AE9-84F6-510635EB8E7E}"/>
            </c:ext>
          </c:extLst>
        </c:ser>
        <c:ser>
          <c:idx val="1"/>
          <c:order val="1"/>
          <c:tx>
            <c:strRef>
              <c:f>Sheet1!$K$6</c:f>
              <c:strCache>
                <c:ptCount val="1"/>
                <c:pt idx="0">
                  <c:v>Outflows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Sheet1!$L$4:$N$4</c:f>
              <c:strCache>
                <c:ptCount val="3"/>
                <c:pt idx="0">
                  <c:v>Persistence (AR(1)</c:v>
                </c:pt>
                <c:pt idx="1">
                  <c:v>Magnitude (Mean)</c:v>
                </c:pt>
                <c:pt idx="2">
                  <c:v>Volatility (CV)</c:v>
                </c:pt>
              </c:strCache>
            </c:strRef>
          </c:cat>
          <c:val>
            <c:numRef>
              <c:f>Sheet1!$L$6:$N$6</c:f>
              <c:numCache>
                <c:formatCode>General</c:formatCode>
                <c:ptCount val="3"/>
                <c:pt idx="0">
                  <c:v>0.21</c:v>
                </c:pt>
                <c:pt idx="1">
                  <c:v>1.9</c:v>
                </c:pt>
                <c:pt idx="2">
                  <c:v>0.32</c:v>
                </c:pt>
              </c:numCache>
            </c:numRef>
          </c:val>
          <c:extLst>
            <c:ext xmlns:c16="http://schemas.microsoft.com/office/drawing/2014/chart" uri="{C3380CC4-5D6E-409C-BE32-E72D297353CC}">
              <c16:uniqueId val="{00000001-270B-4AE9-84F6-510635EB8E7E}"/>
            </c:ext>
          </c:extLst>
        </c:ser>
        <c:dLbls>
          <c:showLegendKey val="0"/>
          <c:showVal val="0"/>
          <c:showCatName val="0"/>
          <c:showSerName val="0"/>
          <c:showPercent val="0"/>
          <c:showBubbleSize val="0"/>
        </c:dLbls>
        <c:gapWidth val="182"/>
        <c:axId val="402407040"/>
        <c:axId val="402409008"/>
      </c:barChart>
      <c:catAx>
        <c:axId val="4024070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n-US"/>
          </a:p>
        </c:txPr>
        <c:crossAx val="402409008"/>
        <c:crosses val="autoZero"/>
        <c:auto val="1"/>
        <c:lblAlgn val="ctr"/>
        <c:lblOffset val="100"/>
        <c:noMultiLvlLbl val="0"/>
      </c:catAx>
      <c:valAx>
        <c:axId val="40240900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024070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withinLinearReversed" id="24">
  <a:schemeClr val="accent4"/>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FBFABC-EE02-4B4B-AAAF-5815A06DFC2D}"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B0D1A5D3-D526-4164-BDAA-1A4ADEA9CAE3}">
      <dgm:prSet phldrT="[Text]"/>
      <dgm:spPr>
        <a:solidFill>
          <a:srgbClr val="FF0000"/>
        </a:solidFill>
      </dgm:spPr>
      <dgm:t>
        <a:bodyPr/>
        <a:lstStyle/>
        <a:p>
          <a:r>
            <a:rPr lang="en-US" dirty="0"/>
            <a:t>Push</a:t>
          </a:r>
        </a:p>
        <a:p>
          <a:r>
            <a:rPr lang="en-US" dirty="0"/>
            <a:t>Factors</a:t>
          </a:r>
        </a:p>
        <a:p>
          <a:r>
            <a:rPr lang="en-US" dirty="0"/>
            <a:t>(Federal Funds Rate)</a:t>
          </a:r>
        </a:p>
      </dgm:t>
    </dgm:pt>
    <dgm:pt modelId="{A637B685-70B9-4241-A27E-EA014A0DA59F}" type="parTrans" cxnId="{4AA31BBE-C3A0-4E1E-83D2-C27D091EAB6E}">
      <dgm:prSet/>
      <dgm:spPr/>
      <dgm:t>
        <a:bodyPr/>
        <a:lstStyle/>
        <a:p>
          <a:endParaRPr lang="en-US"/>
        </a:p>
      </dgm:t>
    </dgm:pt>
    <dgm:pt modelId="{856396A0-38F0-43B5-9935-3F1EF839D912}" type="sibTrans" cxnId="{4AA31BBE-C3A0-4E1E-83D2-C27D091EAB6E}">
      <dgm:prSet/>
      <dgm:spPr/>
      <dgm:t>
        <a:bodyPr/>
        <a:lstStyle/>
        <a:p>
          <a:endParaRPr lang="en-US"/>
        </a:p>
      </dgm:t>
    </dgm:pt>
    <dgm:pt modelId="{944F0373-FBD2-488B-B543-4CF6AF404040}" type="pres">
      <dgm:prSet presAssocID="{1EFBFABC-EE02-4B4B-AAAF-5815A06DFC2D}" presName="diagram" presStyleCnt="0">
        <dgm:presLayoutVars>
          <dgm:dir/>
          <dgm:resizeHandles val="exact"/>
        </dgm:presLayoutVars>
      </dgm:prSet>
      <dgm:spPr/>
    </dgm:pt>
    <dgm:pt modelId="{35717F48-F1F0-442F-80A6-4F1D89FD85A0}" type="pres">
      <dgm:prSet presAssocID="{B0D1A5D3-D526-4164-BDAA-1A4ADEA9CAE3}" presName="arrow" presStyleLbl="node1" presStyleIdx="0" presStyleCnt="1" custScaleX="58647" custScaleY="63647" custRadScaleRad="118667" custRadScaleInc="-330">
        <dgm:presLayoutVars>
          <dgm:bulletEnabled val="1"/>
        </dgm:presLayoutVars>
      </dgm:prSet>
      <dgm:spPr/>
    </dgm:pt>
  </dgm:ptLst>
  <dgm:cxnLst>
    <dgm:cxn modelId="{F56DD28D-8120-4B54-B319-D0A6B2DC521C}" type="presOf" srcId="{1EFBFABC-EE02-4B4B-AAAF-5815A06DFC2D}" destId="{944F0373-FBD2-488B-B543-4CF6AF404040}" srcOrd="0" destOrd="0" presId="urn:microsoft.com/office/officeart/2005/8/layout/arrow5"/>
    <dgm:cxn modelId="{4AA31BBE-C3A0-4E1E-83D2-C27D091EAB6E}" srcId="{1EFBFABC-EE02-4B4B-AAAF-5815A06DFC2D}" destId="{B0D1A5D3-D526-4164-BDAA-1A4ADEA9CAE3}" srcOrd="0" destOrd="0" parTransId="{A637B685-70B9-4241-A27E-EA014A0DA59F}" sibTransId="{856396A0-38F0-43B5-9935-3F1EF839D912}"/>
    <dgm:cxn modelId="{99B1C7DE-9B51-41B1-991F-58EC70056768}" type="presOf" srcId="{B0D1A5D3-D526-4164-BDAA-1A4ADEA9CAE3}" destId="{35717F48-F1F0-442F-80A6-4F1D89FD85A0}" srcOrd="0" destOrd="0" presId="urn:microsoft.com/office/officeart/2005/8/layout/arrow5"/>
    <dgm:cxn modelId="{E0408D8B-232B-43D0-9124-E087C836992C}" type="presParOf" srcId="{944F0373-FBD2-488B-B543-4CF6AF404040}" destId="{35717F48-F1F0-442F-80A6-4F1D89FD85A0}" srcOrd="0"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A6C6B9-125E-45F1-B612-97780B8CD6B3}"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B5392F43-C968-49AC-9D06-F7106C21E8B0}">
      <dgm:prSet phldrT="[Text]"/>
      <dgm:spPr>
        <a:solidFill>
          <a:srgbClr val="FF0000"/>
        </a:solidFill>
      </dgm:spPr>
      <dgm:t>
        <a:bodyPr/>
        <a:lstStyle/>
        <a:p>
          <a:r>
            <a:rPr lang="en-US" dirty="0"/>
            <a:t>Push</a:t>
          </a:r>
        </a:p>
        <a:p>
          <a:r>
            <a:rPr lang="en-US" dirty="0"/>
            <a:t>Factors</a:t>
          </a:r>
        </a:p>
        <a:p>
          <a:r>
            <a:rPr lang="en-US" dirty="0"/>
            <a:t>Federal Funds Rate</a:t>
          </a:r>
        </a:p>
      </dgm:t>
    </dgm:pt>
    <dgm:pt modelId="{8B3090E3-1958-4231-B378-A2218268BBBC}" type="parTrans" cxnId="{49C9B8FD-25D6-45AC-B1BF-8C616F9337E7}">
      <dgm:prSet/>
      <dgm:spPr/>
      <dgm:t>
        <a:bodyPr/>
        <a:lstStyle/>
        <a:p>
          <a:endParaRPr lang="en-US"/>
        </a:p>
      </dgm:t>
    </dgm:pt>
    <dgm:pt modelId="{142D5FAE-7879-4F72-A8B5-20B0A7DEFD83}" type="sibTrans" cxnId="{49C9B8FD-25D6-45AC-B1BF-8C616F9337E7}">
      <dgm:prSet/>
      <dgm:spPr/>
      <dgm:t>
        <a:bodyPr/>
        <a:lstStyle/>
        <a:p>
          <a:endParaRPr lang="en-US"/>
        </a:p>
      </dgm:t>
    </dgm:pt>
    <dgm:pt modelId="{FA812D03-3401-4359-82FE-BF258A9C15C2}">
      <dgm:prSet phldrT="[Text]"/>
      <dgm:spPr>
        <a:solidFill>
          <a:srgbClr val="00B050"/>
        </a:solidFill>
        <a:ln>
          <a:solidFill>
            <a:srgbClr val="00B050"/>
          </a:solidFill>
        </a:ln>
      </dgm:spPr>
      <dgm:t>
        <a:bodyPr/>
        <a:lstStyle/>
        <a:p>
          <a:r>
            <a:rPr lang="en-US" dirty="0"/>
            <a:t>Pull factors</a:t>
          </a:r>
        </a:p>
        <a:p>
          <a:r>
            <a:rPr lang="en-US" dirty="0"/>
            <a:t>GDP growth</a:t>
          </a:r>
        </a:p>
        <a:p>
          <a:r>
            <a:rPr lang="en-US" dirty="0"/>
            <a:t>K account openness</a:t>
          </a:r>
        </a:p>
        <a:p>
          <a:r>
            <a:rPr lang="en-US" dirty="0"/>
            <a:t>Business Environment</a:t>
          </a:r>
        </a:p>
      </dgm:t>
    </dgm:pt>
    <dgm:pt modelId="{6CE5A543-0376-4433-BECD-E64A2969C02A}" type="parTrans" cxnId="{48F8331C-2F9A-437F-8862-8C71605C6DC3}">
      <dgm:prSet/>
      <dgm:spPr/>
      <dgm:t>
        <a:bodyPr/>
        <a:lstStyle/>
        <a:p>
          <a:endParaRPr lang="en-US"/>
        </a:p>
      </dgm:t>
    </dgm:pt>
    <dgm:pt modelId="{08AB4A25-0244-4DCA-AAB2-5F7780C4037E}" type="sibTrans" cxnId="{48F8331C-2F9A-437F-8862-8C71605C6DC3}">
      <dgm:prSet/>
      <dgm:spPr/>
      <dgm:t>
        <a:bodyPr/>
        <a:lstStyle/>
        <a:p>
          <a:endParaRPr lang="en-US"/>
        </a:p>
      </dgm:t>
    </dgm:pt>
    <dgm:pt modelId="{BF64E0C4-912D-40EC-8E49-EFBBBE429C5E}" type="pres">
      <dgm:prSet presAssocID="{9AA6C6B9-125E-45F1-B612-97780B8CD6B3}" presName="diagram" presStyleCnt="0">
        <dgm:presLayoutVars>
          <dgm:dir/>
          <dgm:resizeHandles val="exact"/>
        </dgm:presLayoutVars>
      </dgm:prSet>
      <dgm:spPr/>
    </dgm:pt>
    <dgm:pt modelId="{1366028B-A83E-4268-993D-46DC1051CCDB}" type="pres">
      <dgm:prSet presAssocID="{B5392F43-C968-49AC-9D06-F7106C21E8B0}" presName="arrow" presStyleLbl="node1" presStyleIdx="0" presStyleCnt="2" custScaleX="77340" custScaleY="75184" custRadScaleRad="115227" custRadScaleInc="-2884">
        <dgm:presLayoutVars>
          <dgm:bulletEnabled val="1"/>
        </dgm:presLayoutVars>
      </dgm:prSet>
      <dgm:spPr/>
    </dgm:pt>
    <dgm:pt modelId="{E554B6D0-F077-465A-A278-6E05802B27C1}" type="pres">
      <dgm:prSet presAssocID="{FA812D03-3401-4359-82FE-BF258A9C15C2}" presName="arrow" presStyleLbl="node1" presStyleIdx="1" presStyleCnt="2" custScaleX="72959" custScaleY="58982" custRadScaleRad="116544" custRadScaleInc="2912">
        <dgm:presLayoutVars>
          <dgm:bulletEnabled val="1"/>
        </dgm:presLayoutVars>
      </dgm:prSet>
      <dgm:spPr/>
    </dgm:pt>
  </dgm:ptLst>
  <dgm:cxnLst>
    <dgm:cxn modelId="{48F8331C-2F9A-437F-8862-8C71605C6DC3}" srcId="{9AA6C6B9-125E-45F1-B612-97780B8CD6B3}" destId="{FA812D03-3401-4359-82FE-BF258A9C15C2}" srcOrd="1" destOrd="0" parTransId="{6CE5A543-0376-4433-BECD-E64A2969C02A}" sibTransId="{08AB4A25-0244-4DCA-AAB2-5F7780C4037E}"/>
    <dgm:cxn modelId="{8507544B-7B08-4D96-BBC2-A436D6C4810E}" type="presOf" srcId="{9AA6C6B9-125E-45F1-B612-97780B8CD6B3}" destId="{BF64E0C4-912D-40EC-8E49-EFBBBE429C5E}" srcOrd="0" destOrd="0" presId="urn:microsoft.com/office/officeart/2005/8/layout/arrow5"/>
    <dgm:cxn modelId="{4844A7DF-89FC-4E49-9860-680069E37118}" type="presOf" srcId="{B5392F43-C968-49AC-9D06-F7106C21E8B0}" destId="{1366028B-A83E-4268-993D-46DC1051CCDB}" srcOrd="0" destOrd="0" presId="urn:microsoft.com/office/officeart/2005/8/layout/arrow5"/>
    <dgm:cxn modelId="{53FDBBE8-17E7-4E97-B7EC-69262CA2F462}" type="presOf" srcId="{FA812D03-3401-4359-82FE-BF258A9C15C2}" destId="{E554B6D0-F077-465A-A278-6E05802B27C1}" srcOrd="0" destOrd="0" presId="urn:microsoft.com/office/officeart/2005/8/layout/arrow5"/>
    <dgm:cxn modelId="{49C9B8FD-25D6-45AC-B1BF-8C616F9337E7}" srcId="{9AA6C6B9-125E-45F1-B612-97780B8CD6B3}" destId="{B5392F43-C968-49AC-9D06-F7106C21E8B0}" srcOrd="0" destOrd="0" parTransId="{8B3090E3-1958-4231-B378-A2218268BBBC}" sibTransId="{142D5FAE-7879-4F72-A8B5-20B0A7DEFD83}"/>
    <dgm:cxn modelId="{A7F1B2E5-FB15-4F1A-A5D2-7E2EBC0146C1}" type="presParOf" srcId="{BF64E0C4-912D-40EC-8E49-EFBBBE429C5E}" destId="{1366028B-A83E-4268-993D-46DC1051CCDB}" srcOrd="0" destOrd="0" presId="urn:microsoft.com/office/officeart/2005/8/layout/arrow5"/>
    <dgm:cxn modelId="{568EBC92-4CE1-4FEF-912F-5517EAADE815}" type="presParOf" srcId="{BF64E0C4-912D-40EC-8E49-EFBBBE429C5E}" destId="{E554B6D0-F077-465A-A278-6E05802B27C1}"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17F48-F1F0-442F-80A6-4F1D89FD85A0}">
      <dsp:nvSpPr>
        <dsp:cNvPr id="0" name=""/>
        <dsp:cNvSpPr/>
      </dsp:nvSpPr>
      <dsp:spPr>
        <a:xfrm>
          <a:off x="1519854" y="290124"/>
          <a:ext cx="2965270" cy="3218077"/>
        </a:xfrm>
        <a:prstGeom prst="downArrow">
          <a:avLst>
            <a:gd name="adj1" fmla="val 50000"/>
            <a:gd name="adj2" fmla="val 35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Push</a:t>
          </a:r>
        </a:p>
        <a:p>
          <a:pPr marL="0" lvl="0" indent="0" algn="ctr" defTabSz="1155700">
            <a:lnSpc>
              <a:spcPct val="90000"/>
            </a:lnSpc>
            <a:spcBef>
              <a:spcPct val="0"/>
            </a:spcBef>
            <a:spcAft>
              <a:spcPct val="35000"/>
            </a:spcAft>
            <a:buNone/>
          </a:pPr>
          <a:r>
            <a:rPr lang="en-US" sz="2600" kern="1200" dirty="0"/>
            <a:t>Factors</a:t>
          </a:r>
        </a:p>
        <a:p>
          <a:pPr marL="0" lvl="0" indent="0" algn="ctr" defTabSz="1155700">
            <a:lnSpc>
              <a:spcPct val="90000"/>
            </a:lnSpc>
            <a:spcBef>
              <a:spcPct val="0"/>
            </a:spcBef>
            <a:spcAft>
              <a:spcPct val="35000"/>
            </a:spcAft>
            <a:buNone/>
          </a:pPr>
          <a:r>
            <a:rPr lang="en-US" sz="2600" kern="1200" dirty="0"/>
            <a:t>(Federal Funds Rate)</a:t>
          </a:r>
        </a:p>
      </dsp:txBody>
      <dsp:txXfrm>
        <a:off x="2261172" y="290124"/>
        <a:ext cx="1482635" cy="26991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6028B-A83E-4268-993D-46DC1051CCDB}">
      <dsp:nvSpPr>
        <dsp:cNvPr id="0" name=""/>
        <dsp:cNvSpPr/>
      </dsp:nvSpPr>
      <dsp:spPr>
        <a:xfrm rot="16200000">
          <a:off x="193755" y="847597"/>
          <a:ext cx="3197215" cy="3108087"/>
        </a:xfrm>
        <a:prstGeom prst="downArrow">
          <a:avLst>
            <a:gd name="adj1" fmla="val 50000"/>
            <a:gd name="adj2" fmla="val 35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a:t>Push</a:t>
          </a:r>
        </a:p>
        <a:p>
          <a:pPr marL="0" lvl="0" indent="0" algn="ctr" defTabSz="666750">
            <a:lnSpc>
              <a:spcPct val="90000"/>
            </a:lnSpc>
            <a:spcBef>
              <a:spcPct val="0"/>
            </a:spcBef>
            <a:spcAft>
              <a:spcPct val="35000"/>
            </a:spcAft>
            <a:buNone/>
          </a:pPr>
          <a:r>
            <a:rPr lang="en-US" sz="1500" kern="1200" dirty="0"/>
            <a:t>Factors</a:t>
          </a:r>
        </a:p>
        <a:p>
          <a:pPr marL="0" lvl="0" indent="0" algn="ctr" defTabSz="666750">
            <a:lnSpc>
              <a:spcPct val="90000"/>
            </a:lnSpc>
            <a:spcBef>
              <a:spcPct val="0"/>
            </a:spcBef>
            <a:spcAft>
              <a:spcPct val="35000"/>
            </a:spcAft>
            <a:buNone/>
          </a:pPr>
          <a:r>
            <a:rPr lang="en-US" sz="1500" kern="1200" dirty="0"/>
            <a:t>Federal Funds Rate</a:t>
          </a:r>
        </a:p>
      </dsp:txBody>
      <dsp:txXfrm rot="5400000">
        <a:off x="238320" y="1602337"/>
        <a:ext cx="2564172" cy="1598607"/>
      </dsp:txXfrm>
    </dsp:sp>
    <dsp:sp modelId="{E554B6D0-F077-465A-A278-6E05802B27C1}">
      <dsp:nvSpPr>
        <dsp:cNvPr id="0" name=""/>
        <dsp:cNvSpPr/>
      </dsp:nvSpPr>
      <dsp:spPr>
        <a:xfrm rot="5400000">
          <a:off x="5301794" y="1187300"/>
          <a:ext cx="3016106" cy="2438300"/>
        </a:xfrm>
        <a:prstGeom prst="downArrow">
          <a:avLst>
            <a:gd name="adj1" fmla="val 50000"/>
            <a:gd name="adj2" fmla="val 35000"/>
          </a:avLst>
        </a:prstGeom>
        <a:solidFill>
          <a:srgbClr val="00B050"/>
        </a:solidFill>
        <a:ln w="25400" cap="flat" cmpd="sng" algn="ctr">
          <a:solidFill>
            <a:srgbClr val="00B05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US" sz="1500" kern="1200" dirty="0"/>
            <a:t>Pull factors</a:t>
          </a:r>
        </a:p>
        <a:p>
          <a:pPr marL="0" lvl="0" indent="0" algn="ctr" defTabSz="666750">
            <a:lnSpc>
              <a:spcPct val="90000"/>
            </a:lnSpc>
            <a:spcBef>
              <a:spcPct val="0"/>
            </a:spcBef>
            <a:spcAft>
              <a:spcPct val="35000"/>
            </a:spcAft>
            <a:buNone/>
          </a:pPr>
          <a:r>
            <a:rPr lang="en-US" sz="1500" kern="1200" dirty="0"/>
            <a:t>GDP growth</a:t>
          </a:r>
        </a:p>
        <a:p>
          <a:pPr marL="0" lvl="0" indent="0" algn="ctr" defTabSz="666750">
            <a:lnSpc>
              <a:spcPct val="90000"/>
            </a:lnSpc>
            <a:spcBef>
              <a:spcPct val="0"/>
            </a:spcBef>
            <a:spcAft>
              <a:spcPct val="35000"/>
            </a:spcAft>
            <a:buNone/>
          </a:pPr>
          <a:r>
            <a:rPr lang="en-US" sz="1500" kern="1200" dirty="0"/>
            <a:t>K account openness</a:t>
          </a:r>
        </a:p>
        <a:p>
          <a:pPr marL="0" lvl="0" indent="0" algn="ctr" defTabSz="666750">
            <a:lnSpc>
              <a:spcPct val="90000"/>
            </a:lnSpc>
            <a:spcBef>
              <a:spcPct val="0"/>
            </a:spcBef>
            <a:spcAft>
              <a:spcPct val="35000"/>
            </a:spcAft>
            <a:buNone/>
          </a:pPr>
          <a:r>
            <a:rPr lang="en-US" sz="1500" kern="1200" dirty="0"/>
            <a:t>Business Environment</a:t>
          </a:r>
        </a:p>
      </dsp:txBody>
      <dsp:txXfrm rot="-5400000">
        <a:off x="6017400" y="1652424"/>
        <a:ext cx="2011598" cy="1508053"/>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59395"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59396"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59397"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0ED053DD-A88F-4199-8F71-7C34362AEF20}" type="slidenum">
              <a:rPr lang="en-US"/>
              <a:pPr>
                <a:defRPr/>
              </a:pPr>
              <a:t>‹#›</a:t>
            </a:fld>
            <a:endParaRPr lang="en-US"/>
          </a:p>
        </p:txBody>
      </p:sp>
    </p:spTree>
    <p:extLst>
      <p:ext uri="{BB962C8B-B14F-4D97-AF65-F5344CB8AC3E}">
        <p14:creationId xmlns:p14="http://schemas.microsoft.com/office/powerpoint/2010/main" val="22598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th-TH"/>
          </a:p>
        </p:txBody>
      </p:sp>
      <p:sp>
        <p:nvSpPr>
          <p:cNvPr id="19459"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19461"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462"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th-TH"/>
          </a:p>
        </p:txBody>
      </p:sp>
      <p:sp>
        <p:nvSpPr>
          <p:cNvPr id="19463"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678405F5-9153-4A8C-8201-1F20C9160382}" type="slidenum">
              <a:rPr lang="en-US"/>
              <a:pPr>
                <a:defRPr/>
              </a:pPr>
              <a:t>‹#›</a:t>
            </a:fld>
            <a:endParaRPr lang="th-TH"/>
          </a:p>
        </p:txBody>
      </p:sp>
    </p:spTree>
    <p:extLst>
      <p:ext uri="{BB962C8B-B14F-4D97-AF65-F5344CB8AC3E}">
        <p14:creationId xmlns:p14="http://schemas.microsoft.com/office/powerpoint/2010/main" val="41362377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678405F5-9153-4A8C-8201-1F20C9160382}" type="slidenum">
              <a:rPr lang="en-US" smtClean="0"/>
              <a:pPr>
                <a:defRPr/>
              </a:pPr>
              <a:t>23</a:t>
            </a:fld>
            <a:endParaRPr lang="th-TH"/>
          </a:p>
        </p:txBody>
      </p:sp>
    </p:spTree>
    <p:extLst>
      <p:ext uri="{BB962C8B-B14F-4D97-AF65-F5344CB8AC3E}">
        <p14:creationId xmlns:p14="http://schemas.microsoft.com/office/powerpoint/2010/main" val="2401323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253BDE34-D31E-451D-BEFB-398B602C5BFD}" type="slidenum">
              <a:rPr lang="en-US" smtClean="0"/>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EC759750-4548-4991-AA10-4F8D974089A3}" type="slidenum">
              <a:rPr lang="en-US" smtClean="0"/>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4A0BF988-6564-4313-B47A-6A0E3B245267}" type="slidenum">
              <a:rPr lang="en-US" smtClean="0"/>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pPr>
              <a:defRPr/>
            </a:pPr>
            <a:endParaRPr lang="th-TH"/>
          </a:p>
        </p:txBody>
      </p:sp>
      <p:sp>
        <p:nvSpPr>
          <p:cNvPr id="8" name="Footer Placeholder 7"/>
          <p:cNvSpPr>
            <a:spLocks noGrp="1"/>
          </p:cNvSpPr>
          <p:nvPr>
            <p:ph type="ftr" sz="quarter" idx="11"/>
          </p:nvPr>
        </p:nvSpPr>
        <p:spPr/>
        <p:txBody>
          <a:bodyPr/>
          <a:lstStyle/>
          <a:p>
            <a:pPr>
              <a:defRPr/>
            </a:pPr>
            <a:r>
              <a:rPr lang="en-US"/>
              <a:t>EE460: External disequilibrium</a:t>
            </a:r>
            <a:endParaRPr lang="th-TH"/>
          </a:p>
        </p:txBody>
      </p:sp>
      <p:sp>
        <p:nvSpPr>
          <p:cNvPr id="9" name="Slide Number Placeholder 8"/>
          <p:cNvSpPr>
            <a:spLocks noGrp="1"/>
          </p:cNvSpPr>
          <p:nvPr>
            <p:ph type="sldNum" sz="quarter" idx="12"/>
          </p:nvPr>
        </p:nvSpPr>
        <p:spPr/>
        <p:txBody>
          <a:bodyPr/>
          <a:lstStyle/>
          <a:p>
            <a:pPr>
              <a:defRPr/>
            </a:pPr>
            <a:fld id="{719E41D1-DB5B-4149-B772-EF6181ADBB15}" type="slidenum">
              <a:rPr lang="en-US" smtClean="0"/>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r>
              <a:rPr lang="en-US"/>
              <a:t>EE460: External disequilibrium</a:t>
            </a:r>
            <a:endParaRPr lang="th-TH"/>
          </a:p>
        </p:txBody>
      </p:sp>
      <p:sp>
        <p:nvSpPr>
          <p:cNvPr id="5" name="Slide Number Placeholder 4"/>
          <p:cNvSpPr>
            <a:spLocks noGrp="1"/>
          </p:cNvSpPr>
          <p:nvPr>
            <p:ph type="sldNum" sz="quarter" idx="12"/>
          </p:nvPr>
        </p:nvSpPr>
        <p:spPr/>
        <p:txBody>
          <a:bodyPr/>
          <a:lstStyle/>
          <a:p>
            <a:pPr>
              <a:defRPr/>
            </a:pPr>
            <a:fld id="{EEC70D57-FEC2-4EBB-BEA5-578B85A4F88B}" type="slidenum">
              <a:rPr lang="en-US" smtClean="0"/>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p>
        </p:txBody>
      </p:sp>
      <p:sp>
        <p:nvSpPr>
          <p:cNvPr id="3" name="Footer Placeholder 2"/>
          <p:cNvSpPr>
            <a:spLocks noGrp="1"/>
          </p:cNvSpPr>
          <p:nvPr>
            <p:ph type="ftr" sz="quarter" idx="11"/>
          </p:nvPr>
        </p:nvSpPr>
        <p:spPr/>
        <p:txBody>
          <a:bodyPr/>
          <a:lstStyle/>
          <a:p>
            <a:pPr>
              <a:defRPr/>
            </a:pPr>
            <a:r>
              <a:rPr lang="en-US"/>
              <a:t>EE460: External disequilibrium</a:t>
            </a:r>
            <a:endParaRPr lang="th-TH"/>
          </a:p>
        </p:txBody>
      </p:sp>
      <p:sp>
        <p:nvSpPr>
          <p:cNvPr id="4" name="Slide Number Placeholder 3"/>
          <p:cNvSpPr>
            <a:spLocks noGrp="1"/>
          </p:cNvSpPr>
          <p:nvPr>
            <p:ph type="sldNum" sz="quarter" idx="12"/>
          </p:nvPr>
        </p:nvSpPr>
        <p:spPr/>
        <p:txBody>
          <a:bodyPr/>
          <a:lstStyle/>
          <a:p>
            <a:pPr>
              <a:defRPr/>
            </a:pPr>
            <a:fld id="{93017788-EA5A-48A6-91B6-BA10FE15D3F6}" type="slidenum">
              <a:rPr lang="en-US" smtClean="0"/>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B7667944-29F5-46BD-B3E6-120AD591E4A6}" type="slidenum">
              <a:rPr lang="en-US" smtClean="0"/>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r>
              <a:rPr lang="en-US"/>
              <a:t>EE460: External disequilibrium</a:t>
            </a:r>
            <a:endParaRPr lang="th-TH"/>
          </a:p>
        </p:txBody>
      </p:sp>
      <p:sp>
        <p:nvSpPr>
          <p:cNvPr id="7" name="Slide Number Placeholder 6"/>
          <p:cNvSpPr>
            <a:spLocks noGrp="1"/>
          </p:cNvSpPr>
          <p:nvPr>
            <p:ph type="sldNum" sz="quarter" idx="12"/>
          </p:nvPr>
        </p:nvSpPr>
        <p:spPr/>
        <p:txBody>
          <a:bodyPr/>
          <a:lstStyle/>
          <a:p>
            <a:pPr>
              <a:defRPr/>
            </a:pPr>
            <a:fld id="{0EBDE420-8EBF-4ED5-8930-8B7917EBE6B0}" type="slidenum">
              <a:rPr lang="en-US" smtClean="0"/>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171A1F06-10DA-4279-8C03-38028C47D254}" type="slidenum">
              <a:rPr lang="en-US" smtClean="0"/>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r>
              <a:rPr lang="en-US"/>
              <a:t>EE460: External disequilibrium</a:t>
            </a:r>
            <a:endParaRPr lang="th-TH"/>
          </a:p>
        </p:txBody>
      </p:sp>
      <p:sp>
        <p:nvSpPr>
          <p:cNvPr id="6" name="Slide Number Placeholder 5"/>
          <p:cNvSpPr>
            <a:spLocks noGrp="1"/>
          </p:cNvSpPr>
          <p:nvPr>
            <p:ph type="sldNum" sz="quarter" idx="12"/>
          </p:nvPr>
        </p:nvSpPr>
        <p:spPr/>
        <p:txBody>
          <a:bodyPr/>
          <a:lstStyle/>
          <a:p>
            <a:pPr>
              <a:defRPr/>
            </a:pPr>
            <a:fld id="{77CB2277-23EF-4A16-A18B-4C1A698578F6}" type="slidenum">
              <a:rPr lang="en-US" smtClean="0"/>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t>EE460: External disequilibrium</a:t>
            </a: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17C300F1-443C-42C5-A361-31A55A64872C}" type="slidenum">
              <a:rPr lang="en-US" smtClean="0"/>
              <a:pPr>
                <a:defRPr/>
              </a:pPr>
              <a:t>‹#›</a:t>
            </a:fld>
            <a:endParaRPr lang="th-TH"/>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785786" y="404664"/>
            <a:ext cx="7530630" cy="1584176"/>
          </a:xfrm>
          <a:solidFill>
            <a:schemeClr val="tx2">
              <a:lumMod val="40000"/>
              <a:lumOff val="60000"/>
            </a:schemeClr>
          </a:solidFill>
        </p:spPr>
        <p:txBody>
          <a:bodyPr>
            <a:normAutofit/>
          </a:bodyPr>
          <a:lstStyle/>
          <a:p>
            <a:pPr eaLnBrk="1" hangingPunct="1"/>
            <a:r>
              <a:rPr lang="en-US" sz="3600" dirty="0"/>
              <a:t>China Factor, ASEAN Business Cycle, and fickle capital flows</a:t>
            </a:r>
            <a:endParaRPr lang="en-US" sz="2000" dirty="0"/>
          </a:p>
        </p:txBody>
      </p:sp>
      <p:sp>
        <p:nvSpPr>
          <p:cNvPr id="14339" name="Rectangle 3"/>
          <p:cNvSpPr>
            <a:spLocks noGrp="1" noChangeArrowheads="1"/>
          </p:cNvSpPr>
          <p:nvPr>
            <p:ph type="subTitle" idx="1"/>
          </p:nvPr>
        </p:nvSpPr>
        <p:spPr>
          <a:xfrm>
            <a:off x="1547664" y="3356992"/>
            <a:ext cx="6296744" cy="576064"/>
          </a:xfrm>
        </p:spPr>
        <p:txBody>
          <a:bodyPr>
            <a:noAutofit/>
          </a:bodyPr>
          <a:lstStyle/>
          <a:p>
            <a:pPr eaLnBrk="1" hangingPunct="1"/>
            <a:r>
              <a:rPr lang="en-US" sz="1800" b="1" dirty="0" err="1"/>
              <a:t>Bhanupong</a:t>
            </a:r>
            <a:endParaRPr lang="en-US" sz="1800" b="1" dirty="0"/>
          </a:p>
          <a:p>
            <a:pPr eaLnBrk="1" hangingPunct="1"/>
            <a:r>
              <a:rPr lang="en-US" sz="1800" b="1" dirty="0"/>
              <a:t>Lecture  21</a:t>
            </a:r>
          </a:p>
        </p:txBody>
      </p:sp>
      <p:sp>
        <p:nvSpPr>
          <p:cNvPr id="4" name="TextBox 3"/>
          <p:cNvSpPr txBox="1"/>
          <p:nvPr/>
        </p:nvSpPr>
        <p:spPr>
          <a:xfrm>
            <a:off x="323528" y="5724165"/>
            <a:ext cx="8392041" cy="646331"/>
          </a:xfrm>
          <a:prstGeom prst="rect">
            <a:avLst/>
          </a:prstGeom>
          <a:noFill/>
        </p:spPr>
        <p:txBody>
          <a:bodyPr wrap="none" rtlCol="0">
            <a:spAutoFit/>
          </a:bodyPr>
          <a:lstStyle/>
          <a:p>
            <a:r>
              <a:rPr lang="en-US" b="1" i="1" dirty="0"/>
              <a:t>What are adjustment mechanisms  for external disequilibrium?</a:t>
            </a:r>
          </a:p>
          <a:p>
            <a:r>
              <a:rPr lang="en-US" b="1" i="1" dirty="0"/>
              <a:t>Are capital flows fickle? </a:t>
            </a:r>
            <a:endParaRPr lang="th-TH" b="1"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solidFill>
            <a:schemeClr val="accent1">
              <a:lumMod val="20000"/>
              <a:lumOff val="80000"/>
            </a:schemeClr>
          </a:solidFill>
        </p:spPr>
        <p:txBody>
          <a:bodyPr/>
          <a:lstStyle/>
          <a:p>
            <a:pPr eaLnBrk="1" hangingPunct="1"/>
            <a:r>
              <a:rPr lang="en-US" dirty="0"/>
              <a:t>Main themes</a:t>
            </a:r>
          </a:p>
        </p:txBody>
      </p:sp>
      <p:sp>
        <p:nvSpPr>
          <p:cNvPr id="15364" name="Rectangle 3"/>
          <p:cNvSpPr>
            <a:spLocks noGrp="1" noChangeArrowheads="1"/>
          </p:cNvSpPr>
          <p:nvPr>
            <p:ph idx="1"/>
          </p:nvPr>
        </p:nvSpPr>
        <p:spPr/>
        <p:txBody>
          <a:bodyPr>
            <a:normAutofit/>
          </a:bodyPr>
          <a:lstStyle/>
          <a:p>
            <a:pPr marL="0" indent="0" eaLnBrk="1" hangingPunct="1">
              <a:buNone/>
            </a:pPr>
            <a:r>
              <a:rPr lang="en-US" sz="3600" dirty="0"/>
              <a:t>1. China factor affecting the Thai economy</a:t>
            </a:r>
          </a:p>
          <a:p>
            <a:pPr marL="0" indent="0" eaLnBrk="1" hangingPunct="1">
              <a:buNone/>
            </a:pPr>
            <a:r>
              <a:rPr lang="en-US" sz="3600" dirty="0"/>
              <a:t>2. ASEAN Business Synchronization</a:t>
            </a:r>
          </a:p>
          <a:p>
            <a:pPr marL="0" indent="0" eaLnBrk="1" hangingPunct="1">
              <a:buNone/>
            </a:pPr>
            <a:r>
              <a:rPr lang="en-US" sz="3600" dirty="0"/>
              <a:t>3. Current account disequilibrium: investment-saving gap</a:t>
            </a:r>
          </a:p>
          <a:p>
            <a:pPr marL="0" indent="0" eaLnBrk="1" hangingPunct="1">
              <a:buNone/>
            </a:pPr>
            <a:r>
              <a:rPr lang="en-US" sz="3600" dirty="0"/>
              <a:t>4. Are capital flows fickle? </a:t>
            </a:r>
          </a:p>
          <a:p>
            <a:pPr eaLnBrk="1" hangingPunct="1"/>
            <a:endParaRPr lang="en-US" dirty="0"/>
          </a:p>
          <a:p>
            <a:pPr eaLnBrk="1" hangingPunct="1"/>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2</a:t>
            </a:fld>
            <a:endParaRPr lang="th-TH"/>
          </a:p>
        </p:txBody>
      </p:sp>
    </p:spTree>
    <p:extLst>
      <p:ext uri="{BB962C8B-B14F-4D97-AF65-F5344CB8AC3E}">
        <p14:creationId xmlns:p14="http://schemas.microsoft.com/office/powerpoint/2010/main" val="2541112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F65CD3-0782-4AD8-8120-D4E382A2DED8}"/>
              </a:ext>
            </a:extLst>
          </p:cNvPr>
          <p:cNvSpPr>
            <a:spLocks noGrp="1"/>
          </p:cNvSpPr>
          <p:nvPr>
            <p:ph type="title"/>
          </p:nvPr>
        </p:nvSpPr>
        <p:spPr/>
        <p:txBody>
          <a:bodyPr/>
          <a:lstStyle/>
          <a:p>
            <a:r>
              <a:rPr lang="en-US" dirty="0"/>
              <a:t>1. China Rising</a:t>
            </a:r>
          </a:p>
        </p:txBody>
      </p:sp>
      <p:sp>
        <p:nvSpPr>
          <p:cNvPr id="2" name="Slide Number Placeholder 1">
            <a:extLst>
              <a:ext uri="{FF2B5EF4-FFF2-40B4-BE49-F238E27FC236}">
                <a16:creationId xmlns:a16="http://schemas.microsoft.com/office/drawing/2014/main" id="{68B4A316-6765-4541-B2D3-FC09DDE84E12}"/>
              </a:ext>
            </a:extLst>
          </p:cNvPr>
          <p:cNvSpPr>
            <a:spLocks noGrp="1"/>
          </p:cNvSpPr>
          <p:nvPr>
            <p:ph type="sldNum" sz="quarter" idx="12"/>
          </p:nvPr>
        </p:nvSpPr>
        <p:spPr/>
        <p:txBody>
          <a:bodyPr/>
          <a:lstStyle/>
          <a:p>
            <a:pPr>
              <a:defRPr/>
            </a:pPr>
            <a:fld id="{93017788-EA5A-48A6-91B6-BA10FE15D3F6}" type="slidenum">
              <a:rPr lang="en-US" smtClean="0"/>
              <a:pPr>
                <a:defRPr/>
              </a:pPr>
              <a:t>3</a:t>
            </a:fld>
            <a:endParaRPr lang="th-TH"/>
          </a:p>
        </p:txBody>
      </p:sp>
      <p:graphicFrame>
        <p:nvGraphicFramePr>
          <p:cNvPr id="5" name="Content Placeholder 4">
            <a:extLst>
              <a:ext uri="{FF2B5EF4-FFF2-40B4-BE49-F238E27FC236}">
                <a16:creationId xmlns:a16="http://schemas.microsoft.com/office/drawing/2014/main" id="{432C2B44-D3CB-486E-BCBD-40F22EC0AA58}"/>
              </a:ext>
            </a:extLst>
          </p:cNvPr>
          <p:cNvGraphicFramePr>
            <a:graphicFrameLocks noGrp="1"/>
          </p:cNvGraphicFramePr>
          <p:nvPr>
            <p:ph idx="1"/>
            <p:extLst>
              <p:ext uri="{D42A27DB-BD31-4B8C-83A1-F6EECF244321}">
                <p14:modId xmlns:p14="http://schemas.microsoft.com/office/powerpoint/2010/main" val="26938239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78582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F2AF7B3-FB7B-48FA-A637-E03C4DD6C281}"/>
              </a:ext>
            </a:extLst>
          </p:cNvPr>
          <p:cNvSpPr>
            <a:spLocks noGrp="1"/>
          </p:cNvSpPr>
          <p:nvPr>
            <p:ph type="sldNum" sz="quarter" idx="12"/>
          </p:nvPr>
        </p:nvSpPr>
        <p:spPr/>
        <p:txBody>
          <a:bodyPr/>
          <a:lstStyle/>
          <a:p>
            <a:pPr>
              <a:defRPr/>
            </a:pPr>
            <a:fld id="{1C5CEEB1-4456-43D7-BF5D-6C21F6A9208D}" type="slidenum">
              <a:rPr lang="en-US" smtClean="0"/>
              <a:pPr>
                <a:defRPr/>
              </a:pPr>
              <a:t>4</a:t>
            </a:fld>
            <a:endParaRPr lang="th-TH"/>
          </a:p>
        </p:txBody>
      </p:sp>
      <p:sp>
        <p:nvSpPr>
          <p:cNvPr id="7" name="Title 6">
            <a:extLst>
              <a:ext uri="{FF2B5EF4-FFF2-40B4-BE49-F238E27FC236}">
                <a16:creationId xmlns:a16="http://schemas.microsoft.com/office/drawing/2014/main" id="{3D7F25FF-1368-40F2-8DDE-A486F7C24CBC}"/>
              </a:ext>
            </a:extLst>
          </p:cNvPr>
          <p:cNvSpPr>
            <a:spLocks noGrp="1"/>
          </p:cNvSpPr>
          <p:nvPr>
            <p:ph type="title" idx="4294967295"/>
          </p:nvPr>
        </p:nvSpPr>
        <p:spPr>
          <a:xfrm>
            <a:off x="0" y="274638"/>
            <a:ext cx="8229600" cy="1143000"/>
          </a:xfrm>
        </p:spPr>
        <p:txBody>
          <a:bodyPr>
            <a:normAutofit fontScale="90000"/>
          </a:bodyPr>
          <a:lstStyle/>
          <a:p>
            <a:r>
              <a:rPr lang="en-US" dirty="0"/>
              <a:t>Imports from the three largest economies</a:t>
            </a:r>
          </a:p>
        </p:txBody>
      </p:sp>
      <p:graphicFrame>
        <p:nvGraphicFramePr>
          <p:cNvPr id="6" name="Chart 5">
            <a:extLst>
              <a:ext uri="{FF2B5EF4-FFF2-40B4-BE49-F238E27FC236}">
                <a16:creationId xmlns:a16="http://schemas.microsoft.com/office/drawing/2014/main" id="{2031BDCF-9695-4181-A48D-3C9902C6AF7F}"/>
              </a:ext>
            </a:extLst>
          </p:cNvPr>
          <p:cNvGraphicFramePr/>
          <p:nvPr>
            <p:extLst>
              <p:ext uri="{D42A27DB-BD31-4B8C-83A1-F6EECF244321}">
                <p14:modId xmlns:p14="http://schemas.microsoft.com/office/powerpoint/2010/main" val="2277891828"/>
              </p:ext>
            </p:extLst>
          </p:nvPr>
        </p:nvGraphicFramePr>
        <p:xfrm>
          <a:off x="323528" y="1556792"/>
          <a:ext cx="8363272" cy="479955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37825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BF666F6-F11D-4315-8010-51195F2DFEE1}"/>
              </a:ext>
            </a:extLst>
          </p:cNvPr>
          <p:cNvSpPr>
            <a:spLocks noGrp="1"/>
          </p:cNvSpPr>
          <p:nvPr>
            <p:ph type="sldNum" sz="quarter" idx="12"/>
          </p:nvPr>
        </p:nvSpPr>
        <p:spPr/>
        <p:txBody>
          <a:bodyPr/>
          <a:lstStyle/>
          <a:p>
            <a:pPr>
              <a:defRPr/>
            </a:pPr>
            <a:fld id="{93017788-EA5A-48A6-91B6-BA10FE15D3F6}" type="slidenum">
              <a:rPr lang="en-US" smtClean="0"/>
              <a:pPr>
                <a:defRPr/>
              </a:pPr>
              <a:t>5</a:t>
            </a:fld>
            <a:endParaRPr lang="th-TH"/>
          </a:p>
        </p:txBody>
      </p:sp>
      <p:graphicFrame>
        <p:nvGraphicFramePr>
          <p:cNvPr id="3" name="Chart 2">
            <a:extLst>
              <a:ext uri="{FF2B5EF4-FFF2-40B4-BE49-F238E27FC236}">
                <a16:creationId xmlns:a16="http://schemas.microsoft.com/office/drawing/2014/main" id="{992BDA04-A6D5-4485-BCF4-E5671085510A}"/>
              </a:ext>
            </a:extLst>
          </p:cNvPr>
          <p:cNvGraphicFramePr/>
          <p:nvPr>
            <p:extLst>
              <p:ext uri="{D42A27DB-BD31-4B8C-83A1-F6EECF244321}">
                <p14:modId xmlns:p14="http://schemas.microsoft.com/office/powerpoint/2010/main" val="314156167"/>
              </p:ext>
            </p:extLst>
          </p:nvPr>
        </p:nvGraphicFramePr>
        <p:xfrm>
          <a:off x="755576" y="1628800"/>
          <a:ext cx="7488832" cy="43204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17780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65C1A74-89E8-4F3D-9508-478A5C91195F}"/>
              </a:ext>
            </a:extLst>
          </p:cNvPr>
          <p:cNvSpPr>
            <a:spLocks noGrp="1"/>
          </p:cNvSpPr>
          <p:nvPr>
            <p:ph type="sldNum" sz="quarter" idx="12"/>
          </p:nvPr>
        </p:nvSpPr>
        <p:spPr/>
        <p:txBody>
          <a:bodyPr/>
          <a:lstStyle/>
          <a:p>
            <a:pPr>
              <a:defRPr/>
            </a:pPr>
            <a:fld id="{93017788-EA5A-48A6-91B6-BA10FE15D3F6}" type="slidenum">
              <a:rPr lang="en-US" smtClean="0"/>
              <a:pPr>
                <a:defRPr/>
              </a:pPr>
              <a:t>6</a:t>
            </a:fld>
            <a:endParaRPr lang="th-TH"/>
          </a:p>
        </p:txBody>
      </p:sp>
      <p:graphicFrame>
        <p:nvGraphicFramePr>
          <p:cNvPr id="3" name="Chart 2">
            <a:extLst>
              <a:ext uri="{FF2B5EF4-FFF2-40B4-BE49-F238E27FC236}">
                <a16:creationId xmlns:a16="http://schemas.microsoft.com/office/drawing/2014/main" id="{9F77CE40-5B68-4451-9B83-F833EA521F69}"/>
              </a:ext>
            </a:extLst>
          </p:cNvPr>
          <p:cNvGraphicFramePr>
            <a:graphicFrameLocks/>
          </p:cNvGraphicFramePr>
          <p:nvPr>
            <p:extLst>
              <p:ext uri="{D42A27DB-BD31-4B8C-83A1-F6EECF244321}">
                <p14:modId xmlns:p14="http://schemas.microsoft.com/office/powerpoint/2010/main" val="1993073258"/>
              </p:ext>
            </p:extLst>
          </p:nvPr>
        </p:nvGraphicFramePr>
        <p:xfrm>
          <a:off x="611560" y="620688"/>
          <a:ext cx="8075240" cy="554461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0413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3CD7D96-1FC9-48E1-A5F3-1C2973FA9E03}"/>
              </a:ext>
            </a:extLst>
          </p:cNvPr>
          <p:cNvSpPr>
            <a:spLocks noGrp="1"/>
          </p:cNvSpPr>
          <p:nvPr>
            <p:ph type="sldNum" sz="quarter" idx="12"/>
          </p:nvPr>
        </p:nvSpPr>
        <p:spPr/>
        <p:txBody>
          <a:bodyPr/>
          <a:lstStyle/>
          <a:p>
            <a:pPr>
              <a:defRPr/>
            </a:pPr>
            <a:fld id="{93017788-EA5A-48A6-91B6-BA10FE15D3F6}" type="slidenum">
              <a:rPr lang="en-US" smtClean="0"/>
              <a:pPr>
                <a:defRPr/>
              </a:pPr>
              <a:t>7</a:t>
            </a:fld>
            <a:endParaRPr lang="th-TH"/>
          </a:p>
        </p:txBody>
      </p:sp>
      <p:graphicFrame>
        <p:nvGraphicFramePr>
          <p:cNvPr id="3" name="Chart 2">
            <a:extLst>
              <a:ext uri="{FF2B5EF4-FFF2-40B4-BE49-F238E27FC236}">
                <a16:creationId xmlns:a16="http://schemas.microsoft.com/office/drawing/2014/main" id="{3AC848DA-6469-4E6C-97BC-2254AD5140D2}"/>
              </a:ext>
            </a:extLst>
          </p:cNvPr>
          <p:cNvGraphicFramePr>
            <a:graphicFrameLocks/>
          </p:cNvGraphicFramePr>
          <p:nvPr>
            <p:extLst>
              <p:ext uri="{D42A27DB-BD31-4B8C-83A1-F6EECF244321}">
                <p14:modId xmlns:p14="http://schemas.microsoft.com/office/powerpoint/2010/main" val="2729133445"/>
              </p:ext>
            </p:extLst>
          </p:nvPr>
        </p:nvGraphicFramePr>
        <p:xfrm>
          <a:off x="827584" y="836712"/>
          <a:ext cx="7632848" cy="51125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40800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DDDF83C-E2E0-4856-A91E-042A7EB49F11}"/>
              </a:ext>
            </a:extLst>
          </p:cNvPr>
          <p:cNvSpPr>
            <a:spLocks noGrp="1"/>
          </p:cNvSpPr>
          <p:nvPr>
            <p:ph type="sldNum" sz="quarter" idx="12"/>
          </p:nvPr>
        </p:nvSpPr>
        <p:spPr/>
        <p:txBody>
          <a:bodyPr/>
          <a:lstStyle/>
          <a:p>
            <a:pPr>
              <a:defRPr/>
            </a:pPr>
            <a:fld id="{93017788-EA5A-48A6-91B6-BA10FE15D3F6}" type="slidenum">
              <a:rPr lang="en-US" smtClean="0"/>
              <a:pPr>
                <a:defRPr/>
              </a:pPr>
              <a:t>8</a:t>
            </a:fld>
            <a:endParaRPr lang="th-TH"/>
          </a:p>
        </p:txBody>
      </p:sp>
      <p:graphicFrame>
        <p:nvGraphicFramePr>
          <p:cNvPr id="3" name="Chart 2">
            <a:extLst>
              <a:ext uri="{FF2B5EF4-FFF2-40B4-BE49-F238E27FC236}">
                <a16:creationId xmlns:a16="http://schemas.microsoft.com/office/drawing/2014/main" id="{53995560-AC2A-4ED1-8AFE-FA0B28EB00EC}"/>
              </a:ext>
            </a:extLst>
          </p:cNvPr>
          <p:cNvGraphicFramePr>
            <a:graphicFrameLocks/>
          </p:cNvGraphicFramePr>
          <p:nvPr>
            <p:extLst>
              <p:ext uri="{D42A27DB-BD31-4B8C-83A1-F6EECF244321}">
                <p14:modId xmlns:p14="http://schemas.microsoft.com/office/powerpoint/2010/main" val="421307569"/>
              </p:ext>
            </p:extLst>
          </p:nvPr>
        </p:nvGraphicFramePr>
        <p:xfrm>
          <a:off x="179512" y="234950"/>
          <a:ext cx="8856984" cy="63881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04908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09421C8-83AA-46ED-8DF1-8890855E6DA6}"/>
              </a:ext>
            </a:extLst>
          </p:cNvPr>
          <p:cNvSpPr>
            <a:spLocks noGrp="1"/>
          </p:cNvSpPr>
          <p:nvPr>
            <p:ph type="sldNum" sz="quarter" idx="12"/>
          </p:nvPr>
        </p:nvSpPr>
        <p:spPr/>
        <p:txBody>
          <a:bodyPr/>
          <a:lstStyle/>
          <a:p>
            <a:pPr>
              <a:defRPr/>
            </a:pPr>
            <a:fld id="{93017788-EA5A-48A6-91B6-BA10FE15D3F6}" type="slidenum">
              <a:rPr lang="en-US" smtClean="0"/>
              <a:pPr>
                <a:defRPr/>
              </a:pPr>
              <a:t>9</a:t>
            </a:fld>
            <a:endParaRPr lang="th-TH"/>
          </a:p>
        </p:txBody>
      </p:sp>
      <p:graphicFrame>
        <p:nvGraphicFramePr>
          <p:cNvPr id="4" name="Chart 3">
            <a:extLst>
              <a:ext uri="{FF2B5EF4-FFF2-40B4-BE49-F238E27FC236}">
                <a16:creationId xmlns:a16="http://schemas.microsoft.com/office/drawing/2014/main" id="{B5CF4DC0-A955-4FC6-9DE2-E4CD296E6C6F}"/>
              </a:ext>
            </a:extLst>
          </p:cNvPr>
          <p:cNvGraphicFramePr>
            <a:graphicFrameLocks/>
          </p:cNvGraphicFramePr>
          <p:nvPr>
            <p:extLst>
              <p:ext uri="{D42A27DB-BD31-4B8C-83A1-F6EECF244321}">
                <p14:modId xmlns:p14="http://schemas.microsoft.com/office/powerpoint/2010/main" val="1782706548"/>
              </p:ext>
            </p:extLst>
          </p:nvPr>
        </p:nvGraphicFramePr>
        <p:xfrm>
          <a:off x="683568" y="1268760"/>
          <a:ext cx="7560840" cy="46805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32345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a:bodyPr>
          <a:lstStyle/>
          <a:p>
            <a:r>
              <a:rPr lang="en-US" dirty="0"/>
              <a:t>2. ASEAN Business Synchronization</a:t>
            </a:r>
            <a:endParaRPr lang="th-TH"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4825739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fld id="{D5BB4522-4D0F-4A40-A16B-EB46FD562C42}" type="slidenum">
              <a:rPr lang="th-TH" smtClean="0"/>
              <a:pPr/>
              <a:t>10</a:t>
            </a:fld>
            <a:endParaRPr lang="th-TH"/>
          </a:p>
        </p:txBody>
      </p:sp>
    </p:spTree>
    <p:extLst>
      <p:ext uri="{BB962C8B-B14F-4D97-AF65-F5344CB8AC3E}">
        <p14:creationId xmlns:p14="http://schemas.microsoft.com/office/powerpoint/2010/main" val="2601116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133D5-D520-4E90-8BC6-989C905C9B6C}"/>
              </a:ext>
            </a:extLst>
          </p:cNvPr>
          <p:cNvSpPr>
            <a:spLocks noGrp="1"/>
          </p:cNvSpPr>
          <p:nvPr>
            <p:ph type="title"/>
          </p:nvPr>
        </p:nvSpPr>
        <p:spPr/>
        <p:txBody>
          <a:bodyPr/>
          <a:lstStyle/>
          <a:p>
            <a:r>
              <a:rPr lang="en-US" dirty="0"/>
              <a:t>China and ASEAN-4 Business Cycle</a:t>
            </a:r>
          </a:p>
        </p:txBody>
      </p:sp>
      <p:sp>
        <p:nvSpPr>
          <p:cNvPr id="4" name="Slide Number Placeholder 3">
            <a:extLst>
              <a:ext uri="{FF2B5EF4-FFF2-40B4-BE49-F238E27FC236}">
                <a16:creationId xmlns:a16="http://schemas.microsoft.com/office/drawing/2014/main" id="{03AAE80A-8E27-4BC4-837F-BD02F8D346A1}"/>
              </a:ext>
            </a:extLst>
          </p:cNvPr>
          <p:cNvSpPr>
            <a:spLocks noGrp="1"/>
          </p:cNvSpPr>
          <p:nvPr>
            <p:ph type="sldNum" sz="quarter" idx="12"/>
          </p:nvPr>
        </p:nvSpPr>
        <p:spPr/>
        <p:txBody>
          <a:bodyPr/>
          <a:lstStyle/>
          <a:p>
            <a:pPr>
              <a:defRPr/>
            </a:pPr>
            <a:fld id="{1C5CEEB1-4456-43D7-BF5D-6C21F6A9208D}" type="slidenum">
              <a:rPr lang="en-US" smtClean="0"/>
              <a:pPr>
                <a:defRPr/>
              </a:pPr>
              <a:t>11</a:t>
            </a:fld>
            <a:endParaRPr lang="th-TH"/>
          </a:p>
        </p:txBody>
      </p:sp>
      <p:graphicFrame>
        <p:nvGraphicFramePr>
          <p:cNvPr id="5" name="Content Placeholder 4">
            <a:extLst>
              <a:ext uri="{FF2B5EF4-FFF2-40B4-BE49-F238E27FC236}">
                <a16:creationId xmlns:a16="http://schemas.microsoft.com/office/drawing/2014/main" id="{61104572-4581-475E-83B3-31C0419E192F}"/>
              </a:ext>
            </a:extLst>
          </p:cNvPr>
          <p:cNvGraphicFramePr>
            <a:graphicFrameLocks noGrp="1"/>
          </p:cNvGraphicFramePr>
          <p:nvPr>
            <p:ph idx="1"/>
            <p:extLst>
              <p:ext uri="{D42A27DB-BD31-4B8C-83A1-F6EECF244321}">
                <p14:modId xmlns:p14="http://schemas.microsoft.com/office/powerpoint/2010/main" val="97133295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23005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12</a:t>
            </a:fld>
            <a:endParaRPr lang="th-TH"/>
          </a:p>
        </p:txBody>
      </p:sp>
      <p:graphicFrame>
        <p:nvGraphicFramePr>
          <p:cNvPr id="5" name="Content Placeholder 3"/>
          <p:cNvGraphicFramePr>
            <a:graphicFrameLocks/>
          </p:cNvGraphicFramePr>
          <p:nvPr>
            <p:extLst>
              <p:ext uri="{D42A27DB-BD31-4B8C-83A1-F6EECF244321}">
                <p14:modId xmlns:p14="http://schemas.microsoft.com/office/powerpoint/2010/main" val="1274782705"/>
              </p:ext>
            </p:extLst>
          </p:nvPr>
        </p:nvGraphicFramePr>
        <p:xfrm>
          <a:off x="0" y="0"/>
          <a:ext cx="9036496" cy="67214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70835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715200" cy="418058"/>
          </a:xfrm>
          <a:solidFill>
            <a:srgbClr val="FFFF00"/>
          </a:solidFill>
        </p:spPr>
        <p:txBody>
          <a:bodyPr>
            <a:noAutofit/>
          </a:bodyPr>
          <a:lstStyle/>
          <a:p>
            <a:r>
              <a:rPr lang="en-US" sz="2400" dirty="0"/>
              <a:t>What do ASEAN Exports have in common after the GFC?</a:t>
            </a:r>
            <a:endParaRPr lang="th-TH" sz="2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93174203"/>
              </p:ext>
            </p:extLst>
          </p:nvPr>
        </p:nvGraphicFramePr>
        <p:xfrm>
          <a:off x="457200" y="836712"/>
          <a:ext cx="8229600" cy="6120680"/>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fld id="{D5BB4522-4D0F-4A40-A16B-EB46FD562C42}" type="slidenum">
              <a:rPr lang="th-TH" smtClean="0"/>
              <a:pPr/>
              <a:t>13</a:t>
            </a:fld>
            <a:endParaRPr lang="th-TH"/>
          </a:p>
        </p:txBody>
      </p:sp>
    </p:spTree>
    <p:extLst>
      <p:ext uri="{BB962C8B-B14F-4D97-AF65-F5344CB8AC3E}">
        <p14:creationId xmlns:p14="http://schemas.microsoft.com/office/powerpoint/2010/main" val="3567535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14</a:t>
            </a:fld>
            <a:endParaRPr lang="th-TH"/>
          </a:p>
        </p:txBody>
      </p:sp>
      <p:graphicFrame>
        <p:nvGraphicFramePr>
          <p:cNvPr id="5" name="Chart 4"/>
          <p:cNvGraphicFramePr>
            <a:graphicFrameLocks/>
          </p:cNvGraphicFramePr>
          <p:nvPr>
            <p:extLst>
              <p:ext uri="{D42A27DB-BD31-4B8C-83A1-F6EECF244321}">
                <p14:modId xmlns:p14="http://schemas.microsoft.com/office/powerpoint/2010/main" val="2929770861"/>
              </p:ext>
            </p:extLst>
          </p:nvPr>
        </p:nvGraphicFramePr>
        <p:xfrm>
          <a:off x="899592" y="44624"/>
          <a:ext cx="7787208" cy="64807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41860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93017788-EA5A-48A6-91B6-BA10FE15D3F6}" type="slidenum">
              <a:rPr lang="en-US" smtClean="0"/>
              <a:pPr>
                <a:defRPr/>
              </a:pPr>
              <a:t>15</a:t>
            </a:fld>
            <a:endParaRPr lang="th-TH"/>
          </a:p>
        </p:txBody>
      </p:sp>
      <p:graphicFrame>
        <p:nvGraphicFramePr>
          <p:cNvPr id="3" name="Chart 2"/>
          <p:cNvGraphicFramePr>
            <a:graphicFrameLocks/>
          </p:cNvGraphicFramePr>
          <p:nvPr>
            <p:extLst>
              <p:ext uri="{D42A27DB-BD31-4B8C-83A1-F6EECF244321}">
                <p14:modId xmlns:p14="http://schemas.microsoft.com/office/powerpoint/2010/main" val="2860769423"/>
              </p:ext>
            </p:extLst>
          </p:nvPr>
        </p:nvGraphicFramePr>
        <p:xfrm>
          <a:off x="611560" y="188640"/>
          <a:ext cx="7704856" cy="6264696"/>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1691680" y="1484784"/>
            <a:ext cx="5102038" cy="646331"/>
          </a:xfrm>
          <a:prstGeom prst="rect">
            <a:avLst/>
          </a:prstGeom>
          <a:noFill/>
        </p:spPr>
        <p:txBody>
          <a:bodyPr wrap="none" rtlCol="0">
            <a:spAutoFit/>
          </a:bodyPr>
          <a:lstStyle/>
          <a:p>
            <a:r>
              <a:rPr lang="en-US" dirty="0"/>
              <a:t>Excluding Singapore in previous figure</a:t>
            </a:r>
          </a:p>
          <a:p>
            <a:r>
              <a:rPr lang="en-US" dirty="0"/>
              <a:t>why is Indonesia different from the rest?</a:t>
            </a:r>
          </a:p>
        </p:txBody>
      </p:sp>
    </p:spTree>
    <p:extLst>
      <p:ext uri="{BB962C8B-B14F-4D97-AF65-F5344CB8AC3E}">
        <p14:creationId xmlns:p14="http://schemas.microsoft.com/office/powerpoint/2010/main" val="3476059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20000"/>
              <a:lumOff val="80000"/>
            </a:schemeClr>
          </a:solidFill>
        </p:spPr>
        <p:txBody>
          <a:bodyPr/>
          <a:lstStyle/>
          <a:p>
            <a:r>
              <a:rPr lang="en-US" dirty="0"/>
              <a:t>ASEAN Investment synchronization</a:t>
            </a:r>
            <a:endParaRPr lang="th-TH" dirty="0"/>
          </a:p>
        </p:txBody>
      </p:sp>
      <p:graphicFrame>
        <p:nvGraphicFramePr>
          <p:cNvPr id="4" name="Content Placeholder 3"/>
          <p:cNvGraphicFramePr>
            <a:graphicFrameLocks noGrp="1"/>
          </p:cNvGraphicFramePr>
          <p:nvPr>
            <p:ph idx="1"/>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fld id="{D5BB4522-4D0F-4A40-A16B-EB46FD562C42}" type="slidenum">
              <a:rPr lang="th-TH" smtClean="0"/>
              <a:pPr/>
              <a:t>16</a:t>
            </a:fld>
            <a:endParaRPr lang="th-TH"/>
          </a:p>
        </p:txBody>
      </p:sp>
    </p:spTree>
    <p:extLst>
      <p:ext uri="{BB962C8B-B14F-4D97-AF65-F5344CB8AC3E}">
        <p14:creationId xmlns:p14="http://schemas.microsoft.com/office/powerpoint/2010/main" val="448030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fontScale="90000"/>
          </a:bodyPr>
          <a:lstStyle/>
          <a:p>
            <a:r>
              <a:rPr lang="en-US" dirty="0"/>
              <a:t>Inflation synchronization in South East Asia</a:t>
            </a:r>
            <a:endParaRPr lang="th-TH"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40721927"/>
              </p:ext>
            </p:extLst>
          </p:nvPr>
        </p:nvGraphicFramePr>
        <p:xfrm>
          <a:off x="457200" y="1214422"/>
          <a:ext cx="8229600" cy="5357850"/>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fld id="{D5BB4522-4D0F-4A40-A16B-EB46FD562C42}" type="slidenum">
              <a:rPr lang="th-TH" smtClean="0"/>
              <a:pPr/>
              <a:t>17</a:t>
            </a:fld>
            <a:endParaRPr lang="th-TH"/>
          </a:p>
        </p:txBody>
      </p:sp>
    </p:spTree>
    <p:extLst>
      <p:ext uri="{BB962C8B-B14F-4D97-AF65-F5344CB8AC3E}">
        <p14:creationId xmlns:p14="http://schemas.microsoft.com/office/powerpoint/2010/main" val="3312595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F907C8-5382-4955-A296-9218EB955084}"/>
              </a:ext>
            </a:extLst>
          </p:cNvPr>
          <p:cNvSpPr>
            <a:spLocks noGrp="1"/>
          </p:cNvSpPr>
          <p:nvPr>
            <p:ph type="sldNum" sz="quarter" idx="12"/>
          </p:nvPr>
        </p:nvSpPr>
        <p:spPr/>
        <p:txBody>
          <a:bodyPr/>
          <a:lstStyle/>
          <a:p>
            <a:pPr>
              <a:defRPr/>
            </a:pPr>
            <a:fld id="{1C5CEEB1-4456-43D7-BF5D-6C21F6A9208D}" type="slidenum">
              <a:rPr lang="en-US" smtClean="0"/>
              <a:pPr>
                <a:defRPr/>
              </a:pPr>
              <a:t>18</a:t>
            </a:fld>
            <a:endParaRPr lang="th-TH"/>
          </a:p>
        </p:txBody>
      </p:sp>
      <p:graphicFrame>
        <p:nvGraphicFramePr>
          <p:cNvPr id="5" name="Content Placeholder 4">
            <a:extLst>
              <a:ext uri="{FF2B5EF4-FFF2-40B4-BE49-F238E27FC236}">
                <a16:creationId xmlns:a16="http://schemas.microsoft.com/office/drawing/2014/main" id="{1969EC77-BD10-4B98-896A-A2CDECAF7DF1}"/>
              </a:ext>
            </a:extLst>
          </p:cNvPr>
          <p:cNvGraphicFramePr>
            <a:graphicFrameLocks noGrp="1"/>
          </p:cNvGraphicFramePr>
          <p:nvPr>
            <p:ph idx="4294967295"/>
            <p:extLst>
              <p:ext uri="{D42A27DB-BD31-4B8C-83A1-F6EECF244321}">
                <p14:modId xmlns:p14="http://schemas.microsoft.com/office/powerpoint/2010/main" val="175152546"/>
              </p:ext>
            </p:extLst>
          </p:nvPr>
        </p:nvGraphicFramePr>
        <p:xfrm>
          <a:off x="107504" y="332656"/>
          <a:ext cx="9144000" cy="564949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6810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31B22A8-36CF-4AC1-A5B7-5D412BAA3FF9}"/>
              </a:ext>
            </a:extLst>
          </p:cNvPr>
          <p:cNvSpPr>
            <a:spLocks noGrp="1"/>
          </p:cNvSpPr>
          <p:nvPr>
            <p:ph type="sldNum" sz="quarter" idx="12"/>
          </p:nvPr>
        </p:nvSpPr>
        <p:spPr/>
        <p:txBody>
          <a:bodyPr/>
          <a:lstStyle/>
          <a:p>
            <a:pPr>
              <a:defRPr/>
            </a:pPr>
            <a:fld id="{1C5CEEB1-4456-43D7-BF5D-6C21F6A9208D}" type="slidenum">
              <a:rPr lang="en-US" smtClean="0"/>
              <a:pPr>
                <a:defRPr/>
              </a:pPr>
              <a:t>19</a:t>
            </a:fld>
            <a:endParaRPr lang="th-TH"/>
          </a:p>
        </p:txBody>
      </p:sp>
      <p:graphicFrame>
        <p:nvGraphicFramePr>
          <p:cNvPr id="5" name="Content Placeholder 4">
            <a:extLst>
              <a:ext uri="{FF2B5EF4-FFF2-40B4-BE49-F238E27FC236}">
                <a16:creationId xmlns:a16="http://schemas.microsoft.com/office/drawing/2014/main" id="{3876655E-EB3E-4F20-93FB-CFD4DB345CEF}"/>
              </a:ext>
            </a:extLst>
          </p:cNvPr>
          <p:cNvGraphicFramePr>
            <a:graphicFrameLocks noGrp="1"/>
          </p:cNvGraphicFramePr>
          <p:nvPr>
            <p:ph idx="4294967295"/>
            <p:extLst>
              <p:ext uri="{D42A27DB-BD31-4B8C-83A1-F6EECF244321}">
                <p14:modId xmlns:p14="http://schemas.microsoft.com/office/powerpoint/2010/main" val="2977744800"/>
              </p:ext>
            </p:extLst>
          </p:nvPr>
        </p:nvGraphicFramePr>
        <p:xfrm>
          <a:off x="0" y="692696"/>
          <a:ext cx="8964488" cy="543346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48316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FC536D2-0BBA-4647-9CB2-AC096E1017D2}"/>
              </a:ext>
            </a:extLst>
          </p:cNvPr>
          <p:cNvSpPr>
            <a:spLocks noGrp="1"/>
          </p:cNvSpPr>
          <p:nvPr>
            <p:ph type="sldNum" sz="quarter" idx="12"/>
          </p:nvPr>
        </p:nvSpPr>
        <p:spPr/>
        <p:txBody>
          <a:bodyPr/>
          <a:lstStyle/>
          <a:p>
            <a:pPr>
              <a:defRPr/>
            </a:pPr>
            <a:fld id="{93017788-EA5A-48A6-91B6-BA10FE15D3F6}" type="slidenum">
              <a:rPr lang="en-US" smtClean="0"/>
              <a:pPr>
                <a:defRPr/>
              </a:pPr>
              <a:t>20</a:t>
            </a:fld>
            <a:endParaRPr lang="th-TH"/>
          </a:p>
        </p:txBody>
      </p:sp>
      <p:graphicFrame>
        <p:nvGraphicFramePr>
          <p:cNvPr id="3" name="Chart 2">
            <a:extLst>
              <a:ext uri="{FF2B5EF4-FFF2-40B4-BE49-F238E27FC236}">
                <a16:creationId xmlns:a16="http://schemas.microsoft.com/office/drawing/2014/main" id="{4EA4F7F4-3F9F-4B88-949A-11BDC588E07C}"/>
              </a:ext>
            </a:extLst>
          </p:cNvPr>
          <p:cNvGraphicFramePr/>
          <p:nvPr>
            <p:extLst>
              <p:ext uri="{D42A27DB-BD31-4B8C-83A1-F6EECF244321}">
                <p14:modId xmlns:p14="http://schemas.microsoft.com/office/powerpoint/2010/main" val="2446452687"/>
              </p:ext>
            </p:extLst>
          </p:nvPr>
        </p:nvGraphicFramePr>
        <p:xfrm>
          <a:off x="755576" y="908720"/>
          <a:ext cx="7704856" cy="532859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26095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6589392-3601-416A-B4DE-EB92B09803DF}"/>
              </a:ext>
            </a:extLst>
          </p:cNvPr>
          <p:cNvSpPr>
            <a:spLocks noGrp="1"/>
          </p:cNvSpPr>
          <p:nvPr>
            <p:ph type="sldNum" sz="quarter" idx="12"/>
          </p:nvPr>
        </p:nvSpPr>
        <p:spPr/>
        <p:txBody>
          <a:bodyPr/>
          <a:lstStyle/>
          <a:p>
            <a:pPr>
              <a:defRPr/>
            </a:pPr>
            <a:fld id="{93017788-EA5A-48A6-91B6-BA10FE15D3F6}" type="slidenum">
              <a:rPr lang="en-US" smtClean="0"/>
              <a:pPr>
                <a:defRPr/>
              </a:pPr>
              <a:t>21</a:t>
            </a:fld>
            <a:endParaRPr lang="th-TH"/>
          </a:p>
        </p:txBody>
      </p:sp>
      <p:graphicFrame>
        <p:nvGraphicFramePr>
          <p:cNvPr id="3" name="Chart 2">
            <a:extLst>
              <a:ext uri="{FF2B5EF4-FFF2-40B4-BE49-F238E27FC236}">
                <a16:creationId xmlns:a16="http://schemas.microsoft.com/office/drawing/2014/main" id="{27740452-B546-4D27-B798-E9DC7135ECBD}"/>
              </a:ext>
            </a:extLst>
          </p:cNvPr>
          <p:cNvGraphicFramePr/>
          <p:nvPr>
            <p:extLst>
              <p:ext uri="{D42A27DB-BD31-4B8C-83A1-F6EECF244321}">
                <p14:modId xmlns:p14="http://schemas.microsoft.com/office/powerpoint/2010/main" val="114604324"/>
              </p:ext>
            </p:extLst>
          </p:nvPr>
        </p:nvGraphicFramePr>
        <p:xfrm>
          <a:off x="251520" y="260648"/>
          <a:ext cx="8435280" cy="57606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90094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0FE61D5-34F5-4B1E-ABC4-D980E18E2920}"/>
              </a:ext>
            </a:extLst>
          </p:cNvPr>
          <p:cNvSpPr>
            <a:spLocks noGrp="1"/>
          </p:cNvSpPr>
          <p:nvPr>
            <p:ph type="sldNum" sz="quarter" idx="12"/>
          </p:nvPr>
        </p:nvSpPr>
        <p:spPr/>
        <p:txBody>
          <a:bodyPr/>
          <a:lstStyle/>
          <a:p>
            <a:pPr>
              <a:defRPr/>
            </a:pPr>
            <a:fld id="{93017788-EA5A-48A6-91B6-BA10FE15D3F6}" type="slidenum">
              <a:rPr lang="en-US" smtClean="0"/>
              <a:pPr>
                <a:defRPr/>
              </a:pPr>
              <a:t>22</a:t>
            </a:fld>
            <a:endParaRPr lang="th-TH"/>
          </a:p>
        </p:txBody>
      </p:sp>
      <p:graphicFrame>
        <p:nvGraphicFramePr>
          <p:cNvPr id="3" name="Chart 2">
            <a:extLst>
              <a:ext uri="{FF2B5EF4-FFF2-40B4-BE49-F238E27FC236}">
                <a16:creationId xmlns:a16="http://schemas.microsoft.com/office/drawing/2014/main" id="{45223E37-C666-4CC5-8DD7-4E974C15D9DB}"/>
              </a:ext>
            </a:extLst>
          </p:cNvPr>
          <p:cNvGraphicFramePr/>
          <p:nvPr>
            <p:extLst>
              <p:ext uri="{D42A27DB-BD31-4B8C-83A1-F6EECF244321}">
                <p14:modId xmlns:p14="http://schemas.microsoft.com/office/powerpoint/2010/main" val="482241052"/>
              </p:ext>
            </p:extLst>
          </p:nvPr>
        </p:nvGraphicFramePr>
        <p:xfrm>
          <a:off x="467544" y="404664"/>
          <a:ext cx="8136904" cy="595168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95744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137"/>
            <a:ext cx="8229600" cy="1143000"/>
          </a:xfrm>
          <a:solidFill>
            <a:schemeClr val="bg1"/>
          </a:solidFill>
          <a:ln>
            <a:solidFill>
              <a:srgbClr val="FF0000"/>
            </a:solidFill>
          </a:ln>
        </p:spPr>
        <p:txBody>
          <a:bodyPr>
            <a:noAutofit/>
          </a:bodyPr>
          <a:lstStyle/>
          <a:p>
            <a:r>
              <a:rPr lang="en-US" sz="3200" dirty="0"/>
              <a:t>What do ASEAN  countries have in common?</a:t>
            </a:r>
            <a:endParaRPr lang="th-TH" sz="3200" dirty="0"/>
          </a:p>
        </p:txBody>
      </p:sp>
      <p:graphicFrame>
        <p:nvGraphicFramePr>
          <p:cNvPr id="4" name="Content Placeholder 3"/>
          <p:cNvGraphicFramePr>
            <a:graphicFrameLocks noGrp="1"/>
          </p:cNvGraphicFramePr>
          <p:nvPr>
            <p:ph idx="1"/>
            <p:extLst/>
          </p:nvPr>
        </p:nvGraphicFramePr>
        <p:xfrm>
          <a:off x="457200" y="1556792"/>
          <a:ext cx="8075240" cy="4536503"/>
        </p:xfrm>
        <a:graphic>
          <a:graphicData uri="http://schemas.openxmlformats.org/drawingml/2006/chart">
            <c:chart xmlns:c="http://schemas.openxmlformats.org/drawingml/2006/chart" xmlns:r="http://schemas.openxmlformats.org/officeDocument/2006/relationships" r:id="rId3"/>
          </a:graphicData>
        </a:graphic>
      </p:graphicFrame>
      <p:sp>
        <p:nvSpPr>
          <p:cNvPr id="5" name="Slide Number Placeholder 4"/>
          <p:cNvSpPr>
            <a:spLocks noGrp="1"/>
          </p:cNvSpPr>
          <p:nvPr>
            <p:ph type="sldNum" sz="quarter" idx="12"/>
          </p:nvPr>
        </p:nvSpPr>
        <p:spPr/>
        <p:txBody>
          <a:bodyPr/>
          <a:lstStyle/>
          <a:p>
            <a:fld id="{D5BB4522-4D0F-4A40-A16B-EB46FD562C42}" type="slidenum">
              <a:rPr lang="th-TH" smtClean="0"/>
              <a:pPr/>
              <a:t>23</a:t>
            </a:fld>
            <a:endParaRPr lang="th-TH"/>
          </a:p>
        </p:txBody>
      </p:sp>
      <p:sp>
        <p:nvSpPr>
          <p:cNvPr id="3" name="TextBox 2"/>
          <p:cNvSpPr txBox="1"/>
          <p:nvPr/>
        </p:nvSpPr>
        <p:spPr>
          <a:xfrm>
            <a:off x="457200" y="6093295"/>
            <a:ext cx="5377070" cy="646331"/>
          </a:xfrm>
          <a:prstGeom prst="rect">
            <a:avLst/>
          </a:prstGeom>
          <a:noFill/>
          <a:ln>
            <a:solidFill>
              <a:srgbClr val="FF0000"/>
            </a:solidFill>
          </a:ln>
        </p:spPr>
        <p:txBody>
          <a:bodyPr wrap="square" rtlCol="0">
            <a:spAutoFit/>
          </a:bodyPr>
          <a:lstStyle/>
          <a:p>
            <a:r>
              <a:rPr lang="en-US" dirty="0"/>
              <a:t>Strong growth leads to current account deficit</a:t>
            </a:r>
          </a:p>
        </p:txBody>
      </p:sp>
    </p:spTree>
    <p:extLst>
      <p:ext uri="{BB962C8B-B14F-4D97-AF65-F5344CB8AC3E}">
        <p14:creationId xmlns:p14="http://schemas.microsoft.com/office/powerpoint/2010/main" val="10382960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solidFill>
            <a:srgbClr val="FFFF00"/>
          </a:solidFill>
        </p:spPr>
        <p:txBody>
          <a:bodyPr>
            <a:normAutofit fontScale="90000"/>
          </a:bodyPr>
          <a:lstStyle/>
          <a:p>
            <a:pPr eaLnBrk="1" hangingPunct="1"/>
            <a:r>
              <a:rPr lang="en-US" dirty="0"/>
              <a:t>3. Investment-Saving Gap</a:t>
            </a:r>
            <a:br>
              <a:rPr lang="en-US" dirty="0"/>
            </a:br>
            <a:r>
              <a:rPr lang="en-US" sz="3600" i="1" dirty="0"/>
              <a:t>Saving and Output growth </a:t>
            </a:r>
            <a:endParaRPr lang="en-US" i="1" dirty="0"/>
          </a:p>
        </p:txBody>
      </p:sp>
      <p:sp>
        <p:nvSpPr>
          <p:cNvPr id="20484" name="Rectangle 3"/>
          <p:cNvSpPr>
            <a:spLocks noGrp="1" noChangeArrowheads="1"/>
          </p:cNvSpPr>
          <p:nvPr>
            <p:ph idx="1"/>
          </p:nvPr>
        </p:nvSpPr>
        <p:spPr/>
        <p:txBody>
          <a:bodyPr>
            <a:normAutofit fontScale="85000" lnSpcReduction="10000"/>
          </a:bodyPr>
          <a:lstStyle/>
          <a:p>
            <a:pPr eaLnBrk="1" hangingPunct="1"/>
            <a:r>
              <a:rPr lang="en-US" dirty="0"/>
              <a:t>S</a:t>
            </a:r>
            <a:r>
              <a:rPr lang="en-US" baseline="-25000" dirty="0"/>
              <a:t>t</a:t>
            </a:r>
            <a:r>
              <a:rPr lang="en-US" dirty="0"/>
              <a:t> = </a:t>
            </a:r>
            <a:r>
              <a:rPr lang="el-GR" dirty="0"/>
              <a:t>α</a:t>
            </a:r>
            <a:r>
              <a:rPr lang="en-US" dirty="0"/>
              <a:t> + </a:t>
            </a:r>
            <a:r>
              <a:rPr lang="el-GR" dirty="0"/>
              <a:t>β</a:t>
            </a:r>
            <a:r>
              <a:rPr lang="en-US" dirty="0"/>
              <a:t> </a:t>
            </a:r>
            <a:r>
              <a:rPr lang="en-US" dirty="0" err="1"/>
              <a:t>Y</a:t>
            </a:r>
            <a:r>
              <a:rPr lang="en-US" baseline="-25000" dirty="0" err="1"/>
              <a:t>t</a:t>
            </a:r>
            <a:r>
              <a:rPr lang="en-US" dirty="0"/>
              <a:t>  </a:t>
            </a:r>
          </a:p>
          <a:p>
            <a:pPr eaLnBrk="1" hangingPunct="1">
              <a:buNone/>
            </a:pPr>
            <a:r>
              <a:rPr lang="en-US" dirty="0"/>
              <a:t>    (implied by Keynes’ absolute income theory of consumption)</a:t>
            </a:r>
          </a:p>
          <a:p>
            <a:pPr eaLnBrk="1" hangingPunct="1"/>
            <a:r>
              <a:rPr lang="en-US" dirty="0"/>
              <a:t>(S/Y)</a:t>
            </a:r>
            <a:r>
              <a:rPr lang="en-US" baseline="-25000" dirty="0"/>
              <a:t>t</a:t>
            </a:r>
            <a:r>
              <a:rPr lang="en-US" dirty="0"/>
              <a:t> = </a:t>
            </a:r>
            <a:r>
              <a:rPr lang="el-GR" dirty="0"/>
              <a:t>α</a:t>
            </a:r>
            <a:r>
              <a:rPr lang="en-US" dirty="0"/>
              <a:t>/</a:t>
            </a:r>
            <a:r>
              <a:rPr lang="en-US" dirty="0" err="1"/>
              <a:t>Y</a:t>
            </a:r>
            <a:r>
              <a:rPr lang="en-US" baseline="-25000" dirty="0" err="1"/>
              <a:t>t</a:t>
            </a:r>
            <a:r>
              <a:rPr lang="en-US" dirty="0"/>
              <a:t> + </a:t>
            </a:r>
            <a:r>
              <a:rPr lang="el-GR" dirty="0"/>
              <a:t>β</a:t>
            </a:r>
            <a:endParaRPr lang="en-US" dirty="0"/>
          </a:p>
          <a:p>
            <a:r>
              <a:rPr lang="en-US" dirty="0"/>
              <a:t> s   =   </a:t>
            </a:r>
            <a:r>
              <a:rPr lang="el-GR" dirty="0"/>
              <a:t>α</a:t>
            </a:r>
            <a:r>
              <a:rPr lang="en-US" dirty="0"/>
              <a:t>/[(1+g)Y</a:t>
            </a:r>
            <a:r>
              <a:rPr lang="en-US" baseline="-25000" dirty="0"/>
              <a:t>t-1</a:t>
            </a:r>
            <a:r>
              <a:rPr lang="en-US" dirty="0"/>
              <a:t>] + </a:t>
            </a:r>
            <a:r>
              <a:rPr lang="el-GR" dirty="0"/>
              <a:t>β</a:t>
            </a:r>
            <a:endParaRPr lang="en-US" dirty="0"/>
          </a:p>
          <a:p>
            <a:pPr eaLnBrk="1" hangingPunct="1"/>
            <a:r>
              <a:rPr lang="en-US" dirty="0"/>
              <a:t> s =saving rate, g = growth rate</a:t>
            </a:r>
          </a:p>
          <a:p>
            <a:pPr eaLnBrk="1" hangingPunct="1"/>
            <a:r>
              <a:rPr lang="en-US" dirty="0"/>
              <a:t>Since </a:t>
            </a:r>
            <a:r>
              <a:rPr lang="el-GR" dirty="0"/>
              <a:t>α</a:t>
            </a:r>
            <a:r>
              <a:rPr lang="en-US" dirty="0"/>
              <a:t> &lt; 0, ∂s/∂g &gt; 0</a:t>
            </a:r>
          </a:p>
          <a:p>
            <a:pPr eaLnBrk="1" hangingPunct="1"/>
            <a:r>
              <a:rPr lang="en-US" dirty="0"/>
              <a:t>There is a positive impact of growth on saving rate.</a:t>
            </a:r>
          </a:p>
          <a:p>
            <a:pPr eaLnBrk="1" hangingPunct="1"/>
            <a:r>
              <a:rPr lang="en-US" dirty="0"/>
              <a:t>High saving rate is driven by high economic growth and vice versa. </a:t>
            </a:r>
          </a:p>
          <a:p>
            <a:pPr eaLnBrk="1" hangingPunct="1"/>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24</a:t>
            </a:fld>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a:solidFill>
            <a:srgbClr val="FFFF00"/>
          </a:solidFill>
        </p:spPr>
        <p:txBody>
          <a:bodyPr/>
          <a:lstStyle/>
          <a:p>
            <a:r>
              <a:rPr lang="en-US" dirty="0"/>
              <a:t>I/ Y = </a:t>
            </a:r>
            <a:r>
              <a:rPr lang="el-GR" dirty="0"/>
              <a:t>α</a:t>
            </a:r>
            <a:r>
              <a:rPr lang="en-US" dirty="0"/>
              <a:t>+ </a:t>
            </a:r>
            <a:r>
              <a:rPr lang="el-GR" dirty="0"/>
              <a:t>β</a:t>
            </a:r>
            <a:r>
              <a:rPr lang="en-US" dirty="0"/>
              <a:t>(S/Y) + </a:t>
            </a:r>
            <a:r>
              <a:rPr lang="el-GR" dirty="0"/>
              <a:t>ε</a:t>
            </a:r>
            <a:endParaRPr lang="th-TH" dirty="0"/>
          </a:p>
        </p:txBody>
      </p:sp>
      <p:sp>
        <p:nvSpPr>
          <p:cNvPr id="21507" name="Content Placeholder 3"/>
          <p:cNvSpPr>
            <a:spLocks noGrp="1"/>
          </p:cNvSpPr>
          <p:nvPr>
            <p:ph idx="1"/>
          </p:nvPr>
        </p:nvSpPr>
        <p:spPr>
          <a:xfrm>
            <a:off x="457200" y="1600200"/>
            <a:ext cx="8229600" cy="5429200"/>
          </a:xfrm>
        </p:spPr>
        <p:txBody>
          <a:bodyPr>
            <a:normAutofit fontScale="85000" lnSpcReduction="10000"/>
          </a:bodyPr>
          <a:lstStyle/>
          <a:p>
            <a:r>
              <a:rPr lang="en-US" sz="2800" dirty="0"/>
              <a:t>Martin Feldstein and Charles </a:t>
            </a:r>
            <a:r>
              <a:rPr lang="en-US" sz="2800" dirty="0" err="1"/>
              <a:t>Horioka</a:t>
            </a:r>
            <a:r>
              <a:rPr lang="en-US" sz="2800" dirty="0"/>
              <a:t> (Economic Journal 1980)</a:t>
            </a:r>
          </a:p>
          <a:p>
            <a:pPr>
              <a:buNone/>
            </a:pPr>
            <a:r>
              <a:rPr lang="en-US" sz="2800" dirty="0"/>
              <a:t>    “With perfect world capital mobility, there should be</a:t>
            </a:r>
            <a:r>
              <a:rPr lang="en-US" sz="2800" b="1" i="1" dirty="0"/>
              <a:t> no relation between domestic saving and domestic investment</a:t>
            </a:r>
            <a:r>
              <a:rPr lang="en-US" sz="2800" dirty="0"/>
              <a:t>:  saving in each country responds to the worldwide opportunities for investment while investment in that country is financed by the worldwide pool of capital." </a:t>
            </a:r>
          </a:p>
          <a:p>
            <a:r>
              <a:rPr lang="en-US" sz="2800" dirty="0"/>
              <a:t>In their cross-section study of various countries: </a:t>
            </a:r>
            <a:r>
              <a:rPr lang="en-US" sz="2800" b="1" dirty="0"/>
              <a:t>   </a:t>
            </a:r>
          </a:p>
          <a:p>
            <a:r>
              <a:rPr lang="en-US" sz="2800" b="1" dirty="0"/>
              <a:t>The maintained hypothesis  Ho: Capital mobility is perfect,</a:t>
            </a:r>
            <a:r>
              <a:rPr lang="en-US" b="1" dirty="0"/>
              <a:t> </a:t>
            </a:r>
            <a:r>
              <a:rPr lang="en-US" sz="2600" dirty="0"/>
              <a:t>The estimated coefficient </a:t>
            </a:r>
            <a:r>
              <a:rPr lang="el-GR" sz="2600" dirty="0"/>
              <a:t>β</a:t>
            </a:r>
            <a:r>
              <a:rPr lang="en-US" sz="2600" dirty="0"/>
              <a:t>=0 </a:t>
            </a:r>
          </a:p>
          <a:p>
            <a:r>
              <a:rPr lang="en-US" dirty="0"/>
              <a:t>The empirical test shows that ß≠ 0.</a:t>
            </a:r>
          </a:p>
          <a:p>
            <a:r>
              <a:rPr lang="en-US" dirty="0"/>
              <a:t>Thus domestic saving matters for domestic investment.</a:t>
            </a:r>
          </a:p>
          <a:p>
            <a:r>
              <a:rPr lang="en-US" dirty="0"/>
              <a:t>The saving-investment relationship reflects the current account balance.</a:t>
            </a:r>
            <a:br>
              <a:rPr lang="en-US" dirty="0"/>
            </a:br>
            <a:endParaRPr lang="th-TH"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25</a:t>
            </a:fld>
            <a:endParaRPr lang="th-TH"/>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solidFill>
            <a:srgbClr val="FFFF00"/>
          </a:solidFill>
        </p:spPr>
        <p:txBody>
          <a:bodyPr>
            <a:normAutofit/>
          </a:bodyPr>
          <a:lstStyle/>
          <a:p>
            <a:pPr eaLnBrk="1" hangingPunct="1"/>
            <a:r>
              <a:rPr lang="en-US" sz="3200" dirty="0"/>
              <a:t>Current account deficit: Absorption (</a:t>
            </a:r>
            <a:r>
              <a:rPr lang="en-US" sz="3200" dirty="0">
                <a:solidFill>
                  <a:srgbClr val="FF0000"/>
                </a:solidFill>
              </a:rPr>
              <a:t>A</a:t>
            </a:r>
            <a:r>
              <a:rPr lang="en-US" sz="3200" dirty="0"/>
              <a:t>) approach</a:t>
            </a:r>
          </a:p>
        </p:txBody>
      </p:sp>
      <p:sp>
        <p:nvSpPr>
          <p:cNvPr id="22532" name="Rectangle 3"/>
          <p:cNvSpPr>
            <a:spLocks noGrp="1" noChangeArrowheads="1"/>
          </p:cNvSpPr>
          <p:nvPr>
            <p:ph idx="1"/>
          </p:nvPr>
        </p:nvSpPr>
        <p:spPr/>
        <p:txBody>
          <a:bodyPr>
            <a:normAutofit fontScale="92500"/>
          </a:bodyPr>
          <a:lstStyle/>
          <a:p>
            <a:pPr eaLnBrk="1" hangingPunct="1">
              <a:lnSpc>
                <a:spcPct val="80000"/>
              </a:lnSpc>
            </a:pPr>
            <a:r>
              <a:rPr lang="en-US" sz="4000" dirty="0"/>
              <a:t>M-X = (I – S) + (G –T)</a:t>
            </a:r>
          </a:p>
          <a:p>
            <a:pPr eaLnBrk="1" hangingPunct="1">
              <a:lnSpc>
                <a:spcPct val="80000"/>
              </a:lnSpc>
              <a:buNone/>
            </a:pPr>
            <a:r>
              <a:rPr lang="en-US" sz="4000" dirty="0"/>
              <a:t>     </a:t>
            </a:r>
            <a:r>
              <a:rPr lang="en-US" sz="4000" b="1" i="1" dirty="0">
                <a:solidFill>
                  <a:schemeClr val="accent1">
                    <a:lumMod val="75000"/>
                  </a:schemeClr>
                </a:solidFill>
              </a:rPr>
              <a:t>The twin deficits </a:t>
            </a:r>
          </a:p>
          <a:p>
            <a:pPr eaLnBrk="1" hangingPunct="1">
              <a:lnSpc>
                <a:spcPct val="80000"/>
              </a:lnSpc>
            </a:pPr>
            <a:r>
              <a:rPr lang="en-US" sz="4000" dirty="0"/>
              <a:t>M-X can be thought of as foreign savings (capital inflows) used to finance investment gap and budget deficit</a:t>
            </a:r>
          </a:p>
          <a:p>
            <a:pPr eaLnBrk="1" hangingPunct="1">
              <a:lnSpc>
                <a:spcPct val="80000"/>
              </a:lnSpc>
            </a:pPr>
            <a:r>
              <a:rPr lang="en-US" sz="4000" dirty="0"/>
              <a:t>Y = C + I + G + (X-M) = </a:t>
            </a:r>
            <a:r>
              <a:rPr lang="en-US" sz="4800" dirty="0">
                <a:solidFill>
                  <a:srgbClr val="FF0000"/>
                </a:solidFill>
              </a:rPr>
              <a:t>A</a:t>
            </a:r>
            <a:r>
              <a:rPr lang="en-US" sz="4000" dirty="0"/>
              <a:t> + (X –M)</a:t>
            </a:r>
          </a:p>
          <a:p>
            <a:pPr eaLnBrk="1" hangingPunct="1">
              <a:lnSpc>
                <a:spcPct val="80000"/>
              </a:lnSpc>
            </a:pPr>
            <a:r>
              <a:rPr lang="en-US" sz="4000" dirty="0"/>
              <a:t>(X – M)  = Y – </a:t>
            </a:r>
            <a:r>
              <a:rPr lang="en-US" sz="4000" dirty="0">
                <a:solidFill>
                  <a:srgbClr val="FF0000"/>
                </a:solidFill>
              </a:rPr>
              <a:t>A</a:t>
            </a:r>
          </a:p>
          <a:p>
            <a:pPr eaLnBrk="1" hangingPunct="1">
              <a:lnSpc>
                <a:spcPct val="80000"/>
              </a:lnSpc>
            </a:pPr>
            <a:r>
              <a:rPr lang="en-US" sz="4000" dirty="0"/>
              <a:t>M-X</a:t>
            </a:r>
            <a:r>
              <a:rPr lang="en-US" sz="4000" dirty="0">
                <a:solidFill>
                  <a:srgbClr val="FF0000"/>
                </a:solidFill>
              </a:rPr>
              <a:t> </a:t>
            </a:r>
            <a:r>
              <a:rPr lang="en-US" sz="4000" dirty="0"/>
              <a:t>= </a:t>
            </a:r>
            <a:r>
              <a:rPr lang="en-US" sz="4300" dirty="0">
                <a:solidFill>
                  <a:srgbClr val="FF0000"/>
                </a:solidFill>
              </a:rPr>
              <a:t>A</a:t>
            </a:r>
            <a:r>
              <a:rPr lang="en-US" sz="4000" dirty="0"/>
              <a:t>-Y</a:t>
            </a:r>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26</a:t>
            </a:fld>
            <a:endParaRPr lang="th-TH"/>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solidFill>
            <a:srgbClr val="FFFF00"/>
          </a:solidFill>
        </p:spPr>
        <p:txBody>
          <a:bodyPr/>
          <a:lstStyle/>
          <a:p>
            <a:pPr eaLnBrk="1" hangingPunct="1"/>
            <a:r>
              <a:rPr lang="en-US" sz="3400" dirty="0"/>
              <a:t>Absorption (A) approach</a:t>
            </a:r>
          </a:p>
        </p:txBody>
      </p:sp>
      <p:sp>
        <p:nvSpPr>
          <p:cNvPr id="22532" name="Rectangle 3"/>
          <p:cNvSpPr>
            <a:spLocks noGrp="1" noChangeArrowheads="1"/>
          </p:cNvSpPr>
          <p:nvPr>
            <p:ph idx="1"/>
          </p:nvPr>
        </p:nvSpPr>
        <p:spPr/>
        <p:txBody>
          <a:bodyPr>
            <a:normAutofit lnSpcReduction="10000"/>
          </a:bodyPr>
          <a:lstStyle/>
          <a:p>
            <a:pPr eaLnBrk="1" hangingPunct="1">
              <a:lnSpc>
                <a:spcPct val="80000"/>
              </a:lnSpc>
            </a:pPr>
            <a:r>
              <a:rPr lang="en-US" sz="4000" dirty="0"/>
              <a:t>To reduce trade deficit, domestic absorption (</a:t>
            </a:r>
            <a:r>
              <a:rPr lang="en-US" sz="4000" dirty="0">
                <a:solidFill>
                  <a:srgbClr val="FF0000"/>
                </a:solidFill>
              </a:rPr>
              <a:t>A</a:t>
            </a:r>
            <a:r>
              <a:rPr lang="en-US" sz="4000" dirty="0"/>
              <a:t>) must be curtailed, if Y cannot be raised.</a:t>
            </a:r>
          </a:p>
          <a:p>
            <a:pPr eaLnBrk="1" hangingPunct="1">
              <a:lnSpc>
                <a:spcPct val="80000"/>
              </a:lnSpc>
            </a:pPr>
            <a:r>
              <a:rPr lang="en-US" sz="4000" dirty="0"/>
              <a:t>However, the absorption approach </a:t>
            </a:r>
            <a:r>
              <a:rPr lang="en-US" sz="4000" b="1" i="1" dirty="0">
                <a:solidFill>
                  <a:schemeClr val="accent1">
                    <a:lumMod val="75000"/>
                  </a:schemeClr>
                </a:solidFill>
              </a:rPr>
              <a:t>ignores</a:t>
            </a:r>
            <a:r>
              <a:rPr lang="en-US" sz="4000" dirty="0"/>
              <a:t> the price effect (i.e., exchange rate)</a:t>
            </a:r>
          </a:p>
          <a:p>
            <a:pPr eaLnBrk="1" hangingPunct="1">
              <a:lnSpc>
                <a:spcPct val="80000"/>
              </a:lnSpc>
            </a:pPr>
            <a:r>
              <a:rPr lang="en-US" sz="4000" dirty="0"/>
              <a:t>Define net exports as: NX=X-M</a:t>
            </a:r>
          </a:p>
          <a:p>
            <a:pPr eaLnBrk="1" hangingPunct="1">
              <a:lnSpc>
                <a:spcPct val="80000"/>
              </a:lnSpc>
            </a:pPr>
            <a:r>
              <a:rPr lang="en-US" sz="4000" dirty="0"/>
              <a:t>NX=0  at the trade balance equilibrium when  X = M.</a:t>
            </a:r>
            <a:endParaRPr lang="en-US" dirty="0"/>
          </a:p>
          <a:p>
            <a:pPr eaLnBrk="1" hangingPunct="1">
              <a:lnSpc>
                <a:spcPct val="80000"/>
              </a:lnSpc>
              <a:buNone/>
            </a:pPr>
            <a:endParaRPr lang="en-US" sz="2600"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27</a:t>
            </a:fld>
            <a:endParaRPr lang="th-TH"/>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437141150"/>
              </p:ext>
            </p:extLst>
          </p:nvPr>
        </p:nvGraphicFramePr>
        <p:xfrm>
          <a:off x="1256047" y="1501340"/>
          <a:ext cx="6174705" cy="5073474"/>
        </p:xfrm>
        <a:graphic>
          <a:graphicData uri="http://schemas.openxmlformats.org/presentationml/2006/ole">
            <mc:AlternateContent xmlns:mc="http://schemas.openxmlformats.org/markup-compatibility/2006">
              <mc:Choice xmlns:v="urn:schemas-microsoft-com:vml" Requires="v">
                <p:oleObj spid="_x0000_s55397" name="Equation" r:id="rId3" imgW="1917360" imgH="1574640" progId="Equation.3">
                  <p:embed/>
                </p:oleObj>
              </mc:Choice>
              <mc:Fallback>
                <p:oleObj name="Equation" r:id="rId3" imgW="1917360" imgH="1574640" progId="Equation.3">
                  <p:embed/>
                  <p:pic>
                    <p:nvPicPr>
                      <p:cNvPr id="0" name="Picture 9"/>
                      <p:cNvPicPr>
                        <a:picLocks noChangeAspect="1" noChangeArrowheads="1"/>
                      </p:cNvPicPr>
                      <p:nvPr/>
                    </p:nvPicPr>
                    <p:blipFill>
                      <a:blip r:embed="rId4"/>
                      <a:srcRect/>
                      <a:stretch>
                        <a:fillRect/>
                      </a:stretch>
                    </p:blipFill>
                    <p:spPr bwMode="auto">
                      <a:xfrm>
                        <a:off x="1256047" y="1501340"/>
                        <a:ext cx="6174705" cy="5073474"/>
                      </a:xfrm>
                      <a:prstGeom prst="rect">
                        <a:avLst/>
                      </a:prstGeom>
                      <a:solidFill>
                        <a:schemeClr val="accent5">
                          <a:lumMod val="20000"/>
                          <a:lumOff val="80000"/>
                        </a:schemeClr>
                      </a:solidFill>
                      <a:extLst/>
                    </p:spPr>
                  </p:pic>
                </p:oleObj>
              </mc:Fallback>
            </mc:AlternateContent>
          </a:graphicData>
        </a:graphic>
      </p:graphicFrame>
      <p:sp>
        <p:nvSpPr>
          <p:cNvPr id="5" name="Slide Number Placeholder 4"/>
          <p:cNvSpPr>
            <a:spLocks noGrp="1"/>
          </p:cNvSpPr>
          <p:nvPr>
            <p:ph type="sldNum" sz="quarter" idx="12"/>
          </p:nvPr>
        </p:nvSpPr>
        <p:spPr/>
        <p:txBody>
          <a:bodyPr/>
          <a:lstStyle/>
          <a:p>
            <a:pPr>
              <a:defRPr/>
            </a:pPr>
            <a:fld id="{93017788-EA5A-48A6-91B6-BA10FE15D3F6}" type="slidenum">
              <a:rPr lang="en-US" smtClean="0"/>
              <a:pPr>
                <a:defRPr/>
              </a:pPr>
              <a:t>28</a:t>
            </a:fld>
            <a:endParaRPr lang="th-TH"/>
          </a:p>
        </p:txBody>
      </p:sp>
      <p:sp>
        <p:nvSpPr>
          <p:cNvPr id="2" name="Title 1"/>
          <p:cNvSpPr>
            <a:spLocks noGrp="1"/>
          </p:cNvSpPr>
          <p:nvPr>
            <p:ph type="title" idx="4294967295"/>
          </p:nvPr>
        </p:nvSpPr>
        <p:spPr>
          <a:xfrm>
            <a:off x="0" y="274638"/>
            <a:ext cx="8686800" cy="1143000"/>
          </a:xfrm>
          <a:solidFill>
            <a:srgbClr val="FFFF00"/>
          </a:solidFill>
        </p:spPr>
        <p:txBody>
          <a:bodyPr>
            <a:normAutofit/>
          </a:bodyPr>
          <a:lstStyle/>
          <a:p>
            <a:r>
              <a:rPr lang="en-US" dirty="0"/>
              <a:t>Net Exports (NX) determinants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1875847884"/>
              </p:ext>
            </p:extLst>
          </p:nvPr>
        </p:nvGraphicFramePr>
        <p:xfrm>
          <a:off x="899592" y="1893459"/>
          <a:ext cx="7572399" cy="3000375"/>
        </p:xfrm>
        <a:graphic>
          <a:graphicData uri="http://schemas.openxmlformats.org/presentationml/2006/ole">
            <mc:AlternateContent xmlns:mc="http://schemas.openxmlformats.org/markup-compatibility/2006">
              <mc:Choice xmlns:v="urn:schemas-microsoft-com:vml" Requires="v">
                <p:oleObj spid="_x0000_s56346" name="Equation" r:id="rId3" imgW="2184400" imgH="838200" progId="Equation.3">
                  <p:embed/>
                </p:oleObj>
              </mc:Choice>
              <mc:Fallback>
                <p:oleObj name="Equation" r:id="rId3" imgW="2184400" imgH="838200" progId="Equation.3">
                  <p:embed/>
                  <p:pic>
                    <p:nvPicPr>
                      <p:cNvPr id="3"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1893459"/>
                        <a:ext cx="7572399" cy="3000375"/>
                      </a:xfrm>
                      <a:prstGeom prst="rect">
                        <a:avLst/>
                      </a:prstGeom>
                      <a:solidFill>
                        <a:schemeClr val="accent4">
                          <a:lumMod val="20000"/>
                          <a:lumOff val="80000"/>
                        </a:schemeClr>
                      </a:solidFill>
                      <a:extLst/>
                    </p:spPr>
                  </p:pic>
                </p:oleObj>
              </mc:Fallback>
            </mc:AlternateContent>
          </a:graphicData>
        </a:graphic>
      </p:graphicFrame>
      <p:sp>
        <p:nvSpPr>
          <p:cNvPr id="5" name="Slide Number Placeholder 4"/>
          <p:cNvSpPr>
            <a:spLocks noGrp="1"/>
          </p:cNvSpPr>
          <p:nvPr>
            <p:ph type="sldNum" sz="quarter" idx="12"/>
          </p:nvPr>
        </p:nvSpPr>
        <p:spPr/>
        <p:txBody>
          <a:bodyPr/>
          <a:lstStyle/>
          <a:p>
            <a:pPr>
              <a:defRPr/>
            </a:pPr>
            <a:fld id="{93017788-EA5A-48A6-91B6-BA10FE15D3F6}" type="slidenum">
              <a:rPr lang="en-US" smtClean="0"/>
              <a:pPr>
                <a:defRPr/>
              </a:pPr>
              <a:t>29</a:t>
            </a:fld>
            <a:endParaRPr lang="th-TH"/>
          </a:p>
        </p:txBody>
      </p:sp>
      <p:sp>
        <p:nvSpPr>
          <p:cNvPr id="4" name="Title 3"/>
          <p:cNvSpPr>
            <a:spLocks noGrp="1"/>
          </p:cNvSpPr>
          <p:nvPr>
            <p:ph type="title" idx="4294967295"/>
          </p:nvPr>
        </p:nvSpPr>
        <p:spPr>
          <a:xfrm>
            <a:off x="0" y="274638"/>
            <a:ext cx="8964488" cy="1143000"/>
          </a:xfrm>
          <a:ln>
            <a:solidFill>
              <a:schemeClr val="accent1"/>
            </a:solidFill>
          </a:ln>
        </p:spPr>
        <p:txBody>
          <a:bodyPr>
            <a:normAutofit fontScale="90000"/>
          </a:bodyPr>
          <a:lstStyle/>
          <a:p>
            <a:r>
              <a:rPr lang="en-US" dirty="0"/>
              <a:t>Balance of Payments: Current Account and Capital (financial) Account (CF)</a:t>
            </a:r>
          </a:p>
        </p:txBody>
      </p:sp>
      <p:sp>
        <p:nvSpPr>
          <p:cNvPr id="2" name="TextBox 1"/>
          <p:cNvSpPr txBox="1"/>
          <p:nvPr/>
        </p:nvSpPr>
        <p:spPr>
          <a:xfrm>
            <a:off x="611560" y="5013176"/>
            <a:ext cx="7976228" cy="923330"/>
          </a:xfrm>
          <a:prstGeom prst="rect">
            <a:avLst/>
          </a:prstGeom>
          <a:solidFill>
            <a:srgbClr val="FFFF00"/>
          </a:solidFill>
        </p:spPr>
        <p:txBody>
          <a:bodyPr wrap="square" rtlCol="0">
            <a:spAutoFit/>
          </a:bodyPr>
          <a:lstStyle/>
          <a:p>
            <a:r>
              <a:rPr lang="en-US" dirty="0"/>
              <a:t>What are other determinants of CF?</a:t>
            </a:r>
          </a:p>
          <a:p>
            <a:r>
              <a:rPr lang="en-US" dirty="0"/>
              <a:t>Output growth, capital account openness, financial sector depth</a:t>
            </a:r>
          </a:p>
          <a:p>
            <a:r>
              <a:rPr lang="en-US" dirty="0"/>
              <a:t>Business environment (ICRG rating on investment risk)  VIX, </a:t>
            </a:r>
          </a:p>
        </p:txBody>
      </p:sp>
      <p:sp>
        <p:nvSpPr>
          <p:cNvPr id="6" name="TextBox 5"/>
          <p:cNvSpPr txBox="1"/>
          <p:nvPr/>
        </p:nvSpPr>
        <p:spPr>
          <a:xfrm>
            <a:off x="755576" y="6356350"/>
            <a:ext cx="4742004" cy="369332"/>
          </a:xfrm>
          <a:prstGeom prst="rect">
            <a:avLst/>
          </a:prstGeom>
          <a:noFill/>
          <a:ln>
            <a:solidFill>
              <a:srgbClr val="FF0000"/>
            </a:solidFill>
          </a:ln>
        </p:spPr>
        <p:txBody>
          <a:bodyPr wrap="none" rtlCol="0">
            <a:spAutoFit/>
          </a:bodyPr>
          <a:lstStyle/>
          <a:p>
            <a:r>
              <a:rPr lang="en-US" dirty="0"/>
              <a:t>International Country Risk Guide Index</a:t>
            </a:r>
          </a:p>
        </p:txBody>
      </p:sp>
    </p:spTree>
    <p:extLst>
      <p:ext uri="{BB962C8B-B14F-4D97-AF65-F5344CB8AC3E}">
        <p14:creationId xmlns:p14="http://schemas.microsoft.com/office/powerpoint/2010/main" val="33844165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solidFill>
            <a:srgbClr val="FFFF00"/>
          </a:solidFill>
        </p:spPr>
        <p:txBody>
          <a:bodyPr/>
          <a:lstStyle/>
          <a:p>
            <a:pPr eaLnBrk="1" hangingPunct="1"/>
            <a:r>
              <a:rPr lang="en-US" dirty="0"/>
              <a:t>Investment and growth</a:t>
            </a:r>
          </a:p>
        </p:txBody>
      </p:sp>
      <p:sp>
        <p:nvSpPr>
          <p:cNvPr id="23556" name="Rectangle 3"/>
          <p:cNvSpPr>
            <a:spLocks noGrp="1" noChangeArrowheads="1"/>
          </p:cNvSpPr>
          <p:nvPr>
            <p:ph idx="1"/>
          </p:nvPr>
        </p:nvSpPr>
        <p:spPr/>
        <p:txBody>
          <a:bodyPr>
            <a:normAutofit fontScale="92500" lnSpcReduction="10000"/>
          </a:bodyPr>
          <a:lstStyle/>
          <a:p>
            <a:pPr eaLnBrk="1" hangingPunct="1">
              <a:lnSpc>
                <a:spcPct val="90000"/>
              </a:lnSpc>
            </a:pPr>
            <a:r>
              <a:rPr lang="el-GR" dirty="0"/>
              <a:t>Φ</a:t>
            </a:r>
            <a:r>
              <a:rPr lang="en-US" dirty="0"/>
              <a:t> = K/Y =  capital-output ratio</a:t>
            </a:r>
          </a:p>
          <a:p>
            <a:pPr eaLnBrk="1" hangingPunct="1">
              <a:lnSpc>
                <a:spcPct val="90000"/>
              </a:lnSpc>
            </a:pPr>
            <a:r>
              <a:rPr lang="en-US" dirty="0"/>
              <a:t>∆K = </a:t>
            </a:r>
            <a:r>
              <a:rPr lang="el-GR" dirty="0"/>
              <a:t>Φ </a:t>
            </a:r>
            <a:r>
              <a:rPr lang="en-US" dirty="0"/>
              <a:t>∆Y</a:t>
            </a:r>
          </a:p>
          <a:p>
            <a:pPr eaLnBrk="1" hangingPunct="1">
              <a:lnSpc>
                <a:spcPct val="90000"/>
              </a:lnSpc>
            </a:pPr>
            <a:r>
              <a:rPr lang="en-US" dirty="0"/>
              <a:t>I/Y = </a:t>
            </a:r>
            <a:r>
              <a:rPr lang="el-GR" dirty="0"/>
              <a:t>Φ</a:t>
            </a:r>
            <a:r>
              <a:rPr lang="en-US" dirty="0"/>
              <a:t> ∆Y/Y</a:t>
            </a:r>
          </a:p>
          <a:p>
            <a:pPr eaLnBrk="1" hangingPunct="1">
              <a:lnSpc>
                <a:spcPct val="90000"/>
              </a:lnSpc>
            </a:pPr>
            <a:r>
              <a:rPr lang="en-US" dirty="0"/>
              <a:t>I/Y =f(g); f’&gt; 0</a:t>
            </a:r>
          </a:p>
          <a:p>
            <a:pPr eaLnBrk="1" hangingPunct="1">
              <a:lnSpc>
                <a:spcPct val="90000"/>
              </a:lnSpc>
            </a:pPr>
            <a:r>
              <a:rPr lang="en-US" dirty="0"/>
              <a:t>Accelerator effect of output growth on investment  </a:t>
            </a:r>
          </a:p>
          <a:p>
            <a:pPr eaLnBrk="1" hangingPunct="1">
              <a:lnSpc>
                <a:spcPct val="90000"/>
              </a:lnSpc>
            </a:pPr>
            <a:r>
              <a:rPr lang="en-US" dirty="0"/>
              <a:t>There are other factors determining investment rate: credit availability and the interest rate.</a:t>
            </a:r>
          </a:p>
          <a:p>
            <a:pPr eaLnBrk="1" hangingPunct="1">
              <a:lnSpc>
                <a:spcPct val="90000"/>
              </a:lnSpc>
            </a:pPr>
            <a:r>
              <a:rPr lang="en-US" dirty="0"/>
              <a:t>A common factor which dictates the ASEAN investment  synchronization</a:t>
            </a:r>
          </a:p>
          <a:p>
            <a:pPr eaLnBrk="1" hangingPunct="1">
              <a:lnSpc>
                <a:spcPct val="90000"/>
              </a:lnSpc>
            </a:pPr>
            <a:endParaRPr lang="el-GR"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30</a:t>
            </a:fld>
            <a:endParaRPr lang="th-TH"/>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74674" y="304800"/>
            <a:ext cx="8101781" cy="1179984"/>
          </a:xfrm>
          <a:solidFill>
            <a:srgbClr val="FFFF00"/>
          </a:solidFill>
        </p:spPr>
        <p:txBody>
          <a:bodyPr>
            <a:noAutofit/>
          </a:bodyPr>
          <a:lstStyle/>
          <a:p>
            <a:pPr eaLnBrk="1" hangingPunct="1"/>
            <a:r>
              <a:rPr lang="en-US" sz="3600" b="1" i="1" dirty="0"/>
              <a:t>Determinants of current account balances</a:t>
            </a:r>
          </a:p>
        </p:txBody>
      </p:sp>
      <p:sp>
        <p:nvSpPr>
          <p:cNvPr id="26628" name="Rectangle 3"/>
          <p:cNvSpPr>
            <a:spLocks noGrp="1" noChangeArrowheads="1"/>
          </p:cNvSpPr>
          <p:nvPr>
            <p:ph idx="1"/>
          </p:nvPr>
        </p:nvSpPr>
        <p:spPr/>
        <p:txBody>
          <a:bodyPr/>
          <a:lstStyle/>
          <a:p>
            <a:pPr eaLnBrk="1" hangingPunct="1">
              <a:lnSpc>
                <a:spcPct val="90000"/>
              </a:lnSpc>
            </a:pPr>
            <a:r>
              <a:rPr lang="en-US" dirty="0"/>
              <a:t>Growth</a:t>
            </a:r>
          </a:p>
          <a:p>
            <a:pPr eaLnBrk="1" hangingPunct="1">
              <a:lnSpc>
                <a:spcPct val="90000"/>
              </a:lnSpc>
            </a:pPr>
            <a:r>
              <a:rPr lang="en-US" dirty="0"/>
              <a:t>Real interest rates</a:t>
            </a:r>
          </a:p>
          <a:p>
            <a:pPr eaLnBrk="1" hangingPunct="1">
              <a:lnSpc>
                <a:spcPct val="90000"/>
              </a:lnSpc>
            </a:pPr>
            <a:r>
              <a:rPr lang="en-US" dirty="0"/>
              <a:t>Capital inflows (what determine capital inflows?) </a:t>
            </a:r>
          </a:p>
          <a:p>
            <a:pPr eaLnBrk="1" hangingPunct="1">
              <a:lnSpc>
                <a:spcPct val="90000"/>
              </a:lnSpc>
            </a:pPr>
            <a:r>
              <a:rPr lang="en-US" dirty="0"/>
              <a:t>Inflation</a:t>
            </a:r>
          </a:p>
          <a:p>
            <a:pPr eaLnBrk="1" hangingPunct="1">
              <a:lnSpc>
                <a:spcPct val="90000"/>
              </a:lnSpc>
            </a:pPr>
            <a:r>
              <a:rPr lang="en-US" dirty="0"/>
              <a:t>Exchange rates</a:t>
            </a:r>
          </a:p>
          <a:p>
            <a:pPr eaLnBrk="1" hangingPunct="1">
              <a:lnSpc>
                <a:spcPct val="90000"/>
              </a:lnSpc>
            </a:pPr>
            <a:r>
              <a:rPr lang="en-US" sz="2800" dirty="0"/>
              <a:t>Fiscal imbalance</a:t>
            </a:r>
          </a:p>
          <a:p>
            <a:pPr eaLnBrk="1" hangingPunct="1">
              <a:lnSpc>
                <a:spcPct val="90000"/>
              </a:lnSpc>
            </a:pPr>
            <a:r>
              <a:rPr lang="en-US" sz="3200" i="1" dirty="0"/>
              <a:t>These determinants are intricately related.</a:t>
            </a:r>
          </a:p>
          <a:p>
            <a:pPr eaLnBrk="1" hangingPunct="1">
              <a:lnSpc>
                <a:spcPct val="90000"/>
              </a:lnSpc>
            </a:pPr>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31</a:t>
            </a:fld>
            <a:endParaRPr lang="th-TH"/>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solidFill>
            <a:schemeClr val="accent1">
              <a:lumMod val="20000"/>
              <a:lumOff val="80000"/>
            </a:schemeClr>
          </a:solidFill>
        </p:spPr>
        <p:txBody>
          <a:bodyPr>
            <a:noAutofit/>
          </a:bodyPr>
          <a:lstStyle/>
          <a:p>
            <a:pPr eaLnBrk="1" hangingPunct="1"/>
            <a:r>
              <a:rPr lang="en-US" sz="3600" dirty="0"/>
              <a:t>Growth, financial resource, and current account deficit</a:t>
            </a:r>
          </a:p>
        </p:txBody>
      </p:sp>
      <p:sp>
        <p:nvSpPr>
          <p:cNvPr id="27652" name="Rectangle 3"/>
          <p:cNvSpPr>
            <a:spLocks noGrp="1" noChangeArrowheads="1"/>
          </p:cNvSpPr>
          <p:nvPr>
            <p:ph idx="1"/>
          </p:nvPr>
        </p:nvSpPr>
        <p:spPr>
          <a:xfrm>
            <a:off x="642909" y="1571613"/>
            <a:ext cx="7434291" cy="4371987"/>
          </a:xfrm>
        </p:spPr>
        <p:txBody>
          <a:bodyPr>
            <a:noAutofit/>
          </a:bodyPr>
          <a:lstStyle/>
          <a:p>
            <a:pPr eaLnBrk="1" hangingPunct="1">
              <a:lnSpc>
                <a:spcPct val="80000"/>
              </a:lnSpc>
            </a:pPr>
            <a:r>
              <a:rPr lang="en-US" sz="4000" dirty="0"/>
              <a:t>Higher expected growth generates higher demand for credit required by investors to expand their plants.</a:t>
            </a:r>
          </a:p>
          <a:p>
            <a:pPr eaLnBrk="1" hangingPunct="1">
              <a:lnSpc>
                <a:spcPct val="80000"/>
              </a:lnSpc>
            </a:pPr>
            <a:r>
              <a:rPr lang="en-US" sz="4000" dirty="0"/>
              <a:t>Higher growth increases permanent income and raises saving deposits.</a:t>
            </a:r>
          </a:p>
          <a:p>
            <a:pPr eaLnBrk="1" hangingPunct="1">
              <a:lnSpc>
                <a:spcPct val="80000"/>
              </a:lnSpc>
            </a:pPr>
            <a:r>
              <a:rPr lang="en-US" sz="4000" dirty="0"/>
              <a:t>If loan growth outpaces deposit growth, interest rates tend to rise.</a:t>
            </a:r>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32</a:t>
            </a:fld>
            <a:endParaRPr lang="th-TH"/>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normAutofit fontScale="90000"/>
          </a:bodyPr>
          <a:lstStyle/>
          <a:p>
            <a:r>
              <a:rPr lang="en-US" dirty="0"/>
              <a:t>Why does strong growth lead to current account deficit?</a:t>
            </a:r>
            <a:endParaRPr lang="th-TH" dirty="0"/>
          </a:p>
        </p:txBody>
      </p:sp>
      <p:sp>
        <p:nvSpPr>
          <p:cNvPr id="3" name="Content Placeholder 2"/>
          <p:cNvSpPr>
            <a:spLocks noGrp="1"/>
          </p:cNvSpPr>
          <p:nvPr>
            <p:ph idx="1"/>
          </p:nvPr>
        </p:nvSpPr>
        <p:spPr/>
        <p:txBody>
          <a:bodyPr>
            <a:normAutofit fontScale="92500" lnSpcReduction="10000"/>
          </a:bodyPr>
          <a:lstStyle/>
          <a:p>
            <a:pPr>
              <a:lnSpc>
                <a:spcPct val="80000"/>
              </a:lnSpc>
            </a:pPr>
            <a:r>
              <a:rPr lang="en-US" sz="4400" dirty="0"/>
              <a:t>Output growth leads to strong demand for imports of raw materials and capital goods.</a:t>
            </a:r>
          </a:p>
          <a:p>
            <a:pPr>
              <a:lnSpc>
                <a:spcPct val="80000"/>
              </a:lnSpc>
            </a:pPr>
            <a:r>
              <a:rPr lang="en-US" sz="4400" dirty="0"/>
              <a:t>If growth is not export-driven, growth can lead to problem with current account.</a:t>
            </a:r>
          </a:p>
          <a:p>
            <a:pPr>
              <a:lnSpc>
                <a:spcPct val="80000"/>
              </a:lnSpc>
            </a:pPr>
            <a:r>
              <a:rPr lang="en-US" sz="4400" dirty="0"/>
              <a:t>On the other hand, weak GDP growth is related current account surplus.</a:t>
            </a:r>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33</a:t>
            </a:fld>
            <a:endParaRPr lang="th-TH"/>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solidFill>
            <a:schemeClr val="accent1">
              <a:lumMod val="20000"/>
              <a:lumOff val="80000"/>
            </a:schemeClr>
          </a:solidFill>
        </p:spPr>
        <p:txBody>
          <a:bodyPr/>
          <a:lstStyle/>
          <a:p>
            <a:pPr eaLnBrk="1" hangingPunct="1"/>
            <a:r>
              <a:rPr lang="en-US" dirty="0"/>
              <a:t>As domestic interest rate rises</a:t>
            </a:r>
          </a:p>
        </p:txBody>
      </p:sp>
      <p:sp>
        <p:nvSpPr>
          <p:cNvPr id="29700" name="Rectangle 3"/>
          <p:cNvSpPr>
            <a:spLocks noGrp="1" noChangeArrowheads="1"/>
          </p:cNvSpPr>
          <p:nvPr>
            <p:ph idx="1"/>
          </p:nvPr>
        </p:nvSpPr>
        <p:spPr/>
        <p:txBody>
          <a:bodyPr>
            <a:normAutofit fontScale="92500" lnSpcReduction="20000"/>
          </a:bodyPr>
          <a:lstStyle/>
          <a:p>
            <a:pPr eaLnBrk="1" hangingPunct="1">
              <a:lnSpc>
                <a:spcPct val="90000"/>
              </a:lnSpc>
            </a:pPr>
            <a:r>
              <a:rPr lang="en-US" dirty="0"/>
              <a:t>Bank credit expands (supply of loan)</a:t>
            </a:r>
          </a:p>
          <a:p>
            <a:pPr eaLnBrk="1" hangingPunct="1">
              <a:lnSpc>
                <a:spcPct val="90000"/>
              </a:lnSpc>
            </a:pPr>
            <a:r>
              <a:rPr lang="en-US" dirty="0"/>
              <a:t>Bank deposit grows</a:t>
            </a:r>
          </a:p>
          <a:p>
            <a:pPr eaLnBrk="1" hangingPunct="1">
              <a:lnSpc>
                <a:spcPct val="90000"/>
              </a:lnSpc>
            </a:pPr>
            <a:r>
              <a:rPr lang="en-US" dirty="0"/>
              <a:t>Bank can borrow from abroad if domestic savings are insufficient.</a:t>
            </a:r>
          </a:p>
          <a:p>
            <a:pPr eaLnBrk="1" hangingPunct="1">
              <a:lnSpc>
                <a:spcPct val="90000"/>
              </a:lnSpc>
            </a:pPr>
            <a:r>
              <a:rPr lang="en-US" dirty="0"/>
              <a:t>Demand for credit should fall, other things being equal.</a:t>
            </a:r>
          </a:p>
          <a:p>
            <a:pPr eaLnBrk="1" hangingPunct="1">
              <a:lnSpc>
                <a:spcPct val="90000"/>
              </a:lnSpc>
            </a:pPr>
            <a:r>
              <a:rPr lang="en-US" dirty="0"/>
              <a:t>With higher expected growth, interest rate rises could lead to widening investment-saving gap, if investment rises faster than savings.</a:t>
            </a:r>
          </a:p>
          <a:p>
            <a:pPr eaLnBrk="1" hangingPunct="1">
              <a:lnSpc>
                <a:spcPct val="90000"/>
              </a:lnSpc>
            </a:pPr>
            <a:r>
              <a:rPr lang="en-US" dirty="0"/>
              <a:t>Investment can increase rapidly if high credit growth is permitted.</a:t>
            </a:r>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34</a:t>
            </a:fld>
            <a:endParaRPr lang="th-TH"/>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solidFill>
            <a:schemeClr val="accent4">
              <a:lumMod val="20000"/>
              <a:lumOff val="80000"/>
            </a:schemeClr>
          </a:solidFill>
        </p:spPr>
        <p:txBody>
          <a:bodyPr/>
          <a:lstStyle/>
          <a:p>
            <a:pPr eaLnBrk="1" hangingPunct="1"/>
            <a:r>
              <a:rPr lang="en-US" dirty="0"/>
              <a:t>Equilibrating interest rates?</a:t>
            </a:r>
          </a:p>
        </p:txBody>
      </p:sp>
      <p:sp>
        <p:nvSpPr>
          <p:cNvPr id="30724" name="Rectangle 3"/>
          <p:cNvSpPr>
            <a:spLocks noGrp="1" noChangeArrowheads="1"/>
          </p:cNvSpPr>
          <p:nvPr>
            <p:ph idx="1"/>
          </p:nvPr>
        </p:nvSpPr>
        <p:spPr/>
        <p:txBody>
          <a:bodyPr>
            <a:normAutofit fontScale="92500" lnSpcReduction="10000"/>
          </a:bodyPr>
          <a:lstStyle/>
          <a:p>
            <a:pPr eaLnBrk="1" hangingPunct="1">
              <a:lnSpc>
                <a:spcPct val="90000"/>
              </a:lnSpc>
            </a:pPr>
            <a:r>
              <a:rPr lang="en-US" sz="3600" dirty="0"/>
              <a:t>Similar to growth impacts on current account, interest rates are pro-cyclical.</a:t>
            </a:r>
          </a:p>
          <a:p>
            <a:pPr eaLnBrk="1" hangingPunct="1">
              <a:lnSpc>
                <a:spcPct val="90000"/>
              </a:lnSpc>
            </a:pPr>
            <a:r>
              <a:rPr lang="en-US" sz="3600" dirty="0"/>
              <a:t>Sluggish economic growth reflects low demand for loans. </a:t>
            </a:r>
          </a:p>
          <a:p>
            <a:pPr eaLnBrk="1" hangingPunct="1">
              <a:lnSpc>
                <a:spcPct val="90000"/>
              </a:lnSpc>
            </a:pPr>
            <a:r>
              <a:rPr lang="en-US" sz="3600" dirty="0"/>
              <a:t>Investment-saving gap is widening when interest rate increases,  causing external instability.</a:t>
            </a:r>
          </a:p>
          <a:p>
            <a:pPr eaLnBrk="1" hangingPunct="1">
              <a:lnSpc>
                <a:spcPct val="90000"/>
              </a:lnSpc>
            </a:pPr>
            <a:r>
              <a:rPr lang="en-US" sz="3600" dirty="0"/>
              <a:t>With increasing integration, capital flows would mitigate the rise in the domestic interest rates.</a:t>
            </a:r>
          </a:p>
          <a:p>
            <a:pPr eaLnBrk="1" hangingPunct="1">
              <a:lnSpc>
                <a:spcPct val="90000"/>
              </a:lnSpc>
            </a:pPr>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35</a:t>
            </a:fld>
            <a:endParaRPr lang="th-TH"/>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solidFill>
            <a:schemeClr val="accent4">
              <a:lumMod val="20000"/>
              <a:lumOff val="80000"/>
            </a:schemeClr>
          </a:solidFill>
        </p:spPr>
        <p:txBody>
          <a:bodyPr/>
          <a:lstStyle/>
          <a:p>
            <a:pPr eaLnBrk="1" hangingPunct="1"/>
            <a:r>
              <a:rPr lang="en-US" dirty="0"/>
              <a:t>A conventional growth strategy</a:t>
            </a:r>
          </a:p>
        </p:txBody>
      </p:sp>
      <p:sp>
        <p:nvSpPr>
          <p:cNvPr id="31748" name="Rectangle 3"/>
          <p:cNvSpPr>
            <a:spLocks noGrp="1" noChangeArrowheads="1"/>
          </p:cNvSpPr>
          <p:nvPr>
            <p:ph idx="1"/>
          </p:nvPr>
        </p:nvSpPr>
        <p:spPr/>
        <p:txBody>
          <a:bodyPr>
            <a:normAutofit lnSpcReduction="10000"/>
          </a:bodyPr>
          <a:lstStyle/>
          <a:p>
            <a:pPr eaLnBrk="1" hangingPunct="1"/>
            <a:r>
              <a:rPr lang="en-US" sz="3600" dirty="0"/>
              <a:t>Growth is the first priority, in particular export growth.</a:t>
            </a:r>
          </a:p>
          <a:p>
            <a:pPr eaLnBrk="1" hangingPunct="1"/>
            <a:r>
              <a:rPr lang="en-US" sz="3600" dirty="0"/>
              <a:t>Capital inflows propel private investment.</a:t>
            </a:r>
          </a:p>
          <a:p>
            <a:pPr eaLnBrk="1" hangingPunct="1"/>
            <a:r>
              <a:rPr lang="en-US" sz="3600" dirty="0"/>
              <a:t>Exchange rate appreciation may be postponed as much as possible.</a:t>
            </a:r>
          </a:p>
          <a:p>
            <a:pPr eaLnBrk="1" hangingPunct="1"/>
            <a:r>
              <a:rPr lang="en-US" sz="3600" dirty="0"/>
              <a:t>Engineer competitive (though unrealistic) exchange rates to drive exports.</a:t>
            </a:r>
          </a:p>
          <a:p>
            <a:pPr eaLnBrk="1" hangingPunct="1"/>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36</a:t>
            </a:fld>
            <a:endParaRPr lang="th-TH"/>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lstStyle/>
          <a:p>
            <a:r>
              <a:rPr lang="en-US" dirty="0"/>
              <a:t>Growth engines downed</a:t>
            </a:r>
            <a:endParaRPr lang="th-TH" dirty="0"/>
          </a:p>
        </p:txBody>
      </p:sp>
      <p:sp>
        <p:nvSpPr>
          <p:cNvPr id="3" name="Content Placeholder 2"/>
          <p:cNvSpPr>
            <a:spLocks noGrp="1"/>
          </p:cNvSpPr>
          <p:nvPr>
            <p:ph idx="1"/>
          </p:nvPr>
        </p:nvSpPr>
        <p:spPr/>
        <p:txBody>
          <a:bodyPr>
            <a:normAutofit fontScale="85000" lnSpcReduction="10000"/>
          </a:bodyPr>
          <a:lstStyle/>
          <a:p>
            <a:r>
              <a:rPr lang="en-US" dirty="0"/>
              <a:t>During period of growth acceleration, private consumption and investment play a leading role.</a:t>
            </a:r>
          </a:p>
          <a:p>
            <a:r>
              <a:rPr lang="en-US" dirty="0"/>
              <a:t>During  growth slowdown, with the absence of fiscal stimulus, net exports are the </a:t>
            </a:r>
            <a:r>
              <a:rPr lang="en-US" b="1" i="1" dirty="0"/>
              <a:t>only</a:t>
            </a:r>
            <a:r>
              <a:rPr lang="en-US" dirty="0"/>
              <a:t> growth driver. </a:t>
            </a:r>
          </a:p>
          <a:p>
            <a:r>
              <a:rPr lang="en-US" dirty="0"/>
              <a:t>But during the period 2014-2016, with weak consumption and investment demand, unfavorable world trade condition, fiscal policy remain the only option to the Thai government.</a:t>
            </a:r>
          </a:p>
          <a:p>
            <a:r>
              <a:rPr lang="en-US" dirty="0"/>
              <a:t>Compared to favorable external markets conditions and competitive exchange rates  in 2007, next exports led the recovery in 2007.</a:t>
            </a:r>
          </a:p>
          <a:p>
            <a:endParaRPr lang="th-TH"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37</a:t>
            </a:fld>
            <a:endParaRPr lang="th-TH"/>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Global rebalancing</a:t>
            </a:r>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r>
              <a:rPr lang="en-US" sz="2800" dirty="0"/>
              <a:t>When the issue of global rebalancing first emerged, it was focused squarely on the trade imbalance between China and the Unites States. </a:t>
            </a:r>
          </a:p>
          <a:p>
            <a:r>
              <a:rPr lang="en-US" sz="2800" dirty="0"/>
              <a:t>However, the global economic turbulence of 2009-2010, and the subsequent economic fragility and uncertainty enveloping much of the global economy today, has begun to underscore how broad this issue really is.</a:t>
            </a:r>
          </a:p>
          <a:p>
            <a:r>
              <a:rPr lang="en-US" sz="2800" dirty="0"/>
              <a:t>China has taken steps to contribute to possible rebalancing. China’s currency has appreciated by over 30 percent against the US Dollar since 2005.</a:t>
            </a:r>
          </a:p>
          <a:p>
            <a:r>
              <a:rPr lang="en-US" sz="2800" dirty="0"/>
              <a:t> And it has experienced some decline in its trade surplus in recent years.</a:t>
            </a:r>
          </a:p>
        </p:txBody>
      </p:sp>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38</a:t>
            </a:fld>
            <a:endParaRPr lang="th-TH"/>
          </a:p>
        </p:txBody>
      </p:sp>
    </p:spTree>
    <p:extLst>
      <p:ext uri="{BB962C8B-B14F-4D97-AF65-F5344CB8AC3E}">
        <p14:creationId xmlns:p14="http://schemas.microsoft.com/office/powerpoint/2010/main" val="3788897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Global rebalancing</a:t>
            </a:r>
          </a:p>
        </p:txBody>
      </p:sp>
      <p:sp>
        <p:nvSpPr>
          <p:cNvPr id="3" name="Content Placeholder 2"/>
          <p:cNvSpPr>
            <a:spLocks noGrp="1"/>
          </p:cNvSpPr>
          <p:nvPr>
            <p:ph idx="1"/>
          </p:nvPr>
        </p:nvSpPr>
        <p:spPr/>
        <p:txBody>
          <a:bodyPr>
            <a:normAutofit fontScale="92500" lnSpcReduction="10000"/>
          </a:bodyPr>
          <a:lstStyle/>
          <a:p>
            <a:r>
              <a:rPr lang="en-US" dirty="0"/>
              <a:t>Nevertheless, the consumption share of GDP in China is still low (and even declined according to recent statistics).</a:t>
            </a:r>
          </a:p>
          <a:p>
            <a:r>
              <a:rPr lang="en-US" dirty="0"/>
              <a:t>Further, the US still has a current account deficit amounting to about 3.1 percent of GDP.</a:t>
            </a:r>
          </a:p>
          <a:p>
            <a:r>
              <a:rPr lang="en-US" dirty="0"/>
              <a:t> In 2011, the US maintained a trade deficit with at least 91 countries, most of which are in the developing world.</a:t>
            </a:r>
          </a:p>
          <a:p>
            <a:r>
              <a:rPr lang="en-US" dirty="0"/>
              <a:t>Thailand is one of those countries on the watch list of  the US government. </a:t>
            </a:r>
          </a:p>
          <a:p>
            <a:endParaRPr lang="en-US" dirty="0"/>
          </a:p>
        </p:txBody>
      </p:sp>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39</a:t>
            </a:fld>
            <a:endParaRPr lang="th-TH"/>
          </a:p>
        </p:txBody>
      </p:sp>
    </p:spTree>
    <p:extLst>
      <p:ext uri="{BB962C8B-B14F-4D97-AF65-F5344CB8AC3E}">
        <p14:creationId xmlns:p14="http://schemas.microsoft.com/office/powerpoint/2010/main" val="3788897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20000"/>
              <a:lumOff val="80000"/>
            </a:schemeClr>
          </a:solidFill>
        </p:spPr>
        <p:txBody>
          <a:bodyPr/>
          <a:lstStyle/>
          <a:p>
            <a:r>
              <a:rPr lang="en-US" dirty="0"/>
              <a:t>China has a new role: FDI outflows</a:t>
            </a:r>
          </a:p>
        </p:txBody>
      </p:sp>
      <p:sp>
        <p:nvSpPr>
          <p:cNvPr id="3" name="Content Placeholder 2"/>
          <p:cNvSpPr>
            <a:spLocks noGrp="1"/>
          </p:cNvSpPr>
          <p:nvPr>
            <p:ph idx="1"/>
          </p:nvPr>
        </p:nvSpPr>
        <p:spPr>
          <a:xfrm>
            <a:off x="457200" y="1600200"/>
            <a:ext cx="8229600" cy="4997152"/>
          </a:xfrm>
        </p:spPr>
        <p:txBody>
          <a:bodyPr>
            <a:normAutofit fontScale="85000" lnSpcReduction="20000"/>
          </a:bodyPr>
          <a:lstStyle/>
          <a:p>
            <a:r>
              <a:rPr lang="en-US" dirty="0"/>
              <a:t>China will not be able to make a successful transition from investment- to consumer-led growth with an </a:t>
            </a:r>
            <a:r>
              <a:rPr lang="en-US" b="1" i="1" dirty="0"/>
              <a:t>overvalued currency</a:t>
            </a:r>
            <a:r>
              <a:rPr lang="en-US" dirty="0"/>
              <a:t>. </a:t>
            </a:r>
          </a:p>
          <a:p>
            <a:r>
              <a:rPr lang="en-US" dirty="0"/>
              <a:t>If both investment and exports tank, the surge in unemployment will make reforms difficult to implement. </a:t>
            </a:r>
          </a:p>
          <a:p>
            <a:r>
              <a:rPr lang="en-US" dirty="0"/>
              <a:t>But investors are right to worry about a weaker renminbi  because it is far from clear that the European Central Bank, the Bank of Japan and the Federal Reserve will quietly accept the necessary changes in relative exchange rates.</a:t>
            </a:r>
          </a:p>
          <a:p>
            <a:r>
              <a:rPr lang="en-US" dirty="0"/>
              <a:t>Surges in capital flows can strengthen domestic currencies, while capital flight lead to weakening.</a:t>
            </a:r>
          </a:p>
        </p:txBody>
      </p:sp>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40</a:t>
            </a:fld>
            <a:endParaRPr lang="th-TH"/>
          </a:p>
        </p:txBody>
      </p:sp>
    </p:spTree>
    <p:extLst>
      <p:ext uri="{BB962C8B-B14F-4D97-AF65-F5344CB8AC3E}">
        <p14:creationId xmlns:p14="http://schemas.microsoft.com/office/powerpoint/2010/main" val="24485061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7848872" cy="864096"/>
          </a:xfrm>
          <a:solidFill>
            <a:srgbClr val="FFFF00"/>
          </a:solidFill>
        </p:spPr>
        <p:txBody>
          <a:bodyPr>
            <a:normAutofit fontScale="90000"/>
          </a:bodyPr>
          <a:lstStyle/>
          <a:p>
            <a:br>
              <a:rPr lang="en-US" dirty="0"/>
            </a:br>
            <a:r>
              <a:rPr lang="en-US" dirty="0"/>
              <a:t>4. Are Capital flows Fickle?</a:t>
            </a:r>
            <a:br>
              <a:rPr lang="en-US" dirty="0"/>
            </a:br>
            <a:r>
              <a:rPr lang="en-US" sz="3600" dirty="0" err="1"/>
              <a:t>Eichengreen’s</a:t>
            </a:r>
            <a:r>
              <a:rPr lang="en-US" sz="3600" dirty="0"/>
              <a:t> Three Research Questions </a:t>
            </a:r>
            <a:endParaRPr lang="en-US" dirty="0"/>
          </a:p>
        </p:txBody>
      </p:sp>
      <p:sp>
        <p:nvSpPr>
          <p:cNvPr id="3" name="Content Placeholder 2"/>
          <p:cNvSpPr>
            <a:spLocks noGrp="1"/>
          </p:cNvSpPr>
          <p:nvPr>
            <p:ph idx="1"/>
          </p:nvPr>
        </p:nvSpPr>
        <p:spPr>
          <a:xfrm>
            <a:off x="611560" y="2204864"/>
            <a:ext cx="7886700" cy="3263504"/>
          </a:xfrm>
        </p:spPr>
        <p:txBody>
          <a:bodyPr/>
          <a:lstStyle/>
          <a:p>
            <a:r>
              <a:rPr lang="en-US" sz="3300" dirty="0"/>
              <a:t>How do magnitudes, persistence,  and volatility of various capital flows compare?</a:t>
            </a:r>
          </a:p>
          <a:p>
            <a:r>
              <a:rPr lang="en-US" sz="3300" dirty="0"/>
              <a:t>How have they evolved over time?</a:t>
            </a:r>
          </a:p>
          <a:p>
            <a:r>
              <a:rPr lang="en-US" sz="3300" dirty="0"/>
              <a:t>What are correlates of different flows? </a:t>
            </a:r>
          </a:p>
          <a:p>
            <a:endParaRPr lang="en-US" dirty="0"/>
          </a:p>
        </p:txBody>
      </p:sp>
    </p:spTree>
    <p:extLst>
      <p:ext uri="{BB962C8B-B14F-4D97-AF65-F5344CB8AC3E}">
        <p14:creationId xmlns:p14="http://schemas.microsoft.com/office/powerpoint/2010/main" val="712269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flipH="1">
            <a:off x="3751324" y="3264407"/>
            <a:ext cx="2620875" cy="1477328"/>
          </a:xfrm>
          <a:prstGeom prst="rect">
            <a:avLst/>
          </a:prstGeom>
          <a:solidFill>
            <a:srgbClr val="FFFF00"/>
          </a:solidFill>
        </p:spPr>
        <p:txBody>
          <a:bodyPr wrap="square" rtlCol="0">
            <a:spAutoFit/>
          </a:bodyPr>
          <a:lstStyle/>
          <a:p>
            <a:r>
              <a:rPr lang="en-US" sz="3600" dirty="0"/>
              <a:t>  FDI</a:t>
            </a:r>
          </a:p>
          <a:p>
            <a:r>
              <a:rPr lang="en-US" dirty="0"/>
              <a:t>Most stable component of capital flows</a:t>
            </a:r>
          </a:p>
        </p:txBody>
      </p:sp>
      <p:sp>
        <p:nvSpPr>
          <p:cNvPr id="3" name="Arrow: Right 2"/>
          <p:cNvSpPr/>
          <p:nvPr/>
        </p:nvSpPr>
        <p:spPr>
          <a:xfrm>
            <a:off x="1259632" y="2976372"/>
            <a:ext cx="2169366" cy="246885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Pull factors</a:t>
            </a:r>
          </a:p>
          <a:p>
            <a:pPr algn="ctr"/>
            <a:r>
              <a:rPr lang="en-US" dirty="0"/>
              <a:t>GDP growth</a:t>
            </a:r>
          </a:p>
          <a:p>
            <a:pPr algn="ctr"/>
            <a:r>
              <a:rPr lang="en-US" dirty="0"/>
              <a:t>Business environment</a:t>
            </a:r>
          </a:p>
        </p:txBody>
      </p:sp>
      <p:sp>
        <p:nvSpPr>
          <p:cNvPr id="2" name="Title 1"/>
          <p:cNvSpPr>
            <a:spLocks noGrp="1"/>
          </p:cNvSpPr>
          <p:nvPr>
            <p:ph type="title" idx="4294967295"/>
          </p:nvPr>
        </p:nvSpPr>
        <p:spPr>
          <a:xfrm>
            <a:off x="0" y="1131094"/>
            <a:ext cx="9045702" cy="994172"/>
          </a:xfrm>
          <a:solidFill>
            <a:schemeClr val="accent6">
              <a:lumMod val="20000"/>
              <a:lumOff val="80000"/>
            </a:schemeClr>
          </a:solidFill>
        </p:spPr>
        <p:txBody>
          <a:bodyPr/>
          <a:lstStyle/>
          <a:p>
            <a:r>
              <a:rPr lang="en-US" dirty="0" err="1"/>
              <a:t>Eichengreen’s</a:t>
            </a:r>
            <a:r>
              <a:rPr lang="en-US" dirty="0"/>
              <a:t> research results</a:t>
            </a:r>
          </a:p>
        </p:txBody>
      </p:sp>
    </p:spTree>
    <p:extLst>
      <p:ext uri="{BB962C8B-B14F-4D97-AF65-F5344CB8AC3E}">
        <p14:creationId xmlns:p14="http://schemas.microsoft.com/office/powerpoint/2010/main" val="24981601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59500357"/>
              </p:ext>
            </p:extLst>
          </p:nvPr>
        </p:nvGraphicFramePr>
        <p:xfrm>
          <a:off x="1475656" y="404664"/>
          <a:ext cx="6171014" cy="5056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1835696" y="4149090"/>
            <a:ext cx="6120679" cy="1569660"/>
          </a:xfrm>
          <a:prstGeom prst="rect">
            <a:avLst/>
          </a:prstGeom>
          <a:solidFill>
            <a:srgbClr val="FFFF00"/>
          </a:solidFill>
        </p:spPr>
        <p:txBody>
          <a:bodyPr wrap="square" rtlCol="0">
            <a:spAutoFit/>
          </a:bodyPr>
          <a:lstStyle/>
          <a:p>
            <a:pPr algn="ctr"/>
            <a:r>
              <a:rPr lang="en-US" sz="3600" dirty="0"/>
              <a:t>Portfolio</a:t>
            </a:r>
          </a:p>
          <a:p>
            <a:pPr algn="ctr"/>
            <a:r>
              <a:rPr lang="en-US" sz="3600" dirty="0"/>
              <a:t>(Debt &amp; Equity)</a:t>
            </a:r>
          </a:p>
          <a:p>
            <a:pPr algn="ctr"/>
            <a:r>
              <a:rPr lang="en-US" sz="2400" dirty="0"/>
              <a:t>Most volatile component</a:t>
            </a:r>
          </a:p>
        </p:txBody>
      </p:sp>
    </p:spTree>
    <p:extLst>
      <p:ext uri="{BB962C8B-B14F-4D97-AF65-F5344CB8AC3E}">
        <p14:creationId xmlns:p14="http://schemas.microsoft.com/office/powerpoint/2010/main" val="1893386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445770" y="1110996"/>
          <a:ext cx="8483346" cy="43500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flipH="1">
            <a:off x="3779910" y="2667761"/>
            <a:ext cx="2160241" cy="1892826"/>
          </a:xfrm>
          <a:prstGeom prst="rect">
            <a:avLst/>
          </a:prstGeom>
          <a:solidFill>
            <a:srgbClr val="FFFF00"/>
          </a:solidFill>
        </p:spPr>
        <p:txBody>
          <a:bodyPr wrap="square" rtlCol="0">
            <a:spAutoFit/>
          </a:bodyPr>
          <a:lstStyle/>
          <a:p>
            <a:r>
              <a:rPr lang="en-US" sz="3600" dirty="0"/>
              <a:t>Other flows</a:t>
            </a:r>
          </a:p>
          <a:p>
            <a:r>
              <a:rPr lang="en-US" sz="1500" dirty="0"/>
              <a:t>Bank, trade credit, government and central bank</a:t>
            </a:r>
          </a:p>
        </p:txBody>
      </p:sp>
    </p:spTree>
    <p:extLst>
      <p:ext uri="{BB962C8B-B14F-4D97-AF65-F5344CB8AC3E}">
        <p14:creationId xmlns:p14="http://schemas.microsoft.com/office/powerpoint/2010/main" val="8627078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Up 1"/>
          <p:cNvSpPr/>
          <p:nvPr/>
        </p:nvSpPr>
        <p:spPr>
          <a:xfrm>
            <a:off x="3813589" y="3720554"/>
            <a:ext cx="1337310" cy="857250"/>
          </a:xfrm>
          <a:prstGeom prst="upArrow">
            <a:avLst/>
          </a:prstGeom>
          <a:solidFill>
            <a:srgbClr val="0070C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938497" y="4745735"/>
            <a:ext cx="2921820" cy="1569660"/>
          </a:xfrm>
          <a:prstGeom prst="rect">
            <a:avLst/>
          </a:prstGeom>
          <a:solidFill>
            <a:schemeClr val="accent1">
              <a:lumMod val="40000"/>
              <a:lumOff val="60000"/>
            </a:schemeClr>
          </a:solidFill>
          <a:ln>
            <a:solidFill>
              <a:srgbClr val="00B050"/>
            </a:solidFill>
          </a:ln>
        </p:spPr>
        <p:txBody>
          <a:bodyPr wrap="square" rtlCol="0">
            <a:spAutoFit/>
          </a:bodyPr>
          <a:lstStyle/>
          <a:p>
            <a:r>
              <a:rPr lang="en-US" sz="2400" dirty="0"/>
              <a:t>FDI outflows from emerging economies: Rising trend</a:t>
            </a:r>
          </a:p>
        </p:txBody>
      </p:sp>
      <p:sp>
        <p:nvSpPr>
          <p:cNvPr id="4" name="Title 3"/>
          <p:cNvSpPr>
            <a:spLocks noGrp="1"/>
          </p:cNvSpPr>
          <p:nvPr>
            <p:ph type="title" idx="4294967295"/>
          </p:nvPr>
        </p:nvSpPr>
        <p:spPr>
          <a:xfrm>
            <a:off x="0" y="116632"/>
            <a:ext cx="8964488" cy="1946722"/>
          </a:xfrm>
          <a:ln>
            <a:solidFill>
              <a:srgbClr val="00B0F0"/>
            </a:solidFill>
          </a:ln>
        </p:spPr>
        <p:txBody>
          <a:bodyPr>
            <a:normAutofit fontScale="90000"/>
          </a:bodyPr>
          <a:lstStyle/>
          <a:p>
            <a:r>
              <a:rPr lang="en-US" dirty="0"/>
              <a:t>Less widely appreciated, FDI outflows from emerging markets rose strongly in 2011-2015 </a:t>
            </a:r>
          </a:p>
        </p:txBody>
      </p:sp>
      <p:sp>
        <p:nvSpPr>
          <p:cNvPr id="6" name="Rectangle 5"/>
          <p:cNvSpPr/>
          <p:nvPr/>
        </p:nvSpPr>
        <p:spPr>
          <a:xfrm>
            <a:off x="2192430" y="2352295"/>
            <a:ext cx="4624422" cy="1200329"/>
          </a:xfrm>
          <a:prstGeom prst="rect">
            <a:avLst/>
          </a:prstGeom>
          <a:ln>
            <a:solidFill>
              <a:srgbClr val="FF0000"/>
            </a:solidFill>
          </a:ln>
        </p:spPr>
        <p:txBody>
          <a:bodyPr wrap="square">
            <a:spAutoFit/>
          </a:bodyPr>
          <a:lstStyle/>
          <a:p>
            <a:r>
              <a:rPr lang="en-US" dirty="0"/>
              <a:t>Last year, China was the third largest outward-investor globally, with big spending in Brazil, Germany, and Spain</a:t>
            </a:r>
          </a:p>
        </p:txBody>
      </p:sp>
    </p:spTree>
    <p:extLst>
      <p:ext uri="{BB962C8B-B14F-4D97-AF65-F5344CB8AC3E}">
        <p14:creationId xmlns:p14="http://schemas.microsoft.com/office/powerpoint/2010/main" val="38105907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F1E8A457-BD23-4555-AE25-79BC31C7422E}"/>
              </a:ext>
            </a:extLst>
          </p:cNvPr>
          <p:cNvGraphicFramePr>
            <a:graphicFrameLocks/>
          </p:cNvGraphicFramePr>
          <p:nvPr>
            <p:extLst>
              <p:ext uri="{D42A27DB-BD31-4B8C-83A1-F6EECF244321}">
                <p14:modId xmlns:p14="http://schemas.microsoft.com/office/powerpoint/2010/main" val="204591697"/>
              </p:ext>
            </p:extLst>
          </p:nvPr>
        </p:nvGraphicFramePr>
        <p:xfrm>
          <a:off x="253746" y="332656"/>
          <a:ext cx="8782750" cy="52017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318101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5BDD45FF-7176-4B64-9E66-476DB763F8EC}"/>
              </a:ext>
            </a:extLst>
          </p:cNvPr>
          <p:cNvGraphicFramePr>
            <a:graphicFrameLocks/>
          </p:cNvGraphicFramePr>
          <p:nvPr>
            <p:extLst>
              <p:ext uri="{D42A27DB-BD31-4B8C-83A1-F6EECF244321}">
                <p14:modId xmlns:p14="http://schemas.microsoft.com/office/powerpoint/2010/main" val="1873521763"/>
              </p:ext>
            </p:extLst>
          </p:nvPr>
        </p:nvGraphicFramePr>
        <p:xfrm>
          <a:off x="251520" y="1830884"/>
          <a:ext cx="8352928" cy="4622452"/>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2"/>
          <p:cNvSpPr>
            <a:spLocks noGrp="1"/>
          </p:cNvSpPr>
          <p:nvPr>
            <p:ph type="title" idx="4294967295"/>
          </p:nvPr>
        </p:nvSpPr>
        <p:spPr>
          <a:xfrm>
            <a:off x="251520" y="0"/>
            <a:ext cx="8874252" cy="1830884"/>
          </a:xfrm>
        </p:spPr>
        <p:txBody>
          <a:bodyPr>
            <a:normAutofit fontScale="90000"/>
          </a:bodyPr>
          <a:lstStyle/>
          <a:p>
            <a:r>
              <a:rPr lang="en-US" dirty="0"/>
              <a:t>  </a:t>
            </a:r>
            <a:br>
              <a:rPr lang="en-US" dirty="0"/>
            </a:br>
            <a:r>
              <a:rPr lang="en-US" dirty="0"/>
              <a:t>Non-FDI flows: 1990-2015</a:t>
            </a:r>
            <a:br>
              <a:rPr lang="en-US" dirty="0"/>
            </a:br>
            <a:r>
              <a:rPr lang="en-US" sz="3600" dirty="0"/>
              <a:t>Portfolio (Debt and equity)</a:t>
            </a:r>
            <a:br>
              <a:rPr lang="en-US" sz="3600" dirty="0"/>
            </a:br>
            <a:r>
              <a:rPr lang="en-US" sz="3600" dirty="0"/>
              <a:t>Bank flows, trade credit</a:t>
            </a:r>
            <a:br>
              <a:rPr lang="en-US" dirty="0"/>
            </a:br>
            <a:endParaRPr lang="en-US" dirty="0"/>
          </a:p>
        </p:txBody>
      </p:sp>
    </p:spTree>
    <p:extLst>
      <p:ext uri="{BB962C8B-B14F-4D97-AF65-F5344CB8AC3E}">
        <p14:creationId xmlns:p14="http://schemas.microsoft.com/office/powerpoint/2010/main" val="39481977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FFFF00"/>
          </a:solidFill>
        </p:spPr>
        <p:txBody>
          <a:bodyPr>
            <a:normAutofit fontScale="90000"/>
          </a:bodyPr>
          <a:lstStyle/>
          <a:p>
            <a:r>
              <a:rPr lang="en-US" dirty="0"/>
              <a:t>From capital surges to capital flight</a:t>
            </a:r>
            <a:br>
              <a:rPr lang="en-US" dirty="0"/>
            </a:br>
            <a:r>
              <a:rPr lang="en-US" dirty="0"/>
              <a:t>There are four stages</a:t>
            </a:r>
          </a:p>
        </p:txBody>
      </p:sp>
      <p:sp>
        <p:nvSpPr>
          <p:cNvPr id="4" name="Content Placeholder 3"/>
          <p:cNvSpPr>
            <a:spLocks noGrp="1"/>
          </p:cNvSpPr>
          <p:nvPr>
            <p:ph idx="1"/>
          </p:nvPr>
        </p:nvSpPr>
        <p:spPr>
          <a:xfrm>
            <a:off x="457200" y="1600200"/>
            <a:ext cx="8363272" cy="4997152"/>
          </a:xfrm>
        </p:spPr>
        <p:txBody>
          <a:bodyPr>
            <a:normAutofit lnSpcReduction="10000"/>
          </a:bodyPr>
          <a:lstStyle/>
          <a:p>
            <a:pPr marL="0" indent="0">
              <a:buNone/>
            </a:pPr>
            <a:r>
              <a:rPr lang="en-US" b="1" dirty="0"/>
              <a:t>1. Capital surges </a:t>
            </a:r>
            <a:r>
              <a:rPr lang="en-US" dirty="0"/>
              <a:t>(booming economy, rising foreign borrowing,  stock market or commodity booms)</a:t>
            </a:r>
            <a:endParaRPr lang="en-US" b="1" dirty="0"/>
          </a:p>
          <a:p>
            <a:pPr marL="0" indent="0">
              <a:buNone/>
            </a:pPr>
            <a:r>
              <a:rPr lang="en-US" b="1" dirty="0"/>
              <a:t>2. Sudden stops</a:t>
            </a:r>
            <a:r>
              <a:rPr lang="en-US" dirty="0"/>
              <a:t>: when the reversal in financial flows is more than 5 % of GDP</a:t>
            </a:r>
          </a:p>
          <a:p>
            <a:pPr marL="0" indent="0">
              <a:buNone/>
            </a:pPr>
            <a:r>
              <a:rPr lang="en-US" b="1" dirty="0"/>
              <a:t>3. Global stops </a:t>
            </a:r>
            <a:r>
              <a:rPr lang="en-US" dirty="0"/>
              <a:t>are deepen and more persistent than sudden stops.</a:t>
            </a:r>
          </a:p>
          <a:p>
            <a:pPr marL="0" indent="0">
              <a:buNone/>
            </a:pPr>
            <a:r>
              <a:rPr lang="en-US" b="1" dirty="0"/>
              <a:t>4. Retrenchments: </a:t>
            </a:r>
            <a:r>
              <a:rPr lang="en-US" dirty="0"/>
              <a:t>Reduction of capital inflows</a:t>
            </a:r>
          </a:p>
          <a:p>
            <a:pPr marL="0" indent="0">
              <a:buNone/>
            </a:pPr>
            <a:r>
              <a:rPr lang="en-US" b="1" dirty="0"/>
              <a:t>5. Capital flights:  </a:t>
            </a:r>
            <a:r>
              <a:rPr lang="en-US" dirty="0"/>
              <a:t>capital outflows, no more charming economies</a:t>
            </a:r>
            <a:endParaRPr lang="en-US" b="1" dirty="0"/>
          </a:p>
          <a:p>
            <a:endParaRPr lang="en-US" dirty="0"/>
          </a:p>
          <a:p>
            <a:endParaRPr lang="en-US" dirty="0"/>
          </a:p>
        </p:txBody>
      </p:sp>
      <p:sp>
        <p:nvSpPr>
          <p:cNvPr id="2" name="Slide Number Placeholder 1"/>
          <p:cNvSpPr>
            <a:spLocks noGrp="1"/>
          </p:cNvSpPr>
          <p:nvPr>
            <p:ph type="sldNum" sz="quarter" idx="12"/>
          </p:nvPr>
        </p:nvSpPr>
        <p:spPr/>
        <p:txBody>
          <a:bodyPr/>
          <a:lstStyle/>
          <a:p>
            <a:pPr>
              <a:defRPr/>
            </a:pPr>
            <a:fld id="{93017788-EA5A-48A6-91B6-BA10FE15D3F6}" type="slidenum">
              <a:rPr lang="en-US" smtClean="0"/>
              <a:pPr>
                <a:defRPr/>
              </a:pPr>
              <a:t>48</a:t>
            </a:fld>
            <a:endParaRPr lang="th-TH"/>
          </a:p>
        </p:txBody>
      </p:sp>
    </p:spTree>
    <p:extLst>
      <p:ext uri="{BB962C8B-B14F-4D97-AF65-F5344CB8AC3E}">
        <p14:creationId xmlns:p14="http://schemas.microsoft.com/office/powerpoint/2010/main" val="22613608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40000"/>
              <a:lumOff val="60000"/>
            </a:schemeClr>
          </a:solidFill>
        </p:spPr>
        <p:txBody>
          <a:bodyPr>
            <a:normAutofit fontScale="90000"/>
          </a:bodyPr>
          <a:lstStyle/>
          <a:p>
            <a:r>
              <a:rPr lang="en-US" dirty="0"/>
              <a:t>Global stops: Global FDI dropped 13% in 2016 (UNCTAD)</a:t>
            </a:r>
          </a:p>
        </p:txBody>
      </p:sp>
      <p:sp>
        <p:nvSpPr>
          <p:cNvPr id="3" name="Content Placeholder 2"/>
          <p:cNvSpPr>
            <a:spLocks noGrp="1"/>
          </p:cNvSpPr>
          <p:nvPr>
            <p:ph idx="1"/>
          </p:nvPr>
        </p:nvSpPr>
        <p:spPr/>
        <p:txBody>
          <a:bodyPr>
            <a:normAutofit fontScale="77500" lnSpcReduction="20000"/>
          </a:bodyPr>
          <a:lstStyle/>
          <a:p>
            <a:r>
              <a:rPr lang="en-US" dirty="0"/>
              <a:t>USA was the top destination with $385 billion, an 11% rise from 2015</a:t>
            </a:r>
          </a:p>
          <a:p>
            <a:r>
              <a:rPr lang="en-US" dirty="0"/>
              <a:t>UK was second with $179 billion, up almost six-fold because of three big M&amp;A deals. </a:t>
            </a:r>
          </a:p>
          <a:p>
            <a:r>
              <a:rPr lang="en-US" dirty="0"/>
              <a:t>China third with $139 billion. </a:t>
            </a:r>
          </a:p>
          <a:p>
            <a:r>
              <a:rPr lang="en-US" dirty="0"/>
              <a:t>India and Africa FDI dropped by 5%, Latin America by 19%, </a:t>
            </a:r>
          </a:p>
          <a:p>
            <a:r>
              <a:rPr lang="en-US" dirty="0"/>
              <a:t>Europe by 29%, due to low tax regimes in Switzerland, Ireland, and the Netherlands. </a:t>
            </a:r>
          </a:p>
          <a:p>
            <a:r>
              <a:rPr lang="en-US" dirty="0"/>
              <a:t>China’s boom in FDI outflows would slow down due to policies to reduce capital flights:</a:t>
            </a:r>
          </a:p>
          <a:p>
            <a:r>
              <a:rPr lang="en-US" dirty="0"/>
              <a:t> </a:t>
            </a:r>
            <a:r>
              <a:rPr lang="en-US" b="1" i="1" dirty="0"/>
              <a:t>Home and host countries’ FDI policy matters</a:t>
            </a:r>
          </a:p>
          <a:p>
            <a:endParaRPr lang="en-US" dirty="0"/>
          </a:p>
          <a:p>
            <a:endParaRPr lang="en-US" dirty="0"/>
          </a:p>
        </p:txBody>
      </p:sp>
    </p:spTree>
    <p:extLst>
      <p:ext uri="{BB962C8B-B14F-4D97-AF65-F5344CB8AC3E}">
        <p14:creationId xmlns:p14="http://schemas.microsoft.com/office/powerpoint/2010/main" val="17589598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normAutofit fontScale="90000"/>
          </a:bodyPr>
          <a:lstStyle/>
          <a:p>
            <a:r>
              <a:rPr lang="en-US" dirty="0"/>
              <a:t>Correlates of capital inflows</a:t>
            </a:r>
            <a:br>
              <a:rPr lang="en-US" dirty="0"/>
            </a:br>
            <a:r>
              <a:rPr lang="en-US" dirty="0"/>
              <a:t>Alternative facts, alternative variables</a:t>
            </a:r>
          </a:p>
        </p:txBody>
      </p:sp>
      <p:sp>
        <p:nvSpPr>
          <p:cNvPr id="3" name="Content Placeholder 2"/>
          <p:cNvSpPr>
            <a:spLocks noGrp="1"/>
          </p:cNvSpPr>
          <p:nvPr>
            <p:ph idx="1"/>
          </p:nvPr>
        </p:nvSpPr>
        <p:spPr>
          <a:xfrm>
            <a:off x="457200" y="1988840"/>
            <a:ext cx="7886700" cy="4752527"/>
          </a:xfrm>
        </p:spPr>
        <p:txBody>
          <a:bodyPr>
            <a:normAutofit/>
          </a:bodyPr>
          <a:lstStyle/>
          <a:p>
            <a:r>
              <a:rPr lang="en-US" sz="2400" dirty="0"/>
              <a:t>FDI depends on corporate income tax rates, which explain Ireland’s success in attracting  FDI.</a:t>
            </a:r>
          </a:p>
          <a:p>
            <a:r>
              <a:rPr lang="en-US" sz="2400" dirty="0"/>
              <a:t>Expected exchange rate depreciation also drives capital outflows</a:t>
            </a:r>
          </a:p>
          <a:p>
            <a:r>
              <a:rPr lang="en-US" sz="2400" dirty="0"/>
              <a:t>Flows reacts to the interest rate differentials (not just the level of the Fed Funds Rate, unless domestic interest rates move in line with the Fed funds rate to keep the interest rate gap constant)</a:t>
            </a:r>
          </a:p>
          <a:p>
            <a:endParaRPr lang="en-US" dirty="0"/>
          </a:p>
        </p:txBody>
      </p:sp>
    </p:spTree>
    <p:extLst>
      <p:ext uri="{BB962C8B-B14F-4D97-AF65-F5344CB8AC3E}">
        <p14:creationId xmlns:p14="http://schemas.microsoft.com/office/powerpoint/2010/main" val="21305650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a:solidFill>
            <a:schemeClr val="accent5">
              <a:lumMod val="20000"/>
              <a:lumOff val="80000"/>
            </a:schemeClr>
          </a:solidFill>
        </p:spPr>
        <p:txBody>
          <a:bodyPr/>
          <a:lstStyle/>
          <a:p>
            <a:pPr eaLnBrk="1" hangingPunct="1"/>
            <a:r>
              <a:rPr lang="en-US" dirty="0"/>
              <a:t>Concluding remarks</a:t>
            </a:r>
          </a:p>
        </p:txBody>
      </p:sp>
      <p:sp>
        <p:nvSpPr>
          <p:cNvPr id="41988" name="Rectangle 3"/>
          <p:cNvSpPr>
            <a:spLocks noGrp="1" noChangeArrowheads="1"/>
          </p:cNvSpPr>
          <p:nvPr>
            <p:ph idx="1"/>
          </p:nvPr>
        </p:nvSpPr>
        <p:spPr>
          <a:xfrm>
            <a:off x="457200" y="1600200"/>
            <a:ext cx="8219256" cy="4637112"/>
          </a:xfrm>
          <a:ln>
            <a:solidFill>
              <a:schemeClr val="accent1"/>
            </a:solidFill>
          </a:ln>
        </p:spPr>
        <p:txBody>
          <a:bodyPr>
            <a:noAutofit/>
          </a:bodyPr>
          <a:lstStyle/>
          <a:p>
            <a:pPr eaLnBrk="1" hangingPunct="1"/>
            <a:r>
              <a:rPr lang="en-US" dirty="0"/>
              <a:t>There are equilibrating mechanisms, through exchange rate channel, to bring the economy back from imbalances to external balances.</a:t>
            </a:r>
          </a:p>
          <a:p>
            <a:pPr eaLnBrk="1" hangingPunct="1"/>
            <a:r>
              <a:rPr lang="en-US" dirty="0"/>
              <a:t>Exchange rates should be allowed to play the equilibrating role in external balance adjustments.</a:t>
            </a:r>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51</a:t>
            </a:fld>
            <a:endParaRPr lang="th-TH"/>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a:solidFill>
            <a:schemeClr val="accent5">
              <a:lumMod val="20000"/>
              <a:lumOff val="80000"/>
            </a:schemeClr>
          </a:solidFill>
        </p:spPr>
        <p:txBody>
          <a:bodyPr/>
          <a:lstStyle/>
          <a:p>
            <a:pPr eaLnBrk="1" hangingPunct="1"/>
            <a:r>
              <a:rPr lang="en-US" dirty="0"/>
              <a:t>Concluding remarks</a:t>
            </a:r>
          </a:p>
        </p:txBody>
      </p:sp>
      <p:sp>
        <p:nvSpPr>
          <p:cNvPr id="41988" name="Rectangle 3"/>
          <p:cNvSpPr>
            <a:spLocks noGrp="1" noChangeArrowheads="1"/>
          </p:cNvSpPr>
          <p:nvPr>
            <p:ph idx="1"/>
          </p:nvPr>
        </p:nvSpPr>
        <p:spPr>
          <a:xfrm>
            <a:off x="457200" y="1600200"/>
            <a:ext cx="8219256" cy="4637112"/>
          </a:xfrm>
          <a:ln>
            <a:solidFill>
              <a:schemeClr val="accent1"/>
            </a:solidFill>
          </a:ln>
        </p:spPr>
        <p:txBody>
          <a:bodyPr>
            <a:noAutofit/>
          </a:bodyPr>
          <a:lstStyle/>
          <a:p>
            <a:pPr eaLnBrk="1" hangingPunct="1"/>
            <a:r>
              <a:rPr lang="en-US" dirty="0"/>
              <a:t>Delay the exchange rate adjustments would lead to substantial changes in output and exchange rates in the long run.</a:t>
            </a:r>
          </a:p>
          <a:p>
            <a:r>
              <a:rPr lang="en-US" dirty="0"/>
              <a:t>FDI outflows in emerging economies are growing source of capital account volatility.</a:t>
            </a:r>
          </a:p>
          <a:p>
            <a:r>
              <a:rPr lang="en-US" dirty="0"/>
              <a:t>Abstract from the article: </a:t>
            </a:r>
          </a:p>
          <a:p>
            <a:pPr eaLnBrk="1" hangingPunct="1"/>
            <a:endParaRPr lang="en-US" dirty="0"/>
          </a:p>
        </p:txBody>
      </p:sp>
      <p:sp>
        <p:nvSpPr>
          <p:cNvPr id="6" name="Slide Number Placeholder 5"/>
          <p:cNvSpPr>
            <a:spLocks noGrp="1"/>
          </p:cNvSpPr>
          <p:nvPr>
            <p:ph type="sldNum" sz="quarter" idx="12"/>
          </p:nvPr>
        </p:nvSpPr>
        <p:spPr/>
        <p:txBody>
          <a:bodyPr/>
          <a:lstStyle/>
          <a:p>
            <a:pPr>
              <a:defRPr/>
            </a:pPr>
            <a:fld id="{1C5CEEB1-4456-43D7-BF5D-6C21F6A9208D}" type="slidenum">
              <a:rPr lang="en-US" smtClean="0"/>
              <a:pPr>
                <a:defRPr/>
              </a:pPr>
              <a:t>52</a:t>
            </a:fld>
            <a:endParaRPr lang="th-TH"/>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1C5CEEB1-4456-43D7-BF5D-6C21F6A9208D}" type="slidenum">
              <a:rPr lang="en-US" smtClean="0"/>
              <a:pPr>
                <a:defRPr/>
              </a:pPr>
              <a:t>53</a:t>
            </a:fld>
            <a:endParaRPr lang="th-TH"/>
          </a:p>
        </p:txBody>
      </p:sp>
      <p:pic>
        <p:nvPicPr>
          <p:cNvPr id="563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675" y="504825"/>
            <a:ext cx="7485063" cy="5848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86771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1540</TotalTime>
  <Words>1951</Words>
  <Application>Microsoft Office PowerPoint</Application>
  <PresentationFormat>On-screen Show (4:3)</PresentationFormat>
  <Paragraphs>261</Paragraphs>
  <Slides>53</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0" baseType="lpstr">
      <vt:lpstr>Angsana New</vt:lpstr>
      <vt:lpstr>Arial</vt:lpstr>
      <vt:lpstr>Calibri</vt:lpstr>
      <vt:lpstr>Cordia New</vt:lpstr>
      <vt:lpstr>Verdana</vt:lpstr>
      <vt:lpstr>Office Theme</vt:lpstr>
      <vt:lpstr>Equation</vt:lpstr>
      <vt:lpstr>China Factor, ASEAN Business Cycle, and fickle capital flows</vt:lpstr>
      <vt:lpstr>Main themes</vt:lpstr>
      <vt:lpstr>1. China Rising</vt:lpstr>
      <vt:lpstr>Imports from the three largest economies</vt:lpstr>
      <vt:lpstr>PowerPoint Presentation</vt:lpstr>
      <vt:lpstr>PowerPoint Presentation</vt:lpstr>
      <vt:lpstr>PowerPoint Presentation</vt:lpstr>
      <vt:lpstr>PowerPoint Presentation</vt:lpstr>
      <vt:lpstr>PowerPoint Presentation</vt:lpstr>
      <vt:lpstr>2. ASEAN Business Synchronization</vt:lpstr>
      <vt:lpstr>China and ASEAN-4 Business Cycle</vt:lpstr>
      <vt:lpstr>PowerPoint Presentation</vt:lpstr>
      <vt:lpstr>What do ASEAN Exports have in common after the GFC?</vt:lpstr>
      <vt:lpstr>PowerPoint Presentation</vt:lpstr>
      <vt:lpstr>PowerPoint Presentation</vt:lpstr>
      <vt:lpstr>ASEAN Investment synchronization</vt:lpstr>
      <vt:lpstr>Inflation synchronization in South East Asia</vt:lpstr>
      <vt:lpstr>PowerPoint Presentation</vt:lpstr>
      <vt:lpstr>PowerPoint Presentation</vt:lpstr>
      <vt:lpstr>PowerPoint Presentation</vt:lpstr>
      <vt:lpstr>PowerPoint Presentation</vt:lpstr>
      <vt:lpstr>PowerPoint Presentation</vt:lpstr>
      <vt:lpstr>What do ASEAN  countries have in common?</vt:lpstr>
      <vt:lpstr>3. Investment-Saving Gap Saving and Output growth </vt:lpstr>
      <vt:lpstr>I/ Y = α+ β(S/Y) + ε</vt:lpstr>
      <vt:lpstr>Current account deficit: Absorption (A) approach</vt:lpstr>
      <vt:lpstr>Absorption (A) approach</vt:lpstr>
      <vt:lpstr>Net Exports (NX) determinants</vt:lpstr>
      <vt:lpstr>Balance of Payments: Current Account and Capital (financial) Account (CF)</vt:lpstr>
      <vt:lpstr>Investment and growth</vt:lpstr>
      <vt:lpstr>Determinants of current account balances</vt:lpstr>
      <vt:lpstr>Growth, financial resource, and current account deficit</vt:lpstr>
      <vt:lpstr>Why does strong growth lead to current account deficit?</vt:lpstr>
      <vt:lpstr>As domestic interest rate rises</vt:lpstr>
      <vt:lpstr>Equilibrating interest rates?</vt:lpstr>
      <vt:lpstr>A conventional growth strategy</vt:lpstr>
      <vt:lpstr>Growth engines downed</vt:lpstr>
      <vt:lpstr>Global rebalancing</vt:lpstr>
      <vt:lpstr>Global rebalancing</vt:lpstr>
      <vt:lpstr>China has a new role: FDI outflows</vt:lpstr>
      <vt:lpstr> 4. Are Capital flows Fickle? Eichengreen’s Three Research Questions </vt:lpstr>
      <vt:lpstr>Eichengreen’s research results</vt:lpstr>
      <vt:lpstr>PowerPoint Presentation</vt:lpstr>
      <vt:lpstr>PowerPoint Presentation</vt:lpstr>
      <vt:lpstr>Less widely appreciated, FDI outflows from emerging markets rose strongly in 2011-2015 </vt:lpstr>
      <vt:lpstr>PowerPoint Presentation</vt:lpstr>
      <vt:lpstr>   Non-FDI flows: 1990-2015 Portfolio (Debt and equity) Bank flows, trade credit </vt:lpstr>
      <vt:lpstr>From capital surges to capital flight There are four stages</vt:lpstr>
      <vt:lpstr>Global stops: Global FDI dropped 13% in 2016 (UNCTAD)</vt:lpstr>
      <vt:lpstr>Correlates of capital inflows Alternative facts, alternative variables</vt:lpstr>
      <vt:lpstr>Concluding remarks</vt:lpstr>
      <vt:lpstr>Concluding remarks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External Adjustments and Increasing Integration</dc:title>
  <dc:creator>bhanupong</dc:creator>
  <cp:lastModifiedBy>pa nu</cp:lastModifiedBy>
  <cp:revision>210</cp:revision>
  <dcterms:created xsi:type="dcterms:W3CDTF">2008-03-16T02:35:56Z</dcterms:created>
  <dcterms:modified xsi:type="dcterms:W3CDTF">2017-11-07T02:02:25Z</dcterms:modified>
</cp:coreProperties>
</file>