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3"/>
  </p:notesMasterIdLst>
  <p:handoutMasterIdLst>
    <p:handoutMasterId r:id="rId124"/>
  </p:handoutMasterIdLst>
  <p:sldIdLst>
    <p:sldId id="410" r:id="rId2"/>
    <p:sldId id="492" r:id="rId3"/>
    <p:sldId id="315" r:id="rId4"/>
    <p:sldId id="413" r:id="rId5"/>
    <p:sldId id="415" r:id="rId6"/>
    <p:sldId id="414" r:id="rId7"/>
    <p:sldId id="416" r:id="rId8"/>
    <p:sldId id="328" r:id="rId9"/>
    <p:sldId id="329" r:id="rId10"/>
    <p:sldId id="333" r:id="rId11"/>
    <p:sldId id="334" r:id="rId12"/>
    <p:sldId id="417" r:id="rId13"/>
    <p:sldId id="336" r:id="rId14"/>
    <p:sldId id="337" r:id="rId15"/>
    <p:sldId id="445" r:id="rId16"/>
    <p:sldId id="339" r:id="rId17"/>
    <p:sldId id="340" r:id="rId18"/>
    <p:sldId id="341" r:id="rId19"/>
    <p:sldId id="342" r:id="rId20"/>
    <p:sldId id="343" r:id="rId21"/>
    <p:sldId id="344" r:id="rId22"/>
    <p:sldId id="345" r:id="rId23"/>
    <p:sldId id="433" r:id="rId24"/>
    <p:sldId id="435" r:id="rId25"/>
    <p:sldId id="436" r:id="rId26"/>
    <p:sldId id="440" r:id="rId27"/>
    <p:sldId id="437" r:id="rId28"/>
    <p:sldId id="432" r:id="rId29"/>
    <p:sldId id="438" r:id="rId30"/>
    <p:sldId id="439" r:id="rId31"/>
    <p:sldId id="442" r:id="rId32"/>
    <p:sldId id="454" r:id="rId33"/>
    <p:sldId id="493" r:id="rId34"/>
    <p:sldId id="495" r:id="rId35"/>
    <p:sldId id="496" r:id="rId36"/>
    <p:sldId id="462" r:id="rId37"/>
    <p:sldId id="346" r:id="rId38"/>
    <p:sldId id="347" r:id="rId39"/>
    <p:sldId id="405" r:id="rId40"/>
    <p:sldId id="349" r:id="rId41"/>
    <p:sldId id="350" r:id="rId42"/>
    <p:sldId id="351" r:id="rId43"/>
    <p:sldId id="352" r:id="rId44"/>
    <p:sldId id="406" r:id="rId45"/>
    <p:sldId id="446" r:id="rId46"/>
    <p:sldId id="451" r:id="rId47"/>
    <p:sldId id="452" r:id="rId48"/>
    <p:sldId id="453" r:id="rId49"/>
    <p:sldId id="455" r:id="rId50"/>
    <p:sldId id="509" r:id="rId51"/>
    <p:sldId id="510" r:id="rId52"/>
    <p:sldId id="511" r:id="rId53"/>
    <p:sldId id="456" r:id="rId54"/>
    <p:sldId id="457" r:id="rId55"/>
    <p:sldId id="458" r:id="rId56"/>
    <p:sldId id="459" r:id="rId57"/>
    <p:sldId id="460" r:id="rId58"/>
    <p:sldId id="461" r:id="rId59"/>
    <p:sldId id="316" r:id="rId60"/>
    <p:sldId id="321" r:id="rId61"/>
    <p:sldId id="322" r:id="rId62"/>
    <p:sldId id="324" r:id="rId63"/>
    <p:sldId id="354" r:id="rId64"/>
    <p:sldId id="355" r:id="rId65"/>
    <p:sldId id="356" r:id="rId66"/>
    <p:sldId id="358" r:id="rId67"/>
    <p:sldId id="323" r:id="rId68"/>
    <p:sldId id="359" r:id="rId69"/>
    <p:sldId id="418" r:id="rId70"/>
    <p:sldId id="419" r:id="rId71"/>
    <p:sldId id="420" r:id="rId72"/>
    <p:sldId id="421" r:id="rId73"/>
    <p:sldId id="422" r:id="rId74"/>
    <p:sldId id="366" r:id="rId75"/>
    <p:sldId id="367" r:id="rId76"/>
    <p:sldId id="368" r:id="rId77"/>
    <p:sldId id="464" r:id="rId78"/>
    <p:sldId id="369" r:id="rId79"/>
    <p:sldId id="465" r:id="rId80"/>
    <p:sldId id="497" r:id="rId81"/>
    <p:sldId id="498" r:id="rId82"/>
    <p:sldId id="499" r:id="rId83"/>
    <p:sldId id="500" r:id="rId84"/>
    <p:sldId id="370" r:id="rId85"/>
    <p:sldId id="470" r:id="rId86"/>
    <p:sldId id="471" r:id="rId87"/>
    <p:sldId id="476" r:id="rId88"/>
    <p:sldId id="480" r:id="rId89"/>
    <p:sldId id="423" r:id="rId90"/>
    <p:sldId id="374" r:id="rId91"/>
    <p:sldId id="375" r:id="rId92"/>
    <p:sldId id="424" r:id="rId93"/>
    <p:sldId id="475" r:id="rId94"/>
    <p:sldId id="377" r:id="rId95"/>
    <p:sldId id="378" r:id="rId96"/>
    <p:sldId id="501" r:id="rId97"/>
    <p:sldId id="502" r:id="rId98"/>
    <p:sldId id="503" r:id="rId99"/>
    <p:sldId id="379" r:id="rId100"/>
    <p:sldId id="380" r:id="rId101"/>
    <p:sldId id="507" r:id="rId102"/>
    <p:sldId id="508" r:id="rId103"/>
    <p:sldId id="426" r:id="rId104"/>
    <p:sldId id="491" r:id="rId105"/>
    <p:sldId id="384" r:id="rId106"/>
    <p:sldId id="425" r:id="rId107"/>
    <p:sldId id="512" r:id="rId108"/>
    <p:sldId id="427" r:id="rId109"/>
    <p:sldId id="387" r:id="rId110"/>
    <p:sldId id="388" r:id="rId111"/>
    <p:sldId id="389" r:id="rId112"/>
    <p:sldId id="390" r:id="rId113"/>
    <p:sldId id="481" r:id="rId114"/>
    <p:sldId id="482" r:id="rId115"/>
    <p:sldId id="483" r:id="rId116"/>
    <p:sldId id="484" r:id="rId117"/>
    <p:sldId id="489" r:id="rId118"/>
    <p:sldId id="490" r:id="rId119"/>
    <p:sldId id="513" r:id="rId120"/>
    <p:sldId id="488" r:id="rId121"/>
    <p:sldId id="514" r:id="rId122"/>
  </p:sldIdLst>
  <p:sldSz cx="9144000" cy="6858000" type="screen4x3"/>
  <p:notesSz cx="6669088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CC99"/>
    <a:srgbClr val="CCFF99"/>
    <a:srgbClr val="FFCCFF"/>
    <a:srgbClr val="003300"/>
    <a:srgbClr val="660066"/>
    <a:srgbClr val="008000"/>
    <a:srgbClr val="CCFF66"/>
    <a:srgbClr val="99FF33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676" autoAdjust="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1152"/>
        <p:guide pos="27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notesMaster" Target="notesMasters/notesMaster1.xml"/><Relationship Id="rId128" Type="http://schemas.openxmlformats.org/officeDocument/2006/relationships/tableStyles" Target="tableStyle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7037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9429780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7037" y="9429780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BC471FEE-0250-4A20-9EAB-E70C87E34E4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9821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546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40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515" y="4714890"/>
            <a:ext cx="4890060" cy="4469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431477"/>
            <a:ext cx="2890542" cy="49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546" y="9431477"/>
            <a:ext cx="2890542" cy="49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804E2F9B-7BC6-4219-ABFE-686F57ED51F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7617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81200" y="2209800"/>
            <a:ext cx="5943600" cy="2895600"/>
          </a:xfrm>
          <a:solidFill>
            <a:srgbClr val="666699"/>
          </a:solidFill>
          <a:ln w="12700"/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1pPr>
          </a:lstStyle>
          <a:p>
            <a:r>
              <a:rPr lang="en-US"/>
              <a:t>Measuring National Output and National Income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229600" y="0"/>
            <a:ext cx="914400" cy="457200"/>
          </a:xfrm>
          <a:noFill/>
        </p:spPr>
        <p:txBody>
          <a:bodyPr/>
          <a:lstStyle>
            <a:lvl1pPr>
              <a:defRPr/>
            </a:lvl1pPr>
          </a:lstStyle>
          <a:p>
            <a:fld id="{7F9A304B-CFBC-4F70-9BB3-810FC446B1B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/>
            <a:r>
              <a:rPr lang="en-US" sz="12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© 2002 Prentice Hall Business Publishing	Principles of Economics, 6/e	Karl Case, Ray Fair</a:t>
            </a:r>
          </a:p>
        </p:txBody>
      </p:sp>
      <p:sp>
        <p:nvSpPr>
          <p:cNvPr id="9224" name="Text Box 8"/>
          <p:cNvSpPr txBox="1">
            <a:spLocks noChangeArrowheads="1"/>
          </p:cNvSpPr>
          <p:nvPr userDrawn="1"/>
        </p:nvSpPr>
        <p:spPr bwMode="auto">
          <a:xfrm rot="10800000">
            <a:off x="1219200" y="609600"/>
            <a:ext cx="549275" cy="25146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CopprplGoth Bd BT" pitchFamily="34" charset="0"/>
              </a:rPr>
              <a:t>  </a:t>
            </a:r>
            <a:r>
              <a:rPr lang="en-US">
                <a:solidFill>
                  <a:srgbClr val="333399"/>
                </a:solidFill>
                <a:effectDag name="">
                  <a:cont type="tree" name="">
                    <a:effect ref="fillLine"/>
                    <a:outerShdw dist="38100" dir="13500000" algn="br">
                      <a:srgbClr val="7F7FE5"/>
                    </a:outerShdw>
                  </a:cont>
                  <a:cont type="tree" name="">
                    <a:effect ref="fillLine"/>
                    <a:outerShdw dist="38100" dir="2700000" algn="tl">
                      <a:srgbClr val="1E1E5B"/>
                    </a:outerShdw>
                  </a:cont>
                  <a:effect ref="fillLine"/>
                </a:effectDag>
                <a:latin typeface="CopprplGoth Bd BT" pitchFamily="34" charset="0"/>
              </a:rPr>
              <a:t>C H A P T E R</a:t>
            </a:r>
          </a:p>
        </p:txBody>
      </p:sp>
      <p:sp>
        <p:nvSpPr>
          <p:cNvPr id="9225" name="Text Box 9"/>
          <p:cNvSpPr txBox="1">
            <a:spLocks noChangeArrowheads="1"/>
          </p:cNvSpPr>
          <p:nvPr userDrawn="1"/>
        </p:nvSpPr>
        <p:spPr bwMode="auto">
          <a:xfrm>
            <a:off x="1752600" y="609600"/>
            <a:ext cx="1219200" cy="14478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>
              <a:spcBef>
                <a:spcPct val="50000"/>
              </a:spcBef>
            </a:pPr>
            <a:r>
              <a:rPr lang="en-US" sz="6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6</a:t>
            </a:r>
          </a:p>
        </p:txBody>
      </p:sp>
      <p:sp>
        <p:nvSpPr>
          <p:cNvPr id="9222" name="Line 6"/>
          <p:cNvSpPr>
            <a:spLocks noChangeShapeType="1"/>
          </p:cNvSpPr>
          <p:nvPr userDrawn="1"/>
        </p:nvSpPr>
        <p:spPr bwMode="auto">
          <a:xfrm>
            <a:off x="1752600" y="1828800"/>
            <a:ext cx="66294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29" name="Text Box 13"/>
          <p:cNvSpPr txBox="1">
            <a:spLocks noChangeArrowheads="1"/>
          </p:cNvSpPr>
          <p:nvPr userDrawn="1"/>
        </p:nvSpPr>
        <p:spPr bwMode="auto">
          <a:xfrm>
            <a:off x="6019800" y="5410200"/>
            <a:ext cx="2362200" cy="5334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r">
              <a:spcBef>
                <a:spcPct val="50000"/>
              </a:spcBef>
            </a:pPr>
            <a:r>
              <a:rPr lang="en-US"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pprplGoth Bd BT" pitchFamily="34" charset="0"/>
              </a:rPr>
              <a:t>Prepared by:  Fernando Quijano and Yvonn Quijano</a:t>
            </a:r>
            <a:endParaRPr lang="en-US" sz="6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73D51AA-9FE6-4AA9-BE1E-9EC2AD0FBC1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5F52C63-C948-4774-8203-66447453A80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1DC5729-61D8-43F6-BD6F-5D76A9C3E6C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8FB3237-D075-4A17-9B6E-1EEF300F731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D12EBC5-5538-430D-91DC-56F3531EA6D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9B685A3-1329-4352-B837-379C00ABC1B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5DC069E-93E9-468E-A203-828CF4B1740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0A261C6-0393-4CD1-950C-E76606DF3A6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F49C252-C9A2-4A75-81D1-DB8399A43F7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76200"/>
            <a:ext cx="2057400" cy="6400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76200"/>
            <a:ext cx="6019800" cy="6400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7C693F8-BDD9-48C7-BFAC-022EE77DE32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B10E12F-593F-45F3-B444-6C6BF3B57FF3}" type="datetimeFigureOut">
              <a:rPr lang="th-TH" smtClean="0"/>
              <a:pPr/>
              <a:t>22/01/55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A47D6-A930-46A0-9F94-258C601D446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76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 and for two-line headings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1600" y="1752600"/>
            <a:ext cx="64008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86800" y="6553200"/>
            <a:ext cx="4572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pitchFamily="18" charset="0"/>
              </a:defRPr>
            </a:lvl1pPr>
          </a:lstStyle>
          <a:p>
            <a:fld id="{1A83856A-EE6C-49FB-9855-9943547AD45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32" name="Line 8"/>
          <p:cNvSpPr>
            <a:spLocks noChangeShapeType="1"/>
          </p:cNvSpPr>
          <p:nvPr userDrawn="1"/>
        </p:nvSpPr>
        <p:spPr bwMode="auto">
          <a:xfrm>
            <a:off x="609600" y="1295400"/>
            <a:ext cx="82296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3" name="Rectangle 9"/>
          <p:cNvSpPr>
            <a:spLocks noChangeArrowheads="1"/>
          </p:cNvSpPr>
          <p:nvPr userDrawn="1"/>
        </p:nvSpPr>
        <p:spPr bwMode="auto">
          <a:xfrm>
            <a:off x="0" y="6553200"/>
            <a:ext cx="8686800" cy="295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/>
            <a:r>
              <a:rPr lang="en-US" sz="1200">
                <a:effectLst>
                  <a:outerShdw blurRad="38100" dist="38100" dir="2700000" algn="tl">
                    <a:srgbClr val="C0C0C0"/>
                  </a:outerShdw>
                </a:effectLst>
              </a:rPr>
              <a:t>© 2002 Prentice Hall Business Publishing	Principles of Economics, 6/e	Karl Case, Ray Fair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5000"/>
        </a:spcBef>
        <a:spcAft>
          <a:spcPct val="45000"/>
        </a:spcAft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5000"/>
        </a:spcBef>
        <a:spcAft>
          <a:spcPct val="25000"/>
        </a:spcAft>
        <a:buSzPct val="9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SzPct val="90000"/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905000" y="2209800"/>
            <a:ext cx="6705600" cy="2895600"/>
          </a:xfrm>
        </p:spPr>
        <p:txBody>
          <a:bodyPr/>
          <a:lstStyle/>
          <a:p>
            <a:r>
              <a:rPr lang="en-US" b="1" dirty="0" smtClean="0">
                <a:cs typeface="Angsana New" pitchFamily="18" charset="-34"/>
              </a:rPr>
              <a:t>Desired Aggregate Expenditure (DAE) and </a:t>
            </a:r>
            <a:br>
              <a:rPr lang="en-US" b="1" dirty="0" smtClean="0">
                <a:cs typeface="Angsana New" pitchFamily="18" charset="-34"/>
              </a:rPr>
            </a:br>
            <a:r>
              <a:rPr lang="en-US" b="1" dirty="0" smtClean="0">
                <a:cs typeface="Angsana New" pitchFamily="18" charset="-34"/>
              </a:rPr>
              <a:t>Equilibrium National Income</a:t>
            </a:r>
            <a:endParaRPr lang="en-US" b="1" dirty="0">
              <a:cs typeface="Angsana New" pitchFamily="18" charset="-34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1835150" y="836613"/>
            <a:ext cx="1008063" cy="935037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1828800" y="914400"/>
            <a:ext cx="1011238" cy="736600"/>
          </a:xfrm>
          <a:prstGeom prst="rect">
            <a:avLst/>
          </a:prstGeom>
          <a:solidFill>
            <a:srgbClr val="003399"/>
          </a:solidFill>
          <a:ln w="12700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5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ngsana New" pitchFamily="18" charset="-34"/>
              </a:rPr>
              <a:t>3</a:t>
            </a:r>
          </a:p>
        </p:txBody>
      </p:sp>
      <p:sp useBgFill="1"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 useBgFill="1"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54102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 useBgFill="1"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57912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F9A304B-CFBC-4F70-9BB3-810FC446B1B2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848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924800" cy="838200"/>
          </a:xfrm>
        </p:spPr>
        <p:txBody>
          <a:bodyPr/>
          <a:lstStyle/>
          <a:p>
            <a:r>
              <a:rPr lang="en-US" sz="3200" b="1" dirty="0" smtClean="0">
                <a:cs typeface="Angsana New" pitchFamily="18" charset="-34"/>
              </a:rPr>
              <a:t>Who are they?</a:t>
            </a:r>
            <a:endParaRPr lang="en-US" sz="3200" b="1" dirty="0"/>
          </a:p>
        </p:txBody>
      </p:sp>
      <p:pic>
        <p:nvPicPr>
          <p:cNvPr id="17" name="Picture 16" descr="http://upload.wikimedia.org/wikipedia/commons/8/85/Keynes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447800"/>
            <a:ext cx="3236913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upload.wikimedia.org/wikipedia/commons/6/62/MiltonFriedm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1524000"/>
            <a:ext cx="3836096" cy="3733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>
                <a:cs typeface="Angsana New" pitchFamily="18" charset="-34"/>
              </a:rPr>
              <a:t>3.1 </a:t>
            </a:r>
            <a:r>
              <a:rPr lang="en-US" b="1" dirty="0" smtClean="0">
                <a:cs typeface="Angsana New" pitchFamily="18" charset="-34"/>
              </a:rPr>
              <a:t>Introduction</a:t>
            </a:r>
            <a:endParaRPr lang="en-US" b="1" dirty="0">
              <a:cs typeface="Angsana New" pitchFamily="18" charset="-34"/>
            </a:endParaRP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524000"/>
            <a:ext cx="8610600" cy="5181600"/>
          </a:xfrm>
        </p:spPr>
        <p:txBody>
          <a:bodyPr/>
          <a:lstStyle/>
          <a:p>
            <a:r>
              <a:rPr lang="en-US" sz="3000" dirty="0" smtClean="0">
                <a:latin typeface="Angsana New" pitchFamily="18" charset="-34"/>
                <a:cs typeface="Angsana New" pitchFamily="18" charset="-34"/>
              </a:rPr>
              <a:t>,</a:t>
            </a:r>
          </a:p>
          <a:p>
            <a:pPr>
              <a:buNone/>
            </a:pPr>
            <a:endParaRPr lang="en-US" sz="3000" dirty="0" smtClean="0">
              <a:latin typeface="Angsana New" pitchFamily="18" charset="-34"/>
              <a:cs typeface="Angsana New" pitchFamily="18" charset="-34"/>
            </a:endParaRPr>
          </a:p>
          <a:p>
            <a:pPr>
              <a:buNone/>
            </a:pPr>
            <a:endParaRPr lang="en-US" sz="1400" dirty="0">
              <a:latin typeface="Angsana New" pitchFamily="18" charset="-34"/>
              <a:cs typeface="Angsana New" pitchFamily="18" charset="-34"/>
            </a:endParaRPr>
          </a:p>
          <a:p>
            <a:r>
              <a:rPr lang="en-US" sz="2000" dirty="0" smtClean="0">
                <a:cs typeface="Angsana New" pitchFamily="18" charset="-34"/>
              </a:rPr>
              <a:t>In the economy without government and foreign sector</a:t>
            </a:r>
          </a:p>
          <a:p>
            <a:endParaRPr lang="en-US" sz="2000" dirty="0" smtClean="0">
              <a:cs typeface="Angsana New" pitchFamily="18" charset="-34"/>
            </a:endParaRPr>
          </a:p>
          <a:p>
            <a:pPr>
              <a:buNone/>
            </a:pPr>
            <a:endParaRPr lang="en-US" sz="2000" dirty="0" smtClean="0">
              <a:cs typeface="Angsana New" pitchFamily="18" charset="-34"/>
            </a:endParaRPr>
          </a:p>
          <a:p>
            <a:r>
              <a:rPr lang="en-US" sz="2000" dirty="0" smtClean="0">
                <a:cs typeface="Angsana New" pitchFamily="18" charset="-34"/>
              </a:rPr>
              <a:t>Desired vs. Actual concept</a:t>
            </a:r>
            <a:endParaRPr lang="en-US" sz="2000" dirty="0">
              <a:cs typeface="Angsana New" pitchFamily="18" charset="-34"/>
            </a:endParaRPr>
          </a:p>
        </p:txBody>
      </p:sp>
      <p:sp useBgFill="1">
        <p:nvSpPr>
          <p:cNvPr id="100356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0360" name="Text Box 8"/>
          <p:cNvSpPr txBox="1">
            <a:spLocks noChangeArrowheads="1"/>
          </p:cNvSpPr>
          <p:nvPr/>
        </p:nvSpPr>
        <p:spPr bwMode="auto">
          <a:xfrm>
            <a:off x="4343400" y="1676400"/>
            <a:ext cx="4114800" cy="701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0033"/>
                </a:solidFill>
              </a:rPr>
              <a:t>The General Theory of Employment, Money, and Interest</a:t>
            </a:r>
          </a:p>
        </p:txBody>
      </p:sp>
      <p:sp>
        <p:nvSpPr>
          <p:cNvPr id="100361" name="Text Box 9"/>
          <p:cNvSpPr txBox="1">
            <a:spLocks noChangeArrowheads="1"/>
          </p:cNvSpPr>
          <p:nvPr/>
        </p:nvSpPr>
        <p:spPr bwMode="auto">
          <a:xfrm>
            <a:off x="609600" y="1752600"/>
            <a:ext cx="29337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008000"/>
                </a:solidFill>
              </a:rPr>
              <a:t>John </a:t>
            </a:r>
            <a:r>
              <a:rPr lang="en-US" sz="2000" b="1" dirty="0" smtClean="0">
                <a:solidFill>
                  <a:srgbClr val="008000"/>
                </a:solidFill>
              </a:rPr>
              <a:t>Maynard </a:t>
            </a:r>
            <a:r>
              <a:rPr lang="en-US" sz="2000" b="1" dirty="0">
                <a:solidFill>
                  <a:srgbClr val="008000"/>
                </a:solidFill>
              </a:rPr>
              <a:t>Keynes</a:t>
            </a:r>
          </a:p>
        </p:txBody>
      </p:sp>
      <p:sp>
        <p:nvSpPr>
          <p:cNvPr id="100362" name="Text Box 10"/>
          <p:cNvSpPr txBox="1">
            <a:spLocks noChangeArrowheads="1"/>
          </p:cNvSpPr>
          <p:nvPr/>
        </p:nvSpPr>
        <p:spPr bwMode="auto">
          <a:xfrm>
            <a:off x="1295400" y="2514600"/>
            <a:ext cx="4876800" cy="40011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Desired 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Aggregate 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Expenditure (DAE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)</a:t>
            </a:r>
          </a:p>
        </p:txBody>
      </p:sp>
      <p:sp>
        <p:nvSpPr>
          <p:cNvPr id="100363" name="Text Box 11"/>
          <p:cNvSpPr txBox="1">
            <a:spLocks noChangeArrowheads="1"/>
          </p:cNvSpPr>
          <p:nvPr/>
        </p:nvSpPr>
        <p:spPr bwMode="auto">
          <a:xfrm>
            <a:off x="1295400" y="3048000"/>
            <a:ext cx="2743200" cy="3968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D60093"/>
                </a:solidFill>
                <a:cs typeface="Angsana New" pitchFamily="18" charset="-34"/>
              </a:rPr>
              <a:t>Actual Expenditure </a:t>
            </a:r>
            <a:endParaRPr lang="en-US" sz="2000" b="1" dirty="0">
              <a:solidFill>
                <a:srgbClr val="D60093"/>
              </a:solidFill>
              <a:cs typeface="Angsana New" pitchFamily="18" charset="-34"/>
            </a:endParaRPr>
          </a:p>
        </p:txBody>
      </p:sp>
      <p:sp>
        <p:nvSpPr>
          <p:cNvPr id="100364" name="Text Box 12"/>
          <p:cNvSpPr txBox="1">
            <a:spLocks noChangeArrowheads="1"/>
          </p:cNvSpPr>
          <p:nvPr/>
        </p:nvSpPr>
        <p:spPr bwMode="auto">
          <a:xfrm>
            <a:off x="1295400" y="4495800"/>
            <a:ext cx="784860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D60093"/>
                </a:solidFill>
                <a:cs typeface="Angsana New" pitchFamily="18" charset="-34"/>
              </a:rPr>
              <a:t>Actual Aggregate Expenditure = Actual C + Actual I </a:t>
            </a:r>
            <a:endParaRPr lang="en-US" sz="2000" b="1" dirty="0">
              <a:solidFill>
                <a:srgbClr val="D60093"/>
              </a:solidFill>
              <a:cs typeface="Angsana New" pitchFamily="18" charset="-34"/>
            </a:endParaRPr>
          </a:p>
        </p:txBody>
      </p:sp>
      <p:sp>
        <p:nvSpPr>
          <p:cNvPr id="100365" name="AutoShape 13"/>
          <p:cNvSpPr>
            <a:spLocks noChangeArrowheads="1"/>
          </p:cNvSpPr>
          <p:nvPr/>
        </p:nvSpPr>
        <p:spPr bwMode="auto">
          <a:xfrm>
            <a:off x="3810000" y="18288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6" name="AutoShape 14"/>
          <p:cNvSpPr>
            <a:spLocks noChangeArrowheads="1"/>
          </p:cNvSpPr>
          <p:nvPr/>
        </p:nvSpPr>
        <p:spPr bwMode="auto">
          <a:xfrm>
            <a:off x="685800" y="44958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7" name="Text Box 15"/>
          <p:cNvSpPr txBox="1">
            <a:spLocks noChangeArrowheads="1"/>
          </p:cNvSpPr>
          <p:nvPr/>
        </p:nvSpPr>
        <p:spPr bwMode="auto">
          <a:xfrm>
            <a:off x="1295400" y="3886200"/>
            <a:ext cx="7848600" cy="40011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Desired Aggregate Expenditure (DAE)   =  Desired C + Desired I 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cs typeface="Angsana New" pitchFamily="18" charset="-34"/>
            </a:endParaRPr>
          </a:p>
        </p:txBody>
      </p:sp>
      <p:sp>
        <p:nvSpPr>
          <p:cNvPr id="100368" name="AutoShape 16"/>
          <p:cNvSpPr>
            <a:spLocks noChangeArrowheads="1"/>
          </p:cNvSpPr>
          <p:nvPr/>
        </p:nvSpPr>
        <p:spPr bwMode="auto">
          <a:xfrm>
            <a:off x="685800" y="38862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15" name="AutoShape 16"/>
          <p:cNvSpPr>
            <a:spLocks noChangeArrowheads="1"/>
          </p:cNvSpPr>
          <p:nvPr/>
        </p:nvSpPr>
        <p:spPr bwMode="auto">
          <a:xfrm>
            <a:off x="685800" y="25146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AutoShape 16"/>
          <p:cNvSpPr>
            <a:spLocks noChangeArrowheads="1"/>
          </p:cNvSpPr>
          <p:nvPr/>
        </p:nvSpPr>
        <p:spPr bwMode="auto">
          <a:xfrm>
            <a:off x="685800" y="3048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AutoShape 14"/>
          <p:cNvSpPr>
            <a:spLocks noChangeArrowheads="1"/>
          </p:cNvSpPr>
          <p:nvPr/>
        </p:nvSpPr>
        <p:spPr bwMode="auto">
          <a:xfrm>
            <a:off x="685800" y="54864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Text Box 11"/>
          <p:cNvSpPr txBox="1">
            <a:spLocks noChangeArrowheads="1"/>
          </p:cNvSpPr>
          <p:nvPr/>
        </p:nvSpPr>
        <p:spPr bwMode="auto">
          <a:xfrm>
            <a:off x="1295400" y="5410200"/>
            <a:ext cx="64770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C00000"/>
                </a:solidFill>
                <a:cs typeface="Angsana New" pitchFamily="18" charset="-34"/>
              </a:rPr>
              <a:t>Actual Consumption </a:t>
            </a:r>
            <a:r>
              <a:rPr lang="en-US" sz="2000" b="1" dirty="0" smtClean="0">
                <a:solidFill>
                  <a:srgbClr val="008000"/>
                </a:solidFill>
                <a:cs typeface="Angsana New" pitchFamily="18" charset="-34"/>
              </a:rPr>
              <a:t>vs.</a:t>
            </a:r>
            <a:r>
              <a:rPr lang="en-US" sz="2000" b="1" dirty="0" smtClean="0">
                <a:solidFill>
                  <a:srgbClr val="C00000"/>
                </a:solidFill>
                <a:cs typeface="Angsana New" pitchFamily="18" charset="-34"/>
              </a:rPr>
              <a:t> Desired Consumption  </a:t>
            </a:r>
            <a:endParaRPr lang="en-US" sz="2000" b="1" dirty="0">
              <a:solidFill>
                <a:srgbClr val="C00000"/>
              </a:solidFill>
              <a:cs typeface="Angsana New" pitchFamily="18" charset="-34"/>
            </a:endParaRPr>
          </a:p>
        </p:txBody>
      </p:sp>
      <p:sp>
        <p:nvSpPr>
          <p:cNvPr id="21" name="AutoShape 14"/>
          <p:cNvSpPr>
            <a:spLocks noChangeArrowheads="1"/>
          </p:cNvSpPr>
          <p:nvPr/>
        </p:nvSpPr>
        <p:spPr bwMode="auto">
          <a:xfrm>
            <a:off x="685800" y="59436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Text Box 11"/>
          <p:cNvSpPr txBox="1">
            <a:spLocks noChangeArrowheads="1"/>
          </p:cNvSpPr>
          <p:nvPr/>
        </p:nvSpPr>
        <p:spPr bwMode="auto">
          <a:xfrm>
            <a:off x="1295400" y="5943600"/>
            <a:ext cx="64770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C00000"/>
                </a:solidFill>
                <a:cs typeface="Angsana New" pitchFamily="18" charset="-34"/>
              </a:rPr>
              <a:t>Actual Investment </a:t>
            </a:r>
            <a:r>
              <a:rPr lang="en-US" sz="2000" b="1" dirty="0" smtClean="0">
                <a:solidFill>
                  <a:srgbClr val="008000"/>
                </a:solidFill>
                <a:cs typeface="Angsana New" pitchFamily="18" charset="-34"/>
              </a:rPr>
              <a:t>vs.</a:t>
            </a:r>
            <a:r>
              <a:rPr lang="en-US" sz="2000" b="1" dirty="0" smtClean="0">
                <a:solidFill>
                  <a:srgbClr val="C00000"/>
                </a:solidFill>
                <a:cs typeface="Angsana New" pitchFamily="18" charset="-34"/>
              </a:rPr>
              <a:t> Desired Investment  </a:t>
            </a:r>
            <a:endParaRPr lang="en-US" sz="2000" b="1" dirty="0">
              <a:solidFill>
                <a:srgbClr val="C00000"/>
              </a:solidFill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0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0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0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0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0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0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00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00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00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003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60" grpId="0" animBg="1"/>
      <p:bldP spid="100362" grpId="0" animBg="1"/>
      <p:bldP spid="100363" grpId="0" animBg="1"/>
      <p:bldP spid="100364" grpId="0" animBg="1"/>
      <p:bldP spid="100365" grpId="0" animBg="1"/>
      <p:bldP spid="100366" grpId="0" animBg="1"/>
      <p:bldP spid="100367" grpId="0" animBg="1"/>
      <p:bldP spid="100368" grpId="0" animBg="1"/>
      <p:bldP spid="15" grpId="0" animBg="1"/>
      <p:bldP spid="16" grpId="0" animBg="1"/>
      <p:bldP spid="17" grpId="0" animBg="1"/>
      <p:bldP spid="20" grpId="0" animBg="1"/>
      <p:bldP spid="21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>
                <a:cs typeface="Angsana New" pitchFamily="18" charset="-34"/>
              </a:rPr>
              <a:t>3.1 </a:t>
            </a:r>
            <a:r>
              <a:rPr lang="en-US" b="1" dirty="0" smtClean="0">
                <a:cs typeface="Angsana New" pitchFamily="18" charset="-34"/>
              </a:rPr>
              <a:t>Introduction</a:t>
            </a:r>
            <a:endParaRPr lang="en-US" b="1" dirty="0">
              <a:cs typeface="Angsana New" pitchFamily="18" charset="-34"/>
            </a:endParaRP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534400" cy="5181600"/>
          </a:xfrm>
        </p:spPr>
        <p:txBody>
          <a:bodyPr/>
          <a:lstStyle/>
          <a:p>
            <a:pPr>
              <a:buNone/>
            </a:pP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Actual  Investment </a:t>
            </a:r>
            <a:r>
              <a:rPr lang="en-US" sz="2000" b="1" dirty="0" smtClean="0">
                <a:solidFill>
                  <a:schemeClr val="accent2"/>
                </a:solidFill>
                <a:cs typeface="Angsana New" pitchFamily="18" charset="-34"/>
              </a:rPr>
              <a:t>vs</a:t>
            </a:r>
            <a:r>
              <a:rPr lang="en-US" sz="2000" b="1" dirty="0" smtClean="0">
                <a:solidFill>
                  <a:schemeClr val="accent6"/>
                </a:solidFill>
                <a:cs typeface="Angsana New" pitchFamily="18" charset="-34"/>
              </a:rPr>
              <a:t>.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 Desired Investment (Planned Investment)</a:t>
            </a:r>
            <a:endParaRPr lang="en-US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 useBgFill="1">
        <p:nvSpPr>
          <p:cNvPr id="100356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0364" name="Text Box 12"/>
          <p:cNvSpPr txBox="1">
            <a:spLocks noChangeArrowheads="1"/>
          </p:cNvSpPr>
          <p:nvPr/>
        </p:nvSpPr>
        <p:spPr bwMode="auto">
          <a:xfrm>
            <a:off x="914400" y="5334000"/>
            <a:ext cx="82296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660033"/>
                </a:solidFill>
                <a:cs typeface="Angsana New" pitchFamily="18" charset="-34"/>
              </a:rPr>
              <a:t>Actual Investment = </a:t>
            </a:r>
            <a:r>
              <a:rPr lang="en-US" sz="2000" b="1" dirty="0" smtClean="0">
                <a:solidFill>
                  <a:srgbClr val="660033"/>
                </a:solidFill>
                <a:cs typeface="Angsana New" pitchFamily="18" charset="-34"/>
              </a:rPr>
              <a:t>Planned investment + Unplanned  investment</a:t>
            </a:r>
            <a:endParaRPr lang="en-US" sz="2000" b="1" dirty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00366" name="AutoShape 14"/>
          <p:cNvSpPr>
            <a:spLocks noChangeArrowheads="1"/>
          </p:cNvSpPr>
          <p:nvPr/>
        </p:nvSpPr>
        <p:spPr bwMode="auto">
          <a:xfrm>
            <a:off x="304800" y="5334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7" name="Text Box 15"/>
          <p:cNvSpPr txBox="1">
            <a:spLocks noChangeArrowheads="1"/>
          </p:cNvSpPr>
          <p:nvPr/>
        </p:nvSpPr>
        <p:spPr bwMode="auto">
          <a:xfrm>
            <a:off x="1371600" y="3276600"/>
            <a:ext cx="1600200" cy="861774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Inventory</a:t>
            </a:r>
          </a:p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investment</a:t>
            </a:r>
            <a:endParaRPr lang="en-US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00368" name="AutoShape 16"/>
          <p:cNvSpPr>
            <a:spLocks noChangeArrowheads="1"/>
          </p:cNvSpPr>
          <p:nvPr/>
        </p:nvSpPr>
        <p:spPr bwMode="auto">
          <a:xfrm>
            <a:off x="304800" y="3429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9" name="Line 17"/>
          <p:cNvSpPr>
            <a:spLocks noChangeShapeType="1"/>
          </p:cNvSpPr>
          <p:nvPr/>
        </p:nvSpPr>
        <p:spPr bwMode="auto">
          <a:xfrm flipV="1">
            <a:off x="2971800" y="3505200"/>
            <a:ext cx="6858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0370" name="Line 18"/>
          <p:cNvSpPr>
            <a:spLocks noChangeShapeType="1"/>
          </p:cNvSpPr>
          <p:nvPr/>
        </p:nvSpPr>
        <p:spPr bwMode="auto">
          <a:xfrm>
            <a:off x="2971800" y="3581400"/>
            <a:ext cx="6858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0371" name="Text Box 19"/>
          <p:cNvSpPr txBox="1">
            <a:spLocks noChangeArrowheads="1"/>
          </p:cNvSpPr>
          <p:nvPr/>
        </p:nvSpPr>
        <p:spPr bwMode="auto">
          <a:xfrm>
            <a:off x="3657600" y="3048000"/>
            <a:ext cx="4724400" cy="861774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Planned inventory investment</a:t>
            </a:r>
          </a:p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(Intend to stock some final goods)</a:t>
            </a:r>
          </a:p>
        </p:txBody>
      </p:sp>
      <p:sp>
        <p:nvSpPr>
          <p:cNvPr id="100372" name="Text Box 20"/>
          <p:cNvSpPr txBox="1">
            <a:spLocks noChangeArrowheads="1"/>
          </p:cNvSpPr>
          <p:nvPr/>
        </p:nvSpPr>
        <p:spPr bwMode="auto">
          <a:xfrm>
            <a:off x="3657600" y="4114800"/>
            <a:ext cx="4953000" cy="861774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Unplanned inventory investment</a:t>
            </a:r>
          </a:p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(Final goods produced but cannot be sold)</a:t>
            </a: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20" name="AutoShape 16"/>
          <p:cNvSpPr>
            <a:spLocks noChangeArrowheads="1"/>
          </p:cNvSpPr>
          <p:nvPr/>
        </p:nvSpPr>
        <p:spPr bwMode="auto">
          <a:xfrm>
            <a:off x="381000" y="16764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914400" y="1600200"/>
            <a:ext cx="419100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Investment in building, machine</a:t>
            </a:r>
          </a:p>
        </p:txBody>
      </p:sp>
      <p:sp>
        <p:nvSpPr>
          <p:cNvPr id="18" name="Text Box 21"/>
          <p:cNvSpPr txBox="1">
            <a:spLocks noChangeArrowheads="1"/>
          </p:cNvSpPr>
          <p:nvPr/>
        </p:nvSpPr>
        <p:spPr bwMode="auto">
          <a:xfrm>
            <a:off x="914400" y="2133600"/>
            <a:ext cx="822960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v"/>
            </a:pPr>
            <a:r>
              <a:rPr lang="en-US" sz="2000" b="1" dirty="0" smtClean="0">
                <a:solidFill>
                  <a:srgbClr val="008000"/>
                </a:solidFill>
                <a:cs typeface="Angsana New" pitchFamily="18" charset="-34"/>
              </a:rPr>
              <a:t>Planned B&amp;M investment </a:t>
            </a:r>
            <a:r>
              <a:rPr lang="en-US" sz="2000" dirty="0" smtClean="0">
                <a:solidFill>
                  <a:srgbClr val="008000"/>
                </a:solidFill>
                <a:cs typeface="Angsana New" pitchFamily="18" charset="-34"/>
              </a:rPr>
              <a:t> (Intend to build factory or buy machine) </a:t>
            </a:r>
            <a:endParaRPr lang="en-US" sz="2000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3" name="Text Box 21"/>
          <p:cNvSpPr txBox="1">
            <a:spLocks noChangeArrowheads="1"/>
          </p:cNvSpPr>
          <p:nvPr/>
        </p:nvSpPr>
        <p:spPr bwMode="auto">
          <a:xfrm>
            <a:off x="914400" y="2590800"/>
            <a:ext cx="822960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v"/>
            </a:pPr>
            <a:r>
              <a:rPr lang="en-US" sz="2000" b="1" dirty="0" smtClean="0">
                <a:solidFill>
                  <a:srgbClr val="008000"/>
                </a:solidFill>
                <a:cs typeface="Angsana New" pitchFamily="18" charset="-34"/>
              </a:rPr>
              <a:t>Unplanned B&amp;M investment </a:t>
            </a:r>
            <a:r>
              <a:rPr lang="en-US" sz="2000" dirty="0" smtClean="0">
                <a:solidFill>
                  <a:srgbClr val="008000"/>
                </a:solidFill>
                <a:cs typeface="Angsana New" pitchFamily="18" charset="-34"/>
              </a:rPr>
              <a:t> (</a:t>
            </a:r>
            <a:r>
              <a:rPr lang="en-US" sz="2000" dirty="0" err="1" smtClean="0">
                <a:solidFill>
                  <a:srgbClr val="008000"/>
                </a:solidFill>
                <a:cs typeface="Angsana New" pitchFamily="18" charset="-34"/>
              </a:rPr>
              <a:t>eg.B&amp;M</a:t>
            </a:r>
            <a:r>
              <a:rPr lang="en-US" sz="2000" dirty="0" smtClean="0">
                <a:solidFill>
                  <a:srgbClr val="008000"/>
                </a:solidFill>
                <a:cs typeface="Angsana New" pitchFamily="18" charset="-34"/>
              </a:rPr>
              <a:t> bought b/c of shock in sales)</a:t>
            </a:r>
            <a:endParaRPr lang="en-US" sz="2000" dirty="0">
              <a:solidFill>
                <a:srgbClr val="008000"/>
              </a:solidFill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0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0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0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00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00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00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00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00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64" grpId="0" animBg="1"/>
      <p:bldP spid="100366" grpId="0" animBg="1"/>
      <p:bldP spid="100367" grpId="0" animBg="1"/>
      <p:bldP spid="100368" grpId="0" animBg="1"/>
      <p:bldP spid="100369" grpId="0" animBg="1"/>
      <p:bldP spid="100370" grpId="0" animBg="1"/>
      <p:bldP spid="100371" grpId="0" animBg="1"/>
      <p:bldP spid="100372" grpId="0" animBg="1"/>
      <p:bldP spid="20" grpId="1" animBg="1"/>
      <p:bldP spid="21" grpId="1" animBg="1"/>
      <p:bldP spid="18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467600" cy="838200"/>
          </a:xfrm>
        </p:spPr>
        <p:txBody>
          <a:bodyPr/>
          <a:lstStyle/>
          <a:p>
            <a:pPr algn="l"/>
            <a:r>
              <a:rPr lang="en-US" b="1" dirty="0" smtClean="0">
                <a:latin typeface="+mn-lt"/>
                <a:cs typeface="Angsana New" pitchFamily="18" charset="-34"/>
              </a:rPr>
              <a:t>3.2 Composition of DAE</a:t>
            </a:r>
            <a:endParaRPr lang="en-US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458201" cy="3733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None/>
            </a:pPr>
            <a:r>
              <a:rPr lang="en-US" sz="2600" b="1" dirty="0" smtClean="0">
                <a:solidFill>
                  <a:srgbClr val="660033"/>
                </a:solidFill>
                <a:cs typeface="Angsana New" pitchFamily="18" charset="-34"/>
              </a:rPr>
              <a:t>In the economy with government and foreign sector</a:t>
            </a:r>
          </a:p>
          <a:p>
            <a:pPr>
              <a:lnSpc>
                <a:spcPct val="65000"/>
              </a:lnSpc>
              <a:buNone/>
            </a:pPr>
            <a:r>
              <a:rPr lang="en-US" sz="2400" b="1" dirty="0" smtClean="0">
                <a:solidFill>
                  <a:schemeClr val="accent2"/>
                </a:solidFill>
                <a:cs typeface="Angsana New" pitchFamily="18" charset="-34"/>
              </a:rPr>
              <a:t>	DAE = Desired (C + I + G + X – M)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consumption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investment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government expenditure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net export</a:t>
            </a:r>
          </a:p>
          <a:p>
            <a:pPr>
              <a:lnSpc>
                <a:spcPct val="65000"/>
              </a:lnSpc>
              <a:buNone/>
            </a:pPr>
            <a:endParaRPr lang="en-US" sz="2400" dirty="0" smtClean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924800" cy="8382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3.2.1  Desired aggregate consumption</a:t>
            </a:r>
            <a:endParaRPr lang="en-US" sz="3200" b="1" dirty="0"/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b="1" dirty="0" smtClean="0">
                <a:solidFill>
                  <a:srgbClr val="008000"/>
                </a:solidFill>
                <a:cs typeface="Angsana New" pitchFamily="18" charset="-34"/>
              </a:rPr>
              <a:t>Factors determining aggregate C</a:t>
            </a:r>
            <a:endParaRPr lang="th-TH" b="1" dirty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</a:pPr>
            <a:r>
              <a:rPr lang="en-US" sz="2400" b="1" dirty="0">
                <a:solidFill>
                  <a:srgbClr val="660033"/>
                </a:solidFill>
                <a:cs typeface="Angsana New" pitchFamily="18" charset="-34"/>
              </a:rPr>
              <a:t>Disposable Income (Y</a:t>
            </a:r>
            <a:r>
              <a:rPr lang="en-US" sz="2400" b="1" baseline="30000" dirty="0">
                <a:solidFill>
                  <a:srgbClr val="660033"/>
                </a:solidFill>
                <a:cs typeface="Angsana New" pitchFamily="18" charset="-34"/>
              </a:rPr>
              <a:t>d</a:t>
            </a:r>
            <a:r>
              <a:rPr lang="en-US" sz="2400" b="1" dirty="0">
                <a:solidFill>
                  <a:srgbClr val="660033"/>
                </a:solidFill>
                <a:cs typeface="Angsana New" pitchFamily="18" charset="-34"/>
              </a:rPr>
              <a:t>),</a:t>
            </a:r>
            <a:r>
              <a:rPr lang="en-US" b="1" dirty="0">
                <a:solidFill>
                  <a:srgbClr val="660033"/>
                </a:solidFill>
                <a:cs typeface="Angsana New" pitchFamily="18" charset="-34"/>
              </a:rPr>
              <a:t> </a:t>
            </a:r>
          </a:p>
          <a:p>
            <a:pPr>
              <a:lnSpc>
                <a:spcPct val="60000"/>
              </a:lnSpc>
            </a:pPr>
            <a:r>
              <a:rPr lang="en-US" sz="2400" b="1" dirty="0" smtClean="0">
                <a:solidFill>
                  <a:srgbClr val="660033"/>
                </a:solidFill>
                <a:cs typeface="Angsana New" pitchFamily="18" charset="-34"/>
              </a:rPr>
              <a:t>Consumption loan</a:t>
            </a:r>
            <a:endParaRPr lang="en-US" sz="2400" b="1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r>
              <a:rPr lang="en-US" sz="3200" dirty="0">
                <a:cs typeface="Angsana New" pitchFamily="18" charset="-34"/>
              </a:rPr>
              <a:t>	</a:t>
            </a:r>
          </a:p>
          <a:p>
            <a:pPr>
              <a:lnSpc>
                <a:spcPct val="60000"/>
              </a:lnSpc>
              <a:buNone/>
            </a:pPr>
            <a:endParaRPr lang="en-US" sz="3200" dirty="0">
              <a:cs typeface="Angsana New" pitchFamily="18" charset="-34"/>
            </a:endParaRPr>
          </a:p>
          <a:p>
            <a:pPr>
              <a:lnSpc>
                <a:spcPct val="60000"/>
              </a:lnSpc>
              <a:buNone/>
            </a:pPr>
            <a:endParaRPr lang="en-US" sz="1600" b="1" dirty="0" smtClean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r>
              <a:rPr lang="en-US" sz="2400" b="1" dirty="0" smtClean="0">
                <a:solidFill>
                  <a:srgbClr val="660033"/>
                </a:solidFill>
                <a:effectLst/>
                <a:cs typeface="Angsana New" pitchFamily="18" charset="-34"/>
              </a:rPr>
              <a:t>Population amount</a:t>
            </a:r>
            <a:endParaRPr lang="th-TH" sz="24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b="1" dirty="0">
              <a:solidFill>
                <a:srgbClr val="660033"/>
              </a:solidFill>
              <a:effectLst/>
              <a:cs typeface="Angsana New" pitchFamily="18" charset="-34"/>
            </a:endParaRPr>
          </a:p>
        </p:txBody>
      </p:sp>
      <p:sp>
        <p:nvSpPr>
          <p:cNvPr id="147478" name="Rectangle 22"/>
          <p:cNvSpPr>
            <a:spLocks noChangeArrowheads="1"/>
          </p:cNvSpPr>
          <p:nvPr/>
        </p:nvSpPr>
        <p:spPr bwMode="auto">
          <a:xfrm>
            <a:off x="4495800" y="2209800"/>
            <a:ext cx="2057400" cy="5334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b="1" baseline="30000" dirty="0">
                <a:solidFill>
                  <a:srgbClr val="660033"/>
                </a:solidFill>
                <a:cs typeface="Angsana New" pitchFamily="18" charset="-34"/>
              </a:rPr>
              <a:t>d</a:t>
            </a:r>
            <a:r>
              <a:rPr lang="en-US" b="1" dirty="0">
                <a:solidFill>
                  <a:srgbClr val="660033"/>
                </a:solidFill>
                <a:cs typeface="Angsana New" pitchFamily="18" charset="-34"/>
              </a:rPr>
              <a:t> = Y </a:t>
            </a:r>
            <a:r>
              <a:rPr lang="en-US" b="1" dirty="0" smtClean="0">
                <a:solidFill>
                  <a:srgbClr val="660033"/>
                </a:solidFill>
                <a:cs typeface="Angsana New" pitchFamily="18" charset="-34"/>
              </a:rPr>
              <a:t>- T</a:t>
            </a:r>
            <a:endParaRPr lang="th-TH" b="1" dirty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47479" name="Rectangle 23"/>
          <p:cNvSpPr>
            <a:spLocks noChangeArrowheads="1"/>
          </p:cNvSpPr>
          <p:nvPr/>
        </p:nvSpPr>
        <p:spPr bwMode="auto">
          <a:xfrm>
            <a:off x="1066800" y="5486400"/>
            <a:ext cx="36576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dirty="0" smtClean="0">
                <a:solidFill>
                  <a:srgbClr val="0000FF"/>
                </a:solidFill>
                <a:cs typeface="Angsana New" pitchFamily="18" charset="-34"/>
              </a:rPr>
              <a:t>Amount of population</a:t>
            </a:r>
            <a:endParaRPr lang="th-TH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147480" name="Text Box 24"/>
          <p:cNvSpPr txBox="1">
            <a:spLocks noChangeArrowheads="1"/>
          </p:cNvSpPr>
          <p:nvPr/>
        </p:nvSpPr>
        <p:spPr bwMode="auto">
          <a:xfrm>
            <a:off x="1066800" y="3352800"/>
            <a:ext cx="58674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00FF"/>
                </a:solidFill>
                <a:cs typeface="Angsana New" pitchFamily="18" charset="-34"/>
              </a:rPr>
              <a:t>Low interest rate for consumption loan</a:t>
            </a:r>
            <a:r>
              <a:rPr lang="en-US" sz="2800" b="1" dirty="0" smtClean="0">
                <a:solidFill>
                  <a:srgbClr val="0000FF"/>
                </a:solidFill>
                <a:cs typeface="Angsana New" pitchFamily="18" charset="-34"/>
              </a:rPr>
              <a:t> </a:t>
            </a:r>
            <a:endParaRPr lang="en-US" sz="2800" b="1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147481" name="Text Box 25"/>
          <p:cNvSpPr txBox="1">
            <a:spLocks noChangeArrowheads="1"/>
          </p:cNvSpPr>
          <p:nvPr/>
        </p:nvSpPr>
        <p:spPr bwMode="auto">
          <a:xfrm>
            <a:off x="1066800" y="4114800"/>
            <a:ext cx="58674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00FF"/>
                </a:solidFill>
                <a:cs typeface="Angsana New" pitchFamily="18" charset="-34"/>
              </a:rPr>
              <a:t>Low down payment for consumption loan</a:t>
            </a:r>
            <a:endParaRPr lang="en-US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147482" name="AutoShape 26"/>
          <p:cNvSpPr>
            <a:spLocks noChangeArrowheads="1"/>
          </p:cNvSpPr>
          <p:nvPr/>
        </p:nvSpPr>
        <p:spPr bwMode="auto">
          <a:xfrm>
            <a:off x="7086600" y="34290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83" name="AutoShape 27"/>
          <p:cNvSpPr>
            <a:spLocks noChangeArrowheads="1"/>
          </p:cNvSpPr>
          <p:nvPr/>
        </p:nvSpPr>
        <p:spPr bwMode="auto">
          <a:xfrm>
            <a:off x="7086600" y="41910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89" name="AutoShape 33"/>
          <p:cNvSpPr>
            <a:spLocks noChangeArrowheads="1"/>
          </p:cNvSpPr>
          <p:nvPr/>
        </p:nvSpPr>
        <p:spPr bwMode="auto">
          <a:xfrm>
            <a:off x="4876800" y="55626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90" name="Line 34"/>
          <p:cNvSpPr>
            <a:spLocks noChangeShapeType="1"/>
          </p:cNvSpPr>
          <p:nvPr/>
        </p:nvSpPr>
        <p:spPr bwMode="auto">
          <a:xfrm flipV="1">
            <a:off x="4267200" y="5486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20" name="Text Box 28"/>
          <p:cNvSpPr txBox="1">
            <a:spLocks noChangeArrowheads="1"/>
          </p:cNvSpPr>
          <p:nvPr/>
        </p:nvSpPr>
        <p:spPr bwMode="auto">
          <a:xfrm>
            <a:off x="6934200" y="2209800"/>
            <a:ext cx="685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800" b="1" baseline="30000" dirty="0" smtClean="0">
                <a:solidFill>
                  <a:srgbClr val="660033"/>
                </a:solidFill>
                <a:cs typeface="Angsana New" pitchFamily="18" charset="-34"/>
              </a:rPr>
              <a:t>d</a:t>
            </a:r>
            <a:endParaRPr lang="en-US" sz="28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2" name="Line 30"/>
          <p:cNvSpPr>
            <a:spLocks noChangeShapeType="1"/>
          </p:cNvSpPr>
          <p:nvPr/>
        </p:nvSpPr>
        <p:spPr bwMode="auto">
          <a:xfrm flipV="1">
            <a:off x="7543800" y="2209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3" name="AutoShape 26"/>
          <p:cNvSpPr>
            <a:spLocks noChangeArrowheads="1"/>
          </p:cNvSpPr>
          <p:nvPr/>
        </p:nvSpPr>
        <p:spPr bwMode="auto">
          <a:xfrm>
            <a:off x="7696200" y="22860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7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7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7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7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47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47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47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78" grpId="0" animBg="1"/>
      <p:bldP spid="147479" grpId="0" animBg="1"/>
      <p:bldP spid="147480" grpId="0" animBg="1"/>
      <p:bldP spid="147481" grpId="0" animBg="1"/>
      <p:bldP spid="147482" grpId="0" animBg="1"/>
      <p:bldP spid="147483" grpId="0" animBg="1"/>
      <p:bldP spid="147489" grpId="0" animBg="1"/>
      <p:bldP spid="147490" grpId="0" animBg="1"/>
      <p:bldP spid="20" grpId="0"/>
      <p:bldP spid="22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848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848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sz="3200" b="1" dirty="0" smtClean="0">
                <a:solidFill>
                  <a:srgbClr val="008000"/>
                </a:solidFill>
                <a:cs typeface="Angsana New" pitchFamily="18" charset="-34"/>
              </a:rPr>
              <a:t>Factors determining aggregate C</a:t>
            </a:r>
            <a:endParaRPr lang="th-TH" sz="3200" b="1" dirty="0" smtClean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r>
              <a:rPr lang="en-US" b="1" dirty="0" smtClean="0">
                <a:solidFill>
                  <a:srgbClr val="660033"/>
                </a:solidFill>
                <a:cs typeface="Angsana New" pitchFamily="18" charset="-34"/>
              </a:rPr>
              <a:t>Consumer expectation</a:t>
            </a:r>
            <a:endParaRPr lang="en-US" b="1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r>
              <a:rPr lang="en-US" sz="3200" dirty="0">
                <a:cs typeface="Angsana New" pitchFamily="18" charset="-34"/>
              </a:rPr>
              <a:t>	</a:t>
            </a:r>
          </a:p>
          <a:p>
            <a:pPr>
              <a:lnSpc>
                <a:spcPct val="60000"/>
              </a:lnSpc>
            </a:pPr>
            <a:endParaRPr lang="en-US" sz="3200" dirty="0"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sz="8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endParaRPr lang="th-TH" sz="32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r>
              <a:rPr lang="en-US" b="1" dirty="0" smtClean="0">
                <a:solidFill>
                  <a:srgbClr val="660033"/>
                </a:solidFill>
                <a:effectLst/>
                <a:cs typeface="Angsana New" pitchFamily="18" charset="-34"/>
              </a:rPr>
              <a:t>Consumer taste</a:t>
            </a:r>
            <a:endParaRPr lang="th-TH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sz="2400" b="1" dirty="0">
              <a:solidFill>
                <a:srgbClr val="660033"/>
              </a:solidFill>
              <a:effectLst/>
              <a:cs typeface="Angsana New" pitchFamily="18" charset="-34"/>
            </a:endParaRPr>
          </a:p>
        </p:txBody>
      </p:sp>
      <p:sp>
        <p:nvSpPr>
          <p:cNvPr id="148487" name="Text Box 7"/>
          <p:cNvSpPr txBox="1">
            <a:spLocks noChangeArrowheads="1"/>
          </p:cNvSpPr>
          <p:nvPr/>
        </p:nvSpPr>
        <p:spPr bwMode="auto">
          <a:xfrm>
            <a:off x="1143000" y="3124200"/>
            <a:ext cx="38100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Expect future income to</a:t>
            </a:r>
            <a:endParaRPr lang="en-US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8488" name="Text Box 8"/>
          <p:cNvSpPr txBox="1">
            <a:spLocks noChangeArrowheads="1"/>
          </p:cNvSpPr>
          <p:nvPr/>
        </p:nvSpPr>
        <p:spPr bwMode="auto">
          <a:xfrm>
            <a:off x="1143000" y="3962400"/>
            <a:ext cx="38100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Expect price of G&amp;S to</a:t>
            </a:r>
            <a:endParaRPr lang="en-US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8489" name="AutoShape 9"/>
          <p:cNvSpPr>
            <a:spLocks noChangeArrowheads="1"/>
          </p:cNvSpPr>
          <p:nvPr/>
        </p:nvSpPr>
        <p:spPr bwMode="auto">
          <a:xfrm>
            <a:off x="5181600" y="32766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8490" name="AutoShape 10"/>
          <p:cNvSpPr>
            <a:spLocks noChangeArrowheads="1"/>
          </p:cNvSpPr>
          <p:nvPr/>
        </p:nvSpPr>
        <p:spPr bwMode="auto">
          <a:xfrm>
            <a:off x="5181600" y="40386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8491" name="Text Box 11"/>
          <p:cNvSpPr txBox="1">
            <a:spLocks noChangeArrowheads="1"/>
          </p:cNvSpPr>
          <p:nvPr/>
        </p:nvSpPr>
        <p:spPr bwMode="auto">
          <a:xfrm>
            <a:off x="5715000" y="3124200"/>
            <a:ext cx="1981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Current C</a:t>
            </a:r>
            <a:endParaRPr lang="en-US" sz="32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48493" name="Text Box 13"/>
          <p:cNvSpPr txBox="1">
            <a:spLocks noChangeArrowheads="1"/>
          </p:cNvSpPr>
          <p:nvPr/>
        </p:nvSpPr>
        <p:spPr bwMode="auto">
          <a:xfrm>
            <a:off x="5715000" y="3962400"/>
            <a:ext cx="190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Current C</a:t>
            </a:r>
            <a:endParaRPr lang="en-US" sz="28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48500" name="Line 20"/>
          <p:cNvSpPr>
            <a:spLocks noChangeShapeType="1"/>
          </p:cNvSpPr>
          <p:nvPr/>
        </p:nvSpPr>
        <p:spPr bwMode="auto">
          <a:xfrm flipV="1">
            <a:off x="4800600" y="31242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8501" name="Line 21"/>
          <p:cNvSpPr>
            <a:spLocks noChangeShapeType="1"/>
          </p:cNvSpPr>
          <p:nvPr/>
        </p:nvSpPr>
        <p:spPr bwMode="auto">
          <a:xfrm flipV="1">
            <a:off x="4572000" y="3962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924800" cy="8382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3.2.1  Desired aggregate consumption</a:t>
            </a:r>
            <a:endParaRPr 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8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8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8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8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8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8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8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8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8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8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8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7" grpId="0" animBg="1"/>
      <p:bldP spid="148488" grpId="0" animBg="1"/>
      <p:bldP spid="148489" grpId="0" animBg="1"/>
      <p:bldP spid="148490" grpId="0" animBg="1"/>
      <p:bldP spid="148491" grpId="0"/>
      <p:bldP spid="148493" grpId="0"/>
      <p:bldP spid="148500" grpId="0" animBg="1"/>
      <p:bldP spid="14850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Keynes consumption theory</a:t>
            </a:r>
            <a:endParaRPr lang="en-US" sz="3200" b="1" dirty="0">
              <a:cs typeface="Angsana New" pitchFamily="18" charset="-34"/>
            </a:endParaRPr>
          </a:p>
        </p:txBody>
      </p:sp>
      <p:sp useBgFill="1">
        <p:nvSpPr>
          <p:cNvPr id="14950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th-TH" sz="2000" b="1" dirty="0">
              <a:solidFill>
                <a:srgbClr val="008000"/>
              </a:solidFill>
              <a:cs typeface="Angsana New" pitchFamily="18" charset="-34"/>
            </a:endParaRPr>
          </a:p>
          <a:p>
            <a:r>
              <a:rPr lang="en-US" sz="3200" b="1" dirty="0" smtClean="0">
                <a:solidFill>
                  <a:srgbClr val="008000"/>
                </a:solidFill>
              </a:rPr>
              <a:t>Main factor </a:t>
            </a:r>
            <a:r>
              <a:rPr lang="en-US" sz="3200" b="1" dirty="0" smtClean="0">
                <a:solidFill>
                  <a:srgbClr val="008000"/>
                </a:solidFill>
                <a:cs typeface="Angsana New" pitchFamily="18" charset="-34"/>
              </a:rPr>
              <a:t>determining</a:t>
            </a:r>
            <a:r>
              <a:rPr lang="en-US" sz="3200" b="1" dirty="0" smtClean="0">
                <a:solidFill>
                  <a:srgbClr val="008000"/>
                </a:solidFill>
              </a:rPr>
              <a:t> C is</a:t>
            </a:r>
            <a:r>
              <a:rPr lang="en-US" sz="3600" b="1" dirty="0" smtClean="0">
                <a:solidFill>
                  <a:srgbClr val="008000"/>
                </a:solidFill>
              </a:rPr>
              <a:t> </a:t>
            </a:r>
            <a:r>
              <a:rPr lang="en-US" sz="3600" b="1" dirty="0" smtClean="0">
                <a:solidFill>
                  <a:srgbClr val="660033"/>
                </a:solidFill>
              </a:rPr>
              <a:t>Y</a:t>
            </a:r>
            <a:r>
              <a:rPr lang="en-US" sz="3600" b="1" baseline="30000" dirty="0" smtClean="0">
                <a:solidFill>
                  <a:srgbClr val="660033"/>
                </a:solidFill>
              </a:rPr>
              <a:t>d</a:t>
            </a:r>
            <a:endParaRPr lang="th-TH" sz="3600" b="1" dirty="0">
              <a:solidFill>
                <a:srgbClr val="660033"/>
              </a:solidFill>
            </a:endParaRPr>
          </a:p>
          <a:p>
            <a:r>
              <a:rPr lang="en-US" sz="3200" b="1" dirty="0" smtClean="0">
                <a:solidFill>
                  <a:srgbClr val="993300"/>
                </a:solidFill>
              </a:rPr>
              <a:t>Consumption </a:t>
            </a:r>
            <a:r>
              <a:rPr lang="th-TH" sz="3200" b="1" dirty="0" smtClean="0">
                <a:solidFill>
                  <a:srgbClr val="993300"/>
                </a:solidFill>
              </a:rPr>
              <a:t>F</a:t>
            </a:r>
            <a:r>
              <a:rPr lang="en-US" sz="3200" b="1" dirty="0" smtClean="0">
                <a:solidFill>
                  <a:srgbClr val="993300"/>
                </a:solidFill>
              </a:rPr>
              <a:t>unction</a:t>
            </a:r>
            <a:endParaRPr lang="th-TH" sz="3200" b="1" dirty="0">
              <a:solidFill>
                <a:srgbClr val="993300"/>
              </a:solidFill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sz="3200" b="1" dirty="0">
              <a:solidFill>
                <a:srgbClr val="993300"/>
              </a:solidFill>
              <a:effectLst/>
              <a:cs typeface="Angsana New" pitchFamily="18" charset="-34"/>
            </a:endParaRPr>
          </a:p>
        </p:txBody>
      </p:sp>
      <p:sp>
        <p:nvSpPr>
          <p:cNvPr id="149519" name="Text Box 15"/>
          <p:cNvSpPr txBox="1">
            <a:spLocks noChangeArrowheads="1"/>
          </p:cNvSpPr>
          <p:nvPr/>
        </p:nvSpPr>
        <p:spPr bwMode="auto">
          <a:xfrm>
            <a:off x="1828800" y="5029200"/>
            <a:ext cx="449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49521" name="Text Box 17"/>
          <p:cNvSpPr txBox="1">
            <a:spLocks noChangeArrowheads="1"/>
          </p:cNvSpPr>
          <p:nvPr/>
        </p:nvSpPr>
        <p:spPr bwMode="auto">
          <a:xfrm>
            <a:off x="1676400" y="4267200"/>
            <a:ext cx="4953000" cy="5794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5000"/>
              </a:spcBef>
              <a:spcAft>
                <a:spcPct val="45000"/>
              </a:spcAft>
            </a:pPr>
            <a:r>
              <a:rPr lang="th-TH" sz="32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C</a:t>
            </a:r>
            <a:r>
              <a:rPr lang="en-US" sz="32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 = f (Y</a:t>
            </a:r>
            <a:r>
              <a:rPr lang="en-US" sz="3200" b="1" baseline="3000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d</a:t>
            </a:r>
            <a:r>
              <a:rPr lang="en-US" sz="32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, A1, A2, A3,…)</a:t>
            </a:r>
            <a:endParaRPr lang="en-US" sz="3200">
              <a:solidFill>
                <a:schemeClr val="accent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9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9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9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 smtClean="0"/>
              <a:t>Consumption Function</a:t>
            </a:r>
            <a:endParaRPr lang="en-US" b="1" dirty="0"/>
          </a:p>
        </p:txBody>
      </p:sp>
      <p:sp useBgFill="1"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33" name="Text Box 5"/>
          <p:cNvSpPr txBox="1">
            <a:spLocks noChangeArrowheads="1"/>
          </p:cNvSpPr>
          <p:nvPr/>
        </p:nvSpPr>
        <p:spPr bwMode="auto">
          <a:xfrm>
            <a:off x="1828800" y="5029200"/>
            <a:ext cx="449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50535" name="Text Box 7"/>
          <p:cNvSpPr txBox="1">
            <a:spLocks noChangeArrowheads="1"/>
          </p:cNvSpPr>
          <p:nvPr/>
        </p:nvSpPr>
        <p:spPr bwMode="auto">
          <a:xfrm>
            <a:off x="1600200" y="17526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C</a:t>
            </a:r>
            <a:r>
              <a:rPr lang="en-US" baseline="-25000"/>
              <a:t>a</a:t>
            </a:r>
            <a:r>
              <a:rPr lang="en-US"/>
              <a:t> + bY</a:t>
            </a:r>
            <a:r>
              <a:rPr lang="en-US" baseline="30000"/>
              <a:t>d</a:t>
            </a:r>
          </a:p>
        </p:txBody>
      </p:sp>
      <p:sp>
        <p:nvSpPr>
          <p:cNvPr id="150540" name="Text Box 12"/>
          <p:cNvSpPr txBox="1">
            <a:spLocks noChangeArrowheads="1"/>
          </p:cNvSpPr>
          <p:nvPr/>
        </p:nvSpPr>
        <p:spPr bwMode="auto">
          <a:xfrm>
            <a:off x="1600200" y="23622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100 + 0.6Y</a:t>
            </a:r>
            <a:r>
              <a:rPr lang="en-US" baseline="30000"/>
              <a:t>d</a:t>
            </a:r>
          </a:p>
        </p:txBody>
      </p:sp>
      <p:sp>
        <p:nvSpPr>
          <p:cNvPr id="150541" name="Text Box 13"/>
          <p:cNvSpPr txBox="1">
            <a:spLocks noChangeArrowheads="1"/>
          </p:cNvSpPr>
          <p:nvPr/>
        </p:nvSpPr>
        <p:spPr bwMode="auto">
          <a:xfrm>
            <a:off x="4724400" y="17526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f (Y</a:t>
            </a:r>
            <a:r>
              <a:rPr lang="en-US" baseline="30000"/>
              <a:t>d</a:t>
            </a:r>
            <a:r>
              <a:rPr lang="en-US"/>
              <a:t>)</a:t>
            </a:r>
          </a:p>
        </p:txBody>
      </p:sp>
      <p:sp>
        <p:nvSpPr>
          <p:cNvPr id="150542" name="Rectangle 14"/>
          <p:cNvSpPr>
            <a:spLocks noChangeArrowheads="1"/>
          </p:cNvSpPr>
          <p:nvPr/>
        </p:nvSpPr>
        <p:spPr bwMode="auto">
          <a:xfrm>
            <a:off x="685800" y="3048000"/>
            <a:ext cx="5543550" cy="5334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>
                <a:solidFill>
                  <a:srgbClr val="660066"/>
                </a:solidFill>
                <a:cs typeface="Angsana New" pitchFamily="18" charset="-34"/>
              </a:rPr>
              <a:t>APC</a:t>
            </a:r>
            <a:r>
              <a:rPr lang="en-US">
                <a:solidFill>
                  <a:srgbClr val="660066"/>
                </a:solidFill>
                <a:cs typeface="Angsana New" pitchFamily="18" charset="-34"/>
              </a:rPr>
              <a:t> = Average Propensity to Consume</a:t>
            </a:r>
            <a:r>
              <a:rPr lang="en-US" sz="2800">
                <a:cs typeface="Angsana New" pitchFamily="18" charset="-34"/>
              </a:rPr>
              <a:t> </a:t>
            </a:r>
          </a:p>
        </p:txBody>
      </p:sp>
      <p:sp>
        <p:nvSpPr>
          <p:cNvPr id="150543" name="Rectangle 15"/>
          <p:cNvSpPr>
            <a:spLocks noChangeArrowheads="1"/>
          </p:cNvSpPr>
          <p:nvPr/>
        </p:nvSpPr>
        <p:spPr bwMode="auto">
          <a:xfrm>
            <a:off x="685800" y="3962400"/>
            <a:ext cx="554355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>
                <a:solidFill>
                  <a:srgbClr val="660066"/>
                </a:solidFill>
                <a:cs typeface="Angsana New" pitchFamily="18" charset="-34"/>
              </a:rPr>
              <a:t>MPC</a:t>
            </a:r>
            <a:r>
              <a:rPr lang="en-US">
                <a:solidFill>
                  <a:srgbClr val="660066"/>
                </a:solidFill>
                <a:cs typeface="Angsana New" pitchFamily="18" charset="-34"/>
              </a:rPr>
              <a:t> = Marginal Propensity to Consume</a:t>
            </a:r>
          </a:p>
        </p:txBody>
      </p:sp>
      <p:sp>
        <p:nvSpPr>
          <p:cNvPr id="150544" name="AutoShape 16"/>
          <p:cNvSpPr>
            <a:spLocks noChangeArrowheads="1"/>
          </p:cNvSpPr>
          <p:nvPr/>
        </p:nvSpPr>
        <p:spPr bwMode="auto">
          <a:xfrm>
            <a:off x="6400800" y="32004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45" name="AutoShape 17"/>
          <p:cNvSpPr>
            <a:spLocks noChangeArrowheads="1"/>
          </p:cNvSpPr>
          <p:nvPr/>
        </p:nvSpPr>
        <p:spPr bwMode="auto">
          <a:xfrm>
            <a:off x="6400800" y="4114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46" name="Rectangle 18"/>
          <p:cNvSpPr>
            <a:spLocks noChangeArrowheads="1"/>
          </p:cNvSpPr>
          <p:nvPr/>
        </p:nvSpPr>
        <p:spPr bwMode="auto">
          <a:xfrm>
            <a:off x="7010400" y="2971800"/>
            <a:ext cx="1600200" cy="7620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APC =  </a:t>
            </a:r>
            <a:r>
              <a:rPr lang="en-US" sz="2200" b="1" u="sng">
                <a:solidFill>
                  <a:srgbClr val="0000FF"/>
                </a:solidFill>
                <a:cs typeface="Angsana New" pitchFamily="18" charset="-34"/>
              </a:rPr>
              <a:t>C</a:t>
            </a:r>
          </a:p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	   Y</a:t>
            </a:r>
            <a:r>
              <a:rPr lang="en-US" sz="2200" b="1" baseline="30000">
                <a:solidFill>
                  <a:srgbClr val="0000FF"/>
                </a:solidFill>
                <a:cs typeface="Angsana New" pitchFamily="18" charset="-34"/>
              </a:rPr>
              <a:t>d</a:t>
            </a:r>
            <a:endParaRPr lang="th-TH" sz="2200" b="1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150547" name="Rectangle 19"/>
          <p:cNvSpPr>
            <a:spLocks noChangeArrowheads="1"/>
          </p:cNvSpPr>
          <p:nvPr/>
        </p:nvSpPr>
        <p:spPr bwMode="auto">
          <a:xfrm>
            <a:off x="7010400" y="3962400"/>
            <a:ext cx="1655763" cy="8001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MPC =  </a:t>
            </a:r>
            <a:r>
              <a:rPr lang="el-GR" sz="2200" b="1" u="sng">
                <a:solidFill>
                  <a:srgbClr val="0000FF"/>
                </a:solidFill>
                <a:cs typeface="Angsana New" pitchFamily="18" charset="-34"/>
              </a:rPr>
              <a:t>Δ</a:t>
            </a:r>
            <a:r>
              <a:rPr lang="en-US" sz="2200" b="1" u="sng">
                <a:solidFill>
                  <a:srgbClr val="0000FF"/>
                </a:solidFill>
                <a:cs typeface="Angsana New" pitchFamily="18" charset="-34"/>
              </a:rPr>
              <a:t>C</a:t>
            </a:r>
          </a:p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	  </a:t>
            </a:r>
            <a:r>
              <a:rPr lang="el-GR" sz="2200" b="1">
                <a:solidFill>
                  <a:srgbClr val="0000FF"/>
                </a:solidFill>
                <a:cs typeface="Angsana New" pitchFamily="18" charset="-34"/>
              </a:rPr>
              <a:t>Δ</a:t>
            </a:r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Y</a:t>
            </a:r>
            <a:r>
              <a:rPr lang="en-US" sz="2200" b="1" baseline="30000">
                <a:solidFill>
                  <a:srgbClr val="0000FF"/>
                </a:solidFill>
                <a:cs typeface="Angsana New" pitchFamily="18" charset="-34"/>
              </a:rPr>
              <a:t>d</a:t>
            </a:r>
            <a:endParaRPr lang="th-TH" sz="2200" b="1" baseline="3000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150548" name="Rectangle 20"/>
          <p:cNvSpPr>
            <a:spLocks noChangeArrowheads="1"/>
          </p:cNvSpPr>
          <p:nvPr/>
        </p:nvSpPr>
        <p:spPr bwMode="auto">
          <a:xfrm>
            <a:off x="685800" y="5257800"/>
            <a:ext cx="1657350" cy="6096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MPC &lt; 1</a:t>
            </a:r>
            <a:r>
              <a:rPr lang="en-US" sz="2000">
                <a:cs typeface="Angsana New" pitchFamily="18" charset="-34"/>
              </a:rPr>
              <a:t> 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0549" name="AutoShape 21"/>
          <p:cNvSpPr>
            <a:spLocks noChangeArrowheads="1"/>
          </p:cNvSpPr>
          <p:nvPr/>
        </p:nvSpPr>
        <p:spPr bwMode="auto">
          <a:xfrm>
            <a:off x="2438400" y="53340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50" name="Rectangle 22"/>
          <p:cNvSpPr>
            <a:spLocks noChangeArrowheads="1"/>
          </p:cNvSpPr>
          <p:nvPr/>
        </p:nvSpPr>
        <p:spPr bwMode="auto">
          <a:xfrm>
            <a:off x="3048000" y="5105400"/>
            <a:ext cx="5791200" cy="1066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800" b="1" dirty="0">
              <a:solidFill>
                <a:srgbClr val="006600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0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0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0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0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0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0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0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0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0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0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0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5" grpId="0"/>
      <p:bldP spid="150540" grpId="0"/>
      <p:bldP spid="150541" grpId="0"/>
      <p:bldP spid="150542" grpId="0" animBg="1"/>
      <p:bldP spid="150543" grpId="0" animBg="1"/>
      <p:bldP spid="150544" grpId="0" animBg="1"/>
      <p:bldP spid="150545" grpId="0" animBg="1"/>
      <p:bldP spid="150546" grpId="0" animBg="1"/>
      <p:bldP spid="150547" grpId="0" animBg="1"/>
      <p:bldP spid="150548" grpId="0" animBg="1"/>
      <p:bldP spid="1505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5486400" cy="685800"/>
          </a:xfrm>
          <a:solidFill>
            <a:srgbClr val="FFFF66">
              <a:alpha val="50000"/>
            </a:srgbClr>
          </a:solidFill>
        </p:spPr>
        <p:txBody>
          <a:bodyPr/>
          <a:lstStyle/>
          <a:p>
            <a:r>
              <a:rPr lang="en-US" sz="3200" b="1" dirty="0" smtClean="0">
                <a:solidFill>
                  <a:schemeClr val="accent2"/>
                </a:solidFill>
                <a:effectLst/>
                <a:cs typeface="Angsana New" pitchFamily="18" charset="-34"/>
              </a:rPr>
              <a:t>Consumption Graph</a:t>
            </a:r>
            <a:endParaRPr lang="th-TH" sz="3200" b="1" dirty="0">
              <a:solidFill>
                <a:schemeClr val="accent2"/>
              </a:solidFill>
              <a:effectLst/>
            </a:endParaRPr>
          </a:p>
        </p:txBody>
      </p:sp>
      <p:sp>
        <p:nvSpPr>
          <p:cNvPr id="155652" name="Line 4"/>
          <p:cNvSpPr>
            <a:spLocks noChangeShapeType="1"/>
          </p:cNvSpPr>
          <p:nvPr/>
        </p:nvSpPr>
        <p:spPr bwMode="auto">
          <a:xfrm>
            <a:off x="1752600" y="1371600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5653" name="Line 5"/>
          <p:cNvSpPr>
            <a:spLocks noChangeShapeType="1"/>
          </p:cNvSpPr>
          <p:nvPr/>
        </p:nvSpPr>
        <p:spPr bwMode="auto">
          <a:xfrm>
            <a:off x="1752600" y="3657600"/>
            <a:ext cx="2879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5654" name="Line 6"/>
          <p:cNvSpPr>
            <a:spLocks noChangeShapeType="1"/>
          </p:cNvSpPr>
          <p:nvPr/>
        </p:nvSpPr>
        <p:spPr bwMode="auto">
          <a:xfrm flipV="1">
            <a:off x="1752600" y="1600200"/>
            <a:ext cx="2520950" cy="201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55711" name="Group 63"/>
          <p:cNvGrpSpPr>
            <a:grpSpLocks/>
          </p:cNvGrpSpPr>
          <p:nvPr/>
        </p:nvGrpSpPr>
        <p:grpSpPr bwMode="auto">
          <a:xfrm>
            <a:off x="2057400" y="3200400"/>
            <a:ext cx="515938" cy="431800"/>
            <a:chOff x="1296" y="2016"/>
            <a:chExt cx="325" cy="272"/>
          </a:xfrm>
        </p:grpSpPr>
        <p:sp>
          <p:nvSpPr>
            <p:cNvPr id="155655" name="Arc 7"/>
            <p:cNvSpPr>
              <a:spLocks/>
            </p:cNvSpPr>
            <p:nvPr/>
          </p:nvSpPr>
          <p:spPr bwMode="auto">
            <a:xfrm>
              <a:off x="1440" y="2016"/>
              <a:ext cx="181" cy="27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656" name="Rectangle 8"/>
            <p:cNvSpPr>
              <a:spLocks noChangeArrowheads="1"/>
            </p:cNvSpPr>
            <p:nvPr/>
          </p:nvSpPr>
          <p:spPr bwMode="auto">
            <a:xfrm>
              <a:off x="1296" y="2208"/>
              <a:ext cx="273" cy="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>
                  <a:cs typeface="Angsana New" pitchFamily="18" charset="-34"/>
                </a:rPr>
                <a:t>45</a:t>
              </a:r>
              <a:r>
                <a:rPr lang="en-US" sz="2000">
                  <a:cs typeface="Arial" charset="0"/>
                </a:rPr>
                <a:t>°</a:t>
              </a:r>
              <a:endParaRPr lang="en-US" sz="2000" b="1">
                <a:cs typeface="Arial" charset="0"/>
              </a:endParaRPr>
            </a:p>
          </p:txBody>
        </p:sp>
      </p:grpSp>
      <p:sp>
        <p:nvSpPr>
          <p:cNvPr id="155657" name="Line 9"/>
          <p:cNvSpPr>
            <a:spLocks noChangeShapeType="1"/>
          </p:cNvSpPr>
          <p:nvPr/>
        </p:nvSpPr>
        <p:spPr bwMode="auto">
          <a:xfrm flipV="1">
            <a:off x="1752600" y="2286000"/>
            <a:ext cx="3024188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5659" name="Rectangle 11"/>
          <p:cNvSpPr>
            <a:spLocks noChangeArrowheads="1"/>
          </p:cNvSpPr>
          <p:nvPr/>
        </p:nvSpPr>
        <p:spPr bwMode="auto">
          <a:xfrm>
            <a:off x="4114800" y="1371600"/>
            <a:ext cx="12969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 sz="2000">
                <a:cs typeface="Angsana New" pitchFamily="18" charset="-34"/>
              </a:rPr>
              <a:t> = C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5660" name="Rectangle 12"/>
          <p:cNvSpPr>
            <a:spLocks noChangeArrowheads="1"/>
          </p:cNvSpPr>
          <p:nvPr/>
        </p:nvSpPr>
        <p:spPr bwMode="auto">
          <a:xfrm>
            <a:off x="4800600" y="2133600"/>
            <a:ext cx="17272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1" name="Rectangle 13"/>
          <p:cNvSpPr>
            <a:spLocks noChangeArrowheads="1"/>
          </p:cNvSpPr>
          <p:nvPr/>
        </p:nvSpPr>
        <p:spPr bwMode="auto">
          <a:xfrm>
            <a:off x="4953000" y="2667000"/>
            <a:ext cx="17272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 = 100 + 0.6Y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2" name="Rectangle 14"/>
          <p:cNvSpPr>
            <a:spLocks noChangeArrowheads="1"/>
          </p:cNvSpPr>
          <p:nvPr/>
        </p:nvSpPr>
        <p:spPr bwMode="auto">
          <a:xfrm>
            <a:off x="5105400" y="3048000"/>
            <a:ext cx="1727200" cy="363538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Slope =0.6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3" name="Rectangle 15"/>
          <p:cNvSpPr>
            <a:spLocks noChangeArrowheads="1"/>
          </p:cNvSpPr>
          <p:nvPr/>
        </p:nvSpPr>
        <p:spPr bwMode="auto">
          <a:xfrm>
            <a:off x="5105400" y="3581400"/>
            <a:ext cx="1727200" cy="287338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MPC = 0.6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4" name="Rectangle 16"/>
          <p:cNvSpPr>
            <a:spLocks noChangeArrowheads="1"/>
          </p:cNvSpPr>
          <p:nvPr/>
        </p:nvSpPr>
        <p:spPr bwMode="auto">
          <a:xfrm>
            <a:off x="381000" y="2590800"/>
            <a:ext cx="143827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= 100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1295400" y="1066800"/>
            <a:ext cx="503238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6" name="Rectangle 18"/>
          <p:cNvSpPr>
            <a:spLocks noChangeArrowheads="1"/>
          </p:cNvSpPr>
          <p:nvPr/>
        </p:nvSpPr>
        <p:spPr bwMode="auto">
          <a:xfrm>
            <a:off x="1981200" y="4114800"/>
            <a:ext cx="2303463" cy="304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Break-even Income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grpSp>
        <p:nvGrpSpPr>
          <p:cNvPr id="155712" name="Group 64"/>
          <p:cNvGrpSpPr>
            <a:grpSpLocks/>
          </p:cNvGrpSpPr>
          <p:nvPr/>
        </p:nvGrpSpPr>
        <p:grpSpPr bwMode="auto">
          <a:xfrm>
            <a:off x="2743200" y="2667000"/>
            <a:ext cx="576263" cy="1354138"/>
            <a:chOff x="1728" y="1680"/>
            <a:chExt cx="363" cy="853"/>
          </a:xfrm>
        </p:grpSpPr>
        <p:sp>
          <p:nvSpPr>
            <p:cNvPr id="155658" name="Line 10"/>
            <p:cNvSpPr>
              <a:spLocks noChangeShapeType="1"/>
            </p:cNvSpPr>
            <p:nvPr/>
          </p:nvSpPr>
          <p:spPr bwMode="auto">
            <a:xfrm>
              <a:off x="1872" y="1680"/>
              <a:ext cx="0" cy="6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5667" name="Rectangle 19"/>
            <p:cNvSpPr>
              <a:spLocks noChangeArrowheads="1"/>
            </p:cNvSpPr>
            <p:nvPr/>
          </p:nvSpPr>
          <p:spPr bwMode="auto">
            <a:xfrm>
              <a:off x="1728" y="2352"/>
              <a:ext cx="363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>
                  <a:cs typeface="Angsana New" pitchFamily="18" charset="-34"/>
                </a:rPr>
                <a:t>Y</a:t>
              </a:r>
              <a:r>
                <a:rPr lang="en-US" sz="2000" baseline="30000">
                  <a:cs typeface="Angsana New" pitchFamily="18" charset="-34"/>
                </a:rPr>
                <a:t>d*</a:t>
              </a:r>
              <a:r>
                <a:rPr lang="en-US">
                  <a:cs typeface="Angsana New" pitchFamily="18" charset="-34"/>
                </a:rPr>
                <a:t> 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55668" name="Rectangle 20"/>
          <p:cNvSpPr>
            <a:spLocks noChangeArrowheads="1"/>
          </p:cNvSpPr>
          <p:nvPr/>
        </p:nvSpPr>
        <p:spPr bwMode="auto">
          <a:xfrm>
            <a:off x="838200" y="4572000"/>
            <a:ext cx="792163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Note: </a:t>
            </a:r>
            <a:endParaRPr lang="th-TH" sz="200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5669" name="Rectangle 21"/>
          <p:cNvSpPr>
            <a:spLocks noChangeArrowheads="1"/>
          </p:cNvSpPr>
          <p:nvPr/>
        </p:nvSpPr>
        <p:spPr bwMode="auto">
          <a:xfrm>
            <a:off x="1828800" y="4648200"/>
            <a:ext cx="7207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1) 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5670" name="AutoShape 22"/>
          <p:cNvSpPr>
            <a:spLocks noChangeArrowheads="1"/>
          </p:cNvSpPr>
          <p:nvPr/>
        </p:nvSpPr>
        <p:spPr bwMode="auto">
          <a:xfrm>
            <a:off x="2971800" y="47244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5673" name="AutoShape 25"/>
          <p:cNvSpPr>
            <a:spLocks noChangeArrowheads="1"/>
          </p:cNvSpPr>
          <p:nvPr/>
        </p:nvSpPr>
        <p:spPr bwMode="auto">
          <a:xfrm>
            <a:off x="3733800" y="5181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5677" name="Rectangle 29"/>
          <p:cNvSpPr>
            <a:spLocks noChangeArrowheads="1"/>
          </p:cNvSpPr>
          <p:nvPr/>
        </p:nvSpPr>
        <p:spPr bwMode="auto">
          <a:xfrm>
            <a:off x="1752600" y="5638800"/>
            <a:ext cx="10810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>
                <a:cs typeface="Angsana New" pitchFamily="18" charset="-34"/>
              </a:rPr>
              <a:t>3) 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r>
              <a:rPr lang="th-TH" b="1">
                <a:solidFill>
                  <a:srgbClr val="CC0000"/>
                </a:solidFill>
                <a:cs typeface="Angsana New" pitchFamily="18" charset="-34"/>
              </a:rPr>
              <a:t>↑ ↑</a:t>
            </a:r>
          </a:p>
        </p:txBody>
      </p:sp>
      <p:sp>
        <p:nvSpPr>
          <p:cNvPr id="155678" name="AutoShape 30"/>
          <p:cNvSpPr>
            <a:spLocks noChangeArrowheads="1"/>
          </p:cNvSpPr>
          <p:nvPr/>
        </p:nvSpPr>
        <p:spPr bwMode="auto">
          <a:xfrm>
            <a:off x="3200400" y="5715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5685" name="Rectangle 37"/>
          <p:cNvSpPr>
            <a:spLocks noChangeArrowheads="1"/>
          </p:cNvSpPr>
          <p:nvPr/>
        </p:nvSpPr>
        <p:spPr bwMode="auto">
          <a:xfrm>
            <a:off x="4495800" y="35052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grpSp>
        <p:nvGrpSpPr>
          <p:cNvPr id="155713" name="Group 65"/>
          <p:cNvGrpSpPr>
            <a:grpSpLocks/>
          </p:cNvGrpSpPr>
          <p:nvPr/>
        </p:nvGrpSpPr>
        <p:grpSpPr bwMode="auto">
          <a:xfrm>
            <a:off x="1905000" y="4953000"/>
            <a:ext cx="1439863" cy="461963"/>
            <a:chOff x="1200" y="3120"/>
            <a:chExt cx="907" cy="291"/>
          </a:xfrm>
        </p:grpSpPr>
        <p:sp>
          <p:nvSpPr>
            <p:cNvPr id="155672" name="Rectangle 24"/>
            <p:cNvSpPr>
              <a:spLocks noChangeArrowheads="1"/>
            </p:cNvSpPr>
            <p:nvPr/>
          </p:nvSpPr>
          <p:spPr bwMode="auto">
            <a:xfrm>
              <a:off x="1200" y="3216"/>
              <a:ext cx="907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dirty="0">
                  <a:cs typeface="Angsana New" pitchFamily="18" charset="-34"/>
                </a:rPr>
                <a:t>2) Y</a:t>
              </a:r>
              <a:r>
                <a:rPr lang="en-US" sz="2000" baseline="30000" dirty="0">
                  <a:cs typeface="Angsana New" pitchFamily="18" charset="-34"/>
                </a:rPr>
                <a:t>d</a:t>
              </a:r>
              <a:r>
                <a:rPr lang="en-US" dirty="0">
                  <a:cs typeface="Angsana New" pitchFamily="18" charset="-34"/>
                </a:rPr>
                <a:t> </a:t>
              </a:r>
              <a:r>
                <a:rPr lang="th-TH" sz="2000" dirty="0">
                  <a:cs typeface="Angsana New" pitchFamily="18" charset="-34"/>
                </a:rPr>
                <a:t>  </a:t>
              </a:r>
              <a:r>
                <a:rPr lang="en-US" sz="2000" dirty="0" smtClean="0">
                  <a:cs typeface="Angsana New" pitchFamily="18" charset="-34"/>
                </a:rPr>
                <a:t> 1  </a:t>
              </a:r>
              <a:r>
                <a:rPr lang="en-US" dirty="0" smtClean="0">
                  <a:cs typeface="Angsana New" pitchFamily="18" charset="-34"/>
                </a:rPr>
                <a:t>unit</a:t>
              </a:r>
              <a:endParaRPr lang="th-TH" dirty="0">
                <a:cs typeface="Angsana New" pitchFamily="18" charset="-34"/>
              </a:endParaRPr>
            </a:p>
          </p:txBody>
        </p:sp>
        <p:sp>
          <p:nvSpPr>
            <p:cNvPr id="155708" name="Rectangle 60"/>
            <p:cNvSpPr>
              <a:spLocks noChangeArrowheads="1"/>
            </p:cNvSpPr>
            <p:nvPr/>
          </p:nvSpPr>
          <p:spPr bwMode="auto">
            <a:xfrm>
              <a:off x="1488" y="3120"/>
              <a:ext cx="212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th-TH" b="1" dirty="0">
                  <a:solidFill>
                    <a:srgbClr val="CC0000"/>
                  </a:solidFill>
                  <a:cs typeface="Angsana New" pitchFamily="18" charset="-34"/>
                </a:rPr>
                <a:t>↑</a:t>
              </a:r>
              <a:endParaRPr lang="en-US" b="1" dirty="0">
                <a:solidFill>
                  <a:srgbClr val="CC0000"/>
                </a:solidFill>
                <a:cs typeface="Angsana New" pitchFamily="18" charset="-34"/>
              </a:endParaRPr>
            </a:p>
          </p:txBody>
        </p:sp>
      </p:grpSp>
      <p:sp>
        <p:nvSpPr>
          <p:cNvPr id="155709" name="Rectangle 61"/>
          <p:cNvSpPr>
            <a:spLocks noChangeArrowheads="1"/>
          </p:cNvSpPr>
          <p:nvPr/>
        </p:nvSpPr>
        <p:spPr bwMode="auto">
          <a:xfrm>
            <a:off x="2438400" y="4572000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b="1">
                <a:solidFill>
                  <a:srgbClr val="CC0000"/>
                </a:solidFill>
                <a:cs typeface="Angsana New" pitchFamily="18" charset="-34"/>
              </a:rPr>
              <a:t>↑</a:t>
            </a:r>
            <a:endParaRPr lang="en-US" b="1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45" name="Slide Number Placeholder 4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5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5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5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5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5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5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5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5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5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5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5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5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5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5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55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55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55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55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55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4" grpId="0" animBg="1"/>
      <p:bldP spid="155657" grpId="0" animBg="1"/>
      <p:bldP spid="155659" grpId="0"/>
      <p:bldP spid="155660" grpId="0"/>
      <p:bldP spid="155661" grpId="0"/>
      <p:bldP spid="155662" grpId="0" animBg="1"/>
      <p:bldP spid="155663" grpId="0" animBg="1"/>
      <p:bldP spid="155664" grpId="0"/>
      <p:bldP spid="155666" grpId="0" animBg="1"/>
      <p:bldP spid="155668" grpId="0" animBg="1"/>
      <p:bldP spid="155669" grpId="0"/>
      <p:bldP spid="155670" grpId="0" animBg="1"/>
      <p:bldP spid="155673" grpId="0" animBg="1"/>
      <p:bldP spid="155677" grpId="0"/>
      <p:bldP spid="155678" grpId="0" animBg="1"/>
      <p:bldP spid="15570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200" dirty="0" smtClean="0"/>
              <a:t>At point</a:t>
            </a:r>
            <a:r>
              <a:rPr lang="en-US" dirty="0" smtClean="0"/>
              <a:t> </a:t>
            </a:r>
            <a:r>
              <a:rPr lang="en-US" sz="2600" b="1" dirty="0">
                <a:solidFill>
                  <a:schemeClr val="accent2"/>
                </a:solidFill>
              </a:rPr>
              <a:t>Y</a:t>
            </a:r>
            <a:r>
              <a:rPr lang="en-US" sz="2600" b="1" baseline="30000" dirty="0">
                <a:solidFill>
                  <a:schemeClr val="accent2"/>
                </a:solidFill>
              </a:rPr>
              <a:t>d</a:t>
            </a:r>
            <a:r>
              <a:rPr lang="th-TH" sz="26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600" b="1" dirty="0">
                <a:solidFill>
                  <a:schemeClr val="accent2"/>
                </a:solidFill>
                <a:cs typeface="Angsana New" pitchFamily="18" charset="-34"/>
              </a:rPr>
              <a:t>= </a:t>
            </a:r>
            <a:r>
              <a:rPr lang="en-US" sz="2600" b="1" dirty="0">
                <a:solidFill>
                  <a:schemeClr val="accent2"/>
                </a:solidFill>
              </a:rPr>
              <a:t>C</a:t>
            </a:r>
            <a:endParaRPr lang="th-TH" sz="2600" b="1" dirty="0">
              <a:solidFill>
                <a:schemeClr val="accent2"/>
              </a:solidFill>
            </a:endParaRPr>
          </a:p>
        </p:txBody>
      </p:sp>
      <p:sp>
        <p:nvSpPr>
          <p:cNvPr id="156676" name="Rectangle 4"/>
          <p:cNvSpPr>
            <a:spLocks noChangeArrowheads="1"/>
          </p:cNvSpPr>
          <p:nvPr/>
        </p:nvSpPr>
        <p:spPr bwMode="auto">
          <a:xfrm>
            <a:off x="2555875" y="2349500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C = 100 + 0.6</a:t>
            </a:r>
            <a:r>
              <a:rPr lang="en-US">
                <a:solidFill>
                  <a:srgbClr val="CC0000"/>
                </a:solidFill>
                <a:cs typeface="Angsana New" pitchFamily="18" charset="-34"/>
              </a:rPr>
              <a:t>Y</a:t>
            </a:r>
            <a:r>
              <a:rPr lang="en-US" baseline="30000">
                <a:solidFill>
                  <a:srgbClr val="CC0000"/>
                </a:solidFill>
                <a:cs typeface="Angsana New" pitchFamily="18" charset="-34"/>
              </a:rPr>
              <a:t>d</a:t>
            </a:r>
            <a:endParaRPr lang="en-US" sz="2800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56677" name="Rectangle 5"/>
          <p:cNvSpPr>
            <a:spLocks noChangeArrowheads="1"/>
          </p:cNvSpPr>
          <p:nvPr/>
        </p:nvSpPr>
        <p:spPr bwMode="auto">
          <a:xfrm>
            <a:off x="2555875" y="2924175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56678" name="Rectangle 6"/>
          <p:cNvSpPr>
            <a:spLocks noChangeArrowheads="1"/>
          </p:cNvSpPr>
          <p:nvPr/>
        </p:nvSpPr>
        <p:spPr bwMode="auto">
          <a:xfrm>
            <a:off x="2555875" y="3500438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6679" name="Rectangle 7"/>
          <p:cNvSpPr>
            <a:spLocks noChangeArrowheads="1"/>
          </p:cNvSpPr>
          <p:nvPr/>
        </p:nvSpPr>
        <p:spPr bwMode="auto">
          <a:xfrm>
            <a:off x="2555875" y="4076700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6680" name="Rectangle 8"/>
          <p:cNvSpPr>
            <a:spLocks noChangeArrowheads="1"/>
          </p:cNvSpPr>
          <p:nvPr/>
        </p:nvSpPr>
        <p:spPr bwMode="auto">
          <a:xfrm>
            <a:off x="2555875" y="4652963"/>
            <a:ext cx="2016125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6681" name="AutoShape 9"/>
          <p:cNvSpPr>
            <a:spLocks noChangeArrowheads="1"/>
          </p:cNvSpPr>
          <p:nvPr/>
        </p:nvSpPr>
        <p:spPr bwMode="auto">
          <a:xfrm>
            <a:off x="4716463" y="4797425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6682" name="Rectangle 10"/>
          <p:cNvSpPr>
            <a:spLocks noChangeArrowheads="1"/>
          </p:cNvSpPr>
          <p:nvPr/>
        </p:nvSpPr>
        <p:spPr bwMode="auto">
          <a:xfrm>
            <a:off x="5292725" y="4724400"/>
            <a:ext cx="2159000" cy="792163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dirty="0">
              <a:cs typeface="Angsana New" pitchFamily="18" charset="-34"/>
            </a:endParaRPr>
          </a:p>
        </p:txBody>
      </p:sp>
      <p:sp>
        <p:nvSpPr>
          <p:cNvPr id="156683" name="Rectangle 11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8077200" cy="838200"/>
          </a:xfrm>
          <a:solidFill>
            <a:srgbClr val="FFFF66">
              <a:alpha val="50000"/>
            </a:srgbClr>
          </a:solidFill>
          <a:ln/>
        </p:spPr>
        <p:txBody>
          <a:bodyPr/>
          <a:lstStyle/>
          <a:p>
            <a:pPr algn="l"/>
            <a:r>
              <a:rPr lang="en-US" sz="3200" b="1" dirty="0" smtClean="0">
                <a:effectLst/>
                <a:cs typeface="Angsana New" pitchFamily="18" charset="-34"/>
              </a:rPr>
              <a:t>From consumption graph</a:t>
            </a:r>
            <a:endParaRPr lang="th-TH" sz="3200" b="1" dirty="0">
              <a:effectLst/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6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6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6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6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6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6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6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6" grpId="0" animBg="1"/>
      <p:bldP spid="156677" grpId="0" animBg="1"/>
      <p:bldP spid="156678" grpId="0" animBg="1"/>
      <p:bldP spid="156679" grpId="0" animBg="1"/>
      <p:bldP spid="156680" grpId="0" animBg="1"/>
      <p:bldP spid="156681" grpId="0" animBg="1"/>
      <p:bldP spid="15668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0" name="Rectangle 4"/>
          <p:cNvSpPr>
            <a:spLocks noChangeArrowheads="1"/>
          </p:cNvSpPr>
          <p:nvPr/>
        </p:nvSpPr>
        <p:spPr bwMode="auto">
          <a:xfrm>
            <a:off x="900113" y="1773238"/>
            <a:ext cx="935037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th-TH" sz="20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= 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7701" name="AutoShape 5"/>
          <p:cNvSpPr>
            <a:spLocks noChangeArrowheads="1"/>
          </p:cNvSpPr>
          <p:nvPr/>
        </p:nvSpPr>
        <p:spPr bwMode="auto">
          <a:xfrm>
            <a:off x="2051050" y="18446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02" name="Rectangle 6"/>
          <p:cNvSpPr>
            <a:spLocks noChangeArrowheads="1"/>
          </p:cNvSpPr>
          <p:nvPr/>
        </p:nvSpPr>
        <p:spPr bwMode="auto">
          <a:xfrm>
            <a:off x="2771775" y="1773238"/>
            <a:ext cx="1871663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7703" name="Rectangle 7"/>
          <p:cNvSpPr>
            <a:spLocks noChangeArrowheads="1"/>
          </p:cNvSpPr>
          <p:nvPr/>
        </p:nvSpPr>
        <p:spPr bwMode="auto">
          <a:xfrm>
            <a:off x="4876800" y="1371600"/>
            <a:ext cx="3960812" cy="1212640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endParaRPr lang="en-US" sz="2600" dirty="0" smtClean="0">
              <a:cs typeface="Angsana New" pitchFamily="18" charset="-34"/>
              <a:sym typeface="Symbol" pitchFamily="18" charset="2"/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endParaRPr lang="en-US" sz="2600" dirty="0">
              <a:cs typeface="Angsana New" pitchFamily="18" charset="-34"/>
              <a:sym typeface="Symbol" pitchFamily="18" charset="2"/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endParaRPr lang="th-TH" sz="26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7704" name="Rectangle 8"/>
          <p:cNvSpPr>
            <a:spLocks noChangeArrowheads="1"/>
          </p:cNvSpPr>
          <p:nvPr/>
        </p:nvSpPr>
        <p:spPr bwMode="auto">
          <a:xfrm>
            <a:off x="900113" y="2924175"/>
            <a:ext cx="1655762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0 &lt;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</a:rPr>
              <a:t>&lt; 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7705" name="AutoShape 9"/>
          <p:cNvSpPr>
            <a:spLocks noChangeArrowheads="1"/>
          </p:cNvSpPr>
          <p:nvPr/>
        </p:nvSpPr>
        <p:spPr bwMode="auto">
          <a:xfrm>
            <a:off x="2700338" y="29972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06" name="Rectangle 10"/>
          <p:cNvSpPr>
            <a:spLocks noChangeArrowheads="1"/>
          </p:cNvSpPr>
          <p:nvPr/>
        </p:nvSpPr>
        <p:spPr bwMode="auto">
          <a:xfrm>
            <a:off x="3348038" y="2924175"/>
            <a:ext cx="1008062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57707" name="Rectangle 11"/>
          <p:cNvSpPr>
            <a:spLocks noChangeArrowheads="1"/>
          </p:cNvSpPr>
          <p:nvPr/>
        </p:nvSpPr>
        <p:spPr bwMode="auto">
          <a:xfrm>
            <a:off x="4643438" y="2781300"/>
            <a:ext cx="4195762" cy="646331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endParaRPr lang="en-US" sz="2000" b="1" dirty="0">
              <a:solidFill>
                <a:schemeClr val="accent2"/>
              </a:solidFill>
              <a:latin typeface="+mn-lt"/>
              <a:cs typeface="Angsana New" pitchFamily="18" charset="-34"/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endParaRPr lang="th-TH" sz="2000" dirty="0">
              <a:latin typeface="+mn-lt"/>
              <a:cs typeface="Angsana New" pitchFamily="18" charset="-34"/>
            </a:endParaRPr>
          </a:p>
        </p:txBody>
      </p:sp>
      <p:sp>
        <p:nvSpPr>
          <p:cNvPr id="157708" name="Rectangle 12"/>
          <p:cNvSpPr>
            <a:spLocks noChangeArrowheads="1"/>
          </p:cNvSpPr>
          <p:nvPr/>
        </p:nvSpPr>
        <p:spPr bwMode="auto">
          <a:xfrm>
            <a:off x="827088" y="3644900"/>
            <a:ext cx="1081087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&gt;</a:t>
            </a:r>
            <a:r>
              <a:rPr lang="en-US" sz="28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 baseline="30000">
              <a:cs typeface="Angsana New" pitchFamily="18" charset="-34"/>
            </a:endParaRPr>
          </a:p>
        </p:txBody>
      </p:sp>
      <p:sp>
        <p:nvSpPr>
          <p:cNvPr id="157709" name="AutoShape 13"/>
          <p:cNvSpPr>
            <a:spLocks noChangeArrowheads="1"/>
          </p:cNvSpPr>
          <p:nvPr/>
        </p:nvSpPr>
        <p:spPr bwMode="auto">
          <a:xfrm>
            <a:off x="2268538" y="3789363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10" name="Rectangle 14"/>
          <p:cNvSpPr>
            <a:spLocks noChangeArrowheads="1"/>
          </p:cNvSpPr>
          <p:nvPr/>
        </p:nvSpPr>
        <p:spPr bwMode="auto">
          <a:xfrm>
            <a:off x="2916238" y="3716338"/>
            <a:ext cx="1008062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57711" name="Rectangle 15"/>
          <p:cNvSpPr>
            <a:spLocks noChangeArrowheads="1"/>
          </p:cNvSpPr>
          <p:nvPr/>
        </p:nvSpPr>
        <p:spPr bwMode="auto">
          <a:xfrm>
            <a:off x="4191000" y="3581400"/>
            <a:ext cx="4343400" cy="972574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endParaRPr lang="en-US" sz="2600" dirty="0" smtClean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endParaRPr lang="th-TH" sz="2600" dirty="0">
              <a:cs typeface="Angsana New" pitchFamily="18" charset="-34"/>
            </a:endParaRPr>
          </a:p>
        </p:txBody>
      </p:sp>
      <p:sp>
        <p:nvSpPr>
          <p:cNvPr id="157712" name="Rectangle 16"/>
          <p:cNvSpPr>
            <a:spLocks noChangeArrowheads="1"/>
          </p:cNvSpPr>
          <p:nvPr/>
        </p:nvSpPr>
        <p:spPr bwMode="auto">
          <a:xfrm>
            <a:off x="838200" y="4720229"/>
            <a:ext cx="1081087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30000" dirty="0">
                <a:cs typeface="Angsana New" pitchFamily="18" charset="-34"/>
              </a:rPr>
              <a:t>d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=</a:t>
            </a:r>
            <a:r>
              <a:rPr lang="en-US" sz="28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30000" dirty="0">
                <a:cs typeface="Angsana New" pitchFamily="18" charset="-34"/>
              </a:rPr>
              <a:t>d*</a:t>
            </a:r>
            <a:endParaRPr lang="th-TH" sz="2000" baseline="30000" dirty="0">
              <a:cs typeface="Angsana New" pitchFamily="18" charset="-34"/>
            </a:endParaRPr>
          </a:p>
        </p:txBody>
      </p:sp>
      <p:sp>
        <p:nvSpPr>
          <p:cNvPr id="157713" name="AutoShape 17"/>
          <p:cNvSpPr>
            <a:spLocks noChangeArrowheads="1"/>
          </p:cNvSpPr>
          <p:nvPr/>
        </p:nvSpPr>
        <p:spPr bwMode="auto">
          <a:xfrm>
            <a:off x="2209800" y="4910137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14" name="Rectangle 18"/>
          <p:cNvSpPr>
            <a:spLocks noChangeArrowheads="1"/>
          </p:cNvSpPr>
          <p:nvPr/>
        </p:nvSpPr>
        <p:spPr bwMode="auto">
          <a:xfrm>
            <a:off x="2895600" y="4819649"/>
            <a:ext cx="1008063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57715" name="Rectangle 19"/>
          <p:cNvSpPr>
            <a:spLocks noChangeArrowheads="1"/>
          </p:cNvSpPr>
          <p:nvPr/>
        </p:nvSpPr>
        <p:spPr bwMode="auto">
          <a:xfrm>
            <a:off x="4204854" y="4738255"/>
            <a:ext cx="3960812" cy="769441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en-US" sz="2000" dirty="0" smtClean="0">
              <a:latin typeface="+mn-lt"/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endParaRPr lang="th-TH" sz="2000" dirty="0">
              <a:latin typeface="+mn-lt"/>
              <a:cs typeface="Angsana New" pitchFamily="18" charset="-34"/>
            </a:endParaRPr>
          </a:p>
        </p:txBody>
      </p:sp>
      <p:sp>
        <p:nvSpPr>
          <p:cNvPr id="157718" name="Rectangle 22"/>
          <p:cNvSpPr>
            <a:spLocks noGrp="1" noChangeArrowheads="1"/>
          </p:cNvSpPr>
          <p:nvPr>
            <p:ph type="title"/>
          </p:nvPr>
        </p:nvSpPr>
        <p:spPr>
          <a:xfrm>
            <a:off x="609600" y="152400"/>
            <a:ext cx="8229600" cy="838200"/>
          </a:xfrm>
          <a:solidFill>
            <a:srgbClr val="FFFF66">
              <a:alpha val="50000"/>
            </a:srgbClr>
          </a:solidFill>
          <a:ln/>
        </p:spPr>
        <p:txBody>
          <a:bodyPr/>
          <a:lstStyle/>
          <a:p>
            <a:pPr algn="l"/>
            <a:r>
              <a:rPr lang="en-US" sz="3200" b="1" dirty="0" smtClean="0">
                <a:effectLst/>
                <a:latin typeface="+mn-lt"/>
                <a:cs typeface="Angsana New" pitchFamily="18" charset="-34"/>
              </a:rPr>
              <a:t>From consumption graph</a:t>
            </a:r>
            <a:endParaRPr lang="th-TH" sz="3200" b="1" dirty="0">
              <a:effectLst/>
              <a:latin typeface="+mn-lt"/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7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7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7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7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7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7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7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7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7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7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7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7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57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57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0" grpId="0" animBg="1"/>
      <p:bldP spid="157701" grpId="0" animBg="1"/>
      <p:bldP spid="157702" grpId="0" animBg="1"/>
      <p:bldP spid="157703" grpId="0" animBg="1"/>
      <p:bldP spid="157704" grpId="0" animBg="1"/>
      <p:bldP spid="157705" grpId="0" animBg="1"/>
      <p:bldP spid="157706" grpId="0" animBg="1"/>
      <p:bldP spid="157707" grpId="0" animBg="1"/>
      <p:bldP spid="157708" grpId="0" animBg="1"/>
      <p:bldP spid="157709" grpId="0" animBg="1"/>
      <p:bldP spid="157710" grpId="0" animBg="1"/>
      <p:bldP spid="157711" grpId="0" animBg="1"/>
      <p:bldP spid="157712" grpId="0" animBg="1"/>
      <p:bldP spid="157713" grpId="0" animBg="1"/>
      <p:bldP spid="157714" grpId="0" animBg="1"/>
      <p:bldP spid="1577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153400" cy="990600"/>
          </a:xfrm>
        </p:spPr>
        <p:txBody>
          <a:bodyPr/>
          <a:lstStyle/>
          <a:p>
            <a:pPr algn="l"/>
            <a:r>
              <a:rPr lang="en-US" b="1" dirty="0" smtClean="0"/>
              <a:t>Saving</a:t>
            </a:r>
            <a:endParaRPr lang="th-TH" b="1" dirty="0"/>
          </a:p>
        </p:txBody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268413"/>
            <a:ext cx="8291512" cy="4857750"/>
          </a:xfrm>
        </p:spPr>
        <p:txBody>
          <a:bodyPr/>
          <a:lstStyle/>
          <a:p>
            <a:pPr>
              <a:buFontTx/>
              <a:buNone/>
            </a:pPr>
            <a:r>
              <a:rPr lang="en-US" sz="2400" b="1" dirty="0" smtClean="0">
                <a:solidFill>
                  <a:schemeClr val="accent2"/>
                </a:solidFill>
              </a:rPr>
              <a:t>Find </a:t>
            </a:r>
            <a:r>
              <a:rPr lang="en-US" sz="2400" b="1" dirty="0" smtClean="0">
                <a:solidFill>
                  <a:srgbClr val="FF0000"/>
                </a:solidFill>
              </a:rPr>
              <a:t>saving function </a:t>
            </a:r>
            <a:r>
              <a:rPr lang="en-US" sz="2400" b="1" dirty="0" smtClean="0">
                <a:solidFill>
                  <a:schemeClr val="accent2"/>
                </a:solidFill>
              </a:rPr>
              <a:t>from consumption function</a:t>
            </a:r>
            <a:endParaRPr lang="th-TH" sz="2400" b="1" dirty="0">
              <a:solidFill>
                <a:schemeClr val="accent2"/>
              </a:solidFill>
            </a:endParaRPr>
          </a:p>
          <a:p>
            <a:endParaRPr lang="th-TH" sz="3200" dirty="0"/>
          </a:p>
        </p:txBody>
      </p:sp>
      <p:sp>
        <p:nvSpPr>
          <p:cNvPr id="158724" name="Rectangle 4"/>
          <p:cNvSpPr>
            <a:spLocks noChangeArrowheads="1"/>
          </p:cNvSpPr>
          <p:nvPr/>
        </p:nvSpPr>
        <p:spPr bwMode="auto">
          <a:xfrm>
            <a:off x="2771775" y="1844675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dirty="0">
                <a:cs typeface="Angsana New" pitchFamily="18" charset="-34"/>
              </a:rPr>
              <a:t>Y</a:t>
            </a:r>
            <a:r>
              <a:rPr lang="en-US" baseline="30000" dirty="0">
                <a:cs typeface="Angsana New" pitchFamily="18" charset="-34"/>
              </a:rPr>
              <a:t>d</a:t>
            </a:r>
            <a:r>
              <a:rPr lang="en-US" dirty="0">
                <a:cs typeface="Angsana New" pitchFamily="18" charset="-34"/>
              </a:rPr>
              <a:t> = C + S</a:t>
            </a:r>
            <a:r>
              <a:rPr lang="en-US" sz="2800" dirty="0">
                <a:cs typeface="Angsana New" pitchFamily="18" charset="-34"/>
              </a:rPr>
              <a:t> </a:t>
            </a:r>
          </a:p>
        </p:txBody>
      </p:sp>
      <p:sp>
        <p:nvSpPr>
          <p:cNvPr id="158725" name="Rectangle 5"/>
          <p:cNvSpPr>
            <a:spLocks noChangeArrowheads="1"/>
          </p:cNvSpPr>
          <p:nvPr/>
        </p:nvSpPr>
        <p:spPr bwMode="auto">
          <a:xfrm>
            <a:off x="2771775" y="2420938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dirty="0">
              <a:cs typeface="Angsana New" pitchFamily="18" charset="-34"/>
            </a:endParaRPr>
          </a:p>
        </p:txBody>
      </p:sp>
      <p:sp>
        <p:nvSpPr>
          <p:cNvPr id="158726" name="Rectangle 6"/>
          <p:cNvSpPr>
            <a:spLocks noChangeArrowheads="1"/>
          </p:cNvSpPr>
          <p:nvPr/>
        </p:nvSpPr>
        <p:spPr bwMode="auto">
          <a:xfrm>
            <a:off x="2771775" y="2997200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8727" name="Rectangle 7"/>
          <p:cNvSpPr>
            <a:spLocks noChangeArrowheads="1"/>
          </p:cNvSpPr>
          <p:nvPr/>
        </p:nvSpPr>
        <p:spPr bwMode="auto">
          <a:xfrm>
            <a:off x="2771775" y="3573463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8728" name="Rectangle 8"/>
          <p:cNvSpPr>
            <a:spLocks noChangeArrowheads="1"/>
          </p:cNvSpPr>
          <p:nvPr/>
        </p:nvSpPr>
        <p:spPr bwMode="auto">
          <a:xfrm>
            <a:off x="2771775" y="4149725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8729" name="Rectangle 9"/>
          <p:cNvSpPr>
            <a:spLocks noChangeArrowheads="1"/>
          </p:cNvSpPr>
          <p:nvPr/>
        </p:nvSpPr>
        <p:spPr bwMode="auto">
          <a:xfrm>
            <a:off x="2771775" y="4724400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8730" name="Rectangle 10"/>
          <p:cNvSpPr>
            <a:spLocks noChangeArrowheads="1"/>
          </p:cNvSpPr>
          <p:nvPr/>
        </p:nvSpPr>
        <p:spPr bwMode="auto">
          <a:xfrm>
            <a:off x="684213" y="5300663"/>
            <a:ext cx="5184775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APS = Average Propensity to Save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8731" name="Rectangle 11"/>
          <p:cNvSpPr>
            <a:spLocks noChangeArrowheads="1"/>
          </p:cNvSpPr>
          <p:nvPr/>
        </p:nvSpPr>
        <p:spPr bwMode="auto">
          <a:xfrm>
            <a:off x="684213" y="5876925"/>
            <a:ext cx="5184775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MPS = Marginal Propensity to Save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8732" name="AutoShape 12"/>
          <p:cNvSpPr>
            <a:spLocks noChangeArrowheads="1"/>
          </p:cNvSpPr>
          <p:nvPr/>
        </p:nvSpPr>
        <p:spPr bwMode="auto">
          <a:xfrm>
            <a:off x="6084888" y="5373688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8733" name="AutoShape 13"/>
          <p:cNvSpPr>
            <a:spLocks noChangeArrowheads="1"/>
          </p:cNvSpPr>
          <p:nvPr/>
        </p:nvSpPr>
        <p:spPr bwMode="auto">
          <a:xfrm>
            <a:off x="6084888" y="594995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8734" name="Rectangle 14"/>
          <p:cNvSpPr>
            <a:spLocks noChangeArrowheads="1"/>
          </p:cNvSpPr>
          <p:nvPr/>
        </p:nvSpPr>
        <p:spPr bwMode="auto">
          <a:xfrm>
            <a:off x="6877050" y="5084763"/>
            <a:ext cx="1512888" cy="6477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158735" name="Rectangle 15"/>
          <p:cNvSpPr>
            <a:spLocks noChangeArrowheads="1"/>
          </p:cNvSpPr>
          <p:nvPr/>
        </p:nvSpPr>
        <p:spPr bwMode="auto">
          <a:xfrm>
            <a:off x="6877050" y="5805488"/>
            <a:ext cx="1655763" cy="6477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000" baseline="30000" dirty="0">
              <a:cs typeface="Angsana New" pitchFamily="18" charset="-34"/>
            </a:endParaRPr>
          </a:p>
        </p:txBody>
      </p:sp>
      <p:sp>
        <p:nvSpPr>
          <p:cNvPr id="158736" name="Text Box 16"/>
          <p:cNvSpPr txBox="1">
            <a:spLocks noChangeArrowheads="1"/>
          </p:cNvSpPr>
          <p:nvPr/>
        </p:nvSpPr>
        <p:spPr bwMode="auto">
          <a:xfrm>
            <a:off x="5638800" y="1828800"/>
            <a:ext cx="228600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C</a:t>
            </a:r>
            <a:r>
              <a:rPr lang="en-US" baseline="-25000"/>
              <a:t>a</a:t>
            </a:r>
            <a:r>
              <a:rPr lang="en-US"/>
              <a:t> + bY</a:t>
            </a:r>
            <a:r>
              <a:rPr lang="en-US" baseline="30000"/>
              <a:t>d</a:t>
            </a:r>
          </a:p>
        </p:txBody>
      </p:sp>
      <p:sp>
        <p:nvSpPr>
          <p:cNvPr id="158737" name="Text Box 17"/>
          <p:cNvSpPr txBox="1">
            <a:spLocks noChangeArrowheads="1"/>
          </p:cNvSpPr>
          <p:nvPr/>
        </p:nvSpPr>
        <p:spPr bwMode="auto">
          <a:xfrm>
            <a:off x="5638800" y="2438400"/>
            <a:ext cx="289560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100 + 0.6Y</a:t>
            </a:r>
            <a:r>
              <a:rPr lang="en-US" baseline="30000"/>
              <a:t>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8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8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8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8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8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8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8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8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8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8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8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8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8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8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4" grpId="0" animBg="1"/>
      <p:bldP spid="158725" grpId="0" animBg="1"/>
      <p:bldP spid="158726" grpId="0" animBg="1"/>
      <p:bldP spid="158727" grpId="0" animBg="1"/>
      <p:bldP spid="158728" grpId="0" animBg="1"/>
      <p:bldP spid="158729" grpId="0" animBg="1"/>
      <p:bldP spid="158730" grpId="0" animBg="1"/>
      <p:bldP spid="158731" grpId="0" animBg="1"/>
      <p:bldP spid="158732" grpId="0" animBg="1"/>
      <p:bldP spid="158733" grpId="0" animBg="1"/>
      <p:bldP spid="158734" grpId="0" animBg="1"/>
      <p:bldP spid="158735" grpId="0" animBg="1"/>
      <p:bldP spid="158736" grpId="0" animBg="1"/>
      <p:bldP spid="1587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8" name="Line 4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9749" name="Line 5"/>
          <p:cNvSpPr>
            <a:spLocks noChangeShapeType="1"/>
          </p:cNvSpPr>
          <p:nvPr/>
        </p:nvSpPr>
        <p:spPr bwMode="auto">
          <a:xfrm>
            <a:off x="1835150" y="3716338"/>
            <a:ext cx="35290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9751" name="Rectangle 7"/>
          <p:cNvSpPr>
            <a:spLocks noChangeArrowheads="1"/>
          </p:cNvSpPr>
          <p:nvPr/>
        </p:nvSpPr>
        <p:spPr bwMode="auto">
          <a:xfrm>
            <a:off x="5435600" y="3716338"/>
            <a:ext cx="6477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9753" name="Rectangle 9"/>
          <p:cNvSpPr>
            <a:spLocks noChangeArrowheads="1"/>
          </p:cNvSpPr>
          <p:nvPr/>
        </p:nvSpPr>
        <p:spPr bwMode="auto">
          <a:xfrm>
            <a:off x="1331913" y="1628775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S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59754" name="Rectangle 10"/>
          <p:cNvSpPr>
            <a:spLocks noChangeArrowheads="1"/>
          </p:cNvSpPr>
          <p:nvPr/>
        </p:nvSpPr>
        <p:spPr bwMode="auto">
          <a:xfrm>
            <a:off x="5791200" y="1981200"/>
            <a:ext cx="25923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S = – 100 + 0.4Y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en-US" sz="2000">
              <a:cs typeface="Angsana New" pitchFamily="18" charset="-34"/>
            </a:endParaRPr>
          </a:p>
        </p:txBody>
      </p:sp>
      <p:sp>
        <p:nvSpPr>
          <p:cNvPr id="159755" name="Rectangle 11"/>
          <p:cNvSpPr>
            <a:spLocks noChangeArrowheads="1"/>
          </p:cNvSpPr>
          <p:nvPr/>
        </p:nvSpPr>
        <p:spPr bwMode="auto">
          <a:xfrm>
            <a:off x="5791200" y="2514600"/>
            <a:ext cx="25923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S = –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(1-b)Y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en-US" sz="2000">
              <a:cs typeface="Angsana New" pitchFamily="18" charset="-34"/>
            </a:endParaRPr>
          </a:p>
        </p:txBody>
      </p:sp>
      <p:sp>
        <p:nvSpPr>
          <p:cNvPr id="159756" name="Rectangle 12"/>
          <p:cNvSpPr>
            <a:spLocks noChangeArrowheads="1"/>
          </p:cNvSpPr>
          <p:nvPr/>
        </p:nvSpPr>
        <p:spPr bwMode="auto">
          <a:xfrm>
            <a:off x="6516688" y="3933825"/>
            <a:ext cx="1584325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59757" name="Rectangle 13"/>
          <p:cNvSpPr>
            <a:spLocks noChangeArrowheads="1"/>
          </p:cNvSpPr>
          <p:nvPr/>
        </p:nvSpPr>
        <p:spPr bwMode="auto">
          <a:xfrm>
            <a:off x="6516688" y="3357563"/>
            <a:ext cx="1584325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59758" name="Rectangle 14"/>
          <p:cNvSpPr>
            <a:spLocks noChangeArrowheads="1"/>
          </p:cNvSpPr>
          <p:nvPr/>
        </p:nvSpPr>
        <p:spPr bwMode="auto">
          <a:xfrm>
            <a:off x="6372225" y="4508500"/>
            <a:ext cx="2016125" cy="396875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MPC + MPS = 1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9761" name="Rectangle 17"/>
          <p:cNvSpPr>
            <a:spLocks noGrp="1" noChangeArrowheads="1"/>
          </p:cNvSpPr>
          <p:nvPr>
            <p:ph type="title"/>
          </p:nvPr>
        </p:nvSpPr>
        <p:spPr>
          <a:xfrm>
            <a:off x="1143000" y="304800"/>
            <a:ext cx="6934200" cy="685800"/>
          </a:xfrm>
          <a:solidFill>
            <a:srgbClr val="FFFF66">
              <a:alpha val="50000"/>
            </a:srgbClr>
          </a:solidFill>
          <a:ln/>
        </p:spPr>
        <p:txBody>
          <a:bodyPr/>
          <a:lstStyle/>
          <a:p>
            <a:r>
              <a:rPr lang="en-US" sz="2800" b="1" dirty="0" smtClean="0">
                <a:effectLst/>
                <a:cs typeface="Angsana New" pitchFamily="18" charset="-34"/>
              </a:rPr>
              <a:t>Saving</a:t>
            </a:r>
            <a:r>
              <a:rPr lang="en-US" b="1" dirty="0" smtClean="0">
                <a:effectLst/>
                <a:cs typeface="Angsana New" pitchFamily="18" charset="-34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/>
                <a:cs typeface="Angsana New" pitchFamily="18" charset="-34"/>
              </a:rPr>
              <a:t>and</a:t>
            </a:r>
            <a:r>
              <a:rPr lang="th-TH" sz="2800" b="1" dirty="0" smtClean="0">
                <a:effectLst/>
                <a:cs typeface="Angsana New" pitchFamily="18" charset="-34"/>
              </a:rPr>
              <a:t> </a:t>
            </a:r>
            <a:r>
              <a:rPr lang="en-US" sz="2800" b="1" dirty="0" smtClean="0">
                <a:effectLst/>
                <a:cs typeface="Angsana New" pitchFamily="18" charset="-34"/>
              </a:rPr>
              <a:t>Disposable </a:t>
            </a:r>
            <a:r>
              <a:rPr lang="en-US" sz="2800" b="1" dirty="0">
                <a:effectLst/>
                <a:cs typeface="Angsana New" pitchFamily="18" charset="-34"/>
              </a:rPr>
              <a:t>I</a:t>
            </a:r>
            <a:r>
              <a:rPr lang="en-US" sz="2800" b="1" dirty="0" smtClean="0">
                <a:effectLst/>
                <a:cs typeface="Angsana New" pitchFamily="18" charset="-34"/>
              </a:rPr>
              <a:t>ncome</a:t>
            </a:r>
            <a:endParaRPr lang="th-TH" sz="2800" b="1" dirty="0">
              <a:effectLst/>
              <a:cs typeface="Angsana New" pitchFamily="18" charset="-34"/>
            </a:endParaRPr>
          </a:p>
        </p:txBody>
      </p:sp>
      <p:sp>
        <p:nvSpPr>
          <p:cNvPr id="159762" name="Rectangle 18"/>
          <p:cNvSpPr>
            <a:spLocks noChangeArrowheads="1"/>
          </p:cNvSpPr>
          <p:nvPr/>
        </p:nvSpPr>
        <p:spPr bwMode="auto">
          <a:xfrm>
            <a:off x="3657600" y="5334000"/>
            <a:ext cx="3200400" cy="838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>
                <a:cs typeface="Angsana New" pitchFamily="18" charset="-34"/>
              </a:rPr>
              <a:t>Note : C = 100 + 0.6</a:t>
            </a: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Y</a:t>
            </a:r>
            <a:r>
              <a:rPr lang="en-US" sz="2200" baseline="30000">
                <a:solidFill>
                  <a:srgbClr val="CC0000"/>
                </a:solidFill>
                <a:cs typeface="Angsana New" pitchFamily="18" charset="-34"/>
              </a:rPr>
              <a:t>d</a:t>
            </a:r>
          </a:p>
          <a:p>
            <a:pPr>
              <a:spcBef>
                <a:spcPct val="20000"/>
              </a:spcBef>
            </a:pP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         : MPC = 0.6</a:t>
            </a:r>
          </a:p>
        </p:txBody>
      </p:sp>
      <p:sp>
        <p:nvSpPr>
          <p:cNvPr id="159764" name="Rectangle 20"/>
          <p:cNvSpPr>
            <a:spLocks noChangeArrowheads="1"/>
          </p:cNvSpPr>
          <p:nvPr/>
        </p:nvSpPr>
        <p:spPr bwMode="auto">
          <a:xfrm>
            <a:off x="1295400" y="3581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9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9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9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9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9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9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54" grpId="0"/>
      <p:bldP spid="159755" grpId="0"/>
      <p:bldP spid="159756" grpId="0" animBg="1"/>
      <p:bldP spid="159757" grpId="0" animBg="1"/>
      <p:bldP spid="159758" grpId="0" animBg="1"/>
      <p:bldP spid="15976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/>
              <a:t>Factors affecting saving</a:t>
            </a:r>
            <a:endParaRPr lang="th-TH" b="1" dirty="0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752600"/>
            <a:ext cx="7315200" cy="4724400"/>
          </a:xfrm>
        </p:spPr>
        <p:txBody>
          <a:bodyPr/>
          <a:lstStyle/>
          <a:p>
            <a:r>
              <a:rPr lang="en-US" dirty="0">
                <a:solidFill>
                  <a:schemeClr val="accent6"/>
                </a:solidFill>
              </a:rPr>
              <a:t>Disposable Income (Y</a:t>
            </a:r>
            <a:r>
              <a:rPr lang="en-US" baseline="30000" dirty="0">
                <a:solidFill>
                  <a:schemeClr val="accent6"/>
                </a:solidFill>
              </a:rPr>
              <a:t>d</a:t>
            </a:r>
            <a:r>
              <a:rPr lang="en-US" dirty="0" smtClean="0">
                <a:solidFill>
                  <a:schemeClr val="accent6"/>
                </a:solidFill>
              </a:rPr>
              <a:t>) ,</a:t>
            </a:r>
            <a:endParaRPr lang="en-US" dirty="0">
              <a:solidFill>
                <a:schemeClr val="accent6"/>
              </a:solidFill>
            </a:endParaRPr>
          </a:p>
          <a:p>
            <a:r>
              <a:rPr lang="en-US" dirty="0" smtClean="0">
                <a:solidFill>
                  <a:schemeClr val="accent6"/>
                </a:solidFill>
                <a:cs typeface="Angsana New" pitchFamily="18" charset="-34"/>
              </a:rPr>
              <a:t>Interest rate</a:t>
            </a:r>
            <a:r>
              <a:rPr lang="en-US" dirty="0" smtClean="0">
                <a:cs typeface="Angsana New" pitchFamily="18" charset="-34"/>
              </a:rPr>
              <a:t>, </a:t>
            </a:r>
            <a:r>
              <a:rPr lang="en-US" dirty="0" err="1" smtClean="0">
                <a:cs typeface="Angsana New" pitchFamily="18" charset="-34"/>
              </a:rPr>
              <a:t>eg</a:t>
            </a:r>
            <a:r>
              <a:rPr lang="en-US" dirty="0" smtClean="0">
                <a:cs typeface="Angsana New" pitchFamily="18" charset="-34"/>
              </a:rPr>
              <a:t>.</a:t>
            </a:r>
            <a:endParaRPr lang="en-US" dirty="0">
              <a:cs typeface="Angsana New" pitchFamily="18" charset="-34"/>
            </a:endParaRPr>
          </a:p>
          <a:p>
            <a:pPr>
              <a:buFontTx/>
              <a:buNone/>
            </a:pPr>
            <a:endParaRPr lang="th-TH" sz="2400" b="1" dirty="0">
              <a:solidFill>
                <a:srgbClr val="006600"/>
              </a:solidFill>
            </a:endParaRPr>
          </a:p>
          <a:p>
            <a:r>
              <a:rPr lang="en-US" dirty="0" smtClean="0">
                <a:solidFill>
                  <a:schemeClr val="accent6"/>
                </a:solidFill>
              </a:rPr>
              <a:t>Consumer expectation</a:t>
            </a:r>
            <a:endParaRPr lang="th-TH" dirty="0">
              <a:solidFill>
                <a:schemeClr val="accent6"/>
              </a:solidFill>
            </a:endParaRPr>
          </a:p>
          <a:p>
            <a:pPr>
              <a:buFontTx/>
              <a:buNone/>
            </a:pPr>
            <a:r>
              <a:rPr lang="th-TH" sz="2000" dirty="0"/>
              <a:t>	 </a:t>
            </a:r>
          </a:p>
          <a:p>
            <a:pPr>
              <a:buFontTx/>
              <a:buNone/>
            </a:pPr>
            <a:endParaRPr lang="th-TH" sz="2000" dirty="0"/>
          </a:p>
        </p:txBody>
      </p:sp>
      <p:sp>
        <p:nvSpPr>
          <p:cNvPr id="160772" name="Rectangle 4"/>
          <p:cNvSpPr>
            <a:spLocks noChangeArrowheads="1"/>
          </p:cNvSpPr>
          <p:nvPr/>
        </p:nvSpPr>
        <p:spPr bwMode="auto">
          <a:xfrm>
            <a:off x="5943600" y="1828800"/>
            <a:ext cx="6492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dirty="0">
                <a:cs typeface="Angsana New" pitchFamily="18" charset="-34"/>
              </a:rPr>
              <a:t>   Y</a:t>
            </a:r>
            <a:r>
              <a:rPr lang="en-US" baseline="30000" dirty="0">
                <a:cs typeface="Angsana New" pitchFamily="18" charset="-34"/>
              </a:rPr>
              <a:t>d </a:t>
            </a:r>
            <a:r>
              <a:rPr lang="th-TH" b="1" dirty="0">
                <a:solidFill>
                  <a:srgbClr val="CC0000"/>
                </a:solidFill>
                <a:cs typeface="Angsana New" pitchFamily="18" charset="-34"/>
              </a:rPr>
              <a:t>↑</a:t>
            </a:r>
          </a:p>
        </p:txBody>
      </p:sp>
      <p:sp>
        <p:nvSpPr>
          <p:cNvPr id="160773" name="Rectangle 5"/>
          <p:cNvSpPr>
            <a:spLocks noChangeArrowheads="1"/>
          </p:cNvSpPr>
          <p:nvPr/>
        </p:nvSpPr>
        <p:spPr bwMode="auto">
          <a:xfrm>
            <a:off x="2057400" y="3124200"/>
            <a:ext cx="4267200" cy="523220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b="1" dirty="0" smtClean="0">
                <a:solidFill>
                  <a:srgbClr val="008000"/>
                </a:solidFill>
                <a:latin typeface="+mn-lt"/>
                <a:cs typeface="Angsana New" pitchFamily="18" charset="-34"/>
              </a:rPr>
              <a:t>Interest rate for deposit</a:t>
            </a:r>
            <a:r>
              <a:rPr lang="th-TH" dirty="0" smtClean="0">
                <a:solidFill>
                  <a:srgbClr val="008000"/>
                </a:solidFill>
                <a:latin typeface="+mn-lt"/>
                <a:cs typeface="Angsana New" pitchFamily="18" charset="-34"/>
              </a:rPr>
              <a:t> </a:t>
            </a:r>
            <a:r>
              <a:rPr lang="th-TH" sz="2800" dirty="0" smtClean="0">
                <a:solidFill>
                  <a:srgbClr val="CC0000"/>
                </a:solidFill>
                <a:cs typeface="Angsana New" pitchFamily="18" charset="-34"/>
              </a:rPr>
              <a:t>↑</a:t>
            </a:r>
            <a:endParaRPr lang="th-TH" sz="2800" dirty="0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60774" name="AutoShape 6"/>
          <p:cNvSpPr>
            <a:spLocks noChangeArrowheads="1"/>
          </p:cNvSpPr>
          <p:nvPr/>
        </p:nvSpPr>
        <p:spPr bwMode="auto">
          <a:xfrm>
            <a:off x="6934200" y="1981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0776" name="Rectangle 8"/>
          <p:cNvSpPr>
            <a:spLocks noChangeArrowheads="1"/>
          </p:cNvSpPr>
          <p:nvPr/>
        </p:nvSpPr>
        <p:spPr bwMode="auto">
          <a:xfrm>
            <a:off x="2057400" y="4724400"/>
            <a:ext cx="3962400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b="1" dirty="0" smtClean="0">
                <a:solidFill>
                  <a:srgbClr val="008000"/>
                </a:solidFill>
                <a:latin typeface="+mn-lt"/>
                <a:cs typeface="Angsana New" pitchFamily="18" charset="-34"/>
              </a:rPr>
              <a:t>Expect future income to</a:t>
            </a:r>
            <a:r>
              <a:rPr lang="en-US" sz="2800" b="1" dirty="0" smtClean="0">
                <a:solidFill>
                  <a:srgbClr val="008000"/>
                </a:solidFill>
                <a:latin typeface="+mn-lt"/>
                <a:cs typeface="Angsana New" pitchFamily="18" charset="-34"/>
              </a:rPr>
              <a:t> </a:t>
            </a:r>
            <a:r>
              <a:rPr lang="th-TH" sz="2800" b="1" dirty="0" smtClean="0">
                <a:solidFill>
                  <a:srgbClr val="CC0000"/>
                </a:solidFill>
                <a:cs typeface="Angsana New" pitchFamily="18" charset="-34"/>
              </a:rPr>
              <a:t>↓</a:t>
            </a:r>
            <a:endParaRPr lang="th-TH" sz="2800" b="1" dirty="0">
              <a:solidFill>
                <a:srgbClr val="CC0000"/>
              </a:solidFill>
              <a:cs typeface="Arial" charset="0"/>
            </a:endParaRPr>
          </a:p>
        </p:txBody>
      </p:sp>
      <p:sp>
        <p:nvSpPr>
          <p:cNvPr id="160777" name="AutoShape 9"/>
          <p:cNvSpPr>
            <a:spLocks noChangeArrowheads="1"/>
          </p:cNvSpPr>
          <p:nvPr/>
        </p:nvSpPr>
        <p:spPr bwMode="auto">
          <a:xfrm>
            <a:off x="6553200" y="32004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0778" name="Rectangle 10"/>
          <p:cNvSpPr>
            <a:spLocks noChangeArrowheads="1"/>
          </p:cNvSpPr>
          <p:nvPr/>
        </p:nvSpPr>
        <p:spPr bwMode="auto">
          <a:xfrm>
            <a:off x="6629400" y="4800600"/>
            <a:ext cx="2362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dirty="0" smtClean="0">
                <a:latin typeface="+mn-lt"/>
                <a:cs typeface="Angsana New" pitchFamily="18" charset="-34"/>
              </a:rPr>
              <a:t>Current saving</a:t>
            </a:r>
            <a:endParaRPr lang="th-TH" dirty="0">
              <a:latin typeface="+mn-lt"/>
              <a:cs typeface="Angsana New" pitchFamily="18" charset="-34"/>
            </a:endParaRPr>
          </a:p>
        </p:txBody>
      </p:sp>
      <p:sp>
        <p:nvSpPr>
          <p:cNvPr id="160788" name="AutoShape 20"/>
          <p:cNvSpPr>
            <a:spLocks noChangeArrowheads="1"/>
          </p:cNvSpPr>
          <p:nvPr/>
        </p:nvSpPr>
        <p:spPr bwMode="auto">
          <a:xfrm>
            <a:off x="6096000" y="4953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0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0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0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0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0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0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2" grpId="0"/>
      <p:bldP spid="160773" grpId="0" animBg="1"/>
      <p:bldP spid="160774" grpId="0" animBg="1"/>
      <p:bldP spid="160776" grpId="0" animBg="1"/>
      <p:bldP spid="160777" grpId="0" animBg="1"/>
      <p:bldP spid="160778" grpId="0" animBg="1"/>
      <p:bldP spid="16078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00" b="1" dirty="0" smtClean="0"/>
              <a:t>Consumption and Saving</a:t>
            </a:r>
            <a:endParaRPr lang="th-TH" sz="2800" b="1" dirty="0"/>
          </a:p>
        </p:txBody>
      </p:sp>
      <p:sp>
        <p:nvSpPr>
          <p:cNvPr id="161796" name="Rectangle 4"/>
          <p:cNvSpPr>
            <a:spLocks noChangeArrowheads="1"/>
          </p:cNvSpPr>
          <p:nvPr/>
        </p:nvSpPr>
        <p:spPr bwMode="auto">
          <a:xfrm>
            <a:off x="5257800" y="152400"/>
            <a:ext cx="2592388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C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cs typeface="Angsana New" pitchFamily="18" charset="-34"/>
              </a:rPr>
              <a:t>bY</a:t>
            </a:r>
            <a:r>
              <a:rPr lang="en-US" sz="2000" baseline="30000" dirty="0" err="1">
                <a:cs typeface="Angsana New" pitchFamily="18" charset="-34"/>
              </a:rPr>
              <a:t>d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1797" name="Rectangle 5"/>
          <p:cNvSpPr>
            <a:spLocks noChangeArrowheads="1"/>
          </p:cNvSpPr>
          <p:nvPr/>
        </p:nvSpPr>
        <p:spPr bwMode="auto">
          <a:xfrm>
            <a:off x="5257800" y="762000"/>
            <a:ext cx="2592388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 = –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(1- b)Y</a:t>
            </a:r>
            <a:r>
              <a:rPr lang="en-US" sz="2000" baseline="30000" dirty="0">
                <a:cs typeface="Angsana New" pitchFamily="18" charset="-34"/>
              </a:rPr>
              <a:t>d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161798" name="Line 6"/>
          <p:cNvSpPr>
            <a:spLocks noChangeShapeType="1"/>
          </p:cNvSpPr>
          <p:nvPr/>
        </p:nvSpPr>
        <p:spPr bwMode="auto">
          <a:xfrm>
            <a:off x="1719263" y="2189163"/>
            <a:ext cx="0" cy="3313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799" name="Line 7"/>
          <p:cNvSpPr>
            <a:spLocks noChangeShapeType="1"/>
          </p:cNvSpPr>
          <p:nvPr/>
        </p:nvSpPr>
        <p:spPr bwMode="auto">
          <a:xfrm>
            <a:off x="1719263" y="4637088"/>
            <a:ext cx="41767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800" name="Rectangle 8"/>
          <p:cNvSpPr>
            <a:spLocks noChangeArrowheads="1"/>
          </p:cNvSpPr>
          <p:nvPr/>
        </p:nvSpPr>
        <p:spPr bwMode="auto">
          <a:xfrm>
            <a:off x="5895975" y="4494213"/>
            <a:ext cx="6477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1818" name="Rectangle 26"/>
          <p:cNvSpPr>
            <a:spLocks noChangeArrowheads="1"/>
          </p:cNvSpPr>
          <p:nvPr/>
        </p:nvSpPr>
        <p:spPr bwMode="auto">
          <a:xfrm>
            <a:off x="1216025" y="1828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C, S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From graph of Consumption and Saving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162820" name="Rectangle 4"/>
          <p:cNvSpPr>
            <a:spLocks noChangeArrowheads="1"/>
          </p:cNvSpPr>
          <p:nvPr/>
        </p:nvSpPr>
        <p:spPr bwMode="auto">
          <a:xfrm>
            <a:off x="914400" y="1773238"/>
            <a:ext cx="92075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</a:rPr>
              <a:t>= 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2821" name="AutoShape 5"/>
          <p:cNvSpPr>
            <a:spLocks noChangeArrowheads="1"/>
          </p:cNvSpPr>
          <p:nvPr/>
        </p:nvSpPr>
        <p:spPr bwMode="auto">
          <a:xfrm>
            <a:off x="2051050" y="18446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22" name="AutoShape 6"/>
          <p:cNvSpPr>
            <a:spLocks noChangeArrowheads="1"/>
          </p:cNvSpPr>
          <p:nvPr/>
        </p:nvSpPr>
        <p:spPr bwMode="auto">
          <a:xfrm>
            <a:off x="4787900" y="24923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23" name="AutoShape 7"/>
          <p:cNvSpPr>
            <a:spLocks noChangeArrowheads="1"/>
          </p:cNvSpPr>
          <p:nvPr/>
        </p:nvSpPr>
        <p:spPr bwMode="auto">
          <a:xfrm>
            <a:off x="2411413" y="2420938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24" name="Rectangle 8"/>
          <p:cNvSpPr>
            <a:spLocks noChangeArrowheads="1"/>
          </p:cNvSpPr>
          <p:nvPr/>
        </p:nvSpPr>
        <p:spPr bwMode="auto">
          <a:xfrm>
            <a:off x="2771775" y="1773238"/>
            <a:ext cx="1944688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C = C</a:t>
            </a:r>
            <a:r>
              <a:rPr lang="en-US" sz="2000" baseline="-25000">
                <a:cs typeface="Angsana New" pitchFamily="18" charset="-34"/>
                <a:sym typeface="Symbol" pitchFamily="18" charset="2"/>
              </a:rPr>
              <a:t>a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, S = -C</a:t>
            </a:r>
            <a:r>
              <a:rPr lang="en-US" sz="2000" baseline="-25000">
                <a:cs typeface="Angsana New" pitchFamily="18" charset="-34"/>
                <a:sym typeface="Symbol" pitchFamily="18" charset="2"/>
              </a:rPr>
              <a:t>a</a:t>
            </a:r>
            <a:endParaRPr lang="th-TH" sz="280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62825" name="Rectangle 9"/>
          <p:cNvSpPr>
            <a:spLocks noChangeArrowheads="1"/>
          </p:cNvSpPr>
          <p:nvPr/>
        </p:nvSpPr>
        <p:spPr bwMode="auto">
          <a:xfrm>
            <a:off x="827088" y="2349500"/>
            <a:ext cx="1512887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0 &lt;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</a:rPr>
              <a:t>&lt; 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2826" name="Rectangle 10"/>
          <p:cNvSpPr>
            <a:spLocks noChangeArrowheads="1"/>
          </p:cNvSpPr>
          <p:nvPr/>
        </p:nvSpPr>
        <p:spPr bwMode="auto">
          <a:xfrm>
            <a:off x="2987675" y="2420938"/>
            <a:ext cx="1655763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27" name="Rectangle 11"/>
          <p:cNvSpPr>
            <a:spLocks noChangeArrowheads="1"/>
          </p:cNvSpPr>
          <p:nvPr/>
        </p:nvSpPr>
        <p:spPr bwMode="auto">
          <a:xfrm>
            <a:off x="5292725" y="2349500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28" name="Rectangle 12"/>
          <p:cNvSpPr>
            <a:spLocks noChangeArrowheads="1"/>
          </p:cNvSpPr>
          <p:nvPr/>
        </p:nvSpPr>
        <p:spPr bwMode="auto">
          <a:xfrm>
            <a:off x="7235825" y="2349500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29" name="Rectangle 13"/>
          <p:cNvSpPr>
            <a:spLocks noChangeArrowheads="1"/>
          </p:cNvSpPr>
          <p:nvPr/>
        </p:nvSpPr>
        <p:spPr bwMode="auto">
          <a:xfrm>
            <a:off x="827088" y="2997200"/>
            <a:ext cx="1081087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&gt;</a:t>
            </a:r>
            <a:r>
              <a:rPr lang="en-US" sz="28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 baseline="30000">
              <a:cs typeface="Angsana New" pitchFamily="18" charset="-34"/>
            </a:endParaRPr>
          </a:p>
        </p:txBody>
      </p:sp>
      <p:sp>
        <p:nvSpPr>
          <p:cNvPr id="162830" name="AutoShape 14"/>
          <p:cNvSpPr>
            <a:spLocks noChangeArrowheads="1"/>
          </p:cNvSpPr>
          <p:nvPr/>
        </p:nvSpPr>
        <p:spPr bwMode="auto">
          <a:xfrm>
            <a:off x="2051050" y="3068638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1" name="Rectangle 15"/>
          <p:cNvSpPr>
            <a:spLocks noChangeArrowheads="1"/>
          </p:cNvSpPr>
          <p:nvPr/>
        </p:nvSpPr>
        <p:spPr bwMode="auto">
          <a:xfrm>
            <a:off x="2627313" y="3068638"/>
            <a:ext cx="1657350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32" name="AutoShape 16"/>
          <p:cNvSpPr>
            <a:spLocks noChangeArrowheads="1"/>
          </p:cNvSpPr>
          <p:nvPr/>
        </p:nvSpPr>
        <p:spPr bwMode="auto">
          <a:xfrm>
            <a:off x="4427538" y="3141663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3" name="Rectangle 17"/>
          <p:cNvSpPr>
            <a:spLocks noChangeArrowheads="1"/>
          </p:cNvSpPr>
          <p:nvPr/>
        </p:nvSpPr>
        <p:spPr bwMode="auto">
          <a:xfrm>
            <a:off x="5003800" y="3068638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34" name="Rectangle 18"/>
          <p:cNvSpPr>
            <a:spLocks noChangeArrowheads="1"/>
          </p:cNvSpPr>
          <p:nvPr/>
        </p:nvSpPr>
        <p:spPr bwMode="auto">
          <a:xfrm>
            <a:off x="7010400" y="3048000"/>
            <a:ext cx="1752600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35" name="Rectangle 19"/>
          <p:cNvSpPr>
            <a:spLocks noChangeArrowheads="1"/>
          </p:cNvSpPr>
          <p:nvPr/>
        </p:nvSpPr>
        <p:spPr bwMode="auto">
          <a:xfrm>
            <a:off x="827088" y="3716338"/>
            <a:ext cx="1081087" cy="519112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=</a:t>
            </a:r>
            <a:r>
              <a:rPr lang="en-US" sz="28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 baseline="30000">
              <a:cs typeface="Angsana New" pitchFamily="18" charset="-34"/>
            </a:endParaRPr>
          </a:p>
        </p:txBody>
      </p:sp>
      <p:sp>
        <p:nvSpPr>
          <p:cNvPr id="162836" name="AutoShape 20"/>
          <p:cNvSpPr>
            <a:spLocks noChangeArrowheads="1"/>
          </p:cNvSpPr>
          <p:nvPr/>
        </p:nvSpPr>
        <p:spPr bwMode="auto">
          <a:xfrm>
            <a:off x="2051050" y="3860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7" name="Rectangle 21"/>
          <p:cNvSpPr>
            <a:spLocks noChangeArrowheads="1"/>
          </p:cNvSpPr>
          <p:nvPr/>
        </p:nvSpPr>
        <p:spPr bwMode="auto">
          <a:xfrm>
            <a:off x="2700338" y="3789363"/>
            <a:ext cx="1655762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38" name="AutoShape 22"/>
          <p:cNvSpPr>
            <a:spLocks noChangeArrowheads="1"/>
          </p:cNvSpPr>
          <p:nvPr/>
        </p:nvSpPr>
        <p:spPr bwMode="auto">
          <a:xfrm>
            <a:off x="4500563" y="38608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9" name="Rectangle 23"/>
          <p:cNvSpPr>
            <a:spLocks noChangeArrowheads="1"/>
          </p:cNvSpPr>
          <p:nvPr/>
        </p:nvSpPr>
        <p:spPr bwMode="auto">
          <a:xfrm>
            <a:off x="5003800" y="3789363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40" name="Rectangle 24"/>
          <p:cNvSpPr>
            <a:spLocks noChangeArrowheads="1"/>
          </p:cNvSpPr>
          <p:nvPr/>
        </p:nvSpPr>
        <p:spPr bwMode="auto">
          <a:xfrm>
            <a:off x="7019925" y="3789363"/>
            <a:ext cx="1743075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2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2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2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2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2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2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2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2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2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2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2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2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2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2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2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2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62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62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62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62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62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20" grpId="0" animBg="1"/>
      <p:bldP spid="162821" grpId="0" animBg="1"/>
      <p:bldP spid="162822" grpId="0" animBg="1"/>
      <p:bldP spid="162823" grpId="0" animBg="1"/>
      <p:bldP spid="162824" grpId="0" animBg="1"/>
      <p:bldP spid="162825" grpId="0" animBg="1"/>
      <p:bldP spid="162826" grpId="0" animBg="1"/>
      <p:bldP spid="162827" grpId="0" animBg="1"/>
      <p:bldP spid="162828" grpId="0" animBg="1"/>
      <p:bldP spid="162829" grpId="0" animBg="1"/>
      <p:bldP spid="162830" grpId="0" animBg="1"/>
      <p:bldP spid="162831" grpId="0" animBg="1"/>
      <p:bldP spid="162832" grpId="0" animBg="1"/>
      <p:bldP spid="162833" grpId="0" animBg="1"/>
      <p:bldP spid="162834" grpId="0" animBg="1"/>
      <p:bldP spid="162835" grpId="0" animBg="1"/>
      <p:bldP spid="162836" grpId="0" animBg="1"/>
      <p:bldP spid="162837" grpId="0" animBg="1"/>
      <p:bldP spid="162838" grpId="0" animBg="1"/>
      <p:bldP spid="162839" grpId="0" animBg="1"/>
      <p:bldP spid="16284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09600"/>
            <a:ext cx="7772400" cy="5562600"/>
          </a:xfrm>
        </p:spPr>
        <p:txBody>
          <a:bodyPr/>
          <a:lstStyle/>
          <a:p>
            <a:r>
              <a:rPr lang="en-US" dirty="0" smtClean="0"/>
              <a:t>From</a:t>
            </a:r>
            <a:r>
              <a:rPr lang="th-TH" sz="4000" dirty="0" smtClean="0"/>
              <a:t> </a:t>
            </a:r>
            <a:r>
              <a:rPr lang="en-US" dirty="0">
                <a:solidFill>
                  <a:schemeClr val="accent2"/>
                </a:solidFill>
              </a:rPr>
              <a:t>Y</a:t>
            </a:r>
            <a:r>
              <a:rPr lang="en-US" baseline="30000" dirty="0">
                <a:solidFill>
                  <a:schemeClr val="accent2"/>
                </a:solidFill>
              </a:rPr>
              <a:t>d</a:t>
            </a:r>
            <a:r>
              <a:rPr lang="en-US" dirty="0">
                <a:solidFill>
                  <a:schemeClr val="accent2"/>
                </a:solidFill>
              </a:rPr>
              <a:t> = C + S</a:t>
            </a:r>
          </a:p>
          <a:p>
            <a:endParaRPr lang="en-US" sz="3200" dirty="0"/>
          </a:p>
          <a:p>
            <a:endParaRPr lang="en-US" sz="3200" dirty="0"/>
          </a:p>
          <a:p>
            <a:r>
              <a:rPr lang="en-US" sz="3200" dirty="0"/>
              <a:t>.</a:t>
            </a:r>
          </a:p>
          <a:p>
            <a:pPr>
              <a:buFontTx/>
              <a:buNone/>
            </a:pPr>
            <a:r>
              <a:rPr lang="en-US" sz="4000" dirty="0"/>
              <a:t>	</a:t>
            </a:r>
            <a:endParaRPr lang="en-US" sz="3200" baseline="30000" dirty="0"/>
          </a:p>
          <a:p>
            <a:pPr>
              <a:buFontTx/>
              <a:buNone/>
            </a:pPr>
            <a:endParaRPr lang="th-TH" sz="3200" dirty="0"/>
          </a:p>
        </p:txBody>
      </p:sp>
      <p:sp>
        <p:nvSpPr>
          <p:cNvPr id="163844" name="Rectangle 4"/>
          <p:cNvSpPr>
            <a:spLocks noChangeArrowheads="1"/>
          </p:cNvSpPr>
          <p:nvPr/>
        </p:nvSpPr>
        <p:spPr bwMode="auto">
          <a:xfrm>
            <a:off x="3810000" y="1295400"/>
            <a:ext cx="2286000" cy="1077218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baseline="30000" dirty="0" smtClean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baseline="30000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baseline="30000" dirty="0" smtClean="0">
              <a:solidFill>
                <a:schemeClr val="accent2"/>
              </a:solidFill>
              <a:cs typeface="Angsana New" pitchFamily="18" charset="-34"/>
            </a:endParaRPr>
          </a:p>
          <a:p>
            <a:endParaRPr lang="th-TH" baseline="30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63845" name="Rectangle 5"/>
          <p:cNvSpPr>
            <a:spLocks noChangeArrowheads="1"/>
          </p:cNvSpPr>
          <p:nvPr/>
        </p:nvSpPr>
        <p:spPr bwMode="auto">
          <a:xfrm>
            <a:off x="3810000" y="2438400"/>
            <a:ext cx="2376488" cy="457200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3846" name="Rectangle 6"/>
          <p:cNvSpPr>
            <a:spLocks noChangeArrowheads="1"/>
          </p:cNvSpPr>
          <p:nvPr/>
        </p:nvSpPr>
        <p:spPr bwMode="auto">
          <a:xfrm>
            <a:off x="6934200" y="2438400"/>
            <a:ext cx="2057400" cy="1200329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At every level of disposable income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63847" name="AutoShape 7"/>
          <p:cNvSpPr>
            <a:spLocks noChangeArrowheads="1"/>
          </p:cNvSpPr>
          <p:nvPr/>
        </p:nvSpPr>
        <p:spPr bwMode="auto">
          <a:xfrm>
            <a:off x="6324600" y="2590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3848" name="Rectangle 8"/>
          <p:cNvSpPr>
            <a:spLocks noChangeArrowheads="1"/>
          </p:cNvSpPr>
          <p:nvPr/>
        </p:nvSpPr>
        <p:spPr bwMode="auto">
          <a:xfrm>
            <a:off x="1219200" y="1309688"/>
            <a:ext cx="2087563" cy="83099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 smtClean="0">
                <a:latin typeface="+mn-lt"/>
                <a:cs typeface="Angsana New" pitchFamily="18" charset="-34"/>
              </a:rPr>
              <a:t>Divide both sides by Y</a:t>
            </a:r>
            <a:r>
              <a:rPr lang="en-US" baseline="30000" dirty="0" smtClean="0">
                <a:latin typeface="+mn-lt"/>
                <a:cs typeface="Angsana New" pitchFamily="18" charset="-34"/>
              </a:rPr>
              <a:t>d</a:t>
            </a:r>
            <a:endParaRPr lang="th-TH" dirty="0">
              <a:latin typeface="+mn-lt"/>
              <a:cs typeface="Angsana New" pitchFamily="18" charset="-34"/>
            </a:endParaRPr>
          </a:p>
        </p:txBody>
      </p:sp>
      <p:sp>
        <p:nvSpPr>
          <p:cNvPr id="163849" name="Rectangle 9"/>
          <p:cNvSpPr>
            <a:spLocks noChangeArrowheads="1"/>
          </p:cNvSpPr>
          <p:nvPr/>
        </p:nvSpPr>
        <p:spPr bwMode="auto">
          <a:xfrm>
            <a:off x="1219200" y="3429000"/>
            <a:ext cx="3352800" cy="5847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latin typeface="+mn-lt"/>
                <a:cs typeface="Angsana New" pitchFamily="18" charset="-34"/>
              </a:rPr>
              <a:t>from</a:t>
            </a:r>
            <a:r>
              <a:rPr lang="th-TH" sz="3200" dirty="0" smtClean="0">
                <a:cs typeface="Angsana New" pitchFamily="18" charset="-34"/>
              </a:rPr>
              <a:t> </a:t>
            </a:r>
            <a:r>
              <a:rPr lang="en-US" sz="3200" dirty="0" smtClean="0">
                <a:cs typeface="Angsana New" pitchFamily="18" charset="-34"/>
              </a:rPr>
              <a:t> </a:t>
            </a:r>
            <a:r>
              <a:rPr lang="el-GR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baseline="30000" dirty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 = </a:t>
            </a:r>
            <a:r>
              <a:rPr lang="el-GR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C + </a:t>
            </a:r>
            <a:r>
              <a:rPr lang="el-GR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S 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63850" name="Rectangle 10"/>
          <p:cNvSpPr>
            <a:spLocks noChangeArrowheads="1"/>
          </p:cNvSpPr>
          <p:nvPr/>
        </p:nvSpPr>
        <p:spPr bwMode="auto">
          <a:xfrm>
            <a:off x="3810000" y="4267200"/>
            <a:ext cx="2590800" cy="830997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u="sng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63851" name="Rectangle 11"/>
          <p:cNvSpPr>
            <a:spLocks noChangeArrowheads="1"/>
          </p:cNvSpPr>
          <p:nvPr/>
        </p:nvSpPr>
        <p:spPr bwMode="auto">
          <a:xfrm>
            <a:off x="3810000" y="5334000"/>
            <a:ext cx="2590800" cy="457200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1371600" y="4267200"/>
            <a:ext cx="2087563" cy="83099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 smtClean="0">
                <a:latin typeface="+mn-lt"/>
                <a:cs typeface="Angsana New" pitchFamily="18" charset="-34"/>
              </a:rPr>
              <a:t>Divide both sides by </a:t>
            </a:r>
            <a:r>
              <a:rPr lang="el-GR" dirty="0" smtClean="0">
                <a:cs typeface="Angsana New" pitchFamily="18" charset="-34"/>
              </a:rPr>
              <a:t>Δ</a:t>
            </a:r>
            <a:r>
              <a:rPr lang="en-US" dirty="0" smtClean="0">
                <a:latin typeface="+mn-lt"/>
                <a:cs typeface="Angsana New" pitchFamily="18" charset="-34"/>
              </a:rPr>
              <a:t>Y</a:t>
            </a:r>
            <a:r>
              <a:rPr lang="en-US" baseline="30000" dirty="0" smtClean="0">
                <a:latin typeface="+mn-lt"/>
                <a:cs typeface="Angsana New" pitchFamily="18" charset="-34"/>
              </a:rPr>
              <a:t>d</a:t>
            </a:r>
            <a:endParaRPr lang="th-TH" dirty="0">
              <a:latin typeface="+mn-lt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3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3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3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3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3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4" grpId="0" animBg="1"/>
      <p:bldP spid="163845" grpId="0" animBg="1"/>
      <p:bldP spid="163846" grpId="0" animBg="1"/>
      <p:bldP spid="163847" grpId="1" animBg="1"/>
      <p:bldP spid="163848" grpId="0" animBg="1"/>
      <p:bldP spid="163849" grpId="0" animBg="1"/>
      <p:bldP spid="163850" grpId="0" animBg="1"/>
      <p:bldP spid="163851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400" b="1" dirty="0"/>
              <a:t>Move Along </a:t>
            </a:r>
            <a:r>
              <a:rPr lang="en-US" sz="2400" b="1" dirty="0">
                <a:solidFill>
                  <a:srgbClr val="CC0000"/>
                </a:solidFill>
              </a:rPr>
              <a:t>VS.</a:t>
            </a:r>
            <a:r>
              <a:rPr lang="en-US" sz="2400" b="1" dirty="0"/>
              <a:t> Shift</a:t>
            </a:r>
            <a:r>
              <a:rPr lang="en-US" sz="2400" dirty="0"/>
              <a:t> </a:t>
            </a:r>
            <a:r>
              <a:rPr lang="en-US" sz="2400" dirty="0" smtClean="0"/>
              <a:t>in </a:t>
            </a:r>
            <a:r>
              <a:rPr lang="en-US" sz="2400" b="1" dirty="0" smtClean="0">
                <a:solidFill>
                  <a:srgbClr val="FF0000"/>
                </a:solidFill>
              </a:rPr>
              <a:t>Consumption</a:t>
            </a:r>
            <a:r>
              <a:rPr lang="en-US" sz="2400" b="1" dirty="0" smtClean="0"/>
              <a:t> and </a:t>
            </a:r>
            <a:r>
              <a:rPr lang="en-US" sz="2400" b="1" dirty="0" smtClean="0">
                <a:solidFill>
                  <a:srgbClr val="FF0000"/>
                </a:solidFill>
              </a:rPr>
              <a:t>Saving</a:t>
            </a:r>
            <a:r>
              <a:rPr lang="en-US" sz="2400" b="1" dirty="0" smtClean="0"/>
              <a:t> curve </a:t>
            </a:r>
            <a:endParaRPr lang="th-TH" sz="2400" b="1" dirty="0"/>
          </a:p>
        </p:txBody>
      </p:sp>
      <p:sp>
        <p:nvSpPr>
          <p:cNvPr id="164868" name="Rectangle 4"/>
          <p:cNvSpPr>
            <a:spLocks noChangeArrowheads="1"/>
          </p:cNvSpPr>
          <p:nvPr/>
        </p:nvSpPr>
        <p:spPr bwMode="auto">
          <a:xfrm>
            <a:off x="900113" y="1700213"/>
            <a:ext cx="719137" cy="4572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69" name="Rectangle 5"/>
          <p:cNvSpPr>
            <a:spLocks noChangeArrowheads="1"/>
          </p:cNvSpPr>
          <p:nvPr/>
        </p:nvSpPr>
        <p:spPr bwMode="auto">
          <a:xfrm>
            <a:off x="2627313" y="1743075"/>
            <a:ext cx="649287" cy="45720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C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70" name="AutoShape 6"/>
          <p:cNvSpPr>
            <a:spLocks noChangeArrowheads="1"/>
          </p:cNvSpPr>
          <p:nvPr/>
        </p:nvSpPr>
        <p:spPr bwMode="auto">
          <a:xfrm>
            <a:off x="1908175" y="18446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1" name="AutoShape 7"/>
          <p:cNvSpPr>
            <a:spLocks noChangeArrowheads="1"/>
          </p:cNvSpPr>
          <p:nvPr/>
        </p:nvSpPr>
        <p:spPr bwMode="auto">
          <a:xfrm>
            <a:off x="3581400" y="1828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2" name="Rectangle 8"/>
          <p:cNvSpPr>
            <a:spLocks noChangeArrowheads="1"/>
          </p:cNvSpPr>
          <p:nvPr/>
        </p:nvSpPr>
        <p:spPr bwMode="auto">
          <a:xfrm>
            <a:off x="4284663" y="1773238"/>
            <a:ext cx="3240087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cs typeface="Angsana New" pitchFamily="18" charset="-34"/>
            </a:endParaRPr>
          </a:p>
        </p:txBody>
      </p:sp>
      <p:sp>
        <p:nvSpPr>
          <p:cNvPr id="164873" name="Rectangle 9"/>
          <p:cNvSpPr>
            <a:spLocks noChangeArrowheads="1"/>
          </p:cNvSpPr>
          <p:nvPr/>
        </p:nvSpPr>
        <p:spPr bwMode="auto">
          <a:xfrm>
            <a:off x="900113" y="2636838"/>
            <a:ext cx="719137" cy="4572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74" name="AutoShape 10"/>
          <p:cNvSpPr>
            <a:spLocks noChangeArrowheads="1"/>
          </p:cNvSpPr>
          <p:nvPr/>
        </p:nvSpPr>
        <p:spPr bwMode="auto">
          <a:xfrm>
            <a:off x="3581400" y="2743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5" name="AutoShape 11"/>
          <p:cNvSpPr>
            <a:spLocks noChangeArrowheads="1"/>
          </p:cNvSpPr>
          <p:nvPr/>
        </p:nvSpPr>
        <p:spPr bwMode="auto">
          <a:xfrm>
            <a:off x="1908175" y="27082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6" name="Rectangle 12"/>
          <p:cNvSpPr>
            <a:spLocks noChangeArrowheads="1"/>
          </p:cNvSpPr>
          <p:nvPr/>
        </p:nvSpPr>
        <p:spPr bwMode="auto">
          <a:xfrm>
            <a:off x="2627313" y="2636838"/>
            <a:ext cx="649287" cy="45720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S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77" name="Rectangle 13"/>
          <p:cNvSpPr>
            <a:spLocks noChangeArrowheads="1"/>
          </p:cNvSpPr>
          <p:nvPr/>
        </p:nvSpPr>
        <p:spPr bwMode="auto">
          <a:xfrm>
            <a:off x="4284663" y="2636838"/>
            <a:ext cx="3240087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cs typeface="Angsana New" pitchFamily="18" charset="-34"/>
            </a:endParaRPr>
          </a:p>
        </p:txBody>
      </p:sp>
      <p:sp>
        <p:nvSpPr>
          <p:cNvPr id="164878" name="Rectangle 14"/>
          <p:cNvSpPr>
            <a:spLocks noChangeArrowheads="1"/>
          </p:cNvSpPr>
          <p:nvPr/>
        </p:nvSpPr>
        <p:spPr bwMode="auto">
          <a:xfrm>
            <a:off x="304800" y="3505200"/>
            <a:ext cx="5867400" cy="430887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 smtClean="0">
                <a:latin typeface="+mn-lt"/>
                <a:cs typeface="Angsana New" pitchFamily="18" charset="-34"/>
              </a:rPr>
              <a:t>Change in any factors (except </a:t>
            </a:r>
            <a:r>
              <a:rPr lang="en-US" sz="2200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Y</a:t>
            </a:r>
            <a:r>
              <a:rPr lang="en-US" sz="2200" b="1" baseline="30000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d</a:t>
            </a:r>
            <a:r>
              <a:rPr lang="en-US" sz="2200" dirty="0" smtClean="0">
                <a:latin typeface="+mn-lt"/>
                <a:cs typeface="Angsana New" pitchFamily="18" charset="-34"/>
              </a:rPr>
              <a:t>) affecting </a:t>
            </a:r>
            <a:r>
              <a:rPr lang="en-US" sz="2200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C </a:t>
            </a:r>
            <a:endParaRPr lang="th-TH" sz="2200" dirty="0">
              <a:latin typeface="+mn-lt"/>
              <a:cs typeface="Angsana New" pitchFamily="18" charset="-34"/>
            </a:endParaRPr>
          </a:p>
        </p:txBody>
      </p:sp>
      <p:sp>
        <p:nvSpPr>
          <p:cNvPr id="164879" name="AutoShape 15"/>
          <p:cNvSpPr>
            <a:spLocks noChangeArrowheads="1"/>
          </p:cNvSpPr>
          <p:nvPr/>
        </p:nvSpPr>
        <p:spPr bwMode="auto">
          <a:xfrm>
            <a:off x="6324600" y="36576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80" name="Rectangle 16"/>
          <p:cNvSpPr>
            <a:spLocks noChangeArrowheads="1"/>
          </p:cNvSpPr>
          <p:nvPr/>
        </p:nvSpPr>
        <p:spPr bwMode="auto">
          <a:xfrm>
            <a:off x="6769100" y="3581400"/>
            <a:ext cx="2374900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cs typeface="Angsana New" pitchFamily="18" charset="-34"/>
            </a:endParaRPr>
          </a:p>
        </p:txBody>
      </p:sp>
      <p:sp>
        <p:nvSpPr>
          <p:cNvPr id="164882" name="AutoShape 18"/>
          <p:cNvSpPr>
            <a:spLocks noChangeArrowheads="1"/>
          </p:cNvSpPr>
          <p:nvPr/>
        </p:nvSpPr>
        <p:spPr bwMode="auto">
          <a:xfrm>
            <a:off x="6248400" y="44196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83" name="Rectangle 19"/>
          <p:cNvSpPr>
            <a:spLocks noChangeArrowheads="1"/>
          </p:cNvSpPr>
          <p:nvPr/>
        </p:nvSpPr>
        <p:spPr bwMode="auto">
          <a:xfrm>
            <a:off x="6769100" y="4343400"/>
            <a:ext cx="2374900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cs typeface="Angsana New" pitchFamily="18" charset="-34"/>
            </a:endParaRPr>
          </a:p>
        </p:txBody>
      </p:sp>
      <p:sp>
        <p:nvSpPr>
          <p:cNvPr id="164885" name="Rectangle 21"/>
          <p:cNvSpPr>
            <a:spLocks noChangeArrowheads="1"/>
          </p:cNvSpPr>
          <p:nvPr/>
        </p:nvSpPr>
        <p:spPr bwMode="auto">
          <a:xfrm>
            <a:off x="304800" y="4343400"/>
            <a:ext cx="5791200" cy="430887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 smtClean="0">
                <a:cs typeface="Angsana New" pitchFamily="18" charset="-34"/>
              </a:rPr>
              <a:t>Change in any factors (except </a:t>
            </a:r>
            <a:r>
              <a:rPr lang="en-US" sz="2200" b="1" dirty="0" smtClean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200" b="1" baseline="30000" dirty="0" smtClean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sz="2200" dirty="0" smtClean="0">
                <a:cs typeface="Angsana New" pitchFamily="18" charset="-34"/>
              </a:rPr>
              <a:t>) affecting </a:t>
            </a:r>
            <a:r>
              <a:rPr lang="en-US" sz="2200" b="1" dirty="0" smtClean="0">
                <a:solidFill>
                  <a:schemeClr val="accent2"/>
                </a:solidFill>
                <a:cs typeface="Angsana New" pitchFamily="18" charset="-34"/>
              </a:rPr>
              <a:t>S</a:t>
            </a:r>
            <a:endParaRPr lang="th-TH" sz="2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4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4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4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4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4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4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4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4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4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4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4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4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4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8" grpId="0" animBg="1"/>
      <p:bldP spid="164869" grpId="0" animBg="1"/>
      <p:bldP spid="164870" grpId="0" animBg="1"/>
      <p:bldP spid="164871" grpId="0" animBg="1"/>
      <p:bldP spid="164872" grpId="0" animBg="1"/>
      <p:bldP spid="164873" grpId="0" animBg="1"/>
      <p:bldP spid="164874" grpId="0" animBg="1"/>
      <p:bldP spid="164875" grpId="0" animBg="1"/>
      <p:bldP spid="164876" grpId="0" animBg="1"/>
      <p:bldP spid="164877" grpId="0" animBg="1"/>
      <p:bldP spid="164878" grpId="0" animBg="1"/>
      <p:bldP spid="164879" grpId="0" animBg="1"/>
      <p:bldP spid="164880" grpId="0" animBg="1"/>
      <p:bldP spid="164882" grpId="0" animBg="1"/>
      <p:bldP spid="164883" grpId="0" animBg="1"/>
      <p:bldP spid="16488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Example </a:t>
            </a:r>
            <a:r>
              <a:rPr lang="en-US" sz="3200" b="1" dirty="0">
                <a:solidFill>
                  <a:srgbClr val="FF0000"/>
                </a:solidFill>
              </a:rPr>
              <a:t>Move Along </a:t>
            </a:r>
            <a:r>
              <a:rPr lang="en-US" sz="3200" b="1" dirty="0"/>
              <a:t>the Curve</a:t>
            </a:r>
            <a:endParaRPr lang="th-TH" sz="3200" b="1" dirty="0"/>
          </a:p>
        </p:txBody>
      </p:sp>
      <p:sp>
        <p:nvSpPr>
          <p:cNvPr id="165892" name="Line 4"/>
          <p:cNvSpPr>
            <a:spLocks noChangeShapeType="1"/>
          </p:cNvSpPr>
          <p:nvPr/>
        </p:nvSpPr>
        <p:spPr bwMode="auto">
          <a:xfrm>
            <a:off x="684213" y="2349500"/>
            <a:ext cx="0" cy="2374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3" name="Line 5"/>
          <p:cNvSpPr>
            <a:spLocks noChangeShapeType="1"/>
          </p:cNvSpPr>
          <p:nvPr/>
        </p:nvSpPr>
        <p:spPr bwMode="auto">
          <a:xfrm>
            <a:off x="684213" y="47244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4" name="Rectangle 6"/>
          <p:cNvSpPr>
            <a:spLocks noChangeArrowheads="1"/>
          </p:cNvSpPr>
          <p:nvPr/>
        </p:nvSpPr>
        <p:spPr bwMode="auto">
          <a:xfrm>
            <a:off x="3995738" y="465296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endParaRPr lang="th-TH">
              <a:cs typeface="Angsana New" pitchFamily="18" charset="-34"/>
            </a:endParaRPr>
          </a:p>
        </p:txBody>
      </p:sp>
      <p:sp>
        <p:nvSpPr>
          <p:cNvPr id="165895" name="Line 7"/>
          <p:cNvSpPr>
            <a:spLocks noChangeShapeType="1"/>
          </p:cNvSpPr>
          <p:nvPr/>
        </p:nvSpPr>
        <p:spPr bwMode="auto">
          <a:xfrm flipV="1">
            <a:off x="684213" y="2276475"/>
            <a:ext cx="2879725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6" name="Line 8"/>
          <p:cNvSpPr>
            <a:spLocks noChangeShapeType="1"/>
          </p:cNvSpPr>
          <p:nvPr/>
        </p:nvSpPr>
        <p:spPr bwMode="auto">
          <a:xfrm>
            <a:off x="4572000" y="1828800"/>
            <a:ext cx="0" cy="39052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7" name="Line 9"/>
          <p:cNvSpPr>
            <a:spLocks noChangeShapeType="1"/>
          </p:cNvSpPr>
          <p:nvPr/>
        </p:nvSpPr>
        <p:spPr bwMode="auto">
          <a:xfrm>
            <a:off x="4572000" y="4365625"/>
            <a:ext cx="40322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8" name="Line 10"/>
          <p:cNvSpPr>
            <a:spLocks noChangeShapeType="1"/>
          </p:cNvSpPr>
          <p:nvPr/>
        </p:nvSpPr>
        <p:spPr bwMode="auto">
          <a:xfrm flipV="1">
            <a:off x="4572000" y="3141663"/>
            <a:ext cx="3384550" cy="201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9" name="Rectangle 11"/>
          <p:cNvSpPr>
            <a:spLocks noChangeArrowheads="1"/>
          </p:cNvSpPr>
          <p:nvPr/>
        </p:nvSpPr>
        <p:spPr bwMode="auto">
          <a:xfrm>
            <a:off x="8567738" y="4365625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endParaRPr lang="th-TH">
              <a:cs typeface="Angsana New" pitchFamily="18" charset="-34"/>
            </a:endParaRPr>
          </a:p>
        </p:txBody>
      </p:sp>
      <p:sp>
        <p:nvSpPr>
          <p:cNvPr id="165908" name="Rectangle 20"/>
          <p:cNvSpPr>
            <a:spLocks noChangeArrowheads="1"/>
          </p:cNvSpPr>
          <p:nvPr/>
        </p:nvSpPr>
        <p:spPr bwMode="auto">
          <a:xfrm>
            <a:off x="7092950" y="2636838"/>
            <a:ext cx="18367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b="1">
                <a:cs typeface="Angsana New" pitchFamily="18" charset="-34"/>
              </a:rPr>
              <a:t>S = – C</a:t>
            </a:r>
            <a:r>
              <a:rPr lang="en-US" sz="1800" b="1" baseline="-25000">
                <a:cs typeface="Angsana New" pitchFamily="18" charset="-34"/>
              </a:rPr>
              <a:t>a</a:t>
            </a:r>
            <a:r>
              <a:rPr lang="en-US" sz="1800" b="1">
                <a:cs typeface="Angsana New" pitchFamily="18" charset="-34"/>
              </a:rPr>
              <a:t> + (1-b)Y</a:t>
            </a:r>
            <a:r>
              <a:rPr lang="en-US" sz="1800" b="1" baseline="30000">
                <a:cs typeface="Angsana New" pitchFamily="18" charset="-34"/>
              </a:rPr>
              <a:t>d</a:t>
            </a:r>
            <a:endParaRPr lang="en-US" sz="1800" b="1">
              <a:cs typeface="Angsana New" pitchFamily="18" charset="-34"/>
            </a:endParaRPr>
          </a:p>
        </p:txBody>
      </p:sp>
      <p:grpSp>
        <p:nvGrpSpPr>
          <p:cNvPr id="165937" name="Group 49"/>
          <p:cNvGrpSpPr>
            <a:grpSpLocks/>
          </p:cNvGrpSpPr>
          <p:nvPr/>
        </p:nvGrpSpPr>
        <p:grpSpPr bwMode="auto">
          <a:xfrm>
            <a:off x="179388" y="2781300"/>
            <a:ext cx="2089150" cy="431800"/>
            <a:chOff x="113" y="1752"/>
            <a:chExt cx="1316" cy="272"/>
          </a:xfrm>
        </p:grpSpPr>
        <p:sp>
          <p:nvSpPr>
            <p:cNvPr id="165901" name="Line 13"/>
            <p:cNvSpPr>
              <a:spLocks noChangeShapeType="1"/>
            </p:cNvSpPr>
            <p:nvPr/>
          </p:nvSpPr>
          <p:spPr bwMode="auto">
            <a:xfrm>
              <a:off x="431" y="1933"/>
              <a:ext cx="9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09" name="Rectangle 21"/>
            <p:cNvSpPr>
              <a:spLocks noChangeArrowheads="1"/>
            </p:cNvSpPr>
            <p:nvPr/>
          </p:nvSpPr>
          <p:spPr bwMode="auto">
            <a:xfrm>
              <a:off x="113" y="1752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C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65935" name="Group 47"/>
          <p:cNvGrpSpPr>
            <a:grpSpLocks/>
          </p:cNvGrpSpPr>
          <p:nvPr/>
        </p:nvGrpSpPr>
        <p:grpSpPr bwMode="auto">
          <a:xfrm>
            <a:off x="179388" y="3357563"/>
            <a:ext cx="1296987" cy="431800"/>
            <a:chOff x="113" y="2115"/>
            <a:chExt cx="817" cy="272"/>
          </a:xfrm>
        </p:grpSpPr>
        <p:sp>
          <p:nvSpPr>
            <p:cNvPr id="165900" name="Line 12"/>
            <p:cNvSpPr>
              <a:spLocks noChangeShapeType="1"/>
            </p:cNvSpPr>
            <p:nvPr/>
          </p:nvSpPr>
          <p:spPr bwMode="auto">
            <a:xfrm>
              <a:off x="431" y="2251"/>
              <a:ext cx="4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10" name="Rectangle 22"/>
            <p:cNvSpPr>
              <a:spLocks noChangeArrowheads="1"/>
            </p:cNvSpPr>
            <p:nvPr/>
          </p:nvSpPr>
          <p:spPr bwMode="auto">
            <a:xfrm>
              <a:off x="113" y="2115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C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65911" name="Rectangle 23"/>
          <p:cNvSpPr>
            <a:spLocks noChangeArrowheads="1"/>
          </p:cNvSpPr>
          <p:nvPr/>
        </p:nvSpPr>
        <p:spPr bwMode="auto">
          <a:xfrm>
            <a:off x="0" y="3068638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grpSp>
        <p:nvGrpSpPr>
          <p:cNvPr id="165934" name="Group 46"/>
          <p:cNvGrpSpPr>
            <a:grpSpLocks/>
          </p:cNvGrpSpPr>
          <p:nvPr/>
        </p:nvGrpSpPr>
        <p:grpSpPr bwMode="auto">
          <a:xfrm>
            <a:off x="1219200" y="3573463"/>
            <a:ext cx="692150" cy="1684337"/>
            <a:chOff x="768" y="2251"/>
            <a:chExt cx="436" cy="1061"/>
          </a:xfrm>
        </p:grpSpPr>
        <p:sp>
          <p:nvSpPr>
            <p:cNvPr id="165903" name="Line 15"/>
            <p:cNvSpPr>
              <a:spLocks noChangeShapeType="1"/>
            </p:cNvSpPr>
            <p:nvPr/>
          </p:nvSpPr>
          <p:spPr bwMode="auto">
            <a:xfrm>
              <a:off x="930" y="2251"/>
              <a:ext cx="0" cy="7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12" name="Rectangle 24"/>
            <p:cNvSpPr>
              <a:spLocks noChangeArrowheads="1"/>
            </p:cNvSpPr>
            <p:nvPr/>
          </p:nvSpPr>
          <p:spPr bwMode="auto">
            <a:xfrm>
              <a:off x="768" y="302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65936" name="Group 48"/>
          <p:cNvGrpSpPr>
            <a:grpSpLocks/>
          </p:cNvGrpSpPr>
          <p:nvPr/>
        </p:nvGrpSpPr>
        <p:grpSpPr bwMode="auto">
          <a:xfrm>
            <a:off x="2051050" y="3068638"/>
            <a:ext cx="768350" cy="2185987"/>
            <a:chOff x="1292" y="1933"/>
            <a:chExt cx="484" cy="1377"/>
          </a:xfrm>
        </p:grpSpPr>
        <p:sp>
          <p:nvSpPr>
            <p:cNvPr id="165902" name="Line 14"/>
            <p:cNvSpPr>
              <a:spLocks noChangeShapeType="1"/>
            </p:cNvSpPr>
            <p:nvPr/>
          </p:nvSpPr>
          <p:spPr bwMode="auto">
            <a:xfrm>
              <a:off x="1429" y="1933"/>
              <a:ext cx="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13" name="Rectangle 25"/>
            <p:cNvSpPr>
              <a:spLocks noChangeArrowheads="1"/>
            </p:cNvSpPr>
            <p:nvPr/>
          </p:nvSpPr>
          <p:spPr bwMode="auto">
            <a:xfrm>
              <a:off x="1292" y="3022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65914" name="Rectangle 26"/>
          <p:cNvSpPr>
            <a:spLocks noChangeArrowheads="1"/>
          </p:cNvSpPr>
          <p:nvPr/>
        </p:nvSpPr>
        <p:spPr bwMode="auto">
          <a:xfrm>
            <a:off x="827088" y="5589588"/>
            <a:ext cx="720725" cy="45720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15" name="Rectangle 27"/>
          <p:cNvSpPr>
            <a:spLocks noChangeArrowheads="1"/>
          </p:cNvSpPr>
          <p:nvPr/>
        </p:nvSpPr>
        <p:spPr bwMode="auto">
          <a:xfrm>
            <a:off x="1600200" y="4953000"/>
            <a:ext cx="5762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65916" name="AutoShape 28"/>
          <p:cNvSpPr>
            <a:spLocks noChangeArrowheads="1"/>
          </p:cNvSpPr>
          <p:nvPr/>
        </p:nvSpPr>
        <p:spPr bwMode="auto">
          <a:xfrm>
            <a:off x="1763713" y="573405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5917" name="Rectangle 29"/>
          <p:cNvSpPr>
            <a:spLocks noChangeArrowheads="1"/>
          </p:cNvSpPr>
          <p:nvPr/>
        </p:nvSpPr>
        <p:spPr bwMode="auto">
          <a:xfrm>
            <a:off x="2339975" y="5589588"/>
            <a:ext cx="720725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C</a:t>
            </a:r>
            <a:r>
              <a:rPr lang="en-US" baseline="30000">
                <a:cs typeface="Angsana New" pitchFamily="18" charset="-34"/>
              </a:rPr>
              <a:t>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18" name="Rectangle 30"/>
          <p:cNvSpPr>
            <a:spLocks noChangeArrowheads="1"/>
          </p:cNvSpPr>
          <p:nvPr/>
        </p:nvSpPr>
        <p:spPr bwMode="auto">
          <a:xfrm>
            <a:off x="5435600" y="5589588"/>
            <a:ext cx="720725" cy="45720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19" name="AutoShape 31"/>
          <p:cNvSpPr>
            <a:spLocks noChangeArrowheads="1"/>
          </p:cNvSpPr>
          <p:nvPr/>
        </p:nvSpPr>
        <p:spPr bwMode="auto">
          <a:xfrm>
            <a:off x="6443663" y="5661025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5920" name="Rectangle 32"/>
          <p:cNvSpPr>
            <a:spLocks noChangeArrowheads="1"/>
          </p:cNvSpPr>
          <p:nvPr/>
        </p:nvSpPr>
        <p:spPr bwMode="auto">
          <a:xfrm>
            <a:off x="7092950" y="5589588"/>
            <a:ext cx="720725" cy="4572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S</a:t>
            </a:r>
            <a:r>
              <a:rPr lang="en-US" baseline="30000">
                <a:cs typeface="Angsana New" pitchFamily="18" charset="-34"/>
              </a:rPr>
              <a:t>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21" name="Rectangle 33"/>
          <p:cNvSpPr>
            <a:spLocks noChangeArrowheads="1"/>
          </p:cNvSpPr>
          <p:nvPr/>
        </p:nvSpPr>
        <p:spPr bwMode="auto">
          <a:xfrm>
            <a:off x="6732588" y="4652963"/>
            <a:ext cx="5762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65924" name="Rectangle 36"/>
          <p:cNvSpPr>
            <a:spLocks noChangeArrowheads="1"/>
          </p:cNvSpPr>
          <p:nvPr/>
        </p:nvSpPr>
        <p:spPr bwMode="auto">
          <a:xfrm>
            <a:off x="2700338" y="1828800"/>
            <a:ext cx="18716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r>
              <a:rPr lang="en-US" sz="2000" baseline="30000">
                <a:cs typeface="Angsana New" pitchFamily="18" charset="-34"/>
              </a:rPr>
              <a:t>d</a:t>
            </a:r>
          </a:p>
        </p:txBody>
      </p:sp>
      <p:sp>
        <p:nvSpPr>
          <p:cNvPr id="165925" name="Rectangle 37"/>
          <p:cNvSpPr>
            <a:spLocks noChangeArrowheads="1"/>
          </p:cNvSpPr>
          <p:nvPr/>
        </p:nvSpPr>
        <p:spPr bwMode="auto">
          <a:xfrm>
            <a:off x="250825" y="1989138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5926" name="Rectangle 38"/>
          <p:cNvSpPr>
            <a:spLocks noChangeArrowheads="1"/>
          </p:cNvSpPr>
          <p:nvPr/>
        </p:nvSpPr>
        <p:spPr bwMode="auto">
          <a:xfrm>
            <a:off x="4284663" y="13970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S</a:t>
            </a:r>
            <a:endParaRPr lang="en-US" sz="2000" baseline="30000">
              <a:cs typeface="Angsana New" pitchFamily="18" charset="-34"/>
            </a:endParaRPr>
          </a:p>
        </p:txBody>
      </p:sp>
      <p:grpSp>
        <p:nvGrpSpPr>
          <p:cNvPr id="165939" name="Group 51"/>
          <p:cNvGrpSpPr>
            <a:grpSpLocks/>
          </p:cNvGrpSpPr>
          <p:nvPr/>
        </p:nvGrpSpPr>
        <p:grpSpPr bwMode="auto">
          <a:xfrm>
            <a:off x="3997325" y="3657600"/>
            <a:ext cx="2590800" cy="431800"/>
            <a:chOff x="2518" y="2304"/>
            <a:chExt cx="1632" cy="272"/>
          </a:xfrm>
        </p:grpSpPr>
        <p:sp>
          <p:nvSpPr>
            <p:cNvPr id="165905" name="Line 17"/>
            <p:cNvSpPr>
              <a:spLocks noChangeShapeType="1"/>
            </p:cNvSpPr>
            <p:nvPr/>
          </p:nvSpPr>
          <p:spPr bwMode="auto">
            <a:xfrm>
              <a:off x="2880" y="2478"/>
              <a:ext cx="127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28" name="Rectangle 40"/>
            <p:cNvSpPr>
              <a:spLocks noChangeArrowheads="1"/>
            </p:cNvSpPr>
            <p:nvPr/>
          </p:nvSpPr>
          <p:spPr bwMode="auto">
            <a:xfrm>
              <a:off x="2518" y="2304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S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65941" name="Group 53"/>
          <p:cNvGrpSpPr>
            <a:grpSpLocks/>
          </p:cNvGrpSpPr>
          <p:nvPr/>
        </p:nvGrpSpPr>
        <p:grpSpPr bwMode="auto">
          <a:xfrm>
            <a:off x="3997325" y="3124200"/>
            <a:ext cx="3454400" cy="431800"/>
            <a:chOff x="2518" y="1968"/>
            <a:chExt cx="2176" cy="272"/>
          </a:xfrm>
        </p:grpSpPr>
        <p:sp>
          <p:nvSpPr>
            <p:cNvPr id="165904" name="Line 16"/>
            <p:cNvSpPr>
              <a:spLocks noChangeShapeType="1"/>
            </p:cNvSpPr>
            <p:nvPr/>
          </p:nvSpPr>
          <p:spPr bwMode="auto">
            <a:xfrm>
              <a:off x="2880" y="2160"/>
              <a:ext cx="181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29" name="Rectangle 41"/>
            <p:cNvSpPr>
              <a:spLocks noChangeArrowheads="1"/>
            </p:cNvSpPr>
            <p:nvPr/>
          </p:nvSpPr>
          <p:spPr bwMode="auto">
            <a:xfrm>
              <a:off x="2518" y="1968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S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65938" name="Group 50"/>
          <p:cNvGrpSpPr>
            <a:grpSpLocks/>
          </p:cNvGrpSpPr>
          <p:nvPr/>
        </p:nvGrpSpPr>
        <p:grpSpPr bwMode="auto">
          <a:xfrm>
            <a:off x="6400800" y="3933825"/>
            <a:ext cx="692150" cy="942975"/>
            <a:chOff x="4032" y="2478"/>
            <a:chExt cx="436" cy="594"/>
          </a:xfrm>
        </p:grpSpPr>
        <p:sp>
          <p:nvSpPr>
            <p:cNvPr id="165906" name="Line 18"/>
            <p:cNvSpPr>
              <a:spLocks noChangeShapeType="1"/>
            </p:cNvSpPr>
            <p:nvPr/>
          </p:nvSpPr>
          <p:spPr bwMode="auto">
            <a:xfrm>
              <a:off x="4150" y="2478"/>
              <a:ext cx="0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30" name="Rectangle 42"/>
            <p:cNvSpPr>
              <a:spLocks noChangeArrowheads="1"/>
            </p:cNvSpPr>
            <p:nvPr/>
          </p:nvSpPr>
          <p:spPr bwMode="auto">
            <a:xfrm>
              <a:off x="4032" y="278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65940" name="Group 52"/>
          <p:cNvGrpSpPr>
            <a:grpSpLocks/>
          </p:cNvGrpSpPr>
          <p:nvPr/>
        </p:nvGrpSpPr>
        <p:grpSpPr bwMode="auto">
          <a:xfrm>
            <a:off x="7239000" y="3429000"/>
            <a:ext cx="768350" cy="1447800"/>
            <a:chOff x="4560" y="2160"/>
            <a:chExt cx="484" cy="912"/>
          </a:xfrm>
        </p:grpSpPr>
        <p:sp>
          <p:nvSpPr>
            <p:cNvPr id="165907" name="Line 19"/>
            <p:cNvSpPr>
              <a:spLocks noChangeShapeType="1"/>
            </p:cNvSpPr>
            <p:nvPr/>
          </p:nvSpPr>
          <p:spPr bwMode="auto">
            <a:xfrm>
              <a:off x="4694" y="2160"/>
              <a:ext cx="0" cy="59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31" name="Rectangle 43"/>
            <p:cNvSpPr>
              <a:spLocks noChangeArrowheads="1"/>
            </p:cNvSpPr>
            <p:nvPr/>
          </p:nvSpPr>
          <p:spPr bwMode="auto">
            <a:xfrm>
              <a:off x="4560" y="2784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65932" name="Rectangle 44"/>
          <p:cNvSpPr>
            <a:spLocks noChangeArrowheads="1"/>
          </p:cNvSpPr>
          <p:nvPr/>
        </p:nvSpPr>
        <p:spPr bwMode="auto">
          <a:xfrm>
            <a:off x="3997325" y="4114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5933" name="Rectangle 45"/>
          <p:cNvSpPr>
            <a:spLocks noChangeArrowheads="1"/>
          </p:cNvSpPr>
          <p:nvPr/>
        </p:nvSpPr>
        <p:spPr bwMode="auto">
          <a:xfrm>
            <a:off x="228600" y="449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5942" name="Rectangle 54"/>
          <p:cNvSpPr>
            <a:spLocks noChangeArrowheads="1"/>
          </p:cNvSpPr>
          <p:nvPr/>
        </p:nvSpPr>
        <p:spPr bwMode="auto">
          <a:xfrm>
            <a:off x="3810000" y="3352800"/>
            <a:ext cx="361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sp>
        <p:nvSpPr>
          <p:cNvPr id="51" name="Slide Number Placeholder 5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52" name="Rectangle 5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5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5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5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5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5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5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5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5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5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5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5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5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5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5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5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5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65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65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911" grpId="0"/>
      <p:bldP spid="165914" grpId="0" animBg="1"/>
      <p:bldP spid="165915" grpId="0"/>
      <p:bldP spid="165916" grpId="0" animBg="1"/>
      <p:bldP spid="165917" grpId="0" animBg="1"/>
      <p:bldP spid="165918" grpId="0" animBg="1"/>
      <p:bldP spid="165919" grpId="0" animBg="1"/>
      <p:bldP spid="165920" grpId="0" animBg="1"/>
      <p:bldP spid="165921" grpId="0"/>
      <p:bldP spid="16594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Example </a:t>
            </a:r>
            <a:r>
              <a:rPr lang="en-US" sz="3200" b="1" dirty="0">
                <a:solidFill>
                  <a:srgbClr val="FF0000"/>
                </a:solidFill>
              </a:rPr>
              <a:t>Shift</a:t>
            </a:r>
            <a:r>
              <a:rPr lang="en-US" sz="3200" b="1" dirty="0"/>
              <a:t> the Curve</a:t>
            </a:r>
            <a:endParaRPr lang="th-TH" sz="3200" b="1" dirty="0"/>
          </a:p>
        </p:txBody>
      </p:sp>
      <p:sp>
        <p:nvSpPr>
          <p:cNvPr id="166915" name="Line 3"/>
          <p:cNvSpPr>
            <a:spLocks noChangeShapeType="1"/>
          </p:cNvSpPr>
          <p:nvPr/>
        </p:nvSpPr>
        <p:spPr bwMode="auto">
          <a:xfrm>
            <a:off x="611188" y="1879600"/>
            <a:ext cx="0" cy="27368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16" name="Line 4"/>
          <p:cNvSpPr>
            <a:spLocks noChangeShapeType="1"/>
          </p:cNvSpPr>
          <p:nvPr/>
        </p:nvSpPr>
        <p:spPr bwMode="auto">
          <a:xfrm>
            <a:off x="611188" y="4616450"/>
            <a:ext cx="3384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0" name="Line 8"/>
          <p:cNvSpPr>
            <a:spLocks noChangeShapeType="1"/>
          </p:cNvSpPr>
          <p:nvPr/>
        </p:nvSpPr>
        <p:spPr bwMode="auto">
          <a:xfrm>
            <a:off x="2266950" y="2816225"/>
            <a:ext cx="0" cy="18002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3" name="Line 11"/>
          <p:cNvSpPr>
            <a:spLocks noChangeShapeType="1"/>
          </p:cNvSpPr>
          <p:nvPr/>
        </p:nvSpPr>
        <p:spPr bwMode="auto">
          <a:xfrm flipH="1">
            <a:off x="611188" y="3321050"/>
            <a:ext cx="16557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7" name="Rectangle 15"/>
          <p:cNvSpPr>
            <a:spLocks noChangeArrowheads="1"/>
          </p:cNvSpPr>
          <p:nvPr/>
        </p:nvSpPr>
        <p:spPr bwMode="auto">
          <a:xfrm>
            <a:off x="107950" y="3032125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6919" name="Line 7"/>
          <p:cNvSpPr>
            <a:spLocks noChangeShapeType="1"/>
          </p:cNvSpPr>
          <p:nvPr/>
        </p:nvSpPr>
        <p:spPr bwMode="auto">
          <a:xfrm flipV="1">
            <a:off x="611188" y="2744788"/>
            <a:ext cx="3240087" cy="12239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9" name="Rectangle 17"/>
          <p:cNvSpPr>
            <a:spLocks noChangeArrowheads="1"/>
          </p:cNvSpPr>
          <p:nvPr/>
        </p:nvSpPr>
        <p:spPr bwMode="auto">
          <a:xfrm>
            <a:off x="3851275" y="2455863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6931" name="Rectangle 19"/>
          <p:cNvSpPr>
            <a:spLocks noChangeArrowheads="1"/>
          </p:cNvSpPr>
          <p:nvPr/>
        </p:nvSpPr>
        <p:spPr bwMode="auto">
          <a:xfrm>
            <a:off x="3995738" y="454501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endParaRPr lang="th-TH">
              <a:cs typeface="Angsana New" pitchFamily="18" charset="-34"/>
            </a:endParaRPr>
          </a:p>
        </p:txBody>
      </p:sp>
      <p:sp>
        <p:nvSpPr>
          <p:cNvPr id="166933" name="Rectangle 21"/>
          <p:cNvSpPr>
            <a:spLocks noChangeArrowheads="1"/>
          </p:cNvSpPr>
          <p:nvPr/>
        </p:nvSpPr>
        <p:spPr bwMode="auto">
          <a:xfrm>
            <a:off x="179388" y="1447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6934" name="Rectangle 22"/>
          <p:cNvSpPr>
            <a:spLocks noChangeArrowheads="1"/>
          </p:cNvSpPr>
          <p:nvPr/>
        </p:nvSpPr>
        <p:spPr bwMode="auto">
          <a:xfrm>
            <a:off x="4419600" y="1568450"/>
            <a:ext cx="4343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660066"/>
                </a:solidFill>
                <a:cs typeface="Angsana New" pitchFamily="18" charset="-34"/>
              </a:rPr>
              <a:t>At level of disposable income </a:t>
            </a:r>
            <a:r>
              <a:rPr lang="en-US" sz="2000" b="1" dirty="0" smtClean="0">
                <a:solidFill>
                  <a:srgbClr val="660066"/>
                </a:solidFill>
                <a:cs typeface="Angsana New" pitchFamily="18" charset="-34"/>
              </a:rPr>
              <a:t>Y</a:t>
            </a:r>
            <a:r>
              <a:rPr lang="en-US" sz="2000" b="1" baseline="-25000" dirty="0" smtClean="0">
                <a:solidFill>
                  <a:srgbClr val="660066"/>
                </a:solidFill>
                <a:cs typeface="Angsana New" pitchFamily="18" charset="-34"/>
              </a:rPr>
              <a:t>1</a:t>
            </a:r>
            <a:r>
              <a:rPr lang="en-US" sz="2000" b="1" baseline="30000" dirty="0" smtClean="0">
                <a:solidFill>
                  <a:srgbClr val="660066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660066"/>
              </a:solidFill>
              <a:cs typeface="Angsana New" pitchFamily="18" charset="-34"/>
            </a:endParaRPr>
          </a:p>
        </p:txBody>
      </p:sp>
      <p:sp>
        <p:nvSpPr>
          <p:cNvPr id="166935" name="Rectangle 23"/>
          <p:cNvSpPr>
            <a:spLocks noChangeArrowheads="1"/>
          </p:cNvSpPr>
          <p:nvPr/>
        </p:nvSpPr>
        <p:spPr bwMode="auto">
          <a:xfrm>
            <a:off x="4343400" y="2209800"/>
            <a:ext cx="2895600" cy="141577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 smtClean="0">
                <a:latin typeface="+mn-lt"/>
                <a:cs typeface="Angsana New" pitchFamily="18" charset="-34"/>
              </a:rPr>
              <a:t>If interest rate for consumption loan</a:t>
            </a:r>
            <a:r>
              <a:rPr lang="th-TH" sz="2200" dirty="0" smtClean="0">
                <a:cs typeface="Angsana New" pitchFamily="18" charset="-34"/>
              </a:rPr>
              <a:t> </a:t>
            </a:r>
            <a:r>
              <a:rPr lang="th-TH" sz="2200" dirty="0" smtClean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200" dirty="0" smtClean="0">
                <a:solidFill>
                  <a:srgbClr val="CC0000"/>
                </a:solidFill>
                <a:cs typeface="Angsana New" pitchFamily="18" charset="-34"/>
              </a:rPr>
              <a:t> :</a:t>
            </a:r>
          </a:p>
          <a:p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 smtClean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 smtClean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6936" name="Rectangle 24"/>
          <p:cNvSpPr>
            <a:spLocks noChangeArrowheads="1"/>
          </p:cNvSpPr>
          <p:nvPr/>
        </p:nvSpPr>
        <p:spPr bwMode="auto">
          <a:xfrm>
            <a:off x="4419600" y="3733800"/>
            <a:ext cx="2895600" cy="144655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If expected disposable income </a:t>
            </a:r>
            <a:r>
              <a:rPr lang="en-US" sz="2200" dirty="0" smtClean="0">
                <a:cs typeface="Angsana New" pitchFamily="18" charset="-34"/>
              </a:rPr>
              <a:t>(</a:t>
            </a:r>
            <a:r>
              <a:rPr lang="en-US" sz="2000" b="1" dirty="0" err="1" smtClean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000" b="1" baseline="-25000" dirty="0" err="1" smtClean="0">
                <a:solidFill>
                  <a:schemeClr val="accent2"/>
                </a:solidFill>
                <a:cs typeface="Angsana New" pitchFamily="18" charset="-34"/>
              </a:rPr>
              <a:t>E</a:t>
            </a:r>
            <a:r>
              <a:rPr lang="en-US" sz="2000" b="1" baseline="30000" dirty="0" err="1" smtClean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sz="2200" dirty="0" smtClean="0">
                <a:cs typeface="Angsana New" pitchFamily="18" charset="-34"/>
              </a:rPr>
              <a:t>) </a:t>
            </a:r>
            <a:r>
              <a:rPr lang="th-TH" sz="2200" dirty="0" smtClean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200" dirty="0" smtClean="0">
                <a:solidFill>
                  <a:srgbClr val="FF0000"/>
                </a:solidFill>
                <a:cs typeface="Angsana New" pitchFamily="18" charset="-34"/>
              </a:rPr>
              <a:t>:</a:t>
            </a:r>
            <a:endParaRPr lang="en-US" sz="2200" dirty="0">
              <a:solidFill>
                <a:srgbClr val="FF0000"/>
              </a:solidFill>
              <a:cs typeface="Angsana New" pitchFamily="18" charset="-34"/>
            </a:endParaRPr>
          </a:p>
          <a:p>
            <a:r>
              <a:rPr lang="en-US" sz="2200" dirty="0">
                <a:cs typeface="Angsana New" pitchFamily="18" charset="-34"/>
              </a:rPr>
              <a:t> </a:t>
            </a: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 smtClean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 smtClean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6937" name="AutoShape 25"/>
          <p:cNvSpPr>
            <a:spLocks noChangeArrowheads="1"/>
          </p:cNvSpPr>
          <p:nvPr/>
        </p:nvSpPr>
        <p:spPr bwMode="auto">
          <a:xfrm>
            <a:off x="7391400" y="26670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6939" name="Rectangle 27"/>
          <p:cNvSpPr>
            <a:spLocks noChangeArrowheads="1"/>
          </p:cNvSpPr>
          <p:nvPr/>
        </p:nvSpPr>
        <p:spPr bwMode="auto">
          <a:xfrm>
            <a:off x="7772400" y="2362200"/>
            <a:ext cx="1219200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 smtClean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66940" name="Rectangle 28"/>
          <p:cNvSpPr>
            <a:spLocks noChangeArrowheads="1"/>
          </p:cNvSpPr>
          <p:nvPr/>
        </p:nvSpPr>
        <p:spPr bwMode="auto">
          <a:xfrm>
            <a:off x="7696200" y="4038600"/>
            <a:ext cx="1228725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en-US" sz="2000" dirty="0" smtClean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66942" name="AutoShape 30"/>
          <p:cNvSpPr>
            <a:spLocks noChangeArrowheads="1"/>
          </p:cNvSpPr>
          <p:nvPr/>
        </p:nvSpPr>
        <p:spPr bwMode="auto">
          <a:xfrm>
            <a:off x="7391400" y="42672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Slide Number Placeholder 3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33" name="Rectangle 19"/>
          <p:cNvSpPr>
            <a:spLocks noChangeArrowheads="1"/>
          </p:cNvSpPr>
          <p:nvPr/>
        </p:nvSpPr>
        <p:spPr bwMode="auto">
          <a:xfrm>
            <a:off x="1981200" y="4724400"/>
            <a:ext cx="666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baseline="-25000" dirty="0">
                <a:cs typeface="Angsana New" pitchFamily="18" charset="-34"/>
              </a:rPr>
              <a:t>1</a:t>
            </a:r>
            <a:r>
              <a:rPr lang="en-US" baseline="30000" dirty="0">
                <a:cs typeface="Angsana New" pitchFamily="18" charset="-34"/>
              </a:rPr>
              <a:t>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6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6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6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6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6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6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35" grpId="0" animBg="1"/>
      <p:bldP spid="166936" grpId="0" animBg="1"/>
      <p:bldP spid="166937" grpId="0" animBg="1"/>
      <p:bldP spid="166939" grpId="0" animBg="1"/>
      <p:bldP spid="166940" grpId="0" animBg="1"/>
      <p:bldP spid="16694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Example </a:t>
            </a:r>
            <a:r>
              <a:rPr lang="en-US" sz="3200" b="1" dirty="0">
                <a:solidFill>
                  <a:srgbClr val="FF0000"/>
                </a:solidFill>
              </a:rPr>
              <a:t>Shift</a:t>
            </a:r>
            <a:r>
              <a:rPr lang="en-US" sz="3200" b="1" dirty="0"/>
              <a:t> the Curve</a:t>
            </a:r>
            <a:endParaRPr lang="th-TH" sz="3200" b="1" dirty="0"/>
          </a:p>
        </p:txBody>
      </p:sp>
      <p:sp>
        <p:nvSpPr>
          <p:cNvPr id="167960" name="Rectangle 24"/>
          <p:cNvSpPr>
            <a:spLocks noChangeArrowheads="1"/>
          </p:cNvSpPr>
          <p:nvPr/>
        </p:nvSpPr>
        <p:spPr bwMode="auto">
          <a:xfrm>
            <a:off x="7772400" y="4876800"/>
            <a:ext cx="1219200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 smtClean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67961" name="Rectangle 25"/>
          <p:cNvSpPr>
            <a:spLocks noChangeArrowheads="1"/>
          </p:cNvSpPr>
          <p:nvPr/>
        </p:nvSpPr>
        <p:spPr bwMode="auto">
          <a:xfrm>
            <a:off x="4800600" y="2286000"/>
            <a:ext cx="2590800" cy="181588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If interest rate for consumption loan</a:t>
            </a:r>
            <a:r>
              <a:rPr lang="th-TH" sz="2800" dirty="0" smtClean="0">
                <a:cs typeface="Angsana New" pitchFamily="18" charset="-34"/>
              </a:rPr>
              <a:t> </a:t>
            </a:r>
            <a:r>
              <a:rPr lang="th-TH" sz="2800" dirty="0" smtClean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800" dirty="0" smtClean="0">
                <a:solidFill>
                  <a:srgbClr val="CC0000"/>
                </a:solidFill>
                <a:cs typeface="Angsana New" pitchFamily="18" charset="-34"/>
              </a:rPr>
              <a:t> </a:t>
            </a:r>
          </a:p>
          <a:p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 smtClean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 smtClean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7963" name="Rectangle 27"/>
          <p:cNvSpPr>
            <a:spLocks noChangeArrowheads="1"/>
          </p:cNvSpPr>
          <p:nvPr/>
        </p:nvSpPr>
        <p:spPr bwMode="auto">
          <a:xfrm>
            <a:off x="7772400" y="2286000"/>
            <a:ext cx="1219200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en-US" sz="2000" dirty="0" smtClean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67940" name="Line 4"/>
          <p:cNvSpPr>
            <a:spLocks noChangeShapeType="1"/>
          </p:cNvSpPr>
          <p:nvPr/>
        </p:nvSpPr>
        <p:spPr bwMode="auto">
          <a:xfrm>
            <a:off x="504825" y="2189163"/>
            <a:ext cx="0" cy="36718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1" name="Line 5"/>
          <p:cNvSpPr>
            <a:spLocks noChangeShapeType="1"/>
          </p:cNvSpPr>
          <p:nvPr/>
        </p:nvSpPr>
        <p:spPr bwMode="auto">
          <a:xfrm>
            <a:off x="504825" y="4492625"/>
            <a:ext cx="3744913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2" name="Line 6"/>
          <p:cNvSpPr>
            <a:spLocks noChangeShapeType="1"/>
          </p:cNvSpPr>
          <p:nvPr/>
        </p:nvSpPr>
        <p:spPr bwMode="auto">
          <a:xfrm flipV="1">
            <a:off x="504825" y="3197225"/>
            <a:ext cx="3744913" cy="201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4" name="Line 8"/>
          <p:cNvSpPr>
            <a:spLocks noChangeShapeType="1"/>
          </p:cNvSpPr>
          <p:nvPr/>
        </p:nvSpPr>
        <p:spPr bwMode="auto">
          <a:xfrm>
            <a:off x="3889375" y="2765425"/>
            <a:ext cx="0" cy="1727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6" name="Line 10"/>
          <p:cNvSpPr>
            <a:spLocks noChangeShapeType="1"/>
          </p:cNvSpPr>
          <p:nvPr/>
        </p:nvSpPr>
        <p:spPr bwMode="auto">
          <a:xfrm flipH="1">
            <a:off x="504825" y="3413125"/>
            <a:ext cx="3384550" cy="158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50" name="Rectangle 14"/>
          <p:cNvSpPr>
            <a:spLocks noChangeArrowheads="1"/>
          </p:cNvSpPr>
          <p:nvPr/>
        </p:nvSpPr>
        <p:spPr bwMode="auto">
          <a:xfrm>
            <a:off x="0" y="3125788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7953" name="Rectangle 17"/>
          <p:cNvSpPr>
            <a:spLocks noChangeArrowheads="1"/>
          </p:cNvSpPr>
          <p:nvPr/>
        </p:nvSpPr>
        <p:spPr bwMode="auto">
          <a:xfrm>
            <a:off x="4249738" y="2981325"/>
            <a:ext cx="5762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7955" name="Rectangle 19"/>
          <p:cNvSpPr>
            <a:spLocks noChangeArrowheads="1"/>
          </p:cNvSpPr>
          <p:nvPr/>
        </p:nvSpPr>
        <p:spPr bwMode="auto">
          <a:xfrm>
            <a:off x="3600450" y="4637088"/>
            <a:ext cx="666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baseline="-25000" dirty="0">
                <a:cs typeface="Angsana New" pitchFamily="18" charset="-34"/>
              </a:rPr>
              <a:t>1</a:t>
            </a:r>
            <a:r>
              <a:rPr lang="en-US" baseline="30000" dirty="0">
                <a:cs typeface="Angsana New" pitchFamily="18" charset="-34"/>
              </a:rPr>
              <a:t>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67956" name="Rectangle 20"/>
          <p:cNvSpPr>
            <a:spLocks noChangeArrowheads="1"/>
          </p:cNvSpPr>
          <p:nvPr/>
        </p:nvSpPr>
        <p:spPr bwMode="auto">
          <a:xfrm>
            <a:off x="4267200" y="4191000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baseline="30000" dirty="0">
                <a:cs typeface="Angsana New" pitchFamily="18" charset="-34"/>
              </a:rPr>
              <a:t>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67964" name="Rectangle 28"/>
          <p:cNvSpPr>
            <a:spLocks noChangeArrowheads="1"/>
          </p:cNvSpPr>
          <p:nvPr/>
        </p:nvSpPr>
        <p:spPr bwMode="auto">
          <a:xfrm>
            <a:off x="0" y="18288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7966" name="Rectangle 30"/>
          <p:cNvSpPr>
            <a:spLocks noChangeArrowheads="1"/>
          </p:cNvSpPr>
          <p:nvPr/>
        </p:nvSpPr>
        <p:spPr bwMode="auto">
          <a:xfrm>
            <a:off x="4800600" y="1568450"/>
            <a:ext cx="4038600" cy="43088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660066"/>
                </a:solidFill>
                <a:cs typeface="Angsana New" pitchFamily="18" charset="-34"/>
              </a:rPr>
              <a:t>At level of disposable income </a:t>
            </a:r>
            <a:r>
              <a:rPr lang="en-US" sz="2200" b="1" dirty="0" smtClean="0">
                <a:solidFill>
                  <a:srgbClr val="660066"/>
                </a:solidFill>
                <a:cs typeface="Angsana New" pitchFamily="18" charset="-34"/>
              </a:rPr>
              <a:t>Y</a:t>
            </a:r>
            <a:r>
              <a:rPr lang="en-US" sz="2200" b="1" baseline="-25000" dirty="0" smtClean="0">
                <a:solidFill>
                  <a:srgbClr val="660066"/>
                </a:solidFill>
                <a:cs typeface="Angsana New" pitchFamily="18" charset="-34"/>
              </a:rPr>
              <a:t>1</a:t>
            </a:r>
            <a:r>
              <a:rPr lang="en-US" sz="2200" b="1" baseline="30000" dirty="0" smtClean="0">
                <a:solidFill>
                  <a:srgbClr val="660066"/>
                </a:solidFill>
                <a:cs typeface="Angsana New" pitchFamily="18" charset="-34"/>
              </a:rPr>
              <a:t>d</a:t>
            </a:r>
            <a:endParaRPr lang="th-TH" sz="2200" b="1" dirty="0">
              <a:solidFill>
                <a:srgbClr val="660066"/>
              </a:solidFill>
              <a:cs typeface="Angsana New" pitchFamily="18" charset="-34"/>
            </a:endParaRPr>
          </a:p>
        </p:txBody>
      </p:sp>
      <p:sp>
        <p:nvSpPr>
          <p:cNvPr id="167967" name="AutoShape 31"/>
          <p:cNvSpPr>
            <a:spLocks noChangeArrowheads="1"/>
          </p:cNvSpPr>
          <p:nvPr/>
        </p:nvSpPr>
        <p:spPr bwMode="auto">
          <a:xfrm>
            <a:off x="7467600" y="50292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67968" name="AutoShape 32"/>
          <p:cNvSpPr>
            <a:spLocks noChangeArrowheads="1"/>
          </p:cNvSpPr>
          <p:nvPr/>
        </p:nvSpPr>
        <p:spPr bwMode="auto">
          <a:xfrm>
            <a:off x="7467600" y="25908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67969" name="Rectangle 33"/>
          <p:cNvSpPr>
            <a:spLocks noChangeArrowheads="1"/>
          </p:cNvSpPr>
          <p:nvPr/>
        </p:nvSpPr>
        <p:spPr bwMode="auto">
          <a:xfrm>
            <a:off x="4419600" y="4648200"/>
            <a:ext cx="2971800" cy="1631216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If expected disposable income </a:t>
            </a:r>
            <a:r>
              <a:rPr lang="en-US" sz="2800" dirty="0" smtClean="0">
                <a:cs typeface="Angsana New" pitchFamily="18" charset="-34"/>
              </a:rPr>
              <a:t>(</a:t>
            </a:r>
            <a:r>
              <a:rPr lang="en-US" sz="2000" b="1" dirty="0" err="1" smtClean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000" b="1" baseline="-25000" dirty="0" err="1" smtClean="0">
                <a:solidFill>
                  <a:schemeClr val="accent2"/>
                </a:solidFill>
                <a:cs typeface="Angsana New" pitchFamily="18" charset="-34"/>
              </a:rPr>
              <a:t>E</a:t>
            </a:r>
            <a:r>
              <a:rPr lang="en-US" sz="2000" b="1" baseline="30000" dirty="0" err="1" smtClean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sz="2800" dirty="0" smtClean="0">
                <a:cs typeface="Angsana New" pitchFamily="18" charset="-34"/>
              </a:rPr>
              <a:t>) </a:t>
            </a:r>
            <a:r>
              <a:rPr lang="th-TH" sz="2800" dirty="0" smtClean="0">
                <a:solidFill>
                  <a:srgbClr val="FF0000"/>
                </a:solidFill>
                <a:cs typeface="Angsana New" pitchFamily="18" charset="-34"/>
              </a:rPr>
              <a:t>↓</a:t>
            </a:r>
            <a:endParaRPr lang="en-US" sz="2800" dirty="0" smtClean="0">
              <a:solidFill>
                <a:srgbClr val="FF0000"/>
              </a:solidFill>
              <a:cs typeface="Angsana New" pitchFamily="18" charset="-34"/>
            </a:endParaRPr>
          </a:p>
          <a:p>
            <a:r>
              <a:rPr lang="en-US" sz="2800" dirty="0" smtClean="0">
                <a:cs typeface="Angsana New" pitchFamily="18" charset="-34"/>
              </a:rPr>
              <a:t> </a:t>
            </a: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 smtClean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 smtClean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7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7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7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7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7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7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60" grpId="0" animBg="1"/>
      <p:bldP spid="167961" grpId="0" animBg="1"/>
      <p:bldP spid="167963" grpId="0" animBg="1"/>
      <p:bldP spid="167967" grpId="0" animBg="1"/>
      <p:bldP spid="167968" grpId="0" animBg="1"/>
      <p:bldP spid="16796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b="1" smtClean="0">
                <a:latin typeface="+mn-lt"/>
                <a:cs typeface="Angsana New" pitchFamily="18" charset="-34"/>
              </a:rPr>
              <a:t>Summarize Consumption </a:t>
            </a:r>
            <a:r>
              <a:rPr lang="en-US" b="1" dirty="0" smtClean="0">
                <a:latin typeface="+mn-lt"/>
                <a:cs typeface="Angsana New" pitchFamily="18" charset="-34"/>
              </a:rPr>
              <a:t>Theory 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763000" cy="3733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None/>
            </a:pPr>
            <a:r>
              <a:rPr lang="en-US" b="1" dirty="0" smtClean="0">
                <a:solidFill>
                  <a:srgbClr val="008000"/>
                </a:solidFill>
                <a:cs typeface="Angsana New" pitchFamily="18" charset="-34"/>
              </a:rPr>
              <a:t>Consumption Theory under Various Hypotheses</a:t>
            </a:r>
          </a:p>
          <a:p>
            <a:pPr>
              <a:lnSpc>
                <a:spcPct val="65000"/>
              </a:lnSpc>
              <a:buNone/>
            </a:pPr>
            <a:endParaRPr lang="en-US" sz="1000" b="1" dirty="0" smtClean="0">
              <a:solidFill>
                <a:schemeClr val="accent6">
                  <a:lumMod val="75000"/>
                </a:schemeClr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Absolute Income Hypothesis </a:t>
            </a:r>
          </a:p>
          <a:p>
            <a:pPr>
              <a:lnSpc>
                <a:spcPct val="65000"/>
              </a:lnSpc>
              <a:buNone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	</a:t>
            </a:r>
            <a:r>
              <a:rPr lang="en-US" dirty="0" smtClean="0">
                <a:solidFill>
                  <a:srgbClr val="C00000"/>
                </a:solidFill>
                <a:cs typeface="Angsana New" pitchFamily="18" charset="-34"/>
              </a:rPr>
              <a:t>(Keynes Consumption Theory)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Permanent Income Hypothesis 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Life Cycle Hypothesis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 smtClean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533400" y="1600200"/>
            <a:ext cx="87630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Developed by </a:t>
            </a:r>
            <a:r>
              <a:rPr lang="en-US" sz="2400" dirty="0" smtClean="0">
                <a:solidFill>
                  <a:srgbClr val="FF0000"/>
                </a:solidFill>
                <a:cs typeface="Angsana New" pitchFamily="18" charset="-34"/>
              </a:rPr>
              <a:t>Milton Friedman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Assumption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Income (Y) can come from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- Permanent Income (</a:t>
            </a:r>
            <a:r>
              <a:rPr lang="en-US" sz="2000" dirty="0" err="1" smtClean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 smtClean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- Temporary Income (</a:t>
            </a:r>
            <a:r>
              <a:rPr lang="en-US" sz="2000" dirty="0" err="1" smtClean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 smtClean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     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Consumption can come from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- Permanent Consumption (C</a:t>
            </a:r>
            <a:r>
              <a:rPr lang="en-US" sz="2000" baseline="30000" dirty="0" smtClean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- Temporary Consumption (C</a:t>
            </a:r>
            <a:r>
              <a:rPr lang="en-US" sz="2000" baseline="30000" dirty="0" smtClean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     </a:t>
            </a:r>
            <a:endParaRPr lang="en-US" sz="2000" baseline="30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baseline="30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362200" y="3962400"/>
            <a:ext cx="1676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Y = </a:t>
            </a:r>
            <a:r>
              <a:rPr lang="en-US" b="1" dirty="0" err="1" smtClean="0">
                <a:solidFill>
                  <a:schemeClr val="accent6"/>
                </a:solidFill>
                <a:cs typeface="Angsana New" pitchFamily="18" charset="-34"/>
              </a:rPr>
              <a:t>Y</a:t>
            </a:r>
            <a:r>
              <a:rPr lang="en-US" b="1" baseline="30000" dirty="0" err="1" smtClean="0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baseline="30000" dirty="0" smtClean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+ </a:t>
            </a:r>
            <a:r>
              <a:rPr lang="en-US" b="1" dirty="0" err="1" smtClean="0">
                <a:solidFill>
                  <a:schemeClr val="accent6"/>
                </a:solidFill>
                <a:cs typeface="Angsana New" pitchFamily="18" charset="-34"/>
              </a:rPr>
              <a:t>Y</a:t>
            </a:r>
            <a:r>
              <a:rPr lang="en-US" b="1" baseline="30000" dirty="0" err="1" smtClean="0">
                <a:solidFill>
                  <a:schemeClr val="accent6"/>
                </a:solidFill>
                <a:cs typeface="Angsana New" pitchFamily="18" charset="-34"/>
              </a:rPr>
              <a:t>t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62200" y="5715000"/>
            <a:ext cx="17526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C = C</a:t>
            </a:r>
            <a:r>
              <a:rPr lang="en-US" b="1" baseline="30000" dirty="0" smtClean="0">
                <a:solidFill>
                  <a:schemeClr val="accent6"/>
                </a:solidFill>
                <a:cs typeface="Angsana New" pitchFamily="18" charset="-34"/>
              </a:rPr>
              <a:t>p 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+ C</a:t>
            </a:r>
            <a:r>
              <a:rPr lang="en-US" b="1" baseline="30000" dirty="0" smtClean="0">
                <a:solidFill>
                  <a:schemeClr val="accent6"/>
                </a:solidFill>
                <a:cs typeface="Angsana New" pitchFamily="18" charset="-34"/>
              </a:rPr>
              <a:t>t</a:t>
            </a:r>
            <a:endParaRPr lang="en-US" b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4747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0" y="1447800"/>
            <a:ext cx="92964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Assumption (continued)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Permanent Consumption (C</a:t>
            </a:r>
            <a:r>
              <a:rPr lang="en-US" sz="2000" baseline="30000" dirty="0" smtClean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 is a proportion of Permanent Income (</a:t>
            </a:r>
            <a:r>
              <a:rPr lang="en-US" sz="2000" dirty="0" err="1" smtClean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 smtClean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baseline="30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Temporary Income (</a:t>
            </a:r>
            <a:r>
              <a:rPr lang="en-US" sz="2000" dirty="0" err="1" smtClean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 smtClean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 is not correlated with Permanent Income (</a:t>
            </a:r>
            <a:r>
              <a:rPr lang="en-US" sz="2000" dirty="0" err="1" smtClean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 smtClean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Temporary Consumption (C</a:t>
            </a:r>
            <a:r>
              <a:rPr lang="en-US" sz="2000" baseline="30000" dirty="0" smtClean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 is not correlated with Permanent 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Consumption (C</a:t>
            </a:r>
            <a:r>
              <a:rPr lang="en-US" sz="2000" baseline="30000" dirty="0" smtClean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Temporary Consumption (C</a:t>
            </a:r>
            <a:r>
              <a:rPr lang="en-US" sz="2000" baseline="30000" dirty="0" smtClean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 is not correlated with Temporary Income (</a:t>
            </a:r>
            <a:r>
              <a:rPr lang="en-US" sz="2000" dirty="0" err="1" smtClean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 smtClean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 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447800" y="2514600"/>
            <a:ext cx="1676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solidFill>
                  <a:schemeClr val="accent6"/>
                </a:solidFill>
                <a:cs typeface="Angsana New" pitchFamily="18" charset="-34"/>
              </a:rPr>
              <a:t>C</a:t>
            </a:r>
            <a:r>
              <a:rPr lang="en-US" b="1" baseline="30000" dirty="0" err="1" smtClean="0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 = </a:t>
            </a:r>
            <a:r>
              <a:rPr lang="en-US" b="1" dirty="0" err="1" smtClean="0">
                <a:solidFill>
                  <a:schemeClr val="accent6"/>
                </a:solidFill>
                <a:cs typeface="Angsana New" pitchFamily="18" charset="-34"/>
              </a:rPr>
              <a:t>kY</a:t>
            </a:r>
            <a:r>
              <a:rPr lang="en-US" b="1" baseline="30000" dirty="0" err="1" smtClean="0">
                <a:solidFill>
                  <a:schemeClr val="accent6"/>
                </a:solidFill>
                <a:cs typeface="Angsana New" pitchFamily="18" charset="-34"/>
              </a:rPr>
              <a:t>p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47800" y="3124200"/>
            <a:ext cx="4343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71600" y="5943600"/>
            <a:ext cx="4343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b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4747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04800" y="1447800"/>
            <a:ext cx="88392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3200" dirty="0" smtClean="0">
                <a:solidFill>
                  <a:srgbClr val="008000"/>
                </a:solidFill>
                <a:cs typeface="Angsana New" pitchFamily="18" charset="-34"/>
              </a:rPr>
              <a:t>Important concept </a:t>
            </a:r>
          </a:p>
          <a:p>
            <a:pPr>
              <a:lnSpc>
                <a:spcPct val="65000"/>
              </a:lnSpc>
              <a:buNone/>
            </a:pPr>
            <a:r>
              <a:rPr lang="en-US" sz="3200" dirty="0" smtClean="0">
                <a:solidFill>
                  <a:srgbClr val="008000"/>
                </a:solidFill>
                <a:cs typeface="Angsana New" pitchFamily="18" charset="-34"/>
              </a:rPr>
              <a:t>		</a:t>
            </a:r>
            <a:r>
              <a:rPr lang="en-US" dirty="0" smtClean="0">
                <a:solidFill>
                  <a:srgbClr val="C00000"/>
                </a:solidFill>
                <a:cs typeface="Angsana New" pitchFamily="18" charset="-34"/>
              </a:rPr>
              <a:t>Consumption does not depend current income, </a:t>
            </a:r>
          </a:p>
          <a:p>
            <a:pPr>
              <a:lnSpc>
                <a:spcPct val="65000"/>
              </a:lnSpc>
              <a:buNone/>
            </a:pPr>
            <a:r>
              <a:rPr lang="en-US" dirty="0" smtClean="0">
                <a:solidFill>
                  <a:srgbClr val="C00000"/>
                </a:solidFill>
                <a:cs typeface="Angsana New" pitchFamily="18" charset="-34"/>
              </a:rPr>
              <a:t>		but depends on the permanent income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81000" y="1447800"/>
            <a:ext cx="89154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Long-run Consumption 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 smtClean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 smtClean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 smtClean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Short-run Consumption  </a:t>
            </a:r>
          </a:p>
          <a:p>
            <a:pPr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baseline="30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143000" y="21336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C</a:t>
            </a:r>
            <a:r>
              <a:rPr lang="en-US" b="1" baseline="30000" dirty="0" smtClean="0">
                <a:solidFill>
                  <a:schemeClr val="accent6"/>
                </a:solidFill>
                <a:cs typeface="Angsana New" pitchFamily="18" charset="-34"/>
              </a:rPr>
              <a:t>LR 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= C</a:t>
            </a:r>
            <a:r>
              <a:rPr lang="en-US" b="1" baseline="30000" dirty="0" smtClean="0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 = </a:t>
            </a:r>
            <a:r>
              <a:rPr lang="en-US" b="1" dirty="0" err="1" smtClean="0">
                <a:solidFill>
                  <a:schemeClr val="accent6"/>
                </a:solidFill>
                <a:cs typeface="Angsana New" pitchFamily="18" charset="-34"/>
              </a:rPr>
              <a:t>kY</a:t>
            </a:r>
            <a:r>
              <a:rPr lang="en-US" b="1" baseline="30000" dirty="0" err="1" smtClean="0">
                <a:solidFill>
                  <a:schemeClr val="accent6"/>
                </a:solidFill>
                <a:cs typeface="Angsana New" pitchFamily="18" charset="-34"/>
              </a:rPr>
              <a:t>p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43000" y="28194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</a:rPr>
              <a:t>APC = MPC = k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43000" y="41148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C</a:t>
            </a:r>
            <a:r>
              <a:rPr lang="en-US" b="1" baseline="30000" dirty="0" smtClean="0">
                <a:solidFill>
                  <a:schemeClr val="accent6"/>
                </a:solidFill>
                <a:cs typeface="Angsana New" pitchFamily="18" charset="-34"/>
              </a:rPr>
              <a:t>SR 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= C</a:t>
            </a:r>
            <a:r>
              <a:rPr lang="en-US" b="1" baseline="-25000" dirty="0" smtClean="0">
                <a:solidFill>
                  <a:schemeClr val="accent6"/>
                </a:solidFill>
                <a:cs typeface="Angsana New" pitchFamily="18" charset="-34"/>
              </a:rPr>
              <a:t>a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 + </a:t>
            </a:r>
            <a:r>
              <a:rPr lang="en-US" b="1" dirty="0" err="1" smtClean="0">
                <a:solidFill>
                  <a:schemeClr val="accent6"/>
                </a:solidFill>
                <a:cs typeface="Angsana New" pitchFamily="18" charset="-34"/>
              </a:rPr>
              <a:t>bY</a:t>
            </a:r>
            <a:endParaRPr lang="en-US" b="1" dirty="0" smtClean="0">
              <a:solidFill>
                <a:schemeClr val="accent6"/>
              </a:solidFill>
              <a:cs typeface="Angsana New" pitchFamily="18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3000" y="48006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</a:rPr>
              <a:t>APC &gt; MPC</a:t>
            </a:r>
            <a:endParaRPr lang="en-US" b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Permanent Income Hypothesis</a:t>
            </a:r>
            <a:endParaRPr lang="th-TH" sz="2800" b="1" dirty="0"/>
          </a:p>
        </p:txBody>
      </p:sp>
      <p:sp>
        <p:nvSpPr>
          <p:cNvPr id="161798" name="Line 6"/>
          <p:cNvSpPr>
            <a:spLocks noChangeShapeType="1"/>
          </p:cNvSpPr>
          <p:nvPr/>
        </p:nvSpPr>
        <p:spPr bwMode="auto">
          <a:xfrm>
            <a:off x="1719263" y="2189163"/>
            <a:ext cx="0" cy="3313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799" name="Line 7"/>
          <p:cNvSpPr>
            <a:spLocks noChangeShapeType="1"/>
          </p:cNvSpPr>
          <p:nvPr/>
        </p:nvSpPr>
        <p:spPr bwMode="auto">
          <a:xfrm>
            <a:off x="1719263" y="4637088"/>
            <a:ext cx="41767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800" name="Rectangle 8"/>
          <p:cNvSpPr>
            <a:spLocks noChangeArrowheads="1"/>
          </p:cNvSpPr>
          <p:nvPr/>
        </p:nvSpPr>
        <p:spPr bwMode="auto">
          <a:xfrm>
            <a:off x="5791200" y="4495800"/>
            <a:ext cx="6477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Y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61818" name="Rectangle 26"/>
          <p:cNvSpPr>
            <a:spLocks noChangeArrowheads="1"/>
          </p:cNvSpPr>
          <p:nvPr/>
        </p:nvSpPr>
        <p:spPr bwMode="auto">
          <a:xfrm>
            <a:off x="1219200" y="1828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C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4800600" y="1524000"/>
            <a:ext cx="403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Suppose T = 0, : Y</a:t>
            </a:r>
            <a:r>
              <a:rPr lang="en-US" sz="1800" baseline="30000" dirty="0" smtClean="0"/>
              <a:t>d</a:t>
            </a:r>
            <a:r>
              <a:rPr lang="en-US" sz="1800" dirty="0" smtClean="0"/>
              <a:t> = Y – T = Y </a:t>
            </a:r>
            <a:endParaRPr lang="en-US" sz="1800" dirty="0"/>
          </a:p>
        </p:txBody>
      </p:sp>
      <p:sp>
        <p:nvSpPr>
          <p:cNvPr id="36" name="Rectangle 3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0" name="Rectangle 4"/>
          <p:cNvSpPr>
            <a:spLocks noChangeArrowheads="1"/>
          </p:cNvSpPr>
          <p:nvPr/>
        </p:nvSpPr>
        <p:spPr bwMode="auto">
          <a:xfrm>
            <a:off x="304800" y="1524000"/>
            <a:ext cx="935037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Boom period</a:t>
            </a:r>
          </a:p>
        </p:txBody>
      </p:sp>
      <p:sp>
        <p:nvSpPr>
          <p:cNvPr id="157701" name="AutoShape 5"/>
          <p:cNvSpPr>
            <a:spLocks noChangeArrowheads="1"/>
          </p:cNvSpPr>
          <p:nvPr/>
        </p:nvSpPr>
        <p:spPr bwMode="auto">
          <a:xfrm>
            <a:off x="1295400" y="1752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02" name="Rectangle 6"/>
          <p:cNvSpPr>
            <a:spLocks noChangeArrowheads="1"/>
          </p:cNvSpPr>
          <p:nvPr/>
        </p:nvSpPr>
        <p:spPr bwMode="auto">
          <a:xfrm>
            <a:off x="1828800" y="1676400"/>
            <a:ext cx="838199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Y=Y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7703" name="Rectangle 7"/>
          <p:cNvSpPr>
            <a:spLocks noChangeArrowheads="1"/>
          </p:cNvSpPr>
          <p:nvPr/>
        </p:nvSpPr>
        <p:spPr bwMode="auto">
          <a:xfrm>
            <a:off x="838200" y="2514600"/>
            <a:ext cx="3352800" cy="412421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At  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</a:t>
            </a:r>
            <a:r>
              <a:rPr lang="en-US" sz="2600" dirty="0" smtClean="0">
                <a:cs typeface="Angsana New" pitchFamily="18" charset="-34"/>
                <a:sym typeface="Symbol" pitchFamily="18" charset="2"/>
              </a:rPr>
              <a:t>: 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Consumption = 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   </a:t>
            </a:r>
            <a:endParaRPr lang="th-TH" sz="2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21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Permanent Income Hypothesis</a:t>
            </a:r>
            <a:endParaRPr lang="th-TH" sz="2800" b="1" dirty="0"/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3276600" y="1676400"/>
            <a:ext cx="10668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&lt; 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endParaRPr lang="th-TH" sz="2000" baseline="-25000" dirty="0" smtClean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25" name="AutoShape 5"/>
          <p:cNvSpPr>
            <a:spLocks noChangeArrowheads="1"/>
          </p:cNvSpPr>
          <p:nvPr/>
        </p:nvSpPr>
        <p:spPr bwMode="auto">
          <a:xfrm>
            <a:off x="2743200" y="1752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" name="AutoShape 5"/>
          <p:cNvSpPr>
            <a:spLocks noChangeArrowheads="1"/>
          </p:cNvSpPr>
          <p:nvPr/>
        </p:nvSpPr>
        <p:spPr bwMode="auto">
          <a:xfrm>
            <a:off x="4495800" y="1752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Rectangle 6"/>
          <p:cNvSpPr>
            <a:spLocks noChangeArrowheads="1"/>
          </p:cNvSpPr>
          <p:nvPr/>
        </p:nvSpPr>
        <p:spPr bwMode="auto">
          <a:xfrm>
            <a:off x="5029200" y="1676400"/>
            <a:ext cx="9144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err="1" smtClean="0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30000" dirty="0" err="1" smtClean="0">
                <a:cs typeface="Angsana New" pitchFamily="18" charset="-34"/>
                <a:sym typeface="Symbol" pitchFamily="18" charset="2"/>
              </a:rPr>
              <a:t>t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&gt; 0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28" name="AutoShape 5"/>
          <p:cNvSpPr>
            <a:spLocks noChangeArrowheads="1"/>
          </p:cNvSpPr>
          <p:nvPr/>
        </p:nvSpPr>
        <p:spPr bwMode="auto">
          <a:xfrm>
            <a:off x="4267200" y="2590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4876800" y="2514600"/>
            <a:ext cx="11430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= 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endParaRPr lang="th-TH" sz="2000" baseline="-25000" dirty="0" smtClean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0" name="Rectangle 7"/>
          <p:cNvSpPr>
            <a:spLocks noChangeArrowheads="1"/>
          </p:cNvSpPr>
          <p:nvPr/>
        </p:nvSpPr>
        <p:spPr bwMode="auto">
          <a:xfrm>
            <a:off x="838200" y="3048000"/>
            <a:ext cx="4343400" cy="338554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Therefore; at 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: Consumption = 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</a:t>
            </a:r>
            <a:endParaRPr lang="th-TH" sz="2000" baseline="-25000" dirty="0" smtClean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1" name="AutoShape 5"/>
          <p:cNvSpPr>
            <a:spLocks noChangeArrowheads="1"/>
          </p:cNvSpPr>
          <p:nvPr/>
        </p:nvSpPr>
        <p:spPr bwMode="auto">
          <a:xfrm>
            <a:off x="5334000" y="3124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Rectangle 6"/>
          <p:cNvSpPr>
            <a:spLocks noChangeArrowheads="1"/>
          </p:cNvSpPr>
          <p:nvPr/>
        </p:nvSpPr>
        <p:spPr bwMode="auto">
          <a:xfrm>
            <a:off x="5943600" y="2971800"/>
            <a:ext cx="11430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Point 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  <a:sym typeface="Symbol" pitchFamily="18" charset="2"/>
              </a:rPr>
              <a:t>A</a:t>
            </a:r>
            <a:endParaRPr lang="th-TH" sz="2000" baseline="-25000" dirty="0" smtClean="0">
              <a:solidFill>
                <a:srgbClr val="FF0000"/>
              </a:solidFill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3" name="Rectangle 4"/>
          <p:cNvSpPr>
            <a:spLocks noChangeArrowheads="1"/>
          </p:cNvSpPr>
          <p:nvPr/>
        </p:nvSpPr>
        <p:spPr bwMode="auto">
          <a:xfrm>
            <a:off x="304800" y="3733800"/>
            <a:ext cx="1447800" cy="707886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Recession period</a:t>
            </a:r>
          </a:p>
        </p:txBody>
      </p:sp>
      <p:sp>
        <p:nvSpPr>
          <p:cNvPr id="34" name="AutoShape 5"/>
          <p:cNvSpPr>
            <a:spLocks noChangeArrowheads="1"/>
          </p:cNvSpPr>
          <p:nvPr/>
        </p:nvSpPr>
        <p:spPr bwMode="auto">
          <a:xfrm>
            <a:off x="1905000" y="3886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5" name="Rectangle 6"/>
          <p:cNvSpPr>
            <a:spLocks noChangeArrowheads="1"/>
          </p:cNvSpPr>
          <p:nvPr/>
        </p:nvSpPr>
        <p:spPr bwMode="auto">
          <a:xfrm>
            <a:off x="2514600" y="3810000"/>
            <a:ext cx="838199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Y=Y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auto">
          <a:xfrm>
            <a:off x="3505200" y="3886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7" name="Rectangle 6"/>
          <p:cNvSpPr>
            <a:spLocks noChangeArrowheads="1"/>
          </p:cNvSpPr>
          <p:nvPr/>
        </p:nvSpPr>
        <p:spPr bwMode="auto">
          <a:xfrm>
            <a:off x="4114800" y="3810000"/>
            <a:ext cx="10668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&gt; 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endParaRPr lang="th-TH" sz="2000" baseline="-25000" dirty="0" smtClean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8" name="AutoShape 5"/>
          <p:cNvSpPr>
            <a:spLocks noChangeArrowheads="1"/>
          </p:cNvSpPr>
          <p:nvPr/>
        </p:nvSpPr>
        <p:spPr bwMode="auto">
          <a:xfrm>
            <a:off x="5257800" y="3886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Rectangle 6"/>
          <p:cNvSpPr>
            <a:spLocks noChangeArrowheads="1"/>
          </p:cNvSpPr>
          <p:nvPr/>
        </p:nvSpPr>
        <p:spPr bwMode="auto">
          <a:xfrm>
            <a:off x="5867400" y="3810000"/>
            <a:ext cx="914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err="1" smtClean="0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30000" dirty="0" err="1" smtClean="0">
                <a:cs typeface="Angsana New" pitchFamily="18" charset="-34"/>
                <a:sym typeface="Symbol" pitchFamily="18" charset="2"/>
              </a:rPr>
              <a:t>t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&lt; 0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0" name="Rectangle 7"/>
          <p:cNvSpPr>
            <a:spLocks noChangeArrowheads="1"/>
          </p:cNvSpPr>
          <p:nvPr/>
        </p:nvSpPr>
        <p:spPr bwMode="auto">
          <a:xfrm>
            <a:off x="838200" y="4572000"/>
            <a:ext cx="3352800" cy="412421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At  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</a:t>
            </a:r>
            <a:r>
              <a:rPr lang="en-US" sz="2600" dirty="0" smtClean="0">
                <a:cs typeface="Angsana New" pitchFamily="18" charset="-34"/>
                <a:sym typeface="Symbol" pitchFamily="18" charset="2"/>
              </a:rPr>
              <a:t>: 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Consumption = 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   </a:t>
            </a:r>
            <a:endParaRPr lang="th-TH" sz="2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1" name="AutoShape 5"/>
          <p:cNvSpPr>
            <a:spLocks noChangeArrowheads="1"/>
          </p:cNvSpPr>
          <p:nvPr/>
        </p:nvSpPr>
        <p:spPr bwMode="auto">
          <a:xfrm>
            <a:off x="4267200" y="4648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2" name="Rectangle 6"/>
          <p:cNvSpPr>
            <a:spLocks noChangeArrowheads="1"/>
          </p:cNvSpPr>
          <p:nvPr/>
        </p:nvSpPr>
        <p:spPr bwMode="auto">
          <a:xfrm>
            <a:off x="4800600" y="4572000"/>
            <a:ext cx="11430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= 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endParaRPr lang="th-TH" sz="2000" baseline="-25000" dirty="0" smtClean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838200" y="5105400"/>
            <a:ext cx="4343400" cy="338554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Therefore; at 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: Consumption = 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</a:t>
            </a:r>
            <a:endParaRPr lang="th-TH" sz="2000" baseline="-25000" dirty="0" smtClean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4" name="AutoShape 5"/>
          <p:cNvSpPr>
            <a:spLocks noChangeArrowheads="1"/>
          </p:cNvSpPr>
          <p:nvPr/>
        </p:nvSpPr>
        <p:spPr bwMode="auto">
          <a:xfrm>
            <a:off x="5257800" y="5181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Rectangle 6"/>
          <p:cNvSpPr>
            <a:spLocks noChangeArrowheads="1"/>
          </p:cNvSpPr>
          <p:nvPr/>
        </p:nvSpPr>
        <p:spPr bwMode="auto">
          <a:xfrm>
            <a:off x="5867400" y="5029200"/>
            <a:ext cx="11430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Point 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  <a:sym typeface="Symbol" pitchFamily="18" charset="2"/>
              </a:rPr>
              <a:t>B</a:t>
            </a:r>
            <a:endParaRPr lang="th-TH" sz="2000" baseline="-25000" dirty="0" smtClean="0">
              <a:solidFill>
                <a:srgbClr val="FF0000"/>
              </a:solidFill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7" name="Rectangle 7"/>
          <p:cNvSpPr>
            <a:spLocks noChangeArrowheads="1"/>
          </p:cNvSpPr>
          <p:nvPr/>
        </p:nvSpPr>
        <p:spPr bwMode="auto">
          <a:xfrm>
            <a:off x="838200" y="5715000"/>
            <a:ext cx="7086600" cy="646331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Draw line between point A and Point B, we  will get C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SR 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line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Where  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C</a:t>
            </a:r>
            <a:r>
              <a:rPr lang="en-US" sz="2000" b="1" baseline="30000" dirty="0" smtClean="0">
                <a:solidFill>
                  <a:srgbClr val="FF0000"/>
                </a:solidFill>
                <a:cs typeface="Angsana New" pitchFamily="18" charset="-34"/>
              </a:rPr>
              <a:t>SR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= C</a:t>
            </a:r>
            <a:r>
              <a:rPr lang="en-US" sz="2000" b="1" baseline="-25000" dirty="0" smtClean="0">
                <a:solidFill>
                  <a:srgbClr val="FF0000"/>
                </a:solidFill>
                <a:cs typeface="Angsana New" pitchFamily="18" charset="-34"/>
              </a:rPr>
              <a:t>a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 + </a:t>
            </a:r>
            <a:r>
              <a:rPr lang="en-US" sz="2000" b="1" dirty="0" err="1" smtClean="0">
                <a:solidFill>
                  <a:srgbClr val="FF0000"/>
                </a:solidFill>
                <a:cs typeface="Angsana New" pitchFamily="18" charset="-34"/>
              </a:rPr>
              <a:t>bY</a:t>
            </a:r>
            <a:r>
              <a:rPr lang="en-US" sz="2000" b="1" baseline="30000" dirty="0" err="1" smtClean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en-US" sz="2000" b="1" baseline="30000" dirty="0" smtClean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49" name="Rectangle 7"/>
          <p:cNvSpPr>
            <a:spLocks noChangeArrowheads="1"/>
          </p:cNvSpPr>
          <p:nvPr/>
        </p:nvSpPr>
        <p:spPr bwMode="auto">
          <a:xfrm>
            <a:off x="304800" y="1066800"/>
            <a:ext cx="7086600" cy="338554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In short-run, income can vary around the long run trend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7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7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0" grpId="0" animBg="1"/>
      <p:bldP spid="157701" grpId="0" animBg="1"/>
      <p:bldP spid="157702" grpId="0" animBg="1"/>
      <p:bldP spid="157703" grpId="0" animBg="1"/>
      <p:bldP spid="23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Life Cycle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228600" y="1066800"/>
            <a:ext cx="8763000" cy="4114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Developed by </a:t>
            </a:r>
            <a:r>
              <a:rPr lang="en-US" sz="2400" dirty="0" smtClean="0">
                <a:solidFill>
                  <a:srgbClr val="FF0000"/>
                </a:solidFill>
                <a:cs typeface="Angsana New" pitchFamily="18" charset="-34"/>
              </a:rPr>
              <a:t>Albert Ando </a:t>
            </a: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and </a:t>
            </a:r>
            <a:r>
              <a:rPr lang="en-US" sz="2400" dirty="0" smtClean="0">
                <a:solidFill>
                  <a:srgbClr val="FF0000"/>
                </a:solidFill>
                <a:cs typeface="Angsana New" pitchFamily="18" charset="-34"/>
              </a:rPr>
              <a:t>Franco Modigliani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Assumption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Income life cycle is normally as follows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30</a:t>
            </a:fld>
            <a:endParaRPr lang="en-US"/>
          </a:p>
        </p:txBody>
      </p:sp>
      <p:grpSp>
        <p:nvGrpSpPr>
          <p:cNvPr id="64" name="Group 63"/>
          <p:cNvGrpSpPr/>
          <p:nvPr/>
        </p:nvGrpSpPr>
        <p:grpSpPr>
          <a:xfrm>
            <a:off x="1143000" y="2590800"/>
            <a:ext cx="5638800" cy="2457510"/>
            <a:chOff x="1143000" y="2590800"/>
            <a:chExt cx="5638800" cy="2457510"/>
          </a:xfrm>
        </p:grpSpPr>
        <p:grpSp>
          <p:nvGrpSpPr>
            <p:cNvPr id="34" name="Group 33"/>
            <p:cNvGrpSpPr/>
            <p:nvPr/>
          </p:nvGrpSpPr>
          <p:grpSpPr>
            <a:xfrm>
              <a:off x="1143000" y="2590800"/>
              <a:ext cx="5638800" cy="2457510"/>
              <a:chOff x="1143000" y="2590800"/>
              <a:chExt cx="5638800" cy="2457510"/>
            </a:xfrm>
          </p:grpSpPr>
          <p:cxnSp>
            <p:nvCxnSpPr>
              <p:cNvPr id="9" name="Straight Connector 8"/>
              <p:cNvCxnSpPr/>
              <p:nvPr/>
            </p:nvCxnSpPr>
            <p:spPr>
              <a:xfrm rot="5400000">
                <a:off x="571500" y="3924300"/>
                <a:ext cx="19050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1524000" y="4876800"/>
                <a:ext cx="38862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TextBox 14"/>
              <p:cNvSpPr txBox="1"/>
              <p:nvPr/>
            </p:nvSpPr>
            <p:spPr>
              <a:xfrm>
                <a:off x="1143000" y="2590800"/>
                <a:ext cx="9144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/>
                  <a:t>Baht</a:t>
                </a:r>
                <a:endParaRPr lang="en-US" sz="2000" dirty="0"/>
              </a:p>
            </p:txBody>
          </p:sp>
          <p:cxnSp>
            <p:nvCxnSpPr>
              <p:cNvPr id="18" name="Straight Connector 17"/>
              <p:cNvCxnSpPr/>
              <p:nvPr/>
            </p:nvCxnSpPr>
            <p:spPr>
              <a:xfrm flipV="1">
                <a:off x="1524000" y="3200400"/>
                <a:ext cx="3276600" cy="76200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Box 20"/>
              <p:cNvSpPr txBox="1"/>
              <p:nvPr/>
            </p:nvSpPr>
            <p:spPr>
              <a:xfrm>
                <a:off x="5486400" y="4648200"/>
                <a:ext cx="9144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/>
                  <a:t>Time</a:t>
                </a:r>
                <a:endParaRPr lang="en-US" sz="2000" dirty="0"/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1514901" y="2961564"/>
                <a:ext cx="3316406" cy="1624084"/>
              </a:xfrm>
              <a:custGeom>
                <a:avLst/>
                <a:gdLst>
                  <a:gd name="connsiteX0" fmla="*/ 0 w 3316406"/>
                  <a:gd name="connsiteY0" fmla="*/ 1624084 h 1624084"/>
                  <a:gd name="connsiteX1" fmla="*/ 1419368 w 3316406"/>
                  <a:gd name="connsiteY1" fmla="*/ 109182 h 1624084"/>
                  <a:gd name="connsiteX2" fmla="*/ 3193577 w 3316406"/>
                  <a:gd name="connsiteY2" fmla="*/ 968991 h 1624084"/>
                  <a:gd name="connsiteX3" fmla="*/ 3193577 w 3316406"/>
                  <a:gd name="connsiteY3" fmla="*/ 968991 h 1624084"/>
                  <a:gd name="connsiteX4" fmla="*/ 3193577 w 3316406"/>
                  <a:gd name="connsiteY4" fmla="*/ 968991 h 1624084"/>
                  <a:gd name="connsiteX5" fmla="*/ 3193577 w 3316406"/>
                  <a:gd name="connsiteY5" fmla="*/ 968991 h 1624084"/>
                  <a:gd name="connsiteX6" fmla="*/ 3316406 w 3316406"/>
                  <a:gd name="connsiteY6" fmla="*/ 1009935 h 16240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316406" h="1624084">
                    <a:moveTo>
                      <a:pt x="0" y="1624084"/>
                    </a:moveTo>
                    <a:cubicBezTo>
                      <a:pt x="443552" y="921224"/>
                      <a:pt x="887105" y="218364"/>
                      <a:pt x="1419368" y="109182"/>
                    </a:cubicBezTo>
                    <a:cubicBezTo>
                      <a:pt x="1951631" y="0"/>
                      <a:pt x="3193577" y="968991"/>
                      <a:pt x="3193577" y="968991"/>
                    </a:cubicBezTo>
                    <a:lnTo>
                      <a:pt x="3193577" y="968991"/>
                    </a:lnTo>
                    <a:lnTo>
                      <a:pt x="3193577" y="968991"/>
                    </a:lnTo>
                    <a:lnTo>
                      <a:pt x="3193577" y="968991"/>
                    </a:lnTo>
                    <a:lnTo>
                      <a:pt x="3316406" y="1009935"/>
                    </a:lnTo>
                  </a:path>
                </a:pathLst>
              </a:custGeom>
              <a:ln w="1905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4953000" y="2971800"/>
                <a:ext cx="17526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>
                    <a:solidFill>
                      <a:srgbClr val="FF0000"/>
                    </a:solidFill>
                  </a:rPr>
                  <a:t>Consumption</a:t>
                </a:r>
                <a:endParaRPr lang="en-US" sz="20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5029200" y="3810000"/>
                <a:ext cx="17526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>
                    <a:solidFill>
                      <a:schemeClr val="accent6"/>
                    </a:solidFill>
                  </a:rPr>
                  <a:t>Income</a:t>
                </a:r>
                <a:endParaRPr lang="en-US" sz="2000" dirty="0">
                  <a:solidFill>
                    <a:schemeClr val="accent6"/>
                  </a:solidFill>
                </a:endParaRPr>
              </a:p>
            </p:txBody>
          </p:sp>
        </p:grpSp>
        <p:cxnSp>
          <p:nvCxnSpPr>
            <p:cNvPr id="33" name="Straight Connector 32"/>
            <p:cNvCxnSpPr/>
            <p:nvPr/>
          </p:nvCxnSpPr>
          <p:spPr>
            <a:xfrm rot="5400000">
              <a:off x="3848100" y="3924300"/>
              <a:ext cx="1905000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6" name="Straight Arrow Connector 35"/>
          <p:cNvCxnSpPr/>
          <p:nvPr/>
        </p:nvCxnSpPr>
        <p:spPr>
          <a:xfrm rot="10800000">
            <a:off x="1676400" y="4038600"/>
            <a:ext cx="381000" cy="3048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133600" y="41910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srgbClr val="008000"/>
              </a:solidFill>
            </a:endParaRPr>
          </a:p>
        </p:txBody>
      </p:sp>
      <p:cxnSp>
        <p:nvCxnSpPr>
          <p:cNvPr id="41" name="Straight Arrow Connector 40"/>
          <p:cNvCxnSpPr/>
          <p:nvPr/>
        </p:nvCxnSpPr>
        <p:spPr>
          <a:xfrm rot="5400000">
            <a:off x="2933700" y="2933700"/>
            <a:ext cx="381000" cy="3048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3276600" y="25908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srgbClr val="008000"/>
              </a:solidFill>
            </a:endParaRPr>
          </a:p>
        </p:txBody>
      </p:sp>
      <p:cxnSp>
        <p:nvCxnSpPr>
          <p:cNvPr id="46" name="Straight Arrow Connector 45"/>
          <p:cNvCxnSpPr/>
          <p:nvPr/>
        </p:nvCxnSpPr>
        <p:spPr>
          <a:xfrm rot="10800000">
            <a:off x="4572000" y="3505200"/>
            <a:ext cx="609600" cy="1524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5257800" y="34290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srgbClr val="008000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0" y="5105400"/>
            <a:ext cx="1905000" cy="707886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At young age and retired age</a:t>
            </a:r>
            <a:endParaRPr lang="en-US" sz="2000" dirty="0"/>
          </a:p>
        </p:txBody>
      </p:sp>
      <p:sp>
        <p:nvSpPr>
          <p:cNvPr id="50" name="Right Arrow 49"/>
          <p:cNvSpPr/>
          <p:nvPr/>
        </p:nvSpPr>
        <p:spPr>
          <a:xfrm>
            <a:off x="1981200" y="5334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TextBox 51"/>
          <p:cNvSpPr txBox="1"/>
          <p:nvPr/>
        </p:nvSpPr>
        <p:spPr>
          <a:xfrm>
            <a:off x="2362200" y="5257800"/>
            <a:ext cx="16002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53" name="TextBox 52"/>
          <p:cNvSpPr txBox="1"/>
          <p:nvPr/>
        </p:nvSpPr>
        <p:spPr>
          <a:xfrm>
            <a:off x="4419600" y="5257800"/>
            <a:ext cx="28194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54" name="Right Arrow 53"/>
          <p:cNvSpPr/>
          <p:nvPr/>
        </p:nvSpPr>
        <p:spPr>
          <a:xfrm>
            <a:off x="4038600" y="5334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ight Arrow 54"/>
          <p:cNvSpPr/>
          <p:nvPr/>
        </p:nvSpPr>
        <p:spPr>
          <a:xfrm>
            <a:off x="7315200" y="5334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/>
          <p:cNvSpPr txBox="1"/>
          <p:nvPr/>
        </p:nvSpPr>
        <p:spPr>
          <a:xfrm>
            <a:off x="7696200" y="52578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b="1" dirty="0">
              <a:solidFill>
                <a:srgbClr val="008000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0" y="5943600"/>
            <a:ext cx="19050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At working age</a:t>
            </a:r>
            <a:endParaRPr lang="en-US" sz="2000" dirty="0"/>
          </a:p>
        </p:txBody>
      </p:sp>
      <p:sp>
        <p:nvSpPr>
          <p:cNvPr id="58" name="Right Arrow 57"/>
          <p:cNvSpPr/>
          <p:nvPr/>
        </p:nvSpPr>
        <p:spPr>
          <a:xfrm>
            <a:off x="1981200" y="60198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/>
          <p:cNvSpPr txBox="1"/>
          <p:nvPr/>
        </p:nvSpPr>
        <p:spPr>
          <a:xfrm>
            <a:off x="2362200" y="5867400"/>
            <a:ext cx="16002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60" name="Right Arrow 59"/>
          <p:cNvSpPr/>
          <p:nvPr/>
        </p:nvSpPr>
        <p:spPr>
          <a:xfrm>
            <a:off x="4038600" y="5943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TextBox 60"/>
          <p:cNvSpPr txBox="1"/>
          <p:nvPr/>
        </p:nvSpPr>
        <p:spPr>
          <a:xfrm>
            <a:off x="4419600" y="5867400"/>
            <a:ext cx="28194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62" name="Right Arrow 61"/>
          <p:cNvSpPr/>
          <p:nvPr/>
        </p:nvSpPr>
        <p:spPr>
          <a:xfrm>
            <a:off x="7315200" y="5943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TextBox 62"/>
          <p:cNvSpPr txBox="1"/>
          <p:nvPr/>
        </p:nvSpPr>
        <p:spPr>
          <a:xfrm>
            <a:off x="7696200" y="58674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b="1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42" grpId="0" animBg="1"/>
      <p:bldP spid="47" grpId="0" animBg="1"/>
      <p:bldP spid="49" grpId="0" animBg="1"/>
      <p:bldP spid="50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Life Cycle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04800" y="1295400"/>
            <a:ext cx="8839200" cy="22860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3200" dirty="0" smtClean="0">
                <a:solidFill>
                  <a:srgbClr val="008000"/>
                </a:solidFill>
                <a:cs typeface="Angsana New" pitchFamily="18" charset="-34"/>
              </a:rPr>
              <a:t>Important concept </a:t>
            </a:r>
          </a:p>
          <a:p>
            <a:pPr>
              <a:lnSpc>
                <a:spcPct val="65000"/>
              </a:lnSpc>
              <a:buNone/>
            </a:pPr>
            <a:r>
              <a:rPr lang="en-US" sz="3200" dirty="0" smtClean="0">
                <a:solidFill>
                  <a:srgbClr val="008000"/>
                </a:solidFill>
                <a:cs typeface="Angsana New" pitchFamily="18" charset="-34"/>
              </a:rPr>
              <a:t>		</a:t>
            </a:r>
            <a:r>
              <a:rPr lang="en-US" dirty="0" smtClean="0">
                <a:solidFill>
                  <a:srgbClr val="C00000"/>
                </a:solidFill>
                <a:cs typeface="Angsana New" pitchFamily="18" charset="-34"/>
              </a:rPr>
              <a:t>Consumption does not depend current income, </a:t>
            </a:r>
          </a:p>
          <a:p>
            <a:pPr>
              <a:lnSpc>
                <a:spcPct val="65000"/>
              </a:lnSpc>
              <a:buNone/>
            </a:pPr>
            <a:r>
              <a:rPr lang="en-US" dirty="0" smtClean="0">
                <a:solidFill>
                  <a:srgbClr val="C00000"/>
                </a:solidFill>
                <a:cs typeface="Angsana New" pitchFamily="18" charset="-34"/>
              </a:rPr>
              <a:t>		but depends on present value of lifetime income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6400800" cy="685800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</a:rPr>
              <a:t>Present Value of lifetime Income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1066800" y="2286000"/>
            <a:ext cx="7848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n  = </a:t>
            </a:r>
            <a:r>
              <a:rPr lang="en-US" sz="2800" dirty="0" smtClean="0"/>
              <a:t>number of years you will live from now on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990600" y="2895600"/>
            <a:ext cx="838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 bwMode="auto">
          <a:xfrm>
            <a:off x="1143000" y="3048000"/>
            <a:ext cx="7239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 err="1" smtClean="0"/>
              <a:t>Y</a:t>
            </a:r>
            <a:r>
              <a:rPr lang="en-US" sz="2800" baseline="-25000" dirty="0" err="1" smtClean="0"/>
              <a:t>t</a:t>
            </a:r>
            <a:r>
              <a:rPr lang="en-US" sz="2800" dirty="0" smtClean="0"/>
              <a:t> = income at year t   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1219200" y="3810000"/>
            <a:ext cx="7391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 smtClean="0"/>
              <a:t>r  = real interest rate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838200" y="4572000"/>
            <a:ext cx="7391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 smtClean="0"/>
              <a:t>PV  = present value of lifetime income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304800" y="22860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kern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Let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4" grpId="0"/>
      <p:bldP spid="1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24000"/>
            <a:ext cx="1371600" cy="457200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chemeClr val="accent2"/>
                </a:solidFill>
              </a:rPr>
              <a:t>Year 0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990600" y="2895600"/>
            <a:ext cx="838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Arrow 17"/>
          <p:cNvSpPr/>
          <p:nvPr/>
        </p:nvSpPr>
        <p:spPr>
          <a:xfrm>
            <a:off x="2057400" y="1676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 bwMode="auto">
          <a:xfrm>
            <a:off x="609600" y="22098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Year 1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2057400" y="23622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8" grpId="0" animBg="1"/>
      <p:bldP spid="20" grpId="0" build="p"/>
      <p:bldP spid="2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990600" y="2895600"/>
            <a:ext cx="838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 bwMode="auto">
          <a:xfrm>
            <a:off x="609600" y="15240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Year 2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1981200" y="1676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 bwMode="auto">
          <a:xfrm>
            <a:off x="3276600" y="20574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 bwMode="auto">
          <a:xfrm>
            <a:off x="685800" y="160020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Present Value of </a:t>
            </a:r>
            <a:r>
              <a:rPr lang="en-US" sz="2800" b="1" kern="0" noProof="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life time income</a:t>
            </a: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 bwMode="auto">
          <a:xfrm>
            <a:off x="1371600" y="22860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=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 bwMode="auto">
          <a:xfrm>
            <a:off x="1828800" y="22860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(PV of Y</a:t>
            </a:r>
            <a:r>
              <a:rPr kumimoji="0" lang="en-US" i="0" u="none" strike="noStrike" kern="0" cap="none" spc="0" normalizeH="0" baseline="-2500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</a:t>
            </a: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  <a:endParaRPr kumimoji="0" lang="en-US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9" name="Content Placeholder 2"/>
          <p:cNvSpPr txBox="1">
            <a:spLocks/>
          </p:cNvSpPr>
          <p:nvPr/>
        </p:nvSpPr>
        <p:spPr bwMode="auto">
          <a:xfrm>
            <a:off x="3276600" y="2286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+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 bwMode="auto">
          <a:xfrm>
            <a:off x="3657600" y="22860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(PV of Y</a:t>
            </a:r>
            <a:r>
              <a:rPr lang="en-US" kern="0" baseline="-25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2</a:t>
            </a: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  <a:endParaRPr kumimoji="0" lang="en-US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" name="Content Placeholder 2"/>
          <p:cNvSpPr txBox="1">
            <a:spLocks/>
          </p:cNvSpPr>
          <p:nvPr/>
        </p:nvSpPr>
        <p:spPr bwMode="auto">
          <a:xfrm>
            <a:off x="5105400" y="2286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+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 bwMode="auto">
          <a:xfrm>
            <a:off x="5486400" y="2286000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……..</a:t>
            </a:r>
            <a:endParaRPr kumimoji="0" lang="en-US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3" name="Content Placeholder 2"/>
          <p:cNvSpPr txBox="1">
            <a:spLocks/>
          </p:cNvSpPr>
          <p:nvPr/>
        </p:nvSpPr>
        <p:spPr bwMode="auto">
          <a:xfrm>
            <a:off x="6400800" y="2286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+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 bwMode="auto">
          <a:xfrm>
            <a:off x="6858000" y="22860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(PV of </a:t>
            </a:r>
            <a:r>
              <a:rPr kumimoji="0" lang="en-US" i="0" u="none" strike="noStrike" kern="0" cap="none" spc="0" normalizeH="0" baseline="0" noProof="0" dirty="0" err="1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Y</a:t>
            </a:r>
            <a:r>
              <a:rPr lang="en-US" kern="0" baseline="-25000" noProof="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n</a:t>
            </a: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  <a:endParaRPr kumimoji="0" lang="en-US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 bwMode="auto">
          <a:xfrm>
            <a:off x="1371600" y="3124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=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6" name="Rectangle 10"/>
          <p:cNvSpPr>
            <a:spLocks noChangeArrowheads="1"/>
          </p:cNvSpPr>
          <p:nvPr/>
        </p:nvSpPr>
        <p:spPr bwMode="auto">
          <a:xfrm>
            <a:off x="1905000" y="2971800"/>
            <a:ext cx="1143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u="sng" dirty="0" smtClean="0">
                <a:cs typeface="Angsana New" pitchFamily="18" charset="-34"/>
              </a:rPr>
              <a:t>   Y</a:t>
            </a:r>
            <a:r>
              <a:rPr lang="en-US" sz="1600" u="sng" dirty="0" smtClean="0">
                <a:cs typeface="Angsana New" pitchFamily="18" charset="-34"/>
              </a:rPr>
              <a:t>1</a:t>
            </a:r>
            <a:r>
              <a:rPr lang="en-US" u="sng" dirty="0" smtClean="0">
                <a:cs typeface="Angsana New" pitchFamily="18" charset="-34"/>
              </a:rPr>
              <a:t>__</a:t>
            </a:r>
            <a:endParaRPr lang="en-US" u="sng" dirty="0">
              <a:cs typeface="Angsana New" pitchFamily="18" charset="-34"/>
            </a:endParaRPr>
          </a:p>
          <a:p>
            <a:r>
              <a:rPr lang="en-US" dirty="0" smtClean="0">
                <a:cs typeface="Angsana New" pitchFamily="18" charset="-34"/>
              </a:rPr>
              <a:t> (1+r)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48" name="Content Placeholder 2"/>
          <p:cNvSpPr txBox="1">
            <a:spLocks/>
          </p:cNvSpPr>
          <p:nvPr/>
        </p:nvSpPr>
        <p:spPr bwMode="auto">
          <a:xfrm>
            <a:off x="2971800" y="3048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+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9" name="Rectangle 10"/>
          <p:cNvSpPr>
            <a:spLocks noChangeArrowheads="1"/>
          </p:cNvSpPr>
          <p:nvPr/>
        </p:nvSpPr>
        <p:spPr bwMode="auto">
          <a:xfrm>
            <a:off x="3352800" y="2971800"/>
            <a:ext cx="1219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u="sng" dirty="0" smtClean="0">
                <a:cs typeface="Angsana New" pitchFamily="18" charset="-34"/>
              </a:rPr>
              <a:t>   Y</a:t>
            </a:r>
            <a:r>
              <a:rPr lang="en-US" sz="1600" u="sng" dirty="0" smtClean="0">
                <a:cs typeface="Angsana New" pitchFamily="18" charset="-34"/>
              </a:rPr>
              <a:t>2</a:t>
            </a:r>
            <a:r>
              <a:rPr lang="en-US" u="sng" dirty="0" smtClean="0">
                <a:cs typeface="Angsana New" pitchFamily="18" charset="-34"/>
              </a:rPr>
              <a:t>__</a:t>
            </a:r>
            <a:endParaRPr lang="en-US" u="sng" dirty="0">
              <a:cs typeface="Angsana New" pitchFamily="18" charset="-34"/>
            </a:endParaRPr>
          </a:p>
          <a:p>
            <a:r>
              <a:rPr lang="en-US" dirty="0" smtClean="0">
                <a:cs typeface="Angsana New" pitchFamily="18" charset="-34"/>
              </a:rPr>
              <a:t> (1+r)</a:t>
            </a:r>
            <a:r>
              <a:rPr lang="en-US" baseline="30000" dirty="0" smtClean="0">
                <a:cs typeface="Angsana New" pitchFamily="18" charset="-34"/>
              </a:rPr>
              <a:t>2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50" name="Content Placeholder 2"/>
          <p:cNvSpPr txBox="1">
            <a:spLocks/>
          </p:cNvSpPr>
          <p:nvPr/>
        </p:nvSpPr>
        <p:spPr bwMode="auto">
          <a:xfrm>
            <a:off x="4419600" y="3124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+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" name="Content Placeholder 2"/>
          <p:cNvSpPr txBox="1">
            <a:spLocks/>
          </p:cNvSpPr>
          <p:nvPr/>
        </p:nvSpPr>
        <p:spPr bwMode="auto">
          <a:xfrm>
            <a:off x="4953000" y="3124200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……..</a:t>
            </a:r>
            <a:endParaRPr kumimoji="0" lang="en-US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 bwMode="auto">
          <a:xfrm>
            <a:off x="5943600" y="3124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+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3" name="Rectangle 10"/>
          <p:cNvSpPr>
            <a:spLocks noChangeArrowheads="1"/>
          </p:cNvSpPr>
          <p:nvPr/>
        </p:nvSpPr>
        <p:spPr bwMode="auto">
          <a:xfrm>
            <a:off x="6400800" y="2971800"/>
            <a:ext cx="1219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u="sng" dirty="0" smtClean="0">
                <a:cs typeface="Angsana New" pitchFamily="18" charset="-34"/>
              </a:rPr>
              <a:t>   </a:t>
            </a:r>
            <a:r>
              <a:rPr lang="en-US" u="sng" dirty="0" err="1" smtClean="0">
                <a:cs typeface="Angsana New" pitchFamily="18" charset="-34"/>
              </a:rPr>
              <a:t>Y</a:t>
            </a:r>
            <a:r>
              <a:rPr lang="en-US" sz="1600" u="sng" dirty="0" err="1" smtClean="0">
                <a:cs typeface="Angsana New" pitchFamily="18" charset="-34"/>
              </a:rPr>
              <a:t>n</a:t>
            </a:r>
            <a:r>
              <a:rPr lang="en-US" u="sng" dirty="0" smtClean="0">
                <a:cs typeface="Angsana New" pitchFamily="18" charset="-34"/>
              </a:rPr>
              <a:t>__</a:t>
            </a:r>
            <a:endParaRPr lang="en-US" u="sng" dirty="0">
              <a:cs typeface="Angsana New" pitchFamily="18" charset="-34"/>
            </a:endParaRPr>
          </a:p>
          <a:p>
            <a:r>
              <a:rPr lang="en-US" dirty="0" smtClean="0">
                <a:cs typeface="Angsana New" pitchFamily="18" charset="-34"/>
              </a:rPr>
              <a:t> (1+r)</a:t>
            </a:r>
            <a:r>
              <a:rPr lang="en-US" baseline="30000" dirty="0" smtClean="0">
                <a:cs typeface="Angsana New" pitchFamily="18" charset="-34"/>
              </a:rPr>
              <a:t>n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54" name="Content Placeholder 2"/>
          <p:cNvSpPr txBox="1">
            <a:spLocks/>
          </p:cNvSpPr>
          <p:nvPr/>
        </p:nvSpPr>
        <p:spPr bwMode="auto">
          <a:xfrm>
            <a:off x="1371600" y="43434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=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7400" y="4038599"/>
            <a:ext cx="1524000" cy="12080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2" grpId="0"/>
      <p:bldP spid="30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6400800" cy="685800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Present Value of lifetime Income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835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2590800"/>
            <a:ext cx="8616461" cy="762000"/>
          </a:xfrm>
          <a:prstGeom prst="rect">
            <a:avLst/>
          </a:prstGeom>
          <a:noFill/>
        </p:spPr>
      </p:pic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837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0999" y="3657600"/>
            <a:ext cx="5062071" cy="106680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0" y="5105400"/>
            <a:ext cx="9372600" cy="46166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kern="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Consumption at year t depends on present value of lifetime income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0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0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3.2.2 Desired Aggregate Investment </a:t>
            </a:r>
            <a:r>
              <a:rPr lang="en-US" sz="3200" b="1" dirty="0" smtClean="0">
                <a:solidFill>
                  <a:srgbClr val="FF0000"/>
                </a:solidFill>
              </a:rPr>
              <a:t>(</a:t>
            </a:r>
            <a:r>
              <a:rPr lang="en-US" sz="3200" b="1" dirty="0" smtClean="0">
                <a:solidFill>
                  <a:srgbClr val="FF0000"/>
                </a:solidFill>
                <a:latin typeface="Comic Sans MS" pitchFamily="66" charset="0"/>
              </a:rPr>
              <a:t>I</a:t>
            </a:r>
            <a:r>
              <a:rPr lang="en-US" sz="3200" b="1" dirty="0">
                <a:solidFill>
                  <a:srgbClr val="FF0000"/>
                </a:solidFill>
              </a:rPr>
              <a:t>)</a:t>
            </a:r>
            <a:endParaRPr lang="th-TH" sz="3200" b="1" dirty="0">
              <a:solidFill>
                <a:srgbClr val="FF0000"/>
              </a:solidFill>
            </a:endParaRPr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752600"/>
            <a:ext cx="8001000" cy="4191000"/>
          </a:xfrm>
        </p:spPr>
        <p:txBody>
          <a:bodyPr/>
          <a:lstStyle/>
          <a:p>
            <a:r>
              <a:rPr lang="en-US" dirty="0" smtClean="0">
                <a:solidFill>
                  <a:srgbClr val="660066"/>
                </a:solidFill>
              </a:rPr>
              <a:t>Desired (Planned) Aggregate </a:t>
            </a:r>
            <a:r>
              <a:rPr lang="en-US" dirty="0">
                <a:solidFill>
                  <a:srgbClr val="660066"/>
                </a:solidFill>
              </a:rPr>
              <a:t>Investment (</a:t>
            </a:r>
            <a:r>
              <a:rPr lang="en-US" dirty="0">
                <a:solidFill>
                  <a:srgbClr val="FF0000"/>
                </a:solidFill>
                <a:latin typeface="NSimSun" pitchFamily="49" charset="-122"/>
              </a:rPr>
              <a:t>I</a:t>
            </a:r>
            <a:r>
              <a:rPr lang="en-US" dirty="0">
                <a:solidFill>
                  <a:srgbClr val="660066"/>
                </a:solidFill>
              </a:rPr>
              <a:t>)</a:t>
            </a:r>
          </a:p>
          <a:p>
            <a:r>
              <a:rPr lang="en-US" dirty="0" smtClean="0">
                <a:solidFill>
                  <a:srgbClr val="660066"/>
                </a:solidFill>
              </a:rPr>
              <a:t>Desired (Planned) Investment in </a:t>
            </a:r>
            <a:r>
              <a:rPr lang="en-US" dirty="0" smtClean="0">
                <a:solidFill>
                  <a:schemeClr val="accent2"/>
                </a:solidFill>
              </a:rPr>
              <a:t>building</a:t>
            </a:r>
            <a:r>
              <a:rPr lang="en-US" dirty="0" smtClean="0">
                <a:solidFill>
                  <a:srgbClr val="008000"/>
                </a:solidFill>
              </a:rPr>
              <a:t>, </a:t>
            </a:r>
            <a:r>
              <a:rPr lang="en-US" dirty="0" smtClean="0">
                <a:solidFill>
                  <a:schemeClr val="accent2"/>
                </a:solidFill>
              </a:rPr>
              <a:t>machine, inventory investment, and</a:t>
            </a:r>
            <a:r>
              <a:rPr lang="en-US" dirty="0" smtClean="0">
                <a:solidFill>
                  <a:srgbClr val="008000"/>
                </a:solidFill>
              </a:rPr>
              <a:t> </a:t>
            </a:r>
            <a:r>
              <a:rPr lang="en-US" dirty="0" smtClean="0">
                <a:solidFill>
                  <a:schemeClr val="accent2"/>
                </a:solidFill>
              </a:rPr>
              <a:t>residential investment</a:t>
            </a:r>
            <a:endParaRPr lang="th-TH" sz="3200" dirty="0">
              <a:solidFill>
                <a:schemeClr val="accent2"/>
              </a:solidFill>
            </a:endParaRPr>
          </a:p>
          <a:p>
            <a:r>
              <a:rPr lang="en-US" b="1" dirty="0" smtClean="0">
                <a:solidFill>
                  <a:srgbClr val="D60093"/>
                </a:solidFill>
              </a:rPr>
              <a:t>Purchasing bond </a:t>
            </a:r>
            <a:r>
              <a:rPr lang="en-US" dirty="0" smtClean="0">
                <a:solidFill>
                  <a:srgbClr val="D60093"/>
                </a:solidFill>
              </a:rPr>
              <a:t>is not included in investment (in this definition) because it does not directly contribute to production of G&amp;S</a:t>
            </a:r>
            <a:endParaRPr lang="th-TH" dirty="0">
              <a:solidFill>
                <a:srgbClr val="D60093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/>
              <a:t>Factors determining investment</a:t>
            </a:r>
            <a:endParaRPr lang="th-TH" b="1" dirty="0"/>
          </a:p>
        </p:txBody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686800" cy="4953000"/>
          </a:xfrm>
        </p:spPr>
        <p:txBody>
          <a:bodyPr/>
          <a:lstStyle/>
          <a:p>
            <a:pPr>
              <a:buFontTx/>
              <a:buNone/>
            </a:pPr>
            <a:r>
              <a:rPr lang="th-TH" dirty="0"/>
              <a:t>	1) </a:t>
            </a:r>
            <a:r>
              <a:rPr lang="en-US" dirty="0" smtClean="0"/>
              <a:t>Real </a:t>
            </a:r>
            <a:r>
              <a:rPr lang="en-US" sz="2400" dirty="0" smtClean="0"/>
              <a:t>interest rate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2) </a:t>
            </a:r>
            <a:r>
              <a:rPr lang="en-US" sz="2400" dirty="0" smtClean="0"/>
              <a:t>National Income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3) </a:t>
            </a:r>
            <a:r>
              <a:rPr lang="en-US" sz="2400" dirty="0" smtClean="0"/>
              <a:t>Changes in technology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4) </a:t>
            </a:r>
            <a:r>
              <a:rPr lang="en-US" sz="2400" dirty="0" smtClean="0"/>
              <a:t>Existing level of capital stock 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5) </a:t>
            </a:r>
            <a:r>
              <a:rPr lang="en-US" sz="2400" dirty="0" smtClean="0"/>
              <a:t>Government policy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6</a:t>
            </a:r>
            <a:r>
              <a:rPr lang="th-TH" dirty="0" smtClean="0"/>
              <a:t>)</a:t>
            </a:r>
            <a:r>
              <a:rPr lang="en-US" dirty="0" smtClean="0"/>
              <a:t> </a:t>
            </a:r>
            <a:r>
              <a:rPr lang="en-US" sz="2400" dirty="0" smtClean="0"/>
              <a:t>Economic stability</a:t>
            </a:r>
            <a:endParaRPr lang="th-TH" sz="2400" dirty="0"/>
          </a:p>
        </p:txBody>
      </p:sp>
      <p:grpSp>
        <p:nvGrpSpPr>
          <p:cNvPr id="169998" name="Group 14"/>
          <p:cNvGrpSpPr>
            <a:grpSpLocks/>
          </p:cNvGrpSpPr>
          <p:nvPr/>
        </p:nvGrpSpPr>
        <p:grpSpPr bwMode="auto">
          <a:xfrm>
            <a:off x="4191000" y="1524000"/>
            <a:ext cx="685800" cy="457200"/>
            <a:chOff x="2592" y="1008"/>
            <a:chExt cx="432" cy="288"/>
          </a:xfrm>
        </p:grpSpPr>
        <p:sp>
          <p:nvSpPr>
            <p:cNvPr id="169988" name="Text Box 4"/>
            <p:cNvSpPr txBox="1">
              <a:spLocks noChangeArrowheads="1"/>
            </p:cNvSpPr>
            <p:nvPr/>
          </p:nvSpPr>
          <p:spPr bwMode="auto">
            <a:xfrm>
              <a:off x="2592" y="1008"/>
              <a:ext cx="432" cy="288"/>
            </a:xfrm>
            <a:prstGeom prst="rect">
              <a:avLst/>
            </a:prstGeom>
            <a:solidFill>
              <a:srgbClr val="FFFF66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/>
                <a:t>r</a:t>
              </a:r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169989" name="Line 5"/>
            <p:cNvSpPr>
              <a:spLocks noChangeShapeType="1"/>
            </p:cNvSpPr>
            <p:nvPr/>
          </p:nvSpPr>
          <p:spPr bwMode="auto">
            <a:xfrm flipV="1">
              <a:off x="2832" y="1008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69992" name="AutoShape 8"/>
          <p:cNvSpPr>
            <a:spLocks noChangeArrowheads="1"/>
          </p:cNvSpPr>
          <p:nvPr/>
        </p:nvSpPr>
        <p:spPr bwMode="auto">
          <a:xfrm>
            <a:off x="5105400" y="1600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69999" name="Group 15"/>
          <p:cNvGrpSpPr>
            <a:grpSpLocks/>
          </p:cNvGrpSpPr>
          <p:nvPr/>
        </p:nvGrpSpPr>
        <p:grpSpPr bwMode="auto">
          <a:xfrm>
            <a:off x="3733800" y="2209800"/>
            <a:ext cx="685800" cy="457200"/>
            <a:chOff x="2592" y="1008"/>
            <a:chExt cx="432" cy="288"/>
          </a:xfrm>
        </p:grpSpPr>
        <p:sp>
          <p:nvSpPr>
            <p:cNvPr id="170000" name="Text Box 16"/>
            <p:cNvSpPr txBox="1">
              <a:spLocks noChangeArrowheads="1"/>
            </p:cNvSpPr>
            <p:nvPr/>
          </p:nvSpPr>
          <p:spPr bwMode="auto">
            <a:xfrm>
              <a:off x="2592" y="1008"/>
              <a:ext cx="432" cy="288"/>
            </a:xfrm>
            <a:prstGeom prst="rect">
              <a:avLst/>
            </a:prstGeom>
            <a:solidFill>
              <a:srgbClr val="FF99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/>
                <a:t>Y </a:t>
              </a:r>
            </a:p>
          </p:txBody>
        </p:sp>
        <p:sp>
          <p:nvSpPr>
            <p:cNvPr id="170001" name="Line 17"/>
            <p:cNvSpPr>
              <a:spLocks noChangeShapeType="1"/>
            </p:cNvSpPr>
            <p:nvPr/>
          </p:nvSpPr>
          <p:spPr bwMode="auto">
            <a:xfrm flipV="1">
              <a:off x="2832" y="1008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0003" name="AutoShape 19"/>
          <p:cNvSpPr>
            <a:spLocks noChangeArrowheads="1"/>
          </p:cNvSpPr>
          <p:nvPr/>
        </p:nvSpPr>
        <p:spPr bwMode="auto">
          <a:xfrm>
            <a:off x="4800600" y="22860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0005" name="Text Box 21"/>
          <p:cNvSpPr txBox="1">
            <a:spLocks noChangeArrowheads="1"/>
          </p:cNvSpPr>
          <p:nvPr/>
        </p:nvSpPr>
        <p:spPr bwMode="auto">
          <a:xfrm>
            <a:off x="4419600" y="2971800"/>
            <a:ext cx="35814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00FF"/>
                </a:solidFill>
                <a:cs typeface="Angsana New" pitchFamily="18" charset="-34"/>
              </a:rPr>
              <a:t>Technology improvement</a:t>
            </a:r>
            <a:endParaRPr lang="en-US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170007" name="AutoShape 23"/>
          <p:cNvSpPr>
            <a:spLocks noChangeArrowheads="1"/>
          </p:cNvSpPr>
          <p:nvPr/>
        </p:nvSpPr>
        <p:spPr bwMode="auto">
          <a:xfrm>
            <a:off x="8001000" y="3124200"/>
            <a:ext cx="3810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0010" name="Text Box 26"/>
          <p:cNvSpPr txBox="1">
            <a:spLocks noChangeArrowheads="1"/>
          </p:cNvSpPr>
          <p:nvPr/>
        </p:nvSpPr>
        <p:spPr bwMode="auto">
          <a:xfrm>
            <a:off x="5257800" y="3581400"/>
            <a:ext cx="2667000" cy="707886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993300"/>
                </a:solidFill>
                <a:cs typeface="Angsana New" pitchFamily="18" charset="-34"/>
              </a:rPr>
              <a:t>High level of existing capital stock</a:t>
            </a:r>
            <a:endParaRPr lang="en-US" sz="2000" dirty="0">
              <a:solidFill>
                <a:srgbClr val="993300"/>
              </a:solidFill>
              <a:cs typeface="Angsana New" pitchFamily="18" charset="-34"/>
            </a:endParaRPr>
          </a:p>
        </p:txBody>
      </p:sp>
      <p:sp>
        <p:nvSpPr>
          <p:cNvPr id="170011" name="AutoShape 27"/>
          <p:cNvSpPr>
            <a:spLocks noChangeArrowheads="1"/>
          </p:cNvSpPr>
          <p:nvPr/>
        </p:nvSpPr>
        <p:spPr bwMode="auto">
          <a:xfrm>
            <a:off x="8001000" y="3810000"/>
            <a:ext cx="3810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70019" name="Group 35"/>
          <p:cNvGrpSpPr>
            <a:grpSpLocks/>
          </p:cNvGrpSpPr>
          <p:nvPr/>
        </p:nvGrpSpPr>
        <p:grpSpPr bwMode="auto">
          <a:xfrm>
            <a:off x="4114802" y="4419600"/>
            <a:ext cx="3351205" cy="461963"/>
            <a:chOff x="2400" y="2784"/>
            <a:chExt cx="1000" cy="291"/>
          </a:xfrm>
        </p:grpSpPr>
        <p:sp>
          <p:nvSpPr>
            <p:cNvPr id="170015" name="Text Box 31"/>
            <p:cNvSpPr txBox="1">
              <a:spLocks noChangeArrowheads="1"/>
            </p:cNvSpPr>
            <p:nvPr/>
          </p:nvSpPr>
          <p:spPr bwMode="auto">
            <a:xfrm>
              <a:off x="2400" y="2784"/>
              <a:ext cx="1000" cy="291"/>
            </a:xfrm>
            <a:prstGeom prst="rect">
              <a:avLst/>
            </a:prstGeom>
            <a:solidFill>
              <a:srgbClr val="FFFF66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 smtClean="0">
                  <a:solidFill>
                    <a:srgbClr val="0000FF"/>
                  </a:solidFill>
                  <a:cs typeface="Angsana New" pitchFamily="18" charset="-34"/>
                </a:rPr>
                <a:t>Corporate income tax</a:t>
              </a:r>
              <a:r>
                <a:rPr lang="th-TH" b="1" dirty="0" smtClean="0">
                  <a:solidFill>
                    <a:srgbClr val="0000FF"/>
                  </a:solidFill>
                  <a:cs typeface="Angsana New" pitchFamily="18" charset="-34"/>
                </a:rPr>
                <a:t> </a:t>
              </a:r>
              <a:endParaRPr lang="en-US" b="1" dirty="0">
                <a:solidFill>
                  <a:srgbClr val="0000FF"/>
                </a:solidFill>
                <a:cs typeface="Angsana New" pitchFamily="18" charset="-34"/>
              </a:endParaRPr>
            </a:p>
          </p:txBody>
        </p:sp>
        <p:sp>
          <p:nvSpPr>
            <p:cNvPr id="170006" name="Line 22"/>
            <p:cNvSpPr>
              <a:spLocks noChangeShapeType="1"/>
            </p:cNvSpPr>
            <p:nvPr/>
          </p:nvSpPr>
          <p:spPr bwMode="auto">
            <a:xfrm flipV="1">
              <a:off x="3332" y="278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0016" name="AutoShape 32"/>
          <p:cNvSpPr>
            <a:spLocks noChangeArrowheads="1"/>
          </p:cNvSpPr>
          <p:nvPr/>
        </p:nvSpPr>
        <p:spPr bwMode="auto">
          <a:xfrm>
            <a:off x="7696200" y="45720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0020" name="Text Box 36"/>
          <p:cNvSpPr txBox="1">
            <a:spLocks noChangeArrowheads="1"/>
          </p:cNvSpPr>
          <p:nvPr/>
        </p:nvSpPr>
        <p:spPr bwMode="auto">
          <a:xfrm>
            <a:off x="4114800" y="5105400"/>
            <a:ext cx="24384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993300"/>
                </a:solidFill>
                <a:cs typeface="Angsana New" pitchFamily="18" charset="-34"/>
              </a:rPr>
              <a:t>Stable economy</a:t>
            </a:r>
            <a:endParaRPr lang="en-US" dirty="0">
              <a:solidFill>
                <a:srgbClr val="993300"/>
              </a:solidFill>
              <a:cs typeface="Angsana New" pitchFamily="18" charset="-34"/>
            </a:endParaRPr>
          </a:p>
        </p:txBody>
      </p:sp>
      <p:sp>
        <p:nvSpPr>
          <p:cNvPr id="170021" name="AutoShape 37"/>
          <p:cNvSpPr>
            <a:spLocks noChangeArrowheads="1"/>
          </p:cNvSpPr>
          <p:nvPr/>
        </p:nvSpPr>
        <p:spPr bwMode="auto">
          <a:xfrm>
            <a:off x="6705600" y="5257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35" name="Rectangle 3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9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9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9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0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0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0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9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0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0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9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70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70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9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70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70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92" grpId="0" animBg="1"/>
      <p:bldP spid="170003" grpId="0" animBg="1"/>
      <p:bldP spid="170005" grpId="0" animBg="1"/>
      <p:bldP spid="170007" grpId="0" animBg="1"/>
      <p:bldP spid="170010" grpId="0" animBg="1"/>
      <p:bldP spid="170011" grpId="0" animBg="1"/>
      <p:bldP spid="170016" grpId="0" animBg="1"/>
      <p:bldP spid="170020" grpId="0" animBg="1"/>
      <p:bldP spid="17002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447800"/>
            <a:ext cx="7772400" cy="4800600"/>
          </a:xfrm>
        </p:spPr>
        <p:txBody>
          <a:bodyPr/>
          <a:lstStyle/>
          <a:p>
            <a:pPr>
              <a:buFontTx/>
              <a:buNone/>
            </a:pPr>
            <a:r>
              <a:rPr lang="th-TH" dirty="0"/>
              <a:t>7) </a:t>
            </a:r>
            <a:r>
              <a:rPr lang="en-US" dirty="0" smtClean="0"/>
              <a:t>Investment expectation</a:t>
            </a:r>
            <a:endParaRPr lang="th-TH" dirty="0"/>
          </a:p>
          <a:p>
            <a:pPr>
              <a:buFontTx/>
              <a:buNone/>
            </a:pPr>
            <a:r>
              <a:rPr lang="th-TH" dirty="0"/>
              <a:t>	   </a:t>
            </a:r>
            <a:r>
              <a:rPr lang="th-TH" b="1" dirty="0"/>
              <a:t>-</a:t>
            </a:r>
          </a:p>
          <a:p>
            <a:pPr>
              <a:buFontTx/>
              <a:buNone/>
            </a:pPr>
            <a:r>
              <a:rPr lang="th-TH" dirty="0"/>
              <a:t>	   -</a:t>
            </a:r>
            <a:endParaRPr lang="th-TH" dirty="0">
              <a:cs typeface="Angsana New" pitchFamily="18" charset="-34"/>
            </a:endParaRPr>
          </a:p>
          <a:p>
            <a:pPr>
              <a:buFontTx/>
              <a:buNone/>
            </a:pPr>
            <a:endParaRPr lang="th-TH" dirty="0">
              <a:cs typeface="Angsana New" pitchFamily="18" charset="-34"/>
            </a:endParaRPr>
          </a:p>
          <a:p>
            <a:pPr>
              <a:buFontTx/>
              <a:buNone/>
            </a:pPr>
            <a:r>
              <a:rPr lang="th-TH" dirty="0">
                <a:cs typeface="Angsana New" pitchFamily="18" charset="-34"/>
              </a:rPr>
              <a:t>	</a:t>
            </a:r>
            <a:r>
              <a:rPr lang="en-US" dirty="0">
                <a:cs typeface="Angsana New" pitchFamily="18" charset="-34"/>
              </a:rPr>
              <a:t>   - </a:t>
            </a:r>
            <a:r>
              <a:rPr lang="en-US" dirty="0"/>
              <a:t>  </a:t>
            </a:r>
            <a:endParaRPr lang="th-TH" dirty="0"/>
          </a:p>
          <a:p>
            <a:pPr>
              <a:buFontTx/>
              <a:buNone/>
            </a:pPr>
            <a:r>
              <a:rPr lang="th-TH" dirty="0"/>
              <a:t>	   </a:t>
            </a:r>
          </a:p>
        </p:txBody>
      </p:sp>
      <p:sp>
        <p:nvSpPr>
          <p:cNvPr id="171012" name="Rectangle 4"/>
          <p:cNvSpPr>
            <a:spLocks noChangeArrowheads="1"/>
          </p:cNvSpPr>
          <p:nvPr/>
        </p:nvSpPr>
        <p:spPr bwMode="auto">
          <a:xfrm>
            <a:off x="4648200" y="2209800"/>
            <a:ext cx="3047999" cy="503238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Expect profit to increase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1013" name="AutoShape 5"/>
          <p:cNvSpPr>
            <a:spLocks noChangeArrowheads="1"/>
          </p:cNvSpPr>
          <p:nvPr/>
        </p:nvSpPr>
        <p:spPr bwMode="auto">
          <a:xfrm>
            <a:off x="7696200" y="2286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1014" name="Rectangle 6"/>
          <p:cNvSpPr>
            <a:spLocks noChangeArrowheads="1"/>
          </p:cNvSpPr>
          <p:nvPr/>
        </p:nvSpPr>
        <p:spPr bwMode="auto">
          <a:xfrm>
            <a:off x="2667000" y="3657600"/>
            <a:ext cx="3962400" cy="5032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Expect corporate income tax to </a:t>
            </a:r>
            <a:r>
              <a:rPr lang="th-TH" sz="2000" b="1" dirty="0" smtClean="0">
                <a:solidFill>
                  <a:schemeClr val="accent2"/>
                </a:solidFill>
                <a:cs typeface="Angsana New" pitchFamily="18" charset="-34"/>
              </a:rPr>
              <a:t>↓</a:t>
            </a:r>
            <a:endParaRPr lang="th-TH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1016" name="Rectangle 8"/>
          <p:cNvSpPr>
            <a:spLocks noChangeArrowheads="1"/>
          </p:cNvSpPr>
          <p:nvPr/>
        </p:nvSpPr>
        <p:spPr bwMode="auto">
          <a:xfrm>
            <a:off x="2667000" y="5181600"/>
            <a:ext cx="3886200" cy="5032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Expect good economic situation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1022" name="Rectangle 14"/>
          <p:cNvSpPr>
            <a:spLocks noChangeArrowheads="1"/>
          </p:cNvSpPr>
          <p:nvPr/>
        </p:nvSpPr>
        <p:spPr bwMode="auto">
          <a:xfrm>
            <a:off x="2133600" y="2971800"/>
            <a:ext cx="3962400" cy="503238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 smtClean="0">
                <a:cs typeface="Angsana New" pitchFamily="18" charset="-34"/>
              </a:rPr>
              <a:t>Government policy expectation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71023" name="AutoShape 15"/>
          <p:cNvSpPr>
            <a:spLocks noChangeArrowheads="1"/>
          </p:cNvSpPr>
          <p:nvPr/>
        </p:nvSpPr>
        <p:spPr bwMode="auto">
          <a:xfrm>
            <a:off x="6858000" y="3733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1026" name="Rectangle 18"/>
          <p:cNvSpPr>
            <a:spLocks noChangeArrowheads="1"/>
          </p:cNvSpPr>
          <p:nvPr/>
        </p:nvSpPr>
        <p:spPr bwMode="auto">
          <a:xfrm>
            <a:off x="2133600" y="4419600"/>
            <a:ext cx="5638800" cy="503238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 smtClean="0">
                <a:cs typeface="Angsana New" pitchFamily="18" charset="-34"/>
              </a:rPr>
              <a:t>Economic situation expectation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71027" name="AutoShape 19"/>
          <p:cNvSpPr>
            <a:spLocks noChangeArrowheads="1"/>
          </p:cNvSpPr>
          <p:nvPr/>
        </p:nvSpPr>
        <p:spPr bwMode="auto">
          <a:xfrm>
            <a:off x="6781800" y="5334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39</a:t>
            </a:fld>
            <a:endParaRPr lang="en-US"/>
          </a:p>
        </p:txBody>
      </p:sp>
      <p:sp>
        <p:nvSpPr>
          <p:cNvPr id="2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pPr algn="l"/>
            <a:r>
              <a:rPr lang="en-US" b="1" dirty="0" smtClean="0"/>
              <a:t>Factors determining investment</a:t>
            </a:r>
            <a:endParaRPr lang="th-TH" b="1" dirty="0"/>
          </a:p>
        </p:txBody>
      </p: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2133600" y="2209800"/>
            <a:ext cx="2209799" cy="503238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 smtClean="0">
                <a:cs typeface="Angsana New" pitchFamily="18" charset="-34"/>
              </a:rPr>
              <a:t>Profit expectation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1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1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1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1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1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1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1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1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71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1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7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2" grpId="0" animBg="1"/>
      <p:bldP spid="171013" grpId="0" animBg="1"/>
      <p:bldP spid="171014" grpId="0" animBg="1"/>
      <p:bldP spid="171016" grpId="0" animBg="1"/>
      <p:bldP spid="171022" grpId="0" animBg="1"/>
      <p:bldP spid="171023" grpId="0" animBg="1"/>
      <p:bldP spid="171026" grpId="0" animBg="1"/>
      <p:bldP spid="171027" grpId="0" animBg="1"/>
      <p:bldP spid="2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/>
              <a:t>Investment Function</a:t>
            </a:r>
            <a:endParaRPr lang="th-TH" b="1" dirty="0"/>
          </a:p>
        </p:txBody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676400"/>
            <a:ext cx="8153400" cy="4724400"/>
          </a:xfrm>
        </p:spPr>
        <p:txBody>
          <a:bodyPr/>
          <a:lstStyle/>
          <a:p>
            <a:pPr lvl="1">
              <a:buFont typeface="Wingdings" pitchFamily="2" charset="2"/>
              <a:buChar char="§"/>
            </a:pPr>
            <a:r>
              <a:rPr lang="en-US" sz="2800" dirty="0" smtClean="0"/>
              <a:t>Main factors determining investment are </a:t>
            </a:r>
            <a:r>
              <a:rPr lang="en-US" sz="2800" b="1" dirty="0" smtClean="0">
                <a:solidFill>
                  <a:srgbClr val="FF3300"/>
                </a:solidFill>
                <a:latin typeface="NSimSun" pitchFamily="49" charset="-122"/>
              </a:rPr>
              <a:t>r</a:t>
            </a:r>
            <a:r>
              <a:rPr lang="en-US" sz="2800" b="1" dirty="0" smtClean="0"/>
              <a:t>, </a:t>
            </a:r>
            <a:r>
              <a:rPr lang="en-US" sz="2800" b="1" dirty="0">
                <a:solidFill>
                  <a:srgbClr val="FF3300"/>
                </a:solidFill>
              </a:rPr>
              <a:t>Y</a:t>
            </a:r>
            <a:endParaRPr lang="th-TH" sz="2800" b="1" dirty="0">
              <a:solidFill>
                <a:srgbClr val="FF3300"/>
              </a:solidFill>
            </a:endParaRPr>
          </a:p>
          <a:p>
            <a:pPr lvl="1">
              <a:buFont typeface="Wingdings" pitchFamily="2" charset="2"/>
              <a:buChar char="§"/>
            </a:pPr>
            <a:r>
              <a:rPr lang="en-US" sz="2800" b="1" dirty="0" smtClean="0">
                <a:solidFill>
                  <a:srgbClr val="008000"/>
                </a:solidFill>
              </a:rPr>
              <a:t>Investment Function</a:t>
            </a:r>
            <a:endParaRPr lang="th-TH" sz="3200" dirty="0">
              <a:solidFill>
                <a:srgbClr val="008000"/>
              </a:solidFill>
            </a:endParaRPr>
          </a:p>
        </p:txBody>
      </p:sp>
      <p:sp>
        <p:nvSpPr>
          <p:cNvPr id="172036" name="Rectangle 4"/>
          <p:cNvSpPr>
            <a:spLocks noChangeArrowheads="1"/>
          </p:cNvSpPr>
          <p:nvPr/>
        </p:nvSpPr>
        <p:spPr bwMode="auto">
          <a:xfrm>
            <a:off x="2362200" y="3352800"/>
            <a:ext cx="4464050" cy="647700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dirty="0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 sz="2800" dirty="0">
                <a:latin typeface="PMingLiU" pitchFamily="18" charset="-120"/>
                <a:ea typeface="PMingLiU" pitchFamily="18" charset="-120"/>
                <a:cs typeface="Angsana New" pitchFamily="18" charset="-34"/>
              </a:rPr>
              <a:t>  </a:t>
            </a:r>
            <a:r>
              <a:rPr lang="en-US" sz="3200" dirty="0">
                <a:ea typeface="PMingLiU" pitchFamily="18" charset="-120"/>
                <a:cs typeface="Angsana New" pitchFamily="18" charset="-34"/>
              </a:rPr>
              <a:t>=  f </a:t>
            </a:r>
            <a:r>
              <a:rPr lang="en-US" sz="3200" dirty="0" smtClean="0">
                <a:ea typeface="PMingLiU" pitchFamily="18" charset="-120"/>
                <a:cs typeface="Angsana New" pitchFamily="18" charset="-34"/>
              </a:rPr>
              <a:t>(</a:t>
            </a:r>
            <a:r>
              <a:rPr lang="en-US" sz="3200" b="1" dirty="0" smtClean="0">
                <a:solidFill>
                  <a:srgbClr val="FF0000"/>
                </a:solidFill>
                <a:latin typeface="NSimSun" pitchFamily="49" charset="-122"/>
                <a:ea typeface="PMingLiU" pitchFamily="18" charset="-120"/>
                <a:cs typeface="Angsana New" pitchFamily="18" charset="-34"/>
              </a:rPr>
              <a:t>r</a:t>
            </a:r>
            <a:r>
              <a:rPr lang="en-US" sz="3200" dirty="0" smtClean="0">
                <a:ea typeface="PMingLiU" pitchFamily="18" charset="-120"/>
                <a:cs typeface="Angsana New" pitchFamily="18" charset="-34"/>
              </a:rPr>
              <a:t>, </a:t>
            </a:r>
            <a:r>
              <a:rPr lang="en-US" sz="3200" dirty="0">
                <a:solidFill>
                  <a:srgbClr val="FF0000"/>
                </a:solidFill>
                <a:ea typeface="PMingLiU" pitchFamily="18" charset="-120"/>
                <a:cs typeface="Angsana New" pitchFamily="18" charset="-34"/>
              </a:rPr>
              <a:t>Y</a:t>
            </a:r>
            <a:r>
              <a:rPr lang="en-US" sz="3200" dirty="0">
                <a:ea typeface="PMingLiU" pitchFamily="18" charset="-120"/>
                <a:cs typeface="Angsana New" pitchFamily="18" charset="-34"/>
              </a:rPr>
              <a:t>, B</a:t>
            </a:r>
            <a:r>
              <a:rPr lang="en-US" sz="3200" baseline="-25000" dirty="0">
                <a:ea typeface="PMingLiU" pitchFamily="18" charset="-120"/>
                <a:cs typeface="Angsana New" pitchFamily="18" charset="-34"/>
              </a:rPr>
              <a:t>1</a:t>
            </a:r>
            <a:r>
              <a:rPr lang="en-US" sz="3200" dirty="0">
                <a:ea typeface="PMingLiU" pitchFamily="18" charset="-120"/>
                <a:cs typeface="Angsana New" pitchFamily="18" charset="-34"/>
              </a:rPr>
              <a:t>, </a:t>
            </a:r>
            <a:r>
              <a:rPr lang="en-US" sz="3200" dirty="0">
                <a:cs typeface="Angsana New" pitchFamily="18" charset="-34"/>
              </a:rPr>
              <a:t>B</a:t>
            </a:r>
            <a:r>
              <a:rPr lang="en-US" sz="2800" baseline="-25000" dirty="0">
                <a:cs typeface="Angsana New" pitchFamily="18" charset="-34"/>
              </a:rPr>
              <a:t>2</a:t>
            </a:r>
            <a:r>
              <a:rPr lang="en-US" sz="2800" dirty="0">
                <a:cs typeface="Angsana New" pitchFamily="18" charset="-34"/>
              </a:rPr>
              <a:t>,</a:t>
            </a:r>
            <a:r>
              <a:rPr lang="en-US" sz="3200" dirty="0">
                <a:ea typeface="PMingLiU" pitchFamily="18" charset="-120"/>
              </a:rPr>
              <a:t> B</a:t>
            </a:r>
            <a:r>
              <a:rPr lang="en-US" sz="3200" baseline="-25000" dirty="0">
                <a:ea typeface="PMingLiU" pitchFamily="18" charset="-120"/>
              </a:rPr>
              <a:t>3</a:t>
            </a:r>
            <a:r>
              <a:rPr lang="en-US" sz="3200" dirty="0">
                <a:ea typeface="PMingLiU" pitchFamily="18" charset="-120"/>
              </a:rPr>
              <a:t>,...)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40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2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/>
              <a:t>Investment and National Income</a:t>
            </a:r>
            <a:endParaRPr lang="th-TH" b="1" dirty="0"/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371600"/>
            <a:ext cx="8077200" cy="4724400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Autonomous Investment ------ </a:t>
            </a:r>
            <a:r>
              <a:rPr lang="en-US" b="1" dirty="0" err="1" smtClean="0">
                <a:solidFill>
                  <a:srgbClr val="FF0000"/>
                </a:solidFill>
                <a:latin typeface="NSimSun" pitchFamily="49" charset="-122"/>
                <a:ea typeface="PMingLiU" pitchFamily="18" charset="-120"/>
              </a:rPr>
              <a:t>I</a:t>
            </a:r>
            <a:r>
              <a:rPr lang="en-US" b="1" baseline="-25000" dirty="0" err="1" smtClean="0">
                <a:solidFill>
                  <a:srgbClr val="FF0000"/>
                </a:solidFill>
              </a:rPr>
              <a:t>a</a:t>
            </a:r>
            <a:endParaRPr lang="en-US" b="1" dirty="0"/>
          </a:p>
          <a:p>
            <a:pPr>
              <a:buFontTx/>
              <a:buNone/>
            </a:pPr>
            <a:r>
              <a:rPr lang="th-TH" dirty="0"/>
              <a:t>	</a:t>
            </a:r>
            <a:r>
              <a:rPr lang="en-US" sz="2400" dirty="0" smtClean="0"/>
              <a:t>Investment that does not depend on national income but depends on other factors, such as </a:t>
            </a:r>
            <a:r>
              <a:rPr lang="en-US" sz="2400" dirty="0" smtClean="0">
                <a:solidFill>
                  <a:schemeClr val="accent2"/>
                </a:solidFill>
              </a:rPr>
              <a:t>technology improvement, number of population and interest rate</a:t>
            </a:r>
            <a:r>
              <a:rPr lang="en-US" sz="2400" dirty="0" smtClean="0"/>
              <a:t>.</a:t>
            </a:r>
            <a:endParaRPr lang="th-TH" sz="2700" dirty="0"/>
          </a:p>
          <a:p>
            <a:pPr>
              <a:buFontTx/>
              <a:buNone/>
            </a:pPr>
            <a:endParaRPr lang="th-TH" dirty="0"/>
          </a:p>
        </p:txBody>
      </p:sp>
      <p:grpSp>
        <p:nvGrpSpPr>
          <p:cNvPr id="173069" name="Group 13"/>
          <p:cNvGrpSpPr>
            <a:grpSpLocks/>
          </p:cNvGrpSpPr>
          <p:nvPr/>
        </p:nvGrpSpPr>
        <p:grpSpPr bwMode="auto">
          <a:xfrm>
            <a:off x="1371600" y="3429000"/>
            <a:ext cx="4157663" cy="2743200"/>
            <a:chOff x="816" y="1968"/>
            <a:chExt cx="2619" cy="1728"/>
          </a:xfrm>
        </p:grpSpPr>
        <p:grpSp>
          <p:nvGrpSpPr>
            <p:cNvPr id="173067" name="Group 11"/>
            <p:cNvGrpSpPr>
              <a:grpSpLocks/>
            </p:cNvGrpSpPr>
            <p:nvPr/>
          </p:nvGrpSpPr>
          <p:grpSpPr bwMode="auto">
            <a:xfrm>
              <a:off x="816" y="1968"/>
              <a:ext cx="2619" cy="1664"/>
              <a:chOff x="816" y="1968"/>
              <a:chExt cx="2619" cy="1664"/>
            </a:xfrm>
          </p:grpSpPr>
          <p:sp>
            <p:nvSpPr>
              <p:cNvPr id="173060" name="Line 4"/>
              <p:cNvSpPr>
                <a:spLocks noChangeShapeType="1"/>
              </p:cNvSpPr>
              <p:nvPr/>
            </p:nvSpPr>
            <p:spPr bwMode="auto">
              <a:xfrm>
                <a:off x="1152" y="2064"/>
                <a:ext cx="4" cy="141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061" name="Line 5"/>
              <p:cNvSpPr>
                <a:spLocks noChangeShapeType="1"/>
              </p:cNvSpPr>
              <p:nvPr/>
            </p:nvSpPr>
            <p:spPr bwMode="auto">
              <a:xfrm>
                <a:off x="1152" y="3504"/>
                <a:ext cx="190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062" name="Rectangle 6"/>
              <p:cNvSpPr>
                <a:spLocks noChangeArrowheads="1"/>
              </p:cNvSpPr>
              <p:nvPr/>
            </p:nvSpPr>
            <p:spPr bwMode="auto">
              <a:xfrm>
                <a:off x="816" y="1968"/>
                <a:ext cx="363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>
                    <a:latin typeface="Comic Sans MS" pitchFamily="66" charset="0"/>
                    <a:ea typeface="NSimSun" pitchFamily="49" charset="-122"/>
                    <a:cs typeface="Angsana New" pitchFamily="18" charset="-34"/>
                  </a:rPr>
                  <a:t>I</a:t>
                </a:r>
                <a:endParaRPr lang="th-TH" sz="2000" b="1">
                  <a:latin typeface="Comic Sans MS" pitchFamily="66" charset="0"/>
                  <a:ea typeface="NSimSun" pitchFamily="49" charset="-122"/>
                  <a:cs typeface="Arial" charset="0"/>
                </a:endParaRPr>
              </a:p>
            </p:txBody>
          </p:sp>
          <p:sp>
            <p:nvSpPr>
              <p:cNvPr id="173065" name="Rectangle 9"/>
              <p:cNvSpPr>
                <a:spLocks noChangeArrowheads="1"/>
              </p:cNvSpPr>
              <p:nvPr/>
            </p:nvSpPr>
            <p:spPr bwMode="auto">
              <a:xfrm>
                <a:off x="3072" y="3360"/>
                <a:ext cx="363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 b="1">
                    <a:cs typeface="Arial" charset="0"/>
                  </a:rPr>
                  <a:t>Y</a:t>
                </a:r>
                <a:endParaRPr lang="th-TH" b="1">
                  <a:cs typeface="Arial" charset="0"/>
                </a:endParaRPr>
              </a:p>
            </p:txBody>
          </p:sp>
        </p:grpSp>
        <p:sp>
          <p:nvSpPr>
            <p:cNvPr id="173068" name="Text Box 12"/>
            <p:cNvSpPr txBox="1">
              <a:spLocks noChangeArrowheads="1"/>
            </p:cNvSpPr>
            <p:nvPr/>
          </p:nvSpPr>
          <p:spPr bwMode="auto">
            <a:xfrm>
              <a:off x="864" y="3408"/>
              <a:ext cx="2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cs typeface="Angsana New" pitchFamily="18" charset="-34"/>
                </a:rPr>
                <a:t>0</a:t>
              </a:r>
            </a:p>
          </p:txBody>
        </p:sp>
      </p:grpSp>
      <p:sp>
        <p:nvSpPr>
          <p:cNvPr id="14" name="Slide Number Placeholder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3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600200"/>
            <a:ext cx="7696200" cy="4724400"/>
          </a:xfrm>
        </p:spPr>
        <p:txBody>
          <a:bodyPr/>
          <a:lstStyle/>
          <a:p>
            <a:r>
              <a:rPr lang="en-US" sz="3200" dirty="0" smtClean="0">
                <a:solidFill>
                  <a:srgbClr val="FF0000"/>
                </a:solidFill>
              </a:rPr>
              <a:t>Induced Investment ---- </a:t>
            </a:r>
            <a:r>
              <a:rPr lang="en-US" sz="2400" dirty="0" smtClean="0">
                <a:solidFill>
                  <a:srgbClr val="FF0000"/>
                </a:solidFill>
                <a:latin typeface="Comic Sans MS" pitchFamily="66" charset="0"/>
                <a:ea typeface="PMingLiU" pitchFamily="18" charset="-120"/>
              </a:rPr>
              <a:t>I</a:t>
            </a:r>
            <a:r>
              <a:rPr lang="en-US" sz="2400" baseline="-25000" dirty="0" smtClean="0">
                <a:solidFill>
                  <a:srgbClr val="FF0000"/>
                </a:solidFill>
                <a:latin typeface="Comic Sans MS" pitchFamily="66" charset="0"/>
              </a:rPr>
              <a:t>I</a:t>
            </a:r>
            <a:endParaRPr lang="en-US" sz="2400" dirty="0"/>
          </a:p>
          <a:p>
            <a:pPr>
              <a:lnSpc>
                <a:spcPct val="50000"/>
              </a:lnSpc>
              <a:buFontTx/>
              <a:buNone/>
            </a:pPr>
            <a:r>
              <a:rPr lang="en-US" sz="2000" dirty="0"/>
              <a:t>	</a:t>
            </a:r>
            <a:r>
              <a:rPr lang="en-US" dirty="0" smtClean="0">
                <a:solidFill>
                  <a:srgbClr val="0000FF"/>
                </a:solidFill>
              </a:rPr>
              <a:t>Investment that depends on national income</a:t>
            </a:r>
            <a:endParaRPr lang="th-TH" dirty="0">
              <a:solidFill>
                <a:srgbClr val="0000FF"/>
              </a:solidFill>
            </a:endParaRPr>
          </a:p>
        </p:txBody>
      </p:sp>
      <p:sp>
        <p:nvSpPr>
          <p:cNvPr id="174086" name="Line 6"/>
          <p:cNvSpPr>
            <a:spLocks noChangeShapeType="1"/>
          </p:cNvSpPr>
          <p:nvPr/>
        </p:nvSpPr>
        <p:spPr bwMode="auto">
          <a:xfrm flipV="1">
            <a:off x="1066800" y="3581400"/>
            <a:ext cx="2303463" cy="172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74107" name="Group 27"/>
          <p:cNvGrpSpPr>
            <a:grpSpLocks/>
          </p:cNvGrpSpPr>
          <p:nvPr/>
        </p:nvGrpSpPr>
        <p:grpSpPr bwMode="auto">
          <a:xfrm>
            <a:off x="609600" y="2895600"/>
            <a:ext cx="4005263" cy="2641600"/>
            <a:chOff x="384" y="1824"/>
            <a:chExt cx="2523" cy="1664"/>
          </a:xfrm>
        </p:grpSpPr>
        <p:sp>
          <p:nvSpPr>
            <p:cNvPr id="174084" name="Line 4"/>
            <p:cNvSpPr>
              <a:spLocks noChangeShapeType="1"/>
            </p:cNvSpPr>
            <p:nvPr/>
          </p:nvSpPr>
          <p:spPr bwMode="auto">
            <a:xfrm>
              <a:off x="672" y="1920"/>
              <a:ext cx="0" cy="14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4085" name="Line 5"/>
            <p:cNvSpPr>
              <a:spLocks noChangeShapeType="1"/>
            </p:cNvSpPr>
            <p:nvPr/>
          </p:nvSpPr>
          <p:spPr bwMode="auto">
            <a:xfrm>
              <a:off x="672" y="3360"/>
              <a:ext cx="17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4087" name="Rectangle 7"/>
            <p:cNvSpPr>
              <a:spLocks noChangeArrowheads="1"/>
            </p:cNvSpPr>
            <p:nvPr/>
          </p:nvSpPr>
          <p:spPr bwMode="auto">
            <a:xfrm>
              <a:off x="384" y="1824"/>
              <a:ext cx="363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>
                  <a:latin typeface="Comic Sans MS" pitchFamily="66" charset="0"/>
                  <a:ea typeface="NSimSun" pitchFamily="49" charset="-122"/>
                  <a:cs typeface="Angsana New" pitchFamily="18" charset="-34"/>
                </a:rPr>
                <a:t>I</a:t>
              </a:r>
              <a:endParaRPr lang="th-TH" sz="2000" b="1">
                <a:latin typeface="Comic Sans MS" pitchFamily="66" charset="0"/>
                <a:ea typeface="NSimSun" pitchFamily="49" charset="-122"/>
                <a:cs typeface="Arial" charset="0"/>
              </a:endParaRPr>
            </a:p>
          </p:txBody>
        </p:sp>
        <p:sp>
          <p:nvSpPr>
            <p:cNvPr id="174088" name="Rectangle 8"/>
            <p:cNvSpPr>
              <a:spLocks noChangeArrowheads="1"/>
            </p:cNvSpPr>
            <p:nvPr/>
          </p:nvSpPr>
          <p:spPr bwMode="auto">
            <a:xfrm>
              <a:off x="2544" y="3216"/>
              <a:ext cx="363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dirty="0">
                  <a:latin typeface="NSimSun" pitchFamily="49" charset="-122"/>
                  <a:ea typeface="NSimSun" pitchFamily="49" charset="-122"/>
                  <a:cs typeface="Angsana New" pitchFamily="18" charset="-34"/>
                </a:rPr>
                <a:t>Y</a:t>
              </a:r>
              <a:endParaRPr lang="th-TH" sz="2000" b="1" dirty="0">
                <a:ea typeface="NSimSun" pitchFamily="49" charset="-122"/>
                <a:cs typeface="Arial" charset="0"/>
              </a:endParaRPr>
            </a:p>
          </p:txBody>
        </p:sp>
      </p:grpSp>
      <p:sp>
        <p:nvSpPr>
          <p:cNvPr id="174089" name="Rectangle 9"/>
          <p:cNvSpPr>
            <a:spLocks noChangeArrowheads="1"/>
          </p:cNvSpPr>
          <p:nvPr/>
        </p:nvSpPr>
        <p:spPr bwMode="auto">
          <a:xfrm>
            <a:off x="2971800" y="3048000"/>
            <a:ext cx="1439863" cy="43180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 </a:t>
            </a:r>
            <a:r>
              <a:rPr lang="en-US">
                <a:ea typeface="NSimSun" pitchFamily="49" charset="-122"/>
                <a:cs typeface="Angsana New" pitchFamily="18" charset="-34"/>
              </a:rPr>
              <a:t>= dY</a:t>
            </a:r>
            <a:endParaRPr lang="th-TH">
              <a:ea typeface="NSimSun" pitchFamily="49" charset="-122"/>
              <a:cs typeface="Angsana New" pitchFamily="18" charset="-34"/>
            </a:endParaRPr>
          </a:p>
        </p:txBody>
      </p:sp>
      <p:sp>
        <p:nvSpPr>
          <p:cNvPr id="174090" name="Rectangle 10"/>
          <p:cNvSpPr>
            <a:spLocks noChangeArrowheads="1"/>
          </p:cNvSpPr>
          <p:nvPr/>
        </p:nvSpPr>
        <p:spPr bwMode="auto">
          <a:xfrm>
            <a:off x="1066800" y="5562600"/>
            <a:ext cx="647700" cy="431800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NSimSun" pitchFamily="49" charset="-122"/>
                <a:ea typeface="NSimSun" pitchFamily="49" charset="-122"/>
                <a:cs typeface="Angsana New" pitchFamily="18" charset="-34"/>
              </a:rPr>
              <a:t>Y </a:t>
            </a:r>
            <a:r>
              <a:rPr lang="th-TH" sz="2000" b="1">
                <a:ea typeface="NSimSun" pitchFamily="49" charset="-122"/>
                <a:cs typeface="Angsana New" pitchFamily="18" charset="-34"/>
              </a:rPr>
              <a:t>↑</a:t>
            </a:r>
          </a:p>
        </p:txBody>
      </p:sp>
      <p:sp>
        <p:nvSpPr>
          <p:cNvPr id="174091" name="Rectangle 11"/>
          <p:cNvSpPr>
            <a:spLocks noChangeArrowheads="1"/>
          </p:cNvSpPr>
          <p:nvPr/>
        </p:nvSpPr>
        <p:spPr bwMode="auto">
          <a:xfrm>
            <a:off x="2667000" y="5562600"/>
            <a:ext cx="647700" cy="427038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>
                <a:latin typeface="NSimSun" pitchFamily="49" charset="-122"/>
                <a:ea typeface="NSimSun" pitchFamily="49" charset="-122"/>
                <a:cs typeface="Angsana New" pitchFamily="18" charset="-34"/>
              </a:rPr>
              <a:t> </a:t>
            </a:r>
            <a:r>
              <a:rPr lang="th-TH" sz="2000" b="1">
                <a:ea typeface="NSimSun" pitchFamily="49" charset="-122"/>
                <a:cs typeface="Angsana New" pitchFamily="18" charset="-34"/>
              </a:rPr>
              <a:t>↑</a:t>
            </a:r>
          </a:p>
        </p:txBody>
      </p:sp>
      <p:sp>
        <p:nvSpPr>
          <p:cNvPr id="174092" name="AutoShape 12"/>
          <p:cNvSpPr>
            <a:spLocks noChangeArrowheads="1"/>
          </p:cNvSpPr>
          <p:nvPr/>
        </p:nvSpPr>
        <p:spPr bwMode="auto">
          <a:xfrm>
            <a:off x="2057400" y="5638800"/>
            <a:ext cx="431800" cy="296863"/>
          </a:xfrm>
          <a:prstGeom prst="rightArrow">
            <a:avLst>
              <a:gd name="adj1" fmla="val 50000"/>
              <a:gd name="adj2" fmla="val 36364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4098" name="Line 18"/>
          <p:cNvSpPr>
            <a:spLocks noChangeShapeType="1"/>
          </p:cNvSpPr>
          <p:nvPr/>
        </p:nvSpPr>
        <p:spPr bwMode="auto">
          <a:xfrm>
            <a:off x="5029200" y="3124200"/>
            <a:ext cx="0" cy="2320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4099" name="Line 19"/>
          <p:cNvSpPr>
            <a:spLocks noChangeShapeType="1"/>
          </p:cNvSpPr>
          <p:nvPr/>
        </p:nvSpPr>
        <p:spPr bwMode="auto">
          <a:xfrm>
            <a:off x="5029200" y="54102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4101" name="Rectangle 21"/>
          <p:cNvSpPr>
            <a:spLocks noChangeArrowheads="1"/>
          </p:cNvSpPr>
          <p:nvPr/>
        </p:nvSpPr>
        <p:spPr bwMode="auto">
          <a:xfrm>
            <a:off x="4572000" y="29718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endParaRPr lang="th-TH" sz="2000" b="1">
              <a:latin typeface="Comic Sans MS" pitchFamily="66" charset="0"/>
              <a:ea typeface="NSimSun" pitchFamily="49" charset="-122"/>
              <a:cs typeface="Arial" charset="0"/>
            </a:endParaRPr>
          </a:p>
        </p:txBody>
      </p:sp>
      <p:sp>
        <p:nvSpPr>
          <p:cNvPr id="174102" name="Rectangle 22"/>
          <p:cNvSpPr>
            <a:spLocks noChangeArrowheads="1"/>
          </p:cNvSpPr>
          <p:nvPr/>
        </p:nvSpPr>
        <p:spPr bwMode="auto">
          <a:xfrm>
            <a:off x="8001000" y="51816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NSimSun" pitchFamily="49" charset="-122"/>
                <a:ea typeface="NSimSun" pitchFamily="49" charset="-122"/>
                <a:cs typeface="Angsana New" pitchFamily="18" charset="-34"/>
              </a:rPr>
              <a:t>Y</a:t>
            </a:r>
            <a:endParaRPr lang="th-TH" sz="2000" b="1">
              <a:ea typeface="NSimSun" pitchFamily="49" charset="-122"/>
              <a:cs typeface="Arial" charset="0"/>
            </a:endParaRPr>
          </a:p>
        </p:txBody>
      </p:sp>
      <p:sp>
        <p:nvSpPr>
          <p:cNvPr id="174103" name="Rectangle 23"/>
          <p:cNvSpPr>
            <a:spLocks noChangeArrowheads="1"/>
          </p:cNvSpPr>
          <p:nvPr/>
        </p:nvSpPr>
        <p:spPr bwMode="auto">
          <a:xfrm>
            <a:off x="7239000" y="2971800"/>
            <a:ext cx="1676400" cy="4318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 </a:t>
            </a:r>
            <a:r>
              <a:rPr lang="en-US">
                <a:ea typeface="NSimSun" pitchFamily="49" charset="-122"/>
                <a:cs typeface="Angsana New" pitchFamily="18" charset="-34"/>
              </a:rPr>
              <a:t>= </a:t>
            </a:r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 baseline="-25000">
                <a:latin typeface="Comic Sans MS" pitchFamily="66" charset="0"/>
                <a:ea typeface="NSimSun" pitchFamily="49" charset="-122"/>
                <a:cs typeface="Angsana New" pitchFamily="18" charset="-34"/>
              </a:rPr>
              <a:t>a</a:t>
            </a:r>
            <a:r>
              <a:rPr lang="en-US">
                <a:ea typeface="NSimSun" pitchFamily="49" charset="-122"/>
                <a:cs typeface="Angsana New" pitchFamily="18" charset="-34"/>
              </a:rPr>
              <a:t> + </a:t>
            </a:r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d</a:t>
            </a:r>
            <a:r>
              <a:rPr lang="en-US">
                <a:ea typeface="NSimSun" pitchFamily="49" charset="-122"/>
                <a:cs typeface="Angsana New" pitchFamily="18" charset="-34"/>
              </a:rPr>
              <a:t>Y</a:t>
            </a:r>
            <a:endParaRPr lang="th-TH">
              <a:ea typeface="NSimSun" pitchFamily="49" charset="-122"/>
              <a:cs typeface="Angsana New" pitchFamily="18" charset="-34"/>
            </a:endParaRPr>
          </a:p>
        </p:txBody>
      </p:sp>
      <p:sp>
        <p:nvSpPr>
          <p:cNvPr id="174105" name="Line 25"/>
          <p:cNvSpPr>
            <a:spLocks noChangeShapeType="1"/>
          </p:cNvSpPr>
          <p:nvPr/>
        </p:nvSpPr>
        <p:spPr bwMode="auto">
          <a:xfrm flipV="1">
            <a:off x="5029200" y="3200400"/>
            <a:ext cx="2057400" cy="157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4106" name="Rectangle 26"/>
          <p:cNvSpPr>
            <a:spLocks noChangeArrowheads="1"/>
          </p:cNvSpPr>
          <p:nvPr/>
        </p:nvSpPr>
        <p:spPr bwMode="auto">
          <a:xfrm>
            <a:off x="4572000" y="44958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 baseline="-25000">
                <a:latin typeface="Comic Sans MS" pitchFamily="66" charset="0"/>
                <a:ea typeface="NSimSun" pitchFamily="49" charset="-122"/>
                <a:cs typeface="Angsana New" pitchFamily="18" charset="-34"/>
              </a:rPr>
              <a:t>a</a:t>
            </a:r>
            <a:endParaRPr lang="th-TH" baseline="-25000">
              <a:latin typeface="Comic Sans MS" pitchFamily="66" charset="0"/>
              <a:ea typeface="NSimSun" pitchFamily="49" charset="-122"/>
              <a:cs typeface="Angsana New" pitchFamily="18" charset="-34"/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42</a:t>
            </a:fld>
            <a:endParaRPr lang="en-US"/>
          </a:p>
        </p:txBody>
      </p:sp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7620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Investment and National Income</a:t>
            </a:r>
            <a:endParaRPr kumimoji="0" lang="th-TH" sz="3600" b="1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4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4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4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4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4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7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7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7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7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7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17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6" grpId="0" animBg="1"/>
      <p:bldP spid="174089" grpId="0" animBg="1"/>
      <p:bldP spid="174090" grpId="0" animBg="1"/>
      <p:bldP spid="174091" grpId="0" animBg="1"/>
      <p:bldP spid="174092" grpId="0" animBg="1"/>
      <p:bldP spid="174098" grpId="0" animBg="1"/>
      <p:bldP spid="174099" grpId="0" animBg="1"/>
      <p:bldP spid="174101" grpId="0"/>
      <p:bldP spid="174102" grpId="0"/>
      <p:bldP spid="174103" grpId="0" animBg="1"/>
      <p:bldP spid="174105" grpId="0" animBg="1"/>
      <p:bldP spid="17410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Move Along </a:t>
            </a:r>
            <a:r>
              <a:rPr lang="en-US" sz="3200" b="1" dirty="0" smtClean="0">
                <a:cs typeface="Angsana New" pitchFamily="18" charset="-34"/>
              </a:rPr>
              <a:t>Investment Curve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176131" name="Line 3"/>
          <p:cNvSpPr>
            <a:spLocks noChangeShapeType="1"/>
          </p:cNvSpPr>
          <p:nvPr/>
        </p:nvSpPr>
        <p:spPr bwMode="auto">
          <a:xfrm flipH="1">
            <a:off x="684213" y="1981200"/>
            <a:ext cx="1587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2" name="Line 4"/>
          <p:cNvSpPr>
            <a:spLocks noChangeShapeType="1"/>
          </p:cNvSpPr>
          <p:nvPr/>
        </p:nvSpPr>
        <p:spPr bwMode="auto">
          <a:xfrm>
            <a:off x="684213" y="47244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3" name="Rectangle 5"/>
          <p:cNvSpPr>
            <a:spLocks noChangeArrowheads="1"/>
          </p:cNvSpPr>
          <p:nvPr/>
        </p:nvSpPr>
        <p:spPr bwMode="auto">
          <a:xfrm>
            <a:off x="3995738" y="465296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76134" name="Line 6"/>
          <p:cNvSpPr>
            <a:spLocks noChangeShapeType="1"/>
          </p:cNvSpPr>
          <p:nvPr/>
        </p:nvSpPr>
        <p:spPr bwMode="auto">
          <a:xfrm flipV="1">
            <a:off x="684213" y="2276475"/>
            <a:ext cx="2879725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76140" name="Group 12"/>
          <p:cNvGrpSpPr>
            <a:grpSpLocks/>
          </p:cNvGrpSpPr>
          <p:nvPr/>
        </p:nvGrpSpPr>
        <p:grpSpPr bwMode="auto">
          <a:xfrm>
            <a:off x="179388" y="2781300"/>
            <a:ext cx="2089150" cy="431800"/>
            <a:chOff x="113" y="1752"/>
            <a:chExt cx="1316" cy="272"/>
          </a:xfrm>
        </p:grpSpPr>
        <p:sp>
          <p:nvSpPr>
            <p:cNvPr id="176141" name="Line 13"/>
            <p:cNvSpPr>
              <a:spLocks noChangeShapeType="1"/>
            </p:cNvSpPr>
            <p:nvPr/>
          </p:nvSpPr>
          <p:spPr bwMode="auto">
            <a:xfrm>
              <a:off x="431" y="1933"/>
              <a:ext cx="9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42" name="Rectangle 14"/>
            <p:cNvSpPr>
              <a:spLocks noChangeArrowheads="1"/>
            </p:cNvSpPr>
            <p:nvPr/>
          </p:nvSpPr>
          <p:spPr bwMode="auto">
            <a:xfrm>
              <a:off x="113" y="1752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latin typeface="Comic Sans MS" pitchFamily="66" charset="0"/>
                  <a:cs typeface="Angsana New" pitchFamily="18" charset="-34"/>
                </a:rPr>
                <a:t>I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76143" name="Group 15"/>
          <p:cNvGrpSpPr>
            <a:grpSpLocks/>
          </p:cNvGrpSpPr>
          <p:nvPr/>
        </p:nvGrpSpPr>
        <p:grpSpPr bwMode="auto">
          <a:xfrm>
            <a:off x="179388" y="3357563"/>
            <a:ext cx="1296987" cy="431800"/>
            <a:chOff x="113" y="2115"/>
            <a:chExt cx="817" cy="272"/>
          </a:xfrm>
        </p:grpSpPr>
        <p:sp>
          <p:nvSpPr>
            <p:cNvPr id="176144" name="Line 16"/>
            <p:cNvSpPr>
              <a:spLocks noChangeShapeType="1"/>
            </p:cNvSpPr>
            <p:nvPr/>
          </p:nvSpPr>
          <p:spPr bwMode="auto">
            <a:xfrm>
              <a:off x="431" y="2251"/>
              <a:ext cx="4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45" name="Rectangle 17"/>
            <p:cNvSpPr>
              <a:spLocks noChangeArrowheads="1"/>
            </p:cNvSpPr>
            <p:nvPr/>
          </p:nvSpPr>
          <p:spPr bwMode="auto">
            <a:xfrm>
              <a:off x="113" y="2115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latin typeface="Comic Sans MS" pitchFamily="66" charset="0"/>
                  <a:cs typeface="Angsana New" pitchFamily="18" charset="-34"/>
                </a:rPr>
                <a:t>I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76146" name="Rectangle 18"/>
          <p:cNvSpPr>
            <a:spLocks noChangeArrowheads="1"/>
          </p:cNvSpPr>
          <p:nvPr/>
        </p:nvSpPr>
        <p:spPr bwMode="auto">
          <a:xfrm>
            <a:off x="0" y="3068638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grpSp>
        <p:nvGrpSpPr>
          <p:cNvPr id="176147" name="Group 19"/>
          <p:cNvGrpSpPr>
            <a:grpSpLocks/>
          </p:cNvGrpSpPr>
          <p:nvPr/>
        </p:nvGrpSpPr>
        <p:grpSpPr bwMode="auto">
          <a:xfrm>
            <a:off x="1219200" y="3573463"/>
            <a:ext cx="692150" cy="1684337"/>
            <a:chOff x="768" y="2251"/>
            <a:chExt cx="436" cy="1061"/>
          </a:xfrm>
        </p:grpSpPr>
        <p:sp>
          <p:nvSpPr>
            <p:cNvPr id="176148" name="Line 20"/>
            <p:cNvSpPr>
              <a:spLocks noChangeShapeType="1"/>
            </p:cNvSpPr>
            <p:nvPr/>
          </p:nvSpPr>
          <p:spPr bwMode="auto">
            <a:xfrm>
              <a:off x="930" y="2251"/>
              <a:ext cx="0" cy="7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49" name="Rectangle 21"/>
            <p:cNvSpPr>
              <a:spLocks noChangeArrowheads="1"/>
            </p:cNvSpPr>
            <p:nvPr/>
          </p:nvSpPr>
          <p:spPr bwMode="auto">
            <a:xfrm>
              <a:off x="768" y="302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76150" name="Group 22"/>
          <p:cNvGrpSpPr>
            <a:grpSpLocks/>
          </p:cNvGrpSpPr>
          <p:nvPr/>
        </p:nvGrpSpPr>
        <p:grpSpPr bwMode="auto">
          <a:xfrm>
            <a:off x="2051050" y="3068638"/>
            <a:ext cx="768350" cy="2185987"/>
            <a:chOff x="1292" y="1933"/>
            <a:chExt cx="484" cy="1377"/>
          </a:xfrm>
        </p:grpSpPr>
        <p:sp>
          <p:nvSpPr>
            <p:cNvPr id="176151" name="Line 23"/>
            <p:cNvSpPr>
              <a:spLocks noChangeShapeType="1"/>
            </p:cNvSpPr>
            <p:nvPr/>
          </p:nvSpPr>
          <p:spPr bwMode="auto">
            <a:xfrm>
              <a:off x="1429" y="1933"/>
              <a:ext cx="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52" name="Rectangle 24"/>
            <p:cNvSpPr>
              <a:spLocks noChangeArrowheads="1"/>
            </p:cNvSpPr>
            <p:nvPr/>
          </p:nvSpPr>
          <p:spPr bwMode="auto">
            <a:xfrm>
              <a:off x="1292" y="3022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76153" name="Rectangle 25"/>
          <p:cNvSpPr>
            <a:spLocks noChangeArrowheads="1"/>
          </p:cNvSpPr>
          <p:nvPr/>
        </p:nvSpPr>
        <p:spPr bwMode="auto">
          <a:xfrm>
            <a:off x="3352800" y="3276600"/>
            <a:ext cx="2438400" cy="523220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th-TH" dirty="0">
                <a:cs typeface="Angsana New" pitchFamily="18" charset="-34"/>
              </a:rPr>
              <a:t>↑</a:t>
            </a:r>
            <a:r>
              <a:rPr lang="en-US" dirty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from</a:t>
            </a:r>
            <a:r>
              <a:rPr lang="th-TH" sz="2800" dirty="0" smtClean="0"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800" dirty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to</a:t>
            </a:r>
            <a:r>
              <a:rPr lang="th-TH" sz="2800" dirty="0" smtClean="0"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b="1" baseline="-25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76154" name="Rectangle 26"/>
          <p:cNvSpPr>
            <a:spLocks noChangeArrowheads="1"/>
          </p:cNvSpPr>
          <p:nvPr/>
        </p:nvSpPr>
        <p:spPr bwMode="auto">
          <a:xfrm>
            <a:off x="1600200" y="4953000"/>
            <a:ext cx="5762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76155" name="AutoShape 27"/>
          <p:cNvSpPr>
            <a:spLocks noChangeArrowheads="1"/>
          </p:cNvSpPr>
          <p:nvPr/>
        </p:nvSpPr>
        <p:spPr bwMode="auto">
          <a:xfrm>
            <a:off x="5943600" y="3352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6161" name="Rectangle 33"/>
          <p:cNvSpPr>
            <a:spLocks noChangeArrowheads="1"/>
          </p:cNvSpPr>
          <p:nvPr/>
        </p:nvSpPr>
        <p:spPr bwMode="auto">
          <a:xfrm>
            <a:off x="3657600" y="1981200"/>
            <a:ext cx="533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latin typeface="Comic Sans MS" pitchFamily="66" charset="0"/>
                <a:cs typeface="Angsana New" pitchFamily="18" charset="-34"/>
              </a:rPr>
              <a:t>I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6162" name="Rectangle 34"/>
          <p:cNvSpPr>
            <a:spLocks noChangeArrowheads="1"/>
          </p:cNvSpPr>
          <p:nvPr/>
        </p:nvSpPr>
        <p:spPr bwMode="auto">
          <a:xfrm>
            <a:off x="304800" y="16129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endParaRPr lang="en-US" sz="2000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6177" name="Rectangle 49"/>
          <p:cNvSpPr>
            <a:spLocks noChangeArrowheads="1"/>
          </p:cNvSpPr>
          <p:nvPr/>
        </p:nvSpPr>
        <p:spPr bwMode="auto">
          <a:xfrm>
            <a:off x="228600" y="449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76180" name="Rectangle 52"/>
          <p:cNvSpPr>
            <a:spLocks noChangeArrowheads="1"/>
          </p:cNvSpPr>
          <p:nvPr/>
        </p:nvSpPr>
        <p:spPr bwMode="auto">
          <a:xfrm>
            <a:off x="6477000" y="3276600"/>
            <a:ext cx="2438400" cy="523220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th-TH" dirty="0">
                <a:cs typeface="Angsana New" pitchFamily="18" charset="-34"/>
              </a:rPr>
              <a:t>↑</a:t>
            </a:r>
            <a:r>
              <a:rPr lang="en-US" dirty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from</a:t>
            </a:r>
            <a:r>
              <a:rPr lang="th-TH" dirty="0" smtClean="0">
                <a:cs typeface="Angsana New" pitchFamily="18" charset="-34"/>
              </a:rPr>
              <a:t> </a:t>
            </a:r>
            <a:r>
              <a:rPr lang="en-US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800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to</a:t>
            </a:r>
            <a:r>
              <a:rPr lang="en-US" sz="2800" dirty="0" smtClean="0">
                <a:cs typeface="Angsana New" pitchFamily="18" charset="-34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smtClean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baseline="-25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43</a:t>
            </a:fld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6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6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6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46" grpId="0"/>
      <p:bldP spid="176153" grpId="0" animBg="1"/>
      <p:bldP spid="176154" grpId="0"/>
      <p:bldP spid="176155" grpId="0" animBg="1"/>
      <p:bldP spid="17618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00" b="1" dirty="0"/>
              <a:t>Example </a:t>
            </a:r>
            <a:r>
              <a:rPr lang="en-US" sz="2800" b="1" dirty="0">
                <a:solidFill>
                  <a:srgbClr val="FF0000"/>
                </a:solidFill>
              </a:rPr>
              <a:t>Shift </a:t>
            </a:r>
            <a:r>
              <a:rPr lang="en-US" sz="2800" b="1" dirty="0" smtClean="0">
                <a:cs typeface="Angsana New" pitchFamily="18" charset="-34"/>
              </a:rPr>
              <a:t>of investment line</a:t>
            </a:r>
            <a:endParaRPr lang="th-TH" sz="2800" b="1" dirty="0">
              <a:cs typeface="Angsana New" pitchFamily="18" charset="-34"/>
            </a:endParaRPr>
          </a:p>
        </p:txBody>
      </p:sp>
      <p:sp>
        <p:nvSpPr>
          <p:cNvPr id="177155" name="Line 3"/>
          <p:cNvSpPr>
            <a:spLocks noChangeShapeType="1"/>
          </p:cNvSpPr>
          <p:nvPr/>
        </p:nvSpPr>
        <p:spPr bwMode="auto">
          <a:xfrm flipH="1">
            <a:off x="609600" y="1879600"/>
            <a:ext cx="1588" cy="299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56" name="Line 4"/>
          <p:cNvSpPr>
            <a:spLocks noChangeShapeType="1"/>
          </p:cNvSpPr>
          <p:nvPr/>
        </p:nvSpPr>
        <p:spPr bwMode="auto">
          <a:xfrm>
            <a:off x="609600" y="4876800"/>
            <a:ext cx="3384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57" name="Line 5"/>
          <p:cNvSpPr>
            <a:spLocks noChangeShapeType="1"/>
          </p:cNvSpPr>
          <p:nvPr/>
        </p:nvSpPr>
        <p:spPr bwMode="auto">
          <a:xfrm>
            <a:off x="2286000" y="2819400"/>
            <a:ext cx="0" cy="2057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58" name="Line 6"/>
          <p:cNvSpPr>
            <a:spLocks noChangeShapeType="1"/>
          </p:cNvSpPr>
          <p:nvPr/>
        </p:nvSpPr>
        <p:spPr bwMode="auto">
          <a:xfrm flipH="1">
            <a:off x="611188" y="3321050"/>
            <a:ext cx="16557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65" name="Rectangle 13"/>
          <p:cNvSpPr>
            <a:spLocks noChangeArrowheads="1"/>
          </p:cNvSpPr>
          <p:nvPr/>
        </p:nvSpPr>
        <p:spPr bwMode="auto">
          <a:xfrm>
            <a:off x="107950" y="3032125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77169" name="Line 17"/>
          <p:cNvSpPr>
            <a:spLocks noChangeShapeType="1"/>
          </p:cNvSpPr>
          <p:nvPr/>
        </p:nvSpPr>
        <p:spPr bwMode="auto">
          <a:xfrm flipV="1">
            <a:off x="611188" y="2744788"/>
            <a:ext cx="3240087" cy="12239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70" name="Rectangle 18"/>
          <p:cNvSpPr>
            <a:spLocks noChangeArrowheads="1"/>
          </p:cNvSpPr>
          <p:nvPr/>
        </p:nvSpPr>
        <p:spPr bwMode="auto">
          <a:xfrm>
            <a:off x="3851275" y="2455863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77174" name="Rectangle 22"/>
          <p:cNvSpPr>
            <a:spLocks noChangeArrowheads="1"/>
          </p:cNvSpPr>
          <p:nvPr/>
        </p:nvSpPr>
        <p:spPr bwMode="auto">
          <a:xfrm>
            <a:off x="3995738" y="454501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77175" name="Rectangle 23"/>
          <p:cNvSpPr>
            <a:spLocks noChangeArrowheads="1"/>
          </p:cNvSpPr>
          <p:nvPr/>
        </p:nvSpPr>
        <p:spPr bwMode="auto">
          <a:xfrm>
            <a:off x="2133600" y="5029200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77176" name="Rectangle 24"/>
          <p:cNvSpPr>
            <a:spLocks noChangeArrowheads="1"/>
          </p:cNvSpPr>
          <p:nvPr/>
        </p:nvSpPr>
        <p:spPr bwMode="auto">
          <a:xfrm>
            <a:off x="179388" y="1447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endParaRPr lang="en-US" sz="2000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7177" name="Rectangle 25"/>
          <p:cNvSpPr>
            <a:spLocks noChangeArrowheads="1"/>
          </p:cNvSpPr>
          <p:nvPr/>
        </p:nvSpPr>
        <p:spPr bwMode="auto">
          <a:xfrm>
            <a:off x="4419600" y="1568450"/>
            <a:ext cx="4495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660066"/>
                </a:solidFill>
                <a:cs typeface="Angsana New" pitchFamily="18" charset="-34"/>
              </a:rPr>
              <a:t>At level of national income</a:t>
            </a:r>
            <a:r>
              <a:rPr lang="th-TH" b="1" dirty="0" smtClean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200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endParaRPr lang="th-TH" sz="22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77178" name="Rectangle 26"/>
          <p:cNvSpPr>
            <a:spLocks noChangeArrowheads="1"/>
          </p:cNvSpPr>
          <p:nvPr/>
        </p:nvSpPr>
        <p:spPr bwMode="auto">
          <a:xfrm>
            <a:off x="4419600" y="2209800"/>
            <a:ext cx="2057400" cy="76944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Improvement in technology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7179" name="Rectangle 27"/>
          <p:cNvSpPr>
            <a:spLocks noChangeArrowheads="1"/>
          </p:cNvSpPr>
          <p:nvPr/>
        </p:nvSpPr>
        <p:spPr bwMode="auto">
          <a:xfrm>
            <a:off x="4419600" y="3200400"/>
            <a:ext cx="2438400" cy="200054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Changes in factors except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dirty="0" smtClean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affecting </a:t>
            </a:r>
            <a:r>
              <a:rPr lang="en-US" sz="2000" dirty="0" smtClean="0">
                <a:solidFill>
                  <a:srgbClr val="FF33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 smtClean="0">
                <a:latin typeface="Comic Sans MS" pitchFamily="66" charset="0"/>
                <a:cs typeface="Angsana New" pitchFamily="18" charset="-34"/>
              </a:rPr>
              <a:t> </a:t>
            </a:r>
          </a:p>
          <a:p>
            <a:r>
              <a:rPr lang="en-US" sz="2000" dirty="0" smtClean="0">
                <a:cs typeface="Angsana New" pitchFamily="18" charset="-34"/>
              </a:rPr>
              <a:t>(</a:t>
            </a:r>
            <a:r>
              <a:rPr lang="en-US" sz="2000" dirty="0" err="1" smtClean="0">
                <a:cs typeface="Angsana New" pitchFamily="18" charset="-34"/>
              </a:rPr>
              <a:t>eg</a:t>
            </a:r>
            <a:r>
              <a:rPr lang="en-US" sz="2000" dirty="0" smtClean="0">
                <a:cs typeface="Angsana New" pitchFamily="18" charset="-34"/>
              </a:rPr>
              <a:t>. interest rate, technology , population number) </a:t>
            </a:r>
            <a:endParaRPr lang="th-TH" sz="26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7180" name="AutoShape 28"/>
          <p:cNvSpPr>
            <a:spLocks noChangeArrowheads="1"/>
          </p:cNvSpPr>
          <p:nvPr/>
        </p:nvSpPr>
        <p:spPr bwMode="auto">
          <a:xfrm>
            <a:off x="6781800" y="2286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7181" name="Rectangle 29"/>
          <p:cNvSpPr>
            <a:spLocks noChangeArrowheads="1"/>
          </p:cNvSpPr>
          <p:nvPr/>
        </p:nvSpPr>
        <p:spPr bwMode="auto">
          <a:xfrm>
            <a:off x="7467600" y="2209800"/>
            <a:ext cx="1447800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 smtClean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77182" name="Rectangle 30"/>
          <p:cNvSpPr>
            <a:spLocks noChangeArrowheads="1"/>
          </p:cNvSpPr>
          <p:nvPr/>
        </p:nvSpPr>
        <p:spPr bwMode="auto">
          <a:xfrm>
            <a:off x="7467600" y="3581400"/>
            <a:ext cx="1447800" cy="892552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th-TH" sz="2800" dirty="0">
              <a:latin typeface="Comic Sans MS" pitchFamily="66" charset="0"/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endParaRPr lang="th-TH" sz="2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77183" name="AutoShape 31"/>
          <p:cNvSpPr>
            <a:spLocks noChangeArrowheads="1"/>
          </p:cNvSpPr>
          <p:nvPr/>
        </p:nvSpPr>
        <p:spPr bwMode="auto">
          <a:xfrm>
            <a:off x="7010400" y="37338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Slide Number Placeholder 3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78" grpId="0" animBg="1"/>
      <p:bldP spid="177179" grpId="0" animBg="1"/>
      <p:bldP spid="177180" grpId="0" animBg="1"/>
      <p:bldP spid="177181" grpId="0" animBg="1"/>
      <p:bldP spid="177182" grpId="0" animBg="1"/>
      <p:bldP spid="17718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Other matters in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24000"/>
            <a:ext cx="7924800" cy="4724400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en-US" dirty="0" smtClean="0"/>
              <a:t> Present Value (</a:t>
            </a:r>
            <a:r>
              <a:rPr lang="en-US" b="1" dirty="0" smtClean="0">
                <a:solidFill>
                  <a:srgbClr val="FF0000"/>
                </a:solidFill>
              </a:rPr>
              <a:t>PV</a:t>
            </a:r>
            <a:r>
              <a:rPr lang="en-US" dirty="0" smtClean="0"/>
              <a:t>) and Net Present Value (</a:t>
            </a:r>
            <a:r>
              <a:rPr lang="en-US" b="1" dirty="0" smtClean="0">
                <a:solidFill>
                  <a:srgbClr val="FF0000"/>
                </a:solidFill>
              </a:rPr>
              <a:t>NPV</a:t>
            </a:r>
            <a:r>
              <a:rPr lang="en-US" dirty="0" smtClean="0"/>
              <a:t>) of Return on Investment</a:t>
            </a:r>
          </a:p>
          <a:p>
            <a:pPr>
              <a:buNone/>
            </a:pPr>
            <a:endParaRPr lang="en-US" sz="1600" dirty="0" smtClean="0"/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 Marginal Efficiency of Capital (</a:t>
            </a:r>
            <a:r>
              <a:rPr lang="en-US" b="1" dirty="0" smtClean="0">
                <a:solidFill>
                  <a:srgbClr val="FF0000"/>
                </a:solidFill>
              </a:rPr>
              <a:t>MEC</a:t>
            </a:r>
            <a:r>
              <a:rPr lang="en-US" dirty="0" smtClean="0"/>
              <a:t>) or </a:t>
            </a:r>
          </a:p>
          <a:p>
            <a:pPr>
              <a:buNone/>
            </a:pPr>
            <a:r>
              <a:rPr lang="en-US" dirty="0" smtClean="0"/>
              <a:t>	Internal Rate of Return (</a:t>
            </a:r>
            <a:r>
              <a:rPr lang="en-US" b="1" dirty="0" smtClean="0">
                <a:solidFill>
                  <a:srgbClr val="FF0000"/>
                </a:solidFill>
              </a:rPr>
              <a:t>IRR</a:t>
            </a:r>
            <a:r>
              <a:rPr lang="en-US" dirty="0" smtClean="0"/>
              <a:t>) of investment</a:t>
            </a:r>
          </a:p>
          <a:p>
            <a:pPr>
              <a:buNone/>
            </a:pPr>
            <a:endParaRPr lang="en-US" sz="1600" dirty="0" smtClean="0"/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The Accelerator Principle 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45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PV and NPV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</a:rPr>
              <a:t>PV and NPV concept</a:t>
            </a:r>
          </a:p>
          <a:p>
            <a:pPr>
              <a:buNone/>
            </a:pPr>
            <a:r>
              <a:rPr lang="en-US" dirty="0" smtClean="0"/>
              <a:t>If     </a:t>
            </a:r>
            <a:r>
              <a:rPr lang="en-US" dirty="0" err="1" smtClean="0"/>
              <a:t>R</a:t>
            </a:r>
            <a:r>
              <a:rPr lang="en-US" baseline="-25000" dirty="0" err="1" smtClean="0"/>
              <a:t>t</a:t>
            </a:r>
            <a:r>
              <a:rPr lang="en-US" dirty="0" smtClean="0"/>
              <a:t>  = Return on Investment at year t</a:t>
            </a:r>
          </a:p>
          <a:p>
            <a:pPr>
              <a:buNone/>
            </a:pPr>
            <a:r>
              <a:rPr lang="en-US" dirty="0" smtClean="0"/>
              <a:t>	    r    = Discount rate</a:t>
            </a:r>
          </a:p>
          <a:p>
            <a:pPr>
              <a:buNone/>
            </a:pPr>
            <a:r>
              <a:rPr lang="en-US" dirty="0" smtClean="0"/>
              <a:t>       PV = Present Value of Return on Investment</a:t>
            </a:r>
          </a:p>
          <a:p>
            <a:pPr>
              <a:buNone/>
            </a:pPr>
            <a:r>
              <a:rPr lang="en-US" dirty="0" smtClean="0"/>
              <a:t>	    n   = Number of years of the investment project</a:t>
            </a:r>
          </a:p>
          <a:p>
            <a:pPr>
              <a:buNone/>
            </a:pPr>
            <a:r>
              <a:rPr lang="en-US" dirty="0" smtClean="0"/>
              <a:t>        C  = Cost </a:t>
            </a:r>
            <a:r>
              <a:rPr lang="en-US" smtClean="0"/>
              <a:t>of investment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    </a:t>
            </a:r>
          </a:p>
          <a:p>
            <a:pPr>
              <a:buNone/>
            </a:pP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PV and NPV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	    </a:t>
            </a:r>
          </a:p>
          <a:p>
            <a:pPr>
              <a:buNone/>
            </a:pP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47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77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776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63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2895600"/>
            <a:ext cx="1972235" cy="914400"/>
          </a:xfrm>
          <a:prstGeom prst="rect">
            <a:avLst/>
          </a:prstGeom>
          <a:solidFill>
            <a:srgbClr val="CCFF99"/>
          </a:solidFill>
        </p:spPr>
      </p:pic>
      <p:sp>
        <p:nvSpPr>
          <p:cNvPr id="11776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65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4191000"/>
            <a:ext cx="1981200" cy="421532"/>
          </a:xfrm>
          <a:prstGeom prst="rect">
            <a:avLst/>
          </a:prstGeom>
          <a:solidFill>
            <a:srgbClr val="FFCCFF"/>
          </a:solidFill>
        </p:spPr>
      </p:pic>
      <p:sp>
        <p:nvSpPr>
          <p:cNvPr id="11776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67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4876800"/>
            <a:ext cx="2667000" cy="919034"/>
          </a:xfrm>
          <a:prstGeom prst="rect">
            <a:avLst/>
          </a:prstGeom>
          <a:solidFill>
            <a:srgbClr val="FFCCFF"/>
          </a:solidFill>
        </p:spPr>
      </p:pic>
      <p:sp>
        <p:nvSpPr>
          <p:cNvPr id="15" name="Rectangle 1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09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909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909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1752600"/>
            <a:ext cx="6705600" cy="838200"/>
          </a:xfrm>
          <a:prstGeom prst="rect">
            <a:avLst/>
          </a:prstGeom>
          <a:solidFill>
            <a:srgbClr val="CCFF99"/>
          </a:solidFill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7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7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7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PV and NPV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609600"/>
          </a:xfrm>
        </p:spPr>
        <p:txBody>
          <a:bodyPr/>
          <a:lstStyle/>
          <a:p>
            <a:pPr>
              <a:buNone/>
            </a:pPr>
            <a:r>
              <a:rPr lang="en-US" u="sng" dirty="0" smtClean="0"/>
              <a:t>Investment Decision</a:t>
            </a:r>
          </a:p>
          <a:p>
            <a:pPr>
              <a:buNone/>
            </a:pPr>
            <a:r>
              <a:rPr lang="en-US" dirty="0" smtClean="0"/>
              <a:t>    </a:t>
            </a: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48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533400" y="2362200"/>
            <a:ext cx="53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If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1219200" y="23622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noProof="0" dirty="0" smtClean="0">
                <a:latin typeface="+mn-lt"/>
              </a:rPr>
              <a:t>NPV &gt; 0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9" name="Right Arrow 8"/>
          <p:cNvSpPr/>
          <p:nvPr/>
        </p:nvSpPr>
        <p:spPr>
          <a:xfrm>
            <a:off x="3200400" y="2590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3962400" y="2362200"/>
            <a:ext cx="1219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Invest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219200" y="35814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noProof="0" dirty="0" smtClean="0">
                <a:latin typeface="+mn-lt"/>
              </a:rPr>
              <a:t>NPV </a:t>
            </a:r>
            <a:r>
              <a:rPr lang="en-US" sz="2800" kern="0" dirty="0" smtClean="0">
                <a:latin typeface="+mn-lt"/>
              </a:rPr>
              <a:t>&lt;</a:t>
            </a:r>
            <a:r>
              <a:rPr lang="en-US" sz="2800" kern="0" noProof="0" dirty="0" smtClean="0">
                <a:latin typeface="+mn-lt"/>
              </a:rPr>
              <a:t> 0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3200400" y="3733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3886200" y="3505200"/>
            <a:ext cx="2362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Not invest	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1219200" y="47244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noProof="0" dirty="0" smtClean="0">
                <a:latin typeface="+mn-lt"/>
              </a:rPr>
              <a:t>NPV = 0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6" name="Right Arrow 15"/>
          <p:cNvSpPr/>
          <p:nvPr/>
        </p:nvSpPr>
        <p:spPr>
          <a:xfrm>
            <a:off x="3124200" y="4876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3886200" y="4800600"/>
            <a:ext cx="4038600" cy="954107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Indifference between invest and not invest</a:t>
            </a:r>
            <a:endParaRPr lang="en-US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5638800" y="2362200"/>
            <a:ext cx="3200400" cy="83099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Necessary condition for investment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49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z="2800" b="1" dirty="0" smtClean="0"/>
              <a:t>Marginal Efficiency of Capital (MEC)</a:t>
            </a:r>
            <a:br>
              <a:rPr lang="en-US" sz="2800" b="1" dirty="0" smtClean="0"/>
            </a:br>
            <a:r>
              <a:rPr lang="en-US" sz="2800" b="1" dirty="0" smtClean="0"/>
              <a:t> or Internal Rate of Return (IRR)</a:t>
            </a:r>
            <a:endParaRPr lang="en-US" sz="2800" b="1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28600" y="1676400"/>
            <a:ext cx="8915400" cy="533400"/>
          </a:xfrm>
          <a:solidFill>
            <a:srgbClr val="FFFF99"/>
          </a:solidFill>
        </p:spPr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MEC </a:t>
            </a:r>
            <a:r>
              <a:rPr lang="en-US" dirty="0" smtClean="0"/>
              <a:t>or </a:t>
            </a:r>
            <a:r>
              <a:rPr lang="en-US" dirty="0" smtClean="0">
                <a:solidFill>
                  <a:srgbClr val="FF0000"/>
                </a:solidFill>
              </a:rPr>
              <a:t>IRR</a:t>
            </a:r>
            <a:r>
              <a:rPr lang="en-US" dirty="0" smtClean="0"/>
              <a:t> is the </a:t>
            </a:r>
            <a:r>
              <a:rPr lang="en-US" dirty="0" smtClean="0">
                <a:solidFill>
                  <a:schemeClr val="accent2"/>
                </a:solidFill>
              </a:rPr>
              <a:t>discount rate </a:t>
            </a:r>
            <a:r>
              <a:rPr lang="en-US" dirty="0" smtClean="0"/>
              <a:t>that make </a:t>
            </a:r>
            <a:r>
              <a:rPr lang="en-US" dirty="0" smtClean="0">
                <a:solidFill>
                  <a:srgbClr val="FF0000"/>
                </a:solidFill>
              </a:rPr>
              <a:t>NPV = 0 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1167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674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674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674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704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Content Placeholder 5"/>
          <p:cNvSpPr txBox="1">
            <a:spLocks/>
          </p:cNvSpPr>
          <p:nvPr/>
        </p:nvSpPr>
        <p:spPr bwMode="auto">
          <a:xfrm>
            <a:off x="228600" y="5638800"/>
            <a:ext cx="8915400" cy="838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We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call this specific discount rate 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as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internal rate of return 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or 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marginal efficiency of capital 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42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420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3000" y="2438400"/>
            <a:ext cx="3567953" cy="914400"/>
          </a:xfrm>
          <a:prstGeom prst="rect">
            <a:avLst/>
          </a:prstGeom>
          <a:noFill/>
        </p:spPr>
      </p:pic>
      <p:sp>
        <p:nvSpPr>
          <p:cNvPr id="942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9200" y="3429000"/>
            <a:ext cx="2054412" cy="838200"/>
          </a:xfrm>
          <a:prstGeom prst="rect">
            <a:avLst/>
          </a:prstGeom>
          <a:noFill/>
        </p:spPr>
      </p:pic>
      <p:sp>
        <p:nvSpPr>
          <p:cNvPr id="9421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4213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9200" y="4495800"/>
            <a:ext cx="7156938" cy="685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50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/>
              <a:t>Marginal Efficiency of Capital (MEC)</a:t>
            </a:r>
            <a:br>
              <a:rPr lang="en-US" sz="2800" b="1" dirty="0" smtClean="0"/>
            </a:br>
            <a:r>
              <a:rPr lang="en-US" sz="2800" b="1" dirty="0" smtClean="0"/>
              <a:t> or Internal Rate of Return (IRR)</a:t>
            </a:r>
            <a:endParaRPr lang="en-US" sz="2800" b="1" dirty="0"/>
          </a:p>
        </p:txBody>
      </p:sp>
      <p:sp>
        <p:nvSpPr>
          <p:cNvPr id="7" name="Content Placeholder 5"/>
          <p:cNvSpPr>
            <a:spLocks noGrp="1"/>
          </p:cNvSpPr>
          <p:nvPr>
            <p:ph idx="1"/>
          </p:nvPr>
        </p:nvSpPr>
        <p:spPr>
          <a:xfrm>
            <a:off x="228600" y="1447800"/>
            <a:ext cx="8915400" cy="4343400"/>
          </a:xfrm>
          <a:solidFill>
            <a:srgbClr val="FFFF99"/>
          </a:solidFill>
        </p:spPr>
        <p:txBody>
          <a:bodyPr/>
          <a:lstStyle/>
          <a:p>
            <a:pPr>
              <a:buNone/>
            </a:pPr>
            <a:r>
              <a:rPr lang="en-US" dirty="0" smtClean="0"/>
              <a:t>For example, 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 You invest by buying machine at Year 0 = 100 Baht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 Suppose your machine last only one year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 At year 1, you have a return = 110 </a:t>
            </a:r>
            <a:r>
              <a:rPr lang="en-US" dirty="0" err="1" smtClean="0"/>
              <a:t>Bahts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Please find IRR or MEC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51</a:t>
            </a:fld>
            <a:endParaRPr lang="en-US"/>
          </a:p>
        </p:txBody>
      </p:sp>
      <p:sp>
        <p:nvSpPr>
          <p:cNvPr id="7" name="Content Placeholder 5"/>
          <p:cNvSpPr>
            <a:spLocks noGrp="1"/>
          </p:cNvSpPr>
          <p:nvPr>
            <p:ph idx="1"/>
          </p:nvPr>
        </p:nvSpPr>
        <p:spPr>
          <a:xfrm>
            <a:off x="304800" y="1752600"/>
            <a:ext cx="8077200" cy="457200"/>
          </a:xfrm>
          <a:solidFill>
            <a:srgbClr val="FFFF99"/>
          </a:solidFill>
        </p:spPr>
        <p:txBody>
          <a:bodyPr/>
          <a:lstStyle/>
          <a:p>
            <a:pPr>
              <a:buNone/>
            </a:pPr>
            <a:r>
              <a:rPr lang="en-US" sz="2000" dirty="0" smtClean="0"/>
              <a:t>MEC or IRR is the discount rate where NPV = 0 or where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2362200" y="533400"/>
            <a:ext cx="3886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22098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905000" y="0"/>
            <a:ext cx="114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Year 0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5257800" y="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Year 1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16002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 = 100 Baht 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53340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</a:t>
            </a:r>
            <a:r>
              <a:rPr lang="en-US" baseline="-25000" dirty="0" smtClean="0"/>
              <a:t>1</a:t>
            </a:r>
            <a:r>
              <a:rPr lang="en-US" dirty="0" smtClean="0"/>
              <a:t> = 110 Baht </a:t>
            </a:r>
            <a:endParaRPr lang="en-US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" y="2286000"/>
            <a:ext cx="5566508" cy="533400"/>
          </a:xfrm>
          <a:prstGeom prst="rect">
            <a:avLst/>
          </a:prstGeom>
          <a:noFill/>
        </p:spPr>
      </p:pic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599" y="3505200"/>
            <a:ext cx="1516185" cy="609600"/>
          </a:xfrm>
          <a:prstGeom prst="rect">
            <a:avLst/>
          </a:prstGeom>
          <a:noFill/>
        </p:spPr>
      </p:pic>
      <p:sp>
        <p:nvSpPr>
          <p:cNvPr id="31" name="Content Placeholder 5"/>
          <p:cNvSpPr txBox="1">
            <a:spLocks/>
          </p:cNvSpPr>
          <p:nvPr/>
        </p:nvSpPr>
        <p:spPr bwMode="auto">
          <a:xfrm>
            <a:off x="381000" y="2895600"/>
            <a:ext cx="58674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In this case, time horizon is just one period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" y="5410200"/>
            <a:ext cx="2209800" cy="381000"/>
          </a:xfrm>
          <a:prstGeom prst="rect">
            <a:avLst/>
          </a:prstGeom>
          <a:noFill/>
        </p:spPr>
      </p:pic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3505200"/>
            <a:ext cx="1574800" cy="609600"/>
          </a:xfrm>
          <a:prstGeom prst="rect">
            <a:avLst/>
          </a:prstGeom>
          <a:noFill/>
        </p:spPr>
      </p:pic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4267200"/>
            <a:ext cx="2057400" cy="638503"/>
          </a:xfrm>
          <a:prstGeom prst="rect">
            <a:avLst/>
          </a:prstGeom>
          <a:noFill/>
        </p:spPr>
      </p:pic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5029200"/>
            <a:ext cx="1219200" cy="353391"/>
          </a:xfrm>
          <a:prstGeom prst="rect">
            <a:avLst/>
          </a:prstGeom>
          <a:noFill/>
        </p:spPr>
      </p:pic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5638799"/>
            <a:ext cx="1295400" cy="327950"/>
          </a:xfrm>
          <a:prstGeom prst="rect">
            <a:avLst/>
          </a:prstGeom>
          <a:noFill/>
        </p:spPr>
      </p:pic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" y="4495800"/>
            <a:ext cx="2438400" cy="381000"/>
          </a:xfrm>
          <a:prstGeom prst="rect">
            <a:avLst/>
          </a:prstGeom>
          <a:noFill/>
        </p:spPr>
      </p:pic>
      <p:cxnSp>
        <p:nvCxnSpPr>
          <p:cNvPr id="50" name="Curved Connector 49"/>
          <p:cNvCxnSpPr/>
          <p:nvPr/>
        </p:nvCxnSpPr>
        <p:spPr>
          <a:xfrm flipV="1">
            <a:off x="3200400" y="3657600"/>
            <a:ext cx="2057400" cy="1905000"/>
          </a:xfrm>
          <a:prstGeom prst="curvedConnector3">
            <a:avLst>
              <a:gd name="adj1" fmla="val 50000"/>
            </a:avLst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5"/>
          <p:cNvSpPr txBox="1">
            <a:spLocks/>
          </p:cNvSpPr>
          <p:nvPr/>
        </p:nvSpPr>
        <p:spPr bwMode="auto">
          <a:xfrm>
            <a:off x="381000" y="6096000"/>
            <a:ext cx="8382000" cy="762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We</a:t>
            </a:r>
            <a:r>
              <a:rPr kumimoji="0" 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also call this </a:t>
            </a:r>
            <a:r>
              <a:rPr kumimoji="0" 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MEC</a:t>
            </a:r>
            <a:r>
              <a:rPr kumimoji="0" 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as </a:t>
            </a:r>
            <a:r>
              <a:rPr kumimoji="0" 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IRR</a:t>
            </a:r>
            <a:r>
              <a:rPr kumimoji="0" 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(Internal Rate of Return) because we use only internal information for our calculation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 rot="5400000">
            <a:off x="60960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52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2362200" y="533400"/>
            <a:ext cx="3886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22098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905000" y="0"/>
            <a:ext cx="114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Year 0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5257800" y="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Year 1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16002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 = 100 Baht 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53340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</a:t>
            </a:r>
            <a:r>
              <a:rPr lang="en-US" baseline="-25000" dirty="0" smtClean="0"/>
              <a:t>1</a:t>
            </a:r>
            <a:r>
              <a:rPr lang="en-US" dirty="0" smtClean="0"/>
              <a:t> = 110 Baht </a:t>
            </a:r>
            <a:endParaRPr lang="en-US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cxnSp>
        <p:nvCxnSpPr>
          <p:cNvPr id="53" name="Straight Connector 52"/>
          <p:cNvCxnSpPr/>
          <p:nvPr/>
        </p:nvCxnSpPr>
        <p:spPr>
          <a:xfrm rot="5400000">
            <a:off x="60960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09600" y="1600200"/>
            <a:ext cx="2819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Think another way</a:t>
            </a:r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609600" y="2362200"/>
            <a:ext cx="586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When discount rate = 10%, PV of R</a:t>
            </a:r>
            <a:r>
              <a:rPr lang="en-US" baseline="-25000" dirty="0" smtClean="0"/>
              <a:t>1</a:t>
            </a:r>
            <a:r>
              <a:rPr lang="en-US" dirty="0" smtClean="0"/>
              <a:t> = ?</a:t>
            </a:r>
            <a:endParaRPr lang="en-US" dirty="0"/>
          </a:p>
        </p:txBody>
      </p:sp>
      <p:sp>
        <p:nvSpPr>
          <p:cNvPr id="1607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077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077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0773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3124200"/>
            <a:ext cx="2133600" cy="609600"/>
          </a:xfrm>
          <a:prstGeom prst="rect">
            <a:avLst/>
          </a:prstGeom>
          <a:noFill/>
        </p:spPr>
      </p:pic>
      <p:sp>
        <p:nvSpPr>
          <p:cNvPr id="16077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0775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3886200"/>
            <a:ext cx="1600200" cy="570368"/>
          </a:xfrm>
          <a:prstGeom prst="rect">
            <a:avLst/>
          </a:prstGeom>
          <a:noFill/>
        </p:spPr>
      </p:pic>
      <p:sp>
        <p:nvSpPr>
          <p:cNvPr id="16077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0777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4724400"/>
            <a:ext cx="1676400" cy="331961"/>
          </a:xfrm>
          <a:prstGeom prst="rect">
            <a:avLst/>
          </a:prstGeom>
          <a:noFill/>
        </p:spPr>
      </p:pic>
      <p:sp>
        <p:nvSpPr>
          <p:cNvPr id="52" name="TextBox 51"/>
          <p:cNvSpPr txBox="1"/>
          <p:nvPr/>
        </p:nvSpPr>
        <p:spPr>
          <a:xfrm>
            <a:off x="762000" y="5257800"/>
            <a:ext cx="335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We can see that when</a:t>
            </a:r>
            <a:endParaRPr lang="en-US" dirty="0"/>
          </a:p>
        </p:txBody>
      </p:sp>
      <p:pic>
        <p:nvPicPr>
          <p:cNvPr id="54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67200" y="5334000"/>
            <a:ext cx="1924046" cy="381000"/>
          </a:xfrm>
          <a:prstGeom prst="rect">
            <a:avLst/>
          </a:prstGeom>
          <a:noFill/>
        </p:spPr>
      </p:pic>
      <p:sp>
        <p:nvSpPr>
          <p:cNvPr id="55" name="TextBox 54"/>
          <p:cNvSpPr txBox="1"/>
          <p:nvPr/>
        </p:nvSpPr>
        <p:spPr>
          <a:xfrm>
            <a:off x="6705600" y="52578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 = 100 Baht </a:t>
            </a:r>
            <a:endParaRPr lang="en-US" dirty="0"/>
          </a:p>
        </p:txBody>
      </p:sp>
      <p:sp>
        <p:nvSpPr>
          <p:cNvPr id="56" name="TextBox 55"/>
          <p:cNvSpPr txBox="1"/>
          <p:nvPr/>
        </p:nvSpPr>
        <p:spPr>
          <a:xfrm>
            <a:off x="4267200" y="5867400"/>
            <a:ext cx="205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NPV = 0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609600"/>
          </a:xfrm>
        </p:spPr>
        <p:txBody>
          <a:bodyPr/>
          <a:lstStyle/>
          <a:p>
            <a:pPr>
              <a:buNone/>
            </a:pPr>
            <a:r>
              <a:rPr lang="en-US" u="sng" dirty="0" smtClean="0"/>
              <a:t>Investment Decision</a:t>
            </a:r>
          </a:p>
          <a:p>
            <a:pPr>
              <a:buNone/>
            </a:pPr>
            <a:r>
              <a:rPr lang="en-US" dirty="0" smtClean="0"/>
              <a:t>    </a:t>
            </a: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53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533400" y="2362200"/>
            <a:ext cx="53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If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1219200" y="23622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noProof="0" dirty="0" smtClean="0">
                <a:latin typeface="+mn-lt"/>
              </a:rPr>
              <a:t>r &gt; MEC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9" name="Right Arrow 8"/>
          <p:cNvSpPr/>
          <p:nvPr/>
        </p:nvSpPr>
        <p:spPr>
          <a:xfrm>
            <a:off x="3200400" y="2590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3962400" y="2362200"/>
            <a:ext cx="1219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219200" y="35814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 smtClean="0">
                <a:latin typeface="+mn-lt"/>
              </a:rPr>
              <a:t>r</a:t>
            </a:r>
            <a:r>
              <a:rPr lang="en-US" sz="2800" kern="0" noProof="0" dirty="0" smtClean="0">
                <a:latin typeface="+mn-lt"/>
              </a:rPr>
              <a:t> </a:t>
            </a:r>
            <a:r>
              <a:rPr lang="en-US" sz="2800" kern="0" dirty="0" smtClean="0">
                <a:latin typeface="+mn-lt"/>
              </a:rPr>
              <a:t>&lt;</a:t>
            </a:r>
            <a:r>
              <a:rPr lang="en-US" sz="2800" kern="0" noProof="0" dirty="0" smtClean="0">
                <a:latin typeface="+mn-lt"/>
              </a:rPr>
              <a:t> MEC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3200400" y="3733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3886200" y="3581400"/>
            <a:ext cx="2362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1219200" y="47244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 smtClean="0">
                <a:latin typeface="+mn-lt"/>
              </a:rPr>
              <a:t>r</a:t>
            </a:r>
            <a:r>
              <a:rPr lang="en-US" sz="2800" kern="0" noProof="0" dirty="0" smtClean="0">
                <a:latin typeface="+mn-lt"/>
              </a:rPr>
              <a:t> = MEC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6" name="Right Arrow 15"/>
          <p:cNvSpPr/>
          <p:nvPr/>
        </p:nvSpPr>
        <p:spPr>
          <a:xfrm>
            <a:off x="3124200" y="4876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3886200" y="4648200"/>
            <a:ext cx="4038600" cy="954107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800" dirty="0" smtClean="0"/>
          </a:p>
          <a:p>
            <a:endParaRPr lang="en-US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5638800" y="2362200"/>
            <a:ext cx="3200400" cy="83099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z="2800" b="1" dirty="0" smtClean="0"/>
              <a:t>Marginal Efficiency of Capital (MEC)</a:t>
            </a:r>
            <a:br>
              <a:rPr lang="en-US" sz="2800" b="1" dirty="0" smtClean="0"/>
            </a:br>
            <a:r>
              <a:rPr lang="en-US" sz="2800" b="1" dirty="0" smtClean="0"/>
              <a:t> or Internal Rate of Return (IRR)</a:t>
            </a:r>
            <a:endParaRPr lang="en-US" sz="2800" b="1" dirty="0"/>
          </a:p>
        </p:txBody>
      </p:sp>
      <p:sp>
        <p:nvSpPr>
          <p:cNvPr id="20" name="Rectangle 19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609600"/>
          </a:xfrm>
        </p:spPr>
        <p:txBody>
          <a:bodyPr/>
          <a:lstStyle/>
          <a:p>
            <a:pPr>
              <a:buNone/>
            </a:pPr>
            <a:r>
              <a:rPr lang="en-US" u="sng" dirty="0" smtClean="0"/>
              <a:t>Investment Decision</a:t>
            </a:r>
            <a:r>
              <a:rPr lang="en-US" dirty="0" smtClean="0"/>
              <a:t> </a:t>
            </a:r>
            <a:r>
              <a:rPr lang="en-US" sz="2200" dirty="0" smtClean="0"/>
              <a:t>(also depends on return on other investment)</a:t>
            </a:r>
            <a:r>
              <a:rPr lang="en-US" sz="2200" u="sng" dirty="0" smtClean="0"/>
              <a:t> </a:t>
            </a:r>
          </a:p>
          <a:p>
            <a:pPr>
              <a:buNone/>
            </a:pPr>
            <a:r>
              <a:rPr lang="en-US" dirty="0" smtClean="0"/>
              <a:t>    </a:t>
            </a: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54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457200" y="3276600"/>
            <a:ext cx="53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If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1143000" y="3352800"/>
            <a:ext cx="1676400" cy="5334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 smtClean="0">
                <a:latin typeface="+mn-lt"/>
              </a:rPr>
              <a:t>MEC &gt; </a:t>
            </a:r>
            <a:r>
              <a:rPr lang="en-US" sz="2800" kern="0" dirty="0" err="1" smtClean="0">
                <a:latin typeface="+mn-lt"/>
              </a:rPr>
              <a:t>i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9" name="Right Arrow 8"/>
          <p:cNvSpPr/>
          <p:nvPr/>
        </p:nvSpPr>
        <p:spPr>
          <a:xfrm>
            <a:off x="3124200" y="35052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3962400" y="3352800"/>
            <a:ext cx="15240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4267200"/>
            <a:ext cx="16764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800" kern="0" dirty="0" smtClean="0"/>
              <a:t>MEC &lt; </a:t>
            </a:r>
            <a:r>
              <a:rPr lang="en-US" sz="2800" kern="0" dirty="0" err="1" smtClean="0"/>
              <a:t>i</a:t>
            </a:r>
            <a:endParaRPr lang="en-US" sz="1000" kern="0" dirty="0" smtClean="0"/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3124200" y="44196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3962400" y="4267200"/>
            <a:ext cx="36576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1143000" y="5105400"/>
            <a:ext cx="16764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 smtClean="0">
                <a:latin typeface="+mn-lt"/>
              </a:rPr>
              <a:t>MEC = </a:t>
            </a:r>
            <a:r>
              <a:rPr lang="en-US" sz="2800" kern="0" dirty="0" err="1" smtClean="0">
                <a:latin typeface="+mn-lt"/>
              </a:rPr>
              <a:t>i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6" name="Right Arrow 15"/>
          <p:cNvSpPr/>
          <p:nvPr/>
        </p:nvSpPr>
        <p:spPr>
          <a:xfrm>
            <a:off x="3124200" y="5257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3962400" y="5105400"/>
            <a:ext cx="5029200" cy="1200329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z="2800" b="1" dirty="0" smtClean="0"/>
              <a:t>Marginal Efficiency of Capital (MEC)</a:t>
            </a:r>
            <a:br>
              <a:rPr lang="en-US" sz="2800" b="1" dirty="0" smtClean="0"/>
            </a:br>
            <a:r>
              <a:rPr lang="en-US" sz="2800" b="1" dirty="0" smtClean="0"/>
              <a:t> or Internal Rate of Return (IRR)</a:t>
            </a:r>
            <a:endParaRPr lang="en-US" sz="2800" b="1" dirty="0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 bwMode="auto">
          <a:xfrm>
            <a:off x="381000" y="2514600"/>
            <a:ext cx="8458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kern="0" noProof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Investors</a:t>
            </a:r>
            <a:r>
              <a:rPr kumimoji="0" lang="en-US" b="0" i="0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normally compare </a:t>
            </a:r>
            <a:r>
              <a:rPr kumimoji="0" lang="en-US" b="1" i="0" strike="noStrike" kern="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MEC</a:t>
            </a:r>
            <a:r>
              <a:rPr kumimoji="0" lang="en-US" b="0" i="0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with </a:t>
            </a:r>
            <a:r>
              <a:rPr lang="en-US" b="1" kern="0" noProof="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</a:t>
            </a:r>
            <a:r>
              <a:rPr kumimoji="0" lang="en-US" b="1" i="0" strike="noStrike" kern="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b="0" i="0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381000" y="1828800"/>
            <a:ext cx="8458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kern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Suppose </a:t>
            </a:r>
            <a:r>
              <a:rPr lang="en-US" kern="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</a:t>
            </a:r>
            <a:r>
              <a:rPr lang="en-US" kern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= interest rate (rate of return) on other investment</a:t>
            </a:r>
            <a:endParaRPr kumimoji="0" lang="en-US" b="0" i="0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</a:t>
            </a:r>
            <a:endParaRPr kumimoji="0" lang="en-US" sz="1000" b="0" i="0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715000" y="3276600"/>
            <a:ext cx="3200400" cy="83099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Sufficient condition for investment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25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1" name="Line 3"/>
          <p:cNvSpPr>
            <a:spLocks noChangeShapeType="1"/>
          </p:cNvSpPr>
          <p:nvPr/>
        </p:nvSpPr>
        <p:spPr bwMode="auto">
          <a:xfrm flipH="1">
            <a:off x="914400" y="1981200"/>
            <a:ext cx="0" cy="3276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2" name="Line 4"/>
          <p:cNvSpPr>
            <a:spLocks noChangeShapeType="1"/>
          </p:cNvSpPr>
          <p:nvPr/>
        </p:nvSpPr>
        <p:spPr bwMode="auto">
          <a:xfrm>
            <a:off x="914400" y="5257800"/>
            <a:ext cx="495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3" name="Rectangle 5"/>
          <p:cNvSpPr>
            <a:spLocks noChangeArrowheads="1"/>
          </p:cNvSpPr>
          <p:nvPr/>
        </p:nvSpPr>
        <p:spPr bwMode="auto">
          <a:xfrm>
            <a:off x="5791200" y="4953000"/>
            <a:ext cx="243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Investment expenditure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76162" name="Rectangle 34"/>
          <p:cNvSpPr>
            <a:spLocks noChangeArrowheads="1"/>
          </p:cNvSpPr>
          <p:nvPr/>
        </p:nvSpPr>
        <p:spPr bwMode="auto">
          <a:xfrm>
            <a:off x="304800" y="16129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 smtClean="0">
                <a:latin typeface="Comic Sans MS" pitchFamily="66" charset="0"/>
                <a:cs typeface="Angsana New" pitchFamily="18" charset="-34"/>
              </a:rPr>
              <a:t>MEC</a:t>
            </a:r>
            <a:endParaRPr lang="en-US" sz="2000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6177" name="Rectangle 49"/>
          <p:cNvSpPr>
            <a:spLocks noChangeArrowheads="1"/>
          </p:cNvSpPr>
          <p:nvPr/>
        </p:nvSpPr>
        <p:spPr bwMode="auto">
          <a:xfrm>
            <a:off x="304800" y="51054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0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55</a:t>
            </a:fld>
            <a:endParaRPr lang="en-US"/>
          </a:p>
        </p:txBody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z="2800" b="1" dirty="0" smtClean="0"/>
              <a:t>Marginal Efficiency of Capital (MEC)</a:t>
            </a:r>
            <a:br>
              <a:rPr lang="en-US" sz="2800" b="1" dirty="0" smtClean="0"/>
            </a:br>
            <a:r>
              <a:rPr lang="en-US" sz="2800" b="1" dirty="0" smtClean="0"/>
              <a:t> or Internal Rate of Return (IRR)</a:t>
            </a:r>
            <a:endParaRPr lang="en-US" sz="2800" b="1" dirty="0"/>
          </a:p>
        </p:txBody>
      </p:sp>
      <p:sp>
        <p:nvSpPr>
          <p:cNvPr id="31" name="Rectangle 33"/>
          <p:cNvSpPr>
            <a:spLocks noChangeArrowheads="1"/>
          </p:cNvSpPr>
          <p:nvPr/>
        </p:nvSpPr>
        <p:spPr bwMode="auto">
          <a:xfrm>
            <a:off x="4191000" y="1447800"/>
            <a:ext cx="4191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 smtClean="0">
                <a:latin typeface="Comic Sans MS" pitchFamily="66" charset="0"/>
                <a:cs typeface="Angsana New" pitchFamily="18" charset="-34"/>
              </a:rPr>
              <a:t>Draw MEC line for one firm</a:t>
            </a:r>
            <a:endParaRPr lang="en-US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32" name="Line 4"/>
          <p:cNvSpPr>
            <a:spLocks noChangeShapeType="1"/>
          </p:cNvSpPr>
          <p:nvPr/>
        </p:nvSpPr>
        <p:spPr bwMode="auto">
          <a:xfrm>
            <a:off x="914400" y="23622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3" name="Rectangle 34"/>
          <p:cNvSpPr>
            <a:spLocks noChangeArrowheads="1"/>
          </p:cNvSpPr>
          <p:nvPr/>
        </p:nvSpPr>
        <p:spPr bwMode="auto">
          <a:xfrm>
            <a:off x="0" y="2133600"/>
            <a:ext cx="838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 smtClean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 smtClean="0">
                <a:latin typeface="Comic Sans MS" pitchFamily="66" charset="0"/>
                <a:cs typeface="Angsana New" pitchFamily="18" charset="-34"/>
              </a:rPr>
              <a:t>1</a:t>
            </a:r>
            <a:endParaRPr lang="en-US" sz="18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34" name="Line 3"/>
          <p:cNvSpPr>
            <a:spLocks noChangeShapeType="1"/>
          </p:cNvSpPr>
          <p:nvPr/>
        </p:nvSpPr>
        <p:spPr bwMode="auto">
          <a:xfrm flipH="1">
            <a:off x="1828800" y="2362200"/>
            <a:ext cx="0" cy="2895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5" name="Line 4"/>
          <p:cNvSpPr>
            <a:spLocks noChangeShapeType="1"/>
          </p:cNvSpPr>
          <p:nvPr/>
        </p:nvSpPr>
        <p:spPr bwMode="auto">
          <a:xfrm>
            <a:off x="1828800" y="30480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6" name="Line 3"/>
          <p:cNvSpPr>
            <a:spLocks noChangeShapeType="1"/>
          </p:cNvSpPr>
          <p:nvPr/>
        </p:nvSpPr>
        <p:spPr bwMode="auto">
          <a:xfrm flipH="1">
            <a:off x="2590800" y="304800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7" name="Rectangle 34"/>
          <p:cNvSpPr>
            <a:spLocks noChangeArrowheads="1"/>
          </p:cNvSpPr>
          <p:nvPr/>
        </p:nvSpPr>
        <p:spPr bwMode="auto">
          <a:xfrm>
            <a:off x="0" y="2819400"/>
            <a:ext cx="838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 smtClean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 smtClean="0">
                <a:latin typeface="Comic Sans MS" pitchFamily="66" charset="0"/>
                <a:cs typeface="Angsana New" pitchFamily="18" charset="-34"/>
              </a:rPr>
              <a:t>2</a:t>
            </a:r>
            <a:endParaRPr lang="en-US" sz="18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38" name="Line 4"/>
          <p:cNvSpPr>
            <a:spLocks noChangeShapeType="1"/>
          </p:cNvSpPr>
          <p:nvPr/>
        </p:nvSpPr>
        <p:spPr bwMode="auto">
          <a:xfrm>
            <a:off x="2590800" y="3657600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0" name="Line 3"/>
          <p:cNvSpPr>
            <a:spLocks noChangeShapeType="1"/>
          </p:cNvSpPr>
          <p:nvPr/>
        </p:nvSpPr>
        <p:spPr bwMode="auto">
          <a:xfrm flipH="1">
            <a:off x="4038600" y="3657600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1" name="Rectangle 33"/>
          <p:cNvSpPr>
            <a:spLocks noChangeArrowheads="1"/>
          </p:cNvSpPr>
          <p:nvPr/>
        </p:nvSpPr>
        <p:spPr bwMode="auto">
          <a:xfrm>
            <a:off x="4038600" y="1981200"/>
            <a:ext cx="12954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 smtClean="0">
                <a:latin typeface="Comic Sans MS" pitchFamily="66" charset="0"/>
                <a:cs typeface="Angsana New" pitchFamily="18" charset="-34"/>
              </a:rPr>
              <a:t>If </a:t>
            </a:r>
            <a:r>
              <a:rPr lang="en-US" dirty="0" err="1" smtClean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dirty="0" smtClean="0">
                <a:latin typeface="Comic Sans MS" pitchFamily="66" charset="0"/>
                <a:cs typeface="Angsana New" pitchFamily="18" charset="-34"/>
              </a:rPr>
              <a:t> = i</a:t>
            </a:r>
            <a:r>
              <a:rPr lang="en-US" baseline="-25000" dirty="0" smtClean="0">
                <a:latin typeface="Comic Sans MS" pitchFamily="66" charset="0"/>
                <a:cs typeface="Angsana New" pitchFamily="18" charset="-34"/>
              </a:rPr>
              <a:t>1</a:t>
            </a:r>
            <a:endParaRPr lang="en-US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42" name="Right Arrow 41"/>
          <p:cNvSpPr/>
          <p:nvPr/>
        </p:nvSpPr>
        <p:spPr>
          <a:xfrm>
            <a:off x="5486400" y="2133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33"/>
          <p:cNvSpPr>
            <a:spLocks noChangeArrowheads="1"/>
          </p:cNvSpPr>
          <p:nvPr/>
        </p:nvSpPr>
        <p:spPr bwMode="auto">
          <a:xfrm>
            <a:off x="5867400" y="1981200"/>
            <a:ext cx="31242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44" name="Rectangle 33"/>
          <p:cNvSpPr>
            <a:spLocks noChangeArrowheads="1"/>
          </p:cNvSpPr>
          <p:nvPr/>
        </p:nvSpPr>
        <p:spPr bwMode="auto">
          <a:xfrm>
            <a:off x="4038600" y="2590800"/>
            <a:ext cx="12954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 smtClean="0">
                <a:latin typeface="Comic Sans MS" pitchFamily="66" charset="0"/>
                <a:cs typeface="Angsana New" pitchFamily="18" charset="-34"/>
              </a:rPr>
              <a:t>If </a:t>
            </a:r>
            <a:r>
              <a:rPr lang="en-US" dirty="0" err="1" smtClean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dirty="0" smtClean="0">
                <a:latin typeface="Comic Sans MS" pitchFamily="66" charset="0"/>
                <a:cs typeface="Angsana New" pitchFamily="18" charset="-34"/>
              </a:rPr>
              <a:t> = i</a:t>
            </a:r>
            <a:r>
              <a:rPr lang="en-US" baseline="-25000" dirty="0" smtClean="0">
                <a:latin typeface="Comic Sans MS" pitchFamily="66" charset="0"/>
                <a:cs typeface="Angsana New" pitchFamily="18" charset="-34"/>
              </a:rPr>
              <a:t>2</a:t>
            </a:r>
            <a:endParaRPr lang="en-US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45" name="Line 4"/>
          <p:cNvSpPr>
            <a:spLocks noChangeShapeType="1"/>
          </p:cNvSpPr>
          <p:nvPr/>
        </p:nvSpPr>
        <p:spPr bwMode="auto">
          <a:xfrm>
            <a:off x="4038600" y="4038600"/>
            <a:ext cx="167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6" name="Line 3"/>
          <p:cNvSpPr>
            <a:spLocks noChangeShapeType="1"/>
          </p:cNvSpPr>
          <p:nvPr/>
        </p:nvSpPr>
        <p:spPr bwMode="auto">
          <a:xfrm flipH="1">
            <a:off x="5715000" y="4038600"/>
            <a:ext cx="0" cy="121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7" name="Rectangle 34"/>
          <p:cNvSpPr>
            <a:spLocks noChangeArrowheads="1"/>
          </p:cNvSpPr>
          <p:nvPr/>
        </p:nvSpPr>
        <p:spPr bwMode="auto">
          <a:xfrm>
            <a:off x="0" y="3429000"/>
            <a:ext cx="838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 smtClean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 smtClean="0">
                <a:latin typeface="Comic Sans MS" pitchFamily="66" charset="0"/>
                <a:cs typeface="Angsana New" pitchFamily="18" charset="-34"/>
              </a:rPr>
              <a:t>3</a:t>
            </a:r>
            <a:endParaRPr lang="en-US" sz="18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48" name="Rectangle 34"/>
          <p:cNvSpPr>
            <a:spLocks noChangeArrowheads="1"/>
          </p:cNvSpPr>
          <p:nvPr/>
        </p:nvSpPr>
        <p:spPr bwMode="auto">
          <a:xfrm>
            <a:off x="0" y="3810000"/>
            <a:ext cx="838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 smtClean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 smtClean="0">
                <a:latin typeface="Comic Sans MS" pitchFamily="66" charset="0"/>
                <a:cs typeface="Angsana New" pitchFamily="18" charset="-34"/>
              </a:rPr>
              <a:t>4</a:t>
            </a:r>
            <a:endParaRPr lang="en-US" sz="18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49" name="Rectangle 33"/>
          <p:cNvSpPr>
            <a:spLocks noChangeArrowheads="1"/>
          </p:cNvSpPr>
          <p:nvPr/>
        </p:nvSpPr>
        <p:spPr bwMode="auto">
          <a:xfrm>
            <a:off x="609600" y="4191000"/>
            <a:ext cx="1676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latin typeface="Comic Sans MS" pitchFamily="66" charset="0"/>
                <a:cs typeface="Angsana New" pitchFamily="18" charset="-34"/>
              </a:rPr>
              <a:t>Project 1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0" name="Rectangle 33"/>
          <p:cNvSpPr>
            <a:spLocks noChangeArrowheads="1"/>
          </p:cNvSpPr>
          <p:nvPr/>
        </p:nvSpPr>
        <p:spPr bwMode="auto">
          <a:xfrm>
            <a:off x="1524000" y="4343400"/>
            <a:ext cx="1295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dirty="0" smtClean="0">
                <a:latin typeface="Comic Sans MS" pitchFamily="66" charset="0"/>
                <a:cs typeface="Angsana New" pitchFamily="18" charset="-34"/>
              </a:rPr>
              <a:t>Project</a:t>
            </a:r>
            <a:r>
              <a:rPr lang="en-US" sz="2000" dirty="0" smtClean="0">
                <a:latin typeface="Comic Sans MS" pitchFamily="66" charset="0"/>
                <a:cs typeface="Angsana New" pitchFamily="18" charset="-34"/>
              </a:rPr>
              <a:t> 2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1" name="Rectangle 33"/>
          <p:cNvSpPr>
            <a:spLocks noChangeArrowheads="1"/>
          </p:cNvSpPr>
          <p:nvPr/>
        </p:nvSpPr>
        <p:spPr bwMode="auto">
          <a:xfrm>
            <a:off x="2667000" y="4343400"/>
            <a:ext cx="1295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dirty="0" smtClean="0">
                <a:latin typeface="Comic Sans MS" pitchFamily="66" charset="0"/>
                <a:cs typeface="Angsana New" pitchFamily="18" charset="-34"/>
              </a:rPr>
              <a:t>Project</a:t>
            </a:r>
            <a:r>
              <a:rPr lang="en-US" sz="2000" dirty="0" smtClean="0">
                <a:latin typeface="Comic Sans MS" pitchFamily="66" charset="0"/>
                <a:cs typeface="Angsana New" pitchFamily="18" charset="-34"/>
              </a:rPr>
              <a:t> 3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3" name="Rectangle 33"/>
          <p:cNvSpPr>
            <a:spLocks noChangeArrowheads="1"/>
          </p:cNvSpPr>
          <p:nvPr/>
        </p:nvSpPr>
        <p:spPr bwMode="auto">
          <a:xfrm>
            <a:off x="4343400" y="4419600"/>
            <a:ext cx="1295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dirty="0" smtClean="0">
                <a:latin typeface="Comic Sans MS" pitchFamily="66" charset="0"/>
                <a:cs typeface="Angsana New" pitchFamily="18" charset="-34"/>
              </a:rPr>
              <a:t>Project</a:t>
            </a:r>
            <a:r>
              <a:rPr lang="en-US" sz="2000" dirty="0" smtClean="0">
                <a:latin typeface="Comic Sans MS" pitchFamily="66" charset="0"/>
                <a:cs typeface="Angsana New" pitchFamily="18" charset="-34"/>
              </a:rPr>
              <a:t> 4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55" name="Straight Connector 54"/>
          <p:cNvCxnSpPr>
            <a:stCxn id="32" idx="1"/>
            <a:endCxn id="36" idx="0"/>
          </p:cNvCxnSpPr>
          <p:nvPr/>
        </p:nvCxnSpPr>
        <p:spPr>
          <a:xfrm rot="16200000" flipH="1">
            <a:off x="1866900" y="2324100"/>
            <a:ext cx="685800" cy="7620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endCxn id="40" idx="0"/>
          </p:cNvCxnSpPr>
          <p:nvPr/>
        </p:nvCxnSpPr>
        <p:spPr>
          <a:xfrm>
            <a:off x="2590800" y="3048000"/>
            <a:ext cx="1447800" cy="6096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endCxn id="45" idx="1"/>
          </p:cNvCxnSpPr>
          <p:nvPr/>
        </p:nvCxnSpPr>
        <p:spPr>
          <a:xfrm>
            <a:off x="4038600" y="3657600"/>
            <a:ext cx="1676400" cy="3810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914400" y="2743200"/>
            <a:ext cx="2209800" cy="0"/>
          </a:xfrm>
          <a:prstGeom prst="line">
            <a:avLst/>
          </a:prstGeom>
          <a:ln w="12700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914400" y="3429000"/>
            <a:ext cx="2209800" cy="0"/>
          </a:xfrm>
          <a:prstGeom prst="line">
            <a:avLst/>
          </a:prstGeom>
          <a:ln w="12700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34"/>
          <p:cNvSpPr>
            <a:spLocks noChangeArrowheads="1"/>
          </p:cNvSpPr>
          <p:nvPr/>
        </p:nvSpPr>
        <p:spPr bwMode="auto">
          <a:xfrm>
            <a:off x="3200400" y="2438400"/>
            <a:ext cx="457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 smtClean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="1" baseline="-25000" dirty="0" smtClean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1</a:t>
            </a:r>
            <a:endParaRPr lang="en-US" b="1" baseline="-25000" dirty="0">
              <a:solidFill>
                <a:schemeClr val="accent6"/>
              </a:solidFill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64" name="Rectangle 34"/>
          <p:cNvSpPr>
            <a:spLocks noChangeArrowheads="1"/>
          </p:cNvSpPr>
          <p:nvPr/>
        </p:nvSpPr>
        <p:spPr bwMode="auto">
          <a:xfrm>
            <a:off x="3276600" y="3124200"/>
            <a:ext cx="457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 smtClean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="1" baseline="-25000" dirty="0" smtClean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2</a:t>
            </a:r>
            <a:endParaRPr lang="en-US" b="1" baseline="-25000" dirty="0">
              <a:solidFill>
                <a:schemeClr val="accent6"/>
              </a:solidFill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65" name="Right Arrow 64"/>
          <p:cNvSpPr/>
          <p:nvPr/>
        </p:nvSpPr>
        <p:spPr>
          <a:xfrm>
            <a:off x="5486400" y="2667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33"/>
          <p:cNvSpPr>
            <a:spLocks noChangeArrowheads="1"/>
          </p:cNvSpPr>
          <p:nvPr/>
        </p:nvSpPr>
        <p:spPr bwMode="auto">
          <a:xfrm>
            <a:off x="5867400" y="2590800"/>
            <a:ext cx="31242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67" name="Rectangle 34"/>
          <p:cNvSpPr>
            <a:spLocks noChangeArrowheads="1"/>
          </p:cNvSpPr>
          <p:nvPr/>
        </p:nvSpPr>
        <p:spPr bwMode="auto">
          <a:xfrm>
            <a:off x="5181600" y="3352800"/>
            <a:ext cx="16764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 smtClean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MEC line</a:t>
            </a:r>
            <a:endParaRPr lang="en-US" b="1" baseline="-25000" dirty="0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65" grpId="0" animBg="1"/>
      <p:bldP spid="66" grpId="0" animBg="1"/>
      <p:bldP spid="6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Accelerator Principle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The principle is based on the idea that 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smtClean="0">
                <a:solidFill>
                  <a:srgbClr val="FF0000"/>
                </a:solidFill>
              </a:rPr>
              <a:t>demand for investment </a:t>
            </a:r>
            <a:r>
              <a:rPr lang="en-US" dirty="0" smtClean="0"/>
              <a:t>is the </a:t>
            </a:r>
            <a:r>
              <a:rPr lang="en-US" dirty="0" smtClean="0">
                <a:solidFill>
                  <a:schemeClr val="accent6"/>
                </a:solidFill>
              </a:rPr>
              <a:t>derived demand </a:t>
            </a:r>
            <a:r>
              <a:rPr lang="en-US" dirty="0" smtClean="0"/>
              <a:t>of </a:t>
            </a:r>
            <a:r>
              <a:rPr lang="en-US" dirty="0" smtClean="0">
                <a:solidFill>
                  <a:srgbClr val="FF0000"/>
                </a:solidFill>
              </a:rPr>
              <a:t>demand for output</a:t>
            </a:r>
          </a:p>
          <a:p>
            <a:pPr>
              <a:buNone/>
            </a:pPr>
            <a:r>
              <a:rPr lang="en-US" sz="2400" dirty="0" smtClean="0"/>
              <a:t>If     </a:t>
            </a:r>
            <a:r>
              <a:rPr lang="en-US" sz="2400" dirty="0" err="1" smtClean="0"/>
              <a:t>K</a:t>
            </a:r>
            <a:r>
              <a:rPr lang="en-US" sz="2400" baseline="30000" dirty="0" err="1" smtClean="0"/>
              <a:t>d</a:t>
            </a:r>
            <a:r>
              <a:rPr lang="en-US" sz="2400" baseline="-25000" dirty="0" err="1" smtClean="0"/>
              <a:t>t</a:t>
            </a:r>
            <a:r>
              <a:rPr lang="en-US" sz="2400" dirty="0" smtClean="0"/>
              <a:t> = Desired capital stock at year t</a:t>
            </a:r>
          </a:p>
          <a:p>
            <a:pPr>
              <a:buNone/>
            </a:pPr>
            <a:r>
              <a:rPr lang="en-US" sz="2400" dirty="0" smtClean="0"/>
              <a:t>	    K</a:t>
            </a:r>
            <a:r>
              <a:rPr lang="en-US" sz="2400" baseline="-25000" dirty="0" smtClean="0"/>
              <a:t>t</a:t>
            </a:r>
            <a:r>
              <a:rPr lang="en-US" sz="2400" dirty="0" smtClean="0"/>
              <a:t>  = Actual capital stock at year t</a:t>
            </a:r>
          </a:p>
          <a:p>
            <a:pPr>
              <a:buNone/>
            </a:pPr>
            <a:r>
              <a:rPr lang="en-US" sz="2400" dirty="0" smtClean="0"/>
              <a:t> 	    </a:t>
            </a:r>
            <a:r>
              <a:rPr lang="en-US" sz="2400" dirty="0" err="1" smtClean="0"/>
              <a:t>I</a:t>
            </a:r>
            <a:r>
              <a:rPr lang="en-US" sz="2400" baseline="-25000" dirty="0" err="1" smtClean="0"/>
              <a:t>n,t</a:t>
            </a:r>
            <a:r>
              <a:rPr lang="en-US" sz="2400" dirty="0" smtClean="0"/>
              <a:t> = Net investment at year t</a:t>
            </a:r>
          </a:p>
          <a:p>
            <a:pPr>
              <a:buNone/>
            </a:pPr>
            <a:r>
              <a:rPr lang="en-US" sz="2400" dirty="0" smtClean="0"/>
              <a:t>	    </a:t>
            </a:r>
            <a:r>
              <a:rPr lang="en-US" sz="2400" dirty="0" err="1" smtClean="0"/>
              <a:t>Y</a:t>
            </a:r>
            <a:r>
              <a:rPr lang="en-US" sz="2400" baseline="-25000" dirty="0" err="1" smtClean="0"/>
              <a:t>t</a:t>
            </a:r>
            <a:r>
              <a:rPr lang="en-US" sz="2400" dirty="0" smtClean="0"/>
              <a:t>  = </a:t>
            </a:r>
            <a:r>
              <a:rPr lang="en-US" sz="2400" smtClean="0"/>
              <a:t>Output at </a:t>
            </a:r>
            <a:r>
              <a:rPr lang="en-US" sz="2400" dirty="0" smtClean="0"/>
              <a:t>year t</a:t>
            </a:r>
          </a:p>
          <a:p>
            <a:pPr>
              <a:buNone/>
            </a:pPr>
            <a:r>
              <a:rPr lang="en-US" dirty="0" smtClean="0"/>
              <a:t>	    </a:t>
            </a:r>
          </a:p>
          <a:p>
            <a:pPr>
              <a:buNone/>
            </a:pP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56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685800"/>
          </a:xfrm>
        </p:spPr>
        <p:txBody>
          <a:bodyPr/>
          <a:lstStyle/>
          <a:p>
            <a:r>
              <a:rPr lang="en-US" dirty="0" smtClean="0"/>
              <a:t>The Accelerator Principle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38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u="sng" dirty="0" smtClean="0"/>
              <a:t>Assumption</a:t>
            </a:r>
          </a:p>
          <a:p>
            <a:pPr>
              <a:buNone/>
            </a:pPr>
            <a:r>
              <a:rPr lang="en-US" sz="2400" dirty="0" smtClean="0"/>
              <a:t>1.</a:t>
            </a:r>
          </a:p>
          <a:p>
            <a:pPr>
              <a:buNone/>
            </a:pPr>
            <a:r>
              <a:rPr lang="en-US" sz="2400" dirty="0" smtClean="0"/>
              <a:t>2.</a:t>
            </a:r>
          </a:p>
          <a:p>
            <a:pPr>
              <a:buNone/>
            </a:pPr>
            <a:r>
              <a:rPr lang="en-US" sz="2400" dirty="0" smtClean="0"/>
              <a:t>3.</a:t>
            </a:r>
          </a:p>
          <a:p>
            <a:pPr>
              <a:buNone/>
            </a:pPr>
            <a:r>
              <a:rPr lang="en-US" sz="2400" dirty="0" smtClean="0"/>
              <a:t>Then, </a:t>
            </a:r>
          </a:p>
          <a:p>
            <a:pPr>
              <a:buNone/>
            </a:pPr>
            <a:r>
              <a:rPr lang="en-US" sz="2400" dirty="0" smtClean="0"/>
              <a:t>     </a:t>
            </a:r>
            <a:r>
              <a:rPr lang="en-US" dirty="0" smtClean="0"/>
              <a:t>	    </a:t>
            </a:r>
          </a:p>
          <a:p>
            <a:pPr>
              <a:buNone/>
            </a:pP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57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2889" name="Picture 9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1676400"/>
            <a:ext cx="1295400" cy="438764"/>
          </a:xfrm>
          <a:prstGeom prst="rect">
            <a:avLst/>
          </a:prstGeom>
          <a:noFill/>
        </p:spPr>
      </p:pic>
      <p:pic>
        <p:nvPicPr>
          <p:cNvPr id="122888" name="Picture 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2209800"/>
            <a:ext cx="2743201" cy="429905"/>
          </a:xfrm>
          <a:prstGeom prst="rect">
            <a:avLst/>
          </a:prstGeom>
          <a:noFill/>
        </p:spPr>
      </p:pic>
      <p:pic>
        <p:nvPicPr>
          <p:cNvPr id="122887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2819400"/>
            <a:ext cx="2514600" cy="517021"/>
          </a:xfrm>
          <a:prstGeom prst="rect">
            <a:avLst/>
          </a:prstGeom>
          <a:noFill/>
        </p:spPr>
      </p:pic>
      <p:pic>
        <p:nvPicPr>
          <p:cNvPr id="122886" name="Picture 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4190999"/>
            <a:ext cx="2514600" cy="467315"/>
          </a:xfrm>
          <a:prstGeom prst="rect">
            <a:avLst/>
          </a:prstGeom>
          <a:noFill/>
        </p:spPr>
      </p:pic>
      <p:pic>
        <p:nvPicPr>
          <p:cNvPr id="122884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5638800"/>
            <a:ext cx="1752600" cy="533400"/>
          </a:xfrm>
          <a:prstGeom prst="rect">
            <a:avLst/>
          </a:prstGeom>
          <a:noFill/>
        </p:spPr>
      </p:pic>
      <p:pic>
        <p:nvPicPr>
          <p:cNvPr id="122883" name="Picture 3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8200" y="5333999"/>
            <a:ext cx="1295400" cy="1031033"/>
          </a:xfrm>
          <a:prstGeom prst="rect">
            <a:avLst/>
          </a:prstGeom>
          <a:solidFill>
            <a:srgbClr val="FFFF99"/>
          </a:solidFill>
        </p:spPr>
      </p:pic>
      <p:sp>
        <p:nvSpPr>
          <p:cNvPr id="12289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891" name="Rectangle 11"/>
          <p:cNvSpPr>
            <a:spLocks noChangeArrowheads="1"/>
          </p:cNvSpPr>
          <p:nvPr/>
        </p:nvSpPr>
        <p:spPr bwMode="auto">
          <a:xfrm>
            <a:off x="0" y="657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2" name="Rectangle 12"/>
          <p:cNvSpPr>
            <a:spLocks noChangeArrowheads="1"/>
          </p:cNvSpPr>
          <p:nvPr/>
        </p:nvSpPr>
        <p:spPr bwMode="auto">
          <a:xfrm>
            <a:off x="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3" name="Rectangle 13"/>
          <p:cNvSpPr>
            <a:spLocks noChangeArrowheads="1"/>
          </p:cNvSpPr>
          <p:nvPr/>
        </p:nvSpPr>
        <p:spPr bwMode="auto">
          <a:xfrm>
            <a:off x="0" y="1066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4" name="Rectangle 14"/>
          <p:cNvSpPr>
            <a:spLocks noChangeArrowheads="1"/>
          </p:cNvSpPr>
          <p:nvPr/>
        </p:nvSpPr>
        <p:spPr bwMode="auto">
          <a:xfrm>
            <a:off x="0" y="1266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5" name="Rectangle 15"/>
          <p:cNvSpPr>
            <a:spLocks noChangeArrowheads="1"/>
          </p:cNvSpPr>
          <p:nvPr/>
        </p:nvSpPr>
        <p:spPr bwMode="auto">
          <a:xfrm>
            <a:off x="0" y="1466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6" name="Rectangle 16"/>
          <p:cNvSpPr>
            <a:spLocks noChangeArrowheads="1"/>
          </p:cNvSpPr>
          <p:nvPr/>
        </p:nvSpPr>
        <p:spPr bwMode="auto">
          <a:xfrm>
            <a:off x="0" y="16668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7" name="Rectangle 17"/>
          <p:cNvSpPr>
            <a:spLocks noChangeArrowheads="1"/>
          </p:cNvSpPr>
          <p:nvPr/>
        </p:nvSpPr>
        <p:spPr bwMode="auto">
          <a:xfrm>
            <a:off x="0" y="2038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3429000"/>
            <a:ext cx="2594262" cy="533400"/>
          </a:xfrm>
          <a:prstGeom prst="rect">
            <a:avLst/>
          </a:prstGeom>
          <a:noFill/>
        </p:spPr>
      </p:pic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399" y="4953000"/>
            <a:ext cx="2525485" cy="457200"/>
          </a:xfrm>
          <a:prstGeom prst="rect">
            <a:avLst/>
          </a:prstGeom>
          <a:noFill/>
        </p:spPr>
      </p:pic>
      <p:sp>
        <p:nvSpPr>
          <p:cNvPr id="26" name="Right Arrow 25"/>
          <p:cNvSpPr/>
          <p:nvPr/>
        </p:nvSpPr>
        <p:spPr>
          <a:xfrm>
            <a:off x="3733800" y="5638800"/>
            <a:ext cx="4572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899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2898" name="Picture 18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77000" y="5334000"/>
            <a:ext cx="960120" cy="533400"/>
          </a:xfrm>
          <a:prstGeom prst="rect">
            <a:avLst/>
          </a:prstGeom>
          <a:solidFill>
            <a:srgbClr val="FFCCFF"/>
          </a:solidFill>
        </p:spPr>
      </p:pic>
      <p:sp>
        <p:nvSpPr>
          <p:cNvPr id="122901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" name="TextBox 32"/>
          <p:cNvSpPr txBox="1"/>
          <p:nvPr/>
        </p:nvSpPr>
        <p:spPr>
          <a:xfrm>
            <a:off x="4648200" y="1905000"/>
            <a:ext cx="3505200" cy="46166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       is the accelerator. </a:t>
            </a:r>
          </a:p>
        </p:txBody>
      </p:sp>
      <p:pic>
        <p:nvPicPr>
          <p:cNvPr id="122900" name="Picture 20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76800" y="1905000"/>
            <a:ext cx="228600" cy="508000"/>
          </a:xfrm>
          <a:prstGeom prst="rect">
            <a:avLst/>
          </a:prstGeom>
          <a:noFill/>
        </p:spPr>
      </p:pic>
      <p:sp>
        <p:nvSpPr>
          <p:cNvPr id="38" name="TextBox 37"/>
          <p:cNvSpPr txBox="1"/>
          <p:nvPr/>
        </p:nvSpPr>
        <p:spPr>
          <a:xfrm>
            <a:off x="4724400" y="2819400"/>
            <a:ext cx="3505200" cy="83099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That is, Y   accelerates net investment to </a:t>
            </a:r>
          </a:p>
        </p:txBody>
      </p:sp>
      <p:cxnSp>
        <p:nvCxnSpPr>
          <p:cNvPr id="35" name="Straight Arrow Connector 34"/>
          <p:cNvCxnSpPr/>
          <p:nvPr/>
        </p:nvCxnSpPr>
        <p:spPr>
          <a:xfrm rot="5400000" flipH="1" flipV="1">
            <a:off x="6020594" y="3047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rot="5400000" flipH="1" flipV="1">
            <a:off x="7163594" y="3428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2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2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22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2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22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22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3" grpId="0" animBg="1"/>
      <p:bldP spid="38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Accelerator Principle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Problems of the Simple Accelerator Model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 </a:t>
            </a:r>
            <a:r>
              <a:rPr lang="en-US" sz="2400" dirty="0" smtClean="0"/>
              <a:t>Investment may depend on other factors rather than ∆</a:t>
            </a:r>
            <a:r>
              <a:rPr lang="en-US" sz="2400" dirty="0" err="1" smtClean="0"/>
              <a:t>Y</a:t>
            </a:r>
            <a:r>
              <a:rPr lang="en-US" sz="2400" baseline="-25000" dirty="0" err="1" smtClean="0"/>
              <a:t>t</a:t>
            </a:r>
            <a:r>
              <a:rPr lang="en-US" sz="2400" baseline="-25000" dirty="0" smtClean="0"/>
              <a:t> </a:t>
            </a:r>
            <a:r>
              <a:rPr lang="en-US" sz="2400" dirty="0" smtClean="0"/>
              <a:t>(such as new technology for new investment opportunity)</a:t>
            </a:r>
          </a:p>
          <a:p>
            <a:pPr>
              <a:buFont typeface="Wingdings" pitchFamily="2" charset="2"/>
              <a:buChar char="q"/>
            </a:pPr>
            <a:r>
              <a:rPr lang="en-US" sz="2400" dirty="0" smtClean="0"/>
              <a:t> If investors think that changes output (or demand for output) is temporary, they may not change level of investment</a:t>
            </a:r>
          </a:p>
          <a:p>
            <a:pPr>
              <a:buFont typeface="Wingdings" pitchFamily="2" charset="2"/>
              <a:buChar char="q"/>
            </a:pPr>
            <a:r>
              <a:rPr lang="en-US" sz="2400" dirty="0" smtClean="0"/>
              <a:t>When </a:t>
            </a:r>
            <a:r>
              <a:rPr lang="en-US" sz="2400" dirty="0" err="1" smtClean="0"/>
              <a:t>Y</a:t>
            </a:r>
            <a:r>
              <a:rPr lang="en-US" sz="2400" baseline="-25000" dirty="0" err="1" smtClean="0"/>
              <a:t>t</a:t>
            </a:r>
            <a:r>
              <a:rPr lang="en-US" sz="2400" dirty="0" smtClean="0"/>
              <a:t> 	 investment may not    because firms may have some excess capacity of capital</a:t>
            </a:r>
          </a:p>
          <a:p>
            <a:pPr>
              <a:buNone/>
            </a:pP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58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rot="5400000" flipH="1" flipV="1">
            <a:off x="2058194" y="4952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5400000" flipH="1" flipV="1">
            <a:off x="5106194" y="4952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229600" cy="838200"/>
          </a:xfrm>
        </p:spPr>
        <p:txBody>
          <a:bodyPr/>
          <a:lstStyle/>
          <a:p>
            <a:pPr algn="l"/>
            <a:r>
              <a:rPr lang="en-US" b="1" dirty="0" smtClean="0">
                <a:cs typeface="Angsana New" pitchFamily="18" charset="-34"/>
              </a:rPr>
              <a:t>3.2.3 </a:t>
            </a:r>
            <a:r>
              <a:rPr lang="th-TH" b="1" dirty="0" smtClean="0">
                <a:cs typeface="Angsana New" pitchFamily="18" charset="-34"/>
              </a:rPr>
              <a:t> </a:t>
            </a:r>
            <a:r>
              <a:rPr lang="en-US" b="1" dirty="0" smtClean="0">
                <a:cs typeface="Angsana New" pitchFamily="18" charset="-34"/>
              </a:rPr>
              <a:t>Government spending (G</a:t>
            </a:r>
            <a:r>
              <a:rPr lang="en-US" b="1" dirty="0">
                <a:cs typeface="Angsana New" pitchFamily="18" charset="-34"/>
              </a:rPr>
              <a:t>)</a:t>
            </a:r>
          </a:p>
        </p:txBody>
      </p:sp>
      <p:sp useBgFill="1">
        <p:nvSpPr>
          <p:cNvPr id="136196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12" name="Rectangle 20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8229600" cy="4724400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b="1" u="sng" dirty="0" smtClean="0">
                <a:solidFill>
                  <a:srgbClr val="008000"/>
                </a:solidFill>
                <a:cs typeface="Angsana New" pitchFamily="18" charset="-34"/>
              </a:rPr>
              <a:t>Factors determining G</a:t>
            </a:r>
            <a:endParaRPr lang="th-TH" b="1" u="sng" dirty="0">
              <a:solidFill>
                <a:srgbClr val="008000"/>
              </a:solidFill>
              <a:cs typeface="Angsana New" pitchFamily="18" charset="-34"/>
            </a:endParaRPr>
          </a:p>
          <a:p>
            <a:r>
              <a:rPr lang="en-US" dirty="0" smtClean="0">
                <a:cs typeface="Angsana New" pitchFamily="18" charset="-34"/>
              </a:rPr>
              <a:t>Government policy </a:t>
            </a:r>
            <a:endParaRPr lang="th-TH" sz="3200" dirty="0">
              <a:cs typeface="Angsana New" pitchFamily="18" charset="-34"/>
            </a:endParaRPr>
          </a:p>
          <a:p>
            <a:endParaRPr lang="en-US" sz="3200" dirty="0"/>
          </a:p>
        </p:txBody>
      </p:sp>
      <p:sp>
        <p:nvSpPr>
          <p:cNvPr id="136222" name="AutoShape 30"/>
          <p:cNvSpPr>
            <a:spLocks noChangeArrowheads="1"/>
          </p:cNvSpPr>
          <p:nvPr/>
        </p:nvSpPr>
        <p:spPr bwMode="auto">
          <a:xfrm>
            <a:off x="4267200" y="24384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23" name="Text Box 31"/>
          <p:cNvSpPr txBox="1">
            <a:spLocks noChangeArrowheads="1"/>
          </p:cNvSpPr>
          <p:nvPr/>
        </p:nvSpPr>
        <p:spPr bwMode="auto">
          <a:xfrm>
            <a:off x="5029200" y="2286000"/>
            <a:ext cx="2590800" cy="52322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9900CC"/>
                </a:solidFill>
                <a:cs typeface="Angsana New" pitchFamily="18" charset="-34"/>
              </a:rPr>
              <a:t>Fiscal Policy</a:t>
            </a:r>
            <a:endParaRPr lang="en-US" sz="2800" b="1" dirty="0">
              <a:solidFill>
                <a:srgbClr val="9900CC"/>
              </a:solidFill>
              <a:cs typeface="Angsana New" pitchFamily="18" charset="-34"/>
            </a:endParaRPr>
          </a:p>
        </p:txBody>
      </p:sp>
      <p:sp>
        <p:nvSpPr>
          <p:cNvPr id="136224" name="Text Box 32"/>
          <p:cNvSpPr txBox="1">
            <a:spLocks noChangeArrowheads="1"/>
          </p:cNvSpPr>
          <p:nvPr/>
        </p:nvSpPr>
        <p:spPr bwMode="auto">
          <a:xfrm>
            <a:off x="1066800" y="3124200"/>
            <a:ext cx="4495800" cy="523220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9900CC"/>
                </a:solidFill>
                <a:cs typeface="Angsana New" pitchFamily="18" charset="-34"/>
              </a:rPr>
              <a:t>Expansion Fiscal Policy</a:t>
            </a:r>
            <a:endParaRPr lang="en-US" sz="2800" b="1" dirty="0">
              <a:solidFill>
                <a:srgbClr val="9900CC"/>
              </a:solidFill>
              <a:cs typeface="Angsana New" pitchFamily="18" charset="-34"/>
            </a:endParaRPr>
          </a:p>
        </p:txBody>
      </p:sp>
      <p:sp>
        <p:nvSpPr>
          <p:cNvPr id="136225" name="AutoShape 33"/>
          <p:cNvSpPr>
            <a:spLocks noChangeArrowheads="1"/>
          </p:cNvSpPr>
          <p:nvPr/>
        </p:nvSpPr>
        <p:spPr bwMode="auto">
          <a:xfrm>
            <a:off x="5867400" y="32766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26" name="Text Box 34"/>
          <p:cNvSpPr txBox="1">
            <a:spLocks noChangeArrowheads="1"/>
          </p:cNvSpPr>
          <p:nvPr/>
        </p:nvSpPr>
        <p:spPr bwMode="auto">
          <a:xfrm>
            <a:off x="6477000" y="3124200"/>
            <a:ext cx="838200" cy="5794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>
                <a:solidFill>
                  <a:schemeClr val="accent2"/>
                </a:solidFill>
                <a:cs typeface="Angsana New" pitchFamily="18" charset="-34"/>
              </a:rPr>
              <a:t>G</a:t>
            </a:r>
          </a:p>
        </p:txBody>
      </p:sp>
      <p:sp>
        <p:nvSpPr>
          <p:cNvPr id="136227" name="Line 35"/>
          <p:cNvSpPr>
            <a:spLocks noChangeShapeType="1"/>
          </p:cNvSpPr>
          <p:nvPr/>
        </p:nvSpPr>
        <p:spPr bwMode="auto">
          <a:xfrm flipV="1">
            <a:off x="7162800" y="32004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28" name="Text Box 36"/>
          <p:cNvSpPr txBox="1">
            <a:spLocks noChangeArrowheads="1"/>
          </p:cNvSpPr>
          <p:nvPr/>
        </p:nvSpPr>
        <p:spPr bwMode="auto">
          <a:xfrm>
            <a:off x="1066800" y="3962400"/>
            <a:ext cx="4724400" cy="523220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9900CC"/>
                </a:solidFill>
                <a:cs typeface="Angsana New" pitchFamily="18" charset="-34"/>
              </a:rPr>
              <a:t>Contraction Fiscal Policy</a:t>
            </a:r>
            <a:endParaRPr lang="en-US" sz="2800" b="1" dirty="0">
              <a:solidFill>
                <a:srgbClr val="9900CC"/>
              </a:solidFill>
              <a:cs typeface="Angsana New" pitchFamily="18" charset="-34"/>
            </a:endParaRPr>
          </a:p>
        </p:txBody>
      </p:sp>
      <p:sp>
        <p:nvSpPr>
          <p:cNvPr id="136229" name="AutoShape 37"/>
          <p:cNvSpPr>
            <a:spLocks noChangeArrowheads="1"/>
          </p:cNvSpPr>
          <p:nvPr/>
        </p:nvSpPr>
        <p:spPr bwMode="auto">
          <a:xfrm>
            <a:off x="6019800" y="41148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30" name="Text Box 38"/>
          <p:cNvSpPr txBox="1">
            <a:spLocks noChangeArrowheads="1"/>
          </p:cNvSpPr>
          <p:nvPr/>
        </p:nvSpPr>
        <p:spPr bwMode="auto">
          <a:xfrm>
            <a:off x="6781800" y="3962400"/>
            <a:ext cx="838200" cy="5794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>
                <a:solidFill>
                  <a:schemeClr val="accent2"/>
                </a:solidFill>
                <a:cs typeface="Angsana New" pitchFamily="18" charset="-34"/>
              </a:rPr>
              <a:t>G</a:t>
            </a:r>
            <a:r>
              <a:rPr lang="th-TH" sz="3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en-US" sz="3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36231" name="Line 39"/>
          <p:cNvSpPr>
            <a:spLocks noChangeShapeType="1"/>
          </p:cNvSpPr>
          <p:nvPr/>
        </p:nvSpPr>
        <p:spPr bwMode="auto">
          <a:xfrm>
            <a:off x="7315200" y="41148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6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6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6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6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6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6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6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6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6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6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36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222" grpId="0" animBg="1"/>
      <p:bldP spid="136223" grpId="0" animBg="1"/>
      <p:bldP spid="136224" grpId="0" animBg="1"/>
      <p:bldP spid="136225" grpId="0" animBg="1"/>
      <p:bldP spid="136226" grpId="0" animBg="1"/>
      <p:bldP spid="136227" grpId="0" animBg="1"/>
      <p:bldP spid="136228" grpId="0" animBg="1"/>
      <p:bldP spid="136229" grpId="0" animBg="1"/>
      <p:bldP spid="136230" grpId="0" animBg="1"/>
      <p:bldP spid="1362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6781800" cy="838200"/>
          </a:xfrm>
        </p:spPr>
        <p:txBody>
          <a:bodyPr/>
          <a:lstStyle/>
          <a:p>
            <a:pPr algn="l"/>
            <a:r>
              <a:rPr lang="en-US" sz="3200" b="1" u="sng" smtClean="0">
                <a:solidFill>
                  <a:srgbClr val="008000"/>
                </a:solidFill>
                <a:cs typeface="Angsana New" pitchFamily="18" charset="-34"/>
              </a:rPr>
              <a:t>Relationship </a:t>
            </a:r>
            <a:r>
              <a:rPr lang="en-US" sz="3200" b="1" u="sng" dirty="0" smtClean="0">
                <a:solidFill>
                  <a:srgbClr val="008000"/>
                </a:solidFill>
                <a:cs typeface="Angsana New" pitchFamily="18" charset="-34"/>
              </a:rPr>
              <a:t>between </a:t>
            </a:r>
            <a:r>
              <a:rPr lang="en-US" sz="3200" b="1" u="sng" dirty="0" smtClean="0">
                <a:solidFill>
                  <a:srgbClr val="660033"/>
                </a:solidFill>
                <a:cs typeface="Angsana New" pitchFamily="18" charset="-34"/>
              </a:rPr>
              <a:t>G</a:t>
            </a:r>
            <a:r>
              <a:rPr lang="en-US" sz="3200" b="1" u="sng" dirty="0" smtClean="0">
                <a:solidFill>
                  <a:srgbClr val="008000"/>
                </a:solidFill>
                <a:cs typeface="Angsana New" pitchFamily="18" charset="-34"/>
              </a:rPr>
              <a:t> and</a:t>
            </a:r>
            <a:r>
              <a:rPr lang="th-TH" sz="3200" b="1" u="sng" dirty="0" smtClean="0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sz="3200" b="1" u="sng" dirty="0">
                <a:solidFill>
                  <a:srgbClr val="660033"/>
                </a:solidFill>
                <a:cs typeface="Angsana New" pitchFamily="18" charset="-34"/>
              </a:rPr>
              <a:t>Y</a:t>
            </a:r>
          </a:p>
        </p:txBody>
      </p:sp>
      <p:sp useBgFill="1">
        <p:nvSpPr>
          <p:cNvPr id="141315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1316" name="Text Box 4"/>
          <p:cNvSpPr txBox="1">
            <a:spLocks noChangeArrowheads="1"/>
          </p:cNvSpPr>
          <p:nvPr/>
        </p:nvSpPr>
        <p:spPr bwMode="auto">
          <a:xfrm>
            <a:off x="4114800" y="1752600"/>
            <a:ext cx="5029200" cy="156966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rgbClr val="660033"/>
                </a:solidFill>
                <a:latin typeface="+mn-lt"/>
                <a:cs typeface="Angsana New" pitchFamily="18" charset="-34"/>
              </a:rPr>
              <a:t>Suppose </a:t>
            </a:r>
            <a:r>
              <a:rPr lang="en-US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G does not depend on current Y </a:t>
            </a:r>
            <a:r>
              <a:rPr lang="en-US" b="1" dirty="0" smtClean="0">
                <a:solidFill>
                  <a:srgbClr val="660033"/>
                </a:solidFill>
                <a:latin typeface="+mn-lt"/>
                <a:cs typeface="Angsana New" pitchFamily="18" charset="-34"/>
              </a:rPr>
              <a:t>(since government spending budget needs to be planned in advance)</a:t>
            </a:r>
            <a:endParaRPr lang="en-US" b="1" dirty="0">
              <a:solidFill>
                <a:srgbClr val="660033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141317" name="Line 5"/>
          <p:cNvSpPr>
            <a:spLocks noChangeShapeType="1"/>
          </p:cNvSpPr>
          <p:nvPr/>
        </p:nvSpPr>
        <p:spPr bwMode="auto">
          <a:xfrm>
            <a:off x="762000" y="2057400"/>
            <a:ext cx="0" cy="3505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18" name="Line 6"/>
          <p:cNvSpPr>
            <a:spLocks noChangeShapeType="1"/>
          </p:cNvSpPr>
          <p:nvPr/>
        </p:nvSpPr>
        <p:spPr bwMode="auto">
          <a:xfrm>
            <a:off x="762000" y="5562600"/>
            <a:ext cx="3352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19" name="Text Box 7"/>
          <p:cNvSpPr txBox="1">
            <a:spLocks noChangeArrowheads="1"/>
          </p:cNvSpPr>
          <p:nvPr/>
        </p:nvSpPr>
        <p:spPr bwMode="auto">
          <a:xfrm>
            <a:off x="457200" y="1524000"/>
            <a:ext cx="571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G</a:t>
            </a:r>
          </a:p>
        </p:txBody>
      </p:sp>
      <p:sp>
        <p:nvSpPr>
          <p:cNvPr id="141320" name="Text Box 8"/>
          <p:cNvSpPr txBox="1">
            <a:spLocks noChangeArrowheads="1"/>
          </p:cNvSpPr>
          <p:nvPr/>
        </p:nvSpPr>
        <p:spPr bwMode="auto">
          <a:xfrm>
            <a:off x="42672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</a:p>
        </p:txBody>
      </p:sp>
      <p:sp>
        <p:nvSpPr>
          <p:cNvPr id="141321" name="Text Box 9"/>
          <p:cNvSpPr txBox="1">
            <a:spLocks noChangeArrowheads="1"/>
          </p:cNvSpPr>
          <p:nvPr/>
        </p:nvSpPr>
        <p:spPr bwMode="auto">
          <a:xfrm>
            <a:off x="4114800" y="3429000"/>
            <a:ext cx="3505200" cy="579438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sz="3200" b="1" dirty="0">
                <a:solidFill>
                  <a:schemeClr val="accent2"/>
                </a:solidFill>
                <a:cs typeface="Angsana New" pitchFamily="18" charset="-34"/>
              </a:rPr>
              <a:t> Y</a:t>
            </a:r>
          </a:p>
        </p:txBody>
      </p:sp>
      <p:sp>
        <p:nvSpPr>
          <p:cNvPr id="141322" name="Line 10"/>
          <p:cNvSpPr>
            <a:spLocks noChangeShapeType="1"/>
          </p:cNvSpPr>
          <p:nvPr/>
        </p:nvSpPr>
        <p:spPr bwMode="auto">
          <a:xfrm flipV="1">
            <a:off x="5029200" y="35814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23" name="AutoShape 11"/>
          <p:cNvSpPr>
            <a:spLocks noChangeArrowheads="1"/>
          </p:cNvSpPr>
          <p:nvPr/>
        </p:nvSpPr>
        <p:spPr bwMode="auto">
          <a:xfrm>
            <a:off x="5410200" y="3657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41332" name="Group 20"/>
          <p:cNvGrpSpPr>
            <a:grpSpLocks/>
          </p:cNvGrpSpPr>
          <p:nvPr/>
        </p:nvGrpSpPr>
        <p:grpSpPr bwMode="auto">
          <a:xfrm>
            <a:off x="4114800" y="4267200"/>
            <a:ext cx="3505200" cy="579438"/>
            <a:chOff x="2832" y="2688"/>
            <a:chExt cx="2208" cy="365"/>
          </a:xfrm>
        </p:grpSpPr>
        <p:sp>
          <p:nvSpPr>
            <p:cNvPr id="141325" name="Text Box 13"/>
            <p:cNvSpPr txBox="1">
              <a:spLocks noChangeArrowheads="1"/>
            </p:cNvSpPr>
            <p:nvPr/>
          </p:nvSpPr>
          <p:spPr bwMode="auto">
            <a:xfrm>
              <a:off x="2832" y="2688"/>
              <a:ext cx="2208" cy="365"/>
            </a:xfrm>
            <a:prstGeom prst="rect">
              <a:avLst/>
            </a:prstGeom>
            <a:solidFill>
              <a:srgbClr val="CCCC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buFontTx/>
                <a:buChar char="•"/>
              </a:pPr>
              <a:r>
                <a:rPr lang="en-US" sz="3200" b="1" dirty="0">
                  <a:solidFill>
                    <a:schemeClr val="accent2"/>
                  </a:solidFill>
                  <a:cs typeface="Angsana New" pitchFamily="18" charset="-34"/>
                </a:rPr>
                <a:t> </a:t>
              </a:r>
              <a:r>
                <a:rPr lang="en-US" sz="3200" b="1" dirty="0" smtClean="0">
                  <a:solidFill>
                    <a:schemeClr val="accent2"/>
                  </a:solidFill>
                  <a:cs typeface="Angsana New" pitchFamily="18" charset="-34"/>
                </a:rPr>
                <a:t>Y </a:t>
              </a:r>
              <a:endParaRPr lang="en-US" sz="3200" b="1" dirty="0">
                <a:solidFill>
                  <a:schemeClr val="accent2"/>
                </a:solidFill>
                <a:cs typeface="Angsana New" pitchFamily="18" charset="-34"/>
              </a:endParaRPr>
            </a:p>
          </p:txBody>
        </p:sp>
        <p:sp>
          <p:nvSpPr>
            <p:cNvPr id="141326" name="Line 14"/>
            <p:cNvSpPr>
              <a:spLocks noChangeShapeType="1"/>
            </p:cNvSpPr>
            <p:nvPr/>
          </p:nvSpPr>
          <p:spPr bwMode="auto">
            <a:xfrm>
              <a:off x="3408" y="2784"/>
              <a:ext cx="0" cy="192"/>
            </a:xfrm>
            <a:prstGeom prst="line">
              <a:avLst/>
            </a:prstGeom>
            <a:noFill/>
            <a:ln w="38100">
              <a:solidFill>
                <a:srgbClr val="660033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1327" name="AutoShape 15"/>
          <p:cNvSpPr>
            <a:spLocks noChangeArrowheads="1"/>
          </p:cNvSpPr>
          <p:nvPr/>
        </p:nvSpPr>
        <p:spPr bwMode="auto">
          <a:xfrm>
            <a:off x="5410200" y="4419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1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1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1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1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1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1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6" grpId="0" animBg="1"/>
      <p:bldP spid="141321" grpId="0" animBg="1"/>
      <p:bldP spid="141322" grpId="0" animBg="1"/>
      <p:bldP spid="141323" grpId="0" animBg="1"/>
      <p:bldP spid="141327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01000" cy="838200"/>
          </a:xfrm>
        </p:spPr>
        <p:txBody>
          <a:bodyPr/>
          <a:lstStyle/>
          <a:p>
            <a:pPr algn="l"/>
            <a:r>
              <a:rPr lang="en-US" sz="3200" b="1" u="sng" dirty="0" smtClean="0">
                <a:solidFill>
                  <a:srgbClr val="008000"/>
                </a:solidFill>
                <a:cs typeface="Angsana New" pitchFamily="18" charset="-34"/>
              </a:rPr>
              <a:t>Shift of government spending curve (G)</a:t>
            </a:r>
            <a:endParaRPr lang="en-US" sz="3200" b="1" u="sng" dirty="0">
              <a:solidFill>
                <a:srgbClr val="008000"/>
              </a:solidFill>
              <a:cs typeface="Angsana New" pitchFamily="18" charset="-34"/>
            </a:endParaRPr>
          </a:p>
        </p:txBody>
      </p:sp>
      <p:sp useBgFill="1">
        <p:nvSpPr>
          <p:cNvPr id="142339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40" name="Text Box 4"/>
          <p:cNvSpPr txBox="1">
            <a:spLocks noChangeArrowheads="1"/>
          </p:cNvSpPr>
          <p:nvPr/>
        </p:nvSpPr>
        <p:spPr bwMode="auto">
          <a:xfrm>
            <a:off x="3733800" y="1752600"/>
            <a:ext cx="5410200" cy="5847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sz="3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start with government spending level </a:t>
            </a:r>
            <a:r>
              <a:rPr lang="en-US" b="1" dirty="0" smtClean="0">
                <a:solidFill>
                  <a:srgbClr val="009900"/>
                </a:solidFill>
                <a:cs typeface="Angsana New" pitchFamily="18" charset="-34"/>
              </a:rPr>
              <a:t>G</a:t>
            </a:r>
            <a:r>
              <a:rPr lang="en-US" b="1" baseline="-25000" dirty="0" smtClean="0">
                <a:solidFill>
                  <a:srgbClr val="009900"/>
                </a:solidFill>
                <a:cs typeface="Angsana New" pitchFamily="18" charset="-34"/>
              </a:rPr>
              <a:t>1</a:t>
            </a:r>
            <a:endParaRPr lang="en-US" b="1" baseline="-25000" dirty="0">
              <a:solidFill>
                <a:srgbClr val="009900"/>
              </a:solidFill>
              <a:cs typeface="Angsana New" pitchFamily="18" charset="-34"/>
            </a:endParaRPr>
          </a:p>
        </p:txBody>
      </p:sp>
      <p:sp>
        <p:nvSpPr>
          <p:cNvPr id="142341" name="Line 5"/>
          <p:cNvSpPr>
            <a:spLocks noChangeShapeType="1"/>
          </p:cNvSpPr>
          <p:nvPr/>
        </p:nvSpPr>
        <p:spPr bwMode="auto">
          <a:xfrm>
            <a:off x="457200" y="2057400"/>
            <a:ext cx="0" cy="3505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42" name="Line 6"/>
          <p:cNvSpPr>
            <a:spLocks noChangeShapeType="1"/>
          </p:cNvSpPr>
          <p:nvPr/>
        </p:nvSpPr>
        <p:spPr bwMode="auto">
          <a:xfrm>
            <a:off x="457200" y="5562600"/>
            <a:ext cx="3352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43" name="Text Box 7"/>
          <p:cNvSpPr txBox="1">
            <a:spLocks noChangeArrowheads="1"/>
          </p:cNvSpPr>
          <p:nvPr/>
        </p:nvSpPr>
        <p:spPr bwMode="auto">
          <a:xfrm>
            <a:off x="457200" y="1524000"/>
            <a:ext cx="571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G</a:t>
            </a:r>
          </a:p>
        </p:txBody>
      </p:sp>
      <p:sp>
        <p:nvSpPr>
          <p:cNvPr id="142344" name="Text Box 8"/>
          <p:cNvSpPr txBox="1">
            <a:spLocks noChangeArrowheads="1"/>
          </p:cNvSpPr>
          <p:nvPr/>
        </p:nvSpPr>
        <p:spPr bwMode="auto">
          <a:xfrm>
            <a:off x="38862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</a:p>
        </p:txBody>
      </p:sp>
      <p:sp>
        <p:nvSpPr>
          <p:cNvPr id="142345" name="Text Box 9"/>
          <p:cNvSpPr txBox="1">
            <a:spLocks noChangeArrowheads="1"/>
          </p:cNvSpPr>
          <p:nvPr/>
        </p:nvSpPr>
        <p:spPr bwMode="auto">
          <a:xfrm>
            <a:off x="3733800" y="2590800"/>
            <a:ext cx="4343400" cy="46166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rgbClr val="D60093"/>
                </a:solidFill>
                <a:cs typeface="Angsana New" pitchFamily="18" charset="-34"/>
              </a:rPr>
              <a:t>Expansion Fiscal Policy </a:t>
            </a:r>
            <a:endParaRPr lang="en-US" b="1" dirty="0">
              <a:solidFill>
                <a:srgbClr val="D60093"/>
              </a:solidFill>
              <a:cs typeface="Angsana New" pitchFamily="18" charset="-34"/>
            </a:endParaRPr>
          </a:p>
        </p:txBody>
      </p:sp>
      <p:sp>
        <p:nvSpPr>
          <p:cNvPr id="142353" name="Line 17"/>
          <p:cNvSpPr>
            <a:spLocks noChangeShapeType="1"/>
          </p:cNvSpPr>
          <p:nvPr/>
        </p:nvSpPr>
        <p:spPr bwMode="auto">
          <a:xfrm>
            <a:off x="457200" y="3962400"/>
            <a:ext cx="2590800" cy="0"/>
          </a:xfrm>
          <a:prstGeom prst="line">
            <a:avLst/>
          </a:prstGeom>
          <a:noFill/>
          <a:ln w="25400">
            <a:solidFill>
              <a:srgbClr val="00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54" name="Text Box 18"/>
          <p:cNvSpPr txBox="1">
            <a:spLocks noChangeArrowheads="1"/>
          </p:cNvSpPr>
          <p:nvPr/>
        </p:nvSpPr>
        <p:spPr bwMode="auto">
          <a:xfrm>
            <a:off x="3124200" y="3581400"/>
            <a:ext cx="60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>
                <a:solidFill>
                  <a:srgbClr val="009900"/>
                </a:solidFill>
                <a:cs typeface="Angsana New" pitchFamily="18" charset="-34"/>
              </a:rPr>
              <a:t>G</a:t>
            </a:r>
            <a:r>
              <a:rPr lang="en-US" b="1" baseline="-25000">
                <a:solidFill>
                  <a:srgbClr val="009900"/>
                </a:solidFill>
                <a:cs typeface="Angsana New" pitchFamily="18" charset="-34"/>
              </a:rPr>
              <a:t>1</a:t>
            </a:r>
            <a:r>
              <a:rPr lang="th-TH" sz="3200" b="1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en-US" sz="3200" b="1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2358" name="AutoShape 22"/>
          <p:cNvSpPr>
            <a:spLocks noChangeArrowheads="1"/>
          </p:cNvSpPr>
          <p:nvPr/>
        </p:nvSpPr>
        <p:spPr bwMode="auto">
          <a:xfrm>
            <a:off x="4114800" y="3505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59" name="Text Box 23"/>
          <p:cNvSpPr txBox="1">
            <a:spLocks noChangeArrowheads="1"/>
          </p:cNvSpPr>
          <p:nvPr/>
        </p:nvSpPr>
        <p:spPr bwMode="auto">
          <a:xfrm>
            <a:off x="4800600" y="3352800"/>
            <a:ext cx="2971800" cy="46166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660066"/>
                </a:solidFill>
                <a:cs typeface="Angsana New" pitchFamily="18" charset="-34"/>
              </a:rPr>
              <a:t>G </a:t>
            </a:r>
            <a:r>
              <a:rPr lang="en-US" dirty="0" smtClean="0">
                <a:solidFill>
                  <a:srgbClr val="660066"/>
                </a:solidFill>
                <a:cs typeface="Angsana New" pitchFamily="18" charset="-34"/>
              </a:rPr>
              <a:t>shift up to </a:t>
            </a: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G</a:t>
            </a:r>
            <a:r>
              <a:rPr lang="en-US" b="1" baseline="-25000" dirty="0" smtClean="0">
                <a:solidFill>
                  <a:srgbClr val="FF0000"/>
                </a:solidFill>
                <a:cs typeface="Angsana New" pitchFamily="18" charset="-34"/>
              </a:rPr>
              <a:t>2</a:t>
            </a: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 </a:t>
            </a:r>
            <a:endParaRPr lang="en-US" b="1" baseline="-25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42360" name="Text Box 24"/>
          <p:cNvSpPr txBox="1">
            <a:spLocks noChangeArrowheads="1"/>
          </p:cNvSpPr>
          <p:nvPr/>
        </p:nvSpPr>
        <p:spPr bwMode="auto">
          <a:xfrm>
            <a:off x="3657600" y="4191000"/>
            <a:ext cx="4572000" cy="46166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 smtClean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rgbClr val="D60093"/>
                </a:solidFill>
                <a:cs typeface="Angsana New" pitchFamily="18" charset="-34"/>
              </a:rPr>
              <a:t>Contraction Fiscal Policy </a:t>
            </a:r>
          </a:p>
        </p:txBody>
      </p:sp>
      <p:sp>
        <p:nvSpPr>
          <p:cNvPr id="142361" name="AutoShape 25"/>
          <p:cNvSpPr>
            <a:spLocks noChangeArrowheads="1"/>
          </p:cNvSpPr>
          <p:nvPr/>
        </p:nvSpPr>
        <p:spPr bwMode="auto">
          <a:xfrm>
            <a:off x="4191000" y="5029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62" name="Text Box 26"/>
          <p:cNvSpPr txBox="1">
            <a:spLocks noChangeArrowheads="1"/>
          </p:cNvSpPr>
          <p:nvPr/>
        </p:nvSpPr>
        <p:spPr bwMode="auto">
          <a:xfrm>
            <a:off x="4800600" y="4876800"/>
            <a:ext cx="3048000" cy="46166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660066"/>
                </a:solidFill>
                <a:cs typeface="Angsana New" pitchFamily="18" charset="-34"/>
              </a:rPr>
              <a:t>G shift </a:t>
            </a:r>
            <a:r>
              <a:rPr lang="en-US" dirty="0" smtClean="0">
                <a:solidFill>
                  <a:srgbClr val="660066"/>
                </a:solidFill>
                <a:cs typeface="Angsana New" pitchFamily="18" charset="-34"/>
              </a:rPr>
              <a:t>down to </a:t>
            </a: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G</a:t>
            </a:r>
            <a:r>
              <a:rPr lang="en-US" b="1" baseline="-25000" dirty="0" smtClean="0">
                <a:solidFill>
                  <a:srgbClr val="FF0000"/>
                </a:solidFill>
                <a:cs typeface="Angsana New" pitchFamily="18" charset="-34"/>
              </a:rPr>
              <a:t>3</a:t>
            </a:r>
            <a:r>
              <a:rPr lang="en-US" b="1" dirty="0" smtClean="0">
                <a:solidFill>
                  <a:srgbClr val="660066"/>
                </a:solidFill>
                <a:cs typeface="Angsana New" pitchFamily="18" charset="-34"/>
              </a:rPr>
              <a:t>  </a:t>
            </a:r>
            <a:endParaRPr lang="en-US" b="1" baseline="-25000" dirty="0">
              <a:solidFill>
                <a:srgbClr val="009900"/>
              </a:solidFill>
              <a:cs typeface="Angsana New" pitchFamily="18" charset="-34"/>
            </a:endParaRPr>
          </a:p>
        </p:txBody>
      </p:sp>
      <p:grpSp>
        <p:nvGrpSpPr>
          <p:cNvPr id="142369" name="Group 33"/>
          <p:cNvGrpSpPr>
            <a:grpSpLocks/>
          </p:cNvGrpSpPr>
          <p:nvPr/>
        </p:nvGrpSpPr>
        <p:grpSpPr bwMode="auto">
          <a:xfrm>
            <a:off x="457200" y="2971800"/>
            <a:ext cx="3276600" cy="579438"/>
            <a:chOff x="288" y="1872"/>
            <a:chExt cx="2064" cy="365"/>
          </a:xfrm>
        </p:grpSpPr>
        <p:sp>
          <p:nvSpPr>
            <p:cNvPr id="142365" name="Line 29"/>
            <p:cNvSpPr>
              <a:spLocks noChangeShapeType="1"/>
            </p:cNvSpPr>
            <p:nvPr/>
          </p:nvSpPr>
          <p:spPr bwMode="auto">
            <a:xfrm>
              <a:off x="288" y="2112"/>
              <a:ext cx="1632" cy="0"/>
            </a:xfrm>
            <a:prstGeom prst="line">
              <a:avLst/>
            </a:prstGeom>
            <a:noFill/>
            <a:ln w="25400">
              <a:solidFill>
                <a:srgbClr val="0099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2366" name="Text Box 30"/>
            <p:cNvSpPr txBox="1">
              <a:spLocks noChangeArrowheads="1"/>
            </p:cNvSpPr>
            <p:nvPr/>
          </p:nvSpPr>
          <p:spPr bwMode="auto">
            <a:xfrm>
              <a:off x="1968" y="1872"/>
              <a:ext cx="384" cy="365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b="1">
                  <a:solidFill>
                    <a:srgbClr val="009900"/>
                  </a:solidFill>
                  <a:cs typeface="Angsana New" pitchFamily="18" charset="-34"/>
                </a:rPr>
                <a:t>G</a:t>
              </a:r>
              <a:r>
                <a:rPr lang="en-US" b="1" baseline="-25000">
                  <a:solidFill>
                    <a:srgbClr val="009900"/>
                  </a:solidFill>
                  <a:cs typeface="Angsana New" pitchFamily="18" charset="-34"/>
                </a:rPr>
                <a:t>2</a:t>
              </a:r>
              <a:r>
                <a:rPr lang="th-TH" sz="3200" b="1">
                  <a:solidFill>
                    <a:schemeClr val="accent2"/>
                  </a:solidFill>
                  <a:cs typeface="Angsana New" pitchFamily="18" charset="-34"/>
                </a:rPr>
                <a:t> </a:t>
              </a:r>
              <a:endParaRPr lang="en-US" sz="3200" b="1">
                <a:solidFill>
                  <a:schemeClr val="accent2"/>
                </a:solidFill>
                <a:cs typeface="Angsana New" pitchFamily="18" charset="-34"/>
              </a:endParaRPr>
            </a:p>
          </p:txBody>
        </p:sp>
      </p:grpSp>
      <p:grpSp>
        <p:nvGrpSpPr>
          <p:cNvPr id="142370" name="Group 34"/>
          <p:cNvGrpSpPr>
            <a:grpSpLocks/>
          </p:cNvGrpSpPr>
          <p:nvPr/>
        </p:nvGrpSpPr>
        <p:grpSpPr bwMode="auto">
          <a:xfrm>
            <a:off x="457200" y="4191000"/>
            <a:ext cx="3276600" cy="579438"/>
            <a:chOff x="288" y="2640"/>
            <a:chExt cx="2064" cy="365"/>
          </a:xfrm>
        </p:grpSpPr>
        <p:sp>
          <p:nvSpPr>
            <p:cNvPr id="142367" name="Line 31"/>
            <p:cNvSpPr>
              <a:spLocks noChangeShapeType="1"/>
            </p:cNvSpPr>
            <p:nvPr/>
          </p:nvSpPr>
          <p:spPr bwMode="auto">
            <a:xfrm>
              <a:off x="288" y="2880"/>
              <a:ext cx="1632" cy="0"/>
            </a:xfrm>
            <a:prstGeom prst="line">
              <a:avLst/>
            </a:prstGeom>
            <a:noFill/>
            <a:ln w="25400">
              <a:solidFill>
                <a:srgbClr val="0099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2368" name="Text Box 32"/>
            <p:cNvSpPr txBox="1">
              <a:spLocks noChangeArrowheads="1"/>
            </p:cNvSpPr>
            <p:nvPr/>
          </p:nvSpPr>
          <p:spPr bwMode="auto">
            <a:xfrm>
              <a:off x="1968" y="2640"/>
              <a:ext cx="384" cy="365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b="1">
                  <a:solidFill>
                    <a:srgbClr val="009900"/>
                  </a:solidFill>
                  <a:cs typeface="Angsana New" pitchFamily="18" charset="-34"/>
                </a:rPr>
                <a:t>G</a:t>
              </a:r>
              <a:r>
                <a:rPr lang="en-US" b="1" baseline="-25000">
                  <a:solidFill>
                    <a:srgbClr val="009900"/>
                  </a:solidFill>
                  <a:cs typeface="Angsana New" pitchFamily="18" charset="-34"/>
                </a:rPr>
                <a:t>3</a:t>
              </a:r>
              <a:r>
                <a:rPr lang="th-TH" sz="3200" b="1">
                  <a:solidFill>
                    <a:schemeClr val="accent2"/>
                  </a:solidFill>
                  <a:cs typeface="Angsana New" pitchFamily="18" charset="-34"/>
                </a:rPr>
                <a:t> </a:t>
              </a:r>
              <a:endParaRPr lang="en-US" sz="3200" b="1">
                <a:solidFill>
                  <a:schemeClr val="accent2"/>
                </a:solidFill>
                <a:cs typeface="Angsana New" pitchFamily="18" charset="-34"/>
              </a:endParaRPr>
            </a:p>
          </p:txBody>
        </p:sp>
      </p:grpSp>
      <p:sp>
        <p:nvSpPr>
          <p:cNvPr id="23" name="Slide Number Placeholder 2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2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2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2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2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2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2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2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2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40" grpId="0" animBg="1"/>
      <p:bldP spid="142345" grpId="0" animBg="1"/>
      <p:bldP spid="142358" grpId="0" animBg="1"/>
      <p:bldP spid="142359" grpId="0" animBg="1"/>
      <p:bldP spid="142360" grpId="0" animBg="1"/>
      <p:bldP spid="142361" grpId="0" animBg="1"/>
      <p:bldP spid="142362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 smtClean="0">
                <a:cs typeface="Angsana New" pitchFamily="18" charset="-34"/>
              </a:rPr>
              <a:t>3.2.4 Net export (X-M)</a:t>
            </a:r>
            <a:endParaRPr lang="en-US" b="1" dirty="0">
              <a:cs typeface="Angsana New" pitchFamily="18" charset="-34"/>
            </a:endParaRPr>
          </a:p>
        </p:txBody>
      </p:sp>
      <p:sp useBgFill="1">
        <p:nvSpPr>
          <p:cNvPr id="14438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438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8229600" cy="4724400"/>
          </a:xfrm>
          <a:solidFill>
            <a:srgbClr val="FFFF99"/>
          </a:solidFill>
          <a:ln/>
        </p:spPr>
        <p:txBody>
          <a:bodyPr/>
          <a:lstStyle/>
          <a:p>
            <a:pPr>
              <a:buFontTx/>
              <a:buNone/>
            </a:pPr>
            <a:r>
              <a:rPr lang="en-US" sz="3600" b="1" u="sng" dirty="0" smtClean="0">
                <a:solidFill>
                  <a:srgbClr val="008000"/>
                </a:solidFill>
                <a:effectLst/>
                <a:cs typeface="Angsana New" pitchFamily="18" charset="-34"/>
              </a:rPr>
              <a:t>Factors determining export</a:t>
            </a:r>
            <a:endParaRPr lang="th-TH" sz="3600" b="1" u="sng" dirty="0">
              <a:solidFill>
                <a:srgbClr val="008000"/>
              </a:solidFill>
              <a:effectLst/>
              <a:cs typeface="Angsana New" pitchFamily="18" charset="-34"/>
            </a:endParaRPr>
          </a:p>
          <a:p>
            <a:r>
              <a:rPr lang="en-US" sz="3200" b="1" dirty="0" smtClean="0">
                <a:solidFill>
                  <a:srgbClr val="660033"/>
                </a:solidFill>
                <a:effectLst/>
                <a:cs typeface="Angsana New" pitchFamily="18" charset="-34"/>
              </a:rPr>
              <a:t>Government export policy</a:t>
            </a:r>
            <a:endParaRPr lang="th-TH" sz="32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85000"/>
              </a:lnSpc>
            </a:pPr>
            <a:r>
              <a:rPr lang="en-US" sz="3200" b="1" dirty="0" smtClean="0">
                <a:solidFill>
                  <a:schemeClr val="accent2"/>
                </a:solidFill>
                <a:effectLst/>
                <a:cs typeface="Angsana New" pitchFamily="18" charset="-34"/>
              </a:rPr>
              <a:t>Political and economic stability</a:t>
            </a:r>
            <a:endParaRPr lang="th-TH" sz="3200" b="1" dirty="0">
              <a:solidFill>
                <a:schemeClr val="accent2"/>
              </a:solidFill>
              <a:effectLst/>
              <a:cs typeface="Angsana New" pitchFamily="18" charset="-34"/>
            </a:endParaRPr>
          </a:p>
          <a:p>
            <a:pPr>
              <a:lnSpc>
                <a:spcPct val="85000"/>
              </a:lnSpc>
            </a:pPr>
            <a:r>
              <a:rPr lang="en-US" sz="3200" b="1" dirty="0" smtClean="0">
                <a:solidFill>
                  <a:srgbClr val="FF3300"/>
                </a:solidFill>
                <a:effectLst/>
                <a:cs typeface="Angsana New" pitchFamily="18" charset="-34"/>
              </a:rPr>
              <a:t>Price of export G&amp;S (compared with other countries)</a:t>
            </a:r>
            <a:endParaRPr lang="th-TH" sz="3200" b="1" dirty="0">
              <a:solidFill>
                <a:srgbClr val="FF3300"/>
              </a:solidFill>
              <a:effectLst/>
              <a:cs typeface="Angsana New" pitchFamily="18" charset="-34"/>
            </a:endParaRPr>
          </a:p>
          <a:p>
            <a:pPr>
              <a:lnSpc>
                <a:spcPct val="85000"/>
              </a:lnSpc>
            </a:pPr>
            <a:r>
              <a:rPr lang="en-US" sz="3200" b="1" dirty="0" smtClean="0">
                <a:solidFill>
                  <a:srgbClr val="996633"/>
                </a:solidFill>
                <a:effectLst/>
                <a:cs typeface="Angsana New" pitchFamily="18" charset="-34"/>
              </a:rPr>
              <a:t>Demand from foreign market</a:t>
            </a:r>
            <a:endParaRPr lang="en-US" sz="3200" b="1" dirty="0">
              <a:solidFill>
                <a:srgbClr val="996633"/>
              </a:solidFill>
              <a:effectLst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4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4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4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4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43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u="sng" dirty="0" smtClean="0">
                <a:solidFill>
                  <a:srgbClr val="008000"/>
                </a:solidFill>
                <a:cs typeface="Angsana New" pitchFamily="18" charset="-34"/>
              </a:rPr>
              <a:t>Export Curve</a:t>
            </a:r>
            <a:endParaRPr lang="en-US" b="1" u="sng" dirty="0">
              <a:solidFill>
                <a:srgbClr val="008000"/>
              </a:solidFill>
              <a:cs typeface="Angsana New" pitchFamily="18" charset="-34"/>
            </a:endParaRPr>
          </a:p>
        </p:txBody>
      </p:sp>
      <p:sp useBgFill="1">
        <p:nvSpPr>
          <p:cNvPr id="17920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9204" name="Text Box 4"/>
          <p:cNvSpPr txBox="1">
            <a:spLocks noChangeArrowheads="1"/>
          </p:cNvSpPr>
          <p:nvPr/>
        </p:nvSpPr>
        <p:spPr bwMode="auto">
          <a:xfrm>
            <a:off x="3505200" y="1905000"/>
            <a:ext cx="3124200" cy="5847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X</a:t>
            </a:r>
            <a:r>
              <a:rPr lang="en-US" sz="3200" b="1" dirty="0" smtClean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chemeClr val="accent2"/>
                </a:solidFill>
                <a:cs typeface="Angsana New" pitchFamily="18" charset="-34"/>
              </a:rPr>
              <a:t>independent to</a:t>
            </a:r>
            <a:r>
              <a:rPr lang="th-TH" b="1" dirty="0" smtClean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endParaRPr lang="en-US" sz="2800" b="1" baseline="-25000" dirty="0">
              <a:solidFill>
                <a:srgbClr val="009900"/>
              </a:solidFill>
              <a:cs typeface="Arial" charset="0"/>
            </a:endParaRPr>
          </a:p>
        </p:txBody>
      </p:sp>
      <p:sp>
        <p:nvSpPr>
          <p:cNvPr id="179205" name="Line 5"/>
          <p:cNvSpPr>
            <a:spLocks noChangeShapeType="1"/>
          </p:cNvSpPr>
          <p:nvPr/>
        </p:nvSpPr>
        <p:spPr bwMode="auto">
          <a:xfrm>
            <a:off x="457200" y="2057400"/>
            <a:ext cx="0" cy="3505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9206" name="Line 6"/>
          <p:cNvSpPr>
            <a:spLocks noChangeShapeType="1"/>
          </p:cNvSpPr>
          <p:nvPr/>
        </p:nvSpPr>
        <p:spPr bwMode="auto">
          <a:xfrm>
            <a:off x="457200" y="5562600"/>
            <a:ext cx="3352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9207" name="Text Box 7"/>
          <p:cNvSpPr txBox="1">
            <a:spLocks noChangeArrowheads="1"/>
          </p:cNvSpPr>
          <p:nvPr/>
        </p:nvSpPr>
        <p:spPr bwMode="auto">
          <a:xfrm>
            <a:off x="304800" y="1600200"/>
            <a:ext cx="571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X</a:t>
            </a:r>
          </a:p>
        </p:txBody>
      </p:sp>
      <p:sp>
        <p:nvSpPr>
          <p:cNvPr id="179208" name="Text Box 8"/>
          <p:cNvSpPr txBox="1">
            <a:spLocks noChangeArrowheads="1"/>
          </p:cNvSpPr>
          <p:nvPr/>
        </p:nvSpPr>
        <p:spPr bwMode="auto">
          <a:xfrm>
            <a:off x="38862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</a:p>
        </p:txBody>
      </p:sp>
      <p:sp>
        <p:nvSpPr>
          <p:cNvPr id="179209" name="Text Box 9"/>
          <p:cNvSpPr txBox="1">
            <a:spLocks noChangeArrowheads="1"/>
          </p:cNvSpPr>
          <p:nvPr/>
        </p:nvSpPr>
        <p:spPr bwMode="auto">
          <a:xfrm>
            <a:off x="3810000" y="3276600"/>
            <a:ext cx="2743200" cy="892552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sz="2800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sz="2000" dirty="0" smtClean="0">
                <a:solidFill>
                  <a:srgbClr val="660066"/>
                </a:solidFill>
                <a:cs typeface="Angsana New" pitchFamily="18" charset="-34"/>
              </a:rPr>
              <a:t>Government export promotion </a:t>
            </a:r>
            <a:r>
              <a:rPr lang="en-US" dirty="0" smtClean="0">
                <a:solidFill>
                  <a:srgbClr val="660066"/>
                </a:solidFill>
                <a:cs typeface="Angsana New" pitchFamily="18" charset="-34"/>
              </a:rPr>
              <a:t>policy </a:t>
            </a:r>
            <a:endParaRPr lang="en-US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9210" name="Line 10"/>
          <p:cNvSpPr>
            <a:spLocks noChangeShapeType="1"/>
          </p:cNvSpPr>
          <p:nvPr/>
        </p:nvSpPr>
        <p:spPr bwMode="auto">
          <a:xfrm>
            <a:off x="457200" y="3962400"/>
            <a:ext cx="2590800" cy="0"/>
          </a:xfrm>
          <a:prstGeom prst="line">
            <a:avLst/>
          </a:prstGeom>
          <a:noFill/>
          <a:ln w="25400">
            <a:solidFill>
              <a:srgbClr val="00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9211" name="Text Box 11"/>
          <p:cNvSpPr txBox="1">
            <a:spLocks noChangeArrowheads="1"/>
          </p:cNvSpPr>
          <p:nvPr/>
        </p:nvSpPr>
        <p:spPr bwMode="auto">
          <a:xfrm>
            <a:off x="3124200" y="3581400"/>
            <a:ext cx="60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009900"/>
                </a:solidFill>
                <a:cs typeface="Angsana New" pitchFamily="18" charset="-34"/>
              </a:rPr>
              <a:t>X</a:t>
            </a:r>
            <a:r>
              <a:rPr lang="en-US" b="1" baseline="-25000" dirty="0">
                <a:solidFill>
                  <a:srgbClr val="009900"/>
                </a:solidFill>
                <a:cs typeface="Angsana New" pitchFamily="18" charset="-34"/>
              </a:rPr>
              <a:t>1</a:t>
            </a:r>
            <a:r>
              <a:rPr lang="th-TH" sz="3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en-US" sz="3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9212" name="AutoShape 12"/>
          <p:cNvSpPr>
            <a:spLocks noChangeArrowheads="1"/>
          </p:cNvSpPr>
          <p:nvPr/>
        </p:nvSpPr>
        <p:spPr bwMode="auto">
          <a:xfrm>
            <a:off x="6629400" y="3657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9213" name="Text Box 13"/>
          <p:cNvSpPr txBox="1">
            <a:spLocks noChangeArrowheads="1"/>
          </p:cNvSpPr>
          <p:nvPr/>
        </p:nvSpPr>
        <p:spPr bwMode="auto">
          <a:xfrm>
            <a:off x="7086600" y="3429000"/>
            <a:ext cx="2057400" cy="707886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b="1" dirty="0">
              <a:solidFill>
                <a:srgbClr val="660066"/>
              </a:solidFill>
              <a:cs typeface="Angsana New" pitchFamily="18" charset="-34"/>
            </a:endParaRPr>
          </a:p>
          <a:p>
            <a:endParaRPr lang="en-US" b="1" baseline="-25000" dirty="0">
              <a:solidFill>
                <a:srgbClr val="009900"/>
              </a:solidFill>
              <a:cs typeface="Angsana New" pitchFamily="18" charset="-34"/>
            </a:endParaRPr>
          </a:p>
        </p:txBody>
      </p:sp>
      <p:sp>
        <p:nvSpPr>
          <p:cNvPr id="179224" name="Text Box 24"/>
          <p:cNvSpPr txBox="1">
            <a:spLocks noChangeArrowheads="1"/>
          </p:cNvSpPr>
          <p:nvPr/>
        </p:nvSpPr>
        <p:spPr bwMode="auto">
          <a:xfrm>
            <a:off x="6781800" y="1905000"/>
            <a:ext cx="23622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800" b="1" dirty="0">
              <a:solidFill>
                <a:schemeClr val="accent2"/>
              </a:solidFill>
              <a:cs typeface="Arial" charset="0"/>
            </a:endParaRPr>
          </a:p>
        </p:txBody>
      </p:sp>
      <p:sp>
        <p:nvSpPr>
          <p:cNvPr id="179227" name="Text Box 27"/>
          <p:cNvSpPr txBox="1">
            <a:spLocks noChangeArrowheads="1"/>
          </p:cNvSpPr>
          <p:nvPr/>
        </p:nvSpPr>
        <p:spPr bwMode="auto">
          <a:xfrm>
            <a:off x="3810000" y="2590800"/>
            <a:ext cx="40386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Start with export level </a:t>
            </a:r>
            <a:r>
              <a:rPr lang="en-US" b="1" dirty="0" smtClean="0">
                <a:solidFill>
                  <a:srgbClr val="009900"/>
                </a:solidFill>
              </a:rPr>
              <a:t>X</a:t>
            </a:r>
            <a:r>
              <a:rPr lang="en-US" b="1" baseline="-25000" dirty="0" smtClean="0">
                <a:solidFill>
                  <a:srgbClr val="009900"/>
                </a:solidFill>
              </a:rPr>
              <a:t>1</a:t>
            </a:r>
            <a:endParaRPr lang="en-US" b="1" baseline="-25000" dirty="0">
              <a:solidFill>
                <a:srgbClr val="009900"/>
              </a:solidFill>
            </a:endParaRPr>
          </a:p>
        </p:txBody>
      </p:sp>
      <p:grpSp>
        <p:nvGrpSpPr>
          <p:cNvPr id="179232" name="Group 32"/>
          <p:cNvGrpSpPr>
            <a:grpSpLocks/>
          </p:cNvGrpSpPr>
          <p:nvPr/>
        </p:nvGrpSpPr>
        <p:grpSpPr bwMode="auto">
          <a:xfrm>
            <a:off x="3810000" y="4343400"/>
            <a:ext cx="2362200" cy="830263"/>
            <a:chOff x="2352" y="2736"/>
            <a:chExt cx="1488" cy="523"/>
          </a:xfrm>
        </p:grpSpPr>
        <p:sp>
          <p:nvSpPr>
            <p:cNvPr id="179228" name="Text Box 28"/>
            <p:cNvSpPr txBox="1">
              <a:spLocks noChangeArrowheads="1"/>
            </p:cNvSpPr>
            <p:nvPr/>
          </p:nvSpPr>
          <p:spPr bwMode="auto">
            <a:xfrm>
              <a:off x="2352" y="2736"/>
              <a:ext cx="1488" cy="523"/>
            </a:xfrm>
            <a:prstGeom prst="rect">
              <a:avLst/>
            </a:prstGeom>
            <a:solidFill>
              <a:srgbClr val="CCCC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buFontTx/>
                <a:buChar char="•"/>
              </a:pPr>
              <a:r>
                <a:rPr lang="en-US" sz="2800" b="1" dirty="0">
                  <a:solidFill>
                    <a:srgbClr val="660066"/>
                  </a:solidFill>
                  <a:cs typeface="Angsana New" pitchFamily="18" charset="-34"/>
                </a:rPr>
                <a:t> </a:t>
              </a:r>
              <a:r>
                <a:rPr lang="en-US" sz="2000" dirty="0" smtClean="0">
                  <a:solidFill>
                    <a:srgbClr val="660066"/>
                  </a:solidFill>
                  <a:cs typeface="Angsana New" pitchFamily="18" charset="-34"/>
                </a:rPr>
                <a:t>Demand from foreign market</a:t>
              </a:r>
              <a:endParaRPr lang="en-US" sz="2000" dirty="0">
                <a:solidFill>
                  <a:schemeClr val="accent2"/>
                </a:solidFill>
                <a:cs typeface="Angsana New" pitchFamily="18" charset="-34"/>
              </a:endParaRPr>
            </a:p>
          </p:txBody>
        </p:sp>
        <p:sp>
          <p:nvSpPr>
            <p:cNvPr id="179229" name="Line 29"/>
            <p:cNvSpPr>
              <a:spLocks noChangeShapeType="1"/>
            </p:cNvSpPr>
            <p:nvPr/>
          </p:nvSpPr>
          <p:spPr bwMode="auto">
            <a:xfrm>
              <a:off x="3600" y="3024"/>
              <a:ext cx="0" cy="192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9230" name="AutoShape 30"/>
          <p:cNvSpPr>
            <a:spLocks noChangeArrowheads="1"/>
          </p:cNvSpPr>
          <p:nvPr/>
        </p:nvSpPr>
        <p:spPr bwMode="auto">
          <a:xfrm>
            <a:off x="6324600" y="4572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9231" name="Text Box 31"/>
          <p:cNvSpPr txBox="1">
            <a:spLocks noChangeArrowheads="1"/>
          </p:cNvSpPr>
          <p:nvPr/>
        </p:nvSpPr>
        <p:spPr bwMode="auto">
          <a:xfrm>
            <a:off x="6781800" y="4419600"/>
            <a:ext cx="2362200" cy="58477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b="1" baseline="-25000" dirty="0" smtClean="0">
              <a:solidFill>
                <a:srgbClr val="009900"/>
              </a:solidFill>
              <a:cs typeface="Angsana New" pitchFamily="18" charset="-34"/>
            </a:endParaRPr>
          </a:p>
          <a:p>
            <a:endParaRPr lang="en-US" b="1" baseline="-25000" dirty="0">
              <a:solidFill>
                <a:srgbClr val="009900"/>
              </a:solidFill>
              <a:cs typeface="Angsana New" pitchFamily="18" charset="-34"/>
            </a:endParaRPr>
          </a:p>
        </p:txBody>
      </p:sp>
      <p:sp>
        <p:nvSpPr>
          <p:cNvPr id="179233" name="Text Box 33"/>
          <p:cNvSpPr txBox="1">
            <a:spLocks noChangeArrowheads="1"/>
          </p:cNvSpPr>
          <p:nvPr/>
        </p:nvSpPr>
        <p:spPr bwMode="auto">
          <a:xfrm>
            <a:off x="152400" y="5486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0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9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9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9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9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9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9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7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4" grpId="0" animBg="1"/>
      <p:bldP spid="179209" grpId="0" animBg="1"/>
      <p:bldP spid="179210" grpId="0" animBg="1"/>
      <p:bldP spid="179211" grpId="0"/>
      <p:bldP spid="179212" grpId="0" animBg="1"/>
      <p:bldP spid="179213" grpId="0" animBg="1"/>
      <p:bldP spid="179227" grpId="0" animBg="1"/>
      <p:bldP spid="179230" grpId="0" animBg="1"/>
      <p:bldP spid="179231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934200" cy="838200"/>
          </a:xfrm>
        </p:spPr>
        <p:txBody>
          <a:bodyPr/>
          <a:lstStyle/>
          <a:p>
            <a:pPr algn="l"/>
            <a:r>
              <a:rPr lang="en-US" sz="3200" b="1" u="sng" dirty="0" smtClean="0">
                <a:solidFill>
                  <a:srgbClr val="008000"/>
                </a:solidFill>
                <a:cs typeface="Angsana New" pitchFamily="18" charset="-34"/>
              </a:rPr>
              <a:t>Factors determining Import</a:t>
            </a:r>
            <a:endParaRPr lang="en-US" sz="3200" b="1" u="sng" dirty="0">
              <a:solidFill>
                <a:srgbClr val="008000"/>
              </a:solidFill>
              <a:cs typeface="Angsana New" pitchFamily="18" charset="-34"/>
            </a:endParaRPr>
          </a:p>
        </p:txBody>
      </p:sp>
      <p:sp useBgFill="1">
        <p:nvSpPr>
          <p:cNvPr id="18022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022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52400" y="1600200"/>
            <a:ext cx="8991600" cy="4724400"/>
          </a:xfrm>
          <a:solidFill>
            <a:srgbClr val="FFFF99"/>
          </a:solidFill>
          <a:ln/>
        </p:spPr>
        <p:txBody>
          <a:bodyPr/>
          <a:lstStyle/>
          <a:p>
            <a:pPr>
              <a:buFontTx/>
              <a:buNone/>
            </a:pPr>
            <a:endParaRPr lang="th-TH" sz="800" b="1" u="sng" dirty="0">
              <a:solidFill>
                <a:srgbClr val="0080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4000" b="1" dirty="0" smtClean="0">
                <a:solidFill>
                  <a:srgbClr val="008000"/>
                </a:solidFill>
                <a:cs typeface="Angsana New" pitchFamily="18" charset="-34"/>
              </a:rPr>
              <a:t>Import curve</a:t>
            </a:r>
            <a:endParaRPr lang="th-TH" sz="40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81251" name="Line 3"/>
          <p:cNvSpPr>
            <a:spLocks noChangeShapeType="1"/>
          </p:cNvSpPr>
          <p:nvPr/>
        </p:nvSpPr>
        <p:spPr bwMode="auto">
          <a:xfrm flipH="1">
            <a:off x="684213" y="1981200"/>
            <a:ext cx="1587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2" name="Line 4"/>
          <p:cNvSpPr>
            <a:spLocks noChangeShapeType="1"/>
          </p:cNvSpPr>
          <p:nvPr/>
        </p:nvSpPr>
        <p:spPr bwMode="auto">
          <a:xfrm>
            <a:off x="684213" y="47244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3" name="Rectangle 5"/>
          <p:cNvSpPr>
            <a:spLocks noChangeArrowheads="1"/>
          </p:cNvSpPr>
          <p:nvPr/>
        </p:nvSpPr>
        <p:spPr bwMode="auto">
          <a:xfrm>
            <a:off x="3995738" y="465296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81254" name="Line 6"/>
          <p:cNvSpPr>
            <a:spLocks noChangeShapeType="1"/>
          </p:cNvSpPr>
          <p:nvPr/>
        </p:nvSpPr>
        <p:spPr bwMode="auto">
          <a:xfrm flipV="1">
            <a:off x="684213" y="2276475"/>
            <a:ext cx="2879725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81255" name="Group 7"/>
          <p:cNvGrpSpPr>
            <a:grpSpLocks/>
          </p:cNvGrpSpPr>
          <p:nvPr/>
        </p:nvGrpSpPr>
        <p:grpSpPr bwMode="auto">
          <a:xfrm>
            <a:off x="179388" y="2781300"/>
            <a:ext cx="2089150" cy="431800"/>
            <a:chOff x="113" y="1752"/>
            <a:chExt cx="1316" cy="272"/>
          </a:xfrm>
        </p:grpSpPr>
        <p:sp>
          <p:nvSpPr>
            <p:cNvPr id="181256" name="Line 8"/>
            <p:cNvSpPr>
              <a:spLocks noChangeShapeType="1"/>
            </p:cNvSpPr>
            <p:nvPr/>
          </p:nvSpPr>
          <p:spPr bwMode="auto">
            <a:xfrm>
              <a:off x="431" y="1933"/>
              <a:ext cx="9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57" name="Rectangle 9"/>
            <p:cNvSpPr>
              <a:spLocks noChangeArrowheads="1"/>
            </p:cNvSpPr>
            <p:nvPr/>
          </p:nvSpPr>
          <p:spPr bwMode="auto">
            <a:xfrm>
              <a:off x="113" y="1752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M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81258" name="Group 10"/>
          <p:cNvGrpSpPr>
            <a:grpSpLocks/>
          </p:cNvGrpSpPr>
          <p:nvPr/>
        </p:nvGrpSpPr>
        <p:grpSpPr bwMode="auto">
          <a:xfrm>
            <a:off x="179388" y="3357563"/>
            <a:ext cx="1296987" cy="431800"/>
            <a:chOff x="113" y="2115"/>
            <a:chExt cx="817" cy="272"/>
          </a:xfrm>
        </p:grpSpPr>
        <p:sp>
          <p:nvSpPr>
            <p:cNvPr id="181259" name="Line 11"/>
            <p:cNvSpPr>
              <a:spLocks noChangeShapeType="1"/>
            </p:cNvSpPr>
            <p:nvPr/>
          </p:nvSpPr>
          <p:spPr bwMode="auto">
            <a:xfrm>
              <a:off x="431" y="2251"/>
              <a:ext cx="4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60" name="Rectangle 12"/>
            <p:cNvSpPr>
              <a:spLocks noChangeArrowheads="1"/>
            </p:cNvSpPr>
            <p:nvPr/>
          </p:nvSpPr>
          <p:spPr bwMode="auto">
            <a:xfrm>
              <a:off x="113" y="2115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M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81261" name="Rectangle 13"/>
          <p:cNvSpPr>
            <a:spLocks noChangeArrowheads="1"/>
          </p:cNvSpPr>
          <p:nvPr/>
        </p:nvSpPr>
        <p:spPr bwMode="auto">
          <a:xfrm>
            <a:off x="0" y="3068638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grpSp>
        <p:nvGrpSpPr>
          <p:cNvPr id="181262" name="Group 14"/>
          <p:cNvGrpSpPr>
            <a:grpSpLocks/>
          </p:cNvGrpSpPr>
          <p:nvPr/>
        </p:nvGrpSpPr>
        <p:grpSpPr bwMode="auto">
          <a:xfrm>
            <a:off x="1219200" y="3573463"/>
            <a:ext cx="692150" cy="1684337"/>
            <a:chOff x="768" y="2251"/>
            <a:chExt cx="436" cy="1061"/>
          </a:xfrm>
        </p:grpSpPr>
        <p:sp>
          <p:nvSpPr>
            <p:cNvPr id="181263" name="Line 15"/>
            <p:cNvSpPr>
              <a:spLocks noChangeShapeType="1"/>
            </p:cNvSpPr>
            <p:nvPr/>
          </p:nvSpPr>
          <p:spPr bwMode="auto">
            <a:xfrm>
              <a:off x="930" y="2251"/>
              <a:ext cx="0" cy="7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64" name="Rectangle 16"/>
            <p:cNvSpPr>
              <a:spLocks noChangeArrowheads="1"/>
            </p:cNvSpPr>
            <p:nvPr/>
          </p:nvSpPr>
          <p:spPr bwMode="auto">
            <a:xfrm>
              <a:off x="768" y="302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81265" name="Group 17"/>
          <p:cNvGrpSpPr>
            <a:grpSpLocks/>
          </p:cNvGrpSpPr>
          <p:nvPr/>
        </p:nvGrpSpPr>
        <p:grpSpPr bwMode="auto">
          <a:xfrm>
            <a:off x="2051050" y="3068638"/>
            <a:ext cx="768350" cy="2185987"/>
            <a:chOff x="1292" y="1933"/>
            <a:chExt cx="484" cy="1377"/>
          </a:xfrm>
        </p:grpSpPr>
        <p:sp>
          <p:nvSpPr>
            <p:cNvPr id="181266" name="Line 18"/>
            <p:cNvSpPr>
              <a:spLocks noChangeShapeType="1"/>
            </p:cNvSpPr>
            <p:nvPr/>
          </p:nvSpPr>
          <p:spPr bwMode="auto">
            <a:xfrm>
              <a:off x="1429" y="1933"/>
              <a:ext cx="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67" name="Rectangle 19"/>
            <p:cNvSpPr>
              <a:spLocks noChangeArrowheads="1"/>
            </p:cNvSpPr>
            <p:nvPr/>
          </p:nvSpPr>
          <p:spPr bwMode="auto">
            <a:xfrm>
              <a:off x="1292" y="3022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81268" name="Rectangle 20"/>
          <p:cNvSpPr>
            <a:spLocks noChangeArrowheads="1"/>
          </p:cNvSpPr>
          <p:nvPr/>
        </p:nvSpPr>
        <p:spPr bwMode="auto">
          <a:xfrm>
            <a:off x="3581400" y="2895600"/>
            <a:ext cx="2438400" cy="830997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baseline="-25000" dirty="0" smtClean="0">
              <a:cs typeface="Arial" charset="0"/>
            </a:endParaRPr>
          </a:p>
          <a:p>
            <a:endParaRPr lang="en-US" baseline="-25000" dirty="0">
              <a:cs typeface="Arial" charset="0"/>
            </a:endParaRPr>
          </a:p>
          <a:p>
            <a:endParaRPr lang="en-US" baseline="-25000" dirty="0">
              <a:cs typeface="Arial" charset="0"/>
            </a:endParaRPr>
          </a:p>
        </p:txBody>
      </p:sp>
      <p:sp>
        <p:nvSpPr>
          <p:cNvPr id="181269" name="Rectangle 21"/>
          <p:cNvSpPr>
            <a:spLocks noChangeArrowheads="1"/>
          </p:cNvSpPr>
          <p:nvPr/>
        </p:nvSpPr>
        <p:spPr bwMode="auto">
          <a:xfrm>
            <a:off x="1600200" y="4953000"/>
            <a:ext cx="5762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81271" name="Rectangle 23"/>
          <p:cNvSpPr>
            <a:spLocks noChangeArrowheads="1"/>
          </p:cNvSpPr>
          <p:nvPr/>
        </p:nvSpPr>
        <p:spPr bwMode="auto">
          <a:xfrm>
            <a:off x="3657600" y="1981200"/>
            <a:ext cx="1905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M = M</a:t>
            </a:r>
            <a:r>
              <a:rPr lang="en-US" baseline="-25000">
                <a:cs typeface="Angsana New" pitchFamily="18" charset="-34"/>
              </a:rPr>
              <a:t>a</a:t>
            </a:r>
            <a:r>
              <a:rPr lang="en-US">
                <a:cs typeface="Angsana New" pitchFamily="18" charset="-34"/>
              </a:rPr>
              <a:t> + mY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1272" name="Rectangle 24"/>
          <p:cNvSpPr>
            <a:spLocks noChangeArrowheads="1"/>
          </p:cNvSpPr>
          <p:nvPr/>
        </p:nvSpPr>
        <p:spPr bwMode="auto">
          <a:xfrm>
            <a:off x="304800" y="16129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1273" name="Rectangle 25"/>
          <p:cNvSpPr>
            <a:spLocks noChangeArrowheads="1"/>
          </p:cNvSpPr>
          <p:nvPr/>
        </p:nvSpPr>
        <p:spPr bwMode="auto">
          <a:xfrm>
            <a:off x="228600" y="449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1274" name="Rectangle 26"/>
          <p:cNvSpPr>
            <a:spLocks noChangeArrowheads="1"/>
          </p:cNvSpPr>
          <p:nvPr/>
        </p:nvSpPr>
        <p:spPr bwMode="auto">
          <a:xfrm>
            <a:off x="6248400" y="2971800"/>
            <a:ext cx="1828800" cy="111825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2000" baseline="-25000" dirty="0" smtClean="0">
              <a:cs typeface="Angsana New" pitchFamily="18" charset="-34"/>
            </a:endParaRPr>
          </a:p>
          <a:p>
            <a:endParaRPr lang="en-US" sz="2000" baseline="-25000" dirty="0">
              <a:cs typeface="Angsana New" pitchFamily="18" charset="-34"/>
            </a:endParaRPr>
          </a:p>
          <a:p>
            <a:endParaRPr lang="en-US" sz="2000" baseline="-25000" dirty="0" smtClean="0">
              <a:cs typeface="Angsana New" pitchFamily="18" charset="-34"/>
            </a:endParaRPr>
          </a:p>
          <a:p>
            <a:endParaRPr lang="en-US" sz="2000" baseline="-25000" dirty="0">
              <a:cs typeface="Angsana New" pitchFamily="18" charset="-34"/>
            </a:endParaRPr>
          </a:p>
          <a:p>
            <a:endParaRPr lang="th-TH" sz="2000" baseline="-25000" dirty="0">
              <a:cs typeface="Angsana New" pitchFamily="18" charset="-34"/>
            </a:endParaRP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65</a:t>
            </a:fld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1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1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1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1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8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1" grpId="0"/>
      <p:bldP spid="181268" grpId="0" animBg="1"/>
      <p:bldP spid="181269" grpId="0"/>
      <p:bldP spid="181274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Net</a:t>
            </a:r>
            <a:r>
              <a:rPr lang="th-TH" sz="3200" b="1" dirty="0" smtClean="0">
                <a:cs typeface="Angsana New" pitchFamily="18" charset="-34"/>
              </a:rPr>
              <a:t> </a:t>
            </a:r>
            <a:r>
              <a:rPr lang="en-US" sz="3200" b="1" dirty="0">
                <a:cs typeface="Angsana New" pitchFamily="18" charset="-34"/>
              </a:rPr>
              <a:t>export (</a:t>
            </a:r>
            <a:r>
              <a:rPr lang="en-US" sz="3200" b="1" dirty="0" smtClean="0">
                <a:cs typeface="Angsana New" pitchFamily="18" charset="-34"/>
              </a:rPr>
              <a:t>X </a:t>
            </a:r>
            <a:r>
              <a:rPr lang="en-US" sz="3200" b="1" dirty="0">
                <a:cs typeface="Angsana New" pitchFamily="18" charset="-34"/>
              </a:rPr>
              <a:t>– M</a:t>
            </a:r>
            <a:r>
              <a:rPr lang="en-US" sz="3200" b="1" dirty="0" smtClean="0">
                <a:cs typeface="Angsana New" pitchFamily="18" charset="-34"/>
              </a:rPr>
              <a:t>) curve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183308" name="Line 12"/>
          <p:cNvSpPr>
            <a:spLocks noChangeShapeType="1"/>
          </p:cNvSpPr>
          <p:nvPr/>
        </p:nvSpPr>
        <p:spPr bwMode="auto">
          <a:xfrm>
            <a:off x="1752600" y="1371600"/>
            <a:ext cx="0" cy="1752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19" name="Rectangle 23"/>
          <p:cNvSpPr>
            <a:spLocks noChangeArrowheads="1"/>
          </p:cNvSpPr>
          <p:nvPr/>
        </p:nvSpPr>
        <p:spPr bwMode="auto">
          <a:xfrm>
            <a:off x="1066800" y="1066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M, X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22" name="AutoShape 26"/>
          <p:cNvSpPr>
            <a:spLocks/>
          </p:cNvSpPr>
          <p:nvPr/>
        </p:nvSpPr>
        <p:spPr bwMode="auto">
          <a:xfrm>
            <a:off x="1600200" y="2133600"/>
            <a:ext cx="76200" cy="609600"/>
          </a:xfrm>
          <a:prstGeom prst="leftBrace">
            <a:avLst>
              <a:gd name="adj1" fmla="val 66667"/>
              <a:gd name="adj2" fmla="val 50000"/>
            </a:avLst>
          </a:prstGeom>
          <a:noFill/>
          <a:ln w="12700">
            <a:solidFill>
              <a:srgbClr val="CC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3324" name="Line 28"/>
          <p:cNvSpPr>
            <a:spLocks noChangeShapeType="1"/>
          </p:cNvSpPr>
          <p:nvPr/>
        </p:nvSpPr>
        <p:spPr bwMode="auto">
          <a:xfrm>
            <a:off x="1752600" y="31242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25" name="Rectangle 29"/>
          <p:cNvSpPr>
            <a:spLocks noChangeArrowheads="1"/>
          </p:cNvSpPr>
          <p:nvPr/>
        </p:nvSpPr>
        <p:spPr bwMode="auto">
          <a:xfrm>
            <a:off x="4572000" y="2819400"/>
            <a:ext cx="381000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26" name="Line 30"/>
          <p:cNvSpPr>
            <a:spLocks noChangeShapeType="1"/>
          </p:cNvSpPr>
          <p:nvPr/>
        </p:nvSpPr>
        <p:spPr bwMode="auto">
          <a:xfrm>
            <a:off x="1752600" y="2133600"/>
            <a:ext cx="2514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27" name="Rectangle 31"/>
          <p:cNvSpPr>
            <a:spLocks noChangeArrowheads="1"/>
          </p:cNvSpPr>
          <p:nvPr/>
        </p:nvSpPr>
        <p:spPr bwMode="auto">
          <a:xfrm>
            <a:off x="4248150" y="19812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X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28" name="Line 32"/>
          <p:cNvSpPr>
            <a:spLocks noChangeShapeType="1"/>
          </p:cNvSpPr>
          <p:nvPr/>
        </p:nvSpPr>
        <p:spPr bwMode="auto">
          <a:xfrm flipV="1">
            <a:off x="1752600" y="1524000"/>
            <a:ext cx="2286000" cy="121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29" name="Rectangle 33"/>
          <p:cNvSpPr>
            <a:spLocks noChangeArrowheads="1"/>
          </p:cNvSpPr>
          <p:nvPr/>
        </p:nvSpPr>
        <p:spPr bwMode="auto">
          <a:xfrm>
            <a:off x="4114800" y="1143000"/>
            <a:ext cx="18716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 = M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mY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3330" name="Line 34"/>
          <p:cNvSpPr>
            <a:spLocks noChangeShapeType="1"/>
          </p:cNvSpPr>
          <p:nvPr/>
        </p:nvSpPr>
        <p:spPr bwMode="auto">
          <a:xfrm>
            <a:off x="1752600" y="3581400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31" name="Line 35"/>
          <p:cNvSpPr>
            <a:spLocks noChangeShapeType="1"/>
          </p:cNvSpPr>
          <p:nvPr/>
        </p:nvSpPr>
        <p:spPr bwMode="auto">
          <a:xfrm>
            <a:off x="1752600" y="47244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32" name="Rectangle 36"/>
          <p:cNvSpPr>
            <a:spLocks noChangeArrowheads="1"/>
          </p:cNvSpPr>
          <p:nvPr/>
        </p:nvSpPr>
        <p:spPr bwMode="auto">
          <a:xfrm>
            <a:off x="1295400" y="2895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3333" name="Rectangle 37"/>
          <p:cNvSpPr>
            <a:spLocks noChangeArrowheads="1"/>
          </p:cNvSpPr>
          <p:nvPr/>
        </p:nvSpPr>
        <p:spPr bwMode="auto">
          <a:xfrm>
            <a:off x="1295400" y="4419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3334" name="AutoShape 38"/>
          <p:cNvSpPr>
            <a:spLocks/>
          </p:cNvSpPr>
          <p:nvPr/>
        </p:nvSpPr>
        <p:spPr bwMode="auto">
          <a:xfrm>
            <a:off x="1600200" y="4114800"/>
            <a:ext cx="76200" cy="609600"/>
          </a:xfrm>
          <a:prstGeom prst="leftBrace">
            <a:avLst>
              <a:gd name="adj1" fmla="val 66667"/>
              <a:gd name="adj2" fmla="val 50000"/>
            </a:avLst>
          </a:prstGeom>
          <a:noFill/>
          <a:ln w="12700">
            <a:solidFill>
              <a:srgbClr val="CC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3338" name="Line 42"/>
          <p:cNvSpPr>
            <a:spLocks noChangeShapeType="1"/>
          </p:cNvSpPr>
          <p:nvPr/>
        </p:nvSpPr>
        <p:spPr bwMode="auto">
          <a:xfrm>
            <a:off x="2209800" y="2133600"/>
            <a:ext cx="0" cy="381000"/>
          </a:xfrm>
          <a:prstGeom prst="line">
            <a:avLst/>
          </a:prstGeom>
          <a:noFill/>
          <a:ln w="19050">
            <a:solidFill>
              <a:srgbClr val="0000FF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40" name="Line 44"/>
          <p:cNvSpPr>
            <a:spLocks noChangeShapeType="1"/>
          </p:cNvSpPr>
          <p:nvPr/>
        </p:nvSpPr>
        <p:spPr bwMode="auto">
          <a:xfrm>
            <a:off x="3810000" y="1638300"/>
            <a:ext cx="0" cy="495300"/>
          </a:xfrm>
          <a:prstGeom prst="line">
            <a:avLst/>
          </a:prstGeom>
          <a:noFill/>
          <a:ln w="19050">
            <a:solidFill>
              <a:srgbClr val="0080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42" name="Rectangle 46"/>
          <p:cNvSpPr>
            <a:spLocks noChangeArrowheads="1"/>
          </p:cNvSpPr>
          <p:nvPr/>
        </p:nvSpPr>
        <p:spPr bwMode="auto">
          <a:xfrm>
            <a:off x="4572000" y="4572000"/>
            <a:ext cx="381000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43" name="Rectangle 47"/>
          <p:cNvSpPr>
            <a:spLocks noChangeArrowheads="1"/>
          </p:cNvSpPr>
          <p:nvPr/>
        </p:nvSpPr>
        <p:spPr bwMode="auto">
          <a:xfrm>
            <a:off x="1066800" y="34290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X - M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334" grpId="0" animBg="1"/>
      <p:bldP spid="183338" grpId="0" animBg="1"/>
      <p:bldP spid="183340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u="sng" dirty="0" smtClean="0">
                <a:solidFill>
                  <a:srgbClr val="008000"/>
                </a:solidFill>
                <a:cs typeface="Angsana New" pitchFamily="18" charset="-34"/>
              </a:rPr>
              <a:t>Equation for </a:t>
            </a:r>
            <a:r>
              <a:rPr lang="th-TH" b="1" u="sng" dirty="0" smtClean="0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b="1" u="sng" dirty="0">
                <a:solidFill>
                  <a:srgbClr val="008000"/>
                </a:solidFill>
                <a:cs typeface="Angsana New" pitchFamily="18" charset="-34"/>
              </a:rPr>
              <a:t>DAE</a:t>
            </a:r>
          </a:p>
        </p:txBody>
      </p:sp>
      <p:sp useBgFill="1">
        <p:nvSpPr>
          <p:cNvPr id="14336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3379" name="Text Box 19"/>
          <p:cNvSpPr txBox="1">
            <a:spLocks noChangeArrowheads="1"/>
          </p:cNvSpPr>
          <p:nvPr/>
        </p:nvSpPr>
        <p:spPr bwMode="auto">
          <a:xfrm>
            <a:off x="152400" y="1752600"/>
            <a:ext cx="1066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DAE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2" name="Text Box 22"/>
          <p:cNvSpPr txBox="1">
            <a:spLocks noChangeArrowheads="1"/>
          </p:cNvSpPr>
          <p:nvPr/>
        </p:nvSpPr>
        <p:spPr bwMode="auto">
          <a:xfrm>
            <a:off x="1295400" y="17526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3" name="Text Box 23"/>
          <p:cNvSpPr txBox="1">
            <a:spLocks noChangeArrowheads="1"/>
          </p:cNvSpPr>
          <p:nvPr/>
        </p:nvSpPr>
        <p:spPr bwMode="auto">
          <a:xfrm>
            <a:off x="1905000" y="1752600"/>
            <a:ext cx="38100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C + I + G + X - M</a:t>
            </a:r>
            <a:endParaRPr lang="en-US" sz="28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4" name="Text Box 24"/>
          <p:cNvSpPr txBox="1">
            <a:spLocks noChangeArrowheads="1"/>
          </p:cNvSpPr>
          <p:nvPr/>
        </p:nvSpPr>
        <p:spPr bwMode="auto">
          <a:xfrm>
            <a:off x="1295400" y="25146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5" name="Text Box 25"/>
          <p:cNvSpPr txBox="1">
            <a:spLocks noChangeArrowheads="1"/>
          </p:cNvSpPr>
          <p:nvPr/>
        </p:nvSpPr>
        <p:spPr bwMode="auto">
          <a:xfrm>
            <a:off x="1828800" y="2514600"/>
            <a:ext cx="7162800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(C</a:t>
            </a:r>
            <a:r>
              <a:rPr lang="en-US" sz="2800" b="1" baseline="-25000" dirty="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 + </a:t>
            </a:r>
            <a:r>
              <a:rPr lang="en-US" sz="2800" b="1" dirty="0" err="1">
                <a:solidFill>
                  <a:srgbClr val="009900"/>
                </a:solidFill>
                <a:cs typeface="Angsana New" pitchFamily="18" charset="-34"/>
              </a:rPr>
              <a:t>b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) + (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I</a:t>
            </a:r>
            <a:r>
              <a:rPr lang="en-US" sz="2800" b="1" baseline="-25000" dirty="0" err="1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 + </a:t>
            </a:r>
            <a:r>
              <a:rPr lang="en-US" sz="2800" b="1" dirty="0" err="1">
                <a:solidFill>
                  <a:srgbClr val="009900"/>
                </a:solidFill>
              </a:rPr>
              <a:t>d</a:t>
            </a:r>
            <a:r>
              <a:rPr lang="en-US" sz="2800" b="1" dirty="0" err="1">
                <a:solidFill>
                  <a:schemeClr val="accent2"/>
                </a:solidFill>
              </a:rPr>
              <a:t>Y</a:t>
            </a:r>
            <a:r>
              <a:rPr lang="en-US" sz="2800" b="1" dirty="0">
                <a:solidFill>
                  <a:schemeClr val="accent2"/>
                </a:solidFill>
              </a:rPr>
              <a:t>)</a:t>
            </a:r>
            <a:r>
              <a:rPr lang="en-US" sz="2800" dirty="0"/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+ 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G</a:t>
            </a:r>
            <a:r>
              <a:rPr lang="en-US" sz="2800" b="1" baseline="-25000" dirty="0" err="1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baseline="-25000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+ 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X</a:t>
            </a:r>
            <a:r>
              <a:rPr lang="en-US" sz="2800" b="1" baseline="-25000" dirty="0" err="1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 – (M</a:t>
            </a:r>
            <a:r>
              <a:rPr lang="en-US" sz="2800" b="1" baseline="-25000" dirty="0">
                <a:solidFill>
                  <a:schemeClr val="accent2"/>
                </a:solidFill>
              </a:rPr>
              <a:t>a</a:t>
            </a:r>
            <a:r>
              <a:rPr lang="en-US" sz="2800" b="1" dirty="0">
                <a:solidFill>
                  <a:schemeClr val="accent2"/>
                </a:solidFill>
              </a:rPr>
              <a:t> + </a:t>
            </a:r>
            <a:r>
              <a:rPr lang="en-US" sz="2800" b="1" dirty="0" err="1">
                <a:solidFill>
                  <a:srgbClr val="009900"/>
                </a:solidFill>
              </a:rPr>
              <a:t>m</a:t>
            </a:r>
            <a:r>
              <a:rPr lang="en-US" sz="2800" b="1" dirty="0" err="1">
                <a:solidFill>
                  <a:schemeClr val="accent2"/>
                </a:solidFill>
              </a:rPr>
              <a:t>Y</a:t>
            </a:r>
            <a:r>
              <a:rPr lang="en-US" sz="2800" b="1" dirty="0">
                <a:solidFill>
                  <a:schemeClr val="accent2"/>
                </a:solidFill>
              </a:rPr>
              <a:t>)</a:t>
            </a:r>
            <a:endParaRPr lang="en-US" sz="2800" dirty="0"/>
          </a:p>
        </p:txBody>
      </p:sp>
      <p:sp>
        <p:nvSpPr>
          <p:cNvPr id="143386" name="Text Box 26"/>
          <p:cNvSpPr txBox="1">
            <a:spLocks noChangeArrowheads="1"/>
          </p:cNvSpPr>
          <p:nvPr/>
        </p:nvSpPr>
        <p:spPr bwMode="auto">
          <a:xfrm>
            <a:off x="1295400" y="33528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7" name="Text Box 27"/>
          <p:cNvSpPr txBox="1">
            <a:spLocks noChangeArrowheads="1"/>
          </p:cNvSpPr>
          <p:nvPr/>
        </p:nvSpPr>
        <p:spPr bwMode="auto">
          <a:xfrm>
            <a:off x="1828800" y="3352800"/>
            <a:ext cx="7086600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(C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I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G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 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+ X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– M</a:t>
            </a:r>
            <a:r>
              <a:rPr lang="en-US" sz="2800" b="1" baseline="-25000">
                <a:solidFill>
                  <a:schemeClr val="accent2"/>
                </a:solidFill>
              </a:rPr>
              <a:t>a</a:t>
            </a:r>
            <a:r>
              <a:rPr lang="en-US" sz="2800" b="1">
                <a:solidFill>
                  <a:schemeClr val="accent2"/>
                </a:solidFill>
              </a:rPr>
              <a:t>) + (</a:t>
            </a:r>
            <a:r>
              <a:rPr lang="en-US" sz="2800" b="1">
                <a:solidFill>
                  <a:srgbClr val="009900"/>
                </a:solidFill>
              </a:rPr>
              <a:t>b</a:t>
            </a:r>
            <a:r>
              <a:rPr lang="en-US" sz="2800" b="1">
                <a:solidFill>
                  <a:schemeClr val="accent2"/>
                </a:solidFill>
              </a:rPr>
              <a:t>Y +</a:t>
            </a:r>
            <a:r>
              <a:rPr lang="en-US" sz="2800" b="1">
                <a:solidFill>
                  <a:srgbClr val="009900"/>
                </a:solidFill>
              </a:rPr>
              <a:t> d</a:t>
            </a:r>
            <a:r>
              <a:rPr lang="en-US" sz="2800" b="1">
                <a:solidFill>
                  <a:schemeClr val="accent2"/>
                </a:solidFill>
              </a:rPr>
              <a:t>Y – </a:t>
            </a:r>
            <a:r>
              <a:rPr lang="en-US" sz="2800" b="1">
                <a:solidFill>
                  <a:srgbClr val="009900"/>
                </a:solidFill>
              </a:rPr>
              <a:t>m</a:t>
            </a:r>
            <a:r>
              <a:rPr lang="en-US" sz="2800" b="1">
                <a:solidFill>
                  <a:schemeClr val="accent2"/>
                </a:solidFill>
              </a:rPr>
              <a:t>Y</a:t>
            </a:r>
            <a:r>
              <a:rPr lang="en-US" sz="2800" b="1">
                <a:solidFill>
                  <a:srgbClr val="009900"/>
                </a:solidFill>
              </a:rPr>
              <a:t>)</a:t>
            </a:r>
            <a:endParaRPr lang="en-US" sz="2800">
              <a:solidFill>
                <a:srgbClr val="009900"/>
              </a:solidFill>
            </a:endParaRPr>
          </a:p>
        </p:txBody>
      </p:sp>
      <p:sp>
        <p:nvSpPr>
          <p:cNvPr id="143388" name="Text Box 28"/>
          <p:cNvSpPr txBox="1">
            <a:spLocks noChangeArrowheads="1"/>
          </p:cNvSpPr>
          <p:nvPr/>
        </p:nvSpPr>
        <p:spPr bwMode="auto">
          <a:xfrm>
            <a:off x="1295400" y="41910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9" name="Text Box 29"/>
          <p:cNvSpPr txBox="1">
            <a:spLocks noChangeArrowheads="1"/>
          </p:cNvSpPr>
          <p:nvPr/>
        </p:nvSpPr>
        <p:spPr bwMode="auto">
          <a:xfrm>
            <a:off x="1828800" y="4191000"/>
            <a:ext cx="7086600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(C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I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G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 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+ X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– M</a:t>
            </a:r>
            <a:r>
              <a:rPr lang="en-US" sz="2800" b="1" baseline="-25000">
                <a:solidFill>
                  <a:schemeClr val="accent2"/>
                </a:solidFill>
              </a:rPr>
              <a:t>a</a:t>
            </a:r>
            <a:r>
              <a:rPr lang="en-US" sz="2800" b="1">
                <a:solidFill>
                  <a:schemeClr val="accent2"/>
                </a:solidFill>
              </a:rPr>
              <a:t>) + (</a:t>
            </a:r>
            <a:r>
              <a:rPr lang="en-US" sz="2800" b="1">
                <a:solidFill>
                  <a:srgbClr val="009900"/>
                </a:solidFill>
              </a:rPr>
              <a:t>b </a:t>
            </a:r>
            <a:r>
              <a:rPr lang="en-US" sz="2800" b="1">
                <a:solidFill>
                  <a:schemeClr val="accent2"/>
                </a:solidFill>
              </a:rPr>
              <a:t>+</a:t>
            </a:r>
            <a:r>
              <a:rPr lang="en-US" sz="2800" b="1">
                <a:solidFill>
                  <a:srgbClr val="009900"/>
                </a:solidFill>
              </a:rPr>
              <a:t> d</a:t>
            </a:r>
            <a:r>
              <a:rPr lang="en-US" sz="2800" b="1">
                <a:solidFill>
                  <a:schemeClr val="accent2"/>
                </a:solidFill>
              </a:rPr>
              <a:t> – </a:t>
            </a:r>
            <a:r>
              <a:rPr lang="en-US" sz="2800" b="1">
                <a:solidFill>
                  <a:srgbClr val="009900"/>
                </a:solidFill>
              </a:rPr>
              <a:t>m</a:t>
            </a:r>
            <a:r>
              <a:rPr lang="en-US" sz="2800" b="1">
                <a:solidFill>
                  <a:schemeClr val="accent2"/>
                </a:solidFill>
              </a:rPr>
              <a:t>) Y</a:t>
            </a:r>
            <a:endParaRPr lang="en-US" sz="2800">
              <a:solidFill>
                <a:schemeClr val="accent2"/>
              </a:solidFill>
            </a:endParaRPr>
          </a:p>
        </p:txBody>
      </p:sp>
      <p:sp>
        <p:nvSpPr>
          <p:cNvPr id="143390" name="Line 30"/>
          <p:cNvSpPr>
            <a:spLocks noChangeShapeType="1"/>
          </p:cNvSpPr>
          <p:nvPr/>
        </p:nvSpPr>
        <p:spPr bwMode="auto">
          <a:xfrm flipH="1">
            <a:off x="5562600" y="4648200"/>
            <a:ext cx="609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3391" name="Line 31"/>
          <p:cNvSpPr>
            <a:spLocks noChangeShapeType="1"/>
          </p:cNvSpPr>
          <p:nvPr/>
        </p:nvSpPr>
        <p:spPr bwMode="auto">
          <a:xfrm>
            <a:off x="6858000" y="46482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3392" name="Line 32"/>
          <p:cNvSpPr>
            <a:spLocks noChangeShapeType="1"/>
          </p:cNvSpPr>
          <p:nvPr/>
        </p:nvSpPr>
        <p:spPr bwMode="auto">
          <a:xfrm>
            <a:off x="7467600" y="4648200"/>
            <a:ext cx="4572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67</a:t>
            </a:fld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228600" y="1371600"/>
            <a:ext cx="403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Suppose T = 0, : Y</a:t>
            </a:r>
            <a:r>
              <a:rPr lang="en-US" sz="1800" baseline="30000" dirty="0" smtClean="0"/>
              <a:t>d</a:t>
            </a:r>
            <a:r>
              <a:rPr lang="en-US" sz="1800" dirty="0" smtClean="0"/>
              <a:t> = Y – T = Y 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3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3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3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3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3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3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3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3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43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9" grpId="0"/>
      <p:bldP spid="143382" grpId="0"/>
      <p:bldP spid="143383" grpId="0" animBg="1"/>
      <p:bldP spid="143384" grpId="0"/>
      <p:bldP spid="143385" grpId="0" animBg="1"/>
      <p:bldP spid="143386" grpId="0"/>
      <p:bldP spid="143387" grpId="0" animBg="1"/>
      <p:bldP spid="143388" grpId="0"/>
      <p:bldP spid="143389" grpId="0" animBg="1"/>
      <p:bldP spid="143390" grpId="0" animBg="1"/>
      <p:bldP spid="143391" grpId="0" animBg="1"/>
      <p:bldP spid="143392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229600" cy="762000"/>
          </a:xfrm>
        </p:spPr>
        <p:txBody>
          <a:bodyPr/>
          <a:lstStyle/>
          <a:p>
            <a:pPr algn="l"/>
            <a:r>
              <a:rPr lang="en-US" sz="4000" b="1" dirty="0" smtClean="0">
                <a:solidFill>
                  <a:srgbClr val="008000"/>
                </a:solidFill>
                <a:cs typeface="Angsana New" pitchFamily="18" charset="-34"/>
              </a:rPr>
              <a:t>DAE line</a:t>
            </a:r>
            <a:endParaRPr lang="th-TH" sz="40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84323" name="Line 3"/>
          <p:cNvSpPr>
            <a:spLocks noChangeShapeType="1"/>
          </p:cNvSpPr>
          <p:nvPr/>
        </p:nvSpPr>
        <p:spPr bwMode="auto">
          <a:xfrm flipH="1">
            <a:off x="2971800" y="2057400"/>
            <a:ext cx="1588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4324" name="Line 4"/>
          <p:cNvSpPr>
            <a:spLocks noChangeShapeType="1"/>
          </p:cNvSpPr>
          <p:nvPr/>
        </p:nvSpPr>
        <p:spPr bwMode="auto">
          <a:xfrm>
            <a:off x="2971800" y="4800600"/>
            <a:ext cx="39417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4326" name="Line 6"/>
          <p:cNvSpPr>
            <a:spLocks noChangeShapeType="1"/>
          </p:cNvSpPr>
          <p:nvPr/>
        </p:nvSpPr>
        <p:spPr bwMode="auto">
          <a:xfrm flipV="1">
            <a:off x="2971800" y="2819400"/>
            <a:ext cx="31242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4340" name="Rectangle 20"/>
          <p:cNvSpPr>
            <a:spLocks noChangeArrowheads="1"/>
          </p:cNvSpPr>
          <p:nvPr/>
        </p:nvSpPr>
        <p:spPr bwMode="auto">
          <a:xfrm>
            <a:off x="6096000" y="3124200"/>
            <a:ext cx="2743200" cy="46166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slope</a:t>
            </a:r>
            <a:r>
              <a:rPr lang="th-TH" dirty="0" smtClean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=</a:t>
            </a:r>
            <a:endParaRPr lang="en-US" baseline="-25000" dirty="0">
              <a:cs typeface="Angsana New" pitchFamily="18" charset="-34"/>
            </a:endParaRPr>
          </a:p>
        </p:txBody>
      </p:sp>
      <p:sp>
        <p:nvSpPr>
          <p:cNvPr id="184342" name="Rectangle 22"/>
          <p:cNvSpPr>
            <a:spLocks noChangeArrowheads="1"/>
          </p:cNvSpPr>
          <p:nvPr/>
        </p:nvSpPr>
        <p:spPr bwMode="auto">
          <a:xfrm>
            <a:off x="6096000" y="2514600"/>
            <a:ext cx="1066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DAE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4344" name="Rectangle 24"/>
          <p:cNvSpPr>
            <a:spLocks noChangeArrowheads="1"/>
          </p:cNvSpPr>
          <p:nvPr/>
        </p:nvSpPr>
        <p:spPr bwMode="auto">
          <a:xfrm>
            <a:off x="2438400" y="4800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4346" name="Rectangle 26"/>
          <p:cNvSpPr>
            <a:spLocks noChangeArrowheads="1"/>
          </p:cNvSpPr>
          <p:nvPr/>
        </p:nvSpPr>
        <p:spPr bwMode="auto">
          <a:xfrm>
            <a:off x="2514600" y="1612900"/>
            <a:ext cx="1066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DAE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4347" name="Rectangle 27"/>
          <p:cNvSpPr>
            <a:spLocks noChangeArrowheads="1"/>
          </p:cNvSpPr>
          <p:nvPr/>
        </p:nvSpPr>
        <p:spPr bwMode="auto">
          <a:xfrm>
            <a:off x="533400" y="3733800"/>
            <a:ext cx="2438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/>
              <a:t>a</a:t>
            </a:r>
            <a:r>
              <a:rPr lang="en-US" sz="2000"/>
              <a:t>+ G</a:t>
            </a:r>
            <a:r>
              <a:rPr lang="en-US" sz="2000" baseline="-25000"/>
              <a:t>a</a:t>
            </a:r>
            <a:r>
              <a:rPr lang="en-US" sz="2000"/>
              <a:t>+ X</a:t>
            </a:r>
            <a:r>
              <a:rPr lang="en-US" sz="2000" baseline="-25000"/>
              <a:t>a </a:t>
            </a:r>
            <a:r>
              <a:rPr lang="en-US" sz="2000"/>
              <a:t>- M</a:t>
            </a:r>
            <a:r>
              <a:rPr lang="en-US" sz="2000" baseline="-25000"/>
              <a:t>a</a:t>
            </a:r>
          </a:p>
        </p:txBody>
      </p:sp>
      <p:sp>
        <p:nvSpPr>
          <p:cNvPr id="184348" name="Rectangle 28"/>
          <p:cNvSpPr>
            <a:spLocks noChangeArrowheads="1"/>
          </p:cNvSpPr>
          <p:nvPr/>
        </p:nvSpPr>
        <p:spPr bwMode="auto">
          <a:xfrm>
            <a:off x="7086600" y="4495800"/>
            <a:ext cx="381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Y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68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0" grpId="0" animBg="1"/>
      <p:bldP spid="184347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"/>
            <a:ext cx="8305800" cy="1143000"/>
          </a:xfrm>
        </p:spPr>
        <p:txBody>
          <a:bodyPr/>
          <a:lstStyle/>
          <a:p>
            <a:pPr algn="l"/>
            <a:r>
              <a:rPr lang="en-US" b="1" dirty="0" smtClean="0"/>
              <a:t>3.3 Equilibrium National Income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524000"/>
            <a:ext cx="8991600" cy="4724400"/>
          </a:xfrm>
        </p:spPr>
        <p:txBody>
          <a:bodyPr/>
          <a:lstStyle/>
          <a:p>
            <a:pPr>
              <a:buNone/>
            </a:pPr>
            <a:r>
              <a:rPr lang="en-US" sz="3200" b="1" dirty="0" smtClean="0">
                <a:solidFill>
                  <a:schemeClr val="accent2"/>
                </a:solidFill>
              </a:rPr>
              <a:t>3.3.1 Definition</a:t>
            </a:r>
          </a:p>
          <a:p>
            <a:r>
              <a:rPr lang="en-US" sz="2600" dirty="0" smtClean="0"/>
              <a:t>Equilibrium occurs when there is no tendency for change.  </a:t>
            </a:r>
          </a:p>
          <a:p>
            <a:r>
              <a:rPr lang="en-US" sz="2600" dirty="0" smtClean="0">
                <a:cs typeface="Angsana New" pitchFamily="18" charset="-34"/>
              </a:rPr>
              <a:t>In </a:t>
            </a:r>
            <a:r>
              <a:rPr lang="en-US" sz="2600" b="1" dirty="0" smtClean="0">
                <a:solidFill>
                  <a:srgbClr val="FF0000"/>
                </a:solidFill>
                <a:cs typeface="Angsana New" pitchFamily="18" charset="-34"/>
              </a:rPr>
              <a:t>good markets </a:t>
            </a:r>
            <a:r>
              <a:rPr lang="en-US" sz="2600" dirty="0" smtClean="0">
                <a:cs typeface="Angsana New" pitchFamily="18" charset="-34"/>
              </a:rPr>
              <a:t>equilibrium occurs when </a:t>
            </a:r>
          </a:p>
          <a:p>
            <a:pPr>
              <a:buNone/>
            </a:pPr>
            <a:r>
              <a:rPr lang="en-US" dirty="0" smtClean="0">
                <a:cs typeface="Angsana New" pitchFamily="18" charset="-34"/>
              </a:rPr>
              <a:t>	  </a:t>
            </a:r>
            <a:r>
              <a:rPr lang="en-US" sz="2600" b="1" dirty="0" smtClean="0">
                <a:solidFill>
                  <a:srgbClr val="008000"/>
                </a:solidFill>
                <a:cs typeface="Angsana New" pitchFamily="18" charset="-34"/>
              </a:rPr>
              <a:t>Aggregate Output = Desired Aggregate Expenditure</a:t>
            </a:r>
          </a:p>
          <a:p>
            <a:pPr>
              <a:buNone/>
            </a:pPr>
            <a:r>
              <a:rPr lang="en-US" sz="2600" dirty="0" smtClean="0">
                <a:solidFill>
                  <a:schemeClr val="accent2"/>
                </a:solidFill>
                <a:cs typeface="Angsana New" pitchFamily="18" charset="-34"/>
              </a:rPr>
              <a:t>		                       </a:t>
            </a:r>
            <a:r>
              <a:rPr lang="en-US" sz="2600" b="1" dirty="0" smtClean="0">
                <a:solidFill>
                  <a:srgbClr val="FF0000"/>
                </a:solidFill>
                <a:cs typeface="Angsana New" pitchFamily="18" charset="-34"/>
              </a:rPr>
              <a:t>Y  =   DAE</a:t>
            </a:r>
            <a:endParaRPr lang="en-US" sz="2600" b="1" dirty="0" smtClean="0">
              <a:solidFill>
                <a:srgbClr val="FF0000"/>
              </a:solidFill>
            </a:endParaRPr>
          </a:p>
          <a:p>
            <a:r>
              <a:rPr lang="en-US" sz="2600" b="1" dirty="0" smtClean="0">
                <a:solidFill>
                  <a:srgbClr val="D60093"/>
                </a:solidFill>
              </a:rPr>
              <a:t>Equilibrium income</a:t>
            </a:r>
            <a:r>
              <a:rPr lang="en-US" sz="2600" dirty="0" smtClean="0">
                <a:solidFill>
                  <a:srgbClr val="D60093"/>
                </a:solidFill>
              </a:rPr>
              <a:t>, </a:t>
            </a:r>
            <a:r>
              <a:rPr lang="en-US" sz="2600" b="1" dirty="0" smtClean="0">
                <a:solidFill>
                  <a:srgbClr val="D60093"/>
                </a:solidFill>
              </a:rPr>
              <a:t>Equilibrium output </a:t>
            </a:r>
            <a:r>
              <a:rPr lang="en-US" sz="2600" dirty="0" smtClean="0">
                <a:cs typeface="Angsana New" pitchFamily="18" charset="-34"/>
              </a:rPr>
              <a:t>(</a:t>
            </a:r>
            <a:r>
              <a:rPr lang="en-US" sz="26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6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600" dirty="0" smtClean="0">
                <a:cs typeface="Angsana New" pitchFamily="18" charset="-34"/>
              </a:rPr>
              <a:t>)</a:t>
            </a:r>
          </a:p>
          <a:p>
            <a:pPr>
              <a:buNone/>
            </a:pPr>
            <a:r>
              <a:rPr lang="en-US" sz="2600" dirty="0" smtClean="0">
                <a:solidFill>
                  <a:schemeClr val="accent2"/>
                </a:solidFill>
                <a:cs typeface="Angsana New" pitchFamily="18" charset="-34"/>
              </a:rPr>
              <a:t>	</a:t>
            </a:r>
            <a:r>
              <a:rPr lang="en-US" sz="2600" dirty="0" smtClean="0">
                <a:cs typeface="Angsana New" pitchFamily="18" charset="-34"/>
              </a:rPr>
              <a:t>Level of national income (output) at which Y = DAE</a:t>
            </a:r>
            <a:endParaRPr lang="en-US" sz="26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69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81000"/>
            <a:ext cx="8458200" cy="762000"/>
          </a:xfrm>
        </p:spPr>
        <p:txBody>
          <a:bodyPr/>
          <a:lstStyle/>
          <a:p>
            <a:pPr algn="l"/>
            <a:r>
              <a:rPr lang="en-US" sz="3200" b="1" dirty="0" smtClean="0"/>
              <a:t>3.3.2 Determination of equilibrium national income (</a:t>
            </a:r>
            <a:r>
              <a:rPr lang="en-US" sz="32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32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cs typeface="Angsana New" pitchFamily="18" charset="-34"/>
              </a:rPr>
              <a:t>)</a:t>
            </a:r>
            <a:r>
              <a:rPr lang="en-US" sz="3200" b="1" dirty="0" smtClean="0"/>
              <a:t> </a:t>
            </a:r>
            <a:endParaRPr lang="th-TH" sz="3200" b="1" dirty="0"/>
          </a:p>
        </p:txBody>
      </p:sp>
      <p:sp>
        <p:nvSpPr>
          <p:cNvPr id="188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382000" cy="4724400"/>
          </a:xfrm>
        </p:spPr>
        <p:txBody>
          <a:bodyPr/>
          <a:lstStyle/>
          <a:p>
            <a:pPr marL="1143000" lvl="1" indent="-742950">
              <a:buFont typeface="+mj-lt"/>
              <a:buAutoNum type="arabicPeriod"/>
            </a:pPr>
            <a:endParaRPr lang="en-US" sz="3200" b="1" dirty="0" smtClean="0">
              <a:solidFill>
                <a:schemeClr val="accent2"/>
              </a:solidFill>
            </a:endParaRPr>
          </a:p>
          <a:p>
            <a:pPr marL="1143000" lvl="1" indent="-742950">
              <a:buNone/>
            </a:pPr>
            <a:r>
              <a:rPr lang="en-US" sz="3200" b="1" dirty="0" smtClean="0">
                <a:solidFill>
                  <a:schemeClr val="accent2"/>
                </a:solidFill>
              </a:rPr>
              <a:t>1.  </a:t>
            </a:r>
            <a:r>
              <a:rPr lang="en-US" sz="3200" b="1" dirty="0" smtClean="0">
                <a:solidFill>
                  <a:srgbClr val="D60093"/>
                </a:solidFill>
              </a:rPr>
              <a:t>Y = DAE </a:t>
            </a:r>
            <a:r>
              <a:rPr lang="en-US" sz="3200" b="1" dirty="0" smtClean="0">
                <a:solidFill>
                  <a:schemeClr val="accent2"/>
                </a:solidFill>
              </a:rPr>
              <a:t>approach</a:t>
            </a:r>
          </a:p>
          <a:p>
            <a:pPr marL="857250" lvl="1" indent="-457200">
              <a:buNone/>
            </a:pPr>
            <a:endParaRPr lang="en-US" sz="3200" b="1" dirty="0" smtClean="0">
              <a:solidFill>
                <a:srgbClr val="800000"/>
              </a:solidFill>
            </a:endParaRPr>
          </a:p>
          <a:p>
            <a:pPr marL="1143000" lvl="1" indent="-742950">
              <a:buNone/>
            </a:pPr>
            <a:r>
              <a:rPr lang="en-US" sz="3200" b="1" dirty="0" smtClean="0">
                <a:solidFill>
                  <a:schemeClr val="accent2"/>
                </a:solidFill>
              </a:rPr>
              <a:t>2.  </a:t>
            </a:r>
            <a:r>
              <a:rPr lang="en-US" sz="3200" b="1" dirty="0" smtClean="0">
                <a:solidFill>
                  <a:srgbClr val="D60093"/>
                </a:solidFill>
              </a:rPr>
              <a:t>Injection = Leakage </a:t>
            </a:r>
            <a:r>
              <a:rPr lang="en-US" sz="3200" b="1" dirty="0" smtClean="0">
                <a:solidFill>
                  <a:schemeClr val="accent2"/>
                </a:solidFill>
              </a:rPr>
              <a:t>approach</a:t>
            </a:r>
            <a:endParaRPr lang="en-US" sz="3200" b="1" dirty="0">
              <a:solidFill>
                <a:schemeClr val="accent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70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8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229600" cy="914400"/>
          </a:xfrm>
        </p:spPr>
        <p:txBody>
          <a:bodyPr/>
          <a:lstStyle/>
          <a:p>
            <a:pPr algn="l"/>
            <a:r>
              <a:rPr lang="en-US" sz="3200" b="1" dirty="0" smtClean="0"/>
              <a:t>3.3.2 a   Find </a:t>
            </a:r>
            <a:r>
              <a:rPr lang="en-US" sz="32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3200" b="1" baseline="-25000" dirty="0" smtClean="0">
                <a:solidFill>
                  <a:srgbClr val="FF0000"/>
                </a:solidFill>
                <a:cs typeface="Angsana New" pitchFamily="18" charset="-34"/>
              </a:rPr>
              <a:t>e  </a:t>
            </a:r>
            <a:r>
              <a:rPr lang="en-US" sz="3200" b="1" dirty="0" smtClean="0"/>
              <a:t>using </a:t>
            </a:r>
            <a:r>
              <a:rPr lang="en-US" sz="3200" b="1" dirty="0" smtClean="0">
                <a:solidFill>
                  <a:srgbClr val="008000"/>
                </a:solidFill>
              </a:rPr>
              <a:t>Y = DAE approach</a:t>
            </a:r>
            <a:endParaRPr lang="th-TH" sz="3200" b="1" dirty="0">
              <a:solidFill>
                <a:srgbClr val="008000"/>
              </a:solidFill>
            </a:endParaRPr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382000" cy="4724400"/>
          </a:xfrm>
        </p:spPr>
        <p:txBody>
          <a:bodyPr/>
          <a:lstStyle/>
          <a:p>
            <a:pPr>
              <a:buFontTx/>
              <a:buNone/>
            </a:pPr>
            <a:endParaRPr lang="th-TH" sz="2400" b="1" dirty="0">
              <a:solidFill>
                <a:srgbClr val="800000"/>
              </a:solidFill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752600" y="2286000"/>
            <a:ext cx="4621213" cy="3444875"/>
            <a:chOff x="1104" y="1440"/>
            <a:chExt cx="2911" cy="2170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1296" y="1680"/>
              <a:ext cx="2448" cy="1824"/>
              <a:chOff x="1296" y="1680"/>
              <a:chExt cx="2448" cy="1824"/>
            </a:xfrm>
          </p:grpSpPr>
          <p:sp>
            <p:nvSpPr>
              <p:cNvPr id="189446" name="Line 6"/>
              <p:cNvSpPr>
                <a:spLocks noChangeShapeType="1"/>
              </p:cNvSpPr>
              <p:nvPr/>
            </p:nvSpPr>
            <p:spPr bwMode="auto">
              <a:xfrm>
                <a:off x="1296" y="1680"/>
                <a:ext cx="0" cy="182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9447" name="Line 7"/>
              <p:cNvSpPr>
                <a:spLocks noChangeShapeType="1"/>
              </p:cNvSpPr>
              <p:nvPr/>
            </p:nvSpPr>
            <p:spPr bwMode="auto">
              <a:xfrm>
                <a:off x="1296" y="3504"/>
                <a:ext cx="24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89448" name="Rectangle 8"/>
            <p:cNvSpPr>
              <a:spLocks noChangeArrowheads="1"/>
            </p:cNvSpPr>
            <p:nvPr/>
          </p:nvSpPr>
          <p:spPr bwMode="auto">
            <a:xfrm>
              <a:off x="1104" y="1440"/>
              <a:ext cx="446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DAE</a:t>
              </a:r>
              <a:endParaRPr lang="th-TH" sz="2000" dirty="0">
                <a:cs typeface="Angsana New" pitchFamily="18" charset="-34"/>
              </a:endParaRPr>
            </a:p>
          </p:txBody>
        </p:sp>
        <p:sp>
          <p:nvSpPr>
            <p:cNvPr id="189449" name="Rectangle 9"/>
            <p:cNvSpPr>
              <a:spLocks noChangeArrowheads="1"/>
            </p:cNvSpPr>
            <p:nvPr/>
          </p:nvSpPr>
          <p:spPr bwMode="auto">
            <a:xfrm>
              <a:off x="3792" y="3360"/>
              <a:ext cx="22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Y</a:t>
              </a:r>
              <a:endParaRPr lang="th-TH" sz="2000">
                <a:cs typeface="Angsana New" pitchFamily="18" charset="-34"/>
              </a:endParaRPr>
            </a:p>
          </p:txBody>
        </p:sp>
      </p:grpSp>
      <p:sp>
        <p:nvSpPr>
          <p:cNvPr id="30" name="Slide Number Placeholder 2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71</a:t>
            </a:fld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21336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2590800" y="156845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th-TH" sz="2800" dirty="0">
              <a:cs typeface="Angsana New" pitchFamily="18" charset="-34"/>
            </a:endParaRP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4953000" y="1568450"/>
            <a:ext cx="3124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th-TH" dirty="0">
              <a:cs typeface="Angsana New" pitchFamily="18" charset="-34"/>
            </a:endParaRP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1323439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sz="2000" dirty="0" smtClean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1752600" y="4724400"/>
            <a:ext cx="35052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667000"/>
            <a:ext cx="1828800" cy="1015663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dirty="0" smtClean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&lt; 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6" name="AutoShape 12"/>
          <p:cNvSpPr>
            <a:spLocks noChangeArrowheads="1"/>
          </p:cNvSpPr>
          <p:nvPr/>
        </p:nvSpPr>
        <p:spPr bwMode="auto">
          <a:xfrm>
            <a:off x="1143000" y="4800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4381500" y="17145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667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382000" y="17145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72</a:t>
            </a:fld>
            <a:endParaRPr lang="en-US"/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176645" y="2590800"/>
            <a:ext cx="2209800" cy="1785104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sz="2000" dirty="0" smtClean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 smtClean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 smtClean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 smtClean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71" grpId="0" animBg="1"/>
      <p:bldP spid="190473" grpId="0" animBg="1"/>
      <p:bldP spid="190474" grpId="0" animBg="1"/>
      <p:bldP spid="190475" grpId="0" animBg="1"/>
      <p:bldP spid="190476" grpId="0" animBg="1"/>
      <p:bldP spid="190477" grpId="0" animBg="1"/>
      <p:bldP spid="190478" grpId="0" animBg="1"/>
      <p:bldP spid="190479" grpId="0" animBg="1"/>
      <p:bldP spid="190480" grpId="0" animBg="1"/>
      <p:bldP spid="24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22098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2743200" y="160020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th-TH" sz="2800" dirty="0">
              <a:cs typeface="Angsana New" pitchFamily="18" charset="-34"/>
            </a:endParaRP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4953000" y="1447800"/>
            <a:ext cx="3352800" cy="101566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dirty="0" smtClean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th-TH" dirty="0">
              <a:cs typeface="Angsana New" pitchFamily="18" charset="-34"/>
            </a:endParaRP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861774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sz="2000" dirty="0" smtClean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1447800" y="4731543"/>
            <a:ext cx="38862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514600"/>
            <a:ext cx="1828800" cy="1015663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dirty="0" smtClean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&gt;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6" name="AutoShape 12"/>
          <p:cNvSpPr>
            <a:spLocks noChangeArrowheads="1"/>
          </p:cNvSpPr>
          <p:nvPr/>
        </p:nvSpPr>
        <p:spPr bwMode="auto">
          <a:xfrm>
            <a:off x="838200" y="4876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4381500" y="17145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7432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382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73</a:t>
            </a:fld>
            <a:endParaRPr lang="en-US"/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190500" y="2472530"/>
            <a:ext cx="2209800" cy="1785104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sz="2000" dirty="0" smtClean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 smtClean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 smtClean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 smtClean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71" grpId="0" animBg="1"/>
      <p:bldP spid="190473" grpId="0" animBg="1"/>
      <p:bldP spid="190474" grpId="0" animBg="1"/>
      <p:bldP spid="190475" grpId="0" animBg="1"/>
      <p:bldP spid="190476" grpId="0" animBg="1"/>
      <p:bldP spid="190477" grpId="0" animBg="1"/>
      <p:bldP spid="190478" grpId="0" animBg="1"/>
      <p:bldP spid="190479" grpId="0" animBg="1"/>
      <p:bldP spid="190480" grpId="0" animBg="1"/>
      <p:bldP spid="27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AutoShape 2"/>
          <p:cNvSpPr>
            <a:spLocks noChangeArrowheads="1"/>
          </p:cNvSpPr>
          <p:nvPr/>
        </p:nvSpPr>
        <p:spPr bwMode="auto">
          <a:xfrm>
            <a:off x="2286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2515" name="Text Box 3"/>
          <p:cNvSpPr txBox="1">
            <a:spLocks noChangeArrowheads="1"/>
          </p:cNvSpPr>
          <p:nvPr/>
        </p:nvSpPr>
        <p:spPr bwMode="auto">
          <a:xfrm>
            <a:off x="2895600" y="160020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DAE = Y</a:t>
            </a:r>
            <a:r>
              <a:rPr lang="th-TH" sz="2800" dirty="0">
                <a:cs typeface="Angsana New" pitchFamily="18" charset="-34"/>
              </a:rPr>
              <a:t> </a:t>
            </a:r>
          </a:p>
        </p:txBody>
      </p:sp>
      <p:sp>
        <p:nvSpPr>
          <p:cNvPr id="192516" name="Text Box 4"/>
          <p:cNvSpPr txBox="1">
            <a:spLocks noChangeArrowheads="1"/>
          </p:cNvSpPr>
          <p:nvPr/>
        </p:nvSpPr>
        <p:spPr bwMode="auto">
          <a:xfrm>
            <a:off x="5486400" y="1524000"/>
            <a:ext cx="2971800" cy="1938992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660066"/>
                </a:solidFill>
                <a:cs typeface="Angsana New" pitchFamily="18" charset="-34"/>
              </a:rPr>
              <a:t>Equilibrium point since there would be no further adjustment from this point (unless there is at least one factor affecting DAE changes</a:t>
            </a:r>
          </a:p>
        </p:txBody>
      </p:sp>
      <p:sp>
        <p:nvSpPr>
          <p:cNvPr id="192517" name="Text Box 5"/>
          <p:cNvSpPr txBox="1">
            <a:spLocks noChangeArrowheads="1"/>
          </p:cNvSpPr>
          <p:nvPr/>
        </p:nvSpPr>
        <p:spPr bwMode="auto">
          <a:xfrm>
            <a:off x="2286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</a:t>
            </a:r>
            <a:r>
              <a:rPr lang="th-TH" b="1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= 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2518" name="AutoShape 6"/>
          <p:cNvSpPr>
            <a:spLocks noChangeArrowheads="1"/>
          </p:cNvSpPr>
          <p:nvPr/>
        </p:nvSpPr>
        <p:spPr bwMode="auto">
          <a:xfrm>
            <a:off x="4953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74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 smtClean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2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4" grpId="0" animBg="1"/>
      <p:bldP spid="192515" grpId="0" animBg="1"/>
      <p:bldP spid="192516" grpId="0" animBg="1"/>
      <p:bldP spid="192517" grpId="0" animBg="1"/>
      <p:bldP spid="192518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dirty="0"/>
              <a:t>Note : </a:t>
            </a:r>
            <a:r>
              <a:rPr lang="en-US" sz="3200" b="1" dirty="0" smtClean="0">
                <a:solidFill>
                  <a:srgbClr val="CC0000"/>
                </a:solidFill>
                <a:cs typeface="Angsana New" pitchFamily="18" charset="-34"/>
              </a:rPr>
              <a:t>Y </a:t>
            </a:r>
            <a:r>
              <a:rPr lang="en-US" sz="3200" b="1" dirty="0">
                <a:solidFill>
                  <a:srgbClr val="CC0000"/>
                </a:solidFill>
                <a:cs typeface="Angsana New" pitchFamily="18" charset="-34"/>
              </a:rPr>
              <a:t>= </a:t>
            </a:r>
            <a:r>
              <a:rPr lang="en-US" sz="3200" b="1" dirty="0" smtClean="0">
                <a:solidFill>
                  <a:srgbClr val="CC0000"/>
                </a:solidFill>
                <a:cs typeface="Angsana New" pitchFamily="18" charset="-34"/>
              </a:rPr>
              <a:t>DAE approach</a:t>
            </a:r>
            <a:endParaRPr lang="th-TH" sz="3200" b="1" dirty="0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524000"/>
            <a:ext cx="7467600" cy="4343400"/>
          </a:xfrm>
        </p:spPr>
        <p:txBody>
          <a:bodyPr/>
          <a:lstStyle/>
          <a:p>
            <a:r>
              <a:rPr lang="en-US" dirty="0" smtClean="0">
                <a:effectLst/>
              </a:rPr>
              <a:t>Closed economy, without government </a:t>
            </a:r>
            <a:endParaRPr lang="en-US" dirty="0">
              <a:effectLst/>
            </a:endParaRPr>
          </a:p>
          <a:p>
            <a:pPr algn="ctr">
              <a:buFontTx/>
              <a:buNone/>
            </a:pPr>
            <a:r>
              <a:rPr lang="en-US" b="1" dirty="0" smtClean="0">
                <a:solidFill>
                  <a:schemeClr val="accent2"/>
                </a:solidFill>
              </a:rPr>
              <a:t>DAE = C + I</a:t>
            </a:r>
          </a:p>
          <a:p>
            <a:r>
              <a:rPr lang="en-US" dirty="0" smtClean="0"/>
              <a:t>Closed economy, with government</a:t>
            </a:r>
            <a:endParaRPr lang="en-US" dirty="0"/>
          </a:p>
          <a:p>
            <a:pPr algn="ctr">
              <a:buFontTx/>
              <a:buNone/>
            </a:pPr>
            <a:r>
              <a:rPr lang="en-US" dirty="0"/>
              <a:t> </a:t>
            </a:r>
            <a:r>
              <a:rPr lang="en-US" b="1" dirty="0">
                <a:solidFill>
                  <a:schemeClr val="accent2"/>
                </a:solidFill>
              </a:rPr>
              <a:t>DAE = </a:t>
            </a:r>
            <a:r>
              <a:rPr lang="en-US" b="1" dirty="0" smtClean="0">
                <a:solidFill>
                  <a:schemeClr val="accent2"/>
                </a:solidFill>
              </a:rPr>
              <a:t>C </a:t>
            </a:r>
            <a:r>
              <a:rPr lang="en-US" b="1" dirty="0">
                <a:solidFill>
                  <a:schemeClr val="accent2"/>
                </a:solidFill>
              </a:rPr>
              <a:t>+ I + G</a:t>
            </a:r>
          </a:p>
          <a:p>
            <a:r>
              <a:rPr lang="en-US" dirty="0" smtClean="0"/>
              <a:t>Open economy, with government</a:t>
            </a:r>
            <a:endParaRPr lang="en-US" dirty="0"/>
          </a:p>
          <a:p>
            <a:pPr algn="ctr">
              <a:buFontTx/>
              <a:buNone/>
            </a:pPr>
            <a:r>
              <a:rPr lang="en-US" b="1" dirty="0">
                <a:solidFill>
                  <a:schemeClr val="accent2"/>
                </a:solidFill>
              </a:rPr>
              <a:t>DAE = </a:t>
            </a:r>
            <a:r>
              <a:rPr lang="en-US" b="1" dirty="0" smtClean="0">
                <a:solidFill>
                  <a:schemeClr val="accent2"/>
                </a:solidFill>
              </a:rPr>
              <a:t>C </a:t>
            </a:r>
            <a:r>
              <a:rPr lang="en-US" b="1" dirty="0">
                <a:solidFill>
                  <a:schemeClr val="accent2"/>
                </a:solidFill>
              </a:rPr>
              <a:t>+ I + G + </a:t>
            </a:r>
            <a:r>
              <a:rPr lang="th-TH" b="1" dirty="0">
                <a:solidFill>
                  <a:schemeClr val="accent2"/>
                </a:solidFill>
              </a:rPr>
              <a:t>(</a:t>
            </a:r>
            <a:r>
              <a:rPr lang="en-US" b="1" dirty="0">
                <a:solidFill>
                  <a:schemeClr val="accent2"/>
                </a:solidFill>
              </a:rPr>
              <a:t>X - M</a:t>
            </a:r>
            <a:r>
              <a:rPr lang="th-TH" b="1" dirty="0">
                <a:solidFill>
                  <a:schemeClr val="accent2"/>
                </a:solidFill>
              </a:rPr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75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3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equilibrium</a:t>
            </a:r>
            <a:r>
              <a:rPr lang="en-US" sz="2800" b="1" dirty="0" smtClean="0">
                <a:cs typeface="Angsana New" pitchFamily="18" charset="-34"/>
              </a:rPr>
              <a:t> national income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= DAE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94563" name="Text Box 3"/>
          <p:cNvSpPr txBox="1">
            <a:spLocks noChangeArrowheads="1"/>
          </p:cNvSpPr>
          <p:nvPr/>
        </p:nvSpPr>
        <p:spPr bwMode="auto">
          <a:xfrm>
            <a:off x="1752600" y="2438400"/>
            <a:ext cx="199125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194564" name="Text Box 4"/>
          <p:cNvSpPr txBox="1">
            <a:spLocks noChangeArrowheads="1"/>
          </p:cNvSpPr>
          <p:nvPr/>
        </p:nvSpPr>
        <p:spPr bwMode="auto">
          <a:xfrm>
            <a:off x="609600" y="3200400"/>
            <a:ext cx="3429000" cy="2677656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4565" name="Text Box 5"/>
          <p:cNvSpPr txBox="1">
            <a:spLocks noChangeArrowheads="1"/>
          </p:cNvSpPr>
          <p:nvPr/>
        </p:nvSpPr>
        <p:spPr bwMode="auto">
          <a:xfrm>
            <a:off x="4724400" y="18288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I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</p:txBody>
      </p:sp>
      <p:sp>
        <p:nvSpPr>
          <p:cNvPr id="194566" name="Text Box 6"/>
          <p:cNvSpPr txBox="1">
            <a:spLocks noChangeArrowheads="1"/>
          </p:cNvSpPr>
          <p:nvPr/>
        </p:nvSpPr>
        <p:spPr bwMode="auto">
          <a:xfrm>
            <a:off x="4572000" y="2590800"/>
            <a:ext cx="4191000" cy="3484031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6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</a:p>
          <a:p>
            <a:endParaRPr lang="en-US" sz="12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r>
              <a:rPr lang="en-US" dirty="0">
                <a:cs typeface="Angsana New" pitchFamily="18" charset="-34"/>
              </a:rPr>
              <a:t>     </a:t>
            </a:r>
            <a:endParaRPr lang="en-US" b="1" dirty="0">
              <a:solidFill>
                <a:srgbClr val="008000"/>
              </a:solidFill>
              <a:cs typeface="Angsana New" pitchFamily="18" charset="-34"/>
            </a:endParaRPr>
          </a:p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</a:p>
          <a:p>
            <a:pPr>
              <a:lnSpc>
                <a:spcPct val="80000"/>
              </a:lnSpc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       </a:t>
            </a:r>
          </a:p>
          <a:p>
            <a:pPr>
              <a:lnSpc>
                <a:spcPct val="80000"/>
              </a:lnSpc>
            </a:pPr>
            <a:endParaRPr lang="en-US" b="1" dirty="0" smtClean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 smtClean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 smtClean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76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1371600"/>
            <a:ext cx="678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In closed economy, lets T = 0, : Y</a:t>
            </a:r>
            <a:r>
              <a:rPr lang="en-US" sz="1800" baseline="30000" dirty="0" smtClean="0"/>
              <a:t>d</a:t>
            </a:r>
            <a:r>
              <a:rPr lang="en-US" sz="1800" dirty="0" smtClean="0"/>
              <a:t> = Y – T = Y </a:t>
            </a:r>
            <a:endParaRPr lang="en-US" sz="1800" dirty="0"/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1752600" y="1828800"/>
            <a:ext cx="199125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C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baseline="300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4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4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4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45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45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45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3" grpId="0" animBg="1"/>
      <p:bldP spid="194565" grpId="0" animBg="1"/>
      <p:bldP spid="1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77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33528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953000" y="3352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410200" y="3276600"/>
            <a:ext cx="685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6248400" y="3352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6705600" y="3276600"/>
            <a:ext cx="1066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  </a:t>
            </a:r>
            <a:r>
              <a:rPr lang="en-US" sz="2000" u="sng" dirty="0" smtClean="0">
                <a:cs typeface="Angsana New" pitchFamily="18" charset="-34"/>
              </a:rPr>
              <a:t>  </a:t>
            </a: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04800" y="5257800"/>
            <a:ext cx="44958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953000" y="5257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334000" y="5257800"/>
            <a:ext cx="6858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5" name="Rectangle 20"/>
          <p:cNvSpPr>
            <a:spLocks noChangeArrowheads="1"/>
          </p:cNvSpPr>
          <p:nvPr/>
        </p:nvSpPr>
        <p:spPr bwMode="auto">
          <a:xfrm>
            <a:off x="381000" y="2438400"/>
            <a:ext cx="1752600" cy="431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 smtClean="0">
                <a:cs typeface="Angsana New" pitchFamily="18" charset="-34"/>
              </a:rPr>
              <a:t>if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C</a:t>
            </a:r>
            <a:r>
              <a:rPr lang="en-US" sz="2000" baseline="-25000" dirty="0">
                <a:cs typeface="Angsana New" pitchFamily="18" charset="-34"/>
              </a:rPr>
              <a:t>a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 smtClean="0">
                <a:cs typeface="Angsana New" pitchFamily="18" charset="-34"/>
              </a:rPr>
              <a:t>unit</a:t>
            </a:r>
            <a:endParaRPr lang="en-US" sz="2600" dirty="0">
              <a:cs typeface="Angsana New" pitchFamily="18" charset="-34"/>
            </a:endParaRPr>
          </a:p>
        </p:txBody>
      </p:sp>
      <p:sp>
        <p:nvSpPr>
          <p:cNvPr id="16" name="AutoShape 21"/>
          <p:cNvSpPr>
            <a:spLocks noChangeArrowheads="1"/>
          </p:cNvSpPr>
          <p:nvPr/>
        </p:nvSpPr>
        <p:spPr bwMode="auto">
          <a:xfrm>
            <a:off x="2362200" y="2514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Rectangle 22"/>
          <p:cNvSpPr>
            <a:spLocks noChangeArrowheads="1"/>
          </p:cNvSpPr>
          <p:nvPr/>
        </p:nvSpPr>
        <p:spPr bwMode="auto">
          <a:xfrm>
            <a:off x="2895600" y="2438400"/>
            <a:ext cx="2438400" cy="685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dirty="0">
              <a:cs typeface="Angsana New" pitchFamily="18" charset="-34"/>
            </a:endParaRPr>
          </a:p>
        </p:txBody>
      </p:sp>
      <p:sp>
        <p:nvSpPr>
          <p:cNvPr id="18" name="Rectangle 24"/>
          <p:cNvSpPr>
            <a:spLocks noChangeArrowheads="1"/>
          </p:cNvSpPr>
          <p:nvPr/>
        </p:nvSpPr>
        <p:spPr bwMode="auto">
          <a:xfrm>
            <a:off x="381000" y="4191000"/>
            <a:ext cx="1752600" cy="43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 smtClean="0">
                <a:cs typeface="Angsana New" pitchFamily="18" charset="-34"/>
              </a:rPr>
              <a:t>if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baseline="-25000" dirty="0">
                <a:cs typeface="Angsana New" pitchFamily="18" charset="-34"/>
              </a:rPr>
              <a:t>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 smtClean="0">
                <a:cs typeface="Angsana New" pitchFamily="18" charset="-34"/>
              </a:rPr>
              <a:t>unit</a:t>
            </a:r>
            <a:endParaRPr lang="en-US" sz="2600" dirty="0">
              <a:cs typeface="Angsana New" pitchFamily="18" charset="-34"/>
            </a:endParaRPr>
          </a:p>
        </p:txBody>
      </p:sp>
      <p:sp>
        <p:nvSpPr>
          <p:cNvPr id="19" name="AutoShape 25"/>
          <p:cNvSpPr>
            <a:spLocks noChangeArrowheads="1"/>
          </p:cNvSpPr>
          <p:nvPr/>
        </p:nvSpPr>
        <p:spPr bwMode="auto">
          <a:xfrm>
            <a:off x="2286000" y="4267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Rectangle 26"/>
          <p:cNvSpPr>
            <a:spLocks noChangeArrowheads="1"/>
          </p:cNvSpPr>
          <p:nvPr/>
        </p:nvSpPr>
        <p:spPr bwMode="auto">
          <a:xfrm>
            <a:off x="2895600" y="4191000"/>
            <a:ext cx="2438400" cy="685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dirty="0">
              <a:cs typeface="Angsana New" pitchFamily="18" charset="-34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3820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autonomous spending multiplier</a:t>
            </a:r>
            <a:r>
              <a:rPr lang="en-US" sz="2400" dirty="0" smtClean="0">
                <a:cs typeface="Angsana New" pitchFamily="18" charset="-34"/>
              </a:rPr>
              <a:t/>
            </a:r>
            <a:br>
              <a:rPr lang="en-US" sz="2400" dirty="0" smtClean="0"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6172200" y="5257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6705600" y="5257800"/>
            <a:ext cx="10668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6" name="Rectangle 11"/>
          <p:cNvSpPr>
            <a:spLocks noChangeArrowheads="1"/>
          </p:cNvSpPr>
          <p:nvPr/>
        </p:nvSpPr>
        <p:spPr bwMode="auto">
          <a:xfrm>
            <a:off x="381000" y="1371600"/>
            <a:ext cx="57912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From equilibrium income    Y</a:t>
            </a:r>
            <a:r>
              <a:rPr lang="en-US" sz="2000" baseline="-25000" dirty="0" smtClean="0">
                <a:cs typeface="Angsana New" pitchFamily="18" charset="-34"/>
              </a:rPr>
              <a:t>E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(C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</a:t>
            </a:r>
            <a:r>
              <a:rPr lang="en-US" sz="2000" dirty="0" smtClean="0">
                <a:cs typeface="Angsana New" pitchFamily="18" charset="-34"/>
              </a:rPr>
              <a:t>	                                       (</a:t>
            </a:r>
            <a:r>
              <a:rPr lang="en-US" sz="2000" dirty="0">
                <a:cs typeface="Angsana New" pitchFamily="18" charset="-34"/>
              </a:rPr>
              <a:t>1- b)</a:t>
            </a:r>
          </a:p>
        </p:txBody>
      </p:sp>
      <p:sp>
        <p:nvSpPr>
          <p:cNvPr id="23" name="Rectangle 2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4" grpId="0"/>
      <p:bldP spid="25" grpId="0" animBg="1"/>
      <p:bldP spid="26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114800" y="2286000"/>
            <a:ext cx="4648200" cy="1524000"/>
          </a:xfrm>
          <a:solidFill>
            <a:srgbClr val="FFFF66"/>
          </a:solidFill>
        </p:spPr>
        <p:txBody>
          <a:bodyPr/>
          <a:lstStyle/>
          <a:p>
            <a:pPr>
              <a:buFontTx/>
              <a:buNone/>
            </a:pPr>
            <a:endParaRPr lang="th-TH" sz="30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838200" y="1600200"/>
            <a:ext cx="1951038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/>
              <a:t>d</a:t>
            </a:r>
            <a:r>
              <a:rPr lang="en-US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6172200" y="16002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I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</p:txBody>
      </p:sp>
      <p:sp>
        <p:nvSpPr>
          <p:cNvPr id="195589" name="Text Box 5"/>
          <p:cNvSpPr txBox="1">
            <a:spLocks noChangeArrowheads="1"/>
          </p:cNvSpPr>
          <p:nvPr/>
        </p:nvSpPr>
        <p:spPr bwMode="auto">
          <a:xfrm>
            <a:off x="3067050" y="1600200"/>
            <a:ext cx="150495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0" name="Rectangle 6"/>
          <p:cNvSpPr>
            <a:spLocks noChangeArrowheads="1"/>
          </p:cNvSpPr>
          <p:nvPr/>
        </p:nvSpPr>
        <p:spPr bwMode="auto">
          <a:xfrm>
            <a:off x="304800" y="2286000"/>
            <a:ext cx="3657600" cy="297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4876800" y="1600200"/>
            <a:ext cx="1014413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7467600" y="1600200"/>
            <a:ext cx="111601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G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95594" name="Rectangle 10"/>
          <p:cNvSpPr>
            <a:spLocks noChangeArrowheads="1"/>
          </p:cNvSpPr>
          <p:nvPr/>
        </p:nvSpPr>
        <p:spPr bwMode="auto">
          <a:xfrm>
            <a:off x="4114800" y="3886200"/>
            <a:ext cx="4648200" cy="2743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b="1" dirty="0" smtClean="0">
                <a:solidFill>
                  <a:srgbClr val="990000"/>
                </a:solidFill>
                <a:latin typeface="+mn-lt"/>
                <a:cs typeface="Angsana New" pitchFamily="18" charset="-34"/>
              </a:rPr>
              <a:t>At equilibrium 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990000"/>
                </a:solidFill>
                <a:latin typeface="+mn-lt"/>
                <a:cs typeface="Angsana New" pitchFamily="18" charset="-34"/>
              </a:rPr>
              <a:t>		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78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equilibrium</a:t>
            </a:r>
            <a:r>
              <a:rPr lang="en-US" sz="2800" b="1" dirty="0" smtClean="0">
                <a:cs typeface="Angsana New" pitchFamily="18" charset="-34"/>
              </a:rPr>
              <a:t> national income,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= DAE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5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5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5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5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79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23622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50292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638800" y="2286000"/>
            <a:ext cx="685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65532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7239000" y="2286000"/>
            <a:ext cx="1066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200400"/>
            <a:ext cx="4419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50292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638800" y="3200400"/>
            <a:ext cx="6858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</a:t>
            </a:r>
            <a:endParaRPr lang="en-US" sz="2000" u="sng" dirty="0" smtClean="0">
              <a:cs typeface="Angsana New" pitchFamily="18" charset="-34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Autonomous spending multiplier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65532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7239000" y="3200400"/>
            <a:ext cx="10668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th-TH" sz="2000" u="sng" dirty="0">
              <a:cs typeface="Angsana New" pitchFamily="18" charset="-34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381000" y="1371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From equilibrium income    Y</a:t>
            </a:r>
            <a:r>
              <a:rPr lang="en-US" sz="2000" baseline="-25000" dirty="0" smtClean="0">
                <a:cs typeface="Angsana New" pitchFamily="18" charset="-34"/>
              </a:rPr>
              <a:t>E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(</a:t>
            </a:r>
            <a:r>
              <a:rPr lang="en-US" sz="2000" dirty="0" smtClean="0"/>
              <a:t>C</a:t>
            </a:r>
            <a:r>
              <a:rPr lang="en-US" sz="2000" baseline="-25000" dirty="0" smtClean="0"/>
              <a:t>a</a:t>
            </a:r>
            <a:r>
              <a:rPr lang="en-US" sz="2000" dirty="0" smtClean="0"/>
              <a:t>- </a:t>
            </a:r>
            <a:r>
              <a:rPr lang="en-US" sz="2000" dirty="0" err="1" smtClean="0"/>
              <a:t>bT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+ </a:t>
            </a:r>
            <a:r>
              <a:rPr lang="en-US" sz="2000" dirty="0" err="1" smtClean="0"/>
              <a:t>I</a:t>
            </a:r>
            <a:r>
              <a:rPr lang="en-US" sz="2000" baseline="-25000" dirty="0" err="1" smtClean="0"/>
              <a:t>a</a:t>
            </a:r>
            <a:r>
              <a:rPr lang="th-TH" sz="2000" baseline="-25000" dirty="0" smtClean="0"/>
              <a:t> </a:t>
            </a:r>
            <a:r>
              <a:rPr lang="en-US" sz="2000" dirty="0" smtClean="0"/>
              <a:t>+ </a:t>
            </a:r>
            <a:r>
              <a:rPr lang="en-US" sz="2000" dirty="0" err="1" smtClean="0"/>
              <a:t>G</a:t>
            </a:r>
            <a:r>
              <a:rPr lang="en-US" sz="2000" baseline="-25000" dirty="0" err="1" smtClean="0"/>
              <a:t>a</a:t>
            </a:r>
            <a:r>
              <a:rPr lang="en-US" sz="2000" dirty="0" smtClean="0">
                <a:cs typeface="Angsana New" pitchFamily="18" charset="-34"/>
              </a:rPr>
              <a:t>)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</a:t>
            </a:r>
            <a:r>
              <a:rPr lang="en-US" sz="2000" dirty="0" smtClean="0">
                <a:cs typeface="Angsana New" pitchFamily="18" charset="-34"/>
              </a:rPr>
              <a:t>	                                       (</a:t>
            </a:r>
            <a:r>
              <a:rPr lang="en-US" sz="2000" dirty="0">
                <a:cs typeface="Angsana New" pitchFamily="18" charset="-34"/>
              </a:rPr>
              <a:t>1- b)</a:t>
            </a:r>
          </a:p>
        </p:txBody>
      </p: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381000" y="4038600"/>
            <a:ext cx="53340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Government  spending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5867400" y="4038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6324600" y="4038600"/>
            <a:ext cx="6858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8" name="Text Box 15"/>
          <p:cNvSpPr txBox="1">
            <a:spLocks noChangeArrowheads="1"/>
          </p:cNvSpPr>
          <p:nvPr/>
        </p:nvSpPr>
        <p:spPr bwMode="auto">
          <a:xfrm>
            <a:off x="7239000" y="4038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9" name="Rectangle 16"/>
          <p:cNvSpPr>
            <a:spLocks noChangeArrowheads="1"/>
          </p:cNvSpPr>
          <p:nvPr/>
        </p:nvSpPr>
        <p:spPr bwMode="auto">
          <a:xfrm>
            <a:off x="7696200" y="4038600"/>
            <a:ext cx="10668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th-TH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381000" y="5029200"/>
            <a:ext cx="44196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Tax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029200" y="5029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2" name="Rectangle 19"/>
          <p:cNvSpPr>
            <a:spLocks noChangeArrowheads="1"/>
          </p:cNvSpPr>
          <p:nvPr/>
        </p:nvSpPr>
        <p:spPr bwMode="auto">
          <a:xfrm>
            <a:off x="5638800" y="5029200"/>
            <a:ext cx="8382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24" grpId="0"/>
      <p:bldP spid="25" grpId="0" animBg="1"/>
      <p:bldP spid="21" grpId="0" animBg="1"/>
      <p:bldP spid="23" grpId="0" animBg="1"/>
      <p:bldP spid="26" grpId="0"/>
      <p:bldP spid="27" grpId="0" animBg="1"/>
      <p:bldP spid="28" grpId="0"/>
      <p:bldP spid="29" grpId="0" animBg="1"/>
      <p:bldP spid="30" grpId="0" animBg="1"/>
      <p:bldP spid="31" grpId="0"/>
      <p:bldP spid="32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533400" y="13716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100 + 0.6Y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648200" y="13716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=40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3124200" y="13716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6019800" y="13716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80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Example: </a:t>
            </a:r>
            <a:r>
              <a:rPr lang="en-US" sz="2800" b="1" dirty="0" smtClean="0">
                <a:solidFill>
                  <a:srgbClr val="FF0000"/>
                </a:solidFill>
              </a:rPr>
              <a:t>Y = DAE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4495800" y="3200400"/>
            <a:ext cx="4648200" cy="15240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th-TH" sz="30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1951038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 smtClean="0">
                <a:solidFill>
                  <a:schemeClr val="accent6"/>
                </a:solidFill>
              </a:rPr>
              <a:t>C </a:t>
            </a:r>
            <a:r>
              <a:rPr lang="en-US" dirty="0">
                <a:solidFill>
                  <a:schemeClr val="accent6"/>
                </a:solidFill>
              </a:rPr>
              <a:t>= C</a:t>
            </a:r>
            <a:r>
              <a:rPr lang="en-US" baseline="-25000" dirty="0">
                <a:solidFill>
                  <a:schemeClr val="accent6"/>
                </a:solidFill>
              </a:rPr>
              <a:t>a</a:t>
            </a:r>
            <a:r>
              <a:rPr lang="en-US" dirty="0">
                <a:solidFill>
                  <a:schemeClr val="accent6"/>
                </a:solidFill>
              </a:rPr>
              <a:t>+ </a:t>
            </a:r>
            <a:r>
              <a:rPr lang="en-US" dirty="0" err="1">
                <a:solidFill>
                  <a:schemeClr val="accent6"/>
                </a:solidFill>
              </a:rPr>
              <a:t>bY</a:t>
            </a:r>
            <a:r>
              <a:rPr lang="en-US" baseline="30000" dirty="0" err="1">
                <a:solidFill>
                  <a:schemeClr val="accent6"/>
                </a:solidFill>
              </a:rPr>
              <a:t>d</a:t>
            </a:r>
            <a:r>
              <a:rPr lang="en-US" baseline="30000" dirty="0">
                <a:solidFill>
                  <a:schemeClr val="accent6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648200" y="1905000"/>
            <a:ext cx="982663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solidFill>
                <a:schemeClr val="accent6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533400" y="2590800"/>
            <a:ext cx="150495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533400" y="3276600"/>
            <a:ext cx="3657600" cy="297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  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endParaRPr lang="en-US" baseline="30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–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(C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3124200" y="1905000"/>
            <a:ext cx="1014413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6019800" y="1981200"/>
            <a:ext cx="1116013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baseline="-25000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  <a:endParaRPr lang="en-US" baseline="-25000" dirty="0">
              <a:solidFill>
                <a:schemeClr val="accent6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16" grpId="0" animBg="1"/>
      <p:bldP spid="17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533400" y="13716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100 + 0.6Y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648200" y="13716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=40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3124200" y="13716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6019800" y="13716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81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Example: </a:t>
            </a:r>
            <a:r>
              <a:rPr lang="en-US" sz="2800" b="1" dirty="0" smtClean="0">
                <a:solidFill>
                  <a:srgbClr val="FF0000"/>
                </a:solidFill>
              </a:rPr>
              <a:t>Y = DAE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0"/>
          <p:cNvSpPr>
            <a:spLocks noChangeArrowheads="1"/>
          </p:cNvSpPr>
          <p:nvPr/>
        </p:nvSpPr>
        <p:spPr bwMode="auto">
          <a:xfrm>
            <a:off x="990600" y="1981200"/>
            <a:ext cx="7162800" cy="4572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b="1" dirty="0" smtClean="0">
                <a:solidFill>
                  <a:srgbClr val="990000"/>
                </a:solidFill>
                <a:latin typeface="+mn-lt"/>
                <a:cs typeface="Angsana New" pitchFamily="18" charset="-34"/>
              </a:rPr>
              <a:t>At equilibrium 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990000"/>
                </a:solidFill>
                <a:latin typeface="+mn-lt"/>
                <a:cs typeface="Angsana New" pitchFamily="18" charset="-34"/>
              </a:rPr>
              <a:t>		</a:t>
            </a:r>
            <a:endParaRPr lang="en-US" sz="2000" b="1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1447800" y="1447800"/>
            <a:ext cx="4773118" cy="3901809"/>
            <a:chOff x="1104" y="1728"/>
            <a:chExt cx="2894" cy="1919"/>
          </a:xfrm>
        </p:grpSpPr>
        <p:grpSp>
          <p:nvGrpSpPr>
            <p:cNvPr id="3" name="Group 12"/>
            <p:cNvGrpSpPr>
              <a:grpSpLocks/>
            </p:cNvGrpSpPr>
            <p:nvPr/>
          </p:nvGrpSpPr>
          <p:grpSpPr bwMode="auto">
            <a:xfrm>
              <a:off x="1296" y="1920"/>
              <a:ext cx="2448" cy="1584"/>
              <a:chOff x="1296" y="1920"/>
              <a:chExt cx="2448" cy="1584"/>
            </a:xfrm>
          </p:grpSpPr>
          <p:sp>
            <p:nvSpPr>
              <p:cNvPr id="197645" name="Line 13"/>
              <p:cNvSpPr>
                <a:spLocks noChangeShapeType="1"/>
              </p:cNvSpPr>
              <p:nvPr/>
            </p:nvSpPr>
            <p:spPr bwMode="auto">
              <a:xfrm>
                <a:off x="1296" y="1920"/>
                <a:ext cx="0" cy="158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646" name="Line 14"/>
              <p:cNvSpPr>
                <a:spLocks noChangeShapeType="1"/>
              </p:cNvSpPr>
              <p:nvPr/>
            </p:nvSpPr>
            <p:spPr bwMode="auto">
              <a:xfrm>
                <a:off x="1296" y="3504"/>
                <a:ext cx="24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97647" name="Rectangle 15"/>
            <p:cNvSpPr>
              <a:spLocks noChangeArrowheads="1"/>
            </p:cNvSpPr>
            <p:nvPr/>
          </p:nvSpPr>
          <p:spPr bwMode="auto">
            <a:xfrm>
              <a:off x="1104" y="1728"/>
              <a:ext cx="429" cy="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DAE</a:t>
              </a:r>
              <a:endParaRPr lang="th-TH" sz="2000" dirty="0">
                <a:cs typeface="Angsana New" pitchFamily="18" charset="-34"/>
              </a:endParaRPr>
            </a:p>
          </p:txBody>
        </p:sp>
        <p:sp>
          <p:nvSpPr>
            <p:cNvPr id="197648" name="Rectangle 16"/>
            <p:cNvSpPr>
              <a:spLocks noChangeArrowheads="1"/>
            </p:cNvSpPr>
            <p:nvPr/>
          </p:nvSpPr>
          <p:spPr bwMode="auto">
            <a:xfrm>
              <a:off x="3784" y="3452"/>
              <a:ext cx="214" cy="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Y</a:t>
              </a:r>
              <a:endParaRPr lang="th-TH" sz="2000" dirty="0">
                <a:cs typeface="Angsana New" pitchFamily="18" charset="-34"/>
              </a:endParaRPr>
            </a:p>
          </p:txBody>
        </p:sp>
      </p:grpSp>
      <p:sp>
        <p:nvSpPr>
          <p:cNvPr id="33" name="Slide Number Placeholder 3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82</a:t>
            </a:fld>
            <a:endParaRPr lang="en-US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>
            <a:stCxn id="197645" idx="1"/>
          </p:cNvCxnSpPr>
          <p:nvPr/>
        </p:nvCxnSpPr>
        <p:spPr>
          <a:xfrm rot="5400000" flipH="1" flipV="1">
            <a:off x="1972308" y="2001961"/>
            <a:ext cx="2849054" cy="326473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029200" y="1752600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 = DAE</a:t>
            </a:r>
            <a:endParaRPr lang="en-US" dirty="0"/>
          </a:p>
        </p:txBody>
      </p:sp>
      <p:sp>
        <p:nvSpPr>
          <p:cNvPr id="21" name="Rectangle 2"/>
          <p:cNvSpPr txBox="1">
            <a:spLocks noChangeArrowheads="1"/>
          </p:cNvSpPr>
          <p:nvPr/>
        </p:nvSpPr>
        <p:spPr bwMode="auto">
          <a:xfrm>
            <a:off x="4953000" y="2971800"/>
            <a:ext cx="4191000" cy="13716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DAE  =  (C</a:t>
            </a:r>
            <a:r>
              <a:rPr kumimoji="0" lang="en-US" sz="18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bT</a:t>
            </a:r>
            <a:r>
              <a:rPr kumimoji="0" lang="en-US" sz="1800" b="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kumimoji="0" lang="en-US" sz="1800" b="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th-TH" sz="18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G</a:t>
            </a:r>
            <a:r>
              <a:rPr kumimoji="0" lang="en-US" sz="1800" b="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  <a:r>
              <a:rPr kumimoji="0" lang="en-US" sz="18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bY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lvl="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kern="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          = </a:t>
            </a:r>
            <a:r>
              <a:rPr lang="en-US" sz="1800" dirty="0" smtClean="0">
                <a:solidFill>
                  <a:srgbClr val="0000FF"/>
                </a:solidFill>
              </a:rPr>
              <a:t>[100- 0.6(10) + 40</a:t>
            </a:r>
            <a:r>
              <a:rPr lang="th-TH" sz="1800" baseline="-25000" dirty="0" smtClean="0">
                <a:solidFill>
                  <a:srgbClr val="0000FF"/>
                </a:solidFill>
              </a:rPr>
              <a:t> </a:t>
            </a:r>
            <a:r>
              <a:rPr lang="en-US" sz="1800" dirty="0" smtClean="0">
                <a:solidFill>
                  <a:srgbClr val="0000FF"/>
                </a:solidFill>
              </a:rPr>
              <a:t>+ 60] + 0.6 Y</a:t>
            </a:r>
          </a:p>
          <a:p>
            <a:pPr marL="342900" lvl="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dirty="0" smtClean="0">
                <a:solidFill>
                  <a:srgbClr val="0000FF"/>
                </a:solidFill>
              </a:rPr>
              <a:t>          = 194 + 0.6 Y</a:t>
            </a:r>
          </a:p>
          <a:p>
            <a:pPr marL="342900" lvl="0" indent="-342900">
              <a:spcBef>
                <a:spcPct val="25000"/>
              </a:spcBef>
              <a:spcAft>
                <a:spcPct val="45000"/>
              </a:spcAft>
            </a:pPr>
            <a:endParaRPr kumimoji="0" lang="en-US" sz="18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    </a:t>
            </a:r>
            <a:endParaRPr kumimoji="0" lang="th-TH" sz="18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Rectangle 2"/>
          <p:cNvSpPr txBox="1">
            <a:spLocks noChangeArrowheads="1"/>
          </p:cNvSpPr>
          <p:nvPr/>
        </p:nvSpPr>
        <p:spPr bwMode="auto">
          <a:xfrm>
            <a:off x="4953000" y="4419600"/>
            <a:ext cx="3467100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83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32004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8768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257800" y="3048000"/>
            <a:ext cx="685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60198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6400800" y="3048000"/>
            <a:ext cx="9144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  </a:t>
            </a:r>
            <a:endParaRPr lang="th-TH" sz="2000" u="sng" dirty="0" smtClean="0">
              <a:cs typeface="Angsana New" pitchFamily="18" charset="-34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962400"/>
            <a:ext cx="4419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876800" y="3962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257800" y="3962400"/>
            <a:ext cx="6858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000" b="1" dirty="0" smtClean="0">
                <a:solidFill>
                  <a:srgbClr val="C00000"/>
                </a:solidFill>
              </a:rPr>
              <a:t>Numerical Example</a:t>
            </a: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>Autonomous spending multiplier</a:t>
            </a:r>
            <a:r>
              <a:rPr lang="en-US" sz="2000" dirty="0" smtClean="0">
                <a:cs typeface="Angsana New" pitchFamily="18" charset="-34"/>
              </a:rPr>
              <a:t>, </a:t>
            </a:r>
            <a:r>
              <a:rPr lang="en-US" sz="2000" b="1" dirty="0" smtClean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r>
              <a:rPr lang="en-US" sz="2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2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0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000" dirty="0">
              <a:solidFill>
                <a:srgbClr val="008000"/>
              </a:solidFill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6019800" y="3962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6324600" y="3962400"/>
            <a:ext cx="9906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</a:t>
            </a:r>
            <a:r>
              <a:rPr lang="en-US" sz="2000" u="sng" dirty="0" smtClean="0">
                <a:cs typeface="Angsana New" pitchFamily="18" charset="-34"/>
              </a:rPr>
              <a:t> </a:t>
            </a: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533400" y="2133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From equilibrium income    Y</a:t>
            </a:r>
            <a:r>
              <a:rPr lang="en-US" sz="2000" baseline="-25000" dirty="0" smtClean="0">
                <a:cs typeface="Angsana New" pitchFamily="18" charset="-34"/>
              </a:rPr>
              <a:t>E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(</a:t>
            </a:r>
            <a:r>
              <a:rPr lang="en-US" sz="2000" dirty="0" smtClean="0"/>
              <a:t>C</a:t>
            </a:r>
            <a:r>
              <a:rPr lang="en-US" sz="2000" baseline="-25000" dirty="0" smtClean="0"/>
              <a:t>a</a:t>
            </a:r>
            <a:r>
              <a:rPr lang="en-US" sz="2000" dirty="0" smtClean="0"/>
              <a:t>- </a:t>
            </a:r>
            <a:r>
              <a:rPr lang="en-US" sz="2000" dirty="0" err="1" smtClean="0"/>
              <a:t>bT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+ </a:t>
            </a:r>
            <a:r>
              <a:rPr lang="en-US" sz="2000" dirty="0" err="1" smtClean="0"/>
              <a:t>I</a:t>
            </a:r>
            <a:r>
              <a:rPr lang="en-US" sz="2000" baseline="-25000" dirty="0" err="1" smtClean="0"/>
              <a:t>a</a:t>
            </a:r>
            <a:r>
              <a:rPr lang="th-TH" sz="2000" baseline="-25000" dirty="0" smtClean="0"/>
              <a:t> </a:t>
            </a:r>
            <a:r>
              <a:rPr lang="en-US" sz="2000" dirty="0" smtClean="0"/>
              <a:t>+ </a:t>
            </a:r>
            <a:r>
              <a:rPr lang="en-US" sz="2000" dirty="0" err="1" smtClean="0"/>
              <a:t>G</a:t>
            </a:r>
            <a:r>
              <a:rPr lang="en-US" sz="2000" baseline="-25000" dirty="0" err="1" smtClean="0"/>
              <a:t>a</a:t>
            </a:r>
            <a:r>
              <a:rPr lang="en-US" sz="2000" dirty="0" smtClean="0">
                <a:cs typeface="Angsana New" pitchFamily="18" charset="-34"/>
              </a:rPr>
              <a:t>)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</a:t>
            </a:r>
            <a:r>
              <a:rPr lang="en-US" sz="2000" dirty="0" smtClean="0">
                <a:cs typeface="Angsana New" pitchFamily="18" charset="-34"/>
              </a:rPr>
              <a:t>	                                       (</a:t>
            </a:r>
            <a:r>
              <a:rPr lang="en-US" sz="2000" dirty="0">
                <a:cs typeface="Angsana New" pitchFamily="18" charset="-34"/>
              </a:rPr>
              <a:t>1- b)</a:t>
            </a:r>
          </a:p>
        </p:txBody>
      </p: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381000" y="4800600"/>
            <a:ext cx="53340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Government  spending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5638800" y="4800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5943600" y="4800600"/>
            <a:ext cx="6858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</a:t>
            </a:r>
            <a:endParaRPr lang="en-US" sz="2000" u="sng" dirty="0" smtClean="0">
              <a:cs typeface="Angsana New" pitchFamily="18" charset="-34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8" name="Text Box 15"/>
          <p:cNvSpPr txBox="1">
            <a:spLocks noChangeArrowheads="1"/>
          </p:cNvSpPr>
          <p:nvPr/>
        </p:nvSpPr>
        <p:spPr bwMode="auto">
          <a:xfrm>
            <a:off x="6629400" y="4800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9" name="Rectangle 16"/>
          <p:cNvSpPr>
            <a:spLocks noChangeArrowheads="1"/>
          </p:cNvSpPr>
          <p:nvPr/>
        </p:nvSpPr>
        <p:spPr bwMode="auto">
          <a:xfrm>
            <a:off x="7010400" y="4800600"/>
            <a:ext cx="9906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</a:t>
            </a:r>
            <a:r>
              <a:rPr lang="en-US" sz="2000" u="sng" dirty="0" smtClean="0">
                <a:cs typeface="Angsana New" pitchFamily="18" charset="-34"/>
              </a:rPr>
              <a:t>  </a:t>
            </a:r>
            <a:r>
              <a:rPr lang="th-TH" sz="2000" u="sng" dirty="0" smtClean="0">
                <a:cs typeface="Angsana New" pitchFamily="18" charset="-34"/>
              </a:rPr>
              <a:t> </a:t>
            </a: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381000" y="5638800"/>
            <a:ext cx="43434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Tax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4800600" y="5715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2" name="Rectangle 19"/>
          <p:cNvSpPr>
            <a:spLocks noChangeArrowheads="1"/>
          </p:cNvSpPr>
          <p:nvPr/>
        </p:nvSpPr>
        <p:spPr bwMode="auto">
          <a:xfrm>
            <a:off x="5181600" y="5638800"/>
            <a:ext cx="8382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 Box 15"/>
          <p:cNvSpPr txBox="1">
            <a:spLocks noChangeArrowheads="1"/>
          </p:cNvSpPr>
          <p:nvPr/>
        </p:nvSpPr>
        <p:spPr bwMode="auto">
          <a:xfrm>
            <a:off x="74676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5" name="Rectangle 16"/>
          <p:cNvSpPr>
            <a:spLocks noChangeArrowheads="1"/>
          </p:cNvSpPr>
          <p:nvPr/>
        </p:nvSpPr>
        <p:spPr bwMode="auto">
          <a:xfrm>
            <a:off x="7848600" y="3200400"/>
            <a:ext cx="6858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endParaRPr lang="th-TH" sz="2000" dirty="0">
              <a:cs typeface="Arial" charset="0"/>
            </a:endParaRPr>
          </a:p>
        </p:txBody>
      </p:sp>
      <p:sp>
        <p:nvSpPr>
          <p:cNvPr id="36" name="Text Box 15"/>
          <p:cNvSpPr txBox="1">
            <a:spLocks noChangeArrowheads="1"/>
          </p:cNvSpPr>
          <p:nvPr/>
        </p:nvSpPr>
        <p:spPr bwMode="auto">
          <a:xfrm>
            <a:off x="7391400" y="4114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7" name="Rectangle 16"/>
          <p:cNvSpPr>
            <a:spLocks noChangeArrowheads="1"/>
          </p:cNvSpPr>
          <p:nvPr/>
        </p:nvSpPr>
        <p:spPr bwMode="auto">
          <a:xfrm>
            <a:off x="7772400" y="4114800"/>
            <a:ext cx="68580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dirty="0">
                <a:cs typeface="Angsana New" pitchFamily="18" charset="-34"/>
              </a:rPr>
              <a:t>  </a:t>
            </a:r>
            <a:endParaRPr lang="th-TH" sz="2000" dirty="0">
              <a:cs typeface="Arial" charset="0"/>
            </a:endParaRPr>
          </a:p>
        </p:txBody>
      </p:sp>
      <p:sp>
        <p:nvSpPr>
          <p:cNvPr id="38" name="Text Box 15"/>
          <p:cNvSpPr txBox="1">
            <a:spLocks noChangeArrowheads="1"/>
          </p:cNvSpPr>
          <p:nvPr/>
        </p:nvSpPr>
        <p:spPr bwMode="auto">
          <a:xfrm>
            <a:off x="8001000" y="4876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9" name="Rectangle 16"/>
          <p:cNvSpPr>
            <a:spLocks noChangeArrowheads="1"/>
          </p:cNvSpPr>
          <p:nvPr/>
        </p:nvSpPr>
        <p:spPr bwMode="auto">
          <a:xfrm>
            <a:off x="8458200" y="4876800"/>
            <a:ext cx="6858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endParaRPr lang="th-TH" sz="2000" dirty="0">
              <a:cs typeface="Arial" charset="0"/>
            </a:endParaRPr>
          </a:p>
        </p:txBody>
      </p:sp>
      <p:sp>
        <p:nvSpPr>
          <p:cNvPr id="40" name="Text Box 18"/>
          <p:cNvSpPr txBox="1">
            <a:spLocks noChangeArrowheads="1"/>
          </p:cNvSpPr>
          <p:nvPr/>
        </p:nvSpPr>
        <p:spPr bwMode="auto">
          <a:xfrm>
            <a:off x="6096000" y="5715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41" name="Rectangle 19"/>
          <p:cNvSpPr>
            <a:spLocks noChangeArrowheads="1"/>
          </p:cNvSpPr>
          <p:nvPr/>
        </p:nvSpPr>
        <p:spPr bwMode="auto">
          <a:xfrm>
            <a:off x="6477000" y="5638800"/>
            <a:ext cx="12192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42" name="Text Box 18"/>
          <p:cNvSpPr txBox="1">
            <a:spLocks noChangeArrowheads="1"/>
          </p:cNvSpPr>
          <p:nvPr/>
        </p:nvSpPr>
        <p:spPr bwMode="auto">
          <a:xfrm>
            <a:off x="7696200" y="5715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43" name="Rectangle 19"/>
          <p:cNvSpPr>
            <a:spLocks noChangeArrowheads="1"/>
          </p:cNvSpPr>
          <p:nvPr/>
        </p:nvSpPr>
        <p:spPr bwMode="auto">
          <a:xfrm>
            <a:off x="8077200" y="5711765"/>
            <a:ext cx="8382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44" name="Text Box 3"/>
          <p:cNvSpPr txBox="1">
            <a:spLocks noChangeArrowheads="1"/>
          </p:cNvSpPr>
          <p:nvPr/>
        </p:nvSpPr>
        <p:spPr bwMode="auto">
          <a:xfrm>
            <a:off x="533400" y="15240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100 + 0.6Y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45" name="Text Box 4"/>
          <p:cNvSpPr txBox="1">
            <a:spLocks noChangeArrowheads="1"/>
          </p:cNvSpPr>
          <p:nvPr/>
        </p:nvSpPr>
        <p:spPr bwMode="auto">
          <a:xfrm>
            <a:off x="4648200" y="15240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=40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6" name="Text Box 7"/>
          <p:cNvSpPr txBox="1">
            <a:spLocks noChangeArrowheads="1"/>
          </p:cNvSpPr>
          <p:nvPr/>
        </p:nvSpPr>
        <p:spPr bwMode="auto">
          <a:xfrm>
            <a:off x="3124200" y="15240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47" name="Text Box 8"/>
          <p:cNvSpPr txBox="1">
            <a:spLocks noChangeArrowheads="1"/>
          </p:cNvSpPr>
          <p:nvPr/>
        </p:nvSpPr>
        <p:spPr bwMode="auto">
          <a:xfrm>
            <a:off x="6019800" y="15240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24" grpId="0"/>
      <p:bldP spid="25" grpId="0" animBg="1"/>
      <p:bldP spid="21" grpId="0" animBg="1"/>
      <p:bldP spid="23" grpId="0" animBg="1"/>
      <p:bldP spid="26" grpId="0"/>
      <p:bldP spid="27" grpId="0" animBg="1"/>
      <p:bldP spid="28" grpId="0"/>
      <p:bldP spid="29" grpId="0" animBg="1"/>
      <p:bldP spid="30" grpId="0" animBg="1"/>
      <p:bldP spid="31" grpId="0"/>
      <p:bldP spid="32" grpId="0" animBg="1"/>
      <p:bldP spid="34" grpId="0"/>
      <p:bldP spid="35" grpId="0" animBg="1"/>
      <p:bldP spid="36" grpId="0"/>
      <p:bldP spid="37" grpId="0" animBg="1"/>
      <p:bldP spid="38" grpId="0"/>
      <p:bldP spid="39" grpId="0" animBg="1"/>
      <p:bldP spid="40" grpId="0"/>
      <p:bldP spid="41" grpId="0" animBg="1"/>
      <p:bldP spid="42" grpId="0"/>
      <p:bldP spid="43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76600" y="2362200"/>
            <a:ext cx="5638800" cy="1524000"/>
          </a:xfrm>
          <a:solidFill>
            <a:srgbClr val="FF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DAE  =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I + G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 - 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endParaRPr lang="en-U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=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b-m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sz="11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</a:t>
            </a:r>
            <a:endParaRPr lang="th-TH" sz="11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6611" name="Text Box 3"/>
          <p:cNvSpPr txBox="1">
            <a:spLocks noChangeArrowheads="1"/>
          </p:cNvSpPr>
          <p:nvPr/>
        </p:nvSpPr>
        <p:spPr bwMode="auto">
          <a:xfrm>
            <a:off x="0" y="1219200"/>
            <a:ext cx="1951038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/>
              <a:t>d</a:t>
            </a:r>
            <a:r>
              <a:rPr lang="en-US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196612" name="Text Box 4"/>
          <p:cNvSpPr txBox="1">
            <a:spLocks noChangeArrowheads="1"/>
          </p:cNvSpPr>
          <p:nvPr/>
        </p:nvSpPr>
        <p:spPr bwMode="auto">
          <a:xfrm>
            <a:off x="5029200" y="12192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3" name="Text Box 5"/>
          <p:cNvSpPr txBox="1">
            <a:spLocks noChangeArrowheads="1"/>
          </p:cNvSpPr>
          <p:nvPr/>
        </p:nvSpPr>
        <p:spPr bwMode="auto">
          <a:xfrm>
            <a:off x="2133600" y="1219200"/>
            <a:ext cx="150495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4" name="Rectangle 6"/>
          <p:cNvSpPr>
            <a:spLocks noChangeArrowheads="1"/>
          </p:cNvSpPr>
          <p:nvPr/>
        </p:nvSpPr>
        <p:spPr bwMode="auto">
          <a:xfrm>
            <a:off x="0" y="5181600"/>
            <a:ext cx="3200400" cy="12192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X-M  =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th-TH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M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r>
              <a:rPr lang="th-TH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endParaRPr lang="en-US" sz="22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=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M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2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endParaRPr lang="en-US" sz="22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5" name="Text Box 7"/>
          <p:cNvSpPr txBox="1">
            <a:spLocks noChangeArrowheads="1"/>
          </p:cNvSpPr>
          <p:nvPr/>
        </p:nvSpPr>
        <p:spPr bwMode="auto">
          <a:xfrm>
            <a:off x="3810000" y="1219200"/>
            <a:ext cx="1014413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96616" name="Text Box 8"/>
          <p:cNvSpPr txBox="1">
            <a:spLocks noChangeArrowheads="1"/>
          </p:cNvSpPr>
          <p:nvPr/>
        </p:nvSpPr>
        <p:spPr bwMode="auto">
          <a:xfrm>
            <a:off x="6172200" y="1219200"/>
            <a:ext cx="111601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6617" name="Text Box 9"/>
          <p:cNvSpPr txBox="1">
            <a:spLocks noChangeArrowheads="1"/>
          </p:cNvSpPr>
          <p:nvPr/>
        </p:nvSpPr>
        <p:spPr bwMode="auto">
          <a:xfrm>
            <a:off x="0" y="1828800"/>
            <a:ext cx="1090613" cy="457200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X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X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8" name="Text Box 10"/>
          <p:cNvSpPr txBox="1">
            <a:spLocks noChangeArrowheads="1"/>
          </p:cNvSpPr>
          <p:nvPr/>
        </p:nvSpPr>
        <p:spPr bwMode="auto">
          <a:xfrm>
            <a:off x="1295400" y="1828800"/>
            <a:ext cx="1785938" cy="457200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M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M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+mY</a:t>
            </a:r>
            <a:endParaRPr lang="en-US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21" name="Rectangle 13"/>
          <p:cNvSpPr>
            <a:spLocks noChangeArrowheads="1"/>
          </p:cNvSpPr>
          <p:nvPr/>
        </p:nvSpPr>
        <p:spPr bwMode="auto">
          <a:xfrm>
            <a:off x="3276600" y="4114800"/>
            <a:ext cx="5638800" cy="21336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600" b="1" dirty="0" smtClean="0">
                <a:solidFill>
                  <a:srgbClr val="CC0000"/>
                </a:solidFill>
                <a:cs typeface="Angsana New" pitchFamily="18" charset="-34"/>
              </a:rPr>
              <a:t>At equilibrium</a:t>
            </a:r>
            <a:r>
              <a:rPr lang="th-TH" sz="2600" b="1" dirty="0" smtClean="0">
                <a:solidFill>
                  <a:srgbClr val="CC0000"/>
                </a:solidFill>
                <a:cs typeface="Angsana New" pitchFamily="18" charset="-34"/>
              </a:rPr>
              <a:t> </a:t>
            </a:r>
            <a:r>
              <a:rPr lang="en-US" sz="2600" b="1" dirty="0" smtClean="0">
                <a:solidFill>
                  <a:srgbClr val="CC0000"/>
                </a:solidFill>
              </a:rPr>
              <a:t> </a:t>
            </a:r>
            <a:r>
              <a:rPr lang="en-US" sz="2000" b="1" dirty="0">
                <a:solidFill>
                  <a:srgbClr val="008000"/>
                </a:solidFill>
              </a:rPr>
              <a:t>Y =  DAE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Y  =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- 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dirty="0"/>
              <a:t>(1-b+m) Y =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</a:t>
            </a:r>
            <a:endParaRPr lang="en-US" sz="2100" dirty="0"/>
          </a:p>
          <a:p>
            <a:pPr marL="342900" indent="-342900">
              <a:lnSpc>
                <a:spcPct val="6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b="1" dirty="0">
                <a:solidFill>
                  <a:srgbClr val="0000FF"/>
                </a:solidFill>
              </a:rPr>
              <a:t>Y</a:t>
            </a:r>
            <a:r>
              <a:rPr lang="en-US" sz="2100" b="1" baseline="-25000" dirty="0">
                <a:solidFill>
                  <a:srgbClr val="0000FF"/>
                </a:solidFill>
              </a:rPr>
              <a:t>E</a:t>
            </a:r>
            <a:r>
              <a:rPr lang="en-US" sz="2100" b="1" dirty="0">
                <a:solidFill>
                  <a:srgbClr val="0000FF"/>
                </a:solidFill>
              </a:rPr>
              <a:t>   = </a:t>
            </a:r>
            <a:r>
              <a:rPr lang="en-US" sz="2100" b="1" u="sng" dirty="0">
                <a:solidFill>
                  <a:srgbClr val="0000FF"/>
                </a:solidFill>
              </a:rPr>
              <a:t>      1        </a:t>
            </a:r>
            <a:r>
              <a:rPr lang="en-US" sz="2000" b="1" dirty="0">
                <a:solidFill>
                  <a:srgbClr val="0000FF"/>
                </a:solidFill>
              </a:rPr>
              <a:t>(C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- </a:t>
            </a:r>
            <a:r>
              <a:rPr lang="en-US" sz="2000" b="1" dirty="0" err="1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I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th-TH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X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- M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1 – b + m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84</a:t>
            </a:fld>
            <a:endParaRPr lang="en-US"/>
          </a:p>
        </p:txBody>
      </p:sp>
      <p:sp>
        <p:nvSpPr>
          <p:cNvPr id="1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equilibrium</a:t>
            </a:r>
            <a:r>
              <a:rPr lang="en-US" sz="2800" b="1" dirty="0" smtClean="0">
                <a:cs typeface="Angsana New" pitchFamily="18" charset="-34"/>
              </a:rPr>
              <a:t> national income,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= DAE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2362200"/>
            <a:ext cx="3200400" cy="2590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endParaRPr lang="en-US" sz="2000" baseline="30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96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96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96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96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96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96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66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85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23622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9530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486400" y="2286000"/>
            <a:ext cx="1219200" cy="738664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u="sng" dirty="0" smtClean="0">
                <a:cs typeface="Angsana New" pitchFamily="18" charset="-34"/>
              </a:rPr>
              <a:t>      </a:t>
            </a: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200400"/>
            <a:ext cx="4419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50292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486400" y="3200400"/>
            <a:ext cx="13716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Autonomous spending multiplier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381000" y="1371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From equilibrium income    Y</a:t>
            </a:r>
            <a:r>
              <a:rPr lang="en-US" sz="2000" baseline="-25000" dirty="0" smtClean="0">
                <a:cs typeface="Angsana New" pitchFamily="18" charset="-34"/>
              </a:rPr>
              <a:t>E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n-US" sz="2000" u="sng" dirty="0">
                <a:cs typeface="Angsana New" pitchFamily="18" charset="-34"/>
              </a:rPr>
              <a:t>  </a:t>
            </a:r>
            <a:r>
              <a:rPr lang="en-US" sz="2000" u="sng" dirty="0" smtClean="0">
                <a:cs typeface="Angsana New" pitchFamily="18" charset="-34"/>
              </a:rPr>
              <a:t>    </a:t>
            </a:r>
            <a:r>
              <a:rPr lang="en-US" sz="2000" u="sng" dirty="0">
                <a:cs typeface="Angsana New" pitchFamily="18" charset="-34"/>
              </a:rPr>
              <a:t>1   </a:t>
            </a:r>
            <a:r>
              <a:rPr lang="en-US" sz="2000" u="sng" dirty="0" smtClean="0">
                <a:cs typeface="Angsana New" pitchFamily="18" charset="-34"/>
              </a:rPr>
              <a:t>     </a:t>
            </a:r>
            <a:r>
              <a:rPr lang="en-US" sz="2000" dirty="0" smtClean="0">
                <a:cs typeface="Angsana New" pitchFamily="18" charset="-34"/>
              </a:rPr>
              <a:t> (</a:t>
            </a:r>
            <a:r>
              <a:rPr lang="en-US" sz="2000" dirty="0" smtClean="0"/>
              <a:t>C</a:t>
            </a:r>
            <a:r>
              <a:rPr lang="en-US" sz="2000" baseline="-25000" dirty="0" smtClean="0"/>
              <a:t>a</a:t>
            </a:r>
            <a:r>
              <a:rPr lang="en-US" sz="2000" dirty="0" smtClean="0"/>
              <a:t>- </a:t>
            </a:r>
            <a:r>
              <a:rPr lang="en-US" sz="2000" dirty="0" err="1" smtClean="0"/>
              <a:t>bT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+ </a:t>
            </a:r>
            <a:r>
              <a:rPr lang="en-US" sz="2000" dirty="0" err="1" smtClean="0"/>
              <a:t>I</a:t>
            </a:r>
            <a:r>
              <a:rPr lang="en-US" sz="2000" baseline="-25000" dirty="0" err="1" smtClean="0"/>
              <a:t>a</a:t>
            </a:r>
            <a:r>
              <a:rPr lang="th-TH" sz="2000" baseline="-25000" dirty="0" smtClean="0"/>
              <a:t> </a:t>
            </a:r>
            <a:r>
              <a:rPr lang="en-US" sz="2000" dirty="0" smtClean="0"/>
              <a:t>+ </a:t>
            </a:r>
            <a:r>
              <a:rPr lang="en-US" sz="2000" dirty="0" err="1" smtClean="0"/>
              <a:t>G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 + </a:t>
            </a:r>
            <a:r>
              <a:rPr lang="en-US" sz="2000" dirty="0" err="1" smtClean="0"/>
              <a:t>X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 - M</a:t>
            </a:r>
            <a:r>
              <a:rPr lang="en-US" sz="2000" baseline="-25000" dirty="0" smtClean="0"/>
              <a:t>a</a:t>
            </a:r>
            <a:r>
              <a:rPr lang="en-US" sz="2000" dirty="0" smtClean="0">
                <a:cs typeface="Angsana New" pitchFamily="18" charset="-34"/>
              </a:rPr>
              <a:t>)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</a:t>
            </a:r>
            <a:r>
              <a:rPr lang="en-US" sz="2000" dirty="0" smtClean="0">
                <a:cs typeface="Angsana New" pitchFamily="18" charset="-34"/>
              </a:rPr>
              <a:t>	                                       (</a:t>
            </a:r>
            <a:r>
              <a:rPr lang="en-US" sz="2000" dirty="0">
                <a:cs typeface="Angsana New" pitchFamily="18" charset="-34"/>
              </a:rPr>
              <a:t>1- </a:t>
            </a:r>
            <a:r>
              <a:rPr lang="en-US" sz="2000" dirty="0" smtClean="0">
                <a:cs typeface="Angsana New" pitchFamily="18" charset="-34"/>
              </a:rPr>
              <a:t>b + m)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381000" y="4038600"/>
            <a:ext cx="53340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Government  spending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5867400" y="4038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6324600" y="4038600"/>
            <a:ext cx="13716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381000" y="4800600"/>
            <a:ext cx="44196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Export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029200" y="48006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3" name="Text Box 15"/>
          <p:cNvSpPr txBox="1">
            <a:spLocks noChangeArrowheads="1"/>
          </p:cNvSpPr>
          <p:nvPr/>
        </p:nvSpPr>
        <p:spPr bwMode="auto">
          <a:xfrm>
            <a:off x="6781800" y="2286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4" name="Rectangle 16"/>
          <p:cNvSpPr>
            <a:spLocks noChangeArrowheads="1"/>
          </p:cNvSpPr>
          <p:nvPr/>
        </p:nvSpPr>
        <p:spPr bwMode="auto">
          <a:xfrm>
            <a:off x="7162800" y="2286000"/>
            <a:ext cx="19812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37" name="Rectangle 19"/>
          <p:cNvSpPr>
            <a:spLocks noChangeArrowheads="1"/>
          </p:cNvSpPr>
          <p:nvPr/>
        </p:nvSpPr>
        <p:spPr bwMode="auto">
          <a:xfrm>
            <a:off x="5486400" y="4800600"/>
            <a:ext cx="13716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2" grpId="0" animBg="1"/>
      <p:bldP spid="13" grpId="0"/>
      <p:bldP spid="14" grpId="0" animBg="1"/>
      <p:bldP spid="21" grpId="0" animBg="1"/>
      <p:bldP spid="23" grpId="0" animBg="1"/>
      <p:bldP spid="26" grpId="0"/>
      <p:bldP spid="27" grpId="0" animBg="1"/>
      <p:bldP spid="30" grpId="0" animBg="1"/>
      <p:bldP spid="31" grpId="0"/>
      <p:bldP spid="33" grpId="0"/>
      <p:bldP spid="34" grpId="0" animBg="1"/>
      <p:bldP spid="37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86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2362200"/>
            <a:ext cx="41148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latin typeface="+mn-lt"/>
                <a:cs typeface="Angsana New" pitchFamily="18" charset="-34"/>
              </a:rPr>
              <a:t>Autonomous Tax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8006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486400" y="2286000"/>
            <a:ext cx="1676400" cy="738664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u="sng" dirty="0" smtClean="0">
                <a:cs typeface="Angsana New" pitchFamily="18" charset="-34"/>
              </a:rPr>
              <a:t>      </a:t>
            </a: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429000"/>
            <a:ext cx="4038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Import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800600" y="3429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Autonomous spending multiplier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381000" y="1371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From equilibrium income    Y</a:t>
            </a:r>
            <a:r>
              <a:rPr lang="en-US" sz="2000" baseline="-25000" dirty="0" smtClean="0">
                <a:cs typeface="Angsana New" pitchFamily="18" charset="-34"/>
              </a:rPr>
              <a:t>E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n-US" sz="2000" u="sng" dirty="0">
                <a:cs typeface="Angsana New" pitchFamily="18" charset="-34"/>
              </a:rPr>
              <a:t>  </a:t>
            </a:r>
            <a:r>
              <a:rPr lang="en-US" sz="2000" u="sng" dirty="0" smtClean="0">
                <a:cs typeface="Angsana New" pitchFamily="18" charset="-34"/>
              </a:rPr>
              <a:t>    </a:t>
            </a:r>
            <a:r>
              <a:rPr lang="en-US" sz="2000" u="sng" dirty="0">
                <a:cs typeface="Angsana New" pitchFamily="18" charset="-34"/>
              </a:rPr>
              <a:t>1   </a:t>
            </a:r>
            <a:r>
              <a:rPr lang="en-US" sz="2000" u="sng" dirty="0" smtClean="0">
                <a:cs typeface="Angsana New" pitchFamily="18" charset="-34"/>
              </a:rPr>
              <a:t>     </a:t>
            </a:r>
            <a:r>
              <a:rPr lang="en-US" sz="2000" dirty="0" smtClean="0">
                <a:cs typeface="Angsana New" pitchFamily="18" charset="-34"/>
              </a:rPr>
              <a:t> (</a:t>
            </a:r>
            <a:r>
              <a:rPr lang="en-US" sz="2000" dirty="0" smtClean="0"/>
              <a:t>C</a:t>
            </a:r>
            <a:r>
              <a:rPr lang="en-US" sz="2000" baseline="-25000" dirty="0" smtClean="0"/>
              <a:t>a</a:t>
            </a:r>
            <a:r>
              <a:rPr lang="en-US" sz="2000" dirty="0" smtClean="0"/>
              <a:t>- </a:t>
            </a:r>
            <a:r>
              <a:rPr lang="en-US" sz="2000" dirty="0" err="1" smtClean="0"/>
              <a:t>bT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+ </a:t>
            </a:r>
            <a:r>
              <a:rPr lang="en-US" sz="2000" dirty="0" err="1" smtClean="0"/>
              <a:t>I</a:t>
            </a:r>
            <a:r>
              <a:rPr lang="en-US" sz="2000" baseline="-25000" dirty="0" err="1" smtClean="0"/>
              <a:t>a</a:t>
            </a:r>
            <a:r>
              <a:rPr lang="th-TH" sz="2000" baseline="-25000" dirty="0" smtClean="0"/>
              <a:t> </a:t>
            </a:r>
            <a:r>
              <a:rPr lang="en-US" sz="2000" dirty="0" smtClean="0"/>
              <a:t>+ </a:t>
            </a:r>
            <a:r>
              <a:rPr lang="en-US" sz="2000" dirty="0" err="1" smtClean="0"/>
              <a:t>G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 + </a:t>
            </a:r>
            <a:r>
              <a:rPr lang="en-US" sz="2000" dirty="0" err="1" smtClean="0"/>
              <a:t>X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 - M</a:t>
            </a:r>
            <a:r>
              <a:rPr lang="en-US" sz="2000" baseline="-25000" dirty="0" smtClean="0"/>
              <a:t>a</a:t>
            </a:r>
            <a:r>
              <a:rPr lang="en-US" sz="2000" dirty="0" smtClean="0">
                <a:cs typeface="Angsana New" pitchFamily="18" charset="-34"/>
              </a:rPr>
              <a:t>)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</a:t>
            </a:r>
            <a:r>
              <a:rPr lang="en-US" sz="2000" dirty="0" smtClean="0">
                <a:cs typeface="Angsana New" pitchFamily="18" charset="-34"/>
              </a:rPr>
              <a:t>	                                       (</a:t>
            </a:r>
            <a:r>
              <a:rPr lang="en-US" sz="2000" dirty="0">
                <a:cs typeface="Angsana New" pitchFamily="18" charset="-34"/>
              </a:rPr>
              <a:t>1- </a:t>
            </a:r>
            <a:r>
              <a:rPr lang="en-US" sz="2000" dirty="0" smtClean="0">
                <a:cs typeface="Angsana New" pitchFamily="18" charset="-34"/>
              </a:rPr>
              <a:t>b + m)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39" name="Rectangle 14"/>
          <p:cNvSpPr>
            <a:spLocks noChangeArrowheads="1"/>
          </p:cNvSpPr>
          <p:nvPr/>
        </p:nvSpPr>
        <p:spPr bwMode="auto">
          <a:xfrm>
            <a:off x="5486400" y="3429000"/>
            <a:ext cx="16764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2" grpId="0" animBg="1"/>
      <p:bldP spid="13" grpId="0"/>
      <p:bldP spid="21" grpId="0" animBg="1"/>
      <p:bldP spid="39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457200" y="16002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80 + 0.4Y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2438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= 50 + 0.6Y 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457200" y="3352800"/>
            <a:ext cx="2057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 10 + 0.1Y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457200" y="27432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30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87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 (Homework #4)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457200" y="4038600"/>
            <a:ext cx="108234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X =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57200" y="4648200"/>
            <a:ext cx="23622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M </a:t>
            </a:r>
            <a:r>
              <a:rPr lang="en-US" dirty="0"/>
              <a:t>= </a:t>
            </a:r>
            <a:r>
              <a:rPr lang="en-US" dirty="0" smtClean="0"/>
              <a:t>20 + 0.16Y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3352800" y="1600200"/>
            <a:ext cx="5105400" cy="461665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1. Finds equilibrium national income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3352800" y="3200400"/>
            <a:ext cx="5486400" cy="1200329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3. Finds multipliers of all autonomous variables and explain the meaning of those multipliers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3352800" y="4572000"/>
            <a:ext cx="5486400" cy="1569660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4. If autonomous government spending increase 4 units, and autonomous tax increase 20 units, find the new level of equilibrium national income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3352800" y="2209800"/>
            <a:ext cx="5105400" cy="830997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2. Draw graph show equilibrium national income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200" y="6019800"/>
            <a:ext cx="2362200" cy="46166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Note Y</a:t>
            </a:r>
            <a:r>
              <a:rPr lang="en-US" baseline="30000" dirty="0" smtClean="0"/>
              <a:t>d</a:t>
            </a:r>
            <a:r>
              <a:rPr lang="en-US" dirty="0" smtClean="0"/>
              <a:t>=Y-T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3200400" cy="1143000"/>
          </a:xfrm>
        </p:spPr>
        <p:txBody>
          <a:bodyPr/>
          <a:lstStyle/>
          <a:p>
            <a:pPr algn="l"/>
            <a:r>
              <a:rPr lang="en-US" sz="2800" b="1" dirty="0" smtClean="0">
                <a:cs typeface="Angsana New" pitchFamily="18" charset="-34"/>
              </a:rPr>
              <a:t>Balanced budget multiplier </a:t>
            </a:r>
            <a:endParaRPr lang="th-TH" sz="2800" b="1" dirty="0">
              <a:cs typeface="Angsana New" pitchFamily="18" charset="-34"/>
            </a:endParaRPr>
          </a:p>
        </p:txBody>
      </p:sp>
      <p:sp useBgFill="1">
        <p:nvSpPr>
          <p:cNvPr id="22016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0164" name="Rectangle 4"/>
          <p:cNvSpPr>
            <a:spLocks noChangeArrowheads="1"/>
          </p:cNvSpPr>
          <p:nvPr/>
        </p:nvSpPr>
        <p:spPr bwMode="auto">
          <a:xfrm>
            <a:off x="1143000" y="2514600"/>
            <a:ext cx="533400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Y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65" name="Text Box 5"/>
          <p:cNvSpPr txBox="1">
            <a:spLocks noChangeArrowheads="1"/>
          </p:cNvSpPr>
          <p:nvPr/>
        </p:nvSpPr>
        <p:spPr bwMode="auto">
          <a:xfrm>
            <a:off x="1752600" y="2514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0167" name="Rectangle 7"/>
          <p:cNvSpPr>
            <a:spLocks noChangeArrowheads="1"/>
          </p:cNvSpPr>
          <p:nvPr/>
        </p:nvSpPr>
        <p:spPr bwMode="auto">
          <a:xfrm>
            <a:off x="2209800" y="2438400"/>
            <a:ext cx="2362200" cy="6731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rIns="18000" bIns="10800">
            <a:spAutoFit/>
          </a:bodyPr>
          <a:lstStyle/>
          <a:p>
            <a:r>
              <a:rPr lang="en-US" sz="2000" u="sng" dirty="0">
                <a:cs typeface="Angsana New" pitchFamily="18" charset="-34"/>
              </a:rPr>
              <a:t>  </a:t>
            </a:r>
            <a:endParaRPr lang="en-US" sz="2000" u="sng" dirty="0" smtClean="0">
              <a:cs typeface="Angsana New" pitchFamily="18" charset="-34"/>
            </a:endParaRPr>
          </a:p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220169" name="Rectangle 9"/>
          <p:cNvSpPr>
            <a:spLocks noChangeArrowheads="1"/>
          </p:cNvSpPr>
          <p:nvPr/>
        </p:nvSpPr>
        <p:spPr bwMode="auto">
          <a:xfrm>
            <a:off x="4953000" y="3276600"/>
            <a:ext cx="1219200" cy="39687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T = 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G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70" name="Rectangle 10"/>
          <p:cNvSpPr>
            <a:spLocks noChangeArrowheads="1"/>
          </p:cNvSpPr>
          <p:nvPr/>
        </p:nvSpPr>
        <p:spPr bwMode="auto">
          <a:xfrm>
            <a:off x="2286000" y="4114800"/>
            <a:ext cx="1371600" cy="67262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bIns="10800">
            <a:spAutoFit/>
          </a:bodyPr>
          <a:lstStyle/>
          <a:p>
            <a:endParaRPr lang="en-US" sz="2000" u="sng" dirty="0">
              <a:cs typeface="Angsana New" pitchFamily="18" charset="-34"/>
            </a:endParaRPr>
          </a:p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220171" name="Text Box 11"/>
          <p:cNvSpPr txBox="1">
            <a:spLocks noChangeArrowheads="1"/>
          </p:cNvSpPr>
          <p:nvPr/>
        </p:nvSpPr>
        <p:spPr bwMode="auto">
          <a:xfrm flipV="1">
            <a:off x="1752600" y="32766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0172" name="Text Box 12"/>
          <p:cNvSpPr txBox="1">
            <a:spLocks noChangeArrowheads="1"/>
          </p:cNvSpPr>
          <p:nvPr/>
        </p:nvSpPr>
        <p:spPr bwMode="auto">
          <a:xfrm>
            <a:off x="1828800" y="4191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0173" name="Rectangle 13"/>
          <p:cNvSpPr>
            <a:spLocks noChangeArrowheads="1"/>
          </p:cNvSpPr>
          <p:nvPr/>
        </p:nvSpPr>
        <p:spPr bwMode="auto">
          <a:xfrm>
            <a:off x="0" y="5486400"/>
            <a:ext cx="6629400" cy="3603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10800" rIns="18000" bIns="10800">
            <a:spAutoFit/>
          </a:bodyPr>
          <a:lstStyle/>
          <a:p>
            <a:r>
              <a:rPr lang="en-US" sz="2200" dirty="0" smtClean="0">
                <a:latin typeface="+mn-lt"/>
                <a:cs typeface="Angsana New" pitchFamily="18" charset="-34"/>
              </a:rPr>
              <a:t>Therefore; when</a:t>
            </a:r>
            <a:r>
              <a:rPr lang="th-TH" sz="2200" dirty="0" smtClean="0">
                <a:latin typeface="+mn-lt"/>
                <a:cs typeface="Angsana New" pitchFamily="18" charset="-34"/>
              </a:rPr>
              <a:t> </a:t>
            </a:r>
            <a:r>
              <a:rPr lang="en-US" sz="2200" dirty="0">
                <a:latin typeface="+mn-lt"/>
                <a:cs typeface="Angsana New" pitchFamily="18" charset="-34"/>
              </a:rPr>
              <a:t>G</a:t>
            </a:r>
            <a:r>
              <a:rPr lang="en-US" sz="2200" b="1" dirty="0">
                <a:latin typeface="+mn-lt"/>
                <a:cs typeface="Angsana New" pitchFamily="18" charset="-34"/>
              </a:rPr>
              <a:t> </a:t>
            </a:r>
            <a:r>
              <a:rPr lang="en-US" sz="2200" b="1" dirty="0">
                <a:latin typeface="+mn-lt"/>
              </a:rPr>
              <a:t>↑ </a:t>
            </a:r>
            <a:r>
              <a:rPr lang="en-US" sz="2200" b="1" dirty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sz="2200" b="1" dirty="0">
                <a:latin typeface="+mn-lt"/>
                <a:cs typeface="Angsana New" pitchFamily="18" charset="-34"/>
              </a:rPr>
              <a:t> </a:t>
            </a:r>
            <a:r>
              <a:rPr lang="en-US" sz="2200" dirty="0" smtClean="0">
                <a:latin typeface="+mn-lt"/>
                <a:cs typeface="Angsana New" pitchFamily="18" charset="-34"/>
              </a:rPr>
              <a:t>Baht and T</a:t>
            </a:r>
            <a:r>
              <a:rPr lang="en-US" sz="2200" b="1" dirty="0" smtClean="0">
                <a:latin typeface="+mn-lt"/>
                <a:cs typeface="Angsana New" pitchFamily="18" charset="-34"/>
              </a:rPr>
              <a:t> </a:t>
            </a:r>
            <a:r>
              <a:rPr lang="en-US" sz="2200" b="1" dirty="0" smtClean="0">
                <a:latin typeface="+mn-lt"/>
              </a:rPr>
              <a:t>↑ </a:t>
            </a:r>
            <a:r>
              <a:rPr lang="en-US" sz="2200" b="1" dirty="0" smtClean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sz="2200" b="1" dirty="0" smtClean="0">
                <a:latin typeface="+mn-lt"/>
                <a:cs typeface="Angsana New" pitchFamily="18" charset="-34"/>
              </a:rPr>
              <a:t> </a:t>
            </a:r>
            <a:r>
              <a:rPr lang="en-US" sz="2200" dirty="0" smtClean="0">
                <a:latin typeface="+mn-lt"/>
                <a:cs typeface="Angsana New" pitchFamily="18" charset="-34"/>
              </a:rPr>
              <a:t>Baht </a:t>
            </a:r>
            <a:endParaRPr lang="th-TH" sz="2200" dirty="0">
              <a:latin typeface="+mn-lt"/>
              <a:cs typeface="Angsana New" pitchFamily="18" charset="-34"/>
            </a:endParaRPr>
          </a:p>
        </p:txBody>
      </p:sp>
      <p:sp>
        <p:nvSpPr>
          <p:cNvPr id="220174" name="Rectangle 14"/>
          <p:cNvSpPr>
            <a:spLocks noChangeArrowheads="1"/>
          </p:cNvSpPr>
          <p:nvPr/>
        </p:nvSpPr>
        <p:spPr bwMode="auto">
          <a:xfrm>
            <a:off x="1371600" y="4953000"/>
            <a:ext cx="1905000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Y =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76" name="AutoShape 16"/>
          <p:cNvSpPr>
            <a:spLocks noChangeArrowheads="1"/>
          </p:cNvSpPr>
          <p:nvPr/>
        </p:nvSpPr>
        <p:spPr bwMode="auto">
          <a:xfrm>
            <a:off x="6248400" y="17526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0177" name="Rectangle 17"/>
          <p:cNvSpPr>
            <a:spLocks noChangeArrowheads="1"/>
          </p:cNvSpPr>
          <p:nvPr/>
        </p:nvSpPr>
        <p:spPr bwMode="auto">
          <a:xfrm>
            <a:off x="7162800" y="5486400"/>
            <a:ext cx="1981200" cy="3603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10800" rIns="18000" bIns="10800">
            <a:spAutoFit/>
          </a:bodyPr>
          <a:lstStyle/>
          <a:p>
            <a:endParaRPr lang="th-TH" sz="2200" dirty="0">
              <a:cs typeface="Angsana New" pitchFamily="18" charset="-34"/>
            </a:endParaRPr>
          </a:p>
        </p:txBody>
      </p:sp>
      <p:sp>
        <p:nvSpPr>
          <p:cNvPr id="220188" name="Text Box 28"/>
          <p:cNvSpPr txBox="1">
            <a:spLocks noChangeArrowheads="1"/>
          </p:cNvSpPr>
          <p:nvPr/>
        </p:nvSpPr>
        <p:spPr bwMode="auto">
          <a:xfrm>
            <a:off x="4572000" y="327660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,</a:t>
            </a:r>
            <a:endParaRPr lang="th-TH" sz="2800" dirty="0"/>
          </a:p>
        </p:txBody>
      </p:sp>
      <p:sp>
        <p:nvSpPr>
          <p:cNvPr id="220190" name="Rectangle 30"/>
          <p:cNvSpPr>
            <a:spLocks noChangeArrowheads="1"/>
          </p:cNvSpPr>
          <p:nvPr/>
        </p:nvSpPr>
        <p:spPr bwMode="auto">
          <a:xfrm>
            <a:off x="2209800" y="3200400"/>
            <a:ext cx="2362200" cy="6731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 bIns="10800">
            <a:spAutoFit/>
          </a:bodyPr>
          <a:lstStyle/>
          <a:p>
            <a:r>
              <a:rPr lang="en-US" sz="2000" u="sng" dirty="0">
                <a:cs typeface="Angsana New" pitchFamily="18" charset="-34"/>
              </a:rPr>
              <a:t> </a:t>
            </a:r>
            <a:endParaRPr lang="en-US" sz="2000" u="sng" dirty="0" smtClean="0">
              <a:cs typeface="Angsana New" pitchFamily="18" charset="-34"/>
            </a:endParaRPr>
          </a:p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220192" name="Rectangle 32"/>
          <p:cNvSpPr>
            <a:spLocks noChangeArrowheads="1"/>
          </p:cNvSpPr>
          <p:nvPr/>
        </p:nvSpPr>
        <p:spPr bwMode="auto">
          <a:xfrm>
            <a:off x="3276600" y="228600"/>
            <a:ext cx="2971800" cy="707886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 If </a:t>
            </a:r>
            <a:r>
              <a:rPr lang="en-US" sz="2000" dirty="0" err="1" smtClean="0">
                <a:cs typeface="Angsana New" pitchFamily="18" charset="-34"/>
              </a:rPr>
              <a:t>G</a:t>
            </a:r>
            <a:r>
              <a:rPr lang="en-US" sz="2000" baseline="-25000" dirty="0" err="1" smtClean="0">
                <a:cs typeface="Angsana New" pitchFamily="18" charset="-34"/>
              </a:rPr>
              <a:t>a</a:t>
            </a:r>
            <a:r>
              <a:rPr lang="en-US" sz="2000" baseline="-25000" dirty="0" smtClean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multiplier</a:t>
            </a:r>
            <a:r>
              <a:rPr lang="en-US" sz="2000" baseline="-25000" dirty="0" smtClean="0">
                <a:cs typeface="Angsana New" pitchFamily="18" charset="-34"/>
              </a:rPr>
              <a:t>   </a:t>
            </a:r>
            <a:r>
              <a:rPr lang="en-US" sz="2000" dirty="0" smtClean="0">
                <a:cs typeface="Angsana New" pitchFamily="18" charset="-34"/>
              </a:rPr>
              <a:t>=   </a:t>
            </a:r>
            <a:r>
              <a:rPr lang="en-US" sz="2000" u="sng" dirty="0" smtClean="0">
                <a:cs typeface="Angsana New" pitchFamily="18" charset="-34"/>
              </a:rPr>
              <a:t>  </a:t>
            </a:r>
            <a:r>
              <a:rPr lang="en-US" sz="2000" u="sng" dirty="0">
                <a:cs typeface="Angsana New" pitchFamily="18" charset="-34"/>
              </a:rPr>
              <a:t>1  .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          </a:t>
            </a:r>
            <a:r>
              <a:rPr lang="en-US" sz="2000" dirty="0" smtClean="0">
                <a:cs typeface="Angsana New" pitchFamily="18" charset="-34"/>
              </a:rPr>
              <a:t>                    </a:t>
            </a:r>
            <a:r>
              <a:rPr lang="en-US" sz="2000" dirty="0">
                <a:cs typeface="Angsana New" pitchFamily="18" charset="-34"/>
              </a:rPr>
              <a:t>1 - b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93" name="Rectangle 33"/>
          <p:cNvSpPr>
            <a:spLocks noChangeArrowheads="1"/>
          </p:cNvSpPr>
          <p:nvPr/>
        </p:nvSpPr>
        <p:spPr bwMode="auto">
          <a:xfrm>
            <a:off x="6400800" y="228600"/>
            <a:ext cx="2743200" cy="707886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If T</a:t>
            </a:r>
            <a:r>
              <a:rPr lang="en-US" sz="2000" baseline="-25000" dirty="0" smtClean="0">
                <a:cs typeface="Angsana New" pitchFamily="18" charset="-34"/>
              </a:rPr>
              <a:t>a  </a:t>
            </a:r>
            <a:r>
              <a:rPr lang="en-US" sz="2000" dirty="0" smtClean="0">
                <a:cs typeface="Angsana New" pitchFamily="18" charset="-34"/>
              </a:rPr>
              <a:t>multiplier </a:t>
            </a:r>
            <a:r>
              <a:rPr lang="en-US" sz="2000" baseline="-25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 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u="sng" dirty="0" smtClean="0">
                <a:cs typeface="Angsana New" pitchFamily="18" charset="-34"/>
              </a:rPr>
              <a:t> </a:t>
            </a:r>
            <a:r>
              <a:rPr lang="en-US" sz="2000" u="sng" dirty="0">
                <a:cs typeface="Angsana New" pitchFamily="18" charset="-34"/>
              </a:rPr>
              <a:t>- b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                    </a:t>
            </a:r>
            <a:r>
              <a:rPr lang="en-US" sz="2000" dirty="0" smtClean="0">
                <a:cs typeface="Angsana New" pitchFamily="18" charset="-34"/>
              </a:rPr>
              <a:t>       1 </a:t>
            </a:r>
            <a:r>
              <a:rPr lang="en-US" sz="2000" dirty="0">
                <a:cs typeface="Angsana New" pitchFamily="18" charset="-34"/>
              </a:rPr>
              <a:t>- b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88</a:t>
            </a:fld>
            <a:endParaRPr lang="en-US"/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381000" y="1600200"/>
            <a:ext cx="5715000" cy="391143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10800" rIns="18000" bIns="10800">
            <a:spAutoFit/>
          </a:bodyPr>
          <a:lstStyle/>
          <a:p>
            <a:r>
              <a:rPr lang="en-US" dirty="0" smtClean="0">
                <a:latin typeface="+mn-lt"/>
                <a:cs typeface="Angsana New" pitchFamily="18" charset="-34"/>
              </a:rPr>
              <a:t>when</a:t>
            </a:r>
            <a:r>
              <a:rPr lang="th-TH" dirty="0" smtClean="0">
                <a:latin typeface="+mn-lt"/>
                <a:cs typeface="Angsana New" pitchFamily="18" charset="-34"/>
              </a:rPr>
              <a:t> </a:t>
            </a:r>
            <a:r>
              <a:rPr lang="en-US" dirty="0">
                <a:latin typeface="+mn-lt"/>
                <a:cs typeface="Angsana New" pitchFamily="18" charset="-34"/>
              </a:rPr>
              <a:t>G</a:t>
            </a:r>
            <a:r>
              <a:rPr lang="en-US" b="1" dirty="0"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latin typeface="+mn-lt"/>
              </a:rPr>
              <a:t>↑ </a:t>
            </a:r>
            <a:r>
              <a:rPr lang="en-US" b="1" dirty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b="1" dirty="0">
                <a:latin typeface="+mn-lt"/>
                <a:cs typeface="Angsana New" pitchFamily="18" charset="-34"/>
              </a:rPr>
              <a:t> </a:t>
            </a:r>
            <a:r>
              <a:rPr lang="en-US" dirty="0" smtClean="0">
                <a:latin typeface="+mn-lt"/>
                <a:cs typeface="Angsana New" pitchFamily="18" charset="-34"/>
              </a:rPr>
              <a:t>Baht and T</a:t>
            </a:r>
            <a:r>
              <a:rPr lang="en-US" b="1" dirty="0" smtClean="0">
                <a:latin typeface="+mn-lt"/>
                <a:cs typeface="Angsana New" pitchFamily="18" charset="-34"/>
              </a:rPr>
              <a:t> </a:t>
            </a:r>
            <a:r>
              <a:rPr lang="en-US" b="1" dirty="0" smtClean="0">
                <a:latin typeface="+mn-lt"/>
              </a:rPr>
              <a:t>↑ </a:t>
            </a:r>
            <a:r>
              <a:rPr lang="en-US" b="1" dirty="0" smtClean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b="1" dirty="0" smtClean="0">
                <a:latin typeface="+mn-lt"/>
                <a:cs typeface="Angsana New" pitchFamily="18" charset="-34"/>
              </a:rPr>
              <a:t> </a:t>
            </a:r>
            <a:r>
              <a:rPr lang="en-US" dirty="0" smtClean="0">
                <a:latin typeface="+mn-lt"/>
                <a:cs typeface="Angsana New" pitchFamily="18" charset="-34"/>
              </a:rPr>
              <a:t>Baht </a:t>
            </a:r>
            <a:endParaRPr lang="th-TH" dirty="0">
              <a:latin typeface="+mn-lt"/>
              <a:cs typeface="Angsana New" pitchFamily="18" charset="-34"/>
            </a:endParaRPr>
          </a:p>
        </p:txBody>
      </p:sp>
      <p:sp>
        <p:nvSpPr>
          <p:cNvPr id="26" name="Rectangle 4"/>
          <p:cNvSpPr>
            <a:spLocks noChangeArrowheads="1"/>
          </p:cNvSpPr>
          <p:nvPr/>
        </p:nvSpPr>
        <p:spPr bwMode="auto">
          <a:xfrm>
            <a:off x="6858000" y="1600200"/>
            <a:ext cx="1295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l-GR" dirty="0">
                <a:cs typeface="Angsana New" pitchFamily="18" charset="-34"/>
              </a:rPr>
              <a:t>Δ</a:t>
            </a:r>
            <a:r>
              <a:rPr lang="en-US" dirty="0" smtClean="0">
                <a:cs typeface="Angsana New" pitchFamily="18" charset="-34"/>
              </a:rPr>
              <a:t>Y = ? 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27" name="AutoShape 16"/>
          <p:cNvSpPr>
            <a:spLocks noChangeArrowheads="1"/>
          </p:cNvSpPr>
          <p:nvPr/>
        </p:nvSpPr>
        <p:spPr bwMode="auto">
          <a:xfrm>
            <a:off x="6705600" y="55626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0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0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0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0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0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0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0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0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0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0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0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20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0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4" grpId="0" animBg="1"/>
      <p:bldP spid="220165" grpId="0"/>
      <p:bldP spid="220165" grpId="1"/>
      <p:bldP spid="220169" grpId="0" animBg="1"/>
      <p:bldP spid="220170" grpId="0" animBg="1"/>
      <p:bldP spid="220171" grpId="0"/>
      <p:bldP spid="220172" grpId="0"/>
      <p:bldP spid="220173" grpId="0" animBg="1"/>
      <p:bldP spid="220174" grpId="0" animBg="1"/>
      <p:bldP spid="220176" grpId="0" animBg="1"/>
      <p:bldP spid="220177" grpId="0" animBg="1"/>
      <p:bldP spid="220188" grpId="0"/>
      <p:bldP spid="220192" grpId="0" animBg="1"/>
      <p:bldP spid="220193" grpId="0" animBg="1"/>
      <p:bldP spid="25" grpId="0" animBg="1"/>
      <p:bldP spid="26" grpId="0" animBg="1"/>
      <p:bldP spid="27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0668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3.3.2 b </a:t>
            </a:r>
            <a:r>
              <a:rPr lang="en-US" sz="3200" b="1" dirty="0" smtClean="0"/>
              <a:t>Find </a:t>
            </a:r>
            <a:r>
              <a:rPr lang="en-US" sz="32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3200" b="1" baseline="-25000" dirty="0" smtClean="0">
                <a:solidFill>
                  <a:srgbClr val="FF0000"/>
                </a:solidFill>
                <a:cs typeface="Angsana New" pitchFamily="18" charset="-34"/>
              </a:rPr>
              <a:t>e  </a:t>
            </a:r>
            <a:r>
              <a:rPr lang="en-US" sz="3200" b="1" dirty="0" smtClean="0"/>
              <a:t>using </a:t>
            </a:r>
            <a:br>
              <a:rPr lang="en-US" sz="3200" b="1" dirty="0" smtClean="0"/>
            </a:br>
            <a:r>
              <a:rPr lang="en-US" sz="3200" b="1" dirty="0" smtClean="0">
                <a:solidFill>
                  <a:srgbClr val="008000"/>
                </a:solidFill>
              </a:rPr>
              <a:t>injection = leakage approach</a:t>
            </a:r>
            <a:endParaRPr lang="th-TH" sz="3200" b="1" dirty="0">
              <a:solidFill>
                <a:srgbClr val="0080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99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1219200" cy="457200"/>
          </a:xfrm>
          <a:solidFill>
            <a:srgbClr val="FFFF66"/>
          </a:solidFill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3200" dirty="0" smtClean="0">
                <a:solidFill>
                  <a:schemeClr val="accent2"/>
                </a:solidFill>
                <a:effectLst/>
              </a:rPr>
              <a:t>From</a:t>
            </a:r>
            <a:endParaRPr lang="th-TH" sz="3200" dirty="0">
              <a:solidFill>
                <a:schemeClr val="accent2"/>
              </a:solidFill>
              <a:effectLst/>
            </a:endParaRPr>
          </a:p>
        </p:txBody>
      </p:sp>
      <p:sp>
        <p:nvSpPr>
          <p:cNvPr id="199684" name="Text Box 4"/>
          <p:cNvSpPr txBox="1">
            <a:spLocks noChangeArrowheads="1"/>
          </p:cNvSpPr>
          <p:nvPr/>
        </p:nvSpPr>
        <p:spPr bwMode="auto">
          <a:xfrm>
            <a:off x="0" y="2590800"/>
            <a:ext cx="4495800" cy="46166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Desired Aggregate Expenditure</a:t>
            </a:r>
          </a:p>
        </p:txBody>
      </p:sp>
      <p:sp>
        <p:nvSpPr>
          <p:cNvPr id="199685" name="Text Box 5"/>
          <p:cNvSpPr txBox="1">
            <a:spLocks noChangeArrowheads="1"/>
          </p:cNvSpPr>
          <p:nvPr/>
        </p:nvSpPr>
        <p:spPr bwMode="auto">
          <a:xfrm>
            <a:off x="4876800" y="2590800"/>
            <a:ext cx="4267200" cy="46166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Actual Aggregate Expenditure </a:t>
            </a:r>
            <a:endParaRPr lang="en-US" dirty="0">
              <a:cs typeface="Angsana New" pitchFamily="18" charset="-34"/>
            </a:endParaRPr>
          </a:p>
        </p:txBody>
      </p:sp>
      <p:sp>
        <p:nvSpPr>
          <p:cNvPr id="199686" name="Text Box 6"/>
          <p:cNvSpPr txBox="1">
            <a:spLocks noChangeArrowheads="1"/>
          </p:cNvSpPr>
          <p:nvPr/>
        </p:nvSpPr>
        <p:spPr bwMode="auto">
          <a:xfrm>
            <a:off x="2971800" y="1524000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DAE</a:t>
            </a:r>
          </a:p>
        </p:txBody>
      </p:sp>
      <p:sp>
        <p:nvSpPr>
          <p:cNvPr id="199687" name="Text Box 7"/>
          <p:cNvSpPr txBox="1">
            <a:spLocks noChangeArrowheads="1"/>
          </p:cNvSpPr>
          <p:nvPr/>
        </p:nvSpPr>
        <p:spPr bwMode="auto">
          <a:xfrm>
            <a:off x="5029200" y="15240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Y</a:t>
            </a:r>
          </a:p>
        </p:txBody>
      </p:sp>
      <p:sp>
        <p:nvSpPr>
          <p:cNvPr id="199688" name="Text Box 8"/>
          <p:cNvSpPr txBox="1">
            <a:spLocks noChangeArrowheads="1"/>
          </p:cNvSpPr>
          <p:nvPr/>
        </p:nvSpPr>
        <p:spPr bwMode="auto">
          <a:xfrm>
            <a:off x="4648200" y="5791200"/>
            <a:ext cx="4495800" cy="427038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 smtClean="0">
                <a:solidFill>
                  <a:srgbClr val="FF0000"/>
                </a:solidFill>
                <a:cs typeface="Angsana New" pitchFamily="18" charset="-34"/>
              </a:rPr>
              <a:t>Source </a:t>
            </a:r>
            <a:r>
              <a:rPr lang="en-US" sz="2200" dirty="0">
                <a:solidFill>
                  <a:srgbClr val="FF0000"/>
                </a:solidFill>
                <a:cs typeface="Angsana New" pitchFamily="18" charset="-34"/>
              </a:rPr>
              <a:t>of </a:t>
            </a:r>
            <a:r>
              <a:rPr lang="en-US" sz="2200" dirty="0" smtClean="0">
                <a:solidFill>
                  <a:srgbClr val="FF0000"/>
                </a:solidFill>
                <a:cs typeface="Angsana New" pitchFamily="18" charset="-34"/>
              </a:rPr>
              <a:t>income = Use of Income</a:t>
            </a:r>
            <a:endParaRPr lang="en-US" sz="22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99690" name="Text Box 10"/>
          <p:cNvSpPr txBox="1">
            <a:spLocks noChangeArrowheads="1"/>
          </p:cNvSpPr>
          <p:nvPr/>
        </p:nvSpPr>
        <p:spPr bwMode="auto">
          <a:xfrm>
            <a:off x="4267200" y="16002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=</a:t>
            </a:r>
          </a:p>
        </p:txBody>
      </p:sp>
      <p:sp>
        <p:nvSpPr>
          <p:cNvPr id="199691" name="Line 11"/>
          <p:cNvSpPr>
            <a:spLocks noChangeShapeType="1"/>
          </p:cNvSpPr>
          <p:nvPr/>
        </p:nvSpPr>
        <p:spPr bwMode="auto">
          <a:xfrm flipH="1">
            <a:off x="2819400" y="1981200"/>
            <a:ext cx="4572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9692" name="Line 12"/>
          <p:cNvSpPr>
            <a:spLocks noChangeShapeType="1"/>
          </p:cNvSpPr>
          <p:nvPr/>
        </p:nvSpPr>
        <p:spPr bwMode="auto">
          <a:xfrm>
            <a:off x="5257800" y="1905000"/>
            <a:ext cx="609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89</a:t>
            </a:fld>
            <a:endParaRPr lang="en-US"/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4876800" y="4572000"/>
            <a:ext cx="4267200" cy="101566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cs typeface="Angsana New" pitchFamily="18" charset="-34"/>
              </a:rPr>
              <a:t>If we choose income approach, it can be measured from 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source of income </a:t>
            </a:r>
            <a:r>
              <a:rPr lang="en-US" sz="2000" dirty="0" smtClean="0">
                <a:cs typeface="Angsana New" pitchFamily="18" charset="-34"/>
              </a:rPr>
              <a:t>or 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use of income</a:t>
            </a:r>
            <a:endParaRPr lang="en-US" sz="2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4876800" y="3200400"/>
            <a:ext cx="3429000" cy="1200329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Can be measured by Product, Expenditure, or Income Approaches</a:t>
            </a:r>
            <a:endParaRPr lang="en-US" dirty="0">
              <a:cs typeface="Angsana New" pitchFamily="18" charset="-34"/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457200" y="3200400"/>
            <a:ext cx="3352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measured by Expenditure approach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9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9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9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9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9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9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9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9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4" grpId="0" animBg="1"/>
      <p:bldP spid="199685" grpId="0" animBg="1"/>
      <p:bldP spid="199686" grpId="0"/>
      <p:bldP spid="199687" grpId="0"/>
      <p:bldP spid="199688" grpId="0" animBg="1"/>
      <p:bldP spid="199690" grpId="0"/>
      <p:bldP spid="199691" grpId="0" animBg="1"/>
      <p:bldP spid="199692" grpId="0" animBg="1"/>
      <p:bldP spid="14" grpId="0" animBg="1"/>
      <p:bldP spid="15" grpId="0" animBg="1"/>
      <p:bldP spid="16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11" name="Text Box 7"/>
          <p:cNvSpPr txBox="1">
            <a:spLocks noChangeArrowheads="1"/>
          </p:cNvSpPr>
          <p:nvPr/>
        </p:nvSpPr>
        <p:spPr bwMode="auto">
          <a:xfrm>
            <a:off x="2438400" y="18288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DAE</a:t>
            </a:r>
          </a:p>
        </p:txBody>
      </p:sp>
      <p:sp>
        <p:nvSpPr>
          <p:cNvPr id="200712" name="Text Box 8"/>
          <p:cNvSpPr txBox="1">
            <a:spLocks noChangeArrowheads="1"/>
          </p:cNvSpPr>
          <p:nvPr/>
        </p:nvSpPr>
        <p:spPr bwMode="auto">
          <a:xfrm>
            <a:off x="5029200" y="18288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Y</a:t>
            </a:r>
          </a:p>
        </p:txBody>
      </p:sp>
      <p:sp>
        <p:nvSpPr>
          <p:cNvPr id="200713" name="Text Box 9"/>
          <p:cNvSpPr txBox="1">
            <a:spLocks noChangeArrowheads="1"/>
          </p:cNvSpPr>
          <p:nvPr/>
        </p:nvSpPr>
        <p:spPr bwMode="auto">
          <a:xfrm>
            <a:off x="6324600" y="1401763"/>
            <a:ext cx="2133600" cy="42703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b="1" dirty="0">
                <a:solidFill>
                  <a:srgbClr val="CC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200714" name="Text Box 10"/>
          <p:cNvSpPr txBox="1">
            <a:spLocks noChangeArrowheads="1"/>
          </p:cNvSpPr>
          <p:nvPr/>
        </p:nvSpPr>
        <p:spPr bwMode="auto">
          <a:xfrm>
            <a:off x="4038600" y="18288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0716" name="Line 12"/>
          <p:cNvSpPr>
            <a:spLocks noChangeShapeType="1"/>
          </p:cNvSpPr>
          <p:nvPr/>
        </p:nvSpPr>
        <p:spPr bwMode="auto">
          <a:xfrm flipV="1">
            <a:off x="5562600" y="1695450"/>
            <a:ext cx="68580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90</a:t>
            </a:fld>
            <a:endParaRPr lang="en-US"/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0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0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0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0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0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11" grpId="0"/>
      <p:bldP spid="200712" grpId="0"/>
      <p:bldP spid="200713" grpId="0" animBg="1"/>
      <p:bldP spid="200714" grpId="0"/>
      <p:bldP spid="200716" grpId="0" animBg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5" name="Text Box 7"/>
          <p:cNvSpPr txBox="1">
            <a:spLocks noChangeArrowheads="1"/>
          </p:cNvSpPr>
          <p:nvPr/>
        </p:nvSpPr>
        <p:spPr bwMode="auto">
          <a:xfrm>
            <a:off x="2438400" y="18288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DAE</a:t>
            </a:r>
          </a:p>
        </p:txBody>
      </p:sp>
      <p:sp>
        <p:nvSpPr>
          <p:cNvPr id="201736" name="Text Box 8"/>
          <p:cNvSpPr txBox="1">
            <a:spLocks noChangeArrowheads="1"/>
          </p:cNvSpPr>
          <p:nvPr/>
        </p:nvSpPr>
        <p:spPr bwMode="auto">
          <a:xfrm>
            <a:off x="5029200" y="18288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Y</a:t>
            </a:r>
          </a:p>
        </p:txBody>
      </p:sp>
      <p:sp>
        <p:nvSpPr>
          <p:cNvPr id="201737" name="Text Box 9"/>
          <p:cNvSpPr txBox="1">
            <a:spLocks noChangeArrowheads="1"/>
          </p:cNvSpPr>
          <p:nvPr/>
        </p:nvSpPr>
        <p:spPr bwMode="auto">
          <a:xfrm>
            <a:off x="6324600" y="1401763"/>
            <a:ext cx="2133600" cy="42703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201738" name="Text Box 10"/>
          <p:cNvSpPr txBox="1">
            <a:spLocks noChangeArrowheads="1"/>
          </p:cNvSpPr>
          <p:nvPr/>
        </p:nvSpPr>
        <p:spPr bwMode="auto">
          <a:xfrm>
            <a:off x="4038600" y="18288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1740" name="Line 12"/>
          <p:cNvSpPr>
            <a:spLocks noChangeShapeType="1"/>
          </p:cNvSpPr>
          <p:nvPr/>
        </p:nvSpPr>
        <p:spPr bwMode="auto">
          <a:xfrm flipV="1">
            <a:off x="5562600" y="1695450"/>
            <a:ext cx="68580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91</a:t>
            </a:fld>
            <a:endParaRPr lang="en-US"/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1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1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1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1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1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5" grpId="0"/>
      <p:bldP spid="201736" grpId="0"/>
      <p:bldP spid="201737" grpId="0" animBg="1"/>
      <p:bldP spid="201738" grpId="0"/>
      <p:bldP spid="201740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9" name="Text Box 7"/>
          <p:cNvSpPr txBox="1">
            <a:spLocks noChangeArrowheads="1"/>
          </p:cNvSpPr>
          <p:nvPr/>
        </p:nvSpPr>
        <p:spPr bwMode="auto">
          <a:xfrm>
            <a:off x="2438400" y="18288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DAE</a:t>
            </a:r>
          </a:p>
        </p:txBody>
      </p:sp>
      <p:sp>
        <p:nvSpPr>
          <p:cNvPr id="202760" name="Text Box 8"/>
          <p:cNvSpPr txBox="1">
            <a:spLocks noChangeArrowheads="1"/>
          </p:cNvSpPr>
          <p:nvPr/>
        </p:nvSpPr>
        <p:spPr bwMode="auto">
          <a:xfrm>
            <a:off x="5029200" y="18288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Y</a:t>
            </a:r>
          </a:p>
        </p:txBody>
      </p:sp>
      <p:sp>
        <p:nvSpPr>
          <p:cNvPr id="202761" name="Text Box 9"/>
          <p:cNvSpPr txBox="1">
            <a:spLocks noChangeArrowheads="1"/>
          </p:cNvSpPr>
          <p:nvPr/>
        </p:nvSpPr>
        <p:spPr bwMode="auto">
          <a:xfrm>
            <a:off x="6324600" y="1401763"/>
            <a:ext cx="2133600" cy="42703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202762" name="Text Box 10"/>
          <p:cNvSpPr txBox="1">
            <a:spLocks noChangeArrowheads="1"/>
          </p:cNvSpPr>
          <p:nvPr/>
        </p:nvSpPr>
        <p:spPr bwMode="auto">
          <a:xfrm>
            <a:off x="4038600" y="18288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2764" name="Line 12"/>
          <p:cNvSpPr>
            <a:spLocks noChangeShapeType="1"/>
          </p:cNvSpPr>
          <p:nvPr/>
        </p:nvSpPr>
        <p:spPr bwMode="auto">
          <a:xfrm flipV="1">
            <a:off x="5562600" y="1695450"/>
            <a:ext cx="68580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92</a:t>
            </a:fld>
            <a:endParaRPr lang="en-US"/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solidFill>
                  <a:schemeClr val="accent2"/>
                </a:solidFill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2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2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2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2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2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9" grpId="0"/>
      <p:bldP spid="202760" grpId="0"/>
      <p:bldP spid="202761" grpId="0" animBg="1"/>
      <p:bldP spid="202762" grpId="0"/>
      <p:bldP spid="202764" grpId="0" animBg="1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00430" y="1214422"/>
            <a:ext cx="2143140" cy="50006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Foreign Sector</a:t>
            </a:r>
          </a:p>
        </p:txBody>
      </p:sp>
      <p:sp>
        <p:nvSpPr>
          <p:cNvPr id="5" name="Rectangle 4"/>
          <p:cNvSpPr/>
          <p:nvPr/>
        </p:nvSpPr>
        <p:spPr>
          <a:xfrm>
            <a:off x="7000892" y="3071810"/>
            <a:ext cx="1928826" cy="5000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Households</a:t>
            </a:r>
          </a:p>
        </p:txBody>
      </p:sp>
      <p:sp>
        <p:nvSpPr>
          <p:cNvPr id="6" name="Rectangle 5"/>
          <p:cNvSpPr/>
          <p:nvPr/>
        </p:nvSpPr>
        <p:spPr>
          <a:xfrm>
            <a:off x="357158" y="3071810"/>
            <a:ext cx="1428760" cy="5000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Firms</a:t>
            </a:r>
          </a:p>
        </p:txBody>
      </p:sp>
      <p:sp>
        <p:nvSpPr>
          <p:cNvPr id="7" name="Rectangle 6"/>
          <p:cNvSpPr/>
          <p:nvPr/>
        </p:nvSpPr>
        <p:spPr>
          <a:xfrm>
            <a:off x="3000364" y="3071810"/>
            <a:ext cx="3133748" cy="500066"/>
          </a:xfrm>
          <a:prstGeom prst="rect">
            <a:avLst/>
          </a:prstGeom>
          <a:solidFill>
            <a:srgbClr val="FFFF99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 smtClean="0">
              <a:solidFill>
                <a:schemeClr val="tx1"/>
              </a:solidFill>
              <a:latin typeface="Franklin Gothic Medium" pitchFamily="34" charset="0"/>
              <a:cs typeface="Andalus" pitchFamily="18" charset="-78"/>
            </a:endParaRPr>
          </a:p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Financial Institutions</a:t>
            </a:r>
          </a:p>
          <a:p>
            <a:pPr algn="ctr"/>
            <a:endParaRPr lang="en-US" sz="2400" b="1" dirty="0" smtClean="0">
              <a:solidFill>
                <a:schemeClr val="tx1"/>
              </a:solidFill>
              <a:latin typeface="Franklin Gothic Medium" pitchFamily="34" charset="0"/>
              <a:cs typeface="Andalus" pitchFamily="18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571868" y="5357826"/>
            <a:ext cx="2143140" cy="5000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Government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943600" y="2786058"/>
            <a:ext cx="127160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Saving (S)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357290" y="2786058"/>
            <a:ext cx="178595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Investment (I) 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22" name="Curved Down Arrow 21"/>
          <p:cNvSpPr/>
          <p:nvPr/>
        </p:nvSpPr>
        <p:spPr>
          <a:xfrm>
            <a:off x="1000100" y="2428868"/>
            <a:ext cx="7072362" cy="500066"/>
          </a:xfrm>
          <a:prstGeom prst="curvedDownArrow">
            <a:avLst>
              <a:gd name="adj1" fmla="val 0"/>
              <a:gd name="adj2" fmla="val 50000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571736" y="2071678"/>
            <a:ext cx="414340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Wage, Rent, Interest, Profit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24" name="Curved Down Arrow 23"/>
          <p:cNvSpPr/>
          <p:nvPr/>
        </p:nvSpPr>
        <p:spPr>
          <a:xfrm rot="10800000">
            <a:off x="928662" y="3714752"/>
            <a:ext cx="7072362" cy="500066"/>
          </a:xfrm>
          <a:prstGeom prst="curvedDownArrow">
            <a:avLst>
              <a:gd name="adj1" fmla="val 0"/>
              <a:gd name="adj2" fmla="val 50000"/>
              <a:gd name="adj3" fmla="val 33311"/>
            </a:avLst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214546" y="4214818"/>
            <a:ext cx="4714908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Payment for Goods &amp;Service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36" name="Curved Connector 35"/>
          <p:cNvCxnSpPr/>
          <p:nvPr/>
        </p:nvCxnSpPr>
        <p:spPr>
          <a:xfrm rot="5400000">
            <a:off x="-32" y="2285198"/>
            <a:ext cx="1571636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785786" y="1500174"/>
            <a:ext cx="264320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5400000">
            <a:off x="-178627" y="4607727"/>
            <a:ext cx="192882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Curved Connector 43"/>
          <p:cNvCxnSpPr/>
          <p:nvPr/>
        </p:nvCxnSpPr>
        <p:spPr>
          <a:xfrm>
            <a:off x="785786" y="5572140"/>
            <a:ext cx="2713056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4" name="Curved Connector 53"/>
          <p:cNvCxnSpPr/>
          <p:nvPr/>
        </p:nvCxnSpPr>
        <p:spPr>
          <a:xfrm rot="5400000" flipH="1" flipV="1">
            <a:off x="-535818" y="4679165"/>
            <a:ext cx="2214579" cy="1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571472" y="5784866"/>
            <a:ext cx="2928958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2" name="Rectangle 61"/>
          <p:cNvSpPr/>
          <p:nvPr/>
        </p:nvSpPr>
        <p:spPr>
          <a:xfrm>
            <a:off x="1428728" y="5143512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Tax (T) 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7224" y="5929330"/>
            <a:ext cx="200026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Government</a:t>
            </a:r>
          </a:p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Spending (G)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64" name="Straight Connector 63"/>
          <p:cNvCxnSpPr/>
          <p:nvPr/>
        </p:nvCxnSpPr>
        <p:spPr>
          <a:xfrm rot="5400000">
            <a:off x="7250130" y="4606933"/>
            <a:ext cx="192882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5" name="Curved Connector 64"/>
          <p:cNvCxnSpPr/>
          <p:nvPr/>
        </p:nvCxnSpPr>
        <p:spPr>
          <a:xfrm rot="10800000" flipV="1">
            <a:off x="5786446" y="5572140"/>
            <a:ext cx="2428892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5786446" y="5786454"/>
            <a:ext cx="264320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1" name="Curved Connector 70"/>
          <p:cNvCxnSpPr/>
          <p:nvPr/>
        </p:nvCxnSpPr>
        <p:spPr>
          <a:xfrm rot="5400000" flipH="1" flipV="1">
            <a:off x="7322363" y="4679165"/>
            <a:ext cx="2214579" cy="1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2" name="Rectangle 71"/>
          <p:cNvSpPr/>
          <p:nvPr/>
        </p:nvSpPr>
        <p:spPr>
          <a:xfrm>
            <a:off x="6143636" y="5143512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Tax (T) 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74" name="Curved Connector 73"/>
          <p:cNvCxnSpPr/>
          <p:nvPr/>
        </p:nvCxnSpPr>
        <p:spPr>
          <a:xfrm rot="10800000" flipV="1">
            <a:off x="5643570" y="1500173"/>
            <a:ext cx="2643206" cy="9525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rot="5400000">
            <a:off x="7500958" y="2285992"/>
            <a:ext cx="157163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9" name="Rectangle 78"/>
          <p:cNvSpPr/>
          <p:nvPr/>
        </p:nvSpPr>
        <p:spPr>
          <a:xfrm>
            <a:off x="6019800" y="1066800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Import (M)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1357290" y="1071546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ea typeface="Cambria Math" pitchFamily="18" charset="0"/>
                <a:cs typeface="Andalus" pitchFamily="18" charset="-78"/>
              </a:rPr>
              <a:t>Export (X)</a:t>
            </a:r>
            <a:endParaRPr lang="th-TH" sz="2000" dirty="0">
              <a:latin typeface="Franklin Gothic Medium" pitchFamily="34" charset="0"/>
              <a:ea typeface="Cambria Math" pitchFamily="18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6858016" y="357166"/>
            <a:ext cx="1714512" cy="357190"/>
          </a:xfrm>
          <a:prstGeom prst="rect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Withdrawal </a:t>
            </a:r>
          </a:p>
        </p:txBody>
      </p:sp>
      <p:sp>
        <p:nvSpPr>
          <p:cNvPr id="83" name="Rectangle 82"/>
          <p:cNvSpPr/>
          <p:nvPr/>
        </p:nvSpPr>
        <p:spPr>
          <a:xfrm>
            <a:off x="1428728" y="357166"/>
            <a:ext cx="1643074" cy="357190"/>
          </a:xfrm>
          <a:prstGeom prst="rect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Injection  </a:t>
            </a:r>
          </a:p>
        </p:txBody>
      </p:sp>
      <p:sp>
        <p:nvSpPr>
          <p:cNvPr id="85" name="Plus 84"/>
          <p:cNvSpPr/>
          <p:nvPr/>
        </p:nvSpPr>
        <p:spPr>
          <a:xfrm>
            <a:off x="2714612" y="1071546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86" name="Minus 85"/>
          <p:cNvSpPr/>
          <p:nvPr/>
        </p:nvSpPr>
        <p:spPr>
          <a:xfrm>
            <a:off x="7500958" y="1000108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93" name="Plus 92"/>
          <p:cNvSpPr/>
          <p:nvPr/>
        </p:nvSpPr>
        <p:spPr>
          <a:xfrm>
            <a:off x="428596" y="285728"/>
            <a:ext cx="642942" cy="571504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94" name="Minus 93"/>
          <p:cNvSpPr/>
          <p:nvPr/>
        </p:nvSpPr>
        <p:spPr>
          <a:xfrm>
            <a:off x="5929322" y="285728"/>
            <a:ext cx="714380" cy="571504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99" name="Plus 98"/>
          <p:cNvSpPr/>
          <p:nvPr/>
        </p:nvSpPr>
        <p:spPr>
          <a:xfrm>
            <a:off x="7572396" y="5929330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0" name="Plus 99"/>
          <p:cNvSpPr/>
          <p:nvPr/>
        </p:nvSpPr>
        <p:spPr>
          <a:xfrm>
            <a:off x="2786050" y="6000768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1" name="Plus 100"/>
          <p:cNvSpPr/>
          <p:nvPr/>
        </p:nvSpPr>
        <p:spPr>
          <a:xfrm>
            <a:off x="3000364" y="2714620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3" name="Minus 102"/>
          <p:cNvSpPr/>
          <p:nvPr/>
        </p:nvSpPr>
        <p:spPr>
          <a:xfrm>
            <a:off x="7286644" y="5072074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4" name="Minus 103"/>
          <p:cNvSpPr/>
          <p:nvPr/>
        </p:nvSpPr>
        <p:spPr>
          <a:xfrm>
            <a:off x="2571736" y="5072074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5" name="Minus 104"/>
          <p:cNvSpPr/>
          <p:nvPr/>
        </p:nvSpPr>
        <p:spPr>
          <a:xfrm>
            <a:off x="7143768" y="2714620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6" name="Rectangle 105"/>
          <p:cNvSpPr/>
          <p:nvPr/>
        </p:nvSpPr>
        <p:spPr>
          <a:xfrm>
            <a:off x="5786446" y="6000768"/>
            <a:ext cx="200026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Government</a:t>
            </a:r>
          </a:p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Spending (G)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107" name="Curved Connector 106"/>
          <p:cNvCxnSpPr/>
          <p:nvPr/>
        </p:nvCxnSpPr>
        <p:spPr>
          <a:xfrm rot="10800000">
            <a:off x="6224598" y="3355974"/>
            <a:ext cx="633418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1" name="Curved Connector 110"/>
          <p:cNvCxnSpPr/>
          <p:nvPr/>
        </p:nvCxnSpPr>
        <p:spPr>
          <a:xfrm rot="10800000">
            <a:off x="1928796" y="3357562"/>
            <a:ext cx="928693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3" name="Equal 112"/>
          <p:cNvSpPr/>
          <p:nvPr/>
        </p:nvSpPr>
        <p:spPr>
          <a:xfrm>
            <a:off x="4143372" y="285728"/>
            <a:ext cx="1000132" cy="500066"/>
          </a:xfrm>
          <a:prstGeom prst="mathEqual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0" y="2971800"/>
            <a:ext cx="3352800" cy="3276600"/>
          </a:xfrm>
          <a:solidFill>
            <a:srgbClr val="FFFF99"/>
          </a:solidFill>
        </p:spPr>
        <p:txBody>
          <a:bodyPr/>
          <a:lstStyle/>
          <a:p>
            <a:pPr>
              <a:buFontTx/>
              <a:buNone/>
            </a:pPr>
            <a:endParaRPr lang="en-US" sz="24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FontTx/>
              <a:buNone/>
            </a:pP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 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3779" name="Text Box 3"/>
          <p:cNvSpPr txBox="1">
            <a:spLocks noChangeArrowheads="1"/>
          </p:cNvSpPr>
          <p:nvPr/>
        </p:nvSpPr>
        <p:spPr bwMode="auto">
          <a:xfrm>
            <a:off x="685800" y="1752600"/>
            <a:ext cx="32766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 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 smtClean="0"/>
              <a:t>bY</a:t>
            </a:r>
            <a:r>
              <a:rPr lang="en-US" baseline="30000" dirty="0" err="1" smtClean="0">
                <a:latin typeface="Times New Roman" pitchFamily="18" charset="0"/>
              </a:rPr>
              <a:t>d</a:t>
            </a:r>
            <a:r>
              <a:rPr lang="en-US" dirty="0" smtClean="0">
                <a:latin typeface="Times New Roman" pitchFamily="18" charset="0"/>
              </a:rPr>
              <a:t> = </a:t>
            </a:r>
            <a:r>
              <a:rPr lang="en-US" dirty="0" smtClean="0"/>
              <a:t>C</a:t>
            </a:r>
            <a:r>
              <a:rPr lang="en-US" baseline="-25000" dirty="0" smtClean="0"/>
              <a:t>a</a:t>
            </a:r>
            <a:r>
              <a:rPr lang="en-US" dirty="0" smtClean="0"/>
              <a:t>+ </a:t>
            </a:r>
            <a:r>
              <a:rPr lang="en-US" dirty="0" err="1" smtClean="0"/>
              <a:t>bY</a:t>
            </a:r>
            <a:r>
              <a:rPr lang="en-US" dirty="0" smtClean="0">
                <a:latin typeface="Times New Roman" pitchFamily="18" charset="0"/>
              </a:rPr>
              <a:t> 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203780" name="Text Box 4"/>
          <p:cNvSpPr txBox="1">
            <a:spLocks noChangeArrowheads="1"/>
          </p:cNvSpPr>
          <p:nvPr/>
        </p:nvSpPr>
        <p:spPr bwMode="auto">
          <a:xfrm>
            <a:off x="685800" y="22860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3781" name="Rectangle 5"/>
          <p:cNvSpPr>
            <a:spLocks noChangeArrowheads="1"/>
          </p:cNvSpPr>
          <p:nvPr/>
        </p:nvSpPr>
        <p:spPr bwMode="auto">
          <a:xfrm>
            <a:off x="4724400" y="1600200"/>
            <a:ext cx="4114800" cy="43434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  <a:endParaRPr lang="en-US" sz="2800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lnSpc>
                <a:spcPct val="7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8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</a:t>
            </a:r>
            <a:endParaRPr lang="th-TH" b="1" baseline="-25000" dirty="0">
              <a:solidFill>
                <a:srgbClr val="0000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94</a:t>
            </a:fld>
            <a:endParaRPr 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28600" y="1371600"/>
            <a:ext cx="403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Suppose T = 0, : Y</a:t>
            </a:r>
            <a:r>
              <a:rPr lang="en-US" sz="1800" baseline="30000" dirty="0" smtClean="0"/>
              <a:t>d</a:t>
            </a:r>
            <a:r>
              <a:rPr lang="en-US" sz="1800" dirty="0" smtClean="0"/>
              <a:t> = Y – T = Y 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3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3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3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Line 2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03" name="Line 3"/>
          <p:cNvSpPr>
            <a:spLocks noChangeShapeType="1"/>
          </p:cNvSpPr>
          <p:nvPr/>
        </p:nvSpPr>
        <p:spPr bwMode="auto">
          <a:xfrm>
            <a:off x="1835150" y="3716338"/>
            <a:ext cx="352901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05" name="Rectangle 5"/>
          <p:cNvSpPr>
            <a:spLocks noChangeArrowheads="1"/>
          </p:cNvSpPr>
          <p:nvPr/>
        </p:nvSpPr>
        <p:spPr bwMode="auto">
          <a:xfrm>
            <a:off x="5410200" y="3581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04807" name="Rectangle 7"/>
          <p:cNvSpPr>
            <a:spLocks noChangeArrowheads="1"/>
          </p:cNvSpPr>
          <p:nvPr/>
        </p:nvSpPr>
        <p:spPr bwMode="auto">
          <a:xfrm>
            <a:off x="1331913" y="1628775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I, S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04810" name="Rectangle 10"/>
          <p:cNvSpPr>
            <a:spLocks noChangeArrowheads="1"/>
          </p:cNvSpPr>
          <p:nvPr/>
        </p:nvSpPr>
        <p:spPr bwMode="auto">
          <a:xfrm>
            <a:off x="1295400" y="3581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95</a:t>
            </a:fld>
            <a:endParaRPr lang="en-US"/>
          </a:p>
        </p:txBody>
      </p:sp>
      <p:sp>
        <p:nvSpPr>
          <p:cNvPr id="1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915400" cy="1295400"/>
          </a:xfrm>
        </p:spPr>
        <p:txBody>
          <a:bodyPr/>
          <a:lstStyle/>
          <a:p>
            <a:r>
              <a:rPr lang="en-US" sz="2800" b="1" dirty="0" smtClean="0">
                <a:solidFill>
                  <a:schemeClr val="accent2"/>
                </a:solidFill>
              </a:rPr>
              <a:t>Explain</a:t>
            </a: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chemeClr val="accent2"/>
                </a:solidFill>
              </a:rPr>
              <a:t>adjustment to equilibrium</a:t>
            </a:r>
            <a:br>
              <a:rPr lang="en-US" sz="2800" b="1" dirty="0" smtClean="0">
                <a:solidFill>
                  <a:schemeClr val="accent2"/>
                </a:solidFill>
              </a:rPr>
            </a:b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2590800" y="4419600"/>
            <a:ext cx="51816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 dirty="0" smtClean="0">
                <a:cs typeface="Angsana New" pitchFamily="18" charset="-34"/>
              </a:rPr>
              <a:t>Explanation similar to Y = DAE approach</a:t>
            </a:r>
            <a:endParaRPr lang="en-US" sz="2200" dirty="0">
              <a:cs typeface="Angsana New" pitchFamily="18" charset="-34"/>
            </a:endParaRPr>
          </a:p>
        </p:txBody>
      </p:sp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2286000" y="5029200"/>
            <a:ext cx="4114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 dirty="0" smtClean="0">
                <a:cs typeface="Angsana New" pitchFamily="18" charset="-34"/>
              </a:rPr>
              <a:t>When </a:t>
            </a:r>
            <a:r>
              <a:rPr lang="en-US" sz="2200" b="1" dirty="0" smtClean="0">
                <a:solidFill>
                  <a:srgbClr val="FF0000"/>
                </a:solidFill>
                <a:cs typeface="Angsana New" pitchFamily="18" charset="-34"/>
              </a:rPr>
              <a:t>I &gt; S </a:t>
            </a:r>
            <a:r>
              <a:rPr lang="en-US" sz="2200" dirty="0" smtClean="0">
                <a:cs typeface="Angsana New" pitchFamily="18" charset="-34"/>
              </a:rPr>
              <a:t>(injection &gt; leakage)</a:t>
            </a:r>
            <a:endParaRPr lang="en-US" sz="2200" dirty="0">
              <a:cs typeface="Angsana New" pitchFamily="18" charset="-34"/>
            </a:endParaRPr>
          </a:p>
        </p:txBody>
      </p:sp>
      <p:sp>
        <p:nvSpPr>
          <p:cNvPr id="23" name="AutoShape 15"/>
          <p:cNvSpPr>
            <a:spLocks noChangeArrowheads="1"/>
          </p:cNvSpPr>
          <p:nvPr/>
        </p:nvSpPr>
        <p:spPr bwMode="auto">
          <a:xfrm>
            <a:off x="6553200" y="5105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7010400" y="5029200"/>
            <a:ext cx="1447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2286000" y="5562600"/>
            <a:ext cx="4114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 dirty="0" smtClean="0">
                <a:cs typeface="Angsana New" pitchFamily="18" charset="-34"/>
              </a:rPr>
              <a:t>When </a:t>
            </a:r>
            <a:r>
              <a:rPr lang="en-US" sz="2200" b="1" dirty="0" smtClean="0">
                <a:solidFill>
                  <a:srgbClr val="FF0000"/>
                </a:solidFill>
                <a:cs typeface="Angsana New" pitchFamily="18" charset="-34"/>
              </a:rPr>
              <a:t>I &lt; S </a:t>
            </a:r>
            <a:r>
              <a:rPr lang="en-US" sz="2200" dirty="0" smtClean="0">
                <a:cs typeface="Angsana New" pitchFamily="18" charset="-34"/>
              </a:rPr>
              <a:t>(injection &lt; leakage)</a:t>
            </a:r>
            <a:endParaRPr lang="en-US" sz="2200" dirty="0">
              <a:cs typeface="Angsana New" pitchFamily="18" charset="-34"/>
            </a:endParaRPr>
          </a:p>
        </p:txBody>
      </p:sp>
      <p:sp>
        <p:nvSpPr>
          <p:cNvPr id="26" name="AutoShape 15"/>
          <p:cNvSpPr>
            <a:spLocks noChangeArrowheads="1"/>
          </p:cNvSpPr>
          <p:nvPr/>
        </p:nvSpPr>
        <p:spPr bwMode="auto">
          <a:xfrm>
            <a:off x="6553200" y="5638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Rectangle 16"/>
          <p:cNvSpPr>
            <a:spLocks noChangeArrowheads="1"/>
          </p:cNvSpPr>
          <p:nvPr/>
        </p:nvSpPr>
        <p:spPr bwMode="auto">
          <a:xfrm>
            <a:off x="7010400" y="5562600"/>
            <a:ext cx="1447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 </a:t>
            </a:r>
            <a:endParaRPr lang="en-US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1295400" y="1752600"/>
            <a:ext cx="3048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4648200" y="1600200"/>
            <a:ext cx="1447800" cy="46166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b="1" dirty="0" smtClean="0">
                <a:solidFill>
                  <a:srgbClr val="CC0000"/>
                </a:solidFill>
                <a:cs typeface="Angsana New" pitchFamily="18" charset="-34"/>
              </a:rPr>
              <a:t>DAE &gt; Y</a:t>
            </a:r>
            <a:r>
              <a:rPr lang="th-TH" dirty="0" smtClean="0">
                <a:cs typeface="Angsana New" pitchFamily="18" charset="-34"/>
              </a:rPr>
              <a:t> 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6629400" y="1447800"/>
            <a:ext cx="1981200" cy="110799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 smtClean="0">
                <a:cs typeface="Angsana New" pitchFamily="18" charset="-34"/>
              </a:rPr>
              <a:t>Producers sell their stock of goods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190469" name="Text Box 5"/>
          <p:cNvSpPr txBox="1">
            <a:spLocks noChangeArrowheads="1"/>
          </p:cNvSpPr>
          <p:nvPr/>
        </p:nvSpPr>
        <p:spPr bwMode="auto">
          <a:xfrm>
            <a:off x="304800" y="2514600"/>
            <a:ext cx="2209800" cy="46166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Inventory</a:t>
            </a: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cs typeface="Angsana New" pitchFamily="18" charset="-34"/>
              </a:rPr>
              <a:t>Use of factors of production by producer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90472" name="Text Box 8"/>
          <p:cNvSpPr txBox="1">
            <a:spLocks noChangeArrowheads="1"/>
          </p:cNvSpPr>
          <p:nvPr/>
        </p:nvSpPr>
        <p:spPr bwMode="auto">
          <a:xfrm>
            <a:off x="1676400" y="4724400"/>
            <a:ext cx="6096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Y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2286000" y="4724400"/>
            <a:ext cx="29718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mtClean="0">
                <a:cs typeface="Angsana New" pitchFamily="18" charset="-34"/>
              </a:rPr>
              <a:t>Until </a:t>
            </a:r>
            <a:r>
              <a:rPr lang="th-TH" dirty="0" smtClean="0">
                <a:cs typeface="Angsana New" pitchFamily="18" charset="-34"/>
              </a:rPr>
              <a:t> </a:t>
            </a:r>
            <a:r>
              <a:rPr lang="en-US" sz="2800" dirty="0" smtClean="0">
                <a:cs typeface="Angsana New" pitchFamily="18" charset="-34"/>
              </a:rPr>
              <a:t>Y = DAE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667000"/>
            <a:ext cx="1828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Production of good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1066800" cy="83715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sz="2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sz="2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</a:t>
            </a: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&lt; Y</a:t>
            </a:r>
            <a:r>
              <a:rPr lang="en-US" sz="2200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sz="2200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6" name="AutoShape 12"/>
          <p:cNvSpPr>
            <a:spLocks noChangeArrowheads="1"/>
          </p:cNvSpPr>
          <p:nvPr/>
        </p:nvSpPr>
        <p:spPr bwMode="auto">
          <a:xfrm>
            <a:off x="1143000" y="4800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61722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667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763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1" name="Line 17"/>
          <p:cNvSpPr>
            <a:spLocks noChangeShapeType="1"/>
          </p:cNvSpPr>
          <p:nvPr/>
        </p:nvSpPr>
        <p:spPr bwMode="auto">
          <a:xfrm flipH="1" flipV="1">
            <a:off x="49530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0482" name="Line 18"/>
          <p:cNvSpPr>
            <a:spLocks noChangeShapeType="1"/>
          </p:cNvSpPr>
          <p:nvPr/>
        </p:nvSpPr>
        <p:spPr bwMode="auto">
          <a:xfrm flipH="1" flipV="1">
            <a:off x="81534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0483" name="Line 19"/>
          <p:cNvSpPr>
            <a:spLocks noChangeShapeType="1"/>
          </p:cNvSpPr>
          <p:nvPr/>
        </p:nvSpPr>
        <p:spPr bwMode="auto">
          <a:xfrm flipH="1" flipV="1">
            <a:off x="2133600" y="48006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96</a:t>
            </a:fld>
            <a:endParaRPr lang="en-US"/>
          </a:p>
        </p:txBody>
      </p:sp>
      <p:sp>
        <p:nvSpPr>
          <p:cNvPr id="23" name="Line 17"/>
          <p:cNvSpPr>
            <a:spLocks noChangeShapeType="1"/>
          </p:cNvSpPr>
          <p:nvPr/>
        </p:nvSpPr>
        <p:spPr bwMode="auto">
          <a:xfrm>
            <a:off x="1981200" y="2590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04800" y="2971800"/>
            <a:ext cx="2209800" cy="1323439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Actual inventory investment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&lt; </a:t>
            </a: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planned inventory investment</a:t>
            </a: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 smtClean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1752600" y="1524000"/>
            <a:ext cx="2438400" cy="762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200" b="1" dirty="0" smtClean="0">
                <a:solidFill>
                  <a:srgbClr val="FF0000"/>
                </a:solidFill>
                <a:cs typeface="Angsana New" pitchFamily="18" charset="-34"/>
              </a:rPr>
              <a:t>I &gt; S </a:t>
            </a:r>
          </a:p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(injection &gt; leakage)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28" name="AutoShape 2"/>
          <p:cNvSpPr>
            <a:spLocks noChangeArrowheads="1"/>
          </p:cNvSpPr>
          <p:nvPr/>
        </p:nvSpPr>
        <p:spPr bwMode="auto">
          <a:xfrm>
            <a:off x="4191000" y="1676400"/>
            <a:ext cx="3048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9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9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9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9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69" grpId="0" animBg="1"/>
      <p:bldP spid="190471" grpId="0" animBg="1"/>
      <p:bldP spid="190472" grpId="0" animBg="1"/>
      <p:bldP spid="190473" grpId="0" animBg="1"/>
      <p:bldP spid="190474" grpId="0" animBg="1"/>
      <p:bldP spid="190475" grpId="0" animBg="1"/>
      <p:bldP spid="190476" grpId="0" animBg="1"/>
      <p:bldP spid="190477" grpId="0" animBg="1"/>
      <p:bldP spid="190478" grpId="0" animBg="1"/>
      <p:bldP spid="190479" grpId="0" animBg="1"/>
      <p:bldP spid="190480" grpId="0" animBg="1"/>
      <p:bldP spid="190481" grpId="0" animBg="1"/>
      <p:bldP spid="190482" grpId="0" animBg="1"/>
      <p:bldP spid="190483" grpId="0" animBg="1"/>
      <p:bldP spid="23" grpId="0" animBg="1"/>
      <p:bldP spid="24" grpId="0" animBg="1"/>
      <p:bldP spid="26" grpId="0" animBg="1"/>
      <p:bldP spid="28" grpId="0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1219200" y="1752600"/>
            <a:ext cx="2286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4572000" y="1600200"/>
            <a:ext cx="1295400" cy="43088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b="1" dirty="0" smtClean="0">
                <a:solidFill>
                  <a:srgbClr val="CC0000"/>
                </a:solidFill>
                <a:cs typeface="Angsana New" pitchFamily="18" charset="-34"/>
              </a:rPr>
              <a:t>DAE &lt; Y</a:t>
            </a:r>
            <a:r>
              <a:rPr lang="th-TH" sz="2200" dirty="0" smtClean="0">
                <a:cs typeface="Angsana New" pitchFamily="18" charset="-34"/>
              </a:rPr>
              <a:t> 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6477000" y="1371600"/>
            <a:ext cx="2209800" cy="110799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 smtClean="0">
                <a:cs typeface="Angsana New" pitchFamily="18" charset="-34"/>
              </a:rPr>
              <a:t>Goods sold less than goods produced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190469" name="Text Box 5"/>
          <p:cNvSpPr txBox="1">
            <a:spLocks noChangeArrowheads="1"/>
          </p:cNvSpPr>
          <p:nvPr/>
        </p:nvSpPr>
        <p:spPr bwMode="auto">
          <a:xfrm>
            <a:off x="228600" y="2667000"/>
            <a:ext cx="2209800" cy="46166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Inventory</a:t>
            </a: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cs typeface="Angsana New" pitchFamily="18" charset="-34"/>
              </a:rPr>
              <a:t>Use of factor of production  by producer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90472" name="Text Box 8"/>
          <p:cNvSpPr txBox="1">
            <a:spLocks noChangeArrowheads="1"/>
          </p:cNvSpPr>
          <p:nvPr/>
        </p:nvSpPr>
        <p:spPr bwMode="auto">
          <a:xfrm>
            <a:off x="1524000" y="4800600"/>
            <a:ext cx="6096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Y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2133600" y="4800600"/>
            <a:ext cx="29718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Until </a:t>
            </a:r>
            <a:r>
              <a:rPr lang="th-TH" dirty="0" smtClean="0">
                <a:cs typeface="Angsana New" pitchFamily="18" charset="-34"/>
              </a:rPr>
              <a:t> </a:t>
            </a:r>
            <a:r>
              <a:rPr lang="en-US" sz="2800" dirty="0">
                <a:cs typeface="Angsana New" pitchFamily="18" charset="-34"/>
              </a:rPr>
              <a:t>Y = DAE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514600"/>
            <a:ext cx="1828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Production of good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990600" cy="83715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sz="2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sz="2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</a:t>
            </a: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&gt;</a:t>
            </a:r>
            <a:r>
              <a:rPr lang="en-US" sz="2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 </a:t>
            </a: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</a:t>
            </a:r>
            <a:r>
              <a:rPr lang="en-US" sz="2200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sz="2200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59436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7432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763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97</a:t>
            </a:fld>
            <a:endParaRPr lang="en-US"/>
          </a:p>
        </p:txBody>
      </p:sp>
      <p:sp>
        <p:nvSpPr>
          <p:cNvPr id="21" name="Line 16"/>
          <p:cNvSpPr>
            <a:spLocks noChangeShapeType="1"/>
          </p:cNvSpPr>
          <p:nvPr/>
        </p:nvSpPr>
        <p:spPr bwMode="auto">
          <a:xfrm flipH="1" flipV="1">
            <a:off x="1905000" y="26670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3" name="Line 17"/>
          <p:cNvSpPr>
            <a:spLocks noChangeShapeType="1"/>
          </p:cNvSpPr>
          <p:nvPr/>
        </p:nvSpPr>
        <p:spPr bwMode="auto">
          <a:xfrm>
            <a:off x="4953000" y="26670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" name="Line 17"/>
          <p:cNvSpPr>
            <a:spLocks noChangeShapeType="1"/>
          </p:cNvSpPr>
          <p:nvPr/>
        </p:nvSpPr>
        <p:spPr bwMode="auto">
          <a:xfrm>
            <a:off x="80772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" name="Line 17"/>
          <p:cNvSpPr>
            <a:spLocks noChangeShapeType="1"/>
          </p:cNvSpPr>
          <p:nvPr/>
        </p:nvSpPr>
        <p:spPr bwMode="auto">
          <a:xfrm>
            <a:off x="1981200" y="4876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228600" y="3124200"/>
            <a:ext cx="2209800" cy="1323439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Actual inventory investment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&gt; </a:t>
            </a: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planned inventory investment</a:t>
            </a: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 smtClean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16"/>
          <p:cNvSpPr>
            <a:spLocks noChangeArrowheads="1"/>
          </p:cNvSpPr>
          <p:nvPr/>
        </p:nvSpPr>
        <p:spPr bwMode="auto">
          <a:xfrm>
            <a:off x="1524000" y="1524000"/>
            <a:ext cx="2438400" cy="762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200" b="1" dirty="0" smtClean="0">
                <a:solidFill>
                  <a:srgbClr val="FF0000"/>
                </a:solidFill>
                <a:cs typeface="Angsana New" pitchFamily="18" charset="-34"/>
              </a:rPr>
              <a:t>I &lt; S </a:t>
            </a:r>
          </a:p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(injection &lt; leakage)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29" name="AutoShape 2"/>
          <p:cNvSpPr>
            <a:spLocks noChangeArrowheads="1"/>
          </p:cNvSpPr>
          <p:nvPr/>
        </p:nvSpPr>
        <p:spPr bwMode="auto">
          <a:xfrm>
            <a:off x="4038600" y="1676400"/>
            <a:ext cx="3048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9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69" grpId="0" animBg="1"/>
      <p:bldP spid="190471" grpId="0" animBg="1"/>
      <p:bldP spid="190472" grpId="0" animBg="1"/>
      <p:bldP spid="190473" grpId="0" animBg="1"/>
      <p:bldP spid="190474" grpId="0" animBg="1"/>
      <p:bldP spid="190475" grpId="0" animBg="1"/>
      <p:bldP spid="190477" grpId="0" animBg="1"/>
      <p:bldP spid="190478" grpId="0" animBg="1"/>
      <p:bldP spid="190479" grpId="0" animBg="1"/>
      <p:bldP spid="190480" grpId="0" animBg="1"/>
      <p:bldP spid="21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AutoShape 2"/>
          <p:cNvSpPr>
            <a:spLocks noChangeArrowheads="1"/>
          </p:cNvSpPr>
          <p:nvPr/>
        </p:nvSpPr>
        <p:spPr bwMode="auto">
          <a:xfrm>
            <a:off x="23622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2515" name="Text Box 3"/>
          <p:cNvSpPr txBox="1">
            <a:spLocks noChangeArrowheads="1"/>
          </p:cNvSpPr>
          <p:nvPr/>
        </p:nvSpPr>
        <p:spPr bwMode="auto">
          <a:xfrm>
            <a:off x="3124200" y="152400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DAE = Y</a:t>
            </a:r>
            <a:r>
              <a:rPr lang="th-TH" sz="2800" dirty="0">
                <a:cs typeface="Angsana New" pitchFamily="18" charset="-34"/>
              </a:rPr>
              <a:t> </a:t>
            </a:r>
          </a:p>
        </p:txBody>
      </p:sp>
      <p:sp>
        <p:nvSpPr>
          <p:cNvPr id="192516" name="Text Box 4"/>
          <p:cNvSpPr txBox="1">
            <a:spLocks noChangeArrowheads="1"/>
          </p:cNvSpPr>
          <p:nvPr/>
        </p:nvSpPr>
        <p:spPr bwMode="auto">
          <a:xfrm>
            <a:off x="2514600" y="2895600"/>
            <a:ext cx="2971800" cy="1938992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660066"/>
                </a:solidFill>
                <a:cs typeface="Angsana New" pitchFamily="18" charset="-34"/>
              </a:rPr>
              <a:t>Equilibrium point since there would be no further adjustment from this point (unless there is at least one factor affecting DAE changes</a:t>
            </a:r>
          </a:p>
        </p:txBody>
      </p:sp>
      <p:sp>
        <p:nvSpPr>
          <p:cNvPr id="192517" name="Text Box 5"/>
          <p:cNvSpPr txBox="1">
            <a:spLocks noChangeArrowheads="1"/>
          </p:cNvSpPr>
          <p:nvPr/>
        </p:nvSpPr>
        <p:spPr bwMode="auto">
          <a:xfrm>
            <a:off x="2286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</a:t>
            </a:r>
            <a:r>
              <a:rPr lang="th-TH" b="1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= 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2518" name="AutoShape 6"/>
          <p:cNvSpPr>
            <a:spLocks noChangeArrowheads="1"/>
          </p:cNvSpPr>
          <p:nvPr/>
        </p:nvSpPr>
        <p:spPr bwMode="auto">
          <a:xfrm>
            <a:off x="1295400" y="3276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98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 smtClean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10" name="Rectangle 16"/>
          <p:cNvSpPr>
            <a:spLocks noChangeArrowheads="1"/>
          </p:cNvSpPr>
          <p:nvPr/>
        </p:nvSpPr>
        <p:spPr bwMode="auto">
          <a:xfrm>
            <a:off x="5791200" y="1371600"/>
            <a:ext cx="3048000" cy="9144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I = S </a:t>
            </a:r>
          </a:p>
          <a:p>
            <a:pPr>
              <a:spcBef>
                <a:spcPct val="20000"/>
              </a:spcBef>
            </a:pPr>
            <a:r>
              <a:rPr lang="en-US" dirty="0" smtClean="0">
                <a:cs typeface="Angsana New" pitchFamily="18" charset="-34"/>
              </a:rPr>
              <a:t>(injection = leakage)</a:t>
            </a:r>
            <a:endParaRPr lang="en-US" dirty="0">
              <a:cs typeface="Angsana New" pitchFamily="18" charset="-34"/>
            </a:endParaRPr>
          </a:p>
        </p:txBody>
      </p:sp>
      <p:sp>
        <p:nvSpPr>
          <p:cNvPr id="11" name="AutoShape 2"/>
          <p:cNvSpPr>
            <a:spLocks noChangeArrowheads="1"/>
          </p:cNvSpPr>
          <p:nvPr/>
        </p:nvSpPr>
        <p:spPr bwMode="auto">
          <a:xfrm>
            <a:off x="51816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2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4" grpId="0" animBg="1"/>
      <p:bldP spid="192515" grpId="0" animBg="1"/>
      <p:bldP spid="192516" grpId="0" animBg="1"/>
      <p:bldP spid="192517" grpId="0" animBg="1"/>
      <p:bldP spid="192518" grpId="0" animBg="1"/>
      <p:bldP spid="10" grpId="0" animBg="1"/>
      <p:bldP spid="11" grpId="0" animBg="1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86200" y="1371600"/>
            <a:ext cx="4876800" cy="5181600"/>
          </a:xfrm>
          <a:solidFill>
            <a:srgbClr val="FFFF99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endParaRPr lang="th-TH" sz="24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5827" name="Text Box 3"/>
          <p:cNvSpPr txBox="1">
            <a:spLocks noChangeArrowheads="1"/>
          </p:cNvSpPr>
          <p:nvPr/>
        </p:nvSpPr>
        <p:spPr bwMode="auto">
          <a:xfrm>
            <a:off x="685800" y="1600200"/>
            <a:ext cx="1984839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/>
              <a:t>C  </a:t>
            </a:r>
            <a:r>
              <a:rPr lang="en-US" dirty="0"/>
              <a:t>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/>
              <a:t>d</a:t>
            </a:r>
            <a:r>
              <a:rPr lang="en-US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205828" name="Text Box 4"/>
          <p:cNvSpPr txBox="1">
            <a:spLocks noChangeArrowheads="1"/>
          </p:cNvSpPr>
          <p:nvPr/>
        </p:nvSpPr>
        <p:spPr bwMode="auto">
          <a:xfrm>
            <a:off x="685800" y="33528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I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</p:txBody>
      </p:sp>
      <p:sp>
        <p:nvSpPr>
          <p:cNvPr id="205829" name="Text Box 5"/>
          <p:cNvSpPr txBox="1">
            <a:spLocks noChangeArrowheads="1"/>
          </p:cNvSpPr>
          <p:nvPr/>
        </p:nvSpPr>
        <p:spPr bwMode="auto">
          <a:xfrm>
            <a:off x="685800" y="2209800"/>
            <a:ext cx="150495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5830" name="Text Box 6"/>
          <p:cNvSpPr txBox="1">
            <a:spLocks noChangeArrowheads="1"/>
          </p:cNvSpPr>
          <p:nvPr/>
        </p:nvSpPr>
        <p:spPr bwMode="auto">
          <a:xfrm>
            <a:off x="685800" y="2743200"/>
            <a:ext cx="1014413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205831" name="Text Box 7"/>
          <p:cNvSpPr txBox="1">
            <a:spLocks noChangeArrowheads="1"/>
          </p:cNvSpPr>
          <p:nvPr/>
        </p:nvSpPr>
        <p:spPr bwMode="auto">
          <a:xfrm>
            <a:off x="685800" y="3962400"/>
            <a:ext cx="111601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G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99</a:t>
            </a:fld>
            <a:endParaRPr lang="en-US"/>
          </a:p>
        </p:txBody>
      </p:sp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4582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3962400" cy="457200"/>
          </a:xfrm>
          <a:solidFill>
            <a:srgbClr val="CC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S </a:t>
            </a:r>
            <a:r>
              <a:rPr lang="th-TH" sz="2000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-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6852" name="Rectangle 4"/>
          <p:cNvSpPr>
            <a:spLocks noChangeArrowheads="1"/>
          </p:cNvSpPr>
          <p:nvPr/>
        </p:nvSpPr>
        <p:spPr bwMode="auto">
          <a:xfrm>
            <a:off x="533400" y="2209800"/>
            <a:ext cx="7924800" cy="3657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At equilibrium</a:t>
            </a:r>
          </a:p>
        </p:txBody>
      </p:sp>
      <p:sp>
        <p:nvSpPr>
          <p:cNvPr id="206853" name="Rectangle 5"/>
          <p:cNvSpPr>
            <a:spLocks noChangeArrowheads="1"/>
          </p:cNvSpPr>
          <p:nvPr/>
        </p:nvSpPr>
        <p:spPr bwMode="auto">
          <a:xfrm>
            <a:off x="533400" y="5943600"/>
            <a:ext cx="3886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/>
              <a:t>   </a:t>
            </a:r>
            <a:r>
              <a:rPr lang="en-US" sz="2000" dirty="0" smtClean="0"/>
              <a:t>S </a:t>
            </a:r>
            <a:r>
              <a:rPr lang="en-US" sz="2000" dirty="0"/>
              <a:t>+ T 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baseline="-25000" dirty="0"/>
              <a:t> </a:t>
            </a:r>
            <a:r>
              <a:rPr lang="en-US" sz="2000" dirty="0"/>
              <a:t>- C</a:t>
            </a:r>
            <a:r>
              <a:rPr lang="en-US" sz="2000" baseline="-25000" dirty="0"/>
              <a:t>a</a:t>
            </a:r>
            <a:r>
              <a:rPr lang="en-US" sz="2000" dirty="0"/>
              <a:t> +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 +</a:t>
            </a:r>
            <a:r>
              <a:rPr lang="th-TH" sz="2000" dirty="0"/>
              <a:t> (</a:t>
            </a:r>
            <a:r>
              <a:rPr lang="en-US" sz="2000" dirty="0"/>
              <a:t>1-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/>
              <a:t>b</a:t>
            </a:r>
            <a:r>
              <a:rPr lang="th-TH" sz="2000" dirty="0"/>
              <a:t>)</a:t>
            </a:r>
            <a:r>
              <a:rPr lang="en-US" sz="2000" dirty="0"/>
              <a:t>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6854" name="Rectangle 6"/>
          <p:cNvSpPr>
            <a:spLocks noChangeArrowheads="1"/>
          </p:cNvSpPr>
          <p:nvPr/>
        </p:nvSpPr>
        <p:spPr bwMode="auto">
          <a:xfrm>
            <a:off x="4800600" y="5943600"/>
            <a:ext cx="25146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>
                <a:latin typeface="Comic Sans MS" pitchFamily="66" charset="0"/>
              </a:rPr>
              <a:t>  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/>
              <a:t> + G  </a:t>
            </a:r>
            <a:r>
              <a:rPr lang="th-TH" sz="2000" baseline="-25000">
                <a:cs typeface="Angsana New" pitchFamily="18" charset="-34"/>
              </a:rPr>
              <a:t> </a:t>
            </a:r>
            <a:r>
              <a:rPr lang="en-US" sz="2000"/>
              <a:t>=</a:t>
            </a:r>
            <a:r>
              <a:rPr lang="th-TH" sz="2000"/>
              <a:t> 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th-TH" sz="2000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100</a:t>
            </a:fld>
            <a:endParaRPr 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4582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6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6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6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6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53" grpId="0" animBg="1"/>
      <p:bldP spid="206854" grpId="0" animBg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457200" y="12954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100 + 0.6Y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648200" y="12954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= 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3200400" y="12954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6172200" y="12954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101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Example: </a:t>
            </a:r>
            <a:r>
              <a:rPr lang="en-US" sz="2800" b="1" dirty="0" smtClean="0">
                <a:solidFill>
                  <a:srgbClr val="FF0000"/>
                </a:solidFill>
              </a:rPr>
              <a:t>Injection = Leakage approach</a:t>
            </a:r>
            <a:r>
              <a:rPr lang="en-US" sz="40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57200" y="19050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C</a:t>
            </a:r>
            <a:r>
              <a:rPr lang="en-US" baseline="-25000" dirty="0" smtClean="0"/>
              <a:t>a</a:t>
            </a:r>
            <a:r>
              <a:rPr lang="en-US" dirty="0" smtClean="0"/>
              <a:t> + </a:t>
            </a:r>
            <a:r>
              <a:rPr lang="en-US" smtClean="0"/>
              <a:t>bY</a:t>
            </a:r>
            <a:r>
              <a:rPr lang="en-US" baseline="3000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3200400" y="19050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 dirty="0" smtClean="0"/>
              <a:t> T</a:t>
            </a:r>
            <a:r>
              <a:rPr lang="en-US" baseline="-25000" dirty="0" smtClean="0"/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4572000" y="19050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 smtClean="0"/>
              <a:t> </a:t>
            </a:r>
            <a:r>
              <a:rPr lang="en-US" dirty="0" err="1" smtClean="0">
                <a:latin typeface="Comic Sans MS" pitchFamily="66" charset="0"/>
              </a:rPr>
              <a:t>I</a:t>
            </a:r>
            <a:r>
              <a:rPr lang="en-US" baseline="-25000" dirty="0" err="1" smtClean="0">
                <a:latin typeface="Comic Sans MS" pitchFamily="66" charset="0"/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6172200" y="1905000"/>
            <a:ext cx="1125629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err="1" smtClean="0"/>
              <a:t>G</a:t>
            </a:r>
            <a:r>
              <a:rPr lang="en-US" baseline="-25000" dirty="0" err="1" smtClean="0"/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457200" y="2590800"/>
            <a:ext cx="2408238" cy="1200329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Follows the step of previous two slides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3124200" y="2667000"/>
            <a:ext cx="5791200" cy="2286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  <a:endParaRPr lang="en-US" dirty="0" smtClean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Y</a:t>
            </a:r>
            <a:r>
              <a:rPr lang="en-US" sz="2000" b="1" baseline="-25000" dirty="0" smtClean="0">
                <a:solidFill>
                  <a:srgbClr val="0000FF"/>
                </a:solidFill>
              </a:rPr>
              <a:t>E </a:t>
            </a:r>
            <a:r>
              <a:rPr lang="en-US" sz="2000" b="1" dirty="0" smtClean="0">
                <a:solidFill>
                  <a:srgbClr val="0000FF"/>
                </a:solidFill>
              </a:rPr>
              <a:t>    =    </a:t>
            </a:r>
            <a:r>
              <a:rPr lang="en-US" sz="2000" b="1" u="sng" dirty="0" smtClean="0">
                <a:solidFill>
                  <a:srgbClr val="0000FF"/>
                </a:solidFill>
              </a:rPr>
              <a:t>   1     </a:t>
            </a:r>
            <a:r>
              <a:rPr lang="en-US" sz="2000" b="1" dirty="0" smtClean="0">
                <a:solidFill>
                  <a:srgbClr val="0000FF"/>
                </a:solidFill>
              </a:rPr>
              <a:t>(C</a:t>
            </a:r>
            <a:r>
              <a:rPr lang="en-US" sz="2000" b="1" baseline="-25000" dirty="0" smtClean="0">
                <a:solidFill>
                  <a:srgbClr val="0000FF"/>
                </a:solidFill>
              </a:rPr>
              <a:t>a</a:t>
            </a:r>
            <a:r>
              <a:rPr lang="en-US" sz="2000" b="1" dirty="0" smtClean="0">
                <a:solidFill>
                  <a:srgbClr val="0000FF"/>
                </a:solidFill>
              </a:rPr>
              <a:t> –</a:t>
            </a:r>
            <a:r>
              <a:rPr lang="th-TH" sz="2000" b="1" dirty="0" smtClean="0">
                <a:solidFill>
                  <a:srgbClr val="0000FF"/>
                </a:solidFill>
                <a:cs typeface="Angsana New" pitchFamily="18" charset="-34"/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 smtClean="0">
                <a:solidFill>
                  <a:srgbClr val="0000FF"/>
                </a:solidFill>
              </a:rPr>
              <a:t>a</a:t>
            </a:r>
            <a:r>
              <a:rPr lang="en-US" sz="2000" b="1" dirty="0" smtClean="0">
                <a:solidFill>
                  <a:srgbClr val="0000FF"/>
                </a:solidFill>
              </a:rPr>
              <a:t> + </a:t>
            </a:r>
            <a:r>
              <a:rPr lang="en-US" sz="2000" b="1" dirty="0" err="1" smtClean="0">
                <a:solidFill>
                  <a:srgbClr val="0000FF"/>
                </a:solidFill>
                <a:latin typeface="Comic Sans MS" pitchFamily="66" charset="0"/>
              </a:rPr>
              <a:t>I</a:t>
            </a:r>
            <a:r>
              <a:rPr lang="en-US" sz="2000" b="1" baseline="-25000" dirty="0" err="1" smtClean="0">
                <a:solidFill>
                  <a:srgbClr val="0000FF"/>
                </a:solidFill>
              </a:rPr>
              <a:t>a</a:t>
            </a:r>
            <a:r>
              <a:rPr lang="en-US" sz="2000" b="1" dirty="0" smtClean="0">
                <a:solidFill>
                  <a:srgbClr val="0000FF"/>
                </a:solidFill>
              </a:rPr>
              <a:t> +</a:t>
            </a:r>
            <a:r>
              <a:rPr lang="th-TH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 smtClean="0">
                <a:solidFill>
                  <a:srgbClr val="0000FF"/>
                </a:solidFill>
              </a:rPr>
              <a:t>a</a:t>
            </a:r>
            <a:r>
              <a:rPr lang="en-US" sz="2000" b="1" dirty="0" smtClean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                1 - b</a:t>
            </a:r>
            <a:endParaRPr lang="th-TH" sz="2000" b="1" dirty="0" smtClean="0">
              <a:solidFill>
                <a:srgbClr val="0000FF"/>
              </a:solidFill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         </a:t>
            </a:r>
            <a:endParaRPr lang="th-TH" sz="2000" b="1" dirty="0" smtClean="0">
              <a:solidFill>
                <a:srgbClr val="0000FF"/>
              </a:solidFill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            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228600" y="5105400"/>
            <a:ext cx="4267200" cy="1447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/>
              <a:t>   </a:t>
            </a:r>
            <a:r>
              <a:rPr lang="en-US" sz="2000" dirty="0" smtClean="0"/>
              <a:t>S </a:t>
            </a:r>
            <a:r>
              <a:rPr lang="en-US" sz="2000" dirty="0"/>
              <a:t>+ T 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baseline="-25000" dirty="0"/>
              <a:t> </a:t>
            </a:r>
            <a:r>
              <a:rPr lang="en-US" sz="2000" dirty="0"/>
              <a:t>- C</a:t>
            </a:r>
            <a:r>
              <a:rPr lang="en-US" sz="2000" baseline="-25000" dirty="0"/>
              <a:t>a</a:t>
            </a:r>
            <a:r>
              <a:rPr lang="en-US" sz="2000" dirty="0"/>
              <a:t> +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 +</a:t>
            </a:r>
            <a:r>
              <a:rPr lang="th-TH" sz="2000" dirty="0"/>
              <a:t> (</a:t>
            </a:r>
            <a:r>
              <a:rPr lang="en-US" sz="2000" dirty="0"/>
              <a:t>1-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/>
              <a:t>b</a:t>
            </a:r>
            <a:r>
              <a:rPr lang="th-TH" sz="2000" dirty="0"/>
              <a:t>)</a:t>
            </a:r>
            <a:r>
              <a:rPr lang="en-US" sz="2000" dirty="0" smtClean="0"/>
              <a:t>Y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/>
              <a:t>              = -100 + 0.6(10) + (1-0.6)Y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/>
              <a:t>              =  - 94 + 0.4 Y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5029200" y="5105400"/>
            <a:ext cx="2514600" cy="1447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latin typeface="Comic Sans MS" pitchFamily="66" charset="0"/>
              </a:rPr>
              <a:t>   </a:t>
            </a:r>
            <a:r>
              <a:rPr lang="en-US" sz="2000" dirty="0">
                <a:latin typeface="Comic Sans MS" pitchFamily="66" charset="0"/>
              </a:rPr>
              <a:t>I</a:t>
            </a:r>
            <a:r>
              <a:rPr lang="en-US" sz="2000" dirty="0"/>
              <a:t> + G 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000" baseline="-250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= 40 + 60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= 100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Line 2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23" name="Line 3"/>
          <p:cNvSpPr>
            <a:spLocks noChangeShapeType="1"/>
          </p:cNvSpPr>
          <p:nvPr/>
        </p:nvSpPr>
        <p:spPr bwMode="auto">
          <a:xfrm>
            <a:off x="1828800" y="4038600"/>
            <a:ext cx="5943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25" name="Rectangle 5"/>
          <p:cNvSpPr>
            <a:spLocks noChangeArrowheads="1"/>
          </p:cNvSpPr>
          <p:nvPr/>
        </p:nvSpPr>
        <p:spPr bwMode="auto">
          <a:xfrm>
            <a:off x="7772400" y="4114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cs typeface="Angsana New" pitchFamily="18" charset="-34"/>
              </a:rPr>
              <a:t>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09926" name="Rectangle 6"/>
          <p:cNvSpPr>
            <a:spLocks noChangeArrowheads="1"/>
          </p:cNvSpPr>
          <p:nvPr/>
        </p:nvSpPr>
        <p:spPr bwMode="auto">
          <a:xfrm>
            <a:off x="762000" y="1447800"/>
            <a:ext cx="25146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 smtClean="0">
                <a:cs typeface="Angsana New" pitchFamily="18" charset="-34"/>
              </a:rPr>
              <a:t>I + G , S + T 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09929" name="Rectangle 9"/>
          <p:cNvSpPr>
            <a:spLocks noChangeArrowheads="1"/>
          </p:cNvSpPr>
          <p:nvPr/>
        </p:nvSpPr>
        <p:spPr bwMode="auto">
          <a:xfrm>
            <a:off x="1219200" y="3962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35" name="Slide Number Placeholder 3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102</a:t>
            </a:fld>
            <a:endParaRPr lang="en-US" dirty="0"/>
          </a:p>
        </p:txBody>
      </p:sp>
      <p:sp>
        <p:nvSpPr>
          <p:cNvPr id="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Example: </a:t>
            </a:r>
            <a:r>
              <a:rPr lang="en-US" sz="2800" b="1" dirty="0" smtClean="0">
                <a:solidFill>
                  <a:srgbClr val="FF0000"/>
                </a:solidFill>
              </a:rPr>
              <a:t>Injection = Leakage approach</a:t>
            </a:r>
            <a:r>
              <a:rPr lang="en-US" sz="40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6019800" y="2057400"/>
            <a:ext cx="3124200" cy="914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5000"/>
              </a:spcBef>
              <a:spcAft>
                <a:spcPts val="600"/>
              </a:spcAft>
            </a:pPr>
            <a:r>
              <a:rPr lang="en-US" sz="1800" b="1" dirty="0" smtClean="0">
                <a:solidFill>
                  <a:schemeClr val="accent6"/>
                </a:solidFill>
              </a:rPr>
              <a:t>S </a:t>
            </a:r>
            <a:r>
              <a:rPr lang="en-US" sz="1800" b="1" dirty="0">
                <a:solidFill>
                  <a:schemeClr val="accent6"/>
                </a:solidFill>
              </a:rPr>
              <a:t>+ T  </a:t>
            </a:r>
            <a:r>
              <a:rPr lang="th-TH" sz="1800" b="1" baseline="-25000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chemeClr val="accent6"/>
                </a:solidFill>
              </a:rPr>
              <a:t>=</a:t>
            </a:r>
            <a:r>
              <a:rPr lang="th-TH" sz="1800" b="1" dirty="0">
                <a:solidFill>
                  <a:schemeClr val="accent6"/>
                </a:solidFill>
              </a:rPr>
              <a:t> </a:t>
            </a:r>
            <a:r>
              <a:rPr lang="en-US" sz="1800" b="1" baseline="-25000" dirty="0">
                <a:solidFill>
                  <a:schemeClr val="accent6"/>
                </a:solidFill>
              </a:rPr>
              <a:t> </a:t>
            </a:r>
            <a:r>
              <a:rPr lang="en-US" sz="1800" b="1" dirty="0">
                <a:solidFill>
                  <a:schemeClr val="accent6"/>
                </a:solidFill>
              </a:rPr>
              <a:t>- C</a:t>
            </a:r>
            <a:r>
              <a:rPr lang="en-US" sz="1800" b="1" baseline="-25000" dirty="0">
                <a:solidFill>
                  <a:schemeClr val="accent6"/>
                </a:solidFill>
              </a:rPr>
              <a:t>a</a:t>
            </a:r>
            <a:r>
              <a:rPr lang="en-US" sz="1800" b="1" dirty="0">
                <a:solidFill>
                  <a:schemeClr val="accent6"/>
                </a:solidFill>
              </a:rPr>
              <a:t> + </a:t>
            </a:r>
            <a:r>
              <a:rPr lang="en-US" sz="1800" b="1" dirty="0" err="1">
                <a:solidFill>
                  <a:schemeClr val="accent6"/>
                </a:solidFill>
              </a:rPr>
              <a:t>bT</a:t>
            </a:r>
            <a:r>
              <a:rPr lang="en-US" sz="1800" b="1" baseline="-25000" dirty="0" err="1">
                <a:solidFill>
                  <a:schemeClr val="accent6"/>
                </a:solidFill>
              </a:rPr>
              <a:t>a</a:t>
            </a:r>
            <a:r>
              <a:rPr lang="en-US" sz="1800" b="1" dirty="0">
                <a:solidFill>
                  <a:schemeClr val="accent6"/>
                </a:solidFill>
              </a:rPr>
              <a:t> +</a:t>
            </a:r>
            <a:r>
              <a:rPr lang="th-TH" sz="1800" b="1" dirty="0">
                <a:solidFill>
                  <a:schemeClr val="accent6"/>
                </a:solidFill>
              </a:rPr>
              <a:t> (</a:t>
            </a:r>
            <a:r>
              <a:rPr lang="en-US" sz="1800" b="1" dirty="0">
                <a:solidFill>
                  <a:schemeClr val="accent6"/>
                </a:solidFill>
              </a:rPr>
              <a:t>1-</a:t>
            </a:r>
            <a:r>
              <a:rPr lang="th-TH" sz="1800" b="1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chemeClr val="accent6"/>
                </a:solidFill>
              </a:rPr>
              <a:t>b</a:t>
            </a:r>
            <a:r>
              <a:rPr lang="th-TH" sz="1800" b="1" dirty="0">
                <a:solidFill>
                  <a:schemeClr val="accent6"/>
                </a:solidFill>
              </a:rPr>
              <a:t>)</a:t>
            </a:r>
            <a:r>
              <a:rPr lang="en-US" sz="1800" b="1" dirty="0" smtClean="0">
                <a:solidFill>
                  <a:schemeClr val="accent6"/>
                </a:solidFill>
              </a:rPr>
              <a:t>Y</a:t>
            </a:r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r>
              <a:rPr lang="en-US" sz="1800" b="1" dirty="0" smtClean="0">
                <a:solidFill>
                  <a:schemeClr val="accent6"/>
                </a:solidFill>
              </a:rPr>
              <a:t>           =  - 94 + 0.4 Y</a:t>
            </a:r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 rot="5400000" flipH="1" flipV="1">
            <a:off x="5562600" y="579120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6019800" y="3048000"/>
            <a:ext cx="2514600" cy="9144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b="1" dirty="0">
                <a:solidFill>
                  <a:srgbClr val="003300"/>
                </a:solidFill>
                <a:latin typeface="Comic Sans MS" pitchFamily="66" charset="0"/>
              </a:rPr>
              <a:t>   </a:t>
            </a:r>
            <a:r>
              <a:rPr lang="en-US" sz="1800" b="1" dirty="0">
                <a:solidFill>
                  <a:srgbClr val="008000"/>
                </a:solidFill>
                <a:latin typeface="Comic Sans MS" pitchFamily="66" charset="0"/>
              </a:rPr>
              <a:t>I</a:t>
            </a:r>
            <a:r>
              <a:rPr lang="en-US" sz="1800" b="1" dirty="0">
                <a:solidFill>
                  <a:srgbClr val="008000"/>
                </a:solidFill>
              </a:rPr>
              <a:t> + G  </a:t>
            </a:r>
            <a:r>
              <a:rPr lang="th-TH" sz="1800" b="1" baseline="-25000" dirty="0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rgbClr val="008000"/>
                </a:solidFill>
              </a:rPr>
              <a:t>=</a:t>
            </a:r>
            <a:r>
              <a:rPr lang="th-TH" sz="1800" b="1" dirty="0">
                <a:solidFill>
                  <a:srgbClr val="008000"/>
                </a:solidFill>
              </a:rPr>
              <a:t> </a:t>
            </a:r>
            <a:r>
              <a:rPr lang="en-US" sz="1800" b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1800" b="1" baseline="-25000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1800" b="1" dirty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1800" b="1" dirty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1800" b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1800" b="1" baseline="-25000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1800" b="1" baseline="-25000" dirty="0" smtClean="0">
              <a:solidFill>
                <a:srgbClr val="008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= 100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9" grpId="0" animBg="1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524000"/>
            <a:ext cx="4038600" cy="457200"/>
          </a:xfrm>
          <a:solidFill>
            <a:srgbClr val="CC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200" dirty="0">
                <a:effectLst/>
              </a:rPr>
              <a:t>   S </a:t>
            </a:r>
            <a:r>
              <a:rPr lang="th-TH" sz="2200" baseline="-250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=</a:t>
            </a:r>
            <a:r>
              <a:rPr lang="th-TH" sz="2200" dirty="0">
                <a:effectLst/>
              </a:rPr>
              <a:t> </a:t>
            </a:r>
            <a:r>
              <a:rPr lang="en-US" sz="2200" baseline="-25000" dirty="0">
                <a:effectLst/>
              </a:rPr>
              <a:t> </a:t>
            </a:r>
            <a:r>
              <a:rPr lang="en-US" sz="2200" dirty="0">
                <a:effectLst/>
              </a:rPr>
              <a:t>- C</a:t>
            </a:r>
            <a:r>
              <a:rPr lang="en-US" sz="2200" baseline="-25000" dirty="0">
                <a:effectLst/>
              </a:rPr>
              <a:t>a</a:t>
            </a:r>
            <a:r>
              <a:rPr lang="en-US" sz="2200" dirty="0">
                <a:effectLst/>
              </a:rPr>
              <a:t> - </a:t>
            </a:r>
            <a:r>
              <a:rPr lang="th-TH" sz="2200" dirty="0">
                <a:effectLst/>
              </a:rPr>
              <a:t>(</a:t>
            </a:r>
            <a:r>
              <a:rPr lang="en-US" sz="2200" dirty="0">
                <a:effectLst/>
              </a:rPr>
              <a:t>1</a:t>
            </a:r>
            <a:r>
              <a:rPr lang="th-TH" sz="22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-</a:t>
            </a:r>
            <a:r>
              <a:rPr lang="th-TH" sz="22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b</a:t>
            </a:r>
            <a:r>
              <a:rPr lang="th-TH" sz="2200" dirty="0">
                <a:effectLst/>
              </a:rPr>
              <a:t>)</a:t>
            </a:r>
            <a:r>
              <a:rPr lang="en-US" sz="2200" dirty="0">
                <a:effectLst/>
              </a:rPr>
              <a:t>T</a:t>
            </a:r>
            <a:r>
              <a:rPr lang="en-US" sz="2200" baseline="-25000" dirty="0">
                <a:effectLst/>
              </a:rPr>
              <a:t>a</a:t>
            </a:r>
            <a:r>
              <a:rPr lang="en-US" sz="2200" dirty="0">
                <a:effectLst/>
              </a:rPr>
              <a:t> +</a:t>
            </a:r>
            <a:r>
              <a:rPr lang="th-TH" sz="2200" dirty="0">
                <a:effectLst/>
              </a:rPr>
              <a:t> (</a:t>
            </a:r>
            <a:r>
              <a:rPr lang="en-US" sz="2200" dirty="0">
                <a:effectLst/>
              </a:rPr>
              <a:t>1-</a:t>
            </a:r>
            <a:r>
              <a:rPr lang="th-TH" sz="22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b </a:t>
            </a:r>
            <a:r>
              <a:rPr lang="th-TH" sz="2200" dirty="0">
                <a:effectLst/>
              </a:rPr>
              <a:t>)</a:t>
            </a:r>
            <a:r>
              <a:rPr lang="en-US" sz="2200" dirty="0">
                <a:effectLst/>
              </a:rPr>
              <a:t>Y</a:t>
            </a:r>
            <a:endParaRPr lang="th-TH" sz="2200" dirty="0">
              <a:effectLst/>
            </a:endParaRPr>
          </a:p>
        </p:txBody>
      </p:sp>
      <p:sp>
        <p:nvSpPr>
          <p:cNvPr id="208900" name="Rectangle 4"/>
          <p:cNvSpPr>
            <a:spLocks noChangeArrowheads="1"/>
          </p:cNvSpPr>
          <p:nvPr/>
        </p:nvSpPr>
        <p:spPr bwMode="auto">
          <a:xfrm>
            <a:off x="0" y="2209800"/>
            <a:ext cx="9144000" cy="3657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  <a:endParaRPr lang="en-US" sz="2800" dirty="0" smtClean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8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             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208901" name="Text Box 5"/>
          <p:cNvSpPr txBox="1">
            <a:spLocks noChangeArrowheads="1"/>
          </p:cNvSpPr>
          <p:nvPr/>
        </p:nvSpPr>
        <p:spPr bwMode="auto">
          <a:xfrm>
            <a:off x="6324600" y="1524000"/>
            <a:ext cx="981075" cy="42703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X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X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8902" name="Text Box 6"/>
          <p:cNvSpPr txBox="1">
            <a:spLocks noChangeArrowheads="1"/>
          </p:cNvSpPr>
          <p:nvPr/>
        </p:nvSpPr>
        <p:spPr bwMode="auto">
          <a:xfrm>
            <a:off x="7485062" y="1524000"/>
            <a:ext cx="1658938" cy="42703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M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M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+mY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8903" name="Rectangle 7"/>
          <p:cNvSpPr>
            <a:spLocks noChangeArrowheads="1"/>
          </p:cNvSpPr>
          <p:nvPr/>
        </p:nvSpPr>
        <p:spPr bwMode="auto">
          <a:xfrm>
            <a:off x="152400" y="6019800"/>
            <a:ext cx="5410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/>
              <a:t>   </a:t>
            </a:r>
            <a:r>
              <a:rPr lang="en-US" sz="2000" dirty="0" smtClean="0"/>
              <a:t>S + </a:t>
            </a:r>
            <a:r>
              <a:rPr lang="en-US" sz="2000" dirty="0"/>
              <a:t>T + M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baseline="-25000" dirty="0"/>
              <a:t> </a:t>
            </a:r>
            <a:r>
              <a:rPr lang="en-US" sz="2000" dirty="0"/>
              <a:t>- C</a:t>
            </a:r>
            <a:r>
              <a:rPr lang="en-US" sz="2000" baseline="-25000" dirty="0"/>
              <a:t>a</a:t>
            </a:r>
            <a:r>
              <a:rPr lang="en-US" sz="2000" dirty="0"/>
              <a:t> +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 + M</a:t>
            </a:r>
            <a:r>
              <a:rPr lang="en-US" sz="2000" baseline="-25000" dirty="0"/>
              <a:t>a </a:t>
            </a:r>
            <a:r>
              <a:rPr lang="en-US" sz="2000" dirty="0"/>
              <a:t>+</a:t>
            </a:r>
            <a:r>
              <a:rPr lang="th-TH" sz="2000" dirty="0"/>
              <a:t> (</a:t>
            </a:r>
            <a:r>
              <a:rPr lang="en-US" sz="2000" dirty="0"/>
              <a:t>1-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/>
              <a:t>b + m </a:t>
            </a:r>
            <a:r>
              <a:rPr lang="th-TH" sz="2000" dirty="0"/>
              <a:t>)</a:t>
            </a:r>
            <a:r>
              <a:rPr lang="en-US" sz="2000" dirty="0"/>
              <a:t>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8904" name="Rectangle 8"/>
          <p:cNvSpPr>
            <a:spLocks noChangeArrowheads="1"/>
          </p:cNvSpPr>
          <p:nvPr/>
        </p:nvSpPr>
        <p:spPr bwMode="auto">
          <a:xfrm>
            <a:off x="5638800" y="6019800"/>
            <a:ext cx="33528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latin typeface="Comic Sans MS" pitchFamily="66" charset="0"/>
              </a:rPr>
              <a:t>   </a:t>
            </a:r>
            <a:r>
              <a:rPr lang="en-US" sz="2000" dirty="0">
                <a:latin typeface="Comic Sans MS" pitchFamily="66" charset="0"/>
              </a:rPr>
              <a:t>I</a:t>
            </a:r>
            <a:r>
              <a:rPr lang="en-US" sz="2000" dirty="0"/>
              <a:t> + G + X  =</a:t>
            </a:r>
            <a:r>
              <a:rPr lang="th-TH" sz="2000" dirty="0"/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th-TH" sz="20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103</a:t>
            </a:fld>
            <a:endParaRPr lang="en-US"/>
          </a:p>
        </p:txBody>
      </p:sp>
      <p:sp>
        <p:nvSpPr>
          <p:cNvPr id="1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solidFill>
                  <a:schemeClr val="accent2"/>
                </a:solidFill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4191000" y="1524000"/>
            <a:ext cx="768159" cy="43088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</a:t>
            </a:r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</a:t>
            </a:r>
            <a:r>
              <a:rPr lang="en-US" sz="2200" baseline="-250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5105400" y="1524000"/>
            <a:ext cx="1050288" cy="43088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sz="2200" baseline="-250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8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8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8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8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903" grpId="0" animBg="1"/>
      <p:bldP spid="208904" grpId="0" animBg="1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457200" y="16002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80 + 0.4Y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2438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= 50 + 0.6Y 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457200" y="3352800"/>
            <a:ext cx="2057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 10 + 0.1Y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457200" y="27432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30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104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 (Homework #5)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457200" y="4038600"/>
            <a:ext cx="108234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X =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57200" y="4648200"/>
            <a:ext cx="23622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M </a:t>
            </a:r>
            <a:r>
              <a:rPr lang="en-US" dirty="0"/>
              <a:t>= </a:t>
            </a:r>
            <a:r>
              <a:rPr lang="en-US" dirty="0" smtClean="0"/>
              <a:t>20 + 0.16Y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3352800" y="1371600"/>
            <a:ext cx="5410200" cy="707886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/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1. Finds equilibrium national income </a:t>
            </a:r>
          </a:p>
          <a:p>
            <a:pPr marL="457200" indent="-457200"/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using injection = leakage approach</a:t>
            </a: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3352800" y="2819400"/>
            <a:ext cx="5486400" cy="707886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3. Finds multipliers of all autonomous variables and explain the meaning of those multipliers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3352800" y="3657600"/>
            <a:ext cx="5486400" cy="1015663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4. If autonomous government spending increase 4 units, and autonomous tax increase 20 units, find the new level of national income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3352800" y="2209800"/>
            <a:ext cx="5791200" cy="400110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2. Draw graph show equilibrium national income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57200" y="6019800"/>
            <a:ext cx="2362200" cy="46166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Note Y</a:t>
            </a:r>
            <a:r>
              <a:rPr lang="en-US" baseline="30000" dirty="0" smtClean="0"/>
              <a:t>d</a:t>
            </a:r>
            <a:r>
              <a:rPr lang="en-US" dirty="0" smtClean="0"/>
              <a:t>=Y-T</a:t>
            </a:r>
            <a:endParaRPr lang="en-US" dirty="0"/>
          </a:p>
        </p:txBody>
      </p:sp>
      <p:sp>
        <p:nvSpPr>
          <p:cNvPr id="23" name="Text Box 8"/>
          <p:cNvSpPr txBox="1">
            <a:spLocks noChangeArrowheads="1"/>
          </p:cNvSpPr>
          <p:nvPr/>
        </p:nvSpPr>
        <p:spPr bwMode="auto">
          <a:xfrm>
            <a:off x="3352800" y="4800600"/>
            <a:ext cx="5486400" cy="1323439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5. From question 1 and 2, if current income equals to 700 Baht (Not at the equilibrium income, what would be the adjustment process? Explain.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229600" cy="1066800"/>
          </a:xfrm>
        </p:spPr>
        <p:txBody>
          <a:bodyPr/>
          <a:lstStyle/>
          <a:p>
            <a:pPr algn="l"/>
            <a:r>
              <a:rPr lang="en-US" sz="2800" b="1" dirty="0" smtClean="0">
                <a:cs typeface="Angsana New" pitchFamily="18" charset="-34"/>
              </a:rPr>
              <a:t>3.3.3 Changes in equilibrium and adjustment to new equilibrium</a:t>
            </a:r>
            <a:endParaRPr lang="th-TH" sz="2800" b="1" dirty="0">
              <a:cs typeface="Angsana New" pitchFamily="18" charset="-34"/>
            </a:endParaRPr>
          </a:p>
        </p:txBody>
      </p:sp>
      <p:sp>
        <p:nvSpPr>
          <p:cNvPr id="210947" name="Text Box 3"/>
          <p:cNvSpPr txBox="1">
            <a:spLocks noChangeArrowheads="1"/>
          </p:cNvSpPr>
          <p:nvPr/>
        </p:nvSpPr>
        <p:spPr bwMode="auto">
          <a:xfrm>
            <a:off x="5181600" y="2590800"/>
            <a:ext cx="8382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DAE</a:t>
            </a:r>
            <a:endParaRPr lang="en-US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48" name="Text Box 4"/>
          <p:cNvSpPr txBox="1">
            <a:spLocks noChangeArrowheads="1"/>
          </p:cNvSpPr>
          <p:nvPr/>
        </p:nvSpPr>
        <p:spPr bwMode="auto">
          <a:xfrm>
            <a:off x="6324600" y="2590800"/>
            <a:ext cx="28194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 smtClean="0">
                <a:solidFill>
                  <a:schemeClr val="accent2"/>
                </a:solidFill>
              </a:rPr>
              <a:t>C + </a:t>
            </a:r>
            <a:r>
              <a:rPr lang="en-US" b="1" dirty="0" smtClean="0">
                <a:solidFill>
                  <a:schemeClr val="accent2"/>
                </a:solidFill>
                <a:latin typeface="NSimSun" pitchFamily="49" charset="-122"/>
              </a:rPr>
              <a:t>I</a:t>
            </a:r>
            <a:r>
              <a:rPr lang="en-US" b="1" dirty="0" smtClean="0">
                <a:solidFill>
                  <a:schemeClr val="accent2"/>
                </a:solidFill>
              </a:rPr>
              <a:t> + G + (X - M)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210949" name="Text Box 5"/>
          <p:cNvSpPr txBox="1">
            <a:spLocks noChangeArrowheads="1"/>
          </p:cNvSpPr>
          <p:nvPr/>
        </p:nvSpPr>
        <p:spPr bwMode="auto">
          <a:xfrm>
            <a:off x="5943600" y="2590800"/>
            <a:ext cx="4572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50" name="Text Box 6"/>
          <p:cNvSpPr txBox="1">
            <a:spLocks noChangeArrowheads="1"/>
          </p:cNvSpPr>
          <p:nvPr/>
        </p:nvSpPr>
        <p:spPr bwMode="auto">
          <a:xfrm>
            <a:off x="5181600" y="3200400"/>
            <a:ext cx="39624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If</a:t>
            </a:r>
            <a:r>
              <a:rPr lang="th-TH" b="1" dirty="0" smtClean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b="1" dirty="0" smtClean="0">
                <a:solidFill>
                  <a:srgbClr val="A50021"/>
                </a:solidFill>
              </a:rPr>
              <a:t>C </a:t>
            </a:r>
            <a:r>
              <a:rPr lang="en-US" sz="2000" b="1" dirty="0" smtClean="0">
                <a:solidFill>
                  <a:schemeClr val="accent2"/>
                </a:solidFill>
              </a:rPr>
              <a:t>or</a:t>
            </a:r>
            <a:r>
              <a:rPr lang="en-US" sz="2000" b="1" dirty="0" smtClean="0">
                <a:solidFill>
                  <a:srgbClr val="A50021"/>
                </a:solidFill>
              </a:rPr>
              <a:t> </a:t>
            </a:r>
            <a:r>
              <a:rPr lang="en-US" sz="2000" b="1" dirty="0" smtClean="0">
                <a:solidFill>
                  <a:srgbClr val="A50021"/>
                </a:solidFill>
                <a:latin typeface="NSimSun" pitchFamily="49" charset="-122"/>
              </a:rPr>
              <a:t>I</a:t>
            </a:r>
            <a:r>
              <a:rPr lang="en-US" sz="2000" b="1" dirty="0">
                <a:solidFill>
                  <a:srgbClr val="A50021"/>
                </a:solidFill>
              </a:rPr>
              <a:t> </a:t>
            </a:r>
            <a:r>
              <a:rPr lang="en-US" sz="2000" b="1" dirty="0" smtClean="0">
                <a:solidFill>
                  <a:schemeClr val="accent2"/>
                </a:solidFill>
              </a:rPr>
              <a:t>or</a:t>
            </a:r>
            <a:r>
              <a:rPr lang="en-US" sz="2000" b="1" dirty="0" smtClean="0">
                <a:solidFill>
                  <a:srgbClr val="A50021"/>
                </a:solidFill>
              </a:rPr>
              <a:t> </a:t>
            </a:r>
            <a:r>
              <a:rPr lang="en-US" sz="2000" b="1" dirty="0">
                <a:solidFill>
                  <a:srgbClr val="A50021"/>
                </a:solidFill>
              </a:rPr>
              <a:t>G</a:t>
            </a:r>
            <a:r>
              <a:rPr lang="en-US" b="1" dirty="0">
                <a:solidFill>
                  <a:srgbClr val="A50021"/>
                </a:solidFill>
              </a:rPr>
              <a:t> </a:t>
            </a:r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or </a:t>
            </a:r>
            <a:r>
              <a:rPr lang="en-US" sz="2000" b="1" dirty="0" smtClean="0">
                <a:solidFill>
                  <a:srgbClr val="A50021"/>
                </a:solidFill>
              </a:rPr>
              <a:t>X </a:t>
            </a:r>
            <a:r>
              <a:rPr lang="en-US" sz="2000" b="1" dirty="0">
                <a:solidFill>
                  <a:srgbClr val="A50021"/>
                </a:solidFill>
              </a:rPr>
              <a:t>- M</a:t>
            </a:r>
            <a:r>
              <a:rPr lang="en-US" b="1" dirty="0">
                <a:solidFill>
                  <a:srgbClr val="A50021"/>
                </a:solidFill>
              </a:rPr>
              <a:t> </a:t>
            </a:r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change</a:t>
            </a:r>
            <a:endParaRPr lang="en-US" dirty="0">
              <a:solidFill>
                <a:schemeClr val="accent2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0951" name="AutoShape 7"/>
          <p:cNvSpPr>
            <a:spLocks noChangeArrowheads="1"/>
          </p:cNvSpPr>
          <p:nvPr/>
        </p:nvSpPr>
        <p:spPr bwMode="auto">
          <a:xfrm>
            <a:off x="7010400" y="4419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0952" name="Rectangle 8"/>
          <p:cNvSpPr>
            <a:spLocks noChangeArrowheads="1"/>
          </p:cNvSpPr>
          <p:nvPr/>
        </p:nvSpPr>
        <p:spPr bwMode="auto">
          <a:xfrm>
            <a:off x="5791200" y="4267200"/>
            <a:ext cx="10668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rIns="18000">
            <a:spAutoFit/>
          </a:bodyPr>
          <a:lstStyle/>
          <a:p>
            <a:r>
              <a:rPr lang="en-US" b="1" dirty="0" smtClean="0">
                <a:solidFill>
                  <a:srgbClr val="A50021"/>
                </a:solidFill>
                <a:cs typeface="Angsana New" pitchFamily="18" charset="-34"/>
              </a:rPr>
              <a:t>DAE</a:t>
            </a:r>
            <a:r>
              <a:rPr lang="el-GR" b="1" dirty="0" smtClean="0">
                <a:solidFill>
                  <a:srgbClr val="A50021"/>
                </a:solidFill>
                <a:cs typeface="Angsana New" pitchFamily="18" charset="-34"/>
              </a:rPr>
              <a:t>Δ</a:t>
            </a:r>
            <a:endParaRPr lang="th-TH" b="1" dirty="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0953" name="Rectangle 9"/>
          <p:cNvSpPr>
            <a:spLocks noChangeArrowheads="1"/>
          </p:cNvSpPr>
          <p:nvPr/>
        </p:nvSpPr>
        <p:spPr bwMode="auto">
          <a:xfrm>
            <a:off x="7620000" y="4267200"/>
            <a:ext cx="15240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rIns="18000">
            <a:spAutoFit/>
          </a:bodyPr>
          <a:lstStyle/>
          <a:p>
            <a:r>
              <a:rPr lang="en-US" b="1" dirty="0" smtClean="0">
                <a:cs typeface="Angsana New" pitchFamily="18" charset="-34"/>
              </a:rPr>
              <a:t>DAE shift</a:t>
            </a:r>
            <a:endParaRPr lang="th-TH" b="1" dirty="0">
              <a:cs typeface="Angsana New" pitchFamily="18" charset="-34"/>
            </a:endParaRPr>
          </a:p>
        </p:txBody>
      </p:sp>
      <p:sp>
        <p:nvSpPr>
          <p:cNvPr id="210954" name="Rectangle 10"/>
          <p:cNvSpPr>
            <a:spLocks noChangeArrowheads="1"/>
          </p:cNvSpPr>
          <p:nvPr/>
        </p:nvSpPr>
        <p:spPr bwMode="auto">
          <a:xfrm>
            <a:off x="5791200" y="4953000"/>
            <a:ext cx="3352800" cy="1323439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Changes in any factor (rather than Y) that affect  DAE will result in a </a:t>
            </a:r>
          </a:p>
          <a:p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shift of DAE</a:t>
            </a:r>
          </a:p>
        </p:txBody>
      </p:sp>
      <p:grpSp>
        <p:nvGrpSpPr>
          <p:cNvPr id="211007" name="Group 63"/>
          <p:cNvGrpSpPr>
            <a:grpSpLocks/>
          </p:cNvGrpSpPr>
          <p:nvPr/>
        </p:nvGrpSpPr>
        <p:grpSpPr bwMode="auto">
          <a:xfrm>
            <a:off x="1219200" y="2133600"/>
            <a:ext cx="3581400" cy="1752600"/>
            <a:chOff x="768" y="1344"/>
            <a:chExt cx="2256" cy="1104"/>
          </a:xfrm>
        </p:grpSpPr>
        <p:sp>
          <p:nvSpPr>
            <p:cNvPr id="210972" name="Line 28"/>
            <p:cNvSpPr>
              <a:spLocks noChangeShapeType="1"/>
            </p:cNvSpPr>
            <p:nvPr/>
          </p:nvSpPr>
          <p:spPr bwMode="auto">
            <a:xfrm>
              <a:off x="768" y="1344"/>
              <a:ext cx="0" cy="11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3" name="Line 29"/>
            <p:cNvSpPr>
              <a:spLocks noChangeShapeType="1"/>
            </p:cNvSpPr>
            <p:nvPr/>
          </p:nvSpPr>
          <p:spPr bwMode="auto">
            <a:xfrm>
              <a:off x="768" y="2448"/>
              <a:ext cx="22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4" name="Text Box 30"/>
          <p:cNvSpPr txBox="1">
            <a:spLocks noChangeArrowheads="1"/>
          </p:cNvSpPr>
          <p:nvPr/>
        </p:nvSpPr>
        <p:spPr bwMode="auto">
          <a:xfrm>
            <a:off x="762000" y="1752600"/>
            <a:ext cx="838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/>
              <a:t>DAE</a:t>
            </a:r>
          </a:p>
        </p:txBody>
      </p:sp>
      <p:sp>
        <p:nvSpPr>
          <p:cNvPr id="210975" name="Text Box 31"/>
          <p:cNvSpPr txBox="1">
            <a:spLocks noChangeArrowheads="1"/>
          </p:cNvSpPr>
          <p:nvPr/>
        </p:nvSpPr>
        <p:spPr bwMode="auto">
          <a:xfrm>
            <a:off x="4800600" y="3733800"/>
            <a:ext cx="457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Y</a:t>
            </a:r>
          </a:p>
        </p:txBody>
      </p:sp>
      <p:grpSp>
        <p:nvGrpSpPr>
          <p:cNvPr id="211008" name="Group 64"/>
          <p:cNvGrpSpPr>
            <a:grpSpLocks/>
          </p:cNvGrpSpPr>
          <p:nvPr/>
        </p:nvGrpSpPr>
        <p:grpSpPr bwMode="auto">
          <a:xfrm>
            <a:off x="1143000" y="4191000"/>
            <a:ext cx="3657600" cy="2438400"/>
            <a:chOff x="720" y="2640"/>
            <a:chExt cx="2304" cy="1536"/>
          </a:xfrm>
        </p:grpSpPr>
        <p:sp>
          <p:nvSpPr>
            <p:cNvPr id="210977" name="Line 33"/>
            <p:cNvSpPr>
              <a:spLocks noChangeShapeType="1"/>
            </p:cNvSpPr>
            <p:nvPr/>
          </p:nvSpPr>
          <p:spPr bwMode="auto">
            <a:xfrm>
              <a:off x="720" y="3792"/>
              <a:ext cx="23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8" name="Line 34"/>
            <p:cNvSpPr>
              <a:spLocks noChangeShapeType="1"/>
            </p:cNvSpPr>
            <p:nvPr/>
          </p:nvSpPr>
          <p:spPr bwMode="auto">
            <a:xfrm>
              <a:off x="768" y="2640"/>
              <a:ext cx="0" cy="153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9" name="Text Box 35"/>
          <p:cNvSpPr txBox="1">
            <a:spLocks noChangeArrowheads="1"/>
          </p:cNvSpPr>
          <p:nvPr/>
        </p:nvSpPr>
        <p:spPr bwMode="auto">
          <a:xfrm>
            <a:off x="4648200" y="6019800"/>
            <a:ext cx="457200" cy="3667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/>
              <a:t>Y</a:t>
            </a:r>
          </a:p>
        </p:txBody>
      </p:sp>
      <p:sp>
        <p:nvSpPr>
          <p:cNvPr id="210980" name="Text Box 36"/>
          <p:cNvSpPr txBox="1">
            <a:spLocks noChangeArrowheads="1"/>
          </p:cNvSpPr>
          <p:nvPr/>
        </p:nvSpPr>
        <p:spPr bwMode="auto">
          <a:xfrm>
            <a:off x="0" y="4038600"/>
            <a:ext cx="1143000" cy="646331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 smtClean="0">
                <a:latin typeface="+mn-lt"/>
                <a:cs typeface="Angsana New" pitchFamily="18" charset="-34"/>
              </a:rPr>
              <a:t>I+G+X</a:t>
            </a:r>
            <a:r>
              <a:rPr lang="en-US" sz="1800" b="1" dirty="0" smtClean="0">
                <a:latin typeface="+mn-lt"/>
              </a:rPr>
              <a:t>, S+T+M</a:t>
            </a:r>
            <a:endParaRPr lang="en-US" sz="1800" b="1" dirty="0">
              <a:latin typeface="+mn-lt"/>
            </a:endParaRPr>
          </a:p>
        </p:txBody>
      </p:sp>
      <p:sp>
        <p:nvSpPr>
          <p:cNvPr id="210989" name="AutoShape 45"/>
          <p:cNvSpPr>
            <a:spLocks noChangeArrowheads="1"/>
          </p:cNvSpPr>
          <p:nvPr/>
        </p:nvSpPr>
        <p:spPr bwMode="auto">
          <a:xfrm>
            <a:off x="6248400" y="3810000"/>
            <a:ext cx="228600" cy="3810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56" name="Slide Number Placeholder 5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105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1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1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0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0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0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0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0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0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0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0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0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7" grpId="0" animBg="1"/>
      <p:bldP spid="210948" grpId="0" animBg="1"/>
      <p:bldP spid="210949" grpId="0" animBg="1"/>
      <p:bldP spid="210950" grpId="0" animBg="1"/>
      <p:bldP spid="210951" grpId="0" animBg="1"/>
      <p:bldP spid="210952" grpId="0" animBg="1"/>
      <p:bldP spid="210953" grpId="0" animBg="1"/>
      <p:bldP spid="210954" grpId="0" animBg="1"/>
      <p:bldP spid="210974" grpId="0"/>
      <p:bldP spid="210975" grpId="0"/>
      <p:bldP spid="210979" grpId="0"/>
      <p:bldP spid="210980" grpId="0"/>
      <p:bldP spid="210989" grpId="0" animBg="1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1" name="Text Box 3"/>
          <p:cNvSpPr txBox="1">
            <a:spLocks noChangeArrowheads="1"/>
          </p:cNvSpPr>
          <p:nvPr/>
        </p:nvSpPr>
        <p:spPr bwMode="auto">
          <a:xfrm>
            <a:off x="152400" y="1524000"/>
            <a:ext cx="8382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If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NSimSun" pitchFamily="49" charset="-122"/>
              </a:rPr>
              <a:t>I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↑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1972" name="AutoShape 4"/>
          <p:cNvSpPr>
            <a:spLocks noChangeArrowheads="1"/>
          </p:cNvSpPr>
          <p:nvPr/>
        </p:nvSpPr>
        <p:spPr bwMode="auto">
          <a:xfrm>
            <a:off x="1143000" y="16764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73" name="Rectangle 5"/>
          <p:cNvSpPr>
            <a:spLocks noChangeArrowheads="1"/>
          </p:cNvSpPr>
          <p:nvPr/>
        </p:nvSpPr>
        <p:spPr bwMode="auto">
          <a:xfrm>
            <a:off x="1752600" y="1371600"/>
            <a:ext cx="2209800" cy="1107996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200" b="1" dirty="0" smtClean="0">
              <a:solidFill>
                <a:srgbClr val="FF0000"/>
              </a:solidFill>
              <a:latin typeface="+mn-lt"/>
            </a:endParaRPr>
          </a:p>
          <a:p>
            <a:endParaRPr lang="en-US" sz="2200" b="1" dirty="0">
              <a:solidFill>
                <a:srgbClr val="FF0000"/>
              </a:solidFill>
              <a:latin typeface="+mn-lt"/>
            </a:endParaRPr>
          </a:p>
          <a:p>
            <a:endParaRPr lang="th-TH" sz="22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11974" name="AutoShape 6"/>
          <p:cNvSpPr>
            <a:spLocks noChangeArrowheads="1"/>
          </p:cNvSpPr>
          <p:nvPr/>
        </p:nvSpPr>
        <p:spPr bwMode="auto">
          <a:xfrm>
            <a:off x="4191000" y="1752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75" name="Rectangle 7"/>
          <p:cNvSpPr>
            <a:spLocks noChangeArrowheads="1"/>
          </p:cNvSpPr>
          <p:nvPr/>
        </p:nvSpPr>
        <p:spPr bwMode="auto">
          <a:xfrm>
            <a:off x="4800600" y="1447800"/>
            <a:ext cx="1828800" cy="769441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200" dirty="0">
              <a:cs typeface="Angsana New" pitchFamily="18" charset="-34"/>
            </a:endParaRPr>
          </a:p>
          <a:p>
            <a:endParaRPr lang="th-TH" sz="22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1976" name="AutoShape 8"/>
          <p:cNvSpPr>
            <a:spLocks noChangeArrowheads="1"/>
          </p:cNvSpPr>
          <p:nvPr/>
        </p:nvSpPr>
        <p:spPr bwMode="auto">
          <a:xfrm>
            <a:off x="6705600" y="1752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77" name="Rectangle 9"/>
          <p:cNvSpPr>
            <a:spLocks noChangeArrowheads="1"/>
          </p:cNvSpPr>
          <p:nvPr/>
        </p:nvSpPr>
        <p:spPr bwMode="auto">
          <a:xfrm>
            <a:off x="7239000" y="1447800"/>
            <a:ext cx="1371600" cy="80637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th-TH" sz="2000" dirty="0">
                <a:cs typeface="Angsana New" pitchFamily="18" charset="-34"/>
              </a:rPr>
              <a:t> </a:t>
            </a:r>
            <a:endParaRPr lang="th-TH" sz="2000" dirty="0" smtClean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2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1978" name="Rectangle 10"/>
          <p:cNvSpPr>
            <a:spLocks noChangeArrowheads="1"/>
          </p:cNvSpPr>
          <p:nvPr/>
        </p:nvSpPr>
        <p:spPr bwMode="auto">
          <a:xfrm>
            <a:off x="0" y="2667000"/>
            <a:ext cx="1752600" cy="707886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when</a:t>
            </a: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DAE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to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DAE</a:t>
            </a:r>
            <a:r>
              <a:rPr lang="th-TH" sz="2000" b="1" baseline="-25000" dirty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1979" name="Rectangle 11"/>
          <p:cNvSpPr>
            <a:spLocks noChangeArrowheads="1"/>
          </p:cNvSpPr>
          <p:nvPr/>
        </p:nvSpPr>
        <p:spPr bwMode="auto">
          <a:xfrm>
            <a:off x="2286000" y="2743200"/>
            <a:ext cx="1295400" cy="43088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th-TH" sz="2200" dirty="0">
                <a:cs typeface="Angsana New" pitchFamily="18" charset="-34"/>
              </a:rPr>
              <a:t> </a:t>
            </a:r>
            <a:endParaRPr lang="th-TH" sz="2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1980" name="Rectangle 12"/>
          <p:cNvSpPr>
            <a:spLocks noChangeArrowheads="1"/>
          </p:cNvSpPr>
          <p:nvPr/>
        </p:nvSpPr>
        <p:spPr bwMode="auto">
          <a:xfrm>
            <a:off x="4267200" y="2743200"/>
            <a:ext cx="2667000" cy="43088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200" dirty="0">
              <a:cs typeface="Angsana New" pitchFamily="18" charset="-34"/>
            </a:endParaRPr>
          </a:p>
        </p:txBody>
      </p:sp>
      <p:sp>
        <p:nvSpPr>
          <p:cNvPr id="211981" name="Rectangle 13"/>
          <p:cNvSpPr>
            <a:spLocks noChangeArrowheads="1"/>
          </p:cNvSpPr>
          <p:nvPr/>
        </p:nvSpPr>
        <p:spPr bwMode="auto">
          <a:xfrm>
            <a:off x="7620000" y="2743200"/>
            <a:ext cx="1219200" cy="43088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2200" dirty="0">
              <a:cs typeface="Angsana New" pitchFamily="18" charset="-34"/>
            </a:endParaRPr>
          </a:p>
        </p:txBody>
      </p:sp>
      <p:sp>
        <p:nvSpPr>
          <p:cNvPr id="211982" name="Rectangle 14"/>
          <p:cNvSpPr>
            <a:spLocks noChangeArrowheads="1"/>
          </p:cNvSpPr>
          <p:nvPr/>
        </p:nvSpPr>
        <p:spPr bwMode="auto">
          <a:xfrm>
            <a:off x="2133600" y="3505200"/>
            <a:ext cx="1600200" cy="110799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200" dirty="0" smtClean="0">
              <a:cs typeface="Angsana New" pitchFamily="18" charset="-34"/>
            </a:endParaRPr>
          </a:p>
          <a:p>
            <a:endParaRPr lang="en-US" sz="2200" dirty="0">
              <a:cs typeface="Angsana New" pitchFamily="18" charset="-34"/>
            </a:endParaRPr>
          </a:p>
          <a:p>
            <a:endParaRPr lang="th-TH" sz="2200" dirty="0">
              <a:cs typeface="Angsana New" pitchFamily="18" charset="-34"/>
            </a:endParaRPr>
          </a:p>
        </p:txBody>
      </p:sp>
      <p:sp>
        <p:nvSpPr>
          <p:cNvPr id="211983" name="Rectangle 15"/>
          <p:cNvSpPr>
            <a:spLocks noChangeArrowheads="1"/>
          </p:cNvSpPr>
          <p:nvPr/>
        </p:nvSpPr>
        <p:spPr bwMode="auto">
          <a:xfrm>
            <a:off x="4648200" y="3581400"/>
            <a:ext cx="1600200" cy="4889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th-TH" sz="2600" dirty="0">
              <a:cs typeface="Arial" charset="0"/>
            </a:endParaRPr>
          </a:p>
        </p:txBody>
      </p:sp>
      <p:sp>
        <p:nvSpPr>
          <p:cNvPr id="211984" name="Rectangle 16"/>
          <p:cNvSpPr>
            <a:spLocks noChangeArrowheads="1"/>
          </p:cNvSpPr>
          <p:nvPr/>
        </p:nvSpPr>
        <p:spPr bwMode="auto">
          <a:xfrm>
            <a:off x="6858000" y="3505200"/>
            <a:ext cx="1905000" cy="49244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600" dirty="0">
              <a:cs typeface="Arial" charset="0"/>
            </a:endParaRPr>
          </a:p>
        </p:txBody>
      </p:sp>
      <p:sp>
        <p:nvSpPr>
          <p:cNvPr id="211985" name="Rectangle 17"/>
          <p:cNvSpPr>
            <a:spLocks noChangeArrowheads="1"/>
          </p:cNvSpPr>
          <p:nvPr/>
        </p:nvSpPr>
        <p:spPr bwMode="auto">
          <a:xfrm>
            <a:off x="5486400" y="4419600"/>
            <a:ext cx="3429000" cy="49244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th-TH" sz="2600" dirty="0">
              <a:cs typeface="Arial" charset="0"/>
            </a:endParaRPr>
          </a:p>
        </p:txBody>
      </p:sp>
      <p:sp>
        <p:nvSpPr>
          <p:cNvPr id="211986" name="Rectangle 18"/>
          <p:cNvSpPr>
            <a:spLocks noChangeArrowheads="1"/>
          </p:cNvSpPr>
          <p:nvPr/>
        </p:nvSpPr>
        <p:spPr bwMode="auto">
          <a:xfrm>
            <a:off x="5867400" y="5486400"/>
            <a:ext cx="3048000" cy="76944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200" b="1" dirty="0" smtClean="0">
              <a:solidFill>
                <a:srgbClr val="FF0000"/>
              </a:solidFill>
              <a:cs typeface="Arial" charset="0"/>
            </a:endParaRPr>
          </a:p>
          <a:p>
            <a:endParaRPr lang="th-TH" sz="2200" b="1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211987" name="AutoShape 19"/>
          <p:cNvSpPr>
            <a:spLocks noChangeArrowheads="1"/>
          </p:cNvSpPr>
          <p:nvPr/>
        </p:nvSpPr>
        <p:spPr bwMode="auto">
          <a:xfrm>
            <a:off x="7086600" y="2895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88" name="AutoShape 20"/>
          <p:cNvSpPr>
            <a:spLocks noChangeArrowheads="1"/>
          </p:cNvSpPr>
          <p:nvPr/>
        </p:nvSpPr>
        <p:spPr bwMode="auto">
          <a:xfrm>
            <a:off x="7543800" y="40386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89" name="AutoShape 21"/>
          <p:cNvSpPr>
            <a:spLocks noChangeArrowheads="1"/>
          </p:cNvSpPr>
          <p:nvPr/>
        </p:nvSpPr>
        <p:spPr bwMode="auto">
          <a:xfrm>
            <a:off x="7620000" y="51054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0" name="Rectangle 22"/>
          <p:cNvSpPr>
            <a:spLocks noChangeArrowheads="1"/>
          </p:cNvSpPr>
          <p:nvPr/>
        </p:nvSpPr>
        <p:spPr bwMode="auto">
          <a:xfrm>
            <a:off x="304800" y="3657600"/>
            <a:ext cx="1219200" cy="3968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2000" dirty="0">
              <a:cs typeface="Angsana New" pitchFamily="18" charset="-34"/>
            </a:endParaRPr>
          </a:p>
        </p:txBody>
      </p:sp>
      <p:sp>
        <p:nvSpPr>
          <p:cNvPr id="211991" name="AutoShape 23"/>
          <p:cNvSpPr>
            <a:spLocks noChangeArrowheads="1"/>
          </p:cNvSpPr>
          <p:nvPr/>
        </p:nvSpPr>
        <p:spPr bwMode="auto">
          <a:xfrm>
            <a:off x="1600200" y="3733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2" name="AutoShape 24"/>
          <p:cNvSpPr>
            <a:spLocks noChangeArrowheads="1"/>
          </p:cNvSpPr>
          <p:nvPr/>
        </p:nvSpPr>
        <p:spPr bwMode="auto">
          <a:xfrm>
            <a:off x="3886200" y="3733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3" name="AutoShape 25"/>
          <p:cNvSpPr>
            <a:spLocks noChangeArrowheads="1"/>
          </p:cNvSpPr>
          <p:nvPr/>
        </p:nvSpPr>
        <p:spPr bwMode="auto">
          <a:xfrm>
            <a:off x="6324600" y="3733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4" name="Rectangle 26"/>
          <p:cNvSpPr>
            <a:spLocks noChangeArrowheads="1"/>
          </p:cNvSpPr>
          <p:nvPr/>
        </p:nvSpPr>
        <p:spPr bwMode="auto">
          <a:xfrm>
            <a:off x="228600" y="5105400"/>
            <a:ext cx="1905000" cy="76944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200" dirty="0" smtClean="0">
                <a:cs typeface="Angsana New" pitchFamily="18" charset="-34"/>
              </a:rPr>
              <a:t>when</a:t>
            </a:r>
            <a:r>
              <a:rPr lang="th-TH" sz="2200" dirty="0" smtClean="0">
                <a:cs typeface="Angsana New" pitchFamily="18" charset="-34"/>
              </a:rPr>
              <a:t> </a:t>
            </a:r>
            <a:r>
              <a:rPr lang="en-US" sz="2200" b="1" dirty="0" smtClean="0">
                <a:solidFill>
                  <a:schemeClr val="accent2"/>
                </a:solidFill>
                <a:cs typeface="Angsana New" pitchFamily="18" charset="-34"/>
              </a:rPr>
              <a:t>DAE </a:t>
            </a:r>
            <a:r>
              <a:rPr lang="el-GR" sz="2200" b="1" dirty="0" smtClean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sz="2200" b="1" dirty="0" smtClean="0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th-TH" sz="2200" b="1" dirty="0">
              <a:solidFill>
                <a:schemeClr val="accent2"/>
              </a:solidFill>
              <a:cs typeface="Angsana New" pitchFamily="18" charset="-34"/>
            </a:endParaRPr>
          </a:p>
          <a:p>
            <a:r>
              <a:rPr lang="en-US" sz="2200" dirty="0" err="1" smtClean="0">
                <a:cs typeface="Angsana New" pitchFamily="18" charset="-34"/>
              </a:rPr>
              <a:t>eg</a:t>
            </a:r>
            <a:r>
              <a:rPr lang="en-US" sz="2200" dirty="0" smtClean="0">
                <a:cs typeface="Angsana New" pitchFamily="18" charset="-34"/>
              </a:rPr>
              <a:t>. </a:t>
            </a:r>
            <a:r>
              <a:rPr lang="en-US" sz="2200" b="1" dirty="0" smtClean="0">
                <a:solidFill>
                  <a:schemeClr val="accent2"/>
                </a:solidFill>
                <a:cs typeface="Angsana New" pitchFamily="18" charset="-34"/>
              </a:rPr>
              <a:t>from </a:t>
            </a:r>
            <a:r>
              <a:rPr lang="en-US" sz="2200" b="1" dirty="0" smtClean="0">
                <a:solidFill>
                  <a:schemeClr val="accent2"/>
                </a:solidFill>
                <a:latin typeface="NSimSun" pitchFamily="49" charset="-122"/>
                <a:cs typeface="Angsana New" pitchFamily="18" charset="-34"/>
              </a:rPr>
              <a:t>I</a:t>
            </a:r>
            <a:r>
              <a:rPr lang="el-GR" sz="22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>Δ</a:t>
            </a:r>
            <a:r>
              <a:rPr lang="en-US" sz="2200" dirty="0">
                <a:solidFill>
                  <a:schemeClr val="accent2"/>
                </a:solidFill>
              </a:rPr>
              <a:t> </a:t>
            </a:r>
            <a:endParaRPr lang="el-GR" sz="2200" dirty="0">
              <a:solidFill>
                <a:schemeClr val="accent2"/>
              </a:solidFill>
            </a:endParaRPr>
          </a:p>
        </p:txBody>
      </p:sp>
      <p:sp>
        <p:nvSpPr>
          <p:cNvPr id="211995" name="AutoShape 27"/>
          <p:cNvSpPr>
            <a:spLocks noChangeArrowheads="1"/>
          </p:cNvSpPr>
          <p:nvPr/>
        </p:nvSpPr>
        <p:spPr bwMode="auto">
          <a:xfrm>
            <a:off x="2133600" y="5410200"/>
            <a:ext cx="3810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6" name="Rectangle 28"/>
          <p:cNvSpPr>
            <a:spLocks noChangeArrowheads="1"/>
          </p:cNvSpPr>
          <p:nvPr/>
        </p:nvSpPr>
        <p:spPr bwMode="auto">
          <a:xfrm>
            <a:off x="2590800" y="4953000"/>
            <a:ext cx="2743200" cy="113877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l-GR" b="1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200" dirty="0" smtClean="0">
                <a:solidFill>
                  <a:schemeClr val="accent2"/>
                </a:solidFill>
                <a:cs typeface="Angsana New" pitchFamily="18" charset="-34"/>
              </a:rPr>
              <a:t>for </a:t>
            </a:r>
            <a:r>
              <a:rPr lang="en-US" sz="2200" dirty="0" smtClean="0">
                <a:cs typeface="Angsana New" pitchFamily="18" charset="-34"/>
              </a:rPr>
              <a:t>how much ?</a:t>
            </a:r>
          </a:p>
          <a:p>
            <a:r>
              <a:rPr lang="en-US" sz="2200" dirty="0" smtClean="0">
                <a:cs typeface="Angsana New" pitchFamily="18" charset="-34"/>
              </a:rPr>
              <a:t>Calculate from </a:t>
            </a:r>
            <a:r>
              <a:rPr lang="en-US" sz="2200" b="1" dirty="0" smtClean="0">
                <a:solidFill>
                  <a:srgbClr val="FF0000"/>
                </a:solidFill>
                <a:cs typeface="Angsana New" pitchFamily="18" charset="-34"/>
              </a:rPr>
              <a:t>multiplier</a:t>
            </a:r>
          </a:p>
        </p:txBody>
      </p:sp>
      <p:sp>
        <p:nvSpPr>
          <p:cNvPr id="211997" name="Rectangle 29"/>
          <p:cNvSpPr>
            <a:spLocks noChangeArrowheads="1"/>
          </p:cNvSpPr>
          <p:nvPr/>
        </p:nvSpPr>
        <p:spPr bwMode="auto">
          <a:xfrm>
            <a:off x="0" y="4724400"/>
            <a:ext cx="5410200" cy="152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211998" name="Rectangle 30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9" name="AutoShape 31"/>
          <p:cNvSpPr>
            <a:spLocks noChangeArrowheads="1"/>
          </p:cNvSpPr>
          <p:nvPr/>
        </p:nvSpPr>
        <p:spPr bwMode="auto">
          <a:xfrm>
            <a:off x="3733800" y="2895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2000" name="AutoShape 32"/>
          <p:cNvSpPr>
            <a:spLocks noChangeArrowheads="1"/>
          </p:cNvSpPr>
          <p:nvPr/>
        </p:nvSpPr>
        <p:spPr bwMode="auto">
          <a:xfrm>
            <a:off x="1828800" y="2895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3" name="Slide Number Placeholder 3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106</a:t>
            </a:fld>
            <a:endParaRPr lang="en-US"/>
          </a:p>
        </p:txBody>
      </p:sp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229600" cy="10668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3.3.3 Changes in equilibrium and adjustment to new equilibrium</a:t>
            </a:r>
            <a:endParaRPr lang="th-TH" b="1" dirty="0"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1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1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1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1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1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1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1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1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1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1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1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1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1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971" grpId="0" animBg="1"/>
      <p:bldP spid="211972" grpId="0" animBg="1"/>
      <p:bldP spid="211973" grpId="0" animBg="1"/>
      <p:bldP spid="211974" grpId="0" animBg="1"/>
      <p:bldP spid="211975" grpId="0" animBg="1"/>
      <p:bldP spid="211976" grpId="0" animBg="1"/>
      <p:bldP spid="211977" grpId="0" animBg="1"/>
      <p:bldP spid="211978" grpId="0" animBg="1"/>
      <p:bldP spid="211979" grpId="0" animBg="1"/>
      <p:bldP spid="211980" grpId="0" animBg="1"/>
      <p:bldP spid="211981" grpId="0" animBg="1"/>
      <p:bldP spid="211982" grpId="0" animBg="1"/>
      <p:bldP spid="211983" grpId="0" animBg="1"/>
      <p:bldP spid="211984" grpId="0" animBg="1"/>
      <p:bldP spid="211985" grpId="0" animBg="1"/>
      <p:bldP spid="211986" grpId="0" animBg="1"/>
      <p:bldP spid="211987" grpId="0" animBg="1"/>
      <p:bldP spid="211988" grpId="0" animBg="1"/>
      <p:bldP spid="211989" grpId="0" animBg="1"/>
      <p:bldP spid="211990" grpId="0" animBg="1"/>
      <p:bldP spid="211991" grpId="0" animBg="1"/>
      <p:bldP spid="211992" grpId="0" animBg="1"/>
      <p:bldP spid="211993" grpId="0" animBg="1"/>
      <p:bldP spid="211994" grpId="0" animBg="1"/>
      <p:bldP spid="211995" grpId="0" animBg="1"/>
      <p:bldP spid="211996" grpId="0" animBg="1"/>
      <p:bldP spid="211997" grpId="0" animBg="1"/>
      <p:bldP spid="211999" grpId="0" animBg="1"/>
      <p:bldP spid="212000" grpId="0" animBg="1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229600" cy="10668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3.3.3 Changes in equilibrium and adjustment to new equilibrium</a:t>
            </a:r>
            <a:endParaRPr lang="th-TH" b="1" dirty="0">
              <a:cs typeface="Angsana New" pitchFamily="18" charset="-34"/>
            </a:endParaRPr>
          </a:p>
        </p:txBody>
      </p:sp>
      <p:sp>
        <p:nvSpPr>
          <p:cNvPr id="210950" name="Text Box 6"/>
          <p:cNvSpPr txBox="1">
            <a:spLocks noChangeArrowheads="1"/>
          </p:cNvSpPr>
          <p:nvPr/>
        </p:nvSpPr>
        <p:spPr bwMode="auto">
          <a:xfrm>
            <a:off x="5181600" y="2743200"/>
            <a:ext cx="3962400" cy="769441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sz="2200" dirty="0" smtClean="0">
                <a:solidFill>
                  <a:srgbClr val="002060"/>
                </a:solidFill>
                <a:cs typeface="Angsana New" pitchFamily="18" charset="-34"/>
              </a:rPr>
              <a:t>In the case of closed economy, </a:t>
            </a:r>
          </a:p>
          <a:p>
            <a:r>
              <a:rPr lang="en-US" sz="2200" dirty="0" smtClean="0">
                <a:solidFill>
                  <a:srgbClr val="002060"/>
                </a:solidFill>
                <a:cs typeface="Angsana New" pitchFamily="18" charset="-34"/>
              </a:rPr>
              <a:t>without government</a:t>
            </a:r>
            <a:endParaRPr lang="en-US" sz="2200" dirty="0">
              <a:solidFill>
                <a:srgbClr val="00206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 useBgFill="1">
        <p:nvSpPr>
          <p:cNvPr id="210971" name="Rectangle 27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63"/>
          <p:cNvGrpSpPr>
            <a:grpSpLocks/>
          </p:cNvGrpSpPr>
          <p:nvPr/>
        </p:nvGrpSpPr>
        <p:grpSpPr bwMode="auto">
          <a:xfrm>
            <a:off x="1219200" y="2133600"/>
            <a:ext cx="3581400" cy="1752600"/>
            <a:chOff x="768" y="1344"/>
            <a:chExt cx="2256" cy="1104"/>
          </a:xfrm>
        </p:grpSpPr>
        <p:sp>
          <p:nvSpPr>
            <p:cNvPr id="210972" name="Line 28"/>
            <p:cNvSpPr>
              <a:spLocks noChangeShapeType="1"/>
            </p:cNvSpPr>
            <p:nvPr/>
          </p:nvSpPr>
          <p:spPr bwMode="auto">
            <a:xfrm>
              <a:off x="768" y="1344"/>
              <a:ext cx="0" cy="11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3" name="Line 29"/>
            <p:cNvSpPr>
              <a:spLocks noChangeShapeType="1"/>
            </p:cNvSpPr>
            <p:nvPr/>
          </p:nvSpPr>
          <p:spPr bwMode="auto">
            <a:xfrm>
              <a:off x="768" y="2448"/>
              <a:ext cx="22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4" name="Text Box 30"/>
          <p:cNvSpPr txBox="1">
            <a:spLocks noChangeArrowheads="1"/>
          </p:cNvSpPr>
          <p:nvPr/>
        </p:nvSpPr>
        <p:spPr bwMode="auto">
          <a:xfrm>
            <a:off x="762000" y="1752600"/>
            <a:ext cx="838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DAE</a:t>
            </a:r>
          </a:p>
        </p:txBody>
      </p:sp>
      <p:sp>
        <p:nvSpPr>
          <p:cNvPr id="210975" name="Text Box 31"/>
          <p:cNvSpPr txBox="1">
            <a:spLocks noChangeArrowheads="1"/>
          </p:cNvSpPr>
          <p:nvPr/>
        </p:nvSpPr>
        <p:spPr bwMode="auto">
          <a:xfrm>
            <a:off x="4800600" y="3733800"/>
            <a:ext cx="457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Y</a:t>
            </a:r>
          </a:p>
        </p:txBody>
      </p:sp>
      <p:grpSp>
        <p:nvGrpSpPr>
          <p:cNvPr id="3" name="Group 64"/>
          <p:cNvGrpSpPr>
            <a:grpSpLocks/>
          </p:cNvGrpSpPr>
          <p:nvPr/>
        </p:nvGrpSpPr>
        <p:grpSpPr bwMode="auto">
          <a:xfrm>
            <a:off x="1219200" y="4191000"/>
            <a:ext cx="3657600" cy="2438400"/>
            <a:chOff x="768" y="2640"/>
            <a:chExt cx="2304" cy="1536"/>
          </a:xfrm>
        </p:grpSpPr>
        <p:sp>
          <p:nvSpPr>
            <p:cNvPr id="210977" name="Line 33"/>
            <p:cNvSpPr>
              <a:spLocks noChangeShapeType="1"/>
            </p:cNvSpPr>
            <p:nvPr/>
          </p:nvSpPr>
          <p:spPr bwMode="auto">
            <a:xfrm>
              <a:off x="768" y="3744"/>
              <a:ext cx="23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8" name="Line 34"/>
            <p:cNvSpPr>
              <a:spLocks noChangeShapeType="1"/>
            </p:cNvSpPr>
            <p:nvPr/>
          </p:nvSpPr>
          <p:spPr bwMode="auto">
            <a:xfrm>
              <a:off x="768" y="2640"/>
              <a:ext cx="0" cy="153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9" name="Text Box 35"/>
          <p:cNvSpPr txBox="1">
            <a:spLocks noChangeArrowheads="1"/>
          </p:cNvSpPr>
          <p:nvPr/>
        </p:nvSpPr>
        <p:spPr bwMode="auto">
          <a:xfrm>
            <a:off x="4876800" y="5715000"/>
            <a:ext cx="457200" cy="3667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Y</a:t>
            </a:r>
          </a:p>
        </p:txBody>
      </p:sp>
      <p:sp>
        <p:nvSpPr>
          <p:cNvPr id="210980" name="Text Box 36"/>
          <p:cNvSpPr txBox="1">
            <a:spLocks noChangeArrowheads="1"/>
          </p:cNvSpPr>
          <p:nvPr/>
        </p:nvSpPr>
        <p:spPr bwMode="auto">
          <a:xfrm>
            <a:off x="533400" y="4038600"/>
            <a:ext cx="685800" cy="3667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1800" b="1"/>
              <a:t>, S</a:t>
            </a:r>
          </a:p>
        </p:txBody>
      </p:sp>
      <p:sp>
        <p:nvSpPr>
          <p:cNvPr id="56" name="Slide Number Placeholder 5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107</a:t>
            </a:fld>
            <a:endParaRPr lang="en-US"/>
          </a:p>
        </p:txBody>
      </p:sp>
      <p:sp>
        <p:nvSpPr>
          <p:cNvPr id="61" name="Text Box 6"/>
          <p:cNvSpPr txBox="1">
            <a:spLocks noChangeArrowheads="1"/>
          </p:cNvSpPr>
          <p:nvPr/>
        </p:nvSpPr>
        <p:spPr bwMode="auto">
          <a:xfrm>
            <a:off x="5181600" y="3733800"/>
            <a:ext cx="39624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From equilibrium condition</a:t>
            </a:r>
          </a:p>
          <a:p>
            <a:r>
              <a:rPr lang="en-US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</a:t>
            </a: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5181600" y="5029200"/>
            <a:ext cx="39624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From equilibrium condition</a:t>
            </a:r>
          </a:p>
          <a:p>
            <a:r>
              <a:rPr lang="en-US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</a:t>
            </a:r>
          </a:p>
          <a:p>
            <a:endParaRPr lang="en-US" dirty="0" smtClean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74" grpId="0"/>
      <p:bldP spid="210975" grpId="0"/>
      <p:bldP spid="210979" grpId="0"/>
      <p:bldP spid="210980" grpId="0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6" name="Text Box 4"/>
          <p:cNvSpPr txBox="1">
            <a:spLocks noChangeArrowheads="1"/>
          </p:cNvSpPr>
          <p:nvPr/>
        </p:nvSpPr>
        <p:spPr bwMode="auto">
          <a:xfrm>
            <a:off x="0" y="1371600"/>
            <a:ext cx="1371600" cy="677108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For example </a:t>
            </a:r>
          </a:p>
          <a:p>
            <a:pPr algn="ctr"/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endParaRPr lang="en-US" sz="1800" b="1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2997" name="Text Box 5"/>
          <p:cNvSpPr txBox="1">
            <a:spLocks noChangeArrowheads="1"/>
          </p:cNvSpPr>
          <p:nvPr/>
        </p:nvSpPr>
        <p:spPr bwMode="auto">
          <a:xfrm>
            <a:off x="1676400" y="1447800"/>
            <a:ext cx="91440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2998" name="Rectangle 6"/>
          <p:cNvSpPr>
            <a:spLocks noChangeArrowheads="1"/>
          </p:cNvSpPr>
          <p:nvPr/>
        </p:nvSpPr>
        <p:spPr bwMode="auto">
          <a:xfrm>
            <a:off x="2971800" y="1524000"/>
            <a:ext cx="457200" cy="366713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54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2999" name="Rectangle 7"/>
          <p:cNvSpPr>
            <a:spLocks noChangeArrowheads="1"/>
          </p:cNvSpPr>
          <p:nvPr/>
        </p:nvSpPr>
        <p:spPr bwMode="auto">
          <a:xfrm>
            <a:off x="3810000" y="14478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0" name="Rectangle 8"/>
          <p:cNvSpPr>
            <a:spLocks noChangeArrowheads="1"/>
          </p:cNvSpPr>
          <p:nvPr/>
        </p:nvSpPr>
        <p:spPr bwMode="auto">
          <a:xfrm>
            <a:off x="3810000" y="19812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1" name="Rectangle 9"/>
          <p:cNvSpPr>
            <a:spLocks noChangeArrowheads="1"/>
          </p:cNvSpPr>
          <p:nvPr/>
        </p:nvSpPr>
        <p:spPr bwMode="auto">
          <a:xfrm>
            <a:off x="5943600" y="1524000"/>
            <a:ext cx="457200" cy="366713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2" name="Rectangle 10"/>
          <p:cNvSpPr>
            <a:spLocks noChangeArrowheads="1"/>
          </p:cNvSpPr>
          <p:nvPr/>
        </p:nvSpPr>
        <p:spPr bwMode="auto">
          <a:xfrm>
            <a:off x="6781800" y="14478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3" name="Rectangle 11"/>
          <p:cNvSpPr>
            <a:spLocks noChangeArrowheads="1"/>
          </p:cNvSpPr>
          <p:nvPr/>
        </p:nvSpPr>
        <p:spPr bwMode="auto">
          <a:xfrm>
            <a:off x="6781800" y="19812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4" name="Text Box 12"/>
          <p:cNvSpPr txBox="1">
            <a:spLocks noChangeArrowheads="1"/>
          </p:cNvSpPr>
          <p:nvPr/>
        </p:nvSpPr>
        <p:spPr bwMode="auto">
          <a:xfrm>
            <a:off x="4724400" y="1447800"/>
            <a:ext cx="83820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3005" name="Text Box 13"/>
          <p:cNvSpPr txBox="1">
            <a:spLocks noChangeArrowheads="1"/>
          </p:cNvSpPr>
          <p:nvPr/>
        </p:nvSpPr>
        <p:spPr bwMode="auto">
          <a:xfrm>
            <a:off x="7620000" y="1524000"/>
            <a:ext cx="68580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3006" name="Line 14"/>
          <p:cNvSpPr>
            <a:spLocks noChangeShapeType="1"/>
          </p:cNvSpPr>
          <p:nvPr/>
        </p:nvSpPr>
        <p:spPr bwMode="auto">
          <a:xfrm>
            <a:off x="13716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07" name="Line 15"/>
          <p:cNvSpPr>
            <a:spLocks noChangeShapeType="1"/>
          </p:cNvSpPr>
          <p:nvPr/>
        </p:nvSpPr>
        <p:spPr bwMode="auto">
          <a:xfrm>
            <a:off x="26670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08" name="Line 16"/>
          <p:cNvSpPr>
            <a:spLocks noChangeShapeType="1"/>
          </p:cNvSpPr>
          <p:nvPr/>
        </p:nvSpPr>
        <p:spPr bwMode="auto">
          <a:xfrm>
            <a:off x="8382000" y="1752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09" name="Line 17"/>
          <p:cNvSpPr>
            <a:spLocks noChangeShapeType="1"/>
          </p:cNvSpPr>
          <p:nvPr/>
        </p:nvSpPr>
        <p:spPr bwMode="auto">
          <a:xfrm>
            <a:off x="73152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10" name="Line 18"/>
          <p:cNvSpPr>
            <a:spLocks noChangeShapeType="1"/>
          </p:cNvSpPr>
          <p:nvPr/>
        </p:nvSpPr>
        <p:spPr bwMode="auto">
          <a:xfrm>
            <a:off x="4343400" y="16764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11" name="Line 19"/>
          <p:cNvSpPr>
            <a:spLocks noChangeShapeType="1"/>
          </p:cNvSpPr>
          <p:nvPr/>
        </p:nvSpPr>
        <p:spPr bwMode="auto">
          <a:xfrm>
            <a:off x="56388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12" name="Text Box 20"/>
          <p:cNvSpPr txBox="1">
            <a:spLocks noChangeArrowheads="1"/>
          </p:cNvSpPr>
          <p:nvPr/>
        </p:nvSpPr>
        <p:spPr bwMode="auto">
          <a:xfrm>
            <a:off x="457200" y="2286000"/>
            <a:ext cx="1066800" cy="40011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b="1" dirty="0">
                <a:latin typeface="Batang" pitchFamily="18" charset="-127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000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</a:p>
        </p:txBody>
      </p:sp>
      <p:sp>
        <p:nvSpPr>
          <p:cNvPr id="213013" name="AutoShape 21"/>
          <p:cNvSpPr>
            <a:spLocks noChangeArrowheads="1"/>
          </p:cNvSpPr>
          <p:nvPr/>
        </p:nvSpPr>
        <p:spPr bwMode="auto">
          <a:xfrm>
            <a:off x="1600200" y="2362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14" name="Rectangle 22"/>
          <p:cNvSpPr>
            <a:spLocks noChangeArrowheads="1"/>
          </p:cNvSpPr>
          <p:nvPr/>
        </p:nvSpPr>
        <p:spPr bwMode="auto">
          <a:xfrm>
            <a:off x="2209800" y="2362200"/>
            <a:ext cx="5791200" cy="40011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54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Y </a:t>
            </a:r>
            <a:r>
              <a:rPr lang="th-TH" sz="2000" dirty="0">
                <a:cs typeface="Angsana New" pitchFamily="18" charset="-34"/>
              </a:rPr>
              <a:t>↑ 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 smtClean="0">
                <a:latin typeface="+mn-lt"/>
                <a:cs typeface="Angsana New" pitchFamily="18" charset="-34"/>
              </a:rPr>
              <a:t>for how much depends on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MPC</a:t>
            </a:r>
            <a:r>
              <a:rPr lang="en-US" sz="2000" dirty="0">
                <a:latin typeface="+mn-lt"/>
                <a:cs typeface="Angsana New" pitchFamily="18" charset="-34"/>
              </a:rPr>
              <a:t> </a:t>
            </a:r>
            <a:r>
              <a:rPr lang="en-US" sz="2000" dirty="0" smtClean="0">
                <a:latin typeface="+mn-lt"/>
                <a:cs typeface="Angsana New" pitchFamily="18" charset="-34"/>
              </a:rPr>
              <a:t>and </a:t>
            </a:r>
            <a:r>
              <a:rPr lang="en-US" sz="2000" dirty="0" smtClean="0">
                <a:solidFill>
                  <a:srgbClr val="FF0000"/>
                </a:solidFill>
                <a:latin typeface="+mn-lt"/>
                <a:cs typeface="Angsana New" pitchFamily="18" charset="-34"/>
              </a:rPr>
              <a:t>MPS</a:t>
            </a:r>
            <a:endParaRPr lang="th-TH" sz="2000" dirty="0">
              <a:solidFill>
                <a:srgbClr val="FF0000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213015" name="Rectangle 23"/>
          <p:cNvSpPr>
            <a:spLocks noChangeArrowheads="1"/>
          </p:cNvSpPr>
          <p:nvPr/>
        </p:nvSpPr>
        <p:spPr bwMode="auto">
          <a:xfrm>
            <a:off x="152400" y="2819400"/>
            <a:ext cx="3733800" cy="369332"/>
          </a:xfrm>
          <a:prstGeom prst="rect">
            <a:avLst/>
          </a:prstGeom>
          <a:solidFill>
            <a:srgbClr val="CC99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54000">
            <a:spAutoFit/>
          </a:bodyPr>
          <a:lstStyle/>
          <a:p>
            <a:pPr algn="ctr"/>
            <a:r>
              <a:rPr lang="en-US" sz="1800" dirty="0" smtClean="0">
                <a:cs typeface="Angsana New" pitchFamily="18" charset="-34"/>
              </a:rPr>
              <a:t>If</a:t>
            </a:r>
            <a:r>
              <a:rPr lang="th-TH" sz="1800" dirty="0" smtClean="0">
                <a:cs typeface="Angsana New" pitchFamily="18" charset="-34"/>
              </a:rPr>
              <a:t>  </a:t>
            </a:r>
            <a:r>
              <a:rPr lang="en-US" sz="1800" dirty="0">
                <a:cs typeface="Angsana New" pitchFamily="18" charset="-34"/>
              </a:rPr>
              <a:t>MPC = 0.6,  MPS = 0.4</a:t>
            </a:r>
            <a:endParaRPr lang="th-TH" sz="1800" dirty="0">
              <a:cs typeface="Angsana New" pitchFamily="18" charset="-34"/>
            </a:endParaRPr>
          </a:p>
        </p:txBody>
      </p:sp>
      <p:sp>
        <p:nvSpPr>
          <p:cNvPr id="213016" name="Text Box 24"/>
          <p:cNvSpPr txBox="1">
            <a:spLocks noChangeArrowheads="1"/>
          </p:cNvSpPr>
          <p:nvPr/>
        </p:nvSpPr>
        <p:spPr bwMode="auto">
          <a:xfrm>
            <a:off x="0" y="3352800"/>
            <a:ext cx="1752600" cy="98488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If</a:t>
            </a:r>
            <a:r>
              <a:rPr lang="en-US" sz="2200" b="1" dirty="0" smtClean="0">
                <a:cs typeface="Angsana New" pitchFamily="18" charset="-34"/>
              </a:rPr>
              <a:t> </a:t>
            </a:r>
            <a:r>
              <a:rPr lang="th-TH" sz="2000" b="1" dirty="0" smtClean="0">
                <a:cs typeface="Angsana New" pitchFamily="18" charset="-34"/>
              </a:rPr>
              <a:t> 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r>
              <a:rPr lang="en-US" sz="1800" b="1" dirty="0">
                <a:solidFill>
                  <a:srgbClr val="A50021"/>
                </a:solidFill>
                <a:ea typeface="Batang" pitchFamily="18" charset="-127"/>
                <a:cs typeface="Angsana New" pitchFamily="18" charset="-34"/>
              </a:rPr>
              <a:t>1,000</a:t>
            </a:r>
            <a:r>
              <a:rPr lang="en-US" sz="2000" b="1" dirty="0">
                <a:latin typeface="Batang" pitchFamily="18" charset="-127"/>
                <a:ea typeface="Batang" pitchFamily="18" charset="-127"/>
                <a:cs typeface="Arial" charset="0"/>
              </a:rPr>
              <a:t> </a:t>
            </a:r>
            <a:r>
              <a:rPr lang="en-US" sz="1800" dirty="0" smtClean="0">
                <a:latin typeface="+mn-lt"/>
                <a:ea typeface="Batang" pitchFamily="18" charset="-127"/>
                <a:cs typeface="Angsana New" pitchFamily="18" charset="-34"/>
              </a:rPr>
              <a:t>million Baht to built a factory</a:t>
            </a:r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17" name="AutoShape 25"/>
          <p:cNvSpPr>
            <a:spLocks noChangeArrowheads="1"/>
          </p:cNvSpPr>
          <p:nvPr/>
        </p:nvSpPr>
        <p:spPr bwMode="auto">
          <a:xfrm>
            <a:off x="1828800" y="3733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18" name="Text Box 26"/>
          <p:cNvSpPr txBox="1">
            <a:spLocks noChangeArrowheads="1"/>
          </p:cNvSpPr>
          <p:nvPr/>
        </p:nvSpPr>
        <p:spPr bwMode="auto">
          <a:xfrm>
            <a:off x="2209800" y="3352800"/>
            <a:ext cx="1371600" cy="92333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 smtClean="0">
                <a:cs typeface="Angsana New" pitchFamily="18" charset="-34"/>
              </a:rPr>
              <a:t>Pay to construction contractor</a:t>
            </a:r>
            <a:endParaRPr lang="th-TH" sz="1800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19" name="Text Box 27"/>
          <p:cNvSpPr txBox="1">
            <a:spLocks noChangeArrowheads="1"/>
          </p:cNvSpPr>
          <p:nvPr/>
        </p:nvSpPr>
        <p:spPr bwMode="auto">
          <a:xfrm>
            <a:off x="4038600" y="3124200"/>
            <a:ext cx="2133600" cy="1754326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 smtClean="0">
                <a:cs typeface="Angsana New" pitchFamily="18" charset="-34"/>
              </a:rPr>
              <a:t>Contractor pays owner’s of factor of production including profits for contractor as an entrepreneur compensation</a:t>
            </a:r>
            <a:endParaRPr lang="th-TH" sz="1800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 useBgFill="1">
        <p:nvSpPr>
          <p:cNvPr id="213020" name="Rectangle 28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30"/>
          <p:cNvGrpSpPr>
            <a:grpSpLocks/>
          </p:cNvGrpSpPr>
          <p:nvPr/>
        </p:nvGrpSpPr>
        <p:grpSpPr bwMode="auto">
          <a:xfrm>
            <a:off x="3505200" y="1676400"/>
            <a:ext cx="228600" cy="381000"/>
            <a:chOff x="2208" y="1200"/>
            <a:chExt cx="144" cy="240"/>
          </a:xfrm>
        </p:grpSpPr>
        <p:sp>
          <p:nvSpPr>
            <p:cNvPr id="213023" name="Line 31"/>
            <p:cNvSpPr>
              <a:spLocks noChangeShapeType="1"/>
            </p:cNvSpPr>
            <p:nvPr/>
          </p:nvSpPr>
          <p:spPr bwMode="auto">
            <a:xfrm>
              <a:off x="2208" y="1200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3024" name="Line 32"/>
            <p:cNvSpPr>
              <a:spLocks noChangeShapeType="1"/>
            </p:cNvSpPr>
            <p:nvPr/>
          </p:nvSpPr>
          <p:spPr bwMode="auto">
            <a:xfrm>
              <a:off x="2208" y="1200"/>
              <a:ext cx="144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33"/>
          <p:cNvGrpSpPr>
            <a:grpSpLocks/>
          </p:cNvGrpSpPr>
          <p:nvPr/>
        </p:nvGrpSpPr>
        <p:grpSpPr bwMode="auto">
          <a:xfrm>
            <a:off x="6400800" y="1752600"/>
            <a:ext cx="304800" cy="381000"/>
            <a:chOff x="4080" y="1248"/>
            <a:chExt cx="192" cy="240"/>
          </a:xfrm>
        </p:grpSpPr>
        <p:sp>
          <p:nvSpPr>
            <p:cNvPr id="213026" name="Line 34"/>
            <p:cNvSpPr>
              <a:spLocks noChangeShapeType="1"/>
            </p:cNvSpPr>
            <p:nvPr/>
          </p:nvSpPr>
          <p:spPr bwMode="auto">
            <a:xfrm>
              <a:off x="4080" y="1248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3027" name="Line 35"/>
            <p:cNvSpPr>
              <a:spLocks noChangeShapeType="1"/>
            </p:cNvSpPr>
            <p:nvPr/>
          </p:nvSpPr>
          <p:spPr bwMode="auto">
            <a:xfrm>
              <a:off x="4080" y="1248"/>
              <a:ext cx="192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3028" name="AutoShape 36"/>
          <p:cNvSpPr>
            <a:spLocks noChangeArrowheads="1"/>
          </p:cNvSpPr>
          <p:nvPr/>
        </p:nvSpPr>
        <p:spPr bwMode="auto">
          <a:xfrm>
            <a:off x="3657600" y="36576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29" name="AutoShape 37"/>
          <p:cNvSpPr>
            <a:spLocks noChangeArrowheads="1"/>
          </p:cNvSpPr>
          <p:nvPr/>
        </p:nvSpPr>
        <p:spPr bwMode="auto">
          <a:xfrm>
            <a:off x="7620000" y="44958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0" name="Text Box 38"/>
          <p:cNvSpPr txBox="1">
            <a:spLocks noChangeArrowheads="1"/>
          </p:cNvSpPr>
          <p:nvPr/>
        </p:nvSpPr>
        <p:spPr bwMode="auto">
          <a:xfrm>
            <a:off x="6629400" y="2971800"/>
            <a:ext cx="2057400" cy="1477328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1</a:t>
            </a:r>
            <a:r>
              <a:rPr lang="en-US" sz="1800" b="1" baseline="30000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st</a:t>
            </a:r>
            <a:r>
              <a:rPr lang="en-US" sz="1800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 round </a:t>
            </a:r>
            <a:r>
              <a:rPr lang="en-US" sz="1800" dirty="0" smtClean="0">
                <a:latin typeface="+mn-lt"/>
                <a:cs typeface="Angsana New" pitchFamily="18" charset="-34"/>
              </a:rPr>
              <a:t>income of all owner of factor of production altogether will</a:t>
            </a:r>
            <a:r>
              <a:rPr lang="en-US" sz="1800" dirty="0" smtClean="0">
                <a:solidFill>
                  <a:srgbClr val="0000FF"/>
                </a:solidFill>
                <a:latin typeface="+mn-lt"/>
                <a:cs typeface="Angsana New" pitchFamily="18" charset="-34"/>
              </a:rPr>
              <a:t> </a:t>
            </a:r>
            <a:r>
              <a:rPr lang="th-TH" sz="1800" dirty="0" smtClean="0">
                <a:latin typeface="+mn-lt"/>
                <a:cs typeface="Angsana New" pitchFamily="18" charset="-34"/>
              </a:rPr>
              <a:t>↑</a:t>
            </a:r>
            <a:r>
              <a:rPr lang="en-US" sz="1800" dirty="0" smtClean="0">
                <a:solidFill>
                  <a:srgbClr val="0000FF"/>
                </a:solidFill>
                <a:latin typeface="+mn-lt"/>
                <a:cs typeface="Angsana New" pitchFamily="18" charset="-34"/>
              </a:rPr>
              <a:t> </a:t>
            </a:r>
          </a:p>
          <a:p>
            <a:pPr algn="ctr"/>
            <a:r>
              <a:rPr lang="en-US" sz="1800" b="1" dirty="0" smtClean="0">
                <a:solidFill>
                  <a:srgbClr val="FF0000"/>
                </a:solidFill>
                <a:latin typeface="+mn-lt"/>
                <a:ea typeface="Batang" pitchFamily="18" charset="-127"/>
                <a:cs typeface="Angsana New" pitchFamily="18" charset="-34"/>
              </a:rPr>
              <a:t>1,000</a:t>
            </a:r>
            <a:r>
              <a:rPr lang="th-TH" sz="1800" b="1" dirty="0" smtClean="0">
                <a:solidFill>
                  <a:srgbClr val="FF000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1800" b="1" dirty="0" smtClean="0">
                <a:solidFill>
                  <a:srgbClr val="FF0000"/>
                </a:solidFill>
                <a:latin typeface="+mn-lt"/>
                <a:cs typeface="Angsana New" pitchFamily="18" charset="-34"/>
              </a:rPr>
              <a:t>million Baht</a:t>
            </a:r>
            <a:endParaRPr lang="th-TH" sz="1800" b="1" dirty="0">
              <a:solidFill>
                <a:srgbClr val="FF0000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213031" name="AutoShape 39"/>
          <p:cNvSpPr>
            <a:spLocks noChangeArrowheads="1"/>
          </p:cNvSpPr>
          <p:nvPr/>
        </p:nvSpPr>
        <p:spPr bwMode="auto">
          <a:xfrm>
            <a:off x="6248400" y="36576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2" name="Text Box 40"/>
          <p:cNvSpPr txBox="1">
            <a:spLocks noChangeArrowheads="1"/>
          </p:cNvSpPr>
          <p:nvPr/>
        </p:nvSpPr>
        <p:spPr bwMode="auto">
          <a:xfrm>
            <a:off x="6934200" y="5029200"/>
            <a:ext cx="19050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1800" b="1" dirty="0" smtClean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  <a:p>
            <a:pPr algn="ctr"/>
            <a:endParaRPr lang="en-US" sz="1800" b="1" dirty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  <a:p>
            <a:pPr algn="ctr"/>
            <a:endParaRPr lang="en-US" sz="1800" b="1" dirty="0" smtClean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  <a:p>
            <a:pPr algn="ctr"/>
            <a:endParaRPr lang="en-US" sz="1800" b="1" dirty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33" name="AutoShape 41"/>
          <p:cNvSpPr>
            <a:spLocks noChangeArrowheads="1"/>
          </p:cNvSpPr>
          <p:nvPr/>
        </p:nvSpPr>
        <p:spPr bwMode="auto">
          <a:xfrm flipH="1">
            <a:off x="6553200" y="54864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4" name="Text Box 42"/>
          <p:cNvSpPr txBox="1">
            <a:spLocks noChangeArrowheads="1"/>
          </p:cNvSpPr>
          <p:nvPr/>
        </p:nvSpPr>
        <p:spPr bwMode="auto">
          <a:xfrm>
            <a:off x="3886200" y="5029200"/>
            <a:ext cx="25908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endParaRPr lang="en-US" sz="1800" dirty="0" smtClean="0">
              <a:latin typeface="+mn-lt"/>
              <a:ea typeface="Batang" pitchFamily="18" charset="-127"/>
              <a:cs typeface="Angsana New" pitchFamily="18" charset="-34"/>
            </a:endParaRPr>
          </a:p>
          <a:p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  <a:p>
            <a:endParaRPr lang="en-US" sz="1800" dirty="0" smtClean="0">
              <a:latin typeface="+mn-lt"/>
              <a:ea typeface="Batang" pitchFamily="18" charset="-127"/>
              <a:cs typeface="Angsana New" pitchFamily="18" charset="-34"/>
            </a:endParaRPr>
          </a:p>
          <a:p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35" name="AutoShape 43"/>
          <p:cNvSpPr>
            <a:spLocks noChangeArrowheads="1"/>
          </p:cNvSpPr>
          <p:nvPr/>
        </p:nvSpPr>
        <p:spPr bwMode="auto">
          <a:xfrm flipH="1">
            <a:off x="3429000" y="54864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6" name="AutoShape 44"/>
          <p:cNvSpPr>
            <a:spLocks noChangeArrowheads="1"/>
          </p:cNvSpPr>
          <p:nvPr/>
        </p:nvSpPr>
        <p:spPr bwMode="auto">
          <a:xfrm flipH="1">
            <a:off x="152400" y="54102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7" name="Text Box 45"/>
          <p:cNvSpPr txBox="1">
            <a:spLocks noChangeArrowheads="1"/>
          </p:cNvSpPr>
          <p:nvPr/>
        </p:nvSpPr>
        <p:spPr bwMode="auto">
          <a:xfrm>
            <a:off x="609600" y="4724400"/>
            <a:ext cx="2743200" cy="1938992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b="1" dirty="0" smtClean="0">
              <a:cs typeface="Angsana New" pitchFamily="18" charset="-34"/>
            </a:endParaRPr>
          </a:p>
          <a:p>
            <a:endParaRPr lang="en-US" b="1" dirty="0">
              <a:cs typeface="Angsana New" pitchFamily="18" charset="-34"/>
            </a:endParaRPr>
          </a:p>
          <a:p>
            <a:endParaRPr lang="en-US" b="1" dirty="0" smtClean="0">
              <a:cs typeface="Angsana New" pitchFamily="18" charset="-34"/>
            </a:endParaRPr>
          </a:p>
          <a:p>
            <a:endParaRPr lang="en-US" b="1" dirty="0">
              <a:cs typeface="Angsana New" pitchFamily="18" charset="-34"/>
            </a:endParaRPr>
          </a:p>
          <a:p>
            <a:endParaRPr lang="en-US" b="1" dirty="0">
              <a:cs typeface="Angsana New" pitchFamily="18" charset="-34"/>
            </a:endParaRPr>
          </a:p>
        </p:txBody>
      </p:sp>
      <p:sp>
        <p:nvSpPr>
          <p:cNvPr id="48" name="Slide Number Placeholder 4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108</a:t>
            </a:fld>
            <a:endParaRPr lang="en-US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0" y="152400"/>
            <a:ext cx="1828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Angsana New" pitchFamily="18" charset="-34"/>
              </a:rPr>
              <a:t>Multiplier</a:t>
            </a:r>
            <a:b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Angsana New" pitchFamily="18" charset="-34"/>
              </a:rPr>
            </a:b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Angsana New" pitchFamily="18" charset="-34"/>
              </a:rPr>
              <a:t>(revisit)</a:t>
            </a:r>
            <a:endParaRPr kumimoji="0" lang="th-TH" sz="2800" b="1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Angsana New" pitchFamily="18" charset="-34"/>
            </a:endParaRPr>
          </a:p>
        </p:txBody>
      </p:sp>
      <p:sp>
        <p:nvSpPr>
          <p:cNvPr id="49" name="Text Box 3"/>
          <p:cNvSpPr txBox="1">
            <a:spLocks noChangeArrowheads="1"/>
          </p:cNvSpPr>
          <p:nvPr/>
        </p:nvSpPr>
        <p:spPr bwMode="auto">
          <a:xfrm>
            <a:off x="1752600" y="0"/>
            <a:ext cx="7391400" cy="129266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 smtClean="0">
                <a:solidFill>
                  <a:srgbClr val="9900CC"/>
                </a:solidFill>
                <a:cs typeface="Angsana New" pitchFamily="18" charset="-34"/>
              </a:rPr>
              <a:t>Ratio between changes in income compared to changes in autonomous spending</a:t>
            </a:r>
            <a:r>
              <a:rPr lang="en-US" b="1" dirty="0">
                <a:solidFill>
                  <a:srgbClr val="9900CC"/>
                </a:solidFill>
                <a:cs typeface="Angsana New" pitchFamily="18" charset="-34"/>
              </a:rPr>
              <a:t> </a:t>
            </a:r>
            <a:endParaRPr lang="en-US" b="1" dirty="0" smtClean="0">
              <a:solidFill>
                <a:srgbClr val="9900CC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9900CC"/>
                </a:solidFill>
                <a:cs typeface="Angsana New" pitchFamily="18" charset="-34"/>
              </a:rPr>
              <a:t>(Case of closed economy without government)</a:t>
            </a:r>
          </a:p>
        </p:txBody>
      </p:sp>
      <p:sp>
        <p:nvSpPr>
          <p:cNvPr id="51" name="Text Box 3"/>
          <p:cNvSpPr txBox="1">
            <a:spLocks noChangeArrowheads="1"/>
          </p:cNvSpPr>
          <p:nvPr/>
        </p:nvSpPr>
        <p:spPr bwMode="auto">
          <a:xfrm>
            <a:off x="7467600" y="457201"/>
            <a:ext cx="1676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/>
              <a:t>C  </a:t>
            </a:r>
            <a:r>
              <a:rPr lang="en-US" sz="2000" dirty="0"/>
              <a:t>= C</a:t>
            </a:r>
            <a:r>
              <a:rPr lang="en-US" sz="2000" baseline="-25000" dirty="0"/>
              <a:t>a</a:t>
            </a:r>
            <a:r>
              <a:rPr lang="en-US" sz="2000" dirty="0"/>
              <a:t>+ </a:t>
            </a:r>
            <a:r>
              <a:rPr lang="en-US" sz="2000" dirty="0" err="1" smtClean="0"/>
              <a:t>bY</a:t>
            </a:r>
            <a:r>
              <a:rPr lang="en-US" sz="2000" baseline="30000" dirty="0" smtClean="0">
                <a:latin typeface="Times New Roman" pitchFamily="18" charset="0"/>
              </a:rPr>
              <a:t> </a:t>
            </a:r>
            <a:endParaRPr lang="en-US" sz="2000" baseline="30000" dirty="0">
              <a:latin typeface="Times New Roman" pitchFamily="18" charset="0"/>
            </a:endParaRPr>
          </a:p>
        </p:txBody>
      </p:sp>
      <p:sp>
        <p:nvSpPr>
          <p:cNvPr id="52" name="Text Box 3"/>
          <p:cNvSpPr txBox="1">
            <a:spLocks noChangeArrowheads="1"/>
          </p:cNvSpPr>
          <p:nvPr/>
        </p:nvSpPr>
        <p:spPr bwMode="auto">
          <a:xfrm>
            <a:off x="7467600" y="914400"/>
            <a:ext cx="1676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/>
              <a:t>I  </a:t>
            </a:r>
            <a:r>
              <a:rPr lang="en-US" sz="2000" dirty="0"/>
              <a:t>= </a:t>
            </a:r>
            <a:r>
              <a:rPr lang="en-US" sz="2000" dirty="0" err="1" smtClean="0"/>
              <a:t>I</a:t>
            </a:r>
            <a:r>
              <a:rPr lang="en-US" sz="2000" baseline="-25000" dirty="0" err="1" smtClean="0"/>
              <a:t>a</a:t>
            </a:r>
            <a:r>
              <a:rPr lang="en-US" sz="2000" baseline="30000" dirty="0" smtClean="0">
                <a:latin typeface="Times New Roman" pitchFamily="18" charset="0"/>
              </a:rPr>
              <a:t> </a:t>
            </a:r>
            <a:endParaRPr lang="en-US" sz="2000" baseline="300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3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299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129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13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12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1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1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13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1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13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13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213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213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213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213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21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21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21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21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21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500"/>
                                        <p:tgtEl>
                                          <p:spTgt spid="21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"/>
                                        <p:tgtEl>
                                          <p:spTgt spid="21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"/>
                                        <p:tgtEl>
                                          <p:spTgt spid="213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500"/>
                                        <p:tgtEl>
                                          <p:spTgt spid="21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"/>
                                        <p:tgtEl>
                                          <p:spTgt spid="213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213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500"/>
                                        <p:tgtEl>
                                          <p:spTgt spid="213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"/>
                                        <p:tgtEl>
                                          <p:spTgt spid="213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500"/>
                                        <p:tgtEl>
                                          <p:spTgt spid="213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500"/>
                                        <p:tgtEl>
                                          <p:spTgt spid="213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500"/>
                                        <p:tgtEl>
                                          <p:spTgt spid="213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500"/>
                                        <p:tgtEl>
                                          <p:spTgt spid="213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500"/>
                                        <p:tgtEl>
                                          <p:spTgt spid="213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2996" grpId="0" animBg="1"/>
      <p:bldP spid="212997" grpId="0" build="allAtOnce" animBg="1"/>
      <p:bldP spid="212998" grpId="0" animBg="1"/>
      <p:bldP spid="212999" grpId="0" animBg="1"/>
      <p:bldP spid="213000" grpId="0" animBg="1"/>
      <p:bldP spid="213001" grpId="0" animBg="1"/>
      <p:bldP spid="213002" grpId="0" animBg="1"/>
      <p:bldP spid="213003" grpId="0" animBg="1"/>
      <p:bldP spid="213004" grpId="0" animBg="1"/>
      <p:bldP spid="213005" grpId="0" animBg="1"/>
      <p:bldP spid="213006" grpId="0" animBg="1"/>
      <p:bldP spid="213007" grpId="0" animBg="1"/>
      <p:bldP spid="213008" grpId="0" animBg="1"/>
      <p:bldP spid="213009" grpId="0" animBg="1"/>
      <p:bldP spid="213010" grpId="0" animBg="1"/>
      <p:bldP spid="213011" grpId="0" animBg="1"/>
      <p:bldP spid="213012" grpId="0" animBg="1"/>
      <p:bldP spid="213013" grpId="0" animBg="1"/>
      <p:bldP spid="213014" grpId="0" animBg="1"/>
      <p:bldP spid="213015" grpId="0" animBg="1"/>
      <p:bldP spid="213016" grpId="0" animBg="1"/>
      <p:bldP spid="213017" grpId="0" animBg="1"/>
      <p:bldP spid="213018" grpId="0" animBg="1"/>
      <p:bldP spid="213019" grpId="0" animBg="1"/>
      <p:bldP spid="213028" grpId="0" animBg="1"/>
      <p:bldP spid="213029" grpId="0" animBg="1"/>
      <p:bldP spid="213030" grpId="0" animBg="1"/>
      <p:bldP spid="213031" grpId="0" animBg="1"/>
      <p:bldP spid="213032" grpId="0" animBg="1"/>
      <p:bldP spid="213033" grpId="0" animBg="1"/>
      <p:bldP spid="213034" grpId="0" animBg="1"/>
      <p:bldP spid="213035" grpId="0" animBg="1"/>
      <p:bldP spid="213036" grpId="0" animBg="1"/>
      <p:bldP spid="213037" grpId="0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cs typeface="Angsana New" pitchFamily="18" charset="-34"/>
              </a:rPr>
              <a:t>Multiplier (revisit)</a:t>
            </a:r>
            <a:endParaRPr lang="th-TH" sz="4000" b="1" dirty="0">
              <a:cs typeface="Angsana New" pitchFamily="18" charset="-34"/>
            </a:endParaRPr>
          </a:p>
        </p:txBody>
      </p:sp>
      <p:sp useBgFill="1">
        <p:nvSpPr>
          <p:cNvPr id="214019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20" name="Text Box 4"/>
          <p:cNvSpPr txBox="1">
            <a:spLocks noChangeArrowheads="1"/>
          </p:cNvSpPr>
          <p:nvPr/>
        </p:nvSpPr>
        <p:spPr bwMode="auto">
          <a:xfrm>
            <a:off x="228600" y="1600200"/>
            <a:ext cx="1295400" cy="104644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 </a:t>
            </a:r>
            <a:r>
              <a:rPr lang="en-US" sz="2200" b="1" dirty="0">
                <a:latin typeface="+mn-lt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200" dirty="0">
                <a:latin typeface="+mn-lt"/>
                <a:ea typeface="Batang" pitchFamily="18" charset="-127"/>
                <a:cs typeface="Arial" charset="0"/>
              </a:rPr>
              <a:t>↑</a:t>
            </a: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+mn-lt"/>
                <a:ea typeface="Batang" pitchFamily="18" charset="-127"/>
                <a:cs typeface="Arial" charset="0"/>
              </a:rPr>
              <a:t>1,000</a:t>
            </a:r>
            <a:r>
              <a:rPr lang="en-US" sz="2200" dirty="0">
                <a:latin typeface="+mn-lt"/>
                <a:ea typeface="Batang" pitchFamily="18" charset="-127"/>
                <a:cs typeface="Arial" charset="0"/>
              </a:rPr>
              <a:t> </a:t>
            </a:r>
            <a:r>
              <a:rPr lang="en-US" sz="1800" dirty="0" smtClean="0">
                <a:latin typeface="+mn-lt"/>
                <a:ea typeface="Batang" pitchFamily="18" charset="-127"/>
                <a:cs typeface="Angsana New" pitchFamily="18" charset="-34"/>
              </a:rPr>
              <a:t>million Baht</a:t>
            </a:r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4021" name="Rectangle 5"/>
          <p:cNvSpPr>
            <a:spLocks noChangeArrowheads="1"/>
          </p:cNvSpPr>
          <p:nvPr/>
        </p:nvSpPr>
        <p:spPr bwMode="auto">
          <a:xfrm>
            <a:off x="2895600" y="1828800"/>
            <a:ext cx="5791200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>
                <a:cs typeface="Angsana New" pitchFamily="18" charset="-34"/>
              </a:rPr>
              <a:t>= 1,000 + 1000(0.6) + 1000(0.6)(0.6) + 1000</a:t>
            </a:r>
            <a:r>
              <a:rPr lang="en-US" sz="1600"/>
              <a:t>(0.6)(0.6)(0.6) + …</a:t>
            </a:r>
          </a:p>
        </p:txBody>
      </p:sp>
      <p:sp>
        <p:nvSpPr>
          <p:cNvPr id="214022" name="AutoShape 6"/>
          <p:cNvSpPr>
            <a:spLocks noChangeArrowheads="1"/>
          </p:cNvSpPr>
          <p:nvPr/>
        </p:nvSpPr>
        <p:spPr bwMode="auto">
          <a:xfrm>
            <a:off x="1828800" y="1905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23" name="Rectangle 7"/>
          <p:cNvSpPr>
            <a:spLocks noChangeArrowheads="1"/>
          </p:cNvSpPr>
          <p:nvPr/>
        </p:nvSpPr>
        <p:spPr bwMode="auto">
          <a:xfrm>
            <a:off x="2286000" y="1828800"/>
            <a:ext cx="533400" cy="439738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54000" bIns="82800">
            <a:spAutoFit/>
          </a:bodyPr>
          <a:lstStyle/>
          <a:p>
            <a:pPr algn="ctr"/>
            <a:r>
              <a:rPr lang="en-US" sz="1800" b="1">
                <a:cs typeface="Angsana New" pitchFamily="18" charset="-34"/>
              </a:rPr>
              <a:t>Y </a:t>
            </a:r>
            <a:r>
              <a:rPr lang="th-TH" sz="1800" b="1">
                <a:cs typeface="Angsana New" pitchFamily="18" charset="-34"/>
              </a:rPr>
              <a:t>↑</a:t>
            </a:r>
          </a:p>
        </p:txBody>
      </p:sp>
      <p:sp>
        <p:nvSpPr>
          <p:cNvPr id="214024" name="Rectangle 8"/>
          <p:cNvSpPr>
            <a:spLocks noChangeArrowheads="1"/>
          </p:cNvSpPr>
          <p:nvPr/>
        </p:nvSpPr>
        <p:spPr bwMode="auto">
          <a:xfrm>
            <a:off x="2895600" y="2438400"/>
            <a:ext cx="5791200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= </a:t>
            </a:r>
            <a:endParaRPr lang="en-US" sz="1600" dirty="0"/>
          </a:p>
        </p:txBody>
      </p:sp>
      <p:sp>
        <p:nvSpPr>
          <p:cNvPr id="214025" name="Rectangle 9"/>
          <p:cNvSpPr>
            <a:spLocks noChangeArrowheads="1"/>
          </p:cNvSpPr>
          <p:nvPr/>
        </p:nvSpPr>
        <p:spPr bwMode="auto">
          <a:xfrm>
            <a:off x="2895600" y="3048000"/>
            <a:ext cx="5791200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= </a:t>
            </a:r>
            <a:endParaRPr lang="en-US" sz="1600" dirty="0"/>
          </a:p>
        </p:txBody>
      </p:sp>
      <p:sp>
        <p:nvSpPr>
          <p:cNvPr id="214026" name="Rectangle 10"/>
          <p:cNvSpPr>
            <a:spLocks noChangeArrowheads="1"/>
          </p:cNvSpPr>
          <p:nvPr/>
        </p:nvSpPr>
        <p:spPr bwMode="auto">
          <a:xfrm>
            <a:off x="2895600" y="3657600"/>
            <a:ext cx="1600200" cy="533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cs typeface="Angsana New" pitchFamily="18" charset="-34"/>
              </a:rPr>
              <a:t>= </a:t>
            </a:r>
            <a:endParaRPr lang="en-US" sz="1600" u="sng" dirty="0" smtClean="0">
              <a:cs typeface="Angsana New" pitchFamily="18" charset="-34"/>
            </a:endParaRPr>
          </a:p>
        </p:txBody>
      </p:sp>
      <p:sp>
        <p:nvSpPr>
          <p:cNvPr id="214027" name="Rectangle 11"/>
          <p:cNvSpPr>
            <a:spLocks noChangeArrowheads="1"/>
          </p:cNvSpPr>
          <p:nvPr/>
        </p:nvSpPr>
        <p:spPr bwMode="auto">
          <a:xfrm>
            <a:off x="4724400" y="3657600"/>
            <a:ext cx="1600200" cy="533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cs typeface="Angsana New" pitchFamily="18" charset="-34"/>
              </a:rPr>
              <a:t>=</a:t>
            </a:r>
            <a:endParaRPr lang="en-US" sz="1600" dirty="0"/>
          </a:p>
        </p:txBody>
      </p:sp>
      <p:sp>
        <p:nvSpPr>
          <p:cNvPr id="214028" name="Rectangle 12"/>
          <p:cNvSpPr>
            <a:spLocks noChangeArrowheads="1"/>
          </p:cNvSpPr>
          <p:nvPr/>
        </p:nvSpPr>
        <p:spPr bwMode="auto">
          <a:xfrm>
            <a:off x="6404264" y="3657600"/>
            <a:ext cx="2514600" cy="533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=</a:t>
            </a:r>
            <a:endParaRPr lang="th-TH" sz="1800" b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214029" name="Text Box 13"/>
          <p:cNvSpPr txBox="1">
            <a:spLocks noChangeArrowheads="1"/>
          </p:cNvSpPr>
          <p:nvPr/>
        </p:nvSpPr>
        <p:spPr bwMode="auto">
          <a:xfrm>
            <a:off x="228600" y="4267200"/>
            <a:ext cx="1371600" cy="707886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200" dirty="0">
                <a:latin typeface="NSimSun" pitchFamily="49" charset="-122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200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r>
              <a:rPr lang="en-US" sz="1800" b="1" dirty="0">
                <a:solidFill>
                  <a:srgbClr val="FF0000"/>
                </a:solidFill>
                <a:latin typeface="+mn-lt"/>
                <a:ea typeface="Batang" pitchFamily="18" charset="-127"/>
                <a:cs typeface="Arial" charset="0"/>
              </a:rPr>
              <a:t>1,000 </a:t>
            </a:r>
            <a:endParaRPr lang="th-TH" sz="1800" b="1" dirty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  <a:p>
            <a:pPr algn="ctr"/>
            <a:r>
              <a:rPr lang="en-US" sz="1800" dirty="0" smtClean="0">
                <a:latin typeface="+mn-lt"/>
                <a:ea typeface="Batang" pitchFamily="18" charset="-127"/>
                <a:cs typeface="Angsana New" pitchFamily="18" charset="-34"/>
              </a:rPr>
              <a:t>Million Baht</a:t>
            </a:r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4030" name="AutoShape 14"/>
          <p:cNvSpPr>
            <a:spLocks noChangeArrowheads="1"/>
          </p:cNvSpPr>
          <p:nvPr/>
        </p:nvSpPr>
        <p:spPr bwMode="auto">
          <a:xfrm>
            <a:off x="1676400" y="4572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31" name="Rectangle 15"/>
          <p:cNvSpPr>
            <a:spLocks noChangeArrowheads="1"/>
          </p:cNvSpPr>
          <p:nvPr/>
        </p:nvSpPr>
        <p:spPr bwMode="auto">
          <a:xfrm>
            <a:off x="2133600" y="4419600"/>
            <a:ext cx="533400" cy="439738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54000" bIns="82800">
            <a:spAutoFit/>
          </a:bodyPr>
          <a:lstStyle/>
          <a:p>
            <a:pPr algn="ctr"/>
            <a:r>
              <a:rPr lang="en-US" sz="1800" b="1" dirty="0">
                <a:cs typeface="Angsana New" pitchFamily="18" charset="-34"/>
              </a:rPr>
              <a:t>Y </a:t>
            </a:r>
            <a:r>
              <a:rPr lang="th-TH" sz="1800" b="1" dirty="0">
                <a:cs typeface="Angsana New" pitchFamily="18" charset="-34"/>
              </a:rPr>
              <a:t>↑</a:t>
            </a:r>
          </a:p>
        </p:txBody>
      </p:sp>
      <p:sp>
        <p:nvSpPr>
          <p:cNvPr id="214032" name="Rectangle 16"/>
          <p:cNvSpPr>
            <a:spLocks noChangeArrowheads="1"/>
          </p:cNvSpPr>
          <p:nvPr/>
        </p:nvSpPr>
        <p:spPr bwMode="auto">
          <a:xfrm>
            <a:off x="2743200" y="4419600"/>
            <a:ext cx="1600200" cy="5334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cs typeface="Angsana New" pitchFamily="18" charset="-34"/>
              </a:rPr>
              <a:t>=</a:t>
            </a:r>
            <a:endParaRPr lang="en-US" sz="1600" b="1" dirty="0">
              <a:solidFill>
                <a:srgbClr val="A50021"/>
              </a:solidFill>
            </a:endParaRPr>
          </a:p>
        </p:txBody>
      </p:sp>
      <p:sp>
        <p:nvSpPr>
          <p:cNvPr id="214034" name="Rectangle 18"/>
          <p:cNvSpPr>
            <a:spLocks noChangeArrowheads="1"/>
          </p:cNvSpPr>
          <p:nvPr/>
        </p:nvSpPr>
        <p:spPr bwMode="auto">
          <a:xfrm>
            <a:off x="1676400" y="5181600"/>
            <a:ext cx="2362200" cy="707886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endParaRPr lang="en-US" sz="2000" dirty="0">
              <a:cs typeface="Angsana New" pitchFamily="18" charset="-34"/>
            </a:endParaRPr>
          </a:p>
          <a:p>
            <a:endParaRPr lang="th-TH" sz="2000" b="1" dirty="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4036" name="AutoShape 20"/>
          <p:cNvSpPr>
            <a:spLocks noChangeArrowheads="1"/>
          </p:cNvSpPr>
          <p:nvPr/>
        </p:nvSpPr>
        <p:spPr bwMode="auto">
          <a:xfrm>
            <a:off x="4191000" y="5029200"/>
            <a:ext cx="1905000" cy="457200"/>
          </a:xfrm>
          <a:prstGeom prst="cloudCallout">
            <a:avLst>
              <a:gd name="adj1" fmla="val 40866"/>
              <a:gd name="adj2" fmla="val 6597"/>
            </a:avLst>
          </a:prstGeom>
          <a:solidFill>
            <a:srgbClr val="CC99FF"/>
          </a:solidFill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tIns="10800"/>
          <a:lstStyle/>
          <a:p>
            <a:pPr algn="ctr"/>
            <a:endParaRPr lang="th-TH" sz="18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4038" name="AutoShape 22"/>
          <p:cNvSpPr>
            <a:spLocks noChangeArrowheads="1"/>
          </p:cNvSpPr>
          <p:nvPr/>
        </p:nvSpPr>
        <p:spPr bwMode="auto">
          <a:xfrm>
            <a:off x="1905000" y="5867400"/>
            <a:ext cx="381000" cy="533400"/>
          </a:xfrm>
          <a:prstGeom prst="curvedRightArrow">
            <a:avLst>
              <a:gd name="adj1" fmla="val 28000"/>
              <a:gd name="adj2" fmla="val 56000"/>
              <a:gd name="adj3" fmla="val 33333"/>
            </a:avLst>
          </a:prstGeom>
          <a:solidFill>
            <a:srgbClr val="00FF00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39" name="AutoShape 23"/>
          <p:cNvSpPr>
            <a:spLocks noChangeArrowheads="1"/>
          </p:cNvSpPr>
          <p:nvPr/>
        </p:nvSpPr>
        <p:spPr bwMode="auto">
          <a:xfrm>
            <a:off x="2286000" y="6172200"/>
            <a:ext cx="3124200" cy="381000"/>
          </a:xfrm>
          <a:prstGeom prst="roundRect">
            <a:avLst>
              <a:gd name="adj" fmla="val 16667"/>
            </a:avLst>
          </a:prstGeom>
          <a:solidFill>
            <a:srgbClr val="FF99CC"/>
          </a:solidFill>
          <a:ln w="9525" cap="rnd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2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14040" name="Text Box 24"/>
          <p:cNvSpPr txBox="1">
            <a:spLocks noChangeArrowheads="1"/>
          </p:cNvSpPr>
          <p:nvPr/>
        </p:nvSpPr>
        <p:spPr bwMode="auto">
          <a:xfrm>
            <a:off x="5562600" y="4495800"/>
            <a:ext cx="1219200" cy="427038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b="1" dirty="0">
                <a:latin typeface="NSimSun" pitchFamily="49" charset="-122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200" dirty="0" smtClean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r>
              <a:rPr lang="en-US" sz="1800" dirty="0" smtClean="0">
                <a:latin typeface="+mn-lt"/>
                <a:ea typeface="Batang" pitchFamily="18" charset="-127"/>
                <a:cs typeface="Arial" charset="0"/>
              </a:rPr>
              <a:t>1 unit</a:t>
            </a:r>
            <a:endParaRPr lang="en-US" sz="1800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4041" name="AutoShape 25"/>
          <p:cNvSpPr>
            <a:spLocks noChangeArrowheads="1"/>
          </p:cNvSpPr>
          <p:nvPr/>
        </p:nvSpPr>
        <p:spPr bwMode="auto">
          <a:xfrm>
            <a:off x="6781800" y="46482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42" name="Rectangle 26"/>
          <p:cNvSpPr>
            <a:spLocks noChangeArrowheads="1"/>
          </p:cNvSpPr>
          <p:nvPr/>
        </p:nvSpPr>
        <p:spPr bwMode="auto">
          <a:xfrm>
            <a:off x="7239000" y="4495800"/>
            <a:ext cx="1752600" cy="6096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1600" b="1" dirty="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4043" name="Text Box 27"/>
          <p:cNvSpPr txBox="1">
            <a:spLocks noChangeArrowheads="1"/>
          </p:cNvSpPr>
          <p:nvPr/>
        </p:nvSpPr>
        <p:spPr bwMode="auto">
          <a:xfrm>
            <a:off x="5181600" y="441960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,</a:t>
            </a:r>
            <a:endParaRPr lang="th-TH" sz="2800" dirty="0"/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109</a:t>
            </a:fld>
            <a:endParaRPr lang="en-US"/>
          </a:p>
        </p:txBody>
      </p:sp>
      <p:sp>
        <p:nvSpPr>
          <p:cNvPr id="30" name="Curved Down Arrow 29"/>
          <p:cNvSpPr/>
          <p:nvPr/>
        </p:nvSpPr>
        <p:spPr>
          <a:xfrm>
            <a:off x="4419600" y="4495800"/>
            <a:ext cx="609600" cy="609600"/>
          </a:xfrm>
          <a:prstGeom prst="curvedDownArrow">
            <a:avLst/>
          </a:prstGeom>
          <a:scene3d>
            <a:camera prst="orthographicFront">
              <a:rot lat="900000" lon="300000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4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4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4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4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4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4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4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4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4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4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4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4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4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020" grpId="0" animBg="1"/>
      <p:bldP spid="214021" grpId="0" animBg="1"/>
      <p:bldP spid="214022" grpId="0" animBg="1"/>
      <p:bldP spid="214023" grpId="0" animBg="1"/>
      <p:bldP spid="214024" grpId="0" animBg="1"/>
      <p:bldP spid="214025" grpId="0" animBg="1"/>
      <p:bldP spid="214026" grpId="0" animBg="1"/>
      <p:bldP spid="214027" grpId="0" animBg="1"/>
      <p:bldP spid="214028" grpId="0" animBg="1"/>
      <p:bldP spid="214029" grpId="0" animBg="1"/>
      <p:bldP spid="214030" grpId="0" animBg="1"/>
      <p:bldP spid="214031" grpId="0" animBg="1"/>
      <p:bldP spid="214032" grpId="0" animBg="1"/>
      <p:bldP spid="214034" grpId="0" animBg="1"/>
      <p:bldP spid="214036" grpId="0" animBg="1"/>
      <p:bldP spid="214038" grpId="0" animBg="1"/>
      <p:bldP spid="214039" grpId="0" animBg="1"/>
      <p:bldP spid="214040" grpId="0" animBg="1"/>
      <p:bldP spid="214041" grpId="0" animBg="1"/>
      <p:bldP spid="214042" grpId="0" animBg="1"/>
      <p:bldP spid="214043" grpId="0"/>
      <p:bldP spid="30" grpId="0" animBg="1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cs typeface="Angsana New" pitchFamily="18" charset="-34"/>
              </a:rPr>
              <a:t>Multiplier</a:t>
            </a:r>
            <a:endParaRPr lang="th-TH" sz="4000" b="1" dirty="0">
              <a:cs typeface="Angsana New" pitchFamily="18" charset="-34"/>
            </a:endParaRPr>
          </a:p>
        </p:txBody>
      </p:sp>
      <p:sp useBgFill="1">
        <p:nvSpPr>
          <p:cNvPr id="21504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44" name="Rectangle 4"/>
          <p:cNvSpPr>
            <a:spLocks noChangeArrowheads="1"/>
          </p:cNvSpPr>
          <p:nvPr/>
        </p:nvSpPr>
        <p:spPr bwMode="auto">
          <a:xfrm>
            <a:off x="457200" y="1524000"/>
            <a:ext cx="3276600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b="1" dirty="0" smtClean="0">
                <a:solidFill>
                  <a:srgbClr val="A50021"/>
                </a:solidFill>
                <a:cs typeface="Angsana New" pitchFamily="18" charset="-34"/>
              </a:rPr>
              <a:t>Investment  multiplier</a:t>
            </a:r>
            <a:endParaRPr lang="th-TH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15045" name="Text Box 5"/>
          <p:cNvSpPr txBox="1">
            <a:spLocks noChangeArrowheads="1"/>
          </p:cNvSpPr>
          <p:nvPr/>
        </p:nvSpPr>
        <p:spPr bwMode="auto">
          <a:xfrm>
            <a:off x="3962400" y="1524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5046" name="Rectangle 6"/>
          <p:cNvSpPr>
            <a:spLocks noChangeArrowheads="1"/>
          </p:cNvSpPr>
          <p:nvPr/>
        </p:nvSpPr>
        <p:spPr bwMode="auto">
          <a:xfrm>
            <a:off x="4724400" y="1447800"/>
            <a:ext cx="1219200" cy="762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th-TH" sz="2200" u="sng" dirty="0">
                <a:cs typeface="Angsana New" pitchFamily="18" charset="-34"/>
              </a:rPr>
              <a:t>  </a:t>
            </a:r>
            <a:r>
              <a:rPr lang="en-US" sz="2200" u="sng" dirty="0" smtClean="0">
                <a:cs typeface="Angsana New" pitchFamily="18" charset="-34"/>
              </a:rPr>
              <a:t>   1</a:t>
            </a:r>
            <a:r>
              <a:rPr lang="th-TH" sz="2200" u="sng" dirty="0" smtClean="0">
                <a:cs typeface="Angsana New" pitchFamily="18" charset="-34"/>
              </a:rPr>
              <a:t>   </a:t>
            </a:r>
            <a:r>
              <a:rPr lang="en-US" sz="2200" u="sng" dirty="0" smtClean="0">
                <a:cs typeface="Angsana New" pitchFamily="18" charset="-34"/>
              </a:rPr>
              <a:t>  </a:t>
            </a:r>
            <a:r>
              <a:rPr lang="th-TH" sz="2200" u="sng" dirty="0" smtClean="0">
                <a:cs typeface="Angsana New" pitchFamily="18" charset="-34"/>
              </a:rPr>
              <a:t>  .</a:t>
            </a:r>
            <a:endParaRPr lang="th-TH" sz="2200" u="sng" dirty="0">
              <a:cs typeface="Angsana New" pitchFamily="18" charset="-34"/>
            </a:endParaRPr>
          </a:p>
          <a:p>
            <a:r>
              <a:rPr lang="en-US" sz="2200" dirty="0">
                <a:cs typeface="Angsana New" pitchFamily="18" charset="-34"/>
              </a:rPr>
              <a:t>1</a:t>
            </a:r>
            <a:r>
              <a:rPr lang="th-TH" sz="2200" dirty="0">
                <a:cs typeface="Angsana New" pitchFamily="18" charset="-34"/>
              </a:rPr>
              <a:t> - </a:t>
            </a:r>
            <a:r>
              <a:rPr lang="en-US" sz="2200" dirty="0">
                <a:cs typeface="Angsana New" pitchFamily="18" charset="-34"/>
              </a:rPr>
              <a:t>MPC</a:t>
            </a:r>
            <a:endParaRPr lang="th-TH" sz="2200" dirty="0">
              <a:cs typeface="Arial" charset="0"/>
            </a:endParaRPr>
          </a:p>
        </p:txBody>
      </p:sp>
      <p:sp>
        <p:nvSpPr>
          <p:cNvPr id="215047" name="Text Box 7"/>
          <p:cNvSpPr txBox="1">
            <a:spLocks noChangeArrowheads="1"/>
          </p:cNvSpPr>
          <p:nvPr/>
        </p:nvSpPr>
        <p:spPr bwMode="auto">
          <a:xfrm>
            <a:off x="6248400" y="15240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5048" name="Rectangle 8"/>
          <p:cNvSpPr>
            <a:spLocks noChangeArrowheads="1"/>
          </p:cNvSpPr>
          <p:nvPr/>
        </p:nvSpPr>
        <p:spPr bwMode="auto">
          <a:xfrm>
            <a:off x="6767015" y="1401170"/>
            <a:ext cx="762000" cy="762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en-US" sz="2200" u="sng" dirty="0">
                <a:cs typeface="Angsana New" pitchFamily="18" charset="-34"/>
              </a:rPr>
              <a:t>   1</a:t>
            </a:r>
            <a:r>
              <a:rPr lang="th-TH" sz="2200" u="sng" dirty="0">
                <a:cs typeface="Angsana New" pitchFamily="18" charset="-34"/>
              </a:rPr>
              <a:t>  .</a:t>
            </a:r>
            <a:r>
              <a:rPr lang="en-US" sz="2200" u="sng" dirty="0">
                <a:cs typeface="Angsana New" pitchFamily="18" charset="-34"/>
              </a:rPr>
              <a:t> </a:t>
            </a:r>
            <a:endParaRPr lang="th-TH" sz="2200" u="sng" dirty="0">
              <a:cs typeface="Angsana New" pitchFamily="18" charset="-34"/>
            </a:endParaRPr>
          </a:p>
          <a:p>
            <a:r>
              <a:rPr lang="en-US" sz="2200" dirty="0">
                <a:cs typeface="Angsana New" pitchFamily="18" charset="-34"/>
              </a:rPr>
              <a:t>MPS</a:t>
            </a:r>
            <a:endParaRPr lang="th-TH" sz="2200" dirty="0">
              <a:cs typeface="Arial" charset="0"/>
            </a:endParaRPr>
          </a:p>
        </p:txBody>
      </p:sp>
      <p:sp>
        <p:nvSpPr>
          <p:cNvPr id="215049" name="Text Box 9"/>
          <p:cNvSpPr txBox="1">
            <a:spLocks noChangeArrowheads="1"/>
          </p:cNvSpPr>
          <p:nvPr/>
        </p:nvSpPr>
        <p:spPr bwMode="auto">
          <a:xfrm>
            <a:off x="1066800" y="2895600"/>
            <a:ext cx="1295400" cy="536549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18000" bIns="82800">
            <a:spAutoFit/>
          </a:bodyPr>
          <a:lstStyle/>
          <a:p>
            <a:r>
              <a:rPr lang="th-TH" dirty="0">
                <a:cs typeface="Angsana New" pitchFamily="18" charset="-34"/>
              </a:rPr>
              <a:t>∴</a:t>
            </a:r>
            <a:r>
              <a:rPr lang="th-TH" sz="2000" dirty="0"/>
              <a:t> </a:t>
            </a:r>
            <a:r>
              <a:rPr lang="en-US" dirty="0">
                <a:ea typeface="Batang" pitchFamily="18" charset="-127"/>
                <a:cs typeface="Angsana New" pitchFamily="18" charset="-34"/>
              </a:rPr>
              <a:t>MPC</a:t>
            </a:r>
            <a:r>
              <a:rPr lang="en-US" dirty="0">
                <a:ea typeface="Batang" pitchFamily="18" charset="-127"/>
                <a:cs typeface="Arial" charset="0"/>
              </a:rPr>
              <a:t>↑</a:t>
            </a:r>
            <a:endParaRPr lang="en-US" dirty="0"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5050" name="AutoShape 10"/>
          <p:cNvSpPr>
            <a:spLocks noChangeArrowheads="1"/>
          </p:cNvSpPr>
          <p:nvPr/>
        </p:nvSpPr>
        <p:spPr bwMode="auto">
          <a:xfrm>
            <a:off x="2667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51" name="Rectangle 11"/>
          <p:cNvSpPr>
            <a:spLocks noChangeArrowheads="1"/>
          </p:cNvSpPr>
          <p:nvPr/>
        </p:nvSpPr>
        <p:spPr bwMode="auto">
          <a:xfrm>
            <a:off x="3352800" y="2971800"/>
            <a:ext cx="34290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Investment multiplier</a:t>
            </a: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 </a:t>
            </a:r>
            <a:endParaRPr lang="th-TH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5052" name="Rectangle 12"/>
          <p:cNvSpPr>
            <a:spLocks noChangeArrowheads="1"/>
          </p:cNvSpPr>
          <p:nvPr/>
        </p:nvSpPr>
        <p:spPr bwMode="auto">
          <a:xfrm>
            <a:off x="3276600" y="3810000"/>
            <a:ext cx="3505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Investment multiplier</a:t>
            </a:r>
            <a:r>
              <a:rPr lang="th-TH" dirty="0" smtClean="0">
                <a:cs typeface="Angsana New" pitchFamily="18" charset="-34"/>
              </a:rPr>
              <a:t> 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5053" name="Text Box 13"/>
          <p:cNvSpPr txBox="1">
            <a:spLocks noChangeArrowheads="1"/>
          </p:cNvSpPr>
          <p:nvPr/>
        </p:nvSpPr>
        <p:spPr bwMode="auto">
          <a:xfrm>
            <a:off x="1066800" y="3733800"/>
            <a:ext cx="1295400" cy="536549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18000" bIns="82800">
            <a:spAutoFit/>
          </a:bodyPr>
          <a:lstStyle/>
          <a:p>
            <a:r>
              <a:rPr lang="th-TH" dirty="0">
                <a:latin typeface="+mn-lt"/>
                <a:cs typeface="Angsana New" pitchFamily="18" charset="-34"/>
              </a:rPr>
              <a:t>∴</a:t>
            </a:r>
            <a:r>
              <a:rPr lang="th-TH" dirty="0">
                <a:latin typeface="+mn-lt"/>
              </a:rPr>
              <a:t> </a:t>
            </a:r>
            <a:r>
              <a:rPr lang="en-US" dirty="0">
                <a:latin typeface="+mn-lt"/>
                <a:ea typeface="Batang" pitchFamily="18" charset="-127"/>
                <a:cs typeface="Angsana New" pitchFamily="18" charset="-34"/>
              </a:rPr>
              <a:t>MPS</a:t>
            </a:r>
            <a:r>
              <a:rPr lang="en-US" dirty="0">
                <a:latin typeface="+mn-lt"/>
                <a:ea typeface="Batang" pitchFamily="18" charset="-127"/>
                <a:cs typeface="Arial" charset="0"/>
              </a:rPr>
              <a:t>↑</a:t>
            </a:r>
            <a:endParaRPr lang="en-US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5054" name="AutoShape 14"/>
          <p:cNvSpPr>
            <a:spLocks noChangeArrowheads="1"/>
          </p:cNvSpPr>
          <p:nvPr/>
        </p:nvSpPr>
        <p:spPr bwMode="auto">
          <a:xfrm>
            <a:off x="2667000" y="3886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5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5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5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5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5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5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5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5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5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4" grpId="0" animBg="1"/>
      <p:bldP spid="215045" grpId="0"/>
      <p:bldP spid="215046" grpId="0" animBg="1"/>
      <p:bldP spid="215047" grpId="0"/>
      <p:bldP spid="215048" grpId="0" animBg="1"/>
      <p:bldP spid="215049" grpId="0" animBg="1"/>
      <p:bldP spid="215050" grpId="0" animBg="1"/>
      <p:bldP spid="215051" grpId="0" animBg="1"/>
      <p:bldP spid="215052" grpId="0" animBg="1"/>
      <p:bldP spid="215053" grpId="0" animBg="1"/>
      <p:bldP spid="215054" grpId="0" animBg="1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r>
              <a:rPr lang="en-US" sz="3200" b="1" dirty="0" smtClean="0">
                <a:cs typeface="Angsana New" pitchFamily="18" charset="-34"/>
              </a:rPr>
              <a:t>Closed economy without government</a:t>
            </a:r>
            <a:endParaRPr lang="th-TH" sz="3200" b="1" dirty="0">
              <a:cs typeface="Angsana New" pitchFamily="18" charset="-34"/>
            </a:endParaRPr>
          </a:p>
        </p:txBody>
      </p:sp>
      <p:sp useBgFill="1">
        <p:nvSpPr>
          <p:cNvPr id="21606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6068" name="Rectangle 4"/>
          <p:cNvSpPr>
            <a:spLocks noChangeArrowheads="1"/>
          </p:cNvSpPr>
          <p:nvPr/>
        </p:nvSpPr>
        <p:spPr bwMode="auto">
          <a:xfrm>
            <a:off x="228600" y="1524000"/>
            <a:ext cx="15240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Case</a:t>
            </a:r>
            <a:r>
              <a:rPr lang="th-TH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1</a:t>
            </a:r>
            <a:endParaRPr lang="th-TH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Angsana New" pitchFamily="18" charset="-34"/>
            </a:endParaRPr>
          </a:p>
        </p:txBody>
      </p:sp>
      <p:sp>
        <p:nvSpPr>
          <p:cNvPr id="216069" name="Rectangle 5"/>
          <p:cNvSpPr>
            <a:spLocks noChangeArrowheads="1"/>
          </p:cNvSpPr>
          <p:nvPr/>
        </p:nvSpPr>
        <p:spPr bwMode="auto">
          <a:xfrm>
            <a:off x="0" y="2286000"/>
            <a:ext cx="1828800" cy="1447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b="1" dirty="0" smtClean="0">
                <a:solidFill>
                  <a:srgbClr val="990000"/>
                </a:solidFill>
                <a:cs typeface="Angsana New" pitchFamily="18" charset="-34"/>
              </a:rPr>
              <a:t>At equilibrium</a:t>
            </a:r>
            <a:endParaRPr lang="en-US" sz="2000" b="1" dirty="0">
              <a:solidFill>
                <a:srgbClr val="990000"/>
              </a:solidFill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th-TH" sz="2000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Y = DAE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Y = C + 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800" dirty="0">
                <a:cs typeface="Angsana New" pitchFamily="18" charset="-34"/>
              </a:rPr>
              <a:t> </a:t>
            </a:r>
          </a:p>
        </p:txBody>
      </p:sp>
      <p:sp>
        <p:nvSpPr>
          <p:cNvPr id="216070" name="Rectangle 6"/>
          <p:cNvSpPr>
            <a:spLocks noChangeArrowheads="1"/>
          </p:cNvSpPr>
          <p:nvPr/>
        </p:nvSpPr>
        <p:spPr bwMode="auto">
          <a:xfrm>
            <a:off x="1905000" y="1536700"/>
            <a:ext cx="1524000" cy="4318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216071" name="Rectangle 7"/>
          <p:cNvSpPr>
            <a:spLocks noChangeArrowheads="1"/>
          </p:cNvSpPr>
          <p:nvPr/>
        </p:nvSpPr>
        <p:spPr bwMode="auto">
          <a:xfrm>
            <a:off x="4152900" y="1524000"/>
            <a:ext cx="990600" cy="4572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=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cs typeface="Angsana New" pitchFamily="18" charset="-34"/>
              </a:rPr>
              <a:t>a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16072" name="Rectangle 8"/>
          <p:cNvSpPr>
            <a:spLocks noChangeArrowheads="1"/>
          </p:cNvSpPr>
          <p:nvPr/>
        </p:nvSpPr>
        <p:spPr bwMode="auto">
          <a:xfrm>
            <a:off x="1905000" y="2286000"/>
            <a:ext cx="20574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cs typeface="Angsana New" pitchFamily="18" charset="-34"/>
              </a:rPr>
              <a:t>bY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endParaRPr lang="en-US" sz="2000" dirty="0">
              <a:latin typeface="NSimSun" pitchFamily="49" charset="-122"/>
            </a:endParaRPr>
          </a:p>
        </p:txBody>
      </p:sp>
      <p:sp>
        <p:nvSpPr>
          <p:cNvPr id="216073" name="Rectangle 9"/>
          <p:cNvSpPr>
            <a:spLocks noChangeArrowheads="1"/>
          </p:cNvSpPr>
          <p:nvPr/>
        </p:nvSpPr>
        <p:spPr bwMode="auto">
          <a:xfrm>
            <a:off x="1905000" y="2895600"/>
            <a:ext cx="20574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- </a:t>
            </a:r>
            <a:r>
              <a:rPr lang="en-US" sz="2000" dirty="0" err="1">
                <a:cs typeface="Angsana New" pitchFamily="18" charset="-34"/>
              </a:rPr>
              <a:t>bY</a:t>
            </a:r>
            <a:r>
              <a:rPr lang="en-US" sz="2000" dirty="0">
                <a:cs typeface="Angsana New" pitchFamily="18" charset="-34"/>
              </a:rPr>
              <a:t>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endParaRPr lang="en-US" sz="2000" baseline="-25000" dirty="0">
              <a:latin typeface="NSimSun" pitchFamily="49" charset="-122"/>
            </a:endParaRPr>
          </a:p>
        </p:txBody>
      </p:sp>
      <p:sp>
        <p:nvSpPr>
          <p:cNvPr id="216074" name="Rectangle 10"/>
          <p:cNvSpPr>
            <a:spLocks noChangeArrowheads="1"/>
          </p:cNvSpPr>
          <p:nvPr/>
        </p:nvSpPr>
        <p:spPr bwMode="auto">
          <a:xfrm>
            <a:off x="1905000" y="3429000"/>
            <a:ext cx="20574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(1- b)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endParaRPr lang="en-US" sz="2000" baseline="-25000" dirty="0">
              <a:latin typeface="NSimSun" pitchFamily="49" charset="-122"/>
            </a:endParaRPr>
          </a:p>
        </p:txBody>
      </p:sp>
      <p:sp>
        <p:nvSpPr>
          <p:cNvPr id="216075" name="Rectangle 11"/>
          <p:cNvSpPr>
            <a:spLocks noChangeArrowheads="1"/>
          </p:cNvSpPr>
          <p:nvPr/>
        </p:nvSpPr>
        <p:spPr bwMode="auto">
          <a:xfrm>
            <a:off x="1905000" y="3962400"/>
            <a:ext cx="22098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(C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(1- b)</a:t>
            </a:r>
          </a:p>
        </p:txBody>
      </p:sp>
      <p:sp>
        <p:nvSpPr>
          <p:cNvPr id="216076" name="Rectangle 12"/>
          <p:cNvSpPr>
            <a:spLocks noChangeArrowheads="1"/>
          </p:cNvSpPr>
          <p:nvPr/>
        </p:nvSpPr>
        <p:spPr bwMode="auto">
          <a:xfrm>
            <a:off x="4419600" y="2590800"/>
            <a:ext cx="1676400" cy="1015663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216077" name="Text Box 13"/>
          <p:cNvSpPr txBox="1">
            <a:spLocks noChangeArrowheads="1"/>
          </p:cNvSpPr>
          <p:nvPr/>
        </p:nvSpPr>
        <p:spPr bwMode="auto">
          <a:xfrm>
            <a:off x="6096000" y="2819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6078" name="Rectangle 14"/>
          <p:cNvSpPr>
            <a:spLocks noChangeArrowheads="1"/>
          </p:cNvSpPr>
          <p:nvPr/>
        </p:nvSpPr>
        <p:spPr bwMode="auto">
          <a:xfrm>
            <a:off x="6553200" y="2743200"/>
            <a:ext cx="685800" cy="738664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200" u="sng" dirty="0">
                <a:cs typeface="Angsana New" pitchFamily="18" charset="-34"/>
              </a:rPr>
              <a:t>  </a:t>
            </a:r>
            <a:endParaRPr lang="en-US" sz="2200" u="sng" dirty="0" smtClean="0">
              <a:cs typeface="Angsana New" pitchFamily="18" charset="-34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16079" name="Text Box 15"/>
          <p:cNvSpPr txBox="1">
            <a:spLocks noChangeArrowheads="1"/>
          </p:cNvSpPr>
          <p:nvPr/>
        </p:nvSpPr>
        <p:spPr bwMode="auto">
          <a:xfrm>
            <a:off x="7315200" y="28194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6080" name="Rectangle 16"/>
          <p:cNvSpPr>
            <a:spLocks noChangeArrowheads="1"/>
          </p:cNvSpPr>
          <p:nvPr/>
        </p:nvSpPr>
        <p:spPr bwMode="auto">
          <a:xfrm>
            <a:off x="7772400" y="2743200"/>
            <a:ext cx="1066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6081" name="Rectangle 17"/>
          <p:cNvSpPr>
            <a:spLocks noChangeArrowheads="1"/>
          </p:cNvSpPr>
          <p:nvPr/>
        </p:nvSpPr>
        <p:spPr bwMode="auto">
          <a:xfrm>
            <a:off x="4419600" y="3810000"/>
            <a:ext cx="16764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Autonomous Investment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16082" name="Text Box 18"/>
          <p:cNvSpPr txBox="1">
            <a:spLocks noChangeArrowheads="1"/>
          </p:cNvSpPr>
          <p:nvPr/>
        </p:nvSpPr>
        <p:spPr bwMode="auto">
          <a:xfrm>
            <a:off x="6096000" y="41148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6083" name="Rectangle 19"/>
          <p:cNvSpPr>
            <a:spLocks noChangeArrowheads="1"/>
          </p:cNvSpPr>
          <p:nvPr/>
        </p:nvSpPr>
        <p:spPr bwMode="auto">
          <a:xfrm>
            <a:off x="6553200" y="3886200"/>
            <a:ext cx="6858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</a:t>
            </a:r>
            <a:endParaRPr lang="en-US" sz="2000" u="sng" dirty="0" smtClean="0">
              <a:cs typeface="Angsana New" pitchFamily="18" charset="-34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16084" name="Rectangle 20"/>
          <p:cNvSpPr>
            <a:spLocks noChangeArrowheads="1"/>
          </p:cNvSpPr>
          <p:nvPr/>
        </p:nvSpPr>
        <p:spPr bwMode="auto">
          <a:xfrm>
            <a:off x="381000" y="5181600"/>
            <a:ext cx="1752600" cy="431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 smtClean="0">
                <a:cs typeface="Angsana New" pitchFamily="18" charset="-34"/>
              </a:rPr>
              <a:t>if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C</a:t>
            </a:r>
            <a:r>
              <a:rPr lang="en-US" sz="2000" baseline="-25000" dirty="0">
                <a:cs typeface="Angsana New" pitchFamily="18" charset="-34"/>
              </a:rPr>
              <a:t>a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 smtClean="0">
                <a:cs typeface="Angsana New" pitchFamily="18" charset="-34"/>
              </a:rPr>
              <a:t>unit</a:t>
            </a:r>
            <a:endParaRPr lang="en-US" sz="2600" dirty="0">
              <a:cs typeface="Angsana New" pitchFamily="18" charset="-34"/>
            </a:endParaRPr>
          </a:p>
        </p:txBody>
      </p:sp>
      <p:sp>
        <p:nvSpPr>
          <p:cNvPr id="216085" name="AutoShape 21"/>
          <p:cNvSpPr>
            <a:spLocks noChangeArrowheads="1"/>
          </p:cNvSpPr>
          <p:nvPr/>
        </p:nvSpPr>
        <p:spPr bwMode="auto">
          <a:xfrm>
            <a:off x="2286000" y="5334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6086" name="Rectangle 22"/>
          <p:cNvSpPr>
            <a:spLocks noChangeArrowheads="1"/>
          </p:cNvSpPr>
          <p:nvPr/>
        </p:nvSpPr>
        <p:spPr bwMode="auto">
          <a:xfrm>
            <a:off x="2895600" y="5181600"/>
            <a:ext cx="2438400" cy="685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b="1" dirty="0">
                <a:cs typeface="Angsana New" pitchFamily="18" charset="-34"/>
              </a:rPr>
              <a:t>↑</a:t>
            </a:r>
            <a:r>
              <a:rPr lang="en-US" sz="2000" b="1" dirty="0">
                <a:cs typeface="Angsana New" pitchFamily="18" charset="-34"/>
              </a:rPr>
              <a:t> 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  1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unit</a:t>
            </a:r>
            <a:r>
              <a:rPr lang="en-US" sz="2000" dirty="0" smtClean="0">
                <a:cs typeface="Angsana New" pitchFamily="18" charset="-34"/>
              </a:rPr>
              <a:t>  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     1 - b</a:t>
            </a:r>
          </a:p>
        </p:txBody>
      </p:sp>
      <p:sp>
        <p:nvSpPr>
          <p:cNvPr id="216087" name="Text Box 23"/>
          <p:cNvSpPr txBox="1">
            <a:spLocks noChangeArrowheads="1"/>
          </p:cNvSpPr>
          <p:nvPr/>
        </p:nvSpPr>
        <p:spPr bwMode="auto">
          <a:xfrm>
            <a:off x="3657600" y="149225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,</a:t>
            </a:r>
            <a:endParaRPr lang="th-TH" sz="2800"/>
          </a:p>
        </p:txBody>
      </p:sp>
      <p:sp>
        <p:nvSpPr>
          <p:cNvPr id="216088" name="Rectangle 24"/>
          <p:cNvSpPr>
            <a:spLocks noChangeArrowheads="1"/>
          </p:cNvSpPr>
          <p:nvPr/>
        </p:nvSpPr>
        <p:spPr bwMode="auto">
          <a:xfrm>
            <a:off x="381000" y="6019800"/>
            <a:ext cx="1752600" cy="43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 smtClean="0">
                <a:cs typeface="Angsana New" pitchFamily="18" charset="-34"/>
              </a:rPr>
              <a:t>if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baseline="-25000" dirty="0">
                <a:cs typeface="Angsana New" pitchFamily="18" charset="-34"/>
              </a:rPr>
              <a:t>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 smtClean="0">
                <a:cs typeface="Angsana New" pitchFamily="18" charset="-34"/>
              </a:rPr>
              <a:t>unit</a:t>
            </a:r>
            <a:endParaRPr lang="en-US" sz="2600" dirty="0">
              <a:cs typeface="Angsana New" pitchFamily="18" charset="-34"/>
            </a:endParaRPr>
          </a:p>
        </p:txBody>
      </p:sp>
      <p:sp>
        <p:nvSpPr>
          <p:cNvPr id="216089" name="AutoShape 25"/>
          <p:cNvSpPr>
            <a:spLocks noChangeArrowheads="1"/>
          </p:cNvSpPr>
          <p:nvPr/>
        </p:nvSpPr>
        <p:spPr bwMode="auto">
          <a:xfrm>
            <a:off x="2286000" y="6096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6090" name="Rectangle 26"/>
          <p:cNvSpPr>
            <a:spLocks noChangeArrowheads="1"/>
          </p:cNvSpPr>
          <p:nvPr/>
        </p:nvSpPr>
        <p:spPr bwMode="auto">
          <a:xfrm>
            <a:off x="2895600" y="5943600"/>
            <a:ext cx="2438400" cy="685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b="1" dirty="0">
                <a:cs typeface="Angsana New" pitchFamily="18" charset="-34"/>
              </a:rPr>
              <a:t>↑</a:t>
            </a:r>
            <a:r>
              <a:rPr lang="en-US" sz="2000" b="1" dirty="0">
                <a:cs typeface="Angsana New" pitchFamily="18" charset="-34"/>
              </a:rPr>
              <a:t> 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  1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unit</a:t>
            </a:r>
            <a:r>
              <a:rPr lang="en-US" sz="2000" dirty="0" smtClean="0">
                <a:cs typeface="Angsana New" pitchFamily="18" charset="-34"/>
              </a:rPr>
              <a:t> 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     1 - b</a:t>
            </a: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6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6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6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6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6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6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6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6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6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6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6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6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6069" grpId="0" animBg="1"/>
      <p:bldP spid="216072" grpId="0" animBg="1"/>
      <p:bldP spid="216072" grpId="1" animBg="1"/>
      <p:bldP spid="216073" grpId="0" animBg="1"/>
      <p:bldP spid="216074" grpId="0" animBg="1"/>
      <p:bldP spid="216075" grpId="0" animBg="1"/>
      <p:bldP spid="216076" grpId="0" animBg="1"/>
      <p:bldP spid="216077" grpId="0"/>
      <p:bldP spid="216078" grpId="0" animBg="1"/>
      <p:bldP spid="216079" grpId="0"/>
      <p:bldP spid="216080" grpId="0" animBg="1"/>
      <p:bldP spid="216081" grpId="0" animBg="1"/>
      <p:bldP spid="216082" grpId="0"/>
      <p:bldP spid="216083" grpId="0" animBg="1"/>
      <p:bldP spid="216084" grpId="0" animBg="1"/>
      <p:bldP spid="216085" grpId="0" animBg="1"/>
      <p:bldP spid="216086" grpId="0" animBg="1"/>
      <p:bldP spid="216088" grpId="0" animBg="1"/>
      <p:bldP spid="216089" grpId="0" animBg="1"/>
      <p:bldP spid="216090" grpId="0" animBg="1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7091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092" name="Rectangle 4"/>
          <p:cNvSpPr>
            <a:spLocks noChangeArrowheads="1"/>
          </p:cNvSpPr>
          <p:nvPr/>
        </p:nvSpPr>
        <p:spPr bwMode="auto">
          <a:xfrm>
            <a:off x="533400" y="1492250"/>
            <a:ext cx="1219200" cy="461665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Case 2</a:t>
            </a:r>
            <a:endParaRPr lang="th-TH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7093" name="Rectangle 5"/>
          <p:cNvSpPr>
            <a:spLocks noChangeArrowheads="1"/>
          </p:cNvSpPr>
          <p:nvPr/>
        </p:nvSpPr>
        <p:spPr bwMode="auto">
          <a:xfrm>
            <a:off x="2209800" y="1536700"/>
            <a:ext cx="1524000" cy="4318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217094" name="Rectangle 6"/>
          <p:cNvSpPr>
            <a:spLocks noChangeArrowheads="1"/>
          </p:cNvSpPr>
          <p:nvPr/>
        </p:nvSpPr>
        <p:spPr bwMode="auto">
          <a:xfrm>
            <a:off x="4267200" y="1485900"/>
            <a:ext cx="1524000" cy="5334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=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b="1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000" b="1" baseline="-25000">
                <a:cs typeface="Angsana New" pitchFamily="18" charset="-34"/>
              </a:rPr>
              <a:t>a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+ dY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17095" name="Rectangle 7"/>
          <p:cNvSpPr>
            <a:spLocks noChangeArrowheads="1"/>
          </p:cNvSpPr>
          <p:nvPr/>
        </p:nvSpPr>
        <p:spPr bwMode="auto">
          <a:xfrm>
            <a:off x="2438400" y="2362200"/>
            <a:ext cx="2514600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 + </a:t>
            </a:r>
            <a:r>
              <a:rPr lang="en-US" sz="2000">
                <a:latin typeface="NSimSun" pitchFamily="49" charset="-122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  <a:r>
              <a:rPr lang="en-US" sz="2000"/>
              <a:t> + dY</a:t>
            </a:r>
          </a:p>
        </p:txBody>
      </p:sp>
      <p:sp>
        <p:nvSpPr>
          <p:cNvPr id="217096" name="Rectangle 8"/>
          <p:cNvSpPr>
            <a:spLocks noChangeArrowheads="1"/>
          </p:cNvSpPr>
          <p:nvPr/>
        </p:nvSpPr>
        <p:spPr bwMode="auto">
          <a:xfrm>
            <a:off x="2438400" y="2971800"/>
            <a:ext cx="2438400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- bY - </a:t>
            </a:r>
            <a:r>
              <a:rPr lang="en-US" sz="2000"/>
              <a:t>dY</a:t>
            </a:r>
            <a:r>
              <a:rPr lang="en-US" sz="2000">
                <a:cs typeface="Angsana New" pitchFamily="18" charset="-34"/>
              </a:rPr>
              <a:t>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</a:p>
        </p:txBody>
      </p:sp>
      <p:sp>
        <p:nvSpPr>
          <p:cNvPr id="217097" name="Rectangle 9"/>
          <p:cNvSpPr>
            <a:spLocks noChangeArrowheads="1"/>
          </p:cNvSpPr>
          <p:nvPr/>
        </p:nvSpPr>
        <p:spPr bwMode="auto">
          <a:xfrm>
            <a:off x="2438400" y="3581400"/>
            <a:ext cx="2286000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(1- b-d)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</a:p>
        </p:txBody>
      </p:sp>
      <p:sp>
        <p:nvSpPr>
          <p:cNvPr id="217098" name="Rectangle 10"/>
          <p:cNvSpPr>
            <a:spLocks noChangeArrowheads="1"/>
          </p:cNvSpPr>
          <p:nvPr/>
        </p:nvSpPr>
        <p:spPr bwMode="auto">
          <a:xfrm>
            <a:off x="2438400" y="4267200"/>
            <a:ext cx="2590800" cy="7620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</a:t>
            </a:r>
            <a:r>
              <a:rPr lang="en-US" sz="2000" u="sng">
                <a:cs typeface="Angsana New" pitchFamily="18" charset="-34"/>
              </a:rPr>
              <a:t>      1      </a:t>
            </a:r>
            <a:r>
              <a:rPr lang="en-US" sz="2000">
                <a:cs typeface="Angsana New" pitchFamily="18" charset="-34"/>
              </a:rPr>
              <a:t> (C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  <a:r>
              <a:rPr lang="en-US" sz="200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       (1- b - d)</a:t>
            </a:r>
          </a:p>
        </p:txBody>
      </p:sp>
      <p:sp>
        <p:nvSpPr>
          <p:cNvPr id="217099" name="Rectangle 11"/>
          <p:cNvSpPr>
            <a:spLocks noChangeArrowheads="1"/>
          </p:cNvSpPr>
          <p:nvPr/>
        </p:nvSpPr>
        <p:spPr bwMode="auto">
          <a:xfrm>
            <a:off x="5257800" y="2895600"/>
            <a:ext cx="1752600" cy="1015663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Autonomous Consumption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17100" name="Rectangle 12"/>
          <p:cNvSpPr>
            <a:spLocks noChangeArrowheads="1"/>
          </p:cNvSpPr>
          <p:nvPr/>
        </p:nvSpPr>
        <p:spPr bwMode="auto">
          <a:xfrm>
            <a:off x="5257800" y="4114800"/>
            <a:ext cx="1752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Autonomous Investment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17101" name="Text Box 13"/>
          <p:cNvSpPr txBox="1">
            <a:spLocks noChangeArrowheads="1"/>
          </p:cNvSpPr>
          <p:nvPr/>
        </p:nvSpPr>
        <p:spPr bwMode="auto">
          <a:xfrm>
            <a:off x="70866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7102" name="Text Box 14"/>
          <p:cNvSpPr txBox="1">
            <a:spLocks noChangeArrowheads="1"/>
          </p:cNvSpPr>
          <p:nvPr/>
        </p:nvSpPr>
        <p:spPr bwMode="auto">
          <a:xfrm>
            <a:off x="7086600" y="4343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7103" name="Rectangle 15"/>
          <p:cNvSpPr>
            <a:spLocks noChangeArrowheads="1"/>
          </p:cNvSpPr>
          <p:nvPr/>
        </p:nvSpPr>
        <p:spPr bwMode="auto">
          <a:xfrm>
            <a:off x="7620000" y="3048000"/>
            <a:ext cx="1143000" cy="707886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7104" name="Rectangle 16"/>
          <p:cNvSpPr>
            <a:spLocks noChangeArrowheads="1"/>
          </p:cNvSpPr>
          <p:nvPr/>
        </p:nvSpPr>
        <p:spPr bwMode="auto">
          <a:xfrm>
            <a:off x="7620000" y="4191000"/>
            <a:ext cx="11430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7105" name="Rectangle 17"/>
          <p:cNvSpPr>
            <a:spLocks noChangeArrowheads="1"/>
          </p:cNvSpPr>
          <p:nvPr/>
        </p:nvSpPr>
        <p:spPr bwMode="auto">
          <a:xfrm>
            <a:off x="609600" y="5562600"/>
            <a:ext cx="685800" cy="4572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cs typeface="Angsana New" pitchFamily="18" charset="-34"/>
              </a:rPr>
              <a:t>a</a:t>
            </a:r>
            <a:r>
              <a:rPr lang="en-US" sz="2000" baseline="-25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↑</a:t>
            </a:r>
            <a:endParaRPr lang="th-TH" sz="2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06" name="AutoShape 18"/>
          <p:cNvSpPr>
            <a:spLocks noChangeArrowheads="1"/>
          </p:cNvSpPr>
          <p:nvPr/>
        </p:nvSpPr>
        <p:spPr bwMode="auto">
          <a:xfrm>
            <a:off x="1447800" y="5715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07" name="Text Box 19"/>
          <p:cNvSpPr txBox="1">
            <a:spLocks noChangeArrowheads="1"/>
          </p:cNvSpPr>
          <p:nvPr/>
        </p:nvSpPr>
        <p:spPr bwMode="auto">
          <a:xfrm>
            <a:off x="1905000" y="5638800"/>
            <a:ext cx="685800" cy="366713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DAE</a:t>
            </a:r>
            <a:r>
              <a:rPr lang="en-US" sz="1800" b="1"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↑</a:t>
            </a:r>
            <a:endParaRPr lang="en-US" sz="18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08" name="Rectangle 20"/>
          <p:cNvSpPr>
            <a:spLocks noChangeArrowheads="1"/>
          </p:cNvSpPr>
          <p:nvPr/>
        </p:nvSpPr>
        <p:spPr bwMode="auto">
          <a:xfrm>
            <a:off x="3200400" y="5638800"/>
            <a:ext cx="6858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-25000">
                <a:cs typeface="Angsana New" pitchFamily="18" charset="-34"/>
              </a:rPr>
              <a:t> </a:t>
            </a: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↑</a:t>
            </a:r>
            <a:endParaRPr lang="th-TH" sz="2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09" name="Rectangle 21"/>
          <p:cNvSpPr>
            <a:spLocks noChangeArrowheads="1"/>
          </p:cNvSpPr>
          <p:nvPr/>
        </p:nvSpPr>
        <p:spPr bwMode="auto">
          <a:xfrm>
            <a:off x="4267200" y="5181600"/>
            <a:ext cx="381000" cy="304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endParaRPr lang="th-TH" sz="16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0" name="Rectangle 22"/>
          <p:cNvSpPr>
            <a:spLocks noChangeArrowheads="1"/>
          </p:cNvSpPr>
          <p:nvPr/>
        </p:nvSpPr>
        <p:spPr bwMode="auto">
          <a:xfrm>
            <a:off x="4267200" y="5715000"/>
            <a:ext cx="381000" cy="304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endParaRPr lang="th-TH" sz="16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1" name="AutoShape 23"/>
          <p:cNvSpPr>
            <a:spLocks noChangeArrowheads="1"/>
          </p:cNvSpPr>
          <p:nvPr/>
        </p:nvSpPr>
        <p:spPr bwMode="auto">
          <a:xfrm>
            <a:off x="2743200" y="5715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12" name="AutoShape 24"/>
          <p:cNvSpPr>
            <a:spLocks noChangeArrowheads="1"/>
          </p:cNvSpPr>
          <p:nvPr/>
        </p:nvSpPr>
        <p:spPr bwMode="auto">
          <a:xfrm>
            <a:off x="4953000" y="55626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13" name="Rectangle 25"/>
          <p:cNvSpPr>
            <a:spLocks noChangeArrowheads="1"/>
          </p:cNvSpPr>
          <p:nvPr/>
        </p:nvSpPr>
        <p:spPr bwMode="auto">
          <a:xfrm>
            <a:off x="4267200" y="6172200"/>
            <a:ext cx="381000" cy="304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endParaRPr lang="th-TH" sz="16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4" name="Line 26"/>
          <p:cNvSpPr>
            <a:spLocks noChangeShapeType="1"/>
          </p:cNvSpPr>
          <p:nvPr/>
        </p:nvSpPr>
        <p:spPr bwMode="auto">
          <a:xfrm>
            <a:off x="3962400" y="5867400"/>
            <a:ext cx="304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7115" name="Line 27"/>
          <p:cNvSpPr>
            <a:spLocks noChangeShapeType="1"/>
          </p:cNvSpPr>
          <p:nvPr/>
        </p:nvSpPr>
        <p:spPr bwMode="auto">
          <a:xfrm flipV="1">
            <a:off x="3962400" y="5334000"/>
            <a:ext cx="228600" cy="5334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7116" name="Line 28"/>
          <p:cNvSpPr>
            <a:spLocks noChangeShapeType="1"/>
          </p:cNvSpPr>
          <p:nvPr/>
        </p:nvSpPr>
        <p:spPr bwMode="auto">
          <a:xfrm>
            <a:off x="3962400" y="5867400"/>
            <a:ext cx="228600" cy="4572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7117" name="AutoShape 29"/>
          <p:cNvSpPr>
            <a:spLocks/>
          </p:cNvSpPr>
          <p:nvPr/>
        </p:nvSpPr>
        <p:spPr bwMode="auto">
          <a:xfrm>
            <a:off x="4800600" y="5181600"/>
            <a:ext cx="76200" cy="762000"/>
          </a:xfrm>
          <a:prstGeom prst="rightBrace">
            <a:avLst>
              <a:gd name="adj1" fmla="val 14166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18" name="Text Box 30"/>
          <p:cNvSpPr txBox="1">
            <a:spLocks noChangeArrowheads="1"/>
          </p:cNvSpPr>
          <p:nvPr/>
        </p:nvSpPr>
        <p:spPr bwMode="auto">
          <a:xfrm>
            <a:off x="5486400" y="5410200"/>
            <a:ext cx="685800" cy="366713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9" name="Text Box 31"/>
          <p:cNvSpPr txBox="1">
            <a:spLocks noChangeArrowheads="1"/>
          </p:cNvSpPr>
          <p:nvPr/>
        </p:nvSpPr>
        <p:spPr bwMode="auto">
          <a:xfrm>
            <a:off x="3886200" y="149225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,</a:t>
            </a:r>
            <a:endParaRPr lang="th-TH" sz="2800"/>
          </a:p>
        </p:txBody>
      </p:sp>
      <p:sp>
        <p:nvSpPr>
          <p:cNvPr id="217120" name="Rectangle 32"/>
          <p:cNvSpPr>
            <a:spLocks noChangeArrowheads="1"/>
          </p:cNvSpPr>
          <p:nvPr/>
        </p:nvSpPr>
        <p:spPr bwMode="auto">
          <a:xfrm>
            <a:off x="228600" y="2286000"/>
            <a:ext cx="1371600" cy="8382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DAE</a:t>
            </a:r>
            <a:endParaRPr lang="th-TH" sz="200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C + 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800">
                <a:cs typeface="Angsana New" pitchFamily="18" charset="-34"/>
              </a:rPr>
              <a:t> </a:t>
            </a:r>
          </a:p>
        </p:txBody>
      </p:sp>
      <p:sp>
        <p:nvSpPr>
          <p:cNvPr id="217121" name="Rectangle 33"/>
          <p:cNvSpPr>
            <a:spLocks noChangeArrowheads="1"/>
          </p:cNvSpPr>
          <p:nvPr/>
        </p:nvSpPr>
        <p:spPr bwMode="auto">
          <a:xfrm>
            <a:off x="228600" y="2286000"/>
            <a:ext cx="1828800" cy="1447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b="1" dirty="0" smtClean="0">
                <a:solidFill>
                  <a:srgbClr val="990000"/>
                </a:solidFill>
                <a:cs typeface="Angsana New" pitchFamily="18" charset="-34"/>
              </a:rPr>
              <a:t>At equilibrium</a:t>
            </a:r>
            <a:endParaRPr lang="en-US" sz="2000" b="1" dirty="0">
              <a:solidFill>
                <a:srgbClr val="990000"/>
              </a:solidFill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th-TH" sz="2000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Y = DAE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Y = C + 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800" dirty="0">
                <a:cs typeface="Angsana New" pitchFamily="18" charset="-34"/>
              </a:rPr>
              <a:t> </a:t>
            </a:r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112</a:t>
            </a:fld>
            <a:endParaRPr lang="en-US"/>
          </a:p>
        </p:txBody>
      </p:sp>
      <p:sp>
        <p:nvSpPr>
          <p:cNvPr id="3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r>
              <a:rPr lang="en-US" sz="3200" b="1" dirty="0" smtClean="0">
                <a:cs typeface="Angsana New" pitchFamily="18" charset="-34"/>
              </a:rPr>
              <a:t>Closed economy without government</a:t>
            </a:r>
            <a:endParaRPr lang="th-TH" sz="3200" b="1" dirty="0"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7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7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7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7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7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7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7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7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7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7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7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7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7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1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17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1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1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5" grpId="0" animBg="1"/>
      <p:bldP spid="217096" grpId="0" animBg="1"/>
      <p:bldP spid="217097" grpId="0" animBg="1"/>
      <p:bldP spid="217098" grpId="0" animBg="1"/>
      <p:bldP spid="217099" grpId="0" animBg="1"/>
      <p:bldP spid="217100" grpId="0" animBg="1"/>
      <p:bldP spid="217101" grpId="0"/>
      <p:bldP spid="217102" grpId="0"/>
      <p:bldP spid="217103" grpId="0" animBg="1"/>
      <p:bldP spid="217104" grpId="0" animBg="1"/>
      <p:bldP spid="217105" grpId="0" animBg="1"/>
      <p:bldP spid="217106" grpId="0" animBg="1"/>
      <p:bldP spid="217107" grpId="0" animBg="1"/>
      <p:bldP spid="217108" grpId="0" animBg="1"/>
      <p:bldP spid="217109" grpId="0" animBg="1"/>
      <p:bldP spid="217110" grpId="0" animBg="1"/>
      <p:bldP spid="217111" grpId="0" animBg="1"/>
      <p:bldP spid="217112" grpId="0" animBg="1"/>
      <p:bldP spid="217112" grpId="1" animBg="1"/>
      <p:bldP spid="217113" grpId="0" animBg="1"/>
      <p:bldP spid="217114" grpId="0" animBg="1"/>
      <p:bldP spid="217115" grpId="0" animBg="1"/>
      <p:bldP spid="217116" grpId="0" animBg="1"/>
      <p:bldP spid="217117" grpId="0" animBg="1"/>
      <p:bldP spid="217118" grpId="0" animBg="1"/>
      <p:bldP spid="217121" grpId="0" animBg="1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29600" cy="685800"/>
          </a:xfrm>
        </p:spPr>
        <p:txBody>
          <a:bodyPr/>
          <a:lstStyle/>
          <a:p>
            <a:pPr algn="l"/>
            <a:r>
              <a:rPr lang="en-US" sz="2800" b="1" dirty="0" smtClean="0">
                <a:cs typeface="Angsana New" pitchFamily="18" charset="-34"/>
              </a:rPr>
              <a:t>3.4</a:t>
            </a:r>
            <a:r>
              <a:rPr lang="en-US" sz="3200" b="1" dirty="0" smtClean="0">
                <a:cs typeface="Angsana New" pitchFamily="18" charset="-34"/>
              </a:rPr>
              <a:t> </a:t>
            </a:r>
            <a:r>
              <a:rPr lang="en-US" sz="2800" b="1" dirty="0" smtClean="0">
                <a:cs typeface="Angsana New" pitchFamily="18" charset="-34"/>
              </a:rPr>
              <a:t>Paradox </a:t>
            </a:r>
            <a:r>
              <a:rPr lang="en-US" sz="2800" b="1" dirty="0">
                <a:cs typeface="Angsana New" pitchFamily="18" charset="-34"/>
              </a:rPr>
              <a:t>of </a:t>
            </a:r>
            <a:r>
              <a:rPr lang="en-US" sz="2800" b="1" dirty="0" smtClean="0">
                <a:cs typeface="Angsana New" pitchFamily="18" charset="-34"/>
              </a:rPr>
              <a:t>Thrift</a:t>
            </a:r>
            <a:endParaRPr lang="th-TH" sz="2800" dirty="0">
              <a:cs typeface="Angsana New" pitchFamily="18" charset="-34"/>
            </a:endParaRPr>
          </a:p>
        </p:txBody>
      </p:sp>
      <p:sp useBgFill="1">
        <p:nvSpPr>
          <p:cNvPr id="22528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284" name="Rectangle 4"/>
          <p:cNvSpPr>
            <a:spLocks noChangeArrowheads="1"/>
          </p:cNvSpPr>
          <p:nvPr/>
        </p:nvSpPr>
        <p:spPr bwMode="auto">
          <a:xfrm>
            <a:off x="0" y="685800"/>
            <a:ext cx="1295400" cy="46166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Case</a:t>
            </a:r>
            <a:r>
              <a:rPr lang="th-TH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 </a:t>
            </a:r>
            <a:r>
              <a:rPr lang="en-US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1</a:t>
            </a:r>
            <a:endParaRPr lang="th-TH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Cordia New" pitchFamily="34" charset="-34"/>
            </a:endParaRPr>
          </a:p>
        </p:txBody>
      </p:sp>
      <p:sp>
        <p:nvSpPr>
          <p:cNvPr id="225285" name="Rectangle 5"/>
          <p:cNvSpPr>
            <a:spLocks noChangeArrowheads="1"/>
          </p:cNvSpPr>
          <p:nvPr/>
        </p:nvSpPr>
        <p:spPr bwMode="auto">
          <a:xfrm>
            <a:off x="5562600" y="685800"/>
            <a:ext cx="990600" cy="457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</a:t>
            </a:r>
            <a:r>
              <a:rPr lang="en-US" sz="2000" dirty="0"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sz="2000" b="1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 dirty="0" err="1">
                <a:cs typeface="Angsana New" pitchFamily="18" charset="-34"/>
              </a:rPr>
              <a:t>a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5286" name="Rectangle 6"/>
          <p:cNvSpPr>
            <a:spLocks noChangeArrowheads="1"/>
          </p:cNvSpPr>
          <p:nvPr/>
        </p:nvSpPr>
        <p:spPr bwMode="auto">
          <a:xfrm>
            <a:off x="1371600" y="685800"/>
            <a:ext cx="40386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b="1" dirty="0" smtClean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dirty="0" smtClean="0">
                <a:cs typeface="Angsana New" pitchFamily="18" charset="-34"/>
              </a:rPr>
              <a:t> = Autonomous investment</a:t>
            </a:r>
            <a:endParaRPr lang="th-TH" dirty="0">
              <a:cs typeface="Arial" charset="0"/>
            </a:endParaRPr>
          </a:p>
        </p:txBody>
      </p:sp>
      <p:sp>
        <p:nvSpPr>
          <p:cNvPr id="225287" name="Line 7"/>
          <p:cNvSpPr>
            <a:spLocks noChangeShapeType="1"/>
          </p:cNvSpPr>
          <p:nvPr/>
        </p:nvSpPr>
        <p:spPr bwMode="auto">
          <a:xfrm>
            <a:off x="1752600" y="22098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88" name="Line 8"/>
          <p:cNvSpPr>
            <a:spLocks noChangeShapeType="1"/>
          </p:cNvSpPr>
          <p:nvPr/>
        </p:nvSpPr>
        <p:spPr bwMode="auto">
          <a:xfrm>
            <a:off x="1752600" y="3810000"/>
            <a:ext cx="426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89" name="Line 9"/>
          <p:cNvSpPr>
            <a:spLocks noChangeShapeType="1"/>
          </p:cNvSpPr>
          <p:nvPr/>
        </p:nvSpPr>
        <p:spPr bwMode="auto">
          <a:xfrm>
            <a:off x="1752600" y="3276600"/>
            <a:ext cx="3657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91" name="Line 11"/>
          <p:cNvSpPr>
            <a:spLocks noChangeShapeType="1"/>
          </p:cNvSpPr>
          <p:nvPr/>
        </p:nvSpPr>
        <p:spPr bwMode="auto">
          <a:xfrm flipV="1">
            <a:off x="1752600" y="2743200"/>
            <a:ext cx="3429000" cy="1676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92" name="Rectangle 12"/>
          <p:cNvSpPr>
            <a:spLocks noChangeArrowheads="1"/>
          </p:cNvSpPr>
          <p:nvPr/>
        </p:nvSpPr>
        <p:spPr bwMode="auto">
          <a:xfrm>
            <a:off x="5410200" y="3048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>
                <a:cs typeface="Angsana New" pitchFamily="18" charset="-34"/>
              </a:rPr>
              <a:t>a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25293" name="Rectangle 13"/>
          <p:cNvSpPr>
            <a:spLocks noChangeArrowheads="1"/>
          </p:cNvSpPr>
          <p:nvPr/>
        </p:nvSpPr>
        <p:spPr bwMode="auto">
          <a:xfrm>
            <a:off x="6019800" y="3581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5296" name="Line 16"/>
          <p:cNvSpPr>
            <a:spLocks noChangeShapeType="1"/>
          </p:cNvSpPr>
          <p:nvPr/>
        </p:nvSpPr>
        <p:spPr bwMode="auto">
          <a:xfrm>
            <a:off x="4114800" y="3276600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97" name="Rectangle 17"/>
          <p:cNvSpPr>
            <a:spLocks noChangeArrowheads="1"/>
          </p:cNvSpPr>
          <p:nvPr/>
        </p:nvSpPr>
        <p:spPr bwMode="auto">
          <a:xfrm>
            <a:off x="3886200" y="3810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25298" name="Rectangle 18"/>
          <p:cNvSpPr>
            <a:spLocks noChangeArrowheads="1"/>
          </p:cNvSpPr>
          <p:nvPr/>
        </p:nvSpPr>
        <p:spPr bwMode="auto">
          <a:xfrm>
            <a:off x="1371600" y="19050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S, </a:t>
            </a:r>
            <a:r>
              <a:rPr lang="en-US" sz="2000" b="1" dirty="0">
                <a:latin typeface="NSimSun" pitchFamily="49" charset="-122"/>
                <a:cs typeface="Angsana New" pitchFamily="18" charset="-34"/>
              </a:rPr>
              <a:t>I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5301" name="Rectangle 21"/>
          <p:cNvSpPr>
            <a:spLocks noChangeArrowheads="1"/>
          </p:cNvSpPr>
          <p:nvPr/>
        </p:nvSpPr>
        <p:spPr bwMode="auto">
          <a:xfrm>
            <a:off x="5105400" y="2514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S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25303" name="Rectangle 23"/>
          <p:cNvSpPr>
            <a:spLocks noChangeArrowheads="1"/>
          </p:cNvSpPr>
          <p:nvPr/>
        </p:nvSpPr>
        <p:spPr bwMode="auto">
          <a:xfrm>
            <a:off x="4724400" y="1295400"/>
            <a:ext cx="41910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800" dirty="0" smtClean="0">
                <a:cs typeface="Angsana New" pitchFamily="18" charset="-34"/>
              </a:rPr>
              <a:t>If people change behavior to save more</a:t>
            </a:r>
            <a:endParaRPr lang="el-GR" sz="1800" dirty="0">
              <a:cs typeface="Arial" charset="0"/>
            </a:endParaRPr>
          </a:p>
        </p:txBody>
      </p:sp>
      <p:sp>
        <p:nvSpPr>
          <p:cNvPr id="225304" name="Rectangle 24"/>
          <p:cNvSpPr>
            <a:spLocks noChangeArrowheads="1"/>
          </p:cNvSpPr>
          <p:nvPr/>
        </p:nvSpPr>
        <p:spPr bwMode="auto">
          <a:xfrm>
            <a:off x="6400800" y="2667000"/>
            <a:ext cx="2209800" cy="369332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1800" dirty="0">
              <a:cs typeface="Angsana New" pitchFamily="18" charset="-34"/>
            </a:endParaRPr>
          </a:p>
        </p:txBody>
      </p:sp>
      <p:sp>
        <p:nvSpPr>
          <p:cNvPr id="225306" name="Text Box 26"/>
          <p:cNvSpPr txBox="1">
            <a:spLocks noChangeArrowheads="1"/>
          </p:cNvSpPr>
          <p:nvPr/>
        </p:nvSpPr>
        <p:spPr bwMode="auto">
          <a:xfrm>
            <a:off x="0" y="4800600"/>
            <a:ext cx="1295400" cy="3810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en-US" sz="19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Y = C + S</a:t>
            </a:r>
          </a:p>
        </p:txBody>
      </p:sp>
      <p:sp>
        <p:nvSpPr>
          <p:cNvPr id="225307" name="Text Box 27"/>
          <p:cNvSpPr txBox="1">
            <a:spLocks noChangeArrowheads="1"/>
          </p:cNvSpPr>
          <p:nvPr/>
        </p:nvSpPr>
        <p:spPr bwMode="auto">
          <a:xfrm>
            <a:off x="1295400" y="480060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,</a:t>
            </a:r>
            <a:endParaRPr lang="th-TH" sz="2800" dirty="0"/>
          </a:p>
        </p:txBody>
      </p:sp>
      <p:sp>
        <p:nvSpPr>
          <p:cNvPr id="225308" name="Rectangle 28"/>
          <p:cNvSpPr>
            <a:spLocks noChangeArrowheads="1"/>
          </p:cNvSpPr>
          <p:nvPr/>
        </p:nvSpPr>
        <p:spPr bwMode="auto">
          <a:xfrm>
            <a:off x="1524000" y="4800600"/>
            <a:ext cx="1295400" cy="98488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dirty="0" smtClean="0">
                <a:cs typeface="Angsana New" pitchFamily="18" charset="-34"/>
              </a:rPr>
              <a:t>when</a:t>
            </a:r>
            <a:r>
              <a:rPr lang="th-TH" sz="2200" b="1" dirty="0" smtClean="0">
                <a:cs typeface="Angsana New" pitchFamily="18" charset="-34"/>
              </a:rPr>
              <a:t> </a:t>
            </a:r>
            <a:r>
              <a:rPr lang="en-US" sz="2200" dirty="0" smtClean="0">
                <a:cs typeface="Angsana New" pitchFamily="18" charset="-34"/>
              </a:rPr>
              <a:t>Y </a:t>
            </a:r>
            <a:r>
              <a:rPr lang="en-US" sz="1800" dirty="0" smtClean="0">
                <a:cs typeface="Angsana New" pitchFamily="18" charset="-34"/>
              </a:rPr>
              <a:t>stay the same</a:t>
            </a:r>
            <a:endParaRPr lang="th-TH" sz="1800" b="1" dirty="0">
              <a:cs typeface="Arial" charset="0"/>
            </a:endParaRPr>
          </a:p>
        </p:txBody>
      </p:sp>
      <p:sp>
        <p:nvSpPr>
          <p:cNvPr id="225309" name="Rectangle 29"/>
          <p:cNvSpPr>
            <a:spLocks noChangeArrowheads="1"/>
          </p:cNvSpPr>
          <p:nvPr/>
        </p:nvSpPr>
        <p:spPr bwMode="auto">
          <a:xfrm>
            <a:off x="2971800" y="48006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 </a:t>
            </a:r>
            <a:r>
              <a:rPr lang="en-US" sz="2000" dirty="0"/>
              <a:t>↑</a:t>
            </a:r>
            <a:endParaRPr lang="el-GR" sz="2800" dirty="0">
              <a:cs typeface="Arial" charset="0"/>
            </a:endParaRPr>
          </a:p>
        </p:txBody>
      </p:sp>
      <p:sp>
        <p:nvSpPr>
          <p:cNvPr id="225310" name="Rectangle 30"/>
          <p:cNvSpPr>
            <a:spLocks noChangeArrowheads="1"/>
          </p:cNvSpPr>
          <p:nvPr/>
        </p:nvSpPr>
        <p:spPr bwMode="auto">
          <a:xfrm>
            <a:off x="4953000" y="4800600"/>
            <a:ext cx="838200" cy="396875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11" name="Rectangle 31"/>
          <p:cNvSpPr>
            <a:spLocks noChangeArrowheads="1"/>
          </p:cNvSpPr>
          <p:nvPr/>
        </p:nvSpPr>
        <p:spPr bwMode="auto">
          <a:xfrm>
            <a:off x="6172200" y="4724400"/>
            <a:ext cx="1219200" cy="5334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endParaRPr lang="el-GR" sz="1800" dirty="0">
              <a:cs typeface="Arial" charset="0"/>
            </a:endParaRPr>
          </a:p>
        </p:txBody>
      </p:sp>
      <p:sp>
        <p:nvSpPr>
          <p:cNvPr id="225312" name="AutoShape 32"/>
          <p:cNvSpPr>
            <a:spLocks noChangeArrowheads="1"/>
          </p:cNvSpPr>
          <p:nvPr/>
        </p:nvSpPr>
        <p:spPr bwMode="auto">
          <a:xfrm>
            <a:off x="36576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3" name="AutoShape 33"/>
          <p:cNvSpPr>
            <a:spLocks noChangeArrowheads="1"/>
          </p:cNvSpPr>
          <p:nvPr/>
        </p:nvSpPr>
        <p:spPr bwMode="auto">
          <a:xfrm>
            <a:off x="45720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4" name="AutoShape 34"/>
          <p:cNvSpPr>
            <a:spLocks noChangeArrowheads="1"/>
          </p:cNvSpPr>
          <p:nvPr/>
        </p:nvSpPr>
        <p:spPr bwMode="auto">
          <a:xfrm>
            <a:off x="57912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5" name="AutoShape 35"/>
          <p:cNvSpPr>
            <a:spLocks noChangeArrowheads="1"/>
          </p:cNvSpPr>
          <p:nvPr/>
        </p:nvSpPr>
        <p:spPr bwMode="auto">
          <a:xfrm>
            <a:off x="73914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6" name="Rectangle 36"/>
          <p:cNvSpPr>
            <a:spLocks noChangeArrowheads="1"/>
          </p:cNvSpPr>
          <p:nvPr/>
        </p:nvSpPr>
        <p:spPr bwMode="auto">
          <a:xfrm>
            <a:off x="7696200" y="4800600"/>
            <a:ext cx="1447800" cy="40011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2000" b="1" dirty="0" smtClean="0">
              <a:cs typeface="Angsana New" pitchFamily="18" charset="-34"/>
            </a:endParaRPr>
          </a:p>
        </p:txBody>
      </p:sp>
      <p:sp>
        <p:nvSpPr>
          <p:cNvPr id="225317" name="AutoShape 37"/>
          <p:cNvSpPr>
            <a:spLocks noChangeArrowheads="1"/>
          </p:cNvSpPr>
          <p:nvPr/>
        </p:nvSpPr>
        <p:spPr bwMode="auto">
          <a:xfrm flipH="1" flipV="1">
            <a:off x="7848600" y="5410200"/>
            <a:ext cx="457200" cy="381000"/>
          </a:xfrm>
          <a:custGeom>
            <a:avLst/>
            <a:gdLst>
              <a:gd name="G0" fmla="+- 15126 0 0"/>
              <a:gd name="G1" fmla="+- 2912 0 0"/>
              <a:gd name="G2" fmla="+- 12158 0 2912"/>
              <a:gd name="G3" fmla="+- G2 0 2912"/>
              <a:gd name="G4" fmla="*/ G3 32768 32059"/>
              <a:gd name="G5" fmla="*/ G4 1 2"/>
              <a:gd name="G6" fmla="+- 21600 0 15126"/>
              <a:gd name="G7" fmla="*/ G6 2912 6079"/>
              <a:gd name="G8" fmla="+- G7 15126 0"/>
              <a:gd name="T0" fmla="*/ 15126 w 21600"/>
              <a:gd name="T1" fmla="*/ 0 h 21600"/>
              <a:gd name="T2" fmla="*/ 15126 w 21600"/>
              <a:gd name="T3" fmla="*/ 12158 h 21600"/>
              <a:gd name="T4" fmla="*/ 3237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8" name="Rectangle 38"/>
          <p:cNvSpPr>
            <a:spLocks noChangeArrowheads="1"/>
          </p:cNvSpPr>
          <p:nvPr/>
        </p:nvSpPr>
        <p:spPr bwMode="auto">
          <a:xfrm>
            <a:off x="4724400" y="5486400"/>
            <a:ext cx="2971800" cy="400110"/>
          </a:xfrm>
          <a:prstGeom prst="rect">
            <a:avLst/>
          </a:prstGeom>
          <a:solidFill>
            <a:srgbClr val="66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19" name="AutoShape 39"/>
          <p:cNvSpPr>
            <a:spLocks noChangeArrowheads="1"/>
          </p:cNvSpPr>
          <p:nvPr/>
        </p:nvSpPr>
        <p:spPr bwMode="auto">
          <a:xfrm flipH="1">
            <a:off x="4267200" y="556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0" name="Rectangle 40"/>
          <p:cNvSpPr>
            <a:spLocks noChangeArrowheads="1"/>
          </p:cNvSpPr>
          <p:nvPr/>
        </p:nvSpPr>
        <p:spPr bwMode="auto">
          <a:xfrm>
            <a:off x="3657600" y="54864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Y</a:t>
            </a:r>
            <a:r>
              <a:rPr lang="th-TH" sz="2000" dirty="0" smtClean="0">
                <a:cs typeface="Angsana New" pitchFamily="18" charset="-34"/>
              </a:rPr>
              <a:t> ↓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5321" name="Rectangle 41"/>
          <p:cNvSpPr>
            <a:spLocks noChangeArrowheads="1"/>
          </p:cNvSpPr>
          <p:nvPr/>
        </p:nvSpPr>
        <p:spPr bwMode="auto">
          <a:xfrm>
            <a:off x="228600" y="60198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2000">
                <a:cs typeface="Angsana New" pitchFamily="18" charset="-34"/>
              </a:rPr>
              <a:t>S </a:t>
            </a:r>
            <a:r>
              <a:rPr lang="en-US" sz="2000"/>
              <a:t>↑</a:t>
            </a:r>
            <a:endParaRPr lang="el-GR" sz="2800">
              <a:cs typeface="Arial" charset="0"/>
            </a:endParaRPr>
          </a:p>
        </p:txBody>
      </p:sp>
      <p:sp>
        <p:nvSpPr>
          <p:cNvPr id="225322" name="AutoShape 42"/>
          <p:cNvSpPr>
            <a:spLocks noChangeArrowheads="1"/>
          </p:cNvSpPr>
          <p:nvPr/>
        </p:nvSpPr>
        <p:spPr bwMode="auto">
          <a:xfrm>
            <a:off x="52578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3" name="Rectangle 43"/>
          <p:cNvSpPr>
            <a:spLocks noChangeArrowheads="1"/>
          </p:cNvSpPr>
          <p:nvPr/>
        </p:nvSpPr>
        <p:spPr bwMode="auto">
          <a:xfrm>
            <a:off x="1371600" y="60198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24" name="AutoShape 44"/>
          <p:cNvSpPr>
            <a:spLocks noChangeArrowheads="1"/>
          </p:cNvSpPr>
          <p:nvPr/>
        </p:nvSpPr>
        <p:spPr bwMode="auto">
          <a:xfrm>
            <a:off x="19050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5" name="AutoShape 45"/>
          <p:cNvSpPr>
            <a:spLocks noChangeArrowheads="1"/>
          </p:cNvSpPr>
          <p:nvPr/>
        </p:nvSpPr>
        <p:spPr bwMode="auto">
          <a:xfrm>
            <a:off x="42672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6" name="AutoShape 46"/>
          <p:cNvSpPr>
            <a:spLocks noChangeArrowheads="1"/>
          </p:cNvSpPr>
          <p:nvPr/>
        </p:nvSpPr>
        <p:spPr bwMode="auto">
          <a:xfrm>
            <a:off x="9906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7" name="AutoShape 47"/>
          <p:cNvSpPr>
            <a:spLocks noChangeArrowheads="1"/>
          </p:cNvSpPr>
          <p:nvPr/>
        </p:nvSpPr>
        <p:spPr bwMode="auto">
          <a:xfrm>
            <a:off x="32004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8" name="Rectangle 48"/>
          <p:cNvSpPr>
            <a:spLocks noChangeArrowheads="1"/>
          </p:cNvSpPr>
          <p:nvPr/>
        </p:nvSpPr>
        <p:spPr bwMode="auto">
          <a:xfrm>
            <a:off x="2286000" y="6019800"/>
            <a:ext cx="838200" cy="396875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29" name="Rectangle 49"/>
          <p:cNvSpPr>
            <a:spLocks noChangeArrowheads="1"/>
          </p:cNvSpPr>
          <p:nvPr/>
        </p:nvSpPr>
        <p:spPr bwMode="auto">
          <a:xfrm>
            <a:off x="3657600" y="60198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30" name="Rectangle 50"/>
          <p:cNvSpPr>
            <a:spLocks noChangeArrowheads="1"/>
          </p:cNvSpPr>
          <p:nvPr/>
        </p:nvSpPr>
        <p:spPr bwMode="auto">
          <a:xfrm>
            <a:off x="4724400" y="60198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31" name="AutoShape 51"/>
          <p:cNvSpPr>
            <a:spLocks noChangeArrowheads="1"/>
          </p:cNvSpPr>
          <p:nvPr/>
        </p:nvSpPr>
        <p:spPr bwMode="auto">
          <a:xfrm>
            <a:off x="65532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32" name="Rectangle 52"/>
          <p:cNvSpPr>
            <a:spLocks noChangeArrowheads="1"/>
          </p:cNvSpPr>
          <p:nvPr/>
        </p:nvSpPr>
        <p:spPr bwMode="auto">
          <a:xfrm>
            <a:off x="5638800" y="6019800"/>
            <a:ext cx="838200" cy="396875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33" name="Rectangle 53"/>
          <p:cNvSpPr>
            <a:spLocks noChangeArrowheads="1"/>
          </p:cNvSpPr>
          <p:nvPr/>
        </p:nvSpPr>
        <p:spPr bwMode="auto">
          <a:xfrm>
            <a:off x="7010400" y="60198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34" name="AutoShape 54"/>
          <p:cNvSpPr>
            <a:spLocks noChangeArrowheads="1"/>
          </p:cNvSpPr>
          <p:nvPr/>
        </p:nvSpPr>
        <p:spPr bwMode="auto">
          <a:xfrm>
            <a:off x="7162800" y="23622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225336" name="Rectangle 56"/>
          <p:cNvSpPr>
            <a:spLocks noChangeArrowheads="1"/>
          </p:cNvSpPr>
          <p:nvPr/>
        </p:nvSpPr>
        <p:spPr bwMode="auto">
          <a:xfrm>
            <a:off x="4038600" y="48006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57" name="Slide Number Placeholder 5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113</a:t>
            </a:fld>
            <a:endParaRPr lang="en-US"/>
          </a:p>
        </p:txBody>
      </p:sp>
      <p:sp>
        <p:nvSpPr>
          <p:cNvPr id="58" name="Rectangle 18"/>
          <p:cNvSpPr>
            <a:spLocks noChangeArrowheads="1"/>
          </p:cNvSpPr>
          <p:nvPr/>
        </p:nvSpPr>
        <p:spPr bwMode="auto">
          <a:xfrm>
            <a:off x="152400" y="3124200"/>
            <a:ext cx="1524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S = S</a:t>
            </a:r>
            <a:r>
              <a:rPr lang="en-US" sz="2000" baseline="-25000" dirty="0" smtClean="0">
                <a:cs typeface="Angsana New" pitchFamily="18" charset="-34"/>
              </a:rPr>
              <a:t>1</a:t>
            </a:r>
            <a:r>
              <a:rPr lang="en-US" sz="2000" dirty="0" smtClean="0">
                <a:cs typeface="Angsana New" pitchFamily="18" charset="-34"/>
              </a:rPr>
              <a:t>, </a:t>
            </a:r>
            <a:r>
              <a:rPr lang="en-US" sz="2000" b="1" dirty="0" smtClean="0">
                <a:latin typeface="NSimSun" pitchFamily="49" charset="-122"/>
                <a:cs typeface="Angsana New" pitchFamily="18" charset="-34"/>
              </a:rPr>
              <a:t>I = I</a:t>
            </a:r>
            <a:r>
              <a:rPr lang="en-US" sz="2000" b="1" baseline="-25000" dirty="0" smtClean="0">
                <a:latin typeface="NSimSun" pitchFamily="49" charset="-122"/>
                <a:cs typeface="Angsana New" pitchFamily="18" charset="-34"/>
              </a:rPr>
              <a:t>1</a:t>
            </a:r>
            <a:endParaRPr lang="th-TH" sz="2000" b="1" baseline="-25000" dirty="0">
              <a:cs typeface="Angsana New" pitchFamily="18" charset="-34"/>
            </a:endParaRPr>
          </a:p>
        </p:txBody>
      </p:sp>
      <p:sp>
        <p:nvSpPr>
          <p:cNvPr id="60" name="AutoShape 54"/>
          <p:cNvSpPr>
            <a:spLocks noChangeArrowheads="1"/>
          </p:cNvSpPr>
          <p:nvPr/>
        </p:nvSpPr>
        <p:spPr bwMode="auto">
          <a:xfrm>
            <a:off x="7162800" y="38100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61" name="Rectangle 23"/>
          <p:cNvSpPr>
            <a:spLocks noChangeArrowheads="1"/>
          </p:cNvSpPr>
          <p:nvPr/>
        </p:nvSpPr>
        <p:spPr bwMode="auto">
          <a:xfrm>
            <a:off x="6400800" y="3048000"/>
            <a:ext cx="2209800" cy="685800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 sz="1800" baseline="-25000" dirty="0">
              <a:cs typeface="Arial" charset="0"/>
            </a:endParaRPr>
          </a:p>
        </p:txBody>
      </p:sp>
      <p:sp>
        <p:nvSpPr>
          <p:cNvPr id="62" name="Rectangle 23"/>
          <p:cNvSpPr>
            <a:spLocks noChangeArrowheads="1"/>
          </p:cNvSpPr>
          <p:nvPr/>
        </p:nvSpPr>
        <p:spPr bwMode="auto">
          <a:xfrm>
            <a:off x="0" y="1295400"/>
            <a:ext cx="44196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800" dirty="0" smtClean="0">
                <a:cs typeface="Angsana New" pitchFamily="18" charset="-34"/>
              </a:rPr>
              <a:t>Existing Equilibrium </a:t>
            </a:r>
            <a:r>
              <a:rPr lang="th-TH" sz="1800" dirty="0" smtClean="0">
                <a:cs typeface="Angsana New" pitchFamily="18" charset="-34"/>
              </a:rPr>
              <a:t> </a:t>
            </a:r>
            <a:r>
              <a:rPr lang="en-US" sz="1800" dirty="0" smtClean="0">
                <a:cs typeface="Angsana New" pitchFamily="18" charset="-34"/>
              </a:rPr>
              <a:t>S = S</a:t>
            </a:r>
            <a:r>
              <a:rPr lang="en-US" sz="1800" baseline="-25000" dirty="0" smtClean="0">
                <a:cs typeface="Angsana New" pitchFamily="18" charset="-34"/>
              </a:rPr>
              <a:t>1</a:t>
            </a:r>
            <a:r>
              <a:rPr lang="en-US" sz="1800" dirty="0" smtClean="0">
                <a:cs typeface="Angsana New" pitchFamily="18" charset="-34"/>
              </a:rPr>
              <a:t>, I = I</a:t>
            </a:r>
            <a:r>
              <a:rPr lang="en-US" sz="1800" baseline="-25000" dirty="0" smtClean="0">
                <a:cs typeface="Angsana New" pitchFamily="18" charset="-34"/>
              </a:rPr>
              <a:t>1</a:t>
            </a:r>
            <a:r>
              <a:rPr lang="en-US" sz="1800" dirty="0" smtClean="0">
                <a:cs typeface="Angsana New" pitchFamily="18" charset="-34"/>
              </a:rPr>
              <a:t>, Y = Y</a:t>
            </a:r>
            <a:r>
              <a:rPr lang="en-US" sz="1800" baseline="-25000" dirty="0" smtClean="0">
                <a:cs typeface="Angsana New" pitchFamily="18" charset="-34"/>
              </a:rPr>
              <a:t>1</a:t>
            </a:r>
            <a:endParaRPr lang="el-GR" sz="1800" dirty="0">
              <a:cs typeface="Arial" charset="0"/>
            </a:endParaRPr>
          </a:p>
        </p:txBody>
      </p:sp>
      <p:sp>
        <p:nvSpPr>
          <p:cNvPr id="63" name="Rectangle 23"/>
          <p:cNvSpPr>
            <a:spLocks noChangeArrowheads="1"/>
          </p:cNvSpPr>
          <p:nvPr/>
        </p:nvSpPr>
        <p:spPr bwMode="auto">
          <a:xfrm>
            <a:off x="5638800" y="1905000"/>
            <a:ext cx="35052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l-GR" sz="2800" dirty="0">
              <a:solidFill>
                <a:srgbClr val="002060"/>
              </a:solidFill>
              <a:latin typeface="+mn-lt"/>
              <a:cs typeface="Arial" charset="0"/>
            </a:endParaRPr>
          </a:p>
        </p:txBody>
      </p:sp>
      <p:sp>
        <p:nvSpPr>
          <p:cNvPr id="66" name="Rectangle 24"/>
          <p:cNvSpPr>
            <a:spLocks noChangeArrowheads="1"/>
          </p:cNvSpPr>
          <p:nvPr/>
        </p:nvSpPr>
        <p:spPr bwMode="auto">
          <a:xfrm>
            <a:off x="5486400" y="4114800"/>
            <a:ext cx="3352800" cy="420628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3200" b="1" u="sng" baseline="30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64" name="Rectangle 50"/>
          <p:cNvSpPr>
            <a:spLocks noChangeArrowheads="1"/>
          </p:cNvSpPr>
          <p:nvPr/>
        </p:nvSpPr>
        <p:spPr bwMode="auto">
          <a:xfrm>
            <a:off x="4724400" y="6461125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65" name="AutoShape 45"/>
          <p:cNvSpPr>
            <a:spLocks noChangeArrowheads="1"/>
          </p:cNvSpPr>
          <p:nvPr/>
        </p:nvSpPr>
        <p:spPr bwMode="auto">
          <a:xfrm>
            <a:off x="75438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7" name="Rectangle 50"/>
          <p:cNvSpPr>
            <a:spLocks noChangeArrowheads="1"/>
          </p:cNvSpPr>
          <p:nvPr/>
        </p:nvSpPr>
        <p:spPr bwMode="auto">
          <a:xfrm>
            <a:off x="7924800" y="60198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68" name="Rectangle 50"/>
          <p:cNvSpPr>
            <a:spLocks noChangeArrowheads="1"/>
          </p:cNvSpPr>
          <p:nvPr/>
        </p:nvSpPr>
        <p:spPr bwMode="auto">
          <a:xfrm>
            <a:off x="7924800" y="6461125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69" name="Rectangle 4"/>
          <p:cNvSpPr>
            <a:spLocks noChangeArrowheads="1"/>
          </p:cNvSpPr>
          <p:nvPr/>
        </p:nvSpPr>
        <p:spPr bwMode="auto">
          <a:xfrm>
            <a:off x="6629400" y="381000"/>
            <a:ext cx="2514600" cy="76944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Closed economy, without government</a:t>
            </a:r>
            <a:endParaRPr lang="th-TH" sz="2200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5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5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5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5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5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5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25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25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5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2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2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2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25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2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25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25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2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2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25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25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225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225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225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225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225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225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225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225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3" grpId="0" animBg="1"/>
      <p:bldP spid="225304" grpId="0" animBg="1"/>
      <p:bldP spid="225306" grpId="0" animBg="1"/>
      <p:bldP spid="225307" grpId="0"/>
      <p:bldP spid="225308" grpId="0" animBg="1"/>
      <p:bldP spid="225309" grpId="0" animBg="1"/>
      <p:bldP spid="225310" grpId="0" animBg="1"/>
      <p:bldP spid="225311" grpId="0" animBg="1"/>
      <p:bldP spid="225312" grpId="0" animBg="1"/>
      <p:bldP spid="225313" grpId="0" animBg="1"/>
      <p:bldP spid="225314" grpId="0" animBg="1"/>
      <p:bldP spid="225315" grpId="0" animBg="1"/>
      <p:bldP spid="225316" grpId="0" animBg="1"/>
      <p:bldP spid="225317" grpId="0" animBg="1"/>
      <p:bldP spid="225318" grpId="0" animBg="1"/>
      <p:bldP spid="225319" grpId="0" animBg="1"/>
      <p:bldP spid="225320" grpId="0" animBg="1"/>
      <p:bldP spid="225321" grpId="0" animBg="1"/>
      <p:bldP spid="225322" grpId="0" animBg="1"/>
      <p:bldP spid="225323" grpId="0" animBg="1"/>
      <p:bldP spid="225324" grpId="0" animBg="1"/>
      <p:bldP spid="225325" grpId="0" animBg="1"/>
      <p:bldP spid="225326" grpId="0" animBg="1"/>
      <p:bldP spid="225327" grpId="0" animBg="1"/>
      <p:bldP spid="225328" grpId="0" animBg="1"/>
      <p:bldP spid="225329" grpId="0" animBg="1"/>
      <p:bldP spid="225330" grpId="0" animBg="1"/>
      <p:bldP spid="225331" grpId="0" animBg="1"/>
      <p:bldP spid="225332" grpId="0" animBg="1"/>
      <p:bldP spid="225333" grpId="0" animBg="1"/>
      <p:bldP spid="225334" grpId="0" animBg="1"/>
      <p:bldP spid="225336" grpId="0" animBg="1"/>
      <p:bldP spid="60" grpId="0" animBg="1"/>
      <p:bldP spid="61" grpId="0" animBg="1"/>
      <p:bldP spid="62" grpId="0" animBg="1"/>
      <p:bldP spid="63" grpId="0" animBg="1"/>
      <p:bldP spid="66" grpId="0" animBg="1"/>
      <p:bldP spid="64" grpId="0" animBg="1"/>
      <p:bldP spid="65" grpId="0" animBg="1"/>
      <p:bldP spid="67" grpId="0" animBg="1"/>
      <p:bldP spid="68" grpId="0" animBg="1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8229600" cy="914400"/>
          </a:xfrm>
        </p:spPr>
        <p:txBody>
          <a:bodyPr/>
          <a:lstStyle/>
          <a:p>
            <a:pPr algn="l"/>
            <a:r>
              <a:rPr lang="en-US" sz="2800" b="1" dirty="0" smtClean="0">
                <a:cs typeface="Angsana New" pitchFamily="18" charset="-34"/>
              </a:rPr>
              <a:t>3.4 Paradox </a:t>
            </a:r>
            <a:r>
              <a:rPr lang="en-US" sz="2800" b="1" dirty="0">
                <a:cs typeface="Angsana New" pitchFamily="18" charset="-34"/>
              </a:rPr>
              <a:t>of </a:t>
            </a:r>
            <a:r>
              <a:rPr lang="en-US" sz="2800" b="1" dirty="0" smtClean="0">
                <a:cs typeface="Angsana New" pitchFamily="18" charset="-34"/>
              </a:rPr>
              <a:t>Thrift</a:t>
            </a:r>
            <a:r>
              <a:rPr lang="th-TH" sz="2800" dirty="0">
                <a:cs typeface="Angsana New" pitchFamily="18" charset="-34"/>
              </a:rPr>
              <a:t/>
            </a:r>
            <a:br>
              <a:rPr lang="th-TH" sz="2800" dirty="0">
                <a:cs typeface="Angsana New" pitchFamily="18" charset="-34"/>
              </a:rPr>
            </a:br>
            <a:endParaRPr lang="th-TH" sz="2800" dirty="0">
              <a:cs typeface="Angsana New" pitchFamily="18" charset="-34"/>
            </a:endParaRPr>
          </a:p>
        </p:txBody>
      </p:sp>
      <p:sp useBgFill="1">
        <p:nvSpPr>
          <p:cNvPr id="22630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08" name="Rectangle 4"/>
          <p:cNvSpPr>
            <a:spLocks noChangeArrowheads="1"/>
          </p:cNvSpPr>
          <p:nvPr/>
        </p:nvSpPr>
        <p:spPr bwMode="auto">
          <a:xfrm>
            <a:off x="609600" y="762000"/>
            <a:ext cx="25146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Case 1 continue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26309" name="Rectangle 5"/>
          <p:cNvSpPr>
            <a:spLocks noChangeArrowheads="1"/>
          </p:cNvSpPr>
          <p:nvPr/>
        </p:nvSpPr>
        <p:spPr bwMode="auto">
          <a:xfrm>
            <a:off x="228600" y="1524000"/>
            <a:ext cx="1828800" cy="46166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>
              <a:buFontTx/>
              <a:buChar char="•"/>
            </a:pPr>
            <a:r>
              <a:rPr lang="th-TH" sz="2200" dirty="0">
                <a:cs typeface="Angsana New" pitchFamily="18" charset="-34"/>
              </a:rPr>
              <a:t> </a:t>
            </a:r>
            <a:r>
              <a:rPr lang="en-US" sz="2000" dirty="0" smtClean="0"/>
              <a:t>Y</a:t>
            </a:r>
            <a:r>
              <a:rPr lang="th-TH" sz="2000" dirty="0" smtClean="0">
                <a:latin typeface="NSimSun" pitchFamily="49" charset="-122"/>
                <a:cs typeface="Angsana New" pitchFamily="18" charset="-34"/>
              </a:rPr>
              <a:t>↓</a:t>
            </a: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&gt;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S↑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226310" name="Rectangle 6"/>
          <p:cNvSpPr>
            <a:spLocks noChangeArrowheads="1"/>
          </p:cNvSpPr>
          <p:nvPr/>
        </p:nvSpPr>
        <p:spPr bwMode="auto">
          <a:xfrm>
            <a:off x="304800" y="2133600"/>
            <a:ext cx="13716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Y &gt;</a:t>
            </a:r>
            <a:r>
              <a:rPr lang="th-TH" sz="20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l-GR" sz="2000" dirty="0">
                <a:latin typeface="Angsana New" pitchFamily="18" charset="-34"/>
                <a:cs typeface="Angsana New" pitchFamily="18" charset="-34"/>
              </a:rPr>
              <a:t>Δ</a:t>
            </a:r>
            <a:r>
              <a:rPr lang="th-TH" sz="20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S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6311" name="AutoShape 7"/>
          <p:cNvSpPr>
            <a:spLocks/>
          </p:cNvSpPr>
          <p:nvPr/>
        </p:nvSpPr>
        <p:spPr bwMode="auto">
          <a:xfrm>
            <a:off x="2057400" y="1524000"/>
            <a:ext cx="228600" cy="914400"/>
          </a:xfrm>
          <a:prstGeom prst="rightBrace">
            <a:avLst>
              <a:gd name="adj1" fmla="val 33333"/>
              <a:gd name="adj2" fmla="val 50000"/>
            </a:avLst>
          </a:prstGeom>
          <a:noFill/>
          <a:ln w="158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12" name="Rectangle 8"/>
          <p:cNvSpPr>
            <a:spLocks noChangeArrowheads="1"/>
          </p:cNvSpPr>
          <p:nvPr/>
        </p:nvSpPr>
        <p:spPr bwMode="auto">
          <a:xfrm>
            <a:off x="2362200" y="1752600"/>
            <a:ext cx="1828800" cy="369332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dirty="0" smtClean="0">
                <a:cs typeface="Arial" charset="0"/>
              </a:rPr>
              <a:t>b/c of multiplier</a:t>
            </a:r>
            <a:endParaRPr lang="en-US" sz="1800" dirty="0">
              <a:cs typeface="Arial" charset="0"/>
            </a:endParaRPr>
          </a:p>
        </p:txBody>
      </p:sp>
      <p:sp>
        <p:nvSpPr>
          <p:cNvPr id="226313" name="Rectangle 9"/>
          <p:cNvSpPr>
            <a:spLocks noChangeArrowheads="1"/>
          </p:cNvSpPr>
          <p:nvPr/>
        </p:nvSpPr>
        <p:spPr bwMode="auto">
          <a:xfrm>
            <a:off x="4191000" y="17526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S </a:t>
            </a:r>
            <a:r>
              <a:rPr lang="en-US" sz="2000" dirty="0" smtClean="0"/>
              <a:t>↑</a:t>
            </a:r>
            <a:endParaRPr lang="el-GR" sz="2800" dirty="0">
              <a:cs typeface="Arial" charset="0"/>
            </a:endParaRPr>
          </a:p>
        </p:txBody>
      </p:sp>
      <p:sp>
        <p:nvSpPr>
          <p:cNvPr id="226314" name="AutoShape 10"/>
          <p:cNvSpPr>
            <a:spLocks noChangeArrowheads="1"/>
          </p:cNvSpPr>
          <p:nvPr/>
        </p:nvSpPr>
        <p:spPr bwMode="auto">
          <a:xfrm>
            <a:off x="48768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15" name="Rectangle 11"/>
          <p:cNvSpPr>
            <a:spLocks noChangeArrowheads="1"/>
          </p:cNvSpPr>
          <p:nvPr/>
        </p:nvSpPr>
        <p:spPr bwMode="auto">
          <a:xfrm>
            <a:off x="8382000" y="1752600"/>
            <a:ext cx="457200" cy="396875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C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226316" name="Rectangle 12"/>
          <p:cNvSpPr>
            <a:spLocks noChangeArrowheads="1"/>
          </p:cNvSpPr>
          <p:nvPr/>
        </p:nvSpPr>
        <p:spPr bwMode="auto">
          <a:xfrm>
            <a:off x="6172200" y="1752600"/>
            <a:ext cx="838200" cy="396875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DAE </a:t>
            </a:r>
            <a:r>
              <a:rPr lang="th-TH" sz="2000" dirty="0" smtClean="0">
                <a:cs typeface="Angsana New" pitchFamily="18" charset="-34"/>
              </a:rPr>
              <a:t>↓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6317" name="Rectangle 13"/>
          <p:cNvSpPr>
            <a:spLocks noChangeArrowheads="1"/>
          </p:cNvSpPr>
          <p:nvPr/>
        </p:nvSpPr>
        <p:spPr bwMode="auto">
          <a:xfrm>
            <a:off x="7467600" y="17526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226318" name="Rectangle 14"/>
          <p:cNvSpPr>
            <a:spLocks noChangeArrowheads="1"/>
          </p:cNvSpPr>
          <p:nvPr/>
        </p:nvSpPr>
        <p:spPr bwMode="auto">
          <a:xfrm>
            <a:off x="5257800" y="1752600"/>
            <a:ext cx="457200" cy="396875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C</a:t>
            </a:r>
            <a:r>
              <a:rPr lang="th-TH" sz="2000" dirty="0" smtClean="0">
                <a:cs typeface="Angsana New" pitchFamily="18" charset="-34"/>
              </a:rPr>
              <a:t> ↓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6319" name="AutoShape 15"/>
          <p:cNvSpPr>
            <a:spLocks noChangeArrowheads="1"/>
          </p:cNvSpPr>
          <p:nvPr/>
        </p:nvSpPr>
        <p:spPr bwMode="auto">
          <a:xfrm>
            <a:off x="70866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20" name="AutoShape 16"/>
          <p:cNvSpPr>
            <a:spLocks noChangeArrowheads="1"/>
          </p:cNvSpPr>
          <p:nvPr/>
        </p:nvSpPr>
        <p:spPr bwMode="auto">
          <a:xfrm>
            <a:off x="57912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21" name="AutoShape 17"/>
          <p:cNvSpPr>
            <a:spLocks noChangeArrowheads="1"/>
          </p:cNvSpPr>
          <p:nvPr/>
        </p:nvSpPr>
        <p:spPr bwMode="auto">
          <a:xfrm>
            <a:off x="80010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22" name="Rectangle 18"/>
          <p:cNvSpPr>
            <a:spLocks noChangeArrowheads="1"/>
          </p:cNvSpPr>
          <p:nvPr/>
        </p:nvSpPr>
        <p:spPr bwMode="auto">
          <a:xfrm>
            <a:off x="4191000" y="2438400"/>
            <a:ext cx="1600200" cy="396875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latin typeface="Angsana New" pitchFamily="18" charset="-34"/>
                <a:cs typeface="Angsana New" pitchFamily="18" charset="-34"/>
              </a:rPr>
              <a:t>Δ</a:t>
            </a:r>
            <a:r>
              <a:rPr lang="th-TH" sz="20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S </a:t>
            </a:r>
            <a:r>
              <a:rPr lang="en-US" sz="2000" dirty="0"/>
              <a:t>↑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C </a:t>
            </a:r>
            <a:r>
              <a:rPr lang="th-TH" sz="2000" dirty="0">
                <a:cs typeface="Angsana New" pitchFamily="18" charset="-34"/>
              </a:rPr>
              <a:t>↓</a:t>
            </a:r>
          </a:p>
        </p:txBody>
      </p:sp>
      <p:sp>
        <p:nvSpPr>
          <p:cNvPr id="226323" name="Text Box 19"/>
          <p:cNvSpPr txBox="1">
            <a:spLocks noChangeArrowheads="1"/>
          </p:cNvSpPr>
          <p:nvPr/>
        </p:nvSpPr>
        <p:spPr bwMode="auto">
          <a:xfrm>
            <a:off x="0" y="2971800"/>
            <a:ext cx="8991600" cy="567327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82800" rIns="18000" bIns="82800">
            <a:spAutoFit/>
          </a:bodyPr>
          <a:lstStyle/>
          <a:p>
            <a:r>
              <a:rPr lang="en-US" sz="2600" dirty="0" smtClean="0">
                <a:cs typeface="Angsana New" pitchFamily="18" charset="-34"/>
              </a:rPr>
              <a:t>So,</a:t>
            </a: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en-US" sz="2000" b="1" dirty="0">
                <a:solidFill>
                  <a:srgbClr val="FF0000"/>
                </a:solidFill>
                <a:ea typeface="Batang" pitchFamily="18" charset="-127"/>
                <a:cs typeface="Angsana New" pitchFamily="18" charset="-34"/>
              </a:rPr>
              <a:t>S</a:t>
            </a:r>
            <a:r>
              <a:rPr lang="en-US" sz="2000" b="1" dirty="0">
                <a:solidFill>
                  <a:srgbClr val="FF0000"/>
                </a:solidFill>
                <a:ea typeface="Batang" pitchFamily="18" charset="-127"/>
                <a:cs typeface="Arial" charset="0"/>
              </a:rPr>
              <a:t>↑</a:t>
            </a:r>
            <a:r>
              <a:rPr lang="en-US" sz="2000" dirty="0">
                <a:ea typeface="Batang" pitchFamily="18" charset="-127"/>
                <a:cs typeface="Arial" charset="0"/>
              </a:rPr>
              <a:t> </a:t>
            </a:r>
            <a:r>
              <a:rPr lang="en-US" sz="2000" dirty="0">
                <a:ea typeface="Batang" pitchFamily="18" charset="-127"/>
                <a:cs typeface="Arial" charset="0"/>
                <a:sym typeface="Symbol" pitchFamily="18" charset="2"/>
              </a:rPr>
              <a:t></a:t>
            </a:r>
            <a:r>
              <a:rPr lang="en-US" sz="2000" dirty="0">
                <a:ea typeface="Batang" pitchFamily="18" charset="-127"/>
                <a:cs typeface="Arial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ea typeface="Batang" pitchFamily="18" charset="-127"/>
                <a:cs typeface="Arial" charset="0"/>
              </a:rPr>
              <a:t>Y↓</a:t>
            </a:r>
            <a:r>
              <a:rPr lang="en-US" sz="2000" dirty="0">
                <a:ea typeface="Batang" pitchFamily="18" charset="-127"/>
                <a:cs typeface="Arial" charset="0"/>
              </a:rPr>
              <a:t> </a:t>
            </a:r>
            <a:r>
              <a:rPr lang="en-US" sz="1800" dirty="0" smtClean="0">
                <a:ea typeface="Batang" pitchFamily="18" charset="-127"/>
                <a:cs typeface="Arial" charset="0"/>
              </a:rPr>
              <a:t>for how much depends on multiplier effect. </a:t>
            </a:r>
            <a:endParaRPr lang="en-US" sz="2000" dirty="0"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26324" name="Rectangle 20"/>
          <p:cNvSpPr>
            <a:spLocks noChangeArrowheads="1"/>
          </p:cNvSpPr>
          <p:nvPr/>
        </p:nvSpPr>
        <p:spPr bwMode="auto">
          <a:xfrm>
            <a:off x="609600" y="3886200"/>
            <a:ext cx="6934200" cy="64633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1800" b="1" dirty="0" smtClean="0">
                <a:cs typeface="Angsana New" pitchFamily="18" charset="-34"/>
              </a:rPr>
              <a:t>If consumption multiplier =  </a:t>
            </a:r>
            <a:r>
              <a:rPr lang="en-US" sz="1800" b="1" u="sng" dirty="0" smtClean="0">
                <a:cs typeface="Angsana New" pitchFamily="18" charset="-34"/>
              </a:rPr>
              <a:t>    1        </a:t>
            </a:r>
            <a:r>
              <a:rPr lang="en-US" sz="1800" b="1" dirty="0" smtClean="0">
                <a:cs typeface="Angsana New" pitchFamily="18" charset="-34"/>
              </a:rPr>
              <a:t>  ,      </a:t>
            </a:r>
            <a:r>
              <a:rPr lang="el-GR" sz="1800" b="1" dirty="0" smtClean="0">
                <a:cs typeface="Angsana New" pitchFamily="18" charset="-34"/>
              </a:rPr>
              <a:t>Δ</a:t>
            </a:r>
            <a:r>
              <a:rPr lang="en-US" sz="1800" b="1" dirty="0">
                <a:cs typeface="Angsana New" pitchFamily="18" charset="-34"/>
              </a:rPr>
              <a:t>Y =</a:t>
            </a:r>
            <a:r>
              <a:rPr lang="th-TH" sz="18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1800" b="1" u="sng" dirty="0">
                <a:latin typeface="Angsana New" pitchFamily="18" charset="-34"/>
                <a:cs typeface="Angsana New" pitchFamily="18" charset="-34"/>
              </a:rPr>
              <a:t>         </a:t>
            </a:r>
            <a:r>
              <a:rPr lang="en-US" sz="1800" b="1" u="sng" dirty="0">
                <a:ea typeface="Batang" pitchFamily="18" charset="-127"/>
                <a:cs typeface="Angsana New" pitchFamily="18" charset="-34"/>
              </a:rPr>
              <a:t>1      </a:t>
            </a:r>
            <a:r>
              <a:rPr lang="en-US" sz="1800" b="1" u="sng" dirty="0" smtClean="0">
                <a:ea typeface="Batang" pitchFamily="18" charset="-127"/>
                <a:cs typeface="Angsana New" pitchFamily="18" charset="-34"/>
              </a:rPr>
              <a:t> </a:t>
            </a:r>
            <a:r>
              <a:rPr lang="el-GR" sz="1800" b="1" dirty="0" smtClean="0">
                <a:latin typeface="Angsana New" pitchFamily="18" charset="-34"/>
                <a:cs typeface="Angsana New" pitchFamily="18" charset="-34"/>
              </a:rPr>
              <a:t>Δ</a:t>
            </a:r>
            <a:r>
              <a:rPr lang="th-TH" sz="18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1800" b="1" dirty="0">
                <a:cs typeface="Angsana New" pitchFamily="18" charset="-34"/>
              </a:rPr>
              <a:t>C</a:t>
            </a:r>
          </a:p>
          <a:p>
            <a:r>
              <a:rPr lang="en-US" sz="1800" b="1" dirty="0">
                <a:cs typeface="Angsana New" pitchFamily="18" charset="-34"/>
              </a:rPr>
              <a:t>         </a:t>
            </a:r>
            <a:r>
              <a:rPr lang="en-US" sz="1800" b="1" dirty="0" smtClean="0">
                <a:cs typeface="Angsana New" pitchFamily="18" charset="-34"/>
              </a:rPr>
              <a:t>			     1 – MPC                  1 - MPC</a:t>
            </a:r>
            <a:r>
              <a:rPr lang="en-US" sz="1800" b="1" u="sng" dirty="0" smtClean="0">
                <a:cs typeface="Angsana New" pitchFamily="18" charset="-34"/>
              </a:rPr>
              <a:t> </a:t>
            </a:r>
            <a:endParaRPr lang="th-TH" sz="1800" b="1" dirty="0">
              <a:cs typeface="Angsana New" pitchFamily="18" charset="-34"/>
            </a:endParaRPr>
          </a:p>
        </p:txBody>
      </p:sp>
      <p:sp>
        <p:nvSpPr>
          <p:cNvPr id="226325" name="Rectangle 21"/>
          <p:cNvSpPr>
            <a:spLocks noChangeArrowheads="1"/>
          </p:cNvSpPr>
          <p:nvPr/>
        </p:nvSpPr>
        <p:spPr bwMode="auto">
          <a:xfrm>
            <a:off x="201304" y="4947313"/>
            <a:ext cx="8485495" cy="738664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>
              <a:buFontTx/>
              <a:buChar char="•"/>
            </a:pPr>
            <a:r>
              <a:rPr lang="en-US" sz="2200" dirty="0" smtClean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In short run if we want to stimulate economy we should </a:t>
            </a:r>
            <a:r>
              <a:rPr lang="th-TH" sz="2000" dirty="0" smtClean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S, ↑C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sz="2000" dirty="0">
              <a:cs typeface="Angsana New" pitchFamily="18" charset="-34"/>
            </a:endParaRPr>
          </a:p>
          <a:p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In long run we should </a:t>
            </a:r>
            <a:r>
              <a:rPr lang="th-TH" sz="2000" dirty="0" smtClean="0">
                <a:solidFill>
                  <a:srgbClr val="FF0000"/>
                </a:solidFill>
                <a:cs typeface="Angsana New" pitchFamily="18" charset="-34"/>
              </a:rPr>
              <a:t>↑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S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so that there could be fund for future investment</a:t>
            </a:r>
            <a:endParaRPr lang="th-TH" sz="2000" dirty="0">
              <a:cs typeface="Arial" charset="0"/>
            </a:endParaRPr>
          </a:p>
        </p:txBody>
      </p:sp>
      <p:sp>
        <p:nvSpPr>
          <p:cNvPr id="226326" name="Rectangle 22"/>
          <p:cNvSpPr>
            <a:spLocks noChangeArrowheads="1"/>
          </p:cNvSpPr>
          <p:nvPr/>
        </p:nvSpPr>
        <p:spPr bwMode="auto">
          <a:xfrm>
            <a:off x="228600" y="5943600"/>
            <a:ext cx="5410200" cy="427038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th-TH" sz="2200" dirty="0">
                <a:cs typeface="Angsana New" pitchFamily="18" charset="-34"/>
              </a:rPr>
              <a:t> </a:t>
            </a:r>
            <a:r>
              <a:rPr lang="en-US" sz="2200" dirty="0">
                <a:solidFill>
                  <a:srgbClr val="0000FF"/>
                </a:solidFill>
                <a:cs typeface="Angsana New" pitchFamily="18" charset="-34"/>
              </a:rPr>
              <a:t>Fallacy of composition</a:t>
            </a:r>
            <a:endParaRPr lang="th-TH" sz="2000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226327" name="AutoShape 23"/>
          <p:cNvSpPr>
            <a:spLocks/>
          </p:cNvSpPr>
          <p:nvPr/>
        </p:nvSpPr>
        <p:spPr bwMode="auto">
          <a:xfrm rot="5400000">
            <a:off x="4876800" y="1524000"/>
            <a:ext cx="152400" cy="1524000"/>
          </a:xfrm>
          <a:prstGeom prst="rightBrace">
            <a:avLst>
              <a:gd name="adj1" fmla="val 83333"/>
              <a:gd name="adj2" fmla="val 50000"/>
            </a:avLst>
          </a:prstGeom>
          <a:noFill/>
          <a:ln w="158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6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6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6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6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6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6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6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63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26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26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26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226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226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22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22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22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22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309" grpId="0" animBg="1"/>
      <p:bldP spid="226310" grpId="0" animBg="1"/>
      <p:bldP spid="226311" grpId="0" animBg="1"/>
      <p:bldP spid="226312" grpId="0" animBg="1"/>
      <p:bldP spid="226313" grpId="0" animBg="1"/>
      <p:bldP spid="226314" grpId="0" animBg="1"/>
      <p:bldP spid="226315" grpId="0" animBg="1"/>
      <p:bldP spid="226316" grpId="0" animBg="1"/>
      <p:bldP spid="226317" grpId="0" animBg="1"/>
      <p:bldP spid="226318" grpId="0" build="allAtOnce" animBg="1"/>
      <p:bldP spid="226319" grpId="0" animBg="1"/>
      <p:bldP spid="226320" grpId="0" animBg="1"/>
      <p:bldP spid="226321" grpId="0" animBg="1"/>
      <p:bldP spid="226322" grpId="0" animBg="1"/>
      <p:bldP spid="226323" grpId="0" animBg="1"/>
      <p:bldP spid="226324" grpId="0" animBg="1"/>
      <p:bldP spid="226325" grpId="0" animBg="1"/>
      <p:bldP spid="226326" grpId="0" animBg="1"/>
      <p:bldP spid="226327" grpId="0" animBg="1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7330" name="Rectangle 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31" name="Rectangle 3"/>
          <p:cNvSpPr>
            <a:spLocks noChangeArrowheads="1"/>
          </p:cNvSpPr>
          <p:nvPr/>
        </p:nvSpPr>
        <p:spPr bwMode="auto">
          <a:xfrm>
            <a:off x="0" y="838200"/>
            <a:ext cx="15240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Case 2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27332" name="Rectangle 4"/>
          <p:cNvSpPr>
            <a:spLocks noChangeArrowheads="1"/>
          </p:cNvSpPr>
          <p:nvPr/>
        </p:nvSpPr>
        <p:spPr bwMode="auto">
          <a:xfrm>
            <a:off x="1676400" y="838200"/>
            <a:ext cx="72390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dirty="0" smtClean="0">
                <a:latin typeface="Comic Sans MS" pitchFamily="66" charset="0"/>
                <a:cs typeface="Angsana New" pitchFamily="18" charset="-34"/>
              </a:rPr>
              <a:t>I = Autonomous Investment + </a:t>
            </a:r>
            <a:r>
              <a:rPr lang="en-US" dirty="0" smtClean="0">
                <a:cs typeface="Angsana New" pitchFamily="18" charset="-34"/>
              </a:rPr>
              <a:t>Induced investment</a:t>
            </a:r>
            <a:endParaRPr lang="en-US" dirty="0">
              <a:cs typeface="Arial" charset="0"/>
            </a:endParaRPr>
          </a:p>
        </p:txBody>
      </p:sp>
      <p:sp>
        <p:nvSpPr>
          <p:cNvPr id="227333" name="Rectangle 5"/>
          <p:cNvSpPr>
            <a:spLocks noChangeArrowheads="1"/>
          </p:cNvSpPr>
          <p:nvPr/>
        </p:nvSpPr>
        <p:spPr bwMode="auto">
          <a:xfrm>
            <a:off x="4343400" y="152400"/>
            <a:ext cx="1524000" cy="457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+ </a:t>
            </a:r>
            <a:r>
              <a:rPr lang="en-US" sz="2000" dirty="0" err="1">
                <a:cs typeface="Angsana New" pitchFamily="18" charset="-34"/>
              </a:rPr>
              <a:t>dY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7334" name="Line 6"/>
          <p:cNvSpPr>
            <a:spLocks noChangeShapeType="1"/>
          </p:cNvSpPr>
          <p:nvPr/>
        </p:nvSpPr>
        <p:spPr bwMode="auto">
          <a:xfrm>
            <a:off x="1676400" y="19812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5" name="Line 7"/>
          <p:cNvSpPr>
            <a:spLocks noChangeShapeType="1"/>
          </p:cNvSpPr>
          <p:nvPr/>
        </p:nvSpPr>
        <p:spPr bwMode="auto">
          <a:xfrm>
            <a:off x="1752600" y="3733800"/>
            <a:ext cx="335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6" name="Line 8"/>
          <p:cNvSpPr>
            <a:spLocks noChangeShapeType="1"/>
          </p:cNvSpPr>
          <p:nvPr/>
        </p:nvSpPr>
        <p:spPr bwMode="auto">
          <a:xfrm flipV="1">
            <a:off x="1676400" y="2438400"/>
            <a:ext cx="33528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7" name="Line 9"/>
          <p:cNvSpPr>
            <a:spLocks noChangeShapeType="1"/>
          </p:cNvSpPr>
          <p:nvPr/>
        </p:nvSpPr>
        <p:spPr bwMode="auto">
          <a:xfrm flipV="1">
            <a:off x="1676400" y="2362200"/>
            <a:ext cx="2743200" cy="2057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40" name="Rectangle 12"/>
          <p:cNvSpPr>
            <a:spLocks noChangeArrowheads="1"/>
          </p:cNvSpPr>
          <p:nvPr/>
        </p:nvSpPr>
        <p:spPr bwMode="auto">
          <a:xfrm>
            <a:off x="4419600" y="2133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>
                <a:cs typeface="Angsana New" pitchFamily="18" charset="-34"/>
              </a:rPr>
              <a:t>S</a:t>
            </a:r>
            <a:endParaRPr lang="el-GR" sz="1800" b="1">
              <a:cs typeface="Arial" charset="0"/>
            </a:endParaRPr>
          </a:p>
        </p:txBody>
      </p:sp>
      <p:sp>
        <p:nvSpPr>
          <p:cNvPr id="227341" name="Line 13"/>
          <p:cNvSpPr>
            <a:spLocks noChangeShapeType="1"/>
          </p:cNvSpPr>
          <p:nvPr/>
        </p:nvSpPr>
        <p:spPr bwMode="auto">
          <a:xfrm>
            <a:off x="3810000" y="2286000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45" name="Rectangle 17"/>
          <p:cNvSpPr>
            <a:spLocks noChangeArrowheads="1"/>
          </p:cNvSpPr>
          <p:nvPr/>
        </p:nvSpPr>
        <p:spPr bwMode="auto">
          <a:xfrm>
            <a:off x="4953000" y="2133600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+ </a:t>
            </a:r>
            <a:r>
              <a:rPr lang="en-US" sz="2000" dirty="0" err="1">
                <a:cs typeface="Angsana New" pitchFamily="18" charset="-34"/>
              </a:rPr>
              <a:t>dY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7346" name="Rectangle 18"/>
          <p:cNvSpPr>
            <a:spLocks noChangeArrowheads="1"/>
          </p:cNvSpPr>
          <p:nvPr/>
        </p:nvSpPr>
        <p:spPr bwMode="auto">
          <a:xfrm>
            <a:off x="3657600" y="3733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27349" name="Rectangle 21"/>
          <p:cNvSpPr>
            <a:spLocks noChangeArrowheads="1"/>
          </p:cNvSpPr>
          <p:nvPr/>
        </p:nvSpPr>
        <p:spPr bwMode="auto">
          <a:xfrm>
            <a:off x="228600" y="46482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>
              <a:buFontTx/>
              <a:buChar char="•"/>
            </a:pPr>
            <a:r>
              <a:rPr lang="en-US" sz="2000">
                <a:cs typeface="Angsana New" pitchFamily="18" charset="-34"/>
              </a:rPr>
              <a:t> S </a:t>
            </a:r>
            <a:r>
              <a:rPr lang="en-US" sz="2000"/>
              <a:t>↑</a:t>
            </a:r>
            <a:endParaRPr lang="el-GR" sz="2800">
              <a:cs typeface="Arial" charset="0"/>
            </a:endParaRPr>
          </a:p>
        </p:txBody>
      </p:sp>
      <p:sp>
        <p:nvSpPr>
          <p:cNvPr id="227350" name="AutoShape 22"/>
          <p:cNvSpPr>
            <a:spLocks noChangeArrowheads="1"/>
          </p:cNvSpPr>
          <p:nvPr/>
        </p:nvSpPr>
        <p:spPr bwMode="auto">
          <a:xfrm>
            <a:off x="1066800" y="47244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51" name="Rectangle 23"/>
          <p:cNvSpPr>
            <a:spLocks noChangeArrowheads="1"/>
          </p:cNvSpPr>
          <p:nvPr/>
        </p:nvSpPr>
        <p:spPr bwMode="auto">
          <a:xfrm>
            <a:off x="3657600" y="5105400"/>
            <a:ext cx="457200" cy="3968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2" name="Rectangle 24"/>
          <p:cNvSpPr>
            <a:spLocks noChangeArrowheads="1"/>
          </p:cNvSpPr>
          <p:nvPr/>
        </p:nvSpPr>
        <p:spPr bwMode="auto">
          <a:xfrm>
            <a:off x="1295400" y="5105400"/>
            <a:ext cx="838200" cy="707886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 smtClean="0">
              <a:cs typeface="Angsana New" pitchFamily="18" charset="-34"/>
            </a:endParaRPr>
          </a:p>
          <a:p>
            <a:pPr algn="ctr"/>
            <a:endParaRPr lang="th-TH" sz="2000" dirty="0" smtClean="0">
              <a:cs typeface="Angsana New" pitchFamily="18" charset="-34"/>
            </a:endParaRPr>
          </a:p>
        </p:txBody>
      </p:sp>
      <p:sp>
        <p:nvSpPr>
          <p:cNvPr id="227353" name="Rectangle 25"/>
          <p:cNvSpPr>
            <a:spLocks noChangeArrowheads="1"/>
          </p:cNvSpPr>
          <p:nvPr/>
        </p:nvSpPr>
        <p:spPr bwMode="auto">
          <a:xfrm>
            <a:off x="2667000" y="5105400"/>
            <a:ext cx="45720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4" name="Rectangle 26"/>
          <p:cNvSpPr>
            <a:spLocks noChangeArrowheads="1"/>
          </p:cNvSpPr>
          <p:nvPr/>
        </p:nvSpPr>
        <p:spPr bwMode="auto">
          <a:xfrm>
            <a:off x="1524000" y="4648200"/>
            <a:ext cx="45720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5" name="Rectangle 27"/>
          <p:cNvSpPr>
            <a:spLocks noChangeArrowheads="1"/>
          </p:cNvSpPr>
          <p:nvPr/>
        </p:nvSpPr>
        <p:spPr bwMode="auto">
          <a:xfrm>
            <a:off x="228600" y="51054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>
              <a:buFontTx/>
              <a:buChar char="•"/>
            </a:pPr>
            <a:r>
              <a:rPr lang="en-US" sz="2000">
                <a:cs typeface="Angsana New" pitchFamily="18" charset="-34"/>
              </a:rPr>
              <a:t> S </a:t>
            </a:r>
            <a:r>
              <a:rPr lang="en-US" sz="2000"/>
              <a:t>↑</a:t>
            </a:r>
            <a:endParaRPr lang="el-GR" sz="2800">
              <a:cs typeface="Arial" charset="0"/>
            </a:endParaRPr>
          </a:p>
        </p:txBody>
      </p:sp>
      <p:sp>
        <p:nvSpPr>
          <p:cNvPr id="227356" name="Rectangle 28"/>
          <p:cNvSpPr>
            <a:spLocks noChangeArrowheads="1"/>
          </p:cNvSpPr>
          <p:nvPr/>
        </p:nvSpPr>
        <p:spPr bwMode="auto">
          <a:xfrm>
            <a:off x="7772400" y="5105400"/>
            <a:ext cx="838200" cy="396875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7" name="Rectangle 29"/>
          <p:cNvSpPr>
            <a:spLocks noChangeArrowheads="1"/>
          </p:cNvSpPr>
          <p:nvPr/>
        </p:nvSpPr>
        <p:spPr bwMode="auto">
          <a:xfrm>
            <a:off x="4572000" y="5105400"/>
            <a:ext cx="838200" cy="396875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8" name="Rectangle 30"/>
          <p:cNvSpPr>
            <a:spLocks noChangeArrowheads="1"/>
          </p:cNvSpPr>
          <p:nvPr/>
        </p:nvSpPr>
        <p:spPr bwMode="auto">
          <a:xfrm>
            <a:off x="5867400" y="5105400"/>
            <a:ext cx="45720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9" name="Rectangle 31"/>
          <p:cNvSpPr>
            <a:spLocks noChangeArrowheads="1"/>
          </p:cNvSpPr>
          <p:nvPr/>
        </p:nvSpPr>
        <p:spPr bwMode="auto">
          <a:xfrm>
            <a:off x="6858000" y="5105400"/>
            <a:ext cx="457200" cy="3968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60" name="Rectangle 32"/>
          <p:cNvSpPr>
            <a:spLocks noChangeArrowheads="1"/>
          </p:cNvSpPr>
          <p:nvPr/>
        </p:nvSpPr>
        <p:spPr bwMode="auto">
          <a:xfrm>
            <a:off x="6858000" y="5562600"/>
            <a:ext cx="457200" cy="396875"/>
          </a:xfrm>
          <a:prstGeom prst="rect">
            <a:avLst/>
          </a:prstGeom>
          <a:solidFill>
            <a:srgbClr val="66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61" name="Rectangle 33"/>
          <p:cNvSpPr>
            <a:spLocks noChangeArrowheads="1"/>
          </p:cNvSpPr>
          <p:nvPr/>
        </p:nvSpPr>
        <p:spPr bwMode="auto">
          <a:xfrm>
            <a:off x="3657600" y="5562600"/>
            <a:ext cx="457200" cy="396875"/>
          </a:xfrm>
          <a:prstGeom prst="rect">
            <a:avLst/>
          </a:prstGeom>
          <a:solidFill>
            <a:srgbClr val="66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62" name="Line 34"/>
          <p:cNvSpPr>
            <a:spLocks noChangeShapeType="1"/>
          </p:cNvSpPr>
          <p:nvPr/>
        </p:nvSpPr>
        <p:spPr bwMode="auto">
          <a:xfrm>
            <a:off x="9144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3" name="Line 35"/>
          <p:cNvSpPr>
            <a:spLocks noChangeShapeType="1"/>
          </p:cNvSpPr>
          <p:nvPr/>
        </p:nvSpPr>
        <p:spPr bwMode="auto">
          <a:xfrm>
            <a:off x="22098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4" name="Line 36"/>
          <p:cNvSpPr>
            <a:spLocks noChangeShapeType="1"/>
          </p:cNvSpPr>
          <p:nvPr/>
        </p:nvSpPr>
        <p:spPr bwMode="auto">
          <a:xfrm>
            <a:off x="32766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5" name="Line 37"/>
          <p:cNvSpPr>
            <a:spLocks noChangeShapeType="1"/>
          </p:cNvSpPr>
          <p:nvPr/>
        </p:nvSpPr>
        <p:spPr bwMode="auto">
          <a:xfrm>
            <a:off x="3276600" y="5257800"/>
            <a:ext cx="3048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6" name="Line 38"/>
          <p:cNvSpPr>
            <a:spLocks noChangeShapeType="1"/>
          </p:cNvSpPr>
          <p:nvPr/>
        </p:nvSpPr>
        <p:spPr bwMode="auto">
          <a:xfrm>
            <a:off x="8686800" y="5257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7" name="Line 39"/>
          <p:cNvSpPr>
            <a:spLocks noChangeShapeType="1"/>
          </p:cNvSpPr>
          <p:nvPr/>
        </p:nvSpPr>
        <p:spPr bwMode="auto">
          <a:xfrm>
            <a:off x="41910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8" name="Line 40"/>
          <p:cNvSpPr>
            <a:spLocks noChangeShapeType="1"/>
          </p:cNvSpPr>
          <p:nvPr/>
        </p:nvSpPr>
        <p:spPr bwMode="auto">
          <a:xfrm>
            <a:off x="5486400" y="5257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9" name="Line 41"/>
          <p:cNvSpPr>
            <a:spLocks noChangeShapeType="1"/>
          </p:cNvSpPr>
          <p:nvPr/>
        </p:nvSpPr>
        <p:spPr bwMode="auto">
          <a:xfrm flipV="1">
            <a:off x="4114800" y="5410200"/>
            <a:ext cx="381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0" name="Line 42"/>
          <p:cNvSpPr>
            <a:spLocks noChangeShapeType="1"/>
          </p:cNvSpPr>
          <p:nvPr/>
        </p:nvSpPr>
        <p:spPr bwMode="auto">
          <a:xfrm>
            <a:off x="64008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1" name="Line 43"/>
          <p:cNvSpPr>
            <a:spLocks noChangeShapeType="1"/>
          </p:cNvSpPr>
          <p:nvPr/>
        </p:nvSpPr>
        <p:spPr bwMode="auto">
          <a:xfrm>
            <a:off x="7391400" y="5257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2" name="Line 44"/>
          <p:cNvSpPr>
            <a:spLocks noChangeShapeType="1"/>
          </p:cNvSpPr>
          <p:nvPr/>
        </p:nvSpPr>
        <p:spPr bwMode="auto">
          <a:xfrm flipV="1">
            <a:off x="7391400" y="5410200"/>
            <a:ext cx="3048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3" name="Line 45"/>
          <p:cNvSpPr>
            <a:spLocks noChangeShapeType="1"/>
          </p:cNvSpPr>
          <p:nvPr/>
        </p:nvSpPr>
        <p:spPr bwMode="auto">
          <a:xfrm>
            <a:off x="6400800" y="5257800"/>
            <a:ext cx="3810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4" name="Rectangle 46"/>
          <p:cNvSpPr>
            <a:spLocks noChangeArrowheads="1"/>
          </p:cNvSpPr>
          <p:nvPr/>
        </p:nvSpPr>
        <p:spPr bwMode="auto">
          <a:xfrm>
            <a:off x="304800" y="6027003"/>
            <a:ext cx="8839200" cy="83099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when</a:t>
            </a:r>
            <a:r>
              <a:rPr lang="en-US" b="1" dirty="0" smtClean="0">
                <a:cs typeface="Angsana New" pitchFamily="18" charset="-34"/>
              </a:rPr>
              <a:t> </a:t>
            </a:r>
            <a:r>
              <a:rPr lang="en-US" sz="2000" b="1" dirty="0" smtClean="0">
                <a:cs typeface="Angsana New" pitchFamily="18" charset="-34"/>
              </a:rPr>
              <a:t>S↑</a:t>
            </a:r>
            <a:r>
              <a:rPr lang="en-US" b="1" dirty="0" smtClean="0">
                <a:cs typeface="Angsana New" pitchFamily="18" charset="-34"/>
              </a:rPr>
              <a:t>, </a:t>
            </a: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in the case of</a:t>
            </a:r>
            <a:r>
              <a:rPr lang="th-TH" b="1" dirty="0" smtClean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induced investment </a:t>
            </a:r>
            <a:r>
              <a:rPr lang="en-US" sz="2000" b="1" dirty="0" smtClean="0">
                <a:solidFill>
                  <a:schemeClr val="accent2"/>
                </a:solidFill>
                <a:cs typeface="Angsana New" pitchFamily="18" charset="-34"/>
              </a:rPr>
              <a:t>Y↓</a:t>
            </a:r>
            <a:r>
              <a:rPr lang="en-US" b="1" dirty="0" smtClean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1800" b="1" dirty="0" smtClean="0">
                <a:solidFill>
                  <a:schemeClr val="accent2"/>
                </a:solidFill>
                <a:cs typeface="Arial" charset="0"/>
              </a:rPr>
              <a:t>&gt; </a:t>
            </a:r>
            <a:r>
              <a:rPr lang="en-US" sz="2000" dirty="0" smtClean="0">
                <a:solidFill>
                  <a:schemeClr val="accent2"/>
                </a:solidFill>
                <a:cs typeface="Arial" charset="0"/>
              </a:rPr>
              <a:t>the case of autonomous investment  </a:t>
            </a:r>
            <a:r>
              <a:rPr lang="en-US" sz="2000" dirty="0" smtClean="0">
                <a:cs typeface="Arial" charset="0"/>
              </a:rPr>
              <a:t>b/c there exists the effect from </a:t>
            </a:r>
            <a:r>
              <a:rPr lang="th-TH" dirty="0" smtClean="0">
                <a:cs typeface="Angsana New" pitchFamily="18" charset="-34"/>
              </a:rPr>
              <a:t>↓</a:t>
            </a:r>
            <a:r>
              <a:rPr lang="en-US" b="1" dirty="0" smtClean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in I</a:t>
            </a:r>
            <a:endParaRPr lang="th-TH" dirty="0" smtClean="0">
              <a:cs typeface="Angsana New" pitchFamily="18" charset="-34"/>
            </a:endParaRPr>
          </a:p>
        </p:txBody>
      </p:sp>
      <p:sp>
        <p:nvSpPr>
          <p:cNvPr id="227375" name="Rectangle 47"/>
          <p:cNvSpPr>
            <a:spLocks noChangeArrowheads="1"/>
          </p:cNvSpPr>
          <p:nvPr/>
        </p:nvSpPr>
        <p:spPr bwMode="auto">
          <a:xfrm>
            <a:off x="4419600" y="4191000"/>
            <a:ext cx="4724400" cy="4308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dirty="0" smtClean="0">
                <a:cs typeface="Angsana New" pitchFamily="18" charset="-34"/>
              </a:rPr>
              <a:t> </a:t>
            </a:r>
            <a:endParaRPr lang="en-US" sz="2000" dirty="0">
              <a:latin typeface="Comic Sans MS" pitchFamily="66" charset="0"/>
              <a:cs typeface="Arial" charset="0"/>
            </a:endParaRPr>
          </a:p>
        </p:txBody>
      </p:sp>
      <p:sp>
        <p:nvSpPr>
          <p:cNvPr id="227377" name="Rectangle 49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4343400" cy="685800"/>
          </a:xfrm>
          <a:noFill/>
          <a:ln/>
        </p:spPr>
        <p:txBody>
          <a:bodyPr/>
          <a:lstStyle/>
          <a:p>
            <a:pPr algn="l"/>
            <a:r>
              <a:rPr lang="en-US" sz="3200" b="1" dirty="0" smtClean="0"/>
              <a:t>3.4 Paradox </a:t>
            </a:r>
            <a:r>
              <a:rPr lang="en-US" sz="3200" b="1" dirty="0"/>
              <a:t>of </a:t>
            </a:r>
            <a:r>
              <a:rPr lang="en-US" sz="3200" b="1" dirty="0" smtClean="0"/>
              <a:t>Thrift</a:t>
            </a:r>
            <a:endParaRPr lang="th-TH" sz="3200" dirty="0"/>
          </a:p>
        </p:txBody>
      </p:sp>
      <p:sp>
        <p:nvSpPr>
          <p:cNvPr id="50" name="Slide Number Placeholder 4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115</a:t>
            </a:fld>
            <a:endParaRPr lang="en-US"/>
          </a:p>
        </p:txBody>
      </p:sp>
      <p:sp>
        <p:nvSpPr>
          <p:cNvPr id="51" name="Rectangle 18"/>
          <p:cNvSpPr>
            <a:spLocks noChangeArrowheads="1"/>
          </p:cNvSpPr>
          <p:nvPr/>
        </p:nvSpPr>
        <p:spPr bwMode="auto">
          <a:xfrm>
            <a:off x="1295400" y="17526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S, </a:t>
            </a:r>
            <a:r>
              <a:rPr lang="en-US" sz="2000" b="1" dirty="0">
                <a:latin typeface="NSimSun" pitchFamily="49" charset="-122"/>
                <a:cs typeface="Angsana New" pitchFamily="18" charset="-34"/>
              </a:rPr>
              <a:t>I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52" name="Rectangle 13"/>
          <p:cNvSpPr>
            <a:spLocks noChangeArrowheads="1"/>
          </p:cNvSpPr>
          <p:nvPr/>
        </p:nvSpPr>
        <p:spPr bwMode="auto">
          <a:xfrm>
            <a:off x="5105400" y="3505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54" name="Rectangle 50"/>
          <p:cNvSpPr>
            <a:spLocks noChangeArrowheads="1"/>
          </p:cNvSpPr>
          <p:nvPr/>
        </p:nvSpPr>
        <p:spPr bwMode="auto">
          <a:xfrm>
            <a:off x="3657600" y="46482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55" name="Rectangle 50"/>
          <p:cNvSpPr>
            <a:spLocks noChangeArrowheads="1"/>
          </p:cNvSpPr>
          <p:nvPr/>
        </p:nvSpPr>
        <p:spPr bwMode="auto">
          <a:xfrm>
            <a:off x="6858000" y="46482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57" name="Rectangle 24"/>
          <p:cNvSpPr>
            <a:spLocks noChangeArrowheads="1"/>
          </p:cNvSpPr>
          <p:nvPr/>
        </p:nvSpPr>
        <p:spPr bwMode="auto">
          <a:xfrm>
            <a:off x="6553200" y="2362200"/>
            <a:ext cx="2209800" cy="369332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1800" dirty="0">
              <a:cs typeface="Angsana New" pitchFamily="18" charset="-34"/>
            </a:endParaRPr>
          </a:p>
        </p:txBody>
      </p:sp>
      <p:sp>
        <p:nvSpPr>
          <p:cNvPr id="58" name="AutoShape 54"/>
          <p:cNvSpPr>
            <a:spLocks noChangeArrowheads="1"/>
          </p:cNvSpPr>
          <p:nvPr/>
        </p:nvSpPr>
        <p:spPr bwMode="auto">
          <a:xfrm>
            <a:off x="7315200" y="20574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59" name="AutoShape 54"/>
          <p:cNvSpPr>
            <a:spLocks noChangeArrowheads="1"/>
          </p:cNvSpPr>
          <p:nvPr/>
        </p:nvSpPr>
        <p:spPr bwMode="auto">
          <a:xfrm>
            <a:off x="7391400" y="35052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60" name="Rectangle 23"/>
          <p:cNvSpPr>
            <a:spLocks noChangeArrowheads="1"/>
          </p:cNvSpPr>
          <p:nvPr/>
        </p:nvSpPr>
        <p:spPr bwMode="auto">
          <a:xfrm>
            <a:off x="6553200" y="2743200"/>
            <a:ext cx="2209800" cy="685800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 sz="1800" baseline="-25000" dirty="0">
              <a:cs typeface="Arial" charset="0"/>
            </a:endParaRPr>
          </a:p>
        </p:txBody>
      </p:sp>
      <p:sp>
        <p:nvSpPr>
          <p:cNvPr id="62" name="Rectangle 23"/>
          <p:cNvSpPr>
            <a:spLocks noChangeArrowheads="1"/>
          </p:cNvSpPr>
          <p:nvPr/>
        </p:nvSpPr>
        <p:spPr bwMode="auto">
          <a:xfrm>
            <a:off x="5181600" y="1524000"/>
            <a:ext cx="35052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solidFill>
                  <a:srgbClr val="002060"/>
                </a:solidFill>
                <a:latin typeface="+mn-lt"/>
                <a:cs typeface="Angsana New" pitchFamily="18" charset="-34"/>
              </a:rPr>
              <a:t>When S line shifts </a:t>
            </a:r>
            <a:r>
              <a:rPr lang="en-US" sz="2200" dirty="0" smtClean="0">
                <a:solidFill>
                  <a:srgbClr val="002060"/>
                </a:solidFill>
                <a:latin typeface="+mn-lt"/>
                <a:cs typeface="Angsana New" pitchFamily="18" charset="-34"/>
              </a:rPr>
              <a:t>from</a:t>
            </a:r>
            <a:r>
              <a:rPr lang="th-TH" sz="2000" dirty="0" smtClean="0">
                <a:solidFill>
                  <a:srgbClr val="00206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S</a:t>
            </a:r>
            <a:r>
              <a:rPr lang="th-TH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200" dirty="0" smtClean="0">
                <a:solidFill>
                  <a:srgbClr val="002060"/>
                </a:solidFill>
                <a:latin typeface="+mn-lt"/>
                <a:cs typeface="Angsana New" pitchFamily="18" charset="-34"/>
              </a:rPr>
              <a:t>to</a:t>
            </a:r>
            <a:r>
              <a:rPr lang="th-TH" sz="2000" dirty="0" smtClean="0">
                <a:solidFill>
                  <a:srgbClr val="00206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S</a:t>
            </a:r>
            <a:r>
              <a:rPr lang="el-GR" sz="2800" dirty="0">
                <a:solidFill>
                  <a:srgbClr val="002060"/>
                </a:solidFill>
                <a:latin typeface="+mn-lt"/>
                <a:cs typeface="Arial" charset="0"/>
              </a:rPr>
              <a:t>΄</a:t>
            </a:r>
          </a:p>
        </p:txBody>
      </p:sp>
      <p:sp>
        <p:nvSpPr>
          <p:cNvPr id="63" name="Rectangle 24"/>
          <p:cNvSpPr>
            <a:spLocks noChangeArrowheads="1"/>
          </p:cNvSpPr>
          <p:nvPr/>
        </p:nvSpPr>
        <p:spPr bwMode="auto">
          <a:xfrm>
            <a:off x="5486400" y="3810000"/>
            <a:ext cx="3352800" cy="338554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b="1" u="sng" baseline="30000" dirty="0">
              <a:solidFill>
                <a:srgbClr val="FF0000"/>
              </a:solidFill>
              <a:cs typeface="Angsana New" pitchFamily="18" charset="-34"/>
            </a:endParaRPr>
          </a:p>
        </p:txBody>
      </p:sp>
      <p:cxnSp>
        <p:nvCxnSpPr>
          <p:cNvPr id="67" name="Straight Connector 66"/>
          <p:cNvCxnSpPr/>
          <p:nvPr/>
        </p:nvCxnSpPr>
        <p:spPr>
          <a:xfrm>
            <a:off x="1676400" y="2819400"/>
            <a:ext cx="20574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Rectangle 18"/>
          <p:cNvSpPr>
            <a:spLocks noChangeArrowheads="1"/>
          </p:cNvSpPr>
          <p:nvPr/>
        </p:nvSpPr>
        <p:spPr bwMode="auto">
          <a:xfrm>
            <a:off x="609600" y="2514600"/>
            <a:ext cx="990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S</a:t>
            </a:r>
            <a:r>
              <a:rPr lang="en-US" sz="2000" baseline="-25000" dirty="0" smtClean="0">
                <a:cs typeface="Angsana New" pitchFamily="18" charset="-34"/>
              </a:rPr>
              <a:t>1</a:t>
            </a:r>
            <a:r>
              <a:rPr lang="en-US" sz="2000" dirty="0" smtClean="0">
                <a:cs typeface="Angsana New" pitchFamily="18" charset="-34"/>
              </a:rPr>
              <a:t>, </a:t>
            </a:r>
            <a:r>
              <a:rPr lang="en-US" sz="2000" b="1" dirty="0" smtClean="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000" b="1" baseline="-25000" dirty="0" smtClean="0">
                <a:latin typeface="NSimSun" pitchFamily="49" charset="-122"/>
                <a:cs typeface="Angsana New" pitchFamily="18" charset="-34"/>
              </a:rPr>
              <a:t>1</a:t>
            </a:r>
            <a:endParaRPr lang="th-TH" sz="2000" b="1" baseline="-25000" dirty="0">
              <a:cs typeface="Angsana New" pitchFamily="18" charset="-34"/>
            </a:endParaRPr>
          </a:p>
        </p:txBody>
      </p:sp>
      <p:sp>
        <p:nvSpPr>
          <p:cNvPr id="68" name="Rectangle 4"/>
          <p:cNvSpPr>
            <a:spLocks noChangeArrowheads="1"/>
          </p:cNvSpPr>
          <p:nvPr/>
        </p:nvSpPr>
        <p:spPr bwMode="auto">
          <a:xfrm>
            <a:off x="6248400" y="0"/>
            <a:ext cx="2514600" cy="76944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Closed economy, without government</a:t>
            </a:r>
            <a:endParaRPr lang="th-TH" sz="2200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7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7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7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7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27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2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7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7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27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27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27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27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2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27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27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27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27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227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227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227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227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227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227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49" grpId="0" animBg="1"/>
      <p:bldP spid="227350" grpId="0" animBg="1"/>
      <p:bldP spid="227351" grpId="0" animBg="1"/>
      <p:bldP spid="227352" grpId="0" animBg="1"/>
      <p:bldP spid="227353" grpId="0" animBg="1"/>
      <p:bldP spid="227354" grpId="0" animBg="1"/>
      <p:bldP spid="227355" grpId="0" animBg="1"/>
      <p:bldP spid="227356" grpId="0" animBg="1"/>
      <p:bldP spid="227357" grpId="0" animBg="1"/>
      <p:bldP spid="227358" grpId="0" animBg="1"/>
      <p:bldP spid="227359" grpId="0" animBg="1"/>
      <p:bldP spid="227360" grpId="0" animBg="1"/>
      <p:bldP spid="227361" grpId="0" animBg="1"/>
      <p:bldP spid="227362" grpId="0" animBg="1"/>
      <p:bldP spid="227363" grpId="0" animBg="1"/>
      <p:bldP spid="227364" grpId="0" animBg="1"/>
      <p:bldP spid="227365" grpId="0" animBg="1"/>
      <p:bldP spid="227366" grpId="0" animBg="1"/>
      <p:bldP spid="227367" grpId="0" animBg="1"/>
      <p:bldP spid="227368" grpId="0" animBg="1"/>
      <p:bldP spid="227369" grpId="0" animBg="1"/>
      <p:bldP spid="227370" grpId="0" animBg="1"/>
      <p:bldP spid="227371" grpId="0" animBg="1"/>
      <p:bldP spid="227372" grpId="0" animBg="1"/>
      <p:bldP spid="227373" grpId="0" animBg="1"/>
      <p:bldP spid="227374" grpId="0" animBg="1"/>
      <p:bldP spid="227375" grpId="0" animBg="1"/>
      <p:bldP spid="54" grpId="0" animBg="1"/>
      <p:bldP spid="55" grpId="0" animBg="1"/>
      <p:bldP spid="57" grpId="0" animBg="1"/>
      <p:bldP spid="58" grpId="0" animBg="1"/>
      <p:bldP spid="59" grpId="0" animBg="1"/>
      <p:bldP spid="60" grpId="0" animBg="1"/>
      <p:bldP spid="62" grpId="0" animBg="1"/>
      <p:bldP spid="63" grpId="0" animBg="1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8354" name="Rectangle 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5" name="Rectangle 3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l"/>
            <a:r>
              <a:rPr lang="en-US" sz="3200" b="1" dirty="0" smtClean="0"/>
              <a:t>3.5 Inflationary and deflationary gap</a:t>
            </a:r>
            <a:endParaRPr lang="th-TH" sz="3200" b="1" dirty="0"/>
          </a:p>
        </p:txBody>
      </p:sp>
      <p:sp>
        <p:nvSpPr>
          <p:cNvPr id="228356" name="Rectangle 4"/>
          <p:cNvSpPr>
            <a:spLocks noChangeArrowheads="1"/>
          </p:cNvSpPr>
          <p:nvPr/>
        </p:nvSpPr>
        <p:spPr bwMode="auto">
          <a:xfrm>
            <a:off x="228600" y="1981200"/>
            <a:ext cx="2133600" cy="584775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800000"/>
                </a:solidFill>
                <a:cs typeface="Angsana New" pitchFamily="18" charset="-34"/>
              </a:rPr>
              <a:t>GDP gap</a:t>
            </a:r>
            <a:endParaRPr lang="th-TH" sz="3200" b="1" dirty="0">
              <a:solidFill>
                <a:srgbClr val="800000"/>
              </a:solidFill>
              <a:cs typeface="Angsana New" pitchFamily="18" charset="-34"/>
            </a:endParaRPr>
          </a:p>
        </p:txBody>
      </p:sp>
      <p:sp>
        <p:nvSpPr>
          <p:cNvPr id="228357" name="AutoShape 5"/>
          <p:cNvSpPr>
            <a:spLocks noChangeArrowheads="1"/>
          </p:cNvSpPr>
          <p:nvPr/>
        </p:nvSpPr>
        <p:spPr bwMode="auto">
          <a:xfrm>
            <a:off x="2514600" y="21336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8" name="Rectangle 6"/>
          <p:cNvSpPr>
            <a:spLocks noChangeArrowheads="1"/>
          </p:cNvSpPr>
          <p:nvPr/>
        </p:nvSpPr>
        <p:spPr bwMode="auto">
          <a:xfrm>
            <a:off x="3048000" y="1905000"/>
            <a:ext cx="5410200" cy="1384995"/>
          </a:xfrm>
          <a:prstGeom prst="rect">
            <a:avLst/>
          </a:prstGeom>
          <a:solidFill>
            <a:srgbClr val="FFCC99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dirty="0" smtClean="0">
                <a:cs typeface="Angsana New" pitchFamily="18" charset="-34"/>
              </a:rPr>
              <a:t>When national income is more or less than income at the </a:t>
            </a:r>
            <a:r>
              <a:rPr lang="en-US" sz="2800" dirty="0" smtClean="0">
                <a:solidFill>
                  <a:schemeClr val="accent2"/>
                </a:solidFill>
                <a:cs typeface="Angsana New" pitchFamily="18" charset="-34"/>
              </a:rPr>
              <a:t>full employment </a:t>
            </a:r>
            <a:r>
              <a:rPr lang="en-US" sz="2800" dirty="0" smtClean="0">
                <a:cs typeface="Angsana New" pitchFamily="18" charset="-34"/>
              </a:rPr>
              <a:t>level</a:t>
            </a:r>
            <a:endParaRPr lang="th-TH" sz="3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8359" name="Rectangle 7"/>
          <p:cNvSpPr>
            <a:spLocks noChangeArrowheads="1"/>
          </p:cNvSpPr>
          <p:nvPr/>
        </p:nvSpPr>
        <p:spPr bwMode="auto">
          <a:xfrm>
            <a:off x="990600" y="3657600"/>
            <a:ext cx="7924800" cy="4572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Potential Output</a:t>
            </a:r>
            <a:r>
              <a:rPr lang="en-US" sz="28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3200" b="1" dirty="0" smtClean="0">
                <a:latin typeface="NSimSun" pitchFamily="49" charset="-122"/>
                <a:cs typeface="Angsana New" pitchFamily="18" charset="-34"/>
              </a:rPr>
              <a:t>or</a:t>
            </a:r>
            <a:r>
              <a:rPr lang="en-US" sz="3200" dirty="0" smtClean="0">
                <a:latin typeface="NSimSun" pitchFamily="49" charset="-122"/>
                <a:cs typeface="Angsana New" pitchFamily="18" charset="-34"/>
              </a:rPr>
              <a:t> </a:t>
            </a:r>
            <a:r>
              <a:rPr lang="th-TH" sz="2800" dirty="0" smtClean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Full Employment Output</a:t>
            </a:r>
            <a:r>
              <a:rPr lang="th-TH" sz="2000" b="1" dirty="0">
                <a:solidFill>
                  <a:schemeClr val="accent2"/>
                </a:solidFill>
                <a:latin typeface="NSimSun" pitchFamily="49" charset="-122"/>
                <a:cs typeface="Angsana New" pitchFamily="18" charset="-34"/>
              </a:rPr>
              <a:t> </a:t>
            </a:r>
            <a:endParaRPr lang="th-TH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8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8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8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8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356" grpId="0" animBg="1"/>
      <p:bldP spid="228357" grpId="0" animBg="1"/>
      <p:bldP spid="228358" grpId="0" animBg="1"/>
      <p:bldP spid="228359" grpId="0" animBg="1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9378" name="Rectangle 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9379" name="Rectangle 3"/>
          <p:cNvSpPr>
            <a:spLocks noChangeArrowheads="1"/>
          </p:cNvSpPr>
          <p:nvPr/>
        </p:nvSpPr>
        <p:spPr bwMode="auto">
          <a:xfrm>
            <a:off x="533400" y="381000"/>
            <a:ext cx="6324600" cy="5847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en-US" sz="3200" b="1" dirty="0" smtClean="0">
                <a:solidFill>
                  <a:srgbClr val="800000"/>
                </a:solidFill>
                <a:cs typeface="Angsana New" pitchFamily="18" charset="-34"/>
              </a:rPr>
              <a:t>3.5.1 (Inflationary </a:t>
            </a:r>
            <a:r>
              <a:rPr lang="en-US" sz="3200" b="1" dirty="0">
                <a:solidFill>
                  <a:srgbClr val="800000"/>
                </a:solidFill>
                <a:cs typeface="Angsana New" pitchFamily="18" charset="-34"/>
              </a:rPr>
              <a:t>Gap)</a:t>
            </a:r>
            <a:endParaRPr lang="th-TH" sz="3200" b="1" dirty="0">
              <a:solidFill>
                <a:srgbClr val="800000"/>
              </a:solidFill>
              <a:cs typeface="Angsana New" pitchFamily="18" charset="-34"/>
            </a:endParaRPr>
          </a:p>
        </p:txBody>
      </p:sp>
      <p:sp>
        <p:nvSpPr>
          <p:cNvPr id="229380" name="Line 4"/>
          <p:cNvSpPr>
            <a:spLocks noChangeShapeType="1"/>
          </p:cNvSpPr>
          <p:nvPr/>
        </p:nvSpPr>
        <p:spPr bwMode="auto">
          <a:xfrm flipV="1">
            <a:off x="838200" y="2286000"/>
            <a:ext cx="2971800" cy="2514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838200" y="2438400"/>
            <a:ext cx="3581400" cy="1066800"/>
            <a:chOff x="528" y="2208"/>
            <a:chExt cx="2592" cy="672"/>
          </a:xfrm>
        </p:grpSpPr>
        <p:sp>
          <p:nvSpPr>
            <p:cNvPr id="229384" name="Line 8"/>
            <p:cNvSpPr>
              <a:spLocks noChangeShapeType="1"/>
            </p:cNvSpPr>
            <p:nvPr/>
          </p:nvSpPr>
          <p:spPr bwMode="auto">
            <a:xfrm flipV="1">
              <a:off x="528" y="2304"/>
              <a:ext cx="2256" cy="5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9385" name="Rectangle 9"/>
            <p:cNvSpPr>
              <a:spLocks noChangeArrowheads="1"/>
            </p:cNvSpPr>
            <p:nvPr/>
          </p:nvSpPr>
          <p:spPr bwMode="auto">
            <a:xfrm>
              <a:off x="2832" y="2208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 dirty="0">
                  <a:cs typeface="Angsana New" pitchFamily="18" charset="-34"/>
                </a:rPr>
                <a:t>DAE</a:t>
              </a:r>
              <a:endParaRPr lang="el-GR" sz="2000" b="1" dirty="0">
                <a:cs typeface="Arial" charset="0"/>
              </a:endParaRPr>
            </a:p>
          </p:txBody>
        </p:sp>
      </p:grpSp>
      <p:sp>
        <p:nvSpPr>
          <p:cNvPr id="229387" name="Line 11"/>
          <p:cNvSpPr>
            <a:spLocks noChangeShapeType="1"/>
          </p:cNvSpPr>
          <p:nvPr/>
        </p:nvSpPr>
        <p:spPr bwMode="auto">
          <a:xfrm>
            <a:off x="3200400" y="2819400"/>
            <a:ext cx="0" cy="1981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1143000" y="4419600"/>
            <a:ext cx="533400" cy="412750"/>
            <a:chOff x="672" y="3360"/>
            <a:chExt cx="336" cy="260"/>
          </a:xfrm>
        </p:grpSpPr>
        <p:sp>
          <p:nvSpPr>
            <p:cNvPr id="229390" name="Arc 14"/>
            <p:cNvSpPr>
              <a:spLocks/>
            </p:cNvSpPr>
            <p:nvPr/>
          </p:nvSpPr>
          <p:spPr bwMode="auto">
            <a:xfrm>
              <a:off x="864" y="3360"/>
              <a:ext cx="144" cy="24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9391" name="Text Box 15"/>
            <p:cNvSpPr txBox="1">
              <a:spLocks noChangeArrowheads="1"/>
            </p:cNvSpPr>
            <p:nvPr/>
          </p:nvSpPr>
          <p:spPr bwMode="auto">
            <a:xfrm>
              <a:off x="672" y="3408"/>
              <a:ext cx="240" cy="212"/>
            </a:xfrm>
            <a:prstGeom prst="rect">
              <a:avLst/>
            </a:prstGeom>
            <a:noFill/>
            <a:ln w="9525" cap="rnd">
              <a:noFill/>
              <a:prstDash val="sysDot"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cs typeface="Angsana New" pitchFamily="18" charset="-34"/>
                </a:rPr>
                <a:t>45</a:t>
              </a:r>
              <a:r>
                <a:rPr lang="en-US" sz="1600" b="1">
                  <a:cs typeface="Arial" charset="0"/>
                </a:rPr>
                <a:t>°</a:t>
              </a:r>
            </a:p>
          </p:txBody>
        </p:sp>
      </p:grpSp>
      <p:sp>
        <p:nvSpPr>
          <p:cNvPr id="229394" name="Rectangle 18"/>
          <p:cNvSpPr>
            <a:spLocks noChangeArrowheads="1"/>
          </p:cNvSpPr>
          <p:nvPr/>
        </p:nvSpPr>
        <p:spPr bwMode="auto">
          <a:xfrm>
            <a:off x="3657600" y="1905000"/>
            <a:ext cx="114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cs typeface="Angsana New" pitchFamily="18" charset="-34"/>
              </a:rPr>
              <a:t>Y = DAE</a:t>
            </a:r>
            <a:endParaRPr lang="el-GR" sz="2000" b="1" dirty="0">
              <a:cs typeface="Arial" charset="0"/>
            </a:endParaRPr>
          </a:p>
        </p:txBody>
      </p:sp>
      <p:sp>
        <p:nvSpPr>
          <p:cNvPr id="229395" name="Rectangle 19"/>
          <p:cNvSpPr>
            <a:spLocks noChangeArrowheads="1"/>
          </p:cNvSpPr>
          <p:nvPr/>
        </p:nvSpPr>
        <p:spPr bwMode="auto">
          <a:xfrm>
            <a:off x="2971800" y="4876800"/>
            <a:ext cx="533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cs typeface="Angsana New" pitchFamily="18" charset="-34"/>
              </a:rPr>
              <a:t>Y</a:t>
            </a:r>
            <a:r>
              <a:rPr lang="en-US" sz="2000" b="1" baseline="-25000" dirty="0">
                <a:cs typeface="Angsana New" pitchFamily="18" charset="-34"/>
              </a:rPr>
              <a:t>E</a:t>
            </a:r>
            <a:endParaRPr lang="el-GR" sz="2000" b="1" baseline="-25000" dirty="0">
              <a:cs typeface="Angsana New" pitchFamily="18" charset="-34"/>
            </a:endParaRPr>
          </a:p>
        </p:txBody>
      </p:sp>
      <p:sp>
        <p:nvSpPr>
          <p:cNvPr id="229397" name="Rectangle 21"/>
          <p:cNvSpPr>
            <a:spLocks noChangeArrowheads="1"/>
          </p:cNvSpPr>
          <p:nvPr/>
        </p:nvSpPr>
        <p:spPr bwMode="auto">
          <a:xfrm>
            <a:off x="5029200" y="2590800"/>
            <a:ext cx="990600" cy="461665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cs typeface="Angsana New" pitchFamily="18" charset="-34"/>
              </a:rPr>
              <a:t>at</a:t>
            </a:r>
            <a:r>
              <a:rPr lang="th-TH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cs typeface="Angsana New" pitchFamily="18" charset="-34"/>
              </a:rPr>
              <a:t> </a:t>
            </a:r>
            <a:r>
              <a: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Y</a:t>
            </a:r>
            <a:r>
              <a:rPr lang="en-US" sz="2000" b="1" baseline="-25000" dirty="0">
                <a:cs typeface="Angsana New" pitchFamily="18" charset="-34"/>
              </a:rPr>
              <a:t>F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29398" name="AutoShape 22"/>
          <p:cNvSpPr>
            <a:spLocks noChangeArrowheads="1"/>
          </p:cNvSpPr>
          <p:nvPr/>
        </p:nvSpPr>
        <p:spPr bwMode="auto">
          <a:xfrm>
            <a:off x="6248400" y="2667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9399" name="Rectangle 23"/>
          <p:cNvSpPr>
            <a:spLocks noChangeArrowheads="1"/>
          </p:cNvSpPr>
          <p:nvPr/>
        </p:nvSpPr>
        <p:spPr bwMode="auto">
          <a:xfrm>
            <a:off x="6858000" y="2590800"/>
            <a:ext cx="1219200" cy="39687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b="1" dirty="0">
              <a:cs typeface="Angsana New" pitchFamily="18" charset="-34"/>
            </a:endParaRPr>
          </a:p>
        </p:txBody>
      </p:sp>
      <p:sp>
        <p:nvSpPr>
          <p:cNvPr id="229401" name="Rectangle 25"/>
          <p:cNvSpPr>
            <a:spLocks noChangeArrowheads="1"/>
          </p:cNvSpPr>
          <p:nvPr/>
        </p:nvSpPr>
        <p:spPr bwMode="auto">
          <a:xfrm>
            <a:off x="5029200" y="3276600"/>
            <a:ext cx="3581400" cy="1015663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29402" name="Rectangle 26"/>
          <p:cNvSpPr>
            <a:spLocks noChangeArrowheads="1"/>
          </p:cNvSpPr>
          <p:nvPr/>
        </p:nvSpPr>
        <p:spPr bwMode="auto">
          <a:xfrm>
            <a:off x="5029200" y="4572000"/>
            <a:ext cx="4114800" cy="1938992"/>
          </a:xfrm>
          <a:prstGeom prst="rect">
            <a:avLst/>
          </a:prstGeom>
          <a:solidFill>
            <a:srgbClr val="FFFF66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3000" b="1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sz="3000" b="1" dirty="0" smtClean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sz="3000" b="1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sz="3000" b="1" dirty="0" smtClean="0">
              <a:solidFill>
                <a:schemeClr val="accent2"/>
              </a:solidFill>
              <a:cs typeface="Angsana New" pitchFamily="18" charset="-34"/>
            </a:endParaRPr>
          </a:p>
        </p:txBody>
      </p:sp>
      <p:grpSp>
        <p:nvGrpSpPr>
          <p:cNvPr id="4" name="Group 27"/>
          <p:cNvGrpSpPr>
            <a:grpSpLocks/>
          </p:cNvGrpSpPr>
          <p:nvPr/>
        </p:nvGrpSpPr>
        <p:grpSpPr bwMode="auto">
          <a:xfrm>
            <a:off x="381000" y="1447800"/>
            <a:ext cx="4648200" cy="3429000"/>
            <a:chOff x="240" y="912"/>
            <a:chExt cx="2928" cy="2160"/>
          </a:xfrm>
        </p:grpSpPr>
        <p:sp>
          <p:nvSpPr>
            <p:cNvPr id="229404" name="Line 28"/>
            <p:cNvSpPr>
              <a:spLocks noChangeShapeType="1"/>
            </p:cNvSpPr>
            <p:nvPr/>
          </p:nvSpPr>
          <p:spPr bwMode="auto">
            <a:xfrm>
              <a:off x="528" y="1200"/>
              <a:ext cx="0" cy="18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9405" name="Line 29"/>
            <p:cNvSpPr>
              <a:spLocks noChangeShapeType="1"/>
            </p:cNvSpPr>
            <p:nvPr/>
          </p:nvSpPr>
          <p:spPr bwMode="auto">
            <a:xfrm>
              <a:off x="528" y="3024"/>
              <a:ext cx="225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9406" name="Rectangle 30"/>
            <p:cNvSpPr>
              <a:spLocks noChangeArrowheads="1"/>
            </p:cNvSpPr>
            <p:nvPr/>
          </p:nvSpPr>
          <p:spPr bwMode="auto">
            <a:xfrm>
              <a:off x="240" y="912"/>
              <a:ext cx="43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 dirty="0">
                  <a:cs typeface="Angsana New" pitchFamily="18" charset="-34"/>
                </a:rPr>
                <a:t>DAE</a:t>
              </a:r>
              <a:endParaRPr lang="el-GR" sz="2000" b="1" dirty="0">
                <a:cs typeface="Arial" charset="0"/>
              </a:endParaRPr>
            </a:p>
          </p:txBody>
        </p:sp>
        <p:sp>
          <p:nvSpPr>
            <p:cNvPr id="229407" name="Rectangle 31"/>
            <p:cNvSpPr>
              <a:spLocks noChangeArrowheads="1"/>
            </p:cNvSpPr>
            <p:nvPr/>
          </p:nvSpPr>
          <p:spPr bwMode="auto">
            <a:xfrm>
              <a:off x="2880" y="2880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 dirty="0">
                  <a:cs typeface="Angsana New" pitchFamily="18" charset="-34"/>
                </a:rPr>
                <a:t>Y</a:t>
              </a:r>
              <a:endParaRPr lang="el-GR" sz="2000" b="1" dirty="0">
                <a:cs typeface="Arial" charset="0"/>
              </a:endParaRPr>
            </a:p>
          </p:txBody>
        </p:sp>
      </p:grpSp>
      <p:sp>
        <p:nvSpPr>
          <p:cNvPr id="32" name="Slide Number Placeholder 3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117</a:t>
            </a:fld>
            <a:endParaRPr lang="en-US"/>
          </a:p>
        </p:txBody>
      </p:sp>
      <p:sp>
        <p:nvSpPr>
          <p:cNvPr id="33" name="Rectangle 25"/>
          <p:cNvSpPr>
            <a:spLocks noChangeArrowheads="1"/>
          </p:cNvSpPr>
          <p:nvPr/>
        </p:nvSpPr>
        <p:spPr bwMode="auto">
          <a:xfrm>
            <a:off x="5029200" y="1219200"/>
            <a:ext cx="4114800" cy="1077218"/>
          </a:xfrm>
          <a:prstGeom prst="rect">
            <a:avLst/>
          </a:prstGeom>
          <a:solidFill>
            <a:srgbClr val="FFCCFF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cs typeface="Angsana New" pitchFamily="18" charset="-34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DAE &gt; DAE</a:t>
            </a:r>
            <a:r>
              <a:rPr lang="en-US" sz="2000" baseline="30000" dirty="0" smtClean="0">
                <a:solidFill>
                  <a:srgbClr val="FF0000"/>
                </a:solidFill>
                <a:cs typeface="Angsana New" pitchFamily="18" charset="-34"/>
              </a:rPr>
              <a:t>F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, existing DAE is higher than DAE corresponding to gross output at full employment</a:t>
            </a:r>
            <a:endParaRPr lang="th-TH" sz="2000" baseline="30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9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9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9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79" grpId="0" animBg="1"/>
      <p:bldP spid="229380" grpId="0" animBg="1"/>
      <p:bldP spid="229387" grpId="0" animBg="1"/>
      <p:bldP spid="229394" grpId="0"/>
      <p:bldP spid="229395" grpId="0"/>
      <p:bldP spid="229397" grpId="0" animBg="1"/>
      <p:bldP spid="229398" grpId="0" animBg="1"/>
      <p:bldP spid="229399" grpId="0" animBg="1"/>
      <p:bldP spid="229401" grpId="0" animBg="1"/>
      <p:bldP spid="229402" grpId="0" animBg="1"/>
      <p:bldP spid="33" grpId="0" animBg="1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762000" y="2667000"/>
            <a:ext cx="2895600" cy="2546350"/>
            <a:chOff x="480" y="1680"/>
            <a:chExt cx="1824" cy="1604"/>
          </a:xfrm>
        </p:grpSpPr>
        <p:sp>
          <p:nvSpPr>
            <p:cNvPr id="230404" name="Arc 4"/>
            <p:cNvSpPr>
              <a:spLocks/>
            </p:cNvSpPr>
            <p:nvPr/>
          </p:nvSpPr>
          <p:spPr bwMode="auto">
            <a:xfrm>
              <a:off x="816" y="2976"/>
              <a:ext cx="144" cy="288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0405" name="Text Box 5"/>
            <p:cNvSpPr txBox="1">
              <a:spLocks noChangeArrowheads="1"/>
            </p:cNvSpPr>
            <p:nvPr/>
          </p:nvSpPr>
          <p:spPr bwMode="auto">
            <a:xfrm>
              <a:off x="624" y="3072"/>
              <a:ext cx="240" cy="212"/>
            </a:xfrm>
            <a:prstGeom prst="rect">
              <a:avLst/>
            </a:prstGeom>
            <a:noFill/>
            <a:ln w="9525" cap="rnd">
              <a:noFill/>
              <a:prstDash val="sysDot"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cs typeface="Angsana New" pitchFamily="18" charset="-34"/>
                </a:rPr>
                <a:t>45</a:t>
              </a:r>
              <a:r>
                <a:rPr lang="en-US" sz="1600" b="1">
                  <a:cs typeface="Arial" charset="0"/>
                </a:rPr>
                <a:t>°</a:t>
              </a:r>
            </a:p>
          </p:txBody>
        </p:sp>
        <p:sp>
          <p:nvSpPr>
            <p:cNvPr id="230406" name="Line 6"/>
            <p:cNvSpPr>
              <a:spLocks noChangeShapeType="1"/>
            </p:cNvSpPr>
            <p:nvPr/>
          </p:nvSpPr>
          <p:spPr bwMode="auto">
            <a:xfrm flipH="1">
              <a:off x="480" y="1680"/>
              <a:ext cx="1824" cy="158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30407" name="Rectangle 7"/>
          <p:cNvSpPr>
            <a:spLocks noChangeArrowheads="1"/>
          </p:cNvSpPr>
          <p:nvPr/>
        </p:nvSpPr>
        <p:spPr bwMode="auto">
          <a:xfrm>
            <a:off x="3505200" y="2438400"/>
            <a:ext cx="114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cs typeface="Angsana New" pitchFamily="18" charset="-34"/>
              </a:rPr>
              <a:t>Y = DAE</a:t>
            </a:r>
            <a:endParaRPr lang="el-GR" sz="2000" b="1">
              <a:cs typeface="Arial" charset="0"/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762000" y="3657600"/>
            <a:ext cx="3733800" cy="914400"/>
            <a:chOff x="480" y="2304"/>
            <a:chExt cx="2352" cy="576"/>
          </a:xfrm>
        </p:grpSpPr>
        <p:sp>
          <p:nvSpPr>
            <p:cNvPr id="230410" name="Line 10"/>
            <p:cNvSpPr>
              <a:spLocks noChangeShapeType="1"/>
            </p:cNvSpPr>
            <p:nvPr/>
          </p:nvSpPr>
          <p:spPr bwMode="auto">
            <a:xfrm flipH="1">
              <a:off x="480" y="2400"/>
              <a:ext cx="2064" cy="48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0411" name="Rectangle 11"/>
            <p:cNvSpPr>
              <a:spLocks noChangeArrowheads="1"/>
            </p:cNvSpPr>
            <p:nvPr/>
          </p:nvSpPr>
          <p:spPr bwMode="auto">
            <a:xfrm>
              <a:off x="2544" y="2304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>
                  <a:cs typeface="Angsana New" pitchFamily="18" charset="-34"/>
                </a:rPr>
                <a:t>DAE</a:t>
              </a:r>
              <a:endParaRPr lang="el-GR" sz="2000" b="1">
                <a:cs typeface="Arial" charset="0"/>
              </a:endParaRPr>
            </a:p>
          </p:txBody>
        </p:sp>
      </p:grpSp>
      <p:sp useBgFill="1">
        <p:nvSpPr>
          <p:cNvPr id="230412" name="Rectangle 1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0413" name="Line 13"/>
          <p:cNvSpPr>
            <a:spLocks noChangeShapeType="1"/>
          </p:cNvSpPr>
          <p:nvPr/>
        </p:nvSpPr>
        <p:spPr bwMode="auto">
          <a:xfrm>
            <a:off x="1752600" y="4343400"/>
            <a:ext cx="0" cy="838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30418" name="Rectangle 18"/>
          <p:cNvSpPr>
            <a:spLocks noChangeArrowheads="1"/>
          </p:cNvSpPr>
          <p:nvPr/>
        </p:nvSpPr>
        <p:spPr bwMode="auto">
          <a:xfrm>
            <a:off x="1524000" y="5181600"/>
            <a:ext cx="533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cs typeface="Angsana New" pitchFamily="18" charset="-34"/>
              </a:rPr>
              <a:t>Y</a:t>
            </a:r>
            <a:r>
              <a:rPr lang="en-US" sz="2000" b="1" baseline="-25000">
                <a:cs typeface="Angsana New" pitchFamily="18" charset="-34"/>
              </a:rPr>
              <a:t>E</a:t>
            </a:r>
            <a:endParaRPr lang="el-GR" sz="2000" b="1" baseline="-25000">
              <a:cs typeface="Angsana New" pitchFamily="18" charset="-34"/>
            </a:endParaRPr>
          </a:p>
        </p:txBody>
      </p:sp>
      <p:sp>
        <p:nvSpPr>
          <p:cNvPr id="230419" name="Rectangle 19"/>
          <p:cNvSpPr>
            <a:spLocks noChangeArrowheads="1"/>
          </p:cNvSpPr>
          <p:nvPr/>
        </p:nvSpPr>
        <p:spPr bwMode="auto">
          <a:xfrm>
            <a:off x="4876800" y="2514600"/>
            <a:ext cx="1371600" cy="584775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>
              <a:buFontTx/>
              <a:buChar char="•"/>
            </a:pPr>
            <a:r>
              <a:rPr lang="th-TH" sz="3200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8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at</a:t>
            </a:r>
            <a:r>
              <a:rPr lang="th-TH" sz="32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FF0000"/>
                </a:solidFill>
                <a:cs typeface="Angsana New" pitchFamily="18" charset="-34"/>
              </a:rPr>
              <a:t>F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30420" name="AutoShape 20"/>
          <p:cNvSpPr>
            <a:spLocks noChangeArrowheads="1"/>
          </p:cNvSpPr>
          <p:nvPr/>
        </p:nvSpPr>
        <p:spPr bwMode="auto">
          <a:xfrm>
            <a:off x="6324600" y="2667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0421" name="Rectangle 21"/>
          <p:cNvSpPr>
            <a:spLocks noChangeArrowheads="1"/>
          </p:cNvSpPr>
          <p:nvPr/>
        </p:nvSpPr>
        <p:spPr bwMode="auto">
          <a:xfrm>
            <a:off x="6781800" y="2590800"/>
            <a:ext cx="1371600" cy="46166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dirty="0">
              <a:cs typeface="Angsana New" pitchFamily="18" charset="-34"/>
            </a:endParaRPr>
          </a:p>
        </p:txBody>
      </p:sp>
      <p:sp>
        <p:nvSpPr>
          <p:cNvPr id="230425" name="Rectangle 25"/>
          <p:cNvSpPr>
            <a:spLocks noChangeArrowheads="1"/>
          </p:cNvSpPr>
          <p:nvPr/>
        </p:nvSpPr>
        <p:spPr bwMode="auto">
          <a:xfrm>
            <a:off x="4876800" y="4724400"/>
            <a:ext cx="4038600" cy="707886"/>
          </a:xfrm>
          <a:prstGeom prst="rect">
            <a:avLst/>
          </a:prstGeom>
          <a:solidFill>
            <a:schemeClr val="hlink"/>
          </a:solidFill>
          <a:ln w="9525" cap="rnd">
            <a:solidFill>
              <a:srgbClr val="CC99FF"/>
            </a:solidFill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30427" name="Rectangle 27"/>
          <p:cNvSpPr>
            <a:spLocks noChangeArrowheads="1"/>
          </p:cNvSpPr>
          <p:nvPr/>
        </p:nvSpPr>
        <p:spPr bwMode="auto">
          <a:xfrm>
            <a:off x="533400" y="304800"/>
            <a:ext cx="4876800" cy="523220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 smtClean="0">
                <a:solidFill>
                  <a:srgbClr val="800000"/>
                </a:solidFill>
                <a:cs typeface="Angsana New" pitchFamily="18" charset="-34"/>
              </a:rPr>
              <a:t>3.5.2 Deflationary Gap</a:t>
            </a:r>
            <a:endParaRPr lang="th-TH" sz="2800" b="1" dirty="0">
              <a:solidFill>
                <a:srgbClr val="800000"/>
              </a:solidFill>
              <a:cs typeface="Angsana New" pitchFamily="18" charset="-34"/>
            </a:endParaRPr>
          </a:p>
        </p:txBody>
      </p:sp>
      <p:grpSp>
        <p:nvGrpSpPr>
          <p:cNvPr id="4" name="Group 28"/>
          <p:cNvGrpSpPr>
            <a:grpSpLocks/>
          </p:cNvGrpSpPr>
          <p:nvPr/>
        </p:nvGrpSpPr>
        <p:grpSpPr bwMode="auto">
          <a:xfrm>
            <a:off x="228600" y="1752600"/>
            <a:ext cx="4572000" cy="3505200"/>
            <a:chOff x="144" y="1104"/>
            <a:chExt cx="2880" cy="2208"/>
          </a:xfrm>
        </p:grpSpPr>
        <p:sp>
          <p:nvSpPr>
            <p:cNvPr id="230429" name="Line 29"/>
            <p:cNvSpPr>
              <a:spLocks noChangeShapeType="1"/>
            </p:cNvSpPr>
            <p:nvPr/>
          </p:nvSpPr>
          <p:spPr bwMode="auto">
            <a:xfrm>
              <a:off x="480" y="1344"/>
              <a:ext cx="0" cy="19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0430" name="Line 30"/>
            <p:cNvSpPr>
              <a:spLocks noChangeShapeType="1"/>
            </p:cNvSpPr>
            <p:nvPr/>
          </p:nvSpPr>
          <p:spPr bwMode="auto">
            <a:xfrm flipH="1">
              <a:off x="480" y="3264"/>
              <a:ext cx="22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0431" name="Rectangle 31"/>
            <p:cNvSpPr>
              <a:spLocks noChangeArrowheads="1"/>
            </p:cNvSpPr>
            <p:nvPr/>
          </p:nvSpPr>
          <p:spPr bwMode="auto">
            <a:xfrm>
              <a:off x="144" y="1104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800" b="1" dirty="0">
                  <a:cs typeface="Angsana New" pitchFamily="18" charset="-34"/>
                </a:rPr>
                <a:t>DAE</a:t>
              </a:r>
              <a:endParaRPr lang="el-GR" sz="1800" b="1" dirty="0">
                <a:cs typeface="Arial" charset="0"/>
              </a:endParaRPr>
            </a:p>
          </p:txBody>
        </p:sp>
        <p:sp>
          <p:nvSpPr>
            <p:cNvPr id="230432" name="Rectangle 32"/>
            <p:cNvSpPr>
              <a:spLocks noChangeArrowheads="1"/>
            </p:cNvSpPr>
            <p:nvPr/>
          </p:nvSpPr>
          <p:spPr bwMode="auto">
            <a:xfrm>
              <a:off x="2736" y="3120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800" b="1">
                  <a:cs typeface="Angsana New" pitchFamily="18" charset="-34"/>
                </a:rPr>
                <a:t>Y</a:t>
              </a:r>
              <a:endParaRPr lang="el-GR" sz="1800" b="1">
                <a:cs typeface="Arial" charset="0"/>
              </a:endParaRPr>
            </a:p>
          </p:txBody>
        </p:sp>
      </p:grp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118</a:t>
            </a:fld>
            <a:endParaRPr lang="en-US"/>
          </a:p>
        </p:txBody>
      </p:sp>
      <p:sp>
        <p:nvSpPr>
          <p:cNvPr id="36" name="Rectangle 26"/>
          <p:cNvSpPr>
            <a:spLocks noChangeArrowheads="1"/>
          </p:cNvSpPr>
          <p:nvPr/>
        </p:nvSpPr>
        <p:spPr bwMode="auto">
          <a:xfrm>
            <a:off x="0" y="5791200"/>
            <a:ext cx="9144000" cy="553998"/>
          </a:xfrm>
          <a:prstGeom prst="rect">
            <a:avLst/>
          </a:prstGeom>
          <a:solidFill>
            <a:srgbClr val="FFFF99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th-TH" sz="3000" b="1" dirty="0">
              <a:solidFill>
                <a:srgbClr val="FF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35" name="Rectangle 25"/>
          <p:cNvSpPr>
            <a:spLocks noChangeArrowheads="1"/>
          </p:cNvSpPr>
          <p:nvPr/>
        </p:nvSpPr>
        <p:spPr bwMode="auto">
          <a:xfrm>
            <a:off x="4876800" y="990600"/>
            <a:ext cx="3733800" cy="1384995"/>
          </a:xfrm>
          <a:prstGeom prst="rect">
            <a:avLst/>
          </a:prstGeom>
          <a:solidFill>
            <a:srgbClr val="FFCCFF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cs typeface="Angsana New" pitchFamily="18" charset="-34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DAE &lt; DAE</a:t>
            </a:r>
            <a:r>
              <a:rPr lang="en-US" sz="2000" baseline="30000" dirty="0" smtClean="0">
                <a:solidFill>
                  <a:srgbClr val="FF0000"/>
                </a:solidFill>
                <a:cs typeface="Angsana New" pitchFamily="18" charset="-34"/>
              </a:rPr>
              <a:t>F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, existing DAE is less than DAE corresponding to gross output at full employment</a:t>
            </a:r>
            <a:endParaRPr lang="th-TH" sz="2000" baseline="30000" dirty="0">
              <a:cs typeface="Arial" charset="0"/>
            </a:endParaRPr>
          </a:p>
        </p:txBody>
      </p:sp>
      <p:sp>
        <p:nvSpPr>
          <p:cNvPr id="38" name="Rectangle 25"/>
          <p:cNvSpPr>
            <a:spLocks noChangeArrowheads="1"/>
          </p:cNvSpPr>
          <p:nvPr/>
        </p:nvSpPr>
        <p:spPr bwMode="auto">
          <a:xfrm>
            <a:off x="4876800" y="3300680"/>
            <a:ext cx="3352800" cy="1323439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en-US" sz="2000" dirty="0">
              <a:cs typeface="Arial" charset="0"/>
            </a:endParaRPr>
          </a:p>
          <a:p>
            <a:endParaRPr lang="en-US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0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0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3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3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3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3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0407" grpId="0"/>
      <p:bldP spid="230413" grpId="0" animBg="1"/>
      <p:bldP spid="230418" grpId="0"/>
      <p:bldP spid="230419" grpId="0" animBg="1"/>
      <p:bldP spid="230420" grpId="0" animBg="1"/>
      <p:bldP spid="230421" grpId="0" animBg="1"/>
      <p:bldP spid="230425" grpId="0" animBg="1"/>
      <p:bldP spid="36" grpId="0" animBg="1"/>
      <p:bldP spid="35" grpId="0" animBg="1"/>
      <p:bldP spid="38" grpId="0" animBg="1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229600" cy="1143000"/>
          </a:xfrm>
        </p:spPr>
        <p:txBody>
          <a:bodyPr/>
          <a:lstStyle/>
          <a:p>
            <a:pPr algn="l"/>
            <a:r>
              <a:rPr lang="en-US" b="1" dirty="0" smtClean="0">
                <a:cs typeface="Angsana New" pitchFamily="18" charset="-34"/>
              </a:rPr>
              <a:t>3.6 Keynesian, Classical and Non-Keynes non-classic concept</a:t>
            </a:r>
            <a:endParaRPr lang="th-TH" b="1" dirty="0">
              <a:cs typeface="Angsana New" pitchFamily="18" charset="-34"/>
            </a:endParaRPr>
          </a:p>
        </p:txBody>
      </p:sp>
      <p:sp useBgFill="1">
        <p:nvSpPr>
          <p:cNvPr id="21504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44" name="Rectangle 4"/>
          <p:cNvSpPr>
            <a:spLocks noChangeArrowheads="1"/>
          </p:cNvSpPr>
          <p:nvPr/>
        </p:nvSpPr>
        <p:spPr bwMode="auto">
          <a:xfrm>
            <a:off x="381000" y="1600200"/>
            <a:ext cx="1676400" cy="52322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 smtClean="0">
                <a:solidFill>
                  <a:srgbClr val="A50021"/>
                </a:solidFill>
                <a:cs typeface="Arial" charset="0"/>
              </a:rPr>
              <a:t>Keynes</a:t>
            </a:r>
            <a:endParaRPr lang="th-TH" sz="2800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15050" name="AutoShape 10"/>
          <p:cNvSpPr>
            <a:spLocks noChangeArrowheads="1"/>
          </p:cNvSpPr>
          <p:nvPr/>
        </p:nvSpPr>
        <p:spPr bwMode="auto">
          <a:xfrm>
            <a:off x="23622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54" name="AutoShape 14"/>
          <p:cNvSpPr>
            <a:spLocks noChangeArrowheads="1"/>
          </p:cNvSpPr>
          <p:nvPr/>
        </p:nvSpPr>
        <p:spPr bwMode="auto">
          <a:xfrm>
            <a:off x="2286000" y="3352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119</a:t>
            </a:fld>
            <a:endParaRPr lang="en-US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971800" y="1447800"/>
            <a:ext cx="5334000" cy="83099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Economy operates lower than full employment level  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" name="AutoShape 14"/>
          <p:cNvSpPr>
            <a:spLocks noChangeArrowheads="1"/>
          </p:cNvSpPr>
          <p:nvPr/>
        </p:nvSpPr>
        <p:spPr bwMode="auto">
          <a:xfrm>
            <a:off x="2362200" y="2514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Rectangle 12"/>
          <p:cNvSpPr>
            <a:spLocks noChangeArrowheads="1"/>
          </p:cNvSpPr>
          <p:nvPr/>
        </p:nvSpPr>
        <p:spPr bwMode="auto">
          <a:xfrm>
            <a:off x="2971800" y="2438400"/>
            <a:ext cx="6172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When DAE changes, price doesn’t change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457200" y="3200400"/>
            <a:ext cx="16764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 smtClean="0">
                <a:solidFill>
                  <a:srgbClr val="A50021"/>
                </a:solidFill>
                <a:cs typeface="Arial" charset="0"/>
              </a:rPr>
              <a:t>Classic</a:t>
            </a:r>
            <a:endParaRPr lang="th-TH" sz="2800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1" name="Rectangle 12"/>
          <p:cNvSpPr>
            <a:spLocks noChangeArrowheads="1"/>
          </p:cNvSpPr>
          <p:nvPr/>
        </p:nvSpPr>
        <p:spPr bwMode="auto">
          <a:xfrm>
            <a:off x="2895600" y="3200400"/>
            <a:ext cx="59436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cs typeface="Angsana New" pitchFamily="18" charset="-34"/>
              </a:rPr>
              <a:t>Economy operates at full employment level  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2" name="AutoShape 14"/>
          <p:cNvSpPr>
            <a:spLocks noChangeArrowheads="1"/>
          </p:cNvSpPr>
          <p:nvPr/>
        </p:nvSpPr>
        <p:spPr bwMode="auto">
          <a:xfrm>
            <a:off x="2286000" y="3962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Rectangle 12"/>
          <p:cNvSpPr>
            <a:spLocks noChangeArrowheads="1"/>
          </p:cNvSpPr>
          <p:nvPr/>
        </p:nvSpPr>
        <p:spPr bwMode="auto">
          <a:xfrm>
            <a:off x="2971800" y="3962400"/>
            <a:ext cx="61722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cs typeface="Angsana New" pitchFamily="18" charset="-34"/>
              </a:rPr>
              <a:t>When DAE changes, price changes  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457200" y="4724400"/>
            <a:ext cx="2286000" cy="954107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 smtClean="0">
                <a:solidFill>
                  <a:srgbClr val="A50021"/>
                </a:solidFill>
                <a:cs typeface="Arial" charset="0"/>
              </a:rPr>
              <a:t>Non-Keynes non classic</a:t>
            </a:r>
            <a:endParaRPr lang="th-TH" sz="2800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4" name="AutoShape 10"/>
          <p:cNvSpPr>
            <a:spLocks noChangeArrowheads="1"/>
          </p:cNvSpPr>
          <p:nvPr/>
        </p:nvSpPr>
        <p:spPr bwMode="auto">
          <a:xfrm>
            <a:off x="2971800" y="4953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" name="Rectangle 12"/>
          <p:cNvSpPr>
            <a:spLocks noChangeArrowheads="1"/>
          </p:cNvSpPr>
          <p:nvPr/>
        </p:nvSpPr>
        <p:spPr bwMode="auto">
          <a:xfrm>
            <a:off x="3505200" y="4724400"/>
            <a:ext cx="5334000" cy="830997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solidFill>
                  <a:srgbClr val="660066"/>
                </a:solidFill>
                <a:cs typeface="Angsana New" pitchFamily="18" charset="-34"/>
              </a:rPr>
              <a:t>Economy operates lower than full employment level  </a:t>
            </a:r>
            <a:endParaRPr lang="th-TH" dirty="0">
              <a:solidFill>
                <a:srgbClr val="660066"/>
              </a:solidFill>
              <a:cs typeface="Angsana New" pitchFamily="18" charset="-34"/>
            </a:endParaRPr>
          </a:p>
        </p:txBody>
      </p:sp>
      <p:sp>
        <p:nvSpPr>
          <p:cNvPr id="26" name="AutoShape 14"/>
          <p:cNvSpPr>
            <a:spLocks noChangeArrowheads="1"/>
          </p:cNvSpPr>
          <p:nvPr/>
        </p:nvSpPr>
        <p:spPr bwMode="auto">
          <a:xfrm>
            <a:off x="2895600" y="5791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Rectangle 12"/>
          <p:cNvSpPr>
            <a:spLocks noChangeArrowheads="1"/>
          </p:cNvSpPr>
          <p:nvPr/>
        </p:nvSpPr>
        <p:spPr bwMode="auto">
          <a:xfrm>
            <a:off x="3505200" y="5791200"/>
            <a:ext cx="53340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solidFill>
                  <a:srgbClr val="660066"/>
                </a:solidFill>
                <a:cs typeface="Angsana New" pitchFamily="18" charset="-34"/>
              </a:rPr>
              <a:t>When DAE changes, price changes  </a:t>
            </a:r>
            <a:endParaRPr lang="th-TH" dirty="0">
              <a:solidFill>
                <a:srgbClr val="660066"/>
              </a:solidFill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5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4" grpId="0" animBg="1"/>
      <p:bldP spid="215050" grpId="0" animBg="1"/>
      <p:bldP spid="215054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18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2" name="Line 4"/>
          <p:cNvSpPr>
            <a:spLocks noChangeShapeType="1"/>
          </p:cNvSpPr>
          <p:nvPr/>
        </p:nvSpPr>
        <p:spPr bwMode="auto">
          <a:xfrm>
            <a:off x="457200" y="40386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3" name="Rectangle 5"/>
          <p:cNvSpPr>
            <a:spLocks noChangeArrowheads="1"/>
          </p:cNvSpPr>
          <p:nvPr/>
        </p:nvSpPr>
        <p:spPr bwMode="auto">
          <a:xfrm>
            <a:off x="3352800" y="4038600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54" name="Line 6"/>
          <p:cNvSpPr>
            <a:spLocks noChangeShapeType="1"/>
          </p:cNvSpPr>
          <p:nvPr/>
        </p:nvSpPr>
        <p:spPr bwMode="auto">
          <a:xfrm flipV="1">
            <a:off x="457200" y="2438400"/>
            <a:ext cx="30480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7" name="Rectangle 19"/>
          <p:cNvSpPr>
            <a:spLocks noChangeArrowheads="1"/>
          </p:cNvSpPr>
          <p:nvPr/>
        </p:nvSpPr>
        <p:spPr bwMode="auto">
          <a:xfrm>
            <a:off x="990600" y="40386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71" name="Rectangle 23"/>
          <p:cNvSpPr>
            <a:spLocks noChangeArrowheads="1"/>
          </p:cNvSpPr>
          <p:nvPr/>
        </p:nvSpPr>
        <p:spPr bwMode="auto">
          <a:xfrm>
            <a:off x="3581400" y="22860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DAE</a:t>
            </a:r>
            <a:r>
              <a:rPr lang="en-US" sz="2000" baseline="-25000" dirty="0" smtClean="0">
                <a:cs typeface="Angsana New" pitchFamily="18" charset="-34"/>
              </a:rPr>
              <a:t>1</a:t>
            </a:r>
            <a:endParaRPr lang="en-US" sz="2000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1272" name="Rectangle 24"/>
          <p:cNvSpPr>
            <a:spLocks noChangeArrowheads="1"/>
          </p:cNvSpPr>
          <p:nvPr/>
        </p:nvSpPr>
        <p:spPr bwMode="auto">
          <a:xfrm>
            <a:off x="228600" y="68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DAE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81273" name="Rectangle 25"/>
          <p:cNvSpPr>
            <a:spLocks noChangeArrowheads="1"/>
          </p:cNvSpPr>
          <p:nvPr/>
        </p:nvSpPr>
        <p:spPr bwMode="auto">
          <a:xfrm>
            <a:off x="0" y="4038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0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120</a:t>
            </a:fld>
            <a:endParaRPr lang="en-US"/>
          </a:p>
        </p:txBody>
      </p:sp>
      <p:sp>
        <p:nvSpPr>
          <p:cNvPr id="2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229600" cy="8382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3.6 Keynesian and Classical concept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29" name="Line 6"/>
          <p:cNvSpPr>
            <a:spLocks noChangeShapeType="1"/>
          </p:cNvSpPr>
          <p:nvPr/>
        </p:nvSpPr>
        <p:spPr bwMode="auto">
          <a:xfrm flipV="1">
            <a:off x="457200" y="914400"/>
            <a:ext cx="3048000" cy="309562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" name="Rectangle 23"/>
          <p:cNvSpPr>
            <a:spLocks noChangeArrowheads="1"/>
          </p:cNvSpPr>
          <p:nvPr/>
        </p:nvSpPr>
        <p:spPr bwMode="auto">
          <a:xfrm>
            <a:off x="3352800" y="609600"/>
            <a:ext cx="1600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 smtClean="0">
                <a:cs typeface="Angsana New" pitchFamily="18" charset="-34"/>
              </a:rPr>
              <a:t>Y = DAE</a:t>
            </a:r>
            <a:endParaRPr lang="en-US" baseline="30000" dirty="0"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rot="5400000">
            <a:off x="877094" y="3618706"/>
            <a:ext cx="8382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105400" y="609600"/>
            <a:ext cx="3352800" cy="707886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Suppose composition of DAE changes such as C </a:t>
            </a:r>
            <a:r>
              <a:rPr lang="th-TH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↑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sp>
        <p:nvSpPr>
          <p:cNvPr id="36" name="AutoShape 24"/>
          <p:cNvSpPr>
            <a:spLocks noChangeArrowheads="1"/>
          </p:cNvSpPr>
          <p:nvPr/>
        </p:nvSpPr>
        <p:spPr bwMode="auto">
          <a:xfrm>
            <a:off x="6553200" y="12954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7" name="TextBox 36"/>
          <p:cNvSpPr txBox="1"/>
          <p:nvPr/>
        </p:nvSpPr>
        <p:spPr>
          <a:xfrm>
            <a:off x="5257800" y="1600200"/>
            <a:ext cx="35052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schemeClr val="accent2"/>
              </a:solidFill>
            </a:endParaRPr>
          </a:p>
        </p:txBody>
      </p:sp>
      <p:sp>
        <p:nvSpPr>
          <p:cNvPr id="38" name="AutoShape 24"/>
          <p:cNvSpPr>
            <a:spLocks noChangeArrowheads="1"/>
          </p:cNvSpPr>
          <p:nvPr/>
        </p:nvSpPr>
        <p:spPr bwMode="auto">
          <a:xfrm>
            <a:off x="6553200" y="19812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5715000" y="2286000"/>
            <a:ext cx="2209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54" name="TextBox 53"/>
          <p:cNvSpPr txBox="1"/>
          <p:nvPr/>
        </p:nvSpPr>
        <p:spPr>
          <a:xfrm>
            <a:off x="4419600" y="2819400"/>
            <a:ext cx="4724400" cy="707886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  <a:p>
            <a:endParaRPr lang="en-US" sz="2000" dirty="0"/>
          </a:p>
        </p:txBody>
      </p:sp>
      <p:sp>
        <p:nvSpPr>
          <p:cNvPr id="56" name="TextBox 55"/>
          <p:cNvSpPr txBox="1"/>
          <p:nvPr/>
        </p:nvSpPr>
        <p:spPr>
          <a:xfrm>
            <a:off x="3886200" y="3581400"/>
            <a:ext cx="52578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2000" dirty="0" smtClean="0"/>
          </a:p>
          <a:p>
            <a:endParaRPr lang="en-US" sz="2000" dirty="0"/>
          </a:p>
        </p:txBody>
      </p:sp>
      <p:cxnSp>
        <p:nvCxnSpPr>
          <p:cNvPr id="59" name="Straight Connector 58"/>
          <p:cNvCxnSpPr/>
          <p:nvPr/>
        </p:nvCxnSpPr>
        <p:spPr>
          <a:xfrm rot="5400000" flipH="1" flipV="1">
            <a:off x="-1027906" y="2551906"/>
            <a:ext cx="2971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AutoShape 24"/>
          <p:cNvSpPr>
            <a:spLocks noChangeArrowheads="1"/>
          </p:cNvSpPr>
          <p:nvPr/>
        </p:nvSpPr>
        <p:spPr bwMode="auto">
          <a:xfrm>
            <a:off x="4876800" y="42672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TextBox 61"/>
          <p:cNvSpPr txBox="1"/>
          <p:nvPr/>
        </p:nvSpPr>
        <p:spPr>
          <a:xfrm>
            <a:off x="7162800" y="4648200"/>
            <a:ext cx="609600" cy="400110"/>
          </a:xfrm>
          <a:prstGeom prst="rect">
            <a:avLst/>
          </a:prstGeom>
          <a:solidFill>
            <a:srgbClr val="CCFF99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th-TH" sz="2000" b="1" dirty="0" smtClean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66" name="AutoShape 27"/>
          <p:cNvSpPr>
            <a:spLocks noChangeArrowheads="1"/>
          </p:cNvSpPr>
          <p:nvPr/>
        </p:nvSpPr>
        <p:spPr bwMode="auto">
          <a:xfrm>
            <a:off x="7848600" y="4800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7" name="TextBox 66"/>
          <p:cNvSpPr txBox="1"/>
          <p:nvPr/>
        </p:nvSpPr>
        <p:spPr>
          <a:xfrm>
            <a:off x="8229600" y="4648200"/>
            <a:ext cx="914400" cy="400110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th-TH" sz="2000" dirty="0" smtClean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2514600" y="5410200"/>
            <a:ext cx="1981200" cy="646331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1800" dirty="0" smtClean="0">
              <a:solidFill>
                <a:srgbClr val="FF0000"/>
              </a:solidFill>
            </a:endParaRPr>
          </a:p>
          <a:p>
            <a:endParaRPr 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105400" y="5486400"/>
            <a:ext cx="2057400" cy="400110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88" name="AutoShape 27"/>
          <p:cNvSpPr>
            <a:spLocks noChangeArrowheads="1"/>
          </p:cNvSpPr>
          <p:nvPr/>
        </p:nvSpPr>
        <p:spPr bwMode="auto">
          <a:xfrm>
            <a:off x="6781800" y="4800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3124200" y="4648200"/>
            <a:ext cx="3581400" cy="707886"/>
          </a:xfrm>
          <a:prstGeom prst="rect">
            <a:avLst/>
          </a:prstGeom>
          <a:solidFill>
            <a:srgbClr val="CCFF99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2000" dirty="0"/>
          </a:p>
          <a:p>
            <a:endParaRPr lang="th-TH" sz="2000" b="1" dirty="0" smtClean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0" y="5410200"/>
            <a:ext cx="2057400" cy="646331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1800" dirty="0" smtClean="0">
                <a:cs typeface="Angsana New" pitchFamily="18" charset="-34"/>
              </a:rPr>
              <a:t>In </a:t>
            </a:r>
            <a:r>
              <a:rPr lang="en-US" sz="1800" b="1" dirty="0" smtClean="0">
                <a:solidFill>
                  <a:srgbClr val="FF0000"/>
                </a:solidFill>
              </a:rPr>
              <a:t>Non-Keynes non-classic </a:t>
            </a:r>
            <a:r>
              <a:rPr lang="en-US" sz="1800" dirty="0" smtClean="0"/>
              <a:t>case</a:t>
            </a:r>
            <a:r>
              <a:rPr lang="en-US" sz="1800" b="1" dirty="0" smtClean="0">
                <a:solidFill>
                  <a:srgbClr val="FF0000"/>
                </a:solidFill>
                <a:cs typeface="Angsana New" pitchFamily="18" charset="-34"/>
              </a:rPr>
              <a:t> </a:t>
            </a:r>
            <a:endParaRPr 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0" y="6248400"/>
            <a:ext cx="1981200" cy="369332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1800" dirty="0" smtClean="0">
                <a:cs typeface="Angsana New" pitchFamily="18" charset="-34"/>
              </a:rPr>
              <a:t>In </a:t>
            </a:r>
            <a:r>
              <a:rPr lang="en-US" sz="1800" b="1" dirty="0" smtClean="0">
                <a:solidFill>
                  <a:srgbClr val="FF0000"/>
                </a:solidFill>
                <a:cs typeface="Angsana New" pitchFamily="18" charset="-34"/>
              </a:rPr>
              <a:t>Classical </a:t>
            </a:r>
            <a:r>
              <a:rPr lang="en-US" sz="1800" dirty="0" smtClean="0">
                <a:cs typeface="Angsana New" pitchFamily="18" charset="-34"/>
              </a:rPr>
              <a:t>case</a:t>
            </a:r>
            <a:endParaRPr 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87" name="AutoShape 27"/>
          <p:cNvSpPr>
            <a:spLocks noChangeArrowheads="1"/>
          </p:cNvSpPr>
          <p:nvPr/>
        </p:nvSpPr>
        <p:spPr bwMode="auto">
          <a:xfrm>
            <a:off x="2133600" y="5562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9" name="AutoShape 27"/>
          <p:cNvSpPr>
            <a:spLocks noChangeArrowheads="1"/>
          </p:cNvSpPr>
          <p:nvPr/>
        </p:nvSpPr>
        <p:spPr bwMode="auto">
          <a:xfrm>
            <a:off x="4648200" y="5562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0" name="AutoShape 27"/>
          <p:cNvSpPr>
            <a:spLocks noChangeArrowheads="1"/>
          </p:cNvSpPr>
          <p:nvPr/>
        </p:nvSpPr>
        <p:spPr bwMode="auto">
          <a:xfrm>
            <a:off x="2133600" y="6324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1" name="TextBox 90"/>
          <p:cNvSpPr txBox="1"/>
          <p:nvPr/>
        </p:nvSpPr>
        <p:spPr>
          <a:xfrm>
            <a:off x="2514600" y="6211669"/>
            <a:ext cx="1981200" cy="646331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1800" dirty="0" smtClean="0">
              <a:solidFill>
                <a:srgbClr val="FF0000"/>
              </a:solidFill>
            </a:endParaRPr>
          </a:p>
          <a:p>
            <a:endParaRPr 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92" name="AutoShape 27"/>
          <p:cNvSpPr>
            <a:spLocks noChangeArrowheads="1"/>
          </p:cNvSpPr>
          <p:nvPr/>
        </p:nvSpPr>
        <p:spPr bwMode="auto">
          <a:xfrm>
            <a:off x="4648200" y="6324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3" name="TextBox 92"/>
          <p:cNvSpPr txBox="1"/>
          <p:nvPr/>
        </p:nvSpPr>
        <p:spPr>
          <a:xfrm>
            <a:off x="5105400" y="6248400"/>
            <a:ext cx="2057400" cy="400110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 animBg="1"/>
      <p:bldP spid="54" grpId="0" animBg="1"/>
      <p:bldP spid="56" grpId="0" animBg="1"/>
      <p:bldP spid="61" grpId="0" animBg="1"/>
      <p:bldP spid="62" grpId="0" animBg="1"/>
      <p:bldP spid="66" grpId="0" animBg="1"/>
      <p:bldP spid="67" grpId="0" animBg="1"/>
      <p:bldP spid="70" grpId="0" animBg="1"/>
      <p:bldP spid="75" grpId="0" animBg="1"/>
      <p:bldP spid="88" grpId="0" animBg="1"/>
      <p:bldP spid="79" grpId="0" animBg="1"/>
      <p:bldP spid="81" grpId="0" animBg="1"/>
      <p:bldP spid="87" grpId="0" animBg="1"/>
      <p:bldP spid="89" grpId="0" animBg="1"/>
      <p:bldP spid="90" grpId="0" animBg="1"/>
      <p:bldP spid="91" grpId="0" animBg="1"/>
      <p:bldP spid="92" grpId="0" animBg="1"/>
      <p:bldP spid="93" grpId="0" animBg="1"/>
    </p:bld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2" name="Line 4"/>
          <p:cNvSpPr>
            <a:spLocks noChangeShapeType="1"/>
          </p:cNvSpPr>
          <p:nvPr/>
        </p:nvSpPr>
        <p:spPr bwMode="auto">
          <a:xfrm>
            <a:off x="457200" y="35052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3" name="Rectangle 5"/>
          <p:cNvSpPr>
            <a:spLocks noChangeArrowheads="1"/>
          </p:cNvSpPr>
          <p:nvPr/>
        </p:nvSpPr>
        <p:spPr bwMode="auto">
          <a:xfrm>
            <a:off x="3886200" y="3276600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54" name="Line 6"/>
          <p:cNvSpPr>
            <a:spLocks noChangeShapeType="1"/>
          </p:cNvSpPr>
          <p:nvPr/>
        </p:nvSpPr>
        <p:spPr bwMode="auto">
          <a:xfrm flipV="1">
            <a:off x="457200" y="2057400"/>
            <a:ext cx="30480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7" name="Rectangle 19"/>
          <p:cNvSpPr>
            <a:spLocks noChangeArrowheads="1"/>
          </p:cNvSpPr>
          <p:nvPr/>
        </p:nvSpPr>
        <p:spPr bwMode="auto">
          <a:xfrm>
            <a:off x="990600" y="3505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71" name="Rectangle 23"/>
          <p:cNvSpPr>
            <a:spLocks noChangeArrowheads="1"/>
          </p:cNvSpPr>
          <p:nvPr/>
        </p:nvSpPr>
        <p:spPr bwMode="auto">
          <a:xfrm>
            <a:off x="3581400" y="22860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DAE</a:t>
            </a:r>
            <a:r>
              <a:rPr lang="en-US" sz="2000" baseline="-25000" dirty="0" smtClean="0">
                <a:cs typeface="Angsana New" pitchFamily="18" charset="-34"/>
              </a:rPr>
              <a:t>1</a:t>
            </a:r>
            <a:endParaRPr lang="en-US" sz="2000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1272" name="Rectangle 24"/>
          <p:cNvSpPr>
            <a:spLocks noChangeArrowheads="1"/>
          </p:cNvSpPr>
          <p:nvPr/>
        </p:nvSpPr>
        <p:spPr bwMode="auto">
          <a:xfrm>
            <a:off x="228600" y="68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DAE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81273" name="Rectangle 25"/>
          <p:cNvSpPr>
            <a:spLocks noChangeArrowheads="1"/>
          </p:cNvSpPr>
          <p:nvPr/>
        </p:nvSpPr>
        <p:spPr bwMode="auto">
          <a:xfrm>
            <a:off x="0" y="4038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0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121</a:t>
            </a:fld>
            <a:endParaRPr lang="en-US"/>
          </a:p>
        </p:txBody>
      </p:sp>
      <p:sp>
        <p:nvSpPr>
          <p:cNvPr id="2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229600" cy="8382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3.6 Keynesian and Classical concept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29" name="Line 6"/>
          <p:cNvSpPr>
            <a:spLocks noChangeShapeType="1"/>
          </p:cNvSpPr>
          <p:nvPr/>
        </p:nvSpPr>
        <p:spPr bwMode="auto">
          <a:xfrm flipV="1">
            <a:off x="457200" y="990600"/>
            <a:ext cx="274320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" name="Rectangle 23"/>
          <p:cNvSpPr>
            <a:spLocks noChangeArrowheads="1"/>
          </p:cNvSpPr>
          <p:nvPr/>
        </p:nvSpPr>
        <p:spPr bwMode="auto">
          <a:xfrm>
            <a:off x="3048000" y="685800"/>
            <a:ext cx="1600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 smtClean="0">
                <a:cs typeface="Angsana New" pitchFamily="18" charset="-34"/>
              </a:rPr>
              <a:t>Y = DAE</a:t>
            </a:r>
            <a:endParaRPr lang="en-US" baseline="30000" dirty="0"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rot="5400000">
            <a:off x="838994" y="3199606"/>
            <a:ext cx="7620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Line 6"/>
          <p:cNvSpPr>
            <a:spLocks noChangeShapeType="1"/>
          </p:cNvSpPr>
          <p:nvPr/>
        </p:nvSpPr>
        <p:spPr bwMode="auto">
          <a:xfrm flipV="1">
            <a:off x="457200" y="1143000"/>
            <a:ext cx="3048000" cy="9906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6" name="Rectangle 23"/>
          <p:cNvSpPr>
            <a:spLocks noChangeArrowheads="1"/>
          </p:cNvSpPr>
          <p:nvPr/>
        </p:nvSpPr>
        <p:spPr bwMode="auto">
          <a:xfrm>
            <a:off x="3581400" y="11430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DAE</a:t>
            </a:r>
            <a:r>
              <a:rPr lang="en-US" sz="2000" baseline="-25000" dirty="0" smtClean="0">
                <a:solidFill>
                  <a:schemeClr val="accent2"/>
                </a:solidFill>
                <a:cs typeface="Angsana New" pitchFamily="18" charset="-34"/>
              </a:rPr>
              <a:t>2</a:t>
            </a:r>
            <a:endParaRPr lang="en-US" sz="2000" baseline="30000" dirty="0">
              <a:solidFill>
                <a:schemeClr val="accent2"/>
              </a:solidFill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 rot="5400000">
            <a:off x="1638300" y="2476500"/>
            <a:ext cx="220980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19"/>
          <p:cNvSpPr>
            <a:spLocks noChangeArrowheads="1"/>
          </p:cNvSpPr>
          <p:nvPr/>
        </p:nvSpPr>
        <p:spPr bwMode="auto">
          <a:xfrm>
            <a:off x="2438400" y="3505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000" baseline="-25000" dirty="0" smtClean="0">
                <a:solidFill>
                  <a:schemeClr val="accent2"/>
                </a:solidFill>
                <a:cs typeface="Angsana New" pitchFamily="18" charset="-34"/>
              </a:rPr>
              <a:t>2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53" name="Line 6"/>
          <p:cNvSpPr>
            <a:spLocks noChangeShapeType="1"/>
          </p:cNvSpPr>
          <p:nvPr/>
        </p:nvSpPr>
        <p:spPr bwMode="auto">
          <a:xfrm flipV="1">
            <a:off x="457200" y="1600200"/>
            <a:ext cx="3048000" cy="9906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cxnSp>
        <p:nvCxnSpPr>
          <p:cNvPr id="59" name="Straight Connector 58"/>
          <p:cNvCxnSpPr>
            <a:stCxn id="181252" idx="0"/>
          </p:cNvCxnSpPr>
          <p:nvPr/>
        </p:nvCxnSpPr>
        <p:spPr>
          <a:xfrm rot="5400000" flipH="1" flipV="1">
            <a:off x="-761206" y="2285206"/>
            <a:ext cx="24384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23"/>
          <p:cNvSpPr>
            <a:spLocks noChangeArrowheads="1"/>
          </p:cNvSpPr>
          <p:nvPr/>
        </p:nvSpPr>
        <p:spPr bwMode="auto">
          <a:xfrm>
            <a:off x="3581400" y="16764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DAE</a:t>
            </a:r>
            <a:r>
              <a:rPr lang="en-US" sz="2000" baseline="-25000" dirty="0" smtClean="0">
                <a:solidFill>
                  <a:srgbClr val="FF0000"/>
                </a:solidFill>
                <a:cs typeface="Angsana New" pitchFamily="18" charset="-34"/>
              </a:rPr>
              <a:t>3</a:t>
            </a:r>
            <a:endParaRPr lang="en-US" sz="2000" baseline="30000" dirty="0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76" name="Straight Connector 75"/>
          <p:cNvCxnSpPr/>
          <p:nvPr/>
        </p:nvCxnSpPr>
        <p:spPr>
          <a:xfrm rot="5400000">
            <a:off x="1296194" y="2818606"/>
            <a:ext cx="13716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Rectangle 19"/>
          <p:cNvSpPr>
            <a:spLocks noChangeArrowheads="1"/>
          </p:cNvSpPr>
          <p:nvPr/>
        </p:nvSpPr>
        <p:spPr bwMode="auto">
          <a:xfrm>
            <a:off x="1752600" y="3505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aseline="-25000" dirty="0" smtClean="0">
                <a:solidFill>
                  <a:srgbClr val="FF0000"/>
                </a:solidFill>
                <a:cs typeface="Angsana New" pitchFamily="18" charset="-34"/>
              </a:rPr>
              <a:t>3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cxnSp>
        <p:nvCxnSpPr>
          <p:cNvPr id="80" name="Straight Arrow Connector 79"/>
          <p:cNvCxnSpPr/>
          <p:nvPr/>
        </p:nvCxnSpPr>
        <p:spPr>
          <a:xfrm>
            <a:off x="1143000" y="4800600"/>
            <a:ext cx="1600200" cy="1588"/>
          </a:xfrm>
          <a:prstGeom prst="straightConnector1">
            <a:avLst/>
          </a:prstGeom>
          <a:ln w="190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rot="10800000">
            <a:off x="1905000" y="4419600"/>
            <a:ext cx="762000" cy="158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0" y="5867400"/>
            <a:ext cx="22860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Multiplier effect  in Keynesian case    </a:t>
            </a:r>
            <a:endParaRPr lang="en-US" sz="2000" dirty="0"/>
          </a:p>
        </p:txBody>
      </p:sp>
      <p:sp>
        <p:nvSpPr>
          <p:cNvPr id="84" name="TextBox 83"/>
          <p:cNvSpPr txBox="1"/>
          <p:nvPr/>
        </p:nvSpPr>
        <p:spPr>
          <a:xfrm>
            <a:off x="6781800" y="5867400"/>
            <a:ext cx="23622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Multiplier effect  in Classical case    </a:t>
            </a:r>
            <a:endParaRPr lang="en-US" sz="2000" dirty="0"/>
          </a:p>
        </p:txBody>
      </p:sp>
      <p:sp>
        <p:nvSpPr>
          <p:cNvPr id="85" name="TextBox 84"/>
          <p:cNvSpPr txBox="1"/>
          <p:nvPr/>
        </p:nvSpPr>
        <p:spPr>
          <a:xfrm>
            <a:off x="2438400" y="5105400"/>
            <a:ext cx="381000" cy="461665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51" name="Straight Arrow Connector 50"/>
          <p:cNvCxnSpPr/>
          <p:nvPr/>
        </p:nvCxnSpPr>
        <p:spPr>
          <a:xfrm rot="10800000">
            <a:off x="1219200" y="4038600"/>
            <a:ext cx="1524000" cy="1588"/>
          </a:xfrm>
          <a:prstGeom prst="straightConnector1">
            <a:avLst/>
          </a:prstGeom>
          <a:ln w="19050">
            <a:solidFill>
              <a:srgbClr val="00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2819400" y="4572000"/>
            <a:ext cx="220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accent6"/>
                </a:solidFill>
              </a:rPr>
              <a:t>Keynes case (Y</a:t>
            </a:r>
            <a:r>
              <a:rPr lang="en-US" sz="2000" baseline="-25000" dirty="0" smtClean="0">
                <a:solidFill>
                  <a:schemeClr val="accent6"/>
                </a:solidFill>
              </a:rPr>
              <a:t>2</a:t>
            </a:r>
            <a:r>
              <a:rPr lang="en-US" sz="2000" dirty="0" smtClean="0">
                <a:solidFill>
                  <a:schemeClr val="accent6"/>
                </a:solidFill>
              </a:rPr>
              <a:t>)</a:t>
            </a:r>
            <a:endParaRPr lang="en-US" sz="2000" dirty="0">
              <a:solidFill>
                <a:schemeClr val="accent6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819400" y="3810000"/>
            <a:ext cx="2895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3300"/>
                </a:solidFill>
              </a:rPr>
              <a:t>Classical case (Y</a:t>
            </a:r>
            <a:r>
              <a:rPr lang="en-US" sz="2000" baseline="-25000" dirty="0" smtClean="0">
                <a:solidFill>
                  <a:srgbClr val="003300"/>
                </a:solidFill>
              </a:rPr>
              <a:t>1</a:t>
            </a:r>
            <a:r>
              <a:rPr lang="en-US" sz="2000" dirty="0" smtClean="0">
                <a:solidFill>
                  <a:srgbClr val="003300"/>
                </a:solidFill>
              </a:rPr>
              <a:t>)</a:t>
            </a:r>
            <a:endParaRPr lang="en-US" sz="2000" dirty="0">
              <a:solidFill>
                <a:srgbClr val="003300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819400" y="4191000"/>
            <a:ext cx="487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Non-Keynes Non-Classic case (Y</a:t>
            </a:r>
            <a:r>
              <a:rPr lang="en-US" sz="2000" baseline="-25000" dirty="0" smtClean="0">
                <a:solidFill>
                  <a:srgbClr val="FF0000"/>
                </a:solidFill>
              </a:rPr>
              <a:t>3</a:t>
            </a:r>
            <a:r>
              <a:rPr lang="en-US" sz="2000" dirty="0" smtClean="0">
                <a:solidFill>
                  <a:srgbClr val="FF0000"/>
                </a:solidFill>
              </a:rPr>
              <a:t>)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971800" y="5867400"/>
            <a:ext cx="31242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Multiplier effect  in Non-Keynes Non-Classic case    </a:t>
            </a:r>
            <a:endParaRPr lang="en-US" sz="2000" dirty="0"/>
          </a:p>
        </p:txBody>
      </p:sp>
      <p:sp>
        <p:nvSpPr>
          <p:cNvPr id="65" name="TextBox 64"/>
          <p:cNvSpPr txBox="1"/>
          <p:nvPr/>
        </p:nvSpPr>
        <p:spPr>
          <a:xfrm>
            <a:off x="6248400" y="5105400"/>
            <a:ext cx="381000" cy="461665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0" y="5029200"/>
            <a:ext cx="22860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Change in Y in Keynes case</a:t>
            </a:r>
            <a:endParaRPr lang="en-US" sz="2000" dirty="0"/>
          </a:p>
        </p:txBody>
      </p:sp>
      <p:sp>
        <p:nvSpPr>
          <p:cNvPr id="71" name="TextBox 70"/>
          <p:cNvSpPr txBox="1"/>
          <p:nvPr/>
        </p:nvSpPr>
        <p:spPr>
          <a:xfrm>
            <a:off x="2971800" y="5029200"/>
            <a:ext cx="31242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Change in Y in Non-Keynes Non-Classic case </a:t>
            </a:r>
            <a:endParaRPr lang="en-US" sz="2000" dirty="0"/>
          </a:p>
        </p:txBody>
      </p:sp>
      <p:sp>
        <p:nvSpPr>
          <p:cNvPr id="72" name="TextBox 71"/>
          <p:cNvSpPr txBox="1"/>
          <p:nvPr/>
        </p:nvSpPr>
        <p:spPr>
          <a:xfrm>
            <a:off x="6781800" y="5029200"/>
            <a:ext cx="23622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Change in Y in Classical case</a:t>
            </a:r>
            <a:endParaRPr lang="en-US" sz="2000" dirty="0"/>
          </a:p>
        </p:txBody>
      </p:sp>
      <p:sp>
        <p:nvSpPr>
          <p:cNvPr id="92" name="TextBox 91"/>
          <p:cNvSpPr txBox="1"/>
          <p:nvPr/>
        </p:nvSpPr>
        <p:spPr>
          <a:xfrm>
            <a:off x="2438400" y="5943600"/>
            <a:ext cx="38100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248400" y="5943600"/>
            <a:ext cx="38100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65" grpId="0" animBg="1"/>
      <p:bldP spid="92" grpId="0" animBg="1"/>
      <p:bldP spid="93" grpId="0" animBg="1"/>
    </p:bld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12040</TotalTime>
  <Words>4952</Words>
  <Application>Microsoft Office PowerPoint</Application>
  <PresentationFormat>On-screen Show (4:3)</PresentationFormat>
  <Paragraphs>1450</Paragraphs>
  <Slides>121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121</vt:i4>
      </vt:variant>
    </vt:vector>
  </HeadingPairs>
  <TitlesOfParts>
    <vt:vector size="122" baseType="lpstr">
      <vt:lpstr>Default Design</vt:lpstr>
      <vt:lpstr>Desired Aggregate Expenditure (DAE) and  Equilibrium National Income</vt:lpstr>
      <vt:lpstr>Who are they?</vt:lpstr>
      <vt:lpstr>3.1 Introduction</vt:lpstr>
      <vt:lpstr>3.1 Introduction</vt:lpstr>
      <vt:lpstr>3.2 Composition of DAE</vt:lpstr>
      <vt:lpstr>3.2.1  Desired aggregate consumption</vt:lpstr>
      <vt:lpstr>3.2.1  Desired aggregate consumption</vt:lpstr>
      <vt:lpstr>Keynes consumption theory</vt:lpstr>
      <vt:lpstr>Consumption Function</vt:lpstr>
      <vt:lpstr>Consumption Graph</vt:lpstr>
      <vt:lpstr>From consumption graph</vt:lpstr>
      <vt:lpstr>From consumption graph</vt:lpstr>
      <vt:lpstr>Saving</vt:lpstr>
      <vt:lpstr>Saving and Disposable Income</vt:lpstr>
      <vt:lpstr>Factors affecting saving</vt:lpstr>
      <vt:lpstr>Consumption and Saving</vt:lpstr>
      <vt:lpstr>From graph of Consumption and Saving</vt:lpstr>
      <vt:lpstr>PowerPoint Presentation</vt:lpstr>
      <vt:lpstr>Move Along VS. Shift in Consumption and Saving curve </vt:lpstr>
      <vt:lpstr>Example Move Along the Curve</vt:lpstr>
      <vt:lpstr>Example Shift the Curve</vt:lpstr>
      <vt:lpstr>Example Shift the Curve</vt:lpstr>
      <vt:lpstr>Summarize Consumption Theory 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3.2.2 Desired Aggregate Investment (I)</vt:lpstr>
      <vt:lpstr>Factors determining investment</vt:lpstr>
      <vt:lpstr>Factors determining investment</vt:lpstr>
      <vt:lpstr>Investment Function</vt:lpstr>
      <vt:lpstr>Investment and National Income</vt:lpstr>
      <vt:lpstr>PowerPoint Presentation</vt:lpstr>
      <vt:lpstr>Move Along Investment Curve</vt:lpstr>
      <vt:lpstr>Example Shift of investment line</vt:lpstr>
      <vt:lpstr>Other matters in investment</vt:lpstr>
      <vt:lpstr>PV and NPV </vt:lpstr>
      <vt:lpstr>PV and NPV </vt:lpstr>
      <vt:lpstr>PV and NPV </vt:lpstr>
      <vt:lpstr>Marginal Efficiency of Capital (MEC)  or Internal Rate of Return (IRR)</vt:lpstr>
      <vt:lpstr>Marginal Efficiency of Capital (MEC)  or Internal Rate of Return (IRR)</vt:lpstr>
      <vt:lpstr>PowerPoint Presentation</vt:lpstr>
      <vt:lpstr>PowerPoint Presentation</vt:lpstr>
      <vt:lpstr>Marginal Efficiency of Capital (MEC)  or Internal Rate of Return (IRR)</vt:lpstr>
      <vt:lpstr>Marginal Efficiency of Capital (MEC)  or Internal Rate of Return (IRR)</vt:lpstr>
      <vt:lpstr>Marginal Efficiency of Capital (MEC)  or Internal Rate of Return (IRR)</vt:lpstr>
      <vt:lpstr>The Accelerator Principle</vt:lpstr>
      <vt:lpstr>The Accelerator Principle</vt:lpstr>
      <vt:lpstr>The Accelerator Principle</vt:lpstr>
      <vt:lpstr>3.2.3  Government spending (G)</vt:lpstr>
      <vt:lpstr>Relationship between G and Y</vt:lpstr>
      <vt:lpstr>Shift of government spending curve (G)</vt:lpstr>
      <vt:lpstr>3.2.4 Net export (X-M)</vt:lpstr>
      <vt:lpstr>Export Curve</vt:lpstr>
      <vt:lpstr>Factors determining Import</vt:lpstr>
      <vt:lpstr>Import curve</vt:lpstr>
      <vt:lpstr>Net export (X – M) curve</vt:lpstr>
      <vt:lpstr>Equation for  DAE</vt:lpstr>
      <vt:lpstr>DAE line</vt:lpstr>
      <vt:lpstr>3.3 Equilibrium National Income</vt:lpstr>
      <vt:lpstr>3.3.2 Determination of equilibrium national income (Ye) </vt:lpstr>
      <vt:lpstr>3.3.2 a   Find Ye  using Y = DAE approach</vt:lpstr>
      <vt:lpstr>Adjustment to equilibrium, Y = DAE approach</vt:lpstr>
      <vt:lpstr>Adjustment to equilibrium, Y = DAE approach</vt:lpstr>
      <vt:lpstr>Adjustment to equilibrium, Y = DAE approach</vt:lpstr>
      <vt:lpstr>Note : Y = DAE approach</vt:lpstr>
      <vt:lpstr>Find equilibrium national income, Y = DAE approach Case 1: Closed economy, without Government</vt:lpstr>
      <vt:lpstr>Find autonomous spending multiplier Case 1: Closed economy, without Government</vt:lpstr>
      <vt:lpstr>Find equilibrium national income, Y = DAE approach Case 2: Closed economy, with Government</vt:lpstr>
      <vt:lpstr>Autonomous spending multiplier, Y = DAE approach Case 2: Closed economy, with Government</vt:lpstr>
      <vt:lpstr>Numerical Example: Y = DAE approach Case 2: Closed economy, with Government</vt:lpstr>
      <vt:lpstr>Numerical Example: Y = DAE approach Case 2: Closed economy, with Government</vt:lpstr>
      <vt:lpstr>Numerical Example Case 2: Closed economy, with Government</vt:lpstr>
      <vt:lpstr>Numerical Example Autonomous spending multiplier, Y = DAE approach Case 2: Closed economy, with Government</vt:lpstr>
      <vt:lpstr>Find equilibrium national income, Y = DAE approach Case 3: Open economy, with Government</vt:lpstr>
      <vt:lpstr>Autonomous spending multiplier, Y = DAE approach Case 3: Open economy, with Government</vt:lpstr>
      <vt:lpstr>Autonomous spending multiplier, Y = DAE approach Case 3: Open economy, with Government</vt:lpstr>
      <vt:lpstr>Numerical Example (Homework #4) Case 3: Open economy, with Government</vt:lpstr>
      <vt:lpstr>Balanced budget multiplier </vt:lpstr>
      <vt:lpstr>3.3.2 b Find Ye  using  injection = leakage approach</vt:lpstr>
      <vt:lpstr>Find Ye , Injection = Leakage Approach Case 1: Closed economy, without Government</vt:lpstr>
      <vt:lpstr>Find Ye , Injection = Leakage Approach Case 2: Closed economy, with Government</vt:lpstr>
      <vt:lpstr>Find Ye , Injection = Leakage Approach Case 3: Open economy, with Government</vt:lpstr>
      <vt:lpstr>PowerPoint Presentation</vt:lpstr>
      <vt:lpstr>Find Ye , Injection = Leakage Approach Case 1: Closed economy, without Government</vt:lpstr>
      <vt:lpstr>Explain adjustment to equilibrium  Injection = Leakage Approach Case 1: Closed economy, without Government</vt:lpstr>
      <vt:lpstr>Adjustment to equilibrium, Y = DAE approach</vt:lpstr>
      <vt:lpstr>Adjustment to equilibrium, Y = DAE approach</vt:lpstr>
      <vt:lpstr>Adjustment to equilibrium, Y = DAE approach</vt:lpstr>
      <vt:lpstr>Find Ye , Injection = Leakage Approach Case 2: Closed economy, with Government</vt:lpstr>
      <vt:lpstr>Find Ye , Injection = Leakage Approach Case 2: Closed economy, with Government</vt:lpstr>
      <vt:lpstr>Numerical Example: Injection = Leakage approach Case 2: Closed economy, with Government</vt:lpstr>
      <vt:lpstr>Numerical Example: Injection = Leakage approach Case 2: Closed economy, with Government</vt:lpstr>
      <vt:lpstr>Find Ye , Injection = Leakage Approach Case 3: Open economy, with Government</vt:lpstr>
      <vt:lpstr>Numerical Example (Homework #5) Case 3: Open economy, with Government</vt:lpstr>
      <vt:lpstr>3.3.3 Changes in equilibrium and adjustment to new equilibrium</vt:lpstr>
      <vt:lpstr>3.3.3 Changes in equilibrium and adjustment to new equilibrium</vt:lpstr>
      <vt:lpstr>3.3.3 Changes in equilibrium and adjustment to new equilibrium</vt:lpstr>
      <vt:lpstr>PowerPoint Presentation</vt:lpstr>
      <vt:lpstr>Multiplier (revisit)</vt:lpstr>
      <vt:lpstr>Multiplier</vt:lpstr>
      <vt:lpstr>Closed economy without government</vt:lpstr>
      <vt:lpstr>Closed economy without government</vt:lpstr>
      <vt:lpstr>3.4 Paradox of Thrift</vt:lpstr>
      <vt:lpstr>3.4 Paradox of Thrift </vt:lpstr>
      <vt:lpstr>3.4 Paradox of Thrift</vt:lpstr>
      <vt:lpstr>3.5 Inflationary and deflationary gap</vt:lpstr>
      <vt:lpstr>PowerPoint Presentation</vt:lpstr>
      <vt:lpstr>PowerPoint Presentation</vt:lpstr>
      <vt:lpstr>3.6 Keynesian, Classical and Non-Keynes non-classic concept</vt:lpstr>
      <vt:lpstr>3.6 Keynesian and Classical concept</vt:lpstr>
      <vt:lpstr>3.6 Keynesian and Classical concept</vt:lpstr>
    </vt:vector>
  </TitlesOfParts>
  <Company>Dickinson State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17:  Measuring National Output and National Income</dc:title>
  <dc:subject>Principles of Economics, Karl Case, Ray Fair</dc:subject>
  <dc:creator>Fernando Quijano</dc:creator>
  <dc:description>Macro Ch6:  (same)</dc:description>
  <cp:lastModifiedBy>Toshiba</cp:lastModifiedBy>
  <cp:revision>530</cp:revision>
  <dcterms:created xsi:type="dcterms:W3CDTF">2001-01-09T19:01:00Z</dcterms:created>
  <dcterms:modified xsi:type="dcterms:W3CDTF">2012-01-21T18:43:25Z</dcterms:modified>
</cp:coreProperties>
</file>